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484" r:id="rId5"/>
    <p:sldId id="348" r:id="rId6"/>
    <p:sldId id="351" r:id="rId7"/>
    <p:sldId id="352" r:id="rId8"/>
    <p:sldId id="381" r:id="rId10"/>
    <p:sldId id="454" r:id="rId11"/>
    <p:sldId id="455" r:id="rId12"/>
    <p:sldId id="457" r:id="rId13"/>
    <p:sldId id="458" r:id="rId14"/>
    <p:sldId id="405" r:id="rId15"/>
    <p:sldId id="353" r:id="rId16"/>
    <p:sldId id="317" r:id="rId17"/>
    <p:sldId id="412" r:id="rId18"/>
    <p:sldId id="487" r:id="rId19"/>
    <p:sldId id="414" r:id="rId20"/>
    <p:sldId id="403" r:id="rId21"/>
    <p:sldId id="416" r:id="rId22"/>
    <p:sldId id="415" r:id="rId23"/>
    <p:sldId id="418" r:id="rId24"/>
    <p:sldId id="419" r:id="rId25"/>
    <p:sldId id="420" r:id="rId26"/>
    <p:sldId id="421" r:id="rId27"/>
    <p:sldId id="422" r:id="rId28"/>
    <p:sldId id="42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343" r:id="rId38"/>
    <p:sldId id="368" r:id="rId39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黑体" pitchFamily="49" charset="-122"/>
      </a:defRPr>
    </a:lvl9pPr>
  </p:defaultTextStyle>
  <p:modifyVerifier cryptProviderType="rsaFull" cryptAlgorithmClass="hash" cryptAlgorithmType="typeAny" cryptAlgorithmSid="4" spinCount="100000" saltData="Tl99H0x/6nH13mf22syvKA==" hashData="DDTp/R5+YoipKPDz9TDXovm7Ca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/>
    <p:restoredTop sz="94660"/>
  </p:normalViewPr>
  <p:slideViewPr>
    <p:cSldViewPr snapToGrid="0">
      <p:cViewPr>
        <p:scale>
          <a:sx n="75" d="100"/>
          <a:sy n="75" d="100"/>
        </p:scale>
        <p:origin x="16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4530C35-9ABB-4B5E-9C55-7BCB291DDC04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8911A1-FBD1-4777-97C5-41E6FA2482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9"/>
          <p:cNvGrpSpPr/>
          <p:nvPr userDrawn="1"/>
        </p:nvGrpSpPr>
        <p:grpSpPr>
          <a:xfrm>
            <a:off x="2400300" y="-30162"/>
            <a:ext cx="7391400" cy="3825875"/>
            <a:chOff x="2075393" y="-12700"/>
            <a:chExt cx="4993620" cy="2584450"/>
          </a:xfrm>
        </p:grpSpPr>
        <p:sp>
          <p:nvSpPr>
            <p:cNvPr id="11" name="椭圆 1"/>
            <p:cNvSpPr/>
            <p:nvPr/>
          </p:nvSpPr>
          <p:spPr>
            <a:xfrm rot="5400000">
              <a:off x="1790966" y="417493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7"/>
            <p:cNvSpPr/>
            <p:nvPr/>
          </p:nvSpPr>
          <p:spPr>
            <a:xfrm rot="5400000">
              <a:off x="2809828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5324310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417512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581400" y="1858963"/>
            <a:ext cx="708660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37858" y="3836759"/>
            <a:ext cx="7086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8294"/>
            <a:ext cx="411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8294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12874" y="121429"/>
            <a:ext cx="11966252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0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4000" y="4201200"/>
            <a:ext cx="73692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889019"/>
            <a:ext cx="10515600" cy="2575295"/>
          </a:xfrm>
        </p:spPr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3596905"/>
            <a:ext cx="10515600" cy="2575295"/>
          </a:xfrm>
        </p:spPr>
        <p:txBody>
          <a:bodyPr/>
          <a:lstStyle>
            <a:lvl1pPr marL="230505" indent="-230505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4400" y="0"/>
            <a:ext cx="105156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06873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06873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2000" y="1857600"/>
            <a:ext cx="70884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754380"/>
            <a:ext cx="41652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5438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35638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68464" y="365125"/>
            <a:ext cx="1885335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0903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4963"/>
            <a:ext cx="647700" cy="752475"/>
          </a:xfrm>
          <a:custGeom>
            <a:avLst/>
            <a:gdLst/>
            <a:ahLst/>
            <a:cxnLst>
              <a:cxn ang="0">
                <a:pos x="326435" y="0"/>
              </a:cxn>
              <a:cxn ang="0">
                <a:pos x="648336" y="184768"/>
              </a:cxn>
              <a:cxn ang="0">
                <a:pos x="648336" y="561877"/>
              </a:cxn>
              <a:cxn ang="0">
                <a:pos x="326435" y="751188"/>
              </a:cxn>
              <a:cxn ang="0">
                <a:pos x="0" y="561877"/>
              </a:cxn>
              <a:cxn ang="0">
                <a:pos x="0" y="184768"/>
              </a:cxn>
            </a:cxnLst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lnTo>
                  <a:pt x="282768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688" cy="122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3350" y="555688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4300" y="554672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350" y="555688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 smtClean="0"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b="0" i="0" kern="1200" cap="none" spc="0" normalizeH="0" baseline="0" noProof="0" smtClean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gul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6835" y="5348605"/>
            <a:ext cx="498475" cy="1121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763"/>
            <a:ext cx="10515600" cy="45100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28DE8F-8DB5-4710-82E5-6DACE62778C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644B83-115B-4054-AC02-DC44F3D2F9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0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3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3686" y="1"/>
            <a:ext cx="105156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957943"/>
            <a:ext cx="105156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6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.xml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tags" Target="../tags/tag38.xml"/><Relationship Id="rId6" Type="http://schemas.openxmlformats.org/officeDocument/2006/relationships/hyperlink" Target="http://nodejs.cn/" TargetMode="External"/><Relationship Id="rId5" Type="http://schemas.openxmlformats.org/officeDocument/2006/relationships/hyperlink" Target="https://nodejs.org/en/&#13;" TargetMode="External"/><Relationship Id="rId4" Type="http://schemas.openxmlformats.org/officeDocument/2006/relationships/tags" Target="../tags/tag37.xml"/><Relationship Id="rId3" Type="http://schemas.openxmlformats.org/officeDocument/2006/relationships/image" Target="../media/image27.jpe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7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slide" Target="slide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slide" Target="slide13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slide" Target="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7.xml"/><Relationship Id="rId13" Type="http://schemas.openxmlformats.org/officeDocument/2006/relationships/image" Target="../media/image12.png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slide" Target="slide3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slide" Target="slide13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slide" Target="slide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image" Target="../media/image44.png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5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46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jpe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GIF"/><Relationship Id="rId1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84325" y="726440"/>
            <a:ext cx="10173335" cy="12642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</a:lstStyle>
          <a:p>
            <a:pPr algn="l" defTabSz="914400">
              <a:buNone/>
            </a:pP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charset="0"/>
                <a:ea typeface="微软雅黑" charset="0"/>
                <a:sym typeface="Arial" pitchFamily="34" charset="0"/>
              </a:rPr>
              <a:t>Web前端开发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charset="0"/>
                <a:ea typeface="微软雅黑" charset="0"/>
                <a:sym typeface="Arial" pitchFamily="34" charset="0"/>
              </a:rPr>
              <a:t>自动化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charset="0"/>
                <a:ea typeface="微软雅黑" charset="0"/>
                <a:sym typeface="Arial" pitchFamily="34" charset="0"/>
              </a:rPr>
              <a:t> - Gulp</a:t>
            </a:r>
            <a:endParaRPr lang="en-US" altLang="zh-CN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charset="0"/>
              <a:ea typeface="微软雅黑" charset="0"/>
              <a:sym typeface="Arial" pitchFamily="34" charset="0"/>
            </a:endParaRPr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129155" y="4968875"/>
            <a:ext cx="8266430" cy="706755"/>
          </a:xfrm>
          <a:prstGeom prst="snip2Diag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1pPr>
            <a:lvl2pPr marL="4572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2pPr>
            <a:lvl3pPr marL="9144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3pPr>
            <a:lvl4pPr marL="13716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4pPr>
            <a:lvl5pPr marL="1828800" indent="0" algn="ctr" defTabSz="914400" rtl="0" eaLnBrk="1" latinLnBrk="0" hangingPunct="1"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rgbClr val="FFFFFF"/>
                </a:solidFill>
                <a:latin typeface="Arial" charset="0"/>
                <a:ea typeface="黑体" charset="0"/>
                <a:cs typeface="+mn-ea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C7473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作者</a:t>
            </a:r>
            <a:r>
              <a:rPr lang="en-US" altLang="zh-CN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：郭小北       		                 CSDN博客：</a:t>
            </a:r>
            <a:r>
              <a:rPr lang="zh-CN" altLang="en-US" sz="2800" dirty="0" smtClean="0">
                <a:solidFill>
                  <a:srgbClr val="FFFFFF"/>
                </a:solidFill>
                <a:uLnTx/>
                <a:uFillTx/>
                <a:ea typeface="微软雅黑" charset="0"/>
                <a:sym typeface="Arial" pitchFamily="34" charset="0"/>
              </a:rPr>
              <a:t>小北哥哥</a:t>
            </a:r>
            <a:endParaRPr lang="zh-CN" altLang="en-US" sz="2800" dirty="0" smtClean="0">
              <a:solidFill>
                <a:srgbClr val="FFFFFF"/>
              </a:solidFill>
              <a:uLnTx/>
              <a:uFillTx/>
              <a:ea typeface="微软雅黑" charset="0"/>
              <a:sym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EC7473"/>
              </a:buClr>
              <a:buSzPct val="80000"/>
              <a:buFont typeface="Wingdings" pitchFamily="2" charset="2"/>
              <a:buNone/>
              <a:defRPr/>
            </a:pPr>
            <a:endParaRPr lang="zh-CN" altLang="en-US" sz="2800" dirty="0" smtClean="0">
              <a:solidFill>
                <a:srgbClr val="FFFFFF"/>
              </a:solidFill>
              <a:uLnTx/>
              <a:uFillTx/>
              <a:ea typeface="微软雅黑" charset="0"/>
              <a:sym typeface="Arial" pitchFamily="34" charset="0"/>
            </a:endParaRPr>
          </a:p>
        </p:txBody>
      </p:sp>
      <p:pic>
        <p:nvPicPr>
          <p:cNvPr id="2" name="图片 1" descr="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255" y="927735"/>
            <a:ext cx="443865" cy="99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6295" y="5890260"/>
            <a:ext cx="47428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手动时代</a:t>
            </a:r>
            <a:r>
              <a:rPr lang="zh-CN" altLang="en-US"/>
              <a:t> </a:t>
            </a:r>
            <a:r>
              <a:rPr lang="en-US" altLang="zh-CN"/>
              <a:t>-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刀耕火种</a:t>
            </a:r>
            <a:endParaRPr lang="zh-CN" altLang="en-US"/>
          </a:p>
        </p:txBody>
      </p:sp>
      <p:pic>
        <p:nvPicPr>
          <p:cNvPr id="8" name="内容占位符 7" descr="t01a8e3c36b6ac4e0d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1055" y="2905760"/>
            <a:ext cx="4675505" cy="2805430"/>
          </a:xfrm>
          <a:prstGeom prst="flowChartMagneticDrum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自动时代 - 工业智能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自动化构建 之 </a:t>
            </a:r>
            <a:r>
              <a:rPr 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手动 </a:t>
            </a:r>
            <a:r>
              <a:rPr lang="en-US" alt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VS </a:t>
            </a:r>
            <a:r>
              <a:rPr lang="zh-CN" altLang="en-US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87260" y="2880360"/>
            <a:ext cx="2952750" cy="29337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22975" y="3825875"/>
            <a:ext cx="8407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kern="0" spc="10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 S</a:t>
            </a:r>
            <a:endParaRPr lang="en-US" sz="2800" kern="0" spc="10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>
            <a:off x="2006600" y="2908300"/>
            <a:ext cx="8496300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27" name="组合 2"/>
          <p:cNvGrpSpPr/>
          <p:nvPr/>
        </p:nvGrpSpPr>
        <p:grpSpPr>
          <a:xfrm>
            <a:off x="2197100" y="1917700"/>
            <a:ext cx="1663700" cy="4076700"/>
            <a:chOff x="2489200" y="1727200"/>
            <a:chExt cx="1663700" cy="4076700"/>
          </a:xfrm>
        </p:grpSpPr>
        <p:sp>
          <p:nvSpPr>
            <p:cNvPr id="43" name="任意多边形 42"/>
            <p:cNvSpPr/>
            <p:nvPr/>
          </p:nvSpPr>
          <p:spPr>
            <a:xfrm>
              <a:off x="2952750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9" name="文本框 33"/>
            <p:cNvSpPr txBox="1"/>
            <p:nvPr/>
          </p:nvSpPr>
          <p:spPr>
            <a:xfrm>
              <a:off x="2489200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发布版本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手动刷新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模块管理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8" name="组合 3"/>
          <p:cNvGrpSpPr/>
          <p:nvPr/>
        </p:nvGrpSpPr>
        <p:grpSpPr>
          <a:xfrm>
            <a:off x="4376738" y="1917700"/>
            <a:ext cx="1663700" cy="4076700"/>
            <a:chOff x="4339167" y="1727200"/>
            <a:chExt cx="1663700" cy="4076700"/>
          </a:xfrm>
        </p:grpSpPr>
        <p:sp>
          <p:nvSpPr>
            <p:cNvPr id="44" name="任意多边形 43"/>
            <p:cNvSpPr/>
            <p:nvPr/>
          </p:nvSpPr>
          <p:spPr>
            <a:xfrm>
              <a:off x="4805892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7" name="文本框 38"/>
            <p:cNvSpPr txBox="1"/>
            <p:nvPr/>
          </p:nvSpPr>
          <p:spPr>
            <a:xfrm>
              <a:off x="4339167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</a:t>
              </a: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依赖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框架管理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包依赖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29" name="组合 5"/>
          <p:cNvGrpSpPr/>
          <p:nvPr/>
        </p:nvGrpSpPr>
        <p:grpSpPr>
          <a:xfrm>
            <a:off x="6548438" y="1917700"/>
            <a:ext cx="1663700" cy="4076700"/>
            <a:chOff x="6179609" y="1727200"/>
            <a:chExt cx="1663700" cy="4076700"/>
          </a:xfrm>
        </p:grpSpPr>
        <p:sp>
          <p:nvSpPr>
            <p:cNvPr id="45" name="任意多边形 44"/>
            <p:cNvSpPr/>
            <p:nvPr/>
          </p:nvSpPr>
          <p:spPr>
            <a:xfrm>
              <a:off x="6655859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5" name="文本框 39"/>
            <p:cNvSpPr txBox="1"/>
            <p:nvPr/>
          </p:nvSpPr>
          <p:spPr>
            <a:xfrm>
              <a:off x="6179609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文件合并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文件压缩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自动识图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性能优化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26630" name="组合 6"/>
          <p:cNvGrpSpPr/>
          <p:nvPr/>
        </p:nvGrpSpPr>
        <p:grpSpPr>
          <a:xfrm>
            <a:off x="8737600" y="1917700"/>
            <a:ext cx="1663700" cy="4076700"/>
            <a:chOff x="8039101" y="1727200"/>
            <a:chExt cx="1663700" cy="4076700"/>
          </a:xfrm>
        </p:grpSpPr>
        <p:sp>
          <p:nvSpPr>
            <p:cNvPr id="46" name="任意多边形 45"/>
            <p:cNvSpPr/>
            <p:nvPr/>
          </p:nvSpPr>
          <p:spPr>
            <a:xfrm>
              <a:off x="8505826" y="1727200"/>
              <a:ext cx="736600" cy="1043781"/>
            </a:xfrm>
            <a:custGeom>
              <a:avLst/>
              <a:gdLst>
                <a:gd name="connsiteX0" fmla="*/ 368300 w 736600"/>
                <a:gd name="connsiteY0" fmla="*/ 937419 h 1043781"/>
                <a:gd name="connsiteX1" fmla="*/ 421481 w 736600"/>
                <a:gd name="connsiteY1" fmla="*/ 990600 h 1043781"/>
                <a:gd name="connsiteX2" fmla="*/ 368300 w 736600"/>
                <a:gd name="connsiteY2" fmla="*/ 1043781 h 1043781"/>
                <a:gd name="connsiteX3" fmla="*/ 315119 w 736600"/>
                <a:gd name="connsiteY3" fmla="*/ 990600 h 1043781"/>
                <a:gd name="connsiteX4" fmla="*/ 368300 w 736600"/>
                <a:gd name="connsiteY4" fmla="*/ 937419 h 1043781"/>
                <a:gd name="connsiteX5" fmla="*/ 368300 w 736600"/>
                <a:gd name="connsiteY5" fmla="*/ 0 h 1043781"/>
                <a:gd name="connsiteX6" fmla="*/ 736600 w 736600"/>
                <a:gd name="connsiteY6" fmla="*/ 368300 h 1043781"/>
                <a:gd name="connsiteX7" fmla="*/ 442525 w 736600"/>
                <a:gd name="connsiteY7" fmla="*/ 729118 h 1043781"/>
                <a:gd name="connsiteX8" fmla="*/ 408955 w 736600"/>
                <a:gd name="connsiteY8" fmla="*/ 732502 h 1043781"/>
                <a:gd name="connsiteX9" fmla="*/ 368300 w 736600"/>
                <a:gd name="connsiteY9" fmla="*/ 827559 h 1043781"/>
                <a:gd name="connsiteX10" fmla="*/ 327646 w 736600"/>
                <a:gd name="connsiteY10" fmla="*/ 732502 h 1043781"/>
                <a:gd name="connsiteX11" fmla="*/ 294075 w 736600"/>
                <a:gd name="connsiteY11" fmla="*/ 729118 h 1043781"/>
                <a:gd name="connsiteX12" fmla="*/ 0 w 736600"/>
                <a:gd name="connsiteY12" fmla="*/ 368300 h 1043781"/>
                <a:gd name="connsiteX13" fmla="*/ 368300 w 736600"/>
                <a:gd name="connsiteY13" fmla="*/ 0 h 104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600" h="1043781">
                  <a:moveTo>
                    <a:pt x="368300" y="937419"/>
                  </a:moveTo>
                  <a:cubicBezTo>
                    <a:pt x="397671" y="937419"/>
                    <a:pt x="421481" y="961229"/>
                    <a:pt x="421481" y="990600"/>
                  </a:cubicBezTo>
                  <a:cubicBezTo>
                    <a:pt x="421481" y="1019971"/>
                    <a:pt x="397671" y="1043781"/>
                    <a:pt x="368300" y="1043781"/>
                  </a:cubicBezTo>
                  <a:cubicBezTo>
                    <a:pt x="338929" y="1043781"/>
                    <a:pt x="315119" y="1019971"/>
                    <a:pt x="315119" y="990600"/>
                  </a:cubicBezTo>
                  <a:cubicBezTo>
                    <a:pt x="315119" y="961229"/>
                    <a:pt x="338929" y="937419"/>
                    <a:pt x="368300" y="937419"/>
                  </a:cubicBezTo>
                  <a:close/>
                  <a:moveTo>
                    <a:pt x="368300" y="0"/>
                  </a:moveTo>
                  <a:cubicBezTo>
                    <a:pt x="571706" y="0"/>
                    <a:pt x="736600" y="164894"/>
                    <a:pt x="736600" y="368300"/>
                  </a:cubicBezTo>
                  <a:cubicBezTo>
                    <a:pt x="736600" y="546280"/>
                    <a:pt x="610353" y="694775"/>
                    <a:pt x="442525" y="729118"/>
                  </a:cubicBezTo>
                  <a:lnTo>
                    <a:pt x="408955" y="732502"/>
                  </a:lnTo>
                  <a:lnTo>
                    <a:pt x="368300" y="827559"/>
                  </a:lnTo>
                  <a:lnTo>
                    <a:pt x="327646" y="732502"/>
                  </a:lnTo>
                  <a:lnTo>
                    <a:pt x="294075" y="729118"/>
                  </a:lnTo>
                  <a:cubicBezTo>
                    <a:pt x="126247" y="694775"/>
                    <a:pt x="0" y="546280"/>
                    <a:pt x="0" y="368300"/>
                  </a:cubicBezTo>
                  <a:cubicBezTo>
                    <a:pt x="0" y="164894"/>
                    <a:pt x="164894" y="0"/>
                    <a:pt x="368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2400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26633" name="文本框 40"/>
            <p:cNvSpPr txBox="1"/>
            <p:nvPr/>
          </p:nvSpPr>
          <p:spPr>
            <a:xfrm>
              <a:off x="8039101" y="2947038"/>
              <a:ext cx="1663700" cy="285686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0" tIns="0" rIns="0" bIns="0"/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代码</a:t>
              </a: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前缀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单元测试</a:t>
              </a:r>
              <a:endParaRPr lang="en-US" altLang="zh-CN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  <a:p>
              <a:pPr marL="285750" lvl="0" indent="-285750" algn="ctr" eaLnBrk="1" hangingPunct="1">
                <a:lnSpc>
                  <a:spcPct val="150000"/>
                </a:lnSpc>
                <a:buFont typeface="Arial" charset="0"/>
                <a:buChar char="•"/>
              </a:pPr>
              <a:r>
                <a:rPr lang="en-US" altLang="zh-CN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代码</a:t>
              </a:r>
              <a:r>
                <a:rPr lang="zh-CN" altLang="en-US" dirty="0">
                  <a:solidFill>
                    <a:srgbClr val="808080"/>
                  </a:solidFill>
                  <a:latin typeface="Arial" charset="0"/>
                  <a:ea typeface="黑体" pitchFamily="49" charset="-122"/>
                </a:rPr>
                <a:t>检查</a:t>
              </a:r>
              <a:endParaRPr lang="zh-CN" altLang="en-US" dirty="0">
                <a:solidFill>
                  <a:srgbClr val="808080"/>
                </a:solidFill>
                <a:latin typeface="Arial" charset="0"/>
                <a:ea typeface="黑体" pitchFamily="49" charset="-122"/>
              </a:endParaRPr>
            </a:p>
          </p:txBody>
        </p:sp>
      </p:grpSp>
      <p:sp>
        <p:nvSpPr>
          <p:cNvPr id="2663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自动化构建 之 </a:t>
            </a:r>
            <a:r>
              <a:rPr 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适用场景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矩形 7"/>
          <p:cNvSpPr/>
          <p:nvPr/>
        </p:nvSpPr>
        <p:spPr>
          <a:xfrm>
            <a:off x="1390650" y="1974850"/>
            <a:ext cx="3943350" cy="37350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l" eaLnBrk="1" hangingPunct="1">
              <a:lnSpc>
                <a:spcPct val="130000"/>
              </a:lnSpc>
            </a:pPr>
            <a:r>
              <a:rPr lang="zh-CN" sz="2000" dirty="0">
                <a:latin typeface="Arial" charset="0"/>
                <a:ea typeface="黑体" pitchFamily="49" charset="-122"/>
              </a:rPr>
              <a:t>以前做项目：</a:t>
            </a:r>
            <a:endParaRPr lang="zh-CN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2000" dirty="0">
                <a:latin typeface="Arial" charset="0"/>
                <a:ea typeface="黑体" pitchFamily="49" charset="-122"/>
              </a:rPr>
              <a:t>你需要手动压缩代码</a:t>
            </a:r>
            <a:endParaRPr lang="zh-CN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2000" dirty="0">
                <a:latin typeface="Arial" charset="0"/>
                <a:ea typeface="黑体" pitchFamily="49" charset="-122"/>
              </a:rPr>
              <a:t>手动合并到一个</a:t>
            </a:r>
            <a:r>
              <a:rPr lang="en-US" altLang="zh-CN" sz="2000" dirty="0">
                <a:latin typeface="Arial" charset="0"/>
                <a:ea typeface="黑体" pitchFamily="49" charset="-122"/>
              </a:rPr>
              <a:t>min.css,min.js</a:t>
            </a:r>
            <a:r>
              <a:rPr lang="zh-CN" altLang="en-US" sz="2000" dirty="0">
                <a:latin typeface="Arial" charset="0"/>
                <a:ea typeface="黑体" pitchFamily="49" charset="-122"/>
              </a:rPr>
              <a:t>这样的文件中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000" dirty="0">
                <a:latin typeface="Arial" charset="0"/>
                <a:ea typeface="黑体" pitchFamily="49" charset="-122"/>
              </a:rPr>
              <a:t>手动替换路径，还担心出错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000" dirty="0">
                <a:latin typeface="Arial" charset="0"/>
                <a:ea typeface="黑体" pitchFamily="49" charset="-122"/>
              </a:rPr>
              <a:t>手动修改版本号，怕缓存问题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000" dirty="0">
                <a:latin typeface="Arial" charset="0"/>
                <a:ea typeface="黑体" pitchFamily="49" charset="-122"/>
              </a:rPr>
              <a:t>哪里又错了？我得一个一个检查试错。。。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altLang="en-US" sz="2000" dirty="0">
                <a:latin typeface="Arial" charset="0"/>
                <a:ea typeface="黑体" pitchFamily="49" charset="-122"/>
              </a:rPr>
              <a:t>加班 ，然后 </a:t>
            </a:r>
            <a:r>
              <a:rPr lang="en-US" altLang="zh-CN" sz="2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you die</a:t>
            </a:r>
            <a:r>
              <a:rPr lang="zh-CN" altLang="en-US" sz="2000" dirty="0">
                <a:latin typeface="Arial" charset="0"/>
                <a:ea typeface="黑体" pitchFamily="49" charset="-122"/>
              </a:rPr>
              <a:t>。。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自动化构建 之 </a:t>
            </a:r>
            <a:r>
              <a:rPr 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手动 </a:t>
            </a:r>
            <a:r>
              <a:rPr lang="en-US" alt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VS </a:t>
            </a:r>
            <a:r>
              <a:rPr lang="zh-CN" altLang="en-US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</a:t>
            </a:r>
            <a:endParaRPr lang="zh-CN" altLang="en-US" kern="0" spc="100" noProof="0" dirty="0" smtClean="0">
              <a:ln>
                <a:noFill/>
              </a:ln>
              <a:solidFill>
                <a:schemeClr val="accent2"/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17414" name="MH_Other_3"/>
          <p:cNvSpPr txBox="1"/>
          <p:nvPr>
            <p:custDataLst>
              <p:tags r:id="rId1"/>
            </p:custDataLst>
          </p:nvPr>
        </p:nvSpPr>
        <p:spPr>
          <a:xfrm>
            <a:off x="5191125" y="52181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5" name="MH_Other_4"/>
          <p:cNvSpPr txBox="1"/>
          <p:nvPr>
            <p:custDataLst>
              <p:tags r:id="rId2"/>
            </p:custDataLst>
          </p:nvPr>
        </p:nvSpPr>
        <p:spPr>
          <a:xfrm>
            <a:off x="723900" y="16287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6" name="矩形 12"/>
          <p:cNvSpPr/>
          <p:nvPr/>
        </p:nvSpPr>
        <p:spPr>
          <a:xfrm>
            <a:off x="6886575" y="1974850"/>
            <a:ext cx="3942080" cy="25285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l" eaLnBrk="1" hangingPunct="1">
              <a:lnSpc>
                <a:spcPct val="130000"/>
              </a:lnSpc>
            </a:pPr>
            <a:r>
              <a:rPr lang="zh-CN" sz="2000" dirty="0">
                <a:sym typeface="+mn-ea"/>
              </a:rPr>
              <a:t>现在做项目：</a:t>
            </a:r>
            <a:endParaRPr lang="zh-CN" sz="2000" dirty="0">
              <a:sym typeface="+mn-ea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2000" dirty="0">
                <a:sym typeface="+mn-ea"/>
              </a:rPr>
              <a:t>输入一个命令行</a:t>
            </a:r>
            <a:endParaRPr lang="zh-CN" sz="2000" dirty="0">
              <a:sym typeface="+mn-ea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2000" dirty="0">
                <a:sym typeface="+mn-ea"/>
              </a:rPr>
              <a:t>自动执行所用任务，监听检测所有语法，自动提示</a:t>
            </a:r>
            <a:endParaRPr lang="zh-CN" sz="2000" dirty="0">
              <a:sym typeface="+mn-ea"/>
            </a:endParaRPr>
          </a:p>
          <a:p>
            <a:pPr marL="342900" lvl="0" indent="-342900" eaLnBrk="1" hangingPunct="1">
              <a:lnSpc>
                <a:spcPct val="130000"/>
              </a:lnSpc>
              <a:buFont typeface="Arial" charset="0"/>
              <a:buChar char="•"/>
            </a:pPr>
            <a:r>
              <a:rPr lang="zh-CN" sz="2000" dirty="0">
                <a:sym typeface="+mn-ea"/>
              </a:rPr>
              <a:t>加班？</a:t>
            </a:r>
            <a:r>
              <a:rPr lang="en-US" altLang="zh-CN" sz="2000" dirty="0">
                <a:sym typeface="+mn-ea"/>
              </a:rPr>
              <a:t>NO way</a:t>
            </a:r>
            <a:endParaRPr lang="zh-CN" altLang="zh-CN" sz="2000" dirty="0">
              <a:latin typeface="Arial" charset="0"/>
              <a:ea typeface="黑体" pitchFamily="49" charset="-122"/>
              <a:sym typeface="+mn-ea"/>
            </a:endParaRPr>
          </a:p>
          <a:p>
            <a:pPr lvl="0" eaLnBrk="1" hangingPunct="1">
              <a:lnSpc>
                <a:spcPct val="130000"/>
              </a:lnSpc>
            </a:pPr>
            <a:endParaRPr lang="zh-CN" altLang="en-US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7417" name="MH_Other_3"/>
          <p:cNvSpPr txBox="1"/>
          <p:nvPr>
            <p:custDataLst>
              <p:tags r:id="rId3"/>
            </p:custDataLst>
          </p:nvPr>
        </p:nvSpPr>
        <p:spPr>
          <a:xfrm>
            <a:off x="10687050" y="5218113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7418" name="MH_Other_4"/>
          <p:cNvSpPr txBox="1"/>
          <p:nvPr>
            <p:custDataLst>
              <p:tags r:id="rId4"/>
            </p:custDataLst>
          </p:nvPr>
        </p:nvSpPr>
        <p:spPr>
          <a:xfrm>
            <a:off x="6219825" y="16287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8" grpId="0"/>
      <p:bldP spid="17416" grpId="1"/>
      <p:bldP spid="174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认识</a:t>
            </a:r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，</a:t>
            </a:r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r>
              <a:rPr lang="zh-CN" altLang="en-US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安装配置</a:t>
            </a:r>
            <a:endParaRPr lang="zh-CN" altLang="en-US" kern="0" spc="10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221480" y="3940175"/>
            <a:ext cx="6049645" cy="138874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需要环境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 +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几个命令行 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kumimoji="0" lang="zh-CN" sz="1800" b="0" i="0" u="none" strike="noStrike" kern="0" cap="none" spc="100" normalizeH="0" baseline="0" noProof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sz="1800" b="0" i="0" u="none" strike="noStrike" kern="0" cap="none" spc="10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</a:rPr>
              <a:t>满足条件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：不傻就行！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985" y="4011930"/>
            <a:ext cx="1685925" cy="742950"/>
          </a:xfrm>
          <a:prstGeom prst="rect">
            <a:avLst/>
          </a:prstGeom>
        </p:spPr>
      </p:pic>
      <p:pic>
        <p:nvPicPr>
          <p:cNvPr id="3" name="图片 2" descr="{ICBR@ERMTOIA7Y{JBV4%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20" y="4758690"/>
            <a:ext cx="457200" cy="457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97000"/>
          </a:blip>
          <a:tile ty="-12700" flip="x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03070" y="1570355"/>
            <a:ext cx="9429115" cy="228600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能够优化前端工作流程，大大提高效率。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比如自动刷新页面、雪碧图、压缩css、js、编译less、检查语法等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>
                <a:solidFill>
                  <a:schemeClr val="bg1"/>
                </a:solidFill>
                <a:latin typeface="微软雅黑" charset="0"/>
                <a:ea typeface="微软雅黑" charset="0"/>
              </a:rPr>
              <a:t>简单来说，就是使用Gulp，然后配置你需要的插件，就可以把以前需要手工做的事情让它帮你做了。</a:t>
            </a:r>
            <a:endParaRPr lang="zh-CN" altLang="en-US" sz="2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625" y="307975"/>
            <a:ext cx="10515600" cy="91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200"/>
              <a:t>Gulp </a:t>
            </a:r>
            <a:r>
              <a:rPr lang="zh-CN" altLang="en-US" sz="3200"/>
              <a:t>之 </a:t>
            </a:r>
            <a:r>
              <a:rPr lang="en-US" altLang="zh-CN" sz="3200"/>
              <a:t>“</a:t>
            </a:r>
            <a:r>
              <a:rPr lang="zh-CN" altLang="en-US" sz="3200"/>
              <a:t>一见钟情</a:t>
            </a:r>
            <a:r>
              <a:rPr lang="en-US" altLang="zh-CN" sz="3200"/>
              <a:t>”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2160905" y="1608455"/>
            <a:ext cx="7422515" cy="421132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en-US" altLang="zh-CN" sz="2000" dirty="0">
                <a:latin typeface="微软雅黑" charset="0"/>
                <a:ea typeface="微软雅黑" charset="0"/>
              </a:rPr>
              <a:t>简介：</a:t>
            </a:r>
            <a:endParaRPr lang="en-US" altLang="zh-CN" sz="2000" dirty="0">
              <a:latin typeface="微软雅黑" charset="0"/>
              <a:ea typeface="微软雅黑" charset="0"/>
            </a:endParaRPr>
          </a:p>
          <a:p>
            <a:pPr lvl="0" eaLnBrk="1" hangingPunct="1">
              <a:lnSpc>
                <a:spcPct val="130000"/>
              </a:lnSpc>
              <a:buFont typeface="Arial" charset="0"/>
            </a:pPr>
            <a:endParaRPr lang="en-US" altLang="zh-CN" sz="2400" dirty="0">
              <a:latin typeface="微软雅黑" charset="0"/>
              <a:ea typeface="微软雅黑" charset="0"/>
            </a:endParaRPr>
          </a:p>
          <a:p>
            <a:pPr lvl="0" algn="l" eaLnBrk="1" hangingPunct="1">
              <a:lnSpc>
                <a:spcPct val="130000"/>
              </a:lnSpc>
              <a:buFont typeface="Arial" charset="0"/>
            </a:pPr>
            <a:r>
              <a:rPr lang="en-US" altLang="zh-CN" sz="2000" dirty="0">
                <a:latin typeface="微软雅黑" charset="0"/>
                <a:ea typeface="微软雅黑" charset="0"/>
              </a:rPr>
              <a:t>Gulp是基于 </a:t>
            </a:r>
            <a:r>
              <a:rPr lang="en-US" altLang="zh-CN" sz="20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Nodejs </a:t>
            </a:r>
            <a:r>
              <a:rPr lang="en-US" altLang="zh-CN" sz="2000" dirty="0">
                <a:latin typeface="微软雅黑" charset="0"/>
                <a:ea typeface="微软雅黑" charset="0"/>
              </a:rPr>
              <a:t>的自动任务运行器</a:t>
            </a:r>
            <a:endParaRPr lang="en-US" altLang="zh-CN" sz="2000" dirty="0">
              <a:latin typeface="微软雅黑" charset="0"/>
              <a:ea typeface="微软雅黑" charset="0"/>
            </a:endParaRPr>
          </a:p>
          <a:p>
            <a:pPr lvl="0" algn="l" eaLnBrk="1" hangingPunct="1">
              <a:lnSpc>
                <a:spcPct val="130000"/>
              </a:lnSpc>
              <a:buFont typeface="Arial" charset="0"/>
            </a:pPr>
            <a:endParaRPr lang="en-US" altLang="zh-CN" sz="2000" dirty="0">
              <a:latin typeface="微软雅黑" charset="0"/>
              <a:ea typeface="微软雅黑" charset="0"/>
            </a:endParaRPr>
          </a:p>
          <a:p>
            <a:pPr lvl="0" algn="l" eaLnBrk="1" hangingPunct="1">
              <a:lnSpc>
                <a:spcPct val="130000"/>
              </a:lnSpc>
              <a:buFont typeface="Arial" charset="0"/>
            </a:pPr>
            <a:r>
              <a:rPr lang="en-US" altLang="zh-CN" sz="2000" dirty="0">
                <a:latin typeface="微软雅黑" charset="0"/>
                <a:ea typeface="微软雅黑" charset="0"/>
              </a:rPr>
              <a:t>她能自动化地完成javascript/coffee/sass/less/html/image/css 等文件的的测试、检查、合并、压缩、格式化、浏览器自动刷新、部署文件生成，并监听文件在改动后重复指定的这些步骤。</a:t>
            </a:r>
            <a:endParaRPr lang="en-US" altLang="zh-CN" sz="2000" dirty="0">
              <a:latin typeface="微软雅黑" charset="0"/>
              <a:ea typeface="微软雅黑" charset="0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认识</a:t>
            </a:r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Gulp</a:t>
            </a:r>
            <a:endParaRPr lang="en-US" altLang="zh-CN" kern="0" spc="10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16390" name="MH_Other_3"/>
          <p:cNvSpPr txBox="1"/>
          <p:nvPr>
            <p:custDataLst>
              <p:tags r:id="rId1"/>
            </p:custDataLst>
          </p:nvPr>
        </p:nvSpPr>
        <p:spPr>
          <a:xfrm>
            <a:off x="9702165" y="5781040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391" name="MH_Other_4"/>
          <p:cNvSpPr txBox="1"/>
          <p:nvPr>
            <p:custDataLst>
              <p:tags r:id="rId2"/>
            </p:custDataLst>
          </p:nvPr>
        </p:nvSpPr>
        <p:spPr>
          <a:xfrm>
            <a:off x="948055" y="136969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Node.js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3076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38475" y="2000250"/>
            <a:ext cx="6299835" cy="39065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1440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何方神圣？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官方解释：Node.js 是一个基于 Chrome V8 引擎的 JavaScript 运行环境。Node.js 使用了一个事件驱动、非阻塞式 I/O 的模型，使其轻量又高效。Node.js 的包管理器 npm，是全球最大的开源库生态系统。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MH_Other_2"/>
          <p:cNvCxnSpPr/>
          <p:nvPr>
            <p:custDataLst>
              <p:tags r:id="rId2"/>
            </p:custDataLst>
          </p:nvPr>
        </p:nvCxnSpPr>
        <p:spPr>
          <a:xfrm>
            <a:off x="3046413" y="1776413"/>
            <a:ext cx="633571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Node.js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3076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38475" y="2000250"/>
            <a:ext cx="6299835" cy="39065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1440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是什么？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通俗解释：Node.js 不是一门语言，而是一种可以在本机服务器运行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环境。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注：以前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只能在浏览器这种有解释引擎的工具里运行，现在安装了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，你就可以在机器直接解析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MH_Other_2"/>
          <p:cNvCxnSpPr/>
          <p:nvPr>
            <p:custDataLst>
              <p:tags r:id="rId2"/>
            </p:custDataLst>
          </p:nvPr>
        </p:nvCxnSpPr>
        <p:spPr>
          <a:xfrm>
            <a:off x="3046413" y="1776413"/>
            <a:ext cx="633571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</a:t>
            </a:r>
            <a:r>
              <a:rPr lang="zh-CN" altLang="en-US" sz="2400" b="1" dirty="0">
                <a:sym typeface="+mn-ea"/>
              </a:rPr>
              <a:t>，</a:t>
            </a:r>
            <a:r>
              <a:rPr lang="en-US" altLang="zh-CN" sz="2400" b="1" dirty="0">
                <a:sym typeface="+mn-ea"/>
              </a:rPr>
              <a:t>Node.js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30722" name="MH_Other_1"/>
          <p:cNvSpPr/>
          <p:nvPr>
            <p:custDataLst>
              <p:tags r:id="rId1"/>
            </p:custDataLst>
          </p:nvPr>
        </p:nvSpPr>
        <p:spPr>
          <a:xfrm>
            <a:off x="3143250" y="2068513"/>
            <a:ext cx="144463" cy="3673475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 anchor="ctr"/>
          <a:lstStyle>
            <a:lvl1pPr marL="449580" indent="-44958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itchFamily="2" charset="2"/>
              <a:buChar char="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indent="-27622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800" dirty="0">
              <a:solidFill>
                <a:srgbClr val="FFFFFF"/>
              </a:solidFill>
              <a:latin typeface="Arial Narrow" panose="020B0606020202030204" pitchFamily="34" charset="0"/>
              <a:ea typeface="微软雅黑" pitchFamily="34" charset="-122"/>
            </a:endParaRPr>
          </a:p>
        </p:txBody>
      </p:sp>
      <p:sp>
        <p:nvSpPr>
          <p:cNvPr id="11" name="MH_Pictur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57550" y="2068514"/>
            <a:ext cx="4105276" cy="36734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74" b="-33774"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62825" y="2068830"/>
            <a:ext cx="2160905" cy="39065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rIns="14400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百度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谷歌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node.js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官网：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 action="ppaction://hlinkfile"/>
              </a:rPr>
              <a:t>https://nodejs.org/en/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中文网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9BCED"/>
              </a:buClr>
              <a:buSzPct val="80000"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http://nodejs.cn/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  <a:hlinkClick r:id="rId6"/>
            </a:endParaRPr>
          </a:p>
        </p:txBody>
      </p:sp>
      <p:cxnSp>
        <p:nvCxnSpPr>
          <p:cNvPr id="12" name="MH_Other_2"/>
          <p:cNvCxnSpPr/>
          <p:nvPr>
            <p:custDataLst>
              <p:tags r:id="rId7"/>
            </p:custDataLst>
          </p:nvPr>
        </p:nvCxnSpPr>
        <p:spPr>
          <a:xfrm>
            <a:off x="3046413" y="1776413"/>
            <a:ext cx="6335712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485" y="2061210"/>
            <a:ext cx="449389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1731553" y="73442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2227760" y="124968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158750" ty="19050" sx="60000" sy="60000"/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4905" y="605790"/>
            <a:ext cx="706501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个人简介：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性别：男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特征：很帅！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爱好：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algn="l">
              <a:lnSpc>
                <a:spcPct val="200000"/>
              </a:lnSpc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职业：装</a:t>
            </a:r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X</a:t>
            </a: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，吹牛，段子手；副业：</a:t>
            </a:r>
            <a:r>
              <a:rPr lang="en-US" altLang="zh-CN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coder</a:t>
            </a:r>
            <a:endParaRPr lang="en-US" altLang="zh-CN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CSDN博客专家，5年专业web前端开发工程师；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CSDN特邀前端专家，阿里巴巴淘宝官方设计师；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曾任国内某安全信息软件公司web前端架构师和开发工程师；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现任国内创业天使轮项目sass订货平台Web前端架构师；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charset="0"/>
                <a:ea typeface="微软雅黑" charset="0"/>
              </a:rPr>
              <a:t>对web前端工程化、组件化、web性能优化和前端安全有较深研究和积累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r>
              <a:rPr lang="zh-CN" altLang="en-US" sz="1600">
                <a:latin typeface="微软雅黑" charset="0"/>
                <a:ea typeface="微软雅黑" charset="0"/>
                <a:sym typeface="+mn-ea"/>
              </a:rPr>
              <a:t>博客地址：</a:t>
            </a:r>
            <a:r>
              <a:rPr lang="zh-CN" altLang="en-US" sz="1600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  <a:p>
            <a:pPr marL="285750" indent="-285750" algn="l">
              <a:lnSpc>
                <a:spcPct val="200000"/>
              </a:lnSpc>
              <a:buFont typeface="Wingdings" charset="0"/>
              <a:buChar char="ü"/>
            </a:pPr>
            <a:endParaRPr lang="zh-CN" altLang="en-US" sz="16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6035" y="3853815"/>
            <a:ext cx="3609975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郭小北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前端架构师</a:t>
            </a:r>
            <a:endParaRPr lang="zh-CN" altLang="en-US">
              <a:latin typeface="微软雅黑" charset="0"/>
              <a:ea typeface="微软雅黑" charset="0"/>
            </a:endParaRPr>
          </a:p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8" name="图片 7" descr="2d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70" y="1381760"/>
            <a:ext cx="1624330" cy="1767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03925" y="2280285"/>
            <a:ext cx="347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r>
              <a:rPr lang="zh-CN" altLang="en-US">
                <a:solidFill>
                  <a:srgbClr val="FF0000"/>
                </a:solidFill>
              </a:rPr>
              <a:t>呵呵，这是不可能的！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61330" y="227076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男女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矩形 6"/>
          <p:cNvSpPr/>
          <p:nvPr/>
        </p:nvSpPr>
        <p:spPr>
          <a:xfrm>
            <a:off x="2512060" y="5522913"/>
            <a:ext cx="7188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安装nodejs -&gt; 全局安装gulp -&gt; 项目安装gulp以及gulp插件 -&gt; 配置gulpfile.js -&gt; 运行任务</a:t>
            </a:r>
            <a:endParaRPr lang="zh-CN" altLang="en-US" dirty="0">
              <a:latin typeface="Arial" charset="0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140" y="1757680"/>
            <a:ext cx="3019425" cy="3557270"/>
          </a:xfrm>
          <a:prstGeom prst="rect">
            <a:avLst/>
          </a:prstGeom>
        </p:spPr>
      </p:pic>
      <p:sp>
        <p:nvSpPr>
          <p:cNvPr id="4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</a:t>
            </a:r>
            <a:r>
              <a:rPr lang="zh-CN" altLang="en-US" sz="2400" b="1" dirty="0">
                <a:sym typeface="+mn-ea"/>
              </a:rPr>
              <a:t>步骤图</a:t>
            </a:r>
            <a:endParaRPr lang="zh-CN" altLang="en-US" sz="2400" b="1" dirty="0">
              <a:latin typeface="Arial" charset="0"/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矩形 6"/>
          <p:cNvSpPr/>
          <p:nvPr/>
        </p:nvSpPr>
        <p:spPr>
          <a:xfrm>
            <a:off x="2482215" y="5454968"/>
            <a:ext cx="71882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eaLnBrk="1" hangingPunct="1">
              <a:lnSpc>
                <a:spcPct val="150000"/>
              </a:lnSpc>
            </a:pPr>
            <a:r>
              <a:rPr lang="zh-CN" altLang="en-US" dirty="0">
                <a:latin typeface="Arial" charset="0"/>
                <a:ea typeface="黑体" pitchFamily="49" charset="-122"/>
              </a:rPr>
              <a:t>安装：打开nodejs官网，点击硕大的绿色Download按钮，</a:t>
            </a:r>
            <a:r>
              <a:rPr lang="en-US" altLang="zh-CN" dirty="0">
                <a:latin typeface="Arial" charset="0"/>
                <a:ea typeface="黑体" pitchFamily="49" charset="-122"/>
              </a:rPr>
              <a:t>4.x</a:t>
            </a:r>
            <a:r>
              <a:rPr lang="zh-CN" altLang="en-US" dirty="0">
                <a:latin typeface="Arial" charset="0"/>
                <a:ea typeface="黑体" pitchFamily="49" charset="-122"/>
              </a:rPr>
              <a:t>稳定</a:t>
            </a:r>
            <a:r>
              <a:rPr lang="zh-CN" altLang="en-US" dirty="0">
                <a:sym typeface="+mn-ea"/>
              </a:rPr>
              <a:t>版本，</a:t>
            </a:r>
            <a:r>
              <a:rPr lang="zh-CN" altLang="en-US" dirty="0">
                <a:latin typeface="Arial" charset="0"/>
                <a:ea typeface="黑体" pitchFamily="49" charset="-122"/>
              </a:rPr>
              <a:t>然后像安装快播一样。。（安装路径自己定夺）</a:t>
            </a:r>
            <a:endParaRPr lang="zh-CN" altLang="en-US" dirty="0">
              <a:latin typeface="Arial" charset="0"/>
              <a:ea typeface="黑体" pitchFamily="49" charset="-122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1.</a:t>
            </a:r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Nodejs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2365" y="1438910"/>
            <a:ext cx="449389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矩形 6"/>
          <p:cNvSpPr/>
          <p:nvPr/>
        </p:nvSpPr>
        <p:spPr>
          <a:xfrm>
            <a:off x="1402080" y="5163185"/>
            <a:ext cx="8278495" cy="1325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>
              <a:lnSpc>
                <a:spcPct val="150000"/>
              </a:lnSpc>
            </a:pPr>
            <a:r>
              <a:rPr dirty="0">
                <a:latin typeface="Arial" charset="0"/>
              </a:rPr>
              <a:t>说明：什么是命令行？命令行在OSX是终端（Terminal），在windows是命令提示符（C</a:t>
            </a:r>
            <a:r>
              <a:rPr lang="en-US" dirty="0">
                <a:latin typeface="Arial" charset="0"/>
              </a:rPr>
              <a:t>MD</a:t>
            </a:r>
            <a:r>
              <a:rPr dirty="0">
                <a:latin typeface="Arial" charset="0"/>
              </a:rPr>
              <a:t>）；</a:t>
            </a:r>
            <a:endParaRPr dirty="0">
              <a:latin typeface="Arial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dirty="0">
                <a:latin typeface="Arial" charset="0"/>
              </a:rPr>
              <a:t>注：之后操作都是在windows系统下；</a:t>
            </a:r>
            <a:endParaRPr dirty="0">
              <a:latin typeface="Arial" charset="0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2.</a:t>
            </a:r>
            <a:r>
              <a:rPr lang="zh-CN" sz="2400" b="1" dirty="0">
                <a:sym typeface="+mn-ea"/>
              </a:rPr>
              <a:t>使用命令行</a:t>
            </a:r>
            <a:endParaRPr 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2162175"/>
            <a:ext cx="1107630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2.</a:t>
            </a:r>
            <a:r>
              <a:rPr lang="zh-CN" sz="2400" b="1" dirty="0">
                <a:sym typeface="+mn-ea"/>
              </a:rPr>
              <a:t>使用命令行</a:t>
            </a:r>
            <a:endParaRPr 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1565" y="309245"/>
            <a:ext cx="7640320" cy="60375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3.</a:t>
            </a:r>
            <a:r>
              <a:rPr sz="2400" b="1" dirty="0">
                <a:sym typeface="+mn-ea"/>
              </a:rPr>
              <a:t>npm </a:t>
            </a:r>
            <a:r>
              <a:rPr lang="zh-CN" sz="2400" b="1" dirty="0">
                <a:sym typeface="+mn-ea"/>
              </a:rPr>
              <a:t>命令</a:t>
            </a:r>
            <a:r>
              <a:rPr sz="2400" b="1" dirty="0">
                <a:sym typeface="+mn-ea"/>
              </a:rPr>
              <a:t>介绍</a:t>
            </a:r>
            <a:endParaRPr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2185" y="1452245"/>
            <a:ext cx="10048875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说明：npm（node package manager）nodejs的包管理器，用于node插件管理（包括安装、卸载、管理依赖等）；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使用npm安装插件：命令提示符执行npm install &lt;name&gt; [-g] [--save-dev]；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&lt;name&gt;：node插件名称。例：npm install gulp-less --save-dev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-g：全局安装。将会安装在C:\Users\Administrator\AppData\Roaming\npm，并且写入系统环境变量；  非全局安装：将会安装在当前定位目录；  全局安装可以通过命令行在任何地方调用它，本地安装将安装在定位目录的node_modules文件夹下，通过require()调用；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--save：将保存配置信息至package.json（package.json是nodejs项目配置文件）；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-dev：保存至package.json的devDependencies节点，不指定-dev将保存至dependencies节点；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为什么要保存至package.json？因为node插件包相对来说非常庞大，所以不加入版本管理，将配置信息写入package.json并将其加入版本管理，其他开发者对应下载即可（命令提示符执行npm install，则会根据package.json下载所有需要的包）。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使用npm卸载插件：npm uninstall &lt;name&gt; [-g] [--save-dev]  PS：不要直接删除本地插件包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使用npm更新插件：npm update &lt;name&gt; [-g] [--save-dev]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更新全部插件：npm update [--save-dev]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</a:rPr>
              <a:t>查看npm帮助：npm help</a:t>
            </a:r>
            <a:endParaRPr lang="zh-CN" altLang="en-US" sz="12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7485" y="1592580"/>
            <a:ext cx="9042400" cy="944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  <a:buFont typeface="Arial" charset="0"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完整命令行：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npm install gulp --save-dev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5815" y="3241675"/>
            <a:ext cx="7652385" cy="2590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命令提示符执行npm install &lt;name&gt; [-g] [--save-dev]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--save：将保存配置信息至package.json（package.json是nodejs项目配置文件）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-g：全局安装；可以在任何路径调用，一般情况下不用</a:t>
            </a:r>
            <a:r>
              <a:rPr lang="en-US" altLang="zh-CN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-g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也可以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npm- </a:t>
            </a:r>
            <a:r>
              <a:rPr lang="zh-CN" altLang="en-US" sz="2400" b="1" dirty="0">
                <a:sym typeface="+mn-ea"/>
              </a:rPr>
              <a:t>安装插件命令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67485" y="1592580"/>
            <a:ext cx="9042400" cy="944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  <a:buFont typeface="Arial" charset="0"/>
            </a:pP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完整命令行：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npm </a:t>
            </a:r>
            <a:r>
              <a:rPr lang="en-US" altLang="zh-CN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un</a:t>
            </a:r>
            <a:r>
              <a:rPr lang="zh-CN" altLang="en-US" sz="28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install gulp --save-dev</a:t>
            </a:r>
            <a:endParaRPr lang="zh-CN" altLang="en-US" sz="28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5815" y="3241675"/>
            <a:ext cx="7652385" cy="3200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npm uninstall &lt;name&gt; [-g] [--save-dev]  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注意：不要直接删除本地插件包，会导致错误，全英文的呃，你想自虐就请随意删，不然请记住命令行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en-US" altLang="zh-CN" sz="16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un</a:t>
            </a:r>
            <a:r>
              <a:rPr lang="zh-CN" altLang="en-US" sz="16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install</a:t>
            </a: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：卸载的意思，直接从插件包删除；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r>
              <a:rPr lang="zh-CN" altLang="en-US" sz="1600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--save-dev：在这里变成本地卸载；</a:t>
            </a:r>
            <a:endParaRPr lang="zh-CN" altLang="en-US" sz="1600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20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npm- </a:t>
            </a:r>
            <a:r>
              <a:rPr lang="zh-CN" altLang="en-US" sz="2400" b="1" dirty="0">
                <a:sym typeface="+mn-ea"/>
              </a:rPr>
              <a:t>卸载插件命令</a:t>
            </a:r>
            <a:endParaRPr lang="zh-CN" altLang="en-US" sz="2400" b="1" dirty="0">
              <a:sym typeface="+mn-ea"/>
            </a:endParaRPr>
          </a:p>
        </p:txBody>
      </p:sp>
      <p:pic>
        <p:nvPicPr>
          <p:cNvPr id="4" name="图片 3" descr="{ICBR@ERMTOIA7Y{JBV4%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215" y="4507865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4.</a:t>
            </a:r>
            <a:r>
              <a:rPr lang="zh-CN" altLang="en-US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46324"/>
          <a:stretch>
            <a:fillRect/>
          </a:stretch>
        </p:blipFill>
        <p:spPr>
          <a:xfrm>
            <a:off x="1346835" y="1913255"/>
            <a:ext cx="5057140" cy="154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90" y="4302760"/>
            <a:ext cx="6724650" cy="175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60" y="2357120"/>
            <a:ext cx="2752090" cy="809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15" y="2538730"/>
            <a:ext cx="377126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5.</a:t>
            </a:r>
            <a:r>
              <a:rPr lang="zh-CN" sz="2400" b="1" dirty="0">
                <a:sym typeface="+mn-ea"/>
              </a:rPr>
              <a:t>新建</a:t>
            </a:r>
            <a:r>
              <a:rPr lang="en-US" altLang="zh-CN" sz="2400" b="1" dirty="0">
                <a:sym typeface="+mn-ea"/>
              </a:rPr>
              <a:t>package.json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850" y="2247900"/>
            <a:ext cx="4833620" cy="2514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package.json是基于nodejs项目必不可少的配置文件，它是存放在项目根目录的普通json文件  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注意：json文件内是不能写注释的，这只是示例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15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1550670"/>
            <a:ext cx="6079490" cy="3698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297940" y="29464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5.</a:t>
            </a:r>
            <a:r>
              <a:rPr lang="zh-CN" sz="2400" b="1" dirty="0">
                <a:sym typeface="+mn-ea"/>
              </a:rPr>
              <a:t>新建</a:t>
            </a:r>
            <a:r>
              <a:rPr lang="en-US" altLang="zh-CN" sz="2400" b="1" dirty="0">
                <a:sym typeface="+mn-ea"/>
              </a:rPr>
              <a:t>package.json</a:t>
            </a:r>
            <a:endParaRPr lang="en-US" altLang="zh-CN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24080"/>
          <a:stretch>
            <a:fillRect/>
          </a:stretch>
        </p:blipFill>
        <p:spPr>
          <a:xfrm>
            <a:off x="766445" y="1230630"/>
            <a:ext cx="4504690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0" y="2157730"/>
            <a:ext cx="5344795" cy="37636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8335" y="4062730"/>
            <a:ext cx="4833620" cy="1280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说明：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命令提示符执行  </a:t>
            </a:r>
            <a:r>
              <a:rPr lang="zh-CN" altLang="en-US">
                <a:solidFill>
                  <a:srgbClr val="FF0000"/>
                </a:solidFill>
                <a:latin typeface="新宋体" charset="0"/>
                <a:ea typeface="新宋体" charset="0"/>
                <a:sym typeface="+mn-ea"/>
              </a:rPr>
              <a:t>cnpm init </a:t>
            </a:r>
            <a:endParaRPr lang="zh-CN" altLang="en-US">
              <a:solidFill>
                <a:srgbClr val="FF0000"/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charset="0"/>
                <a:ea typeface="微软雅黑" charset="0"/>
                <a:cs typeface="+mn-ea"/>
                <a:sym typeface="+mn-ea"/>
              </a:rPr>
              <a:t>目的：学会了命令行，要显逼格，更高效！</a:t>
            </a:r>
            <a:endParaRPr lang="zh-CN" altLang="en-US">
              <a:solidFill>
                <a:srgbClr val="FF0000"/>
              </a:solidFill>
              <a:latin typeface="新宋体" charset="0"/>
              <a:ea typeface="新宋体" charset="0"/>
              <a:sym typeface="+mn-ea"/>
            </a:endParaRPr>
          </a:p>
          <a:p>
            <a:pPr algn="l">
              <a:lnSpc>
                <a:spcPct val="150000"/>
              </a:lnSpc>
              <a:buFont typeface="Arial" charset="0"/>
            </a:pP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471488"/>
            <a:ext cx="0" cy="5903913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1" name="组合 1"/>
          <p:cNvGrpSpPr/>
          <p:nvPr/>
        </p:nvGrpSpPr>
        <p:grpSpPr>
          <a:xfrm>
            <a:off x="4694238" y="1919288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何为前端自动化</a:t>
              </a:r>
              <a:endParaRPr kumimoji="0" lang="zh-CN" altLang="da-DK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2" name="组合 2"/>
          <p:cNvGrpSpPr/>
          <p:nvPr/>
        </p:nvGrpSpPr>
        <p:grpSpPr>
          <a:xfrm>
            <a:off x="4694238" y="2746375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5" action="ppaction://hlinksldjump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前端</a:t>
              </a:r>
              <a:r>
                <a:rPr kumimoji="0" lang="zh-CN" sz="2400" b="0" i="0" u="none" strike="noStrike" kern="0" cap="none" spc="100" normalizeH="0" baseline="0" noProof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自动化的</a:t>
              </a: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</a:rPr>
                <a:t>意义</a:t>
              </a:r>
              <a:endParaRPr kumimoji="0" lang="zh-CN" altLang="da-DK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8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3" name="组合 3"/>
          <p:cNvGrpSpPr/>
          <p:nvPr/>
        </p:nvGrpSpPr>
        <p:grpSpPr>
          <a:xfrm>
            <a:off x="4694238" y="3571875"/>
            <a:ext cx="6277609" cy="539750"/>
            <a:chOff x="4694152" y="2764577"/>
            <a:chExt cx="6277705" cy="540000"/>
          </a:xfrm>
        </p:grpSpPr>
        <p:sp>
          <p:nvSpPr>
            <p:cNvPr id="30" name="MH_Entry_3">
              <a:hlinkClick r:id="rId8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243435" y="2764577"/>
              <a:ext cx="5728422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认识</a:t>
              </a:r>
              <a:r>
                <a:rPr kumimoji="0" lang="en-US" altLang="zh-CN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</a:t>
              </a:r>
              <a:r>
                <a:rPr kumimoji="0" lang="zh-CN" altLang="en-US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，</a:t>
              </a:r>
              <a:r>
                <a:rPr kumimoji="0" lang="en-US" altLang="zh-CN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</a:t>
              </a:r>
              <a:r>
                <a:rPr kumimoji="0" lang="zh-CN" altLang="en-US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环境安装配置</a:t>
              </a:r>
              <a:endParaRPr kumimoji="0" lang="zh-CN" altLang="en-US" sz="2400" b="0" i="0" u="none" strike="noStrike" kern="0" cap="none" spc="10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1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4" name="组合 4"/>
          <p:cNvGrpSpPr/>
          <p:nvPr/>
        </p:nvGrpSpPr>
        <p:grpSpPr>
          <a:xfrm>
            <a:off x="4694238" y="4398963"/>
            <a:ext cx="5643562" cy="539750"/>
            <a:chOff x="4694152" y="3509641"/>
            <a:chExt cx="5643648" cy="540000"/>
          </a:xfrm>
        </p:grpSpPr>
        <p:sp>
          <p:nvSpPr>
            <p:cNvPr id="33" name="MH_Entry_4">
              <a:hlinkClick r:id="rId2" action="ppaction://hlinksldjump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利用</a:t>
              </a:r>
              <a:r>
                <a:rPr kumimoji="0" lang="en-US" altLang="zh-CN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</a:t>
              </a: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自动刷新页面</a:t>
              </a:r>
              <a:endParaRPr kumimoji="0" lang="zh-CN" altLang="da-DK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4" name="MH_Number_4">
              <a:hlinkClick r:id="rId2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pic>
        <p:nvPicPr>
          <p:cNvPr id="2" name="图片 1" descr="gulp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8395" y="2042160"/>
            <a:ext cx="1085850" cy="24384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6.</a:t>
            </a:r>
            <a:r>
              <a:rPr lang="zh-CN" sz="2400" b="1" dirty="0">
                <a:sym typeface="+mn-ea"/>
              </a:rPr>
              <a:t>安装</a:t>
            </a:r>
            <a:r>
              <a:rPr lang="en-US" altLang="zh-CN" sz="2400" b="1" dirty="0">
                <a:sym typeface="+mn-ea"/>
              </a:rPr>
              <a:t>Gulp </a:t>
            </a:r>
            <a:r>
              <a:rPr lang="zh-CN" altLang="en-US" sz="2400" b="1" dirty="0">
                <a:sym typeface="+mn-ea"/>
              </a:rPr>
              <a:t>插件</a:t>
            </a:r>
            <a:endParaRPr lang="zh-CN" altLang="en-US" sz="2400" b="1" dirty="0">
              <a:latin typeface="Arial" charset="0"/>
              <a:ea typeface="黑体" pitchFamily="49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95220" y="4941570"/>
            <a:ext cx="8317865" cy="5029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Font typeface="Arial" charset="0"/>
            </a:pP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新宋体" charset="0"/>
                <a:ea typeface="新宋体" charset="0"/>
                <a:sym typeface="+mn-ea"/>
              </a:rPr>
              <a:t>说明：gulpfile.js是gulp项目的配置文件，是位于项目根目录的普通js文件</a:t>
            </a:r>
            <a:endParaRPr lang="zh-CN" altLang="en-US" sz="1600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charset="0"/>
              <a:ea typeface="新宋体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295" y="1296035"/>
            <a:ext cx="6447790" cy="34569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7.</a:t>
            </a:r>
            <a:r>
              <a:rPr lang="zh-CN" altLang="en-US" sz="2400" b="1" dirty="0">
                <a:sym typeface="+mn-ea"/>
              </a:rPr>
              <a:t>创建</a:t>
            </a:r>
            <a:r>
              <a:rPr lang="en-US" altLang="zh-CN" sz="2400" b="1" dirty="0">
                <a:sym typeface="+mn-ea"/>
              </a:rPr>
              <a:t>gulp.js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（重要）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390650"/>
            <a:ext cx="10845800" cy="3853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5180" y="5798820"/>
            <a:ext cx="811911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说明：gulpfile.js是gulp项目的配置文件，是位于项目根目录的普通js文件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矩形 9"/>
          <p:cNvSpPr/>
          <p:nvPr/>
        </p:nvSpPr>
        <p:spPr>
          <a:xfrm>
            <a:off x="1327150" y="806450"/>
            <a:ext cx="95377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2400" b="1" dirty="0">
                <a:sym typeface="+mn-ea"/>
              </a:rPr>
              <a:t>8.</a:t>
            </a:r>
            <a:r>
              <a:rPr lang="zh-CN" altLang="en-US" sz="2400" b="1" dirty="0">
                <a:sym typeface="+mn-ea"/>
              </a:rPr>
              <a:t>运行</a:t>
            </a:r>
            <a:r>
              <a:rPr lang="en-US" altLang="zh-CN" sz="2400" b="1" dirty="0">
                <a:sym typeface="+mn-ea"/>
              </a:rPr>
              <a:t>Gulp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3626485"/>
            <a:ext cx="900620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说明：命令提示符执行gulp 任务名称；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编译less：命令提示符执行 gulp testLess；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当执行gulp default或gulp将会调用default任务里的所有任务[‘testLess’,’elseTask’]。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0" y="1918970"/>
            <a:ext cx="263779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074" name="MH_Others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4891088" y="471488"/>
            <a:ext cx="0" cy="5903913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91" name="组合 1"/>
          <p:cNvGrpSpPr/>
          <p:nvPr/>
        </p:nvGrpSpPr>
        <p:grpSpPr>
          <a:xfrm>
            <a:off x="4694238" y="1262063"/>
            <a:ext cx="5643562" cy="539750"/>
            <a:chOff x="4694152" y="1274449"/>
            <a:chExt cx="5643648" cy="540000"/>
          </a:xfrm>
        </p:grpSpPr>
        <p:sp>
          <p:nvSpPr>
            <p:cNvPr id="17" name="MH_Entry_1">
              <a:hlinkClick r:id="rId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243320" y="1274449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da-DK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安装nodejs</a:t>
              </a:r>
              <a:endParaRPr kumimoji="0" lang="zh-CN" altLang="da-DK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2" name="MH_Number_1">
              <a:hlinkClick r:id="rId2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94152" y="1321835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2" name="组合 2"/>
          <p:cNvGrpSpPr/>
          <p:nvPr/>
        </p:nvGrpSpPr>
        <p:grpSpPr>
          <a:xfrm>
            <a:off x="4694238" y="2089150"/>
            <a:ext cx="5643562" cy="539750"/>
            <a:chOff x="4694152" y="2019513"/>
            <a:chExt cx="5643648" cy="540000"/>
          </a:xfrm>
        </p:grpSpPr>
        <p:sp>
          <p:nvSpPr>
            <p:cNvPr id="27" name="MH_Entry_2">
              <a:hlinkClick r:id="rId5" action="ppaction://hlinksldjump"/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5243320" y="2019513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2400" b="0" i="0" u="none" strike="noStrike" kern="0" cap="none" spc="100" normalizeH="0" baseline="0" noProof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uLnTx/>
                  <a:uFillTx/>
                  <a:latin typeface="微软雅黑" charset="0"/>
                  <a:ea typeface="微软雅黑" charset="0"/>
                  <a:cs typeface="+mn-cs"/>
                </a:rPr>
                <a:t>新建package.json文件</a:t>
              </a:r>
              <a:endParaRPr kumimoji="0" lang="zh-CN" sz="2400" b="0" i="0" u="none" strike="noStrike" kern="0" cap="none" spc="10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28" name="MH_Number_2">
              <a:hlinkClick r:id="rId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4694152" y="2066899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2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3" name="组合 3"/>
          <p:cNvGrpSpPr/>
          <p:nvPr/>
        </p:nvGrpSpPr>
        <p:grpSpPr>
          <a:xfrm>
            <a:off x="4694238" y="2990850"/>
            <a:ext cx="6277609" cy="539750"/>
            <a:chOff x="4694152" y="2764577"/>
            <a:chExt cx="6277705" cy="540000"/>
          </a:xfrm>
        </p:grpSpPr>
        <p:sp>
          <p:nvSpPr>
            <p:cNvPr id="30" name="MH_Entry_3">
              <a:hlinkClick r:id="rId8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5243435" y="2764577"/>
              <a:ext cx="5728422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2400" b="0" i="0" u="none" strike="noStrike" kern="0" cap="none" spc="10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全局和本地安装gulp；</a:t>
              </a:r>
              <a:endParaRPr kumimoji="0" sz="2400" b="0" i="0" u="none" strike="noStrike" kern="0" cap="none" spc="10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1" name="MH_Number_3">
              <a:hlinkClick r:id="rId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694152" y="2811963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3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12294" name="组合 4"/>
          <p:cNvGrpSpPr/>
          <p:nvPr/>
        </p:nvGrpSpPr>
        <p:grpSpPr>
          <a:xfrm>
            <a:off x="4694238" y="3741738"/>
            <a:ext cx="5643562" cy="539750"/>
            <a:chOff x="4694152" y="3509641"/>
            <a:chExt cx="5643648" cy="540000"/>
          </a:xfrm>
        </p:grpSpPr>
        <p:sp>
          <p:nvSpPr>
            <p:cNvPr id="33" name="MH_Entry_4">
              <a:hlinkClick r:id="rId2" action="ppaction://hlinksldjump"/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安装gulp插件</a:t>
              </a:r>
              <a:endParaRPr kumimoji="0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34" name="MH_Number_4">
              <a:hlinkClick r:id="rId2" action="ppaction://hlinksldjump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4</a:t>
              </a:r>
              <a:endParaRPr lang="zh-CN" altLang="en-US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pic>
        <p:nvPicPr>
          <p:cNvPr id="2" name="图片 1" descr="gulplogo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8395" y="2042160"/>
            <a:ext cx="1085850" cy="2438400"/>
          </a:xfrm>
          <a:prstGeom prst="rect">
            <a:avLst/>
          </a:prstGeom>
        </p:spPr>
      </p:pic>
      <p:grpSp>
        <p:nvGrpSpPr>
          <p:cNvPr id="3" name="组合 4"/>
          <p:cNvGrpSpPr/>
          <p:nvPr/>
        </p:nvGrpSpPr>
        <p:grpSpPr>
          <a:xfrm>
            <a:off x="4687888" y="4564063"/>
            <a:ext cx="5643562" cy="539750"/>
            <a:chOff x="4694152" y="3509641"/>
            <a:chExt cx="5643648" cy="540000"/>
          </a:xfrm>
        </p:grpSpPr>
        <p:sp>
          <p:nvSpPr>
            <p:cNvPr id="4" name="MH_Entry_4">
              <a:hlinkClick r:id="rId2" action="ppaction://hlinksldjump"/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新建</a:t>
              </a:r>
              <a:r>
                <a:rPr kumimoji="0" lang="en-US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+</a:t>
              </a:r>
              <a:r>
                <a:rPr kumimoji="0" lang="zh-CN" altLang="en-US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配置</a:t>
              </a:r>
              <a:r>
                <a:rPr kumimoji="0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gulpfile.js文件</a:t>
              </a:r>
              <a:endParaRPr kumimoji="0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5" name="MH_Number_4">
              <a:hlinkClick r:id="rId2" action="ppaction://hlinksldjump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5</a:t>
              </a:r>
              <a:endParaRPr lang="en-US" altLang="zh-CN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grpSp>
        <p:nvGrpSpPr>
          <p:cNvPr id="6" name="组合 4"/>
          <p:cNvGrpSpPr/>
          <p:nvPr/>
        </p:nvGrpSpPr>
        <p:grpSpPr>
          <a:xfrm>
            <a:off x="4681538" y="5376863"/>
            <a:ext cx="5643562" cy="539750"/>
            <a:chOff x="4694152" y="3509641"/>
            <a:chExt cx="5643648" cy="540000"/>
          </a:xfrm>
        </p:grpSpPr>
        <p:sp>
          <p:nvSpPr>
            <p:cNvPr id="7" name="MH_Entry_4">
              <a:hlinkClick r:id="rId2" action="ppaction://hlinksldjump"/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5243320" y="3509641"/>
              <a:ext cx="5094480" cy="540000"/>
            </a:xfrm>
            <a:prstGeom prst="rect">
              <a:avLst/>
            </a:prstGeom>
            <a:noFill/>
          </p:spPr>
          <p:txBody>
            <a:bodyPr wrap="square" lIns="180000" anchor="ctr" anchorCtr="0">
              <a:no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2400" b="0" i="0" u="none" strike="noStrike" kern="0" cap="none" spc="100" normalizeH="0" baseline="0" noProof="0" dirty="0" smtClean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</a:rPr>
                <a:t>通过命令提示符运行gulp任务</a:t>
              </a:r>
              <a:endParaRPr kumimoji="0" sz="2400" b="0" i="0" u="none" strike="noStrike" kern="0" cap="none" spc="10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endParaRPr>
            </a:p>
          </p:txBody>
        </p:sp>
        <p:sp>
          <p:nvSpPr>
            <p:cNvPr id="8" name="MH_Number_4">
              <a:hlinkClick r:id="rId2" action="ppaction://hlinksldjump"/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694152" y="3557027"/>
              <a:ext cx="397248" cy="460267"/>
            </a:xfrm>
            <a:custGeom>
              <a:avLst/>
              <a:gdLst>
                <a:gd name="connsiteX0" fmla="*/ 282768 w 561608"/>
                <a:gd name="connsiteY0" fmla="*/ 0 h 649318"/>
                <a:gd name="connsiteX1" fmla="*/ 561608 w 561608"/>
                <a:gd name="connsiteY1" fmla="*/ 159711 h 649318"/>
                <a:gd name="connsiteX2" fmla="*/ 561608 w 561608"/>
                <a:gd name="connsiteY2" fmla="*/ 485680 h 649318"/>
                <a:gd name="connsiteX3" fmla="*/ 282768 w 561608"/>
                <a:gd name="connsiteY3" fmla="*/ 649318 h 649318"/>
                <a:gd name="connsiteX4" fmla="*/ 0 w 561608"/>
                <a:gd name="connsiteY4" fmla="*/ 485680 h 649318"/>
                <a:gd name="connsiteX5" fmla="*/ 0 w 561608"/>
                <a:gd name="connsiteY5" fmla="*/ 159711 h 6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" h="649318">
                  <a:moveTo>
                    <a:pt x="282768" y="0"/>
                  </a:moveTo>
                  <a:lnTo>
                    <a:pt x="561608" y="159711"/>
                  </a:lnTo>
                  <a:lnTo>
                    <a:pt x="561608" y="485680"/>
                  </a:lnTo>
                  <a:lnTo>
                    <a:pt x="282768" y="649318"/>
                  </a:lnTo>
                  <a:lnTo>
                    <a:pt x="0" y="485680"/>
                  </a:lnTo>
                  <a:lnTo>
                    <a:pt x="0" y="1597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>
              <a:noAutofit/>
            </a:bodyPr>
            <a:p>
              <a:pPr lvl="0" algn="ctr"/>
              <a:r>
                <a:rPr lang="en-US" altLang="zh-CN" sz="2400" dirty="0">
                  <a:solidFill>
                    <a:srgbClr val="FFFFFF"/>
                  </a:solidFill>
                  <a:ea typeface="幼圆" pitchFamily="49" charset="-122"/>
                </a:rPr>
                <a:t>6</a:t>
              </a:r>
              <a:endParaRPr lang="en-US" altLang="zh-CN" sz="2400" dirty="0">
                <a:solidFill>
                  <a:srgbClr val="FFFFFF"/>
                </a:solidFill>
                <a:ea typeface="幼圆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 flipH="1">
            <a:off x="1863725" y="1082675"/>
            <a:ext cx="58483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总结：安装流程</a:t>
            </a:r>
            <a:endParaRPr lang="zh-CN" altLang="en-US"/>
          </a:p>
        </p:txBody>
      </p:sp>
    </p:spTree>
    <p:custDataLst>
      <p:tags r:id="rId18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5285920" y="198120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349250" ty="-38100" sx="75000" sy="75000"/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800" name="文本框 5"/>
          <p:cNvSpPr/>
          <p:nvPr>
            <p:custDataLst>
              <p:tags r:id="rId4"/>
            </p:custDataLst>
          </p:nvPr>
        </p:nvSpPr>
        <p:spPr>
          <a:xfrm>
            <a:off x="5033963" y="4641850"/>
            <a:ext cx="2155825" cy="379413"/>
          </a:xfrm>
          <a:custGeom>
            <a:avLst/>
            <a:gdLst/>
            <a:ahLst/>
            <a:cxnLst>
              <a:cxn ang="0">
                <a:pos x="883718" y="283671"/>
              </a:cxn>
              <a:cxn ang="0">
                <a:pos x="901963" y="311846"/>
              </a:cxn>
              <a:cxn ang="0">
                <a:pos x="976725" y="303503"/>
              </a:cxn>
              <a:cxn ang="0">
                <a:pos x="964927" y="264386"/>
              </a:cxn>
              <a:cxn ang="0">
                <a:pos x="1025559" y="110651"/>
              </a:cxn>
              <a:cxn ang="0">
                <a:pos x="1074806" y="285859"/>
              </a:cxn>
              <a:cxn ang="0">
                <a:pos x="974804" y="363137"/>
              </a:cxn>
              <a:cxn ang="0">
                <a:pos x="859850" y="378045"/>
              </a:cxn>
              <a:cxn ang="0">
                <a:pos x="785774" y="303366"/>
              </a:cxn>
              <a:cxn ang="0">
                <a:pos x="796748" y="236620"/>
              </a:cxn>
              <a:cxn ang="0">
                <a:pos x="946683" y="209813"/>
              </a:cxn>
              <a:cxn ang="0">
                <a:pos x="979056" y="200648"/>
              </a:cxn>
              <a:cxn ang="0">
                <a:pos x="940784" y="167412"/>
              </a:cxn>
              <a:cxn ang="0">
                <a:pos x="893046" y="181089"/>
              </a:cxn>
              <a:cxn ang="0">
                <a:pos x="801138" y="144024"/>
              </a:cxn>
              <a:cxn ang="0">
                <a:pos x="878094" y="106548"/>
              </a:cxn>
              <a:cxn ang="0">
                <a:pos x="1307219" y="103676"/>
              </a:cxn>
              <a:cxn ang="0">
                <a:pos x="1412571" y="145392"/>
              </a:cxn>
              <a:cxn ang="0">
                <a:pos x="1424094" y="300631"/>
              </a:cxn>
              <a:cxn ang="0">
                <a:pos x="1326149" y="235252"/>
              </a:cxn>
              <a:cxn ang="0">
                <a:pos x="1268535" y="181911"/>
              </a:cxn>
              <a:cxn ang="0">
                <a:pos x="1227382" y="301725"/>
              </a:cxn>
              <a:cxn ang="0">
                <a:pos x="1131632" y="244006"/>
              </a:cxn>
              <a:cxn ang="0">
                <a:pos x="1240551" y="120362"/>
              </a:cxn>
              <a:cxn ang="0">
                <a:pos x="1942651" y="102034"/>
              </a:cxn>
              <a:cxn ang="0">
                <a:pos x="2131407" y="126653"/>
              </a:cxn>
              <a:cxn ang="0">
                <a:pos x="2041419" y="176713"/>
              </a:cxn>
              <a:cxn ang="0">
                <a:pos x="2002324" y="161394"/>
              </a:cxn>
              <a:cxn ang="0">
                <a:pos x="1959387" y="179175"/>
              </a:cxn>
              <a:cxn ang="0">
                <a:pos x="1990801" y="204888"/>
              </a:cxn>
              <a:cxn ang="0">
                <a:pos x="2100405" y="208171"/>
              </a:cxn>
              <a:cxn ang="0">
                <a:pos x="2155825" y="276285"/>
              </a:cxn>
              <a:cxn ang="0">
                <a:pos x="2119472" y="364230"/>
              </a:cxn>
              <a:cxn ang="0">
                <a:pos x="1925779" y="377498"/>
              </a:cxn>
              <a:cxn ang="0">
                <a:pos x="1856230" y="291604"/>
              </a:cxn>
              <a:cxn ang="0">
                <a:pos x="1973791" y="312530"/>
              </a:cxn>
              <a:cxn ang="0">
                <a:pos x="2020020" y="317591"/>
              </a:cxn>
              <a:cxn ang="0">
                <a:pos x="2049512" y="283671"/>
              </a:cxn>
              <a:cxn ang="0">
                <a:pos x="1996562" y="271908"/>
              </a:cxn>
              <a:cxn ang="0">
                <a:pos x="1895051" y="264522"/>
              </a:cxn>
              <a:cxn ang="0">
                <a:pos x="1856916" y="188749"/>
              </a:cxn>
              <a:cxn ang="0">
                <a:pos x="1907122" y="106821"/>
              </a:cxn>
              <a:cxn ang="0">
                <a:pos x="1583037" y="203795"/>
              </a:cxn>
              <a:cxn ang="0">
                <a:pos x="1732013" y="170969"/>
              </a:cxn>
              <a:cxn ang="0">
                <a:pos x="1625288" y="325661"/>
              </a:cxn>
              <a:cxn ang="0">
                <a:pos x="1524326" y="373395"/>
              </a:cxn>
              <a:cxn ang="0">
                <a:pos x="357758" y="38571"/>
              </a:cxn>
              <a:cxn ang="0">
                <a:pos x="184092" y="370659"/>
              </a:cxn>
              <a:cxn ang="0">
                <a:pos x="0" y="44862"/>
              </a:cxn>
              <a:cxn ang="0">
                <a:pos x="536704" y="126380"/>
              </a:cxn>
              <a:cxn ang="0">
                <a:pos x="632591" y="102170"/>
              </a:cxn>
              <a:cxn ang="0">
                <a:pos x="723539" y="171789"/>
              </a:cxn>
              <a:cxn ang="0">
                <a:pos x="664416" y="370112"/>
              </a:cxn>
              <a:cxn ang="0">
                <a:pos x="600492" y="176029"/>
              </a:cxn>
              <a:cxn ang="0">
                <a:pos x="541505" y="192579"/>
              </a:cxn>
              <a:cxn ang="0">
                <a:pos x="480874" y="370112"/>
              </a:cxn>
            </a:cxnLst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74365" y="5652770"/>
            <a:ext cx="626364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博客地址：</a:t>
            </a:r>
            <a:r>
              <a:rPr lang="zh-CN" altLang="en-US">
                <a:solidFill>
                  <a:srgbClr val="C00000"/>
                </a:solidFill>
                <a:latin typeface="微软雅黑" charset="0"/>
                <a:ea typeface="微软雅黑" charset="0"/>
                <a:sym typeface="+mn-ea"/>
              </a:rPr>
              <a:t>http://blog.csdn.net/xllily_11</a:t>
            </a:r>
            <a:endParaRPr lang="zh-CN" altLang="en-US">
              <a:solidFill>
                <a:srgbClr val="C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da-DK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何为 </a:t>
            </a:r>
            <a:r>
              <a:rPr lang="en-US" altLang="zh-CN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Web</a:t>
            </a:r>
            <a:r>
              <a:rPr lang="zh-CN" altLang="da-DK" sz="3200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前端自动化</a:t>
            </a:r>
            <a:endParaRPr lang="zh-CN" altLang="da-DK" sz="3200" kern="0" spc="10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11500" y="3940175"/>
            <a:ext cx="7786688" cy="5048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顾名思义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：自动化构建，解除手动繁琐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349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263" y="0"/>
            <a:ext cx="46038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矩形 7"/>
          <p:cNvSpPr/>
          <p:nvPr/>
        </p:nvSpPr>
        <p:spPr>
          <a:xfrm>
            <a:off x="3114675" y="2660650"/>
            <a:ext cx="6410325" cy="24961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>
              <a:lnSpc>
                <a:spcPct val="130000"/>
              </a:lnSpc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uLnTx/>
                <a:uFillTx/>
                <a:latin typeface="+mn-lt"/>
                <a:ea typeface="+mn-ea"/>
                <a:cs typeface="+mn-cs"/>
                <a:sym typeface="+mn-ea"/>
              </a:rPr>
              <a:t>顾名思义：工程自动化，解除手动繁琐</a:t>
            </a:r>
            <a:endParaRPr lang="zh-CN" altLang="en-US" sz="200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lvl="0" eaLnBrk="1" hangingPunct="1">
              <a:lnSpc>
                <a:spcPct val="130000"/>
              </a:lnSpc>
            </a:pPr>
            <a:endParaRPr lang="en-US" altLang="zh-CN" sz="2000" dirty="0">
              <a:latin typeface="Arial" charset="0"/>
              <a:ea typeface="黑体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en-US" altLang="zh-CN" sz="2000" dirty="0">
                <a:latin typeface="Arial" charset="0"/>
                <a:ea typeface="黑体" pitchFamily="49" charset="-122"/>
              </a:rPr>
              <a:t>说到「自动化」，</a:t>
            </a:r>
            <a:r>
              <a:rPr lang="zh-CN" altLang="en-US" sz="2000" dirty="0">
                <a:latin typeface="Arial" charset="0"/>
                <a:ea typeface="黑体" pitchFamily="49" charset="-122"/>
              </a:rPr>
              <a:t>也就是常说的前端</a:t>
            </a:r>
            <a:r>
              <a:rPr lang="en-US" altLang="zh-CN" sz="2000" dirty="0">
                <a:sym typeface="+mn-ea"/>
              </a:rPr>
              <a:t>构建工具，</a:t>
            </a:r>
            <a:r>
              <a:rPr lang="en-US" altLang="zh-CN" sz="2000" dirty="0">
                <a:latin typeface="Arial" charset="0"/>
                <a:ea typeface="黑体" pitchFamily="49" charset="-122"/>
              </a:rPr>
              <a:t>因为构建工具就是用来让我们不再做机械重复的事情，解放我们的双手</a:t>
            </a:r>
            <a:r>
              <a:rPr lang="zh-CN" altLang="en-US" sz="2000" dirty="0">
                <a:latin typeface="Arial" charset="0"/>
                <a:ea typeface="黑体" pitchFamily="49" charset="-122"/>
              </a:rPr>
              <a:t>和节省时间；</a:t>
            </a:r>
            <a:endParaRPr lang="zh-CN" altLang="en-US" sz="2000" dirty="0">
              <a:latin typeface="Arial" charset="0"/>
              <a:ea typeface="黑体" pitchFamily="49" charset="-122"/>
            </a:endParaRPr>
          </a:p>
          <a:p>
            <a:pPr lvl="0" eaLnBrk="1" hangingPunct="1">
              <a:lnSpc>
                <a:spcPct val="130000"/>
              </a:lnSpc>
            </a:pPr>
            <a:r>
              <a:rPr lang="zh-CN" altLang="en-US" sz="2000" dirty="0">
                <a:latin typeface="Arial" charset="0"/>
                <a:ea typeface="黑体" pitchFamily="49" charset="-122"/>
              </a:rPr>
              <a:t>【至于解放的双手你用来干嘛，我就管不着了】</a:t>
            </a:r>
            <a:endParaRPr lang="en-US" altLang="zh-CN" sz="2000" dirty="0">
              <a:latin typeface="Arial" charset="0"/>
              <a:ea typeface="黑体" pitchFamily="49" charset="-122"/>
            </a:endParaRPr>
          </a:p>
        </p:txBody>
      </p:sp>
      <p:sp>
        <p:nvSpPr>
          <p:cNvPr id="163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何为 </a:t>
            </a:r>
            <a:r>
              <a:rPr lang="en-US" altLang="zh-CN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Web</a:t>
            </a:r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前端自动化</a:t>
            </a:r>
            <a:endParaRPr lang="zh-CN" altLang="en-US" dirty="0"/>
          </a:p>
        </p:txBody>
      </p:sp>
      <p:sp>
        <p:nvSpPr>
          <p:cNvPr id="16390" name="MH_Other_3"/>
          <p:cNvSpPr txBox="1"/>
          <p:nvPr>
            <p:custDataLst>
              <p:tags r:id="rId1"/>
            </p:custDataLst>
          </p:nvPr>
        </p:nvSpPr>
        <p:spPr>
          <a:xfrm>
            <a:off x="9478010" y="4944110"/>
            <a:ext cx="666750" cy="83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”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16391" name="MH_Other_4"/>
          <p:cNvSpPr txBox="1"/>
          <p:nvPr>
            <p:custDataLst>
              <p:tags r:id="rId2"/>
            </p:custDataLst>
          </p:nvPr>
        </p:nvSpPr>
        <p:spPr>
          <a:xfrm>
            <a:off x="2447925" y="2314575"/>
            <a:ext cx="666750" cy="8302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4800" dirty="0">
                <a:solidFill>
                  <a:schemeClr val="accent2"/>
                </a:solidFill>
                <a:latin typeface="Arial Black" pitchFamily="34" charset="0"/>
                <a:ea typeface="黑体" pitchFamily="49" charset="-122"/>
              </a:rPr>
              <a:t>“</a:t>
            </a:r>
            <a:endParaRPr lang="zh-CN" altLang="en-US" sz="4800" dirty="0">
              <a:solidFill>
                <a:schemeClr val="accent2"/>
              </a:solidFill>
              <a:latin typeface="Arial Black" pitchFamily="34" charset="0"/>
              <a:ea typeface="黑体" pitchFamily="49" charset="-122"/>
            </a:endParaRPr>
          </a:p>
        </p:txBody>
      </p:sp>
      <p:pic>
        <p:nvPicPr>
          <p:cNvPr id="2" name="图片 1" descr="{ICBR@ERMTOIA7Y{JBV4%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560" y="464185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3111500" y="2646363"/>
            <a:ext cx="7786688" cy="1209675"/>
          </a:xfrm>
        </p:spPr>
        <p:txBody>
          <a:bodyPr vert="horz" wrap="square" lIns="91440" tIns="45720" rIns="91440" bIns="4572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自动化的作用</a:t>
            </a:r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和好处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221480" y="3940175"/>
            <a:ext cx="6049645" cy="138874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作用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：提高开发效率，解除机械手动重复工作，高效快速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kumimoji="0" lang="zh-CN" sz="1800" b="0" i="0" u="none" strike="noStrike" kern="0" cap="none" spc="10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</a:rPr>
              <a:t>好处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：专注于编码，让你从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保姆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升级为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管家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文本框 5"/>
          <p:cNvSpPr txBox="1"/>
          <p:nvPr/>
        </p:nvSpPr>
        <p:spPr>
          <a:xfrm>
            <a:off x="2171700" y="2946400"/>
            <a:ext cx="685800" cy="5791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问你：如果这种情况你怎么办</a:t>
            </a:r>
            <a:endParaRPr lang="zh-CN" altLang="en-US"/>
          </a:p>
        </p:txBody>
      </p:sp>
      <p:pic>
        <p:nvPicPr>
          <p:cNvPr id="5" name="图片占位符 4" descr="008e273c9a1d44a2b5aadff77a5adc4a_b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411470" y="1532890"/>
            <a:ext cx="5715000" cy="37814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1370" y="2752725"/>
            <a:ext cx="3931920" cy="2943860"/>
          </a:xfrm>
        </p:spPr>
        <p:txBody>
          <a:bodyPr/>
          <a:p>
            <a:pPr marL="285750" indent="-285750">
              <a:buFont typeface="Arial" charset="0"/>
              <a:buChar char="•"/>
            </a:pPr>
            <a:r>
              <a:rPr lang="zh-CN" altLang="en-US"/>
              <a:t>我把这 </a:t>
            </a:r>
            <a:r>
              <a:rPr lang="en-US" altLang="zh-CN"/>
              <a:t>10 </a:t>
            </a:r>
            <a:r>
              <a:rPr lang="zh-CN" altLang="en-US"/>
              <a:t>个设备挨个刷新一边呗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我找</a:t>
            </a:r>
            <a:r>
              <a:rPr lang="en-US" altLang="zh-CN"/>
              <a:t>3</a:t>
            </a:r>
            <a:r>
              <a:rPr lang="zh-CN" altLang="en-US"/>
              <a:t>个人，把我家狗也拉上，一起替我刷新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加班。。。</a:t>
            </a:r>
            <a:r>
              <a:rPr lang="en-US" altLang="zh-CN"/>
              <a:t>fxxk</a:t>
            </a:r>
            <a:r>
              <a:rPr lang="zh-CN" altLang="en-US"/>
              <a:t>！！！</a:t>
            </a:r>
            <a:endParaRPr lang="zh-CN" altLang="en-US"/>
          </a:p>
        </p:txBody>
      </p:sp>
      <p:pic>
        <p:nvPicPr>
          <p:cNvPr id="6" name="图片 5" descr="{ICBR@ERMTOIA7Y{JBV4%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45" y="383159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问你：如果这种情况你怎么办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1370" y="2752725"/>
            <a:ext cx="3931920" cy="2943860"/>
          </a:xfrm>
        </p:spPr>
        <p:txBody>
          <a:bodyPr/>
          <a:p>
            <a:pPr marL="285750" indent="-285750">
              <a:buFont typeface="Arial" charset="0"/>
              <a:buChar char="•"/>
            </a:pPr>
            <a:r>
              <a:rPr lang="zh-CN" altLang="en-US"/>
              <a:t>我只需要</a:t>
            </a:r>
            <a:r>
              <a:rPr lang="en-US" altLang="zh-CN"/>
              <a:t>Gulp </a:t>
            </a:r>
            <a:r>
              <a:rPr lang="zh-CN" altLang="en-US"/>
              <a:t>一个自动刷新插件，搞定！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en-US" altLang="zh-CN"/>
              <a:t>200</a:t>
            </a:r>
            <a:r>
              <a:rPr lang="zh-CN" altLang="en-US"/>
              <a:t>个屏 也不怕！！！</a:t>
            </a:r>
            <a:endParaRPr lang="zh-CN" altLang="en-US"/>
          </a:p>
        </p:txBody>
      </p:sp>
      <p:pic>
        <p:nvPicPr>
          <p:cNvPr id="7" name="图片 6" descr="20130912122217_SSh5P.thumb.224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830" y="4191635"/>
            <a:ext cx="2133600" cy="2133600"/>
          </a:xfrm>
          <a:prstGeom prst="rect">
            <a:avLst/>
          </a:prstGeom>
        </p:spPr>
      </p:pic>
      <p:pic>
        <p:nvPicPr>
          <p:cNvPr id="9" name="图片占位符 8" descr="sync-demo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293485" y="2355850"/>
            <a:ext cx="4762500" cy="33909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/>
        </p:nvSpPr>
        <p:spPr>
          <a:xfrm>
            <a:off x="7692390" y="1210945"/>
            <a:ext cx="2106930" cy="625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FF0000"/>
                </a:solidFill>
              </a:rPr>
              <a:t>看图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手动时代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- 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刀耕火种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8" name="内容占位符 7" descr="D:\桌面\O\github\web2.jpgweb2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914400" y="3020695"/>
            <a:ext cx="1541145" cy="3601085"/>
          </a:xfrm>
          <a:prstGeom prst="flowChartMagneticDrum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自动时代 - 工业智能</a:t>
            </a:r>
            <a:endParaRPr lang="zh-CN" altLang="en-US"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200" y="393700"/>
            <a:ext cx="10515600" cy="7239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da-DK" kern="0" spc="10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前端</a:t>
            </a:r>
            <a:r>
              <a:rPr lang="zh-CN" kern="0" spc="10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自动化构建 之 </a:t>
            </a:r>
            <a:r>
              <a:rPr 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手动 </a:t>
            </a:r>
            <a:r>
              <a:rPr lang="en-US" altLang="zh-CN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VS </a:t>
            </a:r>
            <a:r>
              <a:rPr lang="zh-CN" altLang="en-US" kern="0" spc="100" noProof="0" smtClean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自动</a:t>
            </a:r>
            <a:endParaRPr lang="zh-CN" altLang="en-US"/>
          </a:p>
        </p:txBody>
      </p:sp>
      <p:pic>
        <p:nvPicPr>
          <p:cNvPr id="9" name="内容占位符 8" descr="D:\桌面\O\github\cmd2.jpgcmd2"/>
          <p:cNvPicPr>
            <a:picLocks noChangeAspect="1"/>
          </p:cNvPicPr>
          <p:nvPr>
            <p:ph sz="quarter" idx="4"/>
          </p:nvPr>
        </p:nvPicPr>
        <p:blipFill>
          <a:blip r:embed="rId2"/>
          <a:srcRect r="8149" b="13591"/>
          <a:stretch>
            <a:fillRect/>
          </a:stretch>
        </p:blipFill>
        <p:spPr>
          <a:xfrm>
            <a:off x="7075170" y="3006725"/>
            <a:ext cx="4373245" cy="2167890"/>
          </a:xfrm>
          <a:prstGeom prst="round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22975" y="3825875"/>
            <a:ext cx="84074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kern="0" spc="10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rPr>
              <a:t>V S</a:t>
            </a:r>
            <a:endParaRPr lang="en-US" sz="2800" kern="0" spc="100" noProof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uLnTx/>
              <a:uFillTx/>
              <a:latin typeface="微软雅黑" charset="0"/>
              <a:ea typeface="微软雅黑" charset="0"/>
              <a:cs typeface="+mn-cs"/>
              <a:sym typeface="+mn-ea"/>
            </a:endParaRPr>
          </a:p>
        </p:txBody>
      </p:sp>
      <p:pic>
        <p:nvPicPr>
          <p:cNvPr id="2" name="内容占位符 7" descr="D:\桌面\O\github\wangzhi1.jpgwangzhi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44470" y="3216910"/>
            <a:ext cx="2878455" cy="22555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11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12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13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14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15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16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17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18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19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2"/>
  <p:tag name="KSO_WM_UNIT_TYPE" val="a"/>
  <p:tag name="KSO_WM_UNIT_INDEX" val="1"/>
  <p:tag name="KSO_WM_UNIT_ID" val="custom16032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22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23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24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KSO_WM_TEMPLATE_CATEGORY" val="custom"/>
  <p:tag name="KSO_WM_TEMPLATE_INDEX" val="160167"/>
</p:tagLst>
</file>

<file path=ppt/tags/tag27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SECTION"/>
  <p:tag name="ID" val="547136"/>
</p:tagLst>
</file>

<file path=ppt/tags/tag28.xml><?xml version="1.0" encoding="utf-8"?>
<p:tagLst xmlns:p="http://schemas.openxmlformats.org/presentationml/2006/main">
  <p:tag name="KSO_WM_TEMPLATE_CATEGORY" val="custom"/>
  <p:tag name="KSO_WM_TEMPLATE_INDEX" val="160167"/>
</p:tagLst>
</file>

<file path=ppt/tags/tag29.xml><?xml version="1.0" encoding="utf-8"?>
<p:tagLst xmlns:p="http://schemas.openxmlformats.org/presentationml/2006/main">
  <p:tag name="MH" val="20151014103447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22"/>
  <p:tag name="KSO_WM_UNIT_TYPE" val="b"/>
  <p:tag name="KSO_WM_UNIT_INDEX" val="1"/>
  <p:tag name="KSO_WM_UNIT_ID" val="custom160322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MH" val="20151014103447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51013162158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51013162158"/>
  <p:tag name="MH_LIBRARY" val="GRAPHIC"/>
  <p:tag name="MH_TYPE" val="Other"/>
  <p:tag name="MH_ORDER" val="2"/>
</p:tagLst>
</file>

<file path=ppt/tags/tag33.xml><?xml version="1.0" encoding="utf-8"?>
<p:tagLst xmlns:p="http://schemas.openxmlformats.org/presentationml/2006/main">
  <p:tag name="MH" val="20151013162158"/>
  <p:tag name="MH_LIBRARY" val="GRAPHIC"/>
  <p:tag name="MH_TYPE" val="Text"/>
  <p:tag name="MH_ORDER" val="1"/>
</p:tagLst>
</file>

<file path=ppt/tags/tag34.xml><?xml version="1.0" encoding="utf-8"?>
<p:tagLst xmlns:p="http://schemas.openxmlformats.org/presentationml/2006/main">
  <p:tag name="MH" val="20151013162158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51013162158"/>
  <p:tag name="MH_LIBRARY" val="GRAPHIC"/>
  <p:tag name="MH_TYPE" val="Other"/>
  <p:tag name="MH_ORDER" val="1"/>
</p:tagLst>
</file>

<file path=ppt/tags/tag36.xml><?xml version="1.0" encoding="utf-8"?>
<p:tagLst xmlns:p="http://schemas.openxmlformats.org/presentationml/2006/main">
  <p:tag name="MH" val="20151013162158"/>
  <p:tag name="MH_LIBRARY" val="GRAPHIC"/>
  <p:tag name="MH_TYPE" val="Picture"/>
  <p:tag name="MH_ORDER" val="1"/>
</p:tagLst>
</file>

<file path=ppt/tags/tag37.xml><?xml version="1.0" encoding="utf-8"?>
<p:tagLst xmlns:p="http://schemas.openxmlformats.org/presentationml/2006/main">
  <p:tag name="MH" val="20151013162158"/>
  <p:tag name="MH_LIBRARY" val="GRAPHIC"/>
  <p:tag name="MH_TYPE" val="Text"/>
  <p:tag name="MH_ORDER" val="1"/>
</p:tagLst>
</file>

<file path=ppt/tags/tag38.xml><?xml version="1.0" encoding="utf-8"?>
<p:tagLst xmlns:p="http://schemas.openxmlformats.org/presentationml/2006/main">
  <p:tag name="MH" val="20151013162158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4.xml><?xml version="1.0" encoding="utf-8"?>
<p:tagLst xmlns:p="http://schemas.openxmlformats.org/presentationml/2006/main">
  <p:tag name="KSO_WM_TEMPLATE_THUMBS_INDEX" val="1、4、8、12、16、21、22、24、25"/>
  <p:tag name="KSO_WM_TEMPLATE_CATEGORY" val="custom"/>
  <p:tag name="KSO_WM_TEMPLATE_INDEX" val="160167"/>
  <p:tag name="KSO_WM_TAG_VERSION" val="1.0"/>
  <p:tag name="KSO_WM_SLIDE_ID" val="custom1603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0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ags/tag4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1"/>
</p:tagLst>
</file>

<file path=ppt/tags/tag42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2"/>
</p:tagLst>
</file>

<file path=ppt/tags/tag43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2"/>
</p:tagLst>
</file>

<file path=ppt/tags/tag44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3"/>
</p:tagLst>
</file>

<file path=ppt/tags/tag45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3"/>
</p:tagLst>
</file>

<file path=ppt/tags/tag46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47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48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49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5.xml><?xml version="1.0" encoding="utf-8"?>
<p:tagLst xmlns:p="http://schemas.openxmlformats.org/presentationml/2006/main">
  <p:tag name="MH" val="20151013144139"/>
  <p:tag name="MH_LIBRARY" val="GRAPHIC"/>
  <p:tag name="MH_ORDER" val="Oval 1"/>
</p:tagLst>
</file>

<file path=ppt/tags/tag50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4"/>
</p:tagLst>
</file>

<file path=ppt/tags/tag5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4"/>
</p:tagLst>
</file>

<file path=ppt/tags/tag52.xml><?xml version="1.0" encoding="utf-8"?>
<p:tagLst xmlns:p="http://schemas.openxmlformats.org/presentationml/2006/main">
  <p:tag name="MH" val="20151013144530"/>
  <p:tag name="MH_LIBRARY" val="CONTENTS"/>
  <p:tag name="MH_AUTOCOLOR" val="TRUE"/>
  <p:tag name="MH_TYPE" val="CONTENTS"/>
  <p:tag name="ID" val="547136"/>
</p:tagLst>
</file>

<file path=ppt/tags/tag53.xml><?xml version="1.0" encoding="utf-8"?>
<p:tagLst xmlns:p="http://schemas.openxmlformats.org/presentationml/2006/main">
  <p:tag name="MH" val="20151013144139"/>
  <p:tag name="MH_LIBRARY" val="GRAPHIC"/>
  <p:tag name="MH_ORDER" val="Oval 1"/>
</p:tagLst>
</file>

<file path=ppt/tags/tag54.xml><?xml version="1.0" encoding="utf-8"?>
<p:tagLst xmlns:p="http://schemas.openxmlformats.org/presentationml/2006/main">
  <p:tag name="MH" val="20151013144139"/>
  <p:tag name="MH_LIBRARY" val="GRAPHIC"/>
  <p:tag name="MH_ORDER" val="Oval 2"/>
</p:tagLst>
</file>

<file path=ppt/tags/tag55.xml><?xml version="1.0" encoding="utf-8"?>
<p:tagLst xmlns:p="http://schemas.openxmlformats.org/presentationml/2006/main">
  <p:tag name="MH" val="20151013144139"/>
  <p:tag name="MH_LIBRARY" val="GRAPHIC"/>
  <p:tag name="MH_ORDER" val="文本框 5"/>
</p:tagLst>
</file>

<file path=ppt/tags/tag56.xml><?xml version="1.0" encoding="utf-8"?>
<p:tagLst xmlns:p="http://schemas.openxmlformats.org/presentationml/2006/main">
  <p:tag name="MH" val="20151013144139"/>
  <p:tag name="MH_LIBRARY" val="GRAPHIC"/>
</p:tagLst>
</file>

<file path=ppt/tags/tag6.xml><?xml version="1.0" encoding="utf-8"?>
<p:tagLst xmlns:p="http://schemas.openxmlformats.org/presentationml/2006/main">
  <p:tag name="MH" val="20151013144139"/>
  <p:tag name="MH_LIBRARY" val="GRAPHIC"/>
  <p:tag name="MH_ORDER" val="Oval 2"/>
</p:tagLst>
</file>

<file path=ppt/tags/tag7.xml><?xml version="1.0" encoding="utf-8"?>
<p:tagLst xmlns:p="http://schemas.openxmlformats.org/presentationml/2006/main">
  <p:tag name="MH" val="20151013144139"/>
  <p:tag name="MH_LIBRARY" val="GRAPHIC"/>
</p:tagLst>
</file>

<file path=ppt/tags/tag8.xml><?xml version="1.0" encoding="utf-8"?>
<p:tagLst xmlns:p="http://schemas.openxmlformats.org/presentationml/2006/main">
  <p:tag name="MH" val="20151013144530"/>
  <p:tag name="MH_LIBRARY" val="CONTENTS"/>
  <p:tag name="MH_TYPE" val="OTHERS"/>
  <p:tag name="ID" val="547136"/>
</p:tagLst>
</file>

<file path=ppt/tags/tag9.xml><?xml version="1.0" encoding="utf-8"?>
<p:tagLst xmlns:p="http://schemas.openxmlformats.org/presentationml/2006/main">
  <p:tag name="MH" val="20151013144530"/>
  <p:tag name="MH_LIBRARY" val="CONTENTS"/>
  <p:tag name="MH_TYPE" val="ENTRY"/>
  <p:tag name="ID" val="547136"/>
  <p:tag name="MH_ORDER" val="1"/>
</p:tagLst>
</file>

<file path=ppt/theme/theme1.xml><?xml version="1.0" encoding="utf-8"?>
<a:theme xmlns:a="http://schemas.openxmlformats.org/drawingml/2006/main" name="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  <a:miter/>
        </a:ln>
      </a:spPr>
      <a:bodyPr vert="horz" wrap="square" lIns="91440" tIns="45720" rIns="91440" bIns="45720" anchor="ctr"/>
      <a:lstStyle>
        <a:defPPr>
          <a:defRPr lang="zh-CN" altLang="da-DK" sz="2800" kern="0" spc="100" noProof="0" dirty="0" smtClean="0">
            <a:ln>
              <a:noFill/>
            </a:ln>
            <a:solidFill>
              <a:schemeClr val="tx2">
                <a:lumMod val="50000"/>
              </a:schemeClr>
            </a:solidFill>
            <a:uLnTx/>
            <a:uFillTx/>
            <a:latin typeface="微软雅黑" charset="0"/>
            <a:ea typeface="微软雅黑" charset="0"/>
            <a:cs typeface="+mn-cs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3502</Words>
  <Application>WPS 演示</Application>
  <PresentationFormat>宽屏</PresentationFormat>
  <Paragraphs>304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何为 Web前端自动化</vt:lpstr>
      <vt:lpstr>何为 Web前端自动化</vt:lpstr>
      <vt:lpstr>前端自动化的作用和好处</vt:lpstr>
      <vt:lpstr>问你：如果这种情况你怎么办</vt:lpstr>
      <vt:lpstr>问你：如果这种情况你怎么办</vt:lpstr>
      <vt:lpstr>PowerPoint 演示文稿</vt:lpstr>
      <vt:lpstr>PowerPoint 演示文稿</vt:lpstr>
      <vt:lpstr>前端自动化构建 之 适用场景 </vt:lpstr>
      <vt:lpstr>前端自动化构建 之 手动 VS 自动</vt:lpstr>
      <vt:lpstr>PowerPoint 演示文稿</vt:lpstr>
      <vt:lpstr>认识Gulp，Gulp安装配置</vt:lpstr>
      <vt:lpstr>Gulp 之 “一见钟情”</vt:lpstr>
      <vt:lpstr>认识Gulp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Gulp教程系列</dc:title>
  <dc:creator>郭小北</dc:creator>
  <dc:subject>1.Gulp 前端自动化之一：Gulp-安装</dc:subject>
  <cp:lastModifiedBy>GXL</cp:lastModifiedBy>
  <cp:revision>109</cp:revision>
  <dcterms:created xsi:type="dcterms:W3CDTF">2015-09-25T03:48:00Z</dcterms:created>
  <dcterms:modified xsi:type="dcterms:W3CDTF">2016-06-08T03:14:11Z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半圆双色扁平模板.ppt</vt:lpwstr>
  </property>
  <property fmtid="{D5CDD505-2E9C-101B-9397-08002B2CF9AE}" pid="3" name="fileid">
    <vt:lpwstr>644052</vt:lpwstr>
  </property>
  <property fmtid="{D5CDD505-2E9C-101B-9397-08002B2CF9AE}" pid="4" name="KSOProductBuildVer">
    <vt:lpwstr>2052-10.1.0.5745</vt:lpwstr>
  </property>
</Properties>
</file>