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484" r:id="rId5"/>
    <p:sldId id="348" r:id="rId6"/>
    <p:sldId id="351" r:id="rId7"/>
    <p:sldId id="352" r:id="rId8"/>
    <p:sldId id="518" r:id="rId10"/>
    <p:sldId id="381" r:id="rId11"/>
    <p:sldId id="454" r:id="rId12"/>
    <p:sldId id="549" r:id="rId13"/>
    <p:sldId id="550" r:id="rId14"/>
    <p:sldId id="551" r:id="rId15"/>
    <p:sldId id="552" r:id="rId16"/>
    <p:sldId id="560" r:id="rId17"/>
    <p:sldId id="558" r:id="rId18"/>
    <p:sldId id="553" r:id="rId19"/>
    <p:sldId id="412" r:id="rId20"/>
    <p:sldId id="405" r:id="rId21"/>
    <p:sldId id="557" r:id="rId22"/>
    <p:sldId id="554" r:id="rId23"/>
    <p:sldId id="555" r:id="rId24"/>
    <p:sldId id="556" r:id="rId25"/>
    <p:sldId id="561" r:id="rId26"/>
    <p:sldId id="562" r:id="rId27"/>
    <p:sldId id="343" r:id="rId28"/>
    <p:sldId id="368" r:id="rId29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9pPr>
  </p:defaultTextStyle>
  <p:modifyVerifier cryptProviderType="rsaFull" cryptAlgorithmClass="hash" cryptAlgorithmType="typeAny" cryptAlgorithmSid="4" spinCount="100000" saltData="SGqgeg3WYB4b7hQy44SURQ==" hashData="MRFdPVuT1Q2VX4qPH21N03VITI4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76"/>
    <p:restoredTop sz="94660"/>
  </p:normalViewPr>
  <p:slideViewPr>
    <p:cSldViewPr snapToGrid="0">
      <p:cViewPr>
        <p:scale>
          <a:sx n="75" d="100"/>
          <a:sy n="75" d="100"/>
        </p:scale>
        <p:origin x="16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530C35-9ABB-4B5E-9C55-7BCB291DDC0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8911A1-FBD1-4777-97C5-41E6FA248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8911A1-FBD1-4777-97C5-41E6FA248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9"/>
          <p:cNvGrpSpPr/>
          <p:nvPr userDrawn="1"/>
        </p:nvGrpSpPr>
        <p:grpSpPr>
          <a:xfrm>
            <a:off x="2400300" y="-30162"/>
            <a:ext cx="7391400" cy="3825875"/>
            <a:chOff x="2075393" y="-12700"/>
            <a:chExt cx="4993620" cy="2584450"/>
          </a:xfrm>
        </p:grpSpPr>
        <p:sp>
          <p:nvSpPr>
            <p:cNvPr id="11" name="椭圆 1"/>
            <p:cNvSpPr/>
            <p:nvPr/>
          </p:nvSpPr>
          <p:spPr>
            <a:xfrm rot="5400000">
              <a:off x="1790966" y="417493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7"/>
            <p:cNvSpPr/>
            <p:nvPr/>
          </p:nvSpPr>
          <p:spPr>
            <a:xfrm rot="5400000">
              <a:off x="2809828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5400000">
              <a:off x="5324310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417512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81400" y="1858963"/>
            <a:ext cx="7086600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7858" y="3836759"/>
            <a:ext cx="7086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298294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8294"/>
            <a:ext cx="411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8294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12874" y="121429"/>
            <a:ext cx="11966252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4000" y="4201200"/>
            <a:ext cx="7369200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889019"/>
            <a:ext cx="10515600" cy="2575295"/>
          </a:xfrm>
        </p:spPr>
        <p:txBody>
          <a:bodyPr/>
          <a:lstStyle>
            <a:lvl1pPr marL="230505" indent="-230505">
              <a:buFont typeface="Arial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3596905"/>
            <a:ext cx="10515600" cy="2575295"/>
          </a:xfrm>
        </p:spPr>
        <p:txBody>
          <a:bodyPr/>
          <a:lstStyle>
            <a:lvl1pPr marL="230505" indent="-230505">
              <a:buFont typeface="Arial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400" y="0"/>
            <a:ext cx="10515600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82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06873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82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06873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2000" y="1857600"/>
            <a:ext cx="7088400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754380"/>
            <a:ext cx="4165200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5438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5638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8464" y="365125"/>
            <a:ext cx="1885335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40903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Number"/>
          <p:cNvSpPr/>
          <p:nvPr userDrawn="1">
            <p:custDataLst>
              <p:tags r:id="rId2"/>
            </p:custDataLst>
          </p:nvPr>
        </p:nvSpPr>
        <p:spPr>
          <a:xfrm>
            <a:off x="2197100" y="2874963"/>
            <a:ext cx="647700" cy="752475"/>
          </a:xfrm>
          <a:custGeom>
            <a:avLst/>
            <a:gdLst/>
            <a:ahLst/>
            <a:cxnLst>
              <a:cxn ang="0">
                <a:pos x="326435" y="0"/>
              </a:cxn>
              <a:cxn ang="0">
                <a:pos x="648336" y="184768"/>
              </a:cxn>
              <a:cxn ang="0">
                <a:pos x="648336" y="561877"/>
              </a:cxn>
              <a:cxn ang="0">
                <a:pos x="326435" y="751188"/>
              </a:cxn>
              <a:cxn ang="0">
                <a:pos x="0" y="561877"/>
              </a:cxn>
              <a:cxn ang="0">
                <a:pos x="0" y="184768"/>
              </a:cxn>
            </a:cxnLst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lnTo>
                  <a:pt x="282768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111500" y="3733800"/>
            <a:ext cx="7786688" cy="122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gulp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3350" y="5556885"/>
            <a:ext cx="498475" cy="112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 descr="gulp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44300" y="5546725"/>
            <a:ext cx="498475" cy="112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gulp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3350" y="5556885"/>
            <a:ext cx="498475" cy="112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gulp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6835" y="5348605"/>
            <a:ext cx="498475" cy="112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7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4763"/>
            <a:ext cx="10515600" cy="451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0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3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3686" y="1"/>
            <a:ext cx="10515600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57943"/>
            <a:ext cx="105156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.xml"/><Relationship Id="rId4" Type="http://schemas.openxmlformats.org/officeDocument/2006/relationships/image" Target="../media/image9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7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slide" Target="slide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slide" Target="slide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3.xml"/><Relationship Id="rId12" Type="http://schemas.openxmlformats.org/officeDocument/2006/relationships/image" Target="../media/image33.png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35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slide" Target="slide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slide" Target="slide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7.xml"/><Relationship Id="rId12" Type="http://schemas.openxmlformats.org/officeDocument/2006/relationships/image" Target="../media/image12.png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84325" y="726440"/>
            <a:ext cx="10173335" cy="12642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1pPr>
          </a:lstStyle>
          <a:p>
            <a:pPr algn="l" defTabSz="914400">
              <a:buNone/>
            </a:pP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charset="0"/>
                <a:ea typeface="微软雅黑" charset="0"/>
                <a:sym typeface="Arial" pitchFamily="34" charset="0"/>
              </a:rPr>
              <a:t>Web前端开发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charset="0"/>
                <a:ea typeface="微软雅黑" charset="0"/>
                <a:sym typeface="Arial" pitchFamily="34" charset="0"/>
              </a:rPr>
              <a:t>自动化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charset="0"/>
                <a:ea typeface="微软雅黑" charset="0"/>
                <a:sym typeface="Arial" pitchFamily="34" charset="0"/>
              </a:rPr>
              <a:t> - Gulp</a:t>
            </a:r>
            <a:endParaRPr lang="en-US" altLang="zh-CN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charset="0"/>
              <a:ea typeface="微软雅黑" charset="0"/>
              <a:sym typeface="Arial" pitchFamily="34" charset="0"/>
            </a:endParaRPr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29155" y="4968875"/>
            <a:ext cx="8266430" cy="706755"/>
          </a:xfrm>
          <a:prstGeom prst="snip2Diag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1pPr>
            <a:lvl2pPr marL="457200" indent="0" algn="ctr" defTabSz="914400" rtl="0" eaLnBrk="1" latinLnBrk="0" hangingPunct="1"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2pPr>
            <a:lvl3pPr marL="914400" indent="0" algn="ctr" defTabSz="914400" rtl="0" eaLnBrk="1" latinLnBrk="0" hangingPunct="1"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3pPr>
            <a:lvl4pPr marL="1371600" indent="0" algn="ctr" defTabSz="914400" rtl="0" eaLnBrk="1" latinLnBrk="0" hangingPunct="1"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4pPr>
            <a:lvl5pPr marL="1828800" indent="0" algn="ctr" defTabSz="914400" rtl="0" eaLnBrk="1" latinLnBrk="0" hangingPunct="1"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C7473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uLnTx/>
                <a:uFillTx/>
                <a:ea typeface="微软雅黑" charset="0"/>
                <a:sym typeface="Arial" pitchFamily="34" charset="0"/>
              </a:rPr>
              <a:t>作者</a:t>
            </a:r>
            <a:r>
              <a:rPr lang="en-US" altLang="zh-CN" sz="2800" dirty="0" smtClean="0">
                <a:solidFill>
                  <a:srgbClr val="FFFFFF"/>
                </a:solidFill>
                <a:uLnTx/>
                <a:uFillTx/>
                <a:ea typeface="微软雅黑" charset="0"/>
                <a:sym typeface="Arial" pitchFamily="34" charset="0"/>
              </a:rPr>
              <a:t>：郭小北       		                 CSDN博客：</a:t>
            </a:r>
            <a:r>
              <a:rPr lang="zh-CN" altLang="en-US" sz="2800" dirty="0" smtClean="0">
                <a:solidFill>
                  <a:srgbClr val="FFFFFF"/>
                </a:solidFill>
                <a:uLnTx/>
                <a:uFillTx/>
                <a:ea typeface="微软雅黑" charset="0"/>
                <a:sym typeface="Arial" pitchFamily="34" charset="0"/>
              </a:rPr>
              <a:t>小北哥哥</a:t>
            </a:r>
            <a:endParaRPr lang="zh-CN" altLang="en-US" sz="2800" dirty="0" smtClean="0">
              <a:solidFill>
                <a:srgbClr val="FFFFFF"/>
              </a:solidFill>
              <a:uLnTx/>
              <a:uFillTx/>
              <a:ea typeface="微软雅黑" charset="0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C7473"/>
              </a:buClr>
              <a:buSzPct val="80000"/>
              <a:buFont typeface="Wingdings" pitchFamily="2" charset="2"/>
              <a:buNone/>
              <a:defRPr/>
            </a:pPr>
            <a:endParaRPr lang="zh-CN" altLang="en-US" sz="2800" dirty="0" smtClean="0">
              <a:solidFill>
                <a:srgbClr val="FFFFFF"/>
              </a:solidFill>
              <a:uLnTx/>
              <a:uFillTx/>
              <a:ea typeface="微软雅黑" charset="0"/>
              <a:sym typeface="Arial" pitchFamily="34" charset="0"/>
            </a:endParaRPr>
          </a:p>
        </p:txBody>
      </p:sp>
      <p:pic>
        <p:nvPicPr>
          <p:cNvPr id="2" name="图片 1" descr="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255" y="927735"/>
            <a:ext cx="443865" cy="998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86295" y="5890260"/>
            <a:ext cx="474281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http://blog.csdn.net/xllily_11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/>
        </p:nvSpPr>
        <p:spPr>
          <a:xfrm>
            <a:off x="838200" y="393700"/>
            <a:ext cx="10515600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其他构建工具和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Gulp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工作原理对比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/>
        </p:nvSpPr>
        <p:spPr>
          <a:xfrm>
            <a:off x="1873382" y="2622691"/>
            <a:ext cx="4201907" cy="64909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Gulp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方式：</a:t>
            </a:r>
            <a:endParaRPr lang="zh-CN" altLang="en-US" sz="320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4090" y="1117600"/>
            <a:ext cx="2426970" cy="5242560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949325" y="4008120"/>
            <a:ext cx="6049645" cy="1388745"/>
          </a:xfrm>
        </p:spPr>
        <p:txBody>
          <a:bodyPr vert="horz" lIns="91440" tIns="45720" rIns="91440" bIns="45720" rtlCol="0" anchor="ctr" anchorCtr="0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模式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：工作流、文件流的形式 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【就像水管、一节一节流，最后流到你的碗里】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8119" y="1304364"/>
            <a:ext cx="5157715" cy="823766"/>
          </a:xfrm>
        </p:spPr>
        <p:txBody>
          <a:bodyPr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Grunt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456" y="1304364"/>
            <a:ext cx="5183116" cy="823766"/>
          </a:xfrm>
        </p:spPr>
        <p:txBody>
          <a:bodyPr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Gulp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93700"/>
            <a:ext cx="10515600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其他构建工具和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Gulp</a:t>
            </a:r>
            <a:r>
              <a:rPr lang="en-US" altLang="zh-CN">
                <a:sym typeface="+mn-ea"/>
              </a:rPr>
              <a:t> -</a:t>
            </a:r>
            <a:r>
              <a:rPr kern="0" spc="100" noProof="0" smtClean="0">
                <a:ln>
                  <a:noFill/>
                </a:ln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配置的简洁程度</a:t>
            </a:r>
            <a:endParaRPr kern="0" spc="100" noProof="0" smtClean="0">
              <a:ln>
                <a:noFill/>
              </a:ln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4515" y="2360295"/>
            <a:ext cx="5763895" cy="4115435"/>
          </a:xfrm>
          <a:prstGeom prst="rect">
            <a:avLst/>
          </a:prstGeom>
        </p:spPr>
      </p:pic>
      <p:pic>
        <p:nvPicPr>
          <p:cNvPr id="13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905" y="2880360"/>
            <a:ext cx="2952750" cy="2933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905" y="2804795"/>
            <a:ext cx="4018280" cy="22790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18605" y="3826510"/>
            <a:ext cx="84074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kern="0" spc="10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V S</a:t>
            </a:r>
            <a:endParaRPr lang="en-US" sz="2800" kern="0" spc="100" noProof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3111500" y="2646363"/>
            <a:ext cx="7786688" cy="1209675"/>
          </a:xfrm>
        </p:spPr>
        <p:txBody>
          <a:bodyPr vert="horz" wrap="square" lIns="91440" tIns="45720" rIns="91440" bIns="4572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认识 </a:t>
            </a:r>
            <a:r>
              <a:rPr lang="en-US" altLang="zh-CN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gulpfile.js</a:t>
            </a:r>
            <a:r>
              <a:rPr lang="zh-CN" altLang="en-US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配置文件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469005" y="3940175"/>
            <a:ext cx="6802120" cy="138874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说明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zh-CN" altLang="en-US" sz="2000">
                <a:sym typeface="+mn-ea"/>
              </a:rPr>
              <a:t>gulpfile.js是gulp项目的配置文件，是位于项目根目录的普通js文件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5364" name="文本框 5"/>
          <p:cNvSpPr txBox="1"/>
          <p:nvPr/>
        </p:nvSpPr>
        <p:spPr>
          <a:xfrm>
            <a:off x="2171700" y="2946400"/>
            <a:ext cx="685800" cy="5791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3200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67485" y="1592580"/>
            <a:ext cx="9042400" cy="944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>
              <a:lnSpc>
                <a:spcPct val="200000"/>
              </a:lnSpc>
              <a:buFont typeface="Arial" charset="0"/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完整命令行：</a:t>
            </a:r>
            <a:r>
              <a:rPr lang="zh-CN" altLang="en-US" sz="28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npm install gulp --save-dev</a:t>
            </a:r>
            <a:endParaRPr lang="zh-CN" altLang="en-US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5815" y="3241675"/>
            <a:ext cx="7652385" cy="2590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说明：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命令提示符执行npm install &lt;name&gt; [-g] [--save-dev]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--save：将保存配置信息至package.json（package.json是nodejs项目配置文件）</a:t>
            </a:r>
            <a:endParaRPr lang="zh-CN" altLang="en-US" sz="16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-g：全局安装；可以在任何路径调用，一般情况下不用</a:t>
            </a:r>
            <a:r>
              <a:rPr lang="en-US" altLang="zh-CN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-g</a:t>
            </a: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也可以</a:t>
            </a:r>
            <a:endParaRPr lang="zh-CN" altLang="en-US" sz="16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endParaRPr lang="zh-CN" altLang="en-US" sz="16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endParaRPr lang="zh-CN" altLang="en-US" sz="1600"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charset="0"/>
              <a:ea typeface="新宋体" charset="0"/>
              <a:sym typeface="+mn-ea"/>
            </a:endParaRPr>
          </a:p>
        </p:txBody>
      </p:sp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npm- </a:t>
            </a:r>
            <a:r>
              <a:rPr lang="zh-CN" altLang="en-US" sz="2400" b="1" dirty="0">
                <a:sym typeface="+mn-ea"/>
              </a:rPr>
              <a:t>安装插件命令</a:t>
            </a:r>
            <a:endParaRPr lang="zh-CN" altLang="en-US" sz="2400" b="1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sz="2400" b="1" dirty="0">
                <a:sym typeface="+mn-ea"/>
              </a:rPr>
              <a:t>安装</a:t>
            </a:r>
            <a:r>
              <a:rPr lang="en-US" altLang="zh-CN" sz="2400" b="1" dirty="0">
                <a:sym typeface="+mn-ea"/>
              </a:rPr>
              <a:t>Gulp </a:t>
            </a:r>
            <a:r>
              <a:rPr lang="zh-CN" altLang="en-US" sz="2400" b="1" dirty="0">
                <a:sym typeface="+mn-ea"/>
              </a:rPr>
              <a:t>插件</a:t>
            </a:r>
            <a:endParaRPr lang="zh-CN" altLang="en-US" sz="2400" b="1" dirty="0">
              <a:latin typeface="Arial" charset="0"/>
              <a:ea typeface="黑体" pitchFamily="49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5220" y="4941570"/>
            <a:ext cx="8317865" cy="5029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说明：gulpfile.js是gulp项目的配置文件，是位于项目根目录的普通js文件</a:t>
            </a:r>
            <a:endParaRPr lang="zh-CN" altLang="en-US" sz="1600"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charset="0"/>
              <a:ea typeface="新宋体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295" y="1296035"/>
            <a:ext cx="6447790" cy="34569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b="1" dirty="0">
                <a:sym typeface="+mn-ea"/>
              </a:rPr>
              <a:t>创建</a:t>
            </a:r>
            <a:r>
              <a:rPr lang="en-US" altLang="zh-CN" sz="2400" b="1" dirty="0">
                <a:sym typeface="+mn-ea"/>
              </a:rPr>
              <a:t>gulp.js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（重要）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1390650"/>
            <a:ext cx="10845800" cy="38538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75180" y="5798820"/>
            <a:ext cx="811911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说明：gulpfile.js是gulp项目的配置文件，是位于项目根目录的普通js文件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3111500" y="2646363"/>
            <a:ext cx="7786688" cy="1209675"/>
          </a:xfrm>
        </p:spPr>
        <p:txBody>
          <a:bodyPr vert="horz" wrap="square" lIns="91440" tIns="45720" rIns="91440" bIns="4572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spc="10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Gulp</a:t>
            </a:r>
            <a:r>
              <a:rPr lang="zh-CN" kern="0" spc="10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常用插件介绍</a:t>
            </a:r>
            <a:endParaRPr lang="zh-CN" altLang="en-US" kern="0" spc="10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221480" y="3940175"/>
            <a:ext cx="6049645" cy="138874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项目常用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zh-CN" kern="0" spc="10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sym typeface="+mn-ea"/>
              </a:rPr>
              <a:t>自动刷新、压缩、合并、语法检测等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kumimoji="0" lang="zh-CN" sz="1800" b="0" i="0" u="none" strike="noStrike" kern="0" cap="none" spc="100" normalizeH="0" baseline="0" noProof="0" smtClean="0">
              <a:ln>
                <a:noFill/>
              </a:ln>
              <a:solidFill>
                <a:schemeClr val="tx2">
                  <a:lumMod val="50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优先等级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：必须！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文本框 5"/>
          <p:cNvSpPr txBox="1"/>
          <p:nvPr/>
        </p:nvSpPr>
        <p:spPr>
          <a:xfrm>
            <a:off x="2171700" y="2946400"/>
            <a:ext cx="685800" cy="5791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3200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3" name="图片 2" descr="{ICBR@ERMTOIA7Y{JBV4%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7220" y="4758690"/>
            <a:ext cx="457200" cy="457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>
            <a:off x="2006600" y="2908300"/>
            <a:ext cx="8496300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27" name="组合 2"/>
          <p:cNvGrpSpPr/>
          <p:nvPr/>
        </p:nvGrpSpPr>
        <p:grpSpPr>
          <a:xfrm>
            <a:off x="2197100" y="1917700"/>
            <a:ext cx="1663700" cy="4076700"/>
            <a:chOff x="2489200" y="1727200"/>
            <a:chExt cx="1663700" cy="4076700"/>
          </a:xfrm>
        </p:grpSpPr>
        <p:sp>
          <p:nvSpPr>
            <p:cNvPr id="43" name="任意多边形 42"/>
            <p:cNvSpPr/>
            <p:nvPr/>
          </p:nvSpPr>
          <p:spPr>
            <a:xfrm>
              <a:off x="2952750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9" name="文本框 33"/>
            <p:cNvSpPr txBox="1"/>
            <p:nvPr/>
          </p:nvSpPr>
          <p:spPr>
            <a:xfrm>
              <a:off x="2489200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发布版本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手动刷新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模块管理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6628" name="组合 3"/>
          <p:cNvGrpSpPr/>
          <p:nvPr/>
        </p:nvGrpSpPr>
        <p:grpSpPr>
          <a:xfrm>
            <a:off x="4376738" y="1917700"/>
            <a:ext cx="1663700" cy="4076700"/>
            <a:chOff x="4339167" y="1727200"/>
            <a:chExt cx="1663700" cy="4076700"/>
          </a:xfrm>
        </p:grpSpPr>
        <p:sp>
          <p:nvSpPr>
            <p:cNvPr id="44" name="任意多边形 43"/>
            <p:cNvSpPr/>
            <p:nvPr/>
          </p:nvSpPr>
          <p:spPr>
            <a:xfrm>
              <a:off x="4805892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7" name="文本框 38"/>
            <p:cNvSpPr txBox="1"/>
            <p:nvPr/>
          </p:nvSpPr>
          <p:spPr>
            <a:xfrm>
              <a:off x="4339167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文件</a:t>
              </a: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依赖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框架管理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包依赖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6629" name="组合 5"/>
          <p:cNvGrpSpPr/>
          <p:nvPr/>
        </p:nvGrpSpPr>
        <p:grpSpPr>
          <a:xfrm>
            <a:off x="6548438" y="1917700"/>
            <a:ext cx="1663700" cy="4076700"/>
            <a:chOff x="6179609" y="1727200"/>
            <a:chExt cx="1663700" cy="4076700"/>
          </a:xfrm>
        </p:grpSpPr>
        <p:sp>
          <p:nvSpPr>
            <p:cNvPr id="45" name="任意多边形 44"/>
            <p:cNvSpPr/>
            <p:nvPr/>
          </p:nvSpPr>
          <p:spPr>
            <a:xfrm>
              <a:off x="6655859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5" name="文本框 39"/>
            <p:cNvSpPr txBox="1"/>
            <p:nvPr/>
          </p:nvSpPr>
          <p:spPr>
            <a:xfrm>
              <a:off x="6179609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文件合并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文件压缩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自动识图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性能优化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6630" name="组合 6"/>
          <p:cNvGrpSpPr/>
          <p:nvPr/>
        </p:nvGrpSpPr>
        <p:grpSpPr>
          <a:xfrm>
            <a:off x="8737600" y="1917700"/>
            <a:ext cx="1663700" cy="4076700"/>
            <a:chOff x="8039101" y="1727200"/>
            <a:chExt cx="1663700" cy="4076700"/>
          </a:xfrm>
        </p:grpSpPr>
        <p:sp>
          <p:nvSpPr>
            <p:cNvPr id="46" name="任意多边形 45"/>
            <p:cNvSpPr/>
            <p:nvPr/>
          </p:nvSpPr>
          <p:spPr>
            <a:xfrm>
              <a:off x="8505826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3" name="文本框 40"/>
            <p:cNvSpPr txBox="1"/>
            <p:nvPr/>
          </p:nvSpPr>
          <p:spPr>
            <a:xfrm>
              <a:off x="8039101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代码</a:t>
              </a: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前缀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单元测试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代码</a:t>
              </a: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检查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sp>
        <p:nvSpPr>
          <p:cNvPr id="2663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da-DK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前端</a:t>
            </a: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自动化构建 之 </a:t>
            </a:r>
            <a:r>
              <a:rPr lang="zh-CN" kern="0" spc="100" noProof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适用场景</a:t>
            </a: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b="1" dirty="0">
                <a:sym typeface="+mn-ea"/>
              </a:rPr>
              <a:t>变量配置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1719580"/>
            <a:ext cx="5085715" cy="3514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95" y="1571625"/>
            <a:ext cx="3752215" cy="37141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7.</a:t>
            </a:r>
            <a:r>
              <a:rPr lang="zh-CN" altLang="en-US" sz="2400" b="1" dirty="0">
                <a:sym typeface="+mn-ea"/>
              </a:rPr>
              <a:t>创建</a:t>
            </a:r>
            <a:r>
              <a:rPr lang="en-US" altLang="zh-CN" sz="2400" b="1" dirty="0">
                <a:sym typeface="+mn-ea"/>
              </a:rPr>
              <a:t>gulp.js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（重要）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5180" y="5798820"/>
            <a:ext cx="811911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说明：gulpfile.js是gulp项目的配置文件，是位于项目根目录的普通js文件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645" y="365760"/>
            <a:ext cx="9479915" cy="6272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1731553" y="73442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2227760" y="1249680"/>
            <a:ext cx="1611086" cy="161108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-158750" ty="19050" sx="60000" sy="60000"/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4905" y="605790"/>
            <a:ext cx="7065010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个人简介：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algn="l">
              <a:lnSpc>
                <a:spcPct val="200000"/>
              </a:lnSpc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性别：男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algn="l">
              <a:lnSpc>
                <a:spcPct val="200000"/>
              </a:lnSpc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特征：很帅！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algn="l">
              <a:lnSpc>
                <a:spcPct val="200000"/>
              </a:lnSpc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爱好：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algn="l">
              <a:lnSpc>
                <a:spcPct val="200000"/>
              </a:lnSpc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职业：装</a:t>
            </a:r>
            <a:r>
              <a:rPr lang="en-US" altLang="zh-CN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X</a:t>
            </a: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，吹牛，段子手；副业：</a:t>
            </a:r>
            <a:r>
              <a:rPr lang="en-US" altLang="zh-CN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coder</a:t>
            </a:r>
            <a:endParaRPr lang="en-US" altLang="zh-CN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CSDN博客专家，5年专业web前端开发工程师；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CSDN特邀前端专家，阿里巴巴淘宝官方设计师；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曾任国内某安全信息软件公司web前端架构师和开发工程师；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现任国内创业天使轮项目sass订货平台Web前端架构师；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对web前端工程化、组件化、web性能优化和前端安全有较深研究和积累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博客地址：</a:t>
            </a: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http://blog.csdn.net/xllily_11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6035" y="3853815"/>
            <a:ext cx="3609975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郭小北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前端架构师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8" name="图片 7" descr="2d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470" y="1381760"/>
            <a:ext cx="1624330" cy="1767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03925" y="2280285"/>
            <a:ext cx="3475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r>
              <a:rPr lang="zh-CN" altLang="en-US">
                <a:solidFill>
                  <a:srgbClr val="FF0000"/>
                </a:solidFill>
              </a:rPr>
              <a:t>呵呵，这是不可能的！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61330" y="2270760"/>
            <a:ext cx="716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男女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7.</a:t>
            </a:r>
            <a:r>
              <a:rPr lang="zh-CN" altLang="en-US" sz="2400" b="1" dirty="0">
                <a:sym typeface="+mn-ea"/>
              </a:rPr>
              <a:t>创建</a:t>
            </a:r>
            <a:r>
              <a:rPr lang="en-US" altLang="zh-CN" sz="2400" b="1" dirty="0">
                <a:sym typeface="+mn-ea"/>
              </a:rPr>
              <a:t>gulp.js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（重要）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6605" y="903605"/>
            <a:ext cx="5828665" cy="54190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合并压缩、监控变化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1543050"/>
            <a:ext cx="5571490" cy="3771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60" y="1719580"/>
            <a:ext cx="5609590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7022465" y="1791335"/>
            <a:ext cx="427736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 eaLnBrk="1" hangingPunct="1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合并压缩后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7505" y="2567940"/>
            <a:ext cx="2367280" cy="1875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3547745"/>
            <a:ext cx="2019300" cy="1790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30" y="3475990"/>
            <a:ext cx="2219325" cy="1933575"/>
          </a:xfrm>
          <a:prstGeom prst="rect">
            <a:avLst/>
          </a:prstGeom>
        </p:spPr>
      </p:pic>
      <p:sp>
        <p:nvSpPr>
          <p:cNvPr id="7" name="矩形 9"/>
          <p:cNvSpPr/>
          <p:nvPr/>
        </p:nvSpPr>
        <p:spPr>
          <a:xfrm>
            <a:off x="1454150" y="933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合并压缩、监控变化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矩形 9"/>
          <p:cNvSpPr/>
          <p:nvPr/>
        </p:nvSpPr>
        <p:spPr>
          <a:xfrm>
            <a:off x="1454150" y="1946910"/>
            <a:ext cx="427736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 eaLnBrk="1" hangingPunct="1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合并压缩前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74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4891088" y="471488"/>
            <a:ext cx="0" cy="5903913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91" name="组合 1"/>
          <p:cNvGrpSpPr/>
          <p:nvPr/>
        </p:nvGrpSpPr>
        <p:grpSpPr>
          <a:xfrm>
            <a:off x="4694238" y="1919288"/>
            <a:ext cx="5643562" cy="539750"/>
            <a:chOff x="4694152" y="1274449"/>
            <a:chExt cx="5643648" cy="540000"/>
          </a:xfrm>
        </p:grpSpPr>
        <p:sp>
          <p:nvSpPr>
            <p:cNvPr id="17" name="MH_Entry_1">
              <a:hlinkClick r:id="rId2" action="ppaction://hlinksldjump"/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da-DK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国内</a:t>
              </a:r>
              <a:r>
                <a:rPr kumimoji="0" lang="en-US" altLang="zh-CN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Gulp</a:t>
              </a:r>
              <a:r>
                <a:rPr kumimoji="0" lang="zh-CN" altLang="en-US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插件镜像</a:t>
              </a:r>
              <a:r>
                <a:rPr kumimoji="0" lang="en-US" altLang="zh-CN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-cnpm</a:t>
              </a:r>
              <a:endParaRPr kumimoji="0" lang="en-US" altLang="zh-CN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22" name="MH_Number_1">
              <a:hlinkClick r:id="rId2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2" name="组合 2"/>
          <p:cNvGrpSpPr/>
          <p:nvPr/>
        </p:nvGrpSpPr>
        <p:grpSpPr>
          <a:xfrm>
            <a:off x="4694238" y="2746375"/>
            <a:ext cx="5643562" cy="539750"/>
            <a:chOff x="4694152" y="2019513"/>
            <a:chExt cx="5643648" cy="540000"/>
          </a:xfrm>
        </p:grpSpPr>
        <p:sp>
          <p:nvSpPr>
            <p:cNvPr id="27" name="MH_Entry_2">
              <a:hlinkClick r:id="rId2" action="ppaction://hlinksldjump"/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243320" y="2019513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了解</a:t>
              </a:r>
              <a:r>
                <a:rPr lang="en-US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Gulp</a:t>
              </a:r>
              <a:r>
                <a:rPr lang="zh-CN" altLang="en-US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基本工作模式</a:t>
              </a:r>
              <a:endParaRPr kumimoji="0" lang="zh-CN" altLang="en-US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28" name="MH_Number_2">
              <a:hlinkClick r:id="rId2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3" name="组合 3"/>
          <p:cNvGrpSpPr/>
          <p:nvPr/>
        </p:nvGrpSpPr>
        <p:grpSpPr>
          <a:xfrm>
            <a:off x="4694238" y="3571875"/>
            <a:ext cx="6277609" cy="539750"/>
            <a:chOff x="4694152" y="2764577"/>
            <a:chExt cx="6277705" cy="540000"/>
          </a:xfrm>
        </p:grpSpPr>
        <p:sp>
          <p:nvSpPr>
            <p:cNvPr id="30" name="MH_Entry_3">
              <a:hlinkClick r:id="rId7" action="ppaction://hlinksldjump"/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5243435" y="2764577"/>
              <a:ext cx="5728422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认识 </a:t>
              </a:r>
              <a:r>
                <a:rPr lang="en-US" altLang="zh-CN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gulpfile.js</a:t>
              </a:r>
              <a:r>
                <a:rPr lang="zh-CN" altLang="en-US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配置文件</a:t>
              </a:r>
              <a:endParaRPr kumimoji="0" lang="zh-CN" sz="2400" b="0" i="0" u="none" strike="noStrike" kern="0" cap="none" spc="10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31" name="MH_Number_3">
              <a:hlinkClick r:id="rId7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4694152" y="2811963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4" name="组合 4"/>
          <p:cNvGrpSpPr/>
          <p:nvPr/>
        </p:nvGrpSpPr>
        <p:grpSpPr>
          <a:xfrm>
            <a:off x="4694555" y="4399280"/>
            <a:ext cx="5960745" cy="539750"/>
            <a:chOff x="4694152" y="3509641"/>
            <a:chExt cx="5643648" cy="540000"/>
          </a:xfrm>
        </p:grpSpPr>
        <p:sp>
          <p:nvSpPr>
            <p:cNvPr id="33" name="MH_Entry_4">
              <a:hlinkClick r:id="rId2" action="ppaction://hlinksldjump"/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243320" y="3509641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2400" kern="0" spc="10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自动刷新、压缩、合并、语法检测等</a:t>
              </a:r>
              <a:endParaRPr kumimoji="0" lang="zh-CN" altLang="en-US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34" name="MH_Number_4">
              <a:hlinkClick r:id="rId2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694152" y="3557027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4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pic>
        <p:nvPicPr>
          <p:cNvPr id="2" name="图片 1" descr="gulplogo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8395" y="2042160"/>
            <a:ext cx="1085850" cy="2438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1863725" y="1082675"/>
            <a:ext cx="5848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总结：</a:t>
            </a:r>
            <a:endParaRPr lang="zh-CN" altLang="en-US"/>
          </a:p>
        </p:txBody>
      </p:sp>
    </p:spTree>
    <p:custDataLst>
      <p:tags r:id="rId1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5285920" y="1981200"/>
            <a:ext cx="1611086" cy="161108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-349250" ty="-38100" sx="75000" sy="75000"/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800" name="文本框 5"/>
          <p:cNvSpPr/>
          <p:nvPr>
            <p:custDataLst>
              <p:tags r:id="rId4"/>
            </p:custDataLst>
          </p:nvPr>
        </p:nvSpPr>
        <p:spPr>
          <a:xfrm>
            <a:off x="5033963" y="4641850"/>
            <a:ext cx="2155825" cy="379413"/>
          </a:xfrm>
          <a:custGeom>
            <a:avLst/>
            <a:gdLst/>
            <a:ahLst/>
            <a:cxnLst>
              <a:cxn ang="0">
                <a:pos x="883718" y="283671"/>
              </a:cxn>
              <a:cxn ang="0">
                <a:pos x="901963" y="311846"/>
              </a:cxn>
              <a:cxn ang="0">
                <a:pos x="976725" y="303503"/>
              </a:cxn>
              <a:cxn ang="0">
                <a:pos x="964927" y="264386"/>
              </a:cxn>
              <a:cxn ang="0">
                <a:pos x="1025559" y="110651"/>
              </a:cxn>
              <a:cxn ang="0">
                <a:pos x="1074806" y="285859"/>
              </a:cxn>
              <a:cxn ang="0">
                <a:pos x="974804" y="363137"/>
              </a:cxn>
              <a:cxn ang="0">
                <a:pos x="859850" y="378045"/>
              </a:cxn>
              <a:cxn ang="0">
                <a:pos x="785774" y="303366"/>
              </a:cxn>
              <a:cxn ang="0">
                <a:pos x="796748" y="236620"/>
              </a:cxn>
              <a:cxn ang="0">
                <a:pos x="946683" y="209813"/>
              </a:cxn>
              <a:cxn ang="0">
                <a:pos x="979056" y="200648"/>
              </a:cxn>
              <a:cxn ang="0">
                <a:pos x="940784" y="167412"/>
              </a:cxn>
              <a:cxn ang="0">
                <a:pos x="893046" y="181089"/>
              </a:cxn>
              <a:cxn ang="0">
                <a:pos x="801138" y="144024"/>
              </a:cxn>
              <a:cxn ang="0">
                <a:pos x="878094" y="106548"/>
              </a:cxn>
              <a:cxn ang="0">
                <a:pos x="1307219" y="103676"/>
              </a:cxn>
              <a:cxn ang="0">
                <a:pos x="1412571" y="145392"/>
              </a:cxn>
              <a:cxn ang="0">
                <a:pos x="1424094" y="300631"/>
              </a:cxn>
              <a:cxn ang="0">
                <a:pos x="1326149" y="235252"/>
              </a:cxn>
              <a:cxn ang="0">
                <a:pos x="1268535" y="181911"/>
              </a:cxn>
              <a:cxn ang="0">
                <a:pos x="1227382" y="301725"/>
              </a:cxn>
              <a:cxn ang="0">
                <a:pos x="1131632" y="244006"/>
              </a:cxn>
              <a:cxn ang="0">
                <a:pos x="1240551" y="120362"/>
              </a:cxn>
              <a:cxn ang="0">
                <a:pos x="1942651" y="102034"/>
              </a:cxn>
              <a:cxn ang="0">
                <a:pos x="2131407" y="126653"/>
              </a:cxn>
              <a:cxn ang="0">
                <a:pos x="2041419" y="176713"/>
              </a:cxn>
              <a:cxn ang="0">
                <a:pos x="2002324" y="161394"/>
              </a:cxn>
              <a:cxn ang="0">
                <a:pos x="1959387" y="179175"/>
              </a:cxn>
              <a:cxn ang="0">
                <a:pos x="1990801" y="204888"/>
              </a:cxn>
              <a:cxn ang="0">
                <a:pos x="2100405" y="208171"/>
              </a:cxn>
              <a:cxn ang="0">
                <a:pos x="2155825" y="276285"/>
              </a:cxn>
              <a:cxn ang="0">
                <a:pos x="2119472" y="364230"/>
              </a:cxn>
              <a:cxn ang="0">
                <a:pos x="1925779" y="377498"/>
              </a:cxn>
              <a:cxn ang="0">
                <a:pos x="1856230" y="291604"/>
              </a:cxn>
              <a:cxn ang="0">
                <a:pos x="1973791" y="312530"/>
              </a:cxn>
              <a:cxn ang="0">
                <a:pos x="2020020" y="317591"/>
              </a:cxn>
              <a:cxn ang="0">
                <a:pos x="2049512" y="283671"/>
              </a:cxn>
              <a:cxn ang="0">
                <a:pos x="1996562" y="271908"/>
              </a:cxn>
              <a:cxn ang="0">
                <a:pos x="1895051" y="264522"/>
              </a:cxn>
              <a:cxn ang="0">
                <a:pos x="1856916" y="188749"/>
              </a:cxn>
              <a:cxn ang="0">
                <a:pos x="1907122" y="106821"/>
              </a:cxn>
              <a:cxn ang="0">
                <a:pos x="1583037" y="203795"/>
              </a:cxn>
              <a:cxn ang="0">
                <a:pos x="1732013" y="170969"/>
              </a:cxn>
              <a:cxn ang="0">
                <a:pos x="1625288" y="325661"/>
              </a:cxn>
              <a:cxn ang="0">
                <a:pos x="1524326" y="373395"/>
              </a:cxn>
              <a:cxn ang="0">
                <a:pos x="357758" y="38571"/>
              </a:cxn>
              <a:cxn ang="0">
                <a:pos x="184092" y="370659"/>
              </a:cxn>
              <a:cxn ang="0">
                <a:pos x="0" y="44862"/>
              </a:cxn>
              <a:cxn ang="0">
                <a:pos x="536704" y="126380"/>
              </a:cxn>
              <a:cxn ang="0">
                <a:pos x="632591" y="102170"/>
              </a:cxn>
              <a:cxn ang="0">
                <a:pos x="723539" y="171789"/>
              </a:cxn>
              <a:cxn ang="0">
                <a:pos x="664416" y="370112"/>
              </a:cxn>
              <a:cxn ang="0">
                <a:pos x="600492" y="176029"/>
              </a:cxn>
              <a:cxn ang="0">
                <a:pos x="541505" y="192579"/>
              </a:cxn>
              <a:cxn ang="0">
                <a:pos x="480874" y="370112"/>
              </a:cxn>
            </a:cxnLst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74365" y="5652770"/>
            <a:ext cx="62636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博客地址：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http://blog.csdn.net/xllily_11</a:t>
            </a:r>
            <a:endParaRPr lang="zh-CN" altLang="en-US">
              <a:solidFill>
                <a:srgbClr val="C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74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4891088" y="471488"/>
            <a:ext cx="0" cy="5903913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91" name="组合 1"/>
          <p:cNvGrpSpPr/>
          <p:nvPr/>
        </p:nvGrpSpPr>
        <p:grpSpPr>
          <a:xfrm>
            <a:off x="4694238" y="1919288"/>
            <a:ext cx="5643562" cy="539750"/>
            <a:chOff x="4694152" y="1274449"/>
            <a:chExt cx="5643648" cy="540000"/>
          </a:xfrm>
        </p:grpSpPr>
        <p:sp>
          <p:nvSpPr>
            <p:cNvPr id="17" name="MH_Entry_1">
              <a:hlinkClick r:id="rId2" action="ppaction://hlinksldjump"/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da-DK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国内</a:t>
              </a:r>
              <a:r>
                <a:rPr kumimoji="0" lang="en-US" altLang="zh-CN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Gulp</a:t>
              </a:r>
              <a:r>
                <a:rPr kumimoji="0" lang="zh-CN" altLang="en-US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插件镜像</a:t>
              </a:r>
              <a:r>
                <a:rPr kumimoji="0" lang="en-US" altLang="zh-CN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-cnpm</a:t>
              </a:r>
              <a:endParaRPr kumimoji="0" lang="en-US" altLang="zh-CN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22" name="MH_Number_1">
              <a:hlinkClick r:id="rId2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2" name="组合 2"/>
          <p:cNvGrpSpPr/>
          <p:nvPr/>
        </p:nvGrpSpPr>
        <p:grpSpPr>
          <a:xfrm>
            <a:off x="4694238" y="2746375"/>
            <a:ext cx="5643562" cy="539750"/>
            <a:chOff x="4694152" y="2019513"/>
            <a:chExt cx="5643648" cy="540000"/>
          </a:xfrm>
        </p:grpSpPr>
        <p:sp>
          <p:nvSpPr>
            <p:cNvPr id="27" name="MH_Entry_2">
              <a:hlinkClick r:id="rId2" action="ppaction://hlinksldjump"/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243320" y="2019513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了解</a:t>
              </a:r>
              <a:r>
                <a:rPr lang="en-US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Gulp</a:t>
              </a:r>
              <a:r>
                <a:rPr lang="zh-CN" altLang="en-US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基本工作模式</a:t>
              </a:r>
              <a:endParaRPr kumimoji="0" lang="zh-CN" altLang="en-US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28" name="MH_Number_2">
              <a:hlinkClick r:id="rId2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3" name="组合 3"/>
          <p:cNvGrpSpPr/>
          <p:nvPr/>
        </p:nvGrpSpPr>
        <p:grpSpPr>
          <a:xfrm>
            <a:off x="4694238" y="3571875"/>
            <a:ext cx="6277609" cy="539750"/>
            <a:chOff x="4694152" y="2764577"/>
            <a:chExt cx="6277705" cy="540000"/>
          </a:xfrm>
        </p:grpSpPr>
        <p:sp>
          <p:nvSpPr>
            <p:cNvPr id="30" name="MH_Entry_3">
              <a:hlinkClick r:id="rId7" action="ppaction://hlinksldjump"/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5243435" y="2764577"/>
              <a:ext cx="5728422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认识 </a:t>
              </a:r>
              <a:r>
                <a:rPr lang="en-US" altLang="zh-CN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gulpfile.js</a:t>
              </a:r>
              <a:r>
                <a:rPr lang="zh-CN" altLang="en-US" sz="2400" kern="0" spc="10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配置文件</a:t>
              </a:r>
              <a:endParaRPr kumimoji="0" lang="zh-CN" sz="2400" b="0" i="0" u="none" strike="noStrike" kern="0" cap="none" spc="10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31" name="MH_Number_3">
              <a:hlinkClick r:id="rId7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4694152" y="2811963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4" name="组合 4"/>
          <p:cNvGrpSpPr/>
          <p:nvPr/>
        </p:nvGrpSpPr>
        <p:grpSpPr>
          <a:xfrm>
            <a:off x="4694555" y="4399280"/>
            <a:ext cx="5960745" cy="539750"/>
            <a:chOff x="4694152" y="3509641"/>
            <a:chExt cx="5643648" cy="540000"/>
          </a:xfrm>
        </p:grpSpPr>
        <p:sp>
          <p:nvSpPr>
            <p:cNvPr id="33" name="MH_Entry_4">
              <a:hlinkClick r:id="rId2" action="ppaction://hlinksldjump"/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243320" y="3509641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2400" kern="0" spc="10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自动刷新、压缩、合并、语法检测等</a:t>
              </a:r>
              <a:endParaRPr kumimoji="0" lang="zh-CN" altLang="en-US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34" name="MH_Number_4">
              <a:hlinkClick r:id="rId2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694152" y="3557027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4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pic>
        <p:nvPicPr>
          <p:cNvPr id="2" name="图片 1" descr="gulplogo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8395" y="2042160"/>
            <a:ext cx="1085850" cy="2438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3111500" y="2646363"/>
            <a:ext cx="7786688" cy="1209675"/>
          </a:xfrm>
        </p:spPr>
        <p:txBody>
          <a:bodyPr vert="horz" wrap="square" lIns="91440" tIns="45720" rIns="91440" bIns="4572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da-DK" sz="3200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国内</a:t>
            </a:r>
            <a:r>
              <a:rPr lang="en-US" altLang="zh-CN" sz="3200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Gulp</a:t>
            </a:r>
            <a:r>
              <a:rPr lang="zh-CN" altLang="en-US" sz="3200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插件镜像</a:t>
            </a:r>
            <a:r>
              <a:rPr lang="en-US" altLang="zh-CN" sz="3200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-cnpm</a:t>
            </a:r>
            <a:r>
              <a:rPr lang="zh-CN" altLang="en-US" sz="3200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命令</a:t>
            </a:r>
            <a:endParaRPr lang="zh-CN" altLang="en-US" sz="3200" kern="0" spc="10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111500" y="3940175"/>
            <a:ext cx="7786688" cy="5048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cnpm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：淘宝 NPM 镜像：http://npm.taobao.org/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文本框 5"/>
          <p:cNvSpPr txBox="1"/>
          <p:nvPr/>
        </p:nvSpPr>
        <p:spPr>
          <a:xfrm>
            <a:off x="2171700" y="2946400"/>
            <a:ext cx="685800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3200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矩形 7"/>
          <p:cNvSpPr/>
          <p:nvPr/>
        </p:nvSpPr>
        <p:spPr>
          <a:xfrm>
            <a:off x="2216150" y="1350010"/>
            <a:ext cx="8823325" cy="45478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>
              <a:lnSpc>
                <a:spcPct val="130000"/>
              </a:lnSpc>
            </a:pPr>
            <a:r>
              <a:rPr lang="zh-CN" altLang="en-US" sz="200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为何要安装 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cnpm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这个命令</a:t>
            </a:r>
            <a:endParaRPr lang="zh-CN" altLang="en-US" sz="200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240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  <a:p>
            <a:pPr marL="285750" lvl="0" indent="-28575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出处：</a:t>
            </a:r>
            <a:r>
              <a:rPr sz="1400" dirty="0">
                <a:latin typeface="微软雅黑" charset="0"/>
                <a:ea typeface="微软雅黑" charset="0"/>
              </a:rPr>
              <a:t>淘宝 NPM 镜像：http://npm.taobao.org/</a:t>
            </a:r>
            <a:endParaRPr sz="1400" dirty="0">
              <a:latin typeface="微软雅黑" charset="0"/>
              <a:ea typeface="微软雅黑" charset="0"/>
            </a:endParaRPr>
          </a:p>
          <a:p>
            <a:pPr lvl="0" eaLnBrk="1" hangingPunct="1">
              <a:lnSpc>
                <a:spcPct val="130000"/>
              </a:lnSpc>
            </a:pPr>
            <a:endParaRPr sz="1400" dirty="0">
              <a:latin typeface="微软雅黑" charset="0"/>
              <a:ea typeface="微软雅黑" charset="0"/>
            </a:endParaRPr>
          </a:p>
          <a:p>
            <a:pPr marL="285750" lvl="0" indent="-28575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sz="1400" dirty="0">
                <a:solidFill>
                  <a:srgbClr val="FF0000"/>
                </a:solidFill>
                <a:latin typeface="微软雅黑" charset="0"/>
                <a:ea typeface="微软雅黑" charset="0"/>
                <a:cs typeface="+mn-ea"/>
              </a:rPr>
              <a:t>原因</a:t>
            </a:r>
            <a:r>
              <a:rPr 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：</a:t>
            </a:r>
            <a:r>
              <a:rPr sz="1400" dirty="0">
                <a:latin typeface="微软雅黑" charset="0"/>
                <a:ea typeface="微软雅黑" charset="0"/>
              </a:rPr>
              <a:t> npm</a:t>
            </a:r>
            <a:r>
              <a:rPr lang="zh-CN" sz="1400" dirty="0">
                <a:latin typeface="微软雅黑" charset="0"/>
                <a:ea typeface="微软雅黑" charset="0"/>
              </a:rPr>
              <a:t>是</a:t>
            </a:r>
            <a:r>
              <a:rPr sz="1400" dirty="0">
                <a:latin typeface="微软雅黑" charset="0"/>
                <a:ea typeface="微软雅黑" charset="0"/>
              </a:rPr>
              <a:t>千里之外的服务器，有时候还会被fxxk，所以你需要它提高效率，减少等待时间</a:t>
            </a:r>
            <a:endParaRPr sz="1400" dirty="0">
              <a:latin typeface="微软雅黑" charset="0"/>
              <a:ea typeface="微软雅黑" charset="0"/>
            </a:endParaRPr>
          </a:p>
          <a:p>
            <a:pPr lvl="0" eaLnBrk="1" hangingPunct="1">
              <a:lnSpc>
                <a:spcPct val="130000"/>
              </a:lnSpc>
            </a:pPr>
            <a:endParaRPr sz="1400" dirty="0">
              <a:latin typeface="微软雅黑" charset="0"/>
              <a:ea typeface="微软雅黑" charset="0"/>
            </a:endParaRPr>
          </a:p>
          <a:p>
            <a:pPr marL="285750" lvl="0" indent="-28575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解释：</a:t>
            </a:r>
            <a:r>
              <a:rPr sz="1400" dirty="0">
                <a:latin typeface="微软雅黑" charset="0"/>
                <a:ea typeface="微软雅黑" charset="0"/>
              </a:rPr>
              <a:t>这是一个完整 npmjs.org 镜像，你可以用此代替官方版本(只读)，同步频率目前为 10分钟 一次</a:t>
            </a:r>
            <a:r>
              <a:rPr lang="zh-CN" sz="1400" dirty="0">
                <a:latin typeface="微软雅黑" charset="0"/>
                <a:ea typeface="微软雅黑" charset="0"/>
              </a:rPr>
              <a:t>，</a:t>
            </a:r>
            <a:r>
              <a:rPr sz="1400" dirty="0">
                <a:latin typeface="微软雅黑" charset="0"/>
                <a:ea typeface="微软雅黑" charset="0"/>
              </a:rPr>
              <a:t>以保证尽量与官方服务同步。</a:t>
            </a:r>
            <a:endParaRPr sz="1400" dirty="0">
              <a:latin typeface="微软雅黑" charset="0"/>
              <a:ea typeface="微软雅黑" charset="0"/>
            </a:endParaRPr>
          </a:p>
          <a:p>
            <a:pPr lvl="0" eaLnBrk="1" hangingPunct="1">
              <a:lnSpc>
                <a:spcPct val="130000"/>
              </a:lnSpc>
            </a:pPr>
            <a:endParaRPr sz="1400" dirty="0">
              <a:latin typeface="微软雅黑" charset="0"/>
              <a:ea typeface="微软雅黑" charset="0"/>
            </a:endParaRPr>
          </a:p>
          <a:p>
            <a:pPr marL="285750" lvl="0" indent="-28575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安装：</a:t>
            </a:r>
            <a:r>
              <a:rPr sz="1400" dirty="0">
                <a:latin typeface="微软雅黑" charset="0"/>
                <a:ea typeface="微软雅黑" charset="0"/>
              </a:rPr>
              <a:t>执行 npm install -g cnpm -registry=https://registry.npm.taobao.org</a:t>
            </a:r>
            <a:endParaRPr sz="1400" dirty="0">
              <a:latin typeface="微软雅黑" charset="0"/>
              <a:ea typeface="微软雅黑" charset="0"/>
            </a:endParaRPr>
          </a:p>
          <a:p>
            <a:pPr lvl="0" eaLnBrk="1" hangingPunct="1">
              <a:lnSpc>
                <a:spcPct val="130000"/>
              </a:lnSpc>
            </a:pPr>
            <a:endParaRPr sz="1400" dirty="0">
              <a:latin typeface="微软雅黑" charset="0"/>
              <a:ea typeface="微软雅黑" charset="0"/>
            </a:endParaRPr>
          </a:p>
          <a:p>
            <a:pPr marL="285750" lvl="0" indent="-28575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用法：</a:t>
            </a:r>
            <a:r>
              <a:rPr sz="1400" dirty="0">
                <a:latin typeface="微软雅黑" charset="0"/>
                <a:ea typeface="微软雅黑" charset="0"/>
              </a:rPr>
              <a:t>然后 替换npm安装命令，统一： cnpm install [name]</a:t>
            </a:r>
            <a:endParaRPr lang="en-US" altLang="zh-CN" sz="1400" dirty="0">
              <a:latin typeface="微软雅黑" charset="0"/>
              <a:ea typeface="微软雅黑" charset="0"/>
            </a:endParaRP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cnpm</a:t>
            </a:r>
            <a:r>
              <a:rPr lang="zh-CN" altLang="en-US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命令</a:t>
            </a:r>
            <a:endParaRPr lang="zh-CN" altLang="en-US" dirty="0"/>
          </a:p>
        </p:txBody>
      </p:sp>
      <p:sp>
        <p:nvSpPr>
          <p:cNvPr id="16390" name="MH_Other_3"/>
          <p:cNvSpPr txBox="1"/>
          <p:nvPr>
            <p:custDataLst>
              <p:tags r:id="rId1"/>
            </p:custDataLst>
          </p:nvPr>
        </p:nvSpPr>
        <p:spPr>
          <a:xfrm>
            <a:off x="10883265" y="5579110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6391" name="MH_Other_4"/>
          <p:cNvSpPr txBox="1"/>
          <p:nvPr>
            <p:custDataLst>
              <p:tags r:id="rId2"/>
            </p:custDataLst>
          </p:nvPr>
        </p:nvSpPr>
        <p:spPr>
          <a:xfrm>
            <a:off x="1417320" y="1250950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67485" y="1592580"/>
            <a:ext cx="9042400" cy="944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>
              <a:lnSpc>
                <a:spcPct val="200000"/>
              </a:lnSpc>
              <a:buFont typeface="Arial" charset="0"/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完整命令行：</a:t>
            </a:r>
            <a:r>
              <a:rPr lang="en-US" altLang="zh-CN" sz="28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c</a:t>
            </a:r>
            <a:r>
              <a:rPr lang="zh-CN" altLang="en-US" sz="28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npm install gulp --save-dev</a:t>
            </a:r>
            <a:endParaRPr lang="zh-CN" altLang="en-US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5815" y="3241675"/>
            <a:ext cx="7652385" cy="26517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说明：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npm install &lt;name&gt; [-g] [--save-dev]  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注意：</a:t>
            </a: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--save-dev；</a:t>
            </a:r>
            <a:r>
              <a:rPr lang="en-US" altLang="zh-CN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-g</a:t>
            </a: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可省略</a:t>
            </a:r>
            <a:endParaRPr lang="zh-CN" altLang="en-US" sz="16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所有插件名称和</a:t>
            </a:r>
            <a:r>
              <a:rPr lang="en-US" altLang="zh-CN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npm</a:t>
            </a: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官网一模一样，至少</a:t>
            </a:r>
            <a:r>
              <a:rPr lang="en-US" altLang="zh-CN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cnpm </a:t>
            </a: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和</a:t>
            </a:r>
            <a:r>
              <a:rPr lang="en-US" altLang="zh-CN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npm</a:t>
            </a: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命令的区别，</a:t>
            </a:r>
            <a:endParaRPr lang="zh-CN" altLang="en-US" sz="16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最重要的是速度的完爆！【可能用词不当，应该是一个宇宙的差异】</a:t>
            </a:r>
            <a:endParaRPr lang="zh-CN" altLang="en-US" sz="16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endParaRPr lang="zh-CN" altLang="en-US" sz="1600"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charset="0"/>
              <a:ea typeface="新宋体" charset="0"/>
              <a:sym typeface="+mn-ea"/>
            </a:endParaRPr>
          </a:p>
        </p:txBody>
      </p:sp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npm- </a:t>
            </a:r>
            <a:r>
              <a:rPr lang="zh-CN" altLang="en-US" sz="2400" b="1" dirty="0">
                <a:sym typeface="+mn-ea"/>
              </a:rPr>
              <a:t>卸载插件命令</a:t>
            </a:r>
            <a:endParaRPr lang="zh-CN" altLang="en-US" sz="2400" b="1" dirty="0">
              <a:sym typeface="+mn-ea"/>
            </a:endParaRPr>
          </a:p>
        </p:txBody>
      </p:sp>
      <p:pic>
        <p:nvPicPr>
          <p:cNvPr id="4" name="图片 3" descr="{ICBR@ERMTOIA7Y{JBV4%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3755" y="4895215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3111500" y="2646363"/>
            <a:ext cx="7786688" cy="1209675"/>
          </a:xfrm>
        </p:spPr>
        <p:txBody>
          <a:bodyPr vert="horz" wrap="square" lIns="91440" tIns="45720" rIns="91440" bIns="4572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了解</a:t>
            </a:r>
            <a:r>
              <a:rPr lang="en-US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Gulp</a:t>
            </a:r>
            <a:r>
              <a:rPr lang="zh-CN" altLang="en-US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基本工作模式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221480" y="3940175"/>
            <a:ext cx="6049645" cy="138874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模式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：工作流、文件流的形式 【就像水管、一节一节流，最后流到你的桶里】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文本框 5"/>
          <p:cNvSpPr txBox="1"/>
          <p:nvPr/>
        </p:nvSpPr>
        <p:spPr>
          <a:xfrm>
            <a:off x="2171700" y="2946400"/>
            <a:ext cx="685800" cy="5791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3200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3445" y="655320"/>
            <a:ext cx="5420995" cy="800735"/>
          </a:xfrm>
        </p:spPr>
        <p:txBody>
          <a:bodyPr/>
          <a:p>
            <a:r>
              <a:rPr lang="zh-CN" altLang="en-US"/>
              <a:t>理想的构建流程和工作步骤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2585" y="2921635"/>
            <a:ext cx="7005320" cy="1167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37133" y="4774998"/>
            <a:ext cx="2961962" cy="196342"/>
          </a:xfrm>
        </p:spPr>
        <p:txBody>
          <a:bodyPr/>
          <a:p>
            <a:pPr algn="ctr"/>
            <a:r>
              <a:rPr 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其他如Grunt</a:t>
            </a:r>
            <a:endParaRPr lang="zh-CN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93700"/>
            <a:ext cx="10515600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其他构建工具和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Gulp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工作原理对比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22975" y="3825875"/>
            <a:ext cx="84074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kern="0" spc="10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V S</a:t>
            </a:r>
            <a:endParaRPr lang="en-US" sz="2800" kern="0" spc="100" noProof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pic>
        <p:nvPicPr>
          <p:cNvPr id="2" name="内容占位符 7" descr="D:\桌面\O\github\wangzhi1.jpgwangzhi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44470" y="3216910"/>
            <a:ext cx="2878455" cy="225552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" name="内容占位符 11"/>
          <p:cNvSpPr/>
          <p:nvPr>
            <p:ph sz="half" idx="2"/>
          </p:nvPr>
        </p:nvSpPr>
        <p:spPr>
          <a:xfrm>
            <a:off x="3832074" y="5309972"/>
            <a:ext cx="2961962" cy="878054"/>
          </a:xfrm>
        </p:spPr>
        <p:txBody>
          <a:bodyPr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2502535"/>
            <a:ext cx="9552305" cy="3685540"/>
          </a:xfrm>
          <a:prstGeom prst="rect">
            <a:avLst/>
          </a:prstGeom>
        </p:spPr>
      </p:pic>
      <p:sp>
        <p:nvSpPr>
          <p:cNvPr id="15" name="文本占位符 2"/>
          <p:cNvSpPr>
            <a:spLocks noGrp="1"/>
          </p:cNvSpPr>
          <p:nvPr/>
        </p:nvSpPr>
        <p:spPr>
          <a:xfrm>
            <a:off x="4229232" y="1485406"/>
            <a:ext cx="4201907" cy="64909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其他如Grunt</a:t>
            </a:r>
            <a:endParaRPr lang="zh-CN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1"/>
</p:tagLst>
</file>

<file path=ppt/tags/tag11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2"/>
</p:tagLst>
</file>

<file path=ppt/tags/tag12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2"/>
</p:tagLst>
</file>

<file path=ppt/tags/tag13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3"/>
</p:tagLst>
</file>

<file path=ppt/tags/tag14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3"/>
</p:tagLst>
</file>

<file path=ppt/tags/tag15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4"/>
</p:tagLst>
</file>

<file path=ppt/tags/tag16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4"/>
</p:tagLst>
</file>

<file path=ppt/tags/tag17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CONTENTS"/>
  <p:tag name="ID" val="547136"/>
</p:tagLst>
</file>

<file path=ppt/tags/tag18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SECTION"/>
  <p:tag name="ID" val="547136"/>
</p:tagLst>
</file>

<file path=ppt/tags/tag19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22"/>
  <p:tag name="KSO_WM_UNIT_TYPE" val="a"/>
  <p:tag name="KSO_WM_UNIT_INDEX" val="1"/>
  <p:tag name="KSO_WM_UNIT_ID" val="custom160322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SECTION"/>
  <p:tag name="ID" val="547136"/>
</p:tagLst>
</file>

<file path=ppt/tags/tag22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SECTION"/>
  <p:tag name="ID" val="547136"/>
</p:tagLst>
</file>

<file path=ppt/tags/tag23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SECTION"/>
  <p:tag name="ID" val="547136"/>
</p:tagLst>
</file>

<file path=ppt/tags/tag24.xml><?xml version="1.0" encoding="utf-8"?>
<p:tagLst xmlns:p="http://schemas.openxmlformats.org/presentationml/2006/main">
  <p:tag name="MH" val="20151013144530"/>
  <p:tag name="MH_LIBRARY" val="CONTENTS"/>
  <p:tag name="MH_TYPE" val="OTHERS"/>
  <p:tag name="ID" val="547136"/>
</p:tagLst>
</file>

<file path=ppt/tags/tag25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1"/>
</p:tagLst>
</file>

<file path=ppt/tags/tag26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1"/>
</p:tagLst>
</file>

<file path=ppt/tags/tag27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2"/>
</p:tagLst>
</file>

<file path=ppt/tags/tag28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2"/>
</p:tagLst>
</file>

<file path=ppt/tags/tag29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22"/>
  <p:tag name="KSO_WM_UNIT_TYPE" val="b"/>
  <p:tag name="KSO_WM_UNIT_INDEX" val="1"/>
  <p:tag name="KSO_WM_UNIT_ID" val="custom160322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3"/>
</p:tagLst>
</file>

<file path=ppt/tags/tag31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4"/>
</p:tagLst>
</file>

<file path=ppt/tags/tag32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4"/>
</p:tagLst>
</file>

<file path=ppt/tags/tag33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CONTENTS"/>
  <p:tag name="ID" val="547136"/>
</p:tagLst>
</file>

<file path=ppt/tags/tag34.xml><?xml version="1.0" encoding="utf-8"?>
<p:tagLst xmlns:p="http://schemas.openxmlformats.org/presentationml/2006/main">
  <p:tag name="MH" val="20151013144139"/>
  <p:tag name="MH_LIBRARY" val="GRAPHIC"/>
  <p:tag name="MH_ORDER" val="Oval 1"/>
</p:tagLst>
</file>

<file path=ppt/tags/tag35.xml><?xml version="1.0" encoding="utf-8"?>
<p:tagLst xmlns:p="http://schemas.openxmlformats.org/presentationml/2006/main">
  <p:tag name="MH" val="20151013144139"/>
  <p:tag name="MH_LIBRARY" val="GRAPHIC"/>
  <p:tag name="MH_ORDER" val="Oval 2"/>
</p:tagLst>
</file>

<file path=ppt/tags/tag36.xml><?xml version="1.0" encoding="utf-8"?>
<p:tagLst xmlns:p="http://schemas.openxmlformats.org/presentationml/2006/main">
  <p:tag name="MH" val="20151013144139"/>
  <p:tag name="MH_LIBRARY" val="GRAPHIC"/>
  <p:tag name="MH_ORDER" val="文本框 5"/>
</p:tagLst>
</file>

<file path=ppt/tags/tag37.xml><?xml version="1.0" encoding="utf-8"?>
<p:tagLst xmlns:p="http://schemas.openxmlformats.org/presentationml/2006/main">
  <p:tag name="MH" val="20151013144139"/>
  <p:tag name="MH_LIBRARY" val="GRAPHIC"/>
</p:tagLst>
</file>

<file path=ppt/tags/tag4.xml><?xml version="1.0" encoding="utf-8"?>
<p:tagLst xmlns:p="http://schemas.openxmlformats.org/presentationml/2006/main">
  <p:tag name="KSO_WM_TEMPLATE_THUMBS_INDEX" val="1、4、8、12、16、21、22、24、25"/>
  <p:tag name="KSO_WM_TEMPLATE_CATEGORY" val="custom"/>
  <p:tag name="KSO_WM_TEMPLATE_INDEX" val="160167"/>
  <p:tag name="KSO_WM_TAG_VERSION" val="1.0"/>
  <p:tag name="KSO_WM_SLIDE_ID" val="custom16032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MH" val="20151013144139"/>
  <p:tag name="MH_LIBRARY" val="GRAPHIC"/>
  <p:tag name="MH_ORDER" val="Oval 1"/>
</p:tagLst>
</file>

<file path=ppt/tags/tag6.xml><?xml version="1.0" encoding="utf-8"?>
<p:tagLst xmlns:p="http://schemas.openxmlformats.org/presentationml/2006/main">
  <p:tag name="MH" val="20151013144139"/>
  <p:tag name="MH_LIBRARY" val="GRAPHIC"/>
  <p:tag name="MH_ORDER" val="Oval 2"/>
</p:tagLst>
</file>

<file path=ppt/tags/tag7.xml><?xml version="1.0" encoding="utf-8"?>
<p:tagLst xmlns:p="http://schemas.openxmlformats.org/presentationml/2006/main">
  <p:tag name="MH" val="20151013144139"/>
  <p:tag name="MH_LIBRARY" val="GRAPHIC"/>
</p:tagLst>
</file>

<file path=ppt/tags/tag8.xml><?xml version="1.0" encoding="utf-8"?>
<p:tagLst xmlns:p="http://schemas.openxmlformats.org/presentationml/2006/main">
  <p:tag name="MH" val="20151013144530"/>
  <p:tag name="MH_LIBRARY" val="CONTENTS"/>
  <p:tag name="MH_TYPE" val="OTHERS"/>
  <p:tag name="ID" val="547136"/>
</p:tagLst>
</file>

<file path=ppt/tags/tag9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1"/>
</p:tagLst>
</file>

<file path=ppt/theme/theme1.xml><?xml version="1.0" encoding="utf-8"?>
<a:theme xmlns:a="http://schemas.openxmlformats.org/drawingml/2006/main" name="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noFill/>
          <a:miter/>
        </a:ln>
      </a:spPr>
      <a:bodyPr vert="horz" wrap="square" lIns="91440" tIns="45720" rIns="91440" bIns="45720" anchor="ctr"/>
      <a:lstStyle>
        <a:defPPr>
          <a:defRPr lang="zh-CN" altLang="da-DK" sz="2800" kern="0" spc="100" noProof="0" dirty="0" smtClean="0">
            <a:ln>
              <a:noFill/>
            </a:ln>
            <a:solidFill>
              <a:schemeClr val="tx2">
                <a:lumMod val="50000"/>
              </a:schemeClr>
            </a:solidFill>
            <a:uLnTx/>
            <a:uFillTx/>
            <a:latin typeface="微软雅黑" charset="0"/>
            <a:ea typeface="微软雅黑" charset="0"/>
            <a:cs typeface="+mn-cs"/>
            <a:sym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WPS 演示</Application>
  <PresentationFormat>宽屏</PresentationFormat>
  <Paragraphs>207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自定义设计方案</vt:lpstr>
      <vt:lpstr>PowerPoint 演示文稿</vt:lpstr>
      <vt:lpstr>PowerPoint 演示文稿</vt:lpstr>
      <vt:lpstr>PowerPoint 演示文稿</vt:lpstr>
      <vt:lpstr>国内Gulp插件镜像-cnpm命令</vt:lpstr>
      <vt:lpstr>cnpm命令</vt:lpstr>
      <vt:lpstr>PowerPoint 演示文稿</vt:lpstr>
      <vt:lpstr>前端自动化的作用和好处</vt:lpstr>
      <vt:lpstr>问你：如果这种情况你怎么办</vt:lpstr>
      <vt:lpstr>PowerPoint 演示文稿</vt:lpstr>
      <vt:lpstr>PowerPoint 演示文稿</vt:lpstr>
      <vt:lpstr>PowerPoint 演示文稿</vt:lpstr>
      <vt:lpstr>了解Gulp基本工作模式</vt:lpstr>
      <vt:lpstr>PowerPoint 演示文稿</vt:lpstr>
      <vt:lpstr>PowerPoint 演示文稿</vt:lpstr>
      <vt:lpstr>PowerPoint 演示文稿</vt:lpstr>
      <vt:lpstr>认识Gulp，Gulp安装配置</vt:lpstr>
      <vt:lpstr>前端自动化构建 之 适用场景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Gulp教程系列</dc:title>
  <dc:creator>郭小北</dc:creator>
  <dc:subject>1.Gulp 前端自动化之一：Gulp-安装</dc:subject>
  <cp:lastModifiedBy>GXL</cp:lastModifiedBy>
  <cp:revision>117</cp:revision>
  <dcterms:created xsi:type="dcterms:W3CDTF">2015-09-25T03:48:00Z</dcterms:created>
  <dcterms:modified xsi:type="dcterms:W3CDTF">2016-06-30T09:50:00Z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半圆双色扁平模板.ppt</vt:lpwstr>
  </property>
  <property fmtid="{D5CDD505-2E9C-101B-9397-08002B2CF9AE}" pid="3" name="fileid">
    <vt:lpwstr>644052</vt:lpwstr>
  </property>
  <property fmtid="{D5CDD505-2E9C-101B-9397-08002B2CF9AE}" pid="4" name="KSOProductBuildVer">
    <vt:lpwstr>2052-10.1.0.5777</vt:lpwstr>
  </property>
</Properties>
</file>