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7"/>
    <p:restoredTop sz="94656"/>
  </p:normalViewPr>
  <p:slideViewPr>
    <p:cSldViewPr snapToGrid="0" snapToObjects="1">
      <p:cViewPr>
        <p:scale>
          <a:sx n="90" d="100"/>
          <a:sy n="90" d="100"/>
        </p:scale>
        <p:origin x="125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5A9BF-7145-8C44-B995-82BC7C9BA285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6B844-C0D8-014F-964F-9A1D65D3E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0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6B844-C0D8-014F-964F-9A1D65D3E2C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79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9080F-19D0-504E-9CC1-2E7515CC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C90362-859B-8A4E-A74F-B61159AFB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574D2-A2D1-E545-8178-C00E233E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C5DDA-658B-7348-AFA2-62D28BBF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11358-222E-EC40-8479-F678445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2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24308-5153-B447-9C85-34F6BFE4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F8D5D-F63F-9745-8F55-B857FD597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7F8E4-1839-3F4E-92D8-24D801E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61469-3076-DF43-AB60-DC7A8211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42CC6-C368-814D-ADF7-C02ED71C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39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2C4BCC-965B-3A40-B1A6-8BCFAAADC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69096-CC52-5F49-BA08-4EF9A3111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48DE2-73E0-FA47-91AE-D52120B6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A178-24C3-514D-A369-A14B4C11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AAF90-A78B-5C41-99D6-7D3B95ED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83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0E6C0-42FE-2D48-A085-62B29BD7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B1CB5-F459-9245-AB76-AC1BC592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4A2C8-62E5-0349-8FA8-67D208AC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EA632-CABE-7740-90D4-08589BDE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41B1D-E9B5-2444-8B73-679D8532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0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0F1A-1F4F-D249-86D8-45416F9E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4D48D-F06F-1042-96F7-42D4743B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64CFB-2F2B-9149-A24B-C1310C90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D3A57-000C-1645-AA4C-7B4CD459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C5CAC-7E9C-404D-918E-F59D30CD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7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B6852-1A39-B047-9C92-A4950A7F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7FC71-A30B-794B-94AD-01BA114EF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2A801-590C-994A-B582-EDCA3EB93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ABF6F-E73F-FE4B-95ED-3884C38B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B3131-CCE6-6E4F-B1AD-60366E4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40F8-2C38-AA4C-B88B-AB83EC10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68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59E2E-1A87-7A4A-A8C2-FB3C5B07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DB142-2F4C-FE40-AC51-7CEB6DD1B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3284F-2922-304E-A311-7D5D0DAB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49198-A70E-724E-89AB-F45E81CFF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32051E-7799-3E49-BF2F-B721B52C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5E4003-A430-0342-A1F8-F978E6F2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B5297D-65B1-2940-88E1-1F693355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9331F-AB69-124A-8C4B-3499F71F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57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517C-D005-9049-95F5-3E46C62F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F4C947-74AC-4F4F-9497-C9D53D3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038C23-B1B5-0245-B3FB-2248BB8B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ABA77-182E-1448-BFC5-136F031B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0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886E49-9930-0A4D-A595-2222CB6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77D9D-0B8B-7441-A163-DB1CF75E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1C0A7-6B2E-DB46-A147-2004284D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65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EC08-D09F-BE43-AE7F-97A6AB70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C2C79-3503-4441-8BF7-AF91724C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158F5-40D4-4A46-AC34-02568E9E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25D29-46A9-484B-B0BB-C563031D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ACA7A-68B1-2D44-A2C1-C3133257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501A5-D9B3-7E4D-82B2-4A1FA8D1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95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424BF-AE3D-3C4F-8467-338A2FE6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D5EC93-772C-D24E-9D66-27B26B33E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90313-54FB-4E4D-9AE6-B0E9D52D6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5EC51-676C-8E4F-A184-217346EE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DC036-07C3-FA48-B875-F1569AE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95382-C2FD-6C46-BE6A-63C10B3C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4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A008D-3BE1-854C-B5C9-3264CEEA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8B0CF-FED4-1A49-9923-0625B9D7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F1CEC-E95A-E642-95F2-BF28935C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B874-6CC8-B045-A434-61780E8FDF00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64DB9-3A2E-9346-B457-922184BD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70AA5-1057-2747-A415-315D64F7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5CC1-786E-6841-9217-A1D598EF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46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wjq/Documents/Github-CI/Test_Repo/doc/doc03-chen/12000-55-prestall-freq.fig" TargetMode="External"/><Relationship Id="rId7" Type="http://schemas.openxmlformats.org/officeDocument/2006/relationships/hyperlink" Target="file:///Users/wjq/Documents/Github-CI/Test_Repo/src/io/frequencyDomainPlot_dB.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hyperlink" Target="file:///Users/wjq/Documents/Github-CI/Test_Repo/doc/doc03-chen/12000-55-prestall.fig" TargetMode="Externa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file:///Users/wjq/Documents/Github-CI/Test_Repo/doc/doc03-chen/12000-56-prestall-freq.fi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hyperlink" Target="file:///Users/wjq/Documents/Github-CI/Test_Repo/doc/doc03-chen/12000-56-prestall.fi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ile:///Users/wjq/Documents/Github-CI/Test_Repo/src/features/ppvalue.m" TargetMode="External"/><Relationship Id="rId13" Type="http://schemas.openxmlformats.org/officeDocument/2006/relationships/hyperlink" Target="file:///Users/wjq/Documents/Github-CI/Test_Repo/example/ex02_featureExtract/&#29305;&#24449;&#20540;&#32467;&#26524;&#25209;&#37327;&#36755;&#20986;-11-Mar-2021/feature-5.fig" TargetMode="External"/><Relationship Id="rId18" Type="http://schemas.openxmlformats.org/officeDocument/2006/relationships/hyperlink" Target="file:///Users/wjq/Documents/Github-CI/Test_Repo/src/features/kurtosis.m" TargetMode="External"/><Relationship Id="rId26" Type="http://schemas.openxmlformats.org/officeDocument/2006/relationships/hyperlink" Target="file:///Users/wjq/Documents/Github-CI/Test_Repo/src/features/waveind.m" TargetMode="External"/><Relationship Id="rId3" Type="http://schemas.openxmlformats.org/officeDocument/2006/relationships/hyperlink" Target="file:///Users/wjq/Documents/Github-CI/Test_Repo/example/ex02_featureExtract/&#29305;&#24449;&#20540;&#32467;&#26524;&#25209;&#37327;&#36755;&#20986;-11-Mar-2021/feature-corrcof-global-29.fig" TargetMode="External"/><Relationship Id="rId21" Type="http://schemas.openxmlformats.org/officeDocument/2006/relationships/hyperlink" Target="file:///Users/wjq/Documents/Github-CI/Test_Repo/example/ex02_featureExtract/&#29305;&#24449;&#20540;&#32467;&#26524;&#25209;&#37327;&#36755;&#20986;-11-Mar-2021/feature-9.fig" TargetMode="External"/><Relationship Id="rId7" Type="http://schemas.openxmlformats.org/officeDocument/2006/relationships/hyperlink" Target="file:///Users/wjq/Documents/Github-CI/Test_Repo/example/ex02_featureExtract/&#29305;&#24449;&#20540;&#32467;&#26524;&#25209;&#37327;&#36755;&#20986;-11-Mar-2021/feature-2.fig" TargetMode="External"/><Relationship Id="rId12" Type="http://schemas.openxmlformats.org/officeDocument/2006/relationships/hyperlink" Target="file:///Users/wjq/Documents/Github-CI/Test_Repo/src/features/rootamp.m" TargetMode="External"/><Relationship Id="rId17" Type="http://schemas.openxmlformats.org/officeDocument/2006/relationships/hyperlink" Target="file:///Users/wjq/Documents/Github-CI/Test_Repo/example/ex02_featureExtract/&#29305;&#24449;&#20540;&#32467;&#26524;&#25209;&#37327;&#36755;&#20986;-11-Mar-2021/feature-7.fig" TargetMode="External"/><Relationship Id="rId25" Type="http://schemas.openxmlformats.org/officeDocument/2006/relationships/hyperlink" Target="file:///Users/wjq/Documents/Github-CI/Test_Repo/example/ex02_featureExtract/&#29305;&#24449;&#20540;&#32467;&#26524;&#25209;&#37327;&#36755;&#20986;-11-Mar-2021/feature-11.fig" TargetMode="External"/><Relationship Id="rId2" Type="http://schemas.openxmlformats.org/officeDocument/2006/relationships/hyperlink" Target="https://ww2.mathworks.cn/help/matlab/ref/corrcoef.html" TargetMode="External"/><Relationship Id="rId16" Type="http://schemas.openxmlformats.org/officeDocument/2006/relationships/hyperlink" Target="file:///Users/wjq/Documents/Github-CI/Test_Repo/src/features/skewness.m" TargetMode="External"/><Relationship Id="rId20" Type="http://schemas.openxmlformats.org/officeDocument/2006/relationships/hyperlink" Target="file:///Users/wjq/Documents/Github-CI/Test_Repo/src/features/peakind.m" TargetMode="External"/><Relationship Id="rId29" Type="http://schemas.openxmlformats.org/officeDocument/2006/relationships/hyperlink" Target="file:///Users/wjq/Documents/Github-CI/Test_Repo/example/ex02_featureExtract/&#29305;&#24449;&#20540;&#32467;&#26524;&#25209;&#37327;&#36755;&#20986;-11-Mar-2021/feature-28.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Users/wjq/Documents/Github-CI/Test_Repo/src/features/peakvalue.m" TargetMode="External"/><Relationship Id="rId11" Type="http://schemas.openxmlformats.org/officeDocument/2006/relationships/hyperlink" Target="file:///Users/wjq/Documents/Github-CI/Test_Repo/example/ex02_featureExtract/&#29305;&#24449;&#20540;&#32467;&#26524;&#25209;&#37327;&#36755;&#20986;-11-Mar-2021/feature-4.fig" TargetMode="External"/><Relationship Id="rId24" Type="http://schemas.openxmlformats.org/officeDocument/2006/relationships/hyperlink" Target="file:///Users/wjq/Documents/Github-CI/Test_Repo/src/features/pluseind.m" TargetMode="External"/><Relationship Id="rId32" Type="http://schemas.openxmlformats.org/officeDocument/2006/relationships/hyperlink" Target="file:///Users/wjq/Documents/Github-CI/Test_Repo/src/features/Envelop.m" TargetMode="External"/><Relationship Id="rId5" Type="http://schemas.openxmlformats.org/officeDocument/2006/relationships/hyperlink" Target="file:///Users/wjq/Documents/Github-CI/Test_Repo/example/ex02_featureExtract/&#29305;&#24449;&#20540;&#32467;&#26524;&#25209;&#37327;&#36755;&#20986;-11-Mar-2021/feature-1.fig" TargetMode="External"/><Relationship Id="rId15" Type="http://schemas.openxmlformats.org/officeDocument/2006/relationships/hyperlink" Target="file:///Users/wjq/Documents/Github-CI/Test_Repo/example/ex02_featureExtract/&#29305;&#24449;&#20540;&#32467;&#26524;&#25209;&#37327;&#36755;&#20986;-11-Mar-2021/feature-6.fig" TargetMode="External"/><Relationship Id="rId23" Type="http://schemas.openxmlformats.org/officeDocument/2006/relationships/hyperlink" Target="file:///Users/wjq/Documents/Github-CI/Test_Repo/example/ex02_featureExtract/&#29305;&#24449;&#20540;&#32467;&#26524;&#25209;&#37327;&#36755;&#20986;-11-Mar-2021/feature-10.fig" TargetMode="External"/><Relationship Id="rId28" Type="http://schemas.openxmlformats.org/officeDocument/2006/relationships/hyperlink" Target="file:///Users/wjq/Documents/Github-CI/Test_Repo/src/features/feature_WE3.m" TargetMode="External"/><Relationship Id="rId10" Type="http://schemas.openxmlformats.org/officeDocument/2006/relationships/hyperlink" Target="file:///Users/wjq/Documents/Github-CI/Test_Repo/src/features/meanamp.m" TargetMode="External"/><Relationship Id="rId19" Type="http://schemas.openxmlformats.org/officeDocument/2006/relationships/hyperlink" Target="file:///Users/wjq/Documents/Github-CI/Test_Repo/example/ex02_featureExtract/&#29305;&#24449;&#20540;&#32467;&#26524;&#25209;&#37327;&#36755;&#20986;-11-Mar-2021/feature-8.fig" TargetMode="External"/><Relationship Id="rId31" Type="http://schemas.openxmlformats.org/officeDocument/2006/relationships/hyperlink" Target="file:///Users/wjq/Documents/Github-CI/Test_Repo/example/ex02_featureExtract/&#29305;&#24449;&#20540;&#32467;&#26524;&#25209;&#37327;&#36755;&#20986;-11-Mar-2021/feature-29.fig" TargetMode="External"/><Relationship Id="rId4" Type="http://schemas.openxmlformats.org/officeDocument/2006/relationships/hyperlink" Target="file:///Users/wjq/Documents/Github-CI/Test_Repo/example/ex02_featureExtract/&#29305;&#24449;&#20540;&#32467;&#26524;&#25209;&#37327;&#36755;&#20986;-11-Mar-2021/feature-corrcof-stall-29.fig" TargetMode="External"/><Relationship Id="rId9" Type="http://schemas.openxmlformats.org/officeDocument/2006/relationships/hyperlink" Target="file:///Users/wjq/Documents/Github-CI/Test_Repo/example/ex02_featureExtract/&#29305;&#24449;&#20540;&#32467;&#26524;&#25209;&#37327;&#36755;&#20986;-11-Mar-2021/feature-3.fig" TargetMode="External"/><Relationship Id="rId14" Type="http://schemas.openxmlformats.org/officeDocument/2006/relationships/hyperlink" Target="file:///Users/wjq/Documents/Github-CI/Test_Repo/src/features/rootmeansquare.m" TargetMode="External"/><Relationship Id="rId22" Type="http://schemas.openxmlformats.org/officeDocument/2006/relationships/hyperlink" Target="file:///Users/wjq/Documents/Github-CI/Test_Repo/src/features/marginind.m" TargetMode="External"/><Relationship Id="rId27" Type="http://schemas.openxmlformats.org/officeDocument/2006/relationships/hyperlink" Target="file:///Users/wjq/Documents/Github-CI/Test_Repo/example/ex02_featureExtract/&#29305;&#24449;&#20540;&#32467;&#26524;&#25209;&#37327;&#36755;&#20986;-11-Mar-2021/feature-19.fig" TargetMode="External"/><Relationship Id="rId30" Type="http://schemas.openxmlformats.org/officeDocument/2006/relationships/hyperlink" Target="file:///Users/wjq/Documents/Github-CI/Test_Repo/src/features/spectrumentropy.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4ADB0B-1699-4B46-B7EB-1421D716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0" y="1215212"/>
            <a:ext cx="10882460" cy="3142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6FF3EE6-5C21-2340-96CA-5D58C829FFC6}"/>
              </a:ext>
            </a:extLst>
          </p:cNvPr>
          <p:cNvSpPr/>
          <p:nvPr/>
        </p:nvSpPr>
        <p:spPr>
          <a:xfrm>
            <a:off x="9692640" y="2045970"/>
            <a:ext cx="125730" cy="1600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3E68B6-7C39-884C-90C2-5A6FA333745F}"/>
              </a:ext>
            </a:extLst>
          </p:cNvPr>
          <p:cNvSpPr/>
          <p:nvPr/>
        </p:nvSpPr>
        <p:spPr>
          <a:xfrm>
            <a:off x="7524750" y="3307080"/>
            <a:ext cx="125730" cy="1600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4A6454B-B546-F44C-9574-E22B2060ACC1}"/>
              </a:ext>
            </a:extLst>
          </p:cNvPr>
          <p:cNvCxnSpPr>
            <a:stCxn id="5" idx="1"/>
          </p:cNvCxnSpPr>
          <p:nvPr/>
        </p:nvCxnSpPr>
        <p:spPr>
          <a:xfrm flipH="1">
            <a:off x="7650480" y="2125980"/>
            <a:ext cx="2042160" cy="1181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十边形 8">
            <a:extLst>
              <a:ext uri="{FF2B5EF4-FFF2-40B4-BE49-F238E27FC236}">
                <a16:creationId xmlns:a16="http://schemas.microsoft.com/office/drawing/2014/main" id="{DB10BFFC-A9B5-D347-9089-BA5FDD1710A7}"/>
              </a:ext>
            </a:extLst>
          </p:cNvPr>
          <p:cNvSpPr/>
          <p:nvPr/>
        </p:nvSpPr>
        <p:spPr>
          <a:xfrm>
            <a:off x="9572625" y="2286000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十边形 9">
            <a:extLst>
              <a:ext uri="{FF2B5EF4-FFF2-40B4-BE49-F238E27FC236}">
                <a16:creationId xmlns:a16="http://schemas.microsoft.com/office/drawing/2014/main" id="{2B62F68A-8842-3441-965E-2709411AB7B1}"/>
              </a:ext>
            </a:extLst>
          </p:cNvPr>
          <p:cNvSpPr/>
          <p:nvPr/>
        </p:nvSpPr>
        <p:spPr>
          <a:xfrm>
            <a:off x="7421880" y="3550921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25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3"/>
            <a:extLst>
              <a:ext uri="{FF2B5EF4-FFF2-40B4-BE49-F238E27FC236}">
                <a16:creationId xmlns:a16="http://schemas.microsoft.com/office/drawing/2014/main" id="{5BA15686-405E-1742-AFC5-9406A99EC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74" t="-1567" r="8351" b="7996"/>
          <a:stretch/>
        </p:blipFill>
        <p:spPr>
          <a:xfrm>
            <a:off x="1158240" y="3566160"/>
            <a:ext cx="10915650" cy="3200400"/>
          </a:xfrm>
          <a:prstGeom prst="rect">
            <a:avLst/>
          </a:prstGeom>
        </p:spPr>
      </p:pic>
      <p:pic>
        <p:nvPicPr>
          <p:cNvPr id="9" name="图片 8">
            <a:hlinkClick r:id="rId5"/>
            <a:extLst>
              <a:ext uri="{FF2B5EF4-FFF2-40B4-BE49-F238E27FC236}">
                <a16:creationId xmlns:a16="http://schemas.microsoft.com/office/drawing/2014/main" id="{D2B04B57-18EF-324F-B91E-7ADEB5A83B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482" b="6341"/>
          <a:stretch/>
        </p:blipFill>
        <p:spPr>
          <a:xfrm>
            <a:off x="-7620" y="126476"/>
            <a:ext cx="12081510" cy="33489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7076BB-4E0E-2347-AD80-6DD78F22E687}"/>
              </a:ext>
            </a:extLst>
          </p:cNvPr>
          <p:cNvSpPr txBox="1"/>
          <p:nvPr/>
        </p:nvSpPr>
        <p:spPr>
          <a:xfrm>
            <a:off x="0" y="8001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rpm</a:t>
            </a:r>
          </a:p>
          <a:p>
            <a:r>
              <a:rPr kumimoji="1" lang="zh-CN" altLang="en-US" dirty="0"/>
              <a:t>失速先兆</a:t>
            </a:r>
          </a:p>
        </p:txBody>
      </p:sp>
      <p:sp>
        <p:nvSpPr>
          <p:cNvPr id="11" name="十边形 10">
            <a:extLst>
              <a:ext uri="{FF2B5EF4-FFF2-40B4-BE49-F238E27FC236}">
                <a16:creationId xmlns:a16="http://schemas.microsoft.com/office/drawing/2014/main" id="{D710AD75-9E13-8B44-8F23-9A128F37059E}"/>
              </a:ext>
            </a:extLst>
          </p:cNvPr>
          <p:cNvSpPr/>
          <p:nvPr/>
        </p:nvSpPr>
        <p:spPr>
          <a:xfrm>
            <a:off x="651510" y="1061870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十边形 11">
            <a:extLst>
              <a:ext uri="{FF2B5EF4-FFF2-40B4-BE49-F238E27FC236}">
                <a16:creationId xmlns:a16="http://schemas.microsoft.com/office/drawing/2014/main" id="{6760EC60-8CAD-CC46-9F3D-03FC066FDFD5}"/>
              </a:ext>
            </a:extLst>
          </p:cNvPr>
          <p:cNvSpPr/>
          <p:nvPr/>
        </p:nvSpPr>
        <p:spPr>
          <a:xfrm>
            <a:off x="656094" y="2659877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十边形 12">
            <a:hlinkClick r:id="rId7"/>
            <a:extLst>
              <a:ext uri="{FF2B5EF4-FFF2-40B4-BE49-F238E27FC236}">
                <a16:creationId xmlns:a16="http://schemas.microsoft.com/office/drawing/2014/main" id="{E3B5AED8-B88B-2444-96CD-448F1540EEAC}"/>
              </a:ext>
            </a:extLst>
          </p:cNvPr>
          <p:cNvSpPr/>
          <p:nvPr/>
        </p:nvSpPr>
        <p:spPr>
          <a:xfrm>
            <a:off x="651510" y="3971014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十边形 13">
            <a:extLst>
              <a:ext uri="{FF2B5EF4-FFF2-40B4-BE49-F238E27FC236}">
                <a16:creationId xmlns:a16="http://schemas.microsoft.com/office/drawing/2014/main" id="{5DE49797-4B2F-9E47-8BC1-2104228AC026}"/>
              </a:ext>
            </a:extLst>
          </p:cNvPr>
          <p:cNvSpPr/>
          <p:nvPr/>
        </p:nvSpPr>
        <p:spPr>
          <a:xfrm>
            <a:off x="651510" y="5829300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0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/>
            <a:extLst>
              <a:ext uri="{FF2B5EF4-FFF2-40B4-BE49-F238E27FC236}">
                <a16:creationId xmlns:a16="http://schemas.microsoft.com/office/drawing/2014/main" id="{1F354208-E6CC-F242-AE58-88AE162C5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8" t="-3883" r="7922" b="953"/>
          <a:stretch/>
        </p:blipFill>
        <p:spPr>
          <a:xfrm>
            <a:off x="937260" y="3294576"/>
            <a:ext cx="11254740" cy="3563424"/>
          </a:xfrm>
          <a:prstGeom prst="rect">
            <a:avLst/>
          </a:prstGeom>
        </p:spPr>
      </p:pic>
      <p:pic>
        <p:nvPicPr>
          <p:cNvPr id="7" name="图片 6">
            <a:hlinkClick r:id="rId4"/>
            <a:extLst>
              <a:ext uri="{FF2B5EF4-FFF2-40B4-BE49-F238E27FC236}">
                <a16:creationId xmlns:a16="http://schemas.microsoft.com/office/drawing/2014/main" id="{26B5A302-6887-AD4D-A713-3622159C0C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67" t="3772" r="9036" b="-3772"/>
          <a:stretch/>
        </p:blipFill>
        <p:spPr>
          <a:xfrm>
            <a:off x="1325879" y="142436"/>
            <a:ext cx="10744201" cy="35634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335B59-45B2-7946-9699-C69E48DD00A3}"/>
              </a:ext>
            </a:extLst>
          </p:cNvPr>
          <p:cNvSpPr txBox="1"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紧接着下一秒</a:t>
            </a:r>
            <a:endParaRPr kumimoji="1" lang="en-US" altLang="zh-CN" dirty="0"/>
          </a:p>
          <a:p>
            <a:r>
              <a:rPr kumimoji="1" lang="en-US" altLang="zh-CN" dirty="0"/>
              <a:t>12000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rpm</a:t>
            </a:r>
          </a:p>
          <a:p>
            <a:r>
              <a:rPr kumimoji="1" lang="zh-CN" altLang="en-US" dirty="0"/>
              <a:t>进入失速</a:t>
            </a:r>
          </a:p>
        </p:txBody>
      </p:sp>
      <p:sp>
        <p:nvSpPr>
          <p:cNvPr id="11" name="十边形 10">
            <a:extLst>
              <a:ext uri="{FF2B5EF4-FFF2-40B4-BE49-F238E27FC236}">
                <a16:creationId xmlns:a16="http://schemas.microsoft.com/office/drawing/2014/main" id="{789D8A78-2D80-7B44-BFF6-574C79E08E8F}"/>
              </a:ext>
            </a:extLst>
          </p:cNvPr>
          <p:cNvSpPr/>
          <p:nvPr/>
        </p:nvSpPr>
        <p:spPr>
          <a:xfrm>
            <a:off x="651510" y="1061870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十边形 11">
            <a:extLst>
              <a:ext uri="{FF2B5EF4-FFF2-40B4-BE49-F238E27FC236}">
                <a16:creationId xmlns:a16="http://schemas.microsoft.com/office/drawing/2014/main" id="{6429DD20-3DF9-7C4A-940A-0A1C406C7453}"/>
              </a:ext>
            </a:extLst>
          </p:cNvPr>
          <p:cNvSpPr/>
          <p:nvPr/>
        </p:nvSpPr>
        <p:spPr>
          <a:xfrm>
            <a:off x="656094" y="2659877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十边形 12">
            <a:extLst>
              <a:ext uri="{FF2B5EF4-FFF2-40B4-BE49-F238E27FC236}">
                <a16:creationId xmlns:a16="http://schemas.microsoft.com/office/drawing/2014/main" id="{4BB5B3DC-1242-3B4A-A384-4E41AB9096A0}"/>
              </a:ext>
            </a:extLst>
          </p:cNvPr>
          <p:cNvSpPr/>
          <p:nvPr/>
        </p:nvSpPr>
        <p:spPr>
          <a:xfrm>
            <a:off x="651510" y="3971014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十边形 13">
            <a:extLst>
              <a:ext uri="{FF2B5EF4-FFF2-40B4-BE49-F238E27FC236}">
                <a16:creationId xmlns:a16="http://schemas.microsoft.com/office/drawing/2014/main" id="{91F35E0B-5CC7-6D47-8E67-E4E9CE0330CF}"/>
              </a:ext>
            </a:extLst>
          </p:cNvPr>
          <p:cNvSpPr/>
          <p:nvPr/>
        </p:nvSpPr>
        <p:spPr>
          <a:xfrm>
            <a:off x="651510" y="5829300"/>
            <a:ext cx="365760" cy="32004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02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C41CABF-2ABF-C541-881D-747FE68ED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3230"/>
              </p:ext>
            </p:extLst>
          </p:nvPr>
        </p:nvGraphicFramePr>
        <p:xfrm>
          <a:off x="265428" y="241300"/>
          <a:ext cx="11661143" cy="637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191">
                  <a:extLst>
                    <a:ext uri="{9D8B030D-6E8A-4147-A177-3AD203B41FA5}">
                      <a16:colId xmlns:a16="http://schemas.microsoft.com/office/drawing/2014/main" val="3575141648"/>
                    </a:ext>
                  </a:extLst>
                </a:gridCol>
                <a:gridCol w="3242371">
                  <a:extLst>
                    <a:ext uri="{9D8B030D-6E8A-4147-A177-3AD203B41FA5}">
                      <a16:colId xmlns:a16="http://schemas.microsoft.com/office/drawing/2014/main" val="2606315793"/>
                    </a:ext>
                  </a:extLst>
                </a:gridCol>
                <a:gridCol w="2058292">
                  <a:extLst>
                    <a:ext uri="{9D8B030D-6E8A-4147-A177-3AD203B41FA5}">
                      <a16:colId xmlns:a16="http://schemas.microsoft.com/office/drawing/2014/main" val="2921291280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495207096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3897053130"/>
                    </a:ext>
                  </a:extLst>
                </a:gridCol>
                <a:gridCol w="1117917">
                  <a:extLst>
                    <a:ext uri="{9D8B030D-6E8A-4147-A177-3AD203B41FA5}">
                      <a16:colId xmlns:a16="http://schemas.microsoft.com/office/drawing/2014/main" val="1406607495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3813925288"/>
                    </a:ext>
                  </a:extLst>
                </a:gridCol>
                <a:gridCol w="941229">
                  <a:extLst>
                    <a:ext uri="{9D8B030D-6E8A-4147-A177-3AD203B41FA5}">
                      <a16:colId xmlns:a16="http://schemas.microsoft.com/office/drawing/2014/main" val="2086754933"/>
                    </a:ext>
                  </a:extLst>
                </a:gridCol>
                <a:gridCol w="941229">
                  <a:extLst>
                    <a:ext uri="{9D8B030D-6E8A-4147-A177-3AD203B41FA5}">
                      <a16:colId xmlns:a16="http://schemas.microsoft.com/office/drawing/2014/main" val="372291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特征函数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特征名称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>
                          <a:hlinkClick r:id="rId2"/>
                        </a:rPr>
                        <a:t>整体相关性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hlinkClick r:id="rId3"/>
                        </a:rPr>
                        <a:t>结果</a:t>
                      </a:r>
                      <a:r>
                        <a:rPr lang="zh-CN" altLang="en-US" dirty="0"/>
                        <a:t> （</a:t>
                      </a:r>
                      <a:r>
                        <a:rPr lang="en-US" altLang="zh-CN" dirty="0"/>
                        <a:t>smooth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>
                          <a:hlinkClick r:id="rId4"/>
                        </a:rPr>
                        <a:t>失速段相关性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(smooth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失速预警能力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5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PV=</a:t>
                      </a:r>
                      <a:r>
                        <a:rPr kumimoji="1" lang="en" altLang="zh-CN" dirty="0" err="1"/>
                        <a:t>peakvalue</a:t>
                      </a:r>
                      <a:r>
                        <a:rPr kumimoji="1" lang="en" altLang="zh-CN" dirty="0"/>
                        <a:t>(x);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6"/>
                        </a:rPr>
                        <a:t>峰值</a:t>
                      </a:r>
                      <a:r>
                        <a:rPr kumimoji="1" lang="en-US" altLang="zh-CN" dirty="0">
                          <a:hlinkClick r:id="rId6"/>
                        </a:rPr>
                        <a:t>1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7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PPV=</a:t>
                      </a:r>
                      <a:r>
                        <a:rPr kumimoji="1" lang="en" altLang="zh-CN" dirty="0" err="1"/>
                        <a:t>ppvalue</a:t>
                      </a:r>
                      <a:r>
                        <a:rPr kumimoji="1" lang="en" altLang="zh-CN" dirty="0"/>
                        <a:t>(x);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8"/>
                        </a:rPr>
                        <a:t>峰峰值</a:t>
                      </a:r>
                      <a:r>
                        <a:rPr kumimoji="1" lang="en-US" altLang="zh-CN" dirty="0">
                          <a:hlinkClick r:id="rId8"/>
                        </a:rPr>
                        <a:t>2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0.4760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-0.0709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5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9"/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AP=</a:t>
                      </a:r>
                      <a:r>
                        <a:rPr lang="en" altLang="zh-CN" dirty="0" err="1"/>
                        <a:t>meanamp</a:t>
                      </a:r>
                      <a:r>
                        <a:rPr lang="en" altLang="zh-CN" dirty="0"/>
                        <a:t>(x);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10"/>
                        </a:rPr>
                        <a:t>平均幅值</a:t>
                      </a:r>
                      <a:r>
                        <a:rPr kumimoji="1" lang="en-US" altLang="zh-CN" dirty="0">
                          <a:hlinkClick r:id="rId10"/>
                        </a:rPr>
                        <a:t>3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0.4420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-0.3985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-0.4465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9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1"/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RP=</a:t>
                      </a:r>
                      <a:r>
                        <a:rPr kumimoji="1" lang="en" altLang="zh-CN" dirty="0" err="1"/>
                        <a:t>rootamp</a:t>
                      </a:r>
                      <a:r>
                        <a:rPr kumimoji="1" lang="en" altLang="zh-CN" dirty="0"/>
                        <a:t>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12"/>
                        </a:rPr>
                        <a:t>方根幅值</a:t>
                      </a:r>
                      <a:r>
                        <a:rPr kumimoji="1" lang="en-US" altLang="zh-CN" dirty="0">
                          <a:hlinkClick r:id="rId12"/>
                        </a:rPr>
                        <a:t>4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-0.4562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3"/>
                        </a:rPr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RMS=</a:t>
                      </a:r>
                      <a:r>
                        <a:rPr kumimoji="1" lang="en" altLang="zh-CN" dirty="0" err="1"/>
                        <a:t>rootmeansquare</a:t>
                      </a:r>
                      <a:r>
                        <a:rPr kumimoji="1" lang="en" altLang="zh-CN" dirty="0"/>
                        <a:t>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14"/>
                        </a:rPr>
                        <a:t>有效值</a:t>
                      </a:r>
                      <a:r>
                        <a:rPr kumimoji="1" lang="en-US" altLang="zh-CN" dirty="0">
                          <a:hlinkClick r:id="rId14"/>
                        </a:rPr>
                        <a:t>5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0.5415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0.7839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-0.3706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5"/>
                        </a:rPr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SK=skewness(x);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16"/>
                        </a:rPr>
                        <a:t>歪度指标</a:t>
                      </a:r>
                      <a:r>
                        <a:rPr kumimoji="1" lang="en-US" altLang="zh-CN" dirty="0">
                          <a:hlinkClick r:id="rId16"/>
                        </a:rPr>
                        <a:t>6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0.2756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5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7"/>
                        </a:rPr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KU=kurtosis(x);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18"/>
                        </a:rPr>
                        <a:t>峭度指标</a:t>
                      </a:r>
                      <a:r>
                        <a:rPr kumimoji="1" lang="en-US" altLang="zh-CN" dirty="0">
                          <a:hlinkClick r:id="rId18"/>
                        </a:rPr>
                        <a:t>7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-0.0971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4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9"/>
                        </a:rPr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CF=</a:t>
                      </a:r>
                      <a:r>
                        <a:rPr kumimoji="1" lang="en" altLang="zh-CN" dirty="0" err="1"/>
                        <a:t>peakind</a:t>
                      </a:r>
                      <a:r>
                        <a:rPr kumimoji="1" lang="en" altLang="zh-CN" dirty="0"/>
                        <a:t>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20"/>
                        </a:rPr>
                        <a:t>峰值指标</a:t>
                      </a:r>
                      <a:r>
                        <a:rPr kumimoji="1" lang="en-US" altLang="zh-CN" dirty="0">
                          <a:hlinkClick r:id="rId20"/>
                        </a:rPr>
                        <a:t>8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-0.0780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6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1"/>
                        </a:rPr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CLF=</a:t>
                      </a:r>
                      <a:r>
                        <a:rPr kumimoji="1" lang="en" altLang="zh-CN" dirty="0" err="1"/>
                        <a:t>marginind</a:t>
                      </a:r>
                      <a:r>
                        <a:rPr kumimoji="1" lang="en" altLang="zh-CN" dirty="0"/>
                        <a:t>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22"/>
                        </a:rPr>
                        <a:t>裕度指标</a:t>
                      </a:r>
                      <a:r>
                        <a:rPr kumimoji="1" lang="en-US" altLang="zh-CN" dirty="0">
                          <a:hlinkClick r:id="rId22"/>
                        </a:rPr>
                        <a:t>9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0.1954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0.4498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-0.0843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4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3"/>
                        </a:rPr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IF=</a:t>
                      </a:r>
                      <a:r>
                        <a:rPr kumimoji="1" lang="en" altLang="zh-CN" dirty="0" err="1"/>
                        <a:t>pluseind</a:t>
                      </a:r>
                      <a:r>
                        <a:rPr kumimoji="1" lang="en" altLang="zh-CN" dirty="0"/>
                        <a:t>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24"/>
                        </a:rPr>
                        <a:t>脉冲指标</a:t>
                      </a:r>
                      <a:r>
                        <a:rPr kumimoji="1" lang="en-US" altLang="zh-CN" dirty="0">
                          <a:hlinkClick r:id="rId24"/>
                        </a:rPr>
                        <a:t>10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0.1973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0.5228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-0.0829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3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5"/>
                        </a:rPr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SF=</a:t>
                      </a:r>
                      <a:r>
                        <a:rPr kumimoji="1" lang="en" altLang="zh-CN" dirty="0" err="1"/>
                        <a:t>waveind</a:t>
                      </a:r>
                      <a:r>
                        <a:rPr kumimoji="1" lang="en" altLang="zh-CN" dirty="0"/>
                        <a:t>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26"/>
                        </a:rPr>
                        <a:t>波形指标</a:t>
                      </a:r>
                      <a:r>
                        <a:rPr kumimoji="1" lang="en-US" altLang="zh-CN" dirty="0">
                          <a:hlinkClick r:id="rId26"/>
                        </a:rPr>
                        <a:t>11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7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7"/>
                        </a:rPr>
                        <a:t>12</a:t>
                      </a:r>
                      <a:r>
                        <a:rPr lang="en-US" altLang="zh-CN" dirty="0"/>
                        <a:t>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WE3=feature_WE3(x);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dirty="0"/>
                        <a:t>%</a:t>
                      </a:r>
                      <a:r>
                        <a:rPr kumimoji="1" lang="en" altLang="zh-CN" dirty="0">
                          <a:hlinkClick r:id="rId28"/>
                        </a:rPr>
                        <a:t>16</a:t>
                      </a:r>
                      <a:r>
                        <a:rPr kumimoji="1" lang="zh-CN" altLang="en-US" dirty="0">
                          <a:hlinkClick r:id="rId28"/>
                        </a:rPr>
                        <a:t>个小波包能量熵</a:t>
                      </a:r>
                      <a:r>
                        <a:rPr kumimoji="1" lang="en-US" altLang="zh-CN" dirty="0">
                          <a:hlinkClick r:id="rId28"/>
                        </a:rPr>
                        <a:t>12-27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19:</a:t>
                      </a:r>
                    </a:p>
                    <a:p>
                      <a:r>
                        <a:rPr lang="en-US" altLang="zh-CN" dirty="0"/>
                        <a:t>0.2055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20:</a:t>
                      </a:r>
                    </a:p>
                    <a:p>
                      <a:r>
                        <a:rPr lang="en-US" altLang="zh-CN" dirty="0"/>
                        <a:t>0.3748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0.9094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9"/>
                        </a:rPr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SPEC=</a:t>
                      </a:r>
                      <a:r>
                        <a:rPr kumimoji="1" lang="en" altLang="zh-CN" dirty="0" err="1"/>
                        <a:t>spectrumentropy</a:t>
                      </a:r>
                      <a:r>
                        <a:rPr kumimoji="1" lang="en" altLang="zh-CN" dirty="0"/>
                        <a:t>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>
                          <a:hlinkClick r:id="rId30"/>
                        </a:rPr>
                        <a:t>幅值谱熵</a:t>
                      </a:r>
                      <a:r>
                        <a:rPr kumimoji="1" lang="en-US" altLang="zh-CN" dirty="0">
                          <a:hlinkClick r:id="rId30"/>
                        </a:rPr>
                        <a:t>28</a:t>
                      </a:r>
                      <a:endParaRPr kumimoji="1"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0.4636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0.8442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0.9124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1"/>
                        </a:rPr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ENV=Envelop(x);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zh-CN" dirty="0"/>
                        <a:t>%</a:t>
                      </a:r>
                      <a:r>
                        <a:rPr kumimoji="1" lang="zh-CN" altLang="en-US" dirty="0">
                          <a:hlinkClick r:id="rId32"/>
                        </a:rPr>
                        <a:t>包络谱熵</a:t>
                      </a:r>
                      <a:r>
                        <a:rPr kumimoji="1" lang="en-US" altLang="zh-CN" dirty="0">
                          <a:hlinkClick r:id="rId32"/>
                        </a:rPr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-0.1363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-0.5578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6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D1FF3-39F8-FA4A-99E1-E199D90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一些思考和讨论：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CF42-34BF-0F40-82E6-BFB3D0A0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模态辨识</a:t>
            </a:r>
            <a:endParaRPr kumimoji="1" lang="en-US" altLang="zh-CN" dirty="0"/>
          </a:p>
          <a:p>
            <a:r>
              <a:rPr kumimoji="1" lang="zh-CN" altLang="en-US" dirty="0"/>
              <a:t>如何选特征？</a:t>
            </a:r>
            <a:endParaRPr kumimoji="1" lang="en-US" altLang="zh-CN" dirty="0"/>
          </a:p>
          <a:p>
            <a:r>
              <a:rPr kumimoji="1" lang="zh-CN" altLang="en-US" dirty="0"/>
              <a:t>类似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voice</a:t>
            </a:r>
            <a:r>
              <a:rPr kumimoji="1" lang="zh-CN" altLang="en-US" dirty="0"/>
              <a:t>，利用神经网络模型做训练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80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351</Words>
  <Application>Microsoft Macintosh PowerPoint</Application>
  <PresentationFormat>宽屏</PresentationFormat>
  <Paragraphs>155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一些思考和讨论：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王佳琪</dc:creator>
  <cp:lastModifiedBy>王佳琪</cp:lastModifiedBy>
  <cp:revision>12</cp:revision>
  <dcterms:created xsi:type="dcterms:W3CDTF">2021-03-11T01:17:20Z</dcterms:created>
  <dcterms:modified xsi:type="dcterms:W3CDTF">2021-03-11T04:14:36Z</dcterms:modified>
</cp:coreProperties>
</file>