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E759F-F148-423F-8D6A-09A029483D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CA1830-1019-4798-9B94-E9694FCD87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Days open last year</a:t>
          </a:r>
        </a:p>
      </dgm:t>
    </dgm:pt>
    <dgm:pt modelId="{2EB646F1-02E7-41E4-BB04-3EBD3496EB11}" type="parTrans" cxnId="{1887ED52-FCC8-4CCB-A046-43D7A14F8E60}">
      <dgm:prSet/>
      <dgm:spPr/>
      <dgm:t>
        <a:bodyPr/>
        <a:lstStyle/>
        <a:p>
          <a:endParaRPr lang="en-US"/>
        </a:p>
      </dgm:t>
    </dgm:pt>
    <dgm:pt modelId="{8E05355D-B7A3-4546-A05E-4C7E0DE66CED}" type="sibTrans" cxnId="{1887ED52-FCC8-4CCB-A046-43D7A14F8E60}">
      <dgm:prSet/>
      <dgm:spPr/>
      <dgm:t>
        <a:bodyPr/>
        <a:lstStyle/>
        <a:p>
          <a:endParaRPr lang="en-US"/>
        </a:p>
      </dgm:t>
    </dgm:pt>
    <dgm:pt modelId="{F818EAB9-6520-46BE-8B55-F2FC0C4392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Vertical change in elevation from the summit to the base in feet</a:t>
          </a:r>
        </a:p>
      </dgm:t>
    </dgm:pt>
    <dgm:pt modelId="{531E1B89-4A99-4B8E-9485-5AB4CC9BBB32}" type="parTrans" cxnId="{1FC1E122-E402-432D-8839-9D4E706912B4}">
      <dgm:prSet/>
      <dgm:spPr/>
      <dgm:t>
        <a:bodyPr/>
        <a:lstStyle/>
        <a:p>
          <a:endParaRPr lang="en-US"/>
        </a:p>
      </dgm:t>
    </dgm:pt>
    <dgm:pt modelId="{41A58BDB-7F96-4762-8C3F-A9F0FF2A18EE}" type="sibTrans" cxnId="{1FC1E122-E402-432D-8839-9D4E706912B4}">
      <dgm:prSet/>
      <dgm:spPr/>
      <dgm:t>
        <a:bodyPr/>
        <a:lstStyle/>
        <a:p>
          <a:endParaRPr lang="en-US"/>
        </a:p>
      </dgm:t>
    </dgm:pt>
    <dgm:pt modelId="{7C5A2AB0-93A5-4A23-B6B8-DEC24675E1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Cost of adult weekday chairlift ticket</a:t>
          </a:r>
        </a:p>
      </dgm:t>
    </dgm:pt>
    <dgm:pt modelId="{CACFB044-EE45-40BE-88E4-6235775EF099}" type="parTrans" cxnId="{45ED12ED-38CE-4FC4-BC17-EA29719920F0}">
      <dgm:prSet/>
      <dgm:spPr/>
      <dgm:t>
        <a:bodyPr/>
        <a:lstStyle/>
        <a:p>
          <a:endParaRPr lang="en-US"/>
        </a:p>
      </dgm:t>
    </dgm:pt>
    <dgm:pt modelId="{411AE0A0-5916-4701-B810-1CCECAF1EC85}" type="sibTrans" cxnId="{45ED12ED-38CE-4FC4-BC17-EA29719920F0}">
      <dgm:prSet/>
      <dgm:spPr/>
      <dgm:t>
        <a:bodyPr/>
        <a:lstStyle/>
        <a:p>
          <a:endParaRPr lang="en-US"/>
        </a:p>
      </dgm:t>
    </dgm:pt>
    <dgm:pt modelId="{AD1F1CEE-D5A4-4998-9F99-AB8EF1F118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runs in the resort</a:t>
          </a:r>
        </a:p>
      </dgm:t>
    </dgm:pt>
    <dgm:pt modelId="{D1DAF579-E07D-41D4-9280-CBB0862CEF6B}" type="parTrans" cxnId="{66BF8967-CD40-411A-B16F-875B06D5C52E}">
      <dgm:prSet/>
      <dgm:spPr/>
      <dgm:t>
        <a:bodyPr/>
        <a:lstStyle/>
        <a:p>
          <a:endParaRPr lang="en-US"/>
        </a:p>
      </dgm:t>
    </dgm:pt>
    <dgm:pt modelId="{E50C3EEC-5DBF-4EC1-976F-2F4EC7027047}" type="sibTrans" cxnId="{66BF8967-CD40-411A-B16F-875B06D5C52E}">
      <dgm:prSet/>
      <dgm:spPr/>
      <dgm:t>
        <a:bodyPr/>
        <a:lstStyle/>
        <a:p>
          <a:endParaRPr lang="en-US"/>
        </a:p>
      </dgm:t>
    </dgm:pt>
    <dgm:pt modelId="{A1F16459-1309-4BF3-BE0B-7DC3D083FF98}" type="pres">
      <dgm:prSet presAssocID="{D23E759F-F148-423F-8D6A-09A029483D95}" presName="root" presStyleCnt="0">
        <dgm:presLayoutVars>
          <dgm:dir/>
          <dgm:resizeHandles val="exact"/>
        </dgm:presLayoutVars>
      </dgm:prSet>
      <dgm:spPr/>
    </dgm:pt>
    <dgm:pt modelId="{E2D9D4D0-10BF-47A2-A79F-252A0B4C1C22}" type="pres">
      <dgm:prSet presAssocID="{97CA1830-1019-4798-9B94-E9694FCD8716}" presName="compNode" presStyleCnt="0"/>
      <dgm:spPr/>
    </dgm:pt>
    <dgm:pt modelId="{ADAE5F5B-4EEF-443A-896A-5FA5FE036364}" type="pres">
      <dgm:prSet presAssocID="{97CA1830-1019-4798-9B94-E9694FCD8716}" presName="iconBgRect" presStyleLbl="bgShp" presStyleIdx="0" presStyleCnt="4"/>
      <dgm:spPr/>
    </dgm:pt>
    <dgm:pt modelId="{B44289F7-7E84-421A-97C3-525179F06CED}" type="pres">
      <dgm:prSet presAssocID="{97CA1830-1019-4798-9B94-E9694FCD87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CAF41AF-0E5A-417B-A51B-7E6D2A7FEA94}" type="pres">
      <dgm:prSet presAssocID="{97CA1830-1019-4798-9B94-E9694FCD8716}" presName="spaceRect" presStyleCnt="0"/>
      <dgm:spPr/>
    </dgm:pt>
    <dgm:pt modelId="{A091EFD7-4E67-4DA9-9730-9E4F3E3843D9}" type="pres">
      <dgm:prSet presAssocID="{97CA1830-1019-4798-9B94-E9694FCD8716}" presName="textRect" presStyleLbl="revTx" presStyleIdx="0" presStyleCnt="4">
        <dgm:presLayoutVars>
          <dgm:chMax val="1"/>
          <dgm:chPref val="1"/>
        </dgm:presLayoutVars>
      </dgm:prSet>
      <dgm:spPr/>
    </dgm:pt>
    <dgm:pt modelId="{98648F48-EEEA-4493-9A8F-7CAC27B56D61}" type="pres">
      <dgm:prSet presAssocID="{8E05355D-B7A3-4546-A05E-4C7E0DE66CED}" presName="sibTrans" presStyleCnt="0"/>
      <dgm:spPr/>
    </dgm:pt>
    <dgm:pt modelId="{68BBF1A6-7EF0-4E21-8EE4-22707257D2D6}" type="pres">
      <dgm:prSet presAssocID="{F818EAB9-6520-46BE-8B55-F2FC0C4392EC}" presName="compNode" presStyleCnt="0"/>
      <dgm:spPr/>
    </dgm:pt>
    <dgm:pt modelId="{308B3098-ABDF-42E1-AAEE-A0922BFB79B6}" type="pres">
      <dgm:prSet presAssocID="{F818EAB9-6520-46BE-8B55-F2FC0C4392EC}" presName="iconBgRect" presStyleLbl="bgShp" presStyleIdx="1" presStyleCnt="4"/>
      <dgm:spPr/>
    </dgm:pt>
    <dgm:pt modelId="{4E73D770-C97C-4F13-BBD3-A0AD432B9F97}" type="pres">
      <dgm:prSet presAssocID="{F818EAB9-6520-46BE-8B55-F2FC0C4392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FECEA7A-404F-4910-AFFC-5756C0FB96FB}" type="pres">
      <dgm:prSet presAssocID="{F818EAB9-6520-46BE-8B55-F2FC0C4392EC}" presName="spaceRect" presStyleCnt="0"/>
      <dgm:spPr/>
    </dgm:pt>
    <dgm:pt modelId="{1C25D8A8-BA7D-4D74-9127-5A45301474DB}" type="pres">
      <dgm:prSet presAssocID="{F818EAB9-6520-46BE-8B55-F2FC0C4392EC}" presName="textRect" presStyleLbl="revTx" presStyleIdx="1" presStyleCnt="4">
        <dgm:presLayoutVars>
          <dgm:chMax val="1"/>
          <dgm:chPref val="1"/>
        </dgm:presLayoutVars>
      </dgm:prSet>
      <dgm:spPr/>
    </dgm:pt>
    <dgm:pt modelId="{1B1F1B26-2EEF-4A33-B673-AF7D3876BA29}" type="pres">
      <dgm:prSet presAssocID="{41A58BDB-7F96-4762-8C3F-A9F0FF2A18EE}" presName="sibTrans" presStyleCnt="0"/>
      <dgm:spPr/>
    </dgm:pt>
    <dgm:pt modelId="{BEF743B6-4641-4C12-A0A7-61DF24A80CB1}" type="pres">
      <dgm:prSet presAssocID="{7C5A2AB0-93A5-4A23-B6B8-DEC24675E16B}" presName="compNode" presStyleCnt="0"/>
      <dgm:spPr/>
    </dgm:pt>
    <dgm:pt modelId="{BA5949CE-8EFC-40A0-8AFA-63AB73CEF603}" type="pres">
      <dgm:prSet presAssocID="{7C5A2AB0-93A5-4A23-B6B8-DEC24675E16B}" presName="iconBgRect" presStyleLbl="bgShp" presStyleIdx="2" presStyleCnt="4"/>
      <dgm:spPr/>
    </dgm:pt>
    <dgm:pt modelId="{27D02157-0549-4301-8BD4-5073B47156A8}" type="pres">
      <dgm:prSet presAssocID="{7C5A2AB0-93A5-4A23-B6B8-DEC24675E1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BB788E1-FD7B-4362-810B-26CDAFC682C2}" type="pres">
      <dgm:prSet presAssocID="{7C5A2AB0-93A5-4A23-B6B8-DEC24675E16B}" presName="spaceRect" presStyleCnt="0"/>
      <dgm:spPr/>
    </dgm:pt>
    <dgm:pt modelId="{DC17A7BA-1FA9-4897-891C-331B98ED75F3}" type="pres">
      <dgm:prSet presAssocID="{7C5A2AB0-93A5-4A23-B6B8-DEC24675E16B}" presName="textRect" presStyleLbl="revTx" presStyleIdx="2" presStyleCnt="4">
        <dgm:presLayoutVars>
          <dgm:chMax val="1"/>
          <dgm:chPref val="1"/>
        </dgm:presLayoutVars>
      </dgm:prSet>
      <dgm:spPr/>
    </dgm:pt>
    <dgm:pt modelId="{F67507E4-506A-45A7-9AE2-B4BCAD1A3C87}" type="pres">
      <dgm:prSet presAssocID="{411AE0A0-5916-4701-B810-1CCECAF1EC85}" presName="sibTrans" presStyleCnt="0"/>
      <dgm:spPr/>
    </dgm:pt>
    <dgm:pt modelId="{E9B8460A-7E47-4E46-99BC-5F5A91DE0103}" type="pres">
      <dgm:prSet presAssocID="{AD1F1CEE-D5A4-4998-9F99-AB8EF1F118F0}" presName="compNode" presStyleCnt="0"/>
      <dgm:spPr/>
    </dgm:pt>
    <dgm:pt modelId="{2FCD98C3-3ED6-404F-A579-BC43FF2238EB}" type="pres">
      <dgm:prSet presAssocID="{AD1F1CEE-D5A4-4998-9F99-AB8EF1F118F0}" presName="iconBgRect" presStyleLbl="bgShp" presStyleIdx="3" presStyleCnt="4"/>
      <dgm:spPr/>
    </dgm:pt>
    <dgm:pt modelId="{DB82A325-325A-4A3F-A352-098B9ACBEDF1}" type="pres">
      <dgm:prSet presAssocID="{AD1F1CEE-D5A4-4998-9F99-AB8EF1F118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FFB17FC-CDB1-4F98-9911-5907070DB724}" type="pres">
      <dgm:prSet presAssocID="{AD1F1CEE-D5A4-4998-9F99-AB8EF1F118F0}" presName="spaceRect" presStyleCnt="0"/>
      <dgm:spPr/>
    </dgm:pt>
    <dgm:pt modelId="{BE7D779F-5C50-48AF-8425-FBA44672BC53}" type="pres">
      <dgm:prSet presAssocID="{AD1F1CEE-D5A4-4998-9F99-AB8EF1F118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37E113-4F4D-4696-BCB1-DE0CA11E7FEF}" type="presOf" srcId="{AD1F1CEE-D5A4-4998-9F99-AB8EF1F118F0}" destId="{BE7D779F-5C50-48AF-8425-FBA44672BC53}" srcOrd="0" destOrd="0" presId="urn:microsoft.com/office/officeart/2018/5/layout/IconCircleLabelList"/>
    <dgm:cxn modelId="{1FC1E122-E402-432D-8839-9D4E706912B4}" srcId="{D23E759F-F148-423F-8D6A-09A029483D95}" destId="{F818EAB9-6520-46BE-8B55-F2FC0C4392EC}" srcOrd="1" destOrd="0" parTransId="{531E1B89-4A99-4B8E-9485-5AB4CC9BBB32}" sibTransId="{41A58BDB-7F96-4762-8C3F-A9F0FF2A18EE}"/>
    <dgm:cxn modelId="{1F3ABD3C-64E2-4A4D-BD67-18BE326A1671}" type="presOf" srcId="{7C5A2AB0-93A5-4A23-B6B8-DEC24675E16B}" destId="{DC17A7BA-1FA9-4897-891C-331B98ED75F3}" srcOrd="0" destOrd="0" presId="urn:microsoft.com/office/officeart/2018/5/layout/IconCircleLabelList"/>
    <dgm:cxn modelId="{15028462-3ADC-4BD9-8477-D26BD7D09747}" type="presOf" srcId="{D23E759F-F148-423F-8D6A-09A029483D95}" destId="{A1F16459-1309-4BF3-BE0B-7DC3D083FF98}" srcOrd="0" destOrd="0" presId="urn:microsoft.com/office/officeart/2018/5/layout/IconCircleLabelList"/>
    <dgm:cxn modelId="{66BF8967-CD40-411A-B16F-875B06D5C52E}" srcId="{D23E759F-F148-423F-8D6A-09A029483D95}" destId="{AD1F1CEE-D5A4-4998-9F99-AB8EF1F118F0}" srcOrd="3" destOrd="0" parTransId="{D1DAF579-E07D-41D4-9280-CBB0862CEF6B}" sibTransId="{E50C3EEC-5DBF-4EC1-976F-2F4EC7027047}"/>
    <dgm:cxn modelId="{1887ED52-FCC8-4CCB-A046-43D7A14F8E60}" srcId="{D23E759F-F148-423F-8D6A-09A029483D95}" destId="{97CA1830-1019-4798-9B94-E9694FCD8716}" srcOrd="0" destOrd="0" parTransId="{2EB646F1-02E7-41E4-BB04-3EBD3496EB11}" sibTransId="{8E05355D-B7A3-4546-A05E-4C7E0DE66CED}"/>
    <dgm:cxn modelId="{720A6A86-92AC-4093-BD18-15835057FEDF}" type="presOf" srcId="{97CA1830-1019-4798-9B94-E9694FCD8716}" destId="{A091EFD7-4E67-4DA9-9730-9E4F3E3843D9}" srcOrd="0" destOrd="0" presId="urn:microsoft.com/office/officeart/2018/5/layout/IconCircleLabelList"/>
    <dgm:cxn modelId="{4A5328B7-F5C3-4E72-85E9-C9FD012A3AF9}" type="presOf" srcId="{F818EAB9-6520-46BE-8B55-F2FC0C4392EC}" destId="{1C25D8A8-BA7D-4D74-9127-5A45301474DB}" srcOrd="0" destOrd="0" presId="urn:microsoft.com/office/officeart/2018/5/layout/IconCircleLabelList"/>
    <dgm:cxn modelId="{45ED12ED-38CE-4FC4-BC17-EA29719920F0}" srcId="{D23E759F-F148-423F-8D6A-09A029483D95}" destId="{7C5A2AB0-93A5-4A23-B6B8-DEC24675E16B}" srcOrd="2" destOrd="0" parTransId="{CACFB044-EE45-40BE-88E4-6235775EF099}" sibTransId="{411AE0A0-5916-4701-B810-1CCECAF1EC85}"/>
    <dgm:cxn modelId="{DFB25543-1A82-4E33-9C13-BA43F8E82222}" type="presParOf" srcId="{A1F16459-1309-4BF3-BE0B-7DC3D083FF98}" destId="{E2D9D4D0-10BF-47A2-A79F-252A0B4C1C22}" srcOrd="0" destOrd="0" presId="urn:microsoft.com/office/officeart/2018/5/layout/IconCircleLabelList"/>
    <dgm:cxn modelId="{699747A5-EE6D-4D1F-B3D6-923BA6BD3141}" type="presParOf" srcId="{E2D9D4D0-10BF-47A2-A79F-252A0B4C1C22}" destId="{ADAE5F5B-4EEF-443A-896A-5FA5FE036364}" srcOrd="0" destOrd="0" presId="urn:microsoft.com/office/officeart/2018/5/layout/IconCircleLabelList"/>
    <dgm:cxn modelId="{DB23F841-A2C7-4367-BD7D-92D0EC34BF8B}" type="presParOf" srcId="{E2D9D4D0-10BF-47A2-A79F-252A0B4C1C22}" destId="{B44289F7-7E84-421A-97C3-525179F06CED}" srcOrd="1" destOrd="0" presId="urn:microsoft.com/office/officeart/2018/5/layout/IconCircleLabelList"/>
    <dgm:cxn modelId="{E6A537E4-D6E9-4BD4-BEBF-8E1EEC2A9039}" type="presParOf" srcId="{E2D9D4D0-10BF-47A2-A79F-252A0B4C1C22}" destId="{FCAF41AF-0E5A-417B-A51B-7E6D2A7FEA94}" srcOrd="2" destOrd="0" presId="urn:microsoft.com/office/officeart/2018/5/layout/IconCircleLabelList"/>
    <dgm:cxn modelId="{C9D006BB-1FA9-48A4-94D2-DA39EFB958E9}" type="presParOf" srcId="{E2D9D4D0-10BF-47A2-A79F-252A0B4C1C22}" destId="{A091EFD7-4E67-4DA9-9730-9E4F3E3843D9}" srcOrd="3" destOrd="0" presId="urn:microsoft.com/office/officeart/2018/5/layout/IconCircleLabelList"/>
    <dgm:cxn modelId="{5B00E9AB-ACBA-4999-95E1-EA1E16B1FE2F}" type="presParOf" srcId="{A1F16459-1309-4BF3-BE0B-7DC3D083FF98}" destId="{98648F48-EEEA-4493-9A8F-7CAC27B56D61}" srcOrd="1" destOrd="0" presId="urn:microsoft.com/office/officeart/2018/5/layout/IconCircleLabelList"/>
    <dgm:cxn modelId="{09BA4AF8-7B71-40BA-A807-0339ED43241C}" type="presParOf" srcId="{A1F16459-1309-4BF3-BE0B-7DC3D083FF98}" destId="{68BBF1A6-7EF0-4E21-8EE4-22707257D2D6}" srcOrd="2" destOrd="0" presId="urn:microsoft.com/office/officeart/2018/5/layout/IconCircleLabelList"/>
    <dgm:cxn modelId="{81691A61-5DBF-40E8-B773-6609AF8290D9}" type="presParOf" srcId="{68BBF1A6-7EF0-4E21-8EE4-22707257D2D6}" destId="{308B3098-ABDF-42E1-AAEE-A0922BFB79B6}" srcOrd="0" destOrd="0" presId="urn:microsoft.com/office/officeart/2018/5/layout/IconCircleLabelList"/>
    <dgm:cxn modelId="{B56F7976-80C5-40FE-A6DE-E107C13FC996}" type="presParOf" srcId="{68BBF1A6-7EF0-4E21-8EE4-22707257D2D6}" destId="{4E73D770-C97C-4F13-BBD3-A0AD432B9F97}" srcOrd="1" destOrd="0" presId="urn:microsoft.com/office/officeart/2018/5/layout/IconCircleLabelList"/>
    <dgm:cxn modelId="{C056DD30-D4CE-41C3-9739-54B435776892}" type="presParOf" srcId="{68BBF1A6-7EF0-4E21-8EE4-22707257D2D6}" destId="{FFECEA7A-404F-4910-AFFC-5756C0FB96FB}" srcOrd="2" destOrd="0" presId="urn:microsoft.com/office/officeart/2018/5/layout/IconCircleLabelList"/>
    <dgm:cxn modelId="{B0B5CAE4-4237-4A9B-9298-A29117569EC1}" type="presParOf" srcId="{68BBF1A6-7EF0-4E21-8EE4-22707257D2D6}" destId="{1C25D8A8-BA7D-4D74-9127-5A45301474DB}" srcOrd="3" destOrd="0" presId="urn:microsoft.com/office/officeart/2018/5/layout/IconCircleLabelList"/>
    <dgm:cxn modelId="{9FAE6A27-F644-4C30-A5DD-6B7DF18451DF}" type="presParOf" srcId="{A1F16459-1309-4BF3-BE0B-7DC3D083FF98}" destId="{1B1F1B26-2EEF-4A33-B673-AF7D3876BA29}" srcOrd="3" destOrd="0" presId="urn:microsoft.com/office/officeart/2018/5/layout/IconCircleLabelList"/>
    <dgm:cxn modelId="{DEE879AC-8F38-46FB-8BB2-700A55EDDB44}" type="presParOf" srcId="{A1F16459-1309-4BF3-BE0B-7DC3D083FF98}" destId="{BEF743B6-4641-4C12-A0A7-61DF24A80CB1}" srcOrd="4" destOrd="0" presId="urn:microsoft.com/office/officeart/2018/5/layout/IconCircleLabelList"/>
    <dgm:cxn modelId="{13E5960B-0438-4811-B034-B60C10D67C26}" type="presParOf" srcId="{BEF743B6-4641-4C12-A0A7-61DF24A80CB1}" destId="{BA5949CE-8EFC-40A0-8AFA-63AB73CEF603}" srcOrd="0" destOrd="0" presId="urn:microsoft.com/office/officeart/2018/5/layout/IconCircleLabelList"/>
    <dgm:cxn modelId="{E0F57979-72D5-4838-8E19-14A909B508DF}" type="presParOf" srcId="{BEF743B6-4641-4C12-A0A7-61DF24A80CB1}" destId="{27D02157-0549-4301-8BD4-5073B47156A8}" srcOrd="1" destOrd="0" presId="urn:microsoft.com/office/officeart/2018/5/layout/IconCircleLabelList"/>
    <dgm:cxn modelId="{46A93300-BBDD-45C0-A09C-A39686D4FBA8}" type="presParOf" srcId="{BEF743B6-4641-4C12-A0A7-61DF24A80CB1}" destId="{2BB788E1-FD7B-4362-810B-26CDAFC682C2}" srcOrd="2" destOrd="0" presId="urn:microsoft.com/office/officeart/2018/5/layout/IconCircleLabelList"/>
    <dgm:cxn modelId="{0BC0C745-FAE5-4EAD-B219-BA1901C01EF9}" type="presParOf" srcId="{BEF743B6-4641-4C12-A0A7-61DF24A80CB1}" destId="{DC17A7BA-1FA9-4897-891C-331B98ED75F3}" srcOrd="3" destOrd="0" presId="urn:microsoft.com/office/officeart/2018/5/layout/IconCircleLabelList"/>
    <dgm:cxn modelId="{F38FE099-3DEC-4922-86B1-D50BC9732581}" type="presParOf" srcId="{A1F16459-1309-4BF3-BE0B-7DC3D083FF98}" destId="{F67507E4-506A-45A7-9AE2-B4BCAD1A3C87}" srcOrd="5" destOrd="0" presId="urn:microsoft.com/office/officeart/2018/5/layout/IconCircleLabelList"/>
    <dgm:cxn modelId="{F68CBA24-0D19-4462-A4A4-BBB93BEF0CFF}" type="presParOf" srcId="{A1F16459-1309-4BF3-BE0B-7DC3D083FF98}" destId="{E9B8460A-7E47-4E46-99BC-5F5A91DE0103}" srcOrd="6" destOrd="0" presId="urn:microsoft.com/office/officeart/2018/5/layout/IconCircleLabelList"/>
    <dgm:cxn modelId="{7960EC92-2992-4A54-9350-02078B3678CF}" type="presParOf" srcId="{E9B8460A-7E47-4E46-99BC-5F5A91DE0103}" destId="{2FCD98C3-3ED6-404F-A579-BC43FF2238EB}" srcOrd="0" destOrd="0" presId="urn:microsoft.com/office/officeart/2018/5/layout/IconCircleLabelList"/>
    <dgm:cxn modelId="{6A5350FC-097E-4B2C-BAE9-C5926E0312FB}" type="presParOf" srcId="{E9B8460A-7E47-4E46-99BC-5F5A91DE0103}" destId="{DB82A325-325A-4A3F-A352-098B9ACBEDF1}" srcOrd="1" destOrd="0" presId="urn:microsoft.com/office/officeart/2018/5/layout/IconCircleLabelList"/>
    <dgm:cxn modelId="{C53A29BA-846B-48C2-9BDD-EE2D0898E115}" type="presParOf" srcId="{E9B8460A-7E47-4E46-99BC-5F5A91DE0103}" destId="{0FFB17FC-CDB1-4F98-9911-5907070DB724}" srcOrd="2" destOrd="0" presId="urn:microsoft.com/office/officeart/2018/5/layout/IconCircleLabelList"/>
    <dgm:cxn modelId="{4E51B409-4F45-43E6-A218-B0EB957AE01A}" type="presParOf" srcId="{E9B8460A-7E47-4E46-99BC-5F5A91DE0103}" destId="{BE7D779F-5C50-48AF-8425-FBA44672BC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E5F5B-4EEF-443A-896A-5FA5FE036364}">
      <dsp:nvSpPr>
        <dsp:cNvPr id="0" name=""/>
        <dsp:cNvSpPr/>
      </dsp:nvSpPr>
      <dsp:spPr>
        <a:xfrm>
          <a:off x="740776" y="53794"/>
          <a:ext cx="1464285" cy="14642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289F7-7E84-421A-97C3-525179F06CED}">
      <dsp:nvSpPr>
        <dsp:cNvPr id="0" name=""/>
        <dsp:cNvSpPr/>
      </dsp:nvSpPr>
      <dsp:spPr>
        <a:xfrm>
          <a:off x="1052836" y="365855"/>
          <a:ext cx="840163" cy="84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1EFD7-4E67-4DA9-9730-9E4F3E3843D9}">
      <dsp:nvSpPr>
        <dsp:cNvPr id="0" name=""/>
        <dsp:cNvSpPr/>
      </dsp:nvSpPr>
      <dsp:spPr>
        <a:xfrm>
          <a:off x="272684" y="1974168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Days open last year</a:t>
          </a:r>
        </a:p>
      </dsp:txBody>
      <dsp:txXfrm>
        <a:off x="272684" y="1974168"/>
        <a:ext cx="2400467" cy="720000"/>
      </dsp:txXfrm>
    </dsp:sp>
    <dsp:sp modelId="{308B3098-ABDF-42E1-AAEE-A0922BFB79B6}">
      <dsp:nvSpPr>
        <dsp:cNvPr id="0" name=""/>
        <dsp:cNvSpPr/>
      </dsp:nvSpPr>
      <dsp:spPr>
        <a:xfrm>
          <a:off x="3561325" y="53794"/>
          <a:ext cx="1464285" cy="14642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3D770-C97C-4F13-BBD3-A0AD432B9F97}">
      <dsp:nvSpPr>
        <dsp:cNvPr id="0" name=""/>
        <dsp:cNvSpPr/>
      </dsp:nvSpPr>
      <dsp:spPr>
        <a:xfrm>
          <a:off x="3873386" y="365855"/>
          <a:ext cx="840163" cy="84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5D8A8-BA7D-4D74-9127-5A45301474DB}">
      <dsp:nvSpPr>
        <dsp:cNvPr id="0" name=""/>
        <dsp:cNvSpPr/>
      </dsp:nvSpPr>
      <dsp:spPr>
        <a:xfrm>
          <a:off x="3093234" y="1974168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Vertical change in elevation from the summit to the base in feet</a:t>
          </a:r>
        </a:p>
      </dsp:txBody>
      <dsp:txXfrm>
        <a:off x="3093234" y="1974168"/>
        <a:ext cx="2400467" cy="720000"/>
      </dsp:txXfrm>
    </dsp:sp>
    <dsp:sp modelId="{BA5949CE-8EFC-40A0-8AFA-63AB73CEF603}">
      <dsp:nvSpPr>
        <dsp:cNvPr id="0" name=""/>
        <dsp:cNvSpPr/>
      </dsp:nvSpPr>
      <dsp:spPr>
        <a:xfrm>
          <a:off x="6381875" y="53794"/>
          <a:ext cx="1464285" cy="14642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02157-0549-4301-8BD4-5073B47156A8}">
      <dsp:nvSpPr>
        <dsp:cNvPr id="0" name=""/>
        <dsp:cNvSpPr/>
      </dsp:nvSpPr>
      <dsp:spPr>
        <a:xfrm>
          <a:off x="6693936" y="365855"/>
          <a:ext cx="840163" cy="84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7A7BA-1FA9-4897-891C-331B98ED75F3}">
      <dsp:nvSpPr>
        <dsp:cNvPr id="0" name=""/>
        <dsp:cNvSpPr/>
      </dsp:nvSpPr>
      <dsp:spPr>
        <a:xfrm>
          <a:off x="5913784" y="1974168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Cost of adult weekday chairlift ticket</a:t>
          </a:r>
        </a:p>
      </dsp:txBody>
      <dsp:txXfrm>
        <a:off x="5913784" y="1974168"/>
        <a:ext cx="2400467" cy="720000"/>
      </dsp:txXfrm>
    </dsp:sp>
    <dsp:sp modelId="{2FCD98C3-3ED6-404F-A579-BC43FF2238EB}">
      <dsp:nvSpPr>
        <dsp:cNvPr id="0" name=""/>
        <dsp:cNvSpPr/>
      </dsp:nvSpPr>
      <dsp:spPr>
        <a:xfrm>
          <a:off x="9202425" y="53794"/>
          <a:ext cx="1464285" cy="14642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2A325-325A-4A3F-A352-098B9ACBEDF1}">
      <dsp:nvSpPr>
        <dsp:cNvPr id="0" name=""/>
        <dsp:cNvSpPr/>
      </dsp:nvSpPr>
      <dsp:spPr>
        <a:xfrm>
          <a:off x="9514486" y="365855"/>
          <a:ext cx="840163" cy="84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D779F-5C50-48AF-8425-FBA44672BC53}">
      <dsp:nvSpPr>
        <dsp:cNvPr id="0" name=""/>
        <dsp:cNvSpPr/>
      </dsp:nvSpPr>
      <dsp:spPr>
        <a:xfrm>
          <a:off x="8734334" y="1974168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Number of runs in the resort</a:t>
          </a:r>
        </a:p>
      </dsp:txBody>
      <dsp:txXfrm>
        <a:off x="8734334" y="1974168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B7BE-A413-4264-A3B1-77FD217EA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FAF6-3F0D-4CD8-A8BB-0D02F4BEA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6B59-61C5-4FA1-AC90-2F7D9156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A2E8-1DD3-4557-9D77-6DD4B851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E416-AB8C-43C4-9FF3-912BFC2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0772-2AEB-4A60-8BC2-F127D00B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F7AD-BBE2-42A8-B7FB-C05B34C61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F39B-F552-44E9-80EF-0859727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9466-F2A4-43C6-BE9D-8FC465A9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090B-54AF-4AC8-B34E-CCEC73B8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C6FFB-E83D-46E0-9316-F232D0A67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69DC9-0AAF-41C1-B322-7C228743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5DDBD-2C69-4A4F-9638-B90AC3A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4AEE-9C5A-4E3A-8822-A33BF3AC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52CC-4C45-450A-9DA9-59CB61D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3F46-25A4-4EFC-87C6-B130ED8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F4C8-7534-4F0F-BAA7-2918D60C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A993-09D6-4AF0-A5AB-B6799A76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C466-39FC-4EDA-A674-E4653DD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0099-AD0A-429A-B4D5-917D79A5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434A-9A22-4C32-866F-B9C8EAC4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5423-BBAE-4147-81F6-AC55698F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58B4-24CC-43CE-83DF-0A402CF2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585F-57B3-462F-9DD1-F7455E16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D2EC-9319-4722-8AC6-649BA0B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40B0-A459-45B1-89C3-24E01901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C43A-D288-40B3-B1D6-CA2E89C7A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8C754-564A-4FF6-9971-5A452660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5DC02-3AD1-45E1-AF31-A5141F04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24FBB-90D0-4646-A132-9301BB8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95F6-5E89-4AEB-B853-BA26514F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53EB-62B0-49D3-8A89-B85BBB95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094F-58ED-47EE-8A4E-8AC8E59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1F78-3D23-4E0C-B26A-EB1AD0D0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BCD3F-D4A3-4622-9783-C37B4C8C5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B35C2-AC0C-4038-9218-570A6DDBB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FCAEF-5FD7-47E4-A312-FE4C8E18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2F499-EBB0-4E11-B5D7-4CAF44D6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2DE12-44CD-4E17-A561-66174EBC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189B-B5A5-4144-A84E-E171F7F8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77757-C7A4-4CCC-A5AE-4DCB64C1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194B5-9A64-4571-B4A9-733A4C35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BE815-9309-4292-A5D5-D10B310F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D0476-1F8B-477E-9A60-C9B8EAA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9BAFC-E5B7-4D8B-8A84-3B3C7FC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E35FB-A287-4D75-94E6-7D694A25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FC38-E872-4C3E-9FA3-5D3426A8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7D5D-7DB4-473A-9F50-797A88EE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48F7-3FA3-4513-9ED2-E1889F176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0F8E6-B67C-4A9D-BEFE-218454B9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D10C-0226-4AA3-85D6-AC5EC605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080A0-C474-477E-89D5-2B66AB96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552B-FFAC-4AD6-A30D-3E75E075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CF3D4-77DF-4835-9333-A04910D71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36D7-6F69-464E-AFB2-18AE0D67E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2D7A-E2C3-45BA-9F46-842A9415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B1587-4185-4C07-9741-3C852F11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4839-7F63-4419-9002-FF0DFEC8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D6DE6-991A-4C46-8DBA-43D23886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D919-45BA-470B-98E5-69760D6D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75C9-D94E-43D8-AF36-31B5641A4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7D6-9F88-4BD6-9EE3-5E387554D71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A5BD-A2A4-4B3A-A23C-3CC31214B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4347-6F42-445E-99E0-C56507782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55BA-B3F3-4CC0-929F-A21517841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84EEA-8F9A-49CF-9F41-62700034F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422" b="43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B47B6-5382-4F57-A0B9-AF4338A4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661"/>
            <a:ext cx="9144000" cy="11770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 Mountain Resort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9D4B-D897-4EEC-9334-6FE1F815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6281"/>
            <a:ext cx="9144000" cy="12548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Science Group</a:t>
            </a:r>
          </a:p>
        </p:txBody>
      </p:sp>
    </p:spTree>
    <p:extLst>
      <p:ext uri="{BB962C8B-B14F-4D97-AF65-F5344CB8AC3E}">
        <p14:creationId xmlns:p14="http://schemas.microsoft.com/office/powerpoint/2010/main" val="314169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48A6D7B-E422-4303-9644-4999A848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Problem Identification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FFEFA4-AC11-4F83-86AA-1B273FD10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6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5B425-41AA-40AD-BCD5-1FB531188D1C}"/>
              </a:ext>
            </a:extLst>
          </p:cNvPr>
          <p:cNvSpPr txBox="1"/>
          <p:nvPr/>
        </p:nvSpPr>
        <p:spPr>
          <a:xfrm>
            <a:off x="3949302" y="3710613"/>
            <a:ext cx="2848027" cy="263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</a:rPr>
              <a:t>Background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Northwestern Montana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350,000 people ski/year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$1.54 million additional chair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28E2A-AFA1-4635-8DDF-EFAE4A167A22}"/>
              </a:ext>
            </a:extLst>
          </p:cNvPr>
          <p:cNvSpPr txBox="1"/>
          <p:nvPr/>
        </p:nvSpPr>
        <p:spPr>
          <a:xfrm>
            <a:off x="7527704" y="4114015"/>
            <a:ext cx="448204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</a:rPr>
              <a:t>Question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cs typeface="Arial" panose="020B0604020202020204" pitchFamily="34" charset="0"/>
              </a:rPr>
              <a:t>What opportunities exist for Big Mountain Resort to increase the income at least 1.54 million to maintain 9.2% margin profit through operational improvements?</a:t>
            </a:r>
          </a:p>
        </p:txBody>
      </p:sp>
    </p:spTree>
    <p:extLst>
      <p:ext uri="{BB962C8B-B14F-4D97-AF65-F5344CB8AC3E}">
        <p14:creationId xmlns:p14="http://schemas.microsoft.com/office/powerpoint/2010/main" val="26290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dirty="0"/>
              <a:t>Recommendation and Key Findings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B49A3-383D-4181-9DFB-004315005BDD}"/>
              </a:ext>
            </a:extLst>
          </p:cNvPr>
          <p:cNvSpPr txBox="1"/>
          <p:nvPr/>
        </p:nvSpPr>
        <p:spPr>
          <a:xfrm>
            <a:off x="838199" y="1819072"/>
            <a:ext cx="10494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To increase weekend lift ticket price, the operational department can increase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CECD4BA-78CD-484F-BF90-8887F3CE5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558426"/>
              </p:ext>
            </p:extLst>
          </p:nvPr>
        </p:nvGraphicFramePr>
        <p:xfrm>
          <a:off x="391379" y="3429000"/>
          <a:ext cx="11407487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53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5177758-12DD-4CC9-902C-4B9C51CB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B74A1-AC23-4029-85C2-6C2D4C27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685801"/>
            <a:ext cx="5776976" cy="1716314"/>
          </a:xfrm>
        </p:spPr>
        <p:txBody>
          <a:bodyPr anchor="t">
            <a:normAutofit/>
          </a:bodyPr>
          <a:lstStyle/>
          <a:p>
            <a:r>
              <a:rPr lang="en-US" sz="5000" dirty="0"/>
              <a:t>Modeling Results and Analysis</a:t>
            </a:r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30FF6FEE-5B11-4DDB-8635-80A979844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Graphic 6" descr="Database">
            <a:extLst>
              <a:ext uri="{FF2B5EF4-FFF2-40B4-BE49-F238E27FC236}">
                <a16:creationId xmlns:a16="http://schemas.microsoft.com/office/drawing/2014/main" id="{E150A9FC-8533-4CE2-A865-BA380516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59" y="914399"/>
            <a:ext cx="5072883" cy="5072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949E97-66D7-467B-BDD7-5166EF52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612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raphic 14">
            <a:extLst>
              <a:ext uri="{FF2B5EF4-FFF2-40B4-BE49-F238E27FC236}">
                <a16:creationId xmlns:a16="http://schemas.microsoft.com/office/drawing/2014/main" id="{29C6353F-64ED-4D08-9A61-1E27D874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3B66-F271-42E6-949B-0864381C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236252"/>
            <a:ext cx="5776976" cy="394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Pre-processing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Filling missing with mean: </a:t>
            </a: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Filling missing with zero:</a:t>
            </a:r>
          </a:p>
          <a:p>
            <a:pPr lvl="0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take too much care about outliers since the small data size 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 “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base_elev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 since collinearity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K-mean clustering patterns in the data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 state since it is not for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1A8EB-A9A5-412E-B620-0BFA41C6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766AA-0358-4DA6-A903-1A6DA04CF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025" y="3092508"/>
            <a:ext cx="5598898" cy="48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0746CC-78DB-4887-AA0E-37B29896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065" y="4152255"/>
            <a:ext cx="3926817" cy="2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Modeling Results and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13B66-F271-42E6-949B-0864381CD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500"/>
                  <a:t>Model Description</a:t>
                </a:r>
              </a:p>
              <a:p>
                <a:pPr lvl="0"/>
                <a:r>
                  <a:rPr lang="en-US" sz="1500"/>
                  <a:t>Input data size X: 330x23, Y: 330x1</a:t>
                </a:r>
              </a:p>
              <a:p>
                <a:pPr lvl="0"/>
                <a:r>
                  <a:rPr lang="en-US" sz="1500"/>
                  <a:t>Response variable: AdultWeekend</a:t>
                </a:r>
              </a:p>
              <a:p>
                <a:pPr lvl="0"/>
                <a:r>
                  <a:rPr lang="en-US" sz="1500"/>
                  <a:t>Model Algorithm: linear regression, 75/25 in train/test dataset  </a:t>
                </a:r>
              </a:p>
              <a:p>
                <a:pPr marL="0" indent="0">
                  <a:buNone/>
                </a:pPr>
                <a:endParaRPr lang="en-US" sz="1500" b="1"/>
              </a:p>
              <a:p>
                <a:pPr marL="0" indent="0">
                  <a:buNone/>
                </a:pPr>
                <a:r>
                  <a:rPr lang="en-US" sz="1500"/>
                  <a:t>Model Performance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i="1">
                        <a:latin typeface="Cambria Math" panose="02040503050406030204" pitchFamily="18" charset="0"/>
                      </a:rPr>
                      <m:t>=0.9348</m:t>
                    </m:r>
                  </m:oMath>
                </a14:m>
                <a:endParaRPr lang="en-US" sz="1500"/>
              </a:p>
              <a:p>
                <a:pPr lvl="0"/>
                <a:r>
                  <a:rPr lang="en-US" sz="1500"/>
                  <a:t>MAE (Mean Absolute Error) = 5.1261</a:t>
                </a:r>
              </a:p>
              <a:p>
                <a:pPr lvl="0"/>
                <a:r>
                  <a:rPr lang="en-US" sz="1500"/>
                  <a:t>Predicted  vs True Adult Weekend price: $86.59 vs $81.00</a:t>
                </a:r>
              </a:p>
              <a:p>
                <a:pPr marL="0" indent="0">
                  <a:buNone/>
                </a:pPr>
                <a:endParaRPr lang="en-US" sz="15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13B66-F271-42E6-949B-0864381CD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  <a:blipFill>
                <a:blip r:embed="rId2"/>
                <a:stretch>
                  <a:fillRect l="-24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Modeling Results and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91A7B-0F18-470A-95C2-56B51B6B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" b="1688"/>
          <a:stretch/>
        </p:blipFill>
        <p:spPr>
          <a:xfrm>
            <a:off x="4058494" y="883463"/>
            <a:ext cx="3694834" cy="2523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22AEE-C3C5-4CE0-BDA9-E7908B16E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4"/>
          <a:stretch/>
        </p:blipFill>
        <p:spPr>
          <a:xfrm>
            <a:off x="7933010" y="883463"/>
            <a:ext cx="3692444" cy="2523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D9ED7-5F89-4BE6-8E81-CF6F77AE7B7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" r="2" b="2"/>
          <a:stretch/>
        </p:blipFill>
        <p:spPr bwMode="auto">
          <a:xfrm>
            <a:off x="4058489" y="3564974"/>
            <a:ext cx="3694843" cy="2523744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D6075-F135-4C0F-9084-D4E1E3163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358"/>
          <a:stretch/>
        </p:blipFill>
        <p:spPr>
          <a:xfrm>
            <a:off x="7938451" y="3564973"/>
            <a:ext cx="3692413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177758-12DD-4CC9-902C-4B9C51CB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B74A1-AC23-4029-85C2-6C2D4C27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070C-3883-41AE-AFD9-22D9FCC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685801"/>
            <a:ext cx="5776976" cy="1716314"/>
          </a:xfrm>
        </p:spPr>
        <p:txBody>
          <a:bodyPr anchor="t">
            <a:normAutofit/>
          </a:bodyPr>
          <a:lstStyle/>
          <a:p>
            <a:r>
              <a:rPr lang="en-US" sz="5000"/>
              <a:t>Summary and Conclusion</a:t>
            </a:r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30FF6FEE-5B11-4DDB-8635-80A979844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6" descr="Dollar">
            <a:extLst>
              <a:ext uri="{FF2B5EF4-FFF2-40B4-BE49-F238E27FC236}">
                <a16:creationId xmlns:a16="http://schemas.microsoft.com/office/drawing/2014/main" id="{F6506EEB-7B70-4E5E-B919-8D6BC670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59" y="914399"/>
            <a:ext cx="5072883" cy="5072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949E97-66D7-467B-BDD7-5166EF52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612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raphic 14">
            <a:extLst>
              <a:ext uri="{FF2B5EF4-FFF2-40B4-BE49-F238E27FC236}">
                <a16:creationId xmlns:a16="http://schemas.microsoft.com/office/drawing/2014/main" id="{29C6353F-64ED-4D08-9A61-1E27D874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3B66-F271-42E6-949B-0864381C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575345"/>
            <a:ext cx="5776976" cy="3498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this project we did:</a:t>
            </a:r>
          </a:p>
          <a:p>
            <a:r>
              <a:rPr lang="en-US" sz="1800" dirty="0"/>
              <a:t>Build a model to predict cost of adult weekend chair lift ticket</a:t>
            </a:r>
          </a:p>
          <a:p>
            <a:r>
              <a:rPr lang="en-US" sz="1800" dirty="0"/>
              <a:t>Give recommendations to increase adult weekend price to overcome $1.54 million additional chair list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Future work:</a:t>
            </a:r>
          </a:p>
          <a:p>
            <a:r>
              <a:rPr lang="en-US" sz="1800" dirty="0"/>
              <a:t>Get a larger dataset</a:t>
            </a:r>
          </a:p>
          <a:p>
            <a:r>
              <a:rPr lang="en-US" sz="1800" dirty="0"/>
              <a:t>Use other machine learning models (KNN, NB, Ridge Regression, Neural Network)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1A8EB-A9A5-412E-B620-0BFA41C6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Neue Medium</vt:lpstr>
      <vt:lpstr>Arial</vt:lpstr>
      <vt:lpstr>Calibri</vt:lpstr>
      <vt:lpstr>Calibri Light</vt:lpstr>
      <vt:lpstr>Cambria Math</vt:lpstr>
      <vt:lpstr>Office Theme</vt:lpstr>
      <vt:lpstr>Big Mountain Resort 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 </dc:title>
  <dc:creator>Jiaqi Xu</dc:creator>
  <cp:lastModifiedBy>Jiaqi Xu</cp:lastModifiedBy>
  <cp:revision>3</cp:revision>
  <dcterms:created xsi:type="dcterms:W3CDTF">2020-05-26T21:54:21Z</dcterms:created>
  <dcterms:modified xsi:type="dcterms:W3CDTF">2020-05-26T22:00:02Z</dcterms:modified>
</cp:coreProperties>
</file>