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B7BE-A413-4264-A3B1-77FD217EA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FAF6-3F0D-4CD8-A8BB-0D02F4BEA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6B59-61C5-4FA1-AC90-2F7D9156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A2E8-1DD3-4557-9D77-6DD4B851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E416-AB8C-43C4-9FF3-912BFC2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0772-2AEB-4A60-8BC2-F127D00B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F7AD-BBE2-42A8-B7FB-C05B34C6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F39B-F552-44E9-80EF-0859727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9466-F2A4-43C6-BE9D-8FC465A9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090B-54AF-4AC8-B34E-CCEC73B8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C6FFB-E83D-46E0-9316-F232D0A6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9DC9-0AAF-41C1-B322-7C228743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5DDBD-2C69-4A4F-9638-B90AC3A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4AEE-9C5A-4E3A-8822-A33BF3AC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52CC-4C45-450A-9DA9-59CB61D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3F46-25A4-4EFC-87C6-B130ED8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F4C8-7534-4F0F-BAA7-2918D60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A993-09D6-4AF0-A5AB-B6799A7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C466-39FC-4EDA-A674-E4653DD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0099-AD0A-429A-B4D5-917D79A5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434A-9A22-4C32-866F-B9C8EAC4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5423-BBAE-4147-81F6-AC55698F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58B4-24CC-43CE-83DF-0A402CF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85F-57B3-462F-9DD1-F7455E1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D2EC-9319-4722-8AC6-649BA0B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40B0-A459-45B1-89C3-24E01901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C43A-D288-40B3-B1D6-CA2E89C7A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C754-564A-4FF6-9971-5A452660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DC02-3AD1-45E1-AF31-A5141F04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24FBB-90D0-4646-A132-9301BB8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95F6-5E89-4AEB-B853-BA26514F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3EB-62B0-49D3-8A89-B85BBB95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094F-58ED-47EE-8A4E-8AC8E59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1F78-3D23-4E0C-B26A-EB1AD0D0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CD3F-D4A3-4622-9783-C37B4C8C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B35C2-AC0C-4038-9218-570A6DDBB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CAEF-5FD7-47E4-A312-FE4C8E1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2F499-EBB0-4E11-B5D7-4CAF44D6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2DE12-44CD-4E17-A561-66174EBC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189B-B5A5-4144-A84E-E171F7F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77757-C7A4-4CCC-A5AE-4DCB64C1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194B5-9A64-4571-B4A9-733A4C3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E815-9309-4292-A5D5-D10B310F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D0476-1F8B-477E-9A60-C9B8EAA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BAFC-E5B7-4D8B-8A84-3B3C7FC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E35FB-A287-4D75-94E6-7D694A2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FC38-E872-4C3E-9FA3-5D3426A8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7D5D-7DB4-473A-9F50-797A88E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48F7-3FA3-4513-9ED2-E1889F17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0F8E6-B67C-4A9D-BEFE-218454B9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D10C-0226-4AA3-85D6-AC5EC605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80A0-C474-477E-89D5-2B66AB9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552B-FFAC-4AD6-A30D-3E75E075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CF3D4-77DF-4835-9333-A04910D71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36D7-6F69-464E-AFB2-18AE0D67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2D7A-E2C3-45BA-9F46-842A9415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1587-4185-4C07-9741-3C852F11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4839-7F63-4419-9002-FF0DFEC8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D6DE6-991A-4C46-8DBA-43D23886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D919-45BA-470B-98E5-69760D6D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75C9-D94E-43D8-AF36-31B5641A4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7D6-9F88-4BD6-9EE3-5E387554D71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A5BD-A2A4-4B3A-A23C-3CC31214B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4347-6F42-445E-99E0-C5650778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84EEA-8F9A-49CF-9F41-62700034F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422" b="4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B47B6-5382-4F57-A0B9-AF4338A4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661"/>
            <a:ext cx="9144000" cy="1177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9D4B-D897-4EEC-9334-6FE1F815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6281"/>
            <a:ext cx="9144000" cy="12548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Science Group</a:t>
            </a:r>
          </a:p>
        </p:txBody>
      </p:sp>
    </p:spTree>
    <p:extLst>
      <p:ext uri="{BB962C8B-B14F-4D97-AF65-F5344CB8AC3E}">
        <p14:creationId xmlns:p14="http://schemas.microsoft.com/office/powerpoint/2010/main" val="314169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8A6D7B-E422-4303-9644-4999A84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Problem Identification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FEFA4-AC11-4F83-86AA-1B273FD1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6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5B425-41AA-40AD-BCD5-1FB531188D1C}"/>
              </a:ext>
            </a:extLst>
          </p:cNvPr>
          <p:cNvSpPr txBox="1"/>
          <p:nvPr/>
        </p:nvSpPr>
        <p:spPr>
          <a:xfrm>
            <a:off x="3949302" y="3710613"/>
            <a:ext cx="2848027" cy="263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</a:rPr>
              <a:t>Background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Northwestern Montana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350,000 people ski/year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$1.54 million additional chair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28E2A-AFA1-4635-8DDF-EFAE4A167A22}"/>
              </a:ext>
            </a:extLst>
          </p:cNvPr>
          <p:cNvSpPr txBox="1"/>
          <p:nvPr/>
        </p:nvSpPr>
        <p:spPr>
          <a:xfrm>
            <a:off x="7527704" y="4114015"/>
            <a:ext cx="448204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</a:rPr>
              <a:t>Question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cs typeface="Arial" panose="020B0604020202020204" pitchFamily="34" charset="0"/>
              </a:rPr>
              <a:t>What opportunities exist for Big Mountain Resort to increase the income at least 1.54 million to maintain 9.2% margin profit through operational improvements?</a:t>
            </a:r>
          </a:p>
        </p:txBody>
      </p:sp>
    </p:spTree>
    <p:extLst>
      <p:ext uri="{BB962C8B-B14F-4D97-AF65-F5344CB8AC3E}">
        <p14:creationId xmlns:p14="http://schemas.microsoft.com/office/powerpoint/2010/main" val="26290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6DB03-5F32-41F8-A169-0F3E1E63980A}"/>
              </a:ext>
            </a:extLst>
          </p:cNvPr>
          <p:cNvSpPr/>
          <p:nvPr/>
        </p:nvSpPr>
        <p:spPr>
          <a:xfrm>
            <a:off x="1517514" y="5329175"/>
            <a:ext cx="9683885" cy="997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35ACC8-EC1E-46BD-B10C-5794591C4CDB}"/>
              </a:ext>
            </a:extLst>
          </p:cNvPr>
          <p:cNvSpPr/>
          <p:nvPr/>
        </p:nvSpPr>
        <p:spPr>
          <a:xfrm>
            <a:off x="1517515" y="3949153"/>
            <a:ext cx="9683885" cy="997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F9833-8B12-467A-ABF2-C1F83BAC2D25}"/>
              </a:ext>
            </a:extLst>
          </p:cNvPr>
          <p:cNvSpPr/>
          <p:nvPr/>
        </p:nvSpPr>
        <p:spPr>
          <a:xfrm>
            <a:off x="1517515" y="2500009"/>
            <a:ext cx="9683885" cy="997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/>
              <a:t>Recommendation and Key Findings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B49A3-383D-4181-9DFB-004315005BDD}"/>
              </a:ext>
            </a:extLst>
          </p:cNvPr>
          <p:cNvSpPr txBox="1"/>
          <p:nvPr/>
        </p:nvSpPr>
        <p:spPr>
          <a:xfrm>
            <a:off x="6721813" y="1971472"/>
            <a:ext cx="448283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Then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expected cost of adult weekend chairlift per ticket will increase ~$20 dollars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expected cost of adult weekend chairlift per ticket will increase ~$6 dollars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expected cost of adult weekend chairlift per ticket will increase ~$10 dollars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527A1-BE0C-45F9-B960-147E83B93881}"/>
              </a:ext>
            </a:extLst>
          </p:cNvPr>
          <p:cNvSpPr txBox="1"/>
          <p:nvPr/>
        </p:nvSpPr>
        <p:spPr>
          <a:xfrm>
            <a:off x="990600" y="1971472"/>
            <a:ext cx="36689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    If we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average cost of adult weekday chairlift per ticket by $1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days open for last year by 10 days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vertical change in elevation from the summit to the base by 10 foot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FD24E7-FD08-48BD-9B35-09D4EDF4F273}"/>
              </a:ext>
            </a:extLst>
          </p:cNvPr>
          <p:cNvSpPr/>
          <p:nvPr/>
        </p:nvSpPr>
        <p:spPr>
          <a:xfrm>
            <a:off x="5021553" y="5530493"/>
            <a:ext cx="1400783" cy="637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DED9EC-1065-4D54-9565-014A899C8369}"/>
              </a:ext>
            </a:extLst>
          </p:cNvPr>
          <p:cNvSpPr/>
          <p:nvPr/>
        </p:nvSpPr>
        <p:spPr>
          <a:xfrm>
            <a:off x="5021552" y="4129239"/>
            <a:ext cx="1400783" cy="637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80698B-A476-4AFB-975C-893ED84ED263}"/>
              </a:ext>
            </a:extLst>
          </p:cNvPr>
          <p:cNvSpPr/>
          <p:nvPr/>
        </p:nvSpPr>
        <p:spPr>
          <a:xfrm>
            <a:off x="4990290" y="2765129"/>
            <a:ext cx="1400783" cy="637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anchor="t">
            <a:normAutofit/>
          </a:bodyPr>
          <a:lstStyle/>
          <a:p>
            <a:r>
              <a:rPr lang="en-US" sz="5000" dirty="0"/>
              <a:t>Modeling Results and Analysis</a:t>
            </a:r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c 6" descr="Database">
            <a:extLst>
              <a:ext uri="{FF2B5EF4-FFF2-40B4-BE49-F238E27FC236}">
                <a16:creationId xmlns:a16="http://schemas.microsoft.com/office/drawing/2014/main" id="{E150A9FC-8533-4CE2-A865-BA380516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9" y="914399"/>
            <a:ext cx="5072883" cy="5072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3B66-F271-42E6-949B-0864381C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236252"/>
            <a:ext cx="5776976" cy="39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Pre-processing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Filling missing with mean: 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Filling missing with zero: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take too much care about outliers since the small data size 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base_elev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since collinearity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K-mean clustering patterns in the data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state since it is not for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766AA-0358-4DA6-A903-1A6DA04C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25" y="3092508"/>
            <a:ext cx="5598898" cy="48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746CC-78DB-4887-AA0E-37B29896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065" y="4152255"/>
            <a:ext cx="3926817" cy="2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Modeling Results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13B66-F271-42E6-949B-0864381CD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500"/>
                  <a:t>Model Description</a:t>
                </a:r>
              </a:p>
              <a:p>
                <a:pPr lvl="0"/>
                <a:r>
                  <a:rPr lang="en-US" sz="1500"/>
                  <a:t>Input data size X: 330x23, Y: 330x1</a:t>
                </a:r>
              </a:p>
              <a:p>
                <a:pPr lvl="0"/>
                <a:r>
                  <a:rPr lang="en-US" sz="1500"/>
                  <a:t>Response variable: AdultWeekend</a:t>
                </a:r>
              </a:p>
              <a:p>
                <a:pPr lvl="0"/>
                <a:r>
                  <a:rPr lang="en-US" sz="1500"/>
                  <a:t>Model Algorithm: linear regression, 75/25 in train/test dataset  </a:t>
                </a:r>
              </a:p>
              <a:p>
                <a:pPr marL="0" indent="0">
                  <a:buNone/>
                </a:pPr>
                <a:endParaRPr lang="en-US" sz="1500" b="1"/>
              </a:p>
              <a:p>
                <a:pPr marL="0" indent="0">
                  <a:buNone/>
                </a:pPr>
                <a:r>
                  <a:rPr lang="en-US" sz="1500"/>
                  <a:t>Model Performance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</a:rPr>
                      <m:t>=0.9348</m:t>
                    </m:r>
                  </m:oMath>
                </a14:m>
                <a:endParaRPr lang="en-US" sz="1500"/>
              </a:p>
              <a:p>
                <a:pPr lvl="0"/>
                <a:r>
                  <a:rPr lang="en-US" sz="1500"/>
                  <a:t>MAE (Mean Absolute Error) = 5.1261</a:t>
                </a:r>
              </a:p>
              <a:p>
                <a:pPr lvl="0"/>
                <a:r>
                  <a:rPr lang="en-US" sz="1500"/>
                  <a:t>Predicted  vs True Adult Weekend price: $86.59 vs $81.00</a:t>
                </a:r>
              </a:p>
              <a:p>
                <a:pPr marL="0" indent="0"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13B66-F271-42E6-949B-0864381CD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24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9BD9-D07A-4DBA-A21E-8804AB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8485"/>
            <a:ext cx="7188199" cy="4537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6C6B1-1B4C-4025-82D3-4A7D0E58A0F3}"/>
              </a:ext>
            </a:extLst>
          </p:cNvPr>
          <p:cNvSpPr/>
          <p:nvPr/>
        </p:nvSpPr>
        <p:spPr>
          <a:xfrm>
            <a:off x="5110716" y="270931"/>
            <a:ext cx="6596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Regressed Coefficients and Intercept</a:t>
            </a:r>
          </a:p>
        </p:txBody>
      </p:sp>
    </p:spTree>
    <p:extLst>
      <p:ext uri="{BB962C8B-B14F-4D97-AF65-F5344CB8AC3E}">
        <p14:creationId xmlns:p14="http://schemas.microsoft.com/office/powerpoint/2010/main" val="226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Modeling Results and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B9FFD8-608B-4BE3-B80A-2B94C16C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6" y="1102987"/>
            <a:ext cx="3529109" cy="2522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91A7B-0F18-470A-95C2-56B51B6BA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1" b="1688"/>
          <a:stretch/>
        </p:blipFill>
        <p:spPr>
          <a:xfrm>
            <a:off x="4332788" y="1159675"/>
            <a:ext cx="3526424" cy="240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D9ED7-5F89-4BE6-8E81-CF6F77AE7B7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" r="2" b="2"/>
          <a:stretch/>
        </p:blipFill>
        <p:spPr bwMode="auto">
          <a:xfrm>
            <a:off x="8153400" y="1150271"/>
            <a:ext cx="3553968" cy="2427519"/>
          </a:xfrm>
          <a:prstGeom prst="rect">
            <a:avLst/>
          </a:prstGeom>
          <a:noFill/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F5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anchor="t">
            <a:normAutofit/>
          </a:bodyPr>
          <a:lstStyle/>
          <a:p>
            <a:r>
              <a:rPr lang="en-US" sz="5000"/>
              <a:t>Summary and Conclusion</a:t>
            </a:r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6" descr="Dollar">
            <a:extLst>
              <a:ext uri="{FF2B5EF4-FFF2-40B4-BE49-F238E27FC236}">
                <a16:creationId xmlns:a16="http://schemas.microsoft.com/office/drawing/2014/main" id="{F6506EEB-7B70-4E5E-B919-8D6BC670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9" y="914399"/>
            <a:ext cx="5072883" cy="5072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3B66-F271-42E6-949B-0864381C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575345"/>
            <a:ext cx="5776976" cy="3498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this project we did:</a:t>
            </a:r>
          </a:p>
          <a:p>
            <a:r>
              <a:rPr lang="en-US" sz="1800" dirty="0"/>
              <a:t>Build a model to predict cost of adult weekend chair lift ticket</a:t>
            </a:r>
          </a:p>
          <a:p>
            <a:r>
              <a:rPr lang="en-US" sz="1800" dirty="0"/>
              <a:t>Give recommendations to increase adult weekend price to overcome $1.54 million additional chair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Future work:</a:t>
            </a:r>
          </a:p>
          <a:p>
            <a:r>
              <a:rPr lang="en-US" sz="1800" dirty="0"/>
              <a:t>Get a larger dataset</a:t>
            </a:r>
          </a:p>
          <a:p>
            <a:r>
              <a:rPr lang="en-US" sz="1800" dirty="0"/>
              <a:t>Use other machine learning models (KNN, NB, Ridge Regression, Neural Network)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Neue Medium</vt:lpstr>
      <vt:lpstr>Arial</vt:lpstr>
      <vt:lpstr>Calibri</vt:lpstr>
      <vt:lpstr>Calibri Light</vt:lpstr>
      <vt:lpstr>Cambria Math</vt:lpstr>
      <vt:lpstr>Office Theme</vt:lpstr>
      <vt:lpstr>Big Mountain Resort 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 </dc:title>
  <dc:creator>Jiaqi Xu</dc:creator>
  <cp:lastModifiedBy>Jiaqi Xu</cp:lastModifiedBy>
  <cp:revision>1</cp:revision>
  <dcterms:created xsi:type="dcterms:W3CDTF">2020-05-27T22:48:13Z</dcterms:created>
  <dcterms:modified xsi:type="dcterms:W3CDTF">2020-05-27T22:49:59Z</dcterms:modified>
</cp:coreProperties>
</file>