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90" r:id="rId2"/>
    <p:sldId id="291" r:id="rId3"/>
    <p:sldId id="287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10" r:id="rId12"/>
    <p:sldId id="299" r:id="rId1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8">
          <p15:clr>
            <a:srgbClr val="A4A3A4"/>
          </p15:clr>
        </p15:guide>
        <p15:guide id="2" orient="horz" pos="32">
          <p15:clr>
            <a:srgbClr val="A4A3A4"/>
          </p15:clr>
        </p15:guide>
        <p15:guide id="3" pos="136">
          <p15:clr>
            <a:srgbClr val="A4A3A4"/>
          </p15:clr>
        </p15:guide>
        <p15:guide id="4" pos="2880">
          <p15:clr>
            <a:srgbClr val="A4A3A4"/>
          </p15:clr>
        </p15:guide>
        <p15:guide id="5" pos="56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Cai" initials="xiaocai" lastIdx="2" clrIdx="0">
    <p:extLst>
      <p:ext uri="{19B8F6BF-5375-455C-9EA6-DF929625EA0E}">
        <p15:presenceInfo xmlns:p15="http://schemas.microsoft.com/office/powerpoint/2012/main" userId="XiaoC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5"/>
    <a:srgbClr val="304371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582" autoAdjust="0"/>
  </p:normalViewPr>
  <p:slideViewPr>
    <p:cSldViewPr snapToGrid="0" showGuides="1">
      <p:cViewPr varScale="1">
        <p:scale>
          <a:sx n="129" d="100"/>
          <a:sy n="129" d="100"/>
        </p:scale>
        <p:origin x="162" y="228"/>
      </p:cViewPr>
      <p:guideLst>
        <p:guide orient="horz" pos="3208"/>
        <p:guide orient="horz" pos="32"/>
        <p:guide pos="136"/>
        <p:guide pos="2880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pPr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pPr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pPr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090" y="1229219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61854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0618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9860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348624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87388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309860" y="2805681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348624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6387388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9" name="组合 8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7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1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pPr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pPr/>
              <a:t>2022/3/21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pPr/>
              <a:t>2022/3/21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pPr/>
              <a:t>2022/3/21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pPr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pPr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 bwMode="auto">
          <a:xfrm>
            <a:off x="606168" y="1358382"/>
            <a:ext cx="8182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Contact Angle prediction by Machine Learning</a:t>
            </a:r>
            <a:endParaRPr lang="zh-CN" altLang="en-US" sz="2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8507553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24169E3-354B-49D6-B961-F17ACFD5FC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9948" cy="6525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F2844F-7A84-4C06-A9CD-11F18C24D0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8" y="1"/>
            <a:ext cx="1706928" cy="6525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A313724-8D7B-4126-897A-438BD0CC298B}"/>
              </a:ext>
            </a:extLst>
          </p:cNvPr>
          <p:cNvSpPr txBox="1"/>
          <p:nvPr/>
        </p:nvSpPr>
        <p:spPr>
          <a:xfrm>
            <a:off x="3164191" y="2437876"/>
            <a:ext cx="3066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800" dirty="0">
              <a:latin typeface="+mj-ea"/>
              <a:ea typeface="+mj-ea"/>
            </a:endParaRPr>
          </a:p>
          <a:p>
            <a:endParaRPr lang="en-US" altLang="zh-CN" sz="1800" dirty="0">
              <a:latin typeface="+mj-ea"/>
              <a:ea typeface="+mj-ea"/>
            </a:endParaRPr>
          </a:p>
          <a:p>
            <a:endParaRPr lang="en-US" altLang="zh-CN" sz="1800" dirty="0">
              <a:latin typeface="+mj-ea"/>
              <a:ea typeface="+mj-ea"/>
            </a:endParaRPr>
          </a:p>
          <a:p>
            <a:endParaRPr lang="en-US" altLang="zh-CN" sz="1800" dirty="0">
              <a:latin typeface="+mj-ea"/>
              <a:ea typeface="+mj-ea"/>
            </a:endParaRPr>
          </a:p>
          <a:p>
            <a:endParaRPr lang="en-US" altLang="zh-CN" sz="1800" dirty="0">
              <a:latin typeface="+mj-ea"/>
              <a:ea typeface="+mj-ea"/>
            </a:endParaRPr>
          </a:p>
          <a:p>
            <a:r>
              <a:rPr lang="en-US" altLang="zh-CN" sz="1800" dirty="0">
                <a:latin typeface="+mj-ea"/>
              </a:rPr>
              <a:t>Name:   Jiaqi Zheng</a:t>
            </a:r>
          </a:p>
          <a:p>
            <a:endParaRPr lang="en-US" altLang="zh-CN" sz="1800" dirty="0">
              <a:latin typeface="+mj-ea"/>
              <a:ea typeface="+mj-ea"/>
            </a:endParaRPr>
          </a:p>
          <a:p>
            <a:r>
              <a:rPr lang="en-US" altLang="zh-CN" sz="1800" dirty="0">
                <a:latin typeface="+mj-ea"/>
                <a:ea typeface="+mj-ea"/>
              </a:rPr>
              <a:t>		          Mar.21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801D17-8FB3-407D-BD2F-3FA51182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286" y="0"/>
            <a:ext cx="1685714" cy="13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5B9B95-0D79-4191-AB77-40D70AE723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09" y="0"/>
            <a:ext cx="649948" cy="6525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1E20A1-C4ED-442D-B997-E4F64405F6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072" y="1"/>
            <a:ext cx="1706928" cy="65254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085557D-ACC9-4DFA-A824-40B26CEB3776}"/>
              </a:ext>
            </a:extLst>
          </p:cNvPr>
          <p:cNvSpPr/>
          <p:nvPr/>
        </p:nvSpPr>
        <p:spPr>
          <a:xfrm>
            <a:off x="90232" y="205901"/>
            <a:ext cx="1319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results</a:t>
            </a:r>
            <a:endParaRPr lang="zh-CN" altLang="en-US" sz="1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AD470F3-D8FB-4EB7-A3B7-957637446990}"/>
              </a:ext>
            </a:extLst>
          </p:cNvPr>
          <p:cNvCxnSpPr>
            <a:cxnSpLocks/>
          </p:cNvCxnSpPr>
          <p:nvPr/>
        </p:nvCxnSpPr>
        <p:spPr>
          <a:xfrm>
            <a:off x="90232" y="575233"/>
            <a:ext cx="24319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344C560F-9180-4B30-846E-628222B8E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123662" y="422800"/>
            <a:ext cx="4508887" cy="49475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97C7F35-5FB6-470D-9FD2-67296310F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78394"/>
            <a:ext cx="3904314" cy="356801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D6754A6-6F5F-4270-945C-E16ACCDD3DDF}"/>
              </a:ext>
            </a:extLst>
          </p:cNvPr>
          <p:cNvSpPr txBox="1"/>
          <p:nvPr/>
        </p:nvSpPr>
        <p:spPr>
          <a:xfrm>
            <a:off x="677895" y="744510"/>
            <a:ext cx="3226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Variable Importance Map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09475361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64D21D-6DC3-4681-9C1A-95DDCA5A5E43}"/>
              </a:ext>
            </a:extLst>
          </p:cNvPr>
          <p:cNvSpPr txBox="1"/>
          <p:nvPr/>
        </p:nvSpPr>
        <p:spPr>
          <a:xfrm>
            <a:off x="0" y="4856813"/>
            <a:ext cx="9144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                                                        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801D17-8FB3-407D-BD2F-3FA51182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286" y="0"/>
            <a:ext cx="1685714" cy="13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5B9B95-0D79-4191-AB77-40D70AE723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09" y="0"/>
            <a:ext cx="649948" cy="6525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1E20A1-C4ED-442D-B997-E4F64405F6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072" y="1"/>
            <a:ext cx="1706928" cy="65254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085557D-ACC9-4DFA-A824-40B26CEB3776}"/>
              </a:ext>
            </a:extLst>
          </p:cNvPr>
          <p:cNvSpPr/>
          <p:nvPr/>
        </p:nvSpPr>
        <p:spPr>
          <a:xfrm>
            <a:off x="90232" y="205901"/>
            <a:ext cx="1319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results</a:t>
            </a:r>
            <a:endParaRPr lang="zh-CN" altLang="en-US" sz="1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AD470F3-D8FB-4EB7-A3B7-957637446990}"/>
              </a:ext>
            </a:extLst>
          </p:cNvPr>
          <p:cNvCxnSpPr>
            <a:cxnSpLocks/>
          </p:cNvCxnSpPr>
          <p:nvPr/>
        </p:nvCxnSpPr>
        <p:spPr>
          <a:xfrm>
            <a:off x="90232" y="575233"/>
            <a:ext cx="24319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32926D1-F8FD-4886-8C01-0D3F22F12E0E}"/>
              </a:ext>
            </a:extLst>
          </p:cNvPr>
          <p:cNvSpPr txBox="1"/>
          <p:nvPr/>
        </p:nvSpPr>
        <p:spPr>
          <a:xfrm>
            <a:off x="245350" y="641965"/>
            <a:ext cx="1836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Accuracy Scores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ACE03A-5A3E-4FDC-A001-FCEB7C4DD645}"/>
              </a:ext>
            </a:extLst>
          </p:cNvPr>
          <p:cNvSpPr txBox="1"/>
          <p:nvPr/>
        </p:nvSpPr>
        <p:spPr>
          <a:xfrm>
            <a:off x="0" y="1047253"/>
            <a:ext cx="254382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 forest            0.759261</a:t>
            </a:r>
          </a:p>
          <a:p>
            <a:r>
              <a:rPr lang="en-US" altLang="zh-CN" dirty="0"/>
              <a:t>Decision tree            0.715326</a:t>
            </a:r>
          </a:p>
          <a:p>
            <a:r>
              <a:rPr lang="en-US" altLang="zh-CN" dirty="0"/>
              <a:t>Linear Regression       -0.085594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D08C5C-72DB-4628-883C-FFC48BF2F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496" y="1829571"/>
            <a:ext cx="2533333" cy="88571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CD17F60-4481-435D-84A0-6AA4AF6DDFE8}"/>
              </a:ext>
            </a:extLst>
          </p:cNvPr>
          <p:cNvSpPr txBox="1"/>
          <p:nvPr/>
        </p:nvSpPr>
        <p:spPr>
          <a:xfrm>
            <a:off x="-1128665" y="2026244"/>
            <a:ext cx="3025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/>
              <a:t>                   Equation:  </a:t>
            </a:r>
            <a:endParaRPr lang="zh-CN" altLang="en-US" sz="2000" b="1" i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EA6CA3-A098-47D5-A37C-16131DADCC65}"/>
              </a:ext>
            </a:extLst>
          </p:cNvPr>
          <p:cNvSpPr txBox="1"/>
          <p:nvPr/>
        </p:nvSpPr>
        <p:spPr>
          <a:xfrm>
            <a:off x="-64713" y="2689764"/>
            <a:ext cx="45857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Those y means predict value, real value and average value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6F8EE9-35BF-4891-BB44-9B73C2F01246}"/>
              </a:ext>
            </a:extLst>
          </p:cNvPr>
          <p:cNvSpPr txBox="1"/>
          <p:nvPr/>
        </p:nvSpPr>
        <p:spPr>
          <a:xfrm>
            <a:off x="-12377" y="3253256"/>
            <a:ext cx="3620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Compare the model with average value prediction, which means R2&gt;0, better than average value prediction, R2=1 means no errors,R2&lt;0 bad than average value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A3027A-A36E-43F2-8BED-624491889F22}"/>
              </a:ext>
            </a:extLst>
          </p:cNvPr>
          <p:cNvSpPr txBox="1"/>
          <p:nvPr/>
        </p:nvSpPr>
        <p:spPr>
          <a:xfrm>
            <a:off x="4572000" y="4453054"/>
            <a:ext cx="4371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                     </a:t>
            </a:r>
            <a:r>
              <a:rPr lang="en-US" altLang="zh-CN" dirty="0"/>
              <a:t>y_test and  y_pred by Random forest tree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A6344D8-0132-4757-B0F7-DD7AE1075F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63" t="2509"/>
          <a:stretch/>
        </p:blipFill>
        <p:spPr>
          <a:xfrm>
            <a:off x="4172021" y="839885"/>
            <a:ext cx="4895504" cy="364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16412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8600" y="2110329"/>
            <a:ext cx="8530161" cy="1232037"/>
            <a:chOff x="1190003" y="1820709"/>
            <a:chExt cx="8530161" cy="1232037"/>
          </a:xfrm>
        </p:grpSpPr>
        <p:sp>
          <p:nvSpPr>
            <p:cNvPr id="31" name="矩形 30"/>
            <p:cNvSpPr/>
            <p:nvPr/>
          </p:nvSpPr>
          <p:spPr bwMode="auto">
            <a:xfrm>
              <a:off x="3196866" y="1857483"/>
              <a:ext cx="210826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kern="100" spc="300" dirty="0">
                  <a:solidFill>
                    <a:srgbClr val="3043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190003" y="1820709"/>
              <a:ext cx="85301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spc="600" dirty="0">
                  <a:solidFill>
                    <a:schemeClr val="accent1"/>
                  </a:solidFill>
                  <a:latin typeface="Arial" panose="020B0604020202020204"/>
                </a:rPr>
                <a:t>THANK YOU FOR WATCHING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2735354" y="2743109"/>
              <a:ext cx="5596098" cy="309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endPara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4" name="直接连接符 33"/>
          <p:cNvCxnSpPr/>
          <p:nvPr/>
        </p:nvCxnSpPr>
        <p:spPr>
          <a:xfrm>
            <a:off x="8507553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DE938FB9-F5B3-4C6B-A054-3D08E7C59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9948" cy="65254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9232E4A-CE31-4269-A83C-D293167C38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8" y="0"/>
            <a:ext cx="1706928" cy="652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19318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Procedure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90232" y="575233"/>
            <a:ext cx="24319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F643B9C3-4A07-4E87-927F-6D052DDAD8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09" y="0"/>
            <a:ext cx="649948" cy="6525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8A14AC-6078-4F56-93CB-56CD30507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667" y="40268"/>
            <a:ext cx="1533333" cy="7714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7FD71A2-50AE-49E8-B4A9-7DB99A3570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072" y="1"/>
            <a:ext cx="1706928" cy="65254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FCA003E-5C42-458A-A55D-9CE836625A25}"/>
              </a:ext>
            </a:extLst>
          </p:cNvPr>
          <p:cNvSpPr txBox="1"/>
          <p:nvPr/>
        </p:nvSpPr>
        <p:spPr>
          <a:xfrm>
            <a:off x="0" y="4856813"/>
            <a:ext cx="9144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                                                       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023D39-137B-4C3C-A699-7431867035BB}"/>
              </a:ext>
            </a:extLst>
          </p:cNvPr>
          <p:cNvSpPr txBox="1"/>
          <p:nvPr/>
        </p:nvSpPr>
        <p:spPr>
          <a:xfrm>
            <a:off x="1677546" y="921275"/>
            <a:ext cx="483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  Contact Angle prediction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198FE8-87D0-4731-AD99-CDD33FD0F9C2}"/>
              </a:ext>
            </a:extLst>
          </p:cNvPr>
          <p:cNvSpPr txBox="1"/>
          <p:nvPr/>
        </p:nvSpPr>
        <p:spPr>
          <a:xfrm>
            <a:off x="2124433" y="1737641"/>
            <a:ext cx="7019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800" dirty="0"/>
              <a:t>Build the database</a:t>
            </a:r>
          </a:p>
          <a:p>
            <a:pPr marL="342900" indent="-342900">
              <a:buAutoNum type="arabicPeriod"/>
            </a:pPr>
            <a:endParaRPr lang="en-US" altLang="zh-CN" sz="1800" dirty="0"/>
          </a:p>
          <a:p>
            <a:pPr marL="342900" indent="-342900">
              <a:buAutoNum type="arabicPeriod"/>
            </a:pPr>
            <a:r>
              <a:rPr lang="en-US" altLang="zh-CN" sz="1800" dirty="0"/>
              <a:t>Find a useful model to train and test the data </a:t>
            </a:r>
          </a:p>
          <a:p>
            <a:pPr marL="342900" indent="-342900">
              <a:buAutoNum type="arabicPeriod"/>
            </a:pPr>
            <a:endParaRPr lang="en-US" altLang="zh-CN" sz="1800" dirty="0"/>
          </a:p>
          <a:p>
            <a:pPr marL="342900" indent="-342900">
              <a:buAutoNum type="arabicPeriod"/>
            </a:pPr>
            <a:r>
              <a:rPr lang="en-US" altLang="zh-CN" sz="1800" dirty="0"/>
              <a:t>Improve the performance of the model</a:t>
            </a:r>
          </a:p>
          <a:p>
            <a:pPr marL="685800" lvl="1" indent="-342900">
              <a:buAutoNum type="alphaLcPeriod"/>
            </a:pPr>
            <a:r>
              <a:rPr lang="en-US" altLang="zh-CN" sz="1800" dirty="0"/>
              <a:t>Change the parameters</a:t>
            </a:r>
          </a:p>
          <a:p>
            <a:pPr marL="685800" lvl="1" indent="-342900">
              <a:buAutoNum type="alphaLcPeriod"/>
            </a:pPr>
            <a:r>
              <a:rPr lang="en-US" altLang="zh-CN" sz="1800" dirty="0"/>
              <a:t>Optimize the data</a:t>
            </a:r>
          </a:p>
          <a:p>
            <a:pPr marL="685800" lvl="1" indent="-342900">
              <a:buAutoNum type="alphaLcPeriod"/>
            </a:pPr>
            <a:r>
              <a:rPr lang="en-US" altLang="zh-CN" sz="1800" dirty="0"/>
              <a:t>Combine several models together</a:t>
            </a: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E3A6A9F0-CD35-48A4-B98A-AA1D7D7513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09" y="0"/>
            <a:ext cx="649948" cy="65254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C39D3CE-C517-43E1-8219-3284C5E69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667" y="40268"/>
            <a:ext cx="1533333" cy="7714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92EF58D-FD1A-42CF-8112-C5D8699C32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072" y="1"/>
            <a:ext cx="1706928" cy="652548"/>
          </a:xfrm>
          <a:prstGeom prst="rect">
            <a:avLst/>
          </a:prstGeom>
        </p:spPr>
      </p:pic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332FA07-76B1-43DF-A918-A06D5E1B4CED}"/>
              </a:ext>
            </a:extLst>
          </p:cNvPr>
          <p:cNvCxnSpPr>
            <a:cxnSpLocks/>
          </p:cNvCxnSpPr>
          <p:nvPr/>
        </p:nvCxnSpPr>
        <p:spPr>
          <a:xfrm>
            <a:off x="90232" y="575233"/>
            <a:ext cx="22621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ECAC811-588A-4EB5-993F-226E75A7A241}"/>
              </a:ext>
            </a:extLst>
          </p:cNvPr>
          <p:cNvSpPr txBox="1"/>
          <p:nvPr/>
        </p:nvSpPr>
        <p:spPr>
          <a:xfrm>
            <a:off x="0" y="4856813"/>
            <a:ext cx="9144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ea"/>
              </a:rPr>
              <a:t>                          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C587E47-7F7E-47E2-A761-034D94298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00831"/>
            <a:ext cx="9144000" cy="21042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16D45B4-4FC7-4BD1-8F88-B21FBDEAC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6161" y="925115"/>
            <a:ext cx="276190" cy="29523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84B079F4-E5E6-46B7-81CC-E256A139B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6161" y="2139675"/>
            <a:ext cx="276190" cy="29523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33AA525-75B1-420B-9737-BCF076C0080F}"/>
              </a:ext>
            </a:extLst>
          </p:cNvPr>
          <p:cNvSpPr/>
          <p:nvPr/>
        </p:nvSpPr>
        <p:spPr>
          <a:xfrm>
            <a:off x="29317" y="205901"/>
            <a:ext cx="1904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Database</a:t>
            </a:r>
            <a:endParaRPr lang="zh-CN" altLang="en-US" sz="1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1A67028-90F8-434C-BEA2-B138BB0CF380}"/>
              </a:ext>
            </a:extLst>
          </p:cNvPr>
          <p:cNvCxnSpPr>
            <a:cxnSpLocks/>
          </p:cNvCxnSpPr>
          <p:nvPr/>
        </p:nvCxnSpPr>
        <p:spPr>
          <a:xfrm>
            <a:off x="90232" y="575233"/>
            <a:ext cx="24319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56D3DF19-E864-492C-8734-409CF1C888E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8045"/>
          <a:stretch/>
        </p:blipFill>
        <p:spPr>
          <a:xfrm>
            <a:off x="2481381" y="811697"/>
            <a:ext cx="6579555" cy="39573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11A097-5036-4EA9-BB6B-9E64824F9034}"/>
              </a:ext>
            </a:extLst>
          </p:cNvPr>
          <p:cNvSpPr txBox="1"/>
          <p:nvPr/>
        </p:nvSpPr>
        <p:spPr>
          <a:xfrm>
            <a:off x="166514" y="1818324"/>
            <a:ext cx="2431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About 1000 data with their properties, experimental temperature and contact angle are also included  </a:t>
            </a:r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87AA5A-57FF-4C60-9661-F51AB7B69AD4}"/>
              </a:ext>
            </a:extLst>
          </p:cNvPr>
          <p:cNvSpPr txBox="1"/>
          <p:nvPr/>
        </p:nvSpPr>
        <p:spPr>
          <a:xfrm>
            <a:off x="421562" y="3614079"/>
            <a:ext cx="1769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80% for train</a:t>
            </a:r>
          </a:p>
          <a:p>
            <a:r>
              <a:rPr lang="en-US" altLang="zh-CN" dirty="0"/>
              <a:t>20% for test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cxnSpLocks/>
          </p:cNvCxnSpPr>
          <p:nvPr/>
        </p:nvCxnSpPr>
        <p:spPr>
          <a:xfrm>
            <a:off x="90232" y="575233"/>
            <a:ext cx="22621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3ED64A00-E8AD-43D5-A27B-18BF7B009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09" y="0"/>
            <a:ext cx="649948" cy="65254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5018673-255E-43F3-86CD-ED6F04C0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667" y="40268"/>
            <a:ext cx="1533333" cy="77142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3BE360D-82A2-4AB1-AB49-DE0F7E364F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072" y="1"/>
            <a:ext cx="1706928" cy="652548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44DB40AE-14A4-471F-9D61-771E37279517}"/>
              </a:ext>
            </a:extLst>
          </p:cNvPr>
          <p:cNvSpPr txBox="1"/>
          <p:nvPr/>
        </p:nvSpPr>
        <p:spPr>
          <a:xfrm>
            <a:off x="0" y="4856813"/>
            <a:ext cx="9144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                                                         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7F876A-E949-49D2-B3D0-9C6B042B83FE}"/>
              </a:ext>
            </a:extLst>
          </p:cNvPr>
          <p:cNvSpPr/>
          <p:nvPr/>
        </p:nvSpPr>
        <p:spPr>
          <a:xfrm>
            <a:off x="655815" y="205901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Model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E3F4637-F7C9-4E89-8845-7EE1BA2387E8}"/>
              </a:ext>
            </a:extLst>
          </p:cNvPr>
          <p:cNvCxnSpPr>
            <a:cxnSpLocks/>
          </p:cNvCxnSpPr>
          <p:nvPr/>
        </p:nvCxnSpPr>
        <p:spPr>
          <a:xfrm>
            <a:off x="90232" y="575233"/>
            <a:ext cx="24319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455A8B0-964B-4325-9299-0D87A9071E5E}"/>
              </a:ext>
            </a:extLst>
          </p:cNvPr>
          <p:cNvSpPr txBox="1"/>
          <p:nvPr/>
        </p:nvSpPr>
        <p:spPr>
          <a:xfrm>
            <a:off x="1993804" y="675661"/>
            <a:ext cx="416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      Decision Tree </a:t>
            </a:r>
            <a:endParaRPr lang="zh-CN" altLang="en-US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15737D-B9F5-4E05-A660-E878FE0BB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04" y="1237539"/>
            <a:ext cx="5438095" cy="35419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4006D9-3A68-40CF-A837-C24519A3F6CF}"/>
              </a:ext>
            </a:extLst>
          </p:cNvPr>
          <p:cNvSpPr txBox="1"/>
          <p:nvPr/>
        </p:nvSpPr>
        <p:spPr>
          <a:xfrm>
            <a:off x="6345799" y="1966304"/>
            <a:ext cx="2626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Choose the most important feature to classify, which means when a new data come in, it will get the highest accuracy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64D21D-6DC3-4681-9C1A-95DDCA5A5E43}"/>
              </a:ext>
            </a:extLst>
          </p:cNvPr>
          <p:cNvSpPr txBox="1"/>
          <p:nvPr/>
        </p:nvSpPr>
        <p:spPr>
          <a:xfrm>
            <a:off x="0" y="4856813"/>
            <a:ext cx="9144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                                                        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801D17-8FB3-407D-BD2F-3FA51182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286" y="0"/>
            <a:ext cx="1685714" cy="13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5B9B95-0D79-4191-AB77-40D70AE723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09" y="0"/>
            <a:ext cx="649948" cy="6525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1E20A1-C4ED-442D-B997-E4F64405F6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072" y="1"/>
            <a:ext cx="1706928" cy="65254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085557D-ACC9-4DFA-A824-40B26CEB3776}"/>
              </a:ext>
            </a:extLst>
          </p:cNvPr>
          <p:cNvSpPr/>
          <p:nvPr/>
        </p:nvSpPr>
        <p:spPr>
          <a:xfrm>
            <a:off x="90232" y="205901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Model</a:t>
            </a:r>
            <a:endParaRPr lang="zh-CN" altLang="en-US" sz="1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AD470F3-D8FB-4EB7-A3B7-957637446990}"/>
              </a:ext>
            </a:extLst>
          </p:cNvPr>
          <p:cNvCxnSpPr>
            <a:cxnSpLocks/>
          </p:cNvCxnSpPr>
          <p:nvPr/>
        </p:nvCxnSpPr>
        <p:spPr>
          <a:xfrm>
            <a:off x="90232" y="575233"/>
            <a:ext cx="24319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314D725-5288-478E-A4C2-C5A03551A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22" y="768267"/>
            <a:ext cx="5628571" cy="380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0D93CC7-DE28-480A-9770-B577AD542EFF}"/>
              </a:ext>
            </a:extLst>
          </p:cNvPr>
          <p:cNvSpPr txBox="1"/>
          <p:nvPr/>
        </p:nvSpPr>
        <p:spPr>
          <a:xfrm>
            <a:off x="6015789" y="1491916"/>
            <a:ext cx="3011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Multiple Decision Tree</a:t>
            </a:r>
          </a:p>
          <a:p>
            <a:endParaRPr lang="en-US" altLang="zh-CN" sz="1800" b="1" dirty="0"/>
          </a:p>
          <a:p>
            <a:r>
              <a:rPr lang="en-US" altLang="zh-CN" sz="1800" b="1" dirty="0"/>
              <a:t>Random Sampling in one tree</a:t>
            </a:r>
          </a:p>
          <a:p>
            <a:r>
              <a:rPr lang="en-US" altLang="zh-CN" sz="1800" b="1" dirty="0"/>
              <a:t>Choose m features in M(all)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42587581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64D21D-6DC3-4681-9C1A-95DDCA5A5E43}"/>
              </a:ext>
            </a:extLst>
          </p:cNvPr>
          <p:cNvSpPr txBox="1"/>
          <p:nvPr/>
        </p:nvSpPr>
        <p:spPr>
          <a:xfrm>
            <a:off x="0" y="4856813"/>
            <a:ext cx="9144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                                                        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801D17-8FB3-407D-BD2F-3FA51182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286" y="0"/>
            <a:ext cx="1685714" cy="13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5B9B95-0D79-4191-AB77-40D70AE723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09" y="0"/>
            <a:ext cx="649948" cy="6525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1E20A1-C4ED-442D-B997-E4F64405F6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072" y="1"/>
            <a:ext cx="1706928" cy="65254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085557D-ACC9-4DFA-A824-40B26CEB3776}"/>
              </a:ext>
            </a:extLst>
          </p:cNvPr>
          <p:cNvSpPr/>
          <p:nvPr/>
        </p:nvSpPr>
        <p:spPr>
          <a:xfrm>
            <a:off x="90232" y="205901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Model</a:t>
            </a:r>
            <a:endParaRPr lang="zh-CN" altLang="en-US" sz="1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AD470F3-D8FB-4EB7-A3B7-957637446990}"/>
              </a:ext>
            </a:extLst>
          </p:cNvPr>
          <p:cNvCxnSpPr>
            <a:cxnSpLocks/>
          </p:cNvCxnSpPr>
          <p:nvPr/>
        </p:nvCxnSpPr>
        <p:spPr>
          <a:xfrm>
            <a:off x="90232" y="575233"/>
            <a:ext cx="24319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201E6D7-5197-448D-BEC4-700F2726AC89}"/>
              </a:ext>
            </a:extLst>
          </p:cNvPr>
          <p:cNvSpPr txBox="1"/>
          <p:nvPr/>
        </p:nvSpPr>
        <p:spPr>
          <a:xfrm>
            <a:off x="584390" y="893773"/>
            <a:ext cx="64351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make a better design tree ,how to find better feature that show great impact on result</a:t>
            </a:r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D338CD-86ED-4F79-AECE-AFBAD3C890EA}"/>
              </a:ext>
            </a:extLst>
          </p:cNvPr>
          <p:cNvSpPr txBox="1"/>
          <p:nvPr/>
        </p:nvSpPr>
        <p:spPr>
          <a:xfrm>
            <a:off x="336884" y="1333333"/>
            <a:ext cx="8373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Gini Impurity(Classification): Show the expected error rate when a data is put into the model, evaluate the level of 		disorder in database</a:t>
            </a:r>
            <a:endParaRPr lang="zh-CN" altLang="en-US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7B5067F-A5AD-44BC-9588-DC9C36AB5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676" y="1889744"/>
            <a:ext cx="4904762" cy="619048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69D00DB-B1ED-4D6D-84FB-1A383B661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83533"/>
              </p:ext>
            </p:extLst>
          </p:nvPr>
        </p:nvGraphicFramePr>
        <p:xfrm>
          <a:off x="1208011" y="2546979"/>
          <a:ext cx="1251752" cy="6408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5876">
                  <a:extLst>
                    <a:ext uri="{9D8B030D-6E8A-4147-A177-3AD203B41FA5}">
                      <a16:colId xmlns:a16="http://schemas.microsoft.com/office/drawing/2014/main" val="920442940"/>
                    </a:ext>
                  </a:extLst>
                </a:gridCol>
                <a:gridCol w="625876">
                  <a:extLst>
                    <a:ext uri="{9D8B030D-6E8A-4147-A177-3AD203B41FA5}">
                      <a16:colId xmlns:a16="http://schemas.microsoft.com/office/drawing/2014/main" val="1347211068"/>
                    </a:ext>
                  </a:extLst>
                </a:gridCol>
              </a:tblGrid>
              <a:tr h="27539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26225"/>
                  </a:ext>
                </a:extLst>
              </a:tr>
              <a:tr h="343654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T w="381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186933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0D39217D-F8E6-43B1-8E38-E64F577D3542}"/>
              </a:ext>
            </a:extLst>
          </p:cNvPr>
          <p:cNvSpPr txBox="1"/>
          <p:nvPr/>
        </p:nvSpPr>
        <p:spPr>
          <a:xfrm>
            <a:off x="2832579" y="2672597"/>
            <a:ext cx="38501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= 1- 0.5*0.5-0.5*0.5=0.5</a:t>
            </a:r>
            <a:endParaRPr lang="zh-CN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22C683A5-3D43-49C1-888F-A17901EA4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89551"/>
              </p:ext>
            </p:extLst>
          </p:nvPr>
        </p:nvGraphicFramePr>
        <p:xfrm>
          <a:off x="1208011" y="3438349"/>
          <a:ext cx="1251752" cy="6408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5876">
                  <a:extLst>
                    <a:ext uri="{9D8B030D-6E8A-4147-A177-3AD203B41FA5}">
                      <a16:colId xmlns:a16="http://schemas.microsoft.com/office/drawing/2014/main" val="920442940"/>
                    </a:ext>
                  </a:extLst>
                </a:gridCol>
                <a:gridCol w="625876">
                  <a:extLst>
                    <a:ext uri="{9D8B030D-6E8A-4147-A177-3AD203B41FA5}">
                      <a16:colId xmlns:a16="http://schemas.microsoft.com/office/drawing/2014/main" val="1347211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26225"/>
                  </a:ext>
                </a:extLst>
              </a:tr>
              <a:tr h="343654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T w="381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186933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D7256E90-5225-4645-AE3C-F919270136D5}"/>
              </a:ext>
            </a:extLst>
          </p:cNvPr>
          <p:cNvSpPr/>
          <p:nvPr/>
        </p:nvSpPr>
        <p:spPr>
          <a:xfrm>
            <a:off x="2832579" y="3613004"/>
            <a:ext cx="139974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 = 1- 1*1-0*0 = 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2CF568-72BB-42F6-9E67-06E6C36EC24D}"/>
              </a:ext>
            </a:extLst>
          </p:cNvPr>
          <p:cNvSpPr txBox="1"/>
          <p:nvPr/>
        </p:nvSpPr>
        <p:spPr>
          <a:xfrm>
            <a:off x="178756" y="2634881"/>
            <a:ext cx="8112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8E8D713-C3E0-4C7D-B22C-FE4B87577DC5}"/>
              </a:ext>
            </a:extLst>
          </p:cNvPr>
          <p:cNvSpPr/>
          <p:nvPr/>
        </p:nvSpPr>
        <p:spPr>
          <a:xfrm>
            <a:off x="1564823" y="4272233"/>
            <a:ext cx="41873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gsw-FR" altLang="zh-CN" sz="1600" b="1" dirty="0"/>
              <a:t>∆=G(father)-G(child)=Gini(t)-pGini(tr)-(1-p)Gini(tl)</a:t>
            </a:r>
            <a:endParaRPr lang="zh-CN" altLang="en-US" sz="1600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0158865-E4E9-42E7-94AC-7FD0F5CCB3E2}"/>
              </a:ext>
            </a:extLst>
          </p:cNvPr>
          <p:cNvCxnSpPr/>
          <p:nvPr/>
        </p:nvCxnSpPr>
        <p:spPr>
          <a:xfrm flipH="1">
            <a:off x="6503928" y="3815729"/>
            <a:ext cx="543140" cy="66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6DC7EF3-2D51-47C0-95AE-83A5C9BF4D28}"/>
              </a:ext>
            </a:extLst>
          </p:cNvPr>
          <p:cNvCxnSpPr/>
          <p:nvPr/>
        </p:nvCxnSpPr>
        <p:spPr>
          <a:xfrm>
            <a:off x="7193591" y="3809042"/>
            <a:ext cx="529390" cy="68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B4DD959-BF0D-4F06-9306-22C48E61015B}"/>
              </a:ext>
            </a:extLst>
          </p:cNvPr>
          <p:cNvSpPr txBox="1"/>
          <p:nvPr/>
        </p:nvSpPr>
        <p:spPr>
          <a:xfrm>
            <a:off x="6995503" y="3486945"/>
            <a:ext cx="5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2C50C63-02EE-4771-AE8C-69503B7996F8}"/>
              </a:ext>
            </a:extLst>
          </p:cNvPr>
          <p:cNvSpPr/>
          <p:nvPr/>
        </p:nvSpPr>
        <p:spPr>
          <a:xfrm>
            <a:off x="6365108" y="4550045"/>
            <a:ext cx="2776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D6B54A-90AE-4C5F-82AB-7C880CAC88EC}"/>
              </a:ext>
            </a:extLst>
          </p:cNvPr>
          <p:cNvSpPr/>
          <p:nvPr/>
        </p:nvSpPr>
        <p:spPr>
          <a:xfrm>
            <a:off x="7686374" y="4489309"/>
            <a:ext cx="90279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457A41-88D9-4F28-8FB4-CC608260652B}"/>
              </a:ext>
            </a:extLst>
          </p:cNvPr>
          <p:cNvSpPr/>
          <p:nvPr/>
        </p:nvSpPr>
        <p:spPr>
          <a:xfrm>
            <a:off x="7585965" y="4533428"/>
            <a:ext cx="27764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247290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64D21D-6DC3-4681-9C1A-95DDCA5A5E43}"/>
              </a:ext>
            </a:extLst>
          </p:cNvPr>
          <p:cNvSpPr txBox="1"/>
          <p:nvPr/>
        </p:nvSpPr>
        <p:spPr>
          <a:xfrm>
            <a:off x="0" y="4856813"/>
            <a:ext cx="9144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                                                        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801D17-8FB3-407D-BD2F-3FA51182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286" y="0"/>
            <a:ext cx="1685714" cy="13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5B9B95-0D79-4191-AB77-40D70AE723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09" y="0"/>
            <a:ext cx="649948" cy="6525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1E20A1-C4ED-442D-B997-E4F64405F6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072" y="1"/>
            <a:ext cx="1706928" cy="65254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085557D-ACC9-4DFA-A824-40B26CEB3776}"/>
              </a:ext>
            </a:extLst>
          </p:cNvPr>
          <p:cNvSpPr/>
          <p:nvPr/>
        </p:nvSpPr>
        <p:spPr>
          <a:xfrm>
            <a:off x="90232" y="205901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Model</a:t>
            </a:r>
            <a:endParaRPr lang="zh-CN" altLang="en-US" sz="1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AD470F3-D8FB-4EB7-A3B7-957637446990}"/>
              </a:ext>
            </a:extLst>
          </p:cNvPr>
          <p:cNvCxnSpPr>
            <a:cxnSpLocks/>
          </p:cNvCxnSpPr>
          <p:nvPr/>
        </p:nvCxnSpPr>
        <p:spPr>
          <a:xfrm>
            <a:off x="90232" y="575233"/>
            <a:ext cx="24319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02945F1-122F-4DA4-AEC1-176F0D36F272}"/>
              </a:ext>
            </a:extLst>
          </p:cNvPr>
          <p:cNvSpPr/>
          <p:nvPr/>
        </p:nvSpPr>
        <p:spPr>
          <a:xfrm>
            <a:off x="316259" y="1040946"/>
            <a:ext cx="85114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Entropy(Classification): Refers to the measure or content of information required to select an event from N equal 		possible events</a:t>
            </a:r>
            <a:endParaRPr lang="zh-CN" altLang="en-US" sz="16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DB1C45-F889-45FF-83E3-FF0EE673FC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67"/>
          <a:stretch/>
        </p:blipFill>
        <p:spPr>
          <a:xfrm>
            <a:off x="2158809" y="1529780"/>
            <a:ext cx="2882674" cy="938751"/>
          </a:xfrm>
          <a:prstGeom prst="rect">
            <a:avLst/>
          </a:prstGeom>
        </p:spPr>
      </p:pic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4606D03-B5F4-49E6-89D9-824BE3E7D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576965"/>
              </p:ext>
            </p:extLst>
          </p:nvPr>
        </p:nvGraphicFramePr>
        <p:xfrm>
          <a:off x="1709897" y="2436977"/>
          <a:ext cx="1251752" cy="6408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5876">
                  <a:extLst>
                    <a:ext uri="{9D8B030D-6E8A-4147-A177-3AD203B41FA5}">
                      <a16:colId xmlns:a16="http://schemas.microsoft.com/office/drawing/2014/main" val="920442940"/>
                    </a:ext>
                  </a:extLst>
                </a:gridCol>
                <a:gridCol w="625876">
                  <a:extLst>
                    <a:ext uri="{9D8B030D-6E8A-4147-A177-3AD203B41FA5}">
                      <a16:colId xmlns:a16="http://schemas.microsoft.com/office/drawing/2014/main" val="1347211068"/>
                    </a:ext>
                  </a:extLst>
                </a:gridCol>
              </a:tblGrid>
              <a:tr h="27539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26225"/>
                  </a:ext>
                </a:extLst>
              </a:tr>
              <a:tr h="343654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T w="381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18693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0479344B-5619-4539-9F50-A08A184DD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382880"/>
              </p:ext>
            </p:extLst>
          </p:nvPr>
        </p:nvGraphicFramePr>
        <p:xfrm>
          <a:off x="1709897" y="3290646"/>
          <a:ext cx="1251752" cy="6408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5876">
                  <a:extLst>
                    <a:ext uri="{9D8B030D-6E8A-4147-A177-3AD203B41FA5}">
                      <a16:colId xmlns:a16="http://schemas.microsoft.com/office/drawing/2014/main" val="920442940"/>
                    </a:ext>
                  </a:extLst>
                </a:gridCol>
                <a:gridCol w="625876">
                  <a:extLst>
                    <a:ext uri="{9D8B030D-6E8A-4147-A177-3AD203B41FA5}">
                      <a16:colId xmlns:a16="http://schemas.microsoft.com/office/drawing/2014/main" val="1347211068"/>
                    </a:ext>
                  </a:extLst>
                </a:gridCol>
              </a:tblGrid>
              <a:tr h="27539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26225"/>
                  </a:ext>
                </a:extLst>
              </a:tr>
              <a:tr h="343654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T w="381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186933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F8202495-55EF-4510-82BC-6C8847475AFD}"/>
              </a:ext>
            </a:extLst>
          </p:cNvPr>
          <p:cNvSpPr/>
          <p:nvPr/>
        </p:nvSpPr>
        <p:spPr>
          <a:xfrm>
            <a:off x="3297234" y="2541618"/>
            <a:ext cx="244329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 = -0.5log(0.5)-0.5log(0.5)=log2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4580BB-E040-4D6C-B2F8-96504DD8E299}"/>
              </a:ext>
            </a:extLst>
          </p:cNvPr>
          <p:cNvSpPr/>
          <p:nvPr/>
        </p:nvSpPr>
        <p:spPr>
          <a:xfrm>
            <a:off x="3297233" y="3461022"/>
            <a:ext cx="105830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 = -log1 = 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95A7AD-21FC-412E-8BFA-06858564AB33}"/>
              </a:ext>
            </a:extLst>
          </p:cNvPr>
          <p:cNvSpPr txBox="1"/>
          <p:nvPr/>
        </p:nvSpPr>
        <p:spPr>
          <a:xfrm>
            <a:off x="412511" y="2571750"/>
            <a:ext cx="8662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47F3CF-B645-49C8-B877-52FF753154B8}"/>
              </a:ext>
            </a:extLst>
          </p:cNvPr>
          <p:cNvSpPr/>
          <p:nvPr/>
        </p:nvSpPr>
        <p:spPr>
          <a:xfrm>
            <a:off x="1186483" y="4008912"/>
            <a:ext cx="4210255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so for information gain</a:t>
            </a:r>
          </a:p>
          <a:p>
            <a:r>
              <a:rPr lang="en-US" altLang="zh-CN" sz="1600" b="1" dirty="0"/>
              <a:t>∆=entropy(father_node)-entropy(children_node)</a:t>
            </a:r>
          </a:p>
          <a:p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5EF1348-ECAE-4065-8245-E782DEE33345}"/>
              </a:ext>
            </a:extLst>
          </p:cNvPr>
          <p:cNvCxnSpPr/>
          <p:nvPr/>
        </p:nvCxnSpPr>
        <p:spPr>
          <a:xfrm flipH="1">
            <a:off x="6503928" y="3815729"/>
            <a:ext cx="543140" cy="66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FABD800-1B2E-4AE2-815C-2B25EF5D00D8}"/>
              </a:ext>
            </a:extLst>
          </p:cNvPr>
          <p:cNvCxnSpPr/>
          <p:nvPr/>
        </p:nvCxnSpPr>
        <p:spPr>
          <a:xfrm>
            <a:off x="7260198" y="3761104"/>
            <a:ext cx="529390" cy="68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5AC4573-C223-4091-BFAE-B642CE10041C}"/>
              </a:ext>
            </a:extLst>
          </p:cNvPr>
          <p:cNvSpPr txBox="1"/>
          <p:nvPr/>
        </p:nvSpPr>
        <p:spPr>
          <a:xfrm>
            <a:off x="6995503" y="3486945"/>
            <a:ext cx="5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0667BFA-4FF1-4D86-8359-31334D9E573F}"/>
              </a:ext>
            </a:extLst>
          </p:cNvPr>
          <p:cNvSpPr/>
          <p:nvPr/>
        </p:nvSpPr>
        <p:spPr>
          <a:xfrm>
            <a:off x="6290798" y="4455098"/>
            <a:ext cx="2776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42993B-D62A-4FCA-8A8D-CECF71922A63}"/>
              </a:ext>
            </a:extLst>
          </p:cNvPr>
          <p:cNvSpPr/>
          <p:nvPr/>
        </p:nvSpPr>
        <p:spPr>
          <a:xfrm>
            <a:off x="7720268" y="4414384"/>
            <a:ext cx="2776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674966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64D21D-6DC3-4681-9C1A-95DDCA5A5E43}"/>
              </a:ext>
            </a:extLst>
          </p:cNvPr>
          <p:cNvSpPr txBox="1"/>
          <p:nvPr/>
        </p:nvSpPr>
        <p:spPr>
          <a:xfrm>
            <a:off x="0" y="4856813"/>
            <a:ext cx="9144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                                                        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801D17-8FB3-407D-BD2F-3FA51182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286" y="0"/>
            <a:ext cx="1685714" cy="13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5B9B95-0D79-4191-AB77-40D70AE723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09" y="0"/>
            <a:ext cx="649948" cy="6525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1E20A1-C4ED-442D-B997-E4F64405F6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072" y="1"/>
            <a:ext cx="1706928" cy="65254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085557D-ACC9-4DFA-A824-40B26CEB3776}"/>
              </a:ext>
            </a:extLst>
          </p:cNvPr>
          <p:cNvSpPr/>
          <p:nvPr/>
        </p:nvSpPr>
        <p:spPr>
          <a:xfrm>
            <a:off x="90232" y="205901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Model</a:t>
            </a:r>
            <a:endParaRPr lang="zh-CN" altLang="en-US" sz="1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AD470F3-D8FB-4EB7-A3B7-957637446990}"/>
              </a:ext>
            </a:extLst>
          </p:cNvPr>
          <p:cNvCxnSpPr>
            <a:cxnSpLocks/>
          </p:cNvCxnSpPr>
          <p:nvPr/>
        </p:nvCxnSpPr>
        <p:spPr>
          <a:xfrm>
            <a:off x="90232" y="575233"/>
            <a:ext cx="24319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94A50038-EEC0-4B08-8618-FB26346BF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666" y="1957464"/>
            <a:ext cx="7266667" cy="12285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11FEC60-AE57-4CD2-95A3-A682466CA799}"/>
              </a:ext>
            </a:extLst>
          </p:cNvPr>
          <p:cNvSpPr txBox="1"/>
          <p:nvPr/>
        </p:nvSpPr>
        <p:spPr>
          <a:xfrm>
            <a:off x="440012" y="941901"/>
            <a:ext cx="316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Mean-Square Error(Regression):</a:t>
            </a:r>
            <a:endParaRPr lang="zh-CN" altLang="en-US" sz="18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B63C0B-8453-4A51-9A66-EC5C5DB0A2F4}"/>
              </a:ext>
            </a:extLst>
          </p:cNvPr>
          <p:cNvSpPr txBox="1"/>
          <p:nvPr/>
        </p:nvSpPr>
        <p:spPr>
          <a:xfrm>
            <a:off x="1182532" y="3355092"/>
            <a:ext cx="625454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C1 means the average value in dataset C1</a:t>
            </a:r>
          </a:p>
          <a:p>
            <a:r>
              <a:rPr lang="en-US" altLang="zh-CN" dirty="0"/>
              <a:t>C2 means the average value in dataset C2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512379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64D21D-6DC3-4681-9C1A-95DDCA5A5E43}"/>
              </a:ext>
            </a:extLst>
          </p:cNvPr>
          <p:cNvSpPr txBox="1"/>
          <p:nvPr/>
        </p:nvSpPr>
        <p:spPr>
          <a:xfrm>
            <a:off x="0" y="4856813"/>
            <a:ext cx="9144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                                                        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801D17-8FB3-407D-BD2F-3FA51182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286" y="0"/>
            <a:ext cx="1685714" cy="13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5B9B95-0D79-4191-AB77-40D70AE723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09" y="0"/>
            <a:ext cx="649948" cy="6525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1E20A1-C4ED-442D-B997-E4F64405F6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072" y="1"/>
            <a:ext cx="1706928" cy="65254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085557D-ACC9-4DFA-A824-40B26CEB3776}"/>
              </a:ext>
            </a:extLst>
          </p:cNvPr>
          <p:cNvSpPr/>
          <p:nvPr/>
        </p:nvSpPr>
        <p:spPr>
          <a:xfrm>
            <a:off x="90232" y="205901"/>
            <a:ext cx="1319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results</a:t>
            </a:r>
            <a:endParaRPr lang="zh-CN" altLang="en-US" sz="18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AD470F3-D8FB-4EB7-A3B7-957637446990}"/>
              </a:ext>
            </a:extLst>
          </p:cNvPr>
          <p:cNvCxnSpPr>
            <a:cxnSpLocks/>
          </p:cNvCxnSpPr>
          <p:nvPr/>
        </p:nvCxnSpPr>
        <p:spPr>
          <a:xfrm>
            <a:off x="90232" y="575233"/>
            <a:ext cx="24319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32926D1-F8FD-4886-8C01-0D3F22F12E0E}"/>
              </a:ext>
            </a:extLst>
          </p:cNvPr>
          <p:cNvSpPr txBox="1"/>
          <p:nvPr/>
        </p:nvSpPr>
        <p:spPr>
          <a:xfrm>
            <a:off x="3416134" y="848365"/>
            <a:ext cx="1561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Tree Map </a:t>
            </a:r>
            <a:endParaRPr lang="zh-CN" altLang="en-US" sz="16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453E124-41FA-4D06-A489-43415CF53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557" y="1161916"/>
            <a:ext cx="5183885" cy="340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98417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</TotalTime>
  <Words>417</Words>
  <Application>Microsoft Office PowerPoint</Application>
  <PresentationFormat>全屏显示(16:9)</PresentationFormat>
  <Paragraphs>96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XiaoCai</cp:lastModifiedBy>
  <cp:revision>410</cp:revision>
  <dcterms:created xsi:type="dcterms:W3CDTF">2017-05-01T12:27:00Z</dcterms:created>
  <dcterms:modified xsi:type="dcterms:W3CDTF">2022-03-21T13:54:56Z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