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2" r:id="rId1"/>
  </p:sldMasterIdLst>
  <p:notesMasterIdLst>
    <p:notesMasterId r:id="rId21"/>
  </p:notesMasterIdLst>
  <p:sldIdLst>
    <p:sldId id="263" r:id="rId2"/>
    <p:sldId id="277" r:id="rId3"/>
    <p:sldId id="356" r:id="rId4"/>
    <p:sldId id="349" r:id="rId5"/>
    <p:sldId id="351" r:id="rId6"/>
    <p:sldId id="353" r:id="rId7"/>
    <p:sldId id="352" r:id="rId8"/>
    <p:sldId id="357" r:id="rId9"/>
    <p:sldId id="350" r:id="rId10"/>
    <p:sldId id="354" r:id="rId11"/>
    <p:sldId id="355" r:id="rId12"/>
    <p:sldId id="362" r:id="rId13"/>
    <p:sldId id="358" r:id="rId14"/>
    <p:sldId id="363" r:id="rId15"/>
    <p:sldId id="364" r:id="rId16"/>
    <p:sldId id="365" r:id="rId17"/>
    <p:sldId id="359" r:id="rId18"/>
    <p:sldId id="360" r:id="rId19"/>
    <p:sldId id="361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utiger LT Com 55 Roman" pitchFamily="-107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ila Patino Rodriguez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  <a:srgbClr val="00CC00"/>
    <a:srgbClr val="229A7D"/>
    <a:srgbClr val="FF9999"/>
    <a:srgbClr val="FCFBD9"/>
    <a:srgbClr val="FFFFCC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40" autoAdjust="0"/>
  </p:normalViewPr>
  <p:slideViewPr>
    <p:cSldViewPr showGuides="1">
      <p:cViewPr>
        <p:scale>
          <a:sx n="66" d="100"/>
          <a:sy n="66" d="100"/>
        </p:scale>
        <p:origin x="-1506" y="-198"/>
      </p:cViewPr>
      <p:guideLst>
        <p:guide orient="horz" pos="4247"/>
        <p:guide pos="5465"/>
        <p:guide pos="431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D5B1-5FCB-DE41-8FF4-A2661529DEA6}" type="datetimeFigureOut">
              <a:rPr lang="de-DE" smtClean="0"/>
              <a:pPr/>
              <a:t>12.07.2018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1CEFE-DE82-244F-A447-0C560DC9C5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0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1CEFE-DE82-244F-A447-0C560DC9C58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0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5284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  <p:sp>
        <p:nvSpPr>
          <p:cNvPr id="6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 baseline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05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" name="Rechteck 2"/>
          <p:cNvSpPr/>
          <p:nvPr userDrawn="1"/>
        </p:nvSpPr>
        <p:spPr>
          <a:xfrm>
            <a:off x="1868375" y="5929330"/>
            <a:ext cx="672611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48471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Titelmasters durch Klicken bearbeiten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16285"/>
          <a:stretch>
            <a:fillRect/>
          </a:stretch>
        </p:blipFill>
        <p:spPr bwMode="auto">
          <a:xfrm>
            <a:off x="-1" y="-1"/>
            <a:ext cx="9142997" cy="42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46" y="6165304"/>
            <a:ext cx="1806297" cy="4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2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T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8281863" y="6453336"/>
            <a:ext cx="682625" cy="288032"/>
          </a:xfrm>
          <a:prstGeom prst="rect">
            <a:avLst/>
          </a:prstGeom>
        </p:spPr>
        <p:txBody>
          <a:bodyPr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4F54248B-8C46-4A5F-88E3-2BF544E45B65}" type="slidenum">
              <a:rPr lang="de-DE">
                <a:solidFill>
                  <a:prstClr val="white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9" name="Picture 2" descr="C:\Users\mueller\Desktop\Poster BATS\bats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23" y="166392"/>
            <a:ext cx="1192257" cy="6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26"/>
          <p:cNvSpPr>
            <a:spLocks noGrp="1"/>
          </p:cNvSpPr>
          <p:nvPr>
            <p:ph type="body" sz="quarter" idx="18"/>
          </p:nvPr>
        </p:nvSpPr>
        <p:spPr>
          <a:xfrm>
            <a:off x="323528" y="1340767"/>
            <a:ext cx="8568951" cy="4464497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chemeClr val="accent4"/>
              </a:buClr>
              <a:buFont typeface="Calibri" pitchFamily="34" charset="0"/>
              <a:buChar char="▪"/>
              <a:defRPr sz="2000"/>
            </a:lvl1pPr>
            <a:lvl2pPr marL="627063" indent="-266700">
              <a:buClr>
                <a:schemeClr val="accent4"/>
              </a:buClr>
              <a:buFont typeface="Calibri" pitchFamily="34" charset="0"/>
              <a:buChar char="»"/>
              <a:defRPr sz="2000"/>
            </a:lvl2pPr>
            <a:lvl3pPr marL="985838" indent="-265113">
              <a:buClr>
                <a:schemeClr val="accent4"/>
              </a:buClr>
              <a:buFont typeface="Symbol" pitchFamily="18" charset="2"/>
              <a:buChar char="-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24336" y="980728"/>
            <a:ext cx="70279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 userDrawn="1"/>
        </p:nvSpPr>
        <p:spPr>
          <a:xfrm>
            <a:off x="1475656" y="6459150"/>
            <a:ext cx="568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100" b="1" dirty="0" smtClean="0">
                <a:solidFill>
                  <a:prstClr val="white"/>
                </a:solidFill>
                <a:latin typeface="Calibri"/>
              </a:rPr>
              <a:t>BATS </a:t>
            </a:r>
            <a:r>
              <a:rPr lang="de-DE" sz="1100" dirty="0" smtClean="0">
                <a:solidFill>
                  <a:prstClr val="white"/>
                </a:solidFill>
                <a:latin typeface="Calibri"/>
              </a:rPr>
              <a:t>| DFG Begutachtung | Jörn Thielecke | 30. Januar 2012</a:t>
            </a:r>
            <a:endParaRPr lang="de-DE" sz="11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" name="Picture 2" descr="C:\Users\mueller\Desktop\Poster BATS\Logos\like_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474936"/>
            <a:ext cx="1018767" cy="2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27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7128792" cy="504056"/>
          </a:xfrm>
          <a:prstGeom prst="rect">
            <a:avLst/>
          </a:prstGeom>
        </p:spPr>
        <p:txBody>
          <a:bodyPr anchor="b" anchorCtr="0"/>
          <a:lstStyle>
            <a:lvl1pPr algn="l"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23850" y="96887"/>
            <a:ext cx="712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smtClean="0">
                <a:solidFill>
                  <a:prstClr val="white">
                    <a:lumMod val="50000"/>
                  </a:prstClr>
                </a:solidFill>
                <a:latin typeface="Calibri"/>
              </a:rPr>
              <a:t>TP5: Statisches Sensornetz für energieeffizientes Tracking</a:t>
            </a:r>
            <a:endParaRPr lang="de-DE" sz="1400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01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20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83577" y="285759"/>
            <a:ext cx="8440615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FFFFFF"/>
              </a:solidFill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4149080"/>
            <a:ext cx="8136136" cy="74451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Titel der Arbeit</a:t>
            </a:r>
            <a:endParaRPr lang="de-DE" dirty="0"/>
          </a:p>
        </p:txBody>
      </p:sp>
      <p:pic>
        <p:nvPicPr>
          <p:cNvPr id="5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20911"/>
          <a:stretch/>
        </p:blipFill>
        <p:spPr bwMode="auto">
          <a:xfrm>
            <a:off x="-1" y="0"/>
            <a:ext cx="9142997" cy="39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39233" y="5292582"/>
            <a:ext cx="8136455" cy="43204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Vorname Name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277898"/>
            <a:ext cx="1710494" cy="4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bckg_may26_large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5875" r="4692" b="77807"/>
          <a:stretch/>
        </p:blipFill>
        <p:spPr bwMode="auto">
          <a:xfrm>
            <a:off x="-1" y="1"/>
            <a:ext cx="9142997" cy="88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7360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1472" y="1179466"/>
            <a:ext cx="8215370" cy="4769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rgbClr val="00206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Textmasters durch Klicken bearbeiten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2" y="1162570"/>
            <a:ext cx="8246020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45754" y="1170874"/>
            <a:ext cx="4074718" cy="47784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9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716587" y="1170874"/>
            <a:ext cx="3959101" cy="4778406"/>
          </a:xfrm>
          <a:prstGeom prst="rect">
            <a:avLst/>
          </a:prstGeom>
          <a:solidFill>
            <a:srgbClr val="FCF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021299" y="1404125"/>
            <a:ext cx="3384377" cy="4329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82246" y="197266"/>
            <a:ext cx="8229600" cy="7834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770" y="198509"/>
            <a:ext cx="8229600" cy="7822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74451" y="1162570"/>
            <a:ext cx="3926111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1"/>
          </p:nvPr>
        </p:nvSpPr>
        <p:spPr>
          <a:xfrm>
            <a:off x="4750916" y="1162570"/>
            <a:ext cx="4069556" cy="478671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1pPr>
            <a:lvl2pPr marL="742950" indent="-285750">
              <a:buFont typeface="Wingdings" pitchFamily="2" charset="2"/>
              <a:buChar char="§"/>
              <a:defRPr sz="1800">
                <a:solidFill>
                  <a:srgbClr val="002060"/>
                </a:solidFill>
              </a:defRPr>
            </a:lvl2pPr>
            <a:lvl3pPr marL="1143000" indent="-228600">
              <a:buFont typeface="Arial" pitchFamily="34" charset="0"/>
              <a:buChar char="▪"/>
              <a:defRPr sz="1600">
                <a:solidFill>
                  <a:srgbClr val="002060"/>
                </a:solidFill>
              </a:defRPr>
            </a:lvl3pPr>
            <a:lvl4pPr marL="16002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4pPr>
            <a:lvl5pPr marL="2057400" indent="-228600"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357158" y="285728"/>
            <a:ext cx="8318530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 userDrawn="1"/>
        </p:nvSpPr>
        <p:spPr>
          <a:xfrm>
            <a:off x="8316416" y="638132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9F25AAA-8594-4CF3-B212-0872ED3DE1A5}" type="slidenum">
              <a:rPr lang="de-DE" sz="1200" smtClean="0">
                <a:solidFill>
                  <a:srgbClr val="002060"/>
                </a:solidFill>
                <a:latin typeface="+mj-lt"/>
              </a:rPr>
              <a:t>‹Nr.›</a:t>
            </a:fld>
            <a:endParaRPr lang="de-DE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491880" y="6381328"/>
            <a:ext cx="3456384" cy="3488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FontTx/>
              <a:buNone/>
              <a:defRPr sz="1200">
                <a:solidFill>
                  <a:srgbClr val="002060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Line 15"/>
          <p:cNvSpPr>
            <a:spLocks noChangeShapeType="1"/>
          </p:cNvSpPr>
          <p:nvPr userDrawn="1"/>
        </p:nvSpPr>
        <p:spPr bwMode="auto">
          <a:xfrm>
            <a:off x="2039814" y="6172200"/>
            <a:ext cx="6635873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85800" y="609600"/>
            <a:ext cx="7989888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sz="2400" kern="1200">
              <a:solidFill>
                <a:srgbClr val="000000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pic>
        <p:nvPicPr>
          <p:cNvPr id="2051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59" y="6284009"/>
            <a:ext cx="1313453" cy="43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9" r:id="rId2"/>
    <p:sldLayoutId id="2147483802" r:id="rId3"/>
    <p:sldLayoutId id="2147483798" r:id="rId4"/>
    <p:sldLayoutId id="2147483788" r:id="rId5"/>
    <p:sldLayoutId id="2147483791" r:id="rId6"/>
    <p:sldLayoutId id="2147483800" r:id="rId7"/>
    <p:sldLayoutId id="2147483786" r:id="rId8"/>
    <p:sldLayoutId id="2147483797" r:id="rId9"/>
    <p:sldLayoutId id="2147483801" r:id="rId10"/>
    <p:sldLayoutId id="2147483803" r:id="rId11"/>
    <p:sldLayoutId id="2147483804" r:id="rId12"/>
    <p:sldLayoutId id="214748380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06" charset="-128"/>
          <a:cs typeface="ＭＳ Ｐゴシック" pitchFamily="-11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4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8136136" cy="1638221"/>
          </a:xfrm>
        </p:spPr>
        <p:txBody>
          <a:bodyPr/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Trajectory </a:t>
            </a:r>
            <a:r>
              <a:rPr lang="en-US" sz="2800">
                <a:solidFill>
                  <a:schemeClr val="bg1"/>
                </a:solidFill>
              </a:rPr>
              <a:t>Learning for Pedestrian Tracking </a:t>
            </a:r>
            <a:endParaRPr lang="en-US" sz="2800" smtClean="0">
              <a:solidFill>
                <a:schemeClr val="bg1"/>
              </a:solidFill>
            </a:endParaRPr>
          </a:p>
          <a:p>
            <a:pPr algn="ctr"/>
            <a:r>
              <a:rPr lang="en-US" sz="2800" smtClean="0">
                <a:solidFill>
                  <a:schemeClr val="bg1"/>
                </a:solidFill>
              </a:rPr>
              <a:t>by</a:t>
            </a:r>
            <a:endParaRPr lang="en-US" sz="2800">
              <a:solidFill>
                <a:schemeClr val="bg1"/>
              </a:solidFill>
            </a:endParaRPr>
          </a:p>
          <a:p>
            <a:pPr algn="ctr"/>
            <a:r>
              <a:rPr lang="en-US" sz="2800">
                <a:solidFill>
                  <a:schemeClr val="bg1"/>
                </a:solidFill>
              </a:rPr>
              <a:t>Regression </a:t>
            </a:r>
            <a:r>
              <a:rPr lang="en-US" sz="2800" smtClean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3" name="Untertitel 4"/>
          <p:cNvSpPr txBox="1">
            <a:spLocks/>
          </p:cNvSpPr>
          <p:nvPr/>
        </p:nvSpPr>
        <p:spPr>
          <a:xfrm>
            <a:off x="251520" y="4304478"/>
            <a:ext cx="3744416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sz="1600" b="0" smtClean="0"/>
              <a:t>Jiaren Zhou, B.Eng.</a:t>
            </a:r>
            <a:endParaRPr lang="it-IT" sz="1600" b="0"/>
          </a:p>
          <a:p>
            <a:r>
              <a:rPr lang="it-IT" sz="1600" b="0" smtClean="0"/>
              <a:t>E-Mail</a:t>
            </a:r>
            <a:r>
              <a:rPr lang="it-IT" sz="1600" b="0"/>
              <a:t>:  </a:t>
            </a:r>
            <a:r>
              <a:rPr lang="it-IT" sz="1600" b="0" smtClean="0"/>
              <a:t>iuk.zhou</a:t>
            </a:r>
            <a:r>
              <a:rPr lang="en-US" altLang="zh-CN" sz="1600" b="0" smtClean="0"/>
              <a:t>@gmail.com</a:t>
            </a:r>
            <a:endParaRPr lang="it-IT" sz="1600" b="0"/>
          </a:p>
          <a:p>
            <a:endParaRPr lang="it-IT" sz="1600" b="0" smtClean="0"/>
          </a:p>
          <a:p>
            <a:endParaRPr lang="it-IT" sz="1600" b="0"/>
          </a:p>
          <a:p>
            <a:endParaRPr lang="it-IT" sz="1600" b="0" smtClean="0"/>
          </a:p>
          <a:p>
            <a:r>
              <a:rPr lang="it-IT" sz="1600" b="0" smtClean="0"/>
              <a:t>Betreuer</a:t>
            </a:r>
            <a:r>
              <a:rPr lang="it-IT" sz="1600" b="0"/>
              <a:t>: Florian Particke </a:t>
            </a:r>
            <a:r>
              <a:rPr lang="it-IT" sz="1600" b="0" smtClean="0"/>
              <a:t>M.Sc.</a:t>
            </a:r>
            <a:endParaRPr lang="en-US" sz="1600" b="0"/>
          </a:p>
        </p:txBody>
      </p:sp>
      <p:sp>
        <p:nvSpPr>
          <p:cNvPr id="4" name="Untertitel 4"/>
          <p:cNvSpPr txBox="1">
            <a:spLocks/>
          </p:cNvSpPr>
          <p:nvPr/>
        </p:nvSpPr>
        <p:spPr>
          <a:xfrm>
            <a:off x="4788024" y="4304478"/>
            <a:ext cx="5472608" cy="280831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600" b="0"/>
              <a:t>Prof. Dr.-Ing. Jörn Thielecke</a:t>
            </a:r>
          </a:p>
          <a:p>
            <a:r>
              <a:rPr lang="de-DE" sz="1600" b="0"/>
              <a:t>Professur für Informationstechnik</a:t>
            </a:r>
          </a:p>
          <a:p>
            <a:r>
              <a:rPr lang="de-DE" sz="1600" b="0"/>
              <a:t>Schwerpunkt Navigation und Ortsbestimmung</a:t>
            </a:r>
          </a:p>
          <a:p>
            <a:r>
              <a:rPr lang="de-DE" sz="1600" b="0"/>
              <a:t>Telefon: </a:t>
            </a:r>
            <a:r>
              <a:rPr lang="de-DE" sz="1600" b="0" smtClean="0"/>
              <a:t>	+</a:t>
            </a:r>
            <a:r>
              <a:rPr lang="de-DE" sz="1600" b="0"/>
              <a:t>49 9131 8525-118</a:t>
            </a:r>
          </a:p>
          <a:p>
            <a:r>
              <a:rPr lang="de-DE" sz="1600" b="0"/>
              <a:t>Fax:  </a:t>
            </a:r>
            <a:r>
              <a:rPr lang="de-DE" sz="1600" b="0" smtClean="0"/>
              <a:t>	+</a:t>
            </a:r>
            <a:r>
              <a:rPr lang="de-DE" sz="1600" b="0"/>
              <a:t>49 9131 8525-102</a:t>
            </a:r>
          </a:p>
          <a:p>
            <a:r>
              <a:rPr lang="de-DE" sz="1600" b="0"/>
              <a:t>E-Mail:  </a:t>
            </a:r>
            <a:r>
              <a:rPr lang="de-DE" sz="1600" b="0" smtClean="0"/>
              <a:t>	joern.thielecke@fau.de</a:t>
            </a:r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7260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Simulation:  test set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E:\Studium\Master_IuK\Thesis\Trajektoriengenerator\test\TrajectoryGenerator\trajectory_update_090718\08_07_18\test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0072"/>
            <a:ext cx="8280920" cy="519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Evaluation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01497"/>
              </p:ext>
            </p:extLst>
          </p:nvPr>
        </p:nvGraphicFramePr>
        <p:xfrm>
          <a:off x="539553" y="836712"/>
          <a:ext cx="8208910" cy="5963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1022183"/>
                <a:gridCol w="1030136"/>
                <a:gridCol w="1133153"/>
                <a:gridCol w="1146021"/>
                <a:gridCol w="1158905"/>
                <a:gridCol w="1062329"/>
              </a:tblGrid>
              <a:tr h="590466">
                <a:tc>
                  <a:txBody>
                    <a:bodyPr/>
                    <a:lstStyle/>
                    <a:p>
                      <a:r>
                        <a:rPr lang="de-DE" smtClean="0"/>
                        <a:t>Algorithmen</a:t>
                      </a:r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Regression  Tree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Neural</a:t>
                      </a:r>
                      <a:r>
                        <a:rPr lang="de-DE" sz="18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Network</a:t>
                      </a:r>
                      <a:endParaRPr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0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Mind. Error</a:t>
                      </a:r>
                    </a:p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Reduction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 anchorCtr="1"/>
                </a:tc>
              </a:tr>
              <a:tr h="590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Mind. </a:t>
                      </a:r>
                    </a:p>
                    <a:p>
                      <a:pPr algn="l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Instances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 anchorCtr="1"/>
                </a:tc>
              </a:tr>
              <a:tr h="590466"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+mn-lt"/>
                        </a:rPr>
                        <a:t>Network </a:t>
                      </a:r>
                    </a:p>
                    <a:p>
                      <a:r>
                        <a:rPr lang="de-DE" sz="1600" smtClean="0">
                          <a:latin typeface="+mn-lt"/>
                        </a:rPr>
                        <a:t>dim.</a:t>
                      </a:r>
                      <a:endParaRPr lang="en-US" sz="1600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  </a:t>
                      </a:r>
                    </a:p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20, 30, 10,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</a:t>
                      </a:r>
                    </a:p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20, 30, 10, </a:t>
                      </a:r>
                      <a:endParaRPr lang="en-US" sz="1400" b="0" i="0" u="none" strike="noStrike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</a:t>
                      </a:r>
                    </a:p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20, 30, 10, </a:t>
                      </a:r>
                    </a:p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 anchorCtr="1"/>
                </a:tc>
              </a:tr>
              <a:tr h="590466">
                <a:tc>
                  <a:txBody>
                    <a:bodyPr/>
                    <a:lstStyle/>
                    <a:p>
                      <a:r>
                        <a:rPr lang="de-DE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</a:p>
                    <a:p>
                      <a:r>
                        <a:rPr lang="de-DE" sz="1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ctr" anchorCtr="1"/>
                </a:tc>
              </a:tr>
              <a:tr h="590466">
                <a:tc>
                  <a:txBody>
                    <a:bodyPr/>
                    <a:lstStyle/>
                    <a:p>
                      <a:pPr algn="l"/>
                      <a:r>
                        <a:rPr lang="de-DE" sz="1600" smtClean="0">
                          <a:latin typeface="+mn-lt"/>
                        </a:rPr>
                        <a:t>Iteration</a:t>
                      </a:r>
                      <a:endParaRPr lang="en-US">
                        <a:latin typeface="+mn-lt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</a:t>
                      </a:r>
                    </a:p>
                  </a:txBody>
                  <a:tcPr marL="9525" marR="9525" marT="9525" marB="0" anchor="ctr" anchorCtr="1"/>
                </a:tc>
              </a:tr>
              <a:tr h="590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Corr. Coef</a:t>
                      </a:r>
                    </a:p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(train_X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0.976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0.960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0.953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0.794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0.880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0.904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Corr. Coef</a:t>
                      </a:r>
                    </a:p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train_Y) 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0.985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0.977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0.971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0.837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0.901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0.937</a:t>
                      </a:r>
                    </a:p>
                  </a:txBody>
                  <a:tcPr marL="9525" marR="9525" marT="9525" marB="0" anchor="ctr" anchorCt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Corr. Coef</a:t>
                      </a:r>
                    </a:p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test_X) 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0.608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0.595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0.591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0.734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0.710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0.705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9046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Corr. Coef</a:t>
                      </a:r>
                    </a:p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test_Y) 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0.876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0.847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0.837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0.825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0.850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0.877</a:t>
                      </a:r>
                    </a:p>
                  </a:txBody>
                  <a:tcPr marL="9525" marR="9525" marT="9525" marB="0" anchor="ctr" anchorCtr="1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Algorithmen testen</a:t>
            </a:r>
            <a:br>
              <a:rPr lang="de-DE"/>
            </a:b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8215370" cy="4769814"/>
          </a:xfrm>
        </p:spPr>
        <p:txBody>
          <a:bodyPr/>
          <a:lstStyle/>
          <a:p>
            <a:endParaRPr lang="de-DE" sz="2000" smtClean="0"/>
          </a:p>
          <a:p>
            <a:r>
              <a:rPr lang="de-DE" sz="2000" smtClean="0"/>
              <a:t>Problems of </a:t>
            </a:r>
            <a:r>
              <a:rPr lang="de-DE" sz="2000" b="1" u="sng" smtClean="0"/>
              <a:t>Model Tree </a:t>
            </a:r>
            <a:r>
              <a:rPr lang="de-DE" sz="2000" smtClean="0"/>
              <a:t>method:</a:t>
            </a:r>
          </a:p>
          <a:p>
            <a:endParaRPr lang="de-DE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smtClean="0"/>
              <a:t>Trainging takes long time for many samples (more than 10000)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</a:t>
            </a:r>
            <a:r>
              <a:rPr lang="en-US" sz="2000"/>
              <a:t>matrix </a:t>
            </a:r>
            <a:r>
              <a:rPr lang="en-US" sz="2000" smtClean="0"/>
              <a:t>inverse may </a:t>
            </a:r>
            <a:r>
              <a:rPr lang="en-US" sz="2000"/>
              <a:t>not </a:t>
            </a:r>
            <a:r>
              <a:rPr lang="en-US" sz="2000" smtClean="0"/>
              <a:t>exist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/>
          </a:p>
          <a:p>
            <a:r>
              <a:rPr lang="de-DE" sz="2000"/>
              <a:t>Solution</a:t>
            </a:r>
            <a:r>
              <a:rPr lang="de-DE" sz="2000"/>
              <a:t>:  </a:t>
            </a:r>
            <a:endParaRPr lang="de-DE" sz="2000" smtClean="0"/>
          </a:p>
          <a:p>
            <a:endParaRPr lang="de-DE" sz="200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smtClean="0"/>
              <a:t>check </a:t>
            </a:r>
            <a:r>
              <a:rPr lang="de-DE" sz="2000"/>
              <a:t>the inversability </a:t>
            </a:r>
            <a:r>
              <a:rPr lang="de-DE" sz="2000" smtClean="0"/>
              <a:t>of matrix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smtClean="0"/>
              <a:t>try </a:t>
            </a:r>
            <a:r>
              <a:rPr lang="de-DE" sz="2000"/>
              <a:t>some other pseudo </a:t>
            </a:r>
            <a:r>
              <a:rPr lang="de-DE" sz="2000"/>
              <a:t>inverse </a:t>
            </a:r>
            <a:r>
              <a:rPr lang="de-DE" sz="2000" smtClean="0"/>
              <a:t>functions</a:t>
            </a:r>
            <a:endParaRPr lang="en-US" sz="200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86" y="1320091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Studium\Master_IuK\Thesis\Trajektoriengenerator\test\TrajectoryGenerator\trajectory_update_090718\08_07_18\260_280_10_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8" y="836712"/>
            <a:ext cx="7793037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Studium\Master_IuK\Thesis\Trajektoriengenerator\test\TrajectoryGenerator\trajectory_update_090718\08_07_18\300_300_0_-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7907337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E:\Studium\Master_IuK\Thesis\Trajektoriengenerator\test\TrajectoryGenerator\trajectory_update_090718\08_07_18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632848" cy="493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</p:spPr>
        <p:txBody>
          <a:bodyPr/>
          <a:lstStyle/>
          <a:p>
            <a:endParaRPr lang="de-DE" smtClean="0"/>
          </a:p>
          <a:p>
            <a:endParaRPr lang="en-US" sz="2000" smtClean="0"/>
          </a:p>
          <a:p>
            <a:pPr marL="400050" indent="-400050">
              <a:buAutoNum type="romanUcPeriod"/>
            </a:pPr>
            <a:r>
              <a:rPr lang="de-DE" sz="2400">
                <a:solidFill>
                  <a:schemeClr val="bg1">
                    <a:lumMod val="85000"/>
                  </a:schemeClr>
                </a:solidFill>
              </a:rPr>
              <a:t>Algorithmen vorstellen</a:t>
            </a:r>
          </a:p>
          <a:p>
            <a:pPr marL="400050" indent="-400050">
              <a:buAutoNum type="romanUcPeriod"/>
            </a:pPr>
            <a:endParaRPr lang="de-DE" sz="2400" smtClean="0"/>
          </a:p>
          <a:p>
            <a:pPr marL="400050" indent="-400050">
              <a:buAutoNum type="romanUcPeriod"/>
            </a:pPr>
            <a:r>
              <a:rPr lang="de-DE" sz="2400">
                <a:solidFill>
                  <a:schemeClr val="bg1">
                    <a:lumMod val="85000"/>
                  </a:schemeClr>
                </a:solidFill>
              </a:rPr>
              <a:t>Algorithmen testen</a:t>
            </a:r>
          </a:p>
          <a:p>
            <a:pPr marL="400050" indent="-400050">
              <a:buAutoNum type="romanUcPeriod"/>
            </a:pPr>
            <a:endParaRPr lang="de-DE" sz="2400">
              <a:solidFill>
                <a:schemeClr val="bg1">
                  <a:lumMod val="8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en-US" sz="2400"/>
              <a:t>Neue Idee f</a:t>
            </a:r>
            <a:r>
              <a:rPr lang="de-DE" sz="2400"/>
              <a:t>ür Entwicklung der Algorithmen</a:t>
            </a:r>
            <a:endParaRPr lang="en-US" sz="2400"/>
          </a:p>
          <a:p>
            <a:pPr marL="400050" indent="-400050">
              <a:buAutoNum type="romanUcPeriod"/>
            </a:pPr>
            <a:endParaRPr lang="en-US" sz="200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 smtClean="0"/>
              <a:t>Aktuelle </a:t>
            </a:r>
            <a:r>
              <a:rPr lang="de-DE"/>
              <a:t>Datenstruktur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52356"/>
              </p:ext>
            </p:extLst>
          </p:nvPr>
        </p:nvGraphicFramePr>
        <p:xfrm>
          <a:off x="1608403" y="2348880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Pos_  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Pos_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Speed_x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Speed_y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Acc_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Acc_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122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127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19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24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-34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-10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107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141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-15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14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33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6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125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161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18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20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-12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-6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7" name="Geschweifte Klammer links 6"/>
          <p:cNvSpPr/>
          <p:nvPr/>
        </p:nvSpPr>
        <p:spPr>
          <a:xfrm rot="5400000">
            <a:off x="3148045" y="-171400"/>
            <a:ext cx="936104" cy="3960440"/>
          </a:xfrm>
          <a:prstGeom prst="lef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eschweifte Klammer links 8"/>
          <p:cNvSpPr/>
          <p:nvPr/>
        </p:nvSpPr>
        <p:spPr>
          <a:xfrm rot="5400000">
            <a:off x="6237802" y="802392"/>
            <a:ext cx="936104" cy="1980220"/>
          </a:xfrm>
          <a:prstGeom prst="leftBrace">
            <a:avLst/>
          </a:prstGeom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2189264" y="881769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/>
              <a:t>Features für 1 Pixel</a:t>
            </a:r>
            <a:endParaRPr lang="en-US" sz="2400"/>
          </a:p>
        </p:txBody>
      </p:sp>
      <p:sp>
        <p:nvSpPr>
          <p:cNvPr id="11" name="Textfeld 10"/>
          <p:cNvSpPr txBox="1"/>
          <p:nvPr/>
        </p:nvSpPr>
        <p:spPr>
          <a:xfrm>
            <a:off x="6108799" y="881769"/>
            <a:ext cx="119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/>
              <a:t>Targets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61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/>
            <a:r>
              <a:rPr lang="de-DE" smtClean="0"/>
              <a:t>Erweiterte Datenstruktur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75848"/>
              </p:ext>
            </p:extLst>
          </p:nvPr>
        </p:nvGraphicFramePr>
        <p:xfrm>
          <a:off x="683571" y="2276872"/>
          <a:ext cx="7896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620"/>
                <a:gridCol w="789620"/>
                <a:gridCol w="725013"/>
                <a:gridCol w="792088"/>
                <a:gridCol w="851759"/>
                <a:gridCol w="732417"/>
                <a:gridCol w="846823"/>
                <a:gridCol w="789620"/>
                <a:gridCol w="789620"/>
                <a:gridCol w="7896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Pos_  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x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Pos_</a:t>
                      </a:r>
                    </a:p>
                    <a:p>
                      <a:pPr algn="ctr"/>
                      <a:r>
                        <a:rPr lang="de-DE" sz="1800" smtClean="0">
                          <a:solidFill>
                            <a:srgbClr val="002060"/>
                          </a:solidFill>
                        </a:rPr>
                        <a:t>y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anchor="ctr" anchorCtr="1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anchor="ctr" anchorCtr="1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anchor="ctr" anchorCtr="1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 anchor="ctr" anchorCtr="1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Speed_x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Speed_y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Acc_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x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Acc_</a:t>
                      </a:r>
                    </a:p>
                    <a:p>
                      <a:pPr algn="ctr"/>
                      <a:r>
                        <a:rPr lang="de-DE" smtClean="0">
                          <a:solidFill>
                            <a:srgbClr val="002060"/>
                          </a:solidFill>
                        </a:rPr>
                        <a:t>y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…</a:t>
                      </a:r>
                      <a:endParaRPr lang="en-US" smtClean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122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127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19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24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-34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-10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107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141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-15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14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33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6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125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161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18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20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-12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-6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….</a:t>
                      </a:r>
                      <a:endParaRPr lang="en-US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…</a:t>
                      </a:r>
                      <a:endParaRPr lang="en-US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7" name="Geschweifte Klammer links 6"/>
          <p:cNvSpPr/>
          <p:nvPr/>
        </p:nvSpPr>
        <p:spPr>
          <a:xfrm rot="5400000">
            <a:off x="3383869" y="-1359533"/>
            <a:ext cx="936104" cy="6336705"/>
          </a:xfrm>
          <a:prstGeom prst="lef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eschweifte Klammer links 8"/>
          <p:cNvSpPr/>
          <p:nvPr/>
        </p:nvSpPr>
        <p:spPr>
          <a:xfrm rot="5400000">
            <a:off x="7290302" y="1073404"/>
            <a:ext cx="936104" cy="1476164"/>
          </a:xfrm>
          <a:prstGeom prst="leftBrace">
            <a:avLst/>
          </a:prstGeom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2348143" y="862785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/>
              <a:t>Features für n Pixels</a:t>
            </a:r>
            <a:endParaRPr lang="en-US" sz="2400"/>
          </a:p>
        </p:txBody>
      </p:sp>
      <p:sp>
        <p:nvSpPr>
          <p:cNvPr id="11" name="Textfeld 10"/>
          <p:cNvSpPr txBox="1"/>
          <p:nvPr/>
        </p:nvSpPr>
        <p:spPr>
          <a:xfrm>
            <a:off x="7161299" y="881769"/>
            <a:ext cx="119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/>
              <a:t>Targets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37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Hmmmm…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E:\Studium\Master_IuK\Thesis\Trajektoriengenerator\test\TrajectoryGenerator\trajectory_update_090718\08_07_18\th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76872"/>
            <a:ext cx="247574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</p:spPr>
        <p:txBody>
          <a:bodyPr/>
          <a:lstStyle/>
          <a:p>
            <a:endParaRPr lang="de-DE" smtClean="0"/>
          </a:p>
          <a:p>
            <a:endParaRPr lang="en-US" sz="2000" smtClean="0"/>
          </a:p>
          <a:p>
            <a:pPr marL="400050" indent="-400050">
              <a:buAutoNum type="romanUcPeriod"/>
            </a:pPr>
            <a:r>
              <a:rPr lang="de-DE" sz="2400" smtClean="0"/>
              <a:t>Algorithmen vorstellen</a:t>
            </a:r>
          </a:p>
          <a:p>
            <a:pPr marL="400050" indent="-400050">
              <a:buAutoNum type="romanUcPeriod"/>
            </a:pPr>
            <a:endParaRPr lang="de-DE" sz="2400" smtClean="0"/>
          </a:p>
          <a:p>
            <a:pPr marL="400050" indent="-400050">
              <a:buAutoNum type="romanUcPeriod"/>
            </a:pPr>
            <a:r>
              <a:rPr lang="de-DE" sz="2400" smtClean="0"/>
              <a:t>Algorithmen testen</a:t>
            </a:r>
          </a:p>
          <a:p>
            <a:pPr marL="400050" indent="-400050">
              <a:buAutoNum type="romanUcPeriod"/>
            </a:pPr>
            <a:endParaRPr lang="de-DE" sz="2400" smtClean="0"/>
          </a:p>
          <a:p>
            <a:pPr marL="400050" indent="-400050">
              <a:buAutoNum type="romanUcPeriod"/>
            </a:pPr>
            <a:r>
              <a:rPr lang="en-US" sz="2400" smtClean="0"/>
              <a:t>Neue Idee f</a:t>
            </a:r>
            <a:r>
              <a:rPr lang="de-DE" sz="2400" smtClean="0"/>
              <a:t>ür Entwicklung der Algorithmen</a:t>
            </a:r>
            <a:endParaRPr lang="en-US" sz="2400" smtClean="0"/>
          </a:p>
          <a:p>
            <a:pPr marL="400050" indent="-400050">
              <a:buAutoNum type="romanUcPeriod"/>
            </a:pPr>
            <a:endParaRPr lang="en-US" sz="200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</p:spPr>
        <p:txBody>
          <a:bodyPr/>
          <a:lstStyle/>
          <a:p>
            <a:endParaRPr lang="de-DE" smtClean="0"/>
          </a:p>
          <a:p>
            <a:endParaRPr lang="en-US" sz="2000" smtClean="0"/>
          </a:p>
          <a:p>
            <a:pPr marL="400050" indent="-400050">
              <a:buAutoNum type="romanUcPeriod"/>
            </a:pPr>
            <a:r>
              <a:rPr lang="de-DE" sz="2400" smtClean="0"/>
              <a:t>Algorithmen vorstellen</a:t>
            </a:r>
          </a:p>
          <a:p>
            <a:pPr marL="400050" indent="-400050">
              <a:buAutoNum type="romanUcPeriod"/>
            </a:pPr>
            <a:endParaRPr lang="de-DE" sz="2400" smtClean="0"/>
          </a:p>
          <a:p>
            <a:pPr marL="400050" indent="-400050">
              <a:buAutoNum type="romanUcPeriod"/>
            </a:pPr>
            <a:r>
              <a:rPr lang="de-DE" sz="2400">
                <a:solidFill>
                  <a:schemeClr val="bg1">
                    <a:lumMod val="85000"/>
                  </a:schemeClr>
                </a:solidFill>
              </a:rPr>
              <a:t>Algorithmen testen</a:t>
            </a:r>
          </a:p>
          <a:p>
            <a:pPr marL="400050" indent="-400050">
              <a:buAutoNum type="romanUcPeriod"/>
            </a:pPr>
            <a:endParaRPr lang="de-DE" sz="2400">
              <a:solidFill>
                <a:schemeClr val="bg1">
                  <a:lumMod val="8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Neue Idee f</a:t>
            </a:r>
            <a:r>
              <a:rPr lang="de-DE" sz="2400">
                <a:solidFill>
                  <a:schemeClr val="bg1">
                    <a:lumMod val="85000"/>
                  </a:schemeClr>
                </a:solidFill>
              </a:rPr>
              <a:t>ür Entwicklung der Algorithmen</a:t>
            </a:r>
            <a:endParaRPr lang="en-US" sz="2400">
              <a:solidFill>
                <a:schemeClr val="bg1">
                  <a:lumMod val="85000"/>
                </a:schemeClr>
              </a:solidFill>
            </a:endParaRPr>
          </a:p>
          <a:p>
            <a:pPr marL="400050" indent="-400050">
              <a:buAutoNum type="romanUcPeriod"/>
            </a:pPr>
            <a:endParaRPr lang="en-US" sz="200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Algorithmen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de-DE" sz="200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smtClean="0"/>
              <a:t>Regression Tree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smtClean="0"/>
              <a:t>Model Tree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smtClean="0"/>
              <a:t>Neural Network</a:t>
            </a:r>
            <a:endParaRPr lang="en-US" sz="200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E:\Studium\Master_IuK\Thesis\Trajektoriengenerator\test\TrajectoryGenerator\trajectory_update_090718\08_07_18\dat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436268" cy="36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Algorithmen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de-DE" sz="200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smtClean="0"/>
              <a:t>Regression Tree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smtClean="0">
                <a:solidFill>
                  <a:schemeClr val="bg1">
                    <a:lumMod val="85000"/>
                  </a:schemeClr>
                </a:solidFill>
              </a:rPr>
              <a:t>Model Tree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smtClean="0">
                <a:solidFill>
                  <a:schemeClr val="bg1">
                    <a:lumMod val="85000"/>
                  </a:schemeClr>
                </a:solidFill>
              </a:rPr>
              <a:t>Neural Network</a:t>
            </a:r>
            <a:endParaRPr lang="en-US" sz="200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197415" y="1124744"/>
            <a:ext cx="28917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Hyperparameter: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Mind. error reduction:  1 </a:t>
            </a:r>
          </a:p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Mind. data instances:  20</a:t>
            </a:r>
          </a:p>
        </p:txBody>
      </p:sp>
      <p:pic>
        <p:nvPicPr>
          <p:cNvPr id="2050" name="Picture 2" descr="E:\Studium\Master_IuK\Thesis\Trajektoriengenerator\test\TrajectoryGenerator\trajectory_update_090718\08_07_18\regTree_dat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2556038"/>
            <a:ext cx="4430617" cy="357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Studium\Master_IuK\Thesis\Trajektoriengenerator\test\TrajectoryGenerator\trajectory_update_090718\08_07_18\plot_regTree_dat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8" y="2556038"/>
            <a:ext cx="4067994" cy="341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Algorithmen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197415" y="1124744"/>
            <a:ext cx="28917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Hyperparameter: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Mind. error reduction:  1 </a:t>
            </a:r>
          </a:p>
          <a:p>
            <a:r>
              <a:rPr lang="en-US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Mind. data instances:  20</a:t>
            </a:r>
          </a:p>
        </p:txBody>
      </p:sp>
      <p:pic>
        <p:nvPicPr>
          <p:cNvPr id="9" name="Picture 2" descr="E:\Studium\Master_IuK\Thesis\Trajektoriengenerator\test\TrajectoryGenerator\trajectory_update_090718\08_07_18\modTree_dat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87" y="2562309"/>
            <a:ext cx="4365207" cy="35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ntertitel 2"/>
          <p:cNvSpPr txBox="1">
            <a:spLocks/>
          </p:cNvSpPr>
          <p:nvPr/>
        </p:nvSpPr>
        <p:spPr>
          <a:xfrm>
            <a:off x="611560" y="764704"/>
            <a:ext cx="8215370" cy="47698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sz="2000" kern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kern="0" smtClean="0">
                <a:solidFill>
                  <a:schemeClr val="bg1">
                    <a:lumMod val="85000"/>
                  </a:schemeClr>
                </a:solidFill>
              </a:rPr>
              <a:t>Regression Tree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kern="0" smtClean="0"/>
              <a:t>Model Tree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 kern="0" smtClean="0">
                <a:solidFill>
                  <a:schemeClr val="bg1">
                    <a:lumMod val="85000"/>
                  </a:schemeClr>
                </a:solidFill>
              </a:rPr>
              <a:t>Neural Network</a:t>
            </a:r>
            <a:endParaRPr lang="en-US" sz="2000" kern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763688" y="2681323"/>
            <a:ext cx="1188132" cy="66520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Feat: 0</a:t>
            </a:r>
          </a:p>
          <a:p>
            <a:pPr algn="ctr"/>
            <a:r>
              <a:rPr lang="en-US" smtClean="0"/>
              <a:t>Val: 0.28</a:t>
            </a:r>
            <a:endParaRPr lang="en-US"/>
          </a:p>
        </p:txBody>
      </p:sp>
      <p:sp>
        <p:nvSpPr>
          <p:cNvPr id="13" name="Abgerundetes Rechteck 12"/>
          <p:cNvSpPr/>
          <p:nvPr/>
        </p:nvSpPr>
        <p:spPr>
          <a:xfrm>
            <a:off x="919076" y="3956027"/>
            <a:ext cx="772604" cy="55504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 1</a:t>
            </a:r>
            <a:endParaRPr lang="en-US" sz="2400" b="1">
              <a:solidFill>
                <a:srgbClr val="7030A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1259632" y="3379536"/>
            <a:ext cx="432048" cy="442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950209" y="3346524"/>
            <a:ext cx="441666" cy="442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07017" y="5524579"/>
            <a:ext cx="3214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Prediction </a:t>
            </a:r>
            <a:r>
              <a:rPr lang="en-US" sz="2000" kern="0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 =  </a:t>
            </a:r>
            <a:r>
              <a:rPr lang="en-US" sz="2000" ker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X * W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3064827" y="3950115"/>
            <a:ext cx="772604" cy="55504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 2</a:t>
            </a:r>
            <a:endParaRPr lang="en-US" sz="2400" b="1">
              <a:solidFill>
                <a:srgbClr val="7030A0"/>
              </a:solidFill>
            </a:endParaRPr>
          </a:p>
        </p:txBody>
      </p:sp>
      <p:pic>
        <p:nvPicPr>
          <p:cNvPr id="14" name="Picture 6" descr="E:\Studium\Master_IuK\HiWi\LIKE\regression\presentation\img\weights_expr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17" y="4818237"/>
            <a:ext cx="3301474" cy="5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Algorithmen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2796487" cy="1682899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de-DE" sz="200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>
                <a:solidFill>
                  <a:schemeClr val="bg1">
                    <a:lumMod val="85000"/>
                  </a:schemeClr>
                </a:solidFill>
              </a:rPr>
              <a:t>Regression Tree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>
                <a:solidFill>
                  <a:schemeClr val="bg1">
                    <a:lumMod val="85000"/>
                  </a:schemeClr>
                </a:solidFill>
              </a:rPr>
              <a:t>Model Tree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2000"/>
              <a:t>Neural Network</a:t>
            </a:r>
            <a:endParaRPr lang="en-US" sz="20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614952" y="908720"/>
            <a:ext cx="409103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Hyperparameter:</a:t>
            </a:r>
          </a:p>
          <a:p>
            <a:endParaRPr lang="en-US" sz="200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Layer dimension:  [1, 5, 5, 1] </a:t>
            </a:r>
            <a:endParaRPr lang="en-US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Learning rate:  10;   </a:t>
            </a:r>
            <a:r>
              <a:rPr lang="en-US" smtClean="0">
                <a:solidFill>
                  <a:srgbClr val="002060"/>
                </a:solidFill>
                <a:ea typeface="ＭＳ Ｐゴシック" pitchFamily="-106" charset="-128"/>
                <a:cs typeface="ＭＳ Ｐゴシック" pitchFamily="-110" charset="-128"/>
              </a:rPr>
              <a:t>Iteration: 1000</a:t>
            </a:r>
            <a:endParaRPr lang="en-US" smtClean="0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  <a:p>
            <a:r>
              <a:rPr lang="en-US" smtClean="0">
                <a:solidFill>
                  <a:srgbClr val="002060"/>
                </a:solidFill>
                <a:latin typeface="+mn-lt"/>
                <a:ea typeface="ＭＳ Ｐゴシック" pitchFamily="-106" charset="-128"/>
                <a:cs typeface="ＭＳ Ｐゴシック" pitchFamily="-110" charset="-128"/>
              </a:rPr>
              <a:t>Activation: “relu”</a:t>
            </a:r>
            <a:endParaRPr lang="en-US">
              <a:solidFill>
                <a:srgbClr val="002060"/>
              </a:solidFill>
              <a:latin typeface="+mn-lt"/>
              <a:ea typeface="ＭＳ Ｐゴシック" pitchFamily="-106" charset="-128"/>
              <a:cs typeface="ＭＳ Ｐゴシック" pitchFamily="-110" charset="-128"/>
            </a:endParaRPr>
          </a:p>
        </p:txBody>
      </p:sp>
      <p:pic>
        <p:nvPicPr>
          <p:cNvPr id="3076" name="Picture 4" descr="E:\Studium\Master_IuK\Thesis\Trajektoriengenerator\test\TrajectoryGenerator\trajectory_update_090718\08_07_18\regNN_dat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72" y="2564904"/>
            <a:ext cx="4320000" cy="354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367991" y="3995922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320536" y="2996952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3491880" y="3995922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1320536" y="3995922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317239" y="3501008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321965" y="4509120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1318668" y="5013176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2411760" y="2996952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2411760" y="3995922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408463" y="3501008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2413189" y="4509120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2409892" y="5013176"/>
            <a:ext cx="288032" cy="28803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652523" y="3251222"/>
            <a:ext cx="661216" cy="71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1722718" y="3289555"/>
            <a:ext cx="661216" cy="71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1722718" y="3798182"/>
            <a:ext cx="661216" cy="71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1722718" y="4283954"/>
            <a:ext cx="661216" cy="71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664476" y="4336562"/>
            <a:ext cx="649263" cy="65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609997" y="3289555"/>
            <a:ext cx="761983" cy="869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1715313" y="3137183"/>
            <a:ext cx="624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2795433" y="4130061"/>
            <a:ext cx="624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89300" y="4130061"/>
            <a:ext cx="624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1735129" y="3652665"/>
            <a:ext cx="624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1722915" y="4130061"/>
            <a:ext cx="624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1715312" y="4658128"/>
            <a:ext cx="624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1706384" y="5157192"/>
            <a:ext cx="624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692800" y="4251879"/>
            <a:ext cx="620939" cy="34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1696193" y="4748663"/>
            <a:ext cx="620939" cy="34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1706384" y="4232087"/>
            <a:ext cx="620939" cy="34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1722553" y="3765741"/>
            <a:ext cx="620939" cy="34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1696193" y="3177180"/>
            <a:ext cx="620939" cy="34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>
            <a:off x="1605271" y="3765741"/>
            <a:ext cx="761983" cy="869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1635861" y="4251879"/>
            <a:ext cx="761983" cy="869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endCxn id="16" idx="2"/>
          </p:cNvCxnSpPr>
          <p:nvPr/>
        </p:nvCxnSpPr>
        <p:spPr>
          <a:xfrm flipV="1">
            <a:off x="701026" y="3645024"/>
            <a:ext cx="616213" cy="38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1714610" y="3190813"/>
            <a:ext cx="616213" cy="38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1722553" y="3652665"/>
            <a:ext cx="616213" cy="38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flipV="1">
            <a:off x="1706384" y="4180840"/>
            <a:ext cx="616213" cy="38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flipV="1">
            <a:off x="1698555" y="4709631"/>
            <a:ext cx="616213" cy="38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1668239" y="3251222"/>
            <a:ext cx="700727" cy="186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1605271" y="3276619"/>
            <a:ext cx="803192" cy="1736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2770609" y="3271199"/>
            <a:ext cx="649263" cy="65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V="1">
            <a:off x="2795433" y="4283954"/>
            <a:ext cx="624439" cy="355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 flipV="1">
            <a:off x="2795433" y="4404279"/>
            <a:ext cx="696447" cy="752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2770609" y="3724467"/>
            <a:ext cx="624439" cy="303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8215370" cy="4769814"/>
          </a:xfrm>
        </p:spPr>
        <p:txBody>
          <a:bodyPr/>
          <a:lstStyle/>
          <a:p>
            <a:endParaRPr lang="de-DE" smtClean="0"/>
          </a:p>
          <a:p>
            <a:endParaRPr lang="en-US" sz="2000" smtClean="0"/>
          </a:p>
          <a:p>
            <a:pPr marL="400050" indent="-400050">
              <a:buAutoNum type="romanUcPeriod"/>
            </a:pPr>
            <a:r>
              <a:rPr lang="de-DE" sz="2400">
                <a:solidFill>
                  <a:schemeClr val="bg1">
                    <a:lumMod val="85000"/>
                  </a:schemeClr>
                </a:solidFill>
              </a:rPr>
              <a:t>Algorithmen vorstellen</a:t>
            </a:r>
          </a:p>
          <a:p>
            <a:pPr marL="400050" indent="-400050">
              <a:buAutoNum type="romanUcPeriod"/>
            </a:pPr>
            <a:endParaRPr lang="de-DE" sz="2400" smtClean="0"/>
          </a:p>
          <a:p>
            <a:pPr marL="400050" indent="-400050">
              <a:buAutoNum type="romanUcPeriod"/>
            </a:pPr>
            <a:r>
              <a:rPr lang="de-DE" sz="2400"/>
              <a:t>Algorithmen testen</a:t>
            </a:r>
          </a:p>
          <a:p>
            <a:pPr marL="400050" indent="-400050">
              <a:buAutoNum type="romanUcPeriod"/>
            </a:pPr>
            <a:endParaRPr lang="de-DE" sz="2400">
              <a:solidFill>
                <a:schemeClr val="bg1">
                  <a:lumMod val="8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Neue Idee f</a:t>
            </a:r>
            <a:r>
              <a:rPr lang="de-DE" sz="2400">
                <a:solidFill>
                  <a:schemeClr val="bg1">
                    <a:lumMod val="85000"/>
                  </a:schemeClr>
                </a:solidFill>
              </a:rPr>
              <a:t>ür Entwicklung der Algorithmen</a:t>
            </a:r>
            <a:endParaRPr lang="en-US" sz="2400">
              <a:solidFill>
                <a:schemeClr val="bg1">
                  <a:lumMod val="85000"/>
                </a:schemeClr>
              </a:solidFill>
            </a:endParaRPr>
          </a:p>
          <a:p>
            <a:pPr marL="400050" indent="-400050">
              <a:buAutoNum type="romanUcPeriod"/>
            </a:pPr>
            <a:endParaRPr lang="en-US" sz="200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Simulation:  training set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E:\Studium\Master_IuK\Thesis\Trajektoriengenerator\test\TrajectoryGenerator\trajectory_update_090718\08_07_18\traing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27212"/>
            <a:ext cx="8292150" cy="519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KE_Vorlage_0815_Logo_neu">
  <a:themeElements>
    <a:clrScheme name="mituni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uni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uni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uni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uni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502</Words>
  <Application>Microsoft Office PowerPoint</Application>
  <PresentationFormat>Bildschirmpräsentation (4:3)</PresentationFormat>
  <Paragraphs>296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LIKE_Vorlage_0815_Logo_neu</vt:lpstr>
      <vt:lpstr>PowerPoint-Präsentation</vt:lpstr>
      <vt:lpstr>Inhalt</vt:lpstr>
      <vt:lpstr>Inhalt</vt:lpstr>
      <vt:lpstr>Algorithmen</vt:lpstr>
      <vt:lpstr>Algorithmen</vt:lpstr>
      <vt:lpstr>Algorithmen</vt:lpstr>
      <vt:lpstr>Algorithmen</vt:lpstr>
      <vt:lpstr>Inhalt</vt:lpstr>
      <vt:lpstr>Simulation:  training set</vt:lpstr>
      <vt:lpstr>Simulation:  test set</vt:lpstr>
      <vt:lpstr>Evaluation</vt:lpstr>
      <vt:lpstr>Algorithmen testen </vt:lpstr>
      <vt:lpstr>Inhalt</vt:lpstr>
      <vt:lpstr>Inhalt</vt:lpstr>
      <vt:lpstr>Inhalt</vt:lpstr>
      <vt:lpstr>Inhalt</vt:lpstr>
      <vt:lpstr>Aktuelle Datenstruktur</vt:lpstr>
      <vt:lpstr>Erweiterte Datenstruktur</vt:lpstr>
      <vt:lpstr>Hmmmm…</vt:lpstr>
    </vt:vector>
  </TitlesOfParts>
  <Company>Fraunhofer IIS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Lucila Patino Rodriguez</dc:creator>
  <cp:lastModifiedBy>周嘉仁</cp:lastModifiedBy>
  <cp:revision>476</cp:revision>
  <dcterms:created xsi:type="dcterms:W3CDTF">2016-08-30T10:06:26Z</dcterms:created>
  <dcterms:modified xsi:type="dcterms:W3CDTF">2018-07-12T10:58:18Z</dcterms:modified>
</cp:coreProperties>
</file>