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12"/>
  </p:notesMasterIdLst>
  <p:sldIdLst>
    <p:sldId id="263" r:id="rId2"/>
    <p:sldId id="277" r:id="rId3"/>
    <p:sldId id="340" r:id="rId4"/>
    <p:sldId id="341" r:id="rId5"/>
    <p:sldId id="343" r:id="rId6"/>
    <p:sldId id="344" r:id="rId7"/>
    <p:sldId id="345" r:id="rId8"/>
    <p:sldId id="346" r:id="rId9"/>
    <p:sldId id="347" r:id="rId10"/>
    <p:sldId id="348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ila Patino Rodrigue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  <a:srgbClr val="00CC00"/>
    <a:srgbClr val="229A7D"/>
    <a:srgbClr val="FF9999"/>
    <a:srgbClr val="FCFBD9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40" autoAdjust="0"/>
  </p:normalViewPr>
  <p:slideViewPr>
    <p:cSldViewPr showGuides="1">
      <p:cViewPr varScale="1">
        <p:scale>
          <a:sx n="70" d="100"/>
          <a:sy n="70" d="100"/>
        </p:scale>
        <p:origin x="-1386" y="-108"/>
      </p:cViewPr>
      <p:guideLst>
        <p:guide orient="horz" pos="4247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D5B1-5FCB-DE41-8FF4-A2661529DEA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0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" name="Rechteck 2"/>
          <p:cNvSpPr/>
          <p:nvPr userDrawn="1"/>
        </p:nvSpPr>
        <p:spPr>
          <a:xfrm>
            <a:off x="1868375" y="5929330"/>
            <a:ext cx="672611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48471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Titelmasters durch Klicken bearbeiten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16285"/>
          <a:stretch>
            <a:fillRect/>
          </a:stretch>
        </p:blipFill>
        <p:spPr bwMode="auto">
          <a:xfrm>
            <a:off x="-1" y="-1"/>
            <a:ext cx="9142997" cy="42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2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T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8281863" y="6453336"/>
            <a:ext cx="682625" cy="288032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4F54248B-8C46-4A5F-88E3-2BF544E45B65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9" name="Picture 2" descr="C:\Users\mueller\Desktop\Poster BATS\bats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23" y="166392"/>
            <a:ext cx="1192257" cy="6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26"/>
          <p:cNvSpPr>
            <a:spLocks noGrp="1"/>
          </p:cNvSpPr>
          <p:nvPr>
            <p:ph type="body" sz="quarter" idx="18"/>
          </p:nvPr>
        </p:nvSpPr>
        <p:spPr>
          <a:xfrm>
            <a:off x="323528" y="1340767"/>
            <a:ext cx="8568951" cy="4464497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accent4"/>
              </a:buClr>
              <a:buFont typeface="Calibri" pitchFamily="34" charset="0"/>
              <a:buChar char="▪"/>
              <a:defRPr sz="2000"/>
            </a:lvl1pPr>
            <a:lvl2pPr marL="627063" indent="-266700">
              <a:buClr>
                <a:schemeClr val="accent4"/>
              </a:buClr>
              <a:buFont typeface="Calibri" pitchFamily="34" charset="0"/>
              <a:buChar char="»"/>
              <a:defRPr sz="2000"/>
            </a:lvl2pPr>
            <a:lvl3pPr marL="985838" indent="-265113">
              <a:buClr>
                <a:schemeClr val="accent4"/>
              </a:buClr>
              <a:buFont typeface="Symbol" pitchFamily="18" charset="2"/>
              <a:buChar char="-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24336" y="980728"/>
            <a:ext cx="70279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1475656" y="6459150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100" b="1" dirty="0" smtClean="0">
                <a:solidFill>
                  <a:prstClr val="white"/>
                </a:solidFill>
                <a:latin typeface="Calibri"/>
              </a:rPr>
              <a:t>BATS </a:t>
            </a:r>
            <a:r>
              <a:rPr lang="de-DE" sz="1100" dirty="0" smtClean="0">
                <a:solidFill>
                  <a:prstClr val="white"/>
                </a:solidFill>
                <a:latin typeface="Calibri"/>
              </a:rPr>
              <a:t>| DFG Begutachtung | Jörn Thielecke | 30. Januar 2012</a:t>
            </a:r>
            <a:endParaRPr lang="de-DE" sz="11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2" descr="C:\Users\mueller\Desktop\Poster BATS\Logos\like_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74936"/>
            <a:ext cx="1018767" cy="2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27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7128792" cy="504056"/>
          </a:xfrm>
          <a:prstGeom prst="rect">
            <a:avLst/>
          </a:prstGeom>
        </p:spPr>
        <p:txBody>
          <a:bodyPr anchor="b" anchorCtr="0"/>
          <a:lstStyle>
            <a:lvl1pPr algn="l"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23850" y="96887"/>
            <a:ext cx="712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t>TP5: Statisches Sensornetz für energieeffizientes Tracking</a:t>
            </a:r>
            <a:endParaRPr lang="de-DE" sz="1400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1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20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77807"/>
          <a:stretch/>
        </p:blipFill>
        <p:spPr bwMode="auto">
          <a:xfrm>
            <a:off x="-1" y="1"/>
            <a:ext cx="9142997" cy="88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7360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59" y="6284009"/>
            <a:ext cx="1313453" cy="43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802" r:id="rId3"/>
    <p:sldLayoutId id="2147483798" r:id="rId4"/>
    <p:sldLayoutId id="2147483788" r:id="rId5"/>
    <p:sldLayoutId id="2147483791" r:id="rId6"/>
    <p:sldLayoutId id="2147483800" r:id="rId7"/>
    <p:sldLayoutId id="2147483786" r:id="rId8"/>
    <p:sldLayoutId id="2147483797" r:id="rId9"/>
    <p:sldLayoutId id="2147483801" r:id="rId10"/>
    <p:sldLayoutId id="2147483803" r:id="rId11"/>
    <p:sldLayoutId id="2147483804" r:id="rId12"/>
    <p:sldLayoutId id="214748380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4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8136136" cy="1638221"/>
          </a:xfrm>
        </p:spPr>
        <p:txBody>
          <a:bodyPr/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Trajectory </a:t>
            </a:r>
            <a:r>
              <a:rPr lang="en-US" sz="2800">
                <a:solidFill>
                  <a:schemeClr val="bg1"/>
                </a:solidFill>
              </a:rPr>
              <a:t>Learning for Pedestrian </a:t>
            </a:r>
            <a:r>
              <a:rPr lang="en-US" sz="2800">
                <a:solidFill>
                  <a:schemeClr val="bg1"/>
                </a:solidFill>
              </a:rPr>
              <a:t>Tracking </a:t>
            </a:r>
            <a:endParaRPr lang="en-US" sz="2800" smtClean="0">
              <a:solidFill>
                <a:schemeClr val="bg1"/>
              </a:solidFill>
            </a:endParaRPr>
          </a:p>
          <a:p>
            <a:pPr algn="ctr"/>
            <a:r>
              <a:rPr lang="en-US" sz="2800" smtClean="0">
                <a:solidFill>
                  <a:schemeClr val="bg1"/>
                </a:solidFill>
              </a:rPr>
              <a:t>by</a:t>
            </a:r>
            <a:endParaRPr lang="en-US" sz="2800">
              <a:solidFill>
                <a:schemeClr val="bg1"/>
              </a:solidFill>
            </a:endParaRPr>
          </a:p>
          <a:p>
            <a:pPr algn="ctr"/>
            <a:r>
              <a:rPr lang="en-US" sz="2800">
                <a:solidFill>
                  <a:schemeClr val="bg1"/>
                </a:solidFill>
              </a:rPr>
              <a:t>Regression </a:t>
            </a:r>
            <a:r>
              <a:rPr lang="en-US" sz="2800" smtClean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3" name="Untertitel 4"/>
          <p:cNvSpPr txBox="1">
            <a:spLocks/>
          </p:cNvSpPr>
          <p:nvPr/>
        </p:nvSpPr>
        <p:spPr>
          <a:xfrm>
            <a:off x="251520" y="4304478"/>
            <a:ext cx="3744416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sz="1600" b="0" smtClean="0"/>
              <a:t>Jiaren Zhou, B.Eng.</a:t>
            </a:r>
            <a:endParaRPr lang="it-IT" sz="1600" b="0"/>
          </a:p>
          <a:p>
            <a:r>
              <a:rPr lang="it-IT" sz="1600" b="0" smtClean="0"/>
              <a:t>E-Mail</a:t>
            </a:r>
            <a:r>
              <a:rPr lang="it-IT" sz="1600" b="0"/>
              <a:t>:  </a:t>
            </a:r>
            <a:r>
              <a:rPr lang="it-IT" sz="1600" b="0" smtClean="0"/>
              <a:t>iuk.zhou</a:t>
            </a:r>
            <a:r>
              <a:rPr lang="en-US" altLang="zh-CN" sz="1600" b="0" smtClean="0"/>
              <a:t>@gmail.com</a:t>
            </a:r>
            <a:endParaRPr lang="it-IT" sz="1600" b="0"/>
          </a:p>
          <a:p>
            <a:endParaRPr lang="it-IT" sz="1600" b="0" smtClean="0"/>
          </a:p>
          <a:p>
            <a:endParaRPr lang="it-IT" sz="1600" b="0"/>
          </a:p>
          <a:p>
            <a:endParaRPr lang="it-IT" sz="1600" b="0" smtClean="0"/>
          </a:p>
          <a:p>
            <a:r>
              <a:rPr lang="it-IT" sz="1600" b="0" smtClean="0"/>
              <a:t>Betreuer</a:t>
            </a:r>
            <a:r>
              <a:rPr lang="it-IT" sz="1600" b="0"/>
              <a:t>: Florian Particke </a:t>
            </a:r>
            <a:r>
              <a:rPr lang="it-IT" sz="1600" b="0" smtClean="0"/>
              <a:t>M.Sc.</a:t>
            </a:r>
            <a:endParaRPr lang="en-US" sz="1600" b="0"/>
          </a:p>
        </p:txBody>
      </p:sp>
      <p:sp>
        <p:nvSpPr>
          <p:cNvPr id="4" name="Untertitel 4"/>
          <p:cNvSpPr txBox="1">
            <a:spLocks/>
          </p:cNvSpPr>
          <p:nvPr/>
        </p:nvSpPr>
        <p:spPr>
          <a:xfrm>
            <a:off x="4788024" y="4304478"/>
            <a:ext cx="5472608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b="0"/>
              <a:t>Prof. Dr.-Ing. Jörn Thielecke</a:t>
            </a:r>
          </a:p>
          <a:p>
            <a:r>
              <a:rPr lang="de-DE" sz="1600" b="0"/>
              <a:t>Professur für Informationstechnik</a:t>
            </a:r>
          </a:p>
          <a:p>
            <a:r>
              <a:rPr lang="de-DE" sz="1600" b="0"/>
              <a:t>Schwerpunkt Navigation und Ortsbestimmung</a:t>
            </a:r>
          </a:p>
          <a:p>
            <a:r>
              <a:rPr lang="de-DE" sz="1600" b="0"/>
              <a:t>Telefon: </a:t>
            </a:r>
            <a:r>
              <a:rPr lang="de-DE" sz="1600" b="0" smtClean="0"/>
              <a:t>	+</a:t>
            </a:r>
            <a:r>
              <a:rPr lang="de-DE" sz="1600" b="0"/>
              <a:t>49 9131 8525-118</a:t>
            </a:r>
          </a:p>
          <a:p>
            <a:r>
              <a:rPr lang="de-DE" sz="1600" b="0"/>
              <a:t>Fax:  </a:t>
            </a:r>
            <a:r>
              <a:rPr lang="de-DE" sz="1600" b="0" smtClean="0"/>
              <a:t>	+</a:t>
            </a:r>
            <a:r>
              <a:rPr lang="de-DE" sz="1600" b="0"/>
              <a:t>49 9131 8525-102</a:t>
            </a:r>
          </a:p>
          <a:p>
            <a:r>
              <a:rPr lang="de-DE" sz="1600" b="0"/>
              <a:t>E-Mail:  </a:t>
            </a:r>
            <a:r>
              <a:rPr lang="de-DE" sz="1600" b="0" smtClean="0"/>
              <a:t>	joern.thielecke@fau.de</a:t>
            </a:r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726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 smtClean="0"/>
              <a:t>Vorhersagen der Laufrichtungen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77285"/>
              </p:ext>
            </p:extLst>
          </p:nvPr>
        </p:nvGraphicFramePr>
        <p:xfrm>
          <a:off x="603715" y="4869160"/>
          <a:ext cx="3600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92088"/>
                <a:gridCol w="96619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900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 descr="E:\Studium\Master_IuK\Thesis\Trajektoriengenerator\test\TrajectoryGenerator\routes\trajectory_regTree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8675"/>
            <a:ext cx="3960000" cy="376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97929"/>
              </p:ext>
            </p:extLst>
          </p:nvPr>
        </p:nvGraphicFramePr>
        <p:xfrm>
          <a:off x="5004048" y="4869160"/>
          <a:ext cx="3600400" cy="101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92088"/>
                <a:gridCol w="966192"/>
                <a:gridCol w="1080120"/>
              </a:tblGrid>
              <a:tr h="648464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900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-50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E:\Studium\Master_IuK\Thesis\Trajektoriengenerator\test\TrajectoryGenerator\routes\trajectory_regTree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57761"/>
            <a:ext cx="3960000" cy="373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</p:spPr>
        <p:txBody>
          <a:bodyPr/>
          <a:lstStyle/>
          <a:p>
            <a:endParaRPr lang="de-DE" smtClean="0"/>
          </a:p>
          <a:p>
            <a:endParaRPr lang="en-US" sz="2000" smtClean="0"/>
          </a:p>
          <a:p>
            <a:pPr marL="400050" indent="-400050">
              <a:buAutoNum type="romanUcPeriod"/>
            </a:pPr>
            <a:r>
              <a:rPr lang="de-DE" sz="2400" smtClean="0"/>
              <a:t>Trajectory-Daten durch Simulation zu erzeugen</a:t>
            </a:r>
          </a:p>
          <a:p>
            <a:pPr marL="400050" indent="-400050">
              <a:buAutoNum type="romanUcPeriod"/>
            </a:pPr>
            <a:endParaRPr lang="de-DE" sz="2400" smtClean="0"/>
          </a:p>
          <a:p>
            <a:pPr marL="400050" indent="-400050">
              <a:buAutoNum type="romanUcPeriod"/>
            </a:pPr>
            <a:r>
              <a:rPr lang="de-DE" sz="2400" smtClean="0"/>
              <a:t>Einen Algorithmus zu entwickeln, um diese Daten zu trainieren</a:t>
            </a:r>
          </a:p>
          <a:p>
            <a:pPr marL="400050" indent="-400050">
              <a:buAutoNum type="romanUcPeriod"/>
            </a:pPr>
            <a:endParaRPr lang="de-DE" sz="2400" smtClean="0"/>
          </a:p>
          <a:p>
            <a:pPr marL="400050" indent="-400050">
              <a:buAutoNum type="romanUcPeriod"/>
            </a:pPr>
            <a:r>
              <a:rPr lang="de-DE" sz="2400" smtClean="0"/>
              <a:t>Testergebnis zu visualisieren</a:t>
            </a:r>
            <a:endParaRPr lang="en-US" sz="2400" smtClean="0"/>
          </a:p>
          <a:p>
            <a:pPr marL="400050" indent="-400050">
              <a:buAutoNum type="romanUcPeriod"/>
            </a:pPr>
            <a:endParaRPr lang="en-US" sz="200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/>
              <a:t>Trajectory-Daten durch Simulation </a:t>
            </a:r>
            <a:r>
              <a:rPr lang="de-DE" smtClean="0"/>
              <a:t>erzeugen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98151"/>
              </p:ext>
            </p:extLst>
          </p:nvPr>
        </p:nvGraphicFramePr>
        <p:xfrm>
          <a:off x="1608403" y="2348880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Pos_x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Pos_y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Speed_x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Speed_y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Acc_x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Acc_y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122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127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19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24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-34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-10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107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141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-15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14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33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6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125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161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18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20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-12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-6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7" name="Geschweifte Klammer links 6"/>
          <p:cNvSpPr/>
          <p:nvPr/>
        </p:nvSpPr>
        <p:spPr>
          <a:xfrm rot="5400000">
            <a:off x="3148045" y="-171400"/>
            <a:ext cx="936104" cy="3960440"/>
          </a:xfrm>
          <a:prstGeom prst="lef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eschweifte Klammer links 8"/>
          <p:cNvSpPr/>
          <p:nvPr/>
        </p:nvSpPr>
        <p:spPr>
          <a:xfrm rot="5400000">
            <a:off x="6237802" y="802392"/>
            <a:ext cx="936104" cy="1980220"/>
          </a:xfrm>
          <a:prstGeom prst="leftBrace">
            <a:avLst/>
          </a:prstGeom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2916226" y="881769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/>
              <a:t>Features</a:t>
            </a:r>
            <a:endParaRPr lang="en-US" sz="2400"/>
          </a:p>
        </p:txBody>
      </p:sp>
      <p:sp>
        <p:nvSpPr>
          <p:cNvPr id="11" name="Textfeld 10"/>
          <p:cNvSpPr txBox="1"/>
          <p:nvPr/>
        </p:nvSpPr>
        <p:spPr>
          <a:xfrm>
            <a:off x="6108799" y="881769"/>
            <a:ext cx="119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/>
              <a:t>Targets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94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 smtClean="0"/>
              <a:t>Training durch Regression Tree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Studium\Master_IuK\Thesis\Trajektoriengenerator\test\TrajectoryGenerator\routes\trajectory_regTree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47" y="654349"/>
            <a:ext cx="5608933" cy="53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3726272" y="808672"/>
            <a:ext cx="216024" cy="216024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784280" y="3875632"/>
            <a:ext cx="288032" cy="288032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179512" y="1150670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Acc_x</a:t>
            </a:r>
          </a:p>
          <a:p>
            <a:r>
              <a:rPr lang="de-DE" smtClean="0"/>
              <a:t>Corr.Coef: 	0.88</a:t>
            </a:r>
          </a:p>
          <a:p>
            <a:r>
              <a:rPr lang="en-US"/>
              <a:t>Squared </a:t>
            </a:r>
            <a:r>
              <a:rPr lang="en-US" smtClean="0"/>
              <a:t>error: 	320414</a:t>
            </a:r>
          </a:p>
          <a:p>
            <a:endParaRPr lang="de-DE"/>
          </a:p>
          <a:p>
            <a:r>
              <a:rPr lang="de-DE" smtClean="0"/>
              <a:t>Acc_y</a:t>
            </a:r>
            <a:endParaRPr lang="de-DE"/>
          </a:p>
          <a:p>
            <a:r>
              <a:rPr lang="de-DE"/>
              <a:t>Corr.Coef: 	0.88</a:t>
            </a:r>
          </a:p>
          <a:p>
            <a:r>
              <a:rPr lang="en-US"/>
              <a:t>Squared error: 	</a:t>
            </a:r>
            <a:r>
              <a:rPr lang="de-DE" smtClean="0"/>
              <a:t>347945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 smtClean="0"/>
              <a:t>Vorhersagen der Laufrichtungen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Studium\Master_IuK\Thesis\Trajektoriengenerator\test\TrajectoryGenerator\routes\trajectory_reg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4032448" cy="383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51704"/>
              </p:ext>
            </p:extLst>
          </p:nvPr>
        </p:nvGraphicFramePr>
        <p:xfrm>
          <a:off x="603715" y="4869160"/>
          <a:ext cx="3600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92088"/>
                <a:gridCol w="96619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8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 smtClean="0"/>
              <a:t>Vorhersagen der Laufrichtungen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Studium\Master_IuK\Thesis\Trajektoriengenerator\test\TrajectoryGenerator\routes\trajectory_reg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4032448" cy="383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01443"/>
              </p:ext>
            </p:extLst>
          </p:nvPr>
        </p:nvGraphicFramePr>
        <p:xfrm>
          <a:off x="603715" y="4869160"/>
          <a:ext cx="3600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92088"/>
                <a:gridCol w="96619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E:\Studium\Master_IuK\Thesis\Trajektoriengenerator\test\TrajectoryGenerator\routes\trajectory_regTr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02" y="1767874"/>
            <a:ext cx="4535075" cy="43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 smtClean="0"/>
              <a:t>Vorhersagen der Laufrichtungen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03492"/>
              </p:ext>
            </p:extLst>
          </p:nvPr>
        </p:nvGraphicFramePr>
        <p:xfrm>
          <a:off x="603715" y="4869160"/>
          <a:ext cx="3600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92088"/>
                <a:gridCol w="96619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400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 descr="E:\Studium\Master_IuK\Thesis\Trajektoriengenerator\test\TrajectoryGenerator\routes\trajectory_regTre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0" y="764704"/>
            <a:ext cx="3960000" cy="37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 smtClean="0"/>
              <a:t>Vorhersagen der Laufrichtungen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62969"/>
              </p:ext>
            </p:extLst>
          </p:nvPr>
        </p:nvGraphicFramePr>
        <p:xfrm>
          <a:off x="603715" y="4869160"/>
          <a:ext cx="3600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92088"/>
                <a:gridCol w="96619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400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 descr="E:\Studium\Master_IuK\Thesis\Trajektoriengenerator\test\TrajectoryGenerator\routes\trajectory_regTre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0" y="764704"/>
            <a:ext cx="3960000" cy="37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Studium\Master_IuK\Thesis\Trajektoriengenerator\test\TrajectoryGenerator\routes\trajectory_regTree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32463"/>
            <a:ext cx="4320000" cy="413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 smtClean="0"/>
              <a:t>Vorhersagen der Laufrichtungen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25589"/>
              </p:ext>
            </p:extLst>
          </p:nvPr>
        </p:nvGraphicFramePr>
        <p:xfrm>
          <a:off x="603715" y="4869160"/>
          <a:ext cx="3600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92088"/>
                <a:gridCol w="96619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900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 descr="E:\Studium\Master_IuK\Thesis\Trajektoriengenerator\test\TrajectoryGenerator\routes\trajectory_regTree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8675"/>
            <a:ext cx="3960000" cy="376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Studium\Master_IuK\Thesis\Trajektoriengenerator\test\TrajectoryGenerator\routes\trajectory_regTree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21990"/>
            <a:ext cx="3960000" cy="377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67702"/>
              </p:ext>
            </p:extLst>
          </p:nvPr>
        </p:nvGraphicFramePr>
        <p:xfrm>
          <a:off x="5004048" y="4869160"/>
          <a:ext cx="3600400" cy="101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92088"/>
                <a:gridCol w="966192"/>
                <a:gridCol w="1080120"/>
              </a:tblGrid>
              <a:tr h="648464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400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800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KE_Vorlage_0815_Logo_neu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236</Words>
  <Application>Microsoft Office PowerPoint</Application>
  <PresentationFormat>Bildschirmpräsentation (4:3)</PresentationFormat>
  <Paragraphs>179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LIKE_Vorlage_0815_Logo_neu</vt:lpstr>
      <vt:lpstr>PowerPoint-Präsentation</vt:lpstr>
      <vt:lpstr>Aufgabe</vt:lpstr>
      <vt:lpstr>Trajectory-Daten durch Simulation erzeugen</vt:lpstr>
      <vt:lpstr>Training durch Regression Tree</vt:lpstr>
      <vt:lpstr>Vorhersagen der Laufrichtungen</vt:lpstr>
      <vt:lpstr>Vorhersagen der Laufrichtungen</vt:lpstr>
      <vt:lpstr>Vorhersagen der Laufrichtungen</vt:lpstr>
      <vt:lpstr>Vorhersagen der Laufrichtungen</vt:lpstr>
      <vt:lpstr>Vorhersagen der Laufrichtungen</vt:lpstr>
      <vt:lpstr>Vorhersagen der Laufrichtungen</vt:lpstr>
    </vt:vector>
  </TitlesOfParts>
  <Company>Fraunhofer 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Lucila Patino Rodriguez</dc:creator>
  <cp:lastModifiedBy>周嘉仁</cp:lastModifiedBy>
  <cp:revision>397</cp:revision>
  <dcterms:created xsi:type="dcterms:W3CDTF">2016-08-30T10:06:26Z</dcterms:created>
  <dcterms:modified xsi:type="dcterms:W3CDTF">2018-06-28T10:46:03Z</dcterms:modified>
</cp:coreProperties>
</file>