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2" r:id="rId1"/>
  </p:sldMasterIdLst>
  <p:notesMasterIdLst>
    <p:notesMasterId r:id="rId52"/>
  </p:notesMasterIdLst>
  <p:sldIdLst>
    <p:sldId id="263" r:id="rId2"/>
    <p:sldId id="277" r:id="rId3"/>
    <p:sldId id="276" r:id="rId4"/>
    <p:sldId id="278" r:id="rId5"/>
    <p:sldId id="279" r:id="rId6"/>
    <p:sldId id="280" r:id="rId7"/>
    <p:sldId id="319" r:id="rId8"/>
    <p:sldId id="321" r:id="rId9"/>
    <p:sldId id="286" r:id="rId10"/>
    <p:sldId id="283" r:id="rId11"/>
    <p:sldId id="285" r:id="rId12"/>
    <p:sldId id="287" r:id="rId13"/>
    <p:sldId id="288" r:id="rId14"/>
    <p:sldId id="289" r:id="rId15"/>
    <p:sldId id="290" r:id="rId16"/>
    <p:sldId id="291" r:id="rId17"/>
    <p:sldId id="281" r:id="rId18"/>
    <p:sldId id="293" r:id="rId19"/>
    <p:sldId id="332" r:id="rId20"/>
    <p:sldId id="333" r:id="rId21"/>
    <p:sldId id="331" r:id="rId22"/>
    <p:sldId id="294" r:id="rId23"/>
    <p:sldId id="292" r:id="rId24"/>
    <p:sldId id="300" r:id="rId25"/>
    <p:sldId id="301" r:id="rId26"/>
    <p:sldId id="296" r:id="rId27"/>
    <p:sldId id="297" r:id="rId28"/>
    <p:sldId id="298" r:id="rId29"/>
    <p:sldId id="339" r:id="rId30"/>
    <p:sldId id="299" r:id="rId31"/>
    <p:sldId id="323" r:id="rId32"/>
    <p:sldId id="302" r:id="rId33"/>
    <p:sldId id="327" r:id="rId34"/>
    <p:sldId id="328" r:id="rId35"/>
    <p:sldId id="329" r:id="rId36"/>
    <p:sldId id="330" r:id="rId37"/>
    <p:sldId id="334" r:id="rId38"/>
    <p:sldId id="337" r:id="rId39"/>
    <p:sldId id="336" r:id="rId40"/>
    <p:sldId id="338" r:id="rId41"/>
    <p:sldId id="307" r:id="rId42"/>
    <p:sldId id="310" r:id="rId43"/>
    <p:sldId id="311" r:id="rId44"/>
    <p:sldId id="312" r:id="rId45"/>
    <p:sldId id="282" r:id="rId46"/>
    <p:sldId id="314" r:id="rId47"/>
    <p:sldId id="315" r:id="rId48"/>
    <p:sldId id="316" r:id="rId49"/>
    <p:sldId id="317" r:id="rId50"/>
    <p:sldId id="318" r:id="rId5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cila Patino Rodriguez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229A7D"/>
    <a:srgbClr val="FF9999"/>
    <a:srgbClr val="FF6600"/>
    <a:srgbClr val="FF9933"/>
    <a:srgbClr val="FCFBD9"/>
    <a:srgbClr val="FFFFCC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840" autoAdjust="0"/>
  </p:normalViewPr>
  <p:slideViewPr>
    <p:cSldViewPr showGuides="1">
      <p:cViewPr>
        <p:scale>
          <a:sx n="66" d="100"/>
          <a:sy n="66" d="100"/>
        </p:scale>
        <p:origin x="-1506" y="-312"/>
      </p:cViewPr>
      <p:guideLst>
        <p:guide orient="horz" pos="4247"/>
        <p:guide pos="5465"/>
        <p:guide pos="431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BD5B1-5FCB-DE41-8FF4-A2661529DEA6}" type="datetimeFigureOut">
              <a:rPr lang="de-DE" smtClean="0"/>
              <a:pPr/>
              <a:t>09.06.2018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1CEFE-DE82-244F-A447-0C560DC9C58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00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100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83577" y="285759"/>
            <a:ext cx="8440615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4149080"/>
            <a:ext cx="8136136" cy="5284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Titel der Arbeit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6277898"/>
            <a:ext cx="1710494" cy="463470"/>
          </a:xfrm>
          <a:prstGeom prst="rect">
            <a:avLst/>
          </a:prstGeom>
        </p:spPr>
      </p:pic>
      <p:sp>
        <p:nvSpPr>
          <p:cNvPr id="6" name="Titel 6"/>
          <p:cNvSpPr>
            <a:spLocks noGrp="1"/>
          </p:cNvSpPr>
          <p:nvPr>
            <p:ph type="title" hasCustomPrompt="1"/>
          </p:nvPr>
        </p:nvSpPr>
        <p:spPr>
          <a:xfrm>
            <a:off x="539233" y="5292582"/>
            <a:ext cx="8136455" cy="432048"/>
          </a:xfrm>
          <a:prstGeom prst="rect">
            <a:avLst/>
          </a:prstGeom>
        </p:spPr>
        <p:txBody>
          <a:bodyPr/>
          <a:lstStyle>
            <a:lvl1pPr>
              <a:defRPr sz="2000" b="0" baseline="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Vorname Name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0052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002060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83577" y="285759"/>
            <a:ext cx="8440615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3" name="Rechteck 2"/>
          <p:cNvSpPr/>
          <p:nvPr userDrawn="1"/>
        </p:nvSpPr>
        <p:spPr>
          <a:xfrm>
            <a:off x="1868375" y="5929330"/>
            <a:ext cx="6726115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4484712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Titelmasters durch Klicken bearbeiten</a:t>
            </a:r>
            <a:endParaRPr lang="de-DE" dirty="0"/>
          </a:p>
        </p:txBody>
      </p:sp>
      <p:pic>
        <p:nvPicPr>
          <p:cNvPr id="5" name="Picture 9" descr="bckg_may26_large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5875" r="4692" b="16285"/>
          <a:stretch>
            <a:fillRect/>
          </a:stretch>
        </p:blipFill>
        <p:spPr bwMode="auto">
          <a:xfrm>
            <a:off x="-1" y="-1"/>
            <a:ext cx="9142997" cy="4209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946" y="6165304"/>
            <a:ext cx="1806297" cy="48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84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3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320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T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8281863" y="6453336"/>
            <a:ext cx="682625" cy="288032"/>
          </a:xfrm>
          <a:prstGeom prst="rect">
            <a:avLst/>
          </a:prstGeom>
        </p:spPr>
        <p:txBody>
          <a:bodyPr anchor="ctr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fld id="{4F54248B-8C46-4A5F-88E3-2BF544E45B65}" type="slidenum">
              <a:rPr lang="de-DE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  <p:pic>
        <p:nvPicPr>
          <p:cNvPr id="9" name="Picture 2" descr="C:\Users\mueller\Desktop\Poster BATS\bats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223" y="166392"/>
            <a:ext cx="1192257" cy="67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platzhalter 26"/>
          <p:cNvSpPr>
            <a:spLocks noGrp="1"/>
          </p:cNvSpPr>
          <p:nvPr>
            <p:ph type="body" sz="quarter" idx="18"/>
          </p:nvPr>
        </p:nvSpPr>
        <p:spPr>
          <a:xfrm>
            <a:off x="323528" y="1340767"/>
            <a:ext cx="8568951" cy="4464497"/>
          </a:xfrm>
          <a:prstGeom prst="rect">
            <a:avLst/>
          </a:prstGeom>
        </p:spPr>
        <p:txBody>
          <a:bodyPr/>
          <a:lstStyle>
            <a:lvl1pPr marL="266700" indent="-266700">
              <a:buClr>
                <a:schemeClr val="accent4"/>
              </a:buClr>
              <a:buFont typeface="Calibri" pitchFamily="34" charset="0"/>
              <a:buChar char="▪"/>
              <a:defRPr sz="2000"/>
            </a:lvl1pPr>
            <a:lvl2pPr marL="627063" indent="-266700">
              <a:buClr>
                <a:schemeClr val="accent4"/>
              </a:buClr>
              <a:buFont typeface="Calibri" pitchFamily="34" charset="0"/>
              <a:buChar char="»"/>
              <a:defRPr sz="2000"/>
            </a:lvl2pPr>
            <a:lvl3pPr marL="985838" indent="-265113">
              <a:buClr>
                <a:schemeClr val="accent4"/>
              </a:buClr>
              <a:buFont typeface="Symbol" pitchFamily="18" charset="2"/>
              <a:buChar char="-"/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424336" y="980728"/>
            <a:ext cx="702798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 userDrawn="1"/>
        </p:nvSpPr>
        <p:spPr>
          <a:xfrm>
            <a:off x="1475656" y="6459150"/>
            <a:ext cx="5688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100" b="1" dirty="0" smtClean="0">
                <a:solidFill>
                  <a:prstClr val="white"/>
                </a:solidFill>
                <a:latin typeface="Calibri"/>
              </a:rPr>
              <a:t>BATS </a:t>
            </a:r>
            <a:r>
              <a:rPr lang="de-DE" sz="1100" dirty="0" smtClean="0">
                <a:solidFill>
                  <a:prstClr val="white"/>
                </a:solidFill>
                <a:latin typeface="Calibri"/>
              </a:rPr>
              <a:t>| DFG Begutachtung | Jörn Thielecke | 30. Januar 2012</a:t>
            </a:r>
            <a:endParaRPr lang="de-DE" sz="1100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2" name="Picture 2" descr="C:\Users\mueller\Desktop\Poster BATS\Logos\like_logo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474936"/>
            <a:ext cx="1018767" cy="28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el 27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7128792" cy="504056"/>
          </a:xfrm>
          <a:prstGeom prst="rect">
            <a:avLst/>
          </a:prstGeom>
        </p:spPr>
        <p:txBody>
          <a:bodyPr anchor="b" anchorCtr="0"/>
          <a:lstStyle>
            <a:lvl1pPr algn="l"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23850" y="96887"/>
            <a:ext cx="7128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400" dirty="0" smtClean="0">
                <a:solidFill>
                  <a:prstClr val="white">
                    <a:lumMod val="50000"/>
                  </a:prstClr>
                </a:solidFill>
                <a:latin typeface="Calibri"/>
              </a:rPr>
              <a:t>TP5: Statisches Sensornetz für energieeffizientes Tracking</a:t>
            </a:r>
            <a:endParaRPr lang="de-DE" sz="1400" i="1" dirty="0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013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nner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098048"/>
            <a:ext cx="8568000" cy="513926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lang="de-DE" sz="2500" b="1" cap="none" dirty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pPr marL="268288" lvl="0" indent="-268288" algn="l">
              <a:lnSpc>
                <a:spcPct val="150000"/>
              </a:lnSpc>
            </a:pPr>
            <a:r>
              <a:rPr lang="de-DE" dirty="0" smtClean="0"/>
              <a:t>Inhalt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5200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83577" y="285759"/>
            <a:ext cx="8440615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4149080"/>
            <a:ext cx="8136136" cy="7445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Titel der Arbeit</a:t>
            </a:r>
            <a:endParaRPr lang="de-DE" dirty="0"/>
          </a:p>
        </p:txBody>
      </p:sp>
      <p:pic>
        <p:nvPicPr>
          <p:cNvPr id="5" name="Picture 9" descr="bckg_may26_large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5875" r="4692" b="20911"/>
          <a:stretch/>
        </p:blipFill>
        <p:spPr bwMode="auto">
          <a:xfrm>
            <a:off x="-1" y="0"/>
            <a:ext cx="9142997" cy="395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39233" y="5292582"/>
            <a:ext cx="8136455" cy="432048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Vorname Name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6277898"/>
            <a:ext cx="1710494" cy="46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27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bckg_may26_large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5875" r="4692" b="77807"/>
          <a:stretch/>
        </p:blipFill>
        <p:spPr bwMode="auto">
          <a:xfrm>
            <a:off x="-1" y="1"/>
            <a:ext cx="9142997" cy="882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71472" y="1179466"/>
            <a:ext cx="8215370" cy="4769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Textmasters durch Klicken bearbeiten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8316416" y="638132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573600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71472" y="1179466"/>
            <a:ext cx="8215370" cy="4769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Textmasters durch Klicken bearbeiten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8316416" y="638132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574452" y="1162570"/>
            <a:ext cx="8246020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745754" y="1170874"/>
            <a:ext cx="4074718" cy="47784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206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 smtClean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79246" y="197266"/>
            <a:ext cx="8229600" cy="78346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716587" y="1170874"/>
            <a:ext cx="3959101" cy="4778406"/>
          </a:xfrm>
          <a:prstGeom prst="rect">
            <a:avLst/>
          </a:prstGeom>
          <a:solidFill>
            <a:srgbClr val="FCF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021299" y="1404125"/>
            <a:ext cx="3384377" cy="43291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206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 smtClean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82246" y="197266"/>
            <a:ext cx="8229600" cy="78346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43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1"/>
          </p:nvPr>
        </p:nvSpPr>
        <p:spPr>
          <a:xfrm>
            <a:off x="4750916" y="1162570"/>
            <a:ext cx="4069556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357158" y="285728"/>
            <a:ext cx="8318530" cy="785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685800" y="609600"/>
            <a:ext cx="7989888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pic>
        <p:nvPicPr>
          <p:cNvPr id="2051" name="Picture 1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259" y="6284009"/>
            <a:ext cx="1313453" cy="437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99" r:id="rId2"/>
    <p:sldLayoutId id="2147483802" r:id="rId3"/>
    <p:sldLayoutId id="2147483798" r:id="rId4"/>
    <p:sldLayoutId id="2147483788" r:id="rId5"/>
    <p:sldLayoutId id="2147483791" r:id="rId6"/>
    <p:sldLayoutId id="2147483800" r:id="rId7"/>
    <p:sldLayoutId id="2147483786" r:id="rId8"/>
    <p:sldLayoutId id="2147483797" r:id="rId9"/>
    <p:sldLayoutId id="2147483801" r:id="rId10"/>
    <p:sldLayoutId id="2147483803" r:id="rId11"/>
    <p:sldLayoutId id="2147483804" r:id="rId12"/>
    <p:sldLayoutId id="2147483805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pitchFamily="-106" charset="-128"/>
          <a:cs typeface="ＭＳ Ｐゴシック" pitchFamily="-11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1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4"/>
          <p:cNvSpPr>
            <a:spLocks noGrp="1"/>
          </p:cNvSpPr>
          <p:nvPr>
            <p:ph type="subTitle" idx="1"/>
          </p:nvPr>
        </p:nvSpPr>
        <p:spPr>
          <a:xfrm>
            <a:off x="539552" y="1502747"/>
            <a:ext cx="8136136" cy="1638221"/>
          </a:xfrm>
        </p:spPr>
        <p:txBody>
          <a:bodyPr/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Regression </a:t>
            </a:r>
            <a:endParaRPr lang="en-US" sz="5400" smtClean="0">
              <a:solidFill>
                <a:schemeClr val="bg1"/>
              </a:solidFill>
            </a:endParaRPr>
          </a:p>
          <a:p>
            <a:pPr algn="ctr"/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3" name="Untertitel 4"/>
          <p:cNvSpPr txBox="1">
            <a:spLocks/>
          </p:cNvSpPr>
          <p:nvPr/>
        </p:nvSpPr>
        <p:spPr>
          <a:xfrm>
            <a:off x="251520" y="4304478"/>
            <a:ext cx="3744416" cy="280831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t-IT" sz="1600" b="0" smtClean="0"/>
              <a:t>Jiaren Zhou, B.Eng.</a:t>
            </a:r>
            <a:endParaRPr lang="it-IT" sz="1600" b="0"/>
          </a:p>
          <a:p>
            <a:r>
              <a:rPr lang="it-IT" sz="1600" b="0" smtClean="0"/>
              <a:t>E-Mail</a:t>
            </a:r>
            <a:r>
              <a:rPr lang="it-IT" sz="1600" b="0"/>
              <a:t>:  </a:t>
            </a:r>
            <a:r>
              <a:rPr lang="it-IT" sz="1600" b="0" smtClean="0"/>
              <a:t>iuk.zhou</a:t>
            </a:r>
            <a:r>
              <a:rPr lang="en-US" altLang="zh-CN" sz="1600" b="0" smtClean="0"/>
              <a:t>@gmail.com</a:t>
            </a:r>
            <a:endParaRPr lang="it-IT" sz="1600" b="0"/>
          </a:p>
          <a:p>
            <a:endParaRPr lang="it-IT" sz="1600" b="0" smtClean="0"/>
          </a:p>
          <a:p>
            <a:endParaRPr lang="it-IT" sz="1600" b="0"/>
          </a:p>
          <a:p>
            <a:endParaRPr lang="it-IT" sz="1600" b="0" smtClean="0"/>
          </a:p>
          <a:p>
            <a:r>
              <a:rPr lang="it-IT" sz="1600" b="0" smtClean="0"/>
              <a:t>Betreuer</a:t>
            </a:r>
            <a:r>
              <a:rPr lang="it-IT" sz="1600" b="0"/>
              <a:t>: Florian Particke </a:t>
            </a:r>
            <a:r>
              <a:rPr lang="it-IT" sz="1600" b="0" smtClean="0"/>
              <a:t>M.Sc.</a:t>
            </a:r>
            <a:endParaRPr lang="en-US" sz="1600" b="0"/>
          </a:p>
        </p:txBody>
      </p:sp>
      <p:sp>
        <p:nvSpPr>
          <p:cNvPr id="4" name="Untertitel 4"/>
          <p:cNvSpPr txBox="1">
            <a:spLocks/>
          </p:cNvSpPr>
          <p:nvPr/>
        </p:nvSpPr>
        <p:spPr>
          <a:xfrm>
            <a:off x="4788024" y="4304478"/>
            <a:ext cx="5472608" cy="280831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600" b="0"/>
              <a:t>Prof. Dr.-Ing. Jörn Thielecke</a:t>
            </a:r>
          </a:p>
          <a:p>
            <a:r>
              <a:rPr lang="de-DE" sz="1600" b="0"/>
              <a:t>Professur für Informationstechnik</a:t>
            </a:r>
          </a:p>
          <a:p>
            <a:r>
              <a:rPr lang="de-DE" sz="1600" b="0"/>
              <a:t>Schwerpunkt Navigation und Ortsbestimmung</a:t>
            </a:r>
          </a:p>
          <a:p>
            <a:r>
              <a:rPr lang="de-DE" sz="1600" b="0"/>
              <a:t>Telefon: </a:t>
            </a:r>
            <a:r>
              <a:rPr lang="de-DE" sz="1600" b="0" smtClean="0"/>
              <a:t>	+</a:t>
            </a:r>
            <a:r>
              <a:rPr lang="de-DE" sz="1600" b="0"/>
              <a:t>49 9131 8525-118</a:t>
            </a:r>
          </a:p>
          <a:p>
            <a:r>
              <a:rPr lang="de-DE" sz="1600" b="0"/>
              <a:t>Fax:  </a:t>
            </a:r>
            <a:r>
              <a:rPr lang="de-DE" sz="1600" b="0" smtClean="0"/>
              <a:t>	+</a:t>
            </a:r>
            <a:r>
              <a:rPr lang="de-DE" sz="1600" b="0"/>
              <a:t>49 9131 8525-102</a:t>
            </a:r>
          </a:p>
          <a:p>
            <a:r>
              <a:rPr lang="de-DE" sz="1600" b="0"/>
              <a:t>E-Mail:  </a:t>
            </a:r>
            <a:r>
              <a:rPr lang="de-DE" sz="1600" b="0" smtClean="0"/>
              <a:t>	joern.thielecke@fau.de</a:t>
            </a:r>
            <a:endParaRPr lang="en-US" sz="1600" b="0"/>
          </a:p>
        </p:txBody>
      </p:sp>
    </p:spTree>
    <p:extLst>
      <p:ext uri="{BB962C8B-B14F-4D97-AF65-F5344CB8AC3E}">
        <p14:creationId xmlns:p14="http://schemas.microsoft.com/office/powerpoint/2010/main" val="72609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III. </a:t>
            </a:r>
            <a:r>
              <a:rPr lang="en-US"/>
              <a:t>Locally </a:t>
            </a:r>
            <a:r>
              <a:rPr lang="en-US" smtClean="0"/>
              <a:t>Weighted Linear Regression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71472" y="1179466"/>
            <a:ext cx="8215370" cy="1817486"/>
          </a:xfrm>
        </p:spPr>
        <p:txBody>
          <a:bodyPr/>
          <a:lstStyle/>
          <a:p>
            <a:r>
              <a:rPr lang="en-US" b="1" smtClean="0"/>
              <a:t>More</a:t>
            </a:r>
            <a:r>
              <a:rPr lang="en-US" smtClean="0"/>
              <a:t> </a:t>
            </a:r>
            <a:r>
              <a:rPr lang="en-US"/>
              <a:t>weights are given to those data points which are close to the data point of </a:t>
            </a:r>
            <a:r>
              <a:rPr lang="en-US" smtClean="0"/>
              <a:t>interest, </a:t>
            </a:r>
            <a:r>
              <a:rPr lang="en-US"/>
              <a:t>then the least-squares regression similar to the linear regression will be carried out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E:\Studium\Master_IuK\HiWi\LIKE\regression\presentation\img\lwlr_equ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62" y="2215193"/>
            <a:ext cx="3476507" cy="63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683568" y="3212976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W is a matrix and will be generated by a </a:t>
            </a:r>
            <a:r>
              <a:rPr lang="en-US" b="1" i="1" u="sng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kernel</a:t>
            </a:r>
            <a:r>
              <a:rPr lang="en-US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 function, which shall give nearby points more weights than other points. The mostly used kernel is Gaussian and assigns the weights by</a:t>
            </a:r>
          </a:p>
        </p:txBody>
      </p:sp>
      <p:pic>
        <p:nvPicPr>
          <p:cNvPr id="7171" name="Picture 3" descr="E:\Studium\Master_IuK\HiWi\LIKE\regression\presentation\img\lwlr_kern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045" y="4349750"/>
            <a:ext cx="3735942" cy="116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58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 smtClean="0"/>
              <a:t>III. </a:t>
            </a:r>
            <a:r>
              <a:rPr lang="en-US"/>
              <a:t>Locally </a:t>
            </a:r>
            <a:r>
              <a:rPr lang="en-US" smtClean="0"/>
              <a:t>Weighted Linear Regression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6146" name="Picture 2" descr="E:\Studium\Master_IuK\HiWi\LIKE\regression\img\kern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836712"/>
            <a:ext cx="6829425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8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 smtClean="0"/>
              <a:t>III. </a:t>
            </a:r>
            <a:r>
              <a:rPr lang="en-US"/>
              <a:t>Locally </a:t>
            </a:r>
            <a:r>
              <a:rPr lang="en-US" smtClean="0"/>
              <a:t>Weighted Linear Regression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E:\Studium\Master_IuK\HiWi\LIKE\regression\presentation\img\lwlr_comp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91765"/>
            <a:ext cx="5400600" cy="538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 smtClean="0"/>
              <a:t>III. </a:t>
            </a:r>
            <a:r>
              <a:rPr lang="en-US"/>
              <a:t>Locally </a:t>
            </a:r>
            <a:r>
              <a:rPr lang="en-US" smtClean="0"/>
              <a:t>Weighted Linear Regression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E:\Studium\Master_IuK\HiWi\LIKE\regression\presentation\img\lwlr_comp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91765"/>
            <a:ext cx="5400600" cy="538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7164288" y="4878221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smtClean="0">
                <a:solidFill>
                  <a:srgbClr val="FF0000"/>
                </a:solidFill>
              </a:rPr>
              <a:t>overfitting!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01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/>
              <a:t>Example: predicting the age of an abalone</a:t>
            </a:r>
            <a:br>
              <a:rPr lang="en-US"/>
            </a:b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hteck 1"/>
          <p:cNvSpPr/>
          <p:nvPr/>
        </p:nvSpPr>
        <p:spPr>
          <a:xfrm>
            <a:off x="671642" y="836712"/>
            <a:ext cx="548453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		</a:t>
            </a:r>
            <a:r>
              <a:rPr lang="en-US" sz="24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Testdata: </a:t>
            </a:r>
            <a:r>
              <a:rPr lang="en-US" sz="24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abalone.txt</a:t>
            </a:r>
            <a:endParaRPr lang="en-US" smtClean="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  <a:p>
            <a:r>
              <a:rPr lang="en-US" smtClean="0">
                <a:solidFill>
                  <a:srgbClr val="002060"/>
                </a:solidFill>
              </a:rPr>
              <a:t>Feature_X: </a:t>
            </a:r>
          </a:p>
          <a:p>
            <a:r>
              <a:rPr lang="en-US" smtClean="0">
                <a:solidFill>
                  <a:srgbClr val="002060"/>
                </a:solidFill>
              </a:rPr>
              <a:t>[[ </a:t>
            </a:r>
            <a:r>
              <a:rPr lang="en-US">
                <a:solidFill>
                  <a:srgbClr val="002060"/>
                </a:solidFill>
              </a:rPr>
              <a:t>1. 0.455 </a:t>
            </a:r>
            <a:r>
              <a:rPr lang="en-US" smtClean="0">
                <a:solidFill>
                  <a:srgbClr val="002060"/>
                </a:solidFill>
              </a:rPr>
              <a:t> 0.365  0.095  0.514 </a:t>
            </a:r>
            <a:r>
              <a:rPr lang="en-US">
                <a:solidFill>
                  <a:srgbClr val="002060"/>
                </a:solidFill>
              </a:rPr>
              <a:t>0.2245 0.101 0.15 </a:t>
            </a:r>
            <a:r>
              <a:rPr lang="en-US" smtClean="0">
                <a:solidFill>
                  <a:srgbClr val="002060"/>
                </a:solidFill>
              </a:rPr>
              <a:t>]</a:t>
            </a:r>
          </a:p>
          <a:p>
            <a:r>
              <a:rPr lang="en-US" smtClean="0">
                <a:solidFill>
                  <a:srgbClr val="002060"/>
                </a:solidFill>
              </a:rPr>
              <a:t>[  1</a:t>
            </a:r>
            <a:r>
              <a:rPr lang="en-US">
                <a:solidFill>
                  <a:srgbClr val="002060"/>
                </a:solidFill>
              </a:rPr>
              <a:t>. </a:t>
            </a:r>
            <a:r>
              <a:rPr lang="en-US" smtClean="0">
                <a:solidFill>
                  <a:srgbClr val="002060"/>
                </a:solidFill>
              </a:rPr>
              <a:t>  0.35  0.265    0.09  0.225 </a:t>
            </a:r>
            <a:r>
              <a:rPr lang="en-US">
                <a:solidFill>
                  <a:srgbClr val="002060"/>
                </a:solidFill>
              </a:rPr>
              <a:t>0.0995 </a:t>
            </a:r>
            <a:r>
              <a:rPr lang="en-US" smtClean="0">
                <a:solidFill>
                  <a:srgbClr val="002060"/>
                </a:solidFill>
              </a:rPr>
              <a:t>0.048 0.07 ]</a:t>
            </a:r>
          </a:p>
          <a:p>
            <a:r>
              <a:rPr lang="en-US" smtClean="0">
                <a:solidFill>
                  <a:srgbClr val="002060"/>
                </a:solidFill>
              </a:rPr>
              <a:t>[ -</a:t>
            </a:r>
            <a:r>
              <a:rPr lang="en-US">
                <a:solidFill>
                  <a:srgbClr val="002060"/>
                </a:solidFill>
              </a:rPr>
              <a:t>1. </a:t>
            </a:r>
            <a:r>
              <a:rPr lang="en-US" smtClean="0">
                <a:solidFill>
                  <a:srgbClr val="002060"/>
                </a:solidFill>
              </a:rPr>
              <a:t>  0.53    0.42  0.135  0.677 </a:t>
            </a:r>
            <a:r>
              <a:rPr lang="en-US">
                <a:solidFill>
                  <a:srgbClr val="002060"/>
                </a:solidFill>
              </a:rPr>
              <a:t>0.2565 </a:t>
            </a:r>
            <a:r>
              <a:rPr lang="en-US" smtClean="0">
                <a:solidFill>
                  <a:srgbClr val="002060"/>
                </a:solidFill>
              </a:rPr>
              <a:t>0.141 0.21 </a:t>
            </a:r>
            <a:r>
              <a:rPr lang="en-US">
                <a:solidFill>
                  <a:srgbClr val="002060"/>
                </a:solidFill>
              </a:rPr>
              <a:t>] </a:t>
            </a:r>
            <a:endParaRPr lang="en-US" smtClean="0">
              <a:solidFill>
                <a:srgbClr val="002060"/>
              </a:solidFill>
            </a:endParaRPr>
          </a:p>
          <a:p>
            <a:r>
              <a:rPr lang="en-US" smtClean="0">
                <a:solidFill>
                  <a:srgbClr val="002060"/>
                </a:solidFill>
              </a:rPr>
              <a:t>[ …   …  ] </a:t>
            </a:r>
          </a:p>
          <a:p>
            <a:r>
              <a:rPr lang="en-US" smtClean="0">
                <a:solidFill>
                  <a:srgbClr val="002060"/>
                </a:solidFill>
              </a:rPr>
              <a:t>[ </a:t>
            </a:r>
            <a:r>
              <a:rPr lang="en-US">
                <a:solidFill>
                  <a:srgbClr val="002060"/>
                </a:solidFill>
              </a:rPr>
              <a:t>0. </a:t>
            </a:r>
            <a:r>
              <a:rPr lang="en-US" smtClean="0">
                <a:solidFill>
                  <a:srgbClr val="002060"/>
                </a:solidFill>
              </a:rPr>
              <a:t>   0.33  0.255    0.08  0.205 </a:t>
            </a:r>
            <a:r>
              <a:rPr lang="en-US">
                <a:solidFill>
                  <a:srgbClr val="002060"/>
                </a:solidFill>
              </a:rPr>
              <a:t>0.0895 </a:t>
            </a:r>
            <a:r>
              <a:rPr lang="en-US" smtClean="0">
                <a:solidFill>
                  <a:srgbClr val="002060"/>
                </a:solidFill>
              </a:rPr>
              <a:t>0.039 0.05]]</a:t>
            </a:r>
            <a:endParaRPr lang="en-US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953894" y="1206044"/>
            <a:ext cx="12961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mtClean="0">
                <a:solidFill>
                  <a:srgbClr val="002060"/>
                </a:solidFill>
              </a:rPr>
              <a:t>Age_Y:</a:t>
            </a:r>
          </a:p>
          <a:p>
            <a:pPr algn="r"/>
            <a:r>
              <a:rPr lang="pl-PL" smtClean="0">
                <a:solidFill>
                  <a:srgbClr val="002060"/>
                </a:solidFill>
              </a:rPr>
              <a:t>[[</a:t>
            </a:r>
            <a:r>
              <a:rPr lang="pl-PL">
                <a:solidFill>
                  <a:srgbClr val="002060"/>
                </a:solidFill>
              </a:rPr>
              <a:t>15.] </a:t>
            </a:r>
            <a:endParaRPr lang="en-US" smtClean="0">
              <a:solidFill>
                <a:srgbClr val="002060"/>
              </a:solidFill>
            </a:endParaRPr>
          </a:p>
          <a:p>
            <a:pPr algn="r"/>
            <a:r>
              <a:rPr lang="pl-PL" smtClean="0">
                <a:solidFill>
                  <a:srgbClr val="002060"/>
                </a:solidFill>
              </a:rPr>
              <a:t>[ </a:t>
            </a:r>
            <a:r>
              <a:rPr lang="pl-PL">
                <a:solidFill>
                  <a:srgbClr val="002060"/>
                </a:solidFill>
              </a:rPr>
              <a:t>7.] </a:t>
            </a:r>
            <a:endParaRPr lang="en-US" smtClean="0">
              <a:solidFill>
                <a:srgbClr val="002060"/>
              </a:solidFill>
            </a:endParaRPr>
          </a:p>
          <a:p>
            <a:pPr algn="r"/>
            <a:r>
              <a:rPr lang="pl-PL" smtClean="0">
                <a:solidFill>
                  <a:srgbClr val="002060"/>
                </a:solidFill>
              </a:rPr>
              <a:t>[ </a:t>
            </a:r>
            <a:r>
              <a:rPr lang="pl-PL">
                <a:solidFill>
                  <a:srgbClr val="002060"/>
                </a:solidFill>
              </a:rPr>
              <a:t>9.] </a:t>
            </a:r>
            <a:endParaRPr lang="en-US" smtClean="0">
              <a:solidFill>
                <a:srgbClr val="002060"/>
              </a:solidFill>
            </a:endParaRPr>
          </a:p>
          <a:p>
            <a:pPr algn="r"/>
            <a:r>
              <a:rPr lang="pl-PL" smtClean="0">
                <a:solidFill>
                  <a:srgbClr val="002060"/>
                </a:solidFill>
              </a:rPr>
              <a:t>[</a:t>
            </a:r>
            <a:r>
              <a:rPr lang="pl-PL">
                <a:solidFill>
                  <a:srgbClr val="002060"/>
                </a:solidFill>
              </a:rPr>
              <a:t>10.] </a:t>
            </a:r>
            <a:endParaRPr lang="en-US" smtClean="0">
              <a:solidFill>
                <a:srgbClr val="002060"/>
              </a:solidFill>
            </a:endParaRPr>
          </a:p>
          <a:p>
            <a:pPr algn="r"/>
            <a:r>
              <a:rPr lang="pl-PL" smtClean="0">
                <a:solidFill>
                  <a:srgbClr val="002060"/>
                </a:solidFill>
              </a:rPr>
              <a:t>[ </a:t>
            </a:r>
            <a:r>
              <a:rPr lang="pl-PL">
                <a:solidFill>
                  <a:srgbClr val="002060"/>
                </a:solidFill>
              </a:rPr>
              <a:t>7.]]</a:t>
            </a:r>
            <a:endParaRPr lang="en-US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71642" y="3501008"/>
            <a:ext cx="88569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Training</a:t>
            </a:r>
            <a:r>
              <a:rPr lang="en-US" sz="24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 set and </a:t>
            </a:r>
            <a:r>
              <a:rPr lang="en-US" sz="2400" u="sng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test</a:t>
            </a:r>
            <a:r>
              <a:rPr lang="en-US" sz="24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 set are </a:t>
            </a:r>
            <a:r>
              <a:rPr lang="en-US" sz="2400" i="1" smtClean="0">
                <a:solidFill>
                  <a:srgbClr val="FF000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identical</a:t>
            </a:r>
            <a:r>
              <a:rPr lang="en-US" sz="24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:</a:t>
            </a:r>
          </a:p>
          <a:p>
            <a:endParaRPr lang="en-US" sz="240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  <a:p>
            <a:r>
              <a:rPr lang="en-US" sz="24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k=0.1,	the </a:t>
            </a:r>
            <a:r>
              <a:rPr lang="en-US" sz="24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Error: </a:t>
            </a:r>
            <a:r>
              <a:rPr lang="en-US" sz="24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56.82523568972884</a:t>
            </a:r>
          </a:p>
          <a:p>
            <a:r>
              <a:rPr lang="en-US" sz="24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k=1.0,	the </a:t>
            </a:r>
            <a:r>
              <a:rPr lang="en-US" sz="24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Error: </a:t>
            </a:r>
            <a:r>
              <a:rPr lang="en-US" sz="24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429.8905618700651</a:t>
            </a:r>
          </a:p>
          <a:p>
            <a:r>
              <a:rPr lang="en-US" sz="24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k=10</a:t>
            </a:r>
            <a:r>
              <a:rPr lang="en-US" sz="24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, </a:t>
            </a:r>
            <a:r>
              <a:rPr lang="en-US" sz="24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	the </a:t>
            </a:r>
            <a:r>
              <a:rPr lang="en-US" sz="24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Error: 549.1181708826451</a:t>
            </a:r>
          </a:p>
        </p:txBody>
      </p:sp>
    </p:spTree>
    <p:extLst>
      <p:ext uri="{BB962C8B-B14F-4D97-AF65-F5344CB8AC3E}">
        <p14:creationId xmlns:p14="http://schemas.microsoft.com/office/powerpoint/2010/main" val="34889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/>
              <a:t>Example: predicting the age of an abalone</a:t>
            </a:r>
            <a:br>
              <a:rPr lang="en-US"/>
            </a:b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671642" y="3501008"/>
            <a:ext cx="88569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>
                <a:solidFill>
                  <a:srgbClr val="002060"/>
                </a:solidFill>
              </a:rPr>
              <a:t>Training</a:t>
            </a:r>
            <a:r>
              <a:rPr lang="en-US" sz="2400">
                <a:solidFill>
                  <a:srgbClr val="002060"/>
                </a:solidFill>
              </a:rPr>
              <a:t> set and </a:t>
            </a:r>
            <a:r>
              <a:rPr lang="en-US" sz="2400" u="sng">
                <a:solidFill>
                  <a:srgbClr val="002060"/>
                </a:solidFill>
              </a:rPr>
              <a:t>test</a:t>
            </a:r>
            <a:r>
              <a:rPr lang="en-US" sz="2400">
                <a:solidFill>
                  <a:srgbClr val="002060"/>
                </a:solidFill>
              </a:rPr>
              <a:t> set are </a:t>
            </a:r>
            <a:r>
              <a:rPr lang="en-US" sz="2400" i="1" smtClean="0">
                <a:solidFill>
                  <a:srgbClr val="FF0000"/>
                </a:solidFill>
              </a:rPr>
              <a:t>different</a:t>
            </a:r>
            <a:r>
              <a:rPr lang="en-US" sz="2400" smtClean="0">
                <a:solidFill>
                  <a:srgbClr val="002060"/>
                </a:solidFill>
              </a:rPr>
              <a:t>: </a:t>
            </a:r>
          </a:p>
          <a:p>
            <a:endParaRPr lang="en-US" sz="2400" smtClean="0">
              <a:solidFill>
                <a:srgbClr val="002060"/>
              </a:solidFill>
            </a:endParaRPr>
          </a:p>
          <a:p>
            <a:r>
              <a:rPr lang="en-US" sz="2400" smtClean="0">
                <a:solidFill>
                  <a:srgbClr val="002060"/>
                </a:solidFill>
              </a:rPr>
              <a:t>k=0.1</a:t>
            </a:r>
            <a:r>
              <a:rPr lang="en-US" sz="2400">
                <a:solidFill>
                  <a:srgbClr val="002060"/>
                </a:solidFill>
              </a:rPr>
              <a:t>, the Error: 41317.161723642595 </a:t>
            </a:r>
            <a:endParaRPr lang="en-US" sz="2400" smtClean="0">
              <a:solidFill>
                <a:srgbClr val="002060"/>
              </a:solidFill>
            </a:endParaRPr>
          </a:p>
          <a:p>
            <a:r>
              <a:rPr lang="en-US" sz="2400" smtClean="0">
                <a:solidFill>
                  <a:srgbClr val="002060"/>
                </a:solidFill>
              </a:rPr>
              <a:t>k=1.0,	the </a:t>
            </a:r>
            <a:r>
              <a:rPr lang="en-US" sz="2400">
                <a:solidFill>
                  <a:srgbClr val="002060"/>
                </a:solidFill>
              </a:rPr>
              <a:t>Error: 573.526144189767 </a:t>
            </a:r>
            <a:endParaRPr lang="en-US" sz="2400" smtClean="0">
              <a:solidFill>
                <a:srgbClr val="002060"/>
              </a:solidFill>
            </a:endParaRPr>
          </a:p>
          <a:p>
            <a:r>
              <a:rPr lang="en-US" sz="2400" smtClean="0">
                <a:solidFill>
                  <a:srgbClr val="002060"/>
                </a:solidFill>
              </a:rPr>
              <a:t>k=10</a:t>
            </a:r>
            <a:r>
              <a:rPr lang="en-US" sz="2400">
                <a:solidFill>
                  <a:srgbClr val="002060"/>
                </a:solidFill>
              </a:rPr>
              <a:t>, </a:t>
            </a:r>
            <a:r>
              <a:rPr lang="en-US" sz="2400" smtClean="0">
                <a:solidFill>
                  <a:srgbClr val="002060"/>
                </a:solidFill>
              </a:rPr>
              <a:t>	the </a:t>
            </a:r>
            <a:r>
              <a:rPr lang="en-US" sz="2400">
                <a:solidFill>
                  <a:srgbClr val="002060"/>
                </a:solidFill>
              </a:rPr>
              <a:t>Error: 517.5711905387598</a:t>
            </a:r>
            <a:endParaRPr lang="en-US" sz="240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71642" y="1052736"/>
            <a:ext cx="88569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Training</a:t>
            </a:r>
            <a:r>
              <a:rPr lang="en-US" sz="24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 set and </a:t>
            </a:r>
            <a:r>
              <a:rPr lang="en-US" sz="2400" u="sng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test</a:t>
            </a:r>
            <a:r>
              <a:rPr lang="en-US" sz="24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 set are </a:t>
            </a:r>
            <a:r>
              <a:rPr lang="en-US" sz="2400" i="1" smtClean="0">
                <a:solidFill>
                  <a:srgbClr val="FF000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identical</a:t>
            </a:r>
            <a:r>
              <a:rPr lang="en-US" sz="24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:</a:t>
            </a:r>
          </a:p>
          <a:p>
            <a:endParaRPr lang="en-US" sz="240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  <a:p>
            <a:r>
              <a:rPr lang="en-US" sz="24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k=0.1,	the </a:t>
            </a:r>
            <a:r>
              <a:rPr lang="en-US" sz="24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Error: </a:t>
            </a:r>
            <a:r>
              <a:rPr lang="en-US" sz="24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56.82523568972884</a:t>
            </a:r>
          </a:p>
          <a:p>
            <a:r>
              <a:rPr lang="en-US" sz="24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k=1.0,	the </a:t>
            </a:r>
            <a:r>
              <a:rPr lang="en-US" sz="24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Error: </a:t>
            </a:r>
            <a:r>
              <a:rPr lang="en-US" sz="24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429.8905618700651</a:t>
            </a:r>
          </a:p>
          <a:p>
            <a:r>
              <a:rPr lang="en-US" sz="24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k=10</a:t>
            </a:r>
            <a:r>
              <a:rPr lang="en-US" sz="24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, </a:t>
            </a:r>
            <a:r>
              <a:rPr lang="en-US" sz="24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	the </a:t>
            </a:r>
            <a:r>
              <a:rPr lang="en-US" sz="24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Error: 549.1181708826451</a:t>
            </a:r>
          </a:p>
        </p:txBody>
      </p:sp>
    </p:spTree>
    <p:extLst>
      <p:ext uri="{BB962C8B-B14F-4D97-AF65-F5344CB8AC3E}">
        <p14:creationId xmlns:p14="http://schemas.microsoft.com/office/powerpoint/2010/main" val="26904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/>
              <a:t>Example: predicting the age of an abalone</a:t>
            </a:r>
            <a:br>
              <a:rPr lang="en-US"/>
            </a:b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671642" y="1052736"/>
            <a:ext cx="88569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>
                <a:solidFill>
                  <a:srgbClr val="002060"/>
                </a:solidFill>
              </a:rPr>
              <a:t>Training</a:t>
            </a:r>
            <a:r>
              <a:rPr lang="en-US" sz="2400">
                <a:solidFill>
                  <a:srgbClr val="002060"/>
                </a:solidFill>
              </a:rPr>
              <a:t> set and </a:t>
            </a:r>
            <a:r>
              <a:rPr lang="en-US" sz="2400" u="sng">
                <a:solidFill>
                  <a:srgbClr val="002060"/>
                </a:solidFill>
              </a:rPr>
              <a:t>test</a:t>
            </a:r>
            <a:r>
              <a:rPr lang="en-US" sz="2400">
                <a:solidFill>
                  <a:srgbClr val="002060"/>
                </a:solidFill>
              </a:rPr>
              <a:t> set are </a:t>
            </a:r>
            <a:r>
              <a:rPr lang="en-US" sz="2400">
                <a:solidFill>
                  <a:srgbClr val="FF0000"/>
                </a:solidFill>
              </a:rPr>
              <a:t>different</a:t>
            </a:r>
            <a:r>
              <a:rPr lang="en-US" sz="2400">
                <a:solidFill>
                  <a:srgbClr val="002060"/>
                </a:solidFill>
              </a:rPr>
              <a:t>, </a:t>
            </a:r>
            <a:endParaRPr lang="en-US" sz="2400" smtClean="0">
              <a:solidFill>
                <a:srgbClr val="002060"/>
              </a:solidFill>
            </a:endParaRPr>
          </a:p>
          <a:p>
            <a:r>
              <a:rPr lang="en-US" sz="24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regression </a:t>
            </a:r>
            <a:r>
              <a:rPr lang="en-US" sz="2400">
                <a:solidFill>
                  <a:srgbClr val="002060"/>
                </a:solidFill>
              </a:rPr>
              <a:t>vs. </a:t>
            </a:r>
            <a:r>
              <a:rPr lang="en-US" sz="24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Locally weighted </a:t>
            </a:r>
            <a:r>
              <a:rPr lang="en-US" sz="24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</a:t>
            </a:r>
            <a:r>
              <a:rPr lang="en-US" sz="24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endParaRPr lang="en-US" sz="2400" smtClean="0">
              <a:solidFill>
                <a:srgbClr val="002060"/>
              </a:solidFill>
            </a:endParaRPr>
          </a:p>
          <a:p>
            <a:endParaRPr lang="en-US" sz="2400" smtClean="0">
              <a:solidFill>
                <a:srgbClr val="002060"/>
              </a:solidFill>
            </a:endParaRPr>
          </a:p>
          <a:p>
            <a:r>
              <a:rPr lang="en-US" sz="2400" smtClean="0">
                <a:solidFill>
                  <a:srgbClr val="002060"/>
                </a:solidFill>
              </a:rPr>
              <a:t>lwlr </a:t>
            </a:r>
            <a:r>
              <a:rPr lang="en-US" sz="2400">
                <a:solidFill>
                  <a:srgbClr val="002060"/>
                </a:solidFill>
              </a:rPr>
              <a:t>with </a:t>
            </a:r>
            <a:r>
              <a:rPr lang="en-US" sz="2400" smtClean="0">
                <a:solidFill>
                  <a:srgbClr val="002060"/>
                </a:solidFill>
              </a:rPr>
              <a:t>k=1: 	the </a:t>
            </a:r>
            <a:r>
              <a:rPr lang="en-US" sz="2400">
                <a:solidFill>
                  <a:srgbClr val="002060"/>
                </a:solidFill>
              </a:rPr>
              <a:t>Error: 573.526144189767 </a:t>
            </a:r>
            <a:endParaRPr lang="en-US" sz="2400" smtClean="0">
              <a:solidFill>
                <a:srgbClr val="002060"/>
              </a:solidFill>
            </a:endParaRPr>
          </a:p>
          <a:p>
            <a:r>
              <a:rPr lang="en-US" sz="2400" smtClean="0">
                <a:solidFill>
                  <a:srgbClr val="002060"/>
                </a:solidFill>
              </a:rPr>
              <a:t>Linear regression: 	the </a:t>
            </a:r>
            <a:r>
              <a:rPr lang="en-US" sz="2400">
                <a:solidFill>
                  <a:srgbClr val="002060"/>
                </a:solidFill>
              </a:rPr>
              <a:t>Error: </a:t>
            </a:r>
            <a:r>
              <a:rPr lang="en-US" sz="2400" smtClean="0">
                <a:solidFill>
                  <a:srgbClr val="002060"/>
                </a:solidFill>
              </a:rPr>
              <a:t>518.6363153249638</a:t>
            </a:r>
          </a:p>
          <a:p>
            <a:endParaRPr lang="en-US" sz="2400" smtClean="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  <a:p>
            <a:endParaRPr lang="en-US" sz="240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  <a:p>
            <a:r>
              <a:rPr lang="en-US" sz="2400">
                <a:solidFill>
                  <a:srgbClr val="002060"/>
                </a:solidFill>
              </a:rPr>
              <a:t>Simple </a:t>
            </a:r>
            <a:r>
              <a:rPr lang="en-US" sz="2400" i="1" u="sng">
                <a:solidFill>
                  <a:srgbClr val="002060"/>
                </a:solidFill>
              </a:rPr>
              <a:t>linear regression </a:t>
            </a:r>
            <a:r>
              <a:rPr lang="en-US" sz="2400">
                <a:solidFill>
                  <a:srgbClr val="002060"/>
                </a:solidFill>
              </a:rPr>
              <a:t>works almost as well as the </a:t>
            </a:r>
            <a:r>
              <a:rPr lang="en-US" sz="2400" i="1" u="sng">
                <a:solidFill>
                  <a:srgbClr val="002060"/>
                </a:solidFill>
              </a:rPr>
              <a:t>locally weighted linear regression</a:t>
            </a:r>
            <a:r>
              <a:rPr lang="en-US" sz="2400">
                <a:solidFill>
                  <a:srgbClr val="002060"/>
                </a:solidFill>
              </a:rPr>
              <a:t>. This demonstration illustrates one fact: in order to find the best model, we have to see how the model works on </a:t>
            </a:r>
            <a:r>
              <a:rPr lang="en-US" sz="2400" b="1" smtClean="0">
                <a:solidFill>
                  <a:srgbClr val="002060"/>
                </a:solidFill>
              </a:rPr>
              <a:t>unknown</a:t>
            </a:r>
            <a:r>
              <a:rPr lang="en-US" sz="2400" smtClean="0">
                <a:solidFill>
                  <a:srgbClr val="002060"/>
                </a:solidFill>
              </a:rPr>
              <a:t> </a:t>
            </a:r>
            <a:r>
              <a:rPr lang="en-US" sz="2400">
                <a:solidFill>
                  <a:srgbClr val="002060"/>
                </a:solidFill>
              </a:rPr>
              <a:t>data.</a:t>
            </a:r>
            <a:endParaRPr lang="en-US" sz="240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42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000" smtClean="0"/>
              <a:t>How to deal with the </a:t>
            </a:r>
            <a:r>
              <a:rPr lang="en-US" sz="3200" i="1" u="sng" smtClean="0"/>
              <a:t>nonlinearities</a:t>
            </a:r>
            <a:r>
              <a:rPr lang="en-US" sz="2400" smtClean="0"/>
              <a:t> </a:t>
            </a:r>
            <a:r>
              <a:rPr lang="en-US" sz="2000" smtClean="0"/>
              <a:t>in real life?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E:\Studium\Master_IuK\HiWi\LIKE\regression\presentation\img\nonlinear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60848"/>
            <a:ext cx="5462151" cy="399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000"/>
              <a:t>How to deal with the </a:t>
            </a:r>
            <a:r>
              <a:rPr lang="en-US" sz="3200" i="1" u="sng"/>
              <a:t>nonlinearities</a:t>
            </a:r>
            <a:r>
              <a:rPr lang="en-US" sz="2400"/>
              <a:t> </a:t>
            </a:r>
            <a:r>
              <a:rPr lang="en-US" sz="2000"/>
              <a:t>in real life?</a:t>
            </a:r>
          </a:p>
          <a:p>
            <a:endParaRPr lang="en-US"/>
          </a:p>
          <a:p>
            <a:endParaRPr lang="en-US" i="1" smtClean="0"/>
          </a:p>
          <a:p>
            <a:endParaRPr lang="en-US" i="1"/>
          </a:p>
          <a:p>
            <a:endParaRPr lang="en-US" i="1" smtClean="0"/>
          </a:p>
          <a:p>
            <a:pPr algn="ctr"/>
            <a:r>
              <a:rPr lang="en-US" sz="4000" i="1" smtClean="0"/>
              <a:t>Tree Regression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4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1116101"/>
            <a:ext cx="2272336" cy="593350"/>
          </a:xfrm>
        </p:spPr>
        <p:txBody>
          <a:bodyPr/>
          <a:lstStyle/>
          <a:p>
            <a:r>
              <a:rPr lang="en-US" sz="2000" smtClean="0"/>
              <a:t>Tree structure</a:t>
            </a:r>
            <a:endParaRPr lang="en-US" sz="200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E:\Studium\Master_IuK\HiWi\LIKE\regression\presentation\img\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748405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7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764704"/>
            <a:ext cx="8215370" cy="4769814"/>
          </a:xfrm>
        </p:spPr>
        <p:txBody>
          <a:bodyPr/>
          <a:lstStyle/>
          <a:p>
            <a:endParaRPr lang="en-US"/>
          </a:p>
          <a:p>
            <a:pPr marL="400050" indent="-400050">
              <a:buAutoNum type="romanUcPeriod"/>
            </a:pPr>
            <a:r>
              <a:rPr lang="en-US" sz="2000" smtClean="0"/>
              <a:t>Regression  vs. Classification</a:t>
            </a:r>
          </a:p>
          <a:p>
            <a:pPr marL="400050" indent="-400050">
              <a:buAutoNum type="romanUcPeriod"/>
            </a:pPr>
            <a:endParaRPr lang="en-US" sz="2000" smtClean="0"/>
          </a:p>
          <a:p>
            <a:pPr marL="400050" indent="-400050">
              <a:buAutoNum type="romanUcPeriod"/>
            </a:pPr>
            <a:r>
              <a:rPr lang="en-US" sz="2000" smtClean="0"/>
              <a:t>Linear Regression</a:t>
            </a:r>
          </a:p>
          <a:p>
            <a:pPr marL="400050" indent="-400050">
              <a:buAutoNum type="romanUcPeriod"/>
            </a:pPr>
            <a:endParaRPr lang="en-US" sz="2000" smtClean="0"/>
          </a:p>
          <a:p>
            <a:pPr marL="400050" indent="-400050">
              <a:buAutoNum type="romanUcPeriod"/>
            </a:pPr>
            <a:r>
              <a:rPr lang="en-US" sz="2000" smtClean="0"/>
              <a:t>Locally Weighted Linear Regression</a:t>
            </a:r>
          </a:p>
          <a:p>
            <a:pPr marL="400050" indent="-400050">
              <a:buAutoNum type="romanUcPeriod"/>
            </a:pPr>
            <a:endParaRPr lang="en-US" sz="2000" smtClean="0"/>
          </a:p>
          <a:p>
            <a:pPr marL="400050" indent="-400050">
              <a:buAutoNum type="romanUcPeriod"/>
            </a:pPr>
            <a:r>
              <a:rPr lang="en-US" sz="2000" smtClean="0"/>
              <a:t>Tree-based Regression</a:t>
            </a:r>
          </a:p>
          <a:p>
            <a:pPr marL="400050" indent="-400050">
              <a:buAutoNum type="romanUcPeriod"/>
            </a:pPr>
            <a:endParaRPr lang="en-US" sz="2000" smtClean="0"/>
          </a:p>
          <a:p>
            <a:pPr marL="400050" indent="-400050">
              <a:buAutoNum type="romanUcPeriod"/>
            </a:pPr>
            <a:r>
              <a:rPr lang="en-US" sz="2000" smtClean="0"/>
              <a:t>Linear </a:t>
            </a:r>
            <a:r>
              <a:rPr lang="en-US" sz="2000" smtClean="0"/>
              <a:t>Regression </a:t>
            </a:r>
            <a:r>
              <a:rPr lang="en-US" sz="2000" smtClean="0"/>
              <a:t> </a:t>
            </a:r>
            <a:r>
              <a:rPr lang="en-US" sz="2000" smtClean="0"/>
              <a:t>vs</a:t>
            </a:r>
            <a:r>
              <a:rPr lang="en-US" sz="2000"/>
              <a:t>. </a:t>
            </a:r>
            <a:r>
              <a:rPr lang="en-US" sz="2000" smtClean="0"/>
              <a:t>Tree Regression</a:t>
            </a:r>
          </a:p>
          <a:p>
            <a:pPr marL="400050" indent="-400050">
              <a:buAutoNum type="romanUcPeriod"/>
            </a:pPr>
            <a:endParaRPr lang="en-US" sz="2000" smtClean="0"/>
          </a:p>
          <a:p>
            <a:pPr marL="400050" indent="-400050">
              <a:buAutoNum type="romanUcPeriod"/>
            </a:pPr>
            <a:r>
              <a:rPr lang="en-US" sz="2000" smtClean="0"/>
              <a:t>Summary</a:t>
            </a:r>
            <a:endParaRPr lang="en-US" sz="200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1116101"/>
            <a:ext cx="2272336" cy="593350"/>
          </a:xfrm>
        </p:spPr>
        <p:txBody>
          <a:bodyPr/>
          <a:lstStyle/>
          <a:p>
            <a:r>
              <a:rPr lang="en-US" sz="2000" smtClean="0"/>
              <a:t>Tree structure</a:t>
            </a:r>
            <a:endParaRPr lang="en-US" sz="200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E:\Studium\Master_IuK\HiWi\LIKE\regression\presentation\img\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748405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Untertitel 2"/>
          <p:cNvSpPr txBox="1">
            <a:spLocks/>
          </p:cNvSpPr>
          <p:nvPr/>
        </p:nvSpPr>
        <p:spPr>
          <a:xfrm>
            <a:off x="1763688" y="2187578"/>
            <a:ext cx="1368152" cy="59335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>
                <a:solidFill>
                  <a:srgbClr val="FF0000"/>
                </a:solidFill>
              </a:rPr>
              <a:t>How ?</a:t>
            </a:r>
            <a:endParaRPr lang="en-US" sz="2000" ker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53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000"/>
              <a:t>How to deal with the </a:t>
            </a:r>
            <a:r>
              <a:rPr lang="en-US" sz="3200" i="1" u="sng"/>
              <a:t>nonlinearities</a:t>
            </a:r>
            <a:r>
              <a:rPr lang="en-US" sz="2400"/>
              <a:t> </a:t>
            </a:r>
            <a:r>
              <a:rPr lang="en-US" sz="2000"/>
              <a:t>in real life?</a:t>
            </a:r>
          </a:p>
          <a:p>
            <a:endParaRPr lang="en-US"/>
          </a:p>
          <a:p>
            <a:r>
              <a:rPr lang="en-US" sz="2400" i="1" smtClean="0"/>
              <a:t>Tree regression</a:t>
            </a:r>
            <a:r>
              <a:rPr lang="en-US" i="1" smtClean="0"/>
              <a:t>: </a:t>
            </a:r>
          </a:p>
          <a:p>
            <a:endParaRPr lang="en-US" i="1" smtClean="0"/>
          </a:p>
          <a:p>
            <a:r>
              <a:rPr lang="en-US" smtClean="0"/>
              <a:t>It</a:t>
            </a:r>
            <a:r>
              <a:rPr lang="en-US" i="1" smtClean="0"/>
              <a:t> </a:t>
            </a:r>
            <a:r>
              <a:rPr lang="en-US" smtClean="0"/>
              <a:t>implements </a:t>
            </a:r>
            <a:r>
              <a:rPr lang="en-US"/>
              <a:t>a new algorithm called </a:t>
            </a:r>
            <a:r>
              <a:rPr lang="en-US" b="1" u="sng" smtClean="0"/>
              <a:t>CART</a:t>
            </a:r>
            <a:r>
              <a:rPr lang="en-US" b="1" smtClean="0"/>
              <a:t> </a:t>
            </a:r>
            <a:r>
              <a:rPr lang="en-US" smtClean="0"/>
              <a:t>(</a:t>
            </a:r>
            <a:r>
              <a:rPr lang="en-US" b="1"/>
              <a:t>C</a:t>
            </a:r>
            <a:r>
              <a:rPr lang="en-US"/>
              <a:t>lassification </a:t>
            </a:r>
            <a:r>
              <a:rPr lang="en-US" b="1"/>
              <a:t>A</a:t>
            </a:r>
            <a:r>
              <a:rPr lang="en-US"/>
              <a:t>nd </a:t>
            </a:r>
            <a:r>
              <a:rPr lang="en-US" b="1"/>
              <a:t>R</a:t>
            </a:r>
            <a:r>
              <a:rPr lang="en-US"/>
              <a:t>egression </a:t>
            </a:r>
            <a:r>
              <a:rPr lang="en-US" b="1"/>
              <a:t>T</a:t>
            </a:r>
            <a:r>
              <a:rPr lang="en-US"/>
              <a:t>rees). It is well-known and well-documented tree-building algorithm that makes </a:t>
            </a:r>
            <a:r>
              <a:rPr lang="en-US" i="1" u="sng"/>
              <a:t>binary splits </a:t>
            </a:r>
            <a:r>
              <a:rPr lang="en-US" smtClean="0"/>
              <a:t> to </a:t>
            </a:r>
            <a:r>
              <a:rPr lang="en-US"/>
              <a:t>handle continuous variables. </a:t>
            </a:r>
            <a:endParaRPr lang="en-US" smtClean="0"/>
          </a:p>
          <a:p>
            <a:endParaRPr lang="en-US"/>
          </a:p>
          <a:p>
            <a:r>
              <a:rPr lang="en-US" smtClean="0"/>
              <a:t>By </a:t>
            </a:r>
            <a:r>
              <a:rPr lang="en-US"/>
              <a:t>doing this we choose a </a:t>
            </a:r>
            <a:r>
              <a:rPr lang="en-US" b="1"/>
              <a:t>feature</a:t>
            </a:r>
            <a:r>
              <a:rPr lang="en-US"/>
              <a:t> and make </a:t>
            </a:r>
            <a:r>
              <a:rPr lang="en-US" b="1"/>
              <a:t>values</a:t>
            </a:r>
            <a:r>
              <a:rPr lang="en-US"/>
              <a:t> </a:t>
            </a:r>
            <a:r>
              <a:rPr lang="en-US" i="1" u="sng"/>
              <a:t>greater</a:t>
            </a:r>
            <a:r>
              <a:rPr lang="en-US"/>
              <a:t> than the desired go on the </a:t>
            </a:r>
            <a:r>
              <a:rPr lang="en-US" sz="2400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en-US" sz="2400"/>
              <a:t> </a:t>
            </a:r>
            <a:r>
              <a:rPr lang="en-US" smtClean="0"/>
              <a:t>side </a:t>
            </a:r>
            <a:r>
              <a:rPr lang="en-US"/>
              <a:t>of the tree and all the other values go on the </a:t>
            </a:r>
            <a:r>
              <a:rPr lang="en-US" sz="2400" b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n-US"/>
              <a:t> side. 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7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binary split in the tree regression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328425" y="1340768"/>
            <a:ext cx="3712496" cy="2537566"/>
          </a:xfrm>
        </p:spPr>
        <p:txBody>
          <a:bodyPr/>
          <a:lstStyle/>
          <a:p>
            <a:endParaRPr lang="en-US"/>
          </a:p>
          <a:p>
            <a:r>
              <a:rPr lang="fr-FR" sz="2400"/>
              <a:t>matrix</a:t>
            </a:r>
            <a:r>
              <a:rPr lang="fr-FR" sz="2400" smtClean="0"/>
              <a:t>([[</a:t>
            </a:r>
            <a:r>
              <a:rPr lang="fr-FR" sz="2400"/>
              <a:t>1., 0., 0., 0.], </a:t>
            </a:r>
            <a:endParaRPr lang="fr-FR" sz="2400" smtClean="0"/>
          </a:p>
          <a:p>
            <a:r>
              <a:rPr lang="fr-FR" sz="2400"/>
              <a:t> </a:t>
            </a:r>
            <a:r>
              <a:rPr lang="fr-FR" sz="2400" smtClean="0"/>
              <a:t>           [0</a:t>
            </a:r>
            <a:r>
              <a:rPr lang="fr-FR" sz="2400"/>
              <a:t>., 1., 0., 0.], </a:t>
            </a:r>
            <a:endParaRPr lang="fr-FR" sz="2400" smtClean="0"/>
          </a:p>
          <a:p>
            <a:r>
              <a:rPr lang="fr-FR" sz="2400"/>
              <a:t> </a:t>
            </a:r>
            <a:r>
              <a:rPr lang="fr-FR" sz="2400" smtClean="0"/>
              <a:t>           [</a:t>
            </a:r>
            <a:r>
              <a:rPr lang="fr-FR" sz="2400"/>
              <a:t>0., 0., 1., 0.], </a:t>
            </a:r>
            <a:endParaRPr lang="fr-FR" sz="2400" smtClean="0"/>
          </a:p>
          <a:p>
            <a:r>
              <a:rPr lang="fr-FR" sz="2400"/>
              <a:t> </a:t>
            </a:r>
            <a:r>
              <a:rPr lang="fr-FR" sz="2400" smtClean="0"/>
              <a:t>           [</a:t>
            </a:r>
            <a:r>
              <a:rPr lang="fr-FR" sz="2400"/>
              <a:t>0., 0., 0., 1.]])</a:t>
            </a:r>
            <a:endParaRPr lang="en-US" sz="240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596552" y="764704"/>
            <a:ext cx="7704856" cy="864096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sz="2400" kern="0" smtClean="0"/>
              <a:t>Let’s split it by the value of the </a:t>
            </a:r>
            <a:r>
              <a:rPr lang="fr-FR" sz="2400" kern="0" smtClean="0">
                <a:solidFill>
                  <a:srgbClr val="FF0000"/>
                </a:solidFill>
              </a:rPr>
              <a:t>second</a:t>
            </a:r>
            <a:r>
              <a:rPr lang="fr-FR" sz="2400" kern="0" smtClean="0"/>
              <a:t> feature, threshold value: </a:t>
            </a:r>
            <a:r>
              <a:rPr lang="fr-FR" sz="2400" kern="0" smtClean="0">
                <a:solidFill>
                  <a:srgbClr val="FF0000"/>
                </a:solidFill>
              </a:rPr>
              <a:t>0.5</a:t>
            </a:r>
            <a:endParaRPr lang="en-US" sz="2400" kern="0">
              <a:solidFill>
                <a:srgbClr val="FF0000"/>
              </a:solidFill>
            </a:endParaRPr>
          </a:p>
        </p:txBody>
      </p:sp>
      <p:sp>
        <p:nvSpPr>
          <p:cNvPr id="8" name="Untertitel 2"/>
          <p:cNvSpPr txBox="1">
            <a:spLocks/>
          </p:cNvSpPr>
          <p:nvPr/>
        </p:nvSpPr>
        <p:spPr>
          <a:xfrm>
            <a:off x="5292080" y="4375922"/>
            <a:ext cx="3456384" cy="864096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i-FI" sz="2400" smtClean="0"/>
              <a:t>Right: </a:t>
            </a:r>
            <a:r>
              <a:rPr lang="fi-FI" sz="2400"/>
              <a:t>[[0. 1. 0. 0</a:t>
            </a:r>
            <a:r>
              <a:rPr lang="fi-FI" sz="2400" smtClean="0"/>
              <a:t>.]]</a:t>
            </a:r>
            <a:endParaRPr lang="en-US" sz="2400" kern="0" smtClean="0"/>
          </a:p>
        </p:txBody>
      </p:sp>
      <p:sp>
        <p:nvSpPr>
          <p:cNvPr id="10" name="Untertitel 2"/>
          <p:cNvSpPr txBox="1">
            <a:spLocks/>
          </p:cNvSpPr>
          <p:nvPr/>
        </p:nvSpPr>
        <p:spPr>
          <a:xfrm>
            <a:off x="712534" y="4375922"/>
            <a:ext cx="4107204" cy="1584176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i-FI" sz="2400" smtClean="0"/>
              <a:t>Left: </a:t>
            </a:r>
            <a:r>
              <a:rPr lang="fi-FI" sz="2400"/>
              <a:t>[[1. 0. 0. 0.] </a:t>
            </a:r>
          </a:p>
          <a:p>
            <a:r>
              <a:rPr lang="fi-FI" sz="2400"/>
              <a:t>         </a:t>
            </a:r>
            <a:r>
              <a:rPr lang="fi-FI" sz="2400" smtClean="0"/>
              <a:t>[</a:t>
            </a:r>
            <a:r>
              <a:rPr lang="fi-FI" sz="2400"/>
              <a:t>0. 0. 1. 0.] </a:t>
            </a:r>
          </a:p>
          <a:p>
            <a:r>
              <a:rPr lang="fi-FI" sz="2400"/>
              <a:t>         </a:t>
            </a:r>
            <a:r>
              <a:rPr lang="fi-FI" sz="2400" smtClean="0"/>
              <a:t>[</a:t>
            </a:r>
            <a:r>
              <a:rPr lang="fi-FI" sz="2400"/>
              <a:t>0. 0. 0. 1.]] </a:t>
            </a:r>
            <a:endParaRPr lang="en-US" sz="2400" kern="0"/>
          </a:p>
          <a:p>
            <a:endParaRPr lang="en-US" sz="2400" kern="0" smtClean="0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2328425" y="3429000"/>
            <a:ext cx="875423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5471160" y="3462319"/>
            <a:ext cx="829032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3851920" y="1700808"/>
            <a:ext cx="432048" cy="1833519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4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12124" y="746714"/>
            <a:ext cx="8215370" cy="1728192"/>
          </a:xfrm>
        </p:spPr>
        <p:txBody>
          <a:bodyPr/>
          <a:lstStyle/>
          <a:p>
            <a:pPr algn="ctr"/>
            <a:r>
              <a:rPr lang="en-US" sz="2800" smtClean="0"/>
              <a:t>How </a:t>
            </a:r>
            <a:r>
              <a:rPr lang="en-US" sz="2800"/>
              <a:t>to make a binary </a:t>
            </a:r>
            <a:r>
              <a:rPr lang="en-US" sz="2800" smtClean="0"/>
              <a:t>split?</a:t>
            </a:r>
          </a:p>
          <a:p>
            <a:pPr algn="ctr"/>
            <a:endParaRPr lang="en-US"/>
          </a:p>
          <a:p>
            <a:r>
              <a:rPr lang="en-US"/>
              <a:t>We need to </a:t>
            </a:r>
            <a:r>
              <a:rPr lang="en-US" smtClean="0"/>
              <a:t>select:   splitting </a:t>
            </a:r>
            <a:r>
              <a:rPr lang="en-US" sz="2400" i="1" u="sng" smtClean="0"/>
              <a:t>feature ‘xj’</a:t>
            </a:r>
            <a:r>
              <a:rPr lang="en-US" smtClean="0"/>
              <a:t> and a splitting </a:t>
            </a:r>
            <a:r>
              <a:rPr lang="en-US" sz="2400" i="1" u="sng" smtClean="0"/>
              <a:t>point ‘s’</a:t>
            </a:r>
          </a:p>
          <a:p>
            <a:r>
              <a:rPr lang="en-US" smtClean="0"/>
              <a:t>so </a:t>
            </a:r>
            <a:r>
              <a:rPr lang="en-US"/>
              <a:t>that we </a:t>
            </a:r>
            <a:r>
              <a:rPr lang="en-US" smtClean="0"/>
              <a:t>can divide </a:t>
            </a:r>
            <a:r>
              <a:rPr lang="en-US"/>
              <a:t>data into two regions </a:t>
            </a:r>
            <a:r>
              <a:rPr lang="en-US" smtClean="0"/>
              <a:t>R1</a:t>
            </a:r>
            <a:r>
              <a:rPr lang="en-US"/>
              <a:t> and </a:t>
            </a:r>
            <a:r>
              <a:rPr lang="en-US" smtClean="0"/>
              <a:t>R2:</a:t>
            </a:r>
            <a:endParaRPr lang="en-US" i="1" u="sng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7" name="Picture 1" descr="E:\Studium\Master_IuK\HiWi\LIKE\regression\presentation\img\splitting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317" y="2474290"/>
            <a:ext cx="5192414" cy="54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512124" y="3181711"/>
            <a:ext cx="72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Then we calculate the </a:t>
            </a:r>
            <a:r>
              <a:rPr lang="en-US" sz="2000" i="1" u="sng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average</a:t>
            </a:r>
            <a:r>
              <a:rPr lang="en-US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 value for each generated region by</a:t>
            </a:r>
          </a:p>
        </p:txBody>
      </p:sp>
      <p:pic>
        <p:nvPicPr>
          <p:cNvPr id="14338" name="Picture 2" descr="E:\Studium\Master_IuK\HiWi\LIKE\regression\presentation\img\splitting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25" y="3725585"/>
            <a:ext cx="6186797" cy="48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512123" y="4510861"/>
            <a:ext cx="8164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Goal:  find </a:t>
            </a:r>
            <a:r>
              <a:rPr lang="en-US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such (ĉ 1, ĉ 2) which gives the </a:t>
            </a:r>
            <a:r>
              <a:rPr lang="en-US" b="1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minimum</a:t>
            </a:r>
            <a:r>
              <a:rPr lang="en-US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 of total squared error as follows</a:t>
            </a:r>
          </a:p>
        </p:txBody>
      </p:sp>
      <p:pic>
        <p:nvPicPr>
          <p:cNvPr id="14340" name="Picture 4" descr="E:\Studium\Master_IuK\HiWi\LIKE\regression\presentation\img\splitting_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338" y="5013176"/>
            <a:ext cx="5572369" cy="79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64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Pseudo-code </a:t>
            </a:r>
            <a:r>
              <a:rPr lang="en-US"/>
              <a:t>of choosing </a:t>
            </a:r>
            <a:r>
              <a:rPr lang="en-US" smtClean="0"/>
              <a:t>a best </a:t>
            </a:r>
            <a:r>
              <a:rPr lang="en-US"/>
              <a:t>split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Untertitel 2"/>
          <p:cNvSpPr>
            <a:spLocks noGrp="1"/>
          </p:cNvSpPr>
          <p:nvPr>
            <p:ph type="subTitle" idx="1"/>
          </p:nvPr>
        </p:nvSpPr>
        <p:spPr>
          <a:xfrm>
            <a:off x="571472" y="764704"/>
            <a:ext cx="8215370" cy="4769814"/>
          </a:xfrm>
        </p:spPr>
        <p:txBody>
          <a:bodyPr/>
          <a:lstStyle/>
          <a:p>
            <a:pPr algn="ctr"/>
            <a:r>
              <a:rPr lang="en-US" sz="2800" smtClean="0"/>
              <a:t>How </a:t>
            </a:r>
            <a:r>
              <a:rPr lang="en-US" sz="2800"/>
              <a:t>to make a binary </a:t>
            </a:r>
            <a:r>
              <a:rPr lang="en-US" sz="2800" smtClean="0"/>
              <a:t>split?</a:t>
            </a:r>
          </a:p>
          <a:p>
            <a:r>
              <a:rPr lang="en-US"/>
              <a:t/>
            </a:r>
            <a:br>
              <a:rPr lang="en-US"/>
            </a:br>
            <a:r>
              <a:rPr lang="en-US" sz="2400" i="1"/>
              <a:t>For every unique value</a:t>
            </a:r>
            <a:r>
              <a:rPr lang="en-US" sz="2400" i="1" smtClean="0"/>
              <a:t>:</a:t>
            </a:r>
            <a:r>
              <a:rPr lang="en-US" sz="2400"/>
              <a:t/>
            </a:r>
            <a:br>
              <a:rPr lang="en-US" sz="2400"/>
            </a:br>
            <a:r>
              <a:rPr lang="en-US" sz="2400" smtClean="0"/>
              <a:t>    </a:t>
            </a:r>
            <a:r>
              <a:rPr lang="en-US" sz="2400" i="1" smtClean="0"/>
              <a:t>Split </a:t>
            </a:r>
            <a:r>
              <a:rPr lang="en-US" sz="2400" i="1"/>
              <a:t>the dataset into </a:t>
            </a:r>
            <a:r>
              <a:rPr lang="en-US" sz="2400" i="1" smtClean="0"/>
              <a:t>two</a:t>
            </a:r>
            <a:r>
              <a:rPr lang="en-US" sz="2400"/>
              <a:t/>
            </a:r>
            <a:br>
              <a:rPr lang="en-US" sz="2400"/>
            </a:br>
            <a:r>
              <a:rPr lang="en-US" sz="2400" smtClean="0"/>
              <a:t>         </a:t>
            </a:r>
            <a:r>
              <a:rPr lang="en-US" sz="2400" i="1" smtClean="0"/>
              <a:t>Measure </a:t>
            </a:r>
            <a:r>
              <a:rPr lang="en-US" sz="2400" i="1"/>
              <a:t>the error of these two </a:t>
            </a:r>
            <a:r>
              <a:rPr lang="en-US" sz="2400" i="1" smtClean="0"/>
              <a:t>splits</a:t>
            </a:r>
            <a:r>
              <a:rPr lang="en-US" sz="2400"/>
              <a:t/>
            </a:r>
            <a:br>
              <a:rPr lang="en-US" sz="2400"/>
            </a:br>
            <a:r>
              <a:rPr lang="en-US" sz="2400" smtClean="0"/>
              <a:t>         </a:t>
            </a:r>
            <a:r>
              <a:rPr lang="en-US" sz="2400" i="1" smtClean="0"/>
              <a:t>If </a:t>
            </a:r>
            <a:r>
              <a:rPr lang="en-US" sz="2400" i="1"/>
              <a:t>the error is less than bestError, then bestSplit to this </a:t>
            </a:r>
            <a:r>
              <a:rPr lang="en-US" sz="2400" i="1" smtClean="0"/>
              <a:t>  </a:t>
            </a:r>
          </a:p>
          <a:p>
            <a:r>
              <a:rPr lang="en-US" sz="2400" i="1"/>
              <a:t> </a:t>
            </a:r>
            <a:r>
              <a:rPr lang="en-US" sz="2400" i="1" smtClean="0"/>
              <a:t>        split and update bestError</a:t>
            </a:r>
            <a:r>
              <a:rPr lang="en-US" sz="2400"/>
              <a:t/>
            </a:r>
            <a:br>
              <a:rPr lang="en-US" sz="2400"/>
            </a:br>
            <a:r>
              <a:rPr lang="en-US" sz="2400" i="1"/>
              <a:t>Return bestSplit feature and threshold</a:t>
            </a:r>
            <a:endParaRPr lang="en-US" sz="2400" i="1" u="sng"/>
          </a:p>
        </p:txBody>
      </p:sp>
    </p:spTree>
    <p:extLst>
      <p:ext uri="{BB962C8B-B14F-4D97-AF65-F5344CB8AC3E}">
        <p14:creationId xmlns:p14="http://schemas.microsoft.com/office/powerpoint/2010/main" val="167824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Pseudo-code </a:t>
            </a:r>
            <a:r>
              <a:rPr lang="en-US"/>
              <a:t>of choosing </a:t>
            </a:r>
            <a:r>
              <a:rPr lang="en-US" smtClean="0"/>
              <a:t>a best </a:t>
            </a:r>
            <a:r>
              <a:rPr lang="en-US"/>
              <a:t>split</a:t>
            </a:r>
            <a:br>
              <a:rPr lang="en-US"/>
            </a:b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544" y="764704"/>
            <a:ext cx="8452364" cy="3168352"/>
          </a:xfrm>
        </p:spPr>
        <p:txBody>
          <a:bodyPr/>
          <a:lstStyle/>
          <a:p>
            <a:pPr algn="ctr"/>
            <a:r>
              <a:rPr lang="en-US" sz="2800" smtClean="0"/>
              <a:t>How </a:t>
            </a:r>
            <a:r>
              <a:rPr lang="en-US" sz="2800"/>
              <a:t>to make a binary </a:t>
            </a:r>
            <a:r>
              <a:rPr lang="en-US" sz="2800" smtClean="0"/>
              <a:t>split?</a:t>
            </a:r>
          </a:p>
          <a:p>
            <a:r>
              <a:rPr lang="en-US"/>
              <a:t/>
            </a:r>
            <a:br>
              <a:rPr lang="en-US"/>
            </a:br>
            <a:r>
              <a:rPr lang="en-US" sz="2400" i="1"/>
              <a:t>For every unique value</a:t>
            </a:r>
            <a:r>
              <a:rPr lang="en-US" sz="2400" i="1" smtClean="0"/>
              <a:t>:</a:t>
            </a:r>
            <a:r>
              <a:rPr lang="en-US" sz="2400"/>
              <a:t/>
            </a:r>
            <a:br>
              <a:rPr lang="en-US" sz="2400"/>
            </a:br>
            <a:r>
              <a:rPr lang="en-US" sz="2400" smtClean="0"/>
              <a:t>    </a:t>
            </a:r>
            <a:r>
              <a:rPr lang="en-US" sz="2400" i="1" smtClean="0"/>
              <a:t>Split </a:t>
            </a:r>
            <a:r>
              <a:rPr lang="en-US" sz="2400" i="1"/>
              <a:t>the dataset into two</a:t>
            </a:r>
            <a:r>
              <a:rPr lang="en-US" sz="2400"/>
              <a:t/>
            </a:r>
            <a:br>
              <a:rPr lang="en-US" sz="2400"/>
            </a:br>
            <a:r>
              <a:rPr lang="en-US" sz="2400" smtClean="0"/>
              <a:t>         </a:t>
            </a:r>
            <a:r>
              <a:rPr lang="en-US" sz="2400" i="1" smtClean="0"/>
              <a:t>Measure </a:t>
            </a:r>
            <a:r>
              <a:rPr lang="en-US" sz="2400" i="1"/>
              <a:t>the error of these two splits</a:t>
            </a:r>
            <a:r>
              <a:rPr lang="en-US" sz="2400"/>
              <a:t/>
            </a:r>
            <a:br>
              <a:rPr lang="en-US" sz="2400"/>
            </a:br>
            <a:r>
              <a:rPr lang="en-US" sz="2400" smtClean="0"/>
              <a:t>         </a:t>
            </a:r>
            <a:r>
              <a:rPr lang="en-US" sz="2400" i="1" smtClean="0"/>
              <a:t>If </a:t>
            </a:r>
            <a:r>
              <a:rPr lang="en-US" sz="2400" i="1"/>
              <a:t>the error is less than bestError, then bestSplit to this </a:t>
            </a:r>
            <a:r>
              <a:rPr lang="en-US" sz="2400" i="1" smtClean="0"/>
              <a:t>  </a:t>
            </a:r>
          </a:p>
          <a:p>
            <a:r>
              <a:rPr lang="en-US" sz="2400" i="1"/>
              <a:t> </a:t>
            </a:r>
            <a:r>
              <a:rPr lang="en-US" sz="2400" i="1" smtClean="0"/>
              <a:t>        split and update bestError</a:t>
            </a:r>
            <a:r>
              <a:rPr lang="en-US" sz="2400"/>
              <a:t/>
            </a:r>
            <a:br>
              <a:rPr lang="en-US" sz="2400"/>
            </a:br>
            <a:r>
              <a:rPr lang="en-US" sz="2400" i="1"/>
              <a:t>Return bestSplit feature and threshold</a:t>
            </a:r>
            <a:endParaRPr lang="en-US" sz="2400" i="1" u="sng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467544" y="4149080"/>
            <a:ext cx="8856984" cy="216024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i="1" u="sng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 Conditions</a:t>
            </a:r>
            <a:r>
              <a:rPr lang="en-US" altLang="zh-CN" sz="2400" kern="0" smtClean="0"/>
              <a:t>:  </a:t>
            </a:r>
            <a:r>
              <a:rPr lang="en-US" altLang="zh-CN" sz="2400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min. error-reduction</a:t>
            </a:r>
            <a:r>
              <a:rPr lang="en-US" altLang="zh-CN" sz="2400" kern="0" smtClean="0"/>
              <a:t>  &amp;  </a:t>
            </a:r>
            <a:r>
              <a:rPr lang="en-US" altLang="zh-CN" sz="2400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min. data </a:t>
            </a:r>
            <a:r>
              <a:rPr lang="en-US" altLang="zh-CN" sz="2400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instances</a:t>
            </a:r>
          </a:p>
          <a:p>
            <a:r>
              <a:rPr lang="en-US" sz="2400" kern="0" smtClean="0"/>
              <a:t>If (actual error – best error &lt; error reduction) or </a:t>
            </a:r>
          </a:p>
          <a:p>
            <a:r>
              <a:rPr lang="en-US" sz="2400" kern="0" smtClean="0"/>
              <a:t>(left_matrix.numInstance &lt; min.Inst) </a:t>
            </a:r>
            <a:r>
              <a:rPr lang="en-US" sz="2400" kern="0"/>
              <a:t>or </a:t>
            </a:r>
            <a:endParaRPr lang="en-US" sz="2400" kern="0" smtClean="0"/>
          </a:p>
          <a:p>
            <a:r>
              <a:rPr lang="en-US" sz="2400" kern="0" smtClean="0"/>
              <a:t>(right_matrix.numInstance &lt; </a:t>
            </a:r>
            <a:r>
              <a:rPr lang="en-US" sz="2400" kern="0"/>
              <a:t>min.Inst</a:t>
            </a:r>
            <a:r>
              <a:rPr lang="en-US" sz="2400" kern="0" smtClean="0"/>
              <a:t>)           </a:t>
            </a:r>
            <a:r>
              <a:rPr lang="en-US" sz="2400" kern="0" smtClean="0">
                <a:sym typeface="Wingdings" panose="05000000000000000000" pitchFamily="2" charset="2"/>
              </a:rPr>
              <a:t></a:t>
            </a:r>
            <a:r>
              <a:rPr lang="en-US" sz="2400" kern="0" smtClean="0"/>
              <a:t> </a:t>
            </a:r>
            <a:r>
              <a:rPr lang="en-US" sz="2400" kern="0" smtClean="0">
                <a:solidFill>
                  <a:srgbClr val="FF0000"/>
                </a:solidFill>
              </a:rPr>
              <a:t>split </a:t>
            </a:r>
            <a:r>
              <a:rPr lang="en-US" sz="2400" kern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stops</a:t>
            </a:r>
            <a:r>
              <a:rPr lang="en-US" sz="2400" kern="0" smtClean="0">
                <a:solidFill>
                  <a:srgbClr val="FF0000"/>
                </a:solidFill>
              </a:rPr>
              <a:t>!</a:t>
            </a:r>
            <a:endParaRPr lang="en-US" sz="2400" ker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6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27584" y="3645024"/>
            <a:ext cx="7560840" cy="2376264"/>
          </a:xfrm>
        </p:spPr>
        <p:txBody>
          <a:bodyPr/>
          <a:lstStyle/>
          <a:p>
            <a:endParaRPr lang="en-US" sz="2400" smtClean="0"/>
          </a:p>
          <a:p>
            <a:r>
              <a:rPr lang="en-US" sz="2400" smtClean="0"/>
              <a:t>Result:</a:t>
            </a:r>
          </a:p>
          <a:p>
            <a:endParaRPr lang="en-US" sz="2400"/>
          </a:p>
          <a:p>
            <a:r>
              <a:rPr lang="en-US" sz="2200" smtClean="0"/>
              <a:t>Splitting </a:t>
            </a:r>
            <a:r>
              <a:rPr lang="en-US" sz="2200"/>
              <a:t>feature: </a:t>
            </a:r>
            <a:r>
              <a:rPr lang="en-US" sz="2200" smtClean="0"/>
              <a:t>	0 (here only the feature from x-data) </a:t>
            </a:r>
          </a:p>
          <a:p>
            <a:r>
              <a:rPr lang="en-US" sz="2200" smtClean="0"/>
              <a:t>Splitting </a:t>
            </a:r>
            <a:r>
              <a:rPr lang="en-US" sz="2200"/>
              <a:t>point: </a:t>
            </a:r>
            <a:r>
              <a:rPr lang="en-US" sz="2200" smtClean="0"/>
              <a:t>	0.48813 (x-value)</a:t>
            </a:r>
            <a:endParaRPr lang="en-US" sz="220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E:\Studium\Master_IuK\HiWi\LIKE\regression\presentation\img\nonlinear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90114"/>
            <a:ext cx="4237102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Untertitel 2"/>
          <p:cNvSpPr txBox="1">
            <a:spLocks/>
          </p:cNvSpPr>
          <p:nvPr/>
        </p:nvSpPr>
        <p:spPr>
          <a:xfrm>
            <a:off x="5059982" y="1052736"/>
            <a:ext cx="3688482" cy="16561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User-defined parameter</a:t>
            </a:r>
            <a:r>
              <a:rPr lang="en-US" kern="0" smtClean="0"/>
              <a:t>:</a:t>
            </a:r>
          </a:p>
          <a:p>
            <a:endParaRPr lang="en-US" kern="0" smtClean="0"/>
          </a:p>
          <a:p>
            <a:r>
              <a:rPr lang="en-US" sz="2200" kern="0" smtClean="0"/>
              <a:t>Error reduction: 	1 </a:t>
            </a:r>
          </a:p>
          <a:p>
            <a:r>
              <a:rPr lang="en-US" sz="2200" kern="0" smtClean="0"/>
              <a:t>Min.data instances: </a:t>
            </a:r>
            <a:r>
              <a:rPr lang="en-US" sz="2400" kern="0" smtClean="0"/>
              <a:t>	4</a:t>
            </a:r>
            <a:endParaRPr lang="en-US" sz="2400" kern="0"/>
          </a:p>
        </p:txBody>
      </p:sp>
    </p:spTree>
    <p:extLst>
      <p:ext uri="{BB962C8B-B14F-4D97-AF65-F5344CB8AC3E}">
        <p14:creationId xmlns:p14="http://schemas.microsoft.com/office/powerpoint/2010/main" val="401460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Pseudo-code </a:t>
            </a:r>
            <a:r>
              <a:rPr lang="en-US"/>
              <a:t>of </a:t>
            </a:r>
            <a:r>
              <a:rPr lang="en-US" smtClean="0"/>
              <a:t>creating a regression tree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8452364" cy="3978430"/>
          </a:xfrm>
        </p:spPr>
        <p:txBody>
          <a:bodyPr/>
          <a:lstStyle/>
          <a:p>
            <a:pPr algn="ctr"/>
            <a:r>
              <a:rPr lang="en-US" sz="2800" smtClean="0"/>
              <a:t>How </a:t>
            </a:r>
            <a:r>
              <a:rPr lang="en-US" sz="2800"/>
              <a:t>to make a </a:t>
            </a:r>
            <a:r>
              <a:rPr lang="en-US" sz="2800" smtClean="0"/>
              <a:t>regression tree?</a:t>
            </a:r>
          </a:p>
          <a:p>
            <a:pPr algn="ctr"/>
            <a:endParaRPr lang="en-US"/>
          </a:p>
          <a:p>
            <a:r>
              <a:rPr lang="en-US"/>
              <a:t/>
            </a:r>
            <a:br>
              <a:rPr lang="en-US"/>
            </a:br>
            <a:r>
              <a:rPr lang="en-US" sz="2400" i="1"/>
              <a:t>Find the best feature to split on: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> </a:t>
            </a:r>
            <a:r>
              <a:rPr lang="en-US" sz="2400" smtClean="0"/>
              <a:t>     </a:t>
            </a:r>
            <a:r>
              <a:rPr lang="en-US" sz="2400" i="1" smtClean="0"/>
              <a:t>If </a:t>
            </a:r>
            <a:r>
              <a:rPr lang="en-US" sz="2400" i="1"/>
              <a:t>we can’t split the data, this node becomes a </a:t>
            </a:r>
            <a:r>
              <a:rPr lang="en-US" sz="2400" i="1" u="sng"/>
              <a:t>leaf node</a:t>
            </a:r>
            <a:r>
              <a:rPr lang="en-US" sz="2400"/>
              <a:t/>
            </a:r>
            <a:br>
              <a:rPr lang="en-US" sz="2400"/>
            </a:br>
            <a:r>
              <a:rPr lang="en-US" sz="2400" smtClean="0"/>
              <a:t>      </a:t>
            </a:r>
            <a:r>
              <a:rPr lang="en-US" sz="2400" i="1" smtClean="0"/>
              <a:t>Make </a:t>
            </a:r>
            <a:r>
              <a:rPr lang="en-US" sz="2400" i="1"/>
              <a:t>a binary split of the data</a:t>
            </a:r>
            <a:r>
              <a:rPr lang="en-US" sz="2400"/>
              <a:t/>
            </a:r>
            <a:br>
              <a:rPr lang="en-US" sz="2400"/>
            </a:br>
            <a:r>
              <a:rPr lang="en-US" sz="2400" smtClean="0"/>
              <a:t>      </a:t>
            </a:r>
            <a:r>
              <a:rPr lang="en-US" sz="2400" i="1" smtClean="0"/>
              <a:t>Call </a:t>
            </a:r>
            <a:r>
              <a:rPr lang="en-US" sz="2400" i="1"/>
              <a:t>createTree() on the right split of the data</a:t>
            </a:r>
            <a:r>
              <a:rPr lang="en-US" sz="2400"/>
              <a:t/>
            </a:r>
            <a:br>
              <a:rPr lang="en-US" sz="2400"/>
            </a:br>
            <a:r>
              <a:rPr lang="en-US" sz="2400" smtClean="0"/>
              <a:t>      </a:t>
            </a:r>
            <a:r>
              <a:rPr lang="en-US" sz="2400" i="1" smtClean="0"/>
              <a:t>Call </a:t>
            </a:r>
            <a:r>
              <a:rPr lang="en-US" sz="2400" i="1"/>
              <a:t>createTree() on the left split of the data</a:t>
            </a:r>
            <a:endParaRPr lang="en-US" sz="2400" i="1" u="sng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E:\Studium\Master_IuK\HiWi\LIKE\regression\presentation\img\nonlinear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1" y="692697"/>
            <a:ext cx="3960000" cy="25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Untertitel 2"/>
          <p:cNvSpPr txBox="1">
            <a:spLocks/>
          </p:cNvSpPr>
          <p:nvPr/>
        </p:nvSpPr>
        <p:spPr>
          <a:xfrm>
            <a:off x="5059982" y="836712"/>
            <a:ext cx="4392488" cy="16561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User-defined parameter</a:t>
            </a:r>
            <a:r>
              <a:rPr lang="en-US" kern="0" smtClean="0"/>
              <a:t>:</a:t>
            </a:r>
          </a:p>
          <a:p>
            <a:endParaRPr lang="en-US" kern="0" smtClean="0"/>
          </a:p>
          <a:p>
            <a:r>
              <a:rPr lang="en-US" sz="2200" kern="0" smtClean="0"/>
              <a:t>Mind. error eduction: 	1 </a:t>
            </a:r>
          </a:p>
          <a:p>
            <a:r>
              <a:rPr lang="en-US" sz="2200" kern="0" smtClean="0"/>
              <a:t>Mind. data instances: </a:t>
            </a:r>
            <a:r>
              <a:rPr lang="en-US" sz="2400" kern="0" smtClean="0"/>
              <a:t>	4</a:t>
            </a:r>
            <a:endParaRPr lang="en-US" sz="2400" kern="0"/>
          </a:p>
        </p:txBody>
      </p:sp>
    </p:spTree>
    <p:extLst>
      <p:ext uri="{BB962C8B-B14F-4D97-AF65-F5344CB8AC3E}">
        <p14:creationId xmlns:p14="http://schemas.microsoft.com/office/powerpoint/2010/main" val="106342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16016" y="3708251"/>
            <a:ext cx="4608512" cy="2160240"/>
          </a:xfrm>
        </p:spPr>
        <p:txBody>
          <a:bodyPr/>
          <a:lstStyle/>
          <a:p>
            <a:r>
              <a:rPr lang="en-US" sz="2400"/>
              <a:t>print(createTree(data_mat</a:t>
            </a:r>
            <a:r>
              <a:rPr lang="en-US" sz="2400" smtClean="0"/>
              <a:t>))</a:t>
            </a:r>
            <a:endParaRPr lang="en-US" sz="2000"/>
          </a:p>
          <a:p>
            <a:r>
              <a:rPr lang="en-US" sz="2400" smtClean="0"/>
              <a:t>{</a:t>
            </a:r>
            <a:r>
              <a:rPr lang="en-US" sz="2400"/>
              <a:t>'spInd': 0, </a:t>
            </a:r>
            <a:r>
              <a:rPr lang="en-US" sz="2400" smtClean="0"/>
              <a:t>  </a:t>
            </a:r>
          </a:p>
          <a:p>
            <a:r>
              <a:rPr lang="en-US" sz="2400" smtClean="0"/>
              <a:t>'spVal</a:t>
            </a:r>
            <a:r>
              <a:rPr lang="en-US" sz="2400"/>
              <a:t>': 0.48813, </a:t>
            </a:r>
            <a:endParaRPr lang="en-US" sz="2400" smtClean="0"/>
          </a:p>
          <a:p>
            <a:r>
              <a:rPr lang="en-US" sz="240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'left</a:t>
            </a:r>
            <a:r>
              <a:rPr lang="en-US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': -0.04465028571428572</a:t>
            </a:r>
            <a:r>
              <a:rPr lang="en-US" sz="2400"/>
              <a:t>, </a:t>
            </a:r>
            <a:endParaRPr lang="en-US" sz="2400" smtClean="0"/>
          </a:p>
          <a:p>
            <a:r>
              <a:rPr lang="en-US" sz="24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'right</a:t>
            </a:r>
            <a:r>
              <a:rPr lang="en-US" sz="2400">
                <a:solidFill>
                  <a:srgbClr val="00B050"/>
                </a:solidFill>
              </a:rPr>
              <a:t>': </a:t>
            </a:r>
            <a:r>
              <a:rPr lang="en-US" sz="2400" smtClean="0">
                <a:solidFill>
                  <a:srgbClr val="00B050"/>
                </a:solidFill>
              </a:rPr>
              <a:t>1.0180967672413792 </a:t>
            </a:r>
            <a:r>
              <a:rPr lang="en-US" sz="2400" smtClean="0"/>
              <a:t>}</a:t>
            </a:r>
            <a:endParaRPr lang="en-US" sz="240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E:\Studium\Master_IuK\HiWi\LIKE\regression\presentation\img\nonlinear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1" y="692697"/>
            <a:ext cx="3960000" cy="25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Untertitel 2"/>
          <p:cNvSpPr txBox="1">
            <a:spLocks/>
          </p:cNvSpPr>
          <p:nvPr/>
        </p:nvSpPr>
        <p:spPr>
          <a:xfrm>
            <a:off x="5059982" y="836712"/>
            <a:ext cx="4392488" cy="16561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User-defined parameter</a:t>
            </a:r>
            <a:r>
              <a:rPr lang="en-US" kern="0" smtClean="0"/>
              <a:t>:</a:t>
            </a:r>
          </a:p>
          <a:p>
            <a:endParaRPr lang="en-US" kern="0" smtClean="0"/>
          </a:p>
          <a:p>
            <a:r>
              <a:rPr lang="en-US" sz="2200" kern="0" smtClean="0"/>
              <a:t>Mind. error eduction: 	1 </a:t>
            </a:r>
          </a:p>
          <a:p>
            <a:r>
              <a:rPr lang="en-US" sz="2200" kern="0" smtClean="0"/>
              <a:t>Mind. data instances: </a:t>
            </a:r>
            <a:r>
              <a:rPr lang="en-US" sz="2400" kern="0" smtClean="0"/>
              <a:t>	4</a:t>
            </a:r>
            <a:endParaRPr lang="en-US" sz="2400" kern="0"/>
          </a:p>
        </p:txBody>
      </p:sp>
      <p:pic>
        <p:nvPicPr>
          <p:cNvPr id="1027" name="Picture 3" descr="E:\Studium\Master_IuK\HiWi\LIKE\regression\presentation\img\nonlinear_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1" y="3483446"/>
            <a:ext cx="4021991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6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 indent="-400050"/>
            <a:r>
              <a:rPr lang="en-US" smtClean="0"/>
              <a:t>I. </a:t>
            </a:r>
            <a:r>
              <a:rPr lang="en-US"/>
              <a:t>Regression vs. Classification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836712"/>
            <a:ext cx="8215370" cy="4769814"/>
          </a:xfrm>
        </p:spPr>
        <p:txBody>
          <a:bodyPr/>
          <a:lstStyle/>
          <a:p>
            <a:r>
              <a:rPr lang="en-US"/>
              <a:t>"</a:t>
            </a:r>
            <a:r>
              <a:rPr lang="en-US" i="1" u="sng" smtClean="0"/>
              <a:t>Classification</a:t>
            </a:r>
            <a:r>
              <a:rPr lang="en-US" smtClean="0"/>
              <a:t>" is the </a:t>
            </a:r>
            <a:r>
              <a:rPr lang="en-US"/>
              <a:t>task of predicting a discrete class label.</a:t>
            </a:r>
          </a:p>
          <a:p>
            <a:r>
              <a:rPr lang="en-US"/>
              <a:t>"</a:t>
            </a:r>
            <a:r>
              <a:rPr lang="en-US" i="1" u="sng" smtClean="0"/>
              <a:t>Regression</a:t>
            </a:r>
            <a:r>
              <a:rPr lang="en-US" smtClean="0"/>
              <a:t>" is the </a:t>
            </a:r>
            <a:r>
              <a:rPr lang="en-US"/>
              <a:t>task of predicting a continuous quantity.</a:t>
            </a:r>
          </a:p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:\Studium\Master_IuK\HiWi\LIKE\regression\presentation\img\class-regr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600683"/>
            <a:ext cx="7225113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E:\Studium\Master_IuK\HiWi\LIKE\regression\presentation\img\nonlinear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30" y="729027"/>
            <a:ext cx="4063131" cy="306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5059982" y="836712"/>
            <a:ext cx="4392488" cy="16561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User-defined parameter</a:t>
            </a:r>
            <a:r>
              <a:rPr lang="en-US" kern="0" smtClean="0"/>
              <a:t>:</a:t>
            </a:r>
          </a:p>
          <a:p>
            <a:endParaRPr lang="en-US" kern="0" smtClean="0"/>
          </a:p>
          <a:p>
            <a:r>
              <a:rPr lang="en-US" sz="2200" kern="0" smtClean="0"/>
              <a:t>Mind. error eduction: 	1 </a:t>
            </a:r>
          </a:p>
          <a:p>
            <a:r>
              <a:rPr lang="en-US" sz="2200" kern="0" smtClean="0"/>
              <a:t>Mind. data instances: </a:t>
            </a:r>
            <a:r>
              <a:rPr lang="en-US" sz="2400" kern="0" smtClean="0"/>
              <a:t>	4</a:t>
            </a:r>
            <a:endParaRPr lang="en-US" sz="2400" kern="0"/>
          </a:p>
        </p:txBody>
      </p:sp>
    </p:spTree>
    <p:extLst>
      <p:ext uri="{BB962C8B-B14F-4D97-AF65-F5344CB8AC3E}">
        <p14:creationId xmlns:p14="http://schemas.microsoft.com/office/powerpoint/2010/main" val="225027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E:\Studium\Master_IuK\HiWi\LIKE\regression\presentation\img\nonlinear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30" y="729027"/>
            <a:ext cx="4063131" cy="306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:\Studium\Master_IuK\HiWi\LIKE\regression\presentation\img\nonlinear_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24944"/>
            <a:ext cx="4068000" cy="312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5059982" y="836712"/>
            <a:ext cx="4392488" cy="16561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User-defined parameter</a:t>
            </a:r>
            <a:r>
              <a:rPr lang="en-US" kern="0" smtClean="0"/>
              <a:t>:</a:t>
            </a:r>
          </a:p>
          <a:p>
            <a:endParaRPr lang="en-US" kern="0" smtClean="0"/>
          </a:p>
          <a:p>
            <a:r>
              <a:rPr lang="en-US" sz="2200" kern="0" smtClean="0"/>
              <a:t>Mind. error eduction: 	1 </a:t>
            </a:r>
          </a:p>
          <a:p>
            <a:r>
              <a:rPr lang="en-US" sz="2200" kern="0" smtClean="0"/>
              <a:t>Mind. data instances: </a:t>
            </a:r>
            <a:r>
              <a:rPr lang="en-US" sz="2400" kern="0" smtClean="0"/>
              <a:t>	4</a:t>
            </a:r>
            <a:endParaRPr lang="en-US" sz="2400" kern="0"/>
          </a:p>
        </p:txBody>
      </p:sp>
      <p:sp>
        <p:nvSpPr>
          <p:cNvPr id="3" name="Rechteck 2"/>
          <p:cNvSpPr/>
          <p:nvPr/>
        </p:nvSpPr>
        <p:spPr>
          <a:xfrm>
            <a:off x="323528" y="3789040"/>
            <a:ext cx="406313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{'spInd': 1, 'spVal': 0.39435, 'left': {'spInd': 1, 'spVal': 0.197834, </a:t>
            </a:r>
            <a:r>
              <a:rPr lang="en-US" sz="160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'left</a:t>
            </a:r>
            <a:r>
              <a:rPr lang="en-US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': -0.023838155555555553</a:t>
            </a:r>
            <a:r>
              <a:rPr lang="en-US" sz="1600"/>
              <a:t>, </a:t>
            </a:r>
            <a:r>
              <a:rPr lang="en-US" sz="16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'right</a:t>
            </a:r>
            <a:r>
              <a:rPr lang="en-US" sz="1600">
                <a:solidFill>
                  <a:srgbClr val="00B050"/>
                </a:solidFill>
              </a:rPr>
              <a:t>': 1.0289583666666666</a:t>
            </a:r>
            <a:r>
              <a:rPr lang="en-US" sz="1600"/>
              <a:t>}, 'right': {'spInd': 1, 'spVal': 0.582002, </a:t>
            </a:r>
            <a:r>
              <a:rPr lang="en-US" sz="160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'left</a:t>
            </a:r>
            <a:r>
              <a:rPr lang="en-US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': 1.980035071428571</a:t>
            </a:r>
            <a:r>
              <a:rPr lang="en-US" sz="1600"/>
              <a:t>, 'right': {'spInd': 1, 'spVal': 0.797583, </a:t>
            </a:r>
            <a:r>
              <a:rPr lang="en-US" sz="160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'left</a:t>
            </a:r>
            <a:r>
              <a:rPr lang="en-US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': 2.9836209534883724</a:t>
            </a:r>
            <a:r>
              <a:rPr lang="en-US" sz="1600"/>
              <a:t>, </a:t>
            </a:r>
            <a:r>
              <a:rPr lang="en-US" sz="16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'right</a:t>
            </a:r>
            <a:r>
              <a:rPr lang="en-US" sz="1600">
                <a:solidFill>
                  <a:srgbClr val="00B050"/>
                </a:solidFill>
              </a:rPr>
              <a:t>': 3.9871632</a:t>
            </a:r>
            <a:r>
              <a:rPr lang="en-US" sz="1600"/>
              <a:t>}}}</a:t>
            </a:r>
          </a:p>
        </p:txBody>
      </p:sp>
    </p:spTree>
    <p:extLst>
      <p:ext uri="{BB962C8B-B14F-4D97-AF65-F5344CB8AC3E}">
        <p14:creationId xmlns:p14="http://schemas.microsoft.com/office/powerpoint/2010/main" val="333013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E:\Studium\Master_IuK\HiWi\LIKE\regression\presentation\img\nonlinear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3960000" cy="281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5059982" y="980728"/>
            <a:ext cx="4392488" cy="16561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User-defined parameter</a:t>
            </a:r>
            <a:r>
              <a:rPr lang="en-US" kern="0" smtClean="0"/>
              <a:t>:</a:t>
            </a:r>
          </a:p>
          <a:p>
            <a:endParaRPr lang="en-US" kern="0" smtClean="0"/>
          </a:p>
          <a:p>
            <a:r>
              <a:rPr lang="en-US" sz="2200" kern="0" smtClean="0"/>
              <a:t>Mind. error eduction: 	1 </a:t>
            </a:r>
          </a:p>
          <a:p>
            <a:r>
              <a:rPr lang="en-US" sz="2200" kern="0" smtClean="0"/>
              <a:t>Mind. data instances: </a:t>
            </a:r>
            <a:r>
              <a:rPr lang="en-US" sz="2400" kern="0" smtClean="0"/>
              <a:t>	4</a:t>
            </a:r>
            <a:endParaRPr lang="en-US" sz="2400" kern="0"/>
          </a:p>
        </p:txBody>
      </p:sp>
    </p:spTree>
    <p:extLst>
      <p:ext uri="{BB962C8B-B14F-4D97-AF65-F5344CB8AC3E}">
        <p14:creationId xmlns:p14="http://schemas.microsoft.com/office/powerpoint/2010/main" val="344357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E:\Studium\Master_IuK\HiWi\LIKE\regression\presentation\img\nonlinear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3960000" cy="281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5059982" y="980728"/>
            <a:ext cx="4392488" cy="16561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User-defined parameter</a:t>
            </a:r>
            <a:r>
              <a:rPr lang="en-US" kern="0" smtClean="0"/>
              <a:t>:</a:t>
            </a:r>
          </a:p>
          <a:p>
            <a:endParaRPr lang="en-US" kern="0" smtClean="0"/>
          </a:p>
          <a:p>
            <a:r>
              <a:rPr lang="en-US" sz="2200" kern="0" smtClean="0"/>
              <a:t>Mind. error eduction: 	1 </a:t>
            </a:r>
          </a:p>
          <a:p>
            <a:r>
              <a:rPr lang="en-US" sz="2200" kern="0" smtClean="0"/>
              <a:t>Mind. data instances: </a:t>
            </a:r>
            <a:r>
              <a:rPr lang="en-US" sz="2400" kern="0" smtClean="0"/>
              <a:t>	4</a:t>
            </a:r>
            <a:endParaRPr lang="en-US" sz="2400" kern="0"/>
          </a:p>
        </p:txBody>
      </p:sp>
      <p:pic>
        <p:nvPicPr>
          <p:cNvPr id="3074" name="Picture 2" descr="E:\Studium\Master_IuK\HiWi\LIKE\regression\presentation\img\nonlinear_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170238"/>
            <a:ext cx="3960000" cy="287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Studium\Master_IuK\HiWi\LIKE\regression\presentation\img\dat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75560"/>
            <a:ext cx="3888432" cy="237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46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E:\Studium\Master_IuK\HiWi\LIKE\regression\presentation\img\nonlinear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3960000" cy="281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5059982" y="980728"/>
            <a:ext cx="4392488" cy="16561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User-defined parameter</a:t>
            </a:r>
            <a:r>
              <a:rPr lang="en-US" kern="0" smtClean="0"/>
              <a:t>:</a:t>
            </a:r>
          </a:p>
          <a:p>
            <a:endParaRPr lang="en-US" kern="0" smtClean="0"/>
          </a:p>
          <a:p>
            <a:r>
              <a:rPr lang="en-US" sz="2200" kern="0" smtClean="0"/>
              <a:t>Mind. error eduction: 	1 </a:t>
            </a:r>
          </a:p>
          <a:p>
            <a:r>
              <a:rPr lang="en-US" sz="2200" kern="0" smtClean="0"/>
              <a:t>Mind. data instances: </a:t>
            </a:r>
            <a:r>
              <a:rPr lang="en-US" sz="2400" kern="0" smtClean="0"/>
              <a:t>	4</a:t>
            </a:r>
            <a:endParaRPr lang="en-US" sz="2400" kern="0"/>
          </a:p>
        </p:txBody>
      </p:sp>
      <p:pic>
        <p:nvPicPr>
          <p:cNvPr id="3074" name="Picture 2" descr="E:\Studium\Master_IuK\HiWi\LIKE\regression\presentation\img\nonlinear_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170238"/>
            <a:ext cx="3960000" cy="287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ntertitel 2"/>
          <p:cNvSpPr txBox="1">
            <a:spLocks/>
          </p:cNvSpPr>
          <p:nvPr/>
        </p:nvSpPr>
        <p:spPr>
          <a:xfrm>
            <a:off x="683568" y="4207112"/>
            <a:ext cx="3391613" cy="1152128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>
                <a:solidFill>
                  <a:srgbClr val="FF0000"/>
                </a:solidFill>
              </a:rPr>
              <a:t>Too many nodes !!</a:t>
            </a:r>
          </a:p>
          <a:p>
            <a:r>
              <a:rPr lang="en-US" sz="2400" kern="0" smtClean="0">
                <a:solidFill>
                  <a:srgbClr val="FF0000"/>
                </a:solidFill>
              </a:rPr>
              <a:t>Overfitting problem !!</a:t>
            </a:r>
            <a:endParaRPr lang="en-US" sz="2400" ker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34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E:\Studium\Master_IuK\HiWi\LIKE\regression\presentation\img\nonlinear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3960000" cy="281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5059982" y="980728"/>
            <a:ext cx="4392488" cy="16561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User-defined parameter</a:t>
            </a:r>
            <a:r>
              <a:rPr lang="en-US" kern="0" smtClean="0"/>
              <a:t>:</a:t>
            </a:r>
          </a:p>
          <a:p>
            <a:endParaRPr lang="en-US" kern="0" smtClean="0"/>
          </a:p>
          <a:p>
            <a:r>
              <a:rPr lang="en-US" sz="2200" kern="0" smtClean="0"/>
              <a:t>Mind. error eduction: 	</a:t>
            </a:r>
            <a:r>
              <a:rPr lang="en-US" sz="2200" strike="sngStrike" kern="0" smtClean="0"/>
              <a:t>1</a:t>
            </a:r>
            <a:r>
              <a:rPr lang="en-US" sz="2200" kern="0" smtClean="0">
                <a:solidFill>
                  <a:srgbClr val="00B050"/>
                </a:solidFill>
              </a:rPr>
              <a:t> 10000</a:t>
            </a:r>
            <a:r>
              <a:rPr lang="en-US" sz="2200" kern="0" smtClean="0"/>
              <a:t> </a:t>
            </a:r>
          </a:p>
          <a:p>
            <a:r>
              <a:rPr lang="en-US" sz="2200" kern="0" smtClean="0"/>
              <a:t>Mind. data instances: </a:t>
            </a:r>
            <a:r>
              <a:rPr lang="en-US" sz="2400" kern="0" smtClean="0"/>
              <a:t>	4</a:t>
            </a:r>
            <a:endParaRPr lang="en-US" sz="2400" kern="0"/>
          </a:p>
        </p:txBody>
      </p:sp>
      <p:pic>
        <p:nvPicPr>
          <p:cNvPr id="4098" name="Picture 2" descr="E:\Studium\Master_IuK\HiWi\LIKE\regression\presentation\img\nonlinear_3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140968"/>
            <a:ext cx="3960000" cy="289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0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E:\Studium\Master_IuK\HiWi\LIKE\regression\presentation\img\nonlinear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3960000" cy="281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5059982" y="980728"/>
            <a:ext cx="4392488" cy="16561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User-defined parameter</a:t>
            </a:r>
            <a:r>
              <a:rPr lang="en-US" kern="0" smtClean="0"/>
              <a:t>:</a:t>
            </a:r>
          </a:p>
          <a:p>
            <a:endParaRPr lang="en-US" kern="0" smtClean="0"/>
          </a:p>
          <a:p>
            <a:r>
              <a:rPr lang="en-US" sz="2200" kern="0" smtClean="0"/>
              <a:t>Mind. error eduction: 	</a:t>
            </a:r>
            <a:r>
              <a:rPr lang="en-US" sz="2200" strike="sngStrike" kern="0" smtClean="0"/>
              <a:t>1</a:t>
            </a:r>
            <a:r>
              <a:rPr lang="en-US" sz="2200" kern="0" smtClean="0">
                <a:solidFill>
                  <a:srgbClr val="00B050"/>
                </a:solidFill>
              </a:rPr>
              <a:t> 10000</a:t>
            </a:r>
            <a:r>
              <a:rPr lang="en-US" sz="2200" kern="0" smtClean="0"/>
              <a:t> </a:t>
            </a:r>
          </a:p>
          <a:p>
            <a:r>
              <a:rPr lang="en-US" sz="2200" kern="0" smtClean="0"/>
              <a:t>Mind. data instances: </a:t>
            </a:r>
            <a:r>
              <a:rPr lang="en-US" sz="2400" kern="0" smtClean="0"/>
              <a:t>	4</a:t>
            </a:r>
            <a:endParaRPr lang="en-US" sz="2400" kern="0"/>
          </a:p>
        </p:txBody>
      </p:sp>
      <p:pic>
        <p:nvPicPr>
          <p:cNvPr id="4098" name="Picture 2" descr="E:\Studium\Master_IuK\HiWi\LIKE\regression\presentation\img\nonlinear_3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140968"/>
            <a:ext cx="3960000" cy="289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Untertitel 2"/>
          <p:cNvSpPr txBox="1">
            <a:spLocks/>
          </p:cNvSpPr>
          <p:nvPr/>
        </p:nvSpPr>
        <p:spPr>
          <a:xfrm>
            <a:off x="431320" y="3861048"/>
            <a:ext cx="3600400" cy="1872208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 smtClean="0"/>
              <a:t>Is there a</a:t>
            </a:r>
            <a:r>
              <a:rPr lang="en-US" sz="2400" kern="0" smtClean="0"/>
              <a:t>ny better method without user intervention?</a:t>
            </a:r>
          </a:p>
          <a:p>
            <a:r>
              <a:rPr lang="en-US" sz="2400" u="sng" kern="0" smtClean="0">
                <a:solidFill>
                  <a:srgbClr val="229A7D"/>
                </a:solidFill>
                <a:sym typeface="Wingdings" panose="05000000000000000000" pitchFamily="2" charset="2"/>
              </a:rPr>
              <a:t> </a:t>
            </a:r>
            <a:r>
              <a:rPr lang="en-US" sz="2400" u="sng" kern="0" smtClean="0">
                <a:solidFill>
                  <a:srgbClr val="229A7D"/>
                </a:solidFill>
              </a:rPr>
              <a:t>Postpruning</a:t>
            </a:r>
            <a:endParaRPr lang="en-US" sz="2400" u="sng" kern="0">
              <a:solidFill>
                <a:srgbClr val="229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59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Postpruning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544" y="1124744"/>
            <a:ext cx="8452364" cy="3978430"/>
          </a:xfrm>
        </p:spPr>
        <p:txBody>
          <a:bodyPr/>
          <a:lstStyle/>
          <a:p>
            <a:pPr algn="ctr"/>
            <a:r>
              <a:rPr lang="en-US" sz="2800" smtClean="0"/>
              <a:t>How </a:t>
            </a:r>
            <a:r>
              <a:rPr lang="en-US" sz="2800"/>
              <a:t>to </a:t>
            </a:r>
            <a:r>
              <a:rPr lang="en-US" sz="2800" smtClean="0"/>
              <a:t>implement the postpruning?</a:t>
            </a:r>
          </a:p>
          <a:p>
            <a:pPr algn="ctr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Make the regression tree to a large depth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Start at the bottom and combine every two leaf nodes(left and right) into a new terminal node, if such error after merge is smaller than the original one</a:t>
            </a:r>
            <a:endParaRPr lang="en-US" sz="2400" i="1" u="sng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Postpruning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544" y="1124744"/>
            <a:ext cx="8424936" cy="1940453"/>
          </a:xfrm>
        </p:spPr>
        <p:txBody>
          <a:bodyPr/>
          <a:lstStyle/>
          <a:p>
            <a:pPr algn="ctr"/>
            <a:r>
              <a:rPr lang="en-US" sz="2800" smtClean="0"/>
              <a:t>How </a:t>
            </a:r>
            <a:r>
              <a:rPr lang="en-US" sz="2800"/>
              <a:t>to </a:t>
            </a:r>
            <a:r>
              <a:rPr lang="en-US" sz="2800" smtClean="0"/>
              <a:t>implement the postpruning?</a:t>
            </a:r>
          </a:p>
          <a:p>
            <a:pPr algn="ctr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Make the regression tree to a large depth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Start at the bottom and combine every two leaf nodes(left and right) into a new terminal node, if such error after merge is smaller than the original one</a:t>
            </a:r>
            <a:endParaRPr lang="en-US" sz="2400" i="1" u="sng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E:\Studium\Master_IuK\HiWi\LIKE\regression\presentation\img\pru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5197"/>
            <a:ext cx="5328592" cy="286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Postpruning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544" y="1124744"/>
            <a:ext cx="8452364" cy="3978430"/>
          </a:xfrm>
        </p:spPr>
        <p:txBody>
          <a:bodyPr/>
          <a:lstStyle/>
          <a:p>
            <a:pPr algn="ctr"/>
            <a:r>
              <a:rPr lang="en-US" sz="2800" smtClean="0"/>
              <a:t>How </a:t>
            </a:r>
            <a:r>
              <a:rPr lang="en-US" sz="2800"/>
              <a:t>to </a:t>
            </a:r>
            <a:r>
              <a:rPr lang="en-US" sz="2800" smtClean="0"/>
              <a:t>implement the postpruning?</a:t>
            </a:r>
          </a:p>
          <a:p>
            <a:pPr algn="ctr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Make the regression tree to a large depth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Start at the bottom and combine every two leaf nodes(left and right) into a new terminal node, if such error after merge is smaller than the original one</a:t>
            </a:r>
            <a:endParaRPr lang="en-US" sz="2400" i="1" u="sng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6372200" y="378904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Calculate </a:t>
            </a:r>
            <a:r>
              <a:rPr lang="en-US" i="1" u="sng" smtClean="0"/>
              <a:t>Merge-Error</a:t>
            </a:r>
            <a:r>
              <a:rPr lang="en-US" smtClean="0"/>
              <a:t> with  45  </a:t>
            </a:r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6372200" y="4653135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Calculate </a:t>
            </a:r>
            <a:r>
              <a:rPr lang="en-US" i="1" u="sng" smtClean="0"/>
              <a:t>Orig.-Error    </a:t>
            </a:r>
            <a:r>
              <a:rPr lang="en-US" smtClean="0"/>
              <a:t>with  40 </a:t>
            </a:r>
            <a:r>
              <a:rPr lang="en-US" smtClean="0"/>
              <a:t> and  50 </a:t>
            </a:r>
            <a:endParaRPr lang="en-US"/>
          </a:p>
        </p:txBody>
      </p:sp>
      <p:grpSp>
        <p:nvGrpSpPr>
          <p:cNvPr id="8" name="Gruppieren 7"/>
          <p:cNvGrpSpPr/>
          <p:nvPr/>
        </p:nvGrpSpPr>
        <p:grpSpPr>
          <a:xfrm>
            <a:off x="539552" y="3001197"/>
            <a:ext cx="5400600" cy="2868348"/>
            <a:chOff x="539552" y="3001197"/>
            <a:chExt cx="5400600" cy="2868348"/>
          </a:xfrm>
        </p:grpSpPr>
        <p:pic>
          <p:nvPicPr>
            <p:cNvPr id="11266" name="Picture 2" descr="E:\Studium\Master_IuK\HiWi\LIKE\regression\presentation\img\prun_examp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001197"/>
              <a:ext cx="5328592" cy="2868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Ellipse 5"/>
            <p:cNvSpPr/>
            <p:nvPr/>
          </p:nvSpPr>
          <p:spPr>
            <a:xfrm>
              <a:off x="4067944" y="4581128"/>
              <a:ext cx="432048" cy="504057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lipse 8"/>
            <p:cNvSpPr/>
            <p:nvPr/>
          </p:nvSpPr>
          <p:spPr>
            <a:xfrm>
              <a:off x="5508104" y="4581127"/>
              <a:ext cx="432048" cy="504057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88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II. Linear Regression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r>
              <a:rPr lang="en-US" sz="2000" smtClean="0"/>
              <a:t>Task:	House Price</a:t>
            </a:r>
          </a:p>
          <a:p>
            <a:endParaRPr lang="en-US" sz="2000" smtClean="0"/>
          </a:p>
          <a:p>
            <a:endParaRPr lang="en-US" sz="2000" smtClean="0"/>
          </a:p>
          <a:p>
            <a:r>
              <a:rPr lang="en-US" sz="2000" smtClean="0"/>
              <a:t>Equation:</a:t>
            </a:r>
          </a:p>
          <a:p>
            <a:r>
              <a:rPr lang="en-US" sz="2000" smtClean="0"/>
              <a:t>	HousePrice = </a:t>
            </a:r>
            <a:r>
              <a:rPr lang="el-GR" sz="2000" smtClean="0"/>
              <a:t>ω1</a:t>
            </a:r>
            <a:r>
              <a:rPr lang="en-US" sz="2000" smtClean="0"/>
              <a:t> </a:t>
            </a:r>
            <a:r>
              <a:rPr lang="el-GR" sz="2000" smtClean="0"/>
              <a:t>∗</a:t>
            </a:r>
            <a:r>
              <a:rPr lang="en-US" sz="2000" smtClean="0"/>
              <a:t> HouseSize + </a:t>
            </a:r>
            <a:r>
              <a:rPr lang="el-GR" sz="2000" smtClean="0"/>
              <a:t>ω2</a:t>
            </a:r>
            <a:r>
              <a:rPr lang="en-US" sz="2000" smtClean="0"/>
              <a:t> </a:t>
            </a:r>
            <a:r>
              <a:rPr lang="el-GR" sz="2000" smtClean="0"/>
              <a:t>∗</a:t>
            </a:r>
            <a:r>
              <a:rPr lang="en-US" sz="2000" smtClean="0"/>
              <a:t> AgeofHouse</a:t>
            </a:r>
          </a:p>
          <a:p>
            <a:endParaRPr lang="en-US" sz="2000" smtClean="0"/>
          </a:p>
          <a:p>
            <a:endParaRPr lang="en-US" sz="2000"/>
          </a:p>
          <a:p>
            <a:r>
              <a:rPr lang="en-US" sz="2000" smtClean="0"/>
              <a:t>Input:		HouseSize, AgeofHouse</a:t>
            </a:r>
          </a:p>
          <a:p>
            <a:r>
              <a:rPr lang="en-US" sz="2000" smtClean="0"/>
              <a:t>Weights:	</a:t>
            </a:r>
            <a:r>
              <a:rPr lang="el-GR" sz="2000" smtClean="0"/>
              <a:t>ω1</a:t>
            </a:r>
            <a:r>
              <a:rPr lang="en-US" sz="2000" smtClean="0"/>
              <a:t>, </a:t>
            </a:r>
            <a:r>
              <a:rPr lang="el-GR" sz="2000" smtClean="0"/>
              <a:t>ω2</a:t>
            </a:r>
            <a:endParaRPr lang="en-US" sz="2000" smtClean="0"/>
          </a:p>
          <a:p>
            <a:endParaRPr lang="en-US" sz="200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Postpruning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543" y="1124744"/>
            <a:ext cx="8624621" cy="1939574"/>
          </a:xfrm>
        </p:spPr>
        <p:txBody>
          <a:bodyPr/>
          <a:lstStyle/>
          <a:p>
            <a:pPr algn="ctr"/>
            <a:r>
              <a:rPr lang="en-US" sz="2800" smtClean="0"/>
              <a:t>How </a:t>
            </a:r>
            <a:r>
              <a:rPr lang="en-US" sz="2800"/>
              <a:t>to </a:t>
            </a:r>
            <a:r>
              <a:rPr lang="en-US" sz="2800" smtClean="0"/>
              <a:t>implement the postpruning?</a:t>
            </a:r>
          </a:p>
          <a:p>
            <a:pPr algn="ctr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Make the regression tree to a large depth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Start at the bottom and combine every two leaf nodes(left and right) into a new terminal node, if such error after merge is smaller than the original one</a:t>
            </a:r>
            <a:endParaRPr lang="en-US" sz="2400" i="1" u="sng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6012160" y="3803874"/>
            <a:ext cx="324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If </a:t>
            </a:r>
            <a:r>
              <a:rPr lang="en-US" i="1" u="sng" smtClean="0"/>
              <a:t>Merge-Error</a:t>
            </a:r>
            <a:r>
              <a:rPr lang="en-US" smtClean="0"/>
              <a:t> &lt; </a:t>
            </a:r>
            <a:r>
              <a:rPr lang="en-US" i="1" u="sng"/>
              <a:t>Orig.-</a:t>
            </a:r>
            <a:r>
              <a:rPr lang="en-US" i="1" u="sng" smtClean="0"/>
              <a:t>Error</a:t>
            </a:r>
          </a:p>
          <a:p>
            <a:endParaRPr lang="en-US" i="1" u="sng"/>
          </a:p>
          <a:p>
            <a:r>
              <a:rPr lang="en-US" smtClean="0"/>
              <a:t>then </a:t>
            </a:r>
            <a:r>
              <a:rPr lang="en-US" sz="2400" b="1" smtClean="0"/>
              <a:t>merge</a:t>
            </a:r>
            <a:r>
              <a:rPr lang="en-US" b="1" smtClean="0"/>
              <a:t> </a:t>
            </a:r>
            <a:endParaRPr lang="en-US" b="1"/>
          </a:p>
        </p:txBody>
      </p:sp>
      <p:pic>
        <p:nvPicPr>
          <p:cNvPr id="12290" name="Picture 2" descr="E:\Studium\Master_IuK\HiWi\LIKE\regression\presentation\img\prun_exampl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33489"/>
            <a:ext cx="501015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Prepruning   vs.  Postpruning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4981744" y="980728"/>
            <a:ext cx="4763285" cy="496855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i="1" u="sng" kern="0" smtClean="0"/>
              <a:t>Prepruning</a:t>
            </a:r>
            <a:r>
              <a:rPr lang="en-US" sz="2400" kern="0" smtClean="0"/>
              <a:t> (stop conditions)</a:t>
            </a:r>
            <a:endParaRPr lang="en-US" kern="0" smtClean="0"/>
          </a:p>
          <a:p>
            <a:r>
              <a:rPr lang="en-US" sz="2200" kern="0" smtClean="0"/>
              <a:t>Error reduction: 	0 </a:t>
            </a:r>
          </a:p>
          <a:p>
            <a:r>
              <a:rPr lang="en-US" sz="2200" kern="0" smtClean="0"/>
              <a:t>Min.data instances: </a:t>
            </a:r>
            <a:r>
              <a:rPr lang="en-US" sz="2400" kern="0" smtClean="0"/>
              <a:t>   1</a:t>
            </a:r>
          </a:p>
          <a:p>
            <a:endParaRPr lang="en-US" sz="2400" kern="0"/>
          </a:p>
          <a:p>
            <a:endParaRPr lang="en-US" sz="2400" kern="0" smtClean="0"/>
          </a:p>
          <a:p>
            <a:endParaRPr lang="en-US" sz="2400" kern="0"/>
          </a:p>
          <a:p>
            <a:endParaRPr lang="en-US" sz="2400" kern="0" smtClean="0"/>
          </a:p>
        </p:txBody>
      </p:sp>
      <p:pic>
        <p:nvPicPr>
          <p:cNvPr id="9218" name="Picture 2" descr="E:\Studium\Master_IuK\HiWi\LIKE\regression\presentation\img\prepru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09282"/>
            <a:ext cx="3960000" cy="285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E:\Studium\Master_IuK\HiWi\LIKE\regression\presentation\img\postpruning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448" y="3140968"/>
            <a:ext cx="3960000" cy="286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1547334" y="4344840"/>
            <a:ext cx="2160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u="sng" ker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Postpruning</a:t>
            </a:r>
          </a:p>
        </p:txBody>
      </p:sp>
    </p:spTree>
    <p:extLst>
      <p:ext uri="{BB962C8B-B14F-4D97-AF65-F5344CB8AC3E}">
        <p14:creationId xmlns:p14="http://schemas.microsoft.com/office/powerpoint/2010/main" val="173868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Prepruning   vs.  Postpruning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683568" y="1124744"/>
            <a:ext cx="7992888" cy="3312368"/>
          </a:xfrm>
        </p:spPr>
        <p:txBody>
          <a:bodyPr/>
          <a:lstStyle/>
          <a:p>
            <a:r>
              <a:rPr lang="en-US" sz="2400"/>
              <a:t>A large number of nodes were pruned off the tree, but it wasn’t reduced to two </a:t>
            </a:r>
            <a:r>
              <a:rPr lang="en-US" sz="2400" smtClean="0"/>
              <a:t>nodes as </a:t>
            </a:r>
            <a:r>
              <a:rPr lang="en-US" sz="2400"/>
              <a:t>we had hoped. It turns out that </a:t>
            </a: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postpruning</a:t>
            </a:r>
            <a:r>
              <a:rPr lang="en-US" sz="2400" smtClean="0"/>
              <a:t> isn’t </a:t>
            </a:r>
            <a:r>
              <a:rPr lang="en-US" sz="2400"/>
              <a:t>as effective as </a:t>
            </a: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prepruning</a:t>
            </a:r>
            <a:r>
              <a:rPr lang="en-US" sz="2400"/>
              <a:t>. </a:t>
            </a:r>
            <a:endParaRPr lang="en-US" sz="2400" smtClean="0"/>
          </a:p>
          <a:p>
            <a:endParaRPr lang="en-US" sz="2400" smtClean="0"/>
          </a:p>
          <a:p>
            <a:r>
              <a:rPr lang="en-US" sz="2400" smtClean="0"/>
              <a:t>We can </a:t>
            </a:r>
            <a:r>
              <a:rPr lang="en-US" sz="2400"/>
              <a:t>employ </a:t>
            </a:r>
            <a:r>
              <a:rPr lang="en-US" sz="2400" i="1" u="sng"/>
              <a:t>both</a:t>
            </a:r>
            <a:r>
              <a:rPr lang="en-US" sz="2400"/>
              <a:t> to give the best possible model.</a:t>
            </a:r>
          </a:p>
        </p:txBody>
      </p:sp>
    </p:spTree>
    <p:extLst>
      <p:ext uri="{BB962C8B-B14F-4D97-AF65-F5344CB8AC3E}">
        <p14:creationId xmlns:p14="http://schemas.microsoft.com/office/powerpoint/2010/main" val="330285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683568" y="4177152"/>
            <a:ext cx="7992888" cy="1872208"/>
          </a:xfrm>
        </p:spPr>
        <p:txBody>
          <a:bodyPr/>
          <a:lstStyle/>
          <a:p>
            <a:r>
              <a:rPr lang="en-US" sz="2400" smtClean="0"/>
              <a:t>Would it </a:t>
            </a:r>
            <a:r>
              <a:rPr lang="en-US" sz="2400"/>
              <a:t>be better to model this dataset </a:t>
            </a:r>
            <a:r>
              <a:rPr lang="en-US" sz="2400" smtClean="0"/>
              <a:t>as</a:t>
            </a:r>
          </a:p>
          <a:p>
            <a:endParaRPr lang="en-US" sz="24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a </a:t>
            </a:r>
            <a:r>
              <a:rPr lang="en-US" sz="2400"/>
              <a:t>bunch of constant </a:t>
            </a:r>
            <a:r>
              <a:rPr lang="en-US" sz="2400" smtClean="0"/>
              <a:t>values (many leaf nodes) </a:t>
            </a:r>
            <a:r>
              <a:rPr lang="en-US" sz="2400" smtClean="0"/>
              <a:t>or</a:t>
            </a:r>
            <a:endParaRPr lang="en-US" sz="24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two </a:t>
            </a:r>
            <a:r>
              <a:rPr lang="en-US" sz="2400"/>
              <a:t>straight </a:t>
            </a:r>
            <a:r>
              <a:rPr lang="en-US" sz="2400" smtClean="0"/>
              <a:t>lines (1: from </a:t>
            </a:r>
            <a:r>
              <a:rPr lang="en-US" sz="2400" i="1" u="sng" smtClean="0"/>
              <a:t>0.0</a:t>
            </a:r>
            <a:r>
              <a:rPr lang="en-US" sz="2400" smtClean="0"/>
              <a:t> to </a:t>
            </a:r>
            <a:r>
              <a:rPr lang="en-US" sz="2400" i="1" u="sng" smtClean="0"/>
              <a:t>0.3</a:t>
            </a:r>
            <a:r>
              <a:rPr lang="en-US" sz="2400" smtClean="0"/>
              <a:t>;  2: from </a:t>
            </a:r>
            <a:r>
              <a:rPr lang="en-US" sz="2400" i="1" u="sng" smtClean="0"/>
              <a:t>0.3</a:t>
            </a:r>
            <a:r>
              <a:rPr lang="en-US" sz="2400" smtClean="0"/>
              <a:t> to </a:t>
            </a:r>
            <a:r>
              <a:rPr lang="en-US" sz="2400" i="1" u="sng" smtClean="0"/>
              <a:t>1.0</a:t>
            </a:r>
            <a:r>
              <a:rPr lang="en-US" sz="2400" smtClean="0"/>
              <a:t>)</a:t>
            </a:r>
            <a:endParaRPr lang="en-US" sz="240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/>
              <a:t>IV: Tree-based Regression</a:t>
            </a:r>
          </a:p>
        </p:txBody>
      </p:sp>
      <p:pic>
        <p:nvPicPr>
          <p:cNvPr id="20482" name="Picture 2" descr="E:\Studium\Master_IuK\HiWi\LIKE\regression\presentation\img\model_tre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4538790" cy="332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28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683568" y="4177152"/>
            <a:ext cx="7992888" cy="1872208"/>
          </a:xfrm>
        </p:spPr>
        <p:txBody>
          <a:bodyPr/>
          <a:lstStyle/>
          <a:p>
            <a:r>
              <a:rPr lang="en-US" sz="2400">
                <a:solidFill>
                  <a:srgbClr val="229A7D"/>
                </a:solidFill>
              </a:rPr>
              <a:t>Model Tree</a:t>
            </a:r>
            <a:r>
              <a:rPr lang="en-US" sz="2400"/>
              <a:t>: </a:t>
            </a:r>
            <a:endParaRPr lang="en-US" sz="2400" smtClean="0"/>
          </a:p>
          <a:p>
            <a:r>
              <a:rPr lang="en-US" sz="2400" smtClean="0"/>
              <a:t>A </a:t>
            </a:r>
            <a:r>
              <a:rPr lang="en-US" sz="2400"/>
              <a:t>way to model </a:t>
            </a:r>
            <a:r>
              <a:rPr lang="en-US" sz="2400" smtClean="0"/>
              <a:t>dataset as </a:t>
            </a:r>
            <a:r>
              <a:rPr lang="en-US" sz="2400"/>
              <a:t>a </a:t>
            </a:r>
            <a:r>
              <a:rPr lang="en-US" sz="2400" u="sng"/>
              <a:t>piecewise</a:t>
            </a:r>
            <a:r>
              <a:rPr lang="en-US" sz="2400"/>
              <a:t> linear model at each leaf node. Piecewise linear means that </a:t>
            </a:r>
            <a:r>
              <a:rPr lang="en-US" sz="2400" smtClean="0"/>
              <a:t>the model consists </a:t>
            </a:r>
            <a:r>
              <a:rPr lang="en-US" sz="2400"/>
              <a:t>of multiple linear segments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/>
              <a:t>IV: Tree-based Regression</a:t>
            </a:r>
          </a:p>
        </p:txBody>
      </p:sp>
      <p:pic>
        <p:nvPicPr>
          <p:cNvPr id="20482" name="Picture 2" descr="E:\Studium\Master_IuK\HiWi\LIKE\regression\presentation\img\model_tre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4538790" cy="332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0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IV: Tree-based Regression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Untertitel 2"/>
          <p:cNvSpPr txBox="1">
            <a:spLocks/>
          </p:cNvSpPr>
          <p:nvPr/>
        </p:nvSpPr>
        <p:spPr>
          <a:xfrm>
            <a:off x="467544" y="1124744"/>
            <a:ext cx="8452364" cy="4392488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2800" kern="0" smtClean="0"/>
              <a:t>How to make the model tree?</a:t>
            </a:r>
          </a:p>
          <a:p>
            <a:pPr algn="ctr"/>
            <a:endParaRPr lang="en-US" kern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smtClean="0"/>
              <a:t>Use the tree-generating algorithm to break up the data into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kern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smtClean="0"/>
              <a:t>Use the linear regression to generate the linear model at the leaf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kern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smtClean="0"/>
              <a:t>Use the least-squares method to determine the best weight</a:t>
            </a:r>
            <a:r>
              <a:rPr lang="en-US" kern="0" smtClean="0"/>
              <a:t/>
            </a:r>
            <a:br>
              <a:rPr lang="en-US" kern="0" smtClean="0"/>
            </a:br>
            <a:endParaRPr lang="en-US" sz="2400" i="1" u="sng" kern="0"/>
          </a:p>
        </p:txBody>
      </p:sp>
    </p:spTree>
    <p:extLst>
      <p:ext uri="{BB962C8B-B14F-4D97-AF65-F5344CB8AC3E}">
        <p14:creationId xmlns:p14="http://schemas.microsoft.com/office/powerpoint/2010/main" val="192801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719572" y="3974118"/>
            <a:ext cx="7992888" cy="1872208"/>
          </a:xfrm>
        </p:spPr>
        <p:txBody>
          <a:bodyPr/>
          <a:lstStyle/>
          <a:p>
            <a:r>
              <a:rPr lang="en-US" sz="2400" smtClean="0">
                <a:solidFill>
                  <a:srgbClr val="229A7D"/>
                </a:solidFill>
              </a:rPr>
              <a:t>Result</a:t>
            </a:r>
            <a:r>
              <a:rPr lang="en-US" sz="2400" smtClean="0"/>
              <a:t>: </a:t>
            </a:r>
          </a:p>
          <a:p>
            <a:r>
              <a:rPr lang="en-US" sz="2000"/>
              <a:t>{'spInd': 0, 'spVal': 0.285477, </a:t>
            </a:r>
            <a:endParaRPr lang="en-US" sz="2000" smtClean="0"/>
          </a:p>
          <a:p>
            <a:r>
              <a:rPr lang="en-US" sz="2000" kern="120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'left</a:t>
            </a:r>
            <a:r>
              <a:rPr lang="en-US" sz="2000" kern="1200">
                <a:solidFill>
                  <a:schemeClr val="accent6">
                    <a:lumMod val="60000"/>
                    <a:lumOff val="40000"/>
                  </a:schemeClr>
                </a:solidFill>
              </a:rPr>
              <a:t>': </a:t>
            </a:r>
            <a:r>
              <a:rPr lang="en-US" sz="2000" kern="12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matrix</a:t>
            </a:r>
            <a:r>
              <a:rPr lang="en-US" sz="2000" kern="1200">
                <a:solidFill>
                  <a:schemeClr val="accent6">
                    <a:lumMod val="60000"/>
                    <a:lumOff val="40000"/>
                  </a:schemeClr>
                </a:solidFill>
              </a:rPr>
              <a:t>([[3.46877936], [1.18521743]]), </a:t>
            </a:r>
          </a:p>
          <a:p>
            <a:r>
              <a:rPr lang="en-US" sz="2000" kern="12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'right</a:t>
            </a:r>
            <a:r>
              <a:rPr lang="en-US" sz="2000" kern="1200">
                <a:solidFill>
                  <a:srgbClr val="00B050"/>
                </a:solidFill>
              </a:rPr>
              <a:t>': matrix([[1.69855694e-03], [1.19647739e+01]])</a:t>
            </a:r>
            <a:r>
              <a:rPr lang="en-US" sz="2000" kern="1200"/>
              <a:t>}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/>
              <a:t>IV: Tree-based Regression</a:t>
            </a:r>
          </a:p>
        </p:txBody>
      </p:sp>
      <p:pic>
        <p:nvPicPr>
          <p:cNvPr id="20482" name="Picture 2" descr="E:\Studium\Master_IuK\HiWi\LIKE\regression\presentation\img\model_tre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66" y="836710"/>
            <a:ext cx="4248472" cy="310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 descr="E:\Studium\Master_IuK\HiWi\LIKE\regression\presentation\img\model_tree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159" y="5540305"/>
            <a:ext cx="6105558" cy="46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31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pPr marL="400050" indent="-400050"/>
            <a:r>
              <a:rPr lang="en-US"/>
              <a:t>IV: Tree-based Regression</a:t>
            </a:r>
          </a:p>
        </p:txBody>
      </p:sp>
      <p:pic>
        <p:nvPicPr>
          <p:cNvPr id="20482" name="Picture 2" descr="E:\Studium\Master_IuK\HiWi\LIKE\regression\presentation\img\model_tre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66" y="836710"/>
            <a:ext cx="4248472" cy="310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7" name="Picture 3" descr="E:\Studium\Master_IuK\HiWi\LIKE\regression\presentation\img\model_tree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946" y="836711"/>
            <a:ext cx="4266370" cy="310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platzhalter 3"/>
          <p:cNvSpPr txBox="1">
            <a:spLocks/>
          </p:cNvSpPr>
          <p:nvPr/>
        </p:nvSpPr>
        <p:spPr>
          <a:xfrm>
            <a:off x="719572" y="3974118"/>
            <a:ext cx="7992888" cy="1872208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ts val="200"/>
              </a:spcBef>
              <a:spcAft>
                <a:spcPct val="0"/>
              </a:spcAft>
              <a:buFontTx/>
              <a:buNone/>
              <a:defRPr sz="12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>
                <a:solidFill>
                  <a:srgbClr val="229A7D"/>
                </a:solidFill>
              </a:rPr>
              <a:t>Result</a:t>
            </a:r>
            <a:r>
              <a:rPr lang="en-US" sz="2400" kern="0" smtClean="0"/>
              <a:t>: </a:t>
            </a:r>
          </a:p>
          <a:p>
            <a:r>
              <a:rPr lang="en-US" sz="2000" kern="0" smtClean="0"/>
              <a:t>{'spInd': 0, 'spVal': 0.285477, </a:t>
            </a:r>
          </a:p>
          <a:p>
            <a:r>
              <a:rPr lang="en-US" sz="2000" kern="120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'left</a:t>
            </a:r>
            <a:r>
              <a:rPr lang="en-US" sz="2000" kern="12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':   matrix([[3.46877936], [1.18521743]]), </a:t>
            </a:r>
          </a:p>
          <a:p>
            <a:r>
              <a:rPr lang="en-US" sz="2000" kern="120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'right</a:t>
            </a:r>
            <a:r>
              <a:rPr lang="en-US" sz="2000" kern="1200" smtClean="0">
                <a:solidFill>
                  <a:srgbClr val="00B050"/>
                </a:solidFill>
              </a:rPr>
              <a:t>': matrix([[1.69855694e-03], [1.19647739e+01]])</a:t>
            </a:r>
            <a:r>
              <a:rPr lang="en-US" sz="2000" kern="1200" smtClean="0"/>
              <a:t>}</a:t>
            </a:r>
            <a:endParaRPr lang="en-US" sz="2000" kern="1200"/>
          </a:p>
        </p:txBody>
      </p:sp>
      <p:pic>
        <p:nvPicPr>
          <p:cNvPr id="9" name="Picture 2" descr="E:\Studium\Master_IuK\HiWi\LIKE\regression\presentation\img\model_tree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159" y="5540305"/>
            <a:ext cx="6105558" cy="46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40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pPr marL="400050" indent="-400050"/>
            <a:r>
              <a:rPr lang="en-US" smtClean="0"/>
              <a:t>V: Compare </a:t>
            </a:r>
            <a:r>
              <a:rPr lang="en-US"/>
              <a:t>Linear Regression and Tree Regression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platzhalter 3"/>
          <p:cNvSpPr txBox="1">
            <a:spLocks/>
          </p:cNvSpPr>
          <p:nvPr/>
        </p:nvSpPr>
        <p:spPr>
          <a:xfrm>
            <a:off x="683568" y="836712"/>
            <a:ext cx="4032448" cy="2232248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ts val="200"/>
              </a:spcBef>
              <a:spcAft>
                <a:spcPct val="0"/>
              </a:spcAft>
              <a:buFontTx/>
              <a:buNone/>
              <a:defRPr sz="12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Regression methods:</a:t>
            </a:r>
          </a:p>
          <a:p>
            <a:endParaRPr lang="en-US" sz="2400" kern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smtClean="0"/>
              <a:t>Linear Regression(LR)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smtClean="0"/>
              <a:t>Regression Tree (RT)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smtClean="0"/>
              <a:t>Model Tree (MT)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kern="0" smtClean="0"/>
          </a:p>
          <a:p>
            <a:endParaRPr lang="en-US" sz="2000" kern="1200"/>
          </a:p>
        </p:txBody>
      </p:sp>
      <p:sp>
        <p:nvSpPr>
          <p:cNvPr id="10" name="Textplatzhalter 3"/>
          <p:cNvSpPr txBox="1">
            <a:spLocks/>
          </p:cNvSpPr>
          <p:nvPr/>
        </p:nvSpPr>
        <p:spPr>
          <a:xfrm>
            <a:off x="5508104" y="859232"/>
            <a:ext cx="3456384" cy="2232248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ts val="200"/>
              </a:spcBef>
              <a:spcAft>
                <a:spcPct val="0"/>
              </a:spcAft>
              <a:buFontTx/>
              <a:buNone/>
              <a:defRPr sz="12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Evaluation method:</a:t>
            </a:r>
          </a:p>
          <a:p>
            <a:endParaRPr lang="en-US" sz="2400" kern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smtClean="0"/>
              <a:t>Numpy.corrcoef()</a:t>
            </a:r>
          </a:p>
          <a:p>
            <a:endParaRPr lang="en-US" sz="2400" kern="0" smtClean="0"/>
          </a:p>
          <a:p>
            <a:endParaRPr lang="en-US" sz="2000" kern="1200"/>
          </a:p>
        </p:txBody>
      </p:sp>
      <p:pic>
        <p:nvPicPr>
          <p:cNvPr id="22530" name="Picture 2" descr="E:\Studium\Master_IuK\HiWi\LIKE\regression\presentation\img\compare_datas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3" y="3147847"/>
            <a:ext cx="39814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platzhalter 3"/>
          <p:cNvSpPr txBox="1">
            <a:spLocks/>
          </p:cNvSpPr>
          <p:nvPr/>
        </p:nvSpPr>
        <p:spPr>
          <a:xfrm>
            <a:off x="5076056" y="3331991"/>
            <a:ext cx="3888432" cy="2232248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ts val="200"/>
              </a:spcBef>
              <a:spcAft>
                <a:spcPct val="0"/>
              </a:spcAft>
              <a:buFontTx/>
              <a:buNone/>
              <a:defRPr sz="12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Correlation coefficients:</a:t>
            </a:r>
          </a:p>
          <a:p>
            <a:endParaRPr lang="en-US" sz="2400" kern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smtClean="0"/>
              <a:t>LR:    </a:t>
            </a:r>
            <a:r>
              <a:rPr lang="en-US" sz="2400" smtClean="0"/>
              <a:t>0.94346842356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smtClean="0"/>
              <a:t>RT:	   </a:t>
            </a:r>
            <a:r>
              <a:rPr lang="en-US" sz="2400" smtClean="0"/>
              <a:t>0.96408523182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smtClean="0"/>
              <a:t>MT:    </a:t>
            </a:r>
            <a:r>
              <a:rPr lang="en-US" sz="2400" smtClean="0"/>
              <a:t>0.97604121913</a:t>
            </a:r>
            <a:r>
              <a:rPr lang="en-US" sz="2400" kern="0" smtClean="0"/>
              <a:t> </a:t>
            </a:r>
          </a:p>
          <a:p>
            <a:endParaRPr lang="en-US" sz="2000" kern="1200"/>
          </a:p>
        </p:txBody>
      </p:sp>
    </p:spTree>
    <p:extLst>
      <p:ext uri="{BB962C8B-B14F-4D97-AF65-F5344CB8AC3E}">
        <p14:creationId xmlns:p14="http://schemas.microsoft.com/office/powerpoint/2010/main" val="390129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VI: Summary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Untertitel 2"/>
          <p:cNvSpPr txBox="1">
            <a:spLocks/>
          </p:cNvSpPr>
          <p:nvPr/>
        </p:nvSpPr>
        <p:spPr>
          <a:xfrm>
            <a:off x="611560" y="692696"/>
            <a:ext cx="8424936" cy="5184576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b="1"/>
              <a:t>Regression</a:t>
            </a:r>
            <a:r>
              <a:rPr lang="en-US" sz="2000"/>
              <a:t> is the process of predicting a target value, which makes it become one of the most useful tools in statistics. </a:t>
            </a:r>
            <a:endParaRPr lang="en-US" sz="2000" smtClean="0"/>
          </a:p>
          <a:p>
            <a:endParaRPr lang="en-US" sz="2000" smtClean="0"/>
          </a:p>
          <a:p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methods</a:t>
            </a:r>
            <a:r>
              <a:rPr lang="en-US" sz="200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smtClean="0"/>
              <a:t>Linear </a:t>
            </a:r>
            <a:r>
              <a:rPr lang="en-US" sz="1900"/>
              <a:t>regression: does a good job, when the dataset is simple and linear. </a:t>
            </a:r>
            <a:endParaRPr lang="en-US" sz="19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smtClean="0"/>
              <a:t>Locally </a:t>
            </a:r>
            <a:r>
              <a:rPr lang="en-US" sz="1900"/>
              <a:t>weighted linear </a:t>
            </a:r>
            <a:r>
              <a:rPr lang="en-US" sz="1900" smtClean="0"/>
              <a:t>regression: </a:t>
            </a:r>
            <a:r>
              <a:rPr lang="en-US" sz="1900"/>
              <a:t>the forecast would be more precise</a:t>
            </a:r>
            <a:r>
              <a:rPr lang="en-US" sz="1900" smtClean="0"/>
              <a:t>. Overfitting problem should be avoided.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Non-linear methods: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smtClean="0"/>
              <a:t>Regression tree: </a:t>
            </a:r>
            <a:r>
              <a:rPr lang="en-US" sz="1900"/>
              <a:t>breaks up the predicted value into piecewise constant </a:t>
            </a:r>
            <a:r>
              <a:rPr lang="en-US" sz="1900" smtClean="0"/>
              <a:t>segments.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smtClean="0"/>
              <a:t>Model Tree: </a:t>
            </a:r>
            <a:r>
              <a:rPr lang="en-US" sz="1900"/>
              <a:t>implements the linear regression equations at each leaf </a:t>
            </a:r>
            <a:r>
              <a:rPr lang="en-US" sz="1900" smtClean="0"/>
              <a:t>node.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smtClean="0"/>
              <a:t>Pre- and Postpruning: can effectively reduce the complexity of tree and help avoid the overfitting problem.</a:t>
            </a: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42897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II. Linear Regression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594370"/>
            <a:ext cx="346775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683568" y="1017602"/>
            <a:ext cx="7992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Let's assume that our input and output data are matrix X and Y:</a:t>
            </a:r>
          </a:p>
        </p:txBody>
      </p:sp>
      <p:sp>
        <p:nvSpPr>
          <p:cNvPr id="6" name="Rechteck 5"/>
          <p:cNvSpPr/>
          <p:nvPr/>
        </p:nvSpPr>
        <p:spPr>
          <a:xfrm>
            <a:off x="683568" y="3030234"/>
            <a:ext cx="74888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and we put regression weights into a vector:</a:t>
            </a:r>
          </a:p>
        </p:txBody>
      </p:sp>
      <p:pic>
        <p:nvPicPr>
          <p:cNvPr id="2051" name="Picture 3" descr="E:\Studium\Master_IuK\HiWi\LIKE\regression\presentation\img\weigh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564605"/>
            <a:ext cx="1394168" cy="133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670975" y="4024976"/>
            <a:ext cx="756084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then we could predict the value </a:t>
            </a:r>
            <a:r>
              <a:rPr lang="en-US" sz="20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y1</a:t>
            </a:r>
            <a:r>
              <a:rPr lang="en-US" sz="20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 for the given dataset </a:t>
            </a:r>
            <a:r>
              <a:rPr lang="en-US" sz="20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x1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2054" name="Picture 6" descr="E:\Studium\Master_IuK\HiWi\LIKE\regression\presentation\img\dataset_y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3" y="4651980"/>
            <a:ext cx="2808312" cy="126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01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Untertitel 2"/>
          <p:cNvSpPr txBox="1">
            <a:spLocks/>
          </p:cNvSpPr>
          <p:nvPr/>
        </p:nvSpPr>
        <p:spPr>
          <a:xfrm>
            <a:off x="611560" y="1268760"/>
            <a:ext cx="8424936" cy="5184576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/>
              <a:t>Harrington, Peter. 2012. </a:t>
            </a:r>
            <a:r>
              <a:rPr lang="en-US" sz="2000" i="1"/>
              <a:t>Machine Learning in Action</a:t>
            </a:r>
            <a:r>
              <a:rPr lang="en-US" sz="2000"/>
              <a:t>. Shelter Island (N.Y.): Manning Publications Co</a:t>
            </a:r>
            <a:r>
              <a:rPr lang="en-US" sz="200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smtClean="0"/>
              <a:t>Li Hang. 2012. Statistic Learning Methods. Tsinghua University Publications Co.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/>
              <a:t>Analytics Vidhya</a:t>
            </a:r>
            <a:r>
              <a:rPr lang="en-US" sz="2000"/>
              <a:t>: </a:t>
            </a:r>
            <a:r>
              <a:rPr lang="en-US" sz="2000" smtClean="0"/>
              <a:t> A </a:t>
            </a:r>
            <a:r>
              <a:rPr lang="en-US" sz="2000"/>
              <a:t>Complete Tutorial on Tree Based Modeling </a:t>
            </a:r>
            <a:r>
              <a:rPr lang="en-US" sz="2000"/>
              <a:t>from </a:t>
            </a:r>
            <a:r>
              <a:rPr lang="en-US" sz="2000"/>
              <a:t>Scratch. APRIL 12, 2016</a:t>
            </a:r>
            <a:r>
              <a:rPr lang="en-US" sz="2000"/>
              <a:t>                    </a:t>
            </a:r>
            <a:r>
              <a:rPr lang="en-US" sz="2000" u="sng" smtClean="0"/>
              <a:t>https</a:t>
            </a:r>
            <a:r>
              <a:rPr lang="en-US" sz="2000" u="sng"/>
              <a:t>://</a:t>
            </a:r>
            <a:r>
              <a:rPr lang="en-US" sz="2000" u="sng" smtClean="0"/>
              <a:t>www.analyticsvidhya.com/blog/2016/04/complete-tutorial-tree-based-modeling-scratch-in-python</a:t>
            </a:r>
            <a:endParaRPr lang="en-US" sz="2000" u="sng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06042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II. Linear Regression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/>
              <a:t>The next </a:t>
            </a:r>
            <a:r>
              <a:rPr lang="en-US" sz="2000" smtClean="0"/>
              <a:t>step </a:t>
            </a:r>
            <a:r>
              <a:rPr lang="en-US" sz="2000"/>
              <a:t>is </a:t>
            </a:r>
            <a:r>
              <a:rPr lang="en-US" sz="2000" smtClean="0"/>
              <a:t>to </a:t>
            </a:r>
            <a:r>
              <a:rPr lang="en-US" sz="2000"/>
              <a:t>find the weights with the given training </a:t>
            </a:r>
            <a:r>
              <a:rPr lang="en-US" sz="2000" smtClean="0"/>
              <a:t>datasets by </a:t>
            </a:r>
            <a:r>
              <a:rPr lang="en-US" sz="2000" kern="1200"/>
              <a:t>minimizing the squared error </a:t>
            </a:r>
            <a:r>
              <a:rPr lang="en-US" sz="2000" smtClean="0"/>
              <a:t>between actual and predicted value.</a:t>
            </a:r>
            <a:r>
              <a:rPr lang="en-US" sz="2000"/>
              <a:t> 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E:\Studium\Master_IuK\HiWi\LIKE\regression\presentation\img\squared 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448" y="1873025"/>
            <a:ext cx="2114640" cy="11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580345" y="3065878"/>
            <a:ext cx="4929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The corresponding expression in matrix is</a:t>
            </a:r>
          </a:p>
        </p:txBody>
      </p:sp>
      <p:pic>
        <p:nvPicPr>
          <p:cNvPr id="3075" name="Picture 3" descr="E:\Studium\Master_IuK\HiWi\LIKE\regression\presentation\img\express in matri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340" y="3003398"/>
            <a:ext cx="2405497" cy="48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580345" y="3826701"/>
            <a:ext cx="32303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After the derivation, we get</a:t>
            </a:r>
          </a:p>
        </p:txBody>
      </p:sp>
      <p:pic>
        <p:nvPicPr>
          <p:cNvPr id="3076" name="Picture 4" descr="E:\Studium\Master_IuK\HiWi\LIKE\regression\presentation\img\after deriv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31" y="3776235"/>
            <a:ext cx="1634976" cy="50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/>
          <p:cNvSpPr/>
          <p:nvPr/>
        </p:nvSpPr>
        <p:spPr>
          <a:xfrm>
            <a:off x="580345" y="4694634"/>
            <a:ext cx="75761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Setting this to zero and solve for </a:t>
            </a:r>
            <a:r>
              <a:rPr lang="en-US" sz="20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ω</a:t>
            </a:r>
            <a:r>
              <a:rPr lang="en-US" sz="20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 to get the following equation</a:t>
            </a:r>
          </a:p>
        </p:txBody>
      </p:sp>
      <p:pic>
        <p:nvPicPr>
          <p:cNvPr id="3078" name="Picture 6" descr="E:\Studium\Master_IuK\HiWi\LIKE\regression\presentation\img\weights_express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444" y="5332239"/>
            <a:ext cx="3301474" cy="51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01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 descr="E:\Studium\Master_IuK\HiWi\LIKE\regression\presentation\img\lin_reg_datas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5" y="718939"/>
            <a:ext cx="44196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 smtClean="0"/>
              <a:t>II. Linear Regression</a:t>
            </a:r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51520" y="4999784"/>
            <a:ext cx="4600618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weights: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[[3.00774324] [1.69532264]] </a:t>
            </a:r>
          </a:p>
        </p:txBody>
      </p:sp>
      <p:pic>
        <p:nvPicPr>
          <p:cNvPr id="9" name="Picture 6" descr="E:\Studium\Master_IuK\HiWi\LIKE\regression\presentation\img\weights_express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78" y="4307702"/>
            <a:ext cx="3301474" cy="51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0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 descr="E:\Studium\Master_IuK\HiWi\LIKE\regression\presentation\img\lin_reg_datas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5" y="718939"/>
            <a:ext cx="44196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 smtClean="0"/>
              <a:t>II. Linear Regression</a:t>
            </a:r>
            <a:endParaRPr lang="en-US"/>
          </a:p>
        </p:txBody>
      </p:sp>
      <p:pic>
        <p:nvPicPr>
          <p:cNvPr id="5" name="Picture 6" descr="E:\Studium\Master_IuK\HiWi\LIKE\regression\presentation\img\weights_express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78" y="4307702"/>
            <a:ext cx="3301474" cy="51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0" y="4999784"/>
            <a:ext cx="4600618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weights: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[[3.00774324] [1.69532264]] </a:t>
            </a:r>
          </a:p>
        </p:txBody>
      </p:sp>
      <p:pic>
        <p:nvPicPr>
          <p:cNvPr id="7" name="Picture 2" descr="E:\Studium\Master_IuK\HiWi\LIKE\regression\presentation\img\lin_reg_data_foreca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15" y="761801"/>
            <a:ext cx="44672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199748" y="4349260"/>
            <a:ext cx="3465692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Y_pred = </a:t>
            </a:r>
            <a:r>
              <a:rPr lang="en-US" altLang="zh-CN" sz="28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X </a:t>
            </a:r>
            <a:r>
              <a:rPr lang="en-US" altLang="zh-CN" sz="2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* weights</a:t>
            </a:r>
            <a:r>
              <a:rPr lang="en-US" altLang="en-US" sz="2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208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E:\Studium\Master_IuK\HiWi\LIKE\regression\presentation\img\lin_reg_data_forec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15" y="761801"/>
            <a:ext cx="44672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E:\Studium\Master_IuK\HiWi\LIKE\regression\presentation\img\lin_reg_datas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5" y="718939"/>
            <a:ext cx="44196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46305" y="4202040"/>
            <a:ext cx="84721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But how far do they differ from each other</a:t>
            </a:r>
            <a:r>
              <a:rPr lang="en-US" sz="20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?    </a:t>
            </a:r>
          </a:p>
          <a:p>
            <a:endParaRPr lang="en-US" sz="200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  <a:p>
            <a:r>
              <a:rPr lang="en-US" sz="20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numpy.corrcoef(pred, actual):</a:t>
            </a:r>
          </a:p>
          <a:p>
            <a:endParaRPr lang="en-US" sz="200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398827" y="4817593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array([[1. </a:t>
            </a:r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              ,     0.98647356],</a:t>
            </a:r>
          </a:p>
          <a:p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</a:t>
            </a:r>
            <a:endParaRPr lang="en-US" sz="200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  <a:p>
            <a:r>
              <a:rPr lang="en-US" sz="20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          [</a:t>
            </a:r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0.98647356,    1</a:t>
            </a:r>
            <a:r>
              <a:rPr lang="en-US" sz="20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. </a:t>
            </a:r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               ]])</a:t>
            </a:r>
            <a:endParaRPr lang="en-US" sz="200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46305" y="5554672"/>
            <a:ext cx="26629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u="sng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underfitting</a:t>
            </a:r>
            <a:r>
              <a:rPr lang="en-US" sz="20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 </a:t>
            </a:r>
            <a:r>
              <a:rPr lang="en-US" sz="20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 problem?</a:t>
            </a:r>
            <a:endParaRPr lang="en-US" sz="200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 smtClean="0"/>
              <a:t>II. Linear Regression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8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KE_Vorlage_0815_Logo_neu">
  <a:themeElements>
    <a:clrScheme name="mituni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ituni-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ituni-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uni-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1793</TotalTime>
  <Words>1450</Words>
  <Application>Microsoft Office PowerPoint</Application>
  <PresentationFormat>Bildschirmpräsentation (4:3)</PresentationFormat>
  <Paragraphs>325</Paragraphs>
  <Slides>50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50</vt:i4>
      </vt:variant>
    </vt:vector>
  </HeadingPairs>
  <TitlesOfParts>
    <vt:vector size="51" baseType="lpstr">
      <vt:lpstr>LIKE_Vorlage_0815_Logo_neu</vt:lpstr>
      <vt:lpstr>PowerPoint-Präsentation</vt:lpstr>
      <vt:lpstr>Contents</vt:lpstr>
      <vt:lpstr>I. Regression vs. Classification</vt:lpstr>
      <vt:lpstr>II. Linear Regression</vt:lpstr>
      <vt:lpstr>II. Linear Regression</vt:lpstr>
      <vt:lpstr>II. Linear Regression</vt:lpstr>
      <vt:lpstr>II. Linear Regression</vt:lpstr>
      <vt:lpstr>II. Linear Regression</vt:lpstr>
      <vt:lpstr>II. Linear Regression</vt:lpstr>
      <vt:lpstr>III. Locally Weighted Linear Regression </vt:lpstr>
      <vt:lpstr>III. Locally Weighted Linear Regression </vt:lpstr>
      <vt:lpstr>III. Locally Weighted Linear Regression </vt:lpstr>
      <vt:lpstr>III. Locally Weighted Linear Regression </vt:lpstr>
      <vt:lpstr>Example: predicting the age of an abalone </vt:lpstr>
      <vt:lpstr>Example: predicting the age of an abalone </vt:lpstr>
      <vt:lpstr>Example: predicting the age of an abalone </vt:lpstr>
      <vt:lpstr>IV: Tree-based Regression </vt:lpstr>
      <vt:lpstr>IV: Tree-based Regression </vt:lpstr>
      <vt:lpstr>IV: Tree-based Regression </vt:lpstr>
      <vt:lpstr>IV: Tree-based Regression </vt:lpstr>
      <vt:lpstr>IV: Tree-based Regression </vt:lpstr>
      <vt:lpstr>Example: binary split in the tree regression </vt:lpstr>
      <vt:lpstr>IV: Tree-based Regression </vt:lpstr>
      <vt:lpstr>Pseudo-code of choosing a best split </vt:lpstr>
      <vt:lpstr>Pseudo-code of choosing a best split </vt:lpstr>
      <vt:lpstr>IV: Tree-based Regression </vt:lpstr>
      <vt:lpstr>Pseudo-code of creating a regression tree</vt:lpstr>
      <vt:lpstr>IV: Tree-based Regression </vt:lpstr>
      <vt:lpstr>IV: Tree-based Regression </vt:lpstr>
      <vt:lpstr>IV: Tree-based Regression </vt:lpstr>
      <vt:lpstr>IV: Tree-based Regression </vt:lpstr>
      <vt:lpstr>IV: Tree-based Regression </vt:lpstr>
      <vt:lpstr>IV: Tree-based Regression </vt:lpstr>
      <vt:lpstr>IV: Tree-based Regression </vt:lpstr>
      <vt:lpstr>IV: Tree-based Regression </vt:lpstr>
      <vt:lpstr>IV: Tree-based Regression </vt:lpstr>
      <vt:lpstr>Postpruning</vt:lpstr>
      <vt:lpstr>Postpruning</vt:lpstr>
      <vt:lpstr>Postpruning</vt:lpstr>
      <vt:lpstr>Postpruning</vt:lpstr>
      <vt:lpstr>Prepruning   vs.  Postpruning </vt:lpstr>
      <vt:lpstr>Prepruning   vs.  Postpruning</vt:lpstr>
      <vt:lpstr>IV: Tree-based Regression</vt:lpstr>
      <vt:lpstr>IV: Tree-based Regression</vt:lpstr>
      <vt:lpstr>IV: Tree-based Regression</vt:lpstr>
      <vt:lpstr>IV: Tree-based Regression</vt:lpstr>
      <vt:lpstr>IV: Tree-based Regression</vt:lpstr>
      <vt:lpstr>V: Compare Linear Regression and Tree Regression</vt:lpstr>
      <vt:lpstr>VI: Summary</vt:lpstr>
      <vt:lpstr>Reference</vt:lpstr>
    </vt:vector>
  </TitlesOfParts>
  <Company>Fraunhofer IIS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Lucila Patino Rodriguez</dc:creator>
  <cp:lastModifiedBy>周嘉仁</cp:lastModifiedBy>
  <cp:revision>377</cp:revision>
  <dcterms:created xsi:type="dcterms:W3CDTF">2016-08-30T10:06:26Z</dcterms:created>
  <dcterms:modified xsi:type="dcterms:W3CDTF">2018-06-09T14:07:15Z</dcterms:modified>
</cp:coreProperties>
</file>