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56"/>
  </p:notesMasterIdLst>
  <p:sldIdLst>
    <p:sldId id="263" r:id="rId2"/>
    <p:sldId id="277" r:id="rId3"/>
    <p:sldId id="276" r:id="rId4"/>
    <p:sldId id="340" r:id="rId5"/>
    <p:sldId id="343" r:id="rId6"/>
    <p:sldId id="346" r:id="rId7"/>
    <p:sldId id="345" r:id="rId8"/>
    <p:sldId id="344" r:id="rId9"/>
    <p:sldId id="286" r:id="rId10"/>
    <p:sldId id="347" r:id="rId11"/>
    <p:sldId id="355" r:id="rId12"/>
    <p:sldId id="370" r:id="rId13"/>
    <p:sldId id="348" r:id="rId14"/>
    <p:sldId id="283" r:id="rId15"/>
    <p:sldId id="285" r:id="rId16"/>
    <p:sldId id="287" r:id="rId17"/>
    <p:sldId id="288" r:id="rId18"/>
    <p:sldId id="289" r:id="rId19"/>
    <p:sldId id="290" r:id="rId20"/>
    <p:sldId id="281" r:id="rId21"/>
    <p:sldId id="293" r:id="rId22"/>
    <p:sldId id="332" r:id="rId23"/>
    <p:sldId id="349" r:id="rId24"/>
    <p:sldId id="371" r:id="rId25"/>
    <p:sldId id="351" r:id="rId26"/>
    <p:sldId id="350" r:id="rId27"/>
    <p:sldId id="294" r:id="rId28"/>
    <p:sldId id="339" r:id="rId29"/>
    <p:sldId id="366" r:id="rId30"/>
    <p:sldId id="357" r:id="rId31"/>
    <p:sldId id="359" r:id="rId32"/>
    <p:sldId id="365" r:id="rId33"/>
    <p:sldId id="363" r:id="rId34"/>
    <p:sldId id="302" r:id="rId35"/>
    <p:sldId id="361" r:id="rId36"/>
    <p:sldId id="364" r:id="rId37"/>
    <p:sldId id="367" r:id="rId38"/>
    <p:sldId id="329" r:id="rId39"/>
    <p:sldId id="372" r:id="rId40"/>
    <p:sldId id="368" r:id="rId41"/>
    <p:sldId id="334" r:id="rId42"/>
    <p:sldId id="337" r:id="rId43"/>
    <p:sldId id="336" r:id="rId44"/>
    <p:sldId id="338" r:id="rId45"/>
    <p:sldId id="307" r:id="rId46"/>
    <p:sldId id="352" r:id="rId47"/>
    <p:sldId id="311" r:id="rId48"/>
    <p:sldId id="312" r:id="rId49"/>
    <p:sldId id="314" r:id="rId50"/>
    <p:sldId id="315" r:id="rId51"/>
    <p:sldId id="316" r:id="rId52"/>
    <p:sldId id="354" r:id="rId53"/>
    <p:sldId id="317" r:id="rId54"/>
    <p:sldId id="318" r:id="rId5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ila Patino Rodrigue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CC00"/>
    <a:srgbClr val="229A7D"/>
    <a:srgbClr val="FF9999"/>
    <a:srgbClr val="FF6600"/>
    <a:srgbClr val="FCFBD9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840" autoAdjust="0"/>
  </p:normalViewPr>
  <p:slideViewPr>
    <p:cSldViewPr showGuides="1">
      <p:cViewPr>
        <p:scale>
          <a:sx n="75" d="100"/>
          <a:sy n="75" d="100"/>
        </p:scale>
        <p:origin x="-1236" y="-108"/>
      </p:cViewPr>
      <p:guideLst>
        <p:guide orient="horz" pos="4247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5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D5B1-5FCB-DE41-8FF4-A2661529DEA6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0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" name="Rechteck 2"/>
          <p:cNvSpPr/>
          <p:nvPr userDrawn="1"/>
        </p:nvSpPr>
        <p:spPr>
          <a:xfrm>
            <a:off x="1868375" y="5929330"/>
            <a:ext cx="672611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48471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Titelmasters durch Klicken bearbeiten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16285"/>
          <a:stretch>
            <a:fillRect/>
          </a:stretch>
        </p:blipFill>
        <p:spPr bwMode="auto">
          <a:xfrm>
            <a:off x="-1" y="-1"/>
            <a:ext cx="9142997" cy="42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2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T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8281863" y="6453336"/>
            <a:ext cx="682625" cy="288032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4F54248B-8C46-4A5F-88E3-2BF544E45B65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9" name="Picture 2" descr="C:\Users\mueller\Desktop\Poster BATS\bats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23" y="166392"/>
            <a:ext cx="1192257" cy="6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26"/>
          <p:cNvSpPr>
            <a:spLocks noGrp="1"/>
          </p:cNvSpPr>
          <p:nvPr>
            <p:ph type="body" sz="quarter" idx="18"/>
          </p:nvPr>
        </p:nvSpPr>
        <p:spPr>
          <a:xfrm>
            <a:off x="323528" y="1340767"/>
            <a:ext cx="8568951" cy="4464497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accent4"/>
              </a:buClr>
              <a:buFont typeface="Calibri" pitchFamily="34" charset="0"/>
              <a:buChar char="▪"/>
              <a:defRPr sz="2000"/>
            </a:lvl1pPr>
            <a:lvl2pPr marL="627063" indent="-266700">
              <a:buClr>
                <a:schemeClr val="accent4"/>
              </a:buClr>
              <a:buFont typeface="Calibri" pitchFamily="34" charset="0"/>
              <a:buChar char="»"/>
              <a:defRPr sz="2000"/>
            </a:lvl2pPr>
            <a:lvl3pPr marL="985838" indent="-265113">
              <a:buClr>
                <a:schemeClr val="accent4"/>
              </a:buClr>
              <a:buFont typeface="Symbol" pitchFamily="18" charset="2"/>
              <a:buChar char="-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24336" y="980728"/>
            <a:ext cx="70279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1475656" y="6459150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100" b="1" dirty="0" smtClean="0">
                <a:solidFill>
                  <a:prstClr val="white"/>
                </a:solidFill>
                <a:latin typeface="Calibri"/>
              </a:rPr>
              <a:t>BATS </a:t>
            </a:r>
            <a:r>
              <a:rPr lang="de-DE" sz="1100" dirty="0" smtClean="0">
                <a:solidFill>
                  <a:prstClr val="white"/>
                </a:solidFill>
                <a:latin typeface="Calibri"/>
              </a:rPr>
              <a:t>| DFG Begutachtung | Jörn Thielecke | 30. Januar 2012</a:t>
            </a:r>
            <a:endParaRPr lang="de-DE" sz="11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2" descr="C:\Users\mueller\Desktop\Poster BATS\Logos\like_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74936"/>
            <a:ext cx="1018767" cy="2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27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7128792" cy="504056"/>
          </a:xfrm>
          <a:prstGeom prst="rect">
            <a:avLst/>
          </a:prstGeom>
        </p:spPr>
        <p:txBody>
          <a:bodyPr anchor="b" anchorCtr="0"/>
          <a:lstStyle>
            <a:lvl1pPr algn="l"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23850" y="96887"/>
            <a:ext cx="712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t>TP5: Statisches Sensornetz für energieeffizientes Tracking</a:t>
            </a:r>
            <a:endParaRPr lang="de-DE" sz="1400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1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20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77807"/>
          <a:stretch/>
        </p:blipFill>
        <p:spPr bwMode="auto">
          <a:xfrm>
            <a:off x="-1" y="1"/>
            <a:ext cx="9142997" cy="88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7360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59" y="6284009"/>
            <a:ext cx="1313453" cy="43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802" r:id="rId3"/>
    <p:sldLayoutId id="2147483798" r:id="rId4"/>
    <p:sldLayoutId id="2147483788" r:id="rId5"/>
    <p:sldLayoutId id="2147483791" r:id="rId6"/>
    <p:sldLayoutId id="2147483800" r:id="rId7"/>
    <p:sldLayoutId id="2147483786" r:id="rId8"/>
    <p:sldLayoutId id="2147483797" r:id="rId9"/>
    <p:sldLayoutId id="2147483801" r:id="rId10"/>
    <p:sldLayoutId id="2147483803" r:id="rId11"/>
    <p:sldLayoutId id="2147483804" r:id="rId12"/>
    <p:sldLayoutId id="214748380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4"/>
          <p:cNvSpPr>
            <a:spLocks noGrp="1"/>
          </p:cNvSpPr>
          <p:nvPr>
            <p:ph type="subTitle" idx="1"/>
          </p:nvPr>
        </p:nvSpPr>
        <p:spPr>
          <a:xfrm>
            <a:off x="539552" y="1502747"/>
            <a:ext cx="8136136" cy="1638221"/>
          </a:xfrm>
        </p:spPr>
        <p:txBody>
          <a:bodyPr/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Regression </a:t>
            </a:r>
            <a:endParaRPr lang="en-US" sz="5400" smtClean="0">
              <a:solidFill>
                <a:schemeClr val="bg1"/>
              </a:solidFill>
            </a:endParaRPr>
          </a:p>
          <a:p>
            <a:pPr algn="ctr"/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Untertitel 4"/>
          <p:cNvSpPr txBox="1">
            <a:spLocks/>
          </p:cNvSpPr>
          <p:nvPr/>
        </p:nvSpPr>
        <p:spPr>
          <a:xfrm>
            <a:off x="251520" y="4304478"/>
            <a:ext cx="3744416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sz="1600" b="0" smtClean="0"/>
              <a:t>Jiaren Zhou, B.Eng.</a:t>
            </a:r>
            <a:endParaRPr lang="it-IT" sz="1600" b="0"/>
          </a:p>
          <a:p>
            <a:r>
              <a:rPr lang="it-IT" sz="1600" b="0" smtClean="0"/>
              <a:t>E-Mail</a:t>
            </a:r>
            <a:r>
              <a:rPr lang="it-IT" sz="1600" b="0"/>
              <a:t>:  </a:t>
            </a:r>
            <a:r>
              <a:rPr lang="it-IT" sz="1600" b="0" smtClean="0"/>
              <a:t>iuk.zhou</a:t>
            </a:r>
            <a:r>
              <a:rPr lang="en-US" altLang="zh-CN" sz="1600" b="0" smtClean="0"/>
              <a:t>@gmail.com</a:t>
            </a:r>
            <a:endParaRPr lang="it-IT" sz="1600" b="0"/>
          </a:p>
          <a:p>
            <a:endParaRPr lang="it-IT" sz="1600" b="0" smtClean="0"/>
          </a:p>
          <a:p>
            <a:endParaRPr lang="it-IT" sz="1600" b="0"/>
          </a:p>
          <a:p>
            <a:endParaRPr lang="it-IT" sz="1600" b="0" smtClean="0"/>
          </a:p>
          <a:p>
            <a:r>
              <a:rPr lang="it-IT" sz="1600" b="0" smtClean="0"/>
              <a:t>Betreuer</a:t>
            </a:r>
            <a:r>
              <a:rPr lang="it-IT" sz="1600" b="0"/>
              <a:t>: Florian Particke </a:t>
            </a:r>
            <a:r>
              <a:rPr lang="it-IT" sz="1600" b="0" smtClean="0"/>
              <a:t>M.Sc.</a:t>
            </a:r>
            <a:endParaRPr lang="en-US" sz="1600" b="0"/>
          </a:p>
        </p:txBody>
      </p:sp>
      <p:sp>
        <p:nvSpPr>
          <p:cNvPr id="4" name="Untertitel 4"/>
          <p:cNvSpPr txBox="1">
            <a:spLocks/>
          </p:cNvSpPr>
          <p:nvPr/>
        </p:nvSpPr>
        <p:spPr>
          <a:xfrm>
            <a:off x="4788024" y="4304478"/>
            <a:ext cx="5472608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b="0"/>
              <a:t>Prof. Dr.-Ing. Jörn Thielecke</a:t>
            </a:r>
          </a:p>
          <a:p>
            <a:r>
              <a:rPr lang="de-DE" sz="1600" b="0"/>
              <a:t>Professur für Informationstechnik</a:t>
            </a:r>
          </a:p>
          <a:p>
            <a:r>
              <a:rPr lang="de-DE" sz="1600" b="0"/>
              <a:t>Schwerpunkt Navigation und Ortsbestimmung</a:t>
            </a:r>
          </a:p>
          <a:p>
            <a:r>
              <a:rPr lang="de-DE" sz="1600" b="0"/>
              <a:t>Telefon: </a:t>
            </a:r>
            <a:r>
              <a:rPr lang="de-DE" sz="1600" b="0" smtClean="0"/>
              <a:t>	+</a:t>
            </a:r>
            <a:r>
              <a:rPr lang="de-DE" sz="1600" b="0"/>
              <a:t>49 9131 8525-118</a:t>
            </a:r>
          </a:p>
          <a:p>
            <a:r>
              <a:rPr lang="de-DE" sz="1600" b="0"/>
              <a:t>Fax:  </a:t>
            </a:r>
            <a:r>
              <a:rPr lang="de-DE" sz="1600" b="0" smtClean="0"/>
              <a:t>	+</a:t>
            </a:r>
            <a:r>
              <a:rPr lang="de-DE" sz="1600" b="0"/>
              <a:t>49 9131 8525-102</a:t>
            </a:r>
          </a:p>
          <a:p>
            <a:r>
              <a:rPr lang="de-DE" sz="1600" b="0"/>
              <a:t>E-Mail:  </a:t>
            </a:r>
            <a:r>
              <a:rPr lang="de-DE" sz="1600" b="0" smtClean="0"/>
              <a:t>	joern.thielecke@fau.de</a:t>
            </a:r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726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46305" y="55254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>
                <a:solidFill>
                  <a:srgbClr val="FF9933"/>
                </a:solidFill>
                <a:ea typeface="ＭＳ Ｐゴシック" pitchFamily="-106" charset="-128"/>
                <a:cs typeface="ＭＳ Ｐゴシック" pitchFamily="-110" charset="-128"/>
              </a:rPr>
              <a:t>More precise ?</a:t>
            </a:r>
            <a:endParaRPr lang="en-US" sz="2000">
              <a:solidFill>
                <a:srgbClr val="FF9933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pic>
        <p:nvPicPr>
          <p:cNvPr id="27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46305" y="55254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>
                <a:solidFill>
                  <a:srgbClr val="FF9933"/>
                </a:solidFill>
                <a:ea typeface="ＭＳ Ｐゴシック" pitchFamily="-106" charset="-128"/>
                <a:cs typeface="ＭＳ Ｐゴシック" pitchFamily="-110" charset="-128"/>
              </a:rPr>
              <a:t>More precise ?</a:t>
            </a:r>
            <a:endParaRPr lang="en-US" sz="2000">
              <a:solidFill>
                <a:srgbClr val="FF9933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/>
          <p:cNvSpPr/>
          <p:nvPr/>
        </p:nvSpPr>
        <p:spPr>
          <a:xfrm>
            <a:off x="1793111" y="1964999"/>
            <a:ext cx="690658" cy="96376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46305" y="55254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>
                <a:solidFill>
                  <a:srgbClr val="FF9933"/>
                </a:solidFill>
                <a:ea typeface="ＭＳ Ｐゴシック" pitchFamily="-106" charset="-128"/>
                <a:cs typeface="ＭＳ Ｐゴシック" pitchFamily="-110" charset="-128"/>
              </a:rPr>
              <a:t>More precise ?</a:t>
            </a:r>
            <a:endParaRPr lang="en-US" sz="2000">
              <a:solidFill>
                <a:srgbClr val="FF9933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1615" y="718939"/>
            <a:ext cx="4419600" cy="3286125"/>
            <a:chOff x="31615" y="718939"/>
            <a:chExt cx="4419600" cy="3286125"/>
          </a:xfrm>
        </p:grpSpPr>
        <p:pic>
          <p:nvPicPr>
            <p:cNvPr id="4099" name="Picture 3" descr="E:\Studium\Master_IuK\HiWi\LIKE\regression\presentation\img\lin_reg_datas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5" y="718939"/>
              <a:ext cx="4419600" cy="328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 flipV="1">
              <a:off x="1958420" y="2158849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e 2"/>
          <p:cNvSpPr/>
          <p:nvPr/>
        </p:nvSpPr>
        <p:spPr>
          <a:xfrm>
            <a:off x="1793111" y="1964999"/>
            <a:ext cx="690658" cy="96376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46305" y="552547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>
                <a:solidFill>
                  <a:srgbClr val="FF9933"/>
                </a:solidFill>
                <a:ea typeface="ＭＳ Ｐゴシック" pitchFamily="-106" charset="-128"/>
                <a:cs typeface="ＭＳ Ｐゴシック" pitchFamily="-110" charset="-128"/>
              </a:rPr>
              <a:t>More precise ?</a:t>
            </a:r>
            <a:endParaRPr lang="en-US" sz="2000">
              <a:solidFill>
                <a:srgbClr val="FF9933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1615" y="718939"/>
            <a:ext cx="4419600" cy="3286125"/>
            <a:chOff x="31615" y="718939"/>
            <a:chExt cx="4419600" cy="3286125"/>
          </a:xfrm>
        </p:grpSpPr>
        <p:pic>
          <p:nvPicPr>
            <p:cNvPr id="4099" name="Picture 3" descr="E:\Studium\Master_IuK\HiWi\LIKE\regression\presentation\img\lin_reg_datas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5" y="718939"/>
              <a:ext cx="4419600" cy="328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Gerade Verbindung 5"/>
            <p:cNvCxnSpPr/>
            <p:nvPr/>
          </p:nvCxnSpPr>
          <p:spPr>
            <a:xfrm flipV="1">
              <a:off x="1147382" y="2780928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1881375" y="2262110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V="1">
              <a:off x="2699792" y="1772816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3419872" y="1196752"/>
              <a:ext cx="360040" cy="57606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3851920" y="1124744"/>
              <a:ext cx="360040" cy="22240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2346021" y="2204368"/>
              <a:ext cx="377985" cy="18320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1499123" y="2669727"/>
              <a:ext cx="360040" cy="22240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V="1">
              <a:off x="611560" y="3252169"/>
              <a:ext cx="180020" cy="20964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891948" y="3252169"/>
              <a:ext cx="255434" cy="20964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3034423" y="1681211"/>
              <a:ext cx="377985" cy="18320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9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1817486"/>
          </a:xfrm>
        </p:spPr>
        <p:txBody>
          <a:bodyPr/>
          <a:lstStyle/>
          <a:p>
            <a:r>
              <a:rPr lang="en-US" b="1" smtClean="0"/>
              <a:t>More</a:t>
            </a:r>
            <a:r>
              <a:rPr lang="en-US" smtClean="0"/>
              <a:t> </a:t>
            </a:r>
            <a:r>
              <a:rPr lang="en-US"/>
              <a:t>weights are given to those data points which are close to the data point of </a:t>
            </a:r>
            <a:r>
              <a:rPr lang="en-US" smtClean="0"/>
              <a:t>interest, </a:t>
            </a:r>
            <a:r>
              <a:rPr lang="en-US"/>
              <a:t>then the least-squares regression similar to the linear regression will be carried out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Studium\Master_IuK\HiWi\LIKE\regression\presentation\img\lwlr_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91185"/>
            <a:ext cx="3528392" cy="7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83568" y="32129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W is a matrix and will be generated by a </a:t>
            </a:r>
            <a:r>
              <a:rPr lang="en-US" b="1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kernel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function, which shall give nearby points more weights than other points. The mostly used kernel is </a:t>
            </a:r>
            <a:r>
              <a:rPr lang="en-US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Gaussian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and assigns the weights by</a:t>
            </a:r>
          </a:p>
        </p:txBody>
      </p:sp>
      <p:pic>
        <p:nvPicPr>
          <p:cNvPr id="7171" name="Picture 3" descr="E:\Studium\Master_IuK\HiWi\LIKE\regression\presentation\img\lwlr_ker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45" y="4349750"/>
            <a:ext cx="3735942" cy="11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1563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211960" y="2541560"/>
            <a:ext cx="720080" cy="1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6146" name="Picture 2" descr="E:\Studium\Master_IuK\HiWi\LIKE\regression\img\ker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73" y="836712"/>
            <a:ext cx="682942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 descr="E:\Studium\Master_IuK\HiWi\LIKE\regression\presentation\img\lwlr_ker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7" y="2492896"/>
            <a:ext cx="1934861" cy="60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Studium\Master_IuK\HiWi\LIKE\regression\presentation\img\lwlr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1765"/>
            <a:ext cx="5400600" cy="53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III. </a:t>
            </a:r>
            <a:r>
              <a:rPr lang="en-US"/>
              <a:t>Locally </a:t>
            </a:r>
            <a:r>
              <a:rPr lang="en-US" smtClean="0"/>
              <a:t>Weighted Linear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Studium\Master_IuK\HiWi\LIKE\regression\presentation\img\lwlr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1765"/>
            <a:ext cx="5400600" cy="53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164288" y="4878221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overfitting!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Example: predicting the age of an abalone</a:t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671642" y="836712"/>
            <a:ext cx="64926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		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Testdata: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abalone.txt</a:t>
            </a:r>
            <a:endParaRPr lang="en-US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mtClean="0">
                <a:solidFill>
                  <a:srgbClr val="002060"/>
                </a:solidFill>
              </a:rPr>
              <a:t>Feature_X: </a:t>
            </a:r>
          </a:p>
          <a:p>
            <a:r>
              <a:rPr lang="en-US" smtClean="0">
                <a:solidFill>
                  <a:srgbClr val="002060"/>
                </a:solidFill>
              </a:rPr>
              <a:t>[[ </a:t>
            </a:r>
            <a:r>
              <a:rPr lang="en-US">
                <a:solidFill>
                  <a:srgbClr val="002060"/>
                </a:solidFill>
              </a:rPr>
              <a:t>1. </a:t>
            </a:r>
            <a:r>
              <a:rPr lang="en-US" smtClean="0">
                <a:solidFill>
                  <a:srgbClr val="002060"/>
                </a:solidFill>
              </a:rPr>
              <a:t> 0.455   0.365   0.095   0.514  0.2245  </a:t>
            </a:r>
            <a:r>
              <a:rPr lang="en-US">
                <a:solidFill>
                  <a:srgbClr val="002060"/>
                </a:solidFill>
              </a:rPr>
              <a:t>0.101 </a:t>
            </a:r>
            <a:r>
              <a:rPr lang="en-US" smtClean="0">
                <a:solidFill>
                  <a:srgbClr val="002060"/>
                </a:solidFill>
              </a:rPr>
              <a:t> 0.15 ]</a:t>
            </a:r>
          </a:p>
          <a:p>
            <a:r>
              <a:rPr lang="en-US" smtClean="0">
                <a:solidFill>
                  <a:srgbClr val="002060"/>
                </a:solidFill>
              </a:rPr>
              <a:t>[  1</a:t>
            </a:r>
            <a:r>
              <a:rPr lang="en-US">
                <a:solidFill>
                  <a:srgbClr val="002060"/>
                </a:solidFill>
              </a:rPr>
              <a:t>. </a:t>
            </a:r>
            <a:r>
              <a:rPr lang="en-US" smtClean="0">
                <a:solidFill>
                  <a:srgbClr val="002060"/>
                </a:solidFill>
              </a:rPr>
              <a:t>   0.35   0.265     0.09   0.225  0.0995  0.048  0.07 ]</a:t>
            </a:r>
          </a:p>
          <a:p>
            <a:r>
              <a:rPr lang="en-US" smtClean="0">
                <a:solidFill>
                  <a:srgbClr val="002060"/>
                </a:solidFill>
              </a:rPr>
              <a:t>[ -</a:t>
            </a:r>
            <a:r>
              <a:rPr lang="en-US">
                <a:solidFill>
                  <a:srgbClr val="002060"/>
                </a:solidFill>
              </a:rPr>
              <a:t>1. </a:t>
            </a:r>
            <a:r>
              <a:rPr lang="en-US" smtClean="0">
                <a:solidFill>
                  <a:srgbClr val="002060"/>
                </a:solidFill>
              </a:rPr>
              <a:t>   0.53     0.42   0.135   0.677  0.2565  0.141  0.21 </a:t>
            </a:r>
            <a:r>
              <a:rPr lang="en-US">
                <a:solidFill>
                  <a:srgbClr val="002060"/>
                </a:solidFill>
              </a:rPr>
              <a:t>] </a:t>
            </a:r>
            <a:endParaRPr lang="en-US" smtClean="0">
              <a:solidFill>
                <a:srgbClr val="002060"/>
              </a:solidFill>
            </a:endParaRPr>
          </a:p>
          <a:p>
            <a:r>
              <a:rPr lang="en-US" smtClean="0">
                <a:solidFill>
                  <a:srgbClr val="002060"/>
                </a:solidFill>
              </a:rPr>
              <a:t>[ …         …        …        …         …         …        …     … ] </a:t>
            </a:r>
          </a:p>
          <a:p>
            <a:r>
              <a:rPr lang="en-US" smtClean="0">
                <a:solidFill>
                  <a:srgbClr val="002060"/>
                </a:solidFill>
              </a:rPr>
              <a:t>[ </a:t>
            </a:r>
            <a:r>
              <a:rPr lang="en-US">
                <a:solidFill>
                  <a:srgbClr val="002060"/>
                </a:solidFill>
              </a:rPr>
              <a:t>0. </a:t>
            </a:r>
            <a:r>
              <a:rPr lang="en-US" smtClean="0">
                <a:solidFill>
                  <a:srgbClr val="002060"/>
                </a:solidFill>
              </a:rPr>
              <a:t>    0.33   0.255     0.08   0.205  0.0895  0.039  0.05 ]]</a:t>
            </a:r>
            <a:endParaRPr lang="en-US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53894" y="1206044"/>
            <a:ext cx="1296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mtClean="0">
                <a:solidFill>
                  <a:srgbClr val="002060"/>
                </a:solidFill>
              </a:rPr>
              <a:t>Age_Y:</a:t>
            </a: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[[</a:t>
            </a:r>
            <a:r>
              <a:rPr lang="pl-PL">
                <a:solidFill>
                  <a:srgbClr val="002060"/>
                </a:solidFill>
              </a:rPr>
              <a:t>15.] </a:t>
            </a:r>
            <a:endParaRPr lang="en-US" smtClean="0">
              <a:solidFill>
                <a:srgbClr val="002060"/>
              </a:solidFill>
            </a:endParaRP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 </a:t>
            </a:r>
            <a:r>
              <a:rPr lang="pl-PL">
                <a:solidFill>
                  <a:srgbClr val="002060"/>
                </a:solidFill>
              </a:rPr>
              <a:t>7.] </a:t>
            </a:r>
            <a:endParaRPr lang="en-US" smtClean="0">
              <a:solidFill>
                <a:srgbClr val="002060"/>
              </a:solidFill>
            </a:endParaRP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 </a:t>
            </a:r>
            <a:r>
              <a:rPr lang="pl-PL">
                <a:solidFill>
                  <a:srgbClr val="002060"/>
                </a:solidFill>
              </a:rPr>
              <a:t>9.] </a:t>
            </a:r>
            <a:endParaRPr lang="en-US" smtClean="0">
              <a:solidFill>
                <a:srgbClr val="002060"/>
              </a:solidFill>
            </a:endParaRP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</a:t>
            </a:r>
            <a:r>
              <a:rPr lang="pl-PL">
                <a:solidFill>
                  <a:srgbClr val="002060"/>
                </a:solidFill>
              </a:rPr>
              <a:t>10.] </a:t>
            </a:r>
            <a:endParaRPr lang="en-US" smtClean="0">
              <a:solidFill>
                <a:srgbClr val="002060"/>
              </a:solidFill>
            </a:endParaRPr>
          </a:p>
          <a:p>
            <a:pPr algn="r"/>
            <a:r>
              <a:rPr lang="pl-PL" smtClean="0">
                <a:solidFill>
                  <a:srgbClr val="002060"/>
                </a:solidFill>
              </a:rPr>
              <a:t>[ </a:t>
            </a:r>
            <a:r>
              <a:rPr lang="pl-PL">
                <a:solidFill>
                  <a:srgbClr val="002060"/>
                </a:solidFill>
              </a:rPr>
              <a:t>7.]]</a:t>
            </a:r>
            <a:endParaRPr lang="en-US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1642" y="3501008"/>
            <a:ext cx="7140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Training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set and </a:t>
            </a:r>
            <a:r>
              <a:rPr lang="en-US" sz="2400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test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set are </a:t>
            </a:r>
            <a:r>
              <a:rPr lang="en-US" sz="2400" i="1" smtClean="0">
                <a:solidFill>
                  <a:srgbClr val="FF000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identical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:</a:t>
            </a:r>
          </a:p>
          <a:p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k=0.1,	 squared error :    56.82523568972884</a:t>
            </a:r>
          </a:p>
          <a:p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k=1.0,	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error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:    429.8905618700651</a:t>
            </a:r>
          </a:p>
          <a:p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k=10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,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	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error 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:    549.1181708826451</a:t>
            </a:r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9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Example: predicting the age of an abalone</a:t>
            </a:r>
            <a:br>
              <a:rPr lang="en-US"/>
            </a:b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71642" y="3356992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rgbClr val="002060"/>
                </a:solidFill>
              </a:rPr>
              <a:t>Training</a:t>
            </a:r>
            <a:r>
              <a:rPr lang="en-US" sz="2400">
                <a:solidFill>
                  <a:srgbClr val="002060"/>
                </a:solidFill>
              </a:rPr>
              <a:t> set and </a:t>
            </a:r>
            <a:r>
              <a:rPr lang="en-US" sz="2400" u="sng">
                <a:solidFill>
                  <a:srgbClr val="002060"/>
                </a:solidFill>
              </a:rPr>
              <a:t>test</a:t>
            </a:r>
            <a:r>
              <a:rPr lang="en-US" sz="2400">
                <a:solidFill>
                  <a:srgbClr val="002060"/>
                </a:solidFill>
              </a:rPr>
              <a:t> set are </a:t>
            </a:r>
            <a:r>
              <a:rPr lang="en-US" sz="2400" i="1" smtClean="0">
                <a:solidFill>
                  <a:srgbClr val="FF0000"/>
                </a:solidFill>
              </a:rPr>
              <a:t>different</a:t>
            </a:r>
            <a:r>
              <a:rPr lang="en-US" sz="2400" smtClean="0">
                <a:solidFill>
                  <a:srgbClr val="002060"/>
                </a:solidFill>
              </a:rPr>
              <a:t>: </a:t>
            </a:r>
          </a:p>
          <a:p>
            <a:endParaRPr lang="en-US" sz="2400" smtClean="0">
              <a:solidFill>
                <a:srgbClr val="002060"/>
              </a:solidFill>
            </a:endParaRPr>
          </a:p>
          <a:p>
            <a:r>
              <a:rPr lang="en-US" sz="2400" smtClean="0">
                <a:solidFill>
                  <a:srgbClr val="002060"/>
                </a:solidFill>
              </a:rPr>
              <a:t>k=0.1</a:t>
            </a:r>
            <a:r>
              <a:rPr lang="en-US" sz="2400">
                <a:solidFill>
                  <a:srgbClr val="002060"/>
                </a:solidFill>
              </a:rPr>
              <a:t>, </a:t>
            </a:r>
            <a:r>
              <a:rPr lang="en-US" sz="2400" smtClean="0">
                <a:solidFill>
                  <a:srgbClr val="002060"/>
                </a:solidFill>
              </a:rPr>
              <a:t>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error :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</a:t>
            </a:r>
            <a:r>
              <a:rPr lang="en-US" sz="2400" smtClean="0">
                <a:solidFill>
                  <a:srgbClr val="002060"/>
                </a:solidFill>
              </a:rPr>
              <a:t>41317.161723642595 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k=1.0,	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error :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</a:t>
            </a:r>
            <a:r>
              <a:rPr lang="en-US" sz="2400" smtClean="0">
                <a:solidFill>
                  <a:srgbClr val="002060"/>
                </a:solidFill>
              </a:rPr>
              <a:t>573.526144189767 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k=10</a:t>
            </a:r>
            <a:r>
              <a:rPr lang="en-US" sz="2400">
                <a:solidFill>
                  <a:srgbClr val="002060"/>
                </a:solidFill>
              </a:rPr>
              <a:t>, </a:t>
            </a:r>
            <a:r>
              <a:rPr lang="en-US" sz="2400" smtClean="0">
                <a:solidFill>
                  <a:srgbClr val="002060"/>
                </a:solidFill>
              </a:rPr>
              <a:t>	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</a:rPr>
              <a:t>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error :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</a:t>
            </a:r>
            <a:r>
              <a:rPr lang="en-US" sz="2400" smtClean="0">
                <a:solidFill>
                  <a:srgbClr val="002060"/>
                </a:solidFill>
              </a:rPr>
              <a:t>517.5711905387598</a:t>
            </a:r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1642" y="908720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Training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set and </a:t>
            </a:r>
            <a:r>
              <a:rPr lang="en-US" sz="2400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test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set are </a:t>
            </a:r>
            <a:r>
              <a:rPr lang="en-US" sz="2400" i="1" smtClean="0">
                <a:solidFill>
                  <a:srgbClr val="FF000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identical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:</a:t>
            </a:r>
          </a:p>
          <a:p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k=0.1,	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error :    56.82523568972884</a:t>
            </a:r>
          </a:p>
          <a:p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k=1.0,	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error :    429.8905618700651</a:t>
            </a:r>
          </a:p>
          <a:p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k=10, 	 </a:t>
            </a:r>
            <a:r>
              <a:rPr 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error :    549.1181708826451</a:t>
            </a:r>
          </a:p>
        </p:txBody>
      </p:sp>
      <p:sp>
        <p:nvSpPr>
          <p:cNvPr id="2" name="Rechteck 1"/>
          <p:cNvSpPr/>
          <p:nvPr/>
        </p:nvSpPr>
        <p:spPr>
          <a:xfrm>
            <a:off x="671642" y="5459735"/>
            <a:ext cx="8004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Linear regression:  </a:t>
            </a:r>
            <a:r>
              <a:rPr lang="en-US" sz="2400" smtClean="0">
                <a:solidFill>
                  <a:srgbClr val="002060"/>
                </a:solidFill>
              </a:rPr>
              <a:t>squared </a:t>
            </a:r>
            <a:r>
              <a:rPr lang="en-US" sz="2400">
                <a:solidFill>
                  <a:srgbClr val="002060"/>
                </a:solidFill>
              </a:rPr>
              <a:t>error : 518.6363153249638</a:t>
            </a:r>
          </a:p>
        </p:txBody>
      </p:sp>
    </p:spTree>
    <p:extLst>
      <p:ext uri="{BB962C8B-B14F-4D97-AF65-F5344CB8AC3E}">
        <p14:creationId xmlns:p14="http://schemas.microsoft.com/office/powerpoint/2010/main" val="26904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</p:spPr>
        <p:txBody>
          <a:bodyPr/>
          <a:lstStyle/>
          <a:p>
            <a:endParaRPr lang="en-US"/>
          </a:p>
          <a:p>
            <a:pPr marL="400050" indent="-400050">
              <a:buAutoNum type="romanUcPeriod"/>
            </a:pPr>
            <a:r>
              <a:rPr lang="en-US" sz="2000" smtClean="0"/>
              <a:t>Regression  vs. Classification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Linear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Locally Weighted Linear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Tree-based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Linear Regression  vs</a:t>
            </a:r>
            <a:r>
              <a:rPr lang="en-US" sz="2000"/>
              <a:t>. </a:t>
            </a:r>
            <a:r>
              <a:rPr lang="en-US" sz="2000" smtClean="0"/>
              <a:t>Tree Regression</a:t>
            </a:r>
          </a:p>
          <a:p>
            <a:pPr marL="400050" indent="-400050">
              <a:buAutoNum type="romanUcPeriod"/>
            </a:pPr>
            <a:endParaRPr lang="en-US" sz="2000" smtClean="0"/>
          </a:p>
          <a:p>
            <a:pPr marL="400050" indent="-400050">
              <a:buAutoNum type="romanUcPeriod"/>
            </a:pPr>
            <a:r>
              <a:rPr lang="en-US" sz="2000" smtClean="0"/>
              <a:t>Summary</a:t>
            </a:r>
            <a:endParaRPr lang="en-US" sz="20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smtClean="0"/>
              <a:t>How to deal with the </a:t>
            </a:r>
            <a:r>
              <a:rPr lang="en-US" sz="3200" i="1" u="sng" smtClean="0"/>
              <a:t>nonlinearities</a:t>
            </a:r>
            <a:r>
              <a:rPr lang="en-US" sz="2400" smtClean="0"/>
              <a:t> </a:t>
            </a:r>
            <a:r>
              <a:rPr lang="en-US" sz="2000" smtClean="0"/>
              <a:t>in real life?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462151" cy="39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/>
              <a:t>How to deal with the </a:t>
            </a:r>
            <a:r>
              <a:rPr lang="en-US" sz="3200" i="1" u="sng"/>
              <a:t>nonlinearities</a:t>
            </a:r>
            <a:r>
              <a:rPr lang="en-US" sz="2400"/>
              <a:t> </a:t>
            </a:r>
            <a:r>
              <a:rPr lang="en-US" sz="2000"/>
              <a:t>in real life?</a:t>
            </a:r>
          </a:p>
          <a:p>
            <a:endParaRPr lang="en-US"/>
          </a:p>
          <a:p>
            <a:endParaRPr lang="en-US" i="1" smtClean="0"/>
          </a:p>
          <a:p>
            <a:endParaRPr lang="en-US" i="1"/>
          </a:p>
          <a:p>
            <a:endParaRPr lang="en-US" i="1" smtClean="0"/>
          </a:p>
          <a:p>
            <a:pPr algn="ctr"/>
            <a:r>
              <a:rPr lang="en-US" sz="4000" i="1" smtClean="0"/>
              <a:t>Tree Regression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1116101"/>
            <a:ext cx="2272336" cy="593350"/>
          </a:xfrm>
        </p:spPr>
        <p:txBody>
          <a:bodyPr/>
          <a:lstStyle/>
          <a:p>
            <a:r>
              <a:rPr lang="en-US" sz="2000" smtClean="0"/>
              <a:t>Tree structure</a:t>
            </a:r>
            <a:endParaRPr lang="en-US" sz="20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E:\Studium\Master_IuK\HiWi\LIKE\regression\presentation\img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840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0" y="692697"/>
            <a:ext cx="4580599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s Rechteck 2"/>
          <p:cNvSpPr/>
          <p:nvPr/>
        </p:nvSpPr>
        <p:spPr>
          <a:xfrm>
            <a:off x="5652120" y="3861048"/>
            <a:ext cx="1656184" cy="576064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</a:t>
            </a:r>
            <a:r>
              <a:rPr lang="en-US" sz="1200" b="1" smtClean="0">
                <a:solidFill>
                  <a:srgbClr val="7030A0"/>
                </a:solidFill>
              </a:rPr>
              <a:t>0</a:t>
            </a:r>
            <a:r>
              <a:rPr lang="en-US" smtClean="0"/>
              <a:t> &lt;= </a:t>
            </a:r>
            <a:r>
              <a:rPr lang="en-US" sz="2400" b="1" smtClean="0">
                <a:solidFill>
                  <a:srgbClr val="7030A0"/>
                </a:solidFill>
              </a:rPr>
              <a:t>0.5</a:t>
            </a:r>
            <a:r>
              <a:rPr lang="en-US" smtClean="0"/>
              <a:t> ?</a:t>
            </a:r>
            <a:endParaRPr lang="en-US"/>
          </a:p>
        </p:txBody>
      </p:sp>
      <p:sp>
        <p:nvSpPr>
          <p:cNvPr id="8" name="Abgerundetes Rechteck 7"/>
          <p:cNvSpPr/>
          <p:nvPr/>
        </p:nvSpPr>
        <p:spPr>
          <a:xfrm>
            <a:off x="4267448" y="5085184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 = </a:t>
            </a:r>
            <a:r>
              <a:rPr lang="en-US" sz="2400" b="1">
                <a:solidFill>
                  <a:srgbClr val="7030A0"/>
                </a:solidFill>
              </a:rPr>
              <a:t>0.0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7090072" y="5085184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Y = </a:t>
            </a:r>
            <a:r>
              <a:rPr lang="en-US" sz="2400" b="1">
                <a:solidFill>
                  <a:srgbClr val="7030A0"/>
                </a:solidFill>
              </a:rPr>
              <a:t>1.0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5095540" y="4437112"/>
            <a:ext cx="4125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7524328" y="4437112"/>
            <a:ext cx="3938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764501" y="566124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100</a:t>
            </a:r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7683029" y="5661248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100</a:t>
            </a:r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539551" y="3731215"/>
            <a:ext cx="4224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Feature Index:		0</a:t>
            </a:r>
          </a:p>
          <a:p>
            <a:r>
              <a:rPr lang="en-US" smtClean="0"/>
              <a:t>Threshold value:		0.5</a:t>
            </a:r>
          </a:p>
          <a:p>
            <a:r>
              <a:rPr lang="en-US" smtClean="0"/>
              <a:t>Leaf node value:		0.0 or 1.0</a:t>
            </a:r>
          </a:p>
          <a:p>
            <a:r>
              <a:rPr lang="en-US" smtClean="0"/>
              <a:t>Number </a:t>
            </a:r>
            <a:r>
              <a:rPr lang="en-US"/>
              <a:t>of Samples</a:t>
            </a:r>
            <a:r>
              <a:rPr lang="en-US" smtClean="0"/>
              <a:t>:	100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0" y="692697"/>
            <a:ext cx="4580599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s Rechteck 2"/>
          <p:cNvSpPr/>
          <p:nvPr/>
        </p:nvSpPr>
        <p:spPr>
          <a:xfrm>
            <a:off x="5652120" y="3861048"/>
            <a:ext cx="1656184" cy="576064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</a:t>
            </a:r>
            <a:r>
              <a:rPr lang="en-US" sz="1200" b="1" smtClean="0">
                <a:solidFill>
                  <a:srgbClr val="7030A0"/>
                </a:solidFill>
              </a:rPr>
              <a:t>0</a:t>
            </a:r>
            <a:r>
              <a:rPr lang="en-US" smtClean="0"/>
              <a:t> &lt;= </a:t>
            </a:r>
            <a:r>
              <a:rPr lang="en-US" sz="2400" b="1" smtClean="0">
                <a:solidFill>
                  <a:srgbClr val="7030A0"/>
                </a:solidFill>
              </a:rPr>
              <a:t>0.5</a:t>
            </a:r>
            <a:r>
              <a:rPr lang="en-US" smtClean="0"/>
              <a:t> ?</a:t>
            </a:r>
            <a:endParaRPr lang="en-US"/>
          </a:p>
        </p:txBody>
      </p:sp>
      <p:sp>
        <p:nvSpPr>
          <p:cNvPr id="8" name="Abgerundetes Rechteck 7"/>
          <p:cNvSpPr/>
          <p:nvPr/>
        </p:nvSpPr>
        <p:spPr>
          <a:xfrm>
            <a:off x="4267448" y="5085184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 = </a:t>
            </a:r>
            <a:r>
              <a:rPr lang="en-US" sz="2400" b="1">
                <a:solidFill>
                  <a:srgbClr val="7030A0"/>
                </a:solidFill>
              </a:rPr>
              <a:t>0.0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7090072" y="5085184"/>
            <a:ext cx="1656184" cy="5760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Y = </a:t>
            </a:r>
            <a:r>
              <a:rPr lang="en-US" sz="2400" b="1">
                <a:solidFill>
                  <a:srgbClr val="7030A0"/>
                </a:solidFill>
              </a:rPr>
              <a:t>1.0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5095540" y="4437112"/>
            <a:ext cx="4125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7524328" y="4437112"/>
            <a:ext cx="3938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764501" y="566124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100</a:t>
            </a:r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7683029" y="5661248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100</a:t>
            </a:r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539551" y="3731215"/>
            <a:ext cx="4224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Feature Index:		0</a:t>
            </a:r>
          </a:p>
          <a:p>
            <a:r>
              <a:rPr lang="en-US" smtClean="0"/>
              <a:t>Threshold value:		0.5</a:t>
            </a:r>
          </a:p>
          <a:p>
            <a:r>
              <a:rPr lang="en-US" smtClean="0"/>
              <a:t>Leaf node value:		0.0 or 1.0</a:t>
            </a:r>
          </a:p>
          <a:p>
            <a:r>
              <a:rPr lang="en-US" smtClean="0"/>
              <a:t>Number </a:t>
            </a:r>
            <a:r>
              <a:rPr lang="en-US"/>
              <a:t>of Samples</a:t>
            </a:r>
            <a:r>
              <a:rPr lang="en-US" smtClean="0"/>
              <a:t>:	100 </a:t>
            </a:r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5195828" y="2210656"/>
            <a:ext cx="4224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How to find the </a:t>
            </a:r>
            <a:r>
              <a:rPr lang="en-US" sz="2400" smtClean="0">
                <a:solidFill>
                  <a:srgbClr val="FF0000"/>
                </a:solidFill>
              </a:rPr>
              <a:t>splitting feature 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and </a:t>
            </a:r>
            <a:r>
              <a:rPr lang="en-US" sz="2400" smtClean="0">
                <a:solidFill>
                  <a:srgbClr val="FF0000"/>
                </a:solidFill>
              </a:rPr>
              <a:t>splitting point 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5" name="Pfeil nach unten 4"/>
          <p:cNvSpPr/>
          <p:nvPr/>
        </p:nvSpPr>
        <p:spPr>
          <a:xfrm rot="10800000">
            <a:off x="6228184" y="3041653"/>
            <a:ext cx="432048" cy="689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/>
              <a:t>How to deal with the </a:t>
            </a:r>
            <a:r>
              <a:rPr lang="en-US" sz="3200" i="1" u="sng"/>
              <a:t>nonlinearities</a:t>
            </a:r>
            <a:r>
              <a:rPr lang="en-US" sz="2400"/>
              <a:t> </a:t>
            </a:r>
            <a:r>
              <a:rPr lang="en-US" sz="2000"/>
              <a:t>in real life?</a:t>
            </a:r>
          </a:p>
          <a:p>
            <a:endParaRPr lang="en-US"/>
          </a:p>
          <a:p>
            <a:r>
              <a:rPr lang="en-US" sz="2400" i="1" smtClean="0"/>
              <a:t>Tree regression</a:t>
            </a:r>
            <a:r>
              <a:rPr lang="en-US" i="1" smtClean="0"/>
              <a:t>: </a:t>
            </a:r>
          </a:p>
          <a:p>
            <a:endParaRPr lang="en-US" i="1" smtClean="0"/>
          </a:p>
          <a:p>
            <a:r>
              <a:rPr lang="en-US" smtClean="0"/>
              <a:t>It</a:t>
            </a:r>
            <a:r>
              <a:rPr lang="en-US" i="1" smtClean="0"/>
              <a:t> </a:t>
            </a:r>
            <a:r>
              <a:rPr lang="en-US" smtClean="0"/>
              <a:t>implements </a:t>
            </a:r>
            <a:r>
              <a:rPr lang="en-US"/>
              <a:t>a new algorithm called </a:t>
            </a:r>
            <a:r>
              <a:rPr lang="en-US" b="1" u="sng" smtClean="0"/>
              <a:t>CART</a:t>
            </a:r>
            <a:r>
              <a:rPr lang="en-US" b="1" smtClean="0"/>
              <a:t> </a:t>
            </a:r>
            <a:r>
              <a:rPr lang="en-US" smtClean="0"/>
              <a:t>(</a:t>
            </a:r>
            <a:r>
              <a:rPr lang="en-US" b="1"/>
              <a:t>C</a:t>
            </a:r>
            <a:r>
              <a:rPr lang="en-US"/>
              <a:t>lassification </a:t>
            </a:r>
            <a:r>
              <a:rPr lang="en-US" b="1"/>
              <a:t>A</a:t>
            </a:r>
            <a:r>
              <a:rPr lang="en-US"/>
              <a:t>nd </a:t>
            </a:r>
            <a:r>
              <a:rPr lang="en-US" b="1"/>
              <a:t>R</a:t>
            </a:r>
            <a:r>
              <a:rPr lang="en-US"/>
              <a:t>egression </a:t>
            </a:r>
            <a:r>
              <a:rPr lang="en-US" b="1"/>
              <a:t>T</a:t>
            </a:r>
            <a:r>
              <a:rPr lang="en-US"/>
              <a:t>rees). It is well-known and well-documented tree-building algorithm that makes </a:t>
            </a:r>
            <a:r>
              <a:rPr lang="en-US" sz="2400" b="1" i="1" u="sng"/>
              <a:t>binary splits</a:t>
            </a:r>
            <a:r>
              <a:rPr lang="en-US" i="1" u="sng"/>
              <a:t> </a:t>
            </a:r>
            <a:r>
              <a:rPr lang="en-US" smtClean="0"/>
              <a:t> to </a:t>
            </a:r>
            <a:r>
              <a:rPr lang="en-US"/>
              <a:t>handle continuous variables. </a:t>
            </a:r>
            <a:endParaRPr lang="en-US" smtClean="0"/>
          </a:p>
          <a:p>
            <a:endParaRPr lang="en-US"/>
          </a:p>
          <a:p>
            <a:r>
              <a:rPr lang="en-US" smtClean="0"/>
              <a:t>By </a:t>
            </a:r>
            <a:r>
              <a:rPr lang="en-US"/>
              <a:t>doing this we choose a </a:t>
            </a:r>
            <a:r>
              <a:rPr lang="en-US" b="1"/>
              <a:t>feature</a:t>
            </a:r>
            <a:r>
              <a:rPr lang="en-US"/>
              <a:t> and make </a:t>
            </a:r>
            <a:r>
              <a:rPr lang="en-US" b="1"/>
              <a:t>values</a:t>
            </a:r>
            <a:r>
              <a:rPr lang="en-US"/>
              <a:t> </a:t>
            </a:r>
            <a:r>
              <a:rPr lang="en-US" i="1" u="sng"/>
              <a:t>greater</a:t>
            </a:r>
            <a:r>
              <a:rPr lang="en-US"/>
              <a:t> than the desired go on the </a:t>
            </a:r>
            <a:r>
              <a:rPr lang="en-US" sz="24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/>
              <a:t> </a:t>
            </a:r>
            <a:r>
              <a:rPr lang="en-US" smtClean="0"/>
              <a:t>side </a:t>
            </a:r>
            <a:r>
              <a:rPr lang="en-US"/>
              <a:t>of the tree and all the other values go on the </a:t>
            </a:r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/>
              <a:t> side. 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2124" y="746714"/>
            <a:ext cx="8215370" cy="1728192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make a binary </a:t>
            </a:r>
            <a:r>
              <a:rPr lang="en-US" sz="2800" smtClean="0"/>
              <a:t>split?</a:t>
            </a:r>
          </a:p>
          <a:p>
            <a:pPr algn="ctr"/>
            <a:endParaRPr lang="en-US"/>
          </a:p>
          <a:p>
            <a:r>
              <a:rPr lang="en-US"/>
              <a:t>We need to </a:t>
            </a:r>
            <a:r>
              <a:rPr lang="en-US" smtClean="0"/>
              <a:t>select:   splitting </a:t>
            </a:r>
            <a:r>
              <a:rPr lang="en-US" sz="2400" i="1" u="sng" smtClean="0"/>
              <a:t>feature ‘xj’</a:t>
            </a:r>
            <a:r>
              <a:rPr lang="en-US" smtClean="0"/>
              <a:t> and a splitting </a:t>
            </a:r>
            <a:r>
              <a:rPr lang="en-US" sz="2400" i="1" u="sng" smtClean="0"/>
              <a:t>point ‘s’</a:t>
            </a:r>
          </a:p>
          <a:p>
            <a:r>
              <a:rPr lang="en-US" smtClean="0"/>
              <a:t>so </a:t>
            </a:r>
            <a:r>
              <a:rPr lang="en-US"/>
              <a:t>that we </a:t>
            </a:r>
            <a:r>
              <a:rPr lang="en-US" smtClean="0"/>
              <a:t>can divide </a:t>
            </a:r>
            <a:r>
              <a:rPr lang="en-US"/>
              <a:t>data into two regions </a:t>
            </a:r>
            <a:r>
              <a:rPr lang="en-US" smtClean="0"/>
              <a:t>R1</a:t>
            </a:r>
            <a:r>
              <a:rPr lang="en-US"/>
              <a:t> and </a:t>
            </a:r>
            <a:r>
              <a:rPr lang="en-US" smtClean="0"/>
              <a:t>R2:</a:t>
            </a:r>
            <a:endParaRPr lang="en-US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7" name="Picture 1" descr="E:\Studium\Master_IuK\HiWi\LIKE\regression\presentation\img\splittin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17" y="2474290"/>
            <a:ext cx="5192414" cy="54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512124" y="3181711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Then we calculate the </a:t>
            </a:r>
            <a:r>
              <a:rPr lang="en-US" sz="2000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average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value for each generated region by</a:t>
            </a:r>
          </a:p>
        </p:txBody>
      </p:sp>
      <p:pic>
        <p:nvPicPr>
          <p:cNvPr id="14338" name="Picture 2" descr="E:\Studium\Master_IuK\HiWi\LIKE\regression\presentation\img\splitting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25" y="3725585"/>
            <a:ext cx="6186797" cy="48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512123" y="4510861"/>
            <a:ext cx="8164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Goal:  find 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such (ĉ 1, ĉ 2) which gives the </a:t>
            </a:r>
            <a:r>
              <a:rPr lang="en-US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minimum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of total </a:t>
            </a:r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squared </a:t>
            </a:r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error as follows</a:t>
            </a:r>
          </a:p>
        </p:txBody>
      </p:sp>
      <p:pic>
        <p:nvPicPr>
          <p:cNvPr id="14340" name="Picture 4" descr="E:\Studium\Master_IuK\HiWi\LIKE\regression\presentation\img\splitting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38" y="5013176"/>
            <a:ext cx="5572369" cy="79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binary split in the tree regression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28425" y="1340768"/>
            <a:ext cx="3712496" cy="2537566"/>
          </a:xfrm>
        </p:spPr>
        <p:txBody>
          <a:bodyPr/>
          <a:lstStyle/>
          <a:p>
            <a:endParaRPr lang="en-US"/>
          </a:p>
          <a:p>
            <a:r>
              <a:rPr lang="fr-FR" sz="2400"/>
              <a:t>matrix</a:t>
            </a:r>
            <a:r>
              <a:rPr lang="fr-FR" sz="2400" smtClean="0"/>
              <a:t>([[</a:t>
            </a:r>
            <a:r>
              <a:rPr lang="fr-FR" sz="2400"/>
              <a:t>1., 0., 0., 0.], </a:t>
            </a:r>
            <a:endParaRPr lang="fr-FR" sz="2400" smtClean="0"/>
          </a:p>
          <a:p>
            <a:r>
              <a:rPr lang="fr-FR" sz="2400"/>
              <a:t> </a:t>
            </a:r>
            <a:r>
              <a:rPr lang="fr-FR" sz="2400" smtClean="0"/>
              <a:t>           [0</a:t>
            </a:r>
            <a:r>
              <a:rPr lang="fr-FR" sz="2400"/>
              <a:t>., 1., 0., 0.], </a:t>
            </a:r>
            <a:endParaRPr lang="fr-FR" sz="2400" smtClean="0"/>
          </a:p>
          <a:p>
            <a:r>
              <a:rPr lang="fr-FR" sz="2400"/>
              <a:t> </a:t>
            </a:r>
            <a:r>
              <a:rPr lang="fr-FR" sz="2400" smtClean="0"/>
              <a:t>           [</a:t>
            </a:r>
            <a:r>
              <a:rPr lang="fr-FR" sz="2400"/>
              <a:t>0., 0., 1., 0.], </a:t>
            </a:r>
            <a:endParaRPr lang="fr-FR" sz="2400" smtClean="0"/>
          </a:p>
          <a:p>
            <a:r>
              <a:rPr lang="fr-FR" sz="2400"/>
              <a:t> </a:t>
            </a:r>
            <a:r>
              <a:rPr lang="fr-FR" sz="2400" smtClean="0"/>
              <a:t>           [</a:t>
            </a:r>
            <a:r>
              <a:rPr lang="fr-FR" sz="2400"/>
              <a:t>0., 0., 0., 1.]])</a:t>
            </a:r>
            <a:endParaRPr lang="en-US" sz="24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96552" y="764704"/>
            <a:ext cx="7704856" cy="86409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400" kern="0" smtClean="0"/>
              <a:t>Let’s split it by the value of the </a:t>
            </a:r>
            <a:r>
              <a:rPr lang="fr-FR" sz="2400" kern="0" smtClean="0">
                <a:solidFill>
                  <a:srgbClr val="FF0000"/>
                </a:solidFill>
              </a:rPr>
              <a:t>second</a:t>
            </a:r>
            <a:r>
              <a:rPr lang="fr-FR" sz="2400" kern="0" smtClean="0"/>
              <a:t> feature, threshold value: </a:t>
            </a:r>
            <a:r>
              <a:rPr lang="fr-FR" sz="2400" kern="0" smtClean="0">
                <a:solidFill>
                  <a:srgbClr val="FF0000"/>
                </a:solidFill>
              </a:rPr>
              <a:t>0.5</a:t>
            </a:r>
            <a:endParaRPr lang="en-US" sz="2400" kern="0">
              <a:solidFill>
                <a:srgbClr val="FF0000"/>
              </a:solidFill>
            </a:endParaRP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5292080" y="4375922"/>
            <a:ext cx="3456384" cy="86409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i-FI" sz="2400" smtClean="0"/>
              <a:t>Right: </a:t>
            </a:r>
            <a:r>
              <a:rPr lang="fi-FI" sz="2400"/>
              <a:t>[[0. 1. 0. 0</a:t>
            </a:r>
            <a:r>
              <a:rPr lang="fi-FI" sz="2400" smtClean="0"/>
              <a:t>.]]</a:t>
            </a:r>
            <a:endParaRPr lang="en-US" sz="2400" kern="0" smtClean="0"/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712534" y="4375922"/>
            <a:ext cx="4107204" cy="15841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i-FI" sz="2400" smtClean="0"/>
              <a:t>Left: </a:t>
            </a:r>
            <a:r>
              <a:rPr lang="fi-FI" sz="2400"/>
              <a:t>[[1. 0. 0. 0.] </a:t>
            </a:r>
          </a:p>
          <a:p>
            <a:r>
              <a:rPr lang="fi-FI" sz="2400"/>
              <a:t>         </a:t>
            </a:r>
            <a:r>
              <a:rPr lang="fi-FI" sz="2400" smtClean="0"/>
              <a:t>[</a:t>
            </a:r>
            <a:r>
              <a:rPr lang="fi-FI" sz="2400"/>
              <a:t>0. 0. 1. 0.] </a:t>
            </a:r>
          </a:p>
          <a:p>
            <a:r>
              <a:rPr lang="fi-FI" sz="2400"/>
              <a:t>         </a:t>
            </a:r>
            <a:r>
              <a:rPr lang="fi-FI" sz="2400" smtClean="0"/>
              <a:t>[</a:t>
            </a:r>
            <a:r>
              <a:rPr lang="fi-FI" sz="2400"/>
              <a:t>0. 0. 0. 1.]] </a:t>
            </a:r>
            <a:endParaRPr lang="en-US" sz="2400" kern="0"/>
          </a:p>
          <a:p>
            <a:endParaRPr lang="en-US" sz="2400" kern="0" smtClean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328425" y="3429000"/>
            <a:ext cx="875423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471160" y="3462319"/>
            <a:ext cx="829032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851920" y="1700808"/>
            <a:ext cx="432048" cy="183351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692697"/>
            <a:ext cx="3960000" cy="25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/>
              <a:t>Stop Conditions</a:t>
            </a:r>
            <a:r>
              <a:rPr lang="en-US" sz="2400" ker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5516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531" y="3717032"/>
            <a:ext cx="4356485" cy="2160240"/>
          </a:xfrm>
        </p:spPr>
        <p:txBody>
          <a:bodyPr/>
          <a:lstStyle/>
          <a:p>
            <a:r>
              <a:rPr lang="en-US" sz="2400"/>
              <a:t>print(createTree(data_mat</a:t>
            </a:r>
            <a:r>
              <a:rPr lang="en-US" sz="2400" smtClean="0"/>
              <a:t>))</a:t>
            </a:r>
            <a:endParaRPr lang="en-US" sz="2000"/>
          </a:p>
          <a:p>
            <a:r>
              <a:rPr lang="en-US" sz="2400" smtClean="0"/>
              <a:t>{</a:t>
            </a:r>
            <a:r>
              <a:rPr lang="en-US" sz="2400"/>
              <a:t>'spInd': 0, </a:t>
            </a:r>
            <a:r>
              <a:rPr lang="en-US" sz="2400" smtClean="0"/>
              <a:t>  </a:t>
            </a:r>
          </a:p>
          <a:p>
            <a:r>
              <a:rPr lang="en-US" sz="2400" smtClean="0"/>
              <a:t>'spVal</a:t>
            </a:r>
            <a:r>
              <a:rPr lang="en-US" sz="2400"/>
              <a:t>': 0.48813, </a:t>
            </a:r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': -0.04465028571428572</a:t>
            </a:r>
            <a:r>
              <a:rPr lang="en-US" sz="2400"/>
              <a:t>, </a:t>
            </a:r>
            <a:endParaRPr lang="en-US" sz="2400" smtClean="0"/>
          </a:p>
          <a:p>
            <a:r>
              <a:rPr lang="en-US" sz="2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2400">
                <a:solidFill>
                  <a:srgbClr val="00B050"/>
                </a:solidFill>
              </a:rPr>
              <a:t>': </a:t>
            </a:r>
            <a:r>
              <a:rPr lang="en-US" sz="2400" smtClean="0">
                <a:solidFill>
                  <a:srgbClr val="00B050"/>
                </a:solidFill>
              </a:rPr>
              <a:t>1.0180967672413792 </a:t>
            </a:r>
            <a:r>
              <a:rPr lang="en-US" sz="2400" smtClean="0"/>
              <a:t>}</a:t>
            </a:r>
            <a:endParaRPr lang="en-US" sz="24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692697"/>
            <a:ext cx="3960000" cy="25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/>
              <a:t>Stop Conditions</a:t>
            </a:r>
            <a:r>
              <a:rPr lang="en-US" sz="2400" ker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1026" name="Picture 2" descr="E:\Studium\Master_IuK\HiWi\LIKE\regression\lab\img\plotTre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3960440" cy="31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en-US" smtClean="0"/>
              <a:t>I. </a:t>
            </a:r>
            <a:r>
              <a:rPr lang="en-US"/>
              <a:t>Regression vs. Classification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836712"/>
            <a:ext cx="8215370" cy="4769814"/>
          </a:xfrm>
        </p:spPr>
        <p:txBody>
          <a:bodyPr/>
          <a:lstStyle/>
          <a:p>
            <a:r>
              <a:rPr lang="en-US"/>
              <a:t>"</a:t>
            </a:r>
            <a:r>
              <a:rPr lang="en-US" i="1" u="sng" smtClean="0"/>
              <a:t>Classification</a:t>
            </a:r>
            <a:r>
              <a:rPr lang="en-US" smtClean="0"/>
              <a:t>" is the </a:t>
            </a:r>
            <a:r>
              <a:rPr lang="en-US"/>
              <a:t>task of predicting a discrete class label.</a:t>
            </a:r>
          </a:p>
          <a:p>
            <a:r>
              <a:rPr lang="en-US"/>
              <a:t>"</a:t>
            </a:r>
            <a:r>
              <a:rPr lang="en-US" i="1" u="sng" smtClean="0"/>
              <a:t>Regression</a:t>
            </a:r>
            <a:r>
              <a:rPr lang="en-US" smtClean="0"/>
              <a:t>" is the </a:t>
            </a:r>
            <a:r>
              <a:rPr lang="en-US"/>
              <a:t>task of predicting a continuous quantity.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Studium\Master_IuK\HiWi\LIKE\regression\presentation\img\class-re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600683"/>
            <a:ext cx="722511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E:\Studium\Master_IuK\HiWi\LIKE\regression\presentation\img\nonline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692697"/>
            <a:ext cx="3960000" cy="25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/>
              <a:t>Stop Conditions</a:t>
            </a:r>
            <a:r>
              <a:rPr lang="en-US" sz="2400" kern="0"/>
              <a:t>:</a:t>
            </a:r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9" name="Picture 3" descr="E:\Studium\Master_IuK\HiWi\LIKE\regression\presentation\img\nonlinear_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3483446"/>
            <a:ext cx="4021991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Studium\Master_IuK\HiWi\LIKE\regression\lab\img\plotTre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3960440" cy="31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8" name="Picture 2" descr="E:\Studium\Master_IuK\HiWi\LIKE\regression\presentation\img\nonlinea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4" y="620688"/>
            <a:ext cx="3600000" cy="27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5" name="Picture 2" descr="E:\Studium\Master_IuK\HiWi\LIKE\regression\lab\img\plotTre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34" y="2780928"/>
            <a:ext cx="461429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Studium\Master_IuK\HiWi\LIKE\regression\presentation\img\nonline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4" y="620688"/>
            <a:ext cx="3600000" cy="27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E:\Studium\Master_IuK\HiWi\LIKE\regression\presentation\img\nonlinea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4" y="620688"/>
            <a:ext cx="3600000" cy="27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836712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8" name="Picture 2" descr="E:\Studium\Master_IuK\HiWi\LIKE\regression\presentation\img\nonlinear_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4" y="3325509"/>
            <a:ext cx="3600000" cy="276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Studium\Master_IuK\HiWi\LIKE\regression\lab\img\plotTree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34" y="2780928"/>
            <a:ext cx="461429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344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3075" name="Picture 3" descr="E:\Studium\Master_IuK\HiWi\LIKE\regression\lab\img\plotTre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42" y="2852936"/>
            <a:ext cx="506396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8" name="Picture 2" descr="E:\Studium\Master_IuK\HiWi\LIKE\regression\presentation\img\nonlinear_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8" y="3429000"/>
            <a:ext cx="3600000" cy="26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Studium\Master_IuK\HiWi\LIKE\regression\lab\img\plotTree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42" y="2852936"/>
            <a:ext cx="506396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1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3075" name="Picture 3" descr="E:\Studium\Master_IuK\HiWi\LIKE\regression\lab\img\plotTre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12976"/>
            <a:ext cx="448851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Studium\Master_IuK\HiWi\LIKE\regression\presentation\img\nonlinear_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8" y="3429000"/>
            <a:ext cx="3600000" cy="26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5135164" y="4022700"/>
            <a:ext cx="3391613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FF0000"/>
                </a:solidFill>
              </a:rPr>
              <a:t>    Too many nodes !!</a:t>
            </a:r>
          </a:p>
          <a:p>
            <a:r>
              <a:rPr lang="en-US" sz="2400" kern="0" smtClean="0">
                <a:solidFill>
                  <a:srgbClr val="FF0000"/>
                </a:solidFill>
              </a:rPr>
              <a:t>  Overfitting problem !!</a:t>
            </a:r>
            <a:endParaRPr lang="en-US" sz="2400" ker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</a:t>
            </a:r>
            <a:r>
              <a:rPr lang="en-US" sz="2200" strike="sngStrike" kern="0" smtClean="0"/>
              <a:t>1</a:t>
            </a:r>
            <a:r>
              <a:rPr lang="en-US" sz="2200" kern="0" smtClean="0">
                <a:solidFill>
                  <a:srgbClr val="00B050"/>
                </a:solidFill>
              </a:rPr>
              <a:t> 10000</a:t>
            </a:r>
            <a:r>
              <a:rPr lang="en-US" sz="2200" kern="0" smtClean="0"/>
              <a:t>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27190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</a:t>
            </a:r>
            <a:r>
              <a:rPr lang="en-US" sz="2200" strike="sngStrike" kern="0" smtClean="0"/>
              <a:t>1</a:t>
            </a:r>
            <a:r>
              <a:rPr lang="en-US" sz="2200" kern="0" smtClean="0">
                <a:solidFill>
                  <a:srgbClr val="00B050"/>
                </a:solidFill>
              </a:rPr>
              <a:t> 10000</a:t>
            </a:r>
            <a:r>
              <a:rPr lang="en-US" sz="2200" kern="0" smtClean="0"/>
              <a:t>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4098" name="Picture 2" descr="E:\Studium\Master_IuK\HiWi\LIKE\regression\presentation\img\nonlinear_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8" y="3350364"/>
            <a:ext cx="3600000" cy="26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Studium\Master_IuK\HiWi\LIKE\regression\lab\img\plotTree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15703"/>
            <a:ext cx="3744416" cy="283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6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IV: Tree-based </a:t>
            </a:r>
            <a:r>
              <a:rPr lang="en-US"/>
              <a:t>Regression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E:\Studium\Master_IuK\HiWi\LIKE\regression\presentation\img\nonline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3600000" cy="25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5059982" y="980728"/>
            <a:ext cx="4392488" cy="16561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Stop Conditions:</a:t>
            </a:r>
            <a:endParaRPr lang="en-US" kern="0" smtClean="0"/>
          </a:p>
          <a:p>
            <a:endParaRPr lang="en-US" kern="0" smtClean="0"/>
          </a:p>
          <a:p>
            <a:r>
              <a:rPr lang="en-US" sz="2200" kern="0" smtClean="0"/>
              <a:t>Mind. error reduction: 	</a:t>
            </a:r>
            <a:r>
              <a:rPr lang="en-US" sz="2200" strike="sngStrike" kern="0" smtClean="0"/>
              <a:t>1</a:t>
            </a:r>
            <a:r>
              <a:rPr lang="en-US" sz="2200" kern="0" smtClean="0">
                <a:solidFill>
                  <a:srgbClr val="00B050"/>
                </a:solidFill>
              </a:rPr>
              <a:t> 10000</a:t>
            </a:r>
            <a:r>
              <a:rPr lang="en-US" sz="2200" kern="0" smtClean="0"/>
              <a:t> </a:t>
            </a:r>
          </a:p>
          <a:p>
            <a:r>
              <a:rPr lang="en-US" sz="2200" kern="0" smtClean="0"/>
              <a:t>Mind. data instances: </a:t>
            </a:r>
            <a:r>
              <a:rPr lang="en-US" sz="2400" kern="0" smtClean="0"/>
              <a:t>	4</a:t>
            </a:r>
            <a:endParaRPr lang="en-US" sz="2400" kern="0"/>
          </a:p>
        </p:txBody>
      </p:sp>
      <p:pic>
        <p:nvPicPr>
          <p:cNvPr id="4098" name="Picture 2" descr="E:\Studium\Master_IuK\HiWi\LIKE\regression\presentation\img\nonlinear_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8" y="3350364"/>
            <a:ext cx="3600000" cy="26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ntertitel 2"/>
          <p:cNvSpPr txBox="1">
            <a:spLocks/>
          </p:cNvSpPr>
          <p:nvPr/>
        </p:nvSpPr>
        <p:spPr>
          <a:xfrm>
            <a:off x="5059982" y="3573016"/>
            <a:ext cx="3760490" cy="187220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smtClean="0"/>
              <a:t>Is there a</a:t>
            </a:r>
            <a:r>
              <a:rPr lang="en-US" sz="2400" kern="0" smtClean="0"/>
              <a:t>ny solution without </a:t>
            </a:r>
            <a:r>
              <a:rPr lang="en-US" sz="2400" i="1" u="sng" kern="0" smtClean="0"/>
              <a:t>user intervention</a:t>
            </a:r>
            <a:r>
              <a:rPr lang="en-US" sz="2400" kern="0" smtClean="0"/>
              <a:t>?</a:t>
            </a:r>
          </a:p>
          <a:p>
            <a:endParaRPr lang="en-US" sz="2400" kern="0" smtClean="0"/>
          </a:p>
          <a:p>
            <a:r>
              <a:rPr lang="en-US" sz="2400" u="sng" kern="0" smtClean="0">
                <a:solidFill>
                  <a:srgbClr val="229A7D"/>
                </a:solidFill>
                <a:sym typeface="Wingdings" panose="05000000000000000000" pitchFamily="2" charset="2"/>
              </a:rPr>
              <a:t> </a:t>
            </a:r>
            <a:r>
              <a:rPr lang="en-US" sz="2400" u="sng" kern="0" smtClean="0">
                <a:solidFill>
                  <a:srgbClr val="229A7D"/>
                </a:solidFill>
              </a:rPr>
              <a:t>Postpruning</a:t>
            </a:r>
            <a:endParaRPr lang="en-US" sz="2400" u="sng" kern="0">
              <a:solidFill>
                <a:srgbClr val="229A7D"/>
              </a:solidFill>
            </a:endParaRPr>
          </a:p>
        </p:txBody>
      </p:sp>
      <p:pic>
        <p:nvPicPr>
          <p:cNvPr id="1026" name="Picture 2" descr="E:\Studium\Master_IuK\HiWi\LIKE\regression\lab\img\pru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75" y="4570481"/>
            <a:ext cx="983407" cy="14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Postpruning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452364" cy="3978430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Postpruning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424936" cy="1940453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E:\Studium\Master_IuK\HiWi\LIKE\regression\presentation\img\pru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01197"/>
            <a:ext cx="5328592" cy="28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Postpruning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452364" cy="3978430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6372200" y="37890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Calculate </a:t>
            </a:r>
            <a:r>
              <a:rPr lang="en-US" i="1" u="sng" smtClean="0"/>
              <a:t>Merge-Error</a:t>
            </a:r>
            <a:r>
              <a:rPr lang="en-US" smtClean="0"/>
              <a:t> with  45  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372200" y="450912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Calculate </a:t>
            </a:r>
            <a:r>
              <a:rPr lang="en-US" i="1" u="sng" smtClean="0"/>
              <a:t>Orig.-Error    </a:t>
            </a:r>
            <a:r>
              <a:rPr lang="en-US" smtClean="0"/>
              <a:t>with  40  and  50 </a:t>
            </a:r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107504" y="3001197"/>
            <a:ext cx="5400600" cy="2868348"/>
            <a:chOff x="539552" y="3001197"/>
            <a:chExt cx="5400600" cy="2868348"/>
          </a:xfrm>
        </p:grpSpPr>
        <p:pic>
          <p:nvPicPr>
            <p:cNvPr id="11266" name="Picture 2" descr="E:\Studium\Master_IuK\HiWi\LIKE\regression\presentation\img\prun_examp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001197"/>
              <a:ext cx="5328592" cy="286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llipse 5"/>
            <p:cNvSpPr/>
            <p:nvPr/>
          </p:nvSpPr>
          <p:spPr>
            <a:xfrm>
              <a:off x="4067944" y="4581128"/>
              <a:ext cx="432048" cy="504057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5508104" y="4581127"/>
              <a:ext cx="432048" cy="504057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6341020" y="300119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Test_data</a:t>
            </a:r>
            <a:endParaRPr lang="en-US"/>
          </a:p>
        </p:txBody>
      </p:sp>
      <p:sp>
        <p:nvSpPr>
          <p:cNvPr id="10" name="Pfeil nach unten 9"/>
          <p:cNvSpPr/>
          <p:nvPr/>
        </p:nvSpPr>
        <p:spPr>
          <a:xfrm>
            <a:off x="6804248" y="3429000"/>
            <a:ext cx="216024" cy="34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:\Studium\Master_IuK\HiWi\LIKE\regression\lab\img\postpruning_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373216"/>
            <a:ext cx="5418821" cy="6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Postpruning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3" y="1124744"/>
            <a:ext cx="8624621" cy="1939574"/>
          </a:xfrm>
        </p:spPr>
        <p:txBody>
          <a:bodyPr/>
          <a:lstStyle/>
          <a:p>
            <a:pPr algn="ctr"/>
            <a:r>
              <a:rPr lang="en-US" sz="2800" smtClean="0"/>
              <a:t>How </a:t>
            </a:r>
            <a:r>
              <a:rPr lang="en-US" sz="2800"/>
              <a:t>to </a:t>
            </a:r>
            <a:r>
              <a:rPr lang="en-US" sz="2800" smtClean="0"/>
              <a:t>implement the postpruning?</a:t>
            </a:r>
          </a:p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Make the regression tree to a large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at the bottom and combine every two leaf nodes(left and right) into a new terminal node, if such error after merge is smaller than the original one</a:t>
            </a:r>
            <a:endParaRPr lang="en-US" sz="2400" i="1" u="sng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6012160" y="3803874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If </a:t>
            </a:r>
            <a:r>
              <a:rPr lang="en-US" i="1" u="sng" smtClean="0"/>
              <a:t>Merge-Error</a:t>
            </a:r>
            <a:r>
              <a:rPr lang="en-US" smtClean="0"/>
              <a:t> &lt; </a:t>
            </a:r>
            <a:r>
              <a:rPr lang="en-US" i="1" u="sng"/>
              <a:t>Orig.-</a:t>
            </a:r>
            <a:r>
              <a:rPr lang="en-US" i="1" u="sng" smtClean="0"/>
              <a:t>Error</a:t>
            </a:r>
          </a:p>
          <a:p>
            <a:endParaRPr lang="en-US" i="1" u="sng"/>
          </a:p>
          <a:p>
            <a:r>
              <a:rPr lang="en-US" smtClean="0"/>
              <a:t>then </a:t>
            </a:r>
            <a:r>
              <a:rPr lang="en-US" sz="2400" b="1" smtClean="0"/>
              <a:t>merge</a:t>
            </a:r>
            <a:r>
              <a:rPr lang="en-US" b="1" smtClean="0"/>
              <a:t> </a:t>
            </a:r>
            <a:endParaRPr lang="en-US" b="1"/>
          </a:p>
        </p:txBody>
      </p:sp>
      <p:pic>
        <p:nvPicPr>
          <p:cNvPr id="12290" name="Picture 2" descr="E:\Studium\Master_IuK\HiWi\LIKE\regression\presentation\img\prun_examp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33489"/>
            <a:ext cx="50101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Prepruning   vs.  Postpruning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83568" y="3954488"/>
            <a:ext cx="4392928" cy="170403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u="sng" kern="0" smtClean="0"/>
              <a:t>Prepruning</a:t>
            </a:r>
            <a:r>
              <a:rPr lang="en-US" sz="2400" kern="0" smtClean="0"/>
              <a:t> </a:t>
            </a:r>
          </a:p>
          <a:p>
            <a:r>
              <a:rPr lang="en-US" altLang="zh-CN" sz="2400" smtClean="0"/>
              <a:t>S</a:t>
            </a:r>
            <a:r>
              <a:rPr lang="en-US" sz="2400" smtClean="0"/>
              <a:t>um </a:t>
            </a:r>
            <a:r>
              <a:rPr lang="en-US" sz="2400"/>
              <a:t>of leaf nodes: </a:t>
            </a:r>
            <a:r>
              <a:rPr lang="en-US" sz="2400" smtClean="0"/>
              <a:t>	200 </a:t>
            </a:r>
          </a:p>
          <a:p>
            <a:r>
              <a:rPr lang="en-US" sz="2400" smtClean="0"/>
              <a:t>tree </a:t>
            </a:r>
            <a:r>
              <a:rPr lang="en-US" sz="2400"/>
              <a:t>depth</a:t>
            </a:r>
            <a:r>
              <a:rPr lang="en-US" sz="2400" smtClean="0"/>
              <a:t>:		25</a:t>
            </a:r>
            <a:endParaRPr lang="en-US" sz="2400" kern="0" smtClean="0"/>
          </a:p>
          <a:p>
            <a:endParaRPr lang="en-US" sz="2400" kern="0"/>
          </a:p>
          <a:p>
            <a:endParaRPr lang="en-US" sz="2400" kern="0" smtClean="0"/>
          </a:p>
          <a:p>
            <a:endParaRPr lang="en-US" sz="2400" kern="0"/>
          </a:p>
          <a:p>
            <a:endParaRPr lang="en-US" sz="2400" kern="0" smtClean="0"/>
          </a:p>
        </p:txBody>
      </p:sp>
      <p:pic>
        <p:nvPicPr>
          <p:cNvPr id="9218" name="Picture 2" descr="E:\Studium\Master_IuK\HiWi\LIKE\regression\presentation\img\prepru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09282"/>
            <a:ext cx="3960000" cy="285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Studium\Master_IuK\HiWi\LIKE\regression\presentation\img\postpruning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8" y="703117"/>
            <a:ext cx="3960000" cy="28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4931873" y="4021673"/>
            <a:ext cx="4212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kern="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Postpruning</a:t>
            </a:r>
          </a:p>
          <a:p>
            <a:r>
              <a:rPr lang="en-US" altLang="zh-CN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um of leaf nodes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:	141</a:t>
            </a:r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tree depth:	</a:t>
            </a:r>
            <a:r>
              <a:rPr lang="en-US" sz="24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	23</a:t>
            </a:r>
            <a:endParaRPr lang="en-US" sz="24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endParaRPr lang="en-US" sz="2400" i="1" u="sng" ker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6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Prepruning   vs.  Postpruning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E:\Studium\Master_IuK\HiWi\LIKE\regression\presentation\img\postprunin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8" y="703117"/>
            <a:ext cx="3960000" cy="28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3"/>
          <p:cNvSpPr txBox="1">
            <a:spLocks/>
          </p:cNvSpPr>
          <p:nvPr/>
        </p:nvSpPr>
        <p:spPr>
          <a:xfrm>
            <a:off x="683568" y="3644536"/>
            <a:ext cx="7992888" cy="230474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Some nodes were pruned off the tree, but it wasn’t reduced to two nodes as we had hoped. It turns out that </a:t>
            </a:r>
            <a:r>
              <a:rPr lang="en-US" sz="2400" u="sng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postpruning</a:t>
            </a:r>
            <a:r>
              <a:rPr lang="en-US" sz="2400" kern="0" smtClean="0"/>
              <a:t> isn’t as effective as </a:t>
            </a:r>
            <a:r>
              <a:rPr lang="en-US" sz="2400" u="sng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prepruning</a:t>
            </a:r>
            <a:r>
              <a:rPr lang="en-US" sz="2400" kern="0" smtClean="0"/>
              <a:t>. </a:t>
            </a:r>
          </a:p>
          <a:p>
            <a:endParaRPr lang="en-US" sz="2400" kern="0" smtClean="0"/>
          </a:p>
          <a:p>
            <a:r>
              <a:rPr lang="en-US" sz="2400" kern="0" smtClean="0"/>
              <a:t>We can employ </a:t>
            </a:r>
            <a:r>
              <a:rPr lang="en-US" sz="2400" b="1" i="1" u="sng" kern="0" smtClean="0"/>
              <a:t>both</a:t>
            </a:r>
            <a:r>
              <a:rPr lang="en-US" sz="2400" kern="0" smtClean="0"/>
              <a:t> to give the best possible model.</a:t>
            </a:r>
            <a:endParaRPr lang="en-US" sz="2400" kern="0"/>
          </a:p>
        </p:txBody>
      </p:sp>
      <p:pic>
        <p:nvPicPr>
          <p:cNvPr id="7" name="Picture 2" descr="E:\Studium\Master_IuK\HiWi\LIKE\regression\presentation\img\nonlinear_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89041"/>
            <a:ext cx="3960000" cy="289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83568" y="4177152"/>
            <a:ext cx="7992888" cy="1872208"/>
          </a:xfrm>
        </p:spPr>
        <p:txBody>
          <a:bodyPr/>
          <a:lstStyle/>
          <a:p>
            <a:r>
              <a:rPr lang="en-US" sz="2400" smtClean="0"/>
              <a:t>Would it </a:t>
            </a:r>
            <a:r>
              <a:rPr lang="en-US" sz="2400"/>
              <a:t>be better to model this dataset </a:t>
            </a:r>
            <a:r>
              <a:rPr lang="en-US" sz="2400" smtClean="0"/>
              <a:t>as</a:t>
            </a:r>
          </a:p>
          <a:p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a </a:t>
            </a:r>
            <a:r>
              <a:rPr lang="en-US" sz="2400"/>
              <a:t>bunch of constant </a:t>
            </a:r>
            <a:r>
              <a:rPr lang="en-US" sz="2400" smtClean="0"/>
              <a:t>values (many leaf nodes)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two </a:t>
            </a:r>
            <a:r>
              <a:rPr lang="en-US" sz="2400"/>
              <a:t>straight </a:t>
            </a:r>
            <a:r>
              <a:rPr lang="en-US" sz="2400" smtClean="0"/>
              <a:t>lines (1: from </a:t>
            </a:r>
            <a:r>
              <a:rPr lang="en-US" sz="2400" i="1" u="sng" smtClean="0"/>
              <a:t>0.0</a:t>
            </a:r>
            <a:r>
              <a:rPr lang="en-US" sz="2400" smtClean="0"/>
              <a:t> to </a:t>
            </a:r>
            <a:r>
              <a:rPr lang="en-US" sz="2400" i="1" u="sng" smtClean="0"/>
              <a:t>0.3</a:t>
            </a:r>
            <a:r>
              <a:rPr lang="en-US" sz="2400" smtClean="0"/>
              <a:t>;  2: from </a:t>
            </a:r>
            <a:r>
              <a:rPr lang="en-US" sz="2400" i="1" u="sng" smtClean="0"/>
              <a:t>0.3</a:t>
            </a:r>
            <a:r>
              <a:rPr lang="en-US" sz="2400" smtClean="0"/>
              <a:t> to </a:t>
            </a:r>
            <a:r>
              <a:rPr lang="en-US" sz="2400" i="1" u="sng" smtClean="0"/>
              <a:t>1.0</a:t>
            </a:r>
            <a:r>
              <a:rPr lang="en-US" sz="2400" smtClean="0"/>
              <a:t>)</a:t>
            </a:r>
            <a:endParaRPr lang="en-US" sz="240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538790" cy="33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83568" y="4177152"/>
            <a:ext cx="7992888" cy="1872208"/>
          </a:xfrm>
        </p:spPr>
        <p:txBody>
          <a:bodyPr/>
          <a:lstStyle/>
          <a:p>
            <a:r>
              <a:rPr lang="en-US" sz="2400">
                <a:solidFill>
                  <a:srgbClr val="229A7D"/>
                </a:solidFill>
              </a:rPr>
              <a:t>Model </a:t>
            </a:r>
            <a:r>
              <a:rPr lang="en-US" sz="2400" smtClean="0">
                <a:solidFill>
                  <a:srgbClr val="229A7D"/>
                </a:solidFill>
              </a:rPr>
              <a:t>Tree</a:t>
            </a:r>
            <a:r>
              <a:rPr lang="en-US" sz="2400" smtClean="0"/>
              <a:t> =  Tree  +  Linear regression </a:t>
            </a:r>
          </a:p>
          <a:p>
            <a:r>
              <a:rPr lang="en-US" sz="2400" smtClean="0"/>
              <a:t>A </a:t>
            </a:r>
            <a:r>
              <a:rPr lang="en-US" sz="2400"/>
              <a:t>way to model </a:t>
            </a:r>
            <a:r>
              <a:rPr lang="en-US" sz="2400" smtClean="0"/>
              <a:t>dataset as </a:t>
            </a:r>
            <a:r>
              <a:rPr lang="en-US" sz="2400"/>
              <a:t>a </a:t>
            </a:r>
            <a:r>
              <a:rPr lang="en-US" sz="2400" u="sng"/>
              <a:t>piecewise</a:t>
            </a:r>
            <a:r>
              <a:rPr lang="en-US" sz="2400"/>
              <a:t> linear model at each leaf node. Piecewise linear means that </a:t>
            </a:r>
            <a:r>
              <a:rPr lang="en-US" sz="2400" smtClean="0"/>
              <a:t>the model consists </a:t>
            </a:r>
            <a:r>
              <a:rPr lang="en-US" sz="2400"/>
              <a:t>of multiple linear segments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538790" cy="33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719572" y="3974118"/>
            <a:ext cx="7992888" cy="1872208"/>
          </a:xfrm>
        </p:spPr>
        <p:txBody>
          <a:bodyPr/>
          <a:lstStyle/>
          <a:p>
            <a:r>
              <a:rPr lang="en-US" sz="2400" smtClean="0">
                <a:solidFill>
                  <a:srgbClr val="229A7D"/>
                </a:solidFill>
              </a:rPr>
              <a:t>Result</a:t>
            </a:r>
            <a:r>
              <a:rPr lang="en-US" sz="2400" smtClean="0"/>
              <a:t>: </a:t>
            </a:r>
          </a:p>
          <a:p>
            <a:r>
              <a:rPr lang="en-US" sz="2000"/>
              <a:t>{'spInd': 0, 'spVal': 0.285477, </a:t>
            </a:r>
            <a:endParaRPr lang="en-US" sz="2000" smtClean="0"/>
          </a:p>
          <a:p>
            <a:r>
              <a:rPr lang="en-US" sz="2000" kern="12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2000" kern="1200">
                <a:solidFill>
                  <a:schemeClr val="accent6">
                    <a:lumMod val="60000"/>
                    <a:lumOff val="40000"/>
                  </a:schemeClr>
                </a:solidFill>
              </a:rPr>
              <a:t>': </a:t>
            </a:r>
            <a:r>
              <a:rPr lang="en-US" sz="2000" kern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matrix</a:t>
            </a:r>
            <a:r>
              <a:rPr lang="en-US" sz="2000" kern="1200">
                <a:solidFill>
                  <a:schemeClr val="accent6">
                    <a:lumMod val="60000"/>
                    <a:lumOff val="40000"/>
                  </a:schemeClr>
                </a:solidFill>
              </a:rPr>
              <a:t>([[3.46877936], [1.18521743]]), </a:t>
            </a:r>
          </a:p>
          <a:p>
            <a:r>
              <a:rPr lang="en-US" sz="2000" kern="12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2000" kern="1200">
                <a:solidFill>
                  <a:srgbClr val="00B050"/>
                </a:solidFill>
              </a:rPr>
              <a:t>': matrix([[1.69855694e-03], [1.19647739e+01]])</a:t>
            </a:r>
            <a:r>
              <a:rPr lang="en-US" sz="2000" kern="1200"/>
              <a:t>}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6" y="836710"/>
            <a:ext cx="4248472" cy="31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E:\Studium\Master_IuK\HiWi\LIKE\regression\presentation\img\model_tr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59" y="5540305"/>
            <a:ext cx="6105558" cy="4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pic>
        <p:nvPicPr>
          <p:cNvPr id="7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5285245" y="4031486"/>
            <a:ext cx="300434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y </a:t>
            </a:r>
            <a:r>
              <a:rPr lang="en-US" altLang="zh-CN" sz="28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= </a:t>
            </a:r>
            <a:r>
              <a:rPr 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1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* x + </a:t>
            </a:r>
            <a:r>
              <a:rPr 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</a:t>
            </a:r>
          </a:p>
          <a:p>
            <a:pPr lvl="0"/>
            <a:endParaRPr lang="en-US" altLang="zh-CN" sz="2400" smtClean="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_1 </a:t>
            </a:r>
            <a:r>
              <a:rPr lang="en-US" alt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1.7</a:t>
            </a:r>
          </a:p>
          <a:p>
            <a:pPr lvl="0"/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_0 </a:t>
            </a:r>
            <a:r>
              <a:rPr lang="en-US" alt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3.0</a:t>
            </a:r>
          </a:p>
        </p:txBody>
      </p:sp>
    </p:spTree>
    <p:extLst>
      <p:ext uri="{BB962C8B-B14F-4D97-AF65-F5344CB8AC3E}">
        <p14:creationId xmlns:p14="http://schemas.microsoft.com/office/powerpoint/2010/main" val="26015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pPr marL="400050" indent="-400050"/>
            <a:r>
              <a:rPr lang="en-US"/>
              <a:t>IV: Tree-based Regression</a:t>
            </a:r>
          </a:p>
        </p:txBody>
      </p:sp>
      <p:pic>
        <p:nvPicPr>
          <p:cNvPr id="20482" name="Picture 2" descr="E:\Studium\Master_IuK\HiWi\LIKE\regression\presentation\img\model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6" y="836710"/>
            <a:ext cx="4248472" cy="31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E:\Studium\Master_IuK\HiWi\LIKE\regression\presentation\img\model_tre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46" y="836711"/>
            <a:ext cx="4266370" cy="31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719572" y="3974118"/>
            <a:ext cx="7992888" cy="187220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229A7D"/>
                </a:solidFill>
              </a:rPr>
              <a:t>Result</a:t>
            </a:r>
            <a:r>
              <a:rPr lang="en-US" sz="2400" kern="0" smtClean="0"/>
              <a:t>: </a:t>
            </a:r>
          </a:p>
          <a:p>
            <a:r>
              <a:rPr lang="en-US" sz="2000" kern="0" smtClean="0"/>
              <a:t>{'spInd': 0, 'spVal': 0.285477, </a:t>
            </a:r>
          </a:p>
          <a:p>
            <a:r>
              <a:rPr lang="en-US" sz="2000" kern="120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'left</a:t>
            </a:r>
            <a:r>
              <a:rPr lang="en-US" sz="2000" kern="1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':   matrix([[3.46877936], [1.18521743]]), </a:t>
            </a:r>
          </a:p>
          <a:p>
            <a:r>
              <a:rPr lang="en-US" sz="2000" kern="120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'right</a:t>
            </a:r>
            <a:r>
              <a:rPr lang="en-US" sz="2000" kern="1200" smtClean="0">
                <a:solidFill>
                  <a:srgbClr val="00B050"/>
                </a:solidFill>
              </a:rPr>
              <a:t>': matrix([[1.69855694e-03], [1.19647739e+01]])</a:t>
            </a:r>
            <a:r>
              <a:rPr lang="en-US" sz="2000" kern="1200" smtClean="0"/>
              <a:t>}</a:t>
            </a:r>
            <a:endParaRPr lang="en-US" sz="2000" kern="1200"/>
          </a:p>
        </p:txBody>
      </p:sp>
      <p:pic>
        <p:nvPicPr>
          <p:cNvPr id="9" name="Picture 2" descr="E:\Studium\Master_IuK\HiWi\LIKE\regression\presentation\img\model_tree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59" y="5540305"/>
            <a:ext cx="6105558" cy="4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pPr marL="400050" indent="-400050"/>
            <a:r>
              <a:rPr lang="en-US" smtClean="0"/>
              <a:t>V: Linear </a:t>
            </a:r>
            <a:r>
              <a:rPr lang="en-US"/>
              <a:t>Regression </a:t>
            </a:r>
            <a:r>
              <a:rPr lang="en-US" smtClean="0"/>
              <a:t>vs. </a:t>
            </a:r>
            <a:r>
              <a:rPr lang="en-US"/>
              <a:t>Tree Regression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5011501" y="3645024"/>
            <a:ext cx="4032448" cy="223224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Regression methods:</a:t>
            </a:r>
          </a:p>
          <a:p>
            <a:endParaRPr lang="en-US" sz="2400" kern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Linear Regression(LR)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Regression Tree (RT)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Model Tree (MT)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0" smtClean="0"/>
          </a:p>
          <a:p>
            <a:endParaRPr lang="en-US" sz="2000" kern="1200"/>
          </a:p>
        </p:txBody>
      </p:sp>
      <p:pic>
        <p:nvPicPr>
          <p:cNvPr id="1026" name="Picture 2" descr="E:\Studium\Master_IuK\HiWi\LIKE\regression\lab\img\bike_t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1" y="1268760"/>
            <a:ext cx="4032448" cy="20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Studium\Master_IuK\HiWi\LIKE\regression\lab\img\bike_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64" y="1268760"/>
            <a:ext cx="3973712" cy="200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3"/>
          <p:cNvSpPr txBox="1">
            <a:spLocks/>
          </p:cNvSpPr>
          <p:nvPr/>
        </p:nvSpPr>
        <p:spPr>
          <a:xfrm>
            <a:off x="1318960" y="837456"/>
            <a:ext cx="2056369" cy="57606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Training-data</a:t>
            </a:r>
          </a:p>
          <a:p>
            <a:endParaRPr lang="en-US" sz="2000" kern="1200"/>
          </a:p>
        </p:txBody>
      </p:sp>
      <p:sp>
        <p:nvSpPr>
          <p:cNvPr id="3" name="Rechteck 2"/>
          <p:cNvSpPr/>
          <p:nvPr/>
        </p:nvSpPr>
        <p:spPr>
          <a:xfrm>
            <a:off x="6079388" y="836712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Testing-data</a:t>
            </a:r>
            <a:endParaRPr lang="en-US" sz="2400" ker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482328" y="3645024"/>
            <a:ext cx="3729631" cy="15841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Evaluation method:</a:t>
            </a:r>
          </a:p>
          <a:p>
            <a:endParaRPr lang="en-US" sz="2400" kern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/>
              <a:t>Correlation </a:t>
            </a:r>
            <a:r>
              <a:rPr lang="en-US" sz="2400" kern="0" smtClean="0"/>
              <a:t>coefficients</a:t>
            </a:r>
          </a:p>
          <a:p>
            <a:endParaRPr lang="en-US" sz="2400" kern="0" smtClean="0"/>
          </a:p>
          <a:p>
            <a:endParaRPr lang="en-US" sz="2000" kern="1200"/>
          </a:p>
        </p:txBody>
      </p:sp>
    </p:spTree>
    <p:extLst>
      <p:ext uri="{BB962C8B-B14F-4D97-AF65-F5344CB8AC3E}">
        <p14:creationId xmlns:p14="http://schemas.microsoft.com/office/powerpoint/2010/main" val="39012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pPr marL="400050" indent="-400050"/>
            <a:r>
              <a:rPr lang="en-US" smtClean="0"/>
              <a:t>V: Linear </a:t>
            </a:r>
            <a:r>
              <a:rPr lang="en-US"/>
              <a:t>Regression </a:t>
            </a:r>
            <a:r>
              <a:rPr lang="en-US" smtClean="0"/>
              <a:t>vs. </a:t>
            </a:r>
            <a:r>
              <a:rPr lang="en-US"/>
              <a:t>Tree Regression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E:\Studium\Master_IuK\HiWi\LIKE\regression\lab\img\bike_reg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32" y="620688"/>
            <a:ext cx="4320000" cy="273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Studium\Master_IuK\HiWi\LIKE\regression\lab\img\bike_mod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917"/>
            <a:ext cx="4320000" cy="27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3"/>
          <p:cNvSpPr txBox="1">
            <a:spLocks/>
          </p:cNvSpPr>
          <p:nvPr/>
        </p:nvSpPr>
        <p:spPr>
          <a:xfrm>
            <a:off x="4788024" y="3666480"/>
            <a:ext cx="3888432" cy="223224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200"/>
              </a:spcBef>
              <a:spcAft>
                <a:spcPct val="0"/>
              </a:spcAft>
              <a:buFontTx/>
              <a:buNone/>
              <a:defRPr sz="12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/>
              <a:t>Correlation coefficients:</a:t>
            </a:r>
          </a:p>
          <a:p>
            <a:endParaRPr lang="en-US" sz="2400" kern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LR:    </a:t>
            </a:r>
            <a:r>
              <a:rPr lang="en-US" sz="2400" smtClean="0"/>
              <a:t>0.94346842356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RT:	   </a:t>
            </a:r>
            <a:r>
              <a:rPr lang="en-US" sz="2400" smtClean="0"/>
              <a:t>0.96408523182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smtClean="0"/>
              <a:t>MT:    </a:t>
            </a:r>
            <a:r>
              <a:rPr lang="en-US" sz="2400" smtClean="0"/>
              <a:t>0.97604121913</a:t>
            </a:r>
            <a:r>
              <a:rPr lang="en-US" sz="2400" kern="0" smtClean="0"/>
              <a:t> </a:t>
            </a:r>
          </a:p>
          <a:p>
            <a:endParaRPr lang="en-US" sz="2000" kern="1200"/>
          </a:p>
        </p:txBody>
      </p:sp>
      <p:pic>
        <p:nvPicPr>
          <p:cNvPr id="5122" name="Picture 2" descr="E:\Studium\Master_IuK\HiWi\LIKE\regression\lab\img\bike_linR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4320000" cy="273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VI: Summary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611560" y="692696"/>
            <a:ext cx="8424936" cy="51845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/>
              <a:t>Regression</a:t>
            </a:r>
            <a:r>
              <a:rPr lang="en-US" sz="2000"/>
              <a:t> is the process of predicting a target value, which makes it become one of the most useful tools in statistics. </a:t>
            </a:r>
            <a:endParaRPr lang="en-US" sz="2000" smtClean="0"/>
          </a:p>
          <a:p>
            <a:endParaRPr lang="en-US" sz="2000" smtClean="0"/>
          </a:p>
          <a:p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methods</a:t>
            </a:r>
            <a:r>
              <a:rPr lang="en-US" sz="200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Linear </a:t>
            </a:r>
            <a:r>
              <a:rPr lang="en-US" sz="1900"/>
              <a:t>regression: does a good job, when the dataset is simple and linear. </a:t>
            </a:r>
            <a:endParaRPr lang="en-US" sz="19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Locally </a:t>
            </a:r>
            <a:r>
              <a:rPr lang="en-US" sz="1900"/>
              <a:t>weighted linear </a:t>
            </a:r>
            <a:r>
              <a:rPr lang="en-US" sz="1900" smtClean="0"/>
              <a:t>regression: </a:t>
            </a:r>
            <a:r>
              <a:rPr lang="en-US" sz="1900"/>
              <a:t>the forecast would be more precise</a:t>
            </a:r>
            <a:r>
              <a:rPr lang="en-US" sz="1900" smtClean="0"/>
              <a:t>. Overfitting problem should be avoided.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Non-linear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Regression tree: </a:t>
            </a:r>
            <a:r>
              <a:rPr lang="en-US" sz="1900"/>
              <a:t>breaks up the predicted value into piecewise constant </a:t>
            </a:r>
            <a:r>
              <a:rPr lang="en-US" sz="1900" smtClean="0"/>
              <a:t>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Model Tree: </a:t>
            </a:r>
            <a:r>
              <a:rPr lang="en-US" sz="1900"/>
              <a:t>implements the linear regression equations at each leaf </a:t>
            </a:r>
            <a:r>
              <a:rPr lang="en-US" sz="1900" smtClean="0"/>
              <a:t>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mtClean="0"/>
              <a:t>Pre- and Postpruning: can effectively reduce the complexity of tree and help avoid the overfitting problem.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4289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611560" y="1268760"/>
            <a:ext cx="8424936" cy="51845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/>
              <a:t>Harrington, Peter. 2012. </a:t>
            </a:r>
            <a:r>
              <a:rPr lang="en-US" sz="2000" i="1"/>
              <a:t>Machine Learning in Action</a:t>
            </a:r>
            <a:r>
              <a:rPr lang="en-US" sz="2000"/>
              <a:t>. Shelter Island (N.Y.): Manning Publications Co</a:t>
            </a:r>
            <a:r>
              <a:rPr lang="en-US" sz="200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smtClean="0"/>
              <a:t>Li Hang. 2012. Statistic Learning Methods. Tsinghua University Publications Co.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/>
              <a:t>Analytics Vidhya: </a:t>
            </a:r>
            <a:r>
              <a:rPr lang="en-US" sz="2000" smtClean="0"/>
              <a:t> A </a:t>
            </a:r>
            <a:r>
              <a:rPr lang="en-US" sz="2000"/>
              <a:t>Complete Tutorial on Tree Based Modeling from Scratch. APRIL 12, 2016                    </a:t>
            </a:r>
            <a:r>
              <a:rPr lang="en-US" sz="2000" u="sng" smtClean="0"/>
              <a:t>https</a:t>
            </a:r>
            <a:r>
              <a:rPr lang="en-US" sz="2000" u="sng"/>
              <a:t>://</a:t>
            </a:r>
            <a:r>
              <a:rPr lang="en-US" sz="2000" u="sng" smtClean="0"/>
              <a:t>www.analyticsvidhya.com/blog/2016/04/complete-tutorial-tree-based-modeling-scratch-in-python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0604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pic>
        <p:nvPicPr>
          <p:cNvPr id="7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285245" y="4031486"/>
            <a:ext cx="300434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y </a:t>
            </a:r>
            <a:r>
              <a:rPr lang="en-US" altLang="zh-CN" sz="28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= </a:t>
            </a:r>
            <a:r>
              <a:rPr 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1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* x + </a:t>
            </a:r>
            <a:r>
              <a:rPr 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</a:t>
            </a:r>
          </a:p>
          <a:p>
            <a:pPr lvl="0"/>
            <a:endParaRPr lang="en-US" altLang="zh-CN" sz="2400" smtClean="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_1 </a:t>
            </a:r>
            <a:r>
              <a:rPr lang="en-US" alt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1.7</a:t>
            </a:r>
          </a:p>
          <a:p>
            <a:pPr lvl="0"/>
            <a:r>
              <a:rPr 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altLang="en-US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_0 </a:t>
            </a:r>
            <a:r>
              <a:rPr lang="en-US" altLang="en-US" sz="24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3.0</a:t>
            </a:r>
          </a:p>
        </p:txBody>
      </p:sp>
      <p:sp>
        <p:nvSpPr>
          <p:cNvPr id="8" name="Rechteck 7"/>
          <p:cNvSpPr/>
          <p:nvPr/>
        </p:nvSpPr>
        <p:spPr>
          <a:xfrm>
            <a:off x="274742" y="4941168"/>
            <a:ext cx="480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how to find the best </a:t>
            </a:r>
            <a:r>
              <a:rPr lang="en-US" altLang="zh-CN" sz="2800" b="1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weight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?</a:t>
            </a:r>
            <a:endParaRPr lang="en-US" altLang="en-US" sz="24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4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683568" y="1052736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How </a:t>
            </a:r>
            <a:r>
              <a:rPr lang="en-US" altLang="zh-CN" sz="28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to find the best </a:t>
            </a:r>
            <a:r>
              <a:rPr lang="en-US" altLang="zh-CN" sz="2800" b="1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weight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</a:t>
            </a:r>
          </a:p>
          <a:p>
            <a:pPr lvl="0"/>
            <a:endParaRPr lang="en-US" altLang="zh-CN" sz="28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find the </a:t>
            </a:r>
            <a:r>
              <a:rPr lang="en-US" altLang="zh-CN" sz="2800" i="1" u="sng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least squared error</a:t>
            </a:r>
            <a:endParaRPr lang="en-US" altLang="zh-CN" sz="2800" smtClean="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endParaRPr lang="en-US" altLang="en-US" sz="24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endParaRPr lang="en-US" altLang="en-US" sz="28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pPr lvl="0"/>
            <a:endParaRPr lang="en-US" altLang="en-US" sz="24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pic>
        <p:nvPicPr>
          <p:cNvPr id="9" name="Picture 2" descr="E:\Studium\Master_IuK\HiWi\LIKE\regression\presentation\img\squared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25" y="1671119"/>
            <a:ext cx="2407139" cy="13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580345" y="3065878"/>
            <a:ext cx="3389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The 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expression 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in </a:t>
            </a:r>
            <a:r>
              <a:rPr lang="en-US" sz="2400" i="1" u="sng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matrix</a:t>
            </a:r>
            <a:r>
              <a:rPr lang="en-US" sz="24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is</a:t>
            </a:r>
          </a:p>
        </p:txBody>
      </p:sp>
      <p:pic>
        <p:nvPicPr>
          <p:cNvPr id="11" name="Picture 3" descr="E:\Studium\Master_IuK\HiWi\LIKE\regression\presentation\img\express in 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293" y="3003398"/>
            <a:ext cx="2405497" cy="48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80345" y="3826701"/>
            <a:ext cx="5487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After the </a:t>
            </a:r>
            <a:r>
              <a:rPr lang="en-US" sz="2400" i="1" u="sng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derivation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with respect to 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, 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we get</a:t>
            </a:r>
          </a:p>
        </p:txBody>
      </p:sp>
      <p:pic>
        <p:nvPicPr>
          <p:cNvPr id="13" name="Picture 4" descr="E:\Studium\Master_IuK\HiWi\LIKE\regression\presentation\img\after deriv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472" y="3793270"/>
            <a:ext cx="1634976" cy="5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580345" y="4694634"/>
            <a:ext cx="7576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Setting this to zero and solve for 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ω</a:t>
            </a:r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 to get the following equation</a:t>
            </a:r>
          </a:p>
        </p:txBody>
      </p:sp>
      <p:pic>
        <p:nvPicPr>
          <p:cNvPr id="15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44" y="5332239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  <p:pic>
        <p:nvPicPr>
          <p:cNvPr id="7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285245" y="4138255"/>
            <a:ext cx="307481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Y = w_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1</a:t>
            </a:r>
            <a:r>
              <a:rPr lang="en-US" altLang="zh-CN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* X + w_</a:t>
            </a:r>
            <a:r>
              <a:rPr lang="en-US" altLang="zh-CN" sz="24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</a:t>
            </a:r>
          </a:p>
          <a:p>
            <a:pPr lvl="0"/>
            <a:endParaRPr lang="en-US" altLang="zh-CN" sz="2400" smtClean="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altLang="en-US" sz="26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w_0 : 3.0</a:t>
            </a:r>
          </a:p>
          <a:p>
            <a:pPr lvl="0"/>
            <a:r>
              <a:rPr lang="en-US" altLang="en-US" sz="26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w_1 </a:t>
            </a:r>
            <a:r>
              <a:rPr lang="en-US" altLang="en-US" sz="26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: </a:t>
            </a:r>
            <a:r>
              <a:rPr lang="en-US" altLang="en-US" sz="26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1.7</a:t>
            </a:r>
            <a:endParaRPr lang="en-US" altLang="en-US" sz="26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pic>
        <p:nvPicPr>
          <p:cNvPr id="8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39134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rechts 2"/>
          <p:cNvSpPr/>
          <p:nvPr/>
        </p:nvSpPr>
        <p:spPr>
          <a:xfrm rot="10800000">
            <a:off x="4355976" y="4268068"/>
            <a:ext cx="576064" cy="257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1519" y="4984640"/>
            <a:ext cx="468052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8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weights:  </a:t>
            </a:r>
            <a:r>
              <a:rPr lang="en-US" altLang="en-US" sz="28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</a:t>
            </a:r>
            <a:r>
              <a:rPr lang="en-US" altLang="en-US" sz="28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[[</a:t>
            </a:r>
            <a:r>
              <a:rPr lang="en-US" altLang="en-US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3.00774324] </a:t>
            </a:r>
            <a:endParaRPr lang="en-US" altLang="en-US" sz="2800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	         [</a:t>
            </a:r>
            <a:r>
              <a:rPr lang="en-US" altLang="en-US" sz="2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1.69532264]] </a:t>
            </a:r>
          </a:p>
        </p:txBody>
      </p:sp>
    </p:spTree>
    <p:extLst>
      <p:ext uri="{BB962C8B-B14F-4D97-AF65-F5344CB8AC3E}">
        <p14:creationId xmlns:p14="http://schemas.microsoft.com/office/powerpoint/2010/main" val="996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ium\Master_IuK\HiWi\LIKE\regression\presentation\img\lin_reg_data_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5" y="761801"/>
            <a:ext cx="4467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Studium\Master_IuK\HiWi\LIKE\regression\presentation\img\lin_reg_data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" y="718939"/>
            <a:ext cx="4419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46305" y="4202040"/>
            <a:ext cx="8472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But how far do they differ from each other</a:t>
            </a:r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?    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numpy.corrcoef(pred, actual):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98827" y="4817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array([[1.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,     0.98647356],</a:t>
            </a:r>
          </a:p>
          <a:p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[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0.98647356,    1</a:t>
            </a:r>
            <a:r>
              <a:rPr lang="en-US" sz="200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. </a:t>
            </a:r>
            <a:r>
              <a:rPr lang="en-US" sz="2000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                ]])</a:t>
            </a:r>
            <a:endParaRPr lang="en-US" sz="2000">
              <a:solidFill>
                <a:srgbClr val="002060"/>
              </a:solidFill>
              <a:ea typeface="ＭＳ Ｐゴシック" pitchFamily="-106" charset="-128"/>
              <a:cs typeface="ＭＳ Ｐゴシック" pitchFamily="-110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</p:spPr>
        <p:txBody>
          <a:bodyPr/>
          <a:lstStyle/>
          <a:p>
            <a:r>
              <a:rPr lang="en-US" smtClean="0"/>
              <a:t>II. Linear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KE_Vorlage_0815_Logo_neu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1467</Words>
  <Application>Microsoft Office PowerPoint</Application>
  <PresentationFormat>Bildschirmpräsentation (4:3)</PresentationFormat>
  <Paragraphs>359</Paragraphs>
  <Slides>54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5" baseType="lpstr">
      <vt:lpstr>LIKE_Vorlage_0815_Logo_neu</vt:lpstr>
      <vt:lpstr>PowerPoint-Präsentation</vt:lpstr>
      <vt:lpstr>Contents</vt:lpstr>
      <vt:lpstr>I. Regression vs. Classification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II. Linear Regression</vt:lpstr>
      <vt:lpstr>III. Locally Weighted Linear Regression </vt:lpstr>
      <vt:lpstr>III. Locally Weighted Linear Regression </vt:lpstr>
      <vt:lpstr>III. Locally Weighted Linear Regression </vt:lpstr>
      <vt:lpstr>III. Locally Weighted Linear Regression </vt:lpstr>
      <vt:lpstr>Example: predicting the age of an abalone </vt:lpstr>
      <vt:lpstr>Example: predicting the age of an abalone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Example: binary split in the tree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IV: Tree-based Regression </vt:lpstr>
      <vt:lpstr>Postpruning</vt:lpstr>
      <vt:lpstr>Postpruning</vt:lpstr>
      <vt:lpstr>Postpruning</vt:lpstr>
      <vt:lpstr>Postpruning</vt:lpstr>
      <vt:lpstr>Prepruning   vs.  Postpruning </vt:lpstr>
      <vt:lpstr>Prepruning   vs.  Postpruning </vt:lpstr>
      <vt:lpstr>IV: Tree-based Regression</vt:lpstr>
      <vt:lpstr>IV: Tree-based Regression</vt:lpstr>
      <vt:lpstr>IV: Tree-based Regression</vt:lpstr>
      <vt:lpstr>IV: Tree-based Regression</vt:lpstr>
      <vt:lpstr>V: Linear Regression vs. Tree Regression</vt:lpstr>
      <vt:lpstr>V: Linear Regression vs. Tree Regression</vt:lpstr>
      <vt:lpstr>VI: Summary</vt:lpstr>
      <vt:lpstr>Reference</vt:lpstr>
    </vt:vector>
  </TitlesOfParts>
  <Company>Fraunhofer 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Lucila Patino Rodriguez</dc:creator>
  <cp:lastModifiedBy>周嘉仁</cp:lastModifiedBy>
  <cp:revision>492</cp:revision>
  <dcterms:created xsi:type="dcterms:W3CDTF">2016-08-30T10:06:26Z</dcterms:created>
  <dcterms:modified xsi:type="dcterms:W3CDTF">2018-06-13T22:05:24Z</dcterms:modified>
</cp:coreProperties>
</file>