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473" r:id="rId3"/>
    <p:sldId id="775" r:id="rId4"/>
    <p:sldId id="800" r:id="rId5"/>
    <p:sldId id="779" r:id="rId6"/>
    <p:sldId id="804" r:id="rId7"/>
    <p:sldId id="783" r:id="rId8"/>
    <p:sldId id="784" r:id="rId9"/>
    <p:sldId id="802" r:id="rId10"/>
    <p:sldId id="806" r:id="rId11"/>
    <p:sldId id="790" r:id="rId12"/>
    <p:sldId id="791" r:id="rId13"/>
    <p:sldId id="803" r:id="rId14"/>
    <p:sldId id="781" r:id="rId15"/>
    <p:sldId id="795" r:id="rId16"/>
    <p:sldId id="741" r:id="rId17"/>
    <p:sldId id="4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3C2E6"/>
    <a:srgbClr val="4472C4"/>
    <a:srgbClr val="C473EB"/>
    <a:srgbClr val="FF7C4C"/>
    <a:srgbClr val="7030A0"/>
    <a:srgbClr val="7985E8"/>
    <a:srgbClr val="43CFDD"/>
    <a:srgbClr val="BF030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097" autoAdjust="0"/>
  </p:normalViewPr>
  <p:slideViewPr>
    <p:cSldViewPr snapToGrid="0" snapToObjects="1">
      <p:cViewPr varScale="1">
        <p:scale>
          <a:sx n="106" d="100"/>
          <a:sy n="106" d="100"/>
        </p:scale>
        <p:origin x="798" y="13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18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0682D-FD54-284A-B7C8-2FCD4798133C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F9C84-074E-E141-A3FD-46DE87E4C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3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808C1-43DD-4996-A7AB-BEB365E84F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07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808C1-43DD-4996-A7AB-BEB365E84FB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21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808C1-43DD-4996-A7AB-BEB365E84FB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2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808C1-43DD-4996-A7AB-BEB365E84F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4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808C1-43DD-4996-A7AB-BEB365E84FB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84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808C1-43DD-4996-A7AB-BEB365E84FB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11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808C1-43DD-4996-A7AB-BEB365E84F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27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808C1-43DD-4996-A7AB-BEB365E84FB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39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808C1-43DD-4996-A7AB-BEB365E84FB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3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808C1-43DD-4996-A7AB-BEB365E84FB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808C1-43DD-4996-A7AB-BEB365E84F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27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808C1-43DD-4996-A7AB-BEB365E84FB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27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808C1-43DD-4996-A7AB-BEB365E84F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23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808C1-43DD-4996-A7AB-BEB365E84FB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03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808C1-43DD-4996-A7AB-BEB365E84F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2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808C1-43DD-4996-A7AB-BEB365E84FB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84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808C1-43DD-4996-A7AB-BEB365E84F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84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DCC4-DC5D-4E48-9F71-F56063AFD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2A02B-705C-CD48-A0EB-32180514F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59CBE-0CF1-3D43-9A8B-8E963CD6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286F-D2A6-A74B-84BD-1C048829869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544C7-A7B4-A04D-8125-87462C02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A5811-7537-D249-84B6-FE371596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0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4755-0676-1D4E-BE69-ED12F3D4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CADB9-5661-064B-9487-28FEC0352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4B132-88C9-974D-B09A-0EB3B935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286F-D2A6-A74B-84BD-1C048829869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DDC87-4277-3C44-8077-D3591AD4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CB04E-DA14-F248-BC8C-088DB630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9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24D9D-92EC-D242-B6C0-02E3B836D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348FE-82FD-3A46-90BB-4F987D110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F0BAA-E2CE-E444-82D5-41FFB6B3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286F-D2A6-A74B-84BD-1C048829869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E0D8C-28E8-BD43-99B4-33111AD0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DDC42-D95B-5241-B7CD-901CE738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3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8254-5ED0-C449-9B0A-CEEDACC0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72F54-639C-BA4E-81C0-17A35CDD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67B5D-1812-5C4F-87A8-DF1BCD0F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286F-D2A6-A74B-84BD-1C048829869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94272-5B13-DC40-A6D4-66C86DCA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F1A5F-4423-4C49-9344-2A61711A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8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06C5-1A46-2D4D-8CCE-DFAC2A61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38775-1406-E848-BF77-E42BF2727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B854D-66B4-EF42-8454-B2D1A300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286F-D2A6-A74B-84BD-1C048829869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09C3-500A-1548-BFF7-F33C2979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2345B-C41A-AE40-90C4-8F781F6B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2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4186-390F-274E-AB8A-0850C056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D0DBA-9030-D841-A799-DBCF4A071A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6E0C3-C8C2-9047-BCEA-765EA1053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D87CA-2FBA-7D4C-8C70-66229B85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286F-D2A6-A74B-84BD-1C048829869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63E33-7097-194C-B7C5-5F90ADAD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F02F6-BC62-D247-9A63-BA452C6F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8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1408-D7B5-B141-801C-0609F035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C0E1A-BDEF-7E45-A8A4-40DFCA626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FE7C7-C3FD-7D4E-B319-6BE811CAD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E5A99-7046-8242-82B8-B0B9FAC98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4E988-5809-404E-8337-B54F610F3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1511B-6E73-7E4B-985E-D475C5E3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286F-D2A6-A74B-84BD-1C048829869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C765B-F314-8947-96E9-0F2E9EBF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8C7C7-3DC5-FF41-B8C7-A67B6AF9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1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CD91-EB11-9F45-BEB3-6DC196B2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87E08-B2A6-D545-9F68-A1ED886A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286F-D2A6-A74B-84BD-1C048829869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2C0B9-89A8-4B4D-AA6D-3F5048B2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07C21-9E9E-5E44-B5E6-2537963A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9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AD777-CE86-7A4A-A28B-01664EDE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286F-D2A6-A74B-84BD-1C048829869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BB191-3D4A-F445-90BC-1F0B4371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2EE54-E643-5B4D-AC97-A23BD560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0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9F92-9872-4446-A694-F82BB219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7DED-1928-A743-977E-A1EFD3E74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11209-553B-1049-B793-A1CF17F03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8D03-BB24-C64D-A69F-2AB81817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286F-D2A6-A74B-84BD-1C048829869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737CD-A525-024B-A16C-9AD672C7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2833A-B4B9-0843-A246-D91B7120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2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711A-BEF0-1B40-9D28-10491A34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32E7E-28C3-C04A-A96E-62EA6E506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25B34-BDFB-CA44-B4F6-420B90431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A9E53-627F-DE42-B7F7-423AC3CC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9286F-D2A6-A74B-84BD-1C048829869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EA38A-6CE8-5B4F-B877-3EDD3C2C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6E43E-72D1-6D42-BF3D-DD2691CE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91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1814B-C50C-2542-A8D0-43BE83547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5C651-F866-6B42-B43C-370B09D94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0A41B-F854-124F-9AD4-294D28EA7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9286F-D2A6-A74B-84BD-1C048829869B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B998D-331E-4244-85C6-7F7966C27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40C25-EBDA-3045-8844-19CD614D2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60F48-EAB5-A54D-B834-7AA360F30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8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arong0907/FlexCor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hyperlink" Target="https://github.com/jiarong0907/FlexCor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4.tiff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tiff"/><Relationship Id="rId11" Type="http://schemas.openxmlformats.org/officeDocument/2006/relationships/image" Target="../media/image18.jpeg"/><Relationship Id="rId5" Type="http://schemas.openxmlformats.org/officeDocument/2006/relationships/image" Target="../media/image12.sv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10" Type="http://schemas.openxmlformats.org/officeDocument/2006/relationships/image" Target="../media/image31.png"/><Relationship Id="rId4" Type="http://schemas.openxmlformats.org/officeDocument/2006/relationships/image" Target="../media/image25.jp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696" y="1407349"/>
            <a:ext cx="11378609" cy="68661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pitchFamily="34" charset="0"/>
                <a:ea typeface="Tahoma" pitchFamily="34" charset="0"/>
                <a:cs typeface="Tahoma" pitchFamily="34" charset="0"/>
              </a:rPr>
              <a:t>Runtime Programmable Switches 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2850" y="2945983"/>
            <a:ext cx="7226300" cy="1673641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J</a:t>
            </a:r>
            <a:r>
              <a:rPr lang="en-US" altLang="zh-CN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iarong Xing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Kuo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-Feng Hsu,  Matty </a:t>
            </a:r>
            <a:r>
              <a:rPr lang="en-US" sz="20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Kadosh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  <a:r>
              <a:rPr lang="zh-CN" alt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Alan Lo, Yonatan </a:t>
            </a:r>
            <a:r>
              <a:rPr lang="en-US" altLang="zh-CN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Piasetzky</a:t>
            </a:r>
            <a:r>
              <a:rPr lang="en-US" altLang="zh-CN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,  Arvind Krishnamurthy,  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Ang Chen</a:t>
            </a:r>
          </a:p>
          <a:p>
            <a:endParaRPr lang="en-US" sz="2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6866" name="AutoShape 2" descr="data:image/jpeg;base64,/9j/4AAQSkZJRgABAQAAAQABAAD/2wCEAAkGBxQSEhUUExQVFhUWGBoYFxgXFxcfHBkaGxcXGh0aHB0YHCghGB4lHBQYIjEhJSkrLi4uGB8zODMsNygtLisBCgoKDg0OGxAQGywmICQsLy80NDQsNCwsLCwsLCwvLCwvLCwsLCwsLCwsLCwsLywsLCwsLCwsLCwsLCwsLCwsLP/AABEIALcBFAMBEQACEQEDEQH/xAAcAAACAgMBAQAAAAAAAAAAAAAABQQGAQMHAgj/xABOEAACAQIDBAYFBQ0HAgYDAAABAgMAEQQSIQUGMUETMlFhcYEHIpGhsRRCUnLBFiMzU1RigpKU0dPh8EODk6KywtIVcyREY+Lj8SU0dP/EABoBAQADAQEBAAAAAAAAAAAAAAADBAUCAQb/xAA1EQACAQIEAgcIAgMBAQEAAAAAAQIDEQQSITFBUQUTMmGh0fAVIlJxgZGxwRThI0LxQzNi/9oADAMBAAIRAxEAPwDuNAFAFAFAFAFAFAFAFAFAFAFAFAFAFAFAFAFAFAFAFAYJoCjb0ekuDDkxYYDFTjiFa0SfXkAIv+atz4VJTpSm9CKrWhTV5Mp8XpL2irZ2XDSLzhCOunYshc2PeQR4VYeDklo9SpHpCLlZrQ6vu3tuLG4ePEQk5XHA8VYGzKw5EEEVTNAZ0AUAUAUAUAUAUAUAUAUAUAUAUAUAUAUAUAUAUAUAUAUAUAUAUAUAUBF2ltKHDoZJ5UiQcWdgo8Lnn3UBV5PShs0EgTOwHzkgnZfIqlj5V0oSfBnDqQWja+5rk9KezgLh5mPYuHnv70Ar3q58n9jzrqfxL7le216X2APyfClV/G4lwgHZ6iXLeBK1IsPO15aIieLp3tHV9xzPeHf/ABONfo5JJJlOhjivHEe0ZF1kH12Ir1KCdksx5J1ZRzNqK9cQw2GckZrRopusSe27EcdfmjTxq9GEnvouXmZc5xW2rfF/rzJomXMVuMwFyOYFS5lexDlds1tC4eh3axhxs2EP4PEL08fYJFsHA+sLN+jWZioZZ35mzgqmenZ8Ds1Vy2FAFAFAFAFAFAFAFAFAFAFAFAFAFAFAFAFAFARto7Qiw8bSzSLHGouWY2A/rsoDmu0/S6X0wGFaUX/DTnJGe9R1mHsqenh6lTVIrVsXSpaSevIWxeknal/WhwJHYDMPfrU/8CpzXr6FX2rR5Pw8yz7J9JkZKriojBfQyK4eJT+cSFZBw1K2HMioquEqU1d6onoY6lVllWj7y+g34VWLhmgCgCgPnje7HNi9pYtpSWXDymGFCfVQJYEgcLsQTfjV3CU4u8mZuPqyTUFsKtoYd3WySGNu0cD41cqRlJe67FClOMX70boTR7KxSknpsw+sxPdobC/nVZUayfaLjxGHkuz+DzHu7I5BnlJHHKCT8dB7K8WGlLts9eNhBWpxHmDwMcQsigd/M+JOtWoU4wXuoo1Ks6jvJm2fNlOS2a2l+F++upXtpucxtdZtjVg8GsY0HrHrMeLHtJ8a5hBR2OqlSU99uXI2DHnCz4fFj/y8oLd8beq4HipqDFwvC/ItYCplqZeZ9LKwIBGoPCs02DNAFAFAFAFAFAFAFAFAFAFAFAFAFAI96968Ns6MPiHsWNkRRd3PYq8/HhQN2KXJ6VJmN4sEFTl002Vj+iiMF9tXIYKrJXehn1OkqMXZXfyMr6UZh1sHH5Ykj4w168BUXFHK6UpPg/X1IW1/SzKqerHh4SRoXkaUnwRVQn2148Jl7c0vE6WPc3anTb8PMo7458dJ0szvOQb5pdUX82JB6intIvbtJq1h6NPeKv3v9etCji8TV2k7dy/fHz+Qwq+ZYUAEXoDonoi2xmikwbE5sMR0d+cL3KD9Ehk8FWsHEU+rqNH1ODrdbRUnvs/mdAqAshQBQHzRiR/47aII/wDNzf62rQwfZZk9IdtfIRY7CTJIFw7S2OpzH1FHYCfh4UnCpGVqbf6PadSlKGaql+2TsNsttDLNI5HIEqt/LU1LGi/9pNledeO0IpeLGdTlYKAw7gC5IA7SbfGvG0tz1JvRCbH7yxJcJ98bu6vt5+VVp4qEdtS5SwNSWstEVXaO05JjdzpyUcB5fbVGpVlN6mnSoQpL3T6g9H292HfZuEabEwo4iCN0kqKbp6hJDG+uW/nUZMPk3twBNhjcKT/34v8AlQDWCdXF0ZWHapBHuoDZQBQBQBQBQBQBQBQBQBQBQBQHC/SUpk242fURYZOjB5XY3I8yau4CKdRt8EZvSk3GkkuLF5FbB8+ivz7pxvxlmOt7Fgbe0VSlgoPds0Y9JTjtGP2N+E3ZgQ3KmQ9rm/u4V3DB0o6vX5kdTpCtLROy7hyBbQcKtFLcKAg4rbEEd88q3HIG59gqGdenHdk9PC1p9mLEmM30QaRRs3e2g9guT7qqz6Qiuyi/T6Km+3K3y1LF6GN6Wfa6iTKvTQvEAAbXBEi3uePqMP0qoVq0qruzUw+HjQjli2fRdQlgKAKA+bNryIu0doAsoY4qQ2JF+PH31fwkkotXMvHxk5JpaWPDSqOLAeYq5mXMz1FvgRpdqwrxlTyN/hUbrU1xJFh6r2ixdPvVEOqrt5AD36+6oZYuC2LEcBUe7SFmJ3qkPUVU959+nuqGWLm9lYswwEF2ncS4nFvIbuzN4n4DlVaU5S3ZchTjBWirGmuTsyBQFk2XuuWGaYlexRx8zy8Ku0sJfWZnVsck7U9e8fps+FFt0aWHaoJPmdSatqnCK2KDrVJyvdmvZO1BA0kuHZ8O8XFozYE24Feq/ZlYGq7jSmnpaxaU68HFKV7n0vsWeSTDwvMmSVo0aRPouVBZfIkis81iZQBQBQBQBQBQBQBQBQBQBQHHvS5hMm0sLNb8NBJETyvGwcedmPsq5gZWq/NGf0nG9C/JryK5WyfOmGYAXJsO0149Ak3ohPjd58PHcZs5HJBf38PfVaeMpR43+RdpdH158LfP1cQ4zfOQ/g0VR2tqfsAqnPHzfZVjQp9FQXbbfgJMZtWaXryMR2XsPYNKqzrTn2mX6eHpU+zFEKoiYKAnbC2m2FxEM6daJ1cd+Ug28xp50B9o4eYOiuuqsAw8CLj40BsoAoD5O9L+G6Pa+LFrBnVx+kisT7SaAptAFAFAFAFAM8BsOaXULlX6TaDy5mpoUJzK1XFU6e7uy07K2HHDY9Z/pHl4Dl8av0qEYa8TMr4qdXTZE/EYlYxd2A5DtJ7ABqT3CpZTUdyCEJTdooW40NLZWBRGICoozSyE6AKouRe/Aa1Xqyuve0Xi/ItUY2fue9LwXmdY9Hno1EXRz4tApQ5ocNoRGeUkh1zycwOC35nUUqlXN7sdEaVKjleaTvJ8fI6lUROFAFAFAFAFAFAFAFAFAFAFAc69OEWXBRYm2uGnRj2lXDRkd1y6+ypKU8k1LkQ16XW03DmcFxu+MraRqsY/WPtIt7qtVMfN9nQpUui6Ue27+AjxWOklN5HZvEm3kOAqpOpKfady/TpQp9hJEeuCQyqkmwFz3UPG7bk/D7ExD9WJ/Eiw/wA1qmjh6stosgni6MN5IYw7n4g8ci+LX+ANTxwNV72K0ulKK2u/oTYdyT8+YD6qk/EipV0e+MiCXSy/1j4k6Dc2AdZnbzA+AqWOAprdsgl0rVeySOvbh78YaDCRYbFydDJCOjDSBgjopsjB7Zb5bAgkG4NZ1ajKnJ3Whr4fEwqxTT15F6g21hnTOmIhZLXzLIhWw53BtaoVqWG7as5xvp6VXUGPZsJlbUdO4sg+ohsX8TYfWFSqhUfAgeKpJ2zHF9p7PxuMlafENmke2ZnZeQsBZRYaDgBXawtRkbxtJcRZJsLEA26MnwsfhXLw9RcDtYqi/wDYwmw8Qf7JvOw+JoqFR8A8VRX+xLh3WmPHIvib/CpFhJvcilj6S2uxhht01HXkJ7lFveb/AAqWODX+zK8+kG+yhvhNkwx2yoLjmdT7TViNGEdkVZ4ipPdk2pSAjYvHxxddwO7n7BrXE6kYbslp0Zz7KK9tDegE/ekFxwdgLjwHL21TqYv4UX6WB+N/RHVvQPtTAyBgyKuPF7ySHMzppqhbqAXsUFu3WqcpOTuzQjCMVaKsdnrw6CgCgCgCgCgCgCgCgCgCgCgCgOb+lbeTDSYabAIemnlABCEFYbMGDStwXVR6urHs51JSpSqO0SGtXhRjmm/7OGx7kyX9aVAO4MfiBVxdHz4tFB9LU+EWTYtykHXlc+AA+N6lXR8eMiCXS032YomYfZeCjNgEZuwsXP6ov8KkjRw8XbRv7kM8Ri5q+qXyt4jqKBV0VQPAAfCrailsijKcpdpmZJAvWIHiQPjRtLc8UW9kRJdsQLxmj/WB+FROvTW8kTRwtaW0WQpd6cMvzy31VP22qN42iuJPHo7EPhb6kR99IeSSHxCj/caifSFPgmTLoqrxa8S77v7rY7GwRzxJhkilGZTJK97XtqqxHXTheo30hyj4k0eiec/D+xHvVu5JhcQYHaAtkWTMMMLEMWHql2Oa2XU94pTqutfZfQVqKw9tZNP/APVvwV/FQR4crJIzmx0yoqi/fkUdvAmkoxp2lJv7eQhOdVOMEvq2/wAsbYXELIuZeHl9hqxGSkroqTg4OzNpNuNdHIUPAND0h4jakKdaRfAG59gqOVaEd2Sxw9SW0WKcVvYg0jQt3toPZqfhVeWMX+qLcOj5PtMSYzb08nz8o7F09/H31VniKkuJcp4SlDhf5i0m/GoSyWPYW5mIxBBZeij5s41I/NXifcKmhRlIr1MRCG2rJW7+zowZkdVZo5CtyNdLjy1BqxhqcWmmuJTxlWcXFxdroseCmlgN4MRiIfqSsR+q5K+6ppYWm+4gjjaq3dy27K9JmNhAE6R4pR84fepPcCjH9Wq88JJdllun0hF9tWLzu96QsFiiEzmCU/2U9kYn803Kv+iTVWUJRdmi7CpGavF3LZXJ2FAFAFAFAFAFAFAKd6drthMLLOkTTMgFo14klgtybGyjNcm2gBNepXPG7K5xra+9WPxqlZJZEQ3HRYSGa3gzhS7dhsVBq3CjRS9+f2M+eIxMnanTf19eZWcDudjGICpjMqm4WPCyRgHtu9h5m5r1Sgv93buVg4VZX/xK75u4oxG2o43ZWGJd1JVs8thcGxFk04iuniaa+J/N+RwsFVfwx+Ub+LNeEx74mQRwYSN3N7ByznQa9ZgBXDxGZ6QX11JFhHFXlUf0svwPp9jbSQRdK8WHWSRYgFynKWvlJyggAkW0PMV669bnY5WGw127NvvK5vhgcRhJ+hlmaS6hgwLWIN+RPaCPKoKk6l7OTLVGnSteMUvodI9HO7EK4KOSWKN5Jbvd1VrKTZQLjQWAPnUlOCy6kVao81kyzrsHCjQYaAf3SfuqTLHkRZ5czb/0mD8RF/hp+6llyGZ8z2mz4hoIowOwIv7qWR5mY43H2kIrYCSy5F/8K34yJR1T/wConPtWzfStUqQysvUqmdd453k3Yw2OQLiEuVvkdSVdCeJVhqOA04G2oNcptO6JGlJWZRcb6JHH4DHG3ZPCrH9aMp8KnWKqIqywVJ8LCyT0MzNxnwhP/wDM38SvHXvvFfY9WFS2lL7nHtoYx8NPJF0UAeKR0JCc0YqSLk24V4qzWqS+x68MmrOUn9SPLvBiG+fb6oA+y9evE1HxEcHRXAgTYh367M3iSfjULk3uyeMIx7KsStn7HmmkWNEOZhmGb1Rl5tc8R4V7GDbsjyVSMVdstuF9Gzm3STqO0KpPvNqnWGfFlV4xcEMcP6OIB15ZW+rlX4g12sPHizh4yXBFg2Xu9h8PrHEoYfOOre08PKpY04x2RBOrOe7GldkZQMbhWj2nNbqOgkPibf7g3vqOkmqzttYlrtPDq+9ydVwzyHicIT63TSIBra4y6DncXI01F+2opQ45mieFRbZUyPsnFnEK+cBkDWUlbBvIk/0a5pTdRO+x3Xpqi1l0fzLz6NdtY35WmFwzNLh11nEt2SBPzH4qx4BLkdwsSKWIjTi7R3NDCTqyjee3iduquXAoAoAoAoAoAoCsb2b+4HZ2k8oMnKKP1n8wOqO9iKA53tH0r47E6YLDLh05ST+sxHaFsAP8wqxTwtSpsipWx1Glo3d9wm/61jXkDT7RmZ1IISNhGt+sLqls3VJsau08FTi/fd2Z1XpGrKP+ONlz3OU7TBE0t+Odr/rGs2orSa7zYpSzQi+aQw3P2mMNjIJW0VXs31WBVj5BifKvIO0kz2pHNFo616QscnQiK9pDLAyXHWHSDVD863O2ouO0VZqPSxUpJ3uavSLuhLj3gMRRcmdXLHgpKkWsNbetpXlSDlawo1FBO5bsHh1ijSNdFRQo8FAH2VKlbQibu7m6h4FAFAR8bhBIBqVZWDxuujRuODKe3u4EEg3BNeSipKzOoycXdFe3CxWIG1UhM0hObENiAGYpIQAQ2VjZbtKp01HC9qirKCpxstdbkuHdR1Z5ndaW+v8Az9jrej0oNh8TMsKxPBh2WN8xILyEjOFYGyBc6i5B1Vq4hRzU3Ub2JJ4jLWjSSvfwIG8npOmnJTADoovyh1u7/wDbRhZR2M1/Cu6WGlPV6I4r4yNPRas5FtcRpiAZ1MgeTpHck5mV79JmK2uc3rA99KtONOVuAoVZVYN319WLsu42C+gx/vG+ypeogV/5NTmMcDu/hoTeOFARwJGY+1rkV2qcVsjiVWct2esdgC08Ey2vGWVr80ZTw7wwGneaOPvJnkZWi4viMa7OAoAoAoCq70wZcTBKB11eFj/nX4NXK0qJ89Dp+9SkuVn+jRVopCbb8rvbDxdZxdzyC955f121WruUv8cd3+C7hYxj/lnstvmR9oY1MKiQIbMbZ2UXKg8WtfVjxAvUdWoqUckdySjSdebqT2O5+jrePY8cK4fByrEb3ZJvUkdza7MX67HuJ7BoKoM1FbgdAU31FD0zQBQBQBQEfH42OCNpZXVI0GZmY2AAoDhu9fpQxe0GaHZoMMA0ac6O3gf7Mdw9bw4VLSoTqv3UQV8TToq835lThw+GwpLTSB5ibsz+s1za9hqRxvc661owp0KHaevrgY9SricV2E1H1xH2HmDqGF7HhcWuO3wNXYyUldGdODg7Mp++Gz3jk6dCcrEZvzW7fA29tZmMpOMusj6ZtdHV4zh1Ut14oreNmztm5kDN9awBPmRfzqjOWZ3NOnHLHL6saK5OzsO6eNbF4LDLJhpJmhe6OWCx3juFZmJubBrWynUXqzB5orQp1Flk7M6At7a8edu2piuZoAoAoAoCubz7XlidYo7R51zCUi5JuQVQH1cwABJN9GGhrunDPLLexHWqdXDNa/4XzEeyNqDAri8Wt2nYDCYe5uzTzffZHa/JR0R92mlQ4qK6xU4emyxgZPqnVnx/C9Mrc+DAOHw183rGWUk9bLckm+pux91W3TSyUfq/oZ6rOXWYj6L6/wBG/ZkhaMMb2JYrfjlzHLx1Pq2r2m7xv6twPKyyzt8vvbXxIO8EANmYerkkS4F8rEAoT2LmGp76gxUbpMtYKdm4/L+y7bs4rpcJC97nIAfFfVPvFKbvFMVY5ZtDOuyMKAwGB4H+hQELDbWikleFGzOgu1hoNbWzcL91cqabsjt05KOZk6ujgKAR73lehQHrdNHk7bhtfLLmvXMuHzR3DaXyYhxuJK2VRmkbqr8WPYoqec7aLdlanDNrLRL19yFi5lwkTMfWkc8T85vsUdlRSkqMb8X+SaEZYiaWyXgvMT7ubPM0hmk1ANxf5zfuFV8PTc5Z5FvF1lTh1cP+IsuLwEcvXQHv5+0a1dnTjPtIzqdadPss9bM+U4T/APTxc8I+jfMn6rae0VXlg4vZluHSE12lcvO7/pTxMTKmPjSSMsq9NCCGBYgAtGdCLnXL7DVWph5QV+Bco4uFR5VudhqAtBQBQCveTYEGOgaDEKWjYg6EggjgQRwNAcc3j3Wl2Va/3zB8EmC2aMk6LMqiwB/GCw7bE1o4XFpe5PYyMbgHJupT34r1+DmG19lvHiFLtmR3FpTaxBPM8L2qGtRlGonJ6N7ljD4iM6TUVZpbHQgK2j5w8TxB1KsLqwsR3VzKKkrM9jJxakt0c329sZsM9tSh6rfYe8ViYig6Uu4+nwuKjXjfjxRjd3YkmMnWGMces1tEXmx/rXhUMYuTsixOairs+hNk7OTDQpDH1EFhfieZJ7yST51cSsrGdJuTuyXXp4FAFAFAeJnKqxALEAkKOJsOA7zQHPZse2KZZpCLoCFjW9oyesDfUvyJIHDgNb3MPSj273f4M/F1p3dO1l+eX0E+xopZWEkylQjSGFSLEdI12cjjewVR3LUWHotzdWa+RLi8RGNKNCm9EtfXiR5GL9PLwMhGHiP5o6zD/M36Net3zT5+6v2IrLkp8vefz4L8L6m6ORsquthGWVI1tq63sWvyAFyO5e+vVfLmW2y7+88aWZxe+rb5dxOqQhN+40uTp8Of7N86fUfs8CPfVOCyycTQqPPGM+a8UWmpCIKAqe8+wcALyzkxFze6MbkniQtjfvsKgqU6e7LNKrV7MdTVgNu4bDfesJh5pU4s8Slrt3k9Y+y3KvFOMdIq57KlOfvTaRYdl7RabjBNELXBkCi/dbNmB8RyqWMm+BBOCjxTJ0sgUFmICgEkngANSa7ZwlcowxZxcvyhuouZYF7FvYufzmt5AV5Rjmed/Q9xEsi6pfXyMOqxl5nbla9uqo+aO259ptUrSjecmQpuaVOK/t8yqIr46e50Uf5V7PE1QSlXqdxqNxwtLv8Ayy5wxBFCqLACwFaUUkrIx5ScndnuvTkKAi4xMz4eP8ZiYU9r/wAqrYt2p/Uu4FXq/Q+nazDZCgCgCgNeIgWRWR1DKwIZWFwQeIIPEUB82b8vgsLjZcFEzNhzo6nUQSc1Ribso0+qe3WrdCurdXU7L8ChicK3LraXaXiRYMU2FCrI3SQN1JRqVvqM/droR2VejN0bKWseD8zMnTjiLuCtNbrn8vIe1cM8043CrKhRxdT/AFcd9cTgpxys7pVJU5KUdxl6O5YoA2EKKkurK4/t17bn5y3sV8xzrLdPqpZX/wBNxVlWjnX1XIu9engUAUAUAUAo3p2hJBCHjsD0iKzMLhFJN2IuOdh+lRbpd4ekW0r2RS2wSkMGzEuxdjmIJYm5N1tbXs8K0Y0YqOQyJYicp5/ptp4mlMAU/ByyDuc5x/m19hFeKk49mT/Pr7h11LtxX00fhp4HnGbO6bo+kNgpbMq8GuLcTqNPiRXk6XWWzcPE6p11SzZFvx4oiSYpWJmY2iT1Y+NtbAv4HgO4d9Qymm872W3mWIUnFdWu09X5ft9/yJaMCAQbg6gjmK7TvqiNpp2Z4ysjiWIhZAMuourLe+Vh2X5jUVHUp5tVuS0quX3ZaosGx9uJOchHRzAXaNuPip+eveKiUtbPRliUNMy1Q0YGxsbHkez99dHArTd+HP0kgM0n0pbHyC2yqPAVx1avd6knWytZaIh4PbMzziBMK0Uak5nYHLZSQcoAA1IsDfne1cqbcrJHcqcVHM5XZYalICn+kTaLCNcPH1pbF+5MwAH6TaeANQVpO2VcSzhoq+d8DVhoQiKg4KAPZV2McqSM2cnKTk+JVt48e00ggj1ANjb5zfuFUcRUc5ZImphKKpw62fpFg2Ts8QRhRx4se0/uq3SpqnGxQr1nVncm1KQBQBQHvYcPS7U2fFa/37pCO6MZv9pqljHsjS6OjrKR9IVQNQKAKAKAoPpd32/6fhhHCT8qxAKxW1yDgX8dbDv8DRK542krs4xFutG0IWS/Sn1mkvrmPEa8R/OteOCh1dpb8zAn0lU61yj2eXriKHabBfe5VEuHa4tytzsfmnuP86rt1MP7s1eLLiVLF+/TeWa9fVD/AGPLZbxEyQHq6+vGdSQ1+Iva3Pxq3Rdl7msfFGfiY3dp+7PjyfyHNWyiasRBmAsSrKcyOvFGHBh/WoqOpTVSNmS0a0qUsy/6Wrdfb/ygNFLZcRGBnA4OvKRPzTzHI6dlZrTi8stzZTjOKnHZ+rD6gPEkqr1mVfEgfGgselYHgQfCgM0At3lxKx4Sd3F1EbC3aSMoHfckDzrmWzOoL3kcvfd0sVk6Z0kyKptbQqoHxFW3hG3mzNOyKCxyinDKmrvxGeFeRFtNZrEAOoOoOgzDiD38KsQc4q0/uVaipzd6enc/0/TIe9UzDDkR3LOQotqSLFjbyU1Fi5NU/d4k2AhF1rz2WpXNnbx6dHOoK8LgDhwsV4W8KoU8TplmtDUq4LXPTevriTgrxjpMM3SQ8THe9u3LzHh8al1j71N3XIhvGbyVlaXPzGOz9qxzaIfWtcqeI+w+VTU60Z7Ferh50u0tDdisIsgF7gjVWGjKe1TyNdTpxmtTinVlTd0TdnbxPCQmLN1Jss4GmvKQDqn87h8arvNDSW3PzLay1dYb8vItSsCLjUHgRXZGDuALkgDtJt8aAVYjeOBSQjGV/owqXPmR6o8yK4dSPDUkVKXHT5lXxkTvOrSgB2PSsoN8iKMsSX5nMWY8riuacW53fz8jqrNRpNR+XmTaumcRnwEebPbK/wBJdD7uNRunG9+JKq07Zb3XI8RO/wA10lHebNz5rcHh2DhXicuDTPZKP+ya/Hj5npscFIDqyZiFU6EEnkCt/eBXvWWdpKwVJyTcXe3riSqkIQoB16LI+k23/wBnCu3gWZF+EgrNxbvOxsYCNqd+bO81VLwUAUBpxmJSKN5JGCoilmY8Aqi5J8AKA+cJ8U20cbJtCW+Vjlw6H5qLop+J8STWlgsP/wCkvoY3SWL/APKP18j1h8U0kzBbCKO6k/TfmB2BfjV2M5Sm7bLxf9GdOnGFJX7T1+S/smTRK6lWAZTxB4VLKKkrMhjJxd4uzKpjNmS4JulwxLR/OQ62Hf2jv4is6dGeHeentyNeniKeKj1dbR8H69Md7G23HiBp6r80J18u0VaoYiNVab8ihicJOg9dVzGdWCqaMTCxKvG2SWM3Rxy7VPap4EVDWoqou8sYfEOjLmnuvXEuO7m31xSkEdHMmkkZPD85T85DyNZ+qdnua+jSlF3TKl6ZNr5YY8Mp1kbpH7lXQA+LG/6FQ1paWLGHjrmFWEwC/JwUur9H1kvGSwB1OQi+vbWgqEJUr21t8jIliaka9r6X230+pbk2fJ/0WDaGClxLShVM6dK0gYKSkpVZc1iGBbTkDWVGo09TdnSTWiVxBHtWTGxIXmLxhgxXIoJddQGKjUAm9rDUA8q06NGE7TTuv2YmJxFSm3TaSfPuJNXjNCgFEzdJPx9SHQd8hGv6qm3iTVSbz1O6P5/ov049XS75fj+2RNqbEjmubZX+kPtHOoqtCM9eJNRxU6Wm6KviMLPhHuCQOTL1T4/uNUZQqUXdGnGpSxEbP7cRlg9pRYh1zjoph1ZFOh7jft7D21NCrCo1m0fMrzozoxeX3o8i01fMswygixAIPEHga8aueptaojbv4P1ZIelnQxtwSVgCjaqQOXMadlUlTs3G70NKVXMlOy17uIh3wxCRypHH6zR+s7yEuSx+ac9xYDl391QVWk7ItUE5Ru+P0LRurt1MQmWwSRR6ygAAj6Sjs7uV6npVFJW4lWvScHfgaY3zySydrZV+onqj2tmPnViit5c/0VcQ9VHkvFm6pisRtpKpifMoYZSbGw4DtPDxripbI7ktFtTVnYQ7vYfoYzPIzKltBcgNyvbn2AedVMPHJHPJ6F7FT6yXVRV369Mxs/FzYjEdIqrkXQZ+Cg9lvnGvKc51KmZLRevue1adOjSyN6vlx/otFXzLCgLt6BMFmOOxZ+fKIV+qgufbmX2Vj1ZZptn0FCGSnFdx12oyYKAKArHpNe2ysaR+Ice0W+2gOAx7RMWz0kXrZAq9xuVv5WrYVXJhlJcj590FUxjg9r3/AGe9y1Pye5YG7E6cRw6x7f5V7gl/j34nPSTXXWtw9WH1XDPCgKvtvd0humw3quDcqO3tXv7uFZ9fCu+elv62NXC45OPVVtVz8/Mmbv7fE33uT1ZhoQdM3gOR7RUuHxPWe7LSRDi8E6Xvw1j+PXMeVbKBHxEThllhbJNHqjcj2o3ap51BXo9YrrdbFnDYjqnZ9l7+fzOd7x4+WfEySTi0hOq/RA0CjuAtWJPNmebc+lpZciy7F/2Ib4eK9+oOPHhxrcoa0o/I+YxWlaXzOqehM22Wkf4qaZPZKx/3VhTWWTR9RTlmgpc0coxOf5dtBwgjY4ggRkWyqG6+QWOqkN39utX8FmUJOOr5GX0jldSEZ6LXUlSTBQT0kLqLXysVdbm12ilAa1z80tVmOK1tNWKcsDeOam7+uav+iNtLGshWONQZGBIJ6qgWGY9up4CpKtRx92O78CGhRjNOU3ovu+404PDiNAoN+JJPEkm5J8SajhHKrE1SeeVzdXRwYdQRYgEHiDwrxq+56m07orG293kVTJGwUDirHTyJ4eBqlWwySzRNLDYyTeWSuSt2flFvvn4O3q5ut3W7vGu8N1lve2I8Z1N/d38B9VsoEPFymGRJl4/g2BNgQ3VJ8HIPgTVeurWmvkW8M816b+fr6FX3q2Q8ErM1yrm4c29ZiLtw4G96oVYOLNWhUUo2Nu7WCIjlxFwMilUs1n6UlctvbbXjci1e0o6OXq5zWmrqPqxa8PCERUHBQB7K1IxypJGHOTlJyfE2V0ciya05OYjoE4/nsONz9Ee8ioHao9eyvH+i1G9Jadt+C82IcRM+NmCJpGvDsA+ke/sH86qScq87LYvQjHC080t36sWzDYdY1CKLAf1fxrQjFRVkZU5ucszNtdHBox8+SN3+ipPnbT31xUlli2SUo55qPedo9EOyjhtk4ZWFndTK394xZb9+QqPKsY+iLlQBQBQFY9Jw/wDxWNt+IagPnTFQl9mJlJ9UZiBzszXv4Xv5Vpyjmwitw8zFhNRx8s3HTwQ43WlVsMmXTLdTx63E8Rrxvp21Zwkk6SsU8fGSru/H8DarJTCgCgKxvHho55QkQJxAsSymwUdrn4W1rPxMI1J5Y9r8fM1cHUnRpuc37n5+XqxYcKMqhC+dlADE2v4kcr2q7DRZb3aM2pq8yVkzdXZwJN6NjrNGXAtIikgjmBrlP2VUxdBVI5uKL+BxUqU1F9l+HeedzMSXwwB+YxXy0I/1e6vMFPNStyHSUMte64q5g79S4RJ8ABaF5+lZ0ZllF5EdgrAgC6qRyOt71nVko1nfa5sYZylho5d7f0TIhhMbI0glEsrHMeld4572AGWQaNYaAFW8anjSpS1py179H9ytKvWhpWjpzWq+q/4NU2Utwvyh0bTKuLjQgnsWWMqpPtPdUvWVaekvHzRX6mhV1hp8n+mKsRE4xEgcLeMdGSrEgnRyRcCwswqSM3Ulmt3EUqapRyJ3u7nupCIKAjY7FiMA2LMxyqo5seV+Aric8qJadPO+SW5FliyKZpznZRcAAlU+qP8AcfdUbWVZ56/heuZLGWZ9XS0T+79cjGzMdNKqtkQAmzHMTccyoHDzNeU6k5pOyFalSptq7uNKsFU8Twh1ZW4MCDXkoqSszqMnFqS4FK3h2k0nRxPxgUoT9Ig2LeYVayasnfK+Bu0Iq2ZcdT3uqrNLlv6mjuO0r1fe1d4aLlPu3I8bJRp347ffcutahiETaTPlCR9Zzlv9FeLN7PjUdRu1o8Saio3cpbLx5Ir28mNAthoh6osGA7eS9/ae+qeIqW/xxL+EpN3rT39ajvYezRBHb57aue/s8B++rVCl1ce8pYms6s78FsMamK4UBEx2GM7Q4YccRNHFp2Fxc+AqtipWhbmXcDDNVvyPpuGIIqqosFAAHcBYVmGye6AKAKAUb3YLp8DiogbF4JVB7CUa3voD5w2HCX2fkHErIBftzNatehHNhrfM+fxUsmNzPmv0Tt2APksVhbTXxub++psLbqo2IMdfr5XGlWCoFAJtv7RdWSGPSSXg50CjmQeZ/rsqriKrTVOO74l7CUIyTqz2jw5kfaCtgYLxIGufvjknNc/ONvE630041HUTw9P3FfmySi1i63+R25Lh6/J63Uw7ZelY3LL9K55dbyVT5mvcHB2zviedIVFm6tLb1p934D+rpnBQFb3dj6HE4iDlo6eH/wBMPZVDDLq6s6f1NTGS62hCr9H6+gi3mgzY1wATfKTbsyAn3A1UxUb12vWxfwU7YZN+tR5gN1I8qmUa21UaWuBxIPEVbp4KNk5lCt0lO7VP7jXD4WeEWjnLpzinGdSOy/EDwqXqJx7MtOT1IHiac+3Cz5rRkOaVkkzGDokt63RtmjLXUBgDYpppYCorShLWNl3bf0T3hUjZSu+/R25d5NqYrhQEDbiO0LCNQzHkeztHeOVRV1JwaiixhnFVE5Owj2VvCU+94gEgaZiNR3MDx+PjVWliWvdmXa2DUvfpevkTJcO2HPTQnNATmdBrodMy91vhUji6bzw7PIhjNVl1dRe9wfmO8POrqGQgg8xVmMlJXRSlBwdpGyujkp++GDyyCQcHGv1h+8Ee+s7FwtLNzNfAVM0HF8BhudhrRs/NzYeA/mT7KmwkbRcuZBj53mo8iwVbM8X7c2j0ERI6zaL49vl+6oa9XJHvLGGo9bO3BbindXZl/v76k3yX97fH31XwtL/dlvG17f4o/XyLNV4zAoAoBv6NMB8o2yjcUwkTSH67jKB7Gv8Ao1m4uV525GxgIWpuXM75VUvBQBQBQGCKA+csNgPk74nDH+xnkT9EnMp81YVsYF3pW7z57pOOWvfmkQd2wVEsRJPRSFQTxtYEeH867wvuqUOTI8a1JxqfEhxVopBQELbGBM8TRhst+dgfLu8qir03UhlTsT4asqNRTauU8Y3E4JujlGePhlbVWH5rcvD3VmdZVoPLLVeBtdVQxSzw0fPivmibs2cJmmwpJTjLhz1lHavb41LSko3nS24ogrQc7U6614S4fUtmHmV1V1N1YXB7jWjGSkk0Y84OEnGW6NldHIk2lDkxeHlHBrxN5hivx91VKsctaE+eheoSzYapT5a/i4u2wjjaEbRqGbJmAJtewYEX5GwqCspLEpxWti1hnB4OSm7K9vwTcPtwvKFPqeuAytbMAInLA92ZQb1LHEOU7ba/p38SCeDUKbktdN+HaVvDgO8NNnRWsRmANjxFxfWrcZZop8yhOOSTjyF+320iQfPlW/gvrn/TUGJeijza8NSzg170pck/HQ20PQoAoBZtrY6zi49Vxwbt7j3VBWoKou8tYfEypO3Aruy9pvhXMcgOW+q8x3j+tap0qsqTyy2NCtQjXjnjuWCDLGeljN4ZNWt8w/SHdyI5VbVo+9Hsvw7yhLNNZJdpbd/d5DUGrBVFe8uHD4du1fWHl/I1BiY5qb7izg55aq79CVsuDo4Y17FF/E6n3mu6UcsEiKtPPUciUTbjUhGVBr43Fc+jX/SPtY/1pWd/96vcjWVsNR73+f6LcqgAACwGgFaCVjJbbd2Zr08CgMMwAJPAamjdj1K+iOjegbZtsJNi2BD4qUkX/Fx3C+9nrFnLNJs+ipwyRUeR06uTsKAKAKAKA4x6StnGDafSjqYyMG//AKsICkd148p/RNX8BUtJx5mV0rSvBT5fhlTihKYhjf1ZVBt2Mlh71YeytBRy1W+DXijKlNSoJcYvwf8AZPqYrhQBQGvE4dZFKuoZTyNcyjGStJaHUJyhLNF2ZSdr7Fkwj9NATkGt+a9x7R3+2sqth50JZ4bfg3cPi6eJj1dVa/n+x9u3tmOZctgknEqOBOpJX3m1XMNiIzVtn62M/G4WdJ5t48/MeVbKAs3jU9AzDjGVkH6LAn3Xqvif/m2uFmWsE11qi9ndfdCneKEyYnDZHKF1NmHEcxwI7arYmLnVhZ2uXMHJU6NTMr2exJx2FsF+VKJV6olQEOCdLMo1IPd7KkqQtbrVdc1uR0ql2+oeV72eq+j8/ubRtL1kVJQ6kaMqBm1sqqwDKPpEkWNl4dvM68k1Gm0/XrkdU8LCUZSqxcbetNPMziZM2JQEqQkbMrLmyvnEZuMwBFlYXB4ZudeKr1s07bJ/o9dHqackne7X7JdTlYKAKAKAWbc2SJ100kHVPb3Hu+FQV6KqLvLWGxDpS7iv7D2i2HkMUoshNmB+ae3w7aqUajpyyy2L+JoqtDPDf8lmwq9EwjFyhuUP0eeQns5g+XKrsfceXhw8vIzZvOs/Hj5+Z422MypH+MkUHwBzH3CvK2qUebPcPo3PkmMKmK5X97NoZVES9Z+t9Xs8z8KqYqpZZFxNDA0c0s72X5J+wMB0MQBHrN6zePIeQ+2paFPJDvIMVW6ypdbLYY1MVgoAoCFtRHkCQR/hMQ6xL+kQCfD99V8TPLC3Mt4KnnqX5an0nsTZqYXDxQR9WJFQd+UWv4nj51lm2TaAKAKAKAKAqHpR2K2JwLNEt5sOwniHMlL5l0+khcW7SK7pzcJKS4EdWmqkHB8Tk8ModQy6hgCPA19DFqSuj5KUXFuL3R7r08CgCgCgAi+hoNikbybAMJ6aC4UG5A4oe0d3wrJxOFcHnht+DdwWNVVdXV3/AD/f5G27G8HTfe5DaUcD9Mf8u6rOFxXWe7Lf8lTHYLqvfh2fx/Q/ljDKVPAgg+YtVxq6szOjJxaa4FUS5bA34xu8TeKFR8FrOV26Xc2vsa7slX70n97lnxOHD5b39U3HjlI18M16vygpWuZUKjhe3HzIr7LHqlSAwVVNxo2UEA6EMp9ZtQeeoNQTwydmnZos08Y43jJXi3ciwwsJWzFTkWy5QRlDm+XjqAqIAewVFCm4PK+H7J6lVVI5krXf40/bJdTEAUAUAUAUAo3g2QJlzKPvi8Pzh9H91V8RRzq63LmFxPVuz2/Av3a2ta0EvEGyE8j9E34d3sqHDVv9JE+Mw/8A6Q+vmN5/WxMa/QRn82IUfbViWtVLkmypHSjJ82l9tSbNKEUs3BQSfKpZNJXZDGLk0lxKhsaNsTiTI+oU5j3fRX+uw1nUU6tTMzWxDVCjkjx08y5VpGOFAFAFAOfRfsr5VtfpSLx4KO/969wvuJPigrMxU7ztyNnA08tPNzO9VWLoUAUAUAUAUAUByDbG4OMjxEgwsUUmHZmkS8oQpmNzHYg6AlrEaWsKvUMZ1ccrVzNxPRyqzzxdrkb7iNpfk8X7QP8AhU3tBfCVvZMvi8A+4jaX4iH9oH/CntBfCPZMvj8A+4faX4iH9o/+OntBfD4nvsl/H4f2Z+4faX4iH9o/9lPaC+E89kv4/Ax9xG0vxEP7QP8AhT2gvhHsl/H4f2Y+4jaX5PD+0D/hT2gvhHsmXx+BV8d6HtpdLnhijj1uB06mxvy0Fh3VQnOObNBWNWnTlkyVHcsce521LDNhUJtqRPHa/nV5dIK2sTKl0S76S0FM3o72p0mYYQWEwlA6eH6NmGp5kXqB4lZrpcb+ZaWClkyt/wCuXx0+w0+5Laf5Ef2iD/lVn2hH4WU/ZM/iQfcntP8AIT+0Yf8A509oQ+Fj2TU+JEFdytqBnb5Cxzte3yjDaAKAB+E7qh/mRu3Z6lj2fLKldaL9nr7jtqfkDftGF/iV7/MjyPPZ8/iQfcdtT8gf/Hwv8Wn8yPIez580H3H7T/IH/wAfC/xafzI8mPZ8+aD7kNp/kEn+Nhv4tP5keTHs+fNGPuR2n+QSf42G/i0/mR5Mez580Z+5Daf5BJ/jYb+LT+ZHkx7PnzQg2z6MdpyvnjwTqx615sPqe0Wk41VrTjOWaJew9OdOOWTuOMHubtVUAkwLFwLFhNhtbcP7WrEMWkveWpUqYBuTyvQjbb3E2tNHkTBMtyM15sNqBy0l7beyuK2JU45USYfBunPNJmdi7gbSgjy/IZCxN2Imw3H/ABeylGvCnG1hiMLOrO91YmS7rbRUFmwLqo1JafCgAdpJlsKl/mR5Mg9nz5oyu6e0iL/IXt2ibDfxa9/mR5Mez580B3V2iBc4GSwFyemw1rdt+lp/MjyY9nz5o8ndbafLZ8h/vcP9klefzI8h7PnzR0j0R7sS4HBt8oGXETyNLILg5eSrddOAvx+caoNtu7NWMVFWReK8PQoAoAoAoAoAoAoAoAoAoAoAoAoAoAoAoAoAoAoAoAoAoAoAoAoAoAoAoAoCFtfBGaJow+XMCDdcwIII1FwedwQQQQKAQbT3Cw85N/UzOGbo1Vb6JceqNLlGueP31xzoDMe40SqwSacF1EbnMpDIEKKpQrk0U9YC97nnQFqRbADsoDNAFAFAFAFAf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68" name="AutoShape 4" descr="data:image/jpeg;base64,/9j/4AAQSkZJRgABAQAAAQABAAD/2wCEAAkGBxQSEhUUExQVFhUWGBoYFxgXFxcfHBkaGxcXGh0aHB0YHCghGB4lHBQYIjEhJSkrLi4uGB8zODMsNygtLisBCgoKDg0OGxAQGywmICQsLy80NDQsNCwsLCwsLCwvLCwvLCwsLCwsLCwsLCwsLywsLCwsLCwsLCwsLCwsLCwsLP/AABEIALcBFAMBEQACEQEDEQH/xAAcAAACAgMBAQAAAAAAAAAAAAAABQQGAQMHAgj/xABOEAACAQIDBAYFBQ0HAgYDAAABAgMAEQQSIQUGMUETMlFhcYEHIpGhsRRCUnLBFiMzU1RigpKU0dPh8EODk6KywtIVcyREY+Lj8SU0dP/EABoBAQADAQEBAAAAAAAAAAAAAAADBAUCAQb/xAA1EQACAQIEAgcIAgMBAQEAAAAAAQIDEQQSITFBUQUTMmGh0fAVIlJxgZGxwRThI0LxQzNi/9oADAMBAAIRAxEAPwDuNAFAFAFAFAFAFAFAFAFAFAFAFAFAFAFAFAFAFAFAFAYJoCjb0ekuDDkxYYDFTjiFa0SfXkAIv+atz4VJTpSm9CKrWhTV5Mp8XpL2irZ2XDSLzhCOunYshc2PeQR4VYeDklo9SpHpCLlZrQ6vu3tuLG4ePEQk5XHA8VYGzKw5EEEVTNAZ0AUAUAUAUAUAUAUAUAUAUAUAUAUAUAUAUAUAUAUAUAUAUAUAUAUAUBF2ltKHDoZJ5UiQcWdgo8Lnn3UBV5PShs0EgTOwHzkgnZfIqlj5V0oSfBnDqQWja+5rk9KezgLh5mPYuHnv70Ar3q58n9jzrqfxL7le216X2APyfClV/G4lwgHZ6iXLeBK1IsPO15aIieLp3tHV9xzPeHf/ABONfo5JJJlOhjivHEe0ZF1kH12Ir1KCdksx5J1ZRzNqK9cQw2GckZrRopusSe27EcdfmjTxq9GEnvouXmZc5xW2rfF/rzJomXMVuMwFyOYFS5lexDlds1tC4eh3axhxs2EP4PEL08fYJFsHA+sLN+jWZioZZ35mzgqmenZ8Ds1Vy2FAFAFAFAFAFAFAFAFAFAFAFAFAFAFAFAFAFARto7Qiw8bSzSLHGouWY2A/rsoDmu0/S6X0wGFaUX/DTnJGe9R1mHsqenh6lTVIrVsXSpaSevIWxeknal/WhwJHYDMPfrU/8CpzXr6FX2rR5Pw8yz7J9JkZKriojBfQyK4eJT+cSFZBw1K2HMioquEqU1d6onoY6lVllWj7y+g34VWLhmgCgCgPnje7HNi9pYtpSWXDymGFCfVQJYEgcLsQTfjV3CU4u8mZuPqyTUFsKtoYd3WySGNu0cD41cqRlJe67FClOMX70boTR7KxSknpsw+sxPdobC/nVZUayfaLjxGHkuz+DzHu7I5BnlJHHKCT8dB7K8WGlLts9eNhBWpxHmDwMcQsigd/M+JOtWoU4wXuoo1Ks6jvJm2fNlOS2a2l+F++upXtpucxtdZtjVg8GsY0HrHrMeLHtJ8a5hBR2OqlSU99uXI2DHnCz4fFj/y8oLd8beq4HipqDFwvC/ItYCplqZeZ9LKwIBGoPCs02DNAFAFAFAFAFAFAFAFAFAFAFAFAFAI96968Ns6MPiHsWNkRRd3PYq8/HhQN2KXJ6VJmN4sEFTl002Vj+iiMF9tXIYKrJXehn1OkqMXZXfyMr6UZh1sHH5Ykj4w168BUXFHK6UpPg/X1IW1/SzKqerHh4SRoXkaUnwRVQn2148Jl7c0vE6WPc3anTb8PMo7458dJ0szvOQb5pdUX82JB6intIvbtJq1h6NPeKv3v9etCji8TV2k7dy/fHz+Qwq+ZYUAEXoDonoi2xmikwbE5sMR0d+cL3KD9Ehk8FWsHEU+rqNH1ODrdbRUnvs/mdAqAshQBQHzRiR/47aII/wDNzf62rQwfZZk9IdtfIRY7CTJIFw7S2OpzH1FHYCfh4UnCpGVqbf6PadSlKGaql+2TsNsttDLNI5HIEqt/LU1LGi/9pNledeO0IpeLGdTlYKAw7gC5IA7SbfGvG0tz1JvRCbH7yxJcJ98bu6vt5+VVp4qEdtS5SwNSWstEVXaO05JjdzpyUcB5fbVGpVlN6mnSoQpL3T6g9H292HfZuEabEwo4iCN0kqKbp6hJDG+uW/nUZMPk3twBNhjcKT/34v8AlQDWCdXF0ZWHapBHuoDZQBQBQBQBQBQBQBQBQBQBQBQHC/SUpk242fURYZOjB5XY3I8yau4CKdRt8EZvSk3GkkuLF5FbB8+ivz7pxvxlmOt7Fgbe0VSlgoPds0Y9JTjtGP2N+E3ZgQ3KmQ9rm/u4V3DB0o6vX5kdTpCtLROy7hyBbQcKtFLcKAg4rbEEd88q3HIG59gqGdenHdk9PC1p9mLEmM30QaRRs3e2g9guT7qqz6Qiuyi/T6Km+3K3y1LF6GN6Wfa6iTKvTQvEAAbXBEi3uePqMP0qoVq0qruzUw+HjQjli2fRdQlgKAKA+bNryIu0doAsoY4qQ2JF+PH31fwkkotXMvHxk5JpaWPDSqOLAeYq5mXMz1FvgRpdqwrxlTyN/hUbrU1xJFh6r2ixdPvVEOqrt5AD36+6oZYuC2LEcBUe7SFmJ3qkPUVU959+nuqGWLm9lYswwEF2ncS4nFvIbuzN4n4DlVaU5S3ZchTjBWirGmuTsyBQFk2XuuWGaYlexRx8zy8Ku0sJfWZnVsck7U9e8fps+FFt0aWHaoJPmdSatqnCK2KDrVJyvdmvZO1BA0kuHZ8O8XFozYE24Feq/ZlYGq7jSmnpaxaU68HFKV7n0vsWeSTDwvMmSVo0aRPouVBZfIkis81iZQBQBQBQBQBQBQBQBQBQBQHHvS5hMm0sLNb8NBJETyvGwcedmPsq5gZWq/NGf0nG9C/JryK5WyfOmGYAXJsO0149Ak3ohPjd58PHcZs5HJBf38PfVaeMpR43+RdpdH158LfP1cQ4zfOQ/g0VR2tqfsAqnPHzfZVjQp9FQXbbfgJMZtWaXryMR2XsPYNKqzrTn2mX6eHpU+zFEKoiYKAnbC2m2FxEM6daJ1cd+Ug28xp50B9o4eYOiuuqsAw8CLj40BsoAoD5O9L+G6Pa+LFrBnVx+kisT7SaAptAFAFAFAFAM8BsOaXULlX6TaDy5mpoUJzK1XFU6e7uy07K2HHDY9Z/pHl4Dl8av0qEYa8TMr4qdXTZE/EYlYxd2A5DtJ7ABqT3CpZTUdyCEJTdooW40NLZWBRGICoozSyE6AKouRe/Aa1Xqyuve0Xi/ItUY2fue9LwXmdY9Hno1EXRz4tApQ5ocNoRGeUkh1zycwOC35nUUqlXN7sdEaVKjleaTvJ8fI6lUROFAFAFAFAFAFAFAFAFAFAFAc69OEWXBRYm2uGnRj2lXDRkd1y6+ypKU8k1LkQ16XW03DmcFxu+MraRqsY/WPtIt7qtVMfN9nQpUui6Ue27+AjxWOklN5HZvEm3kOAqpOpKfady/TpQp9hJEeuCQyqkmwFz3UPG7bk/D7ExD9WJ/Eiw/wA1qmjh6stosgni6MN5IYw7n4g8ci+LX+ANTxwNV72K0ulKK2u/oTYdyT8+YD6qk/EipV0e+MiCXSy/1j4k6Dc2AdZnbzA+AqWOAprdsgl0rVeySOvbh78YaDCRYbFydDJCOjDSBgjopsjB7Zb5bAgkG4NZ1ajKnJ3Whr4fEwqxTT15F6g21hnTOmIhZLXzLIhWw53BtaoVqWG7as5xvp6VXUGPZsJlbUdO4sg+ohsX8TYfWFSqhUfAgeKpJ2zHF9p7PxuMlafENmke2ZnZeQsBZRYaDgBXawtRkbxtJcRZJsLEA26MnwsfhXLw9RcDtYqi/wDYwmw8Qf7JvOw+JoqFR8A8VRX+xLh3WmPHIvib/CpFhJvcilj6S2uxhht01HXkJ7lFveb/AAqWODX+zK8+kG+yhvhNkwx2yoLjmdT7TViNGEdkVZ4ipPdk2pSAjYvHxxddwO7n7BrXE6kYbslp0Zz7KK9tDegE/ekFxwdgLjwHL21TqYv4UX6WB+N/RHVvQPtTAyBgyKuPF7ySHMzppqhbqAXsUFu3WqcpOTuzQjCMVaKsdnrw6CgCgCgCgCgCgCgCgCgCgCgCgOb+lbeTDSYabAIemnlABCEFYbMGDStwXVR6urHs51JSpSqO0SGtXhRjmm/7OGx7kyX9aVAO4MfiBVxdHz4tFB9LU+EWTYtykHXlc+AA+N6lXR8eMiCXS032YomYfZeCjNgEZuwsXP6ov8KkjRw8XbRv7kM8Ri5q+qXyt4jqKBV0VQPAAfCrailsijKcpdpmZJAvWIHiQPjRtLc8UW9kRJdsQLxmj/WB+FROvTW8kTRwtaW0WQpd6cMvzy31VP22qN42iuJPHo7EPhb6kR99IeSSHxCj/caifSFPgmTLoqrxa8S77v7rY7GwRzxJhkilGZTJK97XtqqxHXTheo30hyj4k0eiec/D+xHvVu5JhcQYHaAtkWTMMMLEMWHql2Oa2XU94pTqutfZfQVqKw9tZNP/APVvwV/FQR4crJIzmx0yoqi/fkUdvAmkoxp2lJv7eQhOdVOMEvq2/wAsbYXELIuZeHl9hqxGSkroqTg4OzNpNuNdHIUPAND0h4jakKdaRfAG59gqOVaEd2Sxw9SW0WKcVvYg0jQt3toPZqfhVeWMX+qLcOj5PtMSYzb08nz8o7F09/H31VniKkuJcp4SlDhf5i0m/GoSyWPYW5mIxBBZeij5s41I/NXifcKmhRlIr1MRCG2rJW7+zowZkdVZo5CtyNdLjy1BqxhqcWmmuJTxlWcXFxdroseCmlgN4MRiIfqSsR+q5K+6ppYWm+4gjjaq3dy27K9JmNhAE6R4pR84fepPcCjH9Wq88JJdllun0hF9tWLzu96QsFiiEzmCU/2U9kYn803Kv+iTVWUJRdmi7CpGavF3LZXJ2FAFAFAFAFAFAFAKd6drthMLLOkTTMgFo14klgtybGyjNcm2gBNepXPG7K5xra+9WPxqlZJZEQ3HRYSGa3gzhS7dhsVBq3CjRS9+f2M+eIxMnanTf19eZWcDudjGICpjMqm4WPCyRgHtu9h5m5r1Sgv93buVg4VZX/xK75u4oxG2o43ZWGJd1JVs8thcGxFk04iuniaa+J/N+RwsFVfwx+Ub+LNeEx74mQRwYSN3N7ByznQa9ZgBXDxGZ6QX11JFhHFXlUf0svwPp9jbSQRdK8WHWSRYgFynKWvlJyggAkW0PMV669bnY5WGw127NvvK5vhgcRhJ+hlmaS6hgwLWIN+RPaCPKoKk6l7OTLVGnSteMUvodI9HO7EK4KOSWKN5Jbvd1VrKTZQLjQWAPnUlOCy6kVao81kyzrsHCjQYaAf3SfuqTLHkRZ5czb/0mD8RF/hp+6llyGZ8z2mz4hoIowOwIv7qWR5mY43H2kIrYCSy5F/8K34yJR1T/wConPtWzfStUqQysvUqmdd453k3Yw2OQLiEuVvkdSVdCeJVhqOA04G2oNcptO6JGlJWZRcb6JHH4DHG3ZPCrH9aMp8KnWKqIqywVJ8LCyT0MzNxnwhP/wDM38SvHXvvFfY9WFS2lL7nHtoYx8NPJF0UAeKR0JCc0YqSLk24V4qzWqS+x68MmrOUn9SPLvBiG+fb6oA+y9evE1HxEcHRXAgTYh367M3iSfjULk3uyeMIx7KsStn7HmmkWNEOZhmGb1Rl5tc8R4V7GDbsjyVSMVdstuF9Gzm3STqO0KpPvNqnWGfFlV4xcEMcP6OIB15ZW+rlX4g12sPHizh4yXBFg2Xu9h8PrHEoYfOOre08PKpY04x2RBOrOe7GldkZQMbhWj2nNbqOgkPibf7g3vqOkmqzttYlrtPDq+9ydVwzyHicIT63TSIBra4y6DncXI01F+2opQ45mieFRbZUyPsnFnEK+cBkDWUlbBvIk/0a5pTdRO+x3Xpqi1l0fzLz6NdtY35WmFwzNLh11nEt2SBPzH4qx4BLkdwsSKWIjTi7R3NDCTqyjee3iduquXAoAoAoAoAoAoCsb2b+4HZ2k8oMnKKP1n8wOqO9iKA53tH0r47E6YLDLh05ST+sxHaFsAP8wqxTwtSpsipWx1Glo3d9wm/61jXkDT7RmZ1IISNhGt+sLqls3VJsau08FTi/fd2Z1XpGrKP+ONlz3OU7TBE0t+Odr/rGs2orSa7zYpSzQi+aQw3P2mMNjIJW0VXs31WBVj5BifKvIO0kz2pHNFo616QscnQiK9pDLAyXHWHSDVD863O2ouO0VZqPSxUpJ3uavSLuhLj3gMRRcmdXLHgpKkWsNbetpXlSDlawo1FBO5bsHh1ijSNdFRQo8FAH2VKlbQibu7m6h4FAFAR8bhBIBqVZWDxuujRuODKe3u4EEg3BNeSipKzOoycXdFe3CxWIG1UhM0hObENiAGYpIQAQ2VjZbtKp01HC9qirKCpxstdbkuHdR1Z5ndaW+v8Az9jrej0oNh8TMsKxPBh2WN8xILyEjOFYGyBc6i5B1Vq4hRzU3Ub2JJ4jLWjSSvfwIG8npOmnJTADoovyh1u7/wDbRhZR2M1/Cu6WGlPV6I4r4yNPRas5FtcRpiAZ1MgeTpHck5mV79JmK2uc3rA99KtONOVuAoVZVYN319WLsu42C+gx/vG+ypeogV/5NTmMcDu/hoTeOFARwJGY+1rkV2qcVsjiVWct2esdgC08Ey2vGWVr80ZTw7wwGneaOPvJnkZWi4viMa7OAoAoAoCq70wZcTBKB11eFj/nX4NXK0qJ89Dp+9SkuVn+jRVopCbb8rvbDxdZxdzyC955f121WruUv8cd3+C7hYxj/lnstvmR9oY1MKiQIbMbZ2UXKg8WtfVjxAvUdWoqUckdySjSdebqT2O5+jrePY8cK4fByrEb3ZJvUkdza7MX67HuJ7BoKoM1FbgdAU31FD0zQBQBQBQEfH42OCNpZXVI0GZmY2AAoDhu9fpQxe0GaHZoMMA0ac6O3gf7Mdw9bw4VLSoTqv3UQV8TToq835lThw+GwpLTSB5ibsz+s1za9hqRxvc661owp0KHaevrgY9SricV2E1H1xH2HmDqGF7HhcWuO3wNXYyUldGdODg7Mp++Gz3jk6dCcrEZvzW7fA29tZmMpOMusj6ZtdHV4zh1Ut14oreNmztm5kDN9awBPmRfzqjOWZ3NOnHLHL6saK5OzsO6eNbF4LDLJhpJmhe6OWCx3juFZmJubBrWynUXqzB5orQp1Flk7M6At7a8edu2piuZoAoAoAoCubz7XlidYo7R51zCUi5JuQVQH1cwABJN9GGhrunDPLLexHWqdXDNa/4XzEeyNqDAri8Wt2nYDCYe5uzTzffZHa/JR0R92mlQ4qK6xU4emyxgZPqnVnx/C9Mrc+DAOHw183rGWUk9bLckm+pux91W3TSyUfq/oZ6rOXWYj6L6/wBG/ZkhaMMb2JYrfjlzHLx1Pq2r2m7xv6twPKyyzt8vvbXxIO8EANmYerkkS4F8rEAoT2LmGp76gxUbpMtYKdm4/L+y7bs4rpcJC97nIAfFfVPvFKbvFMVY5ZtDOuyMKAwGB4H+hQELDbWikleFGzOgu1hoNbWzcL91cqabsjt05KOZk6ujgKAR73lehQHrdNHk7bhtfLLmvXMuHzR3DaXyYhxuJK2VRmkbqr8WPYoqec7aLdlanDNrLRL19yFi5lwkTMfWkc8T85vsUdlRSkqMb8X+SaEZYiaWyXgvMT7ubPM0hmk1ANxf5zfuFV8PTc5Z5FvF1lTh1cP+IsuLwEcvXQHv5+0a1dnTjPtIzqdadPss9bM+U4T/APTxc8I+jfMn6rae0VXlg4vZluHSE12lcvO7/pTxMTKmPjSSMsq9NCCGBYgAtGdCLnXL7DVWph5QV+Bco4uFR5VudhqAtBQBQCveTYEGOgaDEKWjYg6EggjgQRwNAcc3j3Wl2Va/3zB8EmC2aMk6LMqiwB/GCw7bE1o4XFpe5PYyMbgHJupT34r1+DmG19lvHiFLtmR3FpTaxBPM8L2qGtRlGonJ6N7ljD4iM6TUVZpbHQgK2j5w8TxB1KsLqwsR3VzKKkrM9jJxakt0c329sZsM9tSh6rfYe8ViYig6Uu4+nwuKjXjfjxRjd3YkmMnWGMces1tEXmx/rXhUMYuTsixOairs+hNk7OTDQpDH1EFhfieZJ7yST51cSsrGdJuTuyXXp4FAFAFAeJnKqxALEAkKOJsOA7zQHPZse2KZZpCLoCFjW9oyesDfUvyJIHDgNb3MPSj273f4M/F1p3dO1l+eX0E+xopZWEkylQjSGFSLEdI12cjjewVR3LUWHotzdWa+RLi8RGNKNCm9EtfXiR5GL9PLwMhGHiP5o6zD/M36Net3zT5+6v2IrLkp8vefz4L8L6m6ORsquthGWVI1tq63sWvyAFyO5e+vVfLmW2y7+88aWZxe+rb5dxOqQhN+40uTp8Of7N86fUfs8CPfVOCyycTQqPPGM+a8UWmpCIKAqe8+wcALyzkxFze6MbkniQtjfvsKgqU6e7LNKrV7MdTVgNu4bDfesJh5pU4s8Slrt3k9Y+y3KvFOMdIq57KlOfvTaRYdl7RabjBNELXBkCi/dbNmB8RyqWMm+BBOCjxTJ0sgUFmICgEkngANSa7ZwlcowxZxcvyhuouZYF7FvYufzmt5AV5Rjmed/Q9xEsi6pfXyMOqxl5nbla9uqo+aO259ptUrSjecmQpuaVOK/t8yqIr46e50Uf5V7PE1QSlXqdxqNxwtLv8Ayy5wxBFCqLACwFaUUkrIx5ScndnuvTkKAi4xMz4eP8ZiYU9r/wAqrYt2p/Uu4FXq/Q+nazDZCgCgCgNeIgWRWR1DKwIZWFwQeIIPEUB82b8vgsLjZcFEzNhzo6nUQSc1Ribso0+qe3WrdCurdXU7L8ChicK3LraXaXiRYMU2FCrI3SQN1JRqVvqM/droR2VejN0bKWseD8zMnTjiLuCtNbrn8vIe1cM8043CrKhRxdT/AFcd9cTgpxys7pVJU5KUdxl6O5YoA2EKKkurK4/t17bn5y3sV8xzrLdPqpZX/wBNxVlWjnX1XIu9engUAUAUAUAo3p2hJBCHjsD0iKzMLhFJN2IuOdh+lRbpd4ekW0r2RS2wSkMGzEuxdjmIJYm5N1tbXs8K0Y0YqOQyJYicp5/ptp4mlMAU/ByyDuc5x/m19hFeKk49mT/Pr7h11LtxX00fhp4HnGbO6bo+kNgpbMq8GuLcTqNPiRXk6XWWzcPE6p11SzZFvx4oiSYpWJmY2iT1Y+NtbAv4HgO4d9Qymm872W3mWIUnFdWu09X5ft9/yJaMCAQbg6gjmK7TvqiNpp2Z4ysjiWIhZAMuourLe+Vh2X5jUVHUp5tVuS0quX3ZaosGx9uJOchHRzAXaNuPip+eveKiUtbPRliUNMy1Q0YGxsbHkez99dHArTd+HP0kgM0n0pbHyC2yqPAVx1avd6knWytZaIh4PbMzziBMK0Uak5nYHLZSQcoAA1IsDfne1cqbcrJHcqcVHM5XZYalICn+kTaLCNcPH1pbF+5MwAH6TaeANQVpO2VcSzhoq+d8DVhoQiKg4KAPZV2McqSM2cnKTk+JVt48e00ggj1ANjb5zfuFUcRUc5ZImphKKpw62fpFg2Ts8QRhRx4se0/uq3SpqnGxQr1nVncm1KQBQBQHvYcPS7U2fFa/37pCO6MZv9pqljHsjS6OjrKR9IVQNQKAKAKAoPpd32/6fhhHCT8qxAKxW1yDgX8dbDv8DRK542krs4xFutG0IWS/Sn1mkvrmPEa8R/OteOCh1dpb8zAn0lU61yj2eXriKHabBfe5VEuHa4tytzsfmnuP86rt1MP7s1eLLiVLF+/TeWa9fVD/AGPLZbxEyQHq6+vGdSQ1+Iva3Pxq3Rdl7msfFGfiY3dp+7PjyfyHNWyiasRBmAsSrKcyOvFGHBh/WoqOpTVSNmS0a0qUsy/6Wrdfb/ygNFLZcRGBnA4OvKRPzTzHI6dlZrTi8stzZTjOKnHZ+rD6gPEkqr1mVfEgfGgselYHgQfCgM0At3lxKx4Sd3F1EbC3aSMoHfckDzrmWzOoL3kcvfd0sVk6Z0kyKptbQqoHxFW3hG3mzNOyKCxyinDKmrvxGeFeRFtNZrEAOoOoOgzDiD38KsQc4q0/uVaipzd6enc/0/TIe9UzDDkR3LOQotqSLFjbyU1Fi5NU/d4k2AhF1rz2WpXNnbx6dHOoK8LgDhwsV4W8KoU8TplmtDUq4LXPTevriTgrxjpMM3SQ8THe9u3LzHh8al1j71N3XIhvGbyVlaXPzGOz9qxzaIfWtcqeI+w+VTU60Z7Ferh50u0tDdisIsgF7gjVWGjKe1TyNdTpxmtTinVlTd0TdnbxPCQmLN1Jss4GmvKQDqn87h8arvNDSW3PzLay1dYb8vItSsCLjUHgRXZGDuALkgDtJt8aAVYjeOBSQjGV/owqXPmR6o8yK4dSPDUkVKXHT5lXxkTvOrSgB2PSsoN8iKMsSX5nMWY8riuacW53fz8jqrNRpNR+XmTaumcRnwEebPbK/wBJdD7uNRunG9+JKq07Zb3XI8RO/wA10lHebNz5rcHh2DhXicuDTPZKP+ya/Hj5npscFIDqyZiFU6EEnkCt/eBXvWWdpKwVJyTcXe3riSqkIQoB16LI+k23/wBnCu3gWZF+EgrNxbvOxsYCNqd+bO81VLwUAUBpxmJSKN5JGCoilmY8Aqi5J8AKA+cJ8U20cbJtCW+Vjlw6H5qLop+J8STWlgsP/wCkvoY3SWL/APKP18j1h8U0kzBbCKO6k/TfmB2BfjV2M5Sm7bLxf9GdOnGFJX7T1+S/smTRK6lWAZTxB4VLKKkrMhjJxd4uzKpjNmS4JulwxLR/OQ62Hf2jv4is6dGeHeentyNeniKeKj1dbR8H69Md7G23HiBp6r80J18u0VaoYiNVab8ihicJOg9dVzGdWCqaMTCxKvG2SWM3Rxy7VPap4EVDWoqou8sYfEOjLmnuvXEuO7m31xSkEdHMmkkZPD85T85DyNZ+qdnua+jSlF3TKl6ZNr5YY8Mp1kbpH7lXQA+LG/6FQ1paWLGHjrmFWEwC/JwUur9H1kvGSwB1OQi+vbWgqEJUr21t8jIliaka9r6X230+pbk2fJ/0WDaGClxLShVM6dK0gYKSkpVZc1iGBbTkDWVGo09TdnSTWiVxBHtWTGxIXmLxhgxXIoJddQGKjUAm9rDUA8q06NGE7TTuv2YmJxFSm3TaSfPuJNXjNCgFEzdJPx9SHQd8hGv6qm3iTVSbz1O6P5/ov049XS75fj+2RNqbEjmubZX+kPtHOoqtCM9eJNRxU6Wm6KviMLPhHuCQOTL1T4/uNUZQqUXdGnGpSxEbP7cRlg9pRYh1zjoph1ZFOh7jft7D21NCrCo1m0fMrzozoxeX3o8i01fMswygixAIPEHga8aueptaojbv4P1ZIelnQxtwSVgCjaqQOXMadlUlTs3G70NKVXMlOy17uIh3wxCRypHH6zR+s7yEuSx+ac9xYDl391QVWk7ItUE5Ru+P0LRurt1MQmWwSRR6ygAAj6Sjs7uV6npVFJW4lWvScHfgaY3zySydrZV+onqj2tmPnViit5c/0VcQ9VHkvFm6pisRtpKpifMoYZSbGw4DtPDxripbI7ktFtTVnYQ7vYfoYzPIzKltBcgNyvbn2AedVMPHJHPJ6F7FT6yXVRV369Mxs/FzYjEdIqrkXQZ+Cg9lvnGvKc51KmZLRevue1adOjSyN6vlx/otFXzLCgLt6BMFmOOxZ+fKIV+qgufbmX2Vj1ZZptn0FCGSnFdx12oyYKAKArHpNe2ysaR+Ice0W+2gOAx7RMWz0kXrZAq9xuVv5WrYVXJhlJcj590FUxjg9r3/AGe9y1Pye5YG7E6cRw6x7f5V7gl/j34nPSTXXWtw9WH1XDPCgKvtvd0humw3quDcqO3tXv7uFZ9fCu+elv62NXC45OPVVtVz8/Mmbv7fE33uT1ZhoQdM3gOR7RUuHxPWe7LSRDi8E6Xvw1j+PXMeVbKBHxEThllhbJNHqjcj2o3ap51BXo9YrrdbFnDYjqnZ9l7+fzOd7x4+WfEySTi0hOq/RA0CjuAtWJPNmebc+lpZciy7F/2Ib4eK9+oOPHhxrcoa0o/I+YxWlaXzOqehM22Wkf4qaZPZKx/3VhTWWTR9RTlmgpc0coxOf5dtBwgjY4ggRkWyqG6+QWOqkN39utX8FmUJOOr5GX0jldSEZ6LXUlSTBQT0kLqLXysVdbm12ilAa1z80tVmOK1tNWKcsDeOam7+uav+iNtLGshWONQZGBIJ6qgWGY9up4CpKtRx92O78CGhRjNOU3ovu+404PDiNAoN+JJPEkm5J8SajhHKrE1SeeVzdXRwYdQRYgEHiDwrxq+56m07orG293kVTJGwUDirHTyJ4eBqlWwySzRNLDYyTeWSuSt2flFvvn4O3q5ut3W7vGu8N1lve2I8Z1N/d38B9VsoEPFymGRJl4/g2BNgQ3VJ8HIPgTVeurWmvkW8M816b+fr6FX3q2Q8ErM1yrm4c29ZiLtw4G96oVYOLNWhUUo2Nu7WCIjlxFwMilUs1n6UlctvbbXjci1e0o6OXq5zWmrqPqxa8PCERUHBQB7K1IxypJGHOTlJyfE2V0ciya05OYjoE4/nsONz9Ee8ioHao9eyvH+i1G9Jadt+C82IcRM+NmCJpGvDsA+ke/sH86qScq87LYvQjHC080t36sWzDYdY1CKLAf1fxrQjFRVkZU5ucszNtdHBox8+SN3+ipPnbT31xUlli2SUo55qPedo9EOyjhtk4ZWFndTK394xZb9+QqPKsY+iLlQBQBQFY9Jw/wDxWNt+IagPnTFQl9mJlJ9UZiBzszXv4Xv5Vpyjmwitw8zFhNRx8s3HTwQ43WlVsMmXTLdTx63E8Rrxvp21Zwkk6SsU8fGSru/H8DarJTCgCgKxvHho55QkQJxAsSymwUdrn4W1rPxMI1J5Y9r8fM1cHUnRpuc37n5+XqxYcKMqhC+dlADE2v4kcr2q7DRZb3aM2pq8yVkzdXZwJN6NjrNGXAtIikgjmBrlP2VUxdBVI5uKL+BxUqU1F9l+HeedzMSXwwB+YxXy0I/1e6vMFPNStyHSUMte64q5g79S4RJ8ABaF5+lZ0ZllF5EdgrAgC6qRyOt71nVko1nfa5sYZylho5d7f0TIhhMbI0glEsrHMeld4572AGWQaNYaAFW8anjSpS1py179H9ytKvWhpWjpzWq+q/4NU2Utwvyh0bTKuLjQgnsWWMqpPtPdUvWVaekvHzRX6mhV1hp8n+mKsRE4xEgcLeMdGSrEgnRyRcCwswqSM3Ulmt3EUqapRyJ3u7nupCIKAjY7FiMA2LMxyqo5seV+Aric8qJadPO+SW5FliyKZpznZRcAAlU+qP8AcfdUbWVZ56/heuZLGWZ9XS0T+79cjGzMdNKqtkQAmzHMTccyoHDzNeU6k5pOyFalSptq7uNKsFU8Twh1ZW4MCDXkoqSszqMnFqS4FK3h2k0nRxPxgUoT9Ig2LeYVayasnfK+Bu0Iq2ZcdT3uqrNLlv6mjuO0r1fe1d4aLlPu3I8bJRp347ffcutahiETaTPlCR9Zzlv9FeLN7PjUdRu1o8Saio3cpbLx5Ir28mNAthoh6osGA7eS9/ae+qeIqW/xxL+EpN3rT39ajvYezRBHb57aue/s8B++rVCl1ce8pYms6s78FsMamK4UBEx2GM7Q4YccRNHFp2Fxc+AqtipWhbmXcDDNVvyPpuGIIqqosFAAHcBYVmGye6AKAKAUb3YLp8DiogbF4JVB7CUa3voD5w2HCX2fkHErIBftzNatehHNhrfM+fxUsmNzPmv0Tt2APksVhbTXxub++psLbqo2IMdfr5XGlWCoFAJtv7RdWSGPSSXg50CjmQeZ/rsqriKrTVOO74l7CUIyTqz2jw5kfaCtgYLxIGufvjknNc/ONvE630041HUTw9P3FfmySi1i63+R25Lh6/J63Uw7ZelY3LL9K55dbyVT5mvcHB2zviedIVFm6tLb1p934D+rpnBQFb3dj6HE4iDlo6eH/wBMPZVDDLq6s6f1NTGS62hCr9H6+gi3mgzY1wATfKTbsyAn3A1UxUb12vWxfwU7YZN+tR5gN1I8qmUa21UaWuBxIPEVbp4KNk5lCt0lO7VP7jXD4WeEWjnLpzinGdSOy/EDwqXqJx7MtOT1IHiac+3Cz5rRkOaVkkzGDokt63RtmjLXUBgDYpppYCorShLWNl3bf0T3hUjZSu+/R25d5NqYrhQEDbiO0LCNQzHkeztHeOVRV1JwaiixhnFVE5Owj2VvCU+94gEgaZiNR3MDx+PjVWliWvdmXa2DUvfpevkTJcO2HPTQnNATmdBrodMy91vhUji6bzw7PIhjNVl1dRe9wfmO8POrqGQgg8xVmMlJXRSlBwdpGyujkp++GDyyCQcHGv1h+8Ee+s7FwtLNzNfAVM0HF8BhudhrRs/NzYeA/mT7KmwkbRcuZBj53mo8iwVbM8X7c2j0ERI6zaL49vl+6oa9XJHvLGGo9bO3BbindXZl/v76k3yX97fH31XwtL/dlvG17f4o/XyLNV4zAoAoBv6NMB8o2yjcUwkTSH67jKB7Gv8Ao1m4uV525GxgIWpuXM75VUvBQBQBQGCKA+csNgPk74nDH+xnkT9EnMp81YVsYF3pW7z57pOOWvfmkQd2wVEsRJPRSFQTxtYEeH867wvuqUOTI8a1JxqfEhxVopBQELbGBM8TRhst+dgfLu8qir03UhlTsT4asqNRTauU8Y3E4JujlGePhlbVWH5rcvD3VmdZVoPLLVeBtdVQxSzw0fPivmibs2cJmmwpJTjLhz1lHavb41LSko3nS24ogrQc7U6614S4fUtmHmV1V1N1YXB7jWjGSkk0Y84OEnGW6NldHIk2lDkxeHlHBrxN5hivx91VKsctaE+eheoSzYapT5a/i4u2wjjaEbRqGbJmAJtewYEX5GwqCspLEpxWti1hnB4OSm7K9vwTcPtwvKFPqeuAytbMAInLA92ZQb1LHEOU7ba/p38SCeDUKbktdN+HaVvDgO8NNnRWsRmANjxFxfWrcZZop8yhOOSTjyF+320iQfPlW/gvrn/TUGJeijza8NSzg170pck/HQ20PQoAoBZtrY6zi49Vxwbt7j3VBWoKou8tYfEypO3Aruy9pvhXMcgOW+q8x3j+tap0qsqTyy2NCtQjXjnjuWCDLGeljN4ZNWt8w/SHdyI5VbVo+9Hsvw7yhLNNZJdpbd/d5DUGrBVFe8uHD4du1fWHl/I1BiY5qb7izg55aq79CVsuDo4Y17FF/E6n3mu6UcsEiKtPPUciUTbjUhGVBr43Fc+jX/SPtY/1pWd/96vcjWVsNR73+f6LcqgAACwGgFaCVjJbbd2Zr08CgMMwAJPAamjdj1K+iOjegbZtsJNi2BD4qUkX/Fx3C+9nrFnLNJs+ipwyRUeR06uTsKAKAKAKA4x6StnGDafSjqYyMG//AKsICkd148p/RNX8BUtJx5mV0rSvBT5fhlTihKYhjf1ZVBt2Mlh71YeytBRy1W+DXijKlNSoJcYvwf8AZPqYrhQBQGvE4dZFKuoZTyNcyjGStJaHUJyhLNF2ZSdr7Fkwj9NATkGt+a9x7R3+2sqth50JZ4bfg3cPi6eJj1dVa/n+x9u3tmOZctgknEqOBOpJX3m1XMNiIzVtn62M/G4WdJ5t48/MeVbKAs3jU9AzDjGVkH6LAn3Xqvif/m2uFmWsE11qi9ndfdCneKEyYnDZHKF1NmHEcxwI7arYmLnVhZ2uXMHJU6NTMr2exJx2FsF+VKJV6olQEOCdLMo1IPd7KkqQtbrVdc1uR0ql2+oeV72eq+j8/ubRtL1kVJQ6kaMqBm1sqqwDKPpEkWNl4dvM68k1Gm0/XrkdU8LCUZSqxcbetNPMziZM2JQEqQkbMrLmyvnEZuMwBFlYXB4ZudeKr1s07bJ/o9dHqackne7X7JdTlYKAKAKAWbc2SJ100kHVPb3Hu+FQV6KqLvLWGxDpS7iv7D2i2HkMUoshNmB+ae3w7aqUajpyyy2L+JoqtDPDf8lmwq9EwjFyhuUP0eeQns5g+XKrsfceXhw8vIzZvOs/Hj5+Z422MypH+MkUHwBzH3CvK2qUebPcPo3PkmMKmK5X97NoZVES9Z+t9Xs8z8KqYqpZZFxNDA0c0s72X5J+wMB0MQBHrN6zePIeQ+2paFPJDvIMVW6ypdbLYY1MVgoAoCFtRHkCQR/hMQ6xL+kQCfD99V8TPLC3Mt4KnnqX5an0nsTZqYXDxQR9WJFQd+UWv4nj51lm2TaAKAKAKAKAqHpR2K2JwLNEt5sOwniHMlL5l0+khcW7SK7pzcJKS4EdWmqkHB8Tk8ModQy6hgCPA19DFqSuj5KUXFuL3R7r08CgCgCgAi+hoNikbybAMJ6aC4UG5A4oe0d3wrJxOFcHnht+DdwWNVVdXV3/AD/f5G27G8HTfe5DaUcD9Mf8u6rOFxXWe7Lf8lTHYLqvfh2fx/Q/ljDKVPAgg+YtVxq6szOjJxaa4FUS5bA34xu8TeKFR8FrOV26Xc2vsa7slX70n97lnxOHD5b39U3HjlI18M16vygpWuZUKjhe3HzIr7LHqlSAwVVNxo2UEA6EMp9ZtQeeoNQTwydmnZos08Y43jJXi3ciwwsJWzFTkWy5QRlDm+XjqAqIAewVFCm4PK+H7J6lVVI5krXf40/bJdTEAUAUAUAUAo3g2QJlzKPvi8Pzh9H91V8RRzq63LmFxPVuz2/Av3a2ta0EvEGyE8j9E34d3sqHDVv9JE+Mw/8A6Q+vmN5/WxMa/QRn82IUfbViWtVLkmypHSjJ82l9tSbNKEUs3BQSfKpZNJXZDGLk0lxKhsaNsTiTI+oU5j3fRX+uw1nUU6tTMzWxDVCjkjx08y5VpGOFAFAFAOfRfsr5VtfpSLx4KO/969wvuJPigrMxU7ztyNnA08tPNzO9VWLoUAUAUAUAUAUByDbG4OMjxEgwsUUmHZmkS8oQpmNzHYg6AlrEaWsKvUMZ1ccrVzNxPRyqzzxdrkb7iNpfk8X7QP8AhU3tBfCVvZMvi8A+4jaX4iH9oH/CntBfCPZMvj8A+4faX4iH9o/+OntBfD4nvsl/H4f2Z+4faX4iH9o/9lPaC+E89kv4/Ax9xG0vxEP7QP8AhT2gvhHsl/H4f2Y+4jaX5PD+0D/hT2gvhHsmXx+BV8d6HtpdLnhijj1uB06mxvy0Fh3VQnOObNBWNWnTlkyVHcsce521LDNhUJtqRPHa/nV5dIK2sTKl0S76S0FM3o72p0mYYQWEwlA6eH6NmGp5kXqB4lZrpcb+ZaWClkyt/wCuXx0+w0+5Laf5Ef2iD/lVn2hH4WU/ZM/iQfcntP8AIT+0Yf8A509oQ+Fj2TU+JEFdytqBnb5Cxzte3yjDaAKAB+E7qh/mRu3Z6lj2fLKldaL9nr7jtqfkDftGF/iV7/MjyPPZ8/iQfcdtT8gf/Hwv8Wn8yPIez580H3H7T/IH/wAfC/xafzI8mPZ8+aD7kNp/kEn+Nhv4tP5keTHs+fNGPuR2n+QSf42G/i0/mR5Mez580Z+5Daf5BJ/jYb+LT+ZHkx7PnzQg2z6MdpyvnjwTqx615sPqe0Wk41VrTjOWaJew9OdOOWTuOMHubtVUAkwLFwLFhNhtbcP7WrEMWkveWpUqYBuTyvQjbb3E2tNHkTBMtyM15sNqBy0l7beyuK2JU45USYfBunPNJmdi7gbSgjy/IZCxN2Imw3H/ABeylGvCnG1hiMLOrO91YmS7rbRUFmwLqo1JafCgAdpJlsKl/mR5Mg9nz5oyu6e0iL/IXt2ibDfxa9/mR5Mez580B3V2iBc4GSwFyemw1rdt+lp/MjyY9nz5o8ndbafLZ8h/vcP9klefzI8h7PnzR0j0R7sS4HBt8oGXETyNLILg5eSrddOAvx+caoNtu7NWMVFWReK8PQoAoAoAoAoAoAoAoAoAoAoAoAoAoAoAoAoAoAoAoAoAoAoAoAoAoAoAoAoCFtfBGaJow+XMCDdcwIII1FwedwQQQQKAQbT3Cw85N/UzOGbo1Vb6JceqNLlGueP31xzoDMe40SqwSacF1EbnMpDIEKKpQrk0U9YC97nnQFqRbADsoDNAFAFAFAFAf/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0" name="AutoShape 6" descr="Spy - 02 photo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2" name="AutoShape 8" descr="Spy - 02 photo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4" name="AutoShape 10" descr="Spy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6" name="AutoShape 12" descr="http://eofdreams.com/data_images/dreams/spy/spy-02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78" name="AutoShape 14" descr="http://eofdreams.com/data_images/dreams/spy/spy-02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5366" y="4945504"/>
            <a:ext cx="1971496" cy="769822"/>
          </a:xfrm>
          <a:prstGeom prst="rect">
            <a:avLst/>
          </a:prstGeom>
        </p:spPr>
      </p:pic>
      <p:pic>
        <p:nvPicPr>
          <p:cNvPr id="1028" name="Picture 4" descr="Add or Remove NVIDIA Control Panel Notification Tray Icon in Windows |  Tutorials">
            <a:extLst>
              <a:ext uri="{FF2B5EF4-FFF2-40B4-BE49-F238E27FC236}">
                <a16:creationId xmlns:a16="http://schemas.microsoft.com/office/drawing/2014/main" id="{246C30B8-EA70-4355-A213-E6F1C83B9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804" y="4684004"/>
            <a:ext cx="1195388" cy="119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">
            <a:extLst>
              <a:ext uri="{FF2B5EF4-FFF2-40B4-BE49-F238E27FC236}">
                <a16:creationId xmlns:a16="http://schemas.microsoft.com/office/drawing/2014/main" id="{2E6ED004-05F4-4CBB-A050-E705F8E2F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135" y="4812963"/>
            <a:ext cx="1834231" cy="90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04116" y="992"/>
            <a:ext cx="9983769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dirty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  <a:r>
              <a:rPr lang="en-US" altLang="zh-CN" sz="3500" dirty="0">
                <a:latin typeface="Tahoma" pitchFamily="34" charset="0"/>
                <a:ea typeface="Tahoma" pitchFamily="34" charset="0"/>
                <a:cs typeface="Tahoma" pitchFamily="34" charset="0"/>
              </a:rPr>
              <a:t>hallenge #2: Atomic changes</a:t>
            </a:r>
            <a:endParaRPr lang="en-US" sz="35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1988" name="AutoShape 4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0" name="AutoShape 6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灯片编号占位符 4">
            <a:extLst>
              <a:ext uri="{FF2B5EF4-FFF2-40B4-BE49-F238E27FC236}">
                <a16:creationId xmlns:a16="http://schemas.microsoft.com/office/drawing/2014/main" id="{A0EFF660-B15F-4D25-B534-8EE19B51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3" name="Content Placeholder 2">
            <a:extLst>
              <a:ext uri="{FF2B5EF4-FFF2-40B4-BE49-F238E27FC236}">
                <a16:creationId xmlns:a16="http://schemas.microsoft.com/office/drawing/2014/main" id="{596A7970-9FA5-47AF-877D-A32203BE3C81}"/>
              </a:ext>
            </a:extLst>
          </p:cNvPr>
          <p:cNvSpPr txBox="1">
            <a:spLocks/>
          </p:cNvSpPr>
          <p:nvPr/>
        </p:nvSpPr>
        <p:spPr>
          <a:xfrm>
            <a:off x="1679575" y="5263297"/>
            <a:ext cx="9521825" cy="10121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A program-level update may involve multiple discrete changes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Non-atomic changes lead to undesired intermediate states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4A7E701-1E46-4ACE-A26D-DE47357126B9}"/>
              </a:ext>
            </a:extLst>
          </p:cNvPr>
          <p:cNvGrpSpPr/>
          <p:nvPr/>
        </p:nvGrpSpPr>
        <p:grpSpPr>
          <a:xfrm>
            <a:off x="1885474" y="1323211"/>
            <a:ext cx="2713091" cy="3234514"/>
            <a:chOff x="3630678" y="1323211"/>
            <a:chExt cx="2713091" cy="3234514"/>
          </a:xfrm>
        </p:grpSpPr>
        <p:cxnSp>
          <p:nvCxnSpPr>
            <p:cNvPr id="99" name="直接箭头连接符 31">
              <a:extLst>
                <a:ext uri="{FF2B5EF4-FFF2-40B4-BE49-F238E27FC236}">
                  <a16:creationId xmlns:a16="http://schemas.microsoft.com/office/drawing/2014/main" id="{9787ACC1-93AE-4164-AF28-337F1D6860FF}"/>
                </a:ext>
              </a:extLst>
            </p:cNvPr>
            <p:cNvCxnSpPr>
              <a:cxnSpLocks/>
              <a:stCxn id="100" idx="3"/>
              <a:endCxn id="103" idx="0"/>
            </p:cNvCxnSpPr>
            <p:nvPr/>
          </p:nvCxnSpPr>
          <p:spPr>
            <a:xfrm flipH="1">
              <a:off x="4353612" y="2090428"/>
              <a:ext cx="454045" cy="319234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0" name="椭圆 27">
              <a:extLst>
                <a:ext uri="{FF2B5EF4-FFF2-40B4-BE49-F238E27FC236}">
                  <a16:creationId xmlns:a16="http://schemas.microsoft.com/office/drawing/2014/main" id="{E2F627C7-614A-4079-946D-1EF21D6C7F27}"/>
                </a:ext>
              </a:extLst>
            </p:cNvPr>
            <p:cNvSpPr/>
            <p:nvPr/>
          </p:nvSpPr>
          <p:spPr>
            <a:xfrm>
              <a:off x="4766693" y="1851672"/>
              <a:ext cx="279722" cy="27972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101" name="直接箭头连接符 32">
              <a:extLst>
                <a:ext uri="{FF2B5EF4-FFF2-40B4-BE49-F238E27FC236}">
                  <a16:creationId xmlns:a16="http://schemas.microsoft.com/office/drawing/2014/main" id="{5A74160C-165F-417C-B782-3FD2ECBA1C63}"/>
                </a:ext>
              </a:extLst>
            </p:cNvPr>
            <p:cNvCxnSpPr>
              <a:cxnSpLocks/>
              <a:stCxn id="103" idx="4"/>
              <a:endCxn id="104" idx="0"/>
            </p:cNvCxnSpPr>
            <p:nvPr/>
          </p:nvCxnSpPr>
          <p:spPr>
            <a:xfrm>
              <a:off x="4353612" y="2689382"/>
              <a:ext cx="88768" cy="479256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rgbClr val="70AD47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02" name="直接箭头连接符 33">
              <a:extLst>
                <a:ext uri="{FF2B5EF4-FFF2-40B4-BE49-F238E27FC236}">
                  <a16:creationId xmlns:a16="http://schemas.microsoft.com/office/drawing/2014/main" id="{5623992D-881C-421E-A744-23FF2785C04F}"/>
                </a:ext>
              </a:extLst>
            </p:cNvPr>
            <p:cNvCxnSpPr>
              <a:cxnSpLocks/>
              <a:stCxn id="103" idx="6"/>
              <a:endCxn id="148" idx="1"/>
            </p:cNvCxnSpPr>
            <p:nvPr/>
          </p:nvCxnSpPr>
          <p:spPr>
            <a:xfrm>
              <a:off x="4493473" y="2549522"/>
              <a:ext cx="305894" cy="212112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3" name="椭圆 28">
              <a:extLst>
                <a:ext uri="{FF2B5EF4-FFF2-40B4-BE49-F238E27FC236}">
                  <a16:creationId xmlns:a16="http://schemas.microsoft.com/office/drawing/2014/main" id="{BFB3E8A5-406B-4EA3-9B08-7182B047A5E2}"/>
                </a:ext>
              </a:extLst>
            </p:cNvPr>
            <p:cNvSpPr/>
            <p:nvPr/>
          </p:nvSpPr>
          <p:spPr>
            <a:xfrm>
              <a:off x="4213751" y="2409662"/>
              <a:ext cx="279722" cy="27972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4" name="椭圆 30">
              <a:extLst>
                <a:ext uri="{FF2B5EF4-FFF2-40B4-BE49-F238E27FC236}">
                  <a16:creationId xmlns:a16="http://schemas.microsoft.com/office/drawing/2014/main" id="{F135D4F6-1833-41E4-9AFB-57DC54C793BF}"/>
                </a:ext>
              </a:extLst>
            </p:cNvPr>
            <p:cNvSpPr/>
            <p:nvPr/>
          </p:nvSpPr>
          <p:spPr>
            <a:xfrm>
              <a:off x="4302519" y="3168638"/>
              <a:ext cx="279722" cy="279720"/>
            </a:xfrm>
            <a:prstGeom prst="ellipse">
              <a:avLst/>
            </a:prstGeom>
            <a:solidFill>
              <a:srgbClr val="70AD47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5" name="椭圆 27">
              <a:extLst>
                <a:ext uri="{FF2B5EF4-FFF2-40B4-BE49-F238E27FC236}">
                  <a16:creationId xmlns:a16="http://schemas.microsoft.com/office/drawing/2014/main" id="{B5D68B60-0D82-4950-A730-EFED7FF6321A}"/>
                </a:ext>
              </a:extLst>
            </p:cNvPr>
            <p:cNvSpPr/>
            <p:nvPr/>
          </p:nvSpPr>
          <p:spPr>
            <a:xfrm>
              <a:off x="4766840" y="3691629"/>
              <a:ext cx="279722" cy="27972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</a:p>
          </p:txBody>
        </p:sp>
        <p:cxnSp>
          <p:nvCxnSpPr>
            <p:cNvPr id="106" name="直接箭头连接符 32">
              <a:extLst>
                <a:ext uri="{FF2B5EF4-FFF2-40B4-BE49-F238E27FC236}">
                  <a16:creationId xmlns:a16="http://schemas.microsoft.com/office/drawing/2014/main" id="{0D85033E-6DE2-4B14-8BCE-75F28FFA0C99}"/>
                </a:ext>
              </a:extLst>
            </p:cNvPr>
            <p:cNvCxnSpPr>
              <a:cxnSpLocks/>
              <a:stCxn id="104" idx="4"/>
              <a:endCxn id="105" idx="1"/>
            </p:cNvCxnSpPr>
            <p:nvPr/>
          </p:nvCxnSpPr>
          <p:spPr>
            <a:xfrm>
              <a:off x="4442380" y="3448358"/>
              <a:ext cx="365424" cy="284235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7" name="椭圆 28">
              <a:extLst>
                <a:ext uri="{FF2B5EF4-FFF2-40B4-BE49-F238E27FC236}">
                  <a16:creationId xmlns:a16="http://schemas.microsoft.com/office/drawing/2014/main" id="{B8166025-F8FF-4D3E-A341-F4A174216FF8}"/>
                </a:ext>
              </a:extLst>
            </p:cNvPr>
            <p:cNvSpPr/>
            <p:nvPr/>
          </p:nvSpPr>
          <p:spPr>
            <a:xfrm>
              <a:off x="5327191" y="2409662"/>
              <a:ext cx="279722" cy="27972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108" name="直接箭头连接符 33">
              <a:extLst>
                <a:ext uri="{FF2B5EF4-FFF2-40B4-BE49-F238E27FC236}">
                  <a16:creationId xmlns:a16="http://schemas.microsoft.com/office/drawing/2014/main" id="{96849179-B3DE-44FA-B1B7-21DB951534F7}"/>
                </a:ext>
              </a:extLst>
            </p:cNvPr>
            <p:cNvCxnSpPr>
              <a:cxnSpLocks/>
              <a:stCxn id="100" idx="5"/>
              <a:endCxn id="107" idx="0"/>
            </p:cNvCxnSpPr>
            <p:nvPr/>
          </p:nvCxnSpPr>
          <p:spPr>
            <a:xfrm>
              <a:off x="5005451" y="2090428"/>
              <a:ext cx="461601" cy="319234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9" name="椭圆 28">
              <a:extLst>
                <a:ext uri="{FF2B5EF4-FFF2-40B4-BE49-F238E27FC236}">
                  <a16:creationId xmlns:a16="http://schemas.microsoft.com/office/drawing/2014/main" id="{64E29DFF-D2A4-4665-BDBA-6B244EF8B97E}"/>
                </a:ext>
              </a:extLst>
            </p:cNvPr>
            <p:cNvSpPr/>
            <p:nvPr/>
          </p:nvSpPr>
          <p:spPr>
            <a:xfrm>
              <a:off x="5519807" y="3067861"/>
              <a:ext cx="279722" cy="279720"/>
            </a:xfrm>
            <a:prstGeom prst="ellipse">
              <a:avLst/>
            </a:prstGeom>
            <a:solidFill>
              <a:srgbClr val="70AD47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cxnSp>
          <p:nvCxnSpPr>
            <p:cNvPr id="110" name="Connector: Curved 109">
              <a:extLst>
                <a:ext uri="{FF2B5EF4-FFF2-40B4-BE49-F238E27FC236}">
                  <a16:creationId xmlns:a16="http://schemas.microsoft.com/office/drawing/2014/main" id="{772C4925-8BC9-488A-8A9C-97C88E5F5770}"/>
                </a:ext>
              </a:extLst>
            </p:cNvPr>
            <p:cNvCxnSpPr>
              <a:cxnSpLocks/>
              <a:stCxn id="107" idx="4"/>
              <a:endCxn id="105" idx="7"/>
            </p:cNvCxnSpPr>
            <p:nvPr/>
          </p:nvCxnSpPr>
          <p:spPr>
            <a:xfrm rot="5400000">
              <a:off x="4714720" y="2980260"/>
              <a:ext cx="1043211" cy="461454"/>
            </a:xfrm>
            <a:prstGeom prst="curved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FF0000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11" name="直接箭头连接符 32">
              <a:extLst>
                <a:ext uri="{FF2B5EF4-FFF2-40B4-BE49-F238E27FC236}">
                  <a16:creationId xmlns:a16="http://schemas.microsoft.com/office/drawing/2014/main" id="{D208D747-198A-4ECF-88D9-958ADBE103CC}"/>
                </a:ext>
              </a:extLst>
            </p:cNvPr>
            <p:cNvCxnSpPr>
              <a:cxnSpLocks/>
              <a:stCxn id="107" idx="5"/>
              <a:endCxn id="109" idx="0"/>
            </p:cNvCxnSpPr>
            <p:nvPr/>
          </p:nvCxnSpPr>
          <p:spPr>
            <a:xfrm>
              <a:off x="5565949" y="2648418"/>
              <a:ext cx="93719" cy="419443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rgbClr val="70AD47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12" name="Connector: Curved 111">
              <a:extLst>
                <a:ext uri="{FF2B5EF4-FFF2-40B4-BE49-F238E27FC236}">
                  <a16:creationId xmlns:a16="http://schemas.microsoft.com/office/drawing/2014/main" id="{C935085A-840D-4D26-B8B5-19DB916DCFDF}"/>
                </a:ext>
              </a:extLst>
            </p:cNvPr>
            <p:cNvCxnSpPr>
              <a:cxnSpLocks/>
              <a:stCxn id="109" idx="4"/>
              <a:endCxn id="105" idx="6"/>
            </p:cNvCxnSpPr>
            <p:nvPr/>
          </p:nvCxnSpPr>
          <p:spPr>
            <a:xfrm rot="5400000">
              <a:off x="5111161" y="3282982"/>
              <a:ext cx="483908" cy="613106"/>
            </a:xfrm>
            <a:prstGeom prst="curvedConnector2">
              <a:avLst/>
            </a:prstGeom>
            <a:noFill/>
            <a:ln w="28575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3" name="Connector: Curved 112">
              <a:extLst>
                <a:ext uri="{FF2B5EF4-FFF2-40B4-BE49-F238E27FC236}">
                  <a16:creationId xmlns:a16="http://schemas.microsoft.com/office/drawing/2014/main" id="{268ECFF4-CD09-461A-8E28-16D7273ECD03}"/>
                </a:ext>
              </a:extLst>
            </p:cNvPr>
            <p:cNvCxnSpPr>
              <a:cxnSpLocks/>
              <a:stCxn id="103" idx="2"/>
              <a:endCxn id="105" idx="2"/>
            </p:cNvCxnSpPr>
            <p:nvPr/>
          </p:nvCxnSpPr>
          <p:spPr>
            <a:xfrm rot="10800000" flipH="1" flipV="1">
              <a:off x="4213750" y="2549521"/>
              <a:ext cx="553089" cy="1281967"/>
            </a:xfrm>
            <a:prstGeom prst="curvedConnector3">
              <a:avLst>
                <a:gd name="adj1" fmla="val -17222"/>
              </a:avLst>
            </a:prstGeom>
            <a:noFill/>
            <a:ln w="28575" cap="flat" cmpd="sng" algn="ctr">
              <a:solidFill>
                <a:srgbClr val="FF0000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46" name="椭圆 27">
              <a:extLst>
                <a:ext uri="{FF2B5EF4-FFF2-40B4-BE49-F238E27FC236}">
                  <a16:creationId xmlns:a16="http://schemas.microsoft.com/office/drawing/2014/main" id="{10B10093-23AC-4522-A1A6-CB39D576C014}"/>
                </a:ext>
              </a:extLst>
            </p:cNvPr>
            <p:cNvSpPr/>
            <p:nvPr/>
          </p:nvSpPr>
          <p:spPr>
            <a:xfrm>
              <a:off x="4753588" y="1323211"/>
              <a:ext cx="279722" cy="27972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  <p:cxnSp>
          <p:nvCxnSpPr>
            <p:cNvPr id="147" name="直接箭头连接符 31">
              <a:extLst>
                <a:ext uri="{FF2B5EF4-FFF2-40B4-BE49-F238E27FC236}">
                  <a16:creationId xmlns:a16="http://schemas.microsoft.com/office/drawing/2014/main" id="{E6EE6A2B-F239-4657-A128-FDB06681E428}"/>
                </a:ext>
              </a:extLst>
            </p:cNvPr>
            <p:cNvCxnSpPr>
              <a:cxnSpLocks/>
              <a:stCxn id="146" idx="4"/>
              <a:endCxn id="100" idx="0"/>
            </p:cNvCxnSpPr>
            <p:nvPr/>
          </p:nvCxnSpPr>
          <p:spPr>
            <a:xfrm>
              <a:off x="4893449" y="1602931"/>
              <a:ext cx="13105" cy="248741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8" name="椭圆 29">
              <a:extLst>
                <a:ext uri="{FF2B5EF4-FFF2-40B4-BE49-F238E27FC236}">
                  <a16:creationId xmlns:a16="http://schemas.microsoft.com/office/drawing/2014/main" id="{4FD52B73-7139-47AD-9CBF-DB0A56145F36}"/>
                </a:ext>
              </a:extLst>
            </p:cNvPr>
            <p:cNvSpPr/>
            <p:nvPr/>
          </p:nvSpPr>
          <p:spPr>
            <a:xfrm>
              <a:off x="4758403" y="2720670"/>
              <a:ext cx="279722" cy="27972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49" name="直接箭头连接符 32">
              <a:extLst>
                <a:ext uri="{FF2B5EF4-FFF2-40B4-BE49-F238E27FC236}">
                  <a16:creationId xmlns:a16="http://schemas.microsoft.com/office/drawing/2014/main" id="{FAE0381F-328B-4AEC-B525-3907091B47E7}"/>
                </a:ext>
              </a:extLst>
            </p:cNvPr>
            <p:cNvCxnSpPr>
              <a:cxnSpLocks/>
              <a:stCxn id="148" idx="3"/>
              <a:endCxn id="104" idx="7"/>
            </p:cNvCxnSpPr>
            <p:nvPr/>
          </p:nvCxnSpPr>
          <p:spPr>
            <a:xfrm flipH="1">
              <a:off x="4541277" y="2959426"/>
              <a:ext cx="258090" cy="250176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rgbClr val="70AD47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50" name="直接箭头连接符 32">
              <a:extLst>
                <a:ext uri="{FF2B5EF4-FFF2-40B4-BE49-F238E27FC236}">
                  <a16:creationId xmlns:a16="http://schemas.microsoft.com/office/drawing/2014/main" id="{BF17A0D8-F4A7-4E8D-8193-8A3436221EC3}"/>
                </a:ext>
              </a:extLst>
            </p:cNvPr>
            <p:cNvCxnSpPr>
              <a:cxnSpLocks/>
              <a:stCxn id="148" idx="4"/>
              <a:endCxn id="105" idx="0"/>
            </p:cNvCxnSpPr>
            <p:nvPr/>
          </p:nvCxnSpPr>
          <p:spPr>
            <a:xfrm>
              <a:off x="4898264" y="3000390"/>
              <a:ext cx="8437" cy="691239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rgbClr val="FF0000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281E30F-B4BB-45A6-B3F9-E800AA4513BC}"/>
                </a:ext>
              </a:extLst>
            </p:cNvPr>
            <p:cNvSpPr txBox="1"/>
            <p:nvPr/>
          </p:nvSpPr>
          <p:spPr>
            <a:xfrm>
              <a:off x="3630678" y="4157615"/>
              <a:ext cx="27130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 program-level update</a:t>
              </a:r>
            </a:p>
          </p:txBody>
        </p:sp>
      </p:grpSp>
      <p:sp>
        <p:nvSpPr>
          <p:cNvPr id="143" name="椭圆 28">
            <a:extLst>
              <a:ext uri="{FF2B5EF4-FFF2-40B4-BE49-F238E27FC236}">
                <a16:creationId xmlns:a16="http://schemas.microsoft.com/office/drawing/2014/main" id="{189B6409-F869-4516-97DD-05A98FF22450}"/>
              </a:ext>
            </a:extLst>
          </p:cNvPr>
          <p:cNvSpPr/>
          <p:nvPr/>
        </p:nvSpPr>
        <p:spPr>
          <a:xfrm>
            <a:off x="4454946" y="2400360"/>
            <a:ext cx="279722" cy="279720"/>
          </a:xfrm>
          <a:prstGeom prst="ellipse">
            <a:avLst/>
          </a:prstGeom>
          <a:solidFill>
            <a:srgbClr val="70AD47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1601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3A5FB36-4CEE-4BF2-9254-86A5DD58D16F}"/>
              </a:ext>
            </a:extLst>
          </p:cNvPr>
          <p:cNvSpPr txBox="1"/>
          <p:nvPr/>
        </p:nvSpPr>
        <p:spPr>
          <a:xfrm>
            <a:off x="5015444" y="2321308"/>
            <a:ext cx="170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 node</a:t>
            </a:r>
          </a:p>
        </p:txBody>
      </p:sp>
      <p:cxnSp>
        <p:nvCxnSpPr>
          <p:cNvPr id="154" name="直接箭头连接符 31">
            <a:extLst>
              <a:ext uri="{FF2B5EF4-FFF2-40B4-BE49-F238E27FC236}">
                <a16:creationId xmlns:a16="http://schemas.microsoft.com/office/drawing/2014/main" id="{4C6F28A8-4DCC-4D1A-99E9-FAA08E16B4FF}"/>
              </a:ext>
            </a:extLst>
          </p:cNvPr>
          <p:cNvCxnSpPr>
            <a:cxnSpLocks/>
          </p:cNvCxnSpPr>
          <p:nvPr/>
        </p:nvCxnSpPr>
        <p:spPr>
          <a:xfrm>
            <a:off x="4418304" y="2934153"/>
            <a:ext cx="366619" cy="0"/>
          </a:xfrm>
          <a:prstGeom prst="straightConnector1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solidFill>
              <a:schemeClr val="accent6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79D5F6AE-3ABB-4BEE-8F6D-11AA95BBFF93}"/>
              </a:ext>
            </a:extLst>
          </p:cNvPr>
          <p:cNvSpPr txBox="1"/>
          <p:nvPr/>
        </p:nvSpPr>
        <p:spPr>
          <a:xfrm>
            <a:off x="5024835" y="2693871"/>
            <a:ext cx="170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 edge</a:t>
            </a:r>
          </a:p>
        </p:txBody>
      </p:sp>
      <p:sp>
        <p:nvSpPr>
          <p:cNvPr id="187" name="椭圆 28">
            <a:extLst>
              <a:ext uri="{FF2B5EF4-FFF2-40B4-BE49-F238E27FC236}">
                <a16:creationId xmlns:a16="http://schemas.microsoft.com/office/drawing/2014/main" id="{CE217F7D-0E9A-4F5E-A312-C4F8D4A661EB}"/>
              </a:ext>
            </a:extLst>
          </p:cNvPr>
          <p:cNvSpPr/>
          <p:nvPr/>
        </p:nvSpPr>
        <p:spPr>
          <a:xfrm>
            <a:off x="4442288" y="3288565"/>
            <a:ext cx="279722" cy="279720"/>
          </a:xfrm>
          <a:prstGeom prst="ellipse">
            <a:avLst/>
          </a:prstGeom>
          <a:solidFill>
            <a:srgbClr val="70AD47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1601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8" name="直接箭头连接符 32">
            <a:extLst>
              <a:ext uri="{FF2B5EF4-FFF2-40B4-BE49-F238E27FC236}">
                <a16:creationId xmlns:a16="http://schemas.microsoft.com/office/drawing/2014/main" id="{34ED9611-A125-40EB-A4D4-AB8120396463}"/>
              </a:ext>
            </a:extLst>
          </p:cNvPr>
          <p:cNvCxnSpPr>
            <a:cxnSpLocks/>
            <a:stCxn id="187" idx="7"/>
          </p:cNvCxnSpPr>
          <p:nvPr/>
        </p:nvCxnSpPr>
        <p:spPr>
          <a:xfrm flipV="1">
            <a:off x="4681046" y="3212519"/>
            <a:ext cx="371961" cy="117010"/>
          </a:xfrm>
          <a:prstGeom prst="straightConnector1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89" name="直接箭头连接符 32">
            <a:extLst>
              <a:ext uri="{FF2B5EF4-FFF2-40B4-BE49-F238E27FC236}">
                <a16:creationId xmlns:a16="http://schemas.microsoft.com/office/drawing/2014/main" id="{FEEAD59B-E69C-4101-9E00-9569A923CB13}"/>
              </a:ext>
            </a:extLst>
          </p:cNvPr>
          <p:cNvCxnSpPr>
            <a:cxnSpLocks/>
            <a:stCxn id="187" idx="5"/>
          </p:cNvCxnSpPr>
          <p:nvPr/>
        </p:nvCxnSpPr>
        <p:spPr>
          <a:xfrm>
            <a:off x="4681046" y="3527321"/>
            <a:ext cx="371961" cy="102349"/>
          </a:xfrm>
          <a:prstGeom prst="straightConnector1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solidFill>
              <a:srgbClr val="70AD47"/>
            </a:solidFill>
            <a:prstDash val="dash"/>
            <a:miter lim="800000"/>
            <a:tailEnd type="triangle"/>
          </a:ln>
          <a:effectLst/>
        </p:spPr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8147D119-A22D-4D8B-B5B0-5CABE0776069}"/>
              </a:ext>
            </a:extLst>
          </p:cNvPr>
          <p:cNvSpPr txBox="1"/>
          <p:nvPr/>
        </p:nvSpPr>
        <p:spPr>
          <a:xfrm>
            <a:off x="5029636" y="3253346"/>
            <a:ext cx="1840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</a:t>
            </a:r>
            <a:r>
              <a:rPr lang="en-US" altLang="zh-CN" sz="2000" dirty="0"/>
              <a:t>ointer change</a:t>
            </a:r>
            <a:endParaRPr lang="en-US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F5F77B-5629-4A3A-AB6E-5D82A388574C}"/>
              </a:ext>
            </a:extLst>
          </p:cNvPr>
          <p:cNvGrpSpPr/>
          <p:nvPr/>
        </p:nvGrpSpPr>
        <p:grpSpPr>
          <a:xfrm>
            <a:off x="7229428" y="1282995"/>
            <a:ext cx="3382252" cy="3274730"/>
            <a:chOff x="8500586" y="1282995"/>
            <a:chExt cx="3382252" cy="3274730"/>
          </a:xfrm>
        </p:grpSpPr>
        <p:cxnSp>
          <p:nvCxnSpPr>
            <p:cNvPr id="226" name="直接箭头连接符 31">
              <a:extLst>
                <a:ext uri="{FF2B5EF4-FFF2-40B4-BE49-F238E27FC236}">
                  <a16:creationId xmlns:a16="http://schemas.microsoft.com/office/drawing/2014/main" id="{1B0535CF-241E-4E36-A361-7CEA2AD3B70B}"/>
                </a:ext>
              </a:extLst>
            </p:cNvPr>
            <p:cNvCxnSpPr>
              <a:cxnSpLocks/>
              <a:stCxn id="227" idx="3"/>
              <a:endCxn id="230" idx="0"/>
            </p:cNvCxnSpPr>
            <p:nvPr/>
          </p:nvCxnSpPr>
          <p:spPr>
            <a:xfrm flipH="1">
              <a:off x="9651875" y="2050212"/>
              <a:ext cx="454045" cy="319234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27" name="椭圆 27">
              <a:extLst>
                <a:ext uri="{FF2B5EF4-FFF2-40B4-BE49-F238E27FC236}">
                  <a16:creationId xmlns:a16="http://schemas.microsoft.com/office/drawing/2014/main" id="{7EB7114F-BA0A-4FB3-9A78-858FF3E8E145}"/>
                </a:ext>
              </a:extLst>
            </p:cNvPr>
            <p:cNvSpPr/>
            <p:nvPr/>
          </p:nvSpPr>
          <p:spPr>
            <a:xfrm>
              <a:off x="10064956" y="1811456"/>
              <a:ext cx="279722" cy="27972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229" name="直接箭头连接符 33">
              <a:extLst>
                <a:ext uri="{FF2B5EF4-FFF2-40B4-BE49-F238E27FC236}">
                  <a16:creationId xmlns:a16="http://schemas.microsoft.com/office/drawing/2014/main" id="{8D6F7D6E-E866-48DC-8997-D2815E7BBD0C}"/>
                </a:ext>
              </a:extLst>
            </p:cNvPr>
            <p:cNvCxnSpPr>
              <a:cxnSpLocks/>
              <a:stCxn id="230" idx="6"/>
              <a:endCxn id="244" idx="1"/>
            </p:cNvCxnSpPr>
            <p:nvPr/>
          </p:nvCxnSpPr>
          <p:spPr>
            <a:xfrm>
              <a:off x="9791736" y="2509306"/>
              <a:ext cx="305894" cy="212112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30" name="椭圆 28">
              <a:extLst>
                <a:ext uri="{FF2B5EF4-FFF2-40B4-BE49-F238E27FC236}">
                  <a16:creationId xmlns:a16="http://schemas.microsoft.com/office/drawing/2014/main" id="{F125A5F1-E247-4A17-B2F8-594BDEC99CE8}"/>
                </a:ext>
              </a:extLst>
            </p:cNvPr>
            <p:cNvSpPr/>
            <p:nvPr/>
          </p:nvSpPr>
          <p:spPr>
            <a:xfrm>
              <a:off x="9512014" y="2369446"/>
              <a:ext cx="279722" cy="27972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31" name="椭圆 30">
              <a:extLst>
                <a:ext uri="{FF2B5EF4-FFF2-40B4-BE49-F238E27FC236}">
                  <a16:creationId xmlns:a16="http://schemas.microsoft.com/office/drawing/2014/main" id="{ED868834-1511-4696-B1CA-2ACCEAD61E0B}"/>
                </a:ext>
              </a:extLst>
            </p:cNvPr>
            <p:cNvSpPr/>
            <p:nvPr/>
          </p:nvSpPr>
          <p:spPr>
            <a:xfrm>
              <a:off x="9600782" y="3128422"/>
              <a:ext cx="279722" cy="279720"/>
            </a:xfrm>
            <a:prstGeom prst="ellipse">
              <a:avLst/>
            </a:prstGeom>
            <a:solidFill>
              <a:srgbClr val="70AD47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232" name="椭圆 27">
              <a:extLst>
                <a:ext uri="{FF2B5EF4-FFF2-40B4-BE49-F238E27FC236}">
                  <a16:creationId xmlns:a16="http://schemas.microsoft.com/office/drawing/2014/main" id="{B5F22F93-3AAA-4AC7-ADCB-EAEFB77F92C0}"/>
                </a:ext>
              </a:extLst>
            </p:cNvPr>
            <p:cNvSpPr/>
            <p:nvPr/>
          </p:nvSpPr>
          <p:spPr>
            <a:xfrm>
              <a:off x="10065103" y="3651413"/>
              <a:ext cx="279722" cy="27972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</a:t>
              </a:r>
            </a:p>
          </p:txBody>
        </p:sp>
        <p:cxnSp>
          <p:nvCxnSpPr>
            <p:cNvPr id="234" name="直接箭头连接符 32">
              <a:extLst>
                <a:ext uri="{FF2B5EF4-FFF2-40B4-BE49-F238E27FC236}">
                  <a16:creationId xmlns:a16="http://schemas.microsoft.com/office/drawing/2014/main" id="{DD309315-F447-432D-B5CA-C9634F8A2215}"/>
                </a:ext>
              </a:extLst>
            </p:cNvPr>
            <p:cNvCxnSpPr>
              <a:cxnSpLocks/>
              <a:stCxn id="231" idx="4"/>
              <a:endCxn id="232" idx="1"/>
            </p:cNvCxnSpPr>
            <p:nvPr/>
          </p:nvCxnSpPr>
          <p:spPr>
            <a:xfrm>
              <a:off x="9740643" y="3408142"/>
              <a:ext cx="365424" cy="284235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35" name="椭圆 28">
              <a:extLst>
                <a:ext uri="{FF2B5EF4-FFF2-40B4-BE49-F238E27FC236}">
                  <a16:creationId xmlns:a16="http://schemas.microsoft.com/office/drawing/2014/main" id="{5CE983B4-9832-480D-96BE-7AA9B833DC0D}"/>
                </a:ext>
              </a:extLst>
            </p:cNvPr>
            <p:cNvSpPr/>
            <p:nvPr/>
          </p:nvSpPr>
          <p:spPr>
            <a:xfrm>
              <a:off x="10625454" y="2369446"/>
              <a:ext cx="279722" cy="27972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236" name="直接箭头连接符 33">
              <a:extLst>
                <a:ext uri="{FF2B5EF4-FFF2-40B4-BE49-F238E27FC236}">
                  <a16:creationId xmlns:a16="http://schemas.microsoft.com/office/drawing/2014/main" id="{F57A7366-5521-4C80-B3F9-4FFD8B475BDA}"/>
                </a:ext>
              </a:extLst>
            </p:cNvPr>
            <p:cNvCxnSpPr>
              <a:cxnSpLocks/>
              <a:stCxn id="227" idx="5"/>
              <a:endCxn id="235" idx="0"/>
            </p:cNvCxnSpPr>
            <p:nvPr/>
          </p:nvCxnSpPr>
          <p:spPr>
            <a:xfrm>
              <a:off x="10303714" y="2050212"/>
              <a:ext cx="461601" cy="319234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8" name="Connector: Curved 237">
              <a:extLst>
                <a:ext uri="{FF2B5EF4-FFF2-40B4-BE49-F238E27FC236}">
                  <a16:creationId xmlns:a16="http://schemas.microsoft.com/office/drawing/2014/main" id="{00B99B0B-FE65-4602-BAD1-9037713BDB85}"/>
                </a:ext>
              </a:extLst>
            </p:cNvPr>
            <p:cNvCxnSpPr>
              <a:cxnSpLocks/>
              <a:stCxn id="235" idx="4"/>
              <a:endCxn id="232" idx="7"/>
            </p:cNvCxnSpPr>
            <p:nvPr/>
          </p:nvCxnSpPr>
          <p:spPr>
            <a:xfrm rot="5400000">
              <a:off x="10012983" y="2940044"/>
              <a:ext cx="1043211" cy="461454"/>
            </a:xfrm>
            <a:prstGeom prst="curved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FF0000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241" name="Connector: Curved 240">
              <a:extLst>
                <a:ext uri="{FF2B5EF4-FFF2-40B4-BE49-F238E27FC236}">
                  <a16:creationId xmlns:a16="http://schemas.microsoft.com/office/drawing/2014/main" id="{96861303-547C-4D76-A4F2-9E59884A49BB}"/>
                </a:ext>
              </a:extLst>
            </p:cNvPr>
            <p:cNvCxnSpPr>
              <a:cxnSpLocks/>
              <a:stCxn id="230" idx="2"/>
              <a:endCxn id="232" idx="2"/>
            </p:cNvCxnSpPr>
            <p:nvPr/>
          </p:nvCxnSpPr>
          <p:spPr>
            <a:xfrm rot="10800000" flipH="1" flipV="1">
              <a:off x="9512013" y="2509305"/>
              <a:ext cx="553089" cy="1281967"/>
            </a:xfrm>
            <a:prstGeom prst="curvedConnector3">
              <a:avLst>
                <a:gd name="adj1" fmla="val -17222"/>
              </a:avLst>
            </a:prstGeom>
            <a:noFill/>
            <a:ln w="28575" cap="flat" cmpd="sng" algn="ctr">
              <a:solidFill>
                <a:srgbClr val="FF0000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242" name="椭圆 27">
              <a:extLst>
                <a:ext uri="{FF2B5EF4-FFF2-40B4-BE49-F238E27FC236}">
                  <a16:creationId xmlns:a16="http://schemas.microsoft.com/office/drawing/2014/main" id="{FA2D9CC8-389A-4BB7-9D24-404FC3D137C9}"/>
                </a:ext>
              </a:extLst>
            </p:cNvPr>
            <p:cNvSpPr/>
            <p:nvPr/>
          </p:nvSpPr>
          <p:spPr>
            <a:xfrm>
              <a:off x="10051851" y="1282995"/>
              <a:ext cx="279722" cy="27972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  <p:cxnSp>
          <p:nvCxnSpPr>
            <p:cNvPr id="243" name="直接箭头连接符 31">
              <a:extLst>
                <a:ext uri="{FF2B5EF4-FFF2-40B4-BE49-F238E27FC236}">
                  <a16:creationId xmlns:a16="http://schemas.microsoft.com/office/drawing/2014/main" id="{7C50D216-5753-4B8D-9C75-439E9EF56E00}"/>
                </a:ext>
              </a:extLst>
            </p:cNvPr>
            <p:cNvCxnSpPr>
              <a:cxnSpLocks/>
              <a:stCxn id="242" idx="4"/>
              <a:endCxn id="227" idx="0"/>
            </p:cNvCxnSpPr>
            <p:nvPr/>
          </p:nvCxnSpPr>
          <p:spPr>
            <a:xfrm>
              <a:off x="10191712" y="1562715"/>
              <a:ext cx="13105" cy="248741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4" name="椭圆 29">
              <a:extLst>
                <a:ext uri="{FF2B5EF4-FFF2-40B4-BE49-F238E27FC236}">
                  <a16:creationId xmlns:a16="http://schemas.microsoft.com/office/drawing/2014/main" id="{24D95E23-6C69-4210-A008-10D611016EB6}"/>
                </a:ext>
              </a:extLst>
            </p:cNvPr>
            <p:cNvSpPr/>
            <p:nvPr/>
          </p:nvSpPr>
          <p:spPr>
            <a:xfrm>
              <a:off x="10056666" y="2680454"/>
              <a:ext cx="279722" cy="27972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45" name="直接箭头连接符 32">
              <a:extLst>
                <a:ext uri="{FF2B5EF4-FFF2-40B4-BE49-F238E27FC236}">
                  <a16:creationId xmlns:a16="http://schemas.microsoft.com/office/drawing/2014/main" id="{941E1A71-AD2A-4C98-8A89-8B9ABCCFDE1C}"/>
                </a:ext>
              </a:extLst>
            </p:cNvPr>
            <p:cNvCxnSpPr>
              <a:cxnSpLocks/>
              <a:stCxn id="244" idx="3"/>
              <a:endCxn id="231" idx="7"/>
            </p:cNvCxnSpPr>
            <p:nvPr/>
          </p:nvCxnSpPr>
          <p:spPr>
            <a:xfrm flipH="1">
              <a:off x="9839540" y="2919210"/>
              <a:ext cx="258090" cy="250176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rgbClr val="70AD47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57FB9183-9251-42C8-9643-88BE47FF59BB}"/>
                </a:ext>
              </a:extLst>
            </p:cNvPr>
            <p:cNvSpPr txBox="1"/>
            <p:nvPr/>
          </p:nvSpPr>
          <p:spPr>
            <a:xfrm>
              <a:off x="8500586" y="4157615"/>
              <a:ext cx="33822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Undesired intermediate state</a:t>
              </a:r>
              <a:r>
                <a:rPr lang="en-US" altLang="zh-CN" sz="2000" dirty="0"/>
                <a:t>s</a:t>
              </a:r>
              <a:endParaRPr lang="en-US" sz="2000" dirty="0"/>
            </a:p>
          </p:txBody>
        </p:sp>
      </p:grpSp>
      <p:sp>
        <p:nvSpPr>
          <p:cNvPr id="89" name="椭圆 28">
            <a:extLst>
              <a:ext uri="{FF2B5EF4-FFF2-40B4-BE49-F238E27FC236}">
                <a16:creationId xmlns:a16="http://schemas.microsoft.com/office/drawing/2014/main" id="{3BD0B131-D109-422D-B805-73B1D973CE14}"/>
              </a:ext>
            </a:extLst>
          </p:cNvPr>
          <p:cNvSpPr/>
          <p:nvPr/>
        </p:nvSpPr>
        <p:spPr>
          <a:xfrm>
            <a:off x="4454946" y="1907188"/>
            <a:ext cx="279722" cy="279720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endParaRPr kumimoji="0" lang="en-US" sz="1601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08D669E-2DDD-482C-A30A-59C9FA2FEE37}"/>
              </a:ext>
            </a:extLst>
          </p:cNvPr>
          <p:cNvSpPr txBox="1"/>
          <p:nvPr/>
        </p:nvSpPr>
        <p:spPr>
          <a:xfrm>
            <a:off x="5015444" y="1828136"/>
            <a:ext cx="170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Reused node</a:t>
            </a:r>
          </a:p>
        </p:txBody>
      </p:sp>
    </p:spTree>
    <p:extLst>
      <p:ext uri="{BB962C8B-B14F-4D97-AF65-F5344CB8AC3E}">
        <p14:creationId xmlns:p14="http://schemas.microsoft.com/office/powerpoint/2010/main" val="298811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04116" y="992"/>
            <a:ext cx="9983769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dirty="0">
                <a:latin typeface="Tahoma" pitchFamily="34" charset="0"/>
                <a:ea typeface="Tahoma" pitchFamily="34" charset="0"/>
                <a:cs typeface="Tahoma" pitchFamily="34" charset="0"/>
              </a:rPr>
              <a:t>Solution: Version control with </a:t>
            </a:r>
            <a:r>
              <a:rPr lang="en-US" sz="3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FlexEdge</a:t>
            </a:r>
            <a:endParaRPr lang="en-US" sz="35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1988" name="AutoShape 4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0" name="AutoShape 6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灯片编号占位符 4">
            <a:extLst>
              <a:ext uri="{FF2B5EF4-FFF2-40B4-BE49-F238E27FC236}">
                <a16:creationId xmlns:a16="http://schemas.microsoft.com/office/drawing/2014/main" id="{A0EFF660-B15F-4D25-B534-8EE19B51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33" name="Content Placeholder 2">
            <a:extLst>
              <a:ext uri="{FF2B5EF4-FFF2-40B4-BE49-F238E27FC236}">
                <a16:creationId xmlns:a16="http://schemas.microsoft.com/office/drawing/2014/main" id="{596A7970-9FA5-47AF-877D-A32203BE3C81}"/>
              </a:ext>
            </a:extLst>
          </p:cNvPr>
          <p:cNvSpPr txBox="1">
            <a:spLocks/>
          </p:cNvSpPr>
          <p:nvPr/>
        </p:nvSpPr>
        <p:spPr>
          <a:xfrm>
            <a:off x="3091110" y="5295775"/>
            <a:ext cx="7367000" cy="1177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 err="1">
                <a:solidFill>
                  <a:prstClr val="black"/>
                </a:solidFill>
                <a:latin typeface="Tahoma"/>
                <a:cs typeface="Tahoma"/>
              </a:rPr>
              <a:t>FlexEdge</a:t>
            </a: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: A version control mechanism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Check on a global version metadata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Can be inserted/deleted one by one atomically</a:t>
            </a:r>
          </a:p>
        </p:txBody>
      </p:sp>
      <p:sp>
        <p:nvSpPr>
          <p:cNvPr id="172" name="椭圆 30">
            <a:extLst>
              <a:ext uri="{FF2B5EF4-FFF2-40B4-BE49-F238E27FC236}">
                <a16:creationId xmlns:a16="http://schemas.microsoft.com/office/drawing/2014/main" id="{99E1809D-3147-4B40-8D58-9FB77634D8ED}"/>
              </a:ext>
            </a:extLst>
          </p:cNvPr>
          <p:cNvSpPr/>
          <p:nvPr/>
        </p:nvSpPr>
        <p:spPr>
          <a:xfrm>
            <a:off x="1568732" y="2705536"/>
            <a:ext cx="415643" cy="41564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173" name="直接箭头连接符 31">
            <a:extLst>
              <a:ext uri="{FF2B5EF4-FFF2-40B4-BE49-F238E27FC236}">
                <a16:creationId xmlns:a16="http://schemas.microsoft.com/office/drawing/2014/main" id="{AF6280EB-2C32-459E-A939-535C8587D9ED}"/>
              </a:ext>
            </a:extLst>
          </p:cNvPr>
          <p:cNvCxnSpPr>
            <a:cxnSpLocks/>
            <a:endCxn id="172" idx="2"/>
          </p:cNvCxnSpPr>
          <p:nvPr/>
        </p:nvCxnSpPr>
        <p:spPr>
          <a:xfrm>
            <a:off x="952500" y="2913356"/>
            <a:ext cx="616232" cy="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31">
            <a:extLst>
              <a:ext uri="{FF2B5EF4-FFF2-40B4-BE49-F238E27FC236}">
                <a16:creationId xmlns:a16="http://schemas.microsoft.com/office/drawing/2014/main" id="{76BEF4B5-D1A8-4333-8D37-5CC1E11509AB}"/>
              </a:ext>
            </a:extLst>
          </p:cNvPr>
          <p:cNvCxnSpPr>
            <a:cxnSpLocks/>
            <a:stCxn id="172" idx="7"/>
          </p:cNvCxnSpPr>
          <p:nvPr/>
        </p:nvCxnSpPr>
        <p:spPr>
          <a:xfrm flipV="1">
            <a:off x="1923505" y="2576099"/>
            <a:ext cx="683452" cy="190306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31">
            <a:extLst>
              <a:ext uri="{FF2B5EF4-FFF2-40B4-BE49-F238E27FC236}">
                <a16:creationId xmlns:a16="http://schemas.microsoft.com/office/drawing/2014/main" id="{290B5E10-3742-4597-9EB1-B91466C1D524}"/>
              </a:ext>
            </a:extLst>
          </p:cNvPr>
          <p:cNvCxnSpPr>
            <a:cxnSpLocks/>
            <a:stCxn id="172" idx="5"/>
          </p:cNvCxnSpPr>
          <p:nvPr/>
        </p:nvCxnSpPr>
        <p:spPr>
          <a:xfrm>
            <a:off x="1923505" y="3060307"/>
            <a:ext cx="683452" cy="219106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ABF4BA75-BF90-4EE2-BE15-058A1D1E824A}"/>
              </a:ext>
            </a:extLst>
          </p:cNvPr>
          <p:cNvSpPr txBox="1"/>
          <p:nvPr/>
        </p:nvSpPr>
        <p:spPr>
          <a:xfrm>
            <a:off x="1401781" y="4425538"/>
            <a:ext cx="116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FlexEdge</a:t>
            </a:r>
            <a:endParaRPr lang="en-US" sz="20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87C0BF4-7001-4914-B5BA-9B93F4281DFB}"/>
              </a:ext>
            </a:extLst>
          </p:cNvPr>
          <p:cNvSpPr txBox="1"/>
          <p:nvPr/>
        </p:nvSpPr>
        <p:spPr>
          <a:xfrm>
            <a:off x="2642848" y="2345717"/>
            <a:ext cx="1916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Current version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57BD75F-6F01-47CB-B6F5-B4E1A34368AE}"/>
              </a:ext>
            </a:extLst>
          </p:cNvPr>
          <p:cNvSpPr txBox="1"/>
          <p:nvPr/>
        </p:nvSpPr>
        <p:spPr>
          <a:xfrm>
            <a:off x="2692196" y="3060307"/>
            <a:ext cx="1590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 version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7DEDE51-0077-4A7C-BD9D-409BFE81FBCE}"/>
              </a:ext>
            </a:extLst>
          </p:cNvPr>
          <p:cNvSpPr txBox="1"/>
          <p:nvPr/>
        </p:nvSpPr>
        <p:spPr>
          <a:xfrm>
            <a:off x="809970" y="1629964"/>
            <a:ext cx="1839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on version number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4649D3-C648-4448-A699-628E39F6A68E}"/>
              </a:ext>
            </a:extLst>
          </p:cNvPr>
          <p:cNvCxnSpPr>
            <a:stCxn id="180" idx="2"/>
            <a:endCxn id="172" idx="0"/>
          </p:cNvCxnSpPr>
          <p:nvPr/>
        </p:nvCxnSpPr>
        <p:spPr>
          <a:xfrm>
            <a:off x="1729773" y="2337850"/>
            <a:ext cx="46781" cy="367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30580F98-1876-441B-A91C-55CF40846F62}"/>
              </a:ext>
            </a:extLst>
          </p:cNvPr>
          <p:cNvGrpSpPr/>
          <p:nvPr/>
        </p:nvGrpSpPr>
        <p:grpSpPr>
          <a:xfrm>
            <a:off x="4368162" y="1374051"/>
            <a:ext cx="2526270" cy="3480071"/>
            <a:chOff x="4789352" y="1045006"/>
            <a:chExt cx="2526270" cy="3480071"/>
          </a:xfrm>
        </p:grpSpPr>
        <p:cxnSp>
          <p:nvCxnSpPr>
            <p:cNvPr id="137" name="直接箭头连接符 31">
              <a:extLst>
                <a:ext uri="{FF2B5EF4-FFF2-40B4-BE49-F238E27FC236}">
                  <a16:creationId xmlns:a16="http://schemas.microsoft.com/office/drawing/2014/main" id="{05D797B8-42BE-466E-AA78-ABD14D9AD8B7}"/>
                </a:ext>
              </a:extLst>
            </p:cNvPr>
            <p:cNvCxnSpPr>
              <a:cxnSpLocks/>
              <a:stCxn id="139" idx="3"/>
              <a:endCxn id="141" idx="0"/>
            </p:cNvCxnSpPr>
            <p:nvPr/>
          </p:nvCxnSpPr>
          <p:spPr>
            <a:xfrm flipH="1">
              <a:off x="5478746" y="1802908"/>
              <a:ext cx="333159" cy="258873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椭圆 27">
              <a:extLst>
                <a:ext uri="{FF2B5EF4-FFF2-40B4-BE49-F238E27FC236}">
                  <a16:creationId xmlns:a16="http://schemas.microsoft.com/office/drawing/2014/main" id="{DF0545F0-A7A6-433C-B599-D12C5134C38E}"/>
                </a:ext>
              </a:extLst>
            </p:cNvPr>
            <p:cNvSpPr/>
            <p:nvPr/>
          </p:nvSpPr>
          <p:spPr>
            <a:xfrm>
              <a:off x="5770941" y="1564152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cxnSp>
          <p:nvCxnSpPr>
            <p:cNvPr id="140" name="直接箭头连接符 33">
              <a:extLst>
                <a:ext uri="{FF2B5EF4-FFF2-40B4-BE49-F238E27FC236}">
                  <a16:creationId xmlns:a16="http://schemas.microsoft.com/office/drawing/2014/main" id="{C3988316-1DEB-4F7C-87B9-CB889BEAA2CE}"/>
                </a:ext>
              </a:extLst>
            </p:cNvPr>
            <p:cNvCxnSpPr>
              <a:cxnSpLocks/>
              <a:stCxn id="141" idx="6"/>
              <a:endCxn id="152" idx="1"/>
            </p:cNvCxnSpPr>
            <p:nvPr/>
          </p:nvCxnSpPr>
          <p:spPr>
            <a:xfrm>
              <a:off x="5618607" y="2201641"/>
              <a:ext cx="358516" cy="195261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椭圆 28">
              <a:extLst>
                <a:ext uri="{FF2B5EF4-FFF2-40B4-BE49-F238E27FC236}">
                  <a16:creationId xmlns:a16="http://schemas.microsoft.com/office/drawing/2014/main" id="{6A9BF440-4A04-4F3D-A883-5C9D190278F0}"/>
                </a:ext>
              </a:extLst>
            </p:cNvPr>
            <p:cNvSpPr/>
            <p:nvPr/>
          </p:nvSpPr>
          <p:spPr>
            <a:xfrm>
              <a:off x="5338885" y="2061781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42" name="椭圆 30">
              <a:extLst>
                <a:ext uri="{FF2B5EF4-FFF2-40B4-BE49-F238E27FC236}">
                  <a16:creationId xmlns:a16="http://schemas.microsoft.com/office/drawing/2014/main" id="{F1016396-3E0E-4A83-9006-4CE82600ACBD}"/>
                </a:ext>
              </a:extLst>
            </p:cNvPr>
            <p:cNvSpPr/>
            <p:nvPr/>
          </p:nvSpPr>
          <p:spPr>
            <a:xfrm>
              <a:off x="5236996" y="3035016"/>
              <a:ext cx="279722" cy="2797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44" name="椭圆 27">
              <a:extLst>
                <a:ext uri="{FF2B5EF4-FFF2-40B4-BE49-F238E27FC236}">
                  <a16:creationId xmlns:a16="http://schemas.microsoft.com/office/drawing/2014/main" id="{1D91D08E-6439-4C3D-8732-5AC5F53585EC}"/>
                </a:ext>
              </a:extLst>
            </p:cNvPr>
            <p:cNvSpPr/>
            <p:nvPr/>
          </p:nvSpPr>
          <p:spPr>
            <a:xfrm>
              <a:off x="5936204" y="3573799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s</a:t>
              </a:r>
            </a:p>
          </p:txBody>
        </p:sp>
        <p:cxnSp>
          <p:nvCxnSpPr>
            <p:cNvPr id="145" name="直接箭头连接符 32">
              <a:extLst>
                <a:ext uri="{FF2B5EF4-FFF2-40B4-BE49-F238E27FC236}">
                  <a16:creationId xmlns:a16="http://schemas.microsoft.com/office/drawing/2014/main" id="{9BC93FFC-0B00-4816-900D-42B7CDE4A288}"/>
                </a:ext>
              </a:extLst>
            </p:cNvPr>
            <p:cNvCxnSpPr>
              <a:cxnSpLocks/>
              <a:stCxn id="142" idx="4"/>
              <a:endCxn id="144" idx="1"/>
            </p:cNvCxnSpPr>
            <p:nvPr/>
          </p:nvCxnSpPr>
          <p:spPr>
            <a:xfrm>
              <a:off x="5376857" y="3314736"/>
              <a:ext cx="600311" cy="300027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椭圆 28">
              <a:extLst>
                <a:ext uri="{FF2B5EF4-FFF2-40B4-BE49-F238E27FC236}">
                  <a16:creationId xmlns:a16="http://schemas.microsoft.com/office/drawing/2014/main" id="{33F47D26-5633-43D2-ADFB-58DCC042A0F0}"/>
                </a:ext>
              </a:extLst>
            </p:cNvPr>
            <p:cNvSpPr/>
            <p:nvPr/>
          </p:nvSpPr>
          <p:spPr>
            <a:xfrm>
              <a:off x="6285395" y="2076867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cxnSp>
          <p:nvCxnSpPr>
            <p:cNvPr id="147" name="直接箭头连接符 33">
              <a:extLst>
                <a:ext uri="{FF2B5EF4-FFF2-40B4-BE49-F238E27FC236}">
                  <a16:creationId xmlns:a16="http://schemas.microsoft.com/office/drawing/2014/main" id="{9851E434-C021-4C54-A1A0-1615171601EB}"/>
                </a:ext>
              </a:extLst>
            </p:cNvPr>
            <p:cNvCxnSpPr>
              <a:cxnSpLocks/>
              <a:stCxn id="139" idx="5"/>
              <a:endCxn id="146" idx="0"/>
            </p:cNvCxnSpPr>
            <p:nvPr/>
          </p:nvCxnSpPr>
          <p:spPr>
            <a:xfrm>
              <a:off x="6009699" y="1802908"/>
              <a:ext cx="415557" cy="273959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椭圆 28">
              <a:extLst>
                <a:ext uri="{FF2B5EF4-FFF2-40B4-BE49-F238E27FC236}">
                  <a16:creationId xmlns:a16="http://schemas.microsoft.com/office/drawing/2014/main" id="{4A68D789-9148-44C1-944F-441E2437299B}"/>
                </a:ext>
              </a:extLst>
            </p:cNvPr>
            <p:cNvSpPr/>
            <p:nvPr/>
          </p:nvSpPr>
          <p:spPr>
            <a:xfrm>
              <a:off x="6565117" y="3035016"/>
              <a:ext cx="296178" cy="2797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cxnSp>
          <p:nvCxnSpPr>
            <p:cNvPr id="149" name="Connector: Curved 148">
              <a:extLst>
                <a:ext uri="{FF2B5EF4-FFF2-40B4-BE49-F238E27FC236}">
                  <a16:creationId xmlns:a16="http://schemas.microsoft.com/office/drawing/2014/main" id="{0072F2FB-8252-4F11-A4EF-5C7B7A491B57}"/>
                </a:ext>
              </a:extLst>
            </p:cNvPr>
            <p:cNvCxnSpPr>
              <a:cxnSpLocks/>
              <a:stCxn id="148" idx="4"/>
              <a:endCxn id="144" idx="6"/>
            </p:cNvCxnSpPr>
            <p:nvPr/>
          </p:nvCxnSpPr>
          <p:spPr>
            <a:xfrm rot="5400000">
              <a:off x="6265105" y="3265557"/>
              <a:ext cx="398923" cy="497280"/>
            </a:xfrm>
            <a:prstGeom prst="curvedConnector2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椭圆 27">
              <a:extLst>
                <a:ext uri="{FF2B5EF4-FFF2-40B4-BE49-F238E27FC236}">
                  <a16:creationId xmlns:a16="http://schemas.microsoft.com/office/drawing/2014/main" id="{20EEFE8D-5442-47C5-B628-A973F06B79CE}"/>
                </a:ext>
              </a:extLst>
            </p:cNvPr>
            <p:cNvSpPr/>
            <p:nvPr/>
          </p:nvSpPr>
          <p:spPr>
            <a:xfrm>
              <a:off x="5771935" y="1045006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r</a:t>
              </a:r>
            </a:p>
          </p:txBody>
        </p:sp>
        <p:cxnSp>
          <p:nvCxnSpPr>
            <p:cNvPr id="151" name="直接箭头连接符 31">
              <a:extLst>
                <a:ext uri="{FF2B5EF4-FFF2-40B4-BE49-F238E27FC236}">
                  <a16:creationId xmlns:a16="http://schemas.microsoft.com/office/drawing/2014/main" id="{B0248EBF-9EB9-4B07-A8A6-95805DA08FE3}"/>
                </a:ext>
              </a:extLst>
            </p:cNvPr>
            <p:cNvCxnSpPr>
              <a:cxnSpLocks/>
              <a:stCxn id="150" idx="4"/>
              <a:endCxn id="139" idx="0"/>
            </p:cNvCxnSpPr>
            <p:nvPr/>
          </p:nvCxnSpPr>
          <p:spPr>
            <a:xfrm flipH="1">
              <a:off x="5910802" y="1324726"/>
              <a:ext cx="994" cy="239426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椭圆 29">
              <a:extLst>
                <a:ext uri="{FF2B5EF4-FFF2-40B4-BE49-F238E27FC236}">
                  <a16:creationId xmlns:a16="http://schemas.microsoft.com/office/drawing/2014/main" id="{BA0B87A6-6FBD-4F91-884D-33EE9FBD0854}"/>
                </a:ext>
              </a:extLst>
            </p:cNvPr>
            <p:cNvSpPr/>
            <p:nvPr/>
          </p:nvSpPr>
          <p:spPr>
            <a:xfrm>
              <a:off x="5936159" y="2355938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153" name="椭圆 30">
              <a:extLst>
                <a:ext uri="{FF2B5EF4-FFF2-40B4-BE49-F238E27FC236}">
                  <a16:creationId xmlns:a16="http://schemas.microsoft.com/office/drawing/2014/main" id="{027897B0-0833-49CD-B80F-F2679FA055BB}"/>
                </a:ext>
              </a:extLst>
            </p:cNvPr>
            <p:cNvSpPr/>
            <p:nvPr/>
          </p:nvSpPr>
          <p:spPr>
            <a:xfrm>
              <a:off x="4988752" y="2570083"/>
              <a:ext cx="279722" cy="2797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cxnSp>
          <p:nvCxnSpPr>
            <p:cNvPr id="155" name="Connector: Curved 154">
              <a:extLst>
                <a:ext uri="{FF2B5EF4-FFF2-40B4-BE49-F238E27FC236}">
                  <a16:creationId xmlns:a16="http://schemas.microsoft.com/office/drawing/2014/main" id="{EDC5DC2A-1914-4813-8F5B-6AF05C7AE4D6}"/>
                </a:ext>
              </a:extLst>
            </p:cNvPr>
            <p:cNvCxnSpPr>
              <a:cxnSpLocks/>
              <a:stCxn id="141" idx="2"/>
              <a:endCxn id="153" idx="0"/>
            </p:cNvCxnSpPr>
            <p:nvPr/>
          </p:nvCxnSpPr>
          <p:spPr>
            <a:xfrm rot="10800000" flipV="1">
              <a:off x="5128613" y="2201641"/>
              <a:ext cx="210272" cy="368442"/>
            </a:xfrm>
            <a:prstGeom prst="curvedConnector2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ctor: Curved 155">
              <a:extLst>
                <a:ext uri="{FF2B5EF4-FFF2-40B4-BE49-F238E27FC236}">
                  <a16:creationId xmlns:a16="http://schemas.microsoft.com/office/drawing/2014/main" id="{F02456BF-129F-4246-B38B-396354011281}"/>
                </a:ext>
              </a:extLst>
            </p:cNvPr>
            <p:cNvCxnSpPr>
              <a:cxnSpLocks/>
              <a:stCxn id="153" idx="6"/>
              <a:endCxn id="142" idx="0"/>
            </p:cNvCxnSpPr>
            <p:nvPr/>
          </p:nvCxnSpPr>
          <p:spPr>
            <a:xfrm>
              <a:off x="5268474" y="2709943"/>
              <a:ext cx="108383" cy="325073"/>
            </a:xfrm>
            <a:prstGeom prst="curvedConnector2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Curved 156">
              <a:extLst>
                <a:ext uri="{FF2B5EF4-FFF2-40B4-BE49-F238E27FC236}">
                  <a16:creationId xmlns:a16="http://schemas.microsoft.com/office/drawing/2014/main" id="{BE5FF524-D187-4ED6-9496-BF950D95680F}"/>
                </a:ext>
              </a:extLst>
            </p:cNvPr>
            <p:cNvCxnSpPr>
              <a:cxnSpLocks/>
              <a:stCxn id="153" idx="3"/>
              <a:endCxn id="144" idx="2"/>
            </p:cNvCxnSpPr>
            <p:nvPr/>
          </p:nvCxnSpPr>
          <p:spPr>
            <a:xfrm rot="16200000" flipH="1">
              <a:off x="5030550" y="2808005"/>
              <a:ext cx="904820" cy="906488"/>
            </a:xfrm>
            <a:prstGeom prst="curvedConnector2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椭圆 30">
              <a:extLst>
                <a:ext uri="{FF2B5EF4-FFF2-40B4-BE49-F238E27FC236}">
                  <a16:creationId xmlns:a16="http://schemas.microsoft.com/office/drawing/2014/main" id="{96F24CB9-95FD-493A-8DED-6A28855E72DB}"/>
                </a:ext>
              </a:extLst>
            </p:cNvPr>
            <p:cNvSpPr/>
            <p:nvPr/>
          </p:nvSpPr>
          <p:spPr>
            <a:xfrm>
              <a:off x="6588568" y="2586265"/>
              <a:ext cx="279722" cy="2797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cxnSp>
          <p:nvCxnSpPr>
            <p:cNvPr id="159" name="Connector: Curved 158">
              <a:extLst>
                <a:ext uri="{FF2B5EF4-FFF2-40B4-BE49-F238E27FC236}">
                  <a16:creationId xmlns:a16="http://schemas.microsoft.com/office/drawing/2014/main" id="{999E0475-87D6-468F-9184-4E5BE35A9AF3}"/>
                </a:ext>
              </a:extLst>
            </p:cNvPr>
            <p:cNvCxnSpPr>
              <a:cxnSpLocks/>
              <a:stCxn id="146" idx="6"/>
              <a:endCxn id="158" idx="0"/>
            </p:cNvCxnSpPr>
            <p:nvPr/>
          </p:nvCxnSpPr>
          <p:spPr>
            <a:xfrm>
              <a:off x="6565117" y="2216727"/>
              <a:ext cx="163312" cy="369538"/>
            </a:xfrm>
            <a:prstGeom prst="curvedConnector2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or: Curved 159">
              <a:extLst>
                <a:ext uri="{FF2B5EF4-FFF2-40B4-BE49-F238E27FC236}">
                  <a16:creationId xmlns:a16="http://schemas.microsoft.com/office/drawing/2014/main" id="{9BF3548F-5407-4897-A5FD-1F4109CFDFB7}"/>
                </a:ext>
              </a:extLst>
            </p:cNvPr>
            <p:cNvCxnSpPr>
              <a:cxnSpLocks/>
              <a:stCxn id="158" idx="2"/>
              <a:endCxn id="144" idx="7"/>
            </p:cNvCxnSpPr>
            <p:nvPr/>
          </p:nvCxnSpPr>
          <p:spPr>
            <a:xfrm rot="10800000" flipV="1">
              <a:off x="6174962" y="2726125"/>
              <a:ext cx="413606" cy="888638"/>
            </a:xfrm>
            <a:prstGeom prst="curvedConnector2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or: Curved 160">
              <a:extLst>
                <a:ext uri="{FF2B5EF4-FFF2-40B4-BE49-F238E27FC236}">
                  <a16:creationId xmlns:a16="http://schemas.microsoft.com/office/drawing/2014/main" id="{E6A30398-F956-4367-B880-0E9064A47F9F}"/>
                </a:ext>
              </a:extLst>
            </p:cNvPr>
            <p:cNvCxnSpPr>
              <a:cxnSpLocks/>
              <a:stCxn id="158" idx="4"/>
              <a:endCxn id="148" idx="0"/>
            </p:cNvCxnSpPr>
            <p:nvPr/>
          </p:nvCxnSpPr>
          <p:spPr>
            <a:xfrm rot="5400000">
              <a:off x="6636303" y="2942889"/>
              <a:ext cx="169031" cy="1522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椭圆 30">
              <a:extLst>
                <a:ext uri="{FF2B5EF4-FFF2-40B4-BE49-F238E27FC236}">
                  <a16:creationId xmlns:a16="http://schemas.microsoft.com/office/drawing/2014/main" id="{8CC99E52-2F14-434E-8D93-1FAE4DCD7212}"/>
                </a:ext>
              </a:extLst>
            </p:cNvPr>
            <p:cNvSpPr/>
            <p:nvPr/>
          </p:nvSpPr>
          <p:spPr>
            <a:xfrm>
              <a:off x="5618607" y="2681107"/>
              <a:ext cx="279722" cy="2797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cxnSp>
          <p:nvCxnSpPr>
            <p:cNvPr id="163" name="Connector: Curved 162">
              <a:extLst>
                <a:ext uri="{FF2B5EF4-FFF2-40B4-BE49-F238E27FC236}">
                  <a16:creationId xmlns:a16="http://schemas.microsoft.com/office/drawing/2014/main" id="{BBF4AADB-EDE5-484E-AE55-CF6F0C853701}"/>
                </a:ext>
              </a:extLst>
            </p:cNvPr>
            <p:cNvCxnSpPr>
              <a:cxnSpLocks/>
              <a:stCxn id="162" idx="3"/>
              <a:endCxn id="142" idx="7"/>
            </p:cNvCxnSpPr>
            <p:nvPr/>
          </p:nvCxnSpPr>
          <p:spPr>
            <a:xfrm rot="5400000">
              <a:off x="5489605" y="2906013"/>
              <a:ext cx="156117" cy="18381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or: Curved 163">
              <a:extLst>
                <a:ext uri="{FF2B5EF4-FFF2-40B4-BE49-F238E27FC236}">
                  <a16:creationId xmlns:a16="http://schemas.microsoft.com/office/drawing/2014/main" id="{6D41A98D-9806-4CBB-A20F-2E07D9B77D5D}"/>
                </a:ext>
              </a:extLst>
            </p:cNvPr>
            <p:cNvCxnSpPr>
              <a:cxnSpLocks/>
              <a:stCxn id="162" idx="4"/>
              <a:endCxn id="144" idx="1"/>
            </p:cNvCxnSpPr>
            <p:nvPr/>
          </p:nvCxnSpPr>
          <p:spPr>
            <a:xfrm rot="16200000" flipH="1">
              <a:off x="5540850" y="3178445"/>
              <a:ext cx="653936" cy="21870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or: Curved 164">
              <a:extLst>
                <a:ext uri="{FF2B5EF4-FFF2-40B4-BE49-F238E27FC236}">
                  <a16:creationId xmlns:a16="http://schemas.microsoft.com/office/drawing/2014/main" id="{975A0A04-8D06-4D7E-B8EB-326B665D1C07}"/>
                </a:ext>
              </a:extLst>
            </p:cNvPr>
            <p:cNvCxnSpPr>
              <a:cxnSpLocks/>
              <a:stCxn id="152" idx="2"/>
              <a:endCxn id="162" idx="0"/>
            </p:cNvCxnSpPr>
            <p:nvPr/>
          </p:nvCxnSpPr>
          <p:spPr>
            <a:xfrm rot="10800000" flipV="1">
              <a:off x="5758469" y="2495797"/>
              <a:ext cx="177691" cy="185309"/>
            </a:xfrm>
            <a:prstGeom prst="curvedConnector2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912C04C-CC9D-4B96-BC58-3B1BAE002FC9}"/>
                </a:ext>
              </a:extLst>
            </p:cNvPr>
            <p:cNvSpPr txBox="1"/>
            <p:nvPr/>
          </p:nvSpPr>
          <p:spPr>
            <a:xfrm>
              <a:off x="5200758" y="2423553"/>
              <a:ext cx="323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0A1FB96-6851-425E-89F7-290AAEA5A498}"/>
                </a:ext>
              </a:extLst>
            </p:cNvPr>
            <p:cNvSpPr txBox="1"/>
            <p:nvPr/>
          </p:nvSpPr>
          <p:spPr>
            <a:xfrm>
              <a:off x="4861959" y="3114087"/>
              <a:ext cx="323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D42C2B5-BFF8-4C57-AC0A-193768E8FE4C}"/>
                </a:ext>
              </a:extLst>
            </p:cNvPr>
            <p:cNvSpPr txBox="1"/>
            <p:nvPr/>
          </p:nvSpPr>
          <p:spPr>
            <a:xfrm>
              <a:off x="5443857" y="2952352"/>
              <a:ext cx="323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BD3BF3-DEA9-4358-8F39-977FD13D6CED}"/>
                </a:ext>
              </a:extLst>
            </p:cNvPr>
            <p:cNvSpPr txBox="1"/>
            <p:nvPr/>
          </p:nvSpPr>
          <p:spPr>
            <a:xfrm>
              <a:off x="6774610" y="2787684"/>
              <a:ext cx="323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100B98F-D04C-4652-A765-196D3BE0FCCE}"/>
                </a:ext>
              </a:extLst>
            </p:cNvPr>
            <p:cNvSpPr txBox="1"/>
            <p:nvPr/>
          </p:nvSpPr>
          <p:spPr>
            <a:xfrm>
              <a:off x="5729332" y="2861775"/>
              <a:ext cx="323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D7CC4EC-021A-4E42-8AF9-7724F4A32B76}"/>
                </a:ext>
              </a:extLst>
            </p:cNvPr>
            <p:cNvSpPr txBox="1"/>
            <p:nvPr/>
          </p:nvSpPr>
          <p:spPr>
            <a:xfrm>
              <a:off x="6247565" y="2500692"/>
              <a:ext cx="3231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5F70417-248B-4A3C-ABEC-4F8613709005}"/>
                </a:ext>
              </a:extLst>
            </p:cNvPr>
            <p:cNvSpPr txBox="1"/>
            <p:nvPr/>
          </p:nvSpPr>
          <p:spPr>
            <a:xfrm>
              <a:off x="4789352" y="4124967"/>
              <a:ext cx="25262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altLang="zh-CN" sz="2000" dirty="0"/>
                <a:t>ontrol with </a:t>
              </a:r>
              <a:r>
                <a:rPr lang="en-US" altLang="zh-CN" sz="2000" dirty="0" err="1"/>
                <a:t>FlexEdge</a:t>
              </a:r>
              <a:endParaRPr lang="en-US" sz="2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49DEB2-C86D-47ED-BC37-FB4530B9BC22}"/>
              </a:ext>
            </a:extLst>
          </p:cNvPr>
          <p:cNvGrpSpPr/>
          <p:nvPr/>
        </p:nvGrpSpPr>
        <p:grpSpPr>
          <a:xfrm>
            <a:off x="7129051" y="1374051"/>
            <a:ext cx="2011225" cy="3480071"/>
            <a:chOff x="7550241" y="1045006"/>
            <a:chExt cx="2011225" cy="3480071"/>
          </a:xfrm>
        </p:grpSpPr>
        <p:cxnSp>
          <p:nvCxnSpPr>
            <p:cNvPr id="223" name="直接箭头连接符 31">
              <a:extLst>
                <a:ext uri="{FF2B5EF4-FFF2-40B4-BE49-F238E27FC236}">
                  <a16:creationId xmlns:a16="http://schemas.microsoft.com/office/drawing/2014/main" id="{62DBEFB3-3399-43F0-87D5-5D7576EE4DDD}"/>
                </a:ext>
              </a:extLst>
            </p:cNvPr>
            <p:cNvCxnSpPr>
              <a:cxnSpLocks/>
              <a:stCxn id="225" idx="3"/>
              <a:endCxn id="227" idx="0"/>
            </p:cNvCxnSpPr>
            <p:nvPr/>
          </p:nvCxnSpPr>
          <p:spPr>
            <a:xfrm flipH="1">
              <a:off x="8040235" y="1802908"/>
              <a:ext cx="333159" cy="258873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椭圆 27">
              <a:extLst>
                <a:ext uri="{FF2B5EF4-FFF2-40B4-BE49-F238E27FC236}">
                  <a16:creationId xmlns:a16="http://schemas.microsoft.com/office/drawing/2014/main" id="{833B677D-F806-4591-B311-EA09398B50E9}"/>
                </a:ext>
              </a:extLst>
            </p:cNvPr>
            <p:cNvSpPr/>
            <p:nvPr/>
          </p:nvSpPr>
          <p:spPr>
            <a:xfrm>
              <a:off x="8332430" y="1564152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cxnSp>
          <p:nvCxnSpPr>
            <p:cNvPr id="226" name="直接箭头连接符 33">
              <a:extLst>
                <a:ext uri="{FF2B5EF4-FFF2-40B4-BE49-F238E27FC236}">
                  <a16:creationId xmlns:a16="http://schemas.microsoft.com/office/drawing/2014/main" id="{9AF6BD67-4EBD-4ADC-A123-1CA35AADD368}"/>
                </a:ext>
              </a:extLst>
            </p:cNvPr>
            <p:cNvCxnSpPr>
              <a:cxnSpLocks/>
              <a:stCxn id="227" idx="6"/>
              <a:endCxn id="239" idx="1"/>
            </p:cNvCxnSpPr>
            <p:nvPr/>
          </p:nvCxnSpPr>
          <p:spPr>
            <a:xfrm>
              <a:off x="8180096" y="2201641"/>
              <a:ext cx="358516" cy="195261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椭圆 28">
              <a:extLst>
                <a:ext uri="{FF2B5EF4-FFF2-40B4-BE49-F238E27FC236}">
                  <a16:creationId xmlns:a16="http://schemas.microsoft.com/office/drawing/2014/main" id="{861C47CF-D8F2-4102-9DDB-0C60B438BD19}"/>
                </a:ext>
              </a:extLst>
            </p:cNvPr>
            <p:cNvSpPr/>
            <p:nvPr/>
          </p:nvSpPr>
          <p:spPr>
            <a:xfrm>
              <a:off x="7900374" y="2061781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229" name="椭圆 27">
              <a:extLst>
                <a:ext uri="{FF2B5EF4-FFF2-40B4-BE49-F238E27FC236}">
                  <a16:creationId xmlns:a16="http://schemas.microsoft.com/office/drawing/2014/main" id="{AA467214-C54C-4A70-9D6F-2F5F3538F091}"/>
                </a:ext>
              </a:extLst>
            </p:cNvPr>
            <p:cNvSpPr/>
            <p:nvPr/>
          </p:nvSpPr>
          <p:spPr>
            <a:xfrm>
              <a:off x="8497693" y="3573799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s</a:t>
              </a:r>
            </a:p>
          </p:txBody>
        </p:sp>
        <p:sp>
          <p:nvSpPr>
            <p:cNvPr id="231" name="椭圆 28">
              <a:extLst>
                <a:ext uri="{FF2B5EF4-FFF2-40B4-BE49-F238E27FC236}">
                  <a16:creationId xmlns:a16="http://schemas.microsoft.com/office/drawing/2014/main" id="{ADB08470-4232-49EC-8757-2F07A1041E39}"/>
                </a:ext>
              </a:extLst>
            </p:cNvPr>
            <p:cNvSpPr/>
            <p:nvPr/>
          </p:nvSpPr>
          <p:spPr>
            <a:xfrm>
              <a:off x="8846884" y="2076867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cxnSp>
          <p:nvCxnSpPr>
            <p:cNvPr id="232" name="直接箭头连接符 33">
              <a:extLst>
                <a:ext uri="{FF2B5EF4-FFF2-40B4-BE49-F238E27FC236}">
                  <a16:creationId xmlns:a16="http://schemas.microsoft.com/office/drawing/2014/main" id="{9A24F724-5758-4327-A017-AF83BCEFD3D1}"/>
                </a:ext>
              </a:extLst>
            </p:cNvPr>
            <p:cNvCxnSpPr>
              <a:cxnSpLocks/>
              <a:stCxn id="225" idx="5"/>
              <a:endCxn id="231" idx="0"/>
            </p:cNvCxnSpPr>
            <p:nvPr/>
          </p:nvCxnSpPr>
          <p:spPr>
            <a:xfrm>
              <a:off x="8571188" y="1802908"/>
              <a:ext cx="415557" cy="273959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椭圆 27">
              <a:extLst>
                <a:ext uri="{FF2B5EF4-FFF2-40B4-BE49-F238E27FC236}">
                  <a16:creationId xmlns:a16="http://schemas.microsoft.com/office/drawing/2014/main" id="{3466129A-5D71-400D-8DD8-F8361B45892A}"/>
                </a:ext>
              </a:extLst>
            </p:cNvPr>
            <p:cNvSpPr/>
            <p:nvPr/>
          </p:nvSpPr>
          <p:spPr>
            <a:xfrm>
              <a:off x="8333424" y="1045006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r</a:t>
              </a:r>
            </a:p>
          </p:txBody>
        </p:sp>
        <p:cxnSp>
          <p:nvCxnSpPr>
            <p:cNvPr id="238" name="直接箭头连接符 31">
              <a:extLst>
                <a:ext uri="{FF2B5EF4-FFF2-40B4-BE49-F238E27FC236}">
                  <a16:creationId xmlns:a16="http://schemas.microsoft.com/office/drawing/2014/main" id="{90C90842-9EA3-4A28-B12F-E2FD02B1B7FA}"/>
                </a:ext>
              </a:extLst>
            </p:cNvPr>
            <p:cNvCxnSpPr>
              <a:cxnSpLocks/>
              <a:stCxn id="237" idx="4"/>
              <a:endCxn id="225" idx="0"/>
            </p:cNvCxnSpPr>
            <p:nvPr/>
          </p:nvCxnSpPr>
          <p:spPr>
            <a:xfrm flipH="1">
              <a:off x="8472291" y="1324726"/>
              <a:ext cx="994" cy="239426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椭圆 29">
              <a:extLst>
                <a:ext uri="{FF2B5EF4-FFF2-40B4-BE49-F238E27FC236}">
                  <a16:creationId xmlns:a16="http://schemas.microsoft.com/office/drawing/2014/main" id="{DD3D3209-D57D-4BDB-9A03-63D9019C75CC}"/>
                </a:ext>
              </a:extLst>
            </p:cNvPr>
            <p:cNvSpPr/>
            <p:nvPr/>
          </p:nvSpPr>
          <p:spPr>
            <a:xfrm>
              <a:off x="8497648" y="2355938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240" name="椭圆 30">
              <a:extLst>
                <a:ext uri="{FF2B5EF4-FFF2-40B4-BE49-F238E27FC236}">
                  <a16:creationId xmlns:a16="http://schemas.microsoft.com/office/drawing/2014/main" id="{7E535693-DA1C-404C-98A0-91F9B450E511}"/>
                </a:ext>
              </a:extLst>
            </p:cNvPr>
            <p:cNvSpPr/>
            <p:nvPr/>
          </p:nvSpPr>
          <p:spPr>
            <a:xfrm>
              <a:off x="7550241" y="2570083"/>
              <a:ext cx="279722" cy="2797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cxnSp>
          <p:nvCxnSpPr>
            <p:cNvPr id="241" name="Connector: Curved 240">
              <a:extLst>
                <a:ext uri="{FF2B5EF4-FFF2-40B4-BE49-F238E27FC236}">
                  <a16:creationId xmlns:a16="http://schemas.microsoft.com/office/drawing/2014/main" id="{BF705184-D8D6-4B97-88F3-0F69B8147BEB}"/>
                </a:ext>
              </a:extLst>
            </p:cNvPr>
            <p:cNvCxnSpPr>
              <a:cxnSpLocks/>
              <a:stCxn id="227" idx="2"/>
              <a:endCxn id="240" idx="0"/>
            </p:cNvCxnSpPr>
            <p:nvPr/>
          </p:nvCxnSpPr>
          <p:spPr>
            <a:xfrm rot="10800000" flipV="1">
              <a:off x="7690102" y="2201641"/>
              <a:ext cx="210272" cy="36844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or: Curved 242">
              <a:extLst>
                <a:ext uri="{FF2B5EF4-FFF2-40B4-BE49-F238E27FC236}">
                  <a16:creationId xmlns:a16="http://schemas.microsoft.com/office/drawing/2014/main" id="{1FFEA4E9-6677-4586-B6F1-14F70AF7F272}"/>
                </a:ext>
              </a:extLst>
            </p:cNvPr>
            <p:cNvCxnSpPr>
              <a:cxnSpLocks/>
              <a:stCxn id="240" idx="3"/>
              <a:endCxn id="229" idx="2"/>
            </p:cNvCxnSpPr>
            <p:nvPr/>
          </p:nvCxnSpPr>
          <p:spPr>
            <a:xfrm rot="16200000" flipH="1">
              <a:off x="7592039" y="2808005"/>
              <a:ext cx="904820" cy="906488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椭圆 30">
              <a:extLst>
                <a:ext uri="{FF2B5EF4-FFF2-40B4-BE49-F238E27FC236}">
                  <a16:creationId xmlns:a16="http://schemas.microsoft.com/office/drawing/2014/main" id="{674B5F1A-4A00-49CE-A179-D461B3714A61}"/>
                </a:ext>
              </a:extLst>
            </p:cNvPr>
            <p:cNvSpPr/>
            <p:nvPr/>
          </p:nvSpPr>
          <p:spPr>
            <a:xfrm>
              <a:off x="9150057" y="2586265"/>
              <a:ext cx="279722" cy="2797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cxnSp>
          <p:nvCxnSpPr>
            <p:cNvPr id="245" name="Connector: Curved 244">
              <a:extLst>
                <a:ext uri="{FF2B5EF4-FFF2-40B4-BE49-F238E27FC236}">
                  <a16:creationId xmlns:a16="http://schemas.microsoft.com/office/drawing/2014/main" id="{9B9B73C7-B50C-4299-8164-0EB9904032CC}"/>
                </a:ext>
              </a:extLst>
            </p:cNvPr>
            <p:cNvCxnSpPr>
              <a:cxnSpLocks/>
              <a:stCxn id="231" idx="6"/>
              <a:endCxn id="244" idx="0"/>
            </p:cNvCxnSpPr>
            <p:nvPr/>
          </p:nvCxnSpPr>
          <p:spPr>
            <a:xfrm>
              <a:off x="9126606" y="2216727"/>
              <a:ext cx="163312" cy="369538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ctor: Curved 245">
              <a:extLst>
                <a:ext uri="{FF2B5EF4-FFF2-40B4-BE49-F238E27FC236}">
                  <a16:creationId xmlns:a16="http://schemas.microsoft.com/office/drawing/2014/main" id="{013C51DF-CF2F-4D5B-A732-8A41659C035C}"/>
                </a:ext>
              </a:extLst>
            </p:cNvPr>
            <p:cNvCxnSpPr>
              <a:cxnSpLocks/>
              <a:stCxn id="244" idx="2"/>
              <a:endCxn id="229" idx="7"/>
            </p:cNvCxnSpPr>
            <p:nvPr/>
          </p:nvCxnSpPr>
          <p:spPr>
            <a:xfrm rot="10800000" flipV="1">
              <a:off x="8736451" y="2726125"/>
              <a:ext cx="413606" cy="888638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椭圆 30">
              <a:extLst>
                <a:ext uri="{FF2B5EF4-FFF2-40B4-BE49-F238E27FC236}">
                  <a16:creationId xmlns:a16="http://schemas.microsoft.com/office/drawing/2014/main" id="{6A76E53C-A10C-4046-99AC-844FFD67E168}"/>
                </a:ext>
              </a:extLst>
            </p:cNvPr>
            <p:cNvSpPr/>
            <p:nvPr/>
          </p:nvSpPr>
          <p:spPr>
            <a:xfrm>
              <a:off x="8180096" y="2681107"/>
              <a:ext cx="279722" cy="27972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cxnSp>
          <p:nvCxnSpPr>
            <p:cNvPr id="250" name="Connector: Curved 249">
              <a:extLst>
                <a:ext uri="{FF2B5EF4-FFF2-40B4-BE49-F238E27FC236}">
                  <a16:creationId xmlns:a16="http://schemas.microsoft.com/office/drawing/2014/main" id="{6D1B5439-B310-4684-A9B5-849E8628E817}"/>
                </a:ext>
              </a:extLst>
            </p:cNvPr>
            <p:cNvCxnSpPr>
              <a:cxnSpLocks/>
              <a:stCxn id="248" idx="4"/>
              <a:endCxn id="229" idx="1"/>
            </p:cNvCxnSpPr>
            <p:nvPr/>
          </p:nvCxnSpPr>
          <p:spPr>
            <a:xfrm rot="16200000" flipH="1">
              <a:off x="8102339" y="3178445"/>
              <a:ext cx="653936" cy="21870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ctor: Curved 250">
              <a:extLst>
                <a:ext uri="{FF2B5EF4-FFF2-40B4-BE49-F238E27FC236}">
                  <a16:creationId xmlns:a16="http://schemas.microsoft.com/office/drawing/2014/main" id="{26525126-441B-4826-B7FE-C7F5F9A723E3}"/>
                </a:ext>
              </a:extLst>
            </p:cNvPr>
            <p:cNvCxnSpPr>
              <a:cxnSpLocks/>
              <a:stCxn id="239" idx="2"/>
              <a:endCxn id="248" idx="0"/>
            </p:cNvCxnSpPr>
            <p:nvPr/>
          </p:nvCxnSpPr>
          <p:spPr>
            <a:xfrm rot="10800000" flipV="1">
              <a:off x="8319958" y="2495797"/>
              <a:ext cx="177691" cy="185309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7EF1CAFD-EB66-4070-A99C-3C99FD33E3C6}"/>
                </a:ext>
              </a:extLst>
            </p:cNvPr>
            <p:cNvSpPr txBox="1"/>
            <p:nvPr/>
          </p:nvSpPr>
          <p:spPr>
            <a:xfrm>
              <a:off x="7664826" y="4124967"/>
              <a:ext cx="1896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Current version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0618D61-B5AB-45B4-A332-E4E4E605E69E}"/>
              </a:ext>
            </a:extLst>
          </p:cNvPr>
          <p:cNvGrpSpPr/>
          <p:nvPr/>
        </p:nvGrpSpPr>
        <p:grpSpPr>
          <a:xfrm>
            <a:off x="9463879" y="1386591"/>
            <a:ext cx="1879538" cy="3480071"/>
            <a:chOff x="9885069" y="1057546"/>
            <a:chExt cx="1879538" cy="3480071"/>
          </a:xfrm>
        </p:grpSpPr>
        <p:cxnSp>
          <p:nvCxnSpPr>
            <p:cNvPr id="259" name="直接箭头连接符 31">
              <a:extLst>
                <a:ext uri="{FF2B5EF4-FFF2-40B4-BE49-F238E27FC236}">
                  <a16:creationId xmlns:a16="http://schemas.microsoft.com/office/drawing/2014/main" id="{A514F9AD-42EF-4B7A-BD29-1AB55F20C937}"/>
                </a:ext>
              </a:extLst>
            </p:cNvPr>
            <p:cNvCxnSpPr>
              <a:cxnSpLocks/>
              <a:stCxn id="260" idx="3"/>
              <a:endCxn id="262" idx="0"/>
            </p:cNvCxnSpPr>
            <p:nvPr/>
          </p:nvCxnSpPr>
          <p:spPr>
            <a:xfrm flipH="1">
              <a:off x="10375063" y="1815448"/>
              <a:ext cx="333159" cy="258873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椭圆 27">
              <a:extLst>
                <a:ext uri="{FF2B5EF4-FFF2-40B4-BE49-F238E27FC236}">
                  <a16:creationId xmlns:a16="http://schemas.microsoft.com/office/drawing/2014/main" id="{DD82917D-DE2F-4E72-901B-444D8FAC1DBC}"/>
                </a:ext>
              </a:extLst>
            </p:cNvPr>
            <p:cNvSpPr/>
            <p:nvPr/>
          </p:nvSpPr>
          <p:spPr>
            <a:xfrm>
              <a:off x="10667258" y="1576692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cxnSp>
          <p:nvCxnSpPr>
            <p:cNvPr id="261" name="直接箭头连接符 33">
              <a:extLst>
                <a:ext uri="{FF2B5EF4-FFF2-40B4-BE49-F238E27FC236}">
                  <a16:creationId xmlns:a16="http://schemas.microsoft.com/office/drawing/2014/main" id="{AC9E917D-84AE-4DAD-87ED-05ECEA07A13D}"/>
                </a:ext>
              </a:extLst>
            </p:cNvPr>
            <p:cNvCxnSpPr>
              <a:cxnSpLocks/>
              <a:stCxn id="262" idx="6"/>
              <a:endCxn id="272" idx="1"/>
            </p:cNvCxnSpPr>
            <p:nvPr/>
          </p:nvCxnSpPr>
          <p:spPr>
            <a:xfrm>
              <a:off x="10514924" y="2214181"/>
              <a:ext cx="358516" cy="195261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椭圆 28">
              <a:extLst>
                <a:ext uri="{FF2B5EF4-FFF2-40B4-BE49-F238E27FC236}">
                  <a16:creationId xmlns:a16="http://schemas.microsoft.com/office/drawing/2014/main" id="{49B2CDA2-56B9-40D5-BCB6-20654928BCEA}"/>
                </a:ext>
              </a:extLst>
            </p:cNvPr>
            <p:cNvSpPr/>
            <p:nvPr/>
          </p:nvSpPr>
          <p:spPr>
            <a:xfrm>
              <a:off x="10235202" y="2074321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263" name="椭圆 30">
              <a:extLst>
                <a:ext uri="{FF2B5EF4-FFF2-40B4-BE49-F238E27FC236}">
                  <a16:creationId xmlns:a16="http://schemas.microsoft.com/office/drawing/2014/main" id="{8C8B36F0-69A2-4F7D-9FDD-FB9E796A35C4}"/>
                </a:ext>
              </a:extLst>
            </p:cNvPr>
            <p:cNvSpPr/>
            <p:nvPr/>
          </p:nvSpPr>
          <p:spPr>
            <a:xfrm>
              <a:off x="10133313" y="3047556"/>
              <a:ext cx="279722" cy="2797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264" name="椭圆 27">
              <a:extLst>
                <a:ext uri="{FF2B5EF4-FFF2-40B4-BE49-F238E27FC236}">
                  <a16:creationId xmlns:a16="http://schemas.microsoft.com/office/drawing/2014/main" id="{B16B1D1D-268C-4BE5-9944-26FF81292F05}"/>
                </a:ext>
              </a:extLst>
            </p:cNvPr>
            <p:cNvSpPr/>
            <p:nvPr/>
          </p:nvSpPr>
          <p:spPr>
            <a:xfrm>
              <a:off x="10832521" y="3586339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s</a:t>
              </a:r>
            </a:p>
          </p:txBody>
        </p:sp>
        <p:cxnSp>
          <p:nvCxnSpPr>
            <p:cNvPr id="265" name="直接箭头连接符 32">
              <a:extLst>
                <a:ext uri="{FF2B5EF4-FFF2-40B4-BE49-F238E27FC236}">
                  <a16:creationId xmlns:a16="http://schemas.microsoft.com/office/drawing/2014/main" id="{4488EAB7-29A0-4A61-A303-D29F6924C8AD}"/>
                </a:ext>
              </a:extLst>
            </p:cNvPr>
            <p:cNvCxnSpPr>
              <a:cxnSpLocks/>
              <a:stCxn id="263" idx="4"/>
              <a:endCxn id="264" idx="1"/>
            </p:cNvCxnSpPr>
            <p:nvPr/>
          </p:nvCxnSpPr>
          <p:spPr>
            <a:xfrm>
              <a:off x="10273174" y="3327276"/>
              <a:ext cx="600311" cy="300027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椭圆 28">
              <a:extLst>
                <a:ext uri="{FF2B5EF4-FFF2-40B4-BE49-F238E27FC236}">
                  <a16:creationId xmlns:a16="http://schemas.microsoft.com/office/drawing/2014/main" id="{2A26816F-4A97-4F57-AEAD-7BE0D5CC281D}"/>
                </a:ext>
              </a:extLst>
            </p:cNvPr>
            <p:cNvSpPr/>
            <p:nvPr/>
          </p:nvSpPr>
          <p:spPr>
            <a:xfrm>
              <a:off x="11181712" y="2089407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cxnSp>
          <p:nvCxnSpPr>
            <p:cNvPr id="267" name="直接箭头连接符 33">
              <a:extLst>
                <a:ext uri="{FF2B5EF4-FFF2-40B4-BE49-F238E27FC236}">
                  <a16:creationId xmlns:a16="http://schemas.microsoft.com/office/drawing/2014/main" id="{FFE14090-E524-4AF9-9044-CFCC801EA538}"/>
                </a:ext>
              </a:extLst>
            </p:cNvPr>
            <p:cNvCxnSpPr>
              <a:cxnSpLocks/>
              <a:stCxn id="260" idx="5"/>
              <a:endCxn id="266" idx="0"/>
            </p:cNvCxnSpPr>
            <p:nvPr/>
          </p:nvCxnSpPr>
          <p:spPr>
            <a:xfrm>
              <a:off x="10906016" y="1815448"/>
              <a:ext cx="415557" cy="273959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椭圆 28">
              <a:extLst>
                <a:ext uri="{FF2B5EF4-FFF2-40B4-BE49-F238E27FC236}">
                  <a16:creationId xmlns:a16="http://schemas.microsoft.com/office/drawing/2014/main" id="{6AC46E16-E779-4F25-9F10-4F06107574FC}"/>
                </a:ext>
              </a:extLst>
            </p:cNvPr>
            <p:cNvSpPr/>
            <p:nvPr/>
          </p:nvSpPr>
          <p:spPr>
            <a:xfrm>
              <a:off x="11461434" y="3047556"/>
              <a:ext cx="296178" cy="2797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cxnSp>
          <p:nvCxnSpPr>
            <p:cNvPr id="269" name="Connector: Curved 268">
              <a:extLst>
                <a:ext uri="{FF2B5EF4-FFF2-40B4-BE49-F238E27FC236}">
                  <a16:creationId xmlns:a16="http://schemas.microsoft.com/office/drawing/2014/main" id="{D7ABB1C5-4FD6-46D4-BB48-31C394BF8ADD}"/>
                </a:ext>
              </a:extLst>
            </p:cNvPr>
            <p:cNvCxnSpPr>
              <a:cxnSpLocks/>
              <a:stCxn id="268" idx="4"/>
              <a:endCxn id="264" idx="6"/>
            </p:cNvCxnSpPr>
            <p:nvPr/>
          </p:nvCxnSpPr>
          <p:spPr>
            <a:xfrm rot="5400000">
              <a:off x="11161422" y="3278097"/>
              <a:ext cx="398923" cy="497280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椭圆 27">
              <a:extLst>
                <a:ext uri="{FF2B5EF4-FFF2-40B4-BE49-F238E27FC236}">
                  <a16:creationId xmlns:a16="http://schemas.microsoft.com/office/drawing/2014/main" id="{D641274C-73A0-4BBE-BA03-849BA7EF3AD9}"/>
                </a:ext>
              </a:extLst>
            </p:cNvPr>
            <p:cNvSpPr/>
            <p:nvPr/>
          </p:nvSpPr>
          <p:spPr>
            <a:xfrm>
              <a:off x="10668252" y="1057546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r</a:t>
              </a:r>
            </a:p>
          </p:txBody>
        </p:sp>
        <p:cxnSp>
          <p:nvCxnSpPr>
            <p:cNvPr id="271" name="直接箭头连接符 31">
              <a:extLst>
                <a:ext uri="{FF2B5EF4-FFF2-40B4-BE49-F238E27FC236}">
                  <a16:creationId xmlns:a16="http://schemas.microsoft.com/office/drawing/2014/main" id="{D9F8C905-2E9A-4934-87D3-B69A123F96F2}"/>
                </a:ext>
              </a:extLst>
            </p:cNvPr>
            <p:cNvCxnSpPr>
              <a:cxnSpLocks/>
              <a:stCxn id="270" idx="4"/>
              <a:endCxn id="260" idx="0"/>
            </p:cNvCxnSpPr>
            <p:nvPr/>
          </p:nvCxnSpPr>
          <p:spPr>
            <a:xfrm flipH="1">
              <a:off x="10807119" y="1337266"/>
              <a:ext cx="994" cy="239426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椭圆 29">
              <a:extLst>
                <a:ext uri="{FF2B5EF4-FFF2-40B4-BE49-F238E27FC236}">
                  <a16:creationId xmlns:a16="http://schemas.microsoft.com/office/drawing/2014/main" id="{EC88ACA0-2031-4BAB-AD37-9F8A69AF27D5}"/>
                </a:ext>
              </a:extLst>
            </p:cNvPr>
            <p:cNvSpPr/>
            <p:nvPr/>
          </p:nvSpPr>
          <p:spPr>
            <a:xfrm>
              <a:off x="10832476" y="2368478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273" name="椭圆 30">
              <a:extLst>
                <a:ext uri="{FF2B5EF4-FFF2-40B4-BE49-F238E27FC236}">
                  <a16:creationId xmlns:a16="http://schemas.microsoft.com/office/drawing/2014/main" id="{9B984BDB-8714-40AA-9550-F41850D5A877}"/>
                </a:ext>
              </a:extLst>
            </p:cNvPr>
            <p:cNvSpPr/>
            <p:nvPr/>
          </p:nvSpPr>
          <p:spPr>
            <a:xfrm>
              <a:off x="9885069" y="2582623"/>
              <a:ext cx="279722" cy="279720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cxnSp>
          <p:nvCxnSpPr>
            <p:cNvPr id="274" name="Connector: Curved 273">
              <a:extLst>
                <a:ext uri="{FF2B5EF4-FFF2-40B4-BE49-F238E27FC236}">
                  <a16:creationId xmlns:a16="http://schemas.microsoft.com/office/drawing/2014/main" id="{EEBCA104-3A9B-4459-8127-3D4AA3F311D6}"/>
                </a:ext>
              </a:extLst>
            </p:cNvPr>
            <p:cNvCxnSpPr>
              <a:cxnSpLocks/>
              <a:stCxn id="262" idx="2"/>
              <a:endCxn id="273" idx="0"/>
            </p:cNvCxnSpPr>
            <p:nvPr/>
          </p:nvCxnSpPr>
          <p:spPr>
            <a:xfrm rot="10800000" flipV="1">
              <a:off x="10024930" y="2214181"/>
              <a:ext cx="210272" cy="368442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ctor: Curved 274">
              <a:extLst>
                <a:ext uri="{FF2B5EF4-FFF2-40B4-BE49-F238E27FC236}">
                  <a16:creationId xmlns:a16="http://schemas.microsoft.com/office/drawing/2014/main" id="{95C846E4-F8A1-433A-8E17-B341350A1156}"/>
                </a:ext>
              </a:extLst>
            </p:cNvPr>
            <p:cNvCxnSpPr>
              <a:cxnSpLocks/>
              <a:stCxn id="273" idx="6"/>
              <a:endCxn id="263" idx="0"/>
            </p:cNvCxnSpPr>
            <p:nvPr/>
          </p:nvCxnSpPr>
          <p:spPr>
            <a:xfrm>
              <a:off x="10164791" y="2722483"/>
              <a:ext cx="108383" cy="325073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椭圆 30">
              <a:extLst>
                <a:ext uri="{FF2B5EF4-FFF2-40B4-BE49-F238E27FC236}">
                  <a16:creationId xmlns:a16="http://schemas.microsoft.com/office/drawing/2014/main" id="{A74E715B-2CE0-4C7C-AECE-C8F877FBB21E}"/>
                </a:ext>
              </a:extLst>
            </p:cNvPr>
            <p:cNvSpPr/>
            <p:nvPr/>
          </p:nvSpPr>
          <p:spPr>
            <a:xfrm>
              <a:off x="11484885" y="2598805"/>
              <a:ext cx="279722" cy="279720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cxnSp>
          <p:nvCxnSpPr>
            <p:cNvPr id="278" name="Connector: Curved 277">
              <a:extLst>
                <a:ext uri="{FF2B5EF4-FFF2-40B4-BE49-F238E27FC236}">
                  <a16:creationId xmlns:a16="http://schemas.microsoft.com/office/drawing/2014/main" id="{0BAE6452-68EB-441E-B79A-729DB76075D9}"/>
                </a:ext>
              </a:extLst>
            </p:cNvPr>
            <p:cNvCxnSpPr>
              <a:cxnSpLocks/>
              <a:stCxn id="266" idx="6"/>
              <a:endCxn id="277" idx="0"/>
            </p:cNvCxnSpPr>
            <p:nvPr/>
          </p:nvCxnSpPr>
          <p:spPr>
            <a:xfrm>
              <a:off x="11461434" y="2229267"/>
              <a:ext cx="163312" cy="369538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or: Curved 279">
              <a:extLst>
                <a:ext uri="{FF2B5EF4-FFF2-40B4-BE49-F238E27FC236}">
                  <a16:creationId xmlns:a16="http://schemas.microsoft.com/office/drawing/2014/main" id="{71A824D7-561E-42E6-A1E9-5B1E7E78ABE6}"/>
                </a:ext>
              </a:extLst>
            </p:cNvPr>
            <p:cNvCxnSpPr>
              <a:cxnSpLocks/>
              <a:stCxn id="277" idx="4"/>
              <a:endCxn id="268" idx="0"/>
            </p:cNvCxnSpPr>
            <p:nvPr/>
          </p:nvCxnSpPr>
          <p:spPr>
            <a:xfrm rot="5400000">
              <a:off x="11532620" y="2955429"/>
              <a:ext cx="169031" cy="1522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椭圆 30">
              <a:extLst>
                <a:ext uri="{FF2B5EF4-FFF2-40B4-BE49-F238E27FC236}">
                  <a16:creationId xmlns:a16="http://schemas.microsoft.com/office/drawing/2014/main" id="{CE6DC3D0-F604-43C6-8AFE-827C303259B1}"/>
                </a:ext>
              </a:extLst>
            </p:cNvPr>
            <p:cNvSpPr/>
            <p:nvPr/>
          </p:nvSpPr>
          <p:spPr>
            <a:xfrm>
              <a:off x="10514924" y="2693647"/>
              <a:ext cx="279722" cy="279720"/>
            </a:xfrm>
            <a:prstGeom prst="ellipse">
              <a:avLst/>
            </a:prstGeom>
            <a:solidFill>
              <a:srgbClr val="4472C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i</a:t>
              </a:r>
            </a:p>
          </p:txBody>
        </p:sp>
        <p:cxnSp>
          <p:nvCxnSpPr>
            <p:cNvPr id="282" name="Connector: Curved 281">
              <a:extLst>
                <a:ext uri="{FF2B5EF4-FFF2-40B4-BE49-F238E27FC236}">
                  <a16:creationId xmlns:a16="http://schemas.microsoft.com/office/drawing/2014/main" id="{08197B7F-A94C-428D-9AEA-DEB9DDDFF59A}"/>
                </a:ext>
              </a:extLst>
            </p:cNvPr>
            <p:cNvCxnSpPr>
              <a:cxnSpLocks/>
              <a:stCxn id="281" idx="3"/>
              <a:endCxn id="263" idx="7"/>
            </p:cNvCxnSpPr>
            <p:nvPr/>
          </p:nvCxnSpPr>
          <p:spPr>
            <a:xfrm rot="5400000">
              <a:off x="10385922" y="2918553"/>
              <a:ext cx="156117" cy="183817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ctor: Curved 283">
              <a:extLst>
                <a:ext uri="{FF2B5EF4-FFF2-40B4-BE49-F238E27FC236}">
                  <a16:creationId xmlns:a16="http://schemas.microsoft.com/office/drawing/2014/main" id="{F2A2B3C9-DDD8-4FE9-872E-4A3D7B81F57A}"/>
                </a:ext>
              </a:extLst>
            </p:cNvPr>
            <p:cNvCxnSpPr>
              <a:cxnSpLocks/>
              <a:stCxn id="272" idx="2"/>
              <a:endCxn id="281" idx="0"/>
            </p:cNvCxnSpPr>
            <p:nvPr/>
          </p:nvCxnSpPr>
          <p:spPr>
            <a:xfrm rot="10800000" flipV="1">
              <a:off x="10654786" y="2508337"/>
              <a:ext cx="177691" cy="185309"/>
            </a:xfrm>
            <a:prstGeom prst="curved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A6756549-1064-42CF-8514-F5DB37A1FBB3}"/>
                </a:ext>
              </a:extLst>
            </p:cNvPr>
            <p:cNvSpPr txBox="1"/>
            <p:nvPr/>
          </p:nvSpPr>
          <p:spPr>
            <a:xfrm>
              <a:off x="10097622" y="4137507"/>
              <a:ext cx="15633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New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version</a:t>
              </a:r>
              <a:endParaRPr lang="en-US" sz="2000" dirty="0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E2EFC159-BDCE-4ED1-8F6F-CF3217D54822}"/>
              </a:ext>
            </a:extLst>
          </p:cNvPr>
          <p:cNvSpPr txBox="1"/>
          <p:nvPr/>
        </p:nvSpPr>
        <p:spPr>
          <a:xfrm>
            <a:off x="2126687" y="2330635"/>
            <a:ext cx="323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4CE81D2-E4D8-470F-B353-D952C8B7FE29}"/>
              </a:ext>
            </a:extLst>
          </p:cNvPr>
          <p:cNvSpPr txBox="1"/>
          <p:nvPr/>
        </p:nvSpPr>
        <p:spPr>
          <a:xfrm>
            <a:off x="2078142" y="3129181"/>
            <a:ext cx="323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926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04116" y="992"/>
            <a:ext cx="9983769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dirty="0">
                <a:latin typeface="Tahoma" pitchFamily="34" charset="0"/>
                <a:ea typeface="Tahoma" pitchFamily="34" charset="0"/>
                <a:cs typeface="Tahoma" pitchFamily="34" charset="0"/>
              </a:rPr>
              <a:t>Challenge #3: Finer-grained partial updates</a:t>
            </a:r>
          </a:p>
        </p:txBody>
      </p:sp>
      <p:sp>
        <p:nvSpPr>
          <p:cNvPr id="41988" name="AutoShape 4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0" name="AutoShape 6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灯片编号占位符 4">
            <a:extLst>
              <a:ext uri="{FF2B5EF4-FFF2-40B4-BE49-F238E27FC236}">
                <a16:creationId xmlns:a16="http://schemas.microsoft.com/office/drawing/2014/main" id="{A0EFF660-B15F-4D25-B534-8EE19B51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33" name="Content Placeholder 2">
            <a:extLst>
              <a:ext uri="{FF2B5EF4-FFF2-40B4-BE49-F238E27FC236}">
                <a16:creationId xmlns:a16="http://schemas.microsoft.com/office/drawing/2014/main" id="{596A7970-9FA5-47AF-877D-A32203BE3C81}"/>
              </a:ext>
            </a:extLst>
          </p:cNvPr>
          <p:cNvSpPr txBox="1">
            <a:spLocks/>
          </p:cNvSpPr>
          <p:nvPr/>
        </p:nvSpPr>
        <p:spPr>
          <a:xfrm>
            <a:off x="2108125" y="4722071"/>
            <a:ext cx="9466179" cy="1878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One </a:t>
            </a:r>
            <a:r>
              <a:rPr lang="en-US" sz="2400" dirty="0" err="1">
                <a:solidFill>
                  <a:prstClr val="black"/>
                </a:solidFill>
                <a:latin typeface="Tahoma"/>
                <a:cs typeface="Tahoma"/>
              </a:rPr>
              <a:t>tx</a:t>
            </a: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 still requires preparing all the differences together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Could fail if the switch has insufficient headroom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First completed can release resources for later updates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We need multi-step transactions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B446B8-9E72-4DF2-A49B-BE3DBA011387}"/>
              </a:ext>
            </a:extLst>
          </p:cNvPr>
          <p:cNvGrpSpPr/>
          <p:nvPr/>
        </p:nvGrpSpPr>
        <p:grpSpPr>
          <a:xfrm>
            <a:off x="538536" y="1522404"/>
            <a:ext cx="3363182" cy="2833046"/>
            <a:chOff x="2098827" y="1385388"/>
            <a:chExt cx="3363182" cy="2833046"/>
          </a:xfrm>
        </p:grpSpPr>
        <p:cxnSp>
          <p:nvCxnSpPr>
            <p:cNvPr id="98" name="直接箭头连接符 31">
              <a:extLst>
                <a:ext uri="{FF2B5EF4-FFF2-40B4-BE49-F238E27FC236}">
                  <a16:creationId xmlns:a16="http://schemas.microsoft.com/office/drawing/2014/main" id="{1D1C9EC2-A7C5-429A-B921-4D8F64E075D8}"/>
                </a:ext>
              </a:extLst>
            </p:cNvPr>
            <p:cNvCxnSpPr>
              <a:cxnSpLocks/>
              <a:stCxn id="99" idx="3"/>
              <a:endCxn id="102" idx="7"/>
            </p:cNvCxnSpPr>
            <p:nvPr/>
          </p:nvCxnSpPr>
          <p:spPr>
            <a:xfrm flipH="1">
              <a:off x="3459617" y="2152605"/>
              <a:ext cx="123007" cy="360198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9" name="椭圆 27">
              <a:extLst>
                <a:ext uri="{FF2B5EF4-FFF2-40B4-BE49-F238E27FC236}">
                  <a16:creationId xmlns:a16="http://schemas.microsoft.com/office/drawing/2014/main" id="{CCE9BE00-0CBD-4895-BD09-B17991EC3440}"/>
                </a:ext>
              </a:extLst>
            </p:cNvPr>
            <p:cNvSpPr/>
            <p:nvPr/>
          </p:nvSpPr>
          <p:spPr>
            <a:xfrm>
              <a:off x="3541660" y="1913849"/>
              <a:ext cx="279722" cy="27972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100" name="直接箭头连接符 32">
              <a:extLst>
                <a:ext uri="{FF2B5EF4-FFF2-40B4-BE49-F238E27FC236}">
                  <a16:creationId xmlns:a16="http://schemas.microsoft.com/office/drawing/2014/main" id="{8F8C297A-7D6A-4771-9B2B-377ACDBF5EF1}"/>
                </a:ext>
              </a:extLst>
            </p:cNvPr>
            <p:cNvCxnSpPr>
              <a:cxnSpLocks/>
              <a:stCxn id="102" idx="4"/>
              <a:endCxn id="118" idx="0"/>
            </p:cNvCxnSpPr>
            <p:nvPr/>
          </p:nvCxnSpPr>
          <p:spPr>
            <a:xfrm flipH="1">
              <a:off x="3268440" y="2751559"/>
              <a:ext cx="92280" cy="289028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rgbClr val="FF0000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02" name="椭圆 28">
              <a:extLst>
                <a:ext uri="{FF2B5EF4-FFF2-40B4-BE49-F238E27FC236}">
                  <a16:creationId xmlns:a16="http://schemas.microsoft.com/office/drawing/2014/main" id="{C17CF03E-0740-4BBC-B630-34F1F8033CE4}"/>
                </a:ext>
              </a:extLst>
            </p:cNvPr>
            <p:cNvSpPr/>
            <p:nvPr/>
          </p:nvSpPr>
          <p:spPr>
            <a:xfrm>
              <a:off x="3220859" y="2471839"/>
              <a:ext cx="279722" cy="27972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18" name="椭圆 30">
              <a:extLst>
                <a:ext uri="{FF2B5EF4-FFF2-40B4-BE49-F238E27FC236}">
                  <a16:creationId xmlns:a16="http://schemas.microsoft.com/office/drawing/2014/main" id="{E263FE07-4F84-4A90-ABE5-175EEEDCD5CE}"/>
                </a:ext>
              </a:extLst>
            </p:cNvPr>
            <p:cNvSpPr/>
            <p:nvPr/>
          </p:nvSpPr>
          <p:spPr>
            <a:xfrm>
              <a:off x="3128579" y="3040587"/>
              <a:ext cx="279722" cy="279720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1" kern="0" dirty="0">
                  <a:solidFill>
                    <a:sysClr val="windowText" lastClr="000000"/>
                  </a:solidFill>
                  <a:latin typeface="Calibri" panose="020F0502020204030204"/>
                </a:rPr>
                <a:t>D</a:t>
              </a:r>
              <a:endParaRPr kumimoji="0" lang="en-US" sz="160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椭圆 28">
              <a:extLst>
                <a:ext uri="{FF2B5EF4-FFF2-40B4-BE49-F238E27FC236}">
                  <a16:creationId xmlns:a16="http://schemas.microsoft.com/office/drawing/2014/main" id="{45A97786-872B-4BC1-846D-289135A76E90}"/>
                </a:ext>
              </a:extLst>
            </p:cNvPr>
            <p:cNvSpPr/>
            <p:nvPr/>
          </p:nvSpPr>
          <p:spPr>
            <a:xfrm>
              <a:off x="3861190" y="2471839"/>
              <a:ext cx="279722" cy="27972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140" name="直接箭头连接符 33">
              <a:extLst>
                <a:ext uri="{FF2B5EF4-FFF2-40B4-BE49-F238E27FC236}">
                  <a16:creationId xmlns:a16="http://schemas.microsoft.com/office/drawing/2014/main" id="{D63E6337-4DC6-47AF-A454-3DB075E42911}"/>
                </a:ext>
              </a:extLst>
            </p:cNvPr>
            <p:cNvCxnSpPr>
              <a:cxnSpLocks/>
              <a:stCxn id="99" idx="5"/>
              <a:endCxn id="139" idx="1"/>
            </p:cNvCxnSpPr>
            <p:nvPr/>
          </p:nvCxnSpPr>
          <p:spPr>
            <a:xfrm>
              <a:off x="3780418" y="2152605"/>
              <a:ext cx="121736" cy="360198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1" name="椭圆 28">
              <a:extLst>
                <a:ext uri="{FF2B5EF4-FFF2-40B4-BE49-F238E27FC236}">
                  <a16:creationId xmlns:a16="http://schemas.microsoft.com/office/drawing/2014/main" id="{9B82964E-C6B7-46AD-92F7-8FD43B572DD5}"/>
                </a:ext>
              </a:extLst>
            </p:cNvPr>
            <p:cNvSpPr/>
            <p:nvPr/>
          </p:nvSpPr>
          <p:spPr>
            <a:xfrm>
              <a:off x="4001093" y="3040587"/>
              <a:ext cx="279722" cy="279720"/>
            </a:xfrm>
            <a:prstGeom prst="ellipse">
              <a:avLst/>
            </a:prstGeom>
            <a:solidFill>
              <a:srgbClr val="70AD47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144" name="直接箭头连接符 32">
              <a:extLst>
                <a:ext uri="{FF2B5EF4-FFF2-40B4-BE49-F238E27FC236}">
                  <a16:creationId xmlns:a16="http://schemas.microsoft.com/office/drawing/2014/main" id="{E714C2EA-3698-41D7-9272-63B473DAE7DC}"/>
                </a:ext>
              </a:extLst>
            </p:cNvPr>
            <p:cNvCxnSpPr>
              <a:cxnSpLocks/>
              <a:stCxn id="139" idx="4"/>
              <a:endCxn id="141" idx="0"/>
            </p:cNvCxnSpPr>
            <p:nvPr/>
          </p:nvCxnSpPr>
          <p:spPr>
            <a:xfrm>
              <a:off x="4001051" y="2751559"/>
              <a:ext cx="139903" cy="289028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rgbClr val="70AD47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47" name="椭圆 27">
              <a:extLst>
                <a:ext uri="{FF2B5EF4-FFF2-40B4-BE49-F238E27FC236}">
                  <a16:creationId xmlns:a16="http://schemas.microsoft.com/office/drawing/2014/main" id="{E09F54ED-6017-4DB5-A6EA-EEE081A60990}"/>
                </a:ext>
              </a:extLst>
            </p:cNvPr>
            <p:cNvSpPr/>
            <p:nvPr/>
          </p:nvSpPr>
          <p:spPr>
            <a:xfrm>
              <a:off x="3528555" y="1385388"/>
              <a:ext cx="279722" cy="27972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  <p:cxnSp>
          <p:nvCxnSpPr>
            <p:cNvPr id="148" name="直接箭头连接符 31">
              <a:extLst>
                <a:ext uri="{FF2B5EF4-FFF2-40B4-BE49-F238E27FC236}">
                  <a16:creationId xmlns:a16="http://schemas.microsoft.com/office/drawing/2014/main" id="{68106060-5748-45E3-9936-E7A6CA541933}"/>
                </a:ext>
              </a:extLst>
            </p:cNvPr>
            <p:cNvCxnSpPr>
              <a:cxnSpLocks/>
              <a:stCxn id="147" idx="4"/>
              <a:endCxn id="99" idx="0"/>
            </p:cNvCxnSpPr>
            <p:nvPr/>
          </p:nvCxnSpPr>
          <p:spPr>
            <a:xfrm>
              <a:off x="3668416" y="1665108"/>
              <a:ext cx="13105" cy="248741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8F6927E-7501-4F82-9BBE-C4BC5AE3D002}"/>
                </a:ext>
              </a:extLst>
            </p:cNvPr>
            <p:cNvSpPr txBox="1"/>
            <p:nvPr/>
          </p:nvSpPr>
          <p:spPr>
            <a:xfrm>
              <a:off x="2098827" y="3510548"/>
              <a:ext cx="33631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 P4 program with two independent branches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C70AAA5-7C08-4C25-AB9C-5503095F5806}"/>
              </a:ext>
            </a:extLst>
          </p:cNvPr>
          <p:cNvGrpSpPr/>
          <p:nvPr/>
        </p:nvGrpSpPr>
        <p:grpSpPr>
          <a:xfrm>
            <a:off x="3397227" y="1519024"/>
            <a:ext cx="2735752" cy="2844205"/>
            <a:chOff x="3397227" y="1382008"/>
            <a:chExt cx="2735752" cy="284420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88C6225-9111-4496-87F1-BE96084E0ED7}"/>
                </a:ext>
              </a:extLst>
            </p:cNvPr>
            <p:cNvCxnSpPr>
              <a:cxnSpLocks/>
            </p:cNvCxnSpPr>
            <p:nvPr/>
          </p:nvCxnSpPr>
          <p:spPr>
            <a:xfrm>
              <a:off x="3886512" y="3416335"/>
              <a:ext cx="14631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CCA7398-7B29-4450-A8C4-40ACB9EF76B6}"/>
                </a:ext>
              </a:extLst>
            </p:cNvPr>
            <p:cNvCxnSpPr/>
            <p:nvPr/>
          </p:nvCxnSpPr>
          <p:spPr>
            <a:xfrm flipV="1">
              <a:off x="3886512" y="1718532"/>
              <a:ext cx="0" cy="16978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C1E03B-896A-4587-BB43-593B19B571FD}"/>
                </a:ext>
              </a:extLst>
            </p:cNvPr>
            <p:cNvSpPr/>
            <p:nvPr/>
          </p:nvSpPr>
          <p:spPr>
            <a:xfrm>
              <a:off x="4249993" y="2404133"/>
              <a:ext cx="347064" cy="10035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63D694F-8CEC-4B81-B386-54AB100A65BC}"/>
                </a:ext>
              </a:extLst>
            </p:cNvPr>
            <p:cNvSpPr txBox="1"/>
            <p:nvPr/>
          </p:nvSpPr>
          <p:spPr>
            <a:xfrm>
              <a:off x="3397227" y="1382008"/>
              <a:ext cx="12927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Headroom</a:t>
              </a:r>
              <a:endParaRPr lang="en-US" sz="2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9A54E9D-2239-4E29-97E9-A8840D856147}"/>
                </a:ext>
              </a:extLst>
            </p:cNvPr>
            <p:cNvSpPr txBox="1"/>
            <p:nvPr/>
          </p:nvSpPr>
          <p:spPr>
            <a:xfrm>
              <a:off x="4289128" y="3518327"/>
              <a:ext cx="18438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altLang="zh-CN" sz="2000" dirty="0"/>
                <a:t>eak transient overhead</a:t>
              </a:r>
              <a:endParaRPr lang="en-US" sz="20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E961EA6-8DD2-42F0-B02B-35E6A4173606}"/>
                </a:ext>
              </a:extLst>
            </p:cNvPr>
            <p:cNvCxnSpPr>
              <a:cxnSpLocks/>
            </p:cNvCxnSpPr>
            <p:nvPr/>
          </p:nvCxnSpPr>
          <p:spPr>
            <a:xfrm>
              <a:off x="3886512" y="2766102"/>
              <a:ext cx="146318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9BD941E-380A-4AD5-A783-E3D285F2BC94}"/>
                </a:ext>
              </a:extLst>
            </p:cNvPr>
            <p:cNvSpPr txBox="1"/>
            <p:nvPr/>
          </p:nvSpPr>
          <p:spPr>
            <a:xfrm>
              <a:off x="4808700" y="2004023"/>
              <a:ext cx="9143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Failure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149CF939-87E0-4983-8615-5B57B0E45966}"/>
              </a:ext>
            </a:extLst>
          </p:cNvPr>
          <p:cNvGrpSpPr/>
          <p:nvPr/>
        </p:nvGrpSpPr>
        <p:grpSpPr>
          <a:xfrm>
            <a:off x="8806780" y="1569432"/>
            <a:ext cx="2922874" cy="2844205"/>
            <a:chOff x="8806780" y="1432416"/>
            <a:chExt cx="2922874" cy="2844205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4798A68-3516-45C1-A658-FE6768F4910B}"/>
                </a:ext>
              </a:extLst>
            </p:cNvPr>
            <p:cNvCxnSpPr>
              <a:cxnSpLocks/>
            </p:cNvCxnSpPr>
            <p:nvPr/>
          </p:nvCxnSpPr>
          <p:spPr>
            <a:xfrm>
              <a:off x="9296065" y="3466743"/>
              <a:ext cx="19103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0E7904C-BBCF-450C-85A1-B698A6015F2A}"/>
                </a:ext>
              </a:extLst>
            </p:cNvPr>
            <p:cNvCxnSpPr/>
            <p:nvPr/>
          </p:nvCxnSpPr>
          <p:spPr>
            <a:xfrm flipV="1">
              <a:off x="9296065" y="1768940"/>
              <a:ext cx="0" cy="16978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29F30E-5B33-4255-BA03-8BC9F997F815}"/>
                </a:ext>
              </a:extLst>
            </p:cNvPr>
            <p:cNvSpPr txBox="1"/>
            <p:nvPr/>
          </p:nvSpPr>
          <p:spPr>
            <a:xfrm>
              <a:off x="8806780" y="1432416"/>
              <a:ext cx="1329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Headroom</a:t>
              </a:r>
              <a:endParaRPr lang="en-US" sz="2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BD36F9A-4D83-4424-898A-83BA7851EB1C}"/>
                </a:ext>
              </a:extLst>
            </p:cNvPr>
            <p:cNvSpPr txBox="1"/>
            <p:nvPr/>
          </p:nvSpPr>
          <p:spPr>
            <a:xfrm>
              <a:off x="9698681" y="3568735"/>
              <a:ext cx="18438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</a:t>
              </a:r>
              <a:r>
                <a:rPr lang="en-US" altLang="zh-CN" sz="2000" dirty="0"/>
                <a:t>eak transient overhead</a:t>
              </a:r>
              <a:endParaRPr lang="en-US" sz="2000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BE1844C-55F7-4860-9989-2C67B6F93236}"/>
                </a:ext>
              </a:extLst>
            </p:cNvPr>
            <p:cNvCxnSpPr>
              <a:cxnSpLocks/>
            </p:cNvCxnSpPr>
            <p:nvPr/>
          </p:nvCxnSpPr>
          <p:spPr>
            <a:xfrm>
              <a:off x="9296065" y="2758983"/>
              <a:ext cx="86488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F809672-B369-47CA-9856-9EF7F098051F}"/>
                </a:ext>
              </a:extLst>
            </p:cNvPr>
            <p:cNvSpPr txBox="1"/>
            <p:nvPr/>
          </p:nvSpPr>
          <p:spPr>
            <a:xfrm>
              <a:off x="10683225" y="1855196"/>
              <a:ext cx="1046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Success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FD21CB8-87F7-470E-ADC3-9577F7472B53}"/>
                </a:ext>
              </a:extLst>
            </p:cNvPr>
            <p:cNvSpPr/>
            <p:nvPr/>
          </p:nvSpPr>
          <p:spPr>
            <a:xfrm>
              <a:off x="10317096" y="2404133"/>
              <a:ext cx="347064" cy="10539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FF99528-07DE-4A95-B9CA-976456FB8E53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491" y="2283581"/>
              <a:ext cx="864885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A372A12-E5B3-4773-AAB3-D9B5F7CAD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0950" y="2227594"/>
              <a:ext cx="0" cy="38410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EC1ADFDA-5E62-4F6B-903B-749EC4437DF5}"/>
              </a:ext>
            </a:extLst>
          </p:cNvPr>
          <p:cNvGrpSpPr/>
          <p:nvPr/>
        </p:nvGrpSpPr>
        <p:grpSpPr>
          <a:xfrm>
            <a:off x="6096000" y="1546544"/>
            <a:ext cx="3404887" cy="2856609"/>
            <a:chOff x="6096000" y="1409528"/>
            <a:chExt cx="3404887" cy="2856609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BA1AABD0-10BF-4A4A-A95C-0955B53F9A44}"/>
                </a:ext>
              </a:extLst>
            </p:cNvPr>
            <p:cNvSpPr txBox="1"/>
            <p:nvPr/>
          </p:nvSpPr>
          <p:spPr>
            <a:xfrm>
              <a:off x="6096000" y="3558251"/>
              <a:ext cx="34048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</a:t>
              </a:r>
              <a:r>
                <a:rPr lang="en-US" altLang="zh-CN" sz="2000" dirty="0"/>
                <a:t>o this first, it will release resources from table D</a:t>
              </a:r>
              <a:endParaRPr lang="en-US" sz="2000" dirty="0"/>
            </a:p>
          </p:txBody>
        </p:sp>
        <p:cxnSp>
          <p:nvCxnSpPr>
            <p:cNvPr id="75" name="直接箭头连接符 31">
              <a:extLst>
                <a:ext uri="{FF2B5EF4-FFF2-40B4-BE49-F238E27FC236}">
                  <a16:creationId xmlns:a16="http://schemas.microsoft.com/office/drawing/2014/main" id="{7287C05B-3D86-4C20-A080-EFDBE485E743}"/>
                </a:ext>
              </a:extLst>
            </p:cNvPr>
            <p:cNvCxnSpPr>
              <a:cxnSpLocks/>
              <a:stCxn id="76" idx="3"/>
              <a:endCxn id="78" idx="7"/>
            </p:cNvCxnSpPr>
            <p:nvPr/>
          </p:nvCxnSpPr>
          <p:spPr>
            <a:xfrm flipH="1">
              <a:off x="7433045" y="2176745"/>
              <a:ext cx="123007" cy="360198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6" name="椭圆 27">
              <a:extLst>
                <a:ext uri="{FF2B5EF4-FFF2-40B4-BE49-F238E27FC236}">
                  <a16:creationId xmlns:a16="http://schemas.microsoft.com/office/drawing/2014/main" id="{FD5CBCC4-268F-44B4-B19A-71D6BAAB8B56}"/>
                </a:ext>
              </a:extLst>
            </p:cNvPr>
            <p:cNvSpPr/>
            <p:nvPr/>
          </p:nvSpPr>
          <p:spPr>
            <a:xfrm>
              <a:off x="7515088" y="1937989"/>
              <a:ext cx="279722" cy="27972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cxnSp>
          <p:nvCxnSpPr>
            <p:cNvPr id="77" name="直接箭头连接符 32">
              <a:extLst>
                <a:ext uri="{FF2B5EF4-FFF2-40B4-BE49-F238E27FC236}">
                  <a16:creationId xmlns:a16="http://schemas.microsoft.com/office/drawing/2014/main" id="{D1066F20-49F1-4534-B587-AF8FE4E507CD}"/>
                </a:ext>
              </a:extLst>
            </p:cNvPr>
            <p:cNvCxnSpPr>
              <a:cxnSpLocks/>
              <a:stCxn id="78" idx="4"/>
              <a:endCxn id="79" idx="0"/>
            </p:cNvCxnSpPr>
            <p:nvPr/>
          </p:nvCxnSpPr>
          <p:spPr>
            <a:xfrm flipH="1">
              <a:off x="7241868" y="2775699"/>
              <a:ext cx="92280" cy="289028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rgbClr val="FF0000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78" name="椭圆 28">
              <a:extLst>
                <a:ext uri="{FF2B5EF4-FFF2-40B4-BE49-F238E27FC236}">
                  <a16:creationId xmlns:a16="http://schemas.microsoft.com/office/drawing/2014/main" id="{DB8D514F-8C0A-48E4-8DDA-7B1B212E72F8}"/>
                </a:ext>
              </a:extLst>
            </p:cNvPr>
            <p:cNvSpPr/>
            <p:nvPr/>
          </p:nvSpPr>
          <p:spPr>
            <a:xfrm>
              <a:off x="7194287" y="2495979"/>
              <a:ext cx="279722" cy="27972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79" name="椭圆 30">
              <a:extLst>
                <a:ext uri="{FF2B5EF4-FFF2-40B4-BE49-F238E27FC236}">
                  <a16:creationId xmlns:a16="http://schemas.microsoft.com/office/drawing/2014/main" id="{452B1DE4-E229-4DF3-AEEC-9BB388E69E7E}"/>
                </a:ext>
              </a:extLst>
            </p:cNvPr>
            <p:cNvSpPr/>
            <p:nvPr/>
          </p:nvSpPr>
          <p:spPr>
            <a:xfrm>
              <a:off x="7102007" y="3064727"/>
              <a:ext cx="279722" cy="279720"/>
            </a:xfrm>
            <a:prstGeom prst="ellipse">
              <a:avLst/>
            </a:prstGeom>
            <a:solidFill>
              <a:srgbClr val="FF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1" kern="0" dirty="0">
                  <a:solidFill>
                    <a:sysClr val="windowText" lastClr="000000"/>
                  </a:solidFill>
                  <a:latin typeface="Calibri" panose="020F0502020204030204"/>
                </a:rPr>
                <a:t>D</a:t>
              </a:r>
              <a:endParaRPr kumimoji="0" lang="en-US" sz="1601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椭圆 28">
              <a:extLst>
                <a:ext uri="{FF2B5EF4-FFF2-40B4-BE49-F238E27FC236}">
                  <a16:creationId xmlns:a16="http://schemas.microsoft.com/office/drawing/2014/main" id="{619BC1A7-5012-4335-BEC8-8E9A67D1A94A}"/>
                </a:ext>
              </a:extLst>
            </p:cNvPr>
            <p:cNvSpPr/>
            <p:nvPr/>
          </p:nvSpPr>
          <p:spPr>
            <a:xfrm>
              <a:off x="7834618" y="2495979"/>
              <a:ext cx="279722" cy="27972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cxnSp>
          <p:nvCxnSpPr>
            <p:cNvPr id="81" name="直接箭头连接符 33">
              <a:extLst>
                <a:ext uri="{FF2B5EF4-FFF2-40B4-BE49-F238E27FC236}">
                  <a16:creationId xmlns:a16="http://schemas.microsoft.com/office/drawing/2014/main" id="{E438FE7C-871E-4A7A-AA54-8CD2420F828C}"/>
                </a:ext>
              </a:extLst>
            </p:cNvPr>
            <p:cNvCxnSpPr>
              <a:cxnSpLocks/>
              <a:stCxn id="76" idx="5"/>
              <a:endCxn id="80" idx="1"/>
            </p:cNvCxnSpPr>
            <p:nvPr/>
          </p:nvCxnSpPr>
          <p:spPr>
            <a:xfrm>
              <a:off x="7753846" y="2176745"/>
              <a:ext cx="121736" cy="360198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2" name="椭圆 28">
              <a:extLst>
                <a:ext uri="{FF2B5EF4-FFF2-40B4-BE49-F238E27FC236}">
                  <a16:creationId xmlns:a16="http://schemas.microsoft.com/office/drawing/2014/main" id="{501D19A9-A8BA-4326-B4BC-734146553C52}"/>
                </a:ext>
              </a:extLst>
            </p:cNvPr>
            <p:cNvSpPr/>
            <p:nvPr/>
          </p:nvSpPr>
          <p:spPr>
            <a:xfrm>
              <a:off x="7974521" y="3064727"/>
              <a:ext cx="279722" cy="279720"/>
            </a:xfrm>
            <a:prstGeom prst="ellipse">
              <a:avLst/>
            </a:prstGeom>
            <a:solidFill>
              <a:srgbClr val="70AD47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cxnSp>
          <p:nvCxnSpPr>
            <p:cNvPr id="83" name="直接箭头连接符 32">
              <a:extLst>
                <a:ext uri="{FF2B5EF4-FFF2-40B4-BE49-F238E27FC236}">
                  <a16:creationId xmlns:a16="http://schemas.microsoft.com/office/drawing/2014/main" id="{BF5EB4E4-54F4-4465-BFEA-7E41A50015E7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7974479" y="2775699"/>
              <a:ext cx="139903" cy="289028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rgbClr val="70AD47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84" name="椭圆 27">
              <a:extLst>
                <a:ext uri="{FF2B5EF4-FFF2-40B4-BE49-F238E27FC236}">
                  <a16:creationId xmlns:a16="http://schemas.microsoft.com/office/drawing/2014/main" id="{81884667-FDD7-4EA2-8EF5-004D29828107}"/>
                </a:ext>
              </a:extLst>
            </p:cNvPr>
            <p:cNvSpPr/>
            <p:nvPr/>
          </p:nvSpPr>
          <p:spPr>
            <a:xfrm>
              <a:off x="7501983" y="1409528"/>
              <a:ext cx="279722" cy="27972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1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  <p:cxnSp>
          <p:nvCxnSpPr>
            <p:cNvPr id="85" name="直接箭头连接符 31">
              <a:extLst>
                <a:ext uri="{FF2B5EF4-FFF2-40B4-BE49-F238E27FC236}">
                  <a16:creationId xmlns:a16="http://schemas.microsoft.com/office/drawing/2014/main" id="{9D5BAA6C-B7DF-4968-9166-3288CC3C61FA}"/>
                </a:ext>
              </a:extLst>
            </p:cNvPr>
            <p:cNvCxnSpPr>
              <a:cxnSpLocks/>
              <a:stCxn id="84" idx="4"/>
              <a:endCxn id="76" idx="0"/>
            </p:cNvCxnSpPr>
            <p:nvPr/>
          </p:nvCxnSpPr>
          <p:spPr>
            <a:xfrm>
              <a:off x="7641844" y="1689248"/>
              <a:ext cx="13105" cy="248741"/>
            </a:xfrm>
            <a:prstGeom prst="straightConnector1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FFD2365-E6C6-4D03-B7E1-DEC85EDD557D}"/>
                </a:ext>
              </a:extLst>
            </p:cNvPr>
            <p:cNvSpPr/>
            <p:nvPr/>
          </p:nvSpPr>
          <p:spPr>
            <a:xfrm rot="947477">
              <a:off x="6964010" y="2274028"/>
              <a:ext cx="709072" cy="1272773"/>
            </a:xfrm>
            <a:custGeom>
              <a:avLst/>
              <a:gdLst>
                <a:gd name="connsiteX0" fmla="*/ 0 w 709072"/>
                <a:gd name="connsiteY0" fmla="*/ 636387 h 1272773"/>
                <a:gd name="connsiteX1" fmla="*/ 354536 w 709072"/>
                <a:gd name="connsiteY1" fmla="*/ 0 h 1272773"/>
                <a:gd name="connsiteX2" fmla="*/ 709072 w 709072"/>
                <a:gd name="connsiteY2" fmla="*/ 636387 h 1272773"/>
                <a:gd name="connsiteX3" fmla="*/ 354536 w 709072"/>
                <a:gd name="connsiteY3" fmla="*/ 1272774 h 1272773"/>
                <a:gd name="connsiteX4" fmla="*/ 0 w 709072"/>
                <a:gd name="connsiteY4" fmla="*/ 636387 h 127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072" h="1272773" extrusionOk="0">
                  <a:moveTo>
                    <a:pt x="0" y="636387"/>
                  </a:moveTo>
                  <a:cubicBezTo>
                    <a:pt x="-27653" y="279791"/>
                    <a:pt x="132010" y="-2828"/>
                    <a:pt x="354536" y="0"/>
                  </a:cubicBezTo>
                  <a:cubicBezTo>
                    <a:pt x="544704" y="14651"/>
                    <a:pt x="669981" y="251702"/>
                    <a:pt x="709072" y="636387"/>
                  </a:cubicBezTo>
                  <a:cubicBezTo>
                    <a:pt x="732595" y="971067"/>
                    <a:pt x="582632" y="1270002"/>
                    <a:pt x="354536" y="1272774"/>
                  </a:cubicBezTo>
                  <a:cubicBezTo>
                    <a:pt x="148811" y="1211380"/>
                    <a:pt x="-3115" y="995541"/>
                    <a:pt x="0" y="636387"/>
                  </a:cubicBez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2112297733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4232E65-FF02-4983-9C46-E09ACA7299AB}"/>
              </a:ext>
            </a:extLst>
          </p:cNvPr>
          <p:cNvSpPr txBox="1"/>
          <p:nvPr/>
        </p:nvSpPr>
        <p:spPr>
          <a:xfrm>
            <a:off x="274484" y="2493860"/>
            <a:ext cx="130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 d</a:t>
            </a:r>
            <a:r>
              <a:rPr lang="en-US" altLang="zh-CN" sz="2000" dirty="0"/>
              <a:t>elete</a:t>
            </a:r>
            <a:endParaRPr lang="en-US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505C2F-8E85-4D87-8BB7-C082F90E324D}"/>
              </a:ext>
            </a:extLst>
          </p:cNvPr>
          <p:cNvCxnSpPr>
            <a:cxnSpLocks/>
          </p:cNvCxnSpPr>
          <p:nvPr/>
        </p:nvCxnSpPr>
        <p:spPr>
          <a:xfrm>
            <a:off x="1160980" y="2881331"/>
            <a:ext cx="306357" cy="4361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D3D8933-5CB1-4634-8F2D-A3E0D346D1C6}"/>
              </a:ext>
            </a:extLst>
          </p:cNvPr>
          <p:cNvSpPr txBox="1"/>
          <p:nvPr/>
        </p:nvSpPr>
        <p:spPr>
          <a:xfrm>
            <a:off x="2507453" y="2488465"/>
            <a:ext cx="130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 add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38DE60-5E6E-42DF-AF8C-205327329E3F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2787175" y="2888575"/>
            <a:ext cx="374972" cy="330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90CA6D02-220A-4D70-977E-95B670F1F7B9}"/>
              </a:ext>
            </a:extLst>
          </p:cNvPr>
          <p:cNvSpPr/>
          <p:nvPr/>
        </p:nvSpPr>
        <p:spPr>
          <a:xfrm>
            <a:off x="9115125" y="2392322"/>
            <a:ext cx="132855" cy="496523"/>
          </a:xfrm>
          <a:prstGeom prst="leftBrace">
            <a:avLst>
              <a:gd name="adj1" fmla="val 26256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D88A3B8-229D-4703-A321-F3460C6C6FE2}"/>
              </a:ext>
            </a:extLst>
          </p:cNvPr>
          <p:cNvSpPr txBox="1"/>
          <p:nvPr/>
        </p:nvSpPr>
        <p:spPr>
          <a:xfrm>
            <a:off x="8210587" y="1987095"/>
            <a:ext cx="1135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</a:t>
            </a:r>
            <a:r>
              <a:rPr lang="en-US" altLang="zh-CN" sz="2000" dirty="0"/>
              <a:t>eleased by 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69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7" grpId="0"/>
      <p:bldP spid="17" grpId="0" animBg="1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09062" y="992"/>
            <a:ext cx="10373877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dirty="0">
                <a:latin typeface="Tahoma" pitchFamily="34" charset="0"/>
                <a:ea typeface="Tahoma" pitchFamily="34" charset="0"/>
                <a:cs typeface="Tahoma" pitchFamily="34" charset="0"/>
              </a:rPr>
              <a:t>Solution: Multi-level consistency for multi-step TXs</a:t>
            </a:r>
          </a:p>
        </p:txBody>
      </p:sp>
      <p:sp>
        <p:nvSpPr>
          <p:cNvPr id="41988" name="AutoShape 4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0" name="AutoShape 6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灯片编号占位符 4">
            <a:extLst>
              <a:ext uri="{FF2B5EF4-FFF2-40B4-BE49-F238E27FC236}">
                <a16:creationId xmlns:a16="http://schemas.microsoft.com/office/drawing/2014/main" id="{A0EFF660-B15F-4D25-B534-8EE19B51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33" name="Content Placeholder 2">
            <a:extLst>
              <a:ext uri="{FF2B5EF4-FFF2-40B4-BE49-F238E27FC236}">
                <a16:creationId xmlns:a16="http://schemas.microsoft.com/office/drawing/2014/main" id="{596A7970-9FA5-47AF-877D-A32203BE3C81}"/>
              </a:ext>
            </a:extLst>
          </p:cNvPr>
          <p:cNvSpPr txBox="1">
            <a:spLocks/>
          </p:cNvSpPr>
          <p:nvPr/>
        </p:nvSpPr>
        <p:spPr>
          <a:xfrm>
            <a:off x="2919014" y="5536783"/>
            <a:ext cx="6673947" cy="1100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 err="1">
                <a:solidFill>
                  <a:prstClr val="black"/>
                </a:solidFill>
                <a:latin typeface="Tahoma"/>
                <a:cs typeface="Tahoma"/>
              </a:rPr>
              <a:t>FlexCore</a:t>
            </a: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 supports multi-level consistency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Definitions and algorithms are in the paper!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DFD97F-1A9F-4670-B32C-F4EB04EFDCBF}"/>
              </a:ext>
            </a:extLst>
          </p:cNvPr>
          <p:cNvGrpSpPr/>
          <p:nvPr/>
        </p:nvGrpSpPr>
        <p:grpSpPr>
          <a:xfrm>
            <a:off x="1325096" y="1780599"/>
            <a:ext cx="2014935" cy="1984323"/>
            <a:chOff x="2240260" y="2319160"/>
            <a:chExt cx="1585779" cy="1561687"/>
          </a:xfrm>
        </p:grpSpPr>
        <p:cxnSp>
          <p:nvCxnSpPr>
            <p:cNvPr id="103" name="直接箭头连接符 32">
              <a:extLst>
                <a:ext uri="{FF2B5EF4-FFF2-40B4-BE49-F238E27FC236}">
                  <a16:creationId xmlns:a16="http://schemas.microsoft.com/office/drawing/2014/main" id="{1D83C2AE-8E23-44E9-89BD-2D40401CDBE2}"/>
                </a:ext>
              </a:extLst>
            </p:cNvPr>
            <p:cNvCxnSpPr>
              <a:cxnSpLocks/>
              <a:stCxn id="104" idx="4"/>
              <a:endCxn id="105" idx="0"/>
            </p:cNvCxnSpPr>
            <p:nvPr/>
          </p:nvCxnSpPr>
          <p:spPr>
            <a:xfrm>
              <a:off x="2380122" y="2598880"/>
              <a:ext cx="88768" cy="479256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椭圆 28">
              <a:extLst>
                <a:ext uri="{FF2B5EF4-FFF2-40B4-BE49-F238E27FC236}">
                  <a16:creationId xmlns:a16="http://schemas.microsoft.com/office/drawing/2014/main" id="{A90DA857-6F0F-4FD6-AE71-56FAA0997022}"/>
                </a:ext>
              </a:extLst>
            </p:cNvPr>
            <p:cNvSpPr/>
            <p:nvPr/>
          </p:nvSpPr>
          <p:spPr>
            <a:xfrm>
              <a:off x="2240261" y="2319160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05" name="椭圆 30">
              <a:extLst>
                <a:ext uri="{FF2B5EF4-FFF2-40B4-BE49-F238E27FC236}">
                  <a16:creationId xmlns:a16="http://schemas.microsoft.com/office/drawing/2014/main" id="{C051B19A-6B9C-421C-8CF4-338D10001342}"/>
                </a:ext>
              </a:extLst>
            </p:cNvPr>
            <p:cNvSpPr/>
            <p:nvPr/>
          </p:nvSpPr>
          <p:spPr>
            <a:xfrm>
              <a:off x="2329029" y="3078136"/>
              <a:ext cx="279722" cy="2797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06" name="椭圆 27">
              <a:extLst>
                <a:ext uri="{FF2B5EF4-FFF2-40B4-BE49-F238E27FC236}">
                  <a16:creationId xmlns:a16="http://schemas.microsoft.com/office/drawing/2014/main" id="{8D857D67-06C1-4BFF-94A4-222C6A0F8D0C}"/>
                </a:ext>
              </a:extLst>
            </p:cNvPr>
            <p:cNvSpPr/>
            <p:nvPr/>
          </p:nvSpPr>
          <p:spPr>
            <a:xfrm>
              <a:off x="2793350" y="3601127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s</a:t>
              </a:r>
            </a:p>
          </p:txBody>
        </p:sp>
        <p:cxnSp>
          <p:nvCxnSpPr>
            <p:cNvPr id="107" name="直接箭头连接符 32">
              <a:extLst>
                <a:ext uri="{FF2B5EF4-FFF2-40B4-BE49-F238E27FC236}">
                  <a16:creationId xmlns:a16="http://schemas.microsoft.com/office/drawing/2014/main" id="{52004305-A498-4F8B-B849-E37867477034}"/>
                </a:ext>
              </a:extLst>
            </p:cNvPr>
            <p:cNvCxnSpPr>
              <a:cxnSpLocks/>
              <a:stCxn id="105" idx="4"/>
              <a:endCxn id="106" idx="1"/>
            </p:cNvCxnSpPr>
            <p:nvPr/>
          </p:nvCxnSpPr>
          <p:spPr>
            <a:xfrm>
              <a:off x="2468890" y="3357856"/>
              <a:ext cx="365424" cy="284235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椭圆 28">
              <a:extLst>
                <a:ext uri="{FF2B5EF4-FFF2-40B4-BE49-F238E27FC236}">
                  <a16:creationId xmlns:a16="http://schemas.microsoft.com/office/drawing/2014/main" id="{FF144356-CE73-4735-9BFA-FF3C99C265BA}"/>
                </a:ext>
              </a:extLst>
            </p:cNvPr>
            <p:cNvSpPr/>
            <p:nvPr/>
          </p:nvSpPr>
          <p:spPr>
            <a:xfrm>
              <a:off x="3353701" y="2319160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109" name="椭圆 28">
              <a:extLst>
                <a:ext uri="{FF2B5EF4-FFF2-40B4-BE49-F238E27FC236}">
                  <a16:creationId xmlns:a16="http://schemas.microsoft.com/office/drawing/2014/main" id="{3B7A2FC0-6795-4BBA-BF6E-828E254ECDBF}"/>
                </a:ext>
              </a:extLst>
            </p:cNvPr>
            <p:cNvSpPr/>
            <p:nvPr/>
          </p:nvSpPr>
          <p:spPr>
            <a:xfrm>
              <a:off x="3546317" y="2977359"/>
              <a:ext cx="279722" cy="2797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cxnSp>
          <p:nvCxnSpPr>
            <p:cNvPr id="110" name="Connector: Curved 109">
              <a:extLst>
                <a:ext uri="{FF2B5EF4-FFF2-40B4-BE49-F238E27FC236}">
                  <a16:creationId xmlns:a16="http://schemas.microsoft.com/office/drawing/2014/main" id="{0B4BEB67-A80A-4CC6-945A-D4E636C8D5D8}"/>
                </a:ext>
              </a:extLst>
            </p:cNvPr>
            <p:cNvCxnSpPr>
              <a:cxnSpLocks/>
              <a:stCxn id="108" idx="4"/>
              <a:endCxn id="106" idx="7"/>
            </p:cNvCxnSpPr>
            <p:nvPr/>
          </p:nvCxnSpPr>
          <p:spPr>
            <a:xfrm rot="5400000">
              <a:off x="2741230" y="2889758"/>
              <a:ext cx="1043211" cy="46145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32">
              <a:extLst>
                <a:ext uri="{FF2B5EF4-FFF2-40B4-BE49-F238E27FC236}">
                  <a16:creationId xmlns:a16="http://schemas.microsoft.com/office/drawing/2014/main" id="{E83A3A34-9BA4-47BC-A9FB-0FCEEBD71798}"/>
                </a:ext>
              </a:extLst>
            </p:cNvPr>
            <p:cNvCxnSpPr>
              <a:cxnSpLocks/>
              <a:stCxn id="108" idx="5"/>
              <a:endCxn id="109" idx="0"/>
            </p:cNvCxnSpPr>
            <p:nvPr/>
          </p:nvCxnSpPr>
          <p:spPr>
            <a:xfrm>
              <a:off x="3592459" y="2557916"/>
              <a:ext cx="93719" cy="419443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Curved 111">
              <a:extLst>
                <a:ext uri="{FF2B5EF4-FFF2-40B4-BE49-F238E27FC236}">
                  <a16:creationId xmlns:a16="http://schemas.microsoft.com/office/drawing/2014/main" id="{C7C8E916-780E-4F95-8823-28D4484C2A5D}"/>
                </a:ext>
              </a:extLst>
            </p:cNvPr>
            <p:cNvCxnSpPr>
              <a:cxnSpLocks/>
              <a:stCxn id="109" idx="4"/>
              <a:endCxn id="106" idx="6"/>
            </p:cNvCxnSpPr>
            <p:nvPr/>
          </p:nvCxnSpPr>
          <p:spPr>
            <a:xfrm rot="5400000">
              <a:off x="3137671" y="3192480"/>
              <a:ext cx="483908" cy="613106"/>
            </a:xfrm>
            <a:prstGeom prst="curvedConnector2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Curved 112">
              <a:extLst>
                <a:ext uri="{FF2B5EF4-FFF2-40B4-BE49-F238E27FC236}">
                  <a16:creationId xmlns:a16="http://schemas.microsoft.com/office/drawing/2014/main" id="{CDFCFDB2-C20B-4C36-9AC5-6FA6ECF78FB4}"/>
                </a:ext>
              </a:extLst>
            </p:cNvPr>
            <p:cNvCxnSpPr>
              <a:cxnSpLocks/>
              <a:stCxn id="104" idx="2"/>
              <a:endCxn id="106" idx="2"/>
            </p:cNvCxnSpPr>
            <p:nvPr/>
          </p:nvCxnSpPr>
          <p:spPr>
            <a:xfrm rot="10800000" flipH="1" flipV="1">
              <a:off x="2240260" y="2459019"/>
              <a:ext cx="553089" cy="1281967"/>
            </a:xfrm>
            <a:prstGeom prst="curvedConnector3">
              <a:avLst>
                <a:gd name="adj1" fmla="val -17222"/>
              </a:avLst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椭圆 29">
              <a:extLst>
                <a:ext uri="{FF2B5EF4-FFF2-40B4-BE49-F238E27FC236}">
                  <a16:creationId xmlns:a16="http://schemas.microsoft.com/office/drawing/2014/main" id="{A3A28320-5D1B-42E9-925E-9D20B09D30B3}"/>
                </a:ext>
              </a:extLst>
            </p:cNvPr>
            <p:cNvSpPr/>
            <p:nvPr/>
          </p:nvSpPr>
          <p:spPr>
            <a:xfrm>
              <a:off x="2784913" y="2630168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cxnSp>
          <p:nvCxnSpPr>
            <p:cNvPr id="115" name="直接箭头连接符 32">
              <a:extLst>
                <a:ext uri="{FF2B5EF4-FFF2-40B4-BE49-F238E27FC236}">
                  <a16:creationId xmlns:a16="http://schemas.microsoft.com/office/drawing/2014/main" id="{D83D3E02-819C-498A-888A-D2803876BAD2}"/>
                </a:ext>
              </a:extLst>
            </p:cNvPr>
            <p:cNvCxnSpPr>
              <a:cxnSpLocks/>
              <a:stCxn id="114" idx="3"/>
              <a:endCxn id="105" idx="7"/>
            </p:cNvCxnSpPr>
            <p:nvPr/>
          </p:nvCxnSpPr>
          <p:spPr>
            <a:xfrm flipH="1">
              <a:off x="2567787" y="2868924"/>
              <a:ext cx="258090" cy="250176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32">
              <a:extLst>
                <a:ext uri="{FF2B5EF4-FFF2-40B4-BE49-F238E27FC236}">
                  <a16:creationId xmlns:a16="http://schemas.microsoft.com/office/drawing/2014/main" id="{D3A7D91D-4C30-4DFC-B37C-932287D13F61}"/>
                </a:ext>
              </a:extLst>
            </p:cNvPr>
            <p:cNvCxnSpPr>
              <a:cxnSpLocks/>
              <a:stCxn id="114" idx="4"/>
              <a:endCxn id="106" idx="0"/>
            </p:cNvCxnSpPr>
            <p:nvPr/>
          </p:nvCxnSpPr>
          <p:spPr>
            <a:xfrm>
              <a:off x="2924774" y="2909888"/>
              <a:ext cx="8437" cy="691239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70A24B84-D3FC-4627-83B3-35FC766746D8}"/>
              </a:ext>
            </a:extLst>
          </p:cNvPr>
          <p:cNvSpPr txBox="1"/>
          <p:nvPr/>
        </p:nvSpPr>
        <p:spPr>
          <a:xfrm>
            <a:off x="1121350" y="4065409"/>
            <a:ext cx="2950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</a:t>
            </a:r>
            <a:r>
              <a:rPr lang="en-US" altLang="zh-CN" sz="2000" dirty="0"/>
              <a:t>rogram consistency</a:t>
            </a:r>
            <a:r>
              <a:rPr lang="en-US" sz="2000" dirty="0"/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B3BB4C-3F50-415B-90D7-B197E5D97B61}"/>
              </a:ext>
            </a:extLst>
          </p:cNvPr>
          <p:cNvGrpSpPr/>
          <p:nvPr/>
        </p:nvGrpSpPr>
        <p:grpSpPr>
          <a:xfrm>
            <a:off x="4825093" y="1752489"/>
            <a:ext cx="2180660" cy="2007933"/>
            <a:chOff x="4425846" y="2311025"/>
            <a:chExt cx="1720035" cy="1583794"/>
          </a:xfrm>
        </p:grpSpPr>
        <p:cxnSp>
          <p:nvCxnSpPr>
            <p:cNvPr id="119" name="直接箭头连接符 32">
              <a:extLst>
                <a:ext uri="{FF2B5EF4-FFF2-40B4-BE49-F238E27FC236}">
                  <a16:creationId xmlns:a16="http://schemas.microsoft.com/office/drawing/2014/main" id="{F1A871A2-2777-4402-92B1-9A5B2AC1C7D2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>
              <a:off x="4565707" y="2590745"/>
              <a:ext cx="22365" cy="488795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椭圆 28">
              <a:extLst>
                <a:ext uri="{FF2B5EF4-FFF2-40B4-BE49-F238E27FC236}">
                  <a16:creationId xmlns:a16="http://schemas.microsoft.com/office/drawing/2014/main" id="{A63C6098-CDDB-4EFF-92AB-364F0EDCB8F7}"/>
                </a:ext>
              </a:extLst>
            </p:cNvPr>
            <p:cNvSpPr/>
            <p:nvPr/>
          </p:nvSpPr>
          <p:spPr>
            <a:xfrm>
              <a:off x="4425846" y="2311025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21" name="椭圆 30">
              <a:extLst>
                <a:ext uri="{FF2B5EF4-FFF2-40B4-BE49-F238E27FC236}">
                  <a16:creationId xmlns:a16="http://schemas.microsoft.com/office/drawing/2014/main" id="{C40B27CC-C444-4BB1-9377-3924DFFFF6B5}"/>
                </a:ext>
              </a:extLst>
            </p:cNvPr>
            <p:cNvSpPr/>
            <p:nvPr/>
          </p:nvSpPr>
          <p:spPr>
            <a:xfrm>
              <a:off x="4448211" y="3079540"/>
              <a:ext cx="279722" cy="2797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22" name="椭圆 27">
              <a:extLst>
                <a:ext uri="{FF2B5EF4-FFF2-40B4-BE49-F238E27FC236}">
                  <a16:creationId xmlns:a16="http://schemas.microsoft.com/office/drawing/2014/main" id="{23825596-804D-4791-8BE1-DE87D7968903}"/>
                </a:ext>
              </a:extLst>
            </p:cNvPr>
            <p:cNvSpPr/>
            <p:nvPr/>
          </p:nvSpPr>
          <p:spPr>
            <a:xfrm>
              <a:off x="4912532" y="3602531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s</a:t>
              </a:r>
            </a:p>
          </p:txBody>
        </p:sp>
        <p:cxnSp>
          <p:nvCxnSpPr>
            <p:cNvPr id="123" name="直接箭头连接符 32">
              <a:extLst>
                <a:ext uri="{FF2B5EF4-FFF2-40B4-BE49-F238E27FC236}">
                  <a16:creationId xmlns:a16="http://schemas.microsoft.com/office/drawing/2014/main" id="{00DCA483-C7A4-4590-A757-88D1934CEA24}"/>
                </a:ext>
              </a:extLst>
            </p:cNvPr>
            <p:cNvCxnSpPr>
              <a:cxnSpLocks/>
              <a:stCxn id="121" idx="4"/>
              <a:endCxn id="122" idx="1"/>
            </p:cNvCxnSpPr>
            <p:nvPr/>
          </p:nvCxnSpPr>
          <p:spPr>
            <a:xfrm>
              <a:off x="4588072" y="3359260"/>
              <a:ext cx="365424" cy="284235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or: Curved 123">
              <a:extLst>
                <a:ext uri="{FF2B5EF4-FFF2-40B4-BE49-F238E27FC236}">
                  <a16:creationId xmlns:a16="http://schemas.microsoft.com/office/drawing/2014/main" id="{5D915C53-3906-442B-A5F2-569AB54949C8}"/>
                </a:ext>
              </a:extLst>
            </p:cNvPr>
            <p:cNvCxnSpPr>
              <a:cxnSpLocks/>
              <a:stCxn id="120" idx="2"/>
              <a:endCxn id="122" idx="2"/>
            </p:cNvCxnSpPr>
            <p:nvPr/>
          </p:nvCxnSpPr>
          <p:spPr>
            <a:xfrm rot="10800000" flipH="1" flipV="1">
              <a:off x="4425846" y="2450885"/>
              <a:ext cx="486686" cy="1291506"/>
            </a:xfrm>
            <a:prstGeom prst="curvedConnector3">
              <a:avLst>
                <a:gd name="adj1" fmla="val -29357"/>
              </a:avLst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椭圆 29">
              <a:extLst>
                <a:ext uri="{FF2B5EF4-FFF2-40B4-BE49-F238E27FC236}">
                  <a16:creationId xmlns:a16="http://schemas.microsoft.com/office/drawing/2014/main" id="{E970BEBC-76EF-4F9C-869F-18F1EC50F32C}"/>
                </a:ext>
              </a:extLst>
            </p:cNvPr>
            <p:cNvSpPr/>
            <p:nvPr/>
          </p:nvSpPr>
          <p:spPr>
            <a:xfrm>
              <a:off x="4904095" y="2595059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cxnSp>
          <p:nvCxnSpPr>
            <p:cNvPr id="126" name="直接箭头连接符 32">
              <a:extLst>
                <a:ext uri="{FF2B5EF4-FFF2-40B4-BE49-F238E27FC236}">
                  <a16:creationId xmlns:a16="http://schemas.microsoft.com/office/drawing/2014/main" id="{10FA5414-DD1F-4247-88BD-C28A288EA94D}"/>
                </a:ext>
              </a:extLst>
            </p:cNvPr>
            <p:cNvCxnSpPr>
              <a:cxnSpLocks/>
              <a:stCxn id="125" idx="3"/>
              <a:endCxn id="121" idx="7"/>
            </p:cNvCxnSpPr>
            <p:nvPr/>
          </p:nvCxnSpPr>
          <p:spPr>
            <a:xfrm flipH="1">
              <a:off x="4686969" y="2833815"/>
              <a:ext cx="258090" cy="286689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32">
              <a:extLst>
                <a:ext uri="{FF2B5EF4-FFF2-40B4-BE49-F238E27FC236}">
                  <a16:creationId xmlns:a16="http://schemas.microsoft.com/office/drawing/2014/main" id="{87669815-BE41-4A4F-8F3F-C36055EFEB18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043956" y="2874779"/>
              <a:ext cx="8437" cy="727752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椭圆 27">
              <a:extLst>
                <a:ext uri="{FF2B5EF4-FFF2-40B4-BE49-F238E27FC236}">
                  <a16:creationId xmlns:a16="http://schemas.microsoft.com/office/drawing/2014/main" id="{69897FE4-0C39-44AE-AB92-D46605024CC3}"/>
                </a:ext>
              </a:extLst>
            </p:cNvPr>
            <p:cNvSpPr/>
            <p:nvPr/>
          </p:nvSpPr>
          <p:spPr>
            <a:xfrm>
              <a:off x="5441691" y="3615099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s</a:t>
              </a:r>
            </a:p>
          </p:txBody>
        </p:sp>
        <p:sp>
          <p:nvSpPr>
            <p:cNvPr id="129" name="椭圆 28">
              <a:extLst>
                <a:ext uri="{FF2B5EF4-FFF2-40B4-BE49-F238E27FC236}">
                  <a16:creationId xmlns:a16="http://schemas.microsoft.com/office/drawing/2014/main" id="{A17E4563-B7D3-44E0-9D11-CF77FB7C3BD3}"/>
                </a:ext>
              </a:extLst>
            </p:cNvPr>
            <p:cNvSpPr/>
            <p:nvPr/>
          </p:nvSpPr>
          <p:spPr>
            <a:xfrm>
              <a:off x="5554490" y="2347580"/>
              <a:ext cx="279722" cy="2797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130" name="椭圆 28">
              <a:extLst>
                <a:ext uri="{FF2B5EF4-FFF2-40B4-BE49-F238E27FC236}">
                  <a16:creationId xmlns:a16="http://schemas.microsoft.com/office/drawing/2014/main" id="{870B961E-1793-4CB3-AC93-B81D2F6392B8}"/>
                </a:ext>
              </a:extLst>
            </p:cNvPr>
            <p:cNvSpPr/>
            <p:nvPr/>
          </p:nvSpPr>
          <p:spPr>
            <a:xfrm>
              <a:off x="5866159" y="2896746"/>
              <a:ext cx="279722" cy="27972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cxnSp>
          <p:nvCxnSpPr>
            <p:cNvPr id="131" name="Connector: Curved 130">
              <a:extLst>
                <a:ext uri="{FF2B5EF4-FFF2-40B4-BE49-F238E27FC236}">
                  <a16:creationId xmlns:a16="http://schemas.microsoft.com/office/drawing/2014/main" id="{3A2821B6-8674-4535-B6C9-8FE1508DCE42}"/>
                </a:ext>
              </a:extLst>
            </p:cNvPr>
            <p:cNvCxnSpPr>
              <a:cxnSpLocks/>
              <a:stCxn id="129" idx="4"/>
              <a:endCxn id="128" idx="0"/>
            </p:cNvCxnSpPr>
            <p:nvPr/>
          </p:nvCxnSpPr>
          <p:spPr>
            <a:xfrm rot="5400000">
              <a:off x="5144052" y="3064799"/>
              <a:ext cx="987799" cy="11280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32">
              <a:extLst>
                <a:ext uri="{FF2B5EF4-FFF2-40B4-BE49-F238E27FC236}">
                  <a16:creationId xmlns:a16="http://schemas.microsoft.com/office/drawing/2014/main" id="{10A93FE5-CF3C-4E79-B7AB-691BFF4F1328}"/>
                </a:ext>
              </a:extLst>
            </p:cNvPr>
            <p:cNvCxnSpPr>
              <a:cxnSpLocks/>
              <a:stCxn id="129" idx="5"/>
              <a:endCxn id="130" idx="0"/>
            </p:cNvCxnSpPr>
            <p:nvPr/>
          </p:nvCxnSpPr>
          <p:spPr>
            <a:xfrm>
              <a:off x="5793250" y="2586336"/>
              <a:ext cx="212770" cy="31041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or: Curved 132">
              <a:extLst>
                <a:ext uri="{FF2B5EF4-FFF2-40B4-BE49-F238E27FC236}">
                  <a16:creationId xmlns:a16="http://schemas.microsoft.com/office/drawing/2014/main" id="{D6139925-1E76-419C-8BED-88F83C26BDF6}"/>
                </a:ext>
              </a:extLst>
            </p:cNvPr>
            <p:cNvCxnSpPr>
              <a:cxnSpLocks/>
              <a:endCxn id="128" idx="7"/>
            </p:cNvCxnSpPr>
            <p:nvPr/>
          </p:nvCxnSpPr>
          <p:spPr>
            <a:xfrm rot="5400000">
              <a:off x="5603437" y="3253478"/>
              <a:ext cx="479597" cy="32557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DA4F8E03-2A51-4B5D-9BA9-C710ADD8CDCC}"/>
              </a:ext>
            </a:extLst>
          </p:cNvPr>
          <p:cNvSpPr txBox="1"/>
          <p:nvPr/>
        </p:nvSpPr>
        <p:spPr>
          <a:xfrm>
            <a:off x="4716478" y="4063351"/>
            <a:ext cx="2424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</a:t>
            </a:r>
            <a:r>
              <a:rPr lang="en-US" altLang="zh-CN" sz="2000" dirty="0"/>
              <a:t>lement consistency</a:t>
            </a:r>
            <a:r>
              <a:rPr lang="en-US" sz="2000" dirty="0"/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079465-AA32-4589-A956-2C2D166BF6D3}"/>
              </a:ext>
            </a:extLst>
          </p:cNvPr>
          <p:cNvGrpSpPr/>
          <p:nvPr/>
        </p:nvGrpSpPr>
        <p:grpSpPr>
          <a:xfrm>
            <a:off x="8221352" y="1878317"/>
            <a:ext cx="3010736" cy="1942754"/>
            <a:chOff x="8467257" y="1476672"/>
            <a:chExt cx="3010736" cy="1942754"/>
          </a:xfrm>
        </p:grpSpPr>
        <p:cxnSp>
          <p:nvCxnSpPr>
            <p:cNvPr id="136" name="直接箭头连接符 32">
              <a:extLst>
                <a:ext uri="{FF2B5EF4-FFF2-40B4-BE49-F238E27FC236}">
                  <a16:creationId xmlns:a16="http://schemas.microsoft.com/office/drawing/2014/main" id="{427622C8-DF15-4C76-AD27-A427BB97D6C3}"/>
                </a:ext>
              </a:extLst>
            </p:cNvPr>
            <p:cNvCxnSpPr>
              <a:cxnSpLocks/>
              <a:stCxn id="138" idx="4"/>
              <a:endCxn id="143" idx="0"/>
            </p:cNvCxnSpPr>
            <p:nvPr/>
          </p:nvCxnSpPr>
          <p:spPr>
            <a:xfrm>
              <a:off x="8641834" y="1844112"/>
              <a:ext cx="171163" cy="529417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椭圆 28">
              <a:extLst>
                <a:ext uri="{FF2B5EF4-FFF2-40B4-BE49-F238E27FC236}">
                  <a16:creationId xmlns:a16="http://schemas.microsoft.com/office/drawing/2014/main" id="{9ED72E50-2B8A-41E7-B5A4-F7C3361BD5CE}"/>
                </a:ext>
              </a:extLst>
            </p:cNvPr>
            <p:cNvSpPr/>
            <p:nvPr/>
          </p:nvSpPr>
          <p:spPr>
            <a:xfrm>
              <a:off x="8467258" y="1494963"/>
              <a:ext cx="349151" cy="3491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43" name="椭圆 30">
              <a:extLst>
                <a:ext uri="{FF2B5EF4-FFF2-40B4-BE49-F238E27FC236}">
                  <a16:creationId xmlns:a16="http://schemas.microsoft.com/office/drawing/2014/main" id="{EE914388-0A04-49C9-89D3-F603A5C324F3}"/>
                </a:ext>
              </a:extLst>
            </p:cNvPr>
            <p:cNvSpPr/>
            <p:nvPr/>
          </p:nvSpPr>
          <p:spPr>
            <a:xfrm>
              <a:off x="8638421" y="2373529"/>
              <a:ext cx="349151" cy="349149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54" name="椭圆 27">
              <a:extLst>
                <a:ext uri="{FF2B5EF4-FFF2-40B4-BE49-F238E27FC236}">
                  <a16:creationId xmlns:a16="http://schemas.microsoft.com/office/drawing/2014/main" id="{49B68624-4BFD-4DF9-B21B-19380ACF90F0}"/>
                </a:ext>
              </a:extLst>
            </p:cNvPr>
            <p:cNvSpPr/>
            <p:nvPr/>
          </p:nvSpPr>
          <p:spPr>
            <a:xfrm>
              <a:off x="8848602" y="3070277"/>
              <a:ext cx="349151" cy="3491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s</a:t>
              </a:r>
            </a:p>
          </p:txBody>
        </p:sp>
        <p:cxnSp>
          <p:nvCxnSpPr>
            <p:cNvPr id="174" name="直接箭头连接符 32">
              <a:extLst>
                <a:ext uri="{FF2B5EF4-FFF2-40B4-BE49-F238E27FC236}">
                  <a16:creationId xmlns:a16="http://schemas.microsoft.com/office/drawing/2014/main" id="{A76E65D0-C764-4B05-8311-5AB4BB27AB75}"/>
                </a:ext>
              </a:extLst>
            </p:cNvPr>
            <p:cNvCxnSpPr>
              <a:cxnSpLocks/>
              <a:stCxn id="143" idx="4"/>
              <a:endCxn id="154" idx="0"/>
            </p:cNvCxnSpPr>
            <p:nvPr/>
          </p:nvCxnSpPr>
          <p:spPr>
            <a:xfrm>
              <a:off x="8812997" y="2722678"/>
              <a:ext cx="210181" cy="347600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or: Curved 180">
              <a:extLst>
                <a:ext uri="{FF2B5EF4-FFF2-40B4-BE49-F238E27FC236}">
                  <a16:creationId xmlns:a16="http://schemas.microsoft.com/office/drawing/2014/main" id="{08D65C40-FBD5-4E93-BB5A-F893BFE736D2}"/>
                </a:ext>
              </a:extLst>
            </p:cNvPr>
            <p:cNvCxnSpPr>
              <a:cxnSpLocks/>
              <a:stCxn id="138" idx="2"/>
              <a:endCxn id="154" idx="2"/>
            </p:cNvCxnSpPr>
            <p:nvPr/>
          </p:nvCxnSpPr>
          <p:spPr>
            <a:xfrm rot="10800000" flipH="1" flipV="1">
              <a:off x="8467257" y="1669536"/>
              <a:ext cx="381344" cy="1575314"/>
            </a:xfrm>
            <a:prstGeom prst="curvedConnector3">
              <a:avLst>
                <a:gd name="adj1" fmla="val -28059"/>
              </a:avLst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椭圆 27">
              <a:extLst>
                <a:ext uri="{FF2B5EF4-FFF2-40B4-BE49-F238E27FC236}">
                  <a16:creationId xmlns:a16="http://schemas.microsoft.com/office/drawing/2014/main" id="{078F1CC9-7441-49FC-991C-8F5A52D21972}"/>
                </a:ext>
              </a:extLst>
            </p:cNvPr>
            <p:cNvSpPr/>
            <p:nvPr/>
          </p:nvSpPr>
          <p:spPr>
            <a:xfrm>
              <a:off x="10599019" y="3063568"/>
              <a:ext cx="349151" cy="3491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s</a:t>
              </a:r>
            </a:p>
          </p:txBody>
        </p:sp>
        <p:sp>
          <p:nvSpPr>
            <p:cNvPr id="183" name="椭圆 28">
              <a:extLst>
                <a:ext uri="{FF2B5EF4-FFF2-40B4-BE49-F238E27FC236}">
                  <a16:creationId xmlns:a16="http://schemas.microsoft.com/office/drawing/2014/main" id="{73A00CEB-A896-4E60-801D-50C137274D26}"/>
                </a:ext>
              </a:extLst>
            </p:cNvPr>
            <p:cNvSpPr/>
            <p:nvPr/>
          </p:nvSpPr>
          <p:spPr>
            <a:xfrm>
              <a:off x="10751079" y="1503872"/>
              <a:ext cx="349151" cy="3491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184" name="椭圆 28">
              <a:extLst>
                <a:ext uri="{FF2B5EF4-FFF2-40B4-BE49-F238E27FC236}">
                  <a16:creationId xmlns:a16="http://schemas.microsoft.com/office/drawing/2014/main" id="{BFDE3FBC-D370-4CC0-AD21-CBBA3CDC3E65}"/>
                </a:ext>
              </a:extLst>
            </p:cNvPr>
            <p:cNvSpPr/>
            <p:nvPr/>
          </p:nvSpPr>
          <p:spPr>
            <a:xfrm>
              <a:off x="11128842" y="2166915"/>
              <a:ext cx="349151" cy="349149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cxnSp>
          <p:nvCxnSpPr>
            <p:cNvPr id="185" name="Connector: Curved 184">
              <a:extLst>
                <a:ext uri="{FF2B5EF4-FFF2-40B4-BE49-F238E27FC236}">
                  <a16:creationId xmlns:a16="http://schemas.microsoft.com/office/drawing/2014/main" id="{53E1A0F3-57F9-4D17-BBFD-AC87584AA91E}"/>
                </a:ext>
              </a:extLst>
            </p:cNvPr>
            <p:cNvCxnSpPr>
              <a:cxnSpLocks/>
              <a:stCxn id="183" idx="4"/>
              <a:endCxn id="182" idx="0"/>
            </p:cNvCxnSpPr>
            <p:nvPr/>
          </p:nvCxnSpPr>
          <p:spPr>
            <a:xfrm rot="5400000">
              <a:off x="10244352" y="2382264"/>
              <a:ext cx="1210548" cy="15206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32">
              <a:extLst>
                <a:ext uri="{FF2B5EF4-FFF2-40B4-BE49-F238E27FC236}">
                  <a16:creationId xmlns:a16="http://schemas.microsoft.com/office/drawing/2014/main" id="{097C6245-7AD9-4701-A9DD-6D327835BCCA}"/>
                </a:ext>
              </a:extLst>
            </p:cNvPr>
            <p:cNvCxnSpPr>
              <a:cxnSpLocks/>
              <a:stCxn id="183" idx="5"/>
              <a:endCxn id="184" idx="0"/>
            </p:cNvCxnSpPr>
            <p:nvPr/>
          </p:nvCxnSpPr>
          <p:spPr>
            <a:xfrm>
              <a:off x="11049099" y="1801889"/>
              <a:ext cx="254319" cy="365026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or: Curved 186">
              <a:extLst>
                <a:ext uri="{FF2B5EF4-FFF2-40B4-BE49-F238E27FC236}">
                  <a16:creationId xmlns:a16="http://schemas.microsoft.com/office/drawing/2014/main" id="{F6F822FA-27AF-40F4-AC73-2CC2A2FC9A35}"/>
                </a:ext>
              </a:extLst>
            </p:cNvPr>
            <p:cNvCxnSpPr>
              <a:cxnSpLocks/>
              <a:endCxn id="182" idx="7"/>
            </p:cNvCxnSpPr>
            <p:nvPr/>
          </p:nvCxnSpPr>
          <p:spPr>
            <a:xfrm rot="5400000">
              <a:off x="10800913" y="2612190"/>
              <a:ext cx="598637" cy="406383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椭圆 30">
              <a:extLst>
                <a:ext uri="{FF2B5EF4-FFF2-40B4-BE49-F238E27FC236}">
                  <a16:creationId xmlns:a16="http://schemas.microsoft.com/office/drawing/2014/main" id="{2CD9CF93-CB54-426C-B338-C0D57A8204D9}"/>
                </a:ext>
              </a:extLst>
            </p:cNvPr>
            <p:cNvSpPr/>
            <p:nvPr/>
          </p:nvSpPr>
          <p:spPr>
            <a:xfrm>
              <a:off x="9430559" y="2355011"/>
              <a:ext cx="349151" cy="349149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89" name="椭圆 27">
              <a:extLst>
                <a:ext uri="{FF2B5EF4-FFF2-40B4-BE49-F238E27FC236}">
                  <a16:creationId xmlns:a16="http://schemas.microsoft.com/office/drawing/2014/main" id="{87FA9FD9-4928-43E1-BEF1-3AB2866FCC22}"/>
                </a:ext>
              </a:extLst>
            </p:cNvPr>
            <p:cNvSpPr/>
            <p:nvPr/>
          </p:nvSpPr>
          <p:spPr>
            <a:xfrm>
              <a:off x="9782578" y="3054660"/>
              <a:ext cx="349151" cy="3491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s</a:t>
              </a:r>
            </a:p>
          </p:txBody>
        </p:sp>
        <p:cxnSp>
          <p:nvCxnSpPr>
            <p:cNvPr id="190" name="直接箭头连接符 32">
              <a:extLst>
                <a:ext uri="{FF2B5EF4-FFF2-40B4-BE49-F238E27FC236}">
                  <a16:creationId xmlns:a16="http://schemas.microsoft.com/office/drawing/2014/main" id="{A6664B08-E73B-4067-93FD-CCA4ECC01D6F}"/>
                </a:ext>
              </a:extLst>
            </p:cNvPr>
            <p:cNvCxnSpPr>
              <a:cxnSpLocks/>
              <a:stCxn id="188" idx="4"/>
              <a:endCxn id="189" idx="1"/>
            </p:cNvCxnSpPr>
            <p:nvPr/>
          </p:nvCxnSpPr>
          <p:spPr>
            <a:xfrm>
              <a:off x="9605134" y="2704159"/>
              <a:ext cx="228575" cy="401632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椭圆 29">
              <a:extLst>
                <a:ext uri="{FF2B5EF4-FFF2-40B4-BE49-F238E27FC236}">
                  <a16:creationId xmlns:a16="http://schemas.microsoft.com/office/drawing/2014/main" id="{38B4B73E-E1C5-423B-B64D-635440D243C0}"/>
                </a:ext>
              </a:extLst>
            </p:cNvPr>
            <p:cNvSpPr/>
            <p:nvPr/>
          </p:nvSpPr>
          <p:spPr>
            <a:xfrm>
              <a:off x="9724964" y="1476672"/>
              <a:ext cx="349151" cy="34914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1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cxnSp>
          <p:nvCxnSpPr>
            <p:cNvPr id="192" name="直接箭头连接符 32">
              <a:extLst>
                <a:ext uri="{FF2B5EF4-FFF2-40B4-BE49-F238E27FC236}">
                  <a16:creationId xmlns:a16="http://schemas.microsoft.com/office/drawing/2014/main" id="{575A8888-3715-479E-A4C2-614144295294}"/>
                </a:ext>
              </a:extLst>
            </p:cNvPr>
            <p:cNvCxnSpPr>
              <a:cxnSpLocks/>
              <a:stCxn id="191" idx="3"/>
              <a:endCxn id="188" idx="0"/>
            </p:cNvCxnSpPr>
            <p:nvPr/>
          </p:nvCxnSpPr>
          <p:spPr>
            <a:xfrm flipH="1">
              <a:off x="9605134" y="1774689"/>
              <a:ext cx="170961" cy="580322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32">
              <a:extLst>
                <a:ext uri="{FF2B5EF4-FFF2-40B4-BE49-F238E27FC236}">
                  <a16:creationId xmlns:a16="http://schemas.microsoft.com/office/drawing/2014/main" id="{7543FCBF-04DE-4AF2-B892-D6CC208F7C21}"/>
                </a:ext>
              </a:extLst>
            </p:cNvPr>
            <p:cNvCxnSpPr>
              <a:cxnSpLocks/>
              <a:stCxn id="191" idx="4"/>
              <a:endCxn id="189" idx="0"/>
            </p:cNvCxnSpPr>
            <p:nvPr/>
          </p:nvCxnSpPr>
          <p:spPr>
            <a:xfrm>
              <a:off x="9899539" y="1825821"/>
              <a:ext cx="57615" cy="1228839"/>
            </a:xfrm>
            <a:prstGeom prst="straightConnector1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D084C32F-A21F-4026-B9D9-84CD810AFEB8}"/>
              </a:ext>
            </a:extLst>
          </p:cNvPr>
          <p:cNvSpPr txBox="1"/>
          <p:nvPr/>
        </p:nvSpPr>
        <p:spPr>
          <a:xfrm>
            <a:off x="8313466" y="4088380"/>
            <a:ext cx="2672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Execution</a:t>
            </a:r>
            <a:r>
              <a:rPr lang="en-US" altLang="zh-CN" sz="2000" dirty="0"/>
              <a:t> consistency</a:t>
            </a:r>
            <a:r>
              <a:rPr lang="en-US" sz="2000" dirty="0"/>
              <a:t> </a:t>
            </a:r>
          </a:p>
        </p:txBody>
      </p:sp>
      <p:cxnSp>
        <p:nvCxnSpPr>
          <p:cNvPr id="196" name="直接箭头连接符 32">
            <a:extLst>
              <a:ext uri="{FF2B5EF4-FFF2-40B4-BE49-F238E27FC236}">
                <a16:creationId xmlns:a16="http://schemas.microsoft.com/office/drawing/2014/main" id="{8F28BD6C-DEBE-4719-BB3A-B9644A19D7F0}"/>
              </a:ext>
            </a:extLst>
          </p:cNvPr>
          <p:cNvCxnSpPr>
            <a:cxnSpLocks/>
          </p:cNvCxnSpPr>
          <p:nvPr/>
        </p:nvCxnSpPr>
        <p:spPr>
          <a:xfrm>
            <a:off x="930425" y="4685150"/>
            <a:ext cx="1053950" cy="0"/>
          </a:xfrm>
          <a:prstGeom prst="straightConnector1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4904A12-1210-4C3A-A2E2-66ED605F928B}"/>
              </a:ext>
            </a:extLst>
          </p:cNvPr>
          <p:cNvSpPr txBox="1"/>
          <p:nvPr/>
        </p:nvSpPr>
        <p:spPr>
          <a:xfrm>
            <a:off x="886965" y="4773413"/>
            <a:ext cx="5528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Weaker</a:t>
            </a:r>
            <a:r>
              <a:rPr lang="en-US" altLang="zh-CN" sz="2000" dirty="0"/>
              <a:t> consistency, l</a:t>
            </a:r>
            <a:r>
              <a:rPr lang="en-US" sz="2000" dirty="0"/>
              <a:t>ower transient overhead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005F5F-C4FF-4079-984E-C375A2B1B1CF}"/>
              </a:ext>
            </a:extLst>
          </p:cNvPr>
          <p:cNvSpPr txBox="1"/>
          <p:nvPr/>
        </p:nvSpPr>
        <p:spPr>
          <a:xfrm>
            <a:off x="1930693" y="1333269"/>
            <a:ext cx="702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Tx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5CD043-9A19-4345-A89E-F5A8698DD27A}"/>
              </a:ext>
            </a:extLst>
          </p:cNvPr>
          <p:cNvSpPr txBox="1"/>
          <p:nvPr/>
        </p:nvSpPr>
        <p:spPr>
          <a:xfrm>
            <a:off x="4716478" y="1333269"/>
            <a:ext cx="62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altLang="zh-CN" sz="2000" dirty="0"/>
              <a:t>x</a:t>
            </a:r>
            <a:r>
              <a:rPr lang="en-US" sz="2000" dirty="0"/>
              <a:t>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4B2261-1127-49EC-B75E-A38D0E2FBE25}"/>
              </a:ext>
            </a:extLst>
          </p:cNvPr>
          <p:cNvSpPr txBox="1"/>
          <p:nvPr/>
        </p:nvSpPr>
        <p:spPr>
          <a:xfrm>
            <a:off x="6112981" y="1333269"/>
            <a:ext cx="62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altLang="zh-CN" sz="2000" dirty="0"/>
              <a:t>x</a:t>
            </a:r>
            <a:r>
              <a:rPr lang="en-US" sz="2000" dirty="0"/>
              <a:t>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E30B619-AF1A-4729-B61F-319BFB0A63AB}"/>
              </a:ext>
            </a:extLst>
          </p:cNvPr>
          <p:cNvSpPr txBox="1"/>
          <p:nvPr/>
        </p:nvSpPr>
        <p:spPr>
          <a:xfrm>
            <a:off x="8058333" y="1333269"/>
            <a:ext cx="683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altLang="zh-CN" sz="2000" dirty="0"/>
              <a:t>x</a:t>
            </a:r>
            <a:r>
              <a:rPr lang="en-US" sz="2000" dirty="0"/>
              <a:t>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3C1428-838A-492B-95E6-6E55BC960377}"/>
              </a:ext>
            </a:extLst>
          </p:cNvPr>
          <p:cNvSpPr txBox="1"/>
          <p:nvPr/>
        </p:nvSpPr>
        <p:spPr>
          <a:xfrm>
            <a:off x="9311967" y="1333269"/>
            <a:ext cx="683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</a:t>
            </a:r>
            <a:r>
              <a:rPr lang="en-US" altLang="zh-CN" sz="2000" dirty="0"/>
              <a:t>x</a:t>
            </a:r>
            <a:r>
              <a:rPr lang="en-US" sz="2000" dirty="0"/>
              <a:t> 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390D33-0514-4389-8187-A78DED994AFC}"/>
              </a:ext>
            </a:extLst>
          </p:cNvPr>
          <p:cNvSpPr txBox="1"/>
          <p:nvPr/>
        </p:nvSpPr>
        <p:spPr>
          <a:xfrm>
            <a:off x="10353114" y="1333269"/>
            <a:ext cx="633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Tx 3</a:t>
            </a:r>
          </a:p>
        </p:txBody>
      </p:sp>
    </p:spTree>
    <p:extLst>
      <p:ext uri="{BB962C8B-B14F-4D97-AF65-F5344CB8AC3E}">
        <p14:creationId xmlns:p14="http://schemas.microsoft.com/office/powerpoint/2010/main" val="8114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134" grpId="0"/>
      <p:bldP spid="194" grpId="0"/>
      <p:bldP spid="197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04116" y="162032"/>
            <a:ext cx="9983769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dirty="0">
                <a:latin typeface="Tahoma" pitchFamily="34" charset="0"/>
                <a:ea typeface="Tahoma" pitchFamily="34" charset="0"/>
                <a:cs typeface="Tahoma" pitchFamily="34" charset="0"/>
              </a:rPr>
              <a:t>I</a:t>
            </a:r>
            <a:r>
              <a:rPr lang="en-US" altLang="zh-CN" sz="3500" dirty="0">
                <a:latin typeface="Tahoma" pitchFamily="34" charset="0"/>
                <a:ea typeface="Tahoma" pitchFamily="34" charset="0"/>
                <a:cs typeface="Tahoma" pitchFamily="34" charset="0"/>
              </a:rPr>
              <a:t>mplementation and setup</a:t>
            </a:r>
            <a:endParaRPr lang="en-US" sz="35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1988" name="AutoShape 4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0" name="AutoShape 6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332A2BE-E2C6-4533-922B-FE7BBD5E387A}"/>
              </a:ext>
            </a:extLst>
          </p:cNvPr>
          <p:cNvSpPr txBox="1">
            <a:spLocks/>
          </p:cNvSpPr>
          <p:nvPr/>
        </p:nvSpPr>
        <p:spPr>
          <a:xfrm>
            <a:off x="1104116" y="1477891"/>
            <a:ext cx="7420760" cy="487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Commercial switch hardware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noProof="0" dirty="0">
                <a:solidFill>
                  <a:prstClr val="black"/>
                </a:solidFill>
                <a:latin typeface="Tahoma"/>
                <a:cs typeface="Tahoma"/>
              </a:rPr>
              <a:t>NVIDIA/Mellanox Spectrum-2 silicon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kumimoji="0" lang="en-US" sz="2000" b="0" i="0" u="none" strike="noStrike" kern="1200" cap="none" spc="0" normalizeH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cs typeface="Tahoma"/>
              </a:rPr>
              <a:t>As fast as 12.8Tbps</a:t>
            </a:r>
            <a:endParaRPr lang="en-US" sz="2400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BMv2 emulator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noProof="0" dirty="0">
                <a:solidFill>
                  <a:prstClr val="black"/>
                </a:solidFill>
                <a:latin typeface="Tahoma"/>
                <a:cs typeface="Tahoma"/>
              </a:rPr>
              <a:t>Reconfiguration primitives in P4Runtime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Three consistency levels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noProof="0" dirty="0">
                <a:solidFill>
                  <a:prstClr val="black"/>
                </a:solidFill>
                <a:latin typeface="Tahoma"/>
                <a:cs typeface="Tahoma"/>
              </a:rPr>
              <a:t>Available at </a:t>
            </a: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  <a:hlinkClick r:id="rId3"/>
              </a:rPr>
              <a:t>https://github.com/jiarong0907/FlexCore</a:t>
            </a: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  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Case study setup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Accelerated multicast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A spectrum-2 switch connected with one sender and several subscribers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The sender sends the same data to its subscribers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endParaRPr kumimoji="0" lang="en-US" altLang="zh-CN" sz="24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pic>
        <p:nvPicPr>
          <p:cNvPr id="1026" name="Picture 2" descr="Mellanox Unveils Spectrum-2 400 Gigabit Open Ethernet Switch - insideHPC">
            <a:extLst>
              <a:ext uri="{FF2B5EF4-FFF2-40B4-BE49-F238E27FC236}">
                <a16:creationId xmlns:a16="http://schemas.microsoft.com/office/drawing/2014/main" id="{20B7FACA-CBC7-4CB9-A2DD-CABEE509B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63" y="1683663"/>
            <a:ext cx="1342763" cy="110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4 Tutorial Welcome">
            <a:extLst>
              <a:ext uri="{FF2B5EF4-FFF2-40B4-BE49-F238E27FC236}">
                <a16:creationId xmlns:a16="http://schemas.microsoft.com/office/drawing/2014/main" id="{D8FBF57F-137A-4C01-875A-46CF00667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221600"/>
            <a:ext cx="1741899" cy="65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7E9F54E-6881-4B81-949A-92870199C7D6}"/>
              </a:ext>
            </a:extLst>
          </p:cNvPr>
          <p:cNvGrpSpPr/>
          <p:nvPr/>
        </p:nvGrpSpPr>
        <p:grpSpPr>
          <a:xfrm>
            <a:off x="9076787" y="4819074"/>
            <a:ext cx="1068874" cy="1199151"/>
            <a:chOff x="9076787" y="4819074"/>
            <a:chExt cx="1068874" cy="119915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495E77E-9451-49DD-9C4B-48C31A14692B}"/>
                </a:ext>
              </a:extLst>
            </p:cNvPr>
            <p:cNvSpPr/>
            <p:nvPr/>
          </p:nvSpPr>
          <p:spPr>
            <a:xfrm>
              <a:off x="9462000" y="5273709"/>
              <a:ext cx="298450" cy="29845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763E3B-7FE7-4FEF-8702-1C2355DC6B5B}"/>
                </a:ext>
              </a:extLst>
            </p:cNvPr>
            <p:cNvSpPr/>
            <p:nvPr/>
          </p:nvSpPr>
          <p:spPr>
            <a:xfrm>
              <a:off x="9481549" y="4819074"/>
              <a:ext cx="259351" cy="25935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E9E370-2027-4C5A-BC89-1A020B6913CD}"/>
                </a:ext>
              </a:extLst>
            </p:cNvPr>
            <p:cNvSpPr/>
            <p:nvPr/>
          </p:nvSpPr>
          <p:spPr>
            <a:xfrm>
              <a:off x="9076787" y="5758874"/>
              <a:ext cx="259351" cy="2593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3C9C87-621E-4A28-A679-09F2F6DF5995}"/>
                </a:ext>
              </a:extLst>
            </p:cNvPr>
            <p:cNvSpPr/>
            <p:nvPr/>
          </p:nvSpPr>
          <p:spPr>
            <a:xfrm>
              <a:off x="9481549" y="5758586"/>
              <a:ext cx="259351" cy="2593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DF1E41-19A4-4495-A6DB-A9CB3497BC9E}"/>
                </a:ext>
              </a:extLst>
            </p:cNvPr>
            <p:cNvSpPr/>
            <p:nvPr/>
          </p:nvSpPr>
          <p:spPr>
            <a:xfrm>
              <a:off x="9886310" y="5758586"/>
              <a:ext cx="259351" cy="2593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BAF2FB9-4F01-4230-9851-B3FFCAC048AC}"/>
                </a:ext>
              </a:extLst>
            </p:cNvPr>
            <p:cNvCxnSpPr>
              <a:stCxn id="3" idx="2"/>
              <a:endCxn id="2" idx="0"/>
            </p:cNvCxnSpPr>
            <p:nvPr/>
          </p:nvCxnSpPr>
          <p:spPr>
            <a:xfrm>
              <a:off x="9611225" y="5078425"/>
              <a:ext cx="0" cy="19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5BF7C36-908B-4E22-BAB2-9CAFD4721BBD}"/>
                </a:ext>
              </a:extLst>
            </p:cNvPr>
            <p:cNvCxnSpPr>
              <a:cxnSpLocks/>
              <a:stCxn id="2" idx="4"/>
              <a:endCxn id="13" idx="0"/>
            </p:cNvCxnSpPr>
            <p:nvPr/>
          </p:nvCxnSpPr>
          <p:spPr>
            <a:xfrm>
              <a:off x="9611225" y="5572159"/>
              <a:ext cx="0" cy="186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C2C466-47DC-4530-AFB0-B51D9264741A}"/>
                </a:ext>
              </a:extLst>
            </p:cNvPr>
            <p:cNvCxnSpPr>
              <a:cxnSpLocks/>
              <a:stCxn id="2" idx="4"/>
              <a:endCxn id="12" idx="0"/>
            </p:cNvCxnSpPr>
            <p:nvPr/>
          </p:nvCxnSpPr>
          <p:spPr>
            <a:xfrm flipH="1">
              <a:off x="9206463" y="5572159"/>
              <a:ext cx="404762" cy="1867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5BD32D-1B10-4661-A411-53A1359C06B9}"/>
                </a:ext>
              </a:extLst>
            </p:cNvPr>
            <p:cNvCxnSpPr>
              <a:cxnSpLocks/>
              <a:stCxn id="2" idx="4"/>
              <a:endCxn id="14" idx="0"/>
            </p:cNvCxnSpPr>
            <p:nvPr/>
          </p:nvCxnSpPr>
          <p:spPr>
            <a:xfrm>
              <a:off x="9611225" y="5572159"/>
              <a:ext cx="404761" cy="1864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580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B23F165-3F45-4B17-92E3-16E0545BD660}"/>
              </a:ext>
            </a:extLst>
          </p:cNvPr>
          <p:cNvCxnSpPr>
            <a:cxnSpLocks/>
          </p:cNvCxnSpPr>
          <p:nvPr/>
        </p:nvCxnSpPr>
        <p:spPr>
          <a:xfrm>
            <a:off x="6079204" y="3023699"/>
            <a:ext cx="3491740" cy="175873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97A403EA-D05A-48C5-83E5-BD2619EE3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678" y="917106"/>
            <a:ext cx="4026454" cy="286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781D2AE-3A13-4272-86FA-6E58E4F65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319" y="967275"/>
            <a:ext cx="5016755" cy="274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AE41AC8-F52F-452A-B999-E9DFC7FC3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559" y="804991"/>
            <a:ext cx="4306691" cy="306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14439" y="184028"/>
            <a:ext cx="10763122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dirty="0">
                <a:latin typeface="Tahoma" pitchFamily="34" charset="0"/>
                <a:ea typeface="Tahoma" pitchFamily="34" charset="0"/>
                <a:cs typeface="Tahoma" pitchFamily="34" charset="0"/>
              </a:rPr>
              <a:t>Case study: Accelerated multicast    </a:t>
            </a:r>
          </a:p>
        </p:txBody>
      </p:sp>
      <p:sp>
        <p:nvSpPr>
          <p:cNvPr id="2050" name="AutoShape 2" descr="data:image/jpeg;base64,/9j/4AAQSkZJRgABAQAAAQABAAD/2wCEAAkGBhQQEBEQERAQDw8QFRAQFRUWFhQVEBEVFhAWFhgRFRIXGyYeFxojGRYZIDEgJCcpLC4sGB4xNTAqNSYrLCkBCQoKBQUFDQUFDSkYEhgpKSkpKSkpKSkpKSkpKSkpKSkpKSkpKSkpKSkpKSkpKSkpKSkpKSkpKSkpKSkpKSkpKf/AABEIAKIBNwMBIgACEQEDEQH/xAAbAAEBAAMBAQEAAAAAAAAAAAAABQMEBgECB//EAEwQAAIBAwEDBQoJCwMCBwAAAAECAwAEERIFEyEGFCIxQSMyNFFUYXSUs9MHFRYzU3GjtLUkNUJzgYKRk9HS1FJyhGKhFyVjZIOkwf/EABQBAQAAAAAAAAAAAAAAAAAAAAD/xAAUEQEAAAAAAAAAAAAAAAAAAAAA/9oADAMBAAIRAxEAPwD9E5J8k7N7CydrKzZmtrZmYwRFmJgQkklckk1V+R1j5BZerw/205G/m6x9FtfYJVigj/I6x8gsvV4f7afI6x8gsvV4f7asUoI/yOsfILL1eH+2pHKvkxaRWrSR2drHIslsVZIYldTzqPiGC5FdfUHlwTzGXAydVvgE4BPOY8AnBx9eKD3lXysj2ekTyANvJApGtUKxgapJel32heOkcSSAOutS75eRxzmPdyGJVuAZNPB5Yp4IdzEP0yZJtHYMjt4kbF3ZyytqksbSRtDxdK4YjQ5BZcGDHHSM/UKmjkiBq/8ALrfpKU8NuOiC0bEp3PoMWiRiy4YsoOc8aDLF8IcSxs88UsRUz5GnIRUvZLWMOxICu7oBjOAT14BYbC/CBbFWdd4yJbreE6QO5scDCkgk5zkgaRg5YVgTk4QjRjZ9vpYaT+Vzlvn2n1a91qDb1mfVnOTnNfbbDkLBzaqXVDErHaF2XVTjJVimVY6Rlx0jjiaD75TctOZ20FwsO9E+cKX06QLaSbJaNZAeEeOHR45LAcay3PLm3jV2bedATkgL9DJDG/SzpwGnTpE6cZOQATWtcbAZ4IrdrC3EMHCNVu5k0DdtGRqWIMQUdlOTxDHOaxjkyQ7yLYQRvIGQlL24jwGKFgmiMbvJjTOnGcec0HVW84dFcAgMqsM4yMjPYSO3sNZKgxSTW0IVbW1hggQADnLhY40X9R1BR/2rBsOa83W8a2i1zs05DXDhkD8Vj07k40ppXA/0nx0HS0qFc7XuY2hQ2sGZ3MS4uGwCIZJcnuHViM/tIrY51d+TW/rLe4oKtKlc6u/Jrf1lvcU51d+TW/rLe4oKtKlc6u/Jrf1lvcU51d+TW/rLe4oKtK5fbV7dNurcQQq87jvbl9W7jIeQ5EIKggBMjqMgqnzq78mt/WW9xQVaVK51d+TW/rLe4rWvNsXMRiDWsB3sghXFw3BirNk9w6sKaC9SpXOrvya39Zb3FOdXfk1v6y3uKCrSpXOrvya39Zb3FOdXfk1v6y3uKCrSpXOrvya39Zb3FOdXfk1v6y3uKCrSuXgvLqW6kYQQ6bZdxp5w4QySBJGJ7j0iE3YHDhrbx1T51d+TW/rLe4oM+3fBbj9TN7NqkbF5I2TW1uxsbMsYoSSYISSTGvEnTWltbaW0SbuNrK2FoIHO85wQwJibUFG7Jkxw/RUccZOK6TYXgtt+ph9mtBq/I6x8gsvV4f7afI6x8gsvV4f7asUoI/yOsfILL1eH+2nyOsfILL1eH+2rFKD88+FLkzaRbJupIrO1jkXcYZIYlYZuYgcMFyOBI/bSqfwufme7/wCP96ipQWORv5usfRbX2CVYqPyN/N1j6La+wSrFApXma9zQKhctfApP99t96iq7ULlr4FJ/vtvvUVBdpXPco9rTRzwQwyW8Ikju5neZGdBuRFheEiaQd4cnj1dVRf8AxMJQFLXVKYraXSZCFDSSWyPEzlMBl5yvAZ6uIXIyHd0qDsnlStxPdQBMG2AOoEskgMksfA6RxDwsDjI7M5BA5vYXwlOYGe7jTeCGW5GjEXRS1t5gpVnYZYz4UhuIUZAPCg/QqVK2Rtzfy3ERjMT276NLE62Qs4WbTgDQ2g4ILA4I4EECrQfLoCCCAQeBB4gjxEV9UrwNQSttfPWHpL/h91VapO2vnrD0l/w+6qtQKUpQKUpQfJQZzgZGRntAOMjP7B/AV9V4WxxNe0Co/KDv7L0qP2MtWKj8oO/svSo/Yy0FilKUClKUClKUHyqAZwAMnJx2nx19V5q7O2vaDQ294Lc/qZvZNTYPgtt+ph9mtNveC3P6mb2TU2D4JbfqYfZrQb9K461+EuFt1rR4tb3iyFiMQJbwtLvXIHEMgUjH+rzGtxfhCtCEIeVteRhYZXKnfCLDBVOkmRlUDtLDFB0tKgx8trVigDv0wpzu5AqFtemORtOEc6G6J48POM5LHldbzFAjSBpDEEVo5Edt5G8iMFZQdJSNznq6J8VBJ+Fz8z3f/H+9RUrz4XPzPd/8f71FXtBY5G/m6x9FtfYJVc1I5G/m6x9FtfYJVig/PninaB1AvztIyxCXL3iWxQ7Rj1BHTuapuuox9IJqzx1VsWkV3DLHavJdTvvbN97iQwtCkR32ZTkAahjSx1N0TxJzXc4pig8FQuXGeYy6catVvjOcZ5zHjIHZmr1QuWvgUn++2+9RUEpdiX88shvF2VPGhU2+YHcJ16iAzalbgueJHAYxxrcl5PzOzu0eymeQFXY2zlnUgAqzF8sMADB8QrpqUHOW+xbiNmeNdmRu+dTLbyKz5OTqYSZPHjxrCOS8gQR7jZG7Vi4TmraAxXSWC68AkcM+KuppQc/b7Muoy7R/F0bSMXcrBIpkY9bMRJ0j5zWfdX30ll/Km97VmlBCuXvI0eRpbIKis7YinJwoycASceArV2LY3yRBmazWSYtPIDHMWDyHUUJ3nHSMIPMorp6UHJ7WjvN9ZZks884fTiObAPMbnr7pxGM/9qp7q++ksv5U3va+9tfPWHpL/h91Vag5LYe3bq7a5WOWxzaTyWr9zlOWRVJPzvAZYj901U3V99JZfypve188m7KON7zdxxx5uGB0qq5AijIBwOPFmP7T46t0EbdX30ll/Km97TdX30ll/Km97VmlBye2YryQxWxe0ImbW2IpsCOIq7au6cQzaEI7Q58Rqnur76Sy/lTe9qxivaCNur76Sy/lTe9qXtyO81WmqSzP5SmMRzDB3UvE906uuutqPyg7+y9Kj9jLQebu++ksv5U3vambJ25c3Mt3DHNYl7OVYH7nKckxK+cbzgMll+tDXWVF2FYxxz3zJGiMZ1BKqAT+SQPxIHHpOzfWxPaaD3dX30ll/Km97TdX30ll/Km97VmlBG3V99JZfypve03V99JZfypve1ZpQcnbQ3st1JLrs/ycc3QmObSSwSSRlG8/Vrnxow8dU91ffSWX8qb3tWMV7QcVtWLan5UXksOZ7h+G7l3pO6bVow/Af7ieOeAFV9l7bjjS0tzrMjW8Eh0qzLGhTAeRhwVSVIz5jW/t7wW5/Uzezaoicm+dR2EjSBEhhhOFQb7O64qs+cqjAgMuCCB2UGve2Gy4njSQQqZ1ZdRk6DKsDoEkcvjjHdMAD16x4hihbbHs9YjEolmiMceGnaSZSkouURgWzkNFqwexT2ZqQfgzyuDdlmKtEWMMZG7a0jtiAueDbuPvuPEngR0az33IIskyxzsm9lt5ExlRb6XIllXi2Znid1LAKG4E8csQ+5bDZkbBzNCukxLjnB0FpS5iZ0D4Ld0fSxHUeHejG0lvZRXC3ZuLdeawjZ65kjxFhtRRnLd/gAYPEDV/qNYX5CjXI0c25RntJY4lTuKPbujK7IWwzFUCZGjo4zkgGte0+DWOMad6SoeRlJUmTS0FzEFdmchtPOWIIC9XVkk0GP4Ub2ObYt40UiSqDCpKMrAMLuLKkqeseKlafwgbEW12LfqhyJGs2xgKF0c0gAAHmhB/bSg6vkb+brH0W19glWKj8jfzdY+i2vsEqxQKUpQKhctfApP99t96iq7UHlwCbGUA6SWtwDjODzmPBwev6qDDym2oY54I2uuY28iTu0/chmRDHog1zKyLlWduIydHDqNSJeX8ivJGkcMxVt0oMhEoxdW8AlnCoQiSCbWpA6gOvPClYcn79ZZ2l2nvUcoYxzeMbsDVldGcdo6XWe3qFUPiq58u+wioOd+XFzvHTd2uoLboqFpFLSvtWSyeQNgkxDSrd7kalB668bltNJKIlEaEXEEbaCWeNRtFbdop1ZegZFJde3Abxaj0fxVc+XfYRU+Krny77CKg5bbvLSe2v7hARJDDE8gh6GW02LzcQF3ijUvzmSo73GWBFG15e724hjUQ7iae5t1dX1s+7ICMiLxKt0jrAKjGCRkGrHxVc+XfYRU+Kbny7q/9CKgs18JKGJAIJU6Tgg6TgHB8RwQf2iotzZXMaM5vWYIrMQtvGznAzhVHWeHVWvsfYV1HCuq80SPmWQCGM90kOtxntAYkDzAUG/tr56w9Jf8AD7qq1cntbZ1yJrLN7km4cDuMfRPMbk58/AEftqp8V3Xl/wBhFQfew+/u/SX9jFVWuV2Ps65LXWL3GLhge4R8TuYuNa3Kzas2zoUmlv8Ag80EPGCPqeQB2/dj1v8Au0HZ0qMNmXXl/wBhF/Wvfiu68v8AsIqCrNMqKWZgqqMkkgADxknqr7rltqbIupHhhN2zRs+9kbcR6VERV1BPjMmjh2gP4qofFd15f9hFQWaj8oO/svSo/Yy0+K7ry/7CKpW3NnXIa0ze6s3KAdxj4HdS8fPQdbUvZPz176Qn3G2rH8V3Xl/2EVTtmbOuTLeYvcEToCdxH0jzO3OfNwIH7KDqaVxnK/ac+zrVrl77IVokC7iPLa5ApxjiSF1N+6asps+5YAjaGQcEEQREEHqIOaC1So/xXdeX/YRU+LLry/7CKgqNOoYIWAZgxC5GohcZIHbjI/iKyVytrsi6e4lla7Zd2BbxkwR9JcK7uAewsQvn3VUviu68v+wioNnb3gtz+pm9k1Ng+C236mH2a1zW1dhXy86lbaebYwONzuIzqIibLaie556sL19fXXTbB8Ftv1MPs1oN6lKUClKUHH/C5+Z7v/j/AHqKlPhc/M93/wAf71FSgcluV9pHY2cb3MSOlvbIykkMrLCoKkY4EEVU+W9l5XD/ABP9KuYpigh/Ley8rh/if6U+W9l5XD/E/wBKuYpigh/Ley8rh/if6VK5T8qbWe2aKK4jkkeS2CquSzflMZ4DHiFdjilApSlApSlApSlApSmaCNt+ULLYMxCqLluJOBxsboDifGSB+2rNc5ylXXdbMiMZZOcSTFuOlWis5zGvnJY5x/0GuizQSdhyDeXi5GoXBYjPEAxRgEjxEqf4HxVk2+QIgzYAWW1JJ6gOdRZJPYMddaHJAajezNGY5JrqQkHvtKxRpHkHqO7CkjsLGsnLBN5DFDoLpPcWkcnWFWPnCMxY+I4C47ddBcjIIBGMEDGOrHmr6rwV7QMUpmlAqJymlCG0ZmCqtyhJJAAG5l4knqq3XN8rlDybPhZC6NdxyMf0V3UbuoJ7SX08O0BvFQdJUnZMo5xepka99G2nPS0mytwGx4sgjPmNVa5/kwuqfaMzRmN5LlU451GOK1hWMkHqzlmx/wBdBv8AKADcEnHB4T9Xdk//ACt+F1ZVKEFCAVIxpIIyCCOzFROWa67Uw6GdZ5IIXxkaY2mXeOWHV0A2P+oqO2rqgAYGABwxQe0pmlAxSlKDR24ubW4ABJMUwAHWe5twqLsbllZpbQK11EGWKJSCTkERgEHhXUUxQQ/lvZeVw/xP9KfLey8rh/if6VcxTFBD+W9l5XD/ABP9KfLey8rh/if6VcxTFB+d/CZymtrjZdzDDOksr7nSiZZ2xcxscADjgAn9lK/RMUoFKUoFKUoFKUoFKUoFKUoFae15AtvMxkaECOQmRRl4wEPTUY4kdY+qtytHbrILW4Mqs0QilLqpwzLuzqAPYSM0GNti5jWPnF0NLFtYkO8Oc9EtjiPNS42LrVF5xdJuxpyshDP53OOkfPVGoI21cyS3CQWsDpbybks9w0bM25jkJ0CBsDugHX2UGDlFboLuwdriRCZ+83gVMC0uOOg+Niqk9urHbVdNlYlM2+uDkk6C5MPEYxox1Vzm2tjXV1NZzSWVmWspjOubpznMTLpzzbh09D//ABiq/PL7yO09bk/xqDU5NWiF73TczSapXX50NpDRR4dcdR4EA+bzV9bYsFhgKNcz90mtelJL0103MZJRj1YGSfqrR5P7GurJrpo7Kzzd3El035U4wWVRp8G4jIJ/eNOU+x7raEKQzWVmVSa3n43Tn5uUMVxzb9JdSfUxoOgGxsxCPnFz32vXvO6Hh3uvHe+ak+xdaRpzi6XdgjUshDvnHFzjpHhWtzy+8jtPW3/xa2NhbVa4WXeRLDJDK8DKrmRSVVTqDlVyMMOyg+7jY+t1ff3K6Qo0rIQjaTnLLjiT219DZXdt9vrjrzu9Z3Pe4xox1dv11vUoJ9vsfQztv7l9YYYaQlV1HrUY4EdlQtvbPSLmyNdT90uYzqebpoFilyyMervhn6xVBts3DzXEUFtDItu6RlpLhoyzNBHLwQQvwxIB19hqVyg2NdXrWrSWVn+SXEd0v5U5yUVhp8G6iSD+6KDoPibuW65xdd9r17w73qxp1Y73zVI2Xs9JXuo1up8xzjik3dGBtLcZcjrwykfsI7K3ueX3kdp63J/i1I2Lse6tZryeOysw17Ms74unGMRKunPNuPS1v9choKPKaxURo7XEyaTAgG90o+JlOWB75sAk+YVRGzQ0onE85BwwQSdwI04HR7Qeuud5VbHutoWzWstnaaGaJ886c40Sq/D8m7QCv1MarLd3w4CytAB/7t+H/wBWg3YNkaJGk39w2rV0WkJjGo9i44Y7K0xE1rLAiyTTi4kaNt65fQFt5ZAV8RLKBWfYm1HmM6yxLDJby7lgshkQ5gilDByinqlAxjsrLfySCW2EYOhpHEuACAnN5SMns7oEoN+lKUClKUClKUClKUClKUClKUClKUClKUClKUClKUCtDbswS1uHKLIEilYo3euBGTpPmPVW/WntmR1t5miGqVY5CgxqJcISo09vHHCg26icnPnto+ln7lbVbqJyc+e2j6WfuVtQXKUrS2ltVYGgVlZjcSrAunHRZkdtTZI4YQ9WT1cKDdpXOT8tokkKGOUorsjSALu0VZUhMrEsDp3zFOAJ7m5xgZro6BULkx3196ZN7KKrtQuTHfX3pk3soqC7SlKCJsLwnaXpEP4fbVbqJsLwnaXpEP4fbVboFK0tqbUW3EZZWYSywwDTjg0rhFY5I4Anjjj5qlXvLWKJ3UxyssRl1uoUoqRCLezHLDoo0qqcZbIfAOk0HRUpSgi7B8I2j6Un4faVt38LtLbFGwiSO0g1Y1KbeVQMfpdMqcebPZWpsHwjaPpSfh9pWxtO3DTWjF1QxyyMqnrkJtZl0r5wGLfUpoKVKUoFKUoFKUoFKUoFKUoFKUoFKUoFKUoFKUoFKUoFae2EdreZYSRMY5BGQQCHKHSQT1ccca3K0duwa7W4TWseuKVdbHCplCNTHsA66DdqJyc+e2j6WfuVtVuonJz57aPpZ+5W1BT2jtGO3jaaVwkaYyxycZYKBgcSSSBgeOptwsW0I4pIZ+MEpkRlAIWZY3TTJGwzw1kleieriKz8pNltc2zxIyo5aF1LAlcxzpIAQCDg6McPHXOXnICSaeO6knRpd9v5EAdIQQLdUaPDFtSrbKMk9LU3ejhQUZ+SVvi1jLyroVINIIxcqjCbTN0T+lGWJBUnLDJ1YrpA47CDmuJm+DlmjMfOsYM0cbaTqitjaXEMNuOkM6DcMc8Mjhw4Gs9pyHZby3uzzeMQqE3UKtHFEQZuMQHY4l6QPDIzx4YDsahcmO+vvTJvZRVdqFyY76+9Mm9lFQbNxe3I32i1jbS8SxZmC71G07x26HQK5bC8c47M1tW00pkmV4lSJSgicPqaUFMsWTA0Ybh1nPXW1SgibC8J2l6RD+H21U7++SCN5pWCRRgszHOFA7eFTNheE7S9Ih/D7atnlHss3VrPbqwRpUKhiCVB6wSAckcKDXlaHaESmObIhmik6PArLEwdY5EYZHHBK8Dg9YzmtK55Jwbq3hkllyFe3Yrgc6EpEsyygq2BI8eokYPEgMM8Zu1fg/luZBcSzxmYyiR0USJCAsaIhQhi2tNBOvrOth0eFZZvg9LagLkookfdYXDW8DRXAEKEHrElySD/AKY4xjo5oOyDjxivquKt+QTC4tJzzaMWwVd3CjxRKVctvYwDkM4OGB4HC5Jxx7Wgi7B8I2j6Un4faVsbTVDNaa2YOJZDGAMhm5rMCGPYNGo/WBWvsHwjaPpSfh9pWztORBNaB0LM0sgjOcCNuazEsR25QMv73moKNKUoFKUoFKUoFKUoFKUoFKUoFKUoFKUoFKUoFKUoFaO3UVrW4EjFIzFKHYDJVTGdTAduBk1vVobdZBa3BkDNEIpS4U4YruzqAPYcZoN6onJz57aPpZ+5W1W656OyvIJrpoUtJI7ibfgvLKjr3CKMqVWJh1x5zntoOipUTf7Q+gsPWJ/8em/2h9BYesT/AOPQW6VE3+0PoLD1if8Ax6b/AGh9BYesT/49BbqFyY76+9Mm9lFX1v8AaH0Fh6xP7isnJ3Z0sSztPuxJPPJORGWZFDKihdTKpPe+LtoK9KUoImwvCdpekQ/h9tVuue5ldw3F08CWskdxJHKN5LKjqVtooiuFiYH5vOc9tZt/tD6Cw9Yn/wAegt0qJv8AaH0Fh6xP/j03+0PoLD1if/HoLdKib/aH0Fh6xP8A49N/tD6Cw9Yn/wAeg92D4RtH0pPw+0rZ2lcaZrRdCvvJZFyRkx4tZm1KewnTp+pjWHYFhLGbmScRCS4mE2mNmdFAt4YgNTKpJ7lnq7a2b+SQS2wjBKNI4l4ZwnN5SCT2d0CD9vnoN6lKUClKUClKUClKUClKUClKUClKUClKUClKUClKUCtDb0wS1uHZFkVYpWKN3rgRklD5j1Vv1p7YmdLeZ4xqlWORkGNWWCEqNPbxxwoNyleZpmg9pXma9zQKV5mub5USyRT21wkckqQpeZVScM7xosUZAPEs/RBwcZ7KDpaVwUGwrmK8gHdpCDbtvg2IAvdmvA6565JHBAxx1R44R9HJtKK5ivLma3hmk1CJmdl4oqy24aGDL6ZVaJZSF0hlYNx6QFB3NK/P4Df87WbRcRmYWyMpSAw7pL+7LrMQSUZbZ0I0EZYjJNfdjtPaGbSJywe4aaF2kWJXAjeOQ3axBBoUx7yPQ2cMY+LA5Id7Svz9ZtplA45wZUG0UTUsKxTSGGNrdpItIMcYYSKMk9Id+VYGvu3O1HEXdZlHc9R3UCuQ1+qPrDp1pblmyqqCVBweoh3tKm8nWmNrDzrPONOJMhQSQSMkL0ckYPDhxqlmgUrzNM0HtaG0IpDLbFDhEkcyjVjUht5VAx+l0yhx5s9lb+am7Ttw01oxdUMcsjBT1yE2sy6V84DFvqU0FKlKUClKUClKUClKUClKUClKUClKUClKUClKUClKUCtHbkhW2uGUlWWKUgg4IIjJBBHUaUoOQstpSmxuXM0pdXiAbW2pQWGQDnIpcbSlFhE4mlDmZwW1tqI0ngTnOKUoG29pSrDZlZpVLREsQ7AseHEkHia2dsX8i30KLLIqHm+VDMFOWGcjOONKUH3a38h2oYzLIY9cg0am0YEZONOcVrbC2jK0l0GllYLDMy5djpIIwRk8DSlB8bN2lKbO7YzSll3Oli7Fly/HBzwo+0pfi9X30uvfldWttWNB6OrOcealKBtfaUq21myzSqzpIWIdgWwRgk541l21tCVbq3VZZFVktyQGYAktxJAPHNe0oMov5PjTd72Td68aNTaMbrONOcddYti7Qla4uVaWRlVLggFmIBDcCBnhilKDBsjaUrWt4xmlZkWIqS7ErljnBzwr1dpS/F5ffS69/p1a21Y3fe6s5x5qUoG09pSi0s2E0oZt9qIdgzYcYyc8aybc2jKstqFllUNDASA7AMSTknB4mlKDYuL+QbUEYlkEetBo1Noxuwcac4qdZ3sj7VhRpHdFmusKWJUYt5gMAnA4HFKUH6FSlKBSlKBSlKBSlKBSlKD/2Q=="/>
          <p:cNvSpPr>
            <a:spLocks noChangeAspect="1" noChangeArrowheads="1"/>
          </p:cNvSpPr>
          <p:nvPr/>
        </p:nvSpPr>
        <p:spPr bwMode="auto">
          <a:xfrm>
            <a:off x="2783681" y="748904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52" name="AutoShape 4" descr="data:image/jpeg;base64,/9j/4AAQSkZJRgABAQAAAQABAAD/2wCEAAkGBhQQEBEQERAQDw8QFRAQFRUWFhQVEBEVFhAWFhgRFRIXGyYeFxojGRYZIDEgJCcpLC4sGB4xNTAqNSYrLCkBCQoKBQUFDQUFDSkYEhgpKSkpKSkpKSkpKSkpKSkpKSkpKSkpKSkpKSkpKSkpKSkpKSkpKSkpKSkpKSkpKSkpKf/AABEIAKIBNwMBIgACEQEDEQH/xAAbAAEBAAMBAQEAAAAAAAAAAAAABQMEBgECB//EAEwQAAIBAwEDBQoJCwMCBwAAAAECAwAEERIFEyEGFCIxQSMyNFFUYXSUs9MHFRYzU3GjtLUkNUJzgYKRk9HS1FJyhGKhFyVjZIOkwf/EABQBAQAAAAAAAAAAAAAAAAAAAAD/xAAUEQEAAAAAAAAAAAAAAAAAAAAA/9oADAMBAAIRAxEAPwD9E5J8k7N7CydrKzZmtrZmYwRFmJgQkklckk1V+R1j5BZerw/205G/m6x9FtfYJVigj/I6x8gsvV4f7afI6x8gsvV4f7asUoI/yOsfILL1eH+2pHKvkxaRWrSR2drHIslsVZIYldTzqPiGC5FdfUHlwTzGXAydVvgE4BPOY8AnBx9eKD3lXysj2ekTyANvJApGtUKxgapJel32heOkcSSAOutS75eRxzmPdyGJVuAZNPB5Yp4IdzEP0yZJtHYMjt4kbF3ZyytqksbSRtDxdK4YjQ5BZcGDHHSM/UKmjkiBq/8ALrfpKU8NuOiC0bEp3PoMWiRiy4YsoOc8aDLF8IcSxs88UsRUz5GnIRUvZLWMOxICu7oBjOAT14BYbC/CBbFWdd4yJbreE6QO5scDCkgk5zkgaRg5YVgTk4QjRjZ9vpYaT+Vzlvn2n1a91qDb1mfVnOTnNfbbDkLBzaqXVDErHaF2XVTjJVimVY6Rlx0jjiaD75TctOZ20FwsO9E+cKX06QLaSbJaNZAeEeOHR45LAcay3PLm3jV2bedATkgL9DJDG/SzpwGnTpE6cZOQATWtcbAZ4IrdrC3EMHCNVu5k0DdtGRqWIMQUdlOTxDHOaxjkyQ7yLYQRvIGQlL24jwGKFgmiMbvJjTOnGcec0HVW84dFcAgMqsM4yMjPYSO3sNZKgxSTW0IVbW1hggQADnLhY40X9R1BR/2rBsOa83W8a2i1zs05DXDhkD8Vj07k40ppXA/0nx0HS0qFc7XuY2hQ2sGZ3MS4uGwCIZJcnuHViM/tIrY51d+TW/rLe4oKtKlc6u/Jrf1lvcU51d+TW/rLe4oKtKlc6u/Jrf1lvcU51d+TW/rLe4oKtK5fbV7dNurcQQq87jvbl9W7jIeQ5EIKggBMjqMgqnzq78mt/WW9xQVaVK51d+TW/rLe4rWvNsXMRiDWsB3sghXFw3BirNk9w6sKaC9SpXOrvya39Zb3FOdXfk1v6y3uKCrSpXOrvya39Zb3FOdXfk1v6y3uKCrSpXOrvya39Zb3FOdXfk1v6y3uKCrSuXgvLqW6kYQQ6bZdxp5w4QySBJGJ7j0iE3YHDhrbx1T51d+TW/rLe4oM+3fBbj9TN7NqkbF5I2TW1uxsbMsYoSSYISSTGvEnTWltbaW0SbuNrK2FoIHO85wQwJibUFG7Jkxw/RUccZOK6TYXgtt+ph9mtBq/I6x8gsvV4f7afI6x8gsvV4f7asUoI/yOsfILL1eH+2nyOsfILL1eH+2rFKD88+FLkzaRbJupIrO1jkXcYZIYlYZuYgcMFyOBI/bSqfwufme7/wCP96ipQWORv5usfRbX2CVYqPyN/N1j6La+wSrFApXma9zQKhctfApP99t96iq7ULlr4FJ/vtvvUVBdpXPco9rTRzwQwyW8Ikju5neZGdBuRFheEiaQd4cnj1dVRf8AxMJQFLXVKYraXSZCFDSSWyPEzlMBl5yvAZ6uIXIyHd0qDsnlStxPdQBMG2AOoEskgMksfA6RxDwsDjI7M5BA5vYXwlOYGe7jTeCGW5GjEXRS1t5gpVnYZYz4UhuIUZAPCg/QqVK2Rtzfy3ERjMT276NLE62Qs4WbTgDQ2g4ILA4I4EECrQfLoCCCAQeBB4gjxEV9UrwNQSttfPWHpL/h91VapO2vnrD0l/w+6qtQKUpQKUpQfJQZzgZGRntAOMjP7B/AV9V4WxxNe0Co/KDv7L0qP2MtWKj8oO/svSo/Yy0FilKUClKUClKUHyqAZwAMnJx2nx19V5q7O2vaDQ294Lc/qZvZNTYPgtt+ph9mtNveC3P6mb2TU2D4JbfqYfZrQb9K461+EuFt1rR4tb3iyFiMQJbwtLvXIHEMgUjH+rzGtxfhCtCEIeVteRhYZXKnfCLDBVOkmRlUDtLDFB0tKgx8trVigDv0wpzu5AqFtemORtOEc6G6J48POM5LHldbzFAjSBpDEEVo5Edt5G8iMFZQdJSNznq6J8VBJ+Fz8z3f/H+9RUrz4XPzPd/8f71FXtBY5G/m6x9FtfYJVc1I5G/m6x9FtfYJVig/PninaB1AvztIyxCXL3iWxQ7Rj1BHTuapuuox9IJqzx1VsWkV3DLHavJdTvvbN97iQwtCkR32ZTkAahjSx1N0TxJzXc4pig8FQuXGeYy6catVvjOcZ5zHjIHZmr1QuWvgUn++2+9RUEpdiX88shvF2VPGhU2+YHcJ16iAzalbgueJHAYxxrcl5PzOzu0eymeQFXY2zlnUgAqzF8sMADB8QrpqUHOW+xbiNmeNdmRu+dTLbyKz5OTqYSZPHjxrCOS8gQR7jZG7Vi4TmraAxXSWC68AkcM+KuppQc/b7Muoy7R/F0bSMXcrBIpkY9bMRJ0j5zWfdX30ll/Km97VmlBCuXvI0eRpbIKis7YinJwoycASceArV2LY3yRBmazWSYtPIDHMWDyHUUJ3nHSMIPMorp6UHJ7WjvN9ZZks884fTiObAPMbnr7pxGM/9qp7q++ksv5U3va+9tfPWHpL/h91Vag5LYe3bq7a5WOWxzaTyWr9zlOWRVJPzvAZYj901U3V99JZfypve188m7KON7zdxxx5uGB0qq5AijIBwOPFmP7T46t0EbdX30ll/Km97TdX30ll/Km97VmlBye2YryQxWxe0ImbW2IpsCOIq7au6cQzaEI7Q58Rqnur76Sy/lTe9qxivaCNur76Sy/lTe9qXtyO81WmqSzP5SmMRzDB3UvE906uuutqPyg7+y9Kj9jLQebu++ksv5U3vambJ25c3Mt3DHNYl7OVYH7nKckxK+cbzgMll+tDXWVF2FYxxz3zJGiMZ1BKqAT+SQPxIHHpOzfWxPaaD3dX30ll/Km97TdX30ll/Km97VmlBG3V99JZfypve03V99JZfypve1ZpQcnbQ3st1JLrs/ycc3QmObSSwSSRlG8/Vrnxow8dU91ffSWX8qb3tWMV7QcVtWLan5UXksOZ7h+G7l3pO6bVow/Af7ieOeAFV9l7bjjS0tzrMjW8Eh0qzLGhTAeRhwVSVIz5jW/t7wW5/Uzezaoicm+dR2EjSBEhhhOFQb7O64qs+cqjAgMuCCB2UGve2Gy4njSQQqZ1ZdRk6DKsDoEkcvjjHdMAD16x4hihbbHs9YjEolmiMceGnaSZSkouURgWzkNFqwexT2ZqQfgzyuDdlmKtEWMMZG7a0jtiAueDbuPvuPEngR0az33IIskyxzsm9lt5ExlRb6XIllXi2Znid1LAKG4E8csQ+5bDZkbBzNCukxLjnB0FpS5iZ0D4Ld0fSxHUeHejG0lvZRXC3ZuLdeawjZ65kjxFhtRRnLd/gAYPEDV/qNYX5CjXI0c25RntJY4lTuKPbujK7IWwzFUCZGjo4zkgGte0+DWOMad6SoeRlJUmTS0FzEFdmchtPOWIIC9XVkk0GP4Ub2ObYt40UiSqDCpKMrAMLuLKkqeseKlafwgbEW12LfqhyJGs2xgKF0c0gAAHmhB/bSg6vkb+brH0W19glWKj8jfzdY+i2vsEqxQKUpQKhctfApP99t96iq7UHlwCbGUA6SWtwDjODzmPBwev6qDDym2oY54I2uuY28iTu0/chmRDHog1zKyLlWduIydHDqNSJeX8ivJGkcMxVt0oMhEoxdW8AlnCoQiSCbWpA6gOvPClYcn79ZZ2l2nvUcoYxzeMbsDVldGcdo6XWe3qFUPiq58u+wioOd+XFzvHTd2uoLboqFpFLSvtWSyeQNgkxDSrd7kalB668bltNJKIlEaEXEEbaCWeNRtFbdop1ZegZFJde3Abxaj0fxVc+XfYRU+Krny77CKg5bbvLSe2v7hARJDDE8gh6GW02LzcQF3ijUvzmSo73GWBFG15e724hjUQ7iae5t1dX1s+7ICMiLxKt0jrAKjGCRkGrHxVc+XfYRU+Kbny7q/9CKgs18JKGJAIJU6Tgg6TgHB8RwQf2iotzZXMaM5vWYIrMQtvGznAzhVHWeHVWvsfYV1HCuq80SPmWQCGM90kOtxntAYkDzAUG/tr56w9Jf8AD7qq1cntbZ1yJrLN7km4cDuMfRPMbk58/AEftqp8V3Xl/wBhFQfew+/u/SX9jFVWuV2Ps65LXWL3GLhge4R8TuYuNa3Kzas2zoUmlv8Ag80EPGCPqeQB2/dj1v8Au0HZ0qMNmXXl/wBhF/Wvfiu68v8AsIqCrNMqKWZgqqMkkgADxknqr7rltqbIupHhhN2zRs+9kbcR6VERV1BPjMmjh2gP4qofFd15f9hFQWaj8oO/svSo/Yy0+K7ry/7CKpW3NnXIa0ze6s3KAdxj4HdS8fPQdbUvZPz176Qn3G2rH8V3Xl/2EVTtmbOuTLeYvcEToCdxH0jzO3OfNwIH7KDqaVxnK/ac+zrVrl77IVokC7iPLa5ApxjiSF1N+6asps+5YAjaGQcEEQREEHqIOaC1So/xXdeX/YRU+LLry/7CKgqNOoYIWAZgxC5GohcZIHbjI/iKyVytrsi6e4lla7Zd2BbxkwR9JcK7uAewsQvn3VUviu68v+wioNnb3gtz+pm9k1Ng+C236mH2a1zW1dhXy86lbaebYwONzuIzqIibLaie556sL19fXXTbB8Ftv1MPs1oN6lKUClKUHH/C5+Z7v/j/AHqKlPhc/M93/wAf71FSgcluV9pHY2cb3MSOlvbIykkMrLCoKkY4EEVU+W9l5XD/ABP9KuYpigh/Ley8rh/if6U+W9l5XD/E/wBKuYpigh/Ley8rh/if6VK5T8qbWe2aKK4jkkeS2CquSzflMZ4DHiFdjilApSlApSlApSlApSmaCNt+ULLYMxCqLluJOBxsboDifGSB+2rNc5ylXXdbMiMZZOcSTFuOlWis5zGvnJY5x/0GuizQSdhyDeXi5GoXBYjPEAxRgEjxEqf4HxVk2+QIgzYAWW1JJ6gOdRZJPYMddaHJAajezNGY5JrqQkHvtKxRpHkHqO7CkjsLGsnLBN5DFDoLpPcWkcnWFWPnCMxY+I4C47ddBcjIIBGMEDGOrHmr6rwV7QMUpmlAqJymlCG0ZmCqtyhJJAAG5l4knqq3XN8rlDybPhZC6NdxyMf0V3UbuoJ7SX08O0BvFQdJUnZMo5xepka99G2nPS0mytwGx4sgjPmNVa5/kwuqfaMzRmN5LlU451GOK1hWMkHqzlmx/wBdBv8AKADcEnHB4T9Xdk//ACt+F1ZVKEFCAVIxpIIyCCOzFROWa67Uw6GdZ5IIXxkaY2mXeOWHV0A2P+oqO2rqgAYGABwxQe0pmlAxSlKDR24ubW4ABJMUwAHWe5twqLsbllZpbQK11EGWKJSCTkERgEHhXUUxQQ/lvZeVw/xP9KfLey8rh/if6VcxTFBD+W9l5XD/ABP9KfLey8rh/if6VcxTFB+d/CZymtrjZdzDDOksr7nSiZZ2xcxscADjgAn9lK/RMUoFKUoFKUoFKUoFKUoFKUoFae15AtvMxkaECOQmRRl4wEPTUY4kdY+qtytHbrILW4Mqs0QilLqpwzLuzqAPYSM0GNti5jWPnF0NLFtYkO8Oc9EtjiPNS42LrVF5xdJuxpyshDP53OOkfPVGoI21cyS3CQWsDpbybks9w0bM25jkJ0CBsDugHX2UGDlFboLuwdriRCZ+83gVMC0uOOg+Niqk9urHbVdNlYlM2+uDkk6C5MPEYxox1Vzm2tjXV1NZzSWVmWspjOubpznMTLpzzbh09D//ABiq/PL7yO09bk/xqDU5NWiF73TczSapXX50NpDRR4dcdR4EA+bzV9bYsFhgKNcz90mtelJL0103MZJRj1YGSfqrR5P7GurJrpo7Kzzd3El035U4wWVRp8G4jIJ/eNOU+x7raEKQzWVmVSa3n43Tn5uUMVxzb9JdSfUxoOgGxsxCPnFz32vXvO6Hh3uvHe+ak+xdaRpzi6XdgjUshDvnHFzjpHhWtzy+8jtPW3/xa2NhbVa4WXeRLDJDK8DKrmRSVVTqDlVyMMOyg+7jY+t1ff3K6Qo0rIQjaTnLLjiT219DZXdt9vrjrzu9Z3Pe4xox1dv11vUoJ9vsfQztv7l9YYYaQlV1HrUY4EdlQtvbPSLmyNdT90uYzqebpoFilyyMervhn6xVBts3DzXEUFtDItu6RlpLhoyzNBHLwQQvwxIB19hqVyg2NdXrWrSWVn+SXEd0v5U5yUVhp8G6iSD+6KDoPibuW65xdd9r17w73qxp1Y73zVI2Xs9JXuo1up8xzjik3dGBtLcZcjrwykfsI7K3ueX3kdp63J/i1I2Lse6tZryeOysw17Ms74unGMRKunPNuPS1v9choKPKaxURo7XEyaTAgG90o+JlOWB75sAk+YVRGzQ0onE85BwwQSdwI04HR7Qeuud5VbHutoWzWstnaaGaJ886c40Sq/D8m7QCv1MarLd3w4CytAB/7t+H/wBWg3YNkaJGk39w2rV0WkJjGo9i44Y7K0xE1rLAiyTTi4kaNt65fQFt5ZAV8RLKBWfYm1HmM6yxLDJby7lgshkQ5gilDByinqlAxjsrLfySCW2EYOhpHEuACAnN5SMns7oEoN+lKUClKUClKUClKUClKUClKUClKUClKUClKUClKUCtDbswS1uHKLIEilYo3euBGTpPmPVW/WntmR1t5miGqVY5CgxqJcISo09vHHCg26icnPnto+ln7lbVbqJyc+e2j6WfuVtQXKUrS2ltVYGgVlZjcSrAunHRZkdtTZI4YQ9WT1cKDdpXOT8tokkKGOUorsjSALu0VZUhMrEsDp3zFOAJ7m5xgZro6BULkx3196ZN7KKrtQuTHfX3pk3soqC7SlKCJsLwnaXpEP4fbVbqJsLwnaXpEP4fbVboFK0tqbUW3EZZWYSywwDTjg0rhFY5I4Anjjj5qlXvLWKJ3UxyssRl1uoUoqRCLezHLDoo0qqcZbIfAOk0HRUpSgi7B8I2j6Un4faVt38LtLbFGwiSO0g1Y1KbeVQMfpdMqcebPZWpsHwjaPpSfh9pWxtO3DTWjF1QxyyMqnrkJtZl0r5wGLfUpoKVKUoFKUoFKUoFKUoFKUoFKUoFKUoFKUoFKUoFKUoFae2EdreZYSRMY5BGQQCHKHSQT1ccca3K0duwa7W4TWseuKVdbHCplCNTHsA66DdqJyc+e2j6WfuVtVuonJz57aPpZ+5W1BT2jtGO3jaaVwkaYyxycZYKBgcSSSBgeOptwsW0I4pIZ+MEpkRlAIWZY3TTJGwzw1kleieriKz8pNltc2zxIyo5aF1LAlcxzpIAQCDg6McPHXOXnICSaeO6knRpd9v5EAdIQQLdUaPDFtSrbKMk9LU3ejhQUZ+SVvi1jLyroVINIIxcqjCbTN0T+lGWJBUnLDJ1YrpA47CDmuJm+DlmjMfOsYM0cbaTqitjaXEMNuOkM6DcMc8Mjhw4Gs9pyHZby3uzzeMQqE3UKtHFEQZuMQHY4l6QPDIzx4YDsahcmO+vvTJvZRVdqFyY76+9Mm9lFQbNxe3I32i1jbS8SxZmC71G07x26HQK5bC8c47M1tW00pkmV4lSJSgicPqaUFMsWTA0Ybh1nPXW1SgibC8J2l6RD+H21U7++SCN5pWCRRgszHOFA7eFTNheE7S9Ih/D7atnlHss3VrPbqwRpUKhiCVB6wSAckcKDXlaHaESmObIhmik6PArLEwdY5EYZHHBK8Dg9YzmtK55Jwbq3hkllyFe3Yrgc6EpEsyygq2BI8eokYPEgMM8Zu1fg/luZBcSzxmYyiR0USJCAsaIhQhi2tNBOvrOth0eFZZvg9LagLkookfdYXDW8DRXAEKEHrElySD/AKY4xjo5oOyDjxivquKt+QTC4tJzzaMWwVd3CjxRKVctvYwDkM4OGB4HC5Jxx7Wgi7B8I2j6Un4faVsbTVDNaa2YOJZDGAMhm5rMCGPYNGo/WBWvsHwjaPpSfh9pWztORBNaB0LM0sgjOcCNuazEsR25QMv73moKNKUoFKUoFKUoFKUoFKUoFKUoFKUoFKUoFKUoFKUoFaO3UVrW4EjFIzFKHYDJVTGdTAduBk1vVobdZBa3BkDNEIpS4U4YruzqAPYcZoN6onJz57aPpZ+5W1W656OyvIJrpoUtJI7ibfgvLKjr3CKMqVWJh1x5zntoOipUTf7Q+gsPWJ/8em/2h9BYesT/AOPQW6VE3+0PoLD1if8Ax6b/AGh9BYesT/49BbqFyY76+9Mm9lFX1v8AaH0Fh6xP7isnJ3Z0sSztPuxJPPJORGWZFDKihdTKpPe+LtoK9KUoImwvCdpekQ/h9tVuue5ldw3F08CWskdxJHKN5LKjqVtooiuFiYH5vOc9tZt/tD6Cw9Yn/wAegt0qJv8AaH0Fh6xP/j03+0PoLD1if/HoLdKib/aH0Fh6xP8A49N/tD6Cw9Yn/wAeg92D4RtH0pPw+0rZ2lcaZrRdCvvJZFyRkx4tZm1KewnTp+pjWHYFhLGbmScRCS4mE2mNmdFAt4YgNTKpJ7lnq7a2b+SQS2wjBKNI4l4ZwnN5SCT2d0CD9vnoN6lKUClKUClKUClKUClKUClKUClKUClKUClKUClKUCtDb0wS1uHZFkVYpWKN3rgRklD5j1Vv1p7YmdLeZ4xqlWORkGNWWCEqNPbxxwoNyleZpmg9pXma9zQKV5mub5USyRT21wkckqQpeZVScM7xosUZAPEs/RBwcZ7KDpaVwUGwrmK8gHdpCDbtvg2IAvdmvA6565JHBAxx1R44R9HJtKK5ivLma3hmk1CJmdl4oqy24aGDL6ZVaJZSF0hlYNx6QFB3NK/P4Df87WbRcRmYWyMpSAw7pL+7LrMQSUZbZ0I0EZYjJNfdjtPaGbSJywe4aaF2kWJXAjeOQ3axBBoUx7yPQ2cMY+LA5Id7Svz9ZtplA45wZUG0UTUsKxTSGGNrdpItIMcYYSKMk9Id+VYGvu3O1HEXdZlHc9R3UCuQ1+qPrDp1pblmyqqCVBweoh3tKm8nWmNrDzrPONOJMhQSQSMkL0ckYPDhxqlmgUrzNM0HtaG0IpDLbFDhEkcyjVjUht5VAx+l0yhx5s9lb+am7Ttw01oxdUMcsjBT1yE2sy6V84DFvqU0FKlKUClKUClKUClKUClKUClKUClKUClKUClKUClKUCtHbkhW2uGUlWWKUgg4IIjJBBHUaUoOQstpSmxuXM0pdXiAbW2pQWGQDnIpcbSlFhE4mlDmZwW1tqI0ngTnOKUoG29pSrDZlZpVLREsQ7AseHEkHia2dsX8i30KLLIqHm+VDMFOWGcjOONKUH3a38h2oYzLIY9cg0am0YEZONOcVrbC2jK0l0GllYLDMy5djpIIwRk8DSlB8bN2lKbO7YzSll3Oli7Fly/HBzwo+0pfi9X30uvfldWttWNB6OrOcealKBtfaUq21myzSqzpIWIdgWwRgk541l21tCVbq3VZZFVktyQGYAktxJAPHNe0oMov5PjTd72Td68aNTaMbrONOcddYti7Qla4uVaWRlVLggFmIBDcCBnhilKDBsjaUrWt4xmlZkWIqS7ErljnBzwr1dpS/F5ffS69/p1a21Y3fe6s5x5qUoG09pSi0s2E0oZt9qIdgzYcYyc8aybc2jKstqFllUNDASA7AMSTknB4mlKDYuL+QbUEYlkEetBo1Noxuwcac4qdZ3sj7VhRpHdFmusKWJUYt5gMAnA4HFKUH6FSlKBSlKBSlKBSlKBSlKD/2Q=="/>
          <p:cNvSpPr>
            <a:spLocks noChangeAspect="1" noChangeArrowheads="1"/>
          </p:cNvSpPr>
          <p:nvPr/>
        </p:nvSpPr>
        <p:spPr bwMode="auto">
          <a:xfrm>
            <a:off x="2783681" y="748904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54" name="AutoShape 6" descr="data:image/jpeg;base64,/9j/4AAQSkZJRgABAQAAAQABAAD/2wCEAAkGBhQQEBEQERAQDw8QFRAQFRUWFhQVEBEVFhAWFhgRFRIXGyYeFxojGRYZIDEgJCcpLC4sGB4xNTAqNSYrLCkBCQoKBQUFDQUFDSkYEhgpKSkpKSkpKSkpKSkpKSkpKSkpKSkpKSkpKSkpKSkpKSkpKSkpKSkpKSkpKSkpKSkpKf/AABEIAKIBNwMBIgACEQEDEQH/xAAbAAEBAAMBAQEAAAAAAAAAAAAABQMEBgECB//EAEwQAAIBAwEDBQoJCwMCBwAAAAECAwAEERIFEyEGFCIxQSMyNFFUYXSUs9MHFRYzU3GjtLUkNUJzgYKRk9HS1FJyhGKhFyVjZIOkwf/EABQBAQAAAAAAAAAAAAAAAAAAAAD/xAAUEQEAAAAAAAAAAAAAAAAAAAAA/9oADAMBAAIRAxEAPwD9E5J8k7N7CydrKzZmtrZmYwRFmJgQkklckk1V+R1j5BZerw/205G/m6x9FtfYJVigj/I6x8gsvV4f7afI6x8gsvV4f7asUoI/yOsfILL1eH+2pHKvkxaRWrSR2drHIslsVZIYldTzqPiGC5FdfUHlwTzGXAydVvgE4BPOY8AnBx9eKD3lXysj2ekTyANvJApGtUKxgapJel32heOkcSSAOutS75eRxzmPdyGJVuAZNPB5Yp4IdzEP0yZJtHYMjt4kbF3ZyytqksbSRtDxdK4YjQ5BZcGDHHSM/UKmjkiBq/8ALrfpKU8NuOiC0bEp3PoMWiRiy4YsoOc8aDLF8IcSxs88UsRUz5GnIRUvZLWMOxICu7oBjOAT14BYbC/CBbFWdd4yJbreE6QO5scDCkgk5zkgaRg5YVgTk4QjRjZ9vpYaT+Vzlvn2n1a91qDb1mfVnOTnNfbbDkLBzaqXVDErHaF2XVTjJVimVY6Rlx0jjiaD75TctOZ20FwsO9E+cKX06QLaSbJaNZAeEeOHR45LAcay3PLm3jV2bedATkgL9DJDG/SzpwGnTpE6cZOQATWtcbAZ4IrdrC3EMHCNVu5k0DdtGRqWIMQUdlOTxDHOaxjkyQ7yLYQRvIGQlL24jwGKFgmiMbvJjTOnGcec0HVW84dFcAgMqsM4yMjPYSO3sNZKgxSTW0IVbW1hggQADnLhY40X9R1BR/2rBsOa83W8a2i1zs05DXDhkD8Vj07k40ppXA/0nx0HS0qFc7XuY2hQ2sGZ3MS4uGwCIZJcnuHViM/tIrY51d+TW/rLe4oKtKlc6u/Jrf1lvcU51d+TW/rLe4oKtKlc6u/Jrf1lvcU51d+TW/rLe4oKtK5fbV7dNurcQQq87jvbl9W7jIeQ5EIKggBMjqMgqnzq78mt/WW9xQVaVK51d+TW/rLe4rWvNsXMRiDWsB3sghXFw3BirNk9w6sKaC9SpXOrvya39Zb3FOdXfk1v6y3uKCrSpXOrvya39Zb3FOdXfk1v6y3uKCrSpXOrvya39Zb3FOdXfk1v6y3uKCrSuXgvLqW6kYQQ6bZdxp5w4QySBJGJ7j0iE3YHDhrbx1T51d+TW/rLe4oM+3fBbj9TN7NqkbF5I2TW1uxsbMsYoSSYISSTGvEnTWltbaW0SbuNrK2FoIHO85wQwJibUFG7Jkxw/RUccZOK6TYXgtt+ph9mtBq/I6x8gsvV4f7afI6x8gsvV4f7asUoI/yOsfILL1eH+2nyOsfILL1eH+2rFKD88+FLkzaRbJupIrO1jkXcYZIYlYZuYgcMFyOBI/bSqfwufme7/wCP96ipQWORv5usfRbX2CVYqPyN/N1j6La+wSrFApXma9zQKhctfApP99t96iq7ULlr4FJ/vtvvUVBdpXPco9rTRzwQwyW8Ikju5neZGdBuRFheEiaQd4cnj1dVRf8AxMJQFLXVKYraXSZCFDSSWyPEzlMBl5yvAZ6uIXIyHd0qDsnlStxPdQBMG2AOoEskgMksfA6RxDwsDjI7M5BA5vYXwlOYGe7jTeCGW5GjEXRS1t5gpVnYZYz4UhuIUZAPCg/QqVK2Rtzfy3ERjMT276NLE62Qs4WbTgDQ2g4ILA4I4EECrQfLoCCCAQeBB4gjxEV9UrwNQSttfPWHpL/h91VapO2vnrD0l/w+6qtQKUpQKUpQfJQZzgZGRntAOMjP7B/AV9V4WxxNe0Co/KDv7L0qP2MtWKj8oO/svSo/Yy0FilKUClKUClKUHyqAZwAMnJx2nx19V5q7O2vaDQ294Lc/qZvZNTYPgtt+ph9mtNveC3P6mb2TU2D4JbfqYfZrQb9K461+EuFt1rR4tb3iyFiMQJbwtLvXIHEMgUjH+rzGtxfhCtCEIeVteRhYZXKnfCLDBVOkmRlUDtLDFB0tKgx8trVigDv0wpzu5AqFtemORtOEc6G6J48POM5LHldbzFAjSBpDEEVo5Edt5G8iMFZQdJSNznq6J8VBJ+Fz8z3f/H+9RUrz4XPzPd/8f71FXtBY5G/m6x9FtfYJVc1I5G/m6x9FtfYJVig/PninaB1AvztIyxCXL3iWxQ7Rj1BHTuapuuox9IJqzx1VsWkV3DLHavJdTvvbN97iQwtCkR32ZTkAahjSx1N0TxJzXc4pig8FQuXGeYy6catVvjOcZ5zHjIHZmr1QuWvgUn++2+9RUEpdiX88shvF2VPGhU2+YHcJ16iAzalbgueJHAYxxrcl5PzOzu0eymeQFXY2zlnUgAqzF8sMADB8QrpqUHOW+xbiNmeNdmRu+dTLbyKz5OTqYSZPHjxrCOS8gQR7jZG7Vi4TmraAxXSWC68AkcM+KuppQc/b7Muoy7R/F0bSMXcrBIpkY9bMRJ0j5zWfdX30ll/Km97VmlBCuXvI0eRpbIKis7YinJwoycASceArV2LY3yRBmazWSYtPIDHMWDyHUUJ3nHSMIPMorp6UHJ7WjvN9ZZks884fTiObAPMbnr7pxGM/9qp7q++ksv5U3va+9tfPWHpL/h91Vag5LYe3bq7a5WOWxzaTyWr9zlOWRVJPzvAZYj901U3V99JZfypve188m7KON7zdxxx5uGB0qq5AijIBwOPFmP7T46t0EbdX30ll/Km97TdX30ll/Km97VmlBye2YryQxWxe0ImbW2IpsCOIq7au6cQzaEI7Q58Rqnur76Sy/lTe9qxivaCNur76Sy/lTe9qXtyO81WmqSzP5SmMRzDB3UvE906uuutqPyg7+y9Kj9jLQebu++ksv5U3vambJ25c3Mt3DHNYl7OVYH7nKckxK+cbzgMll+tDXWVF2FYxxz3zJGiMZ1BKqAT+SQPxIHHpOzfWxPaaD3dX30ll/Km97TdX30ll/Km97VmlBG3V99JZfypve03V99JZfypve1ZpQcnbQ3st1JLrs/ycc3QmObSSwSSRlG8/Vrnxow8dU91ffSWX8qb3tWMV7QcVtWLan5UXksOZ7h+G7l3pO6bVow/Af7ieOeAFV9l7bjjS0tzrMjW8Eh0qzLGhTAeRhwVSVIz5jW/t7wW5/Uzezaoicm+dR2EjSBEhhhOFQb7O64qs+cqjAgMuCCB2UGve2Gy4njSQQqZ1ZdRk6DKsDoEkcvjjHdMAD16x4hihbbHs9YjEolmiMceGnaSZSkouURgWzkNFqwexT2ZqQfgzyuDdlmKtEWMMZG7a0jtiAueDbuPvuPEngR0az33IIskyxzsm9lt5ExlRb6XIllXi2Znid1LAKG4E8csQ+5bDZkbBzNCukxLjnB0FpS5iZ0D4Ld0fSxHUeHejG0lvZRXC3ZuLdeawjZ65kjxFhtRRnLd/gAYPEDV/qNYX5CjXI0c25RntJY4lTuKPbujK7IWwzFUCZGjo4zkgGte0+DWOMad6SoeRlJUmTS0FzEFdmchtPOWIIC9XVkk0GP4Ub2ObYt40UiSqDCpKMrAMLuLKkqeseKlafwgbEW12LfqhyJGs2xgKF0c0gAAHmhB/bSg6vkb+brH0W19glWKj8jfzdY+i2vsEqxQKUpQKhctfApP99t96iq7UHlwCbGUA6SWtwDjODzmPBwev6qDDym2oY54I2uuY28iTu0/chmRDHog1zKyLlWduIydHDqNSJeX8ivJGkcMxVt0oMhEoxdW8AlnCoQiSCbWpA6gOvPClYcn79ZZ2l2nvUcoYxzeMbsDVldGcdo6XWe3qFUPiq58u+wioOd+XFzvHTd2uoLboqFpFLSvtWSyeQNgkxDSrd7kalB668bltNJKIlEaEXEEbaCWeNRtFbdop1ZegZFJde3Abxaj0fxVc+XfYRU+Krny77CKg5bbvLSe2v7hARJDDE8gh6GW02LzcQF3ijUvzmSo73GWBFG15e724hjUQ7iae5t1dX1s+7ICMiLxKt0jrAKjGCRkGrHxVc+XfYRU+Kbny7q/9CKgs18JKGJAIJU6Tgg6TgHB8RwQf2iotzZXMaM5vWYIrMQtvGznAzhVHWeHVWvsfYV1HCuq80SPmWQCGM90kOtxntAYkDzAUG/tr56w9Jf8AD7qq1cntbZ1yJrLN7km4cDuMfRPMbk58/AEftqp8V3Xl/wBhFQfew+/u/SX9jFVWuV2Ps65LXWL3GLhge4R8TuYuNa3Kzas2zoUmlv8Ag80EPGCPqeQB2/dj1v8Au0HZ0qMNmXXl/wBhF/Wvfiu68v8AsIqCrNMqKWZgqqMkkgADxknqr7rltqbIupHhhN2zRs+9kbcR6VERV1BPjMmjh2gP4qofFd15f9hFQWaj8oO/svSo/Yy0+K7ry/7CKpW3NnXIa0ze6s3KAdxj4HdS8fPQdbUvZPz176Qn3G2rH8V3Xl/2EVTtmbOuTLeYvcEToCdxH0jzO3OfNwIH7KDqaVxnK/ac+zrVrl77IVokC7iPLa5ApxjiSF1N+6asps+5YAjaGQcEEQREEHqIOaC1So/xXdeX/YRU+LLry/7CKgqNOoYIWAZgxC5GohcZIHbjI/iKyVytrsi6e4lla7Zd2BbxkwR9JcK7uAewsQvn3VUviu68v+wioNnb3gtz+pm9k1Ng+C236mH2a1zW1dhXy86lbaebYwONzuIzqIibLaie556sL19fXXTbB8Ftv1MPs1oN6lKUClKUHH/C5+Z7v/j/AHqKlPhc/M93/wAf71FSgcluV9pHY2cb3MSOlvbIykkMrLCoKkY4EEVU+W9l5XD/ABP9KuYpigh/Ley8rh/if6U+W9l5XD/E/wBKuYpigh/Ley8rh/if6VK5T8qbWe2aKK4jkkeS2CquSzflMZ4DHiFdjilApSlApSlApSlApSmaCNt+ULLYMxCqLluJOBxsboDifGSB+2rNc5ylXXdbMiMZZOcSTFuOlWis5zGvnJY5x/0GuizQSdhyDeXi5GoXBYjPEAxRgEjxEqf4HxVk2+QIgzYAWW1JJ6gOdRZJPYMddaHJAajezNGY5JrqQkHvtKxRpHkHqO7CkjsLGsnLBN5DFDoLpPcWkcnWFWPnCMxY+I4C47ddBcjIIBGMEDGOrHmr6rwV7QMUpmlAqJymlCG0ZmCqtyhJJAAG5l4knqq3XN8rlDybPhZC6NdxyMf0V3UbuoJ7SX08O0BvFQdJUnZMo5xepka99G2nPS0mytwGx4sgjPmNVa5/kwuqfaMzRmN5LlU451GOK1hWMkHqzlmx/wBdBv8AKADcEnHB4T9Xdk//ACt+F1ZVKEFCAVIxpIIyCCOzFROWa67Uw6GdZ5IIXxkaY2mXeOWHV0A2P+oqO2rqgAYGABwxQe0pmlAxSlKDR24ubW4ABJMUwAHWe5twqLsbllZpbQK11EGWKJSCTkERgEHhXUUxQQ/lvZeVw/xP9KfLey8rh/if6VcxTFBD+W9l5XD/ABP9KfLey8rh/if6VcxTFB+d/CZymtrjZdzDDOksr7nSiZZ2xcxscADjgAn9lK/RMUoFKUoFKUoFKUoFKUoFKUoFae15AtvMxkaECOQmRRl4wEPTUY4kdY+qtytHbrILW4Mqs0QilLqpwzLuzqAPYSM0GNti5jWPnF0NLFtYkO8Oc9EtjiPNS42LrVF5xdJuxpyshDP53OOkfPVGoI21cyS3CQWsDpbybks9w0bM25jkJ0CBsDugHX2UGDlFboLuwdriRCZ+83gVMC0uOOg+Niqk9urHbVdNlYlM2+uDkk6C5MPEYxox1Vzm2tjXV1NZzSWVmWspjOubpznMTLpzzbh09D//ABiq/PL7yO09bk/xqDU5NWiF73TczSapXX50NpDRR4dcdR4EA+bzV9bYsFhgKNcz90mtelJL0103MZJRj1YGSfqrR5P7GurJrpo7Kzzd3El035U4wWVRp8G4jIJ/eNOU+x7raEKQzWVmVSa3n43Tn5uUMVxzb9JdSfUxoOgGxsxCPnFz32vXvO6Hh3uvHe+ak+xdaRpzi6XdgjUshDvnHFzjpHhWtzy+8jtPW3/xa2NhbVa4WXeRLDJDK8DKrmRSVVTqDlVyMMOyg+7jY+t1ff3K6Qo0rIQjaTnLLjiT219DZXdt9vrjrzu9Z3Pe4xox1dv11vUoJ9vsfQztv7l9YYYaQlV1HrUY4EdlQtvbPSLmyNdT90uYzqebpoFilyyMervhn6xVBts3DzXEUFtDItu6RlpLhoyzNBHLwQQvwxIB19hqVyg2NdXrWrSWVn+SXEd0v5U5yUVhp8G6iSD+6KDoPibuW65xdd9r17w73qxp1Y73zVI2Xs9JXuo1up8xzjik3dGBtLcZcjrwykfsI7K3ueX3kdp63J/i1I2Lse6tZryeOysw17Ms74unGMRKunPNuPS1v9choKPKaxURo7XEyaTAgG90o+JlOWB75sAk+YVRGzQ0onE85BwwQSdwI04HR7Qeuud5VbHutoWzWstnaaGaJ886c40Sq/D8m7QCv1MarLd3w4CytAB/7t+H/wBWg3YNkaJGk39w2rV0WkJjGo9i44Y7K0xE1rLAiyTTi4kaNt65fQFt5ZAV8RLKBWfYm1HmM6yxLDJby7lgshkQ5gilDByinqlAxjsrLfySCW2EYOhpHEuACAnN5SMns7oEoN+lKUClKUClKUClKUClKUClKUClKUClKUClKUClKUCtDbswS1uHKLIEilYo3euBGTpPmPVW/WntmR1t5miGqVY5CgxqJcISo09vHHCg26icnPnto+ln7lbVbqJyc+e2j6WfuVtQXKUrS2ltVYGgVlZjcSrAunHRZkdtTZI4YQ9WT1cKDdpXOT8tokkKGOUorsjSALu0VZUhMrEsDp3zFOAJ7m5xgZro6BULkx3196ZN7KKrtQuTHfX3pk3soqC7SlKCJsLwnaXpEP4fbVbqJsLwnaXpEP4fbVboFK0tqbUW3EZZWYSywwDTjg0rhFY5I4Anjjj5qlXvLWKJ3UxyssRl1uoUoqRCLezHLDoo0qqcZbIfAOk0HRUpSgi7B8I2j6Un4faVt38LtLbFGwiSO0g1Y1KbeVQMfpdMqcebPZWpsHwjaPpSfh9pWxtO3DTWjF1QxyyMqnrkJtZl0r5wGLfUpoKVKUoFKUoFKUoFKUoFKUoFKUoFKUoFKUoFKUoFKUoFae2EdreZYSRMY5BGQQCHKHSQT1ccca3K0duwa7W4TWseuKVdbHCplCNTHsA66DdqJyc+e2j6WfuVtVuonJz57aPpZ+5W1BT2jtGO3jaaVwkaYyxycZYKBgcSSSBgeOptwsW0I4pIZ+MEpkRlAIWZY3TTJGwzw1kleieriKz8pNltc2zxIyo5aF1LAlcxzpIAQCDg6McPHXOXnICSaeO6knRpd9v5EAdIQQLdUaPDFtSrbKMk9LU3ejhQUZ+SVvi1jLyroVINIIxcqjCbTN0T+lGWJBUnLDJ1YrpA47CDmuJm+DlmjMfOsYM0cbaTqitjaXEMNuOkM6DcMc8Mjhw4Gs9pyHZby3uzzeMQqE3UKtHFEQZuMQHY4l6QPDIzx4YDsahcmO+vvTJvZRVdqFyY76+9Mm9lFQbNxe3I32i1jbS8SxZmC71G07x26HQK5bC8c47M1tW00pkmV4lSJSgicPqaUFMsWTA0Ybh1nPXW1SgibC8J2l6RD+H21U7++SCN5pWCRRgszHOFA7eFTNheE7S9Ih/D7atnlHss3VrPbqwRpUKhiCVB6wSAckcKDXlaHaESmObIhmik6PArLEwdY5EYZHHBK8Dg9YzmtK55Jwbq3hkllyFe3Yrgc6EpEsyygq2BI8eokYPEgMM8Zu1fg/luZBcSzxmYyiR0USJCAsaIhQhi2tNBOvrOth0eFZZvg9LagLkookfdYXDW8DRXAEKEHrElySD/AKY4xjo5oOyDjxivquKt+QTC4tJzzaMWwVd3CjxRKVctvYwDkM4OGB4HC5Jxx7Wgi7B8I2j6Un4faVsbTVDNaa2YOJZDGAMhm5rMCGPYNGo/WBWvsHwjaPpSfh9pWztORBNaB0LM0sgjOcCNuazEsR25QMv73moKNKUoFKUoFKUoFKUoFKUoFKUoFKUoFKUoFKUoFKUoFaO3UVrW4EjFIzFKHYDJVTGdTAduBk1vVobdZBa3BkDNEIpS4U4YruzqAPYcZoN6onJz57aPpZ+5W1W656OyvIJrpoUtJI7ibfgvLKjr3CKMqVWJh1x5zntoOipUTf7Q+gsPWJ/8em/2h9BYesT/AOPQW6VE3+0PoLD1if8Ax6b/AGh9BYesT/49BbqFyY76+9Mm9lFX1v8AaH0Fh6xP7isnJ3Z0sSztPuxJPPJORGWZFDKihdTKpPe+LtoK9KUoImwvCdpekQ/h9tVuue5ldw3F08CWskdxJHKN5LKjqVtooiuFiYH5vOc9tZt/tD6Cw9Yn/wAegt0qJv8AaH0Fh6xP/j03+0PoLD1if/HoLdKib/aH0Fh6xP8A49N/tD6Cw9Yn/wAeg92D4RtH0pPw+0rZ2lcaZrRdCvvJZFyRkx4tZm1KewnTp+pjWHYFhLGbmScRCS4mE2mNmdFAt4YgNTKpJ7lnq7a2b+SQS2wjBKNI4l4ZwnN5SCT2d0CD9vnoN6lKUClKUClKUClKUClKUClKUClKUClKUClKUClKUCtDb0wS1uHZFkVYpWKN3rgRklD5j1Vv1p7YmdLeZ4xqlWORkGNWWCEqNPbxxwoNyleZpmg9pXma9zQKV5mub5USyRT21wkckqQpeZVScM7xosUZAPEs/RBwcZ7KDpaVwUGwrmK8gHdpCDbtvg2IAvdmvA6565JHBAxx1R44R9HJtKK5ivLma3hmk1CJmdl4oqy24aGDL6ZVaJZSF0hlYNx6QFB3NK/P4Df87WbRcRmYWyMpSAw7pL+7LrMQSUZbZ0I0EZYjJNfdjtPaGbSJywe4aaF2kWJXAjeOQ3axBBoUx7yPQ2cMY+LA5Id7Svz9ZtplA45wZUG0UTUsKxTSGGNrdpItIMcYYSKMk9Id+VYGvu3O1HEXdZlHc9R3UCuQ1+qPrDp1pblmyqqCVBweoh3tKm8nWmNrDzrPONOJMhQSQSMkL0ckYPDhxqlmgUrzNM0HtaG0IpDLbFDhEkcyjVjUht5VAx+l0yhx5s9lb+am7Ttw01oxdUMcsjBT1yE2sy6V84DFvqU0FKlKUClKUClKUClKUClKUClKUClKUClKUClKUClKUCtHbkhW2uGUlWWKUgg4IIjJBBHUaUoOQstpSmxuXM0pdXiAbW2pQWGQDnIpcbSlFhE4mlDmZwW1tqI0ngTnOKUoG29pSrDZlZpVLREsQ7AseHEkHia2dsX8i30KLLIqHm+VDMFOWGcjOONKUH3a38h2oYzLIY9cg0am0YEZONOcVrbC2jK0l0GllYLDMy5djpIIwRk8DSlB8bN2lKbO7YzSll3Oli7Fly/HBzwo+0pfi9X30uvfldWttWNB6OrOcealKBtfaUq21myzSqzpIWIdgWwRgk541l21tCVbq3VZZFVktyQGYAktxJAPHNe0oMov5PjTd72Td68aNTaMbrONOcddYti7Qla4uVaWRlVLggFmIBDcCBnhilKDBsjaUrWt4xmlZkWIqS7ErljnBzwr1dpS/F5ffS69/p1a21Y3fe6s5x5qUoG09pSi0s2E0oZt9qIdgzYcYyc8aybc2jKstqFllUNDASA7AMSTknB4mlKDYuL+QbUEYlkEetBo1Noxuwcac4qdZ3sj7VhRpHdFmusKWJUYt5gMAnA4HFKUH6FSlKBSlKBSlKBSlKBSlKD/2Q=="/>
          <p:cNvSpPr>
            <a:spLocks noChangeAspect="1" noChangeArrowheads="1"/>
          </p:cNvSpPr>
          <p:nvPr/>
        </p:nvSpPr>
        <p:spPr bwMode="auto">
          <a:xfrm>
            <a:off x="2783681" y="748904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1871472" y="5651015"/>
            <a:ext cx="9253728" cy="102295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SzPct val="13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ahoma"/>
                <a:cs typeface="Tahoma"/>
              </a:rPr>
              <a:t>R</a:t>
            </a:r>
            <a:r>
              <a:rPr lang="en-US" altLang="zh-CN" sz="2400" dirty="0">
                <a:latin typeface="Tahoma"/>
                <a:cs typeface="Tahoma"/>
              </a:rPr>
              <a:t>untime switch function upgrade with </a:t>
            </a:r>
            <a:r>
              <a:rPr lang="en-US" altLang="zh-CN" sz="2400" dirty="0" err="1">
                <a:latin typeface="Tahoma"/>
                <a:cs typeface="Tahoma"/>
              </a:rPr>
              <a:t>FlexCore</a:t>
            </a:r>
            <a:r>
              <a:rPr lang="en-US" altLang="zh-CN" sz="2400" dirty="0">
                <a:latin typeface="Tahoma"/>
                <a:cs typeface="Tahoma"/>
              </a:rPr>
              <a:t> has no downtime</a:t>
            </a:r>
          </a:p>
          <a:p>
            <a:pPr marL="257175" indent="-257175">
              <a:spcBef>
                <a:spcPct val="20000"/>
              </a:spcBef>
              <a:buSzPct val="130000"/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latin typeface="Tahoma"/>
                <a:cs typeface="Tahoma"/>
              </a:rPr>
              <a:t>Runtime network optimization greatly improves performance </a:t>
            </a:r>
            <a:endParaRPr lang="en-US" sz="2400" dirty="0">
              <a:latin typeface="Tahoma"/>
              <a:cs typeface="Tahoma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348BFE-D73D-4A55-A7D0-9C09005ECF57}"/>
              </a:ext>
            </a:extLst>
          </p:cNvPr>
          <p:cNvCxnSpPr/>
          <p:nvPr/>
        </p:nvCxnSpPr>
        <p:spPr>
          <a:xfrm>
            <a:off x="1871472" y="4808067"/>
            <a:ext cx="82783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8F85AA-D26C-49A2-8A7B-2C7FD412FAEB}"/>
              </a:ext>
            </a:extLst>
          </p:cNvPr>
          <p:cNvSpPr txBox="1"/>
          <p:nvPr/>
        </p:nvSpPr>
        <p:spPr>
          <a:xfrm>
            <a:off x="10009632" y="4608012"/>
            <a:ext cx="126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Time</a:t>
            </a:r>
          </a:p>
        </p:txBody>
      </p: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9DE2500A-D72D-46EE-8847-8F60403BB1A8}"/>
              </a:ext>
            </a:extLst>
          </p:cNvPr>
          <p:cNvGrpSpPr/>
          <p:nvPr/>
        </p:nvGrpSpPr>
        <p:grpSpPr>
          <a:xfrm>
            <a:off x="1578442" y="4608012"/>
            <a:ext cx="1268050" cy="718626"/>
            <a:chOff x="1767799" y="3983942"/>
            <a:chExt cx="1268050" cy="71862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598281-B107-455B-A431-B99D0ED9B377}"/>
                </a:ext>
              </a:extLst>
            </p:cNvPr>
            <p:cNvCxnSpPr>
              <a:cxnSpLocks/>
            </p:cNvCxnSpPr>
            <p:nvPr/>
          </p:nvCxnSpPr>
          <p:spPr>
            <a:xfrm>
              <a:off x="2401824" y="3983942"/>
              <a:ext cx="0" cy="200055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7393A4-7343-431D-935C-0F2F95538E3E}"/>
                </a:ext>
              </a:extLst>
            </p:cNvPr>
            <p:cNvSpPr txBox="1"/>
            <p:nvPr/>
          </p:nvSpPr>
          <p:spPr>
            <a:xfrm>
              <a:off x="1767799" y="4302458"/>
              <a:ext cx="1268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Unicast</a:t>
              </a:r>
            </a:p>
          </p:txBody>
        </p:sp>
      </p:grpSp>
      <p:grpSp>
        <p:nvGrpSpPr>
          <p:cNvPr id="2053" name="Group 2052">
            <a:extLst>
              <a:ext uri="{FF2B5EF4-FFF2-40B4-BE49-F238E27FC236}">
                <a16:creationId xmlns:a16="http://schemas.microsoft.com/office/drawing/2014/main" id="{80CAAE2C-1788-4841-ADC6-4CEAB6476FE9}"/>
              </a:ext>
            </a:extLst>
          </p:cNvPr>
          <p:cNvGrpSpPr/>
          <p:nvPr/>
        </p:nvGrpSpPr>
        <p:grpSpPr>
          <a:xfrm>
            <a:off x="2926720" y="4608012"/>
            <a:ext cx="1515795" cy="1026402"/>
            <a:chOff x="3460697" y="3983942"/>
            <a:chExt cx="883495" cy="1026402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C312248-1E00-4D1D-86AA-88B7E4B20D56}"/>
                </a:ext>
              </a:extLst>
            </p:cNvPr>
            <p:cNvCxnSpPr>
              <a:cxnSpLocks/>
            </p:cNvCxnSpPr>
            <p:nvPr/>
          </p:nvCxnSpPr>
          <p:spPr>
            <a:xfrm>
              <a:off x="3906774" y="3983942"/>
              <a:ext cx="0" cy="200055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06846F-6838-4331-9CD1-646F3C7C15CA}"/>
                </a:ext>
              </a:extLst>
            </p:cNvPr>
            <p:cNvSpPr txBox="1"/>
            <p:nvPr/>
          </p:nvSpPr>
          <p:spPr>
            <a:xfrm>
              <a:off x="3460697" y="4302458"/>
              <a:ext cx="8834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Insert multicast</a:t>
              </a:r>
            </a:p>
          </p:txBody>
        </p:sp>
      </p:grpSp>
      <p:sp>
        <p:nvSpPr>
          <p:cNvPr id="2060" name="Oval 2059">
            <a:extLst>
              <a:ext uri="{FF2B5EF4-FFF2-40B4-BE49-F238E27FC236}">
                <a16:creationId xmlns:a16="http://schemas.microsoft.com/office/drawing/2014/main" id="{0B8FD6E9-D6C7-43B9-A3C8-DEABBC963DF0}"/>
              </a:ext>
            </a:extLst>
          </p:cNvPr>
          <p:cNvSpPr/>
          <p:nvPr/>
        </p:nvSpPr>
        <p:spPr>
          <a:xfrm>
            <a:off x="2535619" y="1360844"/>
            <a:ext cx="130573" cy="130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14DDA674-1DDC-4E4B-A248-E8C1EC2FF0A8}"/>
              </a:ext>
            </a:extLst>
          </p:cNvPr>
          <p:cNvCxnSpPr/>
          <p:nvPr/>
        </p:nvCxnSpPr>
        <p:spPr>
          <a:xfrm>
            <a:off x="2600905" y="1491417"/>
            <a:ext cx="0" cy="1524833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6ACBFDA-9B2A-42AB-85E3-30E7DB24C1D1}"/>
              </a:ext>
            </a:extLst>
          </p:cNvPr>
          <p:cNvSpPr/>
          <p:nvPr/>
        </p:nvSpPr>
        <p:spPr>
          <a:xfrm>
            <a:off x="3636019" y="4403929"/>
            <a:ext cx="130573" cy="130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BCDF805A-B765-48DD-834C-4B8882BDD080}"/>
              </a:ext>
            </a:extLst>
          </p:cNvPr>
          <p:cNvGrpSpPr/>
          <p:nvPr/>
        </p:nvGrpSpPr>
        <p:grpSpPr>
          <a:xfrm>
            <a:off x="6254074" y="4403929"/>
            <a:ext cx="1268050" cy="1210262"/>
            <a:chOff x="6254074" y="3976832"/>
            <a:chExt cx="1268050" cy="1210262"/>
          </a:xfrm>
        </p:grpSpPr>
        <p:grpSp>
          <p:nvGrpSpPr>
            <p:cNvPr id="2056" name="Group 2055">
              <a:extLst>
                <a:ext uri="{FF2B5EF4-FFF2-40B4-BE49-F238E27FC236}">
                  <a16:creationId xmlns:a16="http://schemas.microsoft.com/office/drawing/2014/main" id="{37CD5AAB-2B42-4887-BAF1-D1440ED0CBB5}"/>
                </a:ext>
              </a:extLst>
            </p:cNvPr>
            <p:cNvGrpSpPr/>
            <p:nvPr/>
          </p:nvGrpSpPr>
          <p:grpSpPr>
            <a:xfrm>
              <a:off x="6254074" y="4172944"/>
              <a:ext cx="1268050" cy="1014150"/>
              <a:chOff x="6254074" y="3975971"/>
              <a:chExt cx="1268050" cy="101415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69F8AC8-56DB-4E41-A52F-F5FDB5A32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8099" y="3975971"/>
                <a:ext cx="0" cy="187803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A8EE32-2E09-46E0-9664-90A484747B86}"/>
                  </a:ext>
                </a:extLst>
              </p:cNvPr>
              <p:cNvSpPr txBox="1"/>
              <p:nvPr/>
            </p:nvSpPr>
            <p:spPr>
              <a:xfrm>
                <a:off x="6254074" y="4282235"/>
                <a:ext cx="12680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Remove multicast</a:t>
                </a:r>
              </a:p>
            </p:txBody>
          </p: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CE547F6-E847-41A3-B12E-722B6A8CAE8F}"/>
                </a:ext>
              </a:extLst>
            </p:cNvPr>
            <p:cNvSpPr/>
            <p:nvPr/>
          </p:nvSpPr>
          <p:spPr>
            <a:xfrm>
              <a:off x="6822812" y="3976832"/>
              <a:ext cx="130573" cy="13057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15AF5667-EAD7-4E42-9067-ED285625604A}"/>
              </a:ext>
            </a:extLst>
          </p:cNvPr>
          <p:cNvGrpSpPr/>
          <p:nvPr/>
        </p:nvGrpSpPr>
        <p:grpSpPr>
          <a:xfrm>
            <a:off x="4540799" y="1347983"/>
            <a:ext cx="130573" cy="1655406"/>
            <a:chOff x="4540799" y="1347983"/>
            <a:chExt cx="130573" cy="165540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AE2AF66-4222-458C-B43F-DF752078E0A7}"/>
                </a:ext>
              </a:extLst>
            </p:cNvPr>
            <p:cNvSpPr/>
            <p:nvPr/>
          </p:nvSpPr>
          <p:spPr>
            <a:xfrm>
              <a:off x="4540799" y="1347983"/>
              <a:ext cx="130573" cy="13057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AE2A667-45DB-4726-947A-D33C6E5990B7}"/>
                </a:ext>
              </a:extLst>
            </p:cNvPr>
            <p:cNvCxnSpPr/>
            <p:nvPr/>
          </p:nvCxnSpPr>
          <p:spPr>
            <a:xfrm>
              <a:off x="4606085" y="1478556"/>
              <a:ext cx="0" cy="152483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3" name="Diamond 2062">
            <a:extLst>
              <a:ext uri="{FF2B5EF4-FFF2-40B4-BE49-F238E27FC236}">
                <a16:creationId xmlns:a16="http://schemas.microsoft.com/office/drawing/2014/main" id="{0F407494-FE36-44BA-9397-69A471AEFB55}"/>
              </a:ext>
            </a:extLst>
          </p:cNvPr>
          <p:cNvSpPr/>
          <p:nvPr/>
        </p:nvSpPr>
        <p:spPr>
          <a:xfrm>
            <a:off x="3570970" y="1295794"/>
            <a:ext cx="130336" cy="1303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419111-1794-4D76-AF03-96D9DF627430}"/>
              </a:ext>
            </a:extLst>
          </p:cNvPr>
          <p:cNvCxnSpPr>
            <a:cxnSpLocks/>
          </p:cNvCxnSpPr>
          <p:nvPr/>
        </p:nvCxnSpPr>
        <p:spPr>
          <a:xfrm>
            <a:off x="3636138" y="1413269"/>
            <a:ext cx="0" cy="160298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9" name="Group 2068">
            <a:extLst>
              <a:ext uri="{FF2B5EF4-FFF2-40B4-BE49-F238E27FC236}">
                <a16:creationId xmlns:a16="http://schemas.microsoft.com/office/drawing/2014/main" id="{4A64A648-3127-413F-AEE7-2CE37CAF34E9}"/>
              </a:ext>
            </a:extLst>
          </p:cNvPr>
          <p:cNvGrpSpPr/>
          <p:nvPr/>
        </p:nvGrpSpPr>
        <p:grpSpPr>
          <a:xfrm>
            <a:off x="5221826" y="1308655"/>
            <a:ext cx="130336" cy="1720456"/>
            <a:chOff x="5221826" y="1308655"/>
            <a:chExt cx="130336" cy="1720456"/>
          </a:xfrm>
        </p:grpSpPr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F9AE6A05-CA28-45D3-906E-E975E626CA04}"/>
                </a:ext>
              </a:extLst>
            </p:cNvPr>
            <p:cNvSpPr/>
            <p:nvPr/>
          </p:nvSpPr>
          <p:spPr>
            <a:xfrm>
              <a:off x="5221826" y="1308655"/>
              <a:ext cx="130336" cy="130336"/>
            </a:xfrm>
            <a:prstGeom prst="diamond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9CB50FC-E3C6-404E-AA86-5957FCC2A353}"/>
                </a:ext>
              </a:extLst>
            </p:cNvPr>
            <p:cNvCxnSpPr>
              <a:cxnSpLocks/>
            </p:cNvCxnSpPr>
            <p:nvPr/>
          </p:nvCxnSpPr>
          <p:spPr>
            <a:xfrm>
              <a:off x="5286994" y="1426130"/>
              <a:ext cx="0" cy="1602981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22777A5F-3016-4435-BCAB-06EBC1D7A67F}"/>
              </a:ext>
            </a:extLst>
          </p:cNvPr>
          <p:cNvGrpSpPr/>
          <p:nvPr/>
        </p:nvGrpSpPr>
        <p:grpSpPr>
          <a:xfrm>
            <a:off x="4749124" y="4407374"/>
            <a:ext cx="1268050" cy="1206817"/>
            <a:chOff x="4749124" y="3980277"/>
            <a:chExt cx="1268050" cy="1206817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8D57A43B-B62A-4E6B-8DDE-EAA54103ADCF}"/>
                </a:ext>
              </a:extLst>
            </p:cNvPr>
            <p:cNvGrpSpPr/>
            <p:nvPr/>
          </p:nvGrpSpPr>
          <p:grpSpPr>
            <a:xfrm>
              <a:off x="4749124" y="4172944"/>
              <a:ext cx="1268050" cy="1014150"/>
              <a:chOff x="4749124" y="3975971"/>
              <a:chExt cx="1268050" cy="101415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9B4B34C-1502-4B10-9219-1196D80370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3149" y="3975971"/>
                <a:ext cx="0" cy="187803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FF504E9-8AD0-4581-B1CB-8E53132C68E8}"/>
                  </a:ext>
                </a:extLst>
              </p:cNvPr>
              <p:cNvSpPr txBox="1"/>
              <p:nvPr/>
            </p:nvSpPr>
            <p:spPr>
              <a:xfrm>
                <a:off x="4749124" y="4282235"/>
                <a:ext cx="12680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Insert telemetry</a:t>
                </a:r>
              </a:p>
            </p:txBody>
          </p:sp>
        </p:grpSp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1EC6E565-292F-4FA8-AB23-AE1F0D2B224F}"/>
                </a:ext>
              </a:extLst>
            </p:cNvPr>
            <p:cNvSpPr/>
            <p:nvPr/>
          </p:nvSpPr>
          <p:spPr>
            <a:xfrm>
              <a:off x="5317981" y="3980277"/>
              <a:ext cx="130336" cy="13033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8" name="Group 2067">
            <a:extLst>
              <a:ext uri="{FF2B5EF4-FFF2-40B4-BE49-F238E27FC236}">
                <a16:creationId xmlns:a16="http://schemas.microsoft.com/office/drawing/2014/main" id="{5E976481-06F5-448C-AD0E-750834FABB41}"/>
              </a:ext>
            </a:extLst>
          </p:cNvPr>
          <p:cNvGrpSpPr/>
          <p:nvPr/>
        </p:nvGrpSpPr>
        <p:grpSpPr>
          <a:xfrm>
            <a:off x="7814841" y="4409578"/>
            <a:ext cx="1268050" cy="1204613"/>
            <a:chOff x="7814841" y="3982481"/>
            <a:chExt cx="1268050" cy="1204613"/>
          </a:xfrm>
        </p:grpSpPr>
        <p:grpSp>
          <p:nvGrpSpPr>
            <p:cNvPr id="2057" name="Group 2056">
              <a:extLst>
                <a:ext uri="{FF2B5EF4-FFF2-40B4-BE49-F238E27FC236}">
                  <a16:creationId xmlns:a16="http://schemas.microsoft.com/office/drawing/2014/main" id="{6EF35EBF-6A4E-4325-B6D4-5CC19506090A}"/>
                </a:ext>
              </a:extLst>
            </p:cNvPr>
            <p:cNvGrpSpPr/>
            <p:nvPr/>
          </p:nvGrpSpPr>
          <p:grpSpPr>
            <a:xfrm>
              <a:off x="7814841" y="4172944"/>
              <a:ext cx="1268050" cy="1014150"/>
              <a:chOff x="7814841" y="3975971"/>
              <a:chExt cx="1268050" cy="101415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4B04440-76E3-4768-A06C-277893CEFE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8866" y="3975971"/>
                <a:ext cx="0" cy="187803"/>
              </a:xfrm>
              <a:prstGeom prst="line">
                <a:avLst/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4A935B5-50A6-489F-8ED7-88932638BA68}"/>
                  </a:ext>
                </a:extLst>
              </p:cNvPr>
              <p:cNvSpPr txBox="1"/>
              <p:nvPr/>
            </p:nvSpPr>
            <p:spPr>
              <a:xfrm>
                <a:off x="7814841" y="4282235"/>
                <a:ext cx="12680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Remove telemetry</a:t>
                </a:r>
              </a:p>
            </p:txBody>
          </p:sp>
        </p:grpSp>
        <p:sp>
          <p:nvSpPr>
            <p:cNvPr id="64" name="Diamond 63">
              <a:extLst>
                <a:ext uri="{FF2B5EF4-FFF2-40B4-BE49-F238E27FC236}">
                  <a16:creationId xmlns:a16="http://schemas.microsoft.com/office/drawing/2014/main" id="{D06EACB8-4155-4B23-B2A8-A114D6740AE0}"/>
                </a:ext>
              </a:extLst>
            </p:cNvPr>
            <p:cNvSpPr/>
            <p:nvPr/>
          </p:nvSpPr>
          <p:spPr>
            <a:xfrm>
              <a:off x="8374792" y="3982481"/>
              <a:ext cx="130336" cy="130336"/>
            </a:xfrm>
            <a:prstGeom prst="diamond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037885F-A340-4DFF-A384-D32421EB9B04}"/>
              </a:ext>
            </a:extLst>
          </p:cNvPr>
          <p:cNvSpPr txBox="1"/>
          <p:nvPr/>
        </p:nvSpPr>
        <p:spPr>
          <a:xfrm>
            <a:off x="2974800" y="3465904"/>
            <a:ext cx="2312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Traffic throughput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129B79-76AC-4E44-BCB6-D3EF8F15C6A5}"/>
              </a:ext>
            </a:extLst>
          </p:cNvPr>
          <p:cNvSpPr txBox="1"/>
          <p:nvPr/>
        </p:nvSpPr>
        <p:spPr>
          <a:xfrm>
            <a:off x="7809847" y="3511284"/>
            <a:ext cx="2546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Job completion time</a:t>
            </a:r>
          </a:p>
        </p:txBody>
      </p: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2C3C3EC2-6A4B-42F0-A4E3-7B9E4BA71CFA}"/>
              </a:ext>
            </a:extLst>
          </p:cNvPr>
          <p:cNvGrpSpPr/>
          <p:nvPr/>
        </p:nvGrpSpPr>
        <p:grpSpPr>
          <a:xfrm>
            <a:off x="5562360" y="3434686"/>
            <a:ext cx="2107369" cy="1367969"/>
            <a:chOff x="5562360" y="3434686"/>
            <a:chExt cx="2107369" cy="136796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D74DE5E-2052-47E4-9100-9489306DAC21}"/>
                </a:ext>
              </a:extLst>
            </p:cNvPr>
            <p:cNvSpPr txBox="1"/>
            <p:nvPr/>
          </p:nvSpPr>
          <p:spPr>
            <a:xfrm>
              <a:off x="5562360" y="3434686"/>
              <a:ext cx="191202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Z</a:t>
              </a:r>
              <a:r>
                <a:rPr lang="en-US" altLang="zh-CN" sz="2000" dirty="0"/>
                <a:t>ero packet loss</a:t>
              </a:r>
            </a:p>
            <a:p>
              <a:pPr algn="ctr"/>
              <a:r>
                <a:rPr lang="en-US" sz="2000" dirty="0"/>
                <a:t>20ns reduced</a:t>
              </a:r>
            </a:p>
          </p:txBody>
        </p:sp>
        <p:cxnSp>
          <p:nvCxnSpPr>
            <p:cNvPr id="2071" name="Straight Connector 2070">
              <a:extLst>
                <a:ext uri="{FF2B5EF4-FFF2-40B4-BE49-F238E27FC236}">
                  <a16:creationId xmlns:a16="http://schemas.microsoft.com/office/drawing/2014/main" id="{36F98710-4A85-4F1E-A8B3-F3B96BA7DA6F}"/>
                </a:ext>
              </a:extLst>
            </p:cNvPr>
            <p:cNvCxnSpPr/>
            <p:nvPr/>
          </p:nvCxnSpPr>
          <p:spPr>
            <a:xfrm flipH="1" flipV="1">
              <a:off x="6953385" y="4146071"/>
              <a:ext cx="716344" cy="656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94BBC13-6013-434B-8B25-58853FA8BB56}"/>
              </a:ext>
            </a:extLst>
          </p:cNvPr>
          <p:cNvCxnSpPr>
            <a:cxnSpLocks/>
          </p:cNvCxnSpPr>
          <p:nvPr/>
        </p:nvCxnSpPr>
        <p:spPr>
          <a:xfrm>
            <a:off x="6096000" y="3029111"/>
            <a:ext cx="3491740" cy="175873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9E34C3B-2139-4603-A223-DDFDE433D6C5}"/>
              </a:ext>
            </a:extLst>
          </p:cNvPr>
          <p:cNvCxnSpPr/>
          <p:nvPr/>
        </p:nvCxnSpPr>
        <p:spPr>
          <a:xfrm flipH="1">
            <a:off x="1871472" y="3029111"/>
            <a:ext cx="273522" cy="175873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60" grpId="0" animBg="1"/>
      <p:bldP spid="54" grpId="0" animBg="1"/>
      <p:bldP spid="2063" grpId="0" animBg="1"/>
      <p:bldP spid="70" grpId="0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data:image/jpeg;base64,/9j/4AAQSkZJRgABAQAAAQABAAD/2wCEAAkGBhQQEBEQERAQDw8QFRAQFRUWFhQVEBEVFhAWFhgRFRIXGyYeFxojGRYZIDEgJCcpLC4sGB4xNTAqNSYrLCkBCQoKBQUFDQUFDSkYEhgpKSkpKSkpKSkpKSkpKSkpKSkpKSkpKSkpKSkpKSkpKSkpKSkpKSkpKSkpKSkpKSkpKf/AABEIAKIBNwMBIgACEQEDEQH/xAAbAAEBAAMBAQEAAAAAAAAAAAAABQMEBgECB//EAEwQAAIBAwEDBQoJCwMCBwAAAAECAwAEERIFEyEGFCIxQSMyNFFUYXSUs9MHFRYzU3GjtLUkNUJzgYKRk9HS1FJyhGKhFyVjZIOkwf/EABQBAQAAAAAAAAAAAAAAAAAAAAD/xAAUEQEAAAAAAAAAAAAAAAAAAAAA/9oADAMBAAIRAxEAPwD9E5J8k7N7CydrKzZmtrZmYwRFmJgQkklckk1V+R1j5BZerw/205G/m6x9FtfYJVigj/I6x8gsvV4f7afI6x8gsvV4f7asUoI/yOsfILL1eH+2pHKvkxaRWrSR2drHIslsVZIYldTzqPiGC5FdfUHlwTzGXAydVvgE4BPOY8AnBx9eKD3lXysj2ekTyANvJApGtUKxgapJel32heOkcSSAOutS75eRxzmPdyGJVuAZNPB5Yp4IdzEP0yZJtHYMjt4kbF3ZyytqksbSRtDxdK4YjQ5BZcGDHHSM/UKmjkiBq/8ALrfpKU8NuOiC0bEp3PoMWiRiy4YsoOc8aDLF8IcSxs88UsRUz5GnIRUvZLWMOxICu7oBjOAT14BYbC/CBbFWdd4yJbreE6QO5scDCkgk5zkgaRg5YVgTk4QjRjZ9vpYaT+Vzlvn2n1a91qDb1mfVnOTnNfbbDkLBzaqXVDErHaF2XVTjJVimVY6Rlx0jjiaD75TctOZ20FwsO9E+cKX06QLaSbJaNZAeEeOHR45LAcay3PLm3jV2bedATkgL9DJDG/SzpwGnTpE6cZOQATWtcbAZ4IrdrC3EMHCNVu5k0DdtGRqWIMQUdlOTxDHOaxjkyQ7yLYQRvIGQlL24jwGKFgmiMbvJjTOnGcec0HVW84dFcAgMqsM4yMjPYSO3sNZKgxSTW0IVbW1hggQADnLhY40X9R1BR/2rBsOa83W8a2i1zs05DXDhkD8Vj07k40ppXA/0nx0HS0qFc7XuY2hQ2sGZ3MS4uGwCIZJcnuHViM/tIrY51d+TW/rLe4oKtKlc6u/Jrf1lvcU51d+TW/rLe4oKtKlc6u/Jrf1lvcU51d+TW/rLe4oKtK5fbV7dNurcQQq87jvbl9W7jIeQ5EIKggBMjqMgqnzq78mt/WW9xQVaVK51d+TW/rLe4rWvNsXMRiDWsB3sghXFw3BirNk9w6sKaC9SpXOrvya39Zb3FOdXfk1v6y3uKCrSpXOrvya39Zb3FOdXfk1v6y3uKCrSpXOrvya39Zb3FOdXfk1v6y3uKCrSuXgvLqW6kYQQ6bZdxp5w4QySBJGJ7j0iE3YHDhrbx1T51d+TW/rLe4oM+3fBbj9TN7NqkbF5I2TW1uxsbMsYoSSYISSTGvEnTWltbaW0SbuNrK2FoIHO85wQwJibUFG7Jkxw/RUccZOK6TYXgtt+ph9mtBq/I6x8gsvV4f7afI6x8gsvV4f7asUoI/yOsfILL1eH+2nyOsfILL1eH+2rFKD88+FLkzaRbJupIrO1jkXcYZIYlYZuYgcMFyOBI/bSqfwufme7/wCP96ipQWORv5usfRbX2CVYqPyN/N1j6La+wSrFApXma9zQKhctfApP99t96iq7ULlr4FJ/vtvvUVBdpXPco9rTRzwQwyW8Ikju5neZGdBuRFheEiaQd4cnj1dVRf8AxMJQFLXVKYraXSZCFDSSWyPEzlMBl5yvAZ6uIXIyHd0qDsnlStxPdQBMG2AOoEskgMksfA6RxDwsDjI7M5BA5vYXwlOYGe7jTeCGW5GjEXRS1t5gpVnYZYz4UhuIUZAPCg/QqVK2Rtzfy3ERjMT276NLE62Qs4WbTgDQ2g4ILA4I4EECrQfLoCCCAQeBB4gjxEV9UrwNQSttfPWHpL/h91VapO2vnrD0l/w+6qtQKUpQKUpQfJQZzgZGRntAOMjP7B/AV9V4WxxNe0Co/KDv7L0qP2MtWKj8oO/svSo/Yy0FilKUClKUClKUHyqAZwAMnJx2nx19V5q7O2vaDQ294Lc/qZvZNTYPgtt+ph9mtNveC3P6mb2TU2D4JbfqYfZrQb9K461+EuFt1rR4tb3iyFiMQJbwtLvXIHEMgUjH+rzGtxfhCtCEIeVteRhYZXKnfCLDBVOkmRlUDtLDFB0tKgx8trVigDv0wpzu5AqFtemORtOEc6G6J48POM5LHldbzFAjSBpDEEVo5Edt5G8iMFZQdJSNznq6J8VBJ+Fz8z3f/H+9RUrz4XPzPd/8f71FXtBY5G/m6x9FtfYJVc1I5G/m6x9FtfYJVig/PninaB1AvztIyxCXL3iWxQ7Rj1BHTuapuuox9IJqzx1VsWkV3DLHavJdTvvbN97iQwtCkR32ZTkAahjSx1N0TxJzXc4pig8FQuXGeYy6catVvjOcZ5zHjIHZmr1QuWvgUn++2+9RUEpdiX88shvF2VPGhU2+YHcJ16iAzalbgueJHAYxxrcl5PzOzu0eymeQFXY2zlnUgAqzF8sMADB8QrpqUHOW+xbiNmeNdmRu+dTLbyKz5OTqYSZPHjxrCOS8gQR7jZG7Vi4TmraAxXSWC68AkcM+KuppQc/b7Muoy7R/F0bSMXcrBIpkY9bMRJ0j5zWfdX30ll/Km97VmlBCuXvI0eRpbIKis7YinJwoycASceArV2LY3yRBmazWSYtPIDHMWDyHUUJ3nHSMIPMorp6UHJ7WjvN9ZZks884fTiObAPMbnr7pxGM/9qp7q++ksv5U3va+9tfPWHpL/h91Vag5LYe3bq7a5WOWxzaTyWr9zlOWRVJPzvAZYj901U3V99JZfypve188m7KON7zdxxx5uGB0qq5AijIBwOPFmP7T46t0EbdX30ll/Km97TdX30ll/Km97VmlBye2YryQxWxe0ImbW2IpsCOIq7au6cQzaEI7Q58Rqnur76Sy/lTe9qxivaCNur76Sy/lTe9qXtyO81WmqSzP5SmMRzDB3UvE906uuutqPyg7+y9Kj9jLQebu++ksv5U3vambJ25c3Mt3DHNYl7OVYH7nKckxK+cbzgMll+tDXWVF2FYxxz3zJGiMZ1BKqAT+SQPxIHHpOzfWxPaaD3dX30ll/Km97TdX30ll/Km97VmlBG3V99JZfypve03V99JZfypve1ZpQcnbQ3st1JLrs/ycc3QmObSSwSSRlG8/Vrnxow8dU91ffSWX8qb3tWMV7QcVtWLan5UXksOZ7h+G7l3pO6bVow/Af7ieOeAFV9l7bjjS0tzrMjW8Eh0qzLGhTAeRhwVSVIz5jW/t7wW5/Uzezaoicm+dR2EjSBEhhhOFQb7O64qs+cqjAgMuCCB2UGve2Gy4njSQQqZ1ZdRk6DKsDoEkcvjjHdMAD16x4hihbbHs9YjEolmiMceGnaSZSkouURgWzkNFqwexT2ZqQfgzyuDdlmKtEWMMZG7a0jtiAueDbuPvuPEngR0az33IIskyxzsm9lt5ExlRb6XIllXi2Znid1LAKG4E8csQ+5bDZkbBzNCukxLjnB0FpS5iZ0D4Ld0fSxHUeHejG0lvZRXC3ZuLdeawjZ65kjxFhtRRnLd/gAYPEDV/qNYX5CjXI0c25RntJY4lTuKPbujK7IWwzFUCZGjo4zkgGte0+DWOMad6SoeRlJUmTS0FzEFdmchtPOWIIC9XVkk0GP4Ub2ObYt40UiSqDCpKMrAMLuLKkqeseKlafwgbEW12LfqhyJGs2xgKF0c0gAAHmhB/bSg6vkb+brH0W19glWKj8jfzdY+i2vsEqxQKUpQKhctfApP99t96iq7UHlwCbGUA6SWtwDjODzmPBwev6qDDym2oY54I2uuY28iTu0/chmRDHog1zKyLlWduIydHDqNSJeX8ivJGkcMxVt0oMhEoxdW8AlnCoQiSCbWpA6gOvPClYcn79ZZ2l2nvUcoYxzeMbsDVldGcdo6XWe3qFUPiq58u+wioOd+XFzvHTd2uoLboqFpFLSvtWSyeQNgkxDSrd7kalB668bltNJKIlEaEXEEbaCWeNRtFbdop1ZegZFJde3Abxaj0fxVc+XfYRU+Krny77CKg5bbvLSe2v7hARJDDE8gh6GW02LzcQF3ijUvzmSo73GWBFG15e724hjUQ7iae5t1dX1s+7ICMiLxKt0jrAKjGCRkGrHxVc+XfYRU+Kbny7q/9CKgs18JKGJAIJU6Tgg6TgHB8RwQf2iotzZXMaM5vWYIrMQtvGznAzhVHWeHVWvsfYV1HCuq80SPmWQCGM90kOtxntAYkDzAUG/tr56w9Jf8AD7qq1cntbZ1yJrLN7km4cDuMfRPMbk58/AEftqp8V3Xl/wBhFQfew+/u/SX9jFVWuV2Ps65LXWL3GLhge4R8TuYuNa3Kzas2zoUmlv8Ag80EPGCPqeQB2/dj1v8Au0HZ0qMNmXXl/wBhF/Wvfiu68v8AsIqCrNMqKWZgqqMkkgADxknqr7rltqbIupHhhN2zRs+9kbcR6VERV1BPjMmjh2gP4qofFd15f9hFQWaj8oO/svSo/Yy0+K7ry/7CKpW3NnXIa0ze6s3KAdxj4HdS8fPQdbUvZPz176Qn3G2rH8V3Xl/2EVTtmbOuTLeYvcEToCdxH0jzO3OfNwIH7KDqaVxnK/ac+zrVrl77IVokC7iPLa5ApxjiSF1N+6asps+5YAjaGQcEEQREEHqIOaC1So/xXdeX/YRU+LLry/7CKgqNOoYIWAZgxC5GohcZIHbjI/iKyVytrsi6e4lla7Zd2BbxkwR9JcK7uAewsQvn3VUviu68v+wioNnb3gtz+pm9k1Ng+C236mH2a1zW1dhXy86lbaebYwONzuIzqIibLaie556sL19fXXTbB8Ftv1MPs1oN6lKUClKUHH/C5+Z7v/j/AHqKlPhc/M93/wAf71FSgcluV9pHY2cb3MSOlvbIykkMrLCoKkY4EEVU+W9l5XD/ABP9KuYpigh/Ley8rh/if6U+W9l5XD/E/wBKuYpigh/Ley8rh/if6VK5T8qbWe2aKK4jkkeS2CquSzflMZ4DHiFdjilApSlApSlApSlApSmaCNt+ULLYMxCqLluJOBxsboDifGSB+2rNc5ylXXdbMiMZZOcSTFuOlWis5zGvnJY5x/0GuizQSdhyDeXi5GoXBYjPEAxRgEjxEqf4HxVk2+QIgzYAWW1JJ6gOdRZJPYMddaHJAajezNGY5JrqQkHvtKxRpHkHqO7CkjsLGsnLBN5DFDoLpPcWkcnWFWPnCMxY+I4C47ddBcjIIBGMEDGOrHmr6rwV7QMUpmlAqJymlCG0ZmCqtyhJJAAG5l4knqq3XN8rlDybPhZC6NdxyMf0V3UbuoJ7SX08O0BvFQdJUnZMo5xepka99G2nPS0mytwGx4sgjPmNVa5/kwuqfaMzRmN5LlU451GOK1hWMkHqzlmx/wBdBv8AKADcEnHB4T9Xdk//ACt+F1ZVKEFCAVIxpIIyCCOzFROWa67Uw6GdZ5IIXxkaY2mXeOWHV0A2P+oqO2rqgAYGABwxQe0pmlAxSlKDR24ubW4ABJMUwAHWe5twqLsbllZpbQK11EGWKJSCTkERgEHhXUUxQQ/lvZeVw/xP9KfLey8rh/if6VcxTFBD+W9l5XD/ABP9KfLey8rh/if6VcxTFB+d/CZymtrjZdzDDOksr7nSiZZ2xcxscADjgAn9lK/RMUoFKUoFKUoFKUoFKUoFKUoFae15AtvMxkaECOQmRRl4wEPTUY4kdY+qtytHbrILW4Mqs0QilLqpwzLuzqAPYSM0GNti5jWPnF0NLFtYkO8Oc9EtjiPNS42LrVF5xdJuxpyshDP53OOkfPVGoI21cyS3CQWsDpbybks9w0bM25jkJ0CBsDugHX2UGDlFboLuwdriRCZ+83gVMC0uOOg+Niqk9urHbVdNlYlM2+uDkk6C5MPEYxox1Vzm2tjXV1NZzSWVmWspjOubpznMTLpzzbh09D//ABiq/PL7yO09bk/xqDU5NWiF73TczSapXX50NpDRR4dcdR4EA+bzV9bYsFhgKNcz90mtelJL0103MZJRj1YGSfqrR5P7GurJrpo7Kzzd3El035U4wWVRp8G4jIJ/eNOU+x7raEKQzWVmVSa3n43Tn5uUMVxzb9JdSfUxoOgGxsxCPnFz32vXvO6Hh3uvHe+ak+xdaRpzi6XdgjUshDvnHFzjpHhWtzy+8jtPW3/xa2NhbVa4WXeRLDJDK8DKrmRSVVTqDlVyMMOyg+7jY+t1ff3K6Qo0rIQjaTnLLjiT219DZXdt9vrjrzu9Z3Pe4xox1dv11vUoJ9vsfQztv7l9YYYaQlV1HrUY4EdlQtvbPSLmyNdT90uYzqebpoFilyyMervhn6xVBts3DzXEUFtDItu6RlpLhoyzNBHLwQQvwxIB19hqVyg2NdXrWrSWVn+SXEd0v5U5yUVhp8G6iSD+6KDoPibuW65xdd9r17w73qxp1Y73zVI2Xs9JXuo1up8xzjik3dGBtLcZcjrwykfsI7K3ueX3kdp63J/i1I2Lse6tZryeOysw17Ms74unGMRKunPNuPS1v9choKPKaxURo7XEyaTAgG90o+JlOWB75sAk+YVRGzQ0onE85BwwQSdwI04HR7Qeuud5VbHutoWzWstnaaGaJ886c40Sq/D8m7QCv1MarLd3w4CytAB/7t+H/wBWg3YNkaJGk39w2rV0WkJjGo9i44Y7K0xE1rLAiyTTi4kaNt65fQFt5ZAV8RLKBWfYm1HmM6yxLDJby7lgshkQ5gilDByinqlAxjsrLfySCW2EYOhpHEuACAnN5SMns7oEoN+lKUClKUClKUClKUClKUClKUClKUClKUClKUClKUCtDbswS1uHKLIEilYo3euBGTpPmPVW/WntmR1t5miGqVY5CgxqJcISo09vHHCg26icnPnto+ln7lbVbqJyc+e2j6WfuVtQXKUrS2ltVYGgVlZjcSrAunHRZkdtTZI4YQ9WT1cKDdpXOT8tokkKGOUorsjSALu0VZUhMrEsDp3zFOAJ7m5xgZro6BULkx3196ZN7KKrtQuTHfX3pk3soqC7SlKCJsLwnaXpEP4fbVbqJsLwnaXpEP4fbVboFK0tqbUW3EZZWYSywwDTjg0rhFY5I4Anjjj5qlXvLWKJ3UxyssRl1uoUoqRCLezHLDoo0qqcZbIfAOk0HRUpSgi7B8I2j6Un4faVt38LtLbFGwiSO0g1Y1KbeVQMfpdMqcebPZWpsHwjaPpSfh9pWxtO3DTWjF1QxyyMqnrkJtZl0r5wGLfUpoKVKUoFKUoFKUoFKUoFKUoFKUoFKUoFKUoFKUoFKUoFae2EdreZYSRMY5BGQQCHKHSQT1ccca3K0duwa7W4TWseuKVdbHCplCNTHsA66DdqJyc+e2j6WfuVtVuonJz57aPpZ+5W1BT2jtGO3jaaVwkaYyxycZYKBgcSSSBgeOptwsW0I4pIZ+MEpkRlAIWZY3TTJGwzw1kleieriKz8pNltc2zxIyo5aF1LAlcxzpIAQCDg6McPHXOXnICSaeO6knRpd9v5EAdIQQLdUaPDFtSrbKMk9LU3ejhQUZ+SVvi1jLyroVINIIxcqjCbTN0T+lGWJBUnLDJ1YrpA47CDmuJm+DlmjMfOsYM0cbaTqitjaXEMNuOkM6DcMc8Mjhw4Gs9pyHZby3uzzeMQqE3UKtHFEQZuMQHY4l6QPDIzx4YDsahcmO+vvTJvZRVdqFyY76+9Mm9lFQbNxe3I32i1jbS8SxZmC71G07x26HQK5bC8c47M1tW00pkmV4lSJSgicPqaUFMsWTA0Ybh1nPXW1SgibC8J2l6RD+H21U7++SCN5pWCRRgszHOFA7eFTNheE7S9Ih/D7atnlHss3VrPbqwRpUKhiCVB6wSAckcKDXlaHaESmObIhmik6PArLEwdY5EYZHHBK8Dg9YzmtK55Jwbq3hkllyFe3Yrgc6EpEsyygq2BI8eokYPEgMM8Zu1fg/luZBcSzxmYyiR0USJCAsaIhQhi2tNBOvrOth0eFZZvg9LagLkookfdYXDW8DRXAEKEHrElySD/AKY4xjo5oOyDjxivquKt+QTC4tJzzaMWwVd3CjxRKVctvYwDkM4OGB4HC5Jxx7Wgi7B8I2j6Un4faVsbTVDNaa2YOJZDGAMhm5rMCGPYNGo/WBWvsHwjaPpSfh9pWztORBNaB0LM0sgjOcCNuazEsR25QMv73moKNKUoFKUoFKUoFKUoFKUoFKUoFKUoFKUoFKUoFKUoFaO3UVrW4EjFIzFKHYDJVTGdTAduBk1vVobdZBa3BkDNEIpS4U4YruzqAPYcZoN6onJz57aPpZ+5W1W656OyvIJrpoUtJI7ibfgvLKjr3CKMqVWJh1x5zntoOipUTf7Q+gsPWJ/8em/2h9BYesT/AOPQW6VE3+0PoLD1if8Ax6b/AGh9BYesT/49BbqFyY76+9Mm9lFX1v8AaH0Fh6xP7isnJ3Z0sSztPuxJPPJORGWZFDKihdTKpPe+LtoK9KUoImwvCdpekQ/h9tVuue5ldw3F08CWskdxJHKN5LKjqVtooiuFiYH5vOc9tZt/tD6Cw9Yn/wAegt0qJv8AaH0Fh6xP/j03+0PoLD1if/HoLdKib/aH0Fh6xP8A49N/tD6Cw9Yn/wAeg92D4RtH0pPw+0rZ2lcaZrRdCvvJZFyRkx4tZm1KewnTp+pjWHYFhLGbmScRCS4mE2mNmdFAt4YgNTKpJ7lnq7a2b+SQS2wjBKNI4l4ZwnN5SCT2d0CD9vnoN6lKUClKUClKUClKUClKUClKUClKUClKUClKUClKUCtDb0wS1uHZFkVYpWKN3rgRklD5j1Vv1p7YmdLeZ4xqlWORkGNWWCEqNPbxxwoNyleZpmg9pXma9zQKV5mub5USyRT21wkckqQpeZVScM7xosUZAPEs/RBwcZ7KDpaVwUGwrmK8gHdpCDbtvg2IAvdmvA6565JHBAxx1R44R9HJtKK5ivLma3hmk1CJmdl4oqy24aGDL6ZVaJZSF0hlYNx6QFB3NK/P4Df87WbRcRmYWyMpSAw7pL+7LrMQSUZbZ0I0EZYjJNfdjtPaGbSJywe4aaF2kWJXAjeOQ3axBBoUx7yPQ2cMY+LA5Id7Svz9ZtplA45wZUG0UTUsKxTSGGNrdpItIMcYYSKMk9Id+VYGvu3O1HEXdZlHc9R3UCuQ1+qPrDp1pblmyqqCVBweoh3tKm8nWmNrDzrPONOJMhQSQSMkL0ckYPDhxqlmgUrzNM0HtaG0IpDLbFDhEkcyjVjUht5VAx+l0yhx5s9lb+am7Ttw01oxdUMcsjBT1yE2sy6V84DFvqU0FKlKUClKUClKUClKUClKUClKUClKUClKUClKUClKUCtHbkhW2uGUlWWKUgg4IIjJBBHUaUoOQstpSmxuXM0pdXiAbW2pQWGQDnIpcbSlFhE4mlDmZwW1tqI0ngTnOKUoG29pSrDZlZpVLREsQ7AseHEkHia2dsX8i30KLLIqHm+VDMFOWGcjOONKUH3a38h2oYzLIY9cg0am0YEZONOcVrbC2jK0l0GllYLDMy5djpIIwRk8DSlB8bN2lKbO7YzSll3Oli7Fly/HBzwo+0pfi9X30uvfldWttWNB6OrOcealKBtfaUq21myzSqzpIWIdgWwRgk541l21tCVbq3VZZFVktyQGYAktxJAPHNe0oMov5PjTd72Td68aNTaMbrONOcddYti7Qla4uVaWRlVLggFmIBDcCBnhilKDBsjaUrWt4xmlZkWIqS7ErljnBzwr1dpS/F5ffS69/p1a21Y3fe6s5x5qUoG09pSi0s2E0oZt9qIdgzYcYyc8aybc2jKstqFllUNDASA7AMSTknB4mlKDYuL+QbUEYlkEetBo1Noxuwcac4qdZ3sj7VhRpHdFmusKWJUYt5gMAnA4HFKUH6FSlKBSlKBSlKBSlKBSlKD/2Q=="/>
          <p:cNvSpPr>
            <a:spLocks noChangeAspect="1" noChangeArrowheads="1"/>
          </p:cNvSpPr>
          <p:nvPr/>
        </p:nvSpPr>
        <p:spPr bwMode="auto">
          <a:xfrm>
            <a:off x="2783681" y="748904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52" name="AutoShape 4" descr="data:image/jpeg;base64,/9j/4AAQSkZJRgABAQAAAQABAAD/2wCEAAkGBhQQEBEQERAQDw8QFRAQFRUWFhQVEBEVFhAWFhgRFRIXGyYeFxojGRYZIDEgJCcpLC4sGB4xNTAqNSYrLCkBCQoKBQUFDQUFDSkYEhgpKSkpKSkpKSkpKSkpKSkpKSkpKSkpKSkpKSkpKSkpKSkpKSkpKSkpKSkpKSkpKSkpKf/AABEIAKIBNwMBIgACEQEDEQH/xAAbAAEBAAMBAQEAAAAAAAAAAAAABQMEBgECB//EAEwQAAIBAwEDBQoJCwMCBwAAAAECAwAEERIFEyEGFCIxQSMyNFFUYXSUs9MHFRYzU3GjtLUkNUJzgYKRk9HS1FJyhGKhFyVjZIOkwf/EABQBAQAAAAAAAAAAAAAAAAAAAAD/xAAUEQEAAAAAAAAAAAAAAAAAAAAA/9oADAMBAAIRAxEAPwD9E5J8k7N7CydrKzZmtrZmYwRFmJgQkklckk1V+R1j5BZerw/205G/m6x9FtfYJVigj/I6x8gsvV4f7afI6x8gsvV4f7asUoI/yOsfILL1eH+2pHKvkxaRWrSR2drHIslsVZIYldTzqPiGC5FdfUHlwTzGXAydVvgE4BPOY8AnBx9eKD3lXysj2ekTyANvJApGtUKxgapJel32heOkcSSAOutS75eRxzmPdyGJVuAZNPB5Yp4IdzEP0yZJtHYMjt4kbF3ZyytqksbSRtDxdK4YjQ5BZcGDHHSM/UKmjkiBq/8ALrfpKU8NuOiC0bEp3PoMWiRiy4YsoOc8aDLF8IcSxs88UsRUz5GnIRUvZLWMOxICu7oBjOAT14BYbC/CBbFWdd4yJbreE6QO5scDCkgk5zkgaRg5YVgTk4QjRjZ9vpYaT+Vzlvn2n1a91qDb1mfVnOTnNfbbDkLBzaqXVDErHaF2XVTjJVimVY6Rlx0jjiaD75TctOZ20FwsO9E+cKX06QLaSbJaNZAeEeOHR45LAcay3PLm3jV2bedATkgL9DJDG/SzpwGnTpE6cZOQATWtcbAZ4IrdrC3EMHCNVu5k0DdtGRqWIMQUdlOTxDHOaxjkyQ7yLYQRvIGQlL24jwGKFgmiMbvJjTOnGcec0HVW84dFcAgMqsM4yMjPYSO3sNZKgxSTW0IVbW1hggQADnLhY40X9R1BR/2rBsOa83W8a2i1zs05DXDhkD8Vj07k40ppXA/0nx0HS0qFc7XuY2hQ2sGZ3MS4uGwCIZJcnuHViM/tIrY51d+TW/rLe4oKtKlc6u/Jrf1lvcU51d+TW/rLe4oKtKlc6u/Jrf1lvcU51d+TW/rLe4oKtK5fbV7dNurcQQq87jvbl9W7jIeQ5EIKggBMjqMgqnzq78mt/WW9xQVaVK51d+TW/rLe4rWvNsXMRiDWsB3sghXFw3BirNk9w6sKaC9SpXOrvya39Zb3FOdXfk1v6y3uKCrSpXOrvya39Zb3FOdXfk1v6y3uKCrSpXOrvya39Zb3FOdXfk1v6y3uKCrSuXgvLqW6kYQQ6bZdxp5w4QySBJGJ7j0iE3YHDhrbx1T51d+TW/rLe4oM+3fBbj9TN7NqkbF5I2TW1uxsbMsYoSSYISSTGvEnTWltbaW0SbuNrK2FoIHO85wQwJibUFG7Jkxw/RUccZOK6TYXgtt+ph9mtBq/I6x8gsvV4f7afI6x8gsvV4f7asUoI/yOsfILL1eH+2nyOsfILL1eH+2rFKD88+FLkzaRbJupIrO1jkXcYZIYlYZuYgcMFyOBI/bSqfwufme7/wCP96ipQWORv5usfRbX2CVYqPyN/N1j6La+wSrFApXma9zQKhctfApP99t96iq7ULlr4FJ/vtvvUVBdpXPco9rTRzwQwyW8Ikju5neZGdBuRFheEiaQd4cnj1dVRf8AxMJQFLXVKYraXSZCFDSSWyPEzlMBl5yvAZ6uIXIyHd0qDsnlStxPdQBMG2AOoEskgMksfA6RxDwsDjI7M5BA5vYXwlOYGe7jTeCGW5GjEXRS1t5gpVnYZYz4UhuIUZAPCg/QqVK2Rtzfy3ERjMT276NLE62Qs4WbTgDQ2g4ILA4I4EECrQfLoCCCAQeBB4gjxEV9UrwNQSttfPWHpL/h91VapO2vnrD0l/w+6qtQKUpQKUpQfJQZzgZGRntAOMjP7B/AV9V4WxxNe0Co/KDv7L0qP2MtWKj8oO/svSo/Yy0FilKUClKUClKUHyqAZwAMnJx2nx19V5q7O2vaDQ294Lc/qZvZNTYPgtt+ph9mtNveC3P6mb2TU2D4JbfqYfZrQb9K461+EuFt1rR4tb3iyFiMQJbwtLvXIHEMgUjH+rzGtxfhCtCEIeVteRhYZXKnfCLDBVOkmRlUDtLDFB0tKgx8trVigDv0wpzu5AqFtemORtOEc6G6J48POM5LHldbzFAjSBpDEEVo5Edt5G8iMFZQdJSNznq6J8VBJ+Fz8z3f/H+9RUrz4XPzPd/8f71FXtBY5G/m6x9FtfYJVc1I5G/m6x9FtfYJVig/PninaB1AvztIyxCXL3iWxQ7Rj1BHTuapuuox9IJqzx1VsWkV3DLHavJdTvvbN97iQwtCkR32ZTkAahjSx1N0TxJzXc4pig8FQuXGeYy6catVvjOcZ5zHjIHZmr1QuWvgUn++2+9RUEpdiX88shvF2VPGhU2+YHcJ16iAzalbgueJHAYxxrcl5PzOzu0eymeQFXY2zlnUgAqzF8sMADB8QrpqUHOW+xbiNmeNdmRu+dTLbyKz5OTqYSZPHjxrCOS8gQR7jZG7Vi4TmraAxXSWC68AkcM+KuppQc/b7Muoy7R/F0bSMXcrBIpkY9bMRJ0j5zWfdX30ll/Km97VmlBCuXvI0eRpbIKis7YinJwoycASceArV2LY3yRBmazWSYtPIDHMWDyHUUJ3nHSMIPMorp6UHJ7WjvN9ZZks884fTiObAPMbnr7pxGM/9qp7q++ksv5U3va+9tfPWHpL/h91Vag5LYe3bq7a5WOWxzaTyWr9zlOWRVJPzvAZYj901U3V99JZfypve188m7KON7zdxxx5uGB0qq5AijIBwOPFmP7T46t0EbdX30ll/Km97TdX30ll/Km97VmlBye2YryQxWxe0ImbW2IpsCOIq7au6cQzaEI7Q58Rqnur76Sy/lTe9qxivaCNur76Sy/lTe9qXtyO81WmqSzP5SmMRzDB3UvE906uuutqPyg7+y9Kj9jLQebu++ksv5U3vambJ25c3Mt3DHNYl7OVYH7nKckxK+cbzgMll+tDXWVF2FYxxz3zJGiMZ1BKqAT+SQPxIHHpOzfWxPaaD3dX30ll/Km97TdX30ll/Km97VmlBG3V99JZfypve03V99JZfypve1ZpQcnbQ3st1JLrs/ycc3QmObSSwSSRlG8/Vrnxow8dU91ffSWX8qb3tWMV7QcVtWLan5UXksOZ7h+G7l3pO6bVow/Af7ieOeAFV9l7bjjS0tzrMjW8Eh0qzLGhTAeRhwVSVIz5jW/t7wW5/Uzezaoicm+dR2EjSBEhhhOFQb7O64qs+cqjAgMuCCB2UGve2Gy4njSQQqZ1ZdRk6DKsDoEkcvjjHdMAD16x4hihbbHs9YjEolmiMceGnaSZSkouURgWzkNFqwexT2ZqQfgzyuDdlmKtEWMMZG7a0jtiAueDbuPvuPEngR0az33IIskyxzsm9lt5ExlRb6XIllXi2Znid1LAKG4E8csQ+5bDZkbBzNCukxLjnB0FpS5iZ0D4Ld0fSxHUeHejG0lvZRXC3ZuLdeawjZ65kjxFhtRRnLd/gAYPEDV/qNYX5CjXI0c25RntJY4lTuKPbujK7IWwzFUCZGjo4zkgGte0+DWOMad6SoeRlJUmTS0FzEFdmchtPOWIIC9XVkk0GP4Ub2ObYt40UiSqDCpKMrAMLuLKkqeseKlafwgbEW12LfqhyJGs2xgKF0c0gAAHmhB/bSg6vkb+brH0W19glWKj8jfzdY+i2vsEqxQKUpQKhctfApP99t96iq7UHlwCbGUA6SWtwDjODzmPBwev6qDDym2oY54I2uuY28iTu0/chmRDHog1zKyLlWduIydHDqNSJeX8ivJGkcMxVt0oMhEoxdW8AlnCoQiSCbWpA6gOvPClYcn79ZZ2l2nvUcoYxzeMbsDVldGcdo6XWe3qFUPiq58u+wioOd+XFzvHTd2uoLboqFpFLSvtWSyeQNgkxDSrd7kalB668bltNJKIlEaEXEEbaCWeNRtFbdop1ZegZFJde3Abxaj0fxVc+XfYRU+Krny77CKg5bbvLSe2v7hARJDDE8gh6GW02LzcQF3ijUvzmSo73GWBFG15e724hjUQ7iae5t1dX1s+7ICMiLxKt0jrAKjGCRkGrHxVc+XfYRU+Kbny7q/9CKgs18JKGJAIJU6Tgg6TgHB8RwQf2iotzZXMaM5vWYIrMQtvGznAzhVHWeHVWvsfYV1HCuq80SPmWQCGM90kOtxntAYkDzAUG/tr56w9Jf8AD7qq1cntbZ1yJrLN7km4cDuMfRPMbk58/AEftqp8V3Xl/wBhFQfew+/u/SX9jFVWuV2Ps65LXWL3GLhge4R8TuYuNa3Kzas2zoUmlv8Ag80EPGCPqeQB2/dj1v8Au0HZ0qMNmXXl/wBhF/Wvfiu68v8AsIqCrNMqKWZgqqMkkgADxknqr7rltqbIupHhhN2zRs+9kbcR6VERV1BPjMmjh2gP4qofFd15f9hFQWaj8oO/svSo/Yy0+K7ry/7CKpW3NnXIa0ze6s3KAdxj4HdS8fPQdbUvZPz176Qn3G2rH8V3Xl/2EVTtmbOuTLeYvcEToCdxH0jzO3OfNwIH7KDqaVxnK/ac+zrVrl77IVokC7iPLa5ApxjiSF1N+6asps+5YAjaGQcEEQREEHqIOaC1So/xXdeX/YRU+LLry/7CKgqNOoYIWAZgxC5GohcZIHbjI/iKyVytrsi6e4lla7Zd2BbxkwR9JcK7uAewsQvn3VUviu68v+wioNnb3gtz+pm9k1Ng+C236mH2a1zW1dhXy86lbaebYwONzuIzqIibLaie556sL19fXXTbB8Ftv1MPs1oN6lKUClKUHH/C5+Z7v/j/AHqKlPhc/M93/wAf71FSgcluV9pHY2cb3MSOlvbIykkMrLCoKkY4EEVU+W9l5XD/ABP9KuYpigh/Ley8rh/if6U+W9l5XD/E/wBKuYpigh/Ley8rh/if6VK5T8qbWe2aKK4jkkeS2CquSzflMZ4DHiFdjilApSlApSlApSlApSmaCNt+ULLYMxCqLluJOBxsboDifGSB+2rNc5ylXXdbMiMZZOcSTFuOlWis5zGvnJY5x/0GuizQSdhyDeXi5GoXBYjPEAxRgEjxEqf4HxVk2+QIgzYAWW1JJ6gOdRZJPYMddaHJAajezNGY5JrqQkHvtKxRpHkHqO7CkjsLGsnLBN5DFDoLpPcWkcnWFWPnCMxY+I4C47ddBcjIIBGMEDGOrHmr6rwV7QMUpmlAqJymlCG0ZmCqtyhJJAAG5l4knqq3XN8rlDybPhZC6NdxyMf0V3UbuoJ7SX08O0BvFQdJUnZMo5xepka99G2nPS0mytwGx4sgjPmNVa5/kwuqfaMzRmN5LlU451GOK1hWMkHqzlmx/wBdBv8AKADcEnHB4T9Xdk//ACt+F1ZVKEFCAVIxpIIyCCOzFROWa67Uw6GdZ5IIXxkaY2mXeOWHV0A2P+oqO2rqgAYGABwxQe0pmlAxSlKDR24ubW4ABJMUwAHWe5twqLsbllZpbQK11EGWKJSCTkERgEHhXUUxQQ/lvZeVw/xP9KfLey8rh/if6VcxTFBD+W9l5XD/ABP9KfLey8rh/if6VcxTFB+d/CZymtrjZdzDDOksr7nSiZZ2xcxscADjgAn9lK/RMUoFKUoFKUoFKUoFKUoFKUoFae15AtvMxkaECOQmRRl4wEPTUY4kdY+qtytHbrILW4Mqs0QilLqpwzLuzqAPYSM0GNti5jWPnF0NLFtYkO8Oc9EtjiPNS42LrVF5xdJuxpyshDP53OOkfPVGoI21cyS3CQWsDpbybks9w0bM25jkJ0CBsDugHX2UGDlFboLuwdriRCZ+83gVMC0uOOg+Niqk9urHbVdNlYlM2+uDkk6C5MPEYxox1Vzm2tjXV1NZzSWVmWspjOubpznMTLpzzbh09D//ABiq/PL7yO09bk/xqDU5NWiF73TczSapXX50NpDRR4dcdR4EA+bzV9bYsFhgKNcz90mtelJL0103MZJRj1YGSfqrR5P7GurJrpo7Kzzd3El035U4wWVRp8G4jIJ/eNOU+x7raEKQzWVmVSa3n43Tn5uUMVxzb9JdSfUxoOgGxsxCPnFz32vXvO6Hh3uvHe+ak+xdaRpzi6XdgjUshDvnHFzjpHhWtzy+8jtPW3/xa2NhbVa4WXeRLDJDK8DKrmRSVVTqDlVyMMOyg+7jY+t1ff3K6Qo0rIQjaTnLLjiT219DZXdt9vrjrzu9Z3Pe4xox1dv11vUoJ9vsfQztv7l9YYYaQlV1HrUY4EdlQtvbPSLmyNdT90uYzqebpoFilyyMervhn6xVBts3DzXEUFtDItu6RlpLhoyzNBHLwQQvwxIB19hqVyg2NdXrWrSWVn+SXEd0v5U5yUVhp8G6iSD+6KDoPibuW65xdd9r17w73qxp1Y73zVI2Xs9JXuo1up8xzjik3dGBtLcZcjrwykfsI7K3ueX3kdp63J/i1I2Lse6tZryeOysw17Ms74unGMRKunPNuPS1v9choKPKaxURo7XEyaTAgG90o+JlOWB75sAk+YVRGzQ0onE85BwwQSdwI04HR7Qeuud5VbHutoWzWstnaaGaJ886c40Sq/D8m7QCv1MarLd3w4CytAB/7t+H/wBWg3YNkaJGk39w2rV0WkJjGo9i44Y7K0xE1rLAiyTTi4kaNt65fQFt5ZAV8RLKBWfYm1HmM6yxLDJby7lgshkQ5gilDByinqlAxjsrLfySCW2EYOhpHEuACAnN5SMns7oEoN+lKUClKUClKUClKUClKUClKUClKUClKUClKUClKUCtDbswS1uHKLIEilYo3euBGTpPmPVW/WntmR1t5miGqVY5CgxqJcISo09vHHCg26icnPnto+ln7lbVbqJyc+e2j6WfuVtQXKUrS2ltVYGgVlZjcSrAunHRZkdtTZI4YQ9WT1cKDdpXOT8tokkKGOUorsjSALu0VZUhMrEsDp3zFOAJ7m5xgZro6BULkx3196ZN7KKrtQuTHfX3pk3soqC7SlKCJsLwnaXpEP4fbVbqJsLwnaXpEP4fbVboFK0tqbUW3EZZWYSywwDTjg0rhFY5I4Anjjj5qlXvLWKJ3UxyssRl1uoUoqRCLezHLDoo0qqcZbIfAOk0HRUpSgi7B8I2j6Un4faVt38LtLbFGwiSO0g1Y1KbeVQMfpdMqcebPZWpsHwjaPpSfh9pWxtO3DTWjF1QxyyMqnrkJtZl0r5wGLfUpoKVKUoFKUoFKUoFKUoFKUoFKUoFKUoFKUoFKUoFKUoFae2EdreZYSRMY5BGQQCHKHSQT1ccca3K0duwa7W4TWseuKVdbHCplCNTHsA66DdqJyc+e2j6WfuVtVuonJz57aPpZ+5W1BT2jtGO3jaaVwkaYyxycZYKBgcSSSBgeOptwsW0I4pIZ+MEpkRlAIWZY3TTJGwzw1kleieriKz8pNltc2zxIyo5aF1LAlcxzpIAQCDg6McPHXOXnICSaeO6knRpd9v5EAdIQQLdUaPDFtSrbKMk9LU3ejhQUZ+SVvi1jLyroVINIIxcqjCbTN0T+lGWJBUnLDJ1YrpA47CDmuJm+DlmjMfOsYM0cbaTqitjaXEMNuOkM6DcMc8Mjhw4Gs9pyHZby3uzzeMQqE3UKtHFEQZuMQHY4l6QPDIzx4YDsahcmO+vvTJvZRVdqFyY76+9Mm9lFQbNxe3I32i1jbS8SxZmC71G07x26HQK5bC8c47M1tW00pkmV4lSJSgicPqaUFMsWTA0Ybh1nPXW1SgibC8J2l6RD+H21U7++SCN5pWCRRgszHOFA7eFTNheE7S9Ih/D7atnlHss3VrPbqwRpUKhiCVB6wSAckcKDXlaHaESmObIhmik6PArLEwdY5EYZHHBK8Dg9YzmtK55Jwbq3hkllyFe3Yrgc6EpEsyygq2BI8eokYPEgMM8Zu1fg/luZBcSzxmYyiR0USJCAsaIhQhi2tNBOvrOth0eFZZvg9LagLkookfdYXDW8DRXAEKEHrElySD/AKY4xjo5oOyDjxivquKt+QTC4tJzzaMWwVd3CjxRKVctvYwDkM4OGB4HC5Jxx7Wgi7B8I2j6Un4faVsbTVDNaa2YOJZDGAMhm5rMCGPYNGo/WBWvsHwjaPpSfh9pWztORBNaB0LM0sgjOcCNuazEsR25QMv73moKNKUoFKUoFKUoFKUoFKUoFKUoFKUoFKUoFKUoFKUoFaO3UVrW4EjFIzFKHYDJVTGdTAduBk1vVobdZBa3BkDNEIpS4U4YruzqAPYcZoN6onJz57aPpZ+5W1W656OyvIJrpoUtJI7ibfgvLKjr3CKMqVWJh1x5zntoOipUTf7Q+gsPWJ/8em/2h9BYesT/AOPQW6VE3+0PoLD1if8Ax6b/AGh9BYesT/49BbqFyY76+9Mm9lFX1v8AaH0Fh6xP7isnJ3Z0sSztPuxJPPJORGWZFDKihdTKpPe+LtoK9KUoImwvCdpekQ/h9tVuue5ldw3F08CWskdxJHKN5LKjqVtooiuFiYH5vOc9tZt/tD6Cw9Yn/wAegt0qJv8AaH0Fh6xP/j03+0PoLD1if/HoLdKib/aH0Fh6xP8A49N/tD6Cw9Yn/wAeg92D4RtH0pPw+0rZ2lcaZrRdCvvJZFyRkx4tZm1KewnTp+pjWHYFhLGbmScRCS4mE2mNmdFAt4YgNTKpJ7lnq7a2b+SQS2wjBKNI4l4ZwnN5SCT2d0CD9vnoN6lKUClKUClKUClKUClKUClKUClKUClKUClKUClKUCtDb0wS1uHZFkVYpWKN3rgRklD5j1Vv1p7YmdLeZ4xqlWORkGNWWCEqNPbxxwoNyleZpmg9pXma9zQKV5mub5USyRT21wkckqQpeZVScM7xosUZAPEs/RBwcZ7KDpaVwUGwrmK8gHdpCDbtvg2IAvdmvA6565JHBAxx1R44R9HJtKK5ivLma3hmk1CJmdl4oqy24aGDL6ZVaJZSF0hlYNx6QFB3NK/P4Df87WbRcRmYWyMpSAw7pL+7LrMQSUZbZ0I0EZYjJNfdjtPaGbSJywe4aaF2kWJXAjeOQ3axBBoUx7yPQ2cMY+LA5Id7Svz9ZtplA45wZUG0UTUsKxTSGGNrdpItIMcYYSKMk9Id+VYGvu3O1HEXdZlHc9R3UCuQ1+qPrDp1pblmyqqCVBweoh3tKm8nWmNrDzrPONOJMhQSQSMkL0ckYPDhxqlmgUrzNM0HtaG0IpDLbFDhEkcyjVjUht5VAx+l0yhx5s9lb+am7Ttw01oxdUMcsjBT1yE2sy6V84DFvqU0FKlKUClKUClKUClKUClKUClKUClKUClKUClKUClKUCtHbkhW2uGUlWWKUgg4IIjJBBHUaUoOQstpSmxuXM0pdXiAbW2pQWGQDnIpcbSlFhE4mlDmZwW1tqI0ngTnOKUoG29pSrDZlZpVLREsQ7AseHEkHia2dsX8i30KLLIqHm+VDMFOWGcjOONKUH3a38h2oYzLIY9cg0am0YEZONOcVrbC2jK0l0GllYLDMy5djpIIwRk8DSlB8bN2lKbO7YzSll3Oli7Fly/HBzwo+0pfi9X30uvfldWttWNB6OrOcealKBtfaUq21myzSqzpIWIdgWwRgk541l21tCVbq3VZZFVktyQGYAktxJAPHNe0oMov5PjTd72Td68aNTaMbrONOcddYti7Qla4uVaWRlVLggFmIBDcCBnhilKDBsjaUrWt4xmlZkWIqS7ErljnBzwr1dpS/F5ffS69/p1a21Y3fe6s5x5qUoG09pSi0s2E0oZt9qIdgzYcYyc8aybc2jKstqFllUNDASA7AMSTknB4mlKDYuL+QbUEYlkEetBo1Noxuwcac4qdZ3sj7VhRpHdFmusKWJUYt5gMAnA4HFKUH6FSlKBSlKBSlKBSlKBSlKD/2Q=="/>
          <p:cNvSpPr>
            <a:spLocks noChangeAspect="1" noChangeArrowheads="1"/>
          </p:cNvSpPr>
          <p:nvPr/>
        </p:nvSpPr>
        <p:spPr bwMode="auto">
          <a:xfrm>
            <a:off x="2783681" y="748904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2054" name="AutoShape 6" descr="data:image/jpeg;base64,/9j/4AAQSkZJRgABAQAAAQABAAD/2wCEAAkGBhQQEBEQERAQDw8QFRAQFRUWFhQVEBEVFhAWFhgRFRIXGyYeFxojGRYZIDEgJCcpLC4sGB4xNTAqNSYrLCkBCQoKBQUFDQUFDSkYEhgpKSkpKSkpKSkpKSkpKSkpKSkpKSkpKSkpKSkpKSkpKSkpKSkpKSkpKSkpKSkpKSkpKf/AABEIAKIBNwMBIgACEQEDEQH/xAAbAAEBAAMBAQEAAAAAAAAAAAAABQMEBgECB//EAEwQAAIBAwEDBQoJCwMCBwAAAAECAwAEERIFEyEGFCIxQSMyNFFUYXSUs9MHFRYzU3GjtLUkNUJzgYKRk9HS1FJyhGKhFyVjZIOkwf/EABQBAQAAAAAAAAAAAAAAAAAAAAD/xAAUEQEAAAAAAAAAAAAAAAAAAAAA/9oADAMBAAIRAxEAPwD9E5J8k7N7CydrKzZmtrZmYwRFmJgQkklckk1V+R1j5BZerw/205G/m6x9FtfYJVigj/I6x8gsvV4f7afI6x8gsvV4f7asUoI/yOsfILL1eH+2pHKvkxaRWrSR2drHIslsVZIYldTzqPiGC5FdfUHlwTzGXAydVvgE4BPOY8AnBx9eKD3lXysj2ekTyANvJApGtUKxgapJel32heOkcSSAOutS75eRxzmPdyGJVuAZNPB5Yp4IdzEP0yZJtHYMjt4kbF3ZyytqksbSRtDxdK4YjQ5BZcGDHHSM/UKmjkiBq/8ALrfpKU8NuOiC0bEp3PoMWiRiy4YsoOc8aDLF8IcSxs88UsRUz5GnIRUvZLWMOxICu7oBjOAT14BYbC/CBbFWdd4yJbreE6QO5scDCkgk5zkgaRg5YVgTk4QjRjZ9vpYaT+Vzlvn2n1a91qDb1mfVnOTnNfbbDkLBzaqXVDErHaF2XVTjJVimVY6Rlx0jjiaD75TctOZ20FwsO9E+cKX06QLaSbJaNZAeEeOHR45LAcay3PLm3jV2bedATkgL9DJDG/SzpwGnTpE6cZOQATWtcbAZ4IrdrC3EMHCNVu5k0DdtGRqWIMQUdlOTxDHOaxjkyQ7yLYQRvIGQlL24jwGKFgmiMbvJjTOnGcec0HVW84dFcAgMqsM4yMjPYSO3sNZKgxSTW0IVbW1hggQADnLhY40X9R1BR/2rBsOa83W8a2i1zs05DXDhkD8Vj07k40ppXA/0nx0HS0qFc7XuY2hQ2sGZ3MS4uGwCIZJcnuHViM/tIrY51d+TW/rLe4oKtKlc6u/Jrf1lvcU51d+TW/rLe4oKtKlc6u/Jrf1lvcU51d+TW/rLe4oKtK5fbV7dNurcQQq87jvbl9W7jIeQ5EIKggBMjqMgqnzq78mt/WW9xQVaVK51d+TW/rLe4rWvNsXMRiDWsB3sghXFw3BirNk9w6sKaC9SpXOrvya39Zb3FOdXfk1v6y3uKCrSpXOrvya39Zb3FOdXfk1v6y3uKCrSpXOrvya39Zb3FOdXfk1v6y3uKCrSuXgvLqW6kYQQ6bZdxp5w4QySBJGJ7j0iE3YHDhrbx1T51d+TW/rLe4oM+3fBbj9TN7NqkbF5I2TW1uxsbMsYoSSYISSTGvEnTWltbaW0SbuNrK2FoIHO85wQwJibUFG7Jkxw/RUccZOK6TYXgtt+ph9mtBq/I6x8gsvV4f7afI6x8gsvV4f7asUoI/yOsfILL1eH+2nyOsfILL1eH+2rFKD88+FLkzaRbJupIrO1jkXcYZIYlYZuYgcMFyOBI/bSqfwufme7/wCP96ipQWORv5usfRbX2CVYqPyN/N1j6La+wSrFApXma9zQKhctfApP99t96iq7ULlr4FJ/vtvvUVBdpXPco9rTRzwQwyW8Ikju5neZGdBuRFheEiaQd4cnj1dVRf8AxMJQFLXVKYraXSZCFDSSWyPEzlMBl5yvAZ6uIXIyHd0qDsnlStxPdQBMG2AOoEskgMksfA6RxDwsDjI7M5BA5vYXwlOYGe7jTeCGW5GjEXRS1t5gpVnYZYz4UhuIUZAPCg/QqVK2Rtzfy3ERjMT276NLE62Qs4WbTgDQ2g4ILA4I4EECrQfLoCCCAQeBB4gjxEV9UrwNQSttfPWHpL/h91VapO2vnrD0l/w+6qtQKUpQKUpQfJQZzgZGRntAOMjP7B/AV9V4WxxNe0Co/KDv7L0qP2MtWKj8oO/svSo/Yy0FilKUClKUClKUHyqAZwAMnJx2nx19V5q7O2vaDQ294Lc/qZvZNTYPgtt+ph9mtNveC3P6mb2TU2D4JbfqYfZrQb9K461+EuFt1rR4tb3iyFiMQJbwtLvXIHEMgUjH+rzGtxfhCtCEIeVteRhYZXKnfCLDBVOkmRlUDtLDFB0tKgx8trVigDv0wpzu5AqFtemORtOEc6G6J48POM5LHldbzFAjSBpDEEVo5Edt5G8iMFZQdJSNznq6J8VBJ+Fz8z3f/H+9RUrz4XPzPd/8f71FXtBY5G/m6x9FtfYJVc1I5G/m6x9FtfYJVig/PninaB1AvztIyxCXL3iWxQ7Rj1BHTuapuuox9IJqzx1VsWkV3DLHavJdTvvbN97iQwtCkR32ZTkAahjSx1N0TxJzXc4pig8FQuXGeYy6catVvjOcZ5zHjIHZmr1QuWvgUn++2+9RUEpdiX88shvF2VPGhU2+YHcJ16iAzalbgueJHAYxxrcl5PzOzu0eymeQFXY2zlnUgAqzF8sMADB8QrpqUHOW+xbiNmeNdmRu+dTLbyKz5OTqYSZPHjxrCOS8gQR7jZG7Vi4TmraAxXSWC68AkcM+KuppQc/b7Muoy7R/F0bSMXcrBIpkY9bMRJ0j5zWfdX30ll/Km97VmlBCuXvI0eRpbIKis7YinJwoycASceArV2LY3yRBmazWSYtPIDHMWDyHUUJ3nHSMIPMorp6UHJ7WjvN9ZZks884fTiObAPMbnr7pxGM/9qp7q++ksv5U3va+9tfPWHpL/h91Vag5LYe3bq7a5WOWxzaTyWr9zlOWRVJPzvAZYj901U3V99JZfypve188m7KON7zdxxx5uGB0qq5AijIBwOPFmP7T46t0EbdX30ll/Km97TdX30ll/Km97VmlBye2YryQxWxe0ImbW2IpsCOIq7au6cQzaEI7Q58Rqnur76Sy/lTe9qxivaCNur76Sy/lTe9qXtyO81WmqSzP5SmMRzDB3UvE906uuutqPyg7+y9Kj9jLQebu++ksv5U3vambJ25c3Mt3DHNYl7OVYH7nKckxK+cbzgMll+tDXWVF2FYxxz3zJGiMZ1BKqAT+SQPxIHHpOzfWxPaaD3dX30ll/Km97TdX30ll/Km97VmlBG3V99JZfypve03V99JZfypve1ZpQcnbQ3st1JLrs/ycc3QmObSSwSSRlG8/Vrnxow8dU91ffSWX8qb3tWMV7QcVtWLan5UXksOZ7h+G7l3pO6bVow/Af7ieOeAFV9l7bjjS0tzrMjW8Eh0qzLGhTAeRhwVSVIz5jW/t7wW5/Uzezaoicm+dR2EjSBEhhhOFQb7O64qs+cqjAgMuCCB2UGve2Gy4njSQQqZ1ZdRk6DKsDoEkcvjjHdMAD16x4hihbbHs9YjEolmiMceGnaSZSkouURgWzkNFqwexT2ZqQfgzyuDdlmKtEWMMZG7a0jtiAueDbuPvuPEngR0az33IIskyxzsm9lt5ExlRb6XIllXi2Znid1LAKG4E8csQ+5bDZkbBzNCukxLjnB0FpS5iZ0D4Ld0fSxHUeHejG0lvZRXC3ZuLdeawjZ65kjxFhtRRnLd/gAYPEDV/qNYX5CjXI0c25RntJY4lTuKPbujK7IWwzFUCZGjo4zkgGte0+DWOMad6SoeRlJUmTS0FzEFdmchtPOWIIC9XVkk0GP4Ub2ObYt40UiSqDCpKMrAMLuLKkqeseKlafwgbEW12LfqhyJGs2xgKF0c0gAAHmhB/bSg6vkb+brH0W19glWKj8jfzdY+i2vsEqxQKUpQKhctfApP99t96iq7UHlwCbGUA6SWtwDjODzmPBwev6qDDym2oY54I2uuY28iTu0/chmRDHog1zKyLlWduIydHDqNSJeX8ivJGkcMxVt0oMhEoxdW8AlnCoQiSCbWpA6gOvPClYcn79ZZ2l2nvUcoYxzeMbsDVldGcdo6XWe3qFUPiq58u+wioOd+XFzvHTd2uoLboqFpFLSvtWSyeQNgkxDSrd7kalB668bltNJKIlEaEXEEbaCWeNRtFbdop1ZegZFJde3Abxaj0fxVc+XfYRU+Krny77CKg5bbvLSe2v7hARJDDE8gh6GW02LzcQF3ijUvzmSo73GWBFG15e724hjUQ7iae5t1dX1s+7ICMiLxKt0jrAKjGCRkGrHxVc+XfYRU+Kbny7q/9CKgs18JKGJAIJU6Tgg6TgHB8RwQf2iotzZXMaM5vWYIrMQtvGznAzhVHWeHVWvsfYV1HCuq80SPmWQCGM90kOtxntAYkDzAUG/tr56w9Jf8AD7qq1cntbZ1yJrLN7km4cDuMfRPMbk58/AEftqp8V3Xl/wBhFQfew+/u/SX9jFVWuV2Ps65LXWL3GLhge4R8TuYuNa3Kzas2zoUmlv8Ag80EPGCPqeQB2/dj1v8Au0HZ0qMNmXXl/wBhF/Wvfiu68v8AsIqCrNMqKWZgqqMkkgADxknqr7rltqbIupHhhN2zRs+9kbcR6VERV1BPjMmjh2gP4qofFd15f9hFQWaj8oO/svSo/Yy0+K7ry/7CKpW3NnXIa0ze6s3KAdxj4HdS8fPQdbUvZPz176Qn3G2rH8V3Xl/2EVTtmbOuTLeYvcEToCdxH0jzO3OfNwIH7KDqaVxnK/ac+zrVrl77IVokC7iPLa5ApxjiSF1N+6asps+5YAjaGQcEEQREEHqIOaC1So/xXdeX/YRU+LLry/7CKgqNOoYIWAZgxC5GohcZIHbjI/iKyVytrsi6e4lla7Zd2BbxkwR9JcK7uAewsQvn3VUviu68v+wioNnb3gtz+pm9k1Ng+C236mH2a1zW1dhXy86lbaebYwONzuIzqIibLaie556sL19fXXTbB8Ftv1MPs1oN6lKUClKUHH/C5+Z7v/j/AHqKlPhc/M93/wAf71FSgcluV9pHY2cb3MSOlvbIykkMrLCoKkY4EEVU+W9l5XD/ABP9KuYpigh/Ley8rh/if6U+W9l5XD/E/wBKuYpigh/Ley8rh/if6VK5T8qbWe2aKK4jkkeS2CquSzflMZ4DHiFdjilApSlApSlApSlApSmaCNt+ULLYMxCqLluJOBxsboDifGSB+2rNc5ylXXdbMiMZZOcSTFuOlWis5zGvnJY5x/0GuizQSdhyDeXi5GoXBYjPEAxRgEjxEqf4HxVk2+QIgzYAWW1JJ6gOdRZJPYMddaHJAajezNGY5JrqQkHvtKxRpHkHqO7CkjsLGsnLBN5DFDoLpPcWkcnWFWPnCMxY+I4C47ddBcjIIBGMEDGOrHmr6rwV7QMUpmlAqJymlCG0ZmCqtyhJJAAG5l4knqq3XN8rlDybPhZC6NdxyMf0V3UbuoJ7SX08O0BvFQdJUnZMo5xepka99G2nPS0mytwGx4sgjPmNVa5/kwuqfaMzRmN5LlU451GOK1hWMkHqzlmx/wBdBv8AKADcEnHB4T9Xdk//ACt+F1ZVKEFCAVIxpIIyCCOzFROWa67Uw6GdZ5IIXxkaY2mXeOWHV0A2P+oqO2rqgAYGABwxQe0pmlAxSlKDR24ubW4ABJMUwAHWe5twqLsbllZpbQK11EGWKJSCTkERgEHhXUUxQQ/lvZeVw/xP9KfLey8rh/if6VcxTFBD+W9l5XD/ABP9KfLey8rh/if6VcxTFB+d/CZymtrjZdzDDOksr7nSiZZ2xcxscADjgAn9lK/RMUoFKUoFKUoFKUoFKUoFKUoFae15AtvMxkaECOQmRRl4wEPTUY4kdY+qtytHbrILW4Mqs0QilLqpwzLuzqAPYSM0GNti5jWPnF0NLFtYkO8Oc9EtjiPNS42LrVF5xdJuxpyshDP53OOkfPVGoI21cyS3CQWsDpbybks9w0bM25jkJ0CBsDugHX2UGDlFboLuwdriRCZ+83gVMC0uOOg+Niqk9urHbVdNlYlM2+uDkk6C5MPEYxox1Vzm2tjXV1NZzSWVmWspjOubpznMTLpzzbh09D//ABiq/PL7yO09bk/xqDU5NWiF73TczSapXX50NpDRR4dcdR4EA+bzV9bYsFhgKNcz90mtelJL0103MZJRj1YGSfqrR5P7GurJrpo7Kzzd3El035U4wWVRp8G4jIJ/eNOU+x7raEKQzWVmVSa3n43Tn5uUMVxzb9JdSfUxoOgGxsxCPnFz32vXvO6Hh3uvHe+ak+xdaRpzi6XdgjUshDvnHFzjpHhWtzy+8jtPW3/xa2NhbVa4WXeRLDJDK8DKrmRSVVTqDlVyMMOyg+7jY+t1ff3K6Qo0rIQjaTnLLjiT219DZXdt9vrjrzu9Z3Pe4xox1dv11vUoJ9vsfQztv7l9YYYaQlV1HrUY4EdlQtvbPSLmyNdT90uYzqebpoFilyyMervhn6xVBts3DzXEUFtDItu6RlpLhoyzNBHLwQQvwxIB19hqVyg2NdXrWrSWVn+SXEd0v5U5yUVhp8G6iSD+6KDoPibuW65xdd9r17w73qxp1Y73zVI2Xs9JXuo1up8xzjik3dGBtLcZcjrwykfsI7K3ueX3kdp63J/i1I2Lse6tZryeOysw17Ms74unGMRKunPNuPS1v9choKPKaxURo7XEyaTAgG90o+JlOWB75sAk+YVRGzQ0onE85BwwQSdwI04HR7Qeuud5VbHutoWzWstnaaGaJ886c40Sq/D8m7QCv1MarLd3w4CytAB/7t+H/wBWg3YNkaJGk39w2rV0WkJjGo9i44Y7K0xE1rLAiyTTi4kaNt65fQFt5ZAV8RLKBWfYm1HmM6yxLDJby7lgshkQ5gilDByinqlAxjsrLfySCW2EYOhpHEuACAnN5SMns7oEoN+lKUClKUClKUClKUClKUClKUClKUClKUClKUClKUCtDbswS1uHKLIEilYo3euBGTpPmPVW/WntmR1t5miGqVY5CgxqJcISo09vHHCg26icnPnto+ln7lbVbqJyc+e2j6WfuVtQXKUrS2ltVYGgVlZjcSrAunHRZkdtTZI4YQ9WT1cKDdpXOT8tokkKGOUorsjSALu0VZUhMrEsDp3zFOAJ7m5xgZro6BULkx3196ZN7KKrtQuTHfX3pk3soqC7SlKCJsLwnaXpEP4fbVbqJsLwnaXpEP4fbVboFK0tqbUW3EZZWYSywwDTjg0rhFY5I4Anjjj5qlXvLWKJ3UxyssRl1uoUoqRCLezHLDoo0qqcZbIfAOk0HRUpSgi7B8I2j6Un4faVt38LtLbFGwiSO0g1Y1KbeVQMfpdMqcebPZWpsHwjaPpSfh9pWxtO3DTWjF1QxyyMqnrkJtZl0r5wGLfUpoKVKUoFKUoFKUoFKUoFKUoFKUoFKUoFKUoFKUoFKUoFae2EdreZYSRMY5BGQQCHKHSQT1ccca3K0duwa7W4TWseuKVdbHCplCNTHsA66DdqJyc+e2j6WfuVtVuonJz57aPpZ+5W1BT2jtGO3jaaVwkaYyxycZYKBgcSSSBgeOptwsW0I4pIZ+MEpkRlAIWZY3TTJGwzw1kleieriKz8pNltc2zxIyo5aF1LAlcxzpIAQCDg6McPHXOXnICSaeO6knRpd9v5EAdIQQLdUaPDFtSrbKMk9LU3ejhQUZ+SVvi1jLyroVINIIxcqjCbTN0T+lGWJBUnLDJ1YrpA47CDmuJm+DlmjMfOsYM0cbaTqitjaXEMNuOkM6DcMc8Mjhw4Gs9pyHZby3uzzeMQqE3UKtHFEQZuMQHY4l6QPDIzx4YDsahcmO+vvTJvZRVdqFyY76+9Mm9lFQbNxe3I32i1jbS8SxZmC71G07x26HQK5bC8c47M1tW00pkmV4lSJSgicPqaUFMsWTA0Ybh1nPXW1SgibC8J2l6RD+H21U7++SCN5pWCRRgszHOFA7eFTNheE7S9Ih/D7atnlHss3VrPbqwRpUKhiCVB6wSAckcKDXlaHaESmObIhmik6PArLEwdY5EYZHHBK8Dg9YzmtK55Jwbq3hkllyFe3Yrgc6EpEsyygq2BI8eokYPEgMM8Zu1fg/luZBcSzxmYyiR0USJCAsaIhQhi2tNBOvrOth0eFZZvg9LagLkookfdYXDW8DRXAEKEHrElySD/AKY4xjo5oOyDjxivquKt+QTC4tJzzaMWwVd3CjxRKVctvYwDkM4OGB4HC5Jxx7Wgi7B8I2j6Un4faVsbTVDNaa2YOJZDGAMhm5rMCGPYNGo/WBWvsHwjaPpSfh9pWztORBNaB0LM0sgjOcCNuazEsR25QMv73moKNKUoFKUoFKUoFKUoFKUoFKUoFKUoFKUoFKUoFKUoFaO3UVrW4EjFIzFKHYDJVTGdTAduBk1vVobdZBa3BkDNEIpS4U4YruzqAPYcZoN6onJz57aPpZ+5W1W656OyvIJrpoUtJI7ibfgvLKjr3CKMqVWJh1x5zntoOipUTf7Q+gsPWJ/8em/2h9BYesT/AOPQW6VE3+0PoLD1if8Ax6b/AGh9BYesT/49BbqFyY76+9Mm9lFX1v8AaH0Fh6xP7isnJ3Z0sSztPuxJPPJORGWZFDKihdTKpPe+LtoK9KUoImwvCdpekQ/h9tVuue5ldw3F08CWskdxJHKN5LKjqVtooiuFiYH5vOc9tZt/tD6Cw9Yn/wAegt0qJv8AaH0Fh6xP/j03+0PoLD1if/HoLdKib/aH0Fh6xP8A49N/tD6Cw9Yn/wAeg92D4RtH0pPw+0rZ2lcaZrRdCvvJZFyRkx4tZm1KewnTp+pjWHYFhLGbmScRCS4mE2mNmdFAt4YgNTKpJ7lnq7a2b+SQS2wjBKNI4l4ZwnN5SCT2d0CD9vnoN6lKUClKUClKUClKUClKUClKUClKUClKUClKUClKUCtDb0wS1uHZFkVYpWKN3rgRklD5j1Vv1p7YmdLeZ4xqlWORkGNWWCEqNPbxxwoNyleZpmg9pXma9zQKV5mub5USyRT21wkckqQpeZVScM7xosUZAPEs/RBwcZ7KDpaVwUGwrmK8gHdpCDbtvg2IAvdmvA6565JHBAxx1R44R9HJtKK5ivLma3hmk1CJmdl4oqy24aGDL6ZVaJZSF0hlYNx6QFB3NK/P4Df87WbRcRmYWyMpSAw7pL+7LrMQSUZbZ0I0EZYjJNfdjtPaGbSJywe4aaF2kWJXAjeOQ3axBBoUx7yPQ2cMY+LA5Id7Svz9ZtplA45wZUG0UTUsKxTSGGNrdpItIMcYYSKMk9Id+VYGvu3O1HEXdZlHc9R3UCuQ1+qPrDp1pblmyqqCVBweoh3tKm8nWmNrDzrPONOJMhQSQSMkL0ckYPDhxqlmgUrzNM0HtaG0IpDLbFDhEkcyjVjUht5VAx+l0yhx5s9lb+am7Ttw01oxdUMcsjBT1yE2sy6V84DFvqU0FKlKUClKUClKUClKUClKUClKUClKUClKUClKUClKUCtHbkhW2uGUlWWKUgg4IIjJBBHUaUoOQstpSmxuXM0pdXiAbW2pQWGQDnIpcbSlFhE4mlDmZwW1tqI0ngTnOKUoG29pSrDZlZpVLREsQ7AseHEkHia2dsX8i30KLLIqHm+VDMFOWGcjOONKUH3a38h2oYzLIY9cg0am0YEZONOcVrbC2jK0l0GllYLDMy5djpIIwRk8DSlB8bN2lKbO7YzSll3Oli7Fly/HBzwo+0pfi9X30uvfldWttWNB6OrOcealKBtfaUq21myzSqzpIWIdgWwRgk541l21tCVbq3VZZFVktyQGYAktxJAPHNe0oMov5PjTd72Td68aNTaMbrONOcddYti7Qla4uVaWRlVLggFmIBDcCBnhilKDBsjaUrWt4xmlZkWIqS7ErljnBzwr1dpS/F5ffS69/p1a21Y3fe6s5x5qUoG09pSi0s2E0oZt9qIdgzYcYyc8aybc2jKstqFllUNDASA7AMSTknB4mlKDYuL+QbUEYlkEetBo1Noxuwcac4qdZ3sj7VhRpHdFmusKWJUYt5gMAnA4HFKUH6FSlKBSlKBSlKBSlKBSlKD/2Q=="/>
          <p:cNvSpPr>
            <a:spLocks noChangeAspect="1" noChangeArrowheads="1"/>
          </p:cNvSpPr>
          <p:nvPr/>
        </p:nvSpPr>
        <p:spPr bwMode="auto">
          <a:xfrm>
            <a:off x="2783681" y="748904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CD73C4-85CE-46A8-AC2E-6A6AF0C0E163}"/>
              </a:ext>
            </a:extLst>
          </p:cNvPr>
          <p:cNvSpPr txBox="1">
            <a:spLocks/>
          </p:cNvSpPr>
          <p:nvPr/>
        </p:nvSpPr>
        <p:spPr>
          <a:xfrm>
            <a:off x="674085" y="142464"/>
            <a:ext cx="10843831" cy="7429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3500" dirty="0">
                <a:latin typeface="Tahoma" pitchFamily="34" charset="0"/>
                <a:ea typeface="Tahoma" pitchFamily="34" charset="0"/>
                <a:cs typeface="Tahoma" pitchFamily="34" charset="0"/>
              </a:rPr>
              <a:t>More results in the paper</a:t>
            </a:r>
            <a:r>
              <a:rPr lang="en-US" sz="3500" dirty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022E3C7-1DEF-488B-89D7-489421208BE4}"/>
              </a:ext>
            </a:extLst>
          </p:cNvPr>
          <p:cNvSpPr/>
          <p:nvPr/>
        </p:nvSpPr>
        <p:spPr>
          <a:xfrm>
            <a:off x="1973222" y="5833241"/>
            <a:ext cx="2750482" cy="5759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ystem overhead</a:t>
            </a:r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1D0C6B63-D82D-4480-B820-A624579C8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354" y="4782718"/>
            <a:ext cx="1055249" cy="1055249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D3EDD5A-90ED-4A4D-BF5E-94AAB443AA3F}"/>
              </a:ext>
            </a:extLst>
          </p:cNvPr>
          <p:cNvSpPr/>
          <p:nvPr/>
        </p:nvSpPr>
        <p:spPr>
          <a:xfrm>
            <a:off x="2564721" y="2385777"/>
            <a:ext cx="1473797" cy="5759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cases</a:t>
            </a:r>
            <a:endParaRPr lang="en-US" altLang="zh-C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5D3CA4E-56E0-4743-A8F2-8945D0899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601" y="1263091"/>
            <a:ext cx="1124986" cy="1122686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4B6B91F-C275-4452-879C-3659B80870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7981" y="3098915"/>
            <a:ext cx="1025622" cy="93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76DE8D-A978-4A51-832C-125BBE1AC57B}"/>
              </a:ext>
            </a:extLst>
          </p:cNvPr>
          <p:cNvSpPr txBox="1">
            <a:spLocks/>
          </p:cNvSpPr>
          <p:nvPr/>
        </p:nvSpPr>
        <p:spPr>
          <a:xfrm>
            <a:off x="4876495" y="1441566"/>
            <a:ext cx="5523715" cy="117360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SzPct val="130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ahoma"/>
                <a:cs typeface="Tahoma"/>
              </a:rPr>
              <a:t>In-place application upgrade</a:t>
            </a:r>
          </a:p>
          <a:p>
            <a:pPr marL="257175" indent="-257175">
              <a:spcBef>
                <a:spcPct val="20000"/>
              </a:spcBef>
              <a:buSzPct val="130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ahoma"/>
                <a:cs typeface="Tahoma"/>
              </a:rPr>
              <a:t>Real-time attack mitigation</a:t>
            </a:r>
          </a:p>
          <a:p>
            <a:pPr marL="257175" indent="-257175">
              <a:spcBef>
                <a:spcPct val="20000"/>
              </a:spcBef>
              <a:buSzPct val="130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ahoma"/>
                <a:cs typeface="Tahoma"/>
              </a:rPr>
              <a:t>Tenant-specific network extensions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A1BF68-EB73-4E72-A9D9-2AC81D75F30B}"/>
              </a:ext>
            </a:extLst>
          </p:cNvPr>
          <p:cNvSpPr/>
          <p:nvPr/>
        </p:nvSpPr>
        <p:spPr>
          <a:xfrm>
            <a:off x="2145504" y="4089549"/>
            <a:ext cx="2530575" cy="5759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Multi-level consistency</a:t>
            </a:r>
            <a:endParaRPr lang="en-US" altLang="zh-CN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D88AD71-C44F-4492-8830-C66123D849D0}"/>
              </a:ext>
            </a:extLst>
          </p:cNvPr>
          <p:cNvSpPr txBox="1">
            <a:spLocks/>
          </p:cNvSpPr>
          <p:nvPr/>
        </p:nvSpPr>
        <p:spPr>
          <a:xfrm>
            <a:off x="4876496" y="3502747"/>
            <a:ext cx="5523715" cy="117360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SzPct val="130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ahoma"/>
                <a:cs typeface="Tahoma"/>
              </a:rPr>
              <a:t>Scalability of real-world P4 programs</a:t>
            </a:r>
          </a:p>
          <a:p>
            <a:pPr marL="257175" indent="-257175">
              <a:spcBef>
                <a:spcPct val="20000"/>
              </a:spcBef>
              <a:buSzPct val="130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ahoma"/>
                <a:cs typeface="Tahoma"/>
              </a:rPr>
              <a:t>Large-scale synthetic program simulation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C88B4F1-C4DF-4037-A138-35C450BBD615}"/>
              </a:ext>
            </a:extLst>
          </p:cNvPr>
          <p:cNvSpPr txBox="1">
            <a:spLocks/>
          </p:cNvSpPr>
          <p:nvPr/>
        </p:nvSpPr>
        <p:spPr>
          <a:xfrm>
            <a:off x="4876496" y="5190938"/>
            <a:ext cx="5523715" cy="93025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257175" indent="-257175">
              <a:spcBef>
                <a:spcPct val="20000"/>
              </a:spcBef>
              <a:buSzPct val="130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ahoma"/>
                <a:cs typeface="Tahoma"/>
              </a:rPr>
              <a:t>Hardware overhead</a:t>
            </a:r>
          </a:p>
          <a:p>
            <a:pPr marL="257175" indent="-257175">
              <a:spcBef>
                <a:spcPct val="20000"/>
              </a:spcBef>
              <a:buSzPct val="130000"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Tahoma"/>
                <a:cs typeface="Tahoma"/>
              </a:rPr>
              <a:t>Reconfiguration transient overhead </a:t>
            </a:r>
          </a:p>
        </p:txBody>
      </p:sp>
    </p:spTree>
    <p:extLst>
      <p:ext uri="{BB962C8B-B14F-4D97-AF65-F5344CB8AC3E}">
        <p14:creationId xmlns:p14="http://schemas.microsoft.com/office/powerpoint/2010/main" val="2634378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99482" y="152400"/>
            <a:ext cx="7793037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latin typeface="Tahoma" pitchFamily="34" charset="0"/>
                <a:ea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2050" name="AutoShape 2" descr="data:image/jpeg;base64,/9j/4AAQSkZJRgABAQAAAQABAAD/2wCEAAkGBhQQEBEQERAQDw8QFRAQFRUWFhQVEBEVFhAWFhgRFRIXGyYeFxojGRYZIDEgJCcpLC4sGB4xNTAqNSYrLCkBCQoKBQUFDQUFDSkYEhgpKSkpKSkpKSkpKSkpKSkpKSkpKSkpKSkpKSkpKSkpKSkpKSkpKSkpKSkpKSkpKSkpKf/AABEIAKIBNwMBIgACEQEDEQH/xAAbAAEBAAMBAQEAAAAAAAAAAAAABQMEBgECB//EAEwQAAIBAwEDBQoJCwMCBwAAAAECAwAEERIFEyEGFCIxQSMyNFFUYXSUs9MHFRYzU3GjtLUkNUJzgYKRk9HS1FJyhGKhFyVjZIOkwf/EABQBAQAAAAAAAAAAAAAAAAAAAAD/xAAUEQEAAAAAAAAAAAAAAAAAAAAA/9oADAMBAAIRAxEAPwD9E5J8k7N7CydrKzZmtrZmYwRFmJgQkklckk1V+R1j5BZerw/205G/m6x9FtfYJVigj/I6x8gsvV4f7afI6x8gsvV4f7asUoI/yOsfILL1eH+2pHKvkxaRWrSR2drHIslsVZIYldTzqPiGC5FdfUHlwTzGXAydVvgE4BPOY8AnBx9eKD3lXysj2ekTyANvJApGtUKxgapJel32heOkcSSAOutS75eRxzmPdyGJVuAZNPB5Yp4IdzEP0yZJtHYMjt4kbF3ZyytqksbSRtDxdK4YjQ5BZcGDHHSM/UKmjkiBq/8ALrfpKU8NuOiC0bEp3PoMWiRiy4YsoOc8aDLF8IcSxs88UsRUz5GnIRUvZLWMOxICu7oBjOAT14BYbC/CBbFWdd4yJbreE6QO5scDCkgk5zkgaRg5YVgTk4QjRjZ9vpYaT+Vzlvn2n1a91qDb1mfVnOTnNfbbDkLBzaqXVDErHaF2XVTjJVimVY6Rlx0jjiaD75TctOZ20FwsO9E+cKX06QLaSbJaNZAeEeOHR45LAcay3PLm3jV2bedATkgL9DJDG/SzpwGnTpE6cZOQATWtcbAZ4IrdrC3EMHCNVu5k0DdtGRqWIMQUdlOTxDHOaxjkyQ7yLYQRvIGQlL24jwGKFgmiMbvJjTOnGcec0HVW84dFcAgMqsM4yMjPYSO3sNZKgxSTW0IVbW1hggQADnLhY40X9R1BR/2rBsOa83W8a2i1zs05DXDhkD8Vj07k40ppXA/0nx0HS0qFc7XuY2hQ2sGZ3MS4uGwCIZJcnuHViM/tIrY51d+TW/rLe4oKtKlc6u/Jrf1lvcU51d+TW/rLe4oKtKlc6u/Jrf1lvcU51d+TW/rLe4oKtK5fbV7dNurcQQq87jvbl9W7jIeQ5EIKggBMjqMgqnzq78mt/WW9xQVaVK51d+TW/rLe4rWvNsXMRiDWsB3sghXFw3BirNk9w6sKaC9SpXOrvya39Zb3FOdXfk1v6y3uKCrSpXOrvya39Zb3FOdXfk1v6y3uKCrSpXOrvya39Zb3FOdXfk1v6y3uKCrSuXgvLqW6kYQQ6bZdxp5w4QySBJGJ7j0iE3YHDhrbx1T51d+TW/rLe4oM+3fBbj9TN7NqkbF5I2TW1uxsbMsYoSSYISSTGvEnTWltbaW0SbuNrK2FoIHO85wQwJibUFG7Jkxw/RUccZOK6TYXgtt+ph9mtBq/I6x8gsvV4f7afI6x8gsvV4f7asUoI/yOsfILL1eH+2nyOsfILL1eH+2rFKD88+FLkzaRbJupIrO1jkXcYZIYlYZuYgcMFyOBI/bSqfwufme7/wCP96ipQWORv5usfRbX2CVYqPyN/N1j6La+wSrFApXma9zQKhctfApP99t96iq7ULlr4FJ/vtvvUVBdpXPco9rTRzwQwyW8Ikju5neZGdBuRFheEiaQd4cnj1dVRf8AxMJQFLXVKYraXSZCFDSSWyPEzlMBl5yvAZ6uIXIyHd0qDsnlStxPdQBMG2AOoEskgMksfA6RxDwsDjI7M5BA5vYXwlOYGe7jTeCGW5GjEXRS1t5gpVnYZYz4UhuIUZAPCg/QqVK2Rtzfy3ERjMT276NLE62Qs4WbTgDQ2g4ILA4I4EECrQfLoCCCAQeBB4gjxEV9UrwNQSttfPWHpL/h91VapO2vnrD0l/w+6qtQKUpQKUpQfJQZzgZGRntAOMjP7B/AV9V4WxxNe0Co/KDv7L0qP2MtWKj8oO/svSo/Yy0FilKUClKUClKUHyqAZwAMnJx2nx19V5q7O2vaDQ294Lc/qZvZNTYPgtt+ph9mtNveC3P6mb2TU2D4JbfqYfZrQb9K461+EuFt1rR4tb3iyFiMQJbwtLvXIHEMgUjH+rzGtxfhCtCEIeVteRhYZXKnfCLDBVOkmRlUDtLDFB0tKgx8trVigDv0wpzu5AqFtemORtOEc6G6J48POM5LHldbzFAjSBpDEEVo5Edt5G8iMFZQdJSNznq6J8VBJ+Fz8z3f/H+9RUrz4XPzPd/8f71FXtBY5G/m6x9FtfYJVc1I5G/m6x9FtfYJVig/PninaB1AvztIyxCXL3iWxQ7Rj1BHTuapuuox9IJqzx1VsWkV3DLHavJdTvvbN97iQwtCkR32ZTkAahjSx1N0TxJzXc4pig8FQuXGeYy6catVvjOcZ5zHjIHZmr1QuWvgUn++2+9RUEpdiX88shvF2VPGhU2+YHcJ16iAzalbgueJHAYxxrcl5PzOzu0eymeQFXY2zlnUgAqzF8sMADB8QrpqUHOW+xbiNmeNdmRu+dTLbyKz5OTqYSZPHjxrCOS8gQR7jZG7Vi4TmraAxXSWC68AkcM+KuppQc/b7Muoy7R/F0bSMXcrBIpkY9bMRJ0j5zWfdX30ll/Km97VmlBCuXvI0eRpbIKis7YinJwoycASceArV2LY3yRBmazWSYtPIDHMWDyHUUJ3nHSMIPMorp6UHJ7WjvN9ZZks884fTiObAPMbnr7pxGM/9qp7q++ksv5U3va+9tfPWHpL/h91Vag5LYe3bq7a5WOWxzaTyWr9zlOWRVJPzvAZYj901U3V99JZfypve188m7KON7zdxxx5uGB0qq5AijIBwOPFmP7T46t0EbdX30ll/Km97TdX30ll/Km97VmlBye2YryQxWxe0ImbW2IpsCOIq7au6cQzaEI7Q58Rqnur76Sy/lTe9qxivaCNur76Sy/lTe9qXtyO81WmqSzP5SmMRzDB3UvE906uuutqPyg7+y9Kj9jLQebu++ksv5U3vambJ25c3Mt3DHNYl7OVYH7nKckxK+cbzgMll+tDXWVF2FYxxz3zJGiMZ1BKqAT+SQPxIHHpOzfWxPaaD3dX30ll/Km97TdX30ll/Km97VmlBG3V99JZfypve03V99JZfypve1ZpQcnbQ3st1JLrs/ycc3QmObSSwSSRlG8/Vrnxow8dU91ffSWX8qb3tWMV7QcVtWLan5UXksOZ7h+G7l3pO6bVow/Af7ieOeAFV9l7bjjS0tzrMjW8Eh0qzLGhTAeRhwVSVIz5jW/t7wW5/Uzezaoicm+dR2EjSBEhhhOFQb7O64qs+cqjAgMuCCB2UGve2Gy4njSQQqZ1ZdRk6DKsDoEkcvjjHdMAD16x4hihbbHs9YjEolmiMceGnaSZSkouURgWzkNFqwexT2ZqQfgzyuDdlmKtEWMMZG7a0jtiAueDbuPvuPEngR0az33IIskyxzsm9lt5ExlRb6XIllXi2Znid1LAKG4E8csQ+5bDZkbBzNCukxLjnB0FpS5iZ0D4Ld0fSxHUeHejG0lvZRXC3ZuLdeawjZ65kjxFhtRRnLd/gAYPEDV/qNYX5CjXI0c25RntJY4lTuKPbujK7IWwzFUCZGjo4zkgGte0+DWOMad6SoeRlJUmTS0FzEFdmchtPOWIIC9XVkk0GP4Ub2ObYt40UiSqDCpKMrAMLuLKkqeseKlafwgbEW12LfqhyJGs2xgKF0c0gAAHmhB/bSg6vkb+brH0W19glWKj8jfzdY+i2vsEqxQKUpQKhctfApP99t96iq7UHlwCbGUA6SWtwDjODzmPBwev6qDDym2oY54I2uuY28iTu0/chmRDHog1zKyLlWduIydHDqNSJeX8ivJGkcMxVt0oMhEoxdW8AlnCoQiSCbWpA6gOvPClYcn79ZZ2l2nvUcoYxzeMbsDVldGcdo6XWe3qFUPiq58u+wioOd+XFzvHTd2uoLboqFpFLSvtWSyeQNgkxDSrd7kalB668bltNJKIlEaEXEEbaCWeNRtFbdop1ZegZFJde3Abxaj0fxVc+XfYRU+Krny77CKg5bbvLSe2v7hARJDDE8gh6GW02LzcQF3ijUvzmSo73GWBFG15e724hjUQ7iae5t1dX1s+7ICMiLxKt0jrAKjGCRkGrHxVc+XfYRU+Kbny7q/9CKgs18JKGJAIJU6Tgg6TgHB8RwQf2iotzZXMaM5vWYIrMQtvGznAzhVHWeHVWvsfYV1HCuq80SPmWQCGM90kOtxntAYkDzAUG/tr56w9Jf8AD7qq1cntbZ1yJrLN7km4cDuMfRPMbk58/AEftqp8V3Xl/wBhFQfew+/u/SX9jFVWuV2Ps65LXWL3GLhge4R8TuYuNa3Kzas2zoUmlv8Ag80EPGCPqeQB2/dj1v8Au0HZ0qMNmXXl/wBhF/Wvfiu68v8AsIqCrNMqKWZgqqMkkgADxknqr7rltqbIupHhhN2zRs+9kbcR6VERV1BPjMmjh2gP4qofFd15f9hFQWaj8oO/svSo/Yy0+K7ry/7CKpW3NnXIa0ze6s3KAdxj4HdS8fPQdbUvZPz176Qn3G2rH8V3Xl/2EVTtmbOuTLeYvcEToCdxH0jzO3OfNwIH7KDqaVxnK/ac+zrVrl77IVokC7iPLa5ApxjiSF1N+6asps+5YAjaGQcEEQREEHqIOaC1So/xXdeX/YRU+LLry/7CKgqNOoYIWAZgxC5GohcZIHbjI/iKyVytrsi6e4lla7Zd2BbxkwR9JcK7uAewsQvn3VUviu68v+wioNnb3gtz+pm9k1Ng+C236mH2a1zW1dhXy86lbaebYwONzuIzqIibLaie556sL19fXXTbB8Ftv1MPs1oN6lKUClKUHH/C5+Z7v/j/AHqKlPhc/M93/wAf71FSgcluV9pHY2cb3MSOlvbIykkMrLCoKkY4EEVU+W9l5XD/ABP9KuYpigh/Ley8rh/if6U+W9l5XD/E/wBKuYpigh/Ley8rh/if6VK5T8qbWe2aKK4jkkeS2CquSzflMZ4DHiFdjilApSlApSlApSlApSmaCNt+ULLYMxCqLluJOBxsboDifGSB+2rNc5ylXXdbMiMZZOcSTFuOlWis5zGvnJY5x/0GuizQSdhyDeXi5GoXBYjPEAxRgEjxEqf4HxVk2+QIgzYAWW1JJ6gOdRZJPYMddaHJAajezNGY5JrqQkHvtKxRpHkHqO7CkjsLGsnLBN5DFDoLpPcWkcnWFWPnCMxY+I4C47ddBcjIIBGMEDGOrHmr6rwV7QMUpmlAqJymlCG0ZmCqtyhJJAAG5l4knqq3XN8rlDybPhZC6NdxyMf0V3UbuoJ7SX08O0BvFQdJUnZMo5xepka99G2nPS0mytwGx4sgjPmNVa5/kwuqfaMzRmN5LlU451GOK1hWMkHqzlmx/wBdBv8AKADcEnHB4T9Xdk//ACt+F1ZVKEFCAVIxpIIyCCOzFROWa67Uw6GdZ5IIXxkaY2mXeOWHV0A2P+oqO2rqgAYGABwxQe0pmlAxSlKDR24ubW4ABJMUwAHWe5twqLsbllZpbQK11EGWKJSCTkERgEHhXUUxQQ/lvZeVw/xP9KfLey8rh/if6VcxTFBD+W9l5XD/ABP9KfLey8rh/if6VcxTFB+d/CZymtrjZdzDDOksr7nSiZZ2xcxscADjgAn9lK/RMUoFKUoFKUoFKUoFKUoFKUoFae15AtvMxkaECOQmRRl4wEPTUY4kdY+qtytHbrILW4Mqs0QilLqpwzLuzqAPYSM0GNti5jWPnF0NLFtYkO8Oc9EtjiPNS42LrVF5xdJuxpyshDP53OOkfPVGoI21cyS3CQWsDpbybks9w0bM25jkJ0CBsDugHX2UGDlFboLuwdriRCZ+83gVMC0uOOg+Niqk9urHbVdNlYlM2+uDkk6C5MPEYxox1Vzm2tjXV1NZzSWVmWspjOubpznMTLpzzbh09D//ABiq/PL7yO09bk/xqDU5NWiF73TczSapXX50NpDRR4dcdR4EA+bzV9bYsFhgKNcz90mtelJL0103MZJRj1YGSfqrR5P7GurJrpo7Kzzd3El035U4wWVRp8G4jIJ/eNOU+x7raEKQzWVmVSa3n43Tn5uUMVxzb9JdSfUxoOgGxsxCPnFz32vXvO6Hh3uvHe+ak+xdaRpzi6XdgjUshDvnHFzjpHhWtzy+8jtPW3/xa2NhbVa4WXeRLDJDK8DKrmRSVVTqDlVyMMOyg+7jY+t1ff3K6Qo0rIQjaTnLLjiT219DZXdt9vrjrzu9Z3Pe4xox1dv11vUoJ9vsfQztv7l9YYYaQlV1HrUY4EdlQtvbPSLmyNdT90uYzqebpoFilyyMervhn6xVBts3DzXEUFtDItu6RlpLhoyzNBHLwQQvwxIB19hqVyg2NdXrWrSWVn+SXEd0v5U5yUVhp8G6iSD+6KDoPibuW65xdd9r17w73qxp1Y73zVI2Xs9JXuo1up8xzjik3dGBtLcZcjrwykfsI7K3ueX3kdp63J/i1I2Lse6tZryeOysw17Ms74unGMRKunPNuPS1v9choKPKaxURo7XEyaTAgG90o+JlOWB75sAk+YVRGzQ0onE85BwwQSdwI04HR7Qeuud5VbHutoWzWstnaaGaJ886c40Sq/D8m7QCv1MarLd3w4CytAB/7t+H/wBWg3YNkaJGk39w2rV0WkJjGo9i44Y7K0xE1rLAiyTTi4kaNt65fQFt5ZAV8RLKBWfYm1HmM6yxLDJby7lgshkQ5gilDByinqlAxjsrLfySCW2EYOhpHEuACAnN5SMns7oEoN+lKUClKUClKUClKUClKUClKUClKUClKUClKUClKUCtDbswS1uHKLIEilYo3euBGTpPmPVW/WntmR1t5miGqVY5CgxqJcISo09vHHCg26icnPnto+ln7lbVbqJyc+e2j6WfuVtQXKUrS2ltVYGgVlZjcSrAunHRZkdtTZI4YQ9WT1cKDdpXOT8tokkKGOUorsjSALu0VZUhMrEsDp3zFOAJ7m5xgZro6BULkx3196ZN7KKrtQuTHfX3pk3soqC7SlKCJsLwnaXpEP4fbVbqJsLwnaXpEP4fbVboFK0tqbUW3EZZWYSywwDTjg0rhFY5I4Anjjj5qlXvLWKJ3UxyssRl1uoUoqRCLezHLDoo0qqcZbIfAOk0HRUpSgi7B8I2j6Un4faVt38LtLbFGwiSO0g1Y1KbeVQMfpdMqcebPZWpsHwjaPpSfh9pWxtO3DTWjF1QxyyMqnrkJtZl0r5wGLfUpoKVKUoFKUoFKUoFKUoFKUoFKUoFKUoFKUoFKUoFKUoFae2EdreZYSRMY5BGQQCHKHSQT1ccca3K0duwa7W4TWseuKVdbHCplCNTHsA66DdqJyc+e2j6WfuVtVuonJz57aPpZ+5W1BT2jtGO3jaaVwkaYyxycZYKBgcSSSBgeOptwsW0I4pIZ+MEpkRlAIWZY3TTJGwzw1kleieriKz8pNltc2zxIyo5aF1LAlcxzpIAQCDg6McPHXOXnICSaeO6knRpd9v5EAdIQQLdUaPDFtSrbKMk9LU3ejhQUZ+SVvi1jLyroVINIIxcqjCbTN0T+lGWJBUnLDJ1YrpA47CDmuJm+DlmjMfOsYM0cbaTqitjaXEMNuOkM6DcMc8Mjhw4Gs9pyHZby3uzzeMQqE3UKtHFEQZuMQHY4l6QPDIzx4YDsahcmO+vvTJvZRVdqFyY76+9Mm9lFQbNxe3I32i1jbS8SxZmC71G07x26HQK5bC8c47M1tW00pkmV4lSJSgicPqaUFMsWTA0Ybh1nPXW1SgibC8J2l6RD+H21U7++SCN5pWCRRgszHOFA7eFTNheE7S9Ih/D7atnlHss3VrPbqwRpUKhiCVB6wSAckcKDXlaHaESmObIhmik6PArLEwdY5EYZHHBK8Dg9YzmtK55Jwbq3hkllyFe3Yrgc6EpEsyygq2BI8eokYPEgMM8Zu1fg/luZBcSzxmYyiR0USJCAsaIhQhi2tNBOvrOth0eFZZvg9LagLkookfdYXDW8DRXAEKEHrElySD/AKY4xjo5oOyDjxivquKt+QTC4tJzzaMWwVd3CjxRKVctvYwDkM4OGB4HC5Jxx7Wgi7B8I2j6Un4faVsbTVDNaa2YOJZDGAMhm5rMCGPYNGo/WBWvsHwjaPpSfh9pWztORBNaB0LM0sgjOcCNuazEsR25QMv73moKNKUoFKUoFKUoFKUoFKUoFKUoFKUoFKUoFKUoFKUoFaO3UVrW4EjFIzFKHYDJVTGdTAduBk1vVobdZBa3BkDNEIpS4U4YruzqAPYcZoN6onJz57aPpZ+5W1W656OyvIJrpoUtJI7ibfgvLKjr3CKMqVWJh1x5zntoOipUTf7Q+gsPWJ/8em/2h9BYesT/AOPQW6VE3+0PoLD1if8Ax6b/AGh9BYesT/49BbqFyY76+9Mm9lFX1v8AaH0Fh6xP7isnJ3Z0sSztPuxJPPJORGWZFDKihdTKpPe+LtoK9KUoImwvCdpekQ/h9tVuue5ldw3F08CWskdxJHKN5LKjqVtooiuFiYH5vOc9tZt/tD6Cw9Yn/wAegt0qJv8AaH0Fh6xP/j03+0PoLD1if/HoLdKib/aH0Fh6xP8A49N/tD6Cw9Yn/wAeg92D4RtH0pPw+0rZ2lcaZrRdCvvJZFyRkx4tZm1KewnTp+pjWHYFhLGbmScRCS4mE2mNmdFAt4YgNTKpJ7lnq7a2b+SQS2wjBKNI4l4ZwnN5SCT2d0CD9vnoN6lKUClKUClKUClKUClKUClKUClKUClKUClKUClKUCtDb0wS1uHZFkVYpWKN3rgRklD5j1Vv1p7YmdLeZ4xqlWORkGNWWCEqNPbxxwoNyleZpmg9pXma9zQKV5mub5USyRT21wkckqQpeZVScM7xosUZAPEs/RBwcZ7KDpaVwUGwrmK8gHdpCDbtvg2IAvdmvA6565JHBAxx1R44R9HJtKK5ivLma3hmk1CJmdl4oqy24aGDL6ZVaJZSF0hlYNx6QFB3NK/P4Df87WbRcRmYWyMpSAw7pL+7LrMQSUZbZ0I0EZYjJNfdjtPaGbSJywe4aaF2kWJXAjeOQ3axBBoUx7yPQ2cMY+LA5Id7Svz9ZtplA45wZUG0UTUsKxTSGGNrdpItIMcYYSKMk9Id+VYGvu3O1HEXdZlHc9R3UCuQ1+qPrDp1pblmyqqCVBweoh3tKm8nWmNrDzrPONOJMhQSQSMkL0ckYPDhxqlmgUrzNM0HtaG0IpDLbFDhEkcyjVjUht5VAx+l0yhx5s9lb+am7Ttw01oxdUMcsjBT1yE2sy6V84DFvqU0FKlKUClKUClKUClKUClKUClKUClKUClKUClKUClKUCtHbkhW2uGUlWWKUgg4IIjJBBHUaUoOQstpSmxuXM0pdXiAbW2pQWGQDnIpcbSlFhE4mlDmZwW1tqI0ngTnOKUoG29pSrDZlZpVLREsQ7AseHEkHia2dsX8i30KLLIqHm+VDMFOWGcjOONKUH3a38h2oYzLIY9cg0am0YEZONOcVrbC2jK0l0GllYLDMy5djpIIwRk8DSlB8bN2lKbO7YzSll3Oli7Fly/HBzwo+0pfi9X30uvfldWttWNB6OrOcealKBtfaUq21myzSqzpIWIdgWwRgk541l21tCVbq3VZZFVktyQGYAktxJAPHNe0oMov5PjTd72Td68aNTaMbrONOcddYti7Qla4uVaWRlVLggFmIBDcCBnhilKDBsjaUrWt4xmlZkWIqS7ErljnBzwr1dpS/F5ffS69/p1a21Y3fe6s5x5qUoG09pSi0s2E0oZt9qIdgzYcYyc8aybc2jKstqFllUNDASA7AMSTknB4mlKDYuL+QbUEYlkEetBo1Noxuwcac4qdZ3sj7VhRpHdFmusKWJUYt5gMAnA4HFKUH6FSlKBSlKBSlKBSlKBSlKD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ata:image/jpeg;base64,/9j/4AAQSkZJRgABAQAAAQABAAD/2wCEAAkGBhQQEBEQERAQDw8QFRAQFRUWFhQVEBEVFhAWFhgRFRIXGyYeFxojGRYZIDEgJCcpLC4sGB4xNTAqNSYrLCkBCQoKBQUFDQUFDSkYEhgpKSkpKSkpKSkpKSkpKSkpKSkpKSkpKSkpKSkpKSkpKSkpKSkpKSkpKSkpKSkpKSkpKf/AABEIAKIBNwMBIgACEQEDEQH/xAAbAAEBAAMBAQEAAAAAAAAAAAAABQMEBgECB//EAEwQAAIBAwEDBQoJCwMCBwAAAAECAwAEERIFEyEGFCIxQSMyNFFUYXSUs9MHFRYzU3GjtLUkNUJzgYKRk9HS1FJyhGKhFyVjZIOkwf/EABQBAQAAAAAAAAAAAAAAAAAAAAD/xAAUEQEAAAAAAAAAAAAAAAAAAAAA/9oADAMBAAIRAxEAPwD9E5J8k7N7CydrKzZmtrZmYwRFmJgQkklckk1V+R1j5BZerw/205G/m6x9FtfYJVigj/I6x8gsvV4f7afI6x8gsvV4f7asUoI/yOsfILL1eH+2pHKvkxaRWrSR2drHIslsVZIYldTzqPiGC5FdfUHlwTzGXAydVvgE4BPOY8AnBx9eKD3lXysj2ekTyANvJApGtUKxgapJel32heOkcSSAOutS75eRxzmPdyGJVuAZNPB5Yp4IdzEP0yZJtHYMjt4kbF3ZyytqksbSRtDxdK4YjQ5BZcGDHHSM/UKmjkiBq/8ALrfpKU8NuOiC0bEp3PoMWiRiy4YsoOc8aDLF8IcSxs88UsRUz5GnIRUvZLWMOxICu7oBjOAT14BYbC/CBbFWdd4yJbreE6QO5scDCkgk5zkgaRg5YVgTk4QjRjZ9vpYaT+Vzlvn2n1a91qDb1mfVnOTnNfbbDkLBzaqXVDErHaF2XVTjJVimVY6Rlx0jjiaD75TctOZ20FwsO9E+cKX06QLaSbJaNZAeEeOHR45LAcay3PLm3jV2bedATkgL9DJDG/SzpwGnTpE6cZOQATWtcbAZ4IrdrC3EMHCNVu5k0DdtGRqWIMQUdlOTxDHOaxjkyQ7yLYQRvIGQlL24jwGKFgmiMbvJjTOnGcec0HVW84dFcAgMqsM4yMjPYSO3sNZKgxSTW0IVbW1hggQADnLhY40X9R1BR/2rBsOa83W8a2i1zs05DXDhkD8Vj07k40ppXA/0nx0HS0qFc7XuY2hQ2sGZ3MS4uGwCIZJcnuHViM/tIrY51d+TW/rLe4oKtKlc6u/Jrf1lvcU51d+TW/rLe4oKtKlc6u/Jrf1lvcU51d+TW/rLe4oKtK5fbV7dNurcQQq87jvbl9W7jIeQ5EIKggBMjqMgqnzq78mt/WW9xQVaVK51d+TW/rLe4rWvNsXMRiDWsB3sghXFw3BirNk9w6sKaC9SpXOrvya39Zb3FOdXfk1v6y3uKCrSpXOrvya39Zb3FOdXfk1v6y3uKCrSpXOrvya39Zb3FOdXfk1v6y3uKCrSuXgvLqW6kYQQ6bZdxp5w4QySBJGJ7j0iE3YHDhrbx1T51d+TW/rLe4oM+3fBbj9TN7NqkbF5I2TW1uxsbMsYoSSYISSTGvEnTWltbaW0SbuNrK2FoIHO85wQwJibUFG7Jkxw/RUccZOK6TYXgtt+ph9mtBq/I6x8gsvV4f7afI6x8gsvV4f7asUoI/yOsfILL1eH+2nyOsfILL1eH+2rFKD88+FLkzaRbJupIrO1jkXcYZIYlYZuYgcMFyOBI/bSqfwufme7/wCP96ipQWORv5usfRbX2CVYqPyN/N1j6La+wSrFApXma9zQKhctfApP99t96iq7ULlr4FJ/vtvvUVBdpXPco9rTRzwQwyW8Ikju5neZGdBuRFheEiaQd4cnj1dVRf8AxMJQFLXVKYraXSZCFDSSWyPEzlMBl5yvAZ6uIXIyHd0qDsnlStxPdQBMG2AOoEskgMksfA6RxDwsDjI7M5BA5vYXwlOYGe7jTeCGW5GjEXRS1t5gpVnYZYz4UhuIUZAPCg/QqVK2Rtzfy3ERjMT276NLE62Qs4WbTgDQ2g4ILA4I4EECrQfLoCCCAQeBB4gjxEV9UrwNQSttfPWHpL/h91VapO2vnrD0l/w+6qtQKUpQKUpQfJQZzgZGRntAOMjP7B/AV9V4WxxNe0Co/KDv7L0qP2MtWKj8oO/svSo/Yy0FilKUClKUClKUHyqAZwAMnJx2nx19V5q7O2vaDQ294Lc/qZvZNTYPgtt+ph9mtNveC3P6mb2TU2D4JbfqYfZrQb9K461+EuFt1rR4tb3iyFiMQJbwtLvXIHEMgUjH+rzGtxfhCtCEIeVteRhYZXKnfCLDBVOkmRlUDtLDFB0tKgx8trVigDv0wpzu5AqFtemORtOEc6G6J48POM5LHldbzFAjSBpDEEVo5Edt5G8iMFZQdJSNznq6J8VBJ+Fz8z3f/H+9RUrz4XPzPd/8f71FXtBY5G/m6x9FtfYJVc1I5G/m6x9FtfYJVig/PninaB1AvztIyxCXL3iWxQ7Rj1BHTuapuuox9IJqzx1VsWkV3DLHavJdTvvbN97iQwtCkR32ZTkAahjSx1N0TxJzXc4pig8FQuXGeYy6catVvjOcZ5zHjIHZmr1QuWvgUn++2+9RUEpdiX88shvF2VPGhU2+YHcJ16iAzalbgueJHAYxxrcl5PzOzu0eymeQFXY2zlnUgAqzF8sMADB8QrpqUHOW+xbiNmeNdmRu+dTLbyKz5OTqYSZPHjxrCOS8gQR7jZG7Vi4TmraAxXSWC68AkcM+KuppQc/b7Muoy7R/F0bSMXcrBIpkY9bMRJ0j5zWfdX30ll/Km97VmlBCuXvI0eRpbIKis7YinJwoycASceArV2LY3yRBmazWSYtPIDHMWDyHUUJ3nHSMIPMorp6UHJ7WjvN9ZZks884fTiObAPMbnr7pxGM/9qp7q++ksv5U3va+9tfPWHpL/h91Vag5LYe3bq7a5WOWxzaTyWr9zlOWRVJPzvAZYj901U3V99JZfypve188m7KON7zdxxx5uGB0qq5AijIBwOPFmP7T46t0EbdX30ll/Km97TdX30ll/Km97VmlBye2YryQxWxe0ImbW2IpsCOIq7au6cQzaEI7Q58Rqnur76Sy/lTe9qxivaCNur76Sy/lTe9qXtyO81WmqSzP5SmMRzDB3UvE906uuutqPyg7+y9Kj9jLQebu++ksv5U3vambJ25c3Mt3DHNYl7OVYH7nKckxK+cbzgMll+tDXWVF2FYxxz3zJGiMZ1BKqAT+SQPxIHHpOzfWxPaaD3dX30ll/Km97TdX30ll/Km97VmlBG3V99JZfypve03V99JZfypve1ZpQcnbQ3st1JLrs/ycc3QmObSSwSSRlG8/Vrnxow8dU91ffSWX8qb3tWMV7QcVtWLan5UXksOZ7h+G7l3pO6bVow/Af7ieOeAFV9l7bjjS0tzrMjW8Eh0qzLGhTAeRhwVSVIz5jW/t7wW5/Uzezaoicm+dR2EjSBEhhhOFQb7O64qs+cqjAgMuCCB2UGve2Gy4njSQQqZ1ZdRk6DKsDoEkcvjjHdMAD16x4hihbbHs9YjEolmiMceGnaSZSkouURgWzkNFqwexT2ZqQfgzyuDdlmKtEWMMZG7a0jtiAueDbuPvuPEngR0az33IIskyxzsm9lt5ExlRb6XIllXi2Znid1LAKG4E8csQ+5bDZkbBzNCukxLjnB0FpS5iZ0D4Ld0fSxHUeHejG0lvZRXC3ZuLdeawjZ65kjxFhtRRnLd/gAYPEDV/qNYX5CjXI0c25RntJY4lTuKPbujK7IWwzFUCZGjo4zkgGte0+DWOMad6SoeRlJUmTS0FzEFdmchtPOWIIC9XVkk0GP4Ub2ObYt40UiSqDCpKMrAMLuLKkqeseKlafwgbEW12LfqhyJGs2xgKF0c0gAAHmhB/bSg6vkb+brH0W19glWKj8jfzdY+i2vsEqxQKUpQKhctfApP99t96iq7UHlwCbGUA6SWtwDjODzmPBwev6qDDym2oY54I2uuY28iTu0/chmRDHog1zKyLlWduIydHDqNSJeX8ivJGkcMxVt0oMhEoxdW8AlnCoQiSCbWpA6gOvPClYcn79ZZ2l2nvUcoYxzeMbsDVldGcdo6XWe3qFUPiq58u+wioOd+XFzvHTd2uoLboqFpFLSvtWSyeQNgkxDSrd7kalB668bltNJKIlEaEXEEbaCWeNRtFbdop1ZegZFJde3Abxaj0fxVc+XfYRU+Krny77CKg5bbvLSe2v7hARJDDE8gh6GW02LzcQF3ijUvzmSo73GWBFG15e724hjUQ7iae5t1dX1s+7ICMiLxKt0jrAKjGCRkGrHxVc+XfYRU+Kbny7q/9CKgs18JKGJAIJU6Tgg6TgHB8RwQf2iotzZXMaM5vWYIrMQtvGznAzhVHWeHVWvsfYV1HCuq80SPmWQCGM90kOtxntAYkDzAUG/tr56w9Jf8AD7qq1cntbZ1yJrLN7km4cDuMfRPMbk58/AEftqp8V3Xl/wBhFQfew+/u/SX9jFVWuV2Ps65LXWL3GLhge4R8TuYuNa3Kzas2zoUmlv8Ag80EPGCPqeQB2/dj1v8Au0HZ0qMNmXXl/wBhF/Wvfiu68v8AsIqCrNMqKWZgqqMkkgADxknqr7rltqbIupHhhN2zRs+9kbcR6VERV1BPjMmjh2gP4qofFd15f9hFQWaj8oO/svSo/Yy0+K7ry/7CKpW3NnXIa0ze6s3KAdxj4HdS8fPQdbUvZPz176Qn3G2rH8V3Xl/2EVTtmbOuTLeYvcEToCdxH0jzO3OfNwIH7KDqaVxnK/ac+zrVrl77IVokC7iPLa5ApxjiSF1N+6asps+5YAjaGQcEEQREEHqIOaC1So/xXdeX/YRU+LLry/7CKgqNOoYIWAZgxC5GohcZIHbjI/iKyVytrsi6e4lla7Zd2BbxkwR9JcK7uAewsQvn3VUviu68v+wioNnb3gtz+pm9k1Ng+C236mH2a1zW1dhXy86lbaebYwONzuIzqIibLaie556sL19fXXTbB8Ftv1MPs1oN6lKUClKUHH/C5+Z7v/j/AHqKlPhc/M93/wAf71FSgcluV9pHY2cb3MSOlvbIykkMrLCoKkY4EEVU+W9l5XD/ABP9KuYpigh/Ley8rh/if6U+W9l5XD/E/wBKuYpigh/Ley8rh/if6VK5T8qbWe2aKK4jkkeS2CquSzflMZ4DHiFdjilApSlApSlApSlApSmaCNt+ULLYMxCqLluJOBxsboDifGSB+2rNc5ylXXdbMiMZZOcSTFuOlWis5zGvnJY5x/0GuizQSdhyDeXi5GoXBYjPEAxRgEjxEqf4HxVk2+QIgzYAWW1JJ6gOdRZJPYMddaHJAajezNGY5JrqQkHvtKxRpHkHqO7CkjsLGsnLBN5DFDoLpPcWkcnWFWPnCMxY+I4C47ddBcjIIBGMEDGOrHmr6rwV7QMUpmlAqJymlCG0ZmCqtyhJJAAG5l4knqq3XN8rlDybPhZC6NdxyMf0V3UbuoJ7SX08O0BvFQdJUnZMo5xepka99G2nPS0mytwGx4sgjPmNVa5/kwuqfaMzRmN5LlU451GOK1hWMkHqzlmx/wBdBv8AKADcEnHB4T9Xdk//ACt+F1ZVKEFCAVIxpIIyCCOzFROWa67Uw6GdZ5IIXxkaY2mXeOWHV0A2P+oqO2rqgAYGABwxQe0pmlAxSlKDR24ubW4ABJMUwAHWe5twqLsbllZpbQK11EGWKJSCTkERgEHhXUUxQQ/lvZeVw/xP9KfLey8rh/if6VcxTFBD+W9l5XD/ABP9KfLey8rh/if6VcxTFB+d/CZymtrjZdzDDOksr7nSiZZ2xcxscADjgAn9lK/RMUoFKUoFKUoFKUoFKUoFKUoFae15AtvMxkaECOQmRRl4wEPTUY4kdY+qtytHbrILW4Mqs0QilLqpwzLuzqAPYSM0GNti5jWPnF0NLFtYkO8Oc9EtjiPNS42LrVF5xdJuxpyshDP53OOkfPVGoI21cyS3CQWsDpbybks9w0bM25jkJ0CBsDugHX2UGDlFboLuwdriRCZ+83gVMC0uOOg+Niqk9urHbVdNlYlM2+uDkk6C5MPEYxox1Vzm2tjXV1NZzSWVmWspjOubpznMTLpzzbh09D//ABiq/PL7yO09bk/xqDU5NWiF73TczSapXX50NpDRR4dcdR4EA+bzV9bYsFhgKNcz90mtelJL0103MZJRj1YGSfqrR5P7GurJrpo7Kzzd3El035U4wWVRp8G4jIJ/eNOU+x7raEKQzWVmVSa3n43Tn5uUMVxzb9JdSfUxoOgGxsxCPnFz32vXvO6Hh3uvHe+ak+xdaRpzi6XdgjUshDvnHFzjpHhWtzy+8jtPW3/xa2NhbVa4WXeRLDJDK8DKrmRSVVTqDlVyMMOyg+7jY+t1ff3K6Qo0rIQjaTnLLjiT219DZXdt9vrjrzu9Z3Pe4xox1dv11vUoJ9vsfQztv7l9YYYaQlV1HrUY4EdlQtvbPSLmyNdT90uYzqebpoFilyyMervhn6xVBts3DzXEUFtDItu6RlpLhoyzNBHLwQQvwxIB19hqVyg2NdXrWrSWVn+SXEd0v5U5yUVhp8G6iSD+6KDoPibuW65xdd9r17w73qxp1Y73zVI2Xs9JXuo1up8xzjik3dGBtLcZcjrwykfsI7K3ueX3kdp63J/i1I2Lse6tZryeOysw17Ms74unGMRKunPNuPS1v9choKPKaxURo7XEyaTAgG90o+JlOWB75sAk+YVRGzQ0onE85BwwQSdwI04HR7Qeuud5VbHutoWzWstnaaGaJ886c40Sq/D8m7QCv1MarLd3w4CytAB/7t+H/wBWg3YNkaJGk39w2rV0WkJjGo9i44Y7K0xE1rLAiyTTi4kaNt65fQFt5ZAV8RLKBWfYm1HmM6yxLDJby7lgshkQ5gilDByinqlAxjsrLfySCW2EYOhpHEuACAnN5SMns7oEoN+lKUClKUClKUClKUClKUClKUClKUClKUClKUClKUCtDbswS1uHKLIEilYo3euBGTpPmPVW/WntmR1t5miGqVY5CgxqJcISo09vHHCg26icnPnto+ln7lbVbqJyc+e2j6WfuVtQXKUrS2ltVYGgVlZjcSrAunHRZkdtTZI4YQ9WT1cKDdpXOT8tokkKGOUorsjSALu0VZUhMrEsDp3zFOAJ7m5xgZro6BULkx3196ZN7KKrtQuTHfX3pk3soqC7SlKCJsLwnaXpEP4fbVbqJsLwnaXpEP4fbVboFK0tqbUW3EZZWYSywwDTjg0rhFY5I4Anjjj5qlXvLWKJ3UxyssRl1uoUoqRCLezHLDoo0qqcZbIfAOk0HRUpSgi7B8I2j6Un4faVt38LtLbFGwiSO0g1Y1KbeVQMfpdMqcebPZWpsHwjaPpSfh9pWxtO3DTWjF1QxyyMqnrkJtZl0r5wGLfUpoKVKUoFKUoFKUoFKUoFKUoFKUoFKUoFKUoFKUoFKUoFae2EdreZYSRMY5BGQQCHKHSQT1ccca3K0duwa7W4TWseuKVdbHCplCNTHsA66DdqJyc+e2j6WfuVtVuonJz57aPpZ+5W1BT2jtGO3jaaVwkaYyxycZYKBgcSSSBgeOptwsW0I4pIZ+MEpkRlAIWZY3TTJGwzw1kleieriKz8pNltc2zxIyo5aF1LAlcxzpIAQCDg6McPHXOXnICSaeO6knRpd9v5EAdIQQLdUaPDFtSrbKMk9LU3ejhQUZ+SVvi1jLyroVINIIxcqjCbTN0T+lGWJBUnLDJ1YrpA47CDmuJm+DlmjMfOsYM0cbaTqitjaXEMNuOkM6DcMc8Mjhw4Gs9pyHZby3uzzeMQqE3UKtHFEQZuMQHY4l6QPDIzx4YDsahcmO+vvTJvZRVdqFyY76+9Mm9lFQbNxe3I32i1jbS8SxZmC71G07x26HQK5bC8c47M1tW00pkmV4lSJSgicPqaUFMsWTA0Ybh1nPXW1SgibC8J2l6RD+H21U7++SCN5pWCRRgszHOFA7eFTNheE7S9Ih/D7atnlHss3VrPbqwRpUKhiCVB6wSAckcKDXlaHaESmObIhmik6PArLEwdY5EYZHHBK8Dg9YzmtK55Jwbq3hkllyFe3Yrgc6EpEsyygq2BI8eokYPEgMM8Zu1fg/luZBcSzxmYyiR0USJCAsaIhQhi2tNBOvrOth0eFZZvg9LagLkookfdYXDW8DRXAEKEHrElySD/AKY4xjo5oOyDjxivquKt+QTC4tJzzaMWwVd3CjxRKVctvYwDkM4OGB4HC5Jxx7Wgi7B8I2j6Un4faVsbTVDNaa2YOJZDGAMhm5rMCGPYNGo/WBWvsHwjaPpSfh9pWztORBNaB0LM0sgjOcCNuazEsR25QMv73moKNKUoFKUoFKUoFKUoFKUoFKUoFKUoFKUoFKUoFKUoFaO3UVrW4EjFIzFKHYDJVTGdTAduBk1vVobdZBa3BkDNEIpS4U4YruzqAPYcZoN6onJz57aPpZ+5W1W656OyvIJrpoUtJI7ibfgvLKjr3CKMqVWJh1x5zntoOipUTf7Q+gsPWJ/8em/2h9BYesT/AOPQW6VE3+0PoLD1if8Ax6b/AGh9BYesT/49BbqFyY76+9Mm9lFX1v8AaH0Fh6xP7isnJ3Z0sSztPuxJPPJORGWZFDKihdTKpPe+LtoK9KUoImwvCdpekQ/h9tVuue5ldw3F08CWskdxJHKN5LKjqVtooiuFiYH5vOc9tZt/tD6Cw9Yn/wAegt0qJv8AaH0Fh6xP/j03+0PoLD1if/HoLdKib/aH0Fh6xP8A49N/tD6Cw9Yn/wAeg92D4RtH0pPw+0rZ2lcaZrRdCvvJZFyRkx4tZm1KewnTp+pjWHYFhLGbmScRCS4mE2mNmdFAt4YgNTKpJ7lnq7a2b+SQS2wjBKNI4l4ZwnN5SCT2d0CD9vnoN6lKUClKUClKUClKUClKUClKUClKUClKUClKUClKUCtDb0wS1uHZFkVYpWKN3rgRklD5j1Vv1p7YmdLeZ4xqlWORkGNWWCEqNPbxxwoNyleZpmg9pXma9zQKV5mub5USyRT21wkckqQpeZVScM7xosUZAPEs/RBwcZ7KDpaVwUGwrmK8gHdpCDbtvg2IAvdmvA6565JHBAxx1R44R9HJtKK5ivLma3hmk1CJmdl4oqy24aGDL6ZVaJZSF0hlYNx6QFB3NK/P4Df87WbRcRmYWyMpSAw7pL+7LrMQSUZbZ0I0EZYjJNfdjtPaGbSJywe4aaF2kWJXAjeOQ3axBBoUx7yPQ2cMY+LA5Id7Svz9ZtplA45wZUG0UTUsKxTSGGNrdpItIMcYYSKMk9Id+VYGvu3O1HEXdZlHc9R3UCuQ1+qPrDp1pblmyqqCVBweoh3tKm8nWmNrDzrPONOJMhQSQSMkL0ckYPDhxqlmgUrzNM0HtaG0IpDLbFDhEkcyjVjUht5VAx+l0yhx5s9lb+am7Ttw01oxdUMcsjBT1yE2sy6V84DFvqU0FKlKUClKUClKUClKUClKUClKUClKUClKUClKUClKUCtHbkhW2uGUlWWKUgg4IIjJBBHUaUoOQstpSmxuXM0pdXiAbW2pQWGQDnIpcbSlFhE4mlDmZwW1tqI0ngTnOKUoG29pSrDZlZpVLREsQ7AseHEkHia2dsX8i30KLLIqHm+VDMFOWGcjOONKUH3a38h2oYzLIY9cg0am0YEZONOcVrbC2jK0l0GllYLDMy5djpIIwRk8DSlB8bN2lKbO7YzSll3Oli7Fly/HBzwo+0pfi9X30uvfldWttWNB6OrOcealKBtfaUq21myzSqzpIWIdgWwRgk541l21tCVbq3VZZFVktyQGYAktxJAPHNe0oMov5PjTd72Td68aNTaMbrONOcddYti7Qla4uVaWRlVLggFmIBDcCBnhilKDBsjaUrWt4xmlZkWIqS7ErljnBzwr1dpS/F5ffS69/p1a21Y3fe6s5x5qUoG09pSi0s2E0oZt9qIdgzYcYyc8aybc2jKstqFllUNDASA7AMSTknB4mlKDYuL+QbUEYlkEetBo1Noxuwcac4qdZ3sj7VhRpHdFmusKWJUYt5gMAnA4HFKUH6FSlKBSlKBSlKBSlKBSlKD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ata:image/jpeg;base64,/9j/4AAQSkZJRgABAQAAAQABAAD/2wCEAAkGBhQQEBEQERAQDw8QFRAQFRUWFhQVEBEVFhAWFhgRFRIXGyYeFxojGRYZIDEgJCcpLC4sGB4xNTAqNSYrLCkBCQoKBQUFDQUFDSkYEhgpKSkpKSkpKSkpKSkpKSkpKSkpKSkpKSkpKSkpKSkpKSkpKSkpKSkpKSkpKSkpKSkpKf/AABEIAKIBNwMBIgACEQEDEQH/xAAbAAEBAAMBAQEAAAAAAAAAAAAABQMEBgECB//EAEwQAAIBAwEDBQoJCwMCBwAAAAECAwAEERIFEyEGFCIxQSMyNFFUYXSUs9MHFRYzU3GjtLUkNUJzgYKRk9HS1FJyhGKhFyVjZIOkwf/EABQBAQAAAAAAAAAAAAAAAAAAAAD/xAAUEQEAAAAAAAAAAAAAAAAAAAAA/9oADAMBAAIRAxEAPwD9E5J8k7N7CydrKzZmtrZmYwRFmJgQkklckk1V+R1j5BZerw/205G/m6x9FtfYJVigj/I6x8gsvV4f7afI6x8gsvV4f7asUoI/yOsfILL1eH+2pHKvkxaRWrSR2drHIslsVZIYldTzqPiGC5FdfUHlwTzGXAydVvgE4BPOY8AnBx9eKD3lXysj2ekTyANvJApGtUKxgapJel32heOkcSSAOutS75eRxzmPdyGJVuAZNPB5Yp4IdzEP0yZJtHYMjt4kbF3ZyytqksbSRtDxdK4YjQ5BZcGDHHSM/UKmjkiBq/8ALrfpKU8NuOiC0bEp3PoMWiRiy4YsoOc8aDLF8IcSxs88UsRUz5GnIRUvZLWMOxICu7oBjOAT14BYbC/CBbFWdd4yJbreE6QO5scDCkgk5zkgaRg5YVgTk4QjRjZ9vpYaT+Vzlvn2n1a91qDb1mfVnOTnNfbbDkLBzaqXVDErHaF2XVTjJVimVY6Rlx0jjiaD75TctOZ20FwsO9E+cKX06QLaSbJaNZAeEeOHR45LAcay3PLm3jV2bedATkgL9DJDG/SzpwGnTpE6cZOQATWtcbAZ4IrdrC3EMHCNVu5k0DdtGRqWIMQUdlOTxDHOaxjkyQ7yLYQRvIGQlL24jwGKFgmiMbvJjTOnGcec0HVW84dFcAgMqsM4yMjPYSO3sNZKgxSTW0IVbW1hggQADnLhY40X9R1BR/2rBsOa83W8a2i1zs05DXDhkD8Vj07k40ppXA/0nx0HS0qFc7XuY2hQ2sGZ3MS4uGwCIZJcnuHViM/tIrY51d+TW/rLe4oKtKlc6u/Jrf1lvcU51d+TW/rLe4oKtKlc6u/Jrf1lvcU51d+TW/rLe4oKtK5fbV7dNurcQQq87jvbl9W7jIeQ5EIKggBMjqMgqnzq78mt/WW9xQVaVK51d+TW/rLe4rWvNsXMRiDWsB3sghXFw3BirNk9w6sKaC9SpXOrvya39Zb3FOdXfk1v6y3uKCrSpXOrvya39Zb3FOdXfk1v6y3uKCrSpXOrvya39Zb3FOdXfk1v6y3uKCrSuXgvLqW6kYQQ6bZdxp5w4QySBJGJ7j0iE3YHDhrbx1T51d+TW/rLe4oM+3fBbj9TN7NqkbF5I2TW1uxsbMsYoSSYISSTGvEnTWltbaW0SbuNrK2FoIHO85wQwJibUFG7Jkxw/RUccZOK6TYXgtt+ph9mtBq/I6x8gsvV4f7afI6x8gsvV4f7asUoI/yOsfILL1eH+2nyOsfILL1eH+2rFKD88+FLkzaRbJupIrO1jkXcYZIYlYZuYgcMFyOBI/bSqfwufme7/wCP96ipQWORv5usfRbX2CVYqPyN/N1j6La+wSrFApXma9zQKhctfApP99t96iq7ULlr4FJ/vtvvUVBdpXPco9rTRzwQwyW8Ikju5neZGdBuRFheEiaQd4cnj1dVRf8AxMJQFLXVKYraXSZCFDSSWyPEzlMBl5yvAZ6uIXIyHd0qDsnlStxPdQBMG2AOoEskgMksfA6RxDwsDjI7M5BA5vYXwlOYGe7jTeCGW5GjEXRS1t5gpVnYZYz4UhuIUZAPCg/QqVK2Rtzfy3ERjMT276NLE62Qs4WbTgDQ2g4ILA4I4EECrQfLoCCCAQeBB4gjxEV9UrwNQSttfPWHpL/h91VapO2vnrD0l/w+6qtQKUpQKUpQfJQZzgZGRntAOMjP7B/AV9V4WxxNe0Co/KDv7L0qP2MtWKj8oO/svSo/Yy0FilKUClKUClKUHyqAZwAMnJx2nx19V5q7O2vaDQ294Lc/qZvZNTYPgtt+ph9mtNveC3P6mb2TU2D4JbfqYfZrQb9K461+EuFt1rR4tb3iyFiMQJbwtLvXIHEMgUjH+rzGtxfhCtCEIeVteRhYZXKnfCLDBVOkmRlUDtLDFB0tKgx8trVigDv0wpzu5AqFtemORtOEc6G6J48POM5LHldbzFAjSBpDEEVo5Edt5G8iMFZQdJSNznq6J8VBJ+Fz8z3f/H+9RUrz4XPzPd/8f71FXtBY5G/m6x9FtfYJVc1I5G/m6x9FtfYJVig/PninaB1AvztIyxCXL3iWxQ7Rj1BHTuapuuox9IJqzx1VsWkV3DLHavJdTvvbN97iQwtCkR32ZTkAahjSx1N0TxJzXc4pig8FQuXGeYy6catVvjOcZ5zHjIHZmr1QuWvgUn++2+9RUEpdiX88shvF2VPGhU2+YHcJ16iAzalbgueJHAYxxrcl5PzOzu0eymeQFXY2zlnUgAqzF8sMADB8QrpqUHOW+xbiNmeNdmRu+dTLbyKz5OTqYSZPHjxrCOS8gQR7jZG7Vi4TmraAxXSWC68AkcM+KuppQc/b7Muoy7R/F0bSMXcrBIpkY9bMRJ0j5zWfdX30ll/Km97VmlBCuXvI0eRpbIKis7YinJwoycASceArV2LY3yRBmazWSYtPIDHMWDyHUUJ3nHSMIPMorp6UHJ7WjvN9ZZks884fTiObAPMbnr7pxGM/9qp7q++ksv5U3va+9tfPWHpL/h91Vag5LYe3bq7a5WOWxzaTyWr9zlOWRVJPzvAZYj901U3V99JZfypve188m7KON7zdxxx5uGB0qq5AijIBwOPFmP7T46t0EbdX30ll/Km97TdX30ll/Km97VmlBye2YryQxWxe0ImbW2IpsCOIq7au6cQzaEI7Q58Rqnur76Sy/lTe9qxivaCNur76Sy/lTe9qXtyO81WmqSzP5SmMRzDB3UvE906uuutqPyg7+y9Kj9jLQebu++ksv5U3vambJ25c3Mt3DHNYl7OVYH7nKckxK+cbzgMll+tDXWVF2FYxxz3zJGiMZ1BKqAT+SQPxIHHpOzfWxPaaD3dX30ll/Km97TdX30ll/Km97VmlBG3V99JZfypve03V99JZfypve1ZpQcnbQ3st1JLrs/ycc3QmObSSwSSRlG8/Vrnxow8dU91ffSWX8qb3tWMV7QcVtWLan5UXksOZ7h+G7l3pO6bVow/Af7ieOeAFV9l7bjjS0tzrMjW8Eh0qzLGhTAeRhwVSVIz5jW/t7wW5/Uzezaoicm+dR2EjSBEhhhOFQb7O64qs+cqjAgMuCCB2UGve2Gy4njSQQqZ1ZdRk6DKsDoEkcvjjHdMAD16x4hihbbHs9YjEolmiMceGnaSZSkouURgWzkNFqwexT2ZqQfgzyuDdlmKtEWMMZG7a0jtiAueDbuPvuPEngR0az33IIskyxzsm9lt5ExlRb6XIllXi2Znid1LAKG4E8csQ+5bDZkbBzNCukxLjnB0FpS5iZ0D4Ld0fSxHUeHejG0lvZRXC3ZuLdeawjZ65kjxFhtRRnLd/gAYPEDV/qNYX5CjXI0c25RntJY4lTuKPbujK7IWwzFUCZGjo4zkgGte0+DWOMad6SoeRlJUmTS0FzEFdmchtPOWIIC9XVkk0GP4Ub2ObYt40UiSqDCpKMrAMLuLKkqeseKlafwgbEW12LfqhyJGs2xgKF0c0gAAHmhB/bSg6vkb+brH0W19glWKj8jfzdY+i2vsEqxQKUpQKhctfApP99t96iq7UHlwCbGUA6SWtwDjODzmPBwev6qDDym2oY54I2uuY28iTu0/chmRDHog1zKyLlWduIydHDqNSJeX8ivJGkcMxVt0oMhEoxdW8AlnCoQiSCbWpA6gOvPClYcn79ZZ2l2nvUcoYxzeMbsDVldGcdo6XWe3qFUPiq58u+wioOd+XFzvHTd2uoLboqFpFLSvtWSyeQNgkxDSrd7kalB668bltNJKIlEaEXEEbaCWeNRtFbdop1ZegZFJde3Abxaj0fxVc+XfYRU+Krny77CKg5bbvLSe2v7hARJDDE8gh6GW02LzcQF3ijUvzmSo73GWBFG15e724hjUQ7iae5t1dX1s+7ICMiLxKt0jrAKjGCRkGrHxVc+XfYRU+Kbny7q/9CKgs18JKGJAIJU6Tgg6TgHB8RwQf2iotzZXMaM5vWYIrMQtvGznAzhVHWeHVWvsfYV1HCuq80SPmWQCGM90kOtxntAYkDzAUG/tr56w9Jf8AD7qq1cntbZ1yJrLN7km4cDuMfRPMbk58/AEftqp8V3Xl/wBhFQfew+/u/SX9jFVWuV2Ps65LXWL3GLhge4R8TuYuNa3Kzas2zoUmlv8Ag80EPGCPqeQB2/dj1v8Au0HZ0qMNmXXl/wBhF/Wvfiu68v8AsIqCrNMqKWZgqqMkkgADxknqr7rltqbIupHhhN2zRs+9kbcR6VERV1BPjMmjh2gP4qofFd15f9hFQWaj8oO/svSo/Yy0+K7ry/7CKpW3NnXIa0ze6s3KAdxj4HdS8fPQdbUvZPz176Qn3G2rH8V3Xl/2EVTtmbOuTLeYvcEToCdxH0jzO3OfNwIH7KDqaVxnK/ac+zrVrl77IVokC7iPLa5ApxjiSF1N+6asps+5YAjaGQcEEQREEHqIOaC1So/xXdeX/YRU+LLry/7CKgqNOoYIWAZgxC5GohcZIHbjI/iKyVytrsi6e4lla7Zd2BbxkwR9JcK7uAewsQvn3VUviu68v+wioNnb3gtz+pm9k1Ng+C236mH2a1zW1dhXy86lbaebYwONzuIzqIibLaie556sL19fXXTbB8Ftv1MPs1oN6lKUClKUHH/C5+Z7v/j/AHqKlPhc/M93/wAf71FSgcluV9pHY2cb3MSOlvbIykkMrLCoKkY4EEVU+W9l5XD/ABP9KuYpigh/Ley8rh/if6U+W9l5XD/E/wBKuYpigh/Ley8rh/if6VK5T8qbWe2aKK4jkkeS2CquSzflMZ4DHiFdjilApSlApSlApSlApSmaCNt+ULLYMxCqLluJOBxsboDifGSB+2rNc5ylXXdbMiMZZOcSTFuOlWis5zGvnJY5x/0GuizQSdhyDeXi5GoXBYjPEAxRgEjxEqf4HxVk2+QIgzYAWW1JJ6gOdRZJPYMddaHJAajezNGY5JrqQkHvtKxRpHkHqO7CkjsLGsnLBN5DFDoLpPcWkcnWFWPnCMxY+I4C47ddBcjIIBGMEDGOrHmr6rwV7QMUpmlAqJymlCG0ZmCqtyhJJAAG5l4knqq3XN8rlDybPhZC6NdxyMf0V3UbuoJ7SX08O0BvFQdJUnZMo5xepka99G2nPS0mytwGx4sgjPmNVa5/kwuqfaMzRmN5LlU451GOK1hWMkHqzlmx/wBdBv8AKADcEnHB4T9Xdk//ACt+F1ZVKEFCAVIxpIIyCCOzFROWa67Uw6GdZ5IIXxkaY2mXeOWHV0A2P+oqO2rqgAYGABwxQe0pmlAxSlKDR24ubW4ABJMUwAHWe5twqLsbllZpbQK11EGWKJSCTkERgEHhXUUxQQ/lvZeVw/xP9KfLey8rh/if6VcxTFBD+W9l5XD/ABP9KfLey8rh/if6VcxTFB+d/CZymtrjZdzDDOksr7nSiZZ2xcxscADjgAn9lK/RMUoFKUoFKUoFKUoFKUoFKUoFae15AtvMxkaECOQmRRl4wEPTUY4kdY+qtytHbrILW4Mqs0QilLqpwzLuzqAPYSM0GNti5jWPnF0NLFtYkO8Oc9EtjiPNS42LrVF5xdJuxpyshDP53OOkfPVGoI21cyS3CQWsDpbybks9w0bM25jkJ0CBsDugHX2UGDlFboLuwdriRCZ+83gVMC0uOOg+Niqk9urHbVdNlYlM2+uDkk6C5MPEYxox1Vzm2tjXV1NZzSWVmWspjOubpznMTLpzzbh09D//ABiq/PL7yO09bk/xqDU5NWiF73TczSapXX50NpDRR4dcdR4EA+bzV9bYsFhgKNcz90mtelJL0103MZJRj1YGSfqrR5P7GurJrpo7Kzzd3El035U4wWVRp8G4jIJ/eNOU+x7raEKQzWVmVSa3n43Tn5uUMVxzb9JdSfUxoOgGxsxCPnFz32vXvO6Hh3uvHe+ak+xdaRpzi6XdgjUshDvnHFzjpHhWtzy+8jtPW3/xa2NhbVa4WXeRLDJDK8DKrmRSVVTqDlVyMMOyg+7jY+t1ff3K6Qo0rIQjaTnLLjiT219DZXdt9vrjrzu9Z3Pe4xox1dv11vUoJ9vsfQztv7l9YYYaQlV1HrUY4EdlQtvbPSLmyNdT90uYzqebpoFilyyMervhn6xVBts3DzXEUFtDItu6RlpLhoyzNBHLwQQvwxIB19hqVyg2NdXrWrSWVn+SXEd0v5U5yUVhp8G6iSD+6KDoPibuW65xdd9r17w73qxp1Y73zVI2Xs9JXuo1up8xzjik3dGBtLcZcjrwykfsI7K3ueX3kdp63J/i1I2Lse6tZryeOysw17Ms74unGMRKunPNuPS1v9choKPKaxURo7XEyaTAgG90o+JlOWB75sAk+YVRGzQ0onE85BwwQSdwI04HR7Qeuud5VbHutoWzWstnaaGaJ886c40Sq/D8m7QCv1MarLd3w4CytAB/7t+H/wBWg3YNkaJGk39w2rV0WkJjGo9i44Y7K0xE1rLAiyTTi4kaNt65fQFt5ZAV8RLKBWfYm1HmM6yxLDJby7lgshkQ5gilDByinqlAxjsrLfySCW2EYOhpHEuACAnN5SMns7oEoN+lKUClKUClKUClKUClKUClKUClKUClKUClKUClKUCtDbswS1uHKLIEilYo3euBGTpPmPVW/WntmR1t5miGqVY5CgxqJcISo09vHHCg26icnPnto+ln7lbVbqJyc+e2j6WfuVtQXKUrS2ltVYGgVlZjcSrAunHRZkdtTZI4YQ9WT1cKDdpXOT8tokkKGOUorsjSALu0VZUhMrEsDp3zFOAJ7m5xgZro6BULkx3196ZN7KKrtQuTHfX3pk3soqC7SlKCJsLwnaXpEP4fbVbqJsLwnaXpEP4fbVboFK0tqbUW3EZZWYSywwDTjg0rhFY5I4Anjjj5qlXvLWKJ3UxyssRl1uoUoqRCLezHLDoo0qqcZbIfAOk0HRUpSgi7B8I2j6Un4faVt38LtLbFGwiSO0g1Y1KbeVQMfpdMqcebPZWpsHwjaPpSfh9pWxtO3DTWjF1QxyyMqnrkJtZl0r5wGLfUpoKVKUoFKUoFKUoFKUoFKUoFKUoFKUoFKUoFKUoFKUoFae2EdreZYSRMY5BGQQCHKHSQT1ccca3K0duwa7W4TWseuKVdbHCplCNTHsA66DdqJyc+e2j6WfuVtVuonJz57aPpZ+5W1BT2jtGO3jaaVwkaYyxycZYKBgcSSSBgeOptwsW0I4pIZ+MEpkRlAIWZY3TTJGwzw1kleieriKz8pNltc2zxIyo5aF1LAlcxzpIAQCDg6McPHXOXnICSaeO6knRpd9v5EAdIQQLdUaPDFtSrbKMk9LU3ejhQUZ+SVvi1jLyroVINIIxcqjCbTN0T+lGWJBUnLDJ1YrpA47CDmuJm+DlmjMfOsYM0cbaTqitjaXEMNuOkM6DcMc8Mjhw4Gs9pyHZby3uzzeMQqE3UKtHFEQZuMQHY4l6QPDIzx4YDsahcmO+vvTJvZRVdqFyY76+9Mm9lFQbNxe3I32i1jbS8SxZmC71G07x26HQK5bC8c47M1tW00pkmV4lSJSgicPqaUFMsWTA0Ybh1nPXW1SgibC8J2l6RD+H21U7++SCN5pWCRRgszHOFA7eFTNheE7S9Ih/D7atnlHss3VrPbqwRpUKhiCVB6wSAckcKDXlaHaESmObIhmik6PArLEwdY5EYZHHBK8Dg9YzmtK55Jwbq3hkllyFe3Yrgc6EpEsyygq2BI8eokYPEgMM8Zu1fg/luZBcSzxmYyiR0USJCAsaIhQhi2tNBOvrOth0eFZZvg9LagLkookfdYXDW8DRXAEKEHrElySD/AKY4xjo5oOyDjxivquKt+QTC4tJzzaMWwVd3CjxRKVctvYwDkM4OGB4HC5Jxx7Wgi7B8I2j6Un4faVsbTVDNaa2YOJZDGAMhm5rMCGPYNGo/WBWvsHwjaPpSfh9pWztORBNaB0LM0sgjOcCNuazEsR25QMv73moKNKUoFKUoFKUoFKUoFKUoFKUoFKUoFKUoFKUoFKUoFaO3UVrW4EjFIzFKHYDJVTGdTAduBk1vVobdZBa3BkDNEIpS4U4YruzqAPYcZoN6onJz57aPpZ+5W1W656OyvIJrpoUtJI7ibfgvLKjr3CKMqVWJh1x5zntoOipUTf7Q+gsPWJ/8em/2h9BYesT/AOPQW6VE3+0PoLD1if8Ax6b/AGh9BYesT/49BbqFyY76+9Mm9lFX1v8AaH0Fh6xP7isnJ3Z0sSztPuxJPPJORGWZFDKihdTKpPe+LtoK9KUoImwvCdpekQ/h9tVuue5ldw3F08CWskdxJHKN5LKjqVtooiuFiYH5vOc9tZt/tD6Cw9Yn/wAegt0qJv8AaH0Fh6xP/j03+0PoLD1if/HoLdKib/aH0Fh6xP8A49N/tD6Cw9Yn/wAeg92D4RtH0pPw+0rZ2lcaZrRdCvvJZFyRkx4tZm1KewnTp+pjWHYFhLGbmScRCS4mE2mNmdFAt4YgNTKpJ7lnq7a2b+SQS2wjBKNI4l4ZwnN5SCT2d0CD9vnoN6lKUClKUClKUClKUClKUClKUClKUClKUClKUClKUCtDb0wS1uHZFkVYpWKN3rgRklD5j1Vv1p7YmdLeZ4xqlWORkGNWWCEqNPbxxwoNyleZpmg9pXma9zQKV5mub5USyRT21wkckqQpeZVScM7xosUZAPEs/RBwcZ7KDpaVwUGwrmK8gHdpCDbtvg2IAvdmvA6565JHBAxx1R44R9HJtKK5ivLma3hmk1CJmdl4oqy24aGDL6ZVaJZSF0hlYNx6QFB3NK/P4Df87WbRcRmYWyMpSAw7pL+7LrMQSUZbZ0I0EZYjJNfdjtPaGbSJywe4aaF2kWJXAjeOQ3axBBoUx7yPQ2cMY+LA5Id7Svz9ZtplA45wZUG0UTUsKxTSGGNrdpItIMcYYSKMk9Id+VYGvu3O1HEXdZlHc9R3UCuQ1+qPrDp1pblmyqqCVBweoh3tKm8nWmNrDzrPONOJMhQSQSMkL0ckYPDhxqlmgUrzNM0HtaG0IpDLbFDhEkcyjVjUht5VAx+l0yhx5s9lb+am7Ttw01oxdUMcsjBT1yE2sy6V84DFvqU0FKlKUClKUClKUClKUClKUClKUClKUClKUClKUClKUCtHbkhW2uGUlWWKUgg4IIjJBBHUaUoOQstpSmxuXM0pdXiAbW2pQWGQDnIpcbSlFhE4mlDmZwW1tqI0ngTnOKUoG29pSrDZlZpVLREsQ7AseHEkHia2dsX8i30KLLIqHm+VDMFOWGcjOONKUH3a38h2oYzLIY9cg0am0YEZONOcVrbC2jK0l0GllYLDMy5djpIIwRk8DSlB8bN2lKbO7YzSll3Oli7Fly/HBzwo+0pfi9X30uvfldWttWNB6OrOcealKBtfaUq21myzSqzpIWIdgWwRgk541l21tCVbq3VZZFVktyQGYAktxJAPHNe0oMov5PjTd72Td68aNTaMbrONOcddYti7Qla4uVaWRlVLggFmIBDcCBnhilKDBsjaUrWt4xmlZkWIqS7ErljnBzwr1dpS/F5ffS69/p1a21Y3fe6s5x5qUoG09pSi0s2E0oZt9qIdgzYcYyc8aybc2jKstqFllUNDASA7AMSTknB4mlKDYuL+QbUEYlkEetBo1Noxuwcac4qdZ3sj7VhRpHdFmusKWJUYt5gMAnA4HFKUH6FSlKBSlKBSlKBSlKBSlKD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1079500" y="1007344"/>
            <a:ext cx="10629900" cy="5349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latin typeface="Tahoma"/>
                <a:cs typeface="Tahoma"/>
              </a:rPr>
              <a:t>Today’s switches are only programmable at compile time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 err="1">
                <a:latin typeface="Tahoma"/>
                <a:cs typeface="Tahoma"/>
              </a:rPr>
              <a:t>FlexCore</a:t>
            </a:r>
            <a:r>
              <a:rPr lang="en-US" sz="2400" dirty="0">
                <a:latin typeface="Tahoma"/>
                <a:cs typeface="Tahoma"/>
              </a:rPr>
              <a:t>: A</a:t>
            </a:r>
            <a:r>
              <a:rPr lang="en-US" altLang="zh-CN" sz="2400" dirty="0">
                <a:latin typeface="Tahoma"/>
                <a:cs typeface="Tahoma"/>
              </a:rPr>
              <a:t>n ecosystem for</a:t>
            </a:r>
            <a:r>
              <a:rPr lang="en-US" sz="2400" dirty="0">
                <a:latin typeface="Tahoma"/>
                <a:cs typeface="Tahoma"/>
              </a:rPr>
              <a:t> </a:t>
            </a:r>
            <a:r>
              <a:rPr lang="en-US" altLang="zh-CN" sz="2400" dirty="0">
                <a:latin typeface="Tahoma"/>
                <a:cs typeface="Tahoma"/>
              </a:rPr>
              <a:t>runtime programmability</a:t>
            </a:r>
            <a:endParaRPr lang="en-US" sz="2400" dirty="0">
              <a:latin typeface="Tahoma"/>
              <a:cs typeface="Tahoma"/>
            </a:endParaRP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latin typeface="Tahoma"/>
                <a:cs typeface="Tahoma"/>
              </a:rPr>
              <a:t>Live switch program upgrades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latin typeface="Tahoma"/>
                <a:cs typeface="Tahoma"/>
              </a:rPr>
              <a:t>Zero packet loss, no downtime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latin typeface="Tahoma"/>
                <a:cs typeface="Tahoma"/>
              </a:rPr>
              <a:t>Support partial upgrades with multi-level consistency guarantees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latin typeface="Tahoma"/>
                <a:cs typeface="Tahoma"/>
              </a:rPr>
              <a:t>Implementation: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latin typeface="Tahoma"/>
                <a:cs typeface="Tahoma"/>
              </a:rPr>
              <a:t>12.8Tbps Spectrum-2 switch silicon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latin typeface="Tahoma"/>
                <a:cs typeface="Tahoma"/>
              </a:rPr>
              <a:t>BMv2 emulator: </a:t>
            </a: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  <a:hlinkClick r:id="rId4"/>
              </a:rPr>
              <a:t>https://github.com/jiarong0907/FlexCore</a:t>
            </a:r>
            <a:endParaRPr lang="en-US" sz="2000" dirty="0"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latin typeface="Tahoma"/>
                <a:cs typeface="Tahoma"/>
              </a:rPr>
              <a:t>Use cases: 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latin typeface="Tahoma"/>
                <a:cs typeface="Tahoma"/>
              </a:rPr>
              <a:t>Runtime accelerated multicast, real-time attack mitigation, …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latin typeface="Tahoma"/>
                <a:cs typeface="Tahoma"/>
              </a:rPr>
              <a:t>Ultimate v</a:t>
            </a:r>
            <a:r>
              <a:rPr lang="en-US" altLang="zh-CN" sz="2400" dirty="0">
                <a:latin typeface="Tahoma"/>
                <a:cs typeface="Tahoma"/>
              </a:rPr>
              <a:t>ision: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latin typeface="Tahoma"/>
                <a:cs typeface="Tahoma"/>
              </a:rPr>
              <a:t>End-to-end runtime programmable networks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latin typeface="Tahoma"/>
                <a:cs typeface="Tahoma"/>
              </a:rPr>
              <a:t>See our vision paper at HotNets’21: </a:t>
            </a:r>
            <a:r>
              <a:rPr lang="en-US" sz="2000" i="1" dirty="0">
                <a:latin typeface="Tahoma"/>
                <a:cs typeface="Tahoma"/>
              </a:rPr>
              <a:t>A Vision for Runtime Programmable Networks</a:t>
            </a:r>
          </a:p>
          <a:p>
            <a:pPr marL="0" lvl="1">
              <a:spcBef>
                <a:spcPct val="20000"/>
              </a:spcBef>
              <a:buSzPct val="130000"/>
              <a:defRPr/>
            </a:pPr>
            <a:endParaRPr lang="en-US" sz="1500" dirty="0">
              <a:solidFill>
                <a:srgbClr val="00B050"/>
              </a:solidFill>
              <a:latin typeface="Tahoma"/>
              <a:cs typeface="Tahoma"/>
            </a:endParaRPr>
          </a:p>
          <a:p>
            <a:pPr marL="0" lvl="1">
              <a:spcBef>
                <a:spcPct val="20000"/>
              </a:spcBef>
              <a:buSzPct val="130000"/>
              <a:defRPr/>
            </a:pPr>
            <a:r>
              <a:rPr lang="en-US" sz="2400" b="1" dirty="0">
                <a:solidFill>
                  <a:srgbClr val="FF0000"/>
                </a:solidFill>
                <a:latin typeface="Tahoma"/>
                <a:cs typeface="Tahoma"/>
              </a:rPr>
              <a:t>		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16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F9B4A-809C-7A4C-9A02-32735E6C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374C3C6-FF28-1545-9B04-4E64A9FF10EA}"/>
              </a:ext>
            </a:extLst>
          </p:cNvPr>
          <p:cNvGrpSpPr/>
          <p:nvPr/>
        </p:nvGrpSpPr>
        <p:grpSpPr>
          <a:xfrm>
            <a:off x="3007355" y="1380650"/>
            <a:ext cx="1529666" cy="1005526"/>
            <a:chOff x="3317849" y="2153777"/>
            <a:chExt cx="1911785" cy="1315269"/>
          </a:xfrm>
        </p:grpSpPr>
        <p:pic>
          <p:nvPicPr>
            <p:cNvPr id="41" name="Picture 2" descr="http://findicons.com/files/icons/1681/siena/128/gear_yellow.png">
              <a:extLst>
                <a:ext uri="{FF2B5EF4-FFF2-40B4-BE49-F238E27FC236}">
                  <a16:creationId xmlns:a16="http://schemas.microsoft.com/office/drawing/2014/main" id="{152263A1-9D1F-904E-AFA4-0C09623E4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4529" y="2223506"/>
              <a:ext cx="570407" cy="570408"/>
            </a:xfrm>
            <a:prstGeom prst="rect">
              <a:avLst/>
            </a:prstGeom>
            <a:noFill/>
          </p:spPr>
        </p:pic>
        <p:pic>
          <p:nvPicPr>
            <p:cNvPr id="42" name="Picture 4" descr="http://findicons.com/files/icons/1681/siena/128/gear_red.png">
              <a:extLst>
                <a:ext uri="{FF2B5EF4-FFF2-40B4-BE49-F238E27FC236}">
                  <a16:creationId xmlns:a16="http://schemas.microsoft.com/office/drawing/2014/main" id="{51F292C7-3D15-2146-9267-5399552032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14366" y="2153777"/>
              <a:ext cx="1315268" cy="1315269"/>
            </a:xfrm>
            <a:prstGeom prst="rect">
              <a:avLst/>
            </a:prstGeom>
            <a:noFill/>
          </p:spPr>
        </p:pic>
        <p:pic>
          <p:nvPicPr>
            <p:cNvPr id="43" name="Picture 2" descr="http://findicons.com/files/icons/1681/siena/128/gear_yellow.png">
              <a:extLst>
                <a:ext uri="{FF2B5EF4-FFF2-40B4-BE49-F238E27FC236}">
                  <a16:creationId xmlns:a16="http://schemas.microsoft.com/office/drawing/2014/main" id="{48EACCC5-43B9-2045-B5CC-82729CBA9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17849" y="2597027"/>
              <a:ext cx="767190" cy="767191"/>
            </a:xfrm>
            <a:prstGeom prst="rect">
              <a:avLst/>
            </a:prstGeom>
            <a:noFill/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2221049-C1A4-F64E-A305-18B6305E29F7}"/>
              </a:ext>
            </a:extLst>
          </p:cNvPr>
          <p:cNvSpPr txBox="1"/>
          <p:nvPr/>
        </p:nvSpPr>
        <p:spPr>
          <a:xfrm>
            <a:off x="3032374" y="2289350"/>
            <a:ext cx="233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p4c compiler</a:t>
            </a:r>
          </a:p>
        </p:txBody>
      </p:sp>
      <p:grpSp>
        <p:nvGrpSpPr>
          <p:cNvPr id="50" name="Group 10">
            <a:extLst>
              <a:ext uri="{FF2B5EF4-FFF2-40B4-BE49-F238E27FC236}">
                <a16:creationId xmlns:a16="http://schemas.microsoft.com/office/drawing/2014/main" id="{B2C06893-C6FB-5F4C-9A7E-4E8CDBCB75DD}"/>
              </a:ext>
            </a:extLst>
          </p:cNvPr>
          <p:cNvGrpSpPr>
            <a:grpSpLocks/>
          </p:cNvGrpSpPr>
          <p:nvPr/>
        </p:nvGrpSpPr>
        <p:grpSpPr bwMode="auto">
          <a:xfrm>
            <a:off x="3317588" y="3425489"/>
            <a:ext cx="1079829" cy="487196"/>
            <a:chOff x="2423" y="2253"/>
            <a:chExt cx="257" cy="147"/>
          </a:xfrm>
        </p:grpSpPr>
        <p:sp>
          <p:nvSpPr>
            <p:cNvPr id="51" name="AutoShape 70">
              <a:extLst>
                <a:ext uri="{FF2B5EF4-FFF2-40B4-BE49-F238E27FC236}">
                  <a16:creationId xmlns:a16="http://schemas.microsoft.com/office/drawing/2014/main" id="{29B2FC95-8D04-1C4E-916B-ED75C9D96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5388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2" name="Oval 12">
              <a:extLst>
                <a:ext uri="{FF2B5EF4-FFF2-40B4-BE49-F238E27FC236}">
                  <a16:creationId xmlns:a16="http://schemas.microsoft.com/office/drawing/2014/main" id="{513B87C4-2583-DB4A-A84B-D15327167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53882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Tahoma" panose="020B060403050404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grpSp>
          <p:nvGrpSpPr>
            <p:cNvPr id="53" name="Group 13">
              <a:extLst>
                <a:ext uri="{FF2B5EF4-FFF2-40B4-BE49-F238E27FC236}">
                  <a16:creationId xmlns:a16="http://schemas.microsoft.com/office/drawing/2014/main" id="{65217AAC-ABF9-2549-85CB-D6C693F1E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2254"/>
              <a:ext cx="166" cy="52"/>
              <a:chOff x="2242" y="2225"/>
              <a:chExt cx="626" cy="249"/>
            </a:xfrm>
          </p:grpSpPr>
          <p:sp>
            <p:nvSpPr>
              <p:cNvPr id="54" name="Freeform 14">
                <a:extLst>
                  <a:ext uri="{FF2B5EF4-FFF2-40B4-BE49-F238E27FC236}">
                    <a16:creationId xmlns:a16="http://schemas.microsoft.com/office/drawing/2014/main" id="{850A19EB-8D18-C448-9348-1C8C07332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>
                  <a:gd name="T0" fmla="*/ 0 w 319"/>
                  <a:gd name="T1" fmla="*/ 18 h 114"/>
                  <a:gd name="T2" fmla="*/ 167 w 319"/>
                  <a:gd name="T3" fmla="*/ 86 h 114"/>
                  <a:gd name="T4" fmla="*/ 94 w 319"/>
                  <a:gd name="T5" fmla="*/ 110 h 114"/>
                  <a:gd name="T6" fmla="*/ 273 w 319"/>
                  <a:gd name="T7" fmla="*/ 114 h 114"/>
                  <a:gd name="T8" fmla="*/ 319 w 319"/>
                  <a:gd name="T9" fmla="*/ 38 h 114"/>
                  <a:gd name="T10" fmla="*/ 245 w 319"/>
                  <a:gd name="T11" fmla="*/ 62 h 114"/>
                  <a:gd name="T12" fmla="*/ 107 w 319"/>
                  <a:gd name="T13" fmla="*/ 0 h 114"/>
                  <a:gd name="T14" fmla="*/ 0 w 319"/>
                  <a:gd name="T15" fmla="*/ 1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5388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Freeform 15">
                <a:extLst>
                  <a:ext uri="{FF2B5EF4-FFF2-40B4-BE49-F238E27FC236}">
                    <a16:creationId xmlns:a16="http://schemas.microsoft.com/office/drawing/2014/main" id="{8CACD728-ADEF-174C-9D42-81BE24CCD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>
                  <a:gd name="T0" fmla="*/ 0 w 329"/>
                  <a:gd name="T1" fmla="*/ 72 h 113"/>
                  <a:gd name="T2" fmla="*/ 19 w 329"/>
                  <a:gd name="T3" fmla="*/ 3 h 113"/>
                  <a:gd name="T4" fmla="*/ 213 w 329"/>
                  <a:gd name="T5" fmla="*/ 0 h 113"/>
                  <a:gd name="T6" fmla="*/ 144 w 329"/>
                  <a:gd name="T7" fmla="*/ 22 h 113"/>
                  <a:gd name="T8" fmla="*/ 329 w 329"/>
                  <a:gd name="T9" fmla="*/ 89 h 113"/>
                  <a:gd name="T10" fmla="*/ 224 w 329"/>
                  <a:gd name="T11" fmla="*/ 113 h 113"/>
                  <a:gd name="T12" fmla="*/ 70 w 329"/>
                  <a:gd name="T13" fmla="*/ 49 h 113"/>
                  <a:gd name="T14" fmla="*/ 0 w 329"/>
                  <a:gd name="T15" fmla="*/ 7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5388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Freeform 16">
                <a:extLst>
                  <a:ext uri="{FF2B5EF4-FFF2-40B4-BE49-F238E27FC236}">
                    <a16:creationId xmlns:a16="http://schemas.microsoft.com/office/drawing/2014/main" id="{EA9A7844-05F4-1F42-B53A-646920C20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>
                  <a:gd name="T0" fmla="*/ 0 w 287"/>
                  <a:gd name="T1" fmla="*/ 45 h 105"/>
                  <a:gd name="T2" fmla="*/ 26 w 287"/>
                  <a:gd name="T3" fmla="*/ 105 h 105"/>
                  <a:gd name="T4" fmla="*/ 218 w 287"/>
                  <a:gd name="T5" fmla="*/ 103 h 105"/>
                  <a:gd name="T6" fmla="*/ 146 w 287"/>
                  <a:gd name="T7" fmla="*/ 81 h 105"/>
                  <a:gd name="T8" fmla="*/ 287 w 287"/>
                  <a:gd name="T9" fmla="*/ 27 h 105"/>
                  <a:gd name="T10" fmla="*/ 219 w 287"/>
                  <a:gd name="T11" fmla="*/ 0 h 105"/>
                  <a:gd name="T12" fmla="*/ 60 w 287"/>
                  <a:gd name="T13" fmla="*/ 63 h 105"/>
                  <a:gd name="T14" fmla="*/ 0 w 287"/>
                  <a:gd name="T15" fmla="*/ 4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5388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Freeform 17">
                <a:extLst>
                  <a:ext uri="{FF2B5EF4-FFF2-40B4-BE49-F238E27FC236}">
                    <a16:creationId xmlns:a16="http://schemas.microsoft.com/office/drawing/2014/main" id="{0CD3099E-716A-F746-A1A5-1AA20E6FF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>
                  <a:gd name="T0" fmla="*/ 0 w 291"/>
                  <a:gd name="T1" fmla="*/ 75 h 105"/>
                  <a:gd name="T2" fmla="*/ 68 w 291"/>
                  <a:gd name="T3" fmla="*/ 105 h 105"/>
                  <a:gd name="T4" fmla="*/ 217 w 291"/>
                  <a:gd name="T5" fmla="*/ 39 h 105"/>
                  <a:gd name="T6" fmla="*/ 291 w 291"/>
                  <a:gd name="T7" fmla="*/ 61 h 105"/>
                  <a:gd name="T8" fmla="*/ 261 w 291"/>
                  <a:gd name="T9" fmla="*/ 0 h 105"/>
                  <a:gd name="T10" fmla="*/ 94 w 291"/>
                  <a:gd name="T11" fmla="*/ 1 h 105"/>
                  <a:gd name="T12" fmla="*/ 142 w 291"/>
                  <a:gd name="T13" fmla="*/ 19 h 105"/>
                  <a:gd name="T14" fmla="*/ 0 w 291"/>
                  <a:gd name="T15" fmla="*/ 7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5388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F04C8DE-583B-354C-AB41-AE340ED5467F}"/>
              </a:ext>
            </a:extLst>
          </p:cNvPr>
          <p:cNvSpPr txBox="1"/>
          <p:nvPr/>
        </p:nvSpPr>
        <p:spPr>
          <a:xfrm>
            <a:off x="3278974" y="3882689"/>
            <a:ext cx="126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P4 switch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290994-1868-4503-8C00-3F13BB6E6025}"/>
              </a:ext>
            </a:extLst>
          </p:cNvPr>
          <p:cNvGrpSpPr/>
          <p:nvPr/>
        </p:nvGrpSpPr>
        <p:grpSpPr>
          <a:xfrm>
            <a:off x="9186170" y="2430976"/>
            <a:ext cx="1678361" cy="747553"/>
            <a:chOff x="8468388" y="2080452"/>
            <a:chExt cx="1678361" cy="747553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155567B-7026-AF4B-A722-24141FA22524}"/>
                </a:ext>
              </a:extLst>
            </p:cNvPr>
            <p:cNvSpPr/>
            <p:nvPr/>
          </p:nvSpPr>
          <p:spPr>
            <a:xfrm>
              <a:off x="8923651" y="2080452"/>
              <a:ext cx="1223098" cy="652462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B844B04-32BF-2B4A-ADA6-36BEC3447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68388" y="2677982"/>
              <a:ext cx="485661" cy="150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112613D-31C6-CB48-93D7-5F9C66FB5880}"/>
                </a:ext>
              </a:extLst>
            </p:cNvPr>
            <p:cNvCxnSpPr/>
            <p:nvPr/>
          </p:nvCxnSpPr>
          <p:spPr>
            <a:xfrm flipV="1">
              <a:off x="9026741" y="2446139"/>
              <a:ext cx="1041979" cy="108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D1384C3-DAAB-F349-9816-D52B0F22CEE1}"/>
                </a:ext>
              </a:extLst>
            </p:cNvPr>
            <p:cNvSpPr/>
            <p:nvPr/>
          </p:nvSpPr>
          <p:spPr>
            <a:xfrm>
              <a:off x="9383981" y="2273169"/>
              <a:ext cx="64008" cy="11887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FFBBEE4-CECA-6147-840B-FD4AC60AE790}"/>
                </a:ext>
              </a:extLst>
            </p:cNvPr>
            <p:cNvSpPr/>
            <p:nvPr/>
          </p:nvSpPr>
          <p:spPr>
            <a:xfrm rot="2100000">
              <a:off x="9674820" y="2439619"/>
              <a:ext cx="64008" cy="11887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AAAF004-0DE9-8149-A5AD-AEF178319D1E}"/>
                </a:ext>
              </a:extLst>
            </p:cNvPr>
            <p:cNvSpPr/>
            <p:nvPr/>
          </p:nvSpPr>
          <p:spPr>
            <a:xfrm>
              <a:off x="9517212" y="2274185"/>
              <a:ext cx="64008" cy="11887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CA1F6AE-6ED2-E541-B315-469B374250D8}"/>
                </a:ext>
              </a:extLst>
            </p:cNvPr>
            <p:cNvSpPr/>
            <p:nvPr/>
          </p:nvSpPr>
          <p:spPr>
            <a:xfrm rot="3600000">
              <a:off x="9817831" y="2573811"/>
              <a:ext cx="64008" cy="11887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66CC931-8D04-714A-83C2-412E1C4237B2}"/>
                </a:ext>
              </a:extLst>
            </p:cNvPr>
            <p:cNvSpPr/>
            <p:nvPr/>
          </p:nvSpPr>
          <p:spPr>
            <a:xfrm>
              <a:off x="9097170" y="2275464"/>
              <a:ext cx="64008" cy="11887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A416713-0113-9747-BF5E-46ED1583FB73}"/>
                </a:ext>
              </a:extLst>
            </p:cNvPr>
            <p:cNvSpPr/>
            <p:nvPr/>
          </p:nvSpPr>
          <p:spPr>
            <a:xfrm>
              <a:off x="9242929" y="2275001"/>
              <a:ext cx="64008" cy="11887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2B2A07A-92F1-8D4F-BE0E-0103E6161DE2}"/>
                </a:ext>
              </a:extLst>
            </p:cNvPr>
            <p:cNvSpPr/>
            <p:nvPr/>
          </p:nvSpPr>
          <p:spPr>
            <a:xfrm>
              <a:off x="9662790" y="2265484"/>
              <a:ext cx="73152" cy="137160"/>
            </a:xfrm>
            <a:prstGeom prst="rect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154F4CA-5EF4-E147-89BA-61DA0BEA9C74}"/>
                </a:ext>
              </a:extLst>
            </p:cNvPr>
            <p:cNvSpPr/>
            <p:nvPr/>
          </p:nvSpPr>
          <p:spPr>
            <a:xfrm>
              <a:off x="9808988" y="2267254"/>
              <a:ext cx="73152" cy="137160"/>
            </a:xfrm>
            <a:prstGeom prst="rect">
              <a:avLst/>
            </a:pr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012006A8-8A26-4E6D-AAF8-06E9221F579F}"/>
              </a:ext>
            </a:extLst>
          </p:cNvPr>
          <p:cNvSpPr txBox="1">
            <a:spLocks/>
          </p:cNvSpPr>
          <p:nvPr/>
        </p:nvSpPr>
        <p:spPr>
          <a:xfrm>
            <a:off x="138113" y="10871"/>
            <a:ext cx="11915775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3500" dirty="0">
                <a:latin typeface="Tahoma" pitchFamily="34" charset="0"/>
                <a:ea typeface="Tahoma" pitchFamily="34" charset="0"/>
                <a:cs typeface="Tahoma" pitchFamily="34" charset="0"/>
              </a:rPr>
              <a:t>Background: Programmable switches</a:t>
            </a:r>
            <a:endParaRPr lang="en-US" sz="35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E848C5A-3357-4085-95B0-C4CEB4E25E69}"/>
              </a:ext>
            </a:extLst>
          </p:cNvPr>
          <p:cNvSpPr txBox="1">
            <a:spLocks/>
          </p:cNvSpPr>
          <p:nvPr/>
        </p:nvSpPr>
        <p:spPr>
          <a:xfrm>
            <a:off x="1816912" y="4520127"/>
            <a:ext cx="9536888" cy="2172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Switches become fixed after the program is deployed.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Operators compile and reflash the data plane w/ a new program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However, </a:t>
            </a:r>
            <a:r>
              <a:rPr lang="en-US" sz="2400" dirty="0" err="1">
                <a:solidFill>
                  <a:prstClr val="black"/>
                </a:solidFill>
                <a:latin typeface="Tahoma"/>
                <a:cs typeface="Tahoma"/>
              </a:rPr>
              <a:t>reflashing</a:t>
            </a: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 can cause downtime and packet loss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cs typeface="Tahoma"/>
              </a:rPr>
              <a:t> 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To avoid downtime, traffic drain/undrain is necessary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Changes must be infrequent and operator driven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endParaRPr lang="en-US" sz="2000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endParaRPr kumimoji="0" lang="en-US" altLang="zh-CN" sz="24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152AA0-86C2-473C-BBB9-459D6846EE34}"/>
              </a:ext>
            </a:extLst>
          </p:cNvPr>
          <p:cNvGrpSpPr/>
          <p:nvPr/>
        </p:nvGrpSpPr>
        <p:grpSpPr>
          <a:xfrm>
            <a:off x="7796108" y="1386619"/>
            <a:ext cx="2360725" cy="2902149"/>
            <a:chOff x="7078326" y="1036095"/>
            <a:chExt cx="2360725" cy="290214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90EC8FD-F7B1-4ECE-AF5D-140E2B6DBF0E}"/>
                </a:ext>
              </a:extLst>
            </p:cNvPr>
            <p:cNvGrpSpPr/>
            <p:nvPr/>
          </p:nvGrpSpPr>
          <p:grpSpPr>
            <a:xfrm>
              <a:off x="7078326" y="1036095"/>
              <a:ext cx="1529666" cy="1005526"/>
              <a:chOff x="3317849" y="2153777"/>
              <a:chExt cx="1911785" cy="1315269"/>
            </a:xfrm>
          </p:grpSpPr>
          <p:pic>
            <p:nvPicPr>
              <p:cNvPr id="74" name="Picture 2" descr="http://findicons.com/files/icons/1681/siena/128/gear_yellow.png">
                <a:extLst>
                  <a:ext uri="{FF2B5EF4-FFF2-40B4-BE49-F238E27FC236}">
                    <a16:creationId xmlns:a16="http://schemas.microsoft.com/office/drawing/2014/main" id="{C586C81E-17EE-4883-A108-53C6C85A3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44529" y="2223506"/>
                <a:ext cx="570407" cy="570408"/>
              </a:xfrm>
              <a:prstGeom prst="rect">
                <a:avLst/>
              </a:prstGeom>
              <a:noFill/>
            </p:spPr>
          </p:pic>
          <p:pic>
            <p:nvPicPr>
              <p:cNvPr id="75" name="Picture 4" descr="http://findicons.com/files/icons/1681/siena/128/gear_red.png">
                <a:extLst>
                  <a:ext uri="{FF2B5EF4-FFF2-40B4-BE49-F238E27FC236}">
                    <a16:creationId xmlns:a16="http://schemas.microsoft.com/office/drawing/2014/main" id="{9DCD6392-D376-427F-8D77-260CF717BC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914366" y="2153777"/>
                <a:ext cx="1315268" cy="1315269"/>
              </a:xfrm>
              <a:prstGeom prst="rect">
                <a:avLst/>
              </a:prstGeom>
              <a:noFill/>
            </p:spPr>
          </p:pic>
          <p:pic>
            <p:nvPicPr>
              <p:cNvPr id="76" name="Picture 2" descr="http://findicons.com/files/icons/1681/siena/128/gear_yellow.png">
                <a:extLst>
                  <a:ext uri="{FF2B5EF4-FFF2-40B4-BE49-F238E27FC236}">
                    <a16:creationId xmlns:a16="http://schemas.microsoft.com/office/drawing/2014/main" id="{6781651F-AADF-446C-BE4C-A5547A51A8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17849" y="2597027"/>
                <a:ext cx="767190" cy="767191"/>
              </a:xfrm>
              <a:prstGeom prst="rect">
                <a:avLst/>
              </a:prstGeom>
              <a:noFill/>
            </p:spPr>
          </p:pic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F822D1F-C08E-4CF0-8767-3A9413A8A608}"/>
                </a:ext>
              </a:extLst>
            </p:cNvPr>
            <p:cNvSpPr txBox="1"/>
            <p:nvPr/>
          </p:nvSpPr>
          <p:spPr>
            <a:xfrm>
              <a:off x="7103345" y="1944795"/>
              <a:ext cx="23357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p4c compiler</a:t>
              </a:r>
            </a:p>
          </p:txBody>
        </p:sp>
        <p:grpSp>
          <p:nvGrpSpPr>
            <p:cNvPr id="79" name="Group 10">
              <a:extLst>
                <a:ext uri="{FF2B5EF4-FFF2-40B4-BE49-F238E27FC236}">
                  <a16:creationId xmlns:a16="http://schemas.microsoft.com/office/drawing/2014/main" id="{E420A7EA-80B2-4DB9-849F-82293E990E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88559" y="3080934"/>
              <a:ext cx="1079829" cy="487196"/>
              <a:chOff x="2423" y="2253"/>
              <a:chExt cx="257" cy="147"/>
            </a:xfrm>
          </p:grpSpPr>
          <p:sp>
            <p:nvSpPr>
              <p:cNvPr id="80" name="AutoShape 70">
                <a:extLst>
                  <a:ext uri="{FF2B5EF4-FFF2-40B4-BE49-F238E27FC236}">
                    <a16:creationId xmlns:a16="http://schemas.microsoft.com/office/drawing/2014/main" id="{5223CF4E-3906-455E-AA64-AA73C7C65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2253"/>
                <a:ext cx="256" cy="147"/>
              </a:xfrm>
              <a:prstGeom prst="can">
                <a:avLst>
                  <a:gd name="adj" fmla="val 50000"/>
                </a:avLst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5388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1" name="Oval 12">
                <a:extLst>
                  <a:ext uri="{FF2B5EF4-FFF2-40B4-BE49-F238E27FC236}">
                    <a16:creationId xmlns:a16="http://schemas.microsoft.com/office/drawing/2014/main" id="{EB83054D-47F9-43D9-B9C7-1F4BC5360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3" y="2253"/>
                <a:ext cx="257" cy="74"/>
              </a:xfrm>
              <a:prstGeom prst="ellipse">
                <a:avLst/>
              </a:prstGeom>
              <a:solidFill>
                <a:srgbClr val="66FF3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5388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82" name="Group 13">
                <a:extLst>
                  <a:ext uri="{FF2B5EF4-FFF2-40B4-BE49-F238E27FC236}">
                    <a16:creationId xmlns:a16="http://schemas.microsoft.com/office/drawing/2014/main" id="{F3CD787A-0E51-4DF8-A47D-985A49EE69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2254"/>
                <a:ext cx="166" cy="52"/>
                <a:chOff x="2242" y="2225"/>
                <a:chExt cx="626" cy="249"/>
              </a:xfrm>
            </p:grpSpPr>
            <p:sp>
              <p:nvSpPr>
                <p:cNvPr id="83" name="Freeform 14">
                  <a:extLst>
                    <a:ext uri="{FF2B5EF4-FFF2-40B4-BE49-F238E27FC236}">
                      <a16:creationId xmlns:a16="http://schemas.microsoft.com/office/drawing/2014/main" id="{66F4E3DE-9686-43CA-8B73-54917F7CFA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" y="2225"/>
                  <a:ext cx="319" cy="114"/>
                </a:xfrm>
                <a:custGeom>
                  <a:avLst/>
                  <a:gdLst>
                    <a:gd name="T0" fmla="*/ 0 w 319"/>
                    <a:gd name="T1" fmla="*/ 18 h 114"/>
                    <a:gd name="T2" fmla="*/ 167 w 319"/>
                    <a:gd name="T3" fmla="*/ 86 h 114"/>
                    <a:gd name="T4" fmla="*/ 94 w 319"/>
                    <a:gd name="T5" fmla="*/ 110 h 114"/>
                    <a:gd name="T6" fmla="*/ 273 w 319"/>
                    <a:gd name="T7" fmla="*/ 114 h 114"/>
                    <a:gd name="T8" fmla="*/ 319 w 319"/>
                    <a:gd name="T9" fmla="*/ 38 h 114"/>
                    <a:gd name="T10" fmla="*/ 245 w 319"/>
                    <a:gd name="T11" fmla="*/ 62 h 114"/>
                    <a:gd name="T12" fmla="*/ 107 w 319"/>
                    <a:gd name="T13" fmla="*/ 0 h 114"/>
                    <a:gd name="T14" fmla="*/ 0 w 319"/>
                    <a:gd name="T15" fmla="*/ 18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9" h="114">
                      <a:moveTo>
                        <a:pt x="0" y="18"/>
                      </a:moveTo>
                      <a:lnTo>
                        <a:pt x="167" y="86"/>
                      </a:lnTo>
                      <a:lnTo>
                        <a:pt x="94" y="110"/>
                      </a:lnTo>
                      <a:lnTo>
                        <a:pt x="273" y="114"/>
                      </a:lnTo>
                      <a:lnTo>
                        <a:pt x="319" y="38"/>
                      </a:lnTo>
                      <a:lnTo>
                        <a:pt x="245" y="62"/>
                      </a:lnTo>
                      <a:lnTo>
                        <a:pt x="107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53882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4" name="Freeform 15">
                  <a:extLst>
                    <a:ext uri="{FF2B5EF4-FFF2-40B4-BE49-F238E27FC236}">
                      <a16:creationId xmlns:a16="http://schemas.microsoft.com/office/drawing/2014/main" id="{1F15CCFA-E969-452C-8F5F-F9B76B1D61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9" y="2361"/>
                  <a:ext cx="329" cy="113"/>
                </a:xfrm>
                <a:custGeom>
                  <a:avLst/>
                  <a:gdLst>
                    <a:gd name="T0" fmla="*/ 0 w 329"/>
                    <a:gd name="T1" fmla="*/ 72 h 113"/>
                    <a:gd name="T2" fmla="*/ 19 w 329"/>
                    <a:gd name="T3" fmla="*/ 3 h 113"/>
                    <a:gd name="T4" fmla="*/ 213 w 329"/>
                    <a:gd name="T5" fmla="*/ 0 h 113"/>
                    <a:gd name="T6" fmla="*/ 144 w 329"/>
                    <a:gd name="T7" fmla="*/ 22 h 113"/>
                    <a:gd name="T8" fmla="*/ 329 w 329"/>
                    <a:gd name="T9" fmla="*/ 89 h 113"/>
                    <a:gd name="T10" fmla="*/ 224 w 329"/>
                    <a:gd name="T11" fmla="*/ 113 h 113"/>
                    <a:gd name="T12" fmla="*/ 70 w 329"/>
                    <a:gd name="T13" fmla="*/ 49 h 113"/>
                    <a:gd name="T14" fmla="*/ 0 w 329"/>
                    <a:gd name="T15" fmla="*/ 72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9" h="113">
                      <a:moveTo>
                        <a:pt x="0" y="72"/>
                      </a:moveTo>
                      <a:lnTo>
                        <a:pt x="19" y="3"/>
                      </a:lnTo>
                      <a:lnTo>
                        <a:pt x="213" y="0"/>
                      </a:lnTo>
                      <a:lnTo>
                        <a:pt x="144" y="22"/>
                      </a:lnTo>
                      <a:lnTo>
                        <a:pt x="329" y="89"/>
                      </a:lnTo>
                      <a:lnTo>
                        <a:pt x="224" y="113"/>
                      </a:lnTo>
                      <a:lnTo>
                        <a:pt x="70" y="49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53882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5" name="Freeform 16">
                  <a:extLst>
                    <a:ext uri="{FF2B5EF4-FFF2-40B4-BE49-F238E27FC236}">
                      <a16:creationId xmlns:a16="http://schemas.microsoft.com/office/drawing/2014/main" id="{17059151-8E52-4C8D-95D1-5957B2F2D3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2" y="2354"/>
                  <a:ext cx="287" cy="105"/>
                </a:xfrm>
                <a:custGeom>
                  <a:avLst/>
                  <a:gdLst>
                    <a:gd name="T0" fmla="*/ 0 w 287"/>
                    <a:gd name="T1" fmla="*/ 45 h 105"/>
                    <a:gd name="T2" fmla="*/ 26 w 287"/>
                    <a:gd name="T3" fmla="*/ 105 h 105"/>
                    <a:gd name="T4" fmla="*/ 218 w 287"/>
                    <a:gd name="T5" fmla="*/ 103 h 105"/>
                    <a:gd name="T6" fmla="*/ 146 w 287"/>
                    <a:gd name="T7" fmla="*/ 81 h 105"/>
                    <a:gd name="T8" fmla="*/ 287 w 287"/>
                    <a:gd name="T9" fmla="*/ 27 h 105"/>
                    <a:gd name="T10" fmla="*/ 219 w 287"/>
                    <a:gd name="T11" fmla="*/ 0 h 105"/>
                    <a:gd name="T12" fmla="*/ 60 w 287"/>
                    <a:gd name="T13" fmla="*/ 63 h 105"/>
                    <a:gd name="T14" fmla="*/ 0 w 287"/>
                    <a:gd name="T15" fmla="*/ 4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7" h="105">
                      <a:moveTo>
                        <a:pt x="0" y="45"/>
                      </a:moveTo>
                      <a:lnTo>
                        <a:pt x="26" y="105"/>
                      </a:lnTo>
                      <a:lnTo>
                        <a:pt x="218" y="103"/>
                      </a:lnTo>
                      <a:lnTo>
                        <a:pt x="146" y="81"/>
                      </a:lnTo>
                      <a:lnTo>
                        <a:pt x="287" y="27"/>
                      </a:lnTo>
                      <a:lnTo>
                        <a:pt x="219" y="0"/>
                      </a:lnTo>
                      <a:lnTo>
                        <a:pt x="60" y="63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53882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6" name="Freeform 17">
                  <a:extLst>
                    <a:ext uri="{FF2B5EF4-FFF2-40B4-BE49-F238E27FC236}">
                      <a16:creationId xmlns:a16="http://schemas.microsoft.com/office/drawing/2014/main" id="{2F3D2193-1D32-4068-8599-FF8615079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8" y="2244"/>
                  <a:ext cx="291" cy="105"/>
                </a:xfrm>
                <a:custGeom>
                  <a:avLst/>
                  <a:gdLst>
                    <a:gd name="T0" fmla="*/ 0 w 291"/>
                    <a:gd name="T1" fmla="*/ 75 h 105"/>
                    <a:gd name="T2" fmla="*/ 68 w 291"/>
                    <a:gd name="T3" fmla="*/ 105 h 105"/>
                    <a:gd name="T4" fmla="*/ 217 w 291"/>
                    <a:gd name="T5" fmla="*/ 39 h 105"/>
                    <a:gd name="T6" fmla="*/ 291 w 291"/>
                    <a:gd name="T7" fmla="*/ 61 h 105"/>
                    <a:gd name="T8" fmla="*/ 261 w 291"/>
                    <a:gd name="T9" fmla="*/ 0 h 105"/>
                    <a:gd name="T10" fmla="*/ 94 w 291"/>
                    <a:gd name="T11" fmla="*/ 1 h 105"/>
                    <a:gd name="T12" fmla="*/ 142 w 291"/>
                    <a:gd name="T13" fmla="*/ 19 h 105"/>
                    <a:gd name="T14" fmla="*/ 0 w 291"/>
                    <a:gd name="T15" fmla="*/ 7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1" h="105">
                      <a:moveTo>
                        <a:pt x="0" y="75"/>
                      </a:moveTo>
                      <a:lnTo>
                        <a:pt x="68" y="105"/>
                      </a:lnTo>
                      <a:lnTo>
                        <a:pt x="217" y="39"/>
                      </a:lnTo>
                      <a:lnTo>
                        <a:pt x="291" y="61"/>
                      </a:lnTo>
                      <a:lnTo>
                        <a:pt x="261" y="0"/>
                      </a:lnTo>
                      <a:lnTo>
                        <a:pt x="94" y="1"/>
                      </a:lnTo>
                      <a:lnTo>
                        <a:pt x="142" y="19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53882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794ACB4-F21E-4843-AB8D-E7931DA6D16D}"/>
                </a:ext>
              </a:extLst>
            </p:cNvPr>
            <p:cNvSpPr txBox="1"/>
            <p:nvPr/>
          </p:nvSpPr>
          <p:spPr>
            <a:xfrm>
              <a:off x="7349945" y="3538134"/>
              <a:ext cx="12580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P4 switch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C35775-EA76-4E59-A97D-33E3C64AFCD2}"/>
              </a:ext>
            </a:extLst>
          </p:cNvPr>
          <p:cNvGrpSpPr/>
          <p:nvPr/>
        </p:nvGrpSpPr>
        <p:grpSpPr>
          <a:xfrm>
            <a:off x="4855584" y="2292811"/>
            <a:ext cx="2999851" cy="1995957"/>
            <a:chOff x="4137802" y="1942287"/>
            <a:chExt cx="2999851" cy="1995957"/>
          </a:xfrm>
        </p:grpSpPr>
        <p:grpSp>
          <p:nvGrpSpPr>
            <p:cNvPr id="88" name="Group 10">
              <a:extLst>
                <a:ext uri="{FF2B5EF4-FFF2-40B4-BE49-F238E27FC236}">
                  <a16:creationId xmlns:a16="http://schemas.microsoft.com/office/drawing/2014/main" id="{1F64AE98-5F4F-4228-AA95-1CED549CC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658" y="3080934"/>
              <a:ext cx="1079829" cy="487196"/>
              <a:chOff x="2423" y="2253"/>
              <a:chExt cx="257" cy="147"/>
            </a:xfrm>
          </p:grpSpPr>
          <p:sp>
            <p:nvSpPr>
              <p:cNvPr id="89" name="AutoShape 70">
                <a:extLst>
                  <a:ext uri="{FF2B5EF4-FFF2-40B4-BE49-F238E27FC236}">
                    <a16:creationId xmlns:a16="http://schemas.microsoft.com/office/drawing/2014/main" id="{82738435-9719-4D20-8793-D68A89FA3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2253"/>
                <a:ext cx="256" cy="147"/>
              </a:xfrm>
              <a:prstGeom prst="can">
                <a:avLst>
                  <a:gd name="adj" fmla="val 50000"/>
                </a:avLst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5388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Oval 12">
                <a:extLst>
                  <a:ext uri="{FF2B5EF4-FFF2-40B4-BE49-F238E27FC236}">
                    <a16:creationId xmlns:a16="http://schemas.microsoft.com/office/drawing/2014/main" id="{7668C4C1-3F7A-4719-8DC7-AF9480F06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3" y="2253"/>
                <a:ext cx="257" cy="74"/>
              </a:xfrm>
              <a:prstGeom prst="ellipse">
                <a:avLst/>
              </a:prstGeom>
              <a:solidFill>
                <a:srgbClr val="66FF3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5388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91" name="Group 13">
                <a:extLst>
                  <a:ext uri="{FF2B5EF4-FFF2-40B4-BE49-F238E27FC236}">
                    <a16:creationId xmlns:a16="http://schemas.microsoft.com/office/drawing/2014/main" id="{3EEF5928-19D7-4401-A090-48F5845F13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2254"/>
                <a:ext cx="166" cy="52"/>
                <a:chOff x="2242" y="2225"/>
                <a:chExt cx="626" cy="249"/>
              </a:xfrm>
            </p:grpSpPr>
            <p:sp>
              <p:nvSpPr>
                <p:cNvPr id="92" name="Freeform 14">
                  <a:extLst>
                    <a:ext uri="{FF2B5EF4-FFF2-40B4-BE49-F238E27FC236}">
                      <a16:creationId xmlns:a16="http://schemas.microsoft.com/office/drawing/2014/main" id="{7C178535-14E9-4DA7-A612-CE55DB7E1B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" y="2225"/>
                  <a:ext cx="319" cy="114"/>
                </a:xfrm>
                <a:custGeom>
                  <a:avLst/>
                  <a:gdLst>
                    <a:gd name="T0" fmla="*/ 0 w 319"/>
                    <a:gd name="T1" fmla="*/ 18 h 114"/>
                    <a:gd name="T2" fmla="*/ 167 w 319"/>
                    <a:gd name="T3" fmla="*/ 86 h 114"/>
                    <a:gd name="T4" fmla="*/ 94 w 319"/>
                    <a:gd name="T5" fmla="*/ 110 h 114"/>
                    <a:gd name="T6" fmla="*/ 273 w 319"/>
                    <a:gd name="T7" fmla="*/ 114 h 114"/>
                    <a:gd name="T8" fmla="*/ 319 w 319"/>
                    <a:gd name="T9" fmla="*/ 38 h 114"/>
                    <a:gd name="T10" fmla="*/ 245 w 319"/>
                    <a:gd name="T11" fmla="*/ 62 h 114"/>
                    <a:gd name="T12" fmla="*/ 107 w 319"/>
                    <a:gd name="T13" fmla="*/ 0 h 114"/>
                    <a:gd name="T14" fmla="*/ 0 w 319"/>
                    <a:gd name="T15" fmla="*/ 18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9" h="114">
                      <a:moveTo>
                        <a:pt x="0" y="18"/>
                      </a:moveTo>
                      <a:lnTo>
                        <a:pt x="167" y="86"/>
                      </a:lnTo>
                      <a:lnTo>
                        <a:pt x="94" y="110"/>
                      </a:lnTo>
                      <a:lnTo>
                        <a:pt x="273" y="114"/>
                      </a:lnTo>
                      <a:lnTo>
                        <a:pt x="319" y="38"/>
                      </a:lnTo>
                      <a:lnTo>
                        <a:pt x="245" y="62"/>
                      </a:lnTo>
                      <a:lnTo>
                        <a:pt x="107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53882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3" name="Freeform 15">
                  <a:extLst>
                    <a:ext uri="{FF2B5EF4-FFF2-40B4-BE49-F238E27FC236}">
                      <a16:creationId xmlns:a16="http://schemas.microsoft.com/office/drawing/2014/main" id="{0126FE36-D97F-4D98-91FD-D75FBA6640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9" y="2361"/>
                  <a:ext cx="329" cy="113"/>
                </a:xfrm>
                <a:custGeom>
                  <a:avLst/>
                  <a:gdLst>
                    <a:gd name="T0" fmla="*/ 0 w 329"/>
                    <a:gd name="T1" fmla="*/ 72 h 113"/>
                    <a:gd name="T2" fmla="*/ 19 w 329"/>
                    <a:gd name="T3" fmla="*/ 3 h 113"/>
                    <a:gd name="T4" fmla="*/ 213 w 329"/>
                    <a:gd name="T5" fmla="*/ 0 h 113"/>
                    <a:gd name="T6" fmla="*/ 144 w 329"/>
                    <a:gd name="T7" fmla="*/ 22 h 113"/>
                    <a:gd name="T8" fmla="*/ 329 w 329"/>
                    <a:gd name="T9" fmla="*/ 89 h 113"/>
                    <a:gd name="T10" fmla="*/ 224 w 329"/>
                    <a:gd name="T11" fmla="*/ 113 h 113"/>
                    <a:gd name="T12" fmla="*/ 70 w 329"/>
                    <a:gd name="T13" fmla="*/ 49 h 113"/>
                    <a:gd name="T14" fmla="*/ 0 w 329"/>
                    <a:gd name="T15" fmla="*/ 72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9" h="113">
                      <a:moveTo>
                        <a:pt x="0" y="72"/>
                      </a:moveTo>
                      <a:lnTo>
                        <a:pt x="19" y="3"/>
                      </a:lnTo>
                      <a:lnTo>
                        <a:pt x="213" y="0"/>
                      </a:lnTo>
                      <a:lnTo>
                        <a:pt x="144" y="22"/>
                      </a:lnTo>
                      <a:lnTo>
                        <a:pt x="329" y="89"/>
                      </a:lnTo>
                      <a:lnTo>
                        <a:pt x="224" y="113"/>
                      </a:lnTo>
                      <a:lnTo>
                        <a:pt x="70" y="49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53882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4" name="Freeform 16">
                  <a:extLst>
                    <a:ext uri="{FF2B5EF4-FFF2-40B4-BE49-F238E27FC236}">
                      <a16:creationId xmlns:a16="http://schemas.microsoft.com/office/drawing/2014/main" id="{D17B70EC-883C-429F-A6FC-C391D12A1B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2" y="2354"/>
                  <a:ext cx="287" cy="105"/>
                </a:xfrm>
                <a:custGeom>
                  <a:avLst/>
                  <a:gdLst>
                    <a:gd name="T0" fmla="*/ 0 w 287"/>
                    <a:gd name="T1" fmla="*/ 45 h 105"/>
                    <a:gd name="T2" fmla="*/ 26 w 287"/>
                    <a:gd name="T3" fmla="*/ 105 h 105"/>
                    <a:gd name="T4" fmla="*/ 218 w 287"/>
                    <a:gd name="T5" fmla="*/ 103 h 105"/>
                    <a:gd name="T6" fmla="*/ 146 w 287"/>
                    <a:gd name="T7" fmla="*/ 81 h 105"/>
                    <a:gd name="T8" fmla="*/ 287 w 287"/>
                    <a:gd name="T9" fmla="*/ 27 h 105"/>
                    <a:gd name="T10" fmla="*/ 219 w 287"/>
                    <a:gd name="T11" fmla="*/ 0 h 105"/>
                    <a:gd name="T12" fmla="*/ 60 w 287"/>
                    <a:gd name="T13" fmla="*/ 63 h 105"/>
                    <a:gd name="T14" fmla="*/ 0 w 287"/>
                    <a:gd name="T15" fmla="*/ 4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7" h="105">
                      <a:moveTo>
                        <a:pt x="0" y="45"/>
                      </a:moveTo>
                      <a:lnTo>
                        <a:pt x="26" y="105"/>
                      </a:lnTo>
                      <a:lnTo>
                        <a:pt x="218" y="103"/>
                      </a:lnTo>
                      <a:lnTo>
                        <a:pt x="146" y="81"/>
                      </a:lnTo>
                      <a:lnTo>
                        <a:pt x="287" y="27"/>
                      </a:lnTo>
                      <a:lnTo>
                        <a:pt x="219" y="0"/>
                      </a:lnTo>
                      <a:lnTo>
                        <a:pt x="60" y="63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53882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5" name="Freeform 17">
                  <a:extLst>
                    <a:ext uri="{FF2B5EF4-FFF2-40B4-BE49-F238E27FC236}">
                      <a16:creationId xmlns:a16="http://schemas.microsoft.com/office/drawing/2014/main" id="{40C2C0B4-2F72-47AB-B5E7-5ACD4DB4A3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8" y="2244"/>
                  <a:ext cx="291" cy="105"/>
                </a:xfrm>
                <a:custGeom>
                  <a:avLst/>
                  <a:gdLst>
                    <a:gd name="T0" fmla="*/ 0 w 291"/>
                    <a:gd name="T1" fmla="*/ 75 h 105"/>
                    <a:gd name="T2" fmla="*/ 68 w 291"/>
                    <a:gd name="T3" fmla="*/ 105 h 105"/>
                    <a:gd name="T4" fmla="*/ 217 w 291"/>
                    <a:gd name="T5" fmla="*/ 39 h 105"/>
                    <a:gd name="T6" fmla="*/ 291 w 291"/>
                    <a:gd name="T7" fmla="*/ 61 h 105"/>
                    <a:gd name="T8" fmla="*/ 261 w 291"/>
                    <a:gd name="T9" fmla="*/ 0 h 105"/>
                    <a:gd name="T10" fmla="*/ 94 w 291"/>
                    <a:gd name="T11" fmla="*/ 1 h 105"/>
                    <a:gd name="T12" fmla="*/ 142 w 291"/>
                    <a:gd name="T13" fmla="*/ 19 h 105"/>
                    <a:gd name="T14" fmla="*/ 0 w 291"/>
                    <a:gd name="T15" fmla="*/ 7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1" h="105">
                      <a:moveTo>
                        <a:pt x="0" y="75"/>
                      </a:moveTo>
                      <a:lnTo>
                        <a:pt x="68" y="105"/>
                      </a:lnTo>
                      <a:lnTo>
                        <a:pt x="217" y="39"/>
                      </a:lnTo>
                      <a:lnTo>
                        <a:pt x="291" y="61"/>
                      </a:lnTo>
                      <a:lnTo>
                        <a:pt x="261" y="0"/>
                      </a:lnTo>
                      <a:lnTo>
                        <a:pt x="94" y="1"/>
                      </a:lnTo>
                      <a:lnTo>
                        <a:pt x="142" y="19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53882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C9D1CE2-4D4B-4BA4-B671-8EF198AE5119}"/>
                </a:ext>
              </a:extLst>
            </p:cNvPr>
            <p:cNvSpPr txBox="1"/>
            <p:nvPr/>
          </p:nvSpPr>
          <p:spPr>
            <a:xfrm>
              <a:off x="5049044" y="3538134"/>
              <a:ext cx="1295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P4 switch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AA16E86-BCBD-4B22-B82B-501524534B13}"/>
                </a:ext>
              </a:extLst>
            </p:cNvPr>
            <p:cNvSpPr txBox="1"/>
            <p:nvPr/>
          </p:nvSpPr>
          <p:spPr>
            <a:xfrm>
              <a:off x="4137802" y="1942287"/>
              <a:ext cx="2999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“Fixed” function</a:t>
              </a:r>
            </a:p>
          </p:txBody>
        </p:sp>
      </p:grpSp>
      <p:pic>
        <p:nvPicPr>
          <p:cNvPr id="72" name="Picture 7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DD335D-1EA5-472D-9FF6-60FD21AA50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183" t="20253" r="21197" b="22592"/>
          <a:stretch/>
        </p:blipFill>
        <p:spPr>
          <a:xfrm>
            <a:off x="1490403" y="1185250"/>
            <a:ext cx="456397" cy="452712"/>
          </a:xfrm>
          <a:prstGeom prst="rect">
            <a:avLst/>
          </a:prstGeom>
        </p:spPr>
      </p:pic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F1584454-106F-48C0-859D-41155C2DB75B}"/>
              </a:ext>
            </a:extLst>
          </p:cNvPr>
          <p:cNvSpPr txBox="1">
            <a:spLocks/>
          </p:cNvSpPr>
          <p:nvPr/>
        </p:nvSpPr>
        <p:spPr>
          <a:xfrm>
            <a:off x="1078759" y="1599377"/>
            <a:ext cx="1236816" cy="4249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cs typeface="Tahoma"/>
              </a:rPr>
              <a:t>Routing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Tahoma"/>
            </a:endParaRPr>
          </a:p>
        </p:txBody>
      </p:sp>
      <p:pic>
        <p:nvPicPr>
          <p:cNvPr id="99" name="Picture 98" descr="A close up of a sign&#10;&#10;Description automatically generated">
            <a:extLst>
              <a:ext uri="{FF2B5EF4-FFF2-40B4-BE49-F238E27FC236}">
                <a16:creationId xmlns:a16="http://schemas.microsoft.com/office/drawing/2014/main" id="{DAEE2111-A7DF-415E-AFA2-838AEC98B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3592" y="2725484"/>
            <a:ext cx="417184" cy="417184"/>
          </a:xfrm>
          <a:prstGeom prst="rect">
            <a:avLst/>
          </a:prstGeom>
        </p:spPr>
      </p:pic>
      <p:pic>
        <p:nvPicPr>
          <p:cNvPr id="100" name="Picture 12" descr="Streaming Telemetry Icon">
            <a:extLst>
              <a:ext uri="{FF2B5EF4-FFF2-40B4-BE49-F238E27FC236}">
                <a16:creationId xmlns:a16="http://schemas.microsoft.com/office/drawing/2014/main" id="{BA927E57-30D8-4579-8647-0E5EF1D5B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546" y="1975073"/>
            <a:ext cx="448327" cy="44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37CADDC4-4185-411F-9808-4F5FC39D5444}"/>
              </a:ext>
            </a:extLst>
          </p:cNvPr>
          <p:cNvSpPr txBox="1">
            <a:spLocks/>
          </p:cNvSpPr>
          <p:nvPr/>
        </p:nvSpPr>
        <p:spPr>
          <a:xfrm>
            <a:off x="1103119" y="2350840"/>
            <a:ext cx="1340721" cy="462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ahoma"/>
              </a:rPr>
              <a:t>Telemetry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Tahoma"/>
            </a:endParaRPr>
          </a:p>
        </p:txBody>
      </p:sp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1715A810-9EC9-4DA8-BC5E-2A18AC123E43}"/>
              </a:ext>
            </a:extLst>
          </p:cNvPr>
          <p:cNvSpPr txBox="1">
            <a:spLocks/>
          </p:cNvSpPr>
          <p:nvPr/>
        </p:nvSpPr>
        <p:spPr>
          <a:xfrm>
            <a:off x="1212595" y="3117245"/>
            <a:ext cx="1236816" cy="462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ahoma"/>
              </a:rPr>
              <a:t>Security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Tahoma"/>
            </a:endParaRPr>
          </a:p>
        </p:txBody>
      </p:sp>
      <p:sp>
        <p:nvSpPr>
          <p:cNvPr id="104" name="Content Placeholder 2">
            <a:extLst>
              <a:ext uri="{FF2B5EF4-FFF2-40B4-BE49-F238E27FC236}">
                <a16:creationId xmlns:a16="http://schemas.microsoft.com/office/drawing/2014/main" id="{09942C07-7BB7-4FDF-BB10-97C9BFDDA368}"/>
              </a:ext>
            </a:extLst>
          </p:cNvPr>
          <p:cNvSpPr txBox="1">
            <a:spLocks/>
          </p:cNvSpPr>
          <p:nvPr/>
        </p:nvSpPr>
        <p:spPr>
          <a:xfrm>
            <a:off x="1522704" y="3402301"/>
            <a:ext cx="501549" cy="462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30000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ahoma"/>
              </a:rPr>
              <a:t>…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宋体" panose="02010600030101010101" pitchFamily="2" charset="-122"/>
              <a:cs typeface="Tahoma"/>
            </a:endParaRPr>
          </a:p>
        </p:txBody>
      </p:sp>
      <p:pic>
        <p:nvPicPr>
          <p:cNvPr id="106" name="Picture 105" descr="A close up of a sign&#10;&#10;Description automatically generated">
            <a:extLst>
              <a:ext uri="{FF2B5EF4-FFF2-40B4-BE49-F238E27FC236}">
                <a16:creationId xmlns:a16="http://schemas.microsoft.com/office/drawing/2014/main" id="{E59FD773-8879-42C9-A0D0-91C68DAD0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677" y="2767406"/>
            <a:ext cx="611500" cy="611500"/>
          </a:xfrm>
          <a:prstGeom prst="rect">
            <a:avLst/>
          </a:prstGeom>
        </p:spPr>
      </p:pic>
      <p:pic>
        <p:nvPicPr>
          <p:cNvPr id="108" name="Picture 12" descr="Streaming Telemetry Icon">
            <a:extLst>
              <a:ext uri="{FF2B5EF4-FFF2-40B4-BE49-F238E27FC236}">
                <a16:creationId xmlns:a16="http://schemas.microsoft.com/office/drawing/2014/main" id="{6A0C598D-9BCD-4A4D-8230-87A17061A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280" y="1535025"/>
            <a:ext cx="647891" cy="64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ight Arrow 48">
            <a:extLst>
              <a:ext uri="{FF2B5EF4-FFF2-40B4-BE49-F238E27FC236}">
                <a16:creationId xmlns:a16="http://schemas.microsoft.com/office/drawing/2014/main" id="{75F1B8C9-8D6A-4A24-86A8-82F138645AC4}"/>
              </a:ext>
            </a:extLst>
          </p:cNvPr>
          <p:cNvSpPr/>
          <p:nvPr/>
        </p:nvSpPr>
        <p:spPr>
          <a:xfrm>
            <a:off x="2365084" y="1876005"/>
            <a:ext cx="546813" cy="43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ight Arrow 48">
            <a:extLst>
              <a:ext uri="{FF2B5EF4-FFF2-40B4-BE49-F238E27FC236}">
                <a16:creationId xmlns:a16="http://schemas.microsoft.com/office/drawing/2014/main" id="{6914C237-5307-4593-9E1F-619210B16450}"/>
              </a:ext>
            </a:extLst>
          </p:cNvPr>
          <p:cNvSpPr/>
          <p:nvPr/>
        </p:nvSpPr>
        <p:spPr>
          <a:xfrm rot="5400000">
            <a:off x="3584095" y="2865933"/>
            <a:ext cx="546813" cy="43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ight Arrow 48">
            <a:extLst>
              <a:ext uri="{FF2B5EF4-FFF2-40B4-BE49-F238E27FC236}">
                <a16:creationId xmlns:a16="http://schemas.microsoft.com/office/drawing/2014/main" id="{1AAD2752-589B-4BDC-B5D2-6B89523705C1}"/>
              </a:ext>
            </a:extLst>
          </p:cNvPr>
          <p:cNvSpPr/>
          <p:nvPr/>
        </p:nvSpPr>
        <p:spPr>
          <a:xfrm>
            <a:off x="4800275" y="3491522"/>
            <a:ext cx="546813" cy="43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ight Arrow 48">
            <a:extLst>
              <a:ext uri="{FF2B5EF4-FFF2-40B4-BE49-F238E27FC236}">
                <a16:creationId xmlns:a16="http://schemas.microsoft.com/office/drawing/2014/main" id="{75F5E7D6-35E9-48D8-A1E2-24D955E5665B}"/>
              </a:ext>
            </a:extLst>
          </p:cNvPr>
          <p:cNvSpPr/>
          <p:nvPr/>
        </p:nvSpPr>
        <p:spPr>
          <a:xfrm>
            <a:off x="7285535" y="3491522"/>
            <a:ext cx="546813" cy="43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ight Arrow 48">
            <a:extLst>
              <a:ext uri="{FF2B5EF4-FFF2-40B4-BE49-F238E27FC236}">
                <a16:creationId xmlns:a16="http://schemas.microsoft.com/office/drawing/2014/main" id="{DBBE6F94-F26C-42B9-8E94-A027D948EBC2}"/>
              </a:ext>
            </a:extLst>
          </p:cNvPr>
          <p:cNvSpPr/>
          <p:nvPr/>
        </p:nvSpPr>
        <p:spPr>
          <a:xfrm rot="10800000">
            <a:off x="9446345" y="1694060"/>
            <a:ext cx="546813" cy="43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48">
            <a:extLst>
              <a:ext uri="{FF2B5EF4-FFF2-40B4-BE49-F238E27FC236}">
                <a16:creationId xmlns:a16="http://schemas.microsoft.com/office/drawing/2014/main" id="{5335CADD-8CFC-42D4-8F0A-D34A4F926CA9}"/>
              </a:ext>
            </a:extLst>
          </p:cNvPr>
          <p:cNvSpPr/>
          <p:nvPr/>
        </p:nvSpPr>
        <p:spPr>
          <a:xfrm rot="5400000">
            <a:off x="8383336" y="2854747"/>
            <a:ext cx="546813" cy="4300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5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5" grpId="0" animBg="1"/>
      <p:bldP spid="1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5468" y="10299"/>
            <a:ext cx="1066106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dirty="0">
                <a:latin typeface="Tahoma" pitchFamily="34" charset="0"/>
                <a:ea typeface="Tahoma" pitchFamily="34" charset="0"/>
                <a:cs typeface="Tahoma" pitchFamily="34" charset="0"/>
              </a:rPr>
              <a:t>From compile-time to runtime programmability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1988" name="AutoShape 4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0" name="AutoShape 6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332A2BE-E2C6-4533-922B-FE7BBD5E387A}"/>
              </a:ext>
            </a:extLst>
          </p:cNvPr>
          <p:cNvSpPr txBox="1">
            <a:spLocks/>
          </p:cNvSpPr>
          <p:nvPr/>
        </p:nvSpPr>
        <p:spPr>
          <a:xfrm>
            <a:off x="2575604" y="4512418"/>
            <a:ext cx="7406596" cy="19236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The key features of runtime programmability: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Tahoma"/>
                <a:cs typeface="Tahoma"/>
              </a:rPr>
              <a:t>Runtime: </a:t>
            </a: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Live upgrade at runtime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Tahoma"/>
                <a:cs typeface="Tahoma"/>
              </a:rPr>
              <a:t>Seamless: </a:t>
            </a: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Zero downtime and packet loss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Tahoma"/>
                <a:cs typeface="Tahoma"/>
              </a:rPr>
              <a:t>Partial:</a:t>
            </a: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 Upgrade the program partially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Tahoma"/>
                <a:cs typeface="Tahoma"/>
              </a:rPr>
              <a:t>Atomic: </a:t>
            </a: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Reprogram with strong consistency guarantees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endParaRPr lang="en-US" sz="2400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endParaRPr lang="en-US" sz="2000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endParaRPr kumimoji="0" lang="en-US" altLang="zh-CN" sz="24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37941B-86D9-4302-BD11-9B42C0727F13}"/>
              </a:ext>
            </a:extLst>
          </p:cNvPr>
          <p:cNvGrpSpPr/>
          <p:nvPr/>
        </p:nvGrpSpPr>
        <p:grpSpPr>
          <a:xfrm>
            <a:off x="2826434" y="1305584"/>
            <a:ext cx="6203597" cy="2902149"/>
            <a:chOff x="-387389" y="970073"/>
            <a:chExt cx="6203597" cy="2902149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F92B1D33-1611-4F0D-8C22-800F1200955B}"/>
                </a:ext>
              </a:extLst>
            </p:cNvPr>
            <p:cNvGrpSpPr/>
            <p:nvPr/>
          </p:nvGrpSpPr>
          <p:grpSpPr>
            <a:xfrm>
              <a:off x="3046627" y="970073"/>
              <a:ext cx="1529666" cy="1005526"/>
              <a:chOff x="3317849" y="2153777"/>
              <a:chExt cx="1911785" cy="1315269"/>
            </a:xfrm>
          </p:grpSpPr>
          <p:pic>
            <p:nvPicPr>
              <p:cNvPr id="164" name="Picture 2" descr="http://findicons.com/files/icons/1681/siena/128/gear_yellow.png">
                <a:extLst>
                  <a:ext uri="{FF2B5EF4-FFF2-40B4-BE49-F238E27FC236}">
                    <a16:creationId xmlns:a16="http://schemas.microsoft.com/office/drawing/2014/main" id="{2A4C34AC-F22D-4139-A7E4-441BAD41D6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644529" y="2223506"/>
                <a:ext cx="570407" cy="570408"/>
              </a:xfrm>
              <a:prstGeom prst="rect">
                <a:avLst/>
              </a:prstGeom>
              <a:noFill/>
            </p:spPr>
          </p:pic>
          <p:pic>
            <p:nvPicPr>
              <p:cNvPr id="165" name="Picture 4" descr="http://findicons.com/files/icons/1681/siena/128/gear_red.png">
                <a:extLst>
                  <a:ext uri="{FF2B5EF4-FFF2-40B4-BE49-F238E27FC236}">
                    <a16:creationId xmlns:a16="http://schemas.microsoft.com/office/drawing/2014/main" id="{8AE8F1C8-06BE-4973-8038-2CC8620035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914366" y="2153777"/>
                <a:ext cx="1315268" cy="1315269"/>
              </a:xfrm>
              <a:prstGeom prst="rect">
                <a:avLst/>
              </a:prstGeom>
              <a:noFill/>
            </p:spPr>
          </p:pic>
          <p:pic>
            <p:nvPicPr>
              <p:cNvPr id="166" name="Picture 2" descr="http://findicons.com/files/icons/1681/siena/128/gear_yellow.png">
                <a:extLst>
                  <a:ext uri="{FF2B5EF4-FFF2-40B4-BE49-F238E27FC236}">
                    <a16:creationId xmlns:a16="http://schemas.microsoft.com/office/drawing/2014/main" id="{4B75E514-0476-4959-884D-BF6DCCB560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317849" y="2597027"/>
                <a:ext cx="767190" cy="767191"/>
              </a:xfrm>
              <a:prstGeom prst="rect">
                <a:avLst/>
              </a:prstGeom>
              <a:noFill/>
            </p:spPr>
          </p:pic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E1A67972-12FB-4984-9755-EED724EE98FD}"/>
                </a:ext>
              </a:extLst>
            </p:cNvPr>
            <p:cNvSpPr txBox="1"/>
            <p:nvPr/>
          </p:nvSpPr>
          <p:spPr>
            <a:xfrm>
              <a:off x="2668178" y="1878773"/>
              <a:ext cx="27285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Runtime reconfiguration</a:t>
              </a:r>
            </a:p>
          </p:txBody>
        </p:sp>
        <p:sp>
          <p:nvSpPr>
            <p:cNvPr id="172" name="Right Arrow 48">
              <a:extLst>
                <a:ext uri="{FF2B5EF4-FFF2-40B4-BE49-F238E27FC236}">
                  <a16:creationId xmlns:a16="http://schemas.microsoft.com/office/drawing/2014/main" id="{FC403AD1-5AAD-4B3D-BF8C-8E55F5B37D39}"/>
                </a:ext>
              </a:extLst>
            </p:cNvPr>
            <p:cNvSpPr/>
            <p:nvPr/>
          </p:nvSpPr>
          <p:spPr>
            <a:xfrm rot="5400000">
              <a:off x="3623369" y="2322582"/>
              <a:ext cx="546813" cy="6854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3" name="Group 10">
              <a:extLst>
                <a:ext uri="{FF2B5EF4-FFF2-40B4-BE49-F238E27FC236}">
                  <a16:creationId xmlns:a16="http://schemas.microsoft.com/office/drawing/2014/main" id="{A153DC85-C9C9-43C2-BFCF-4E510F25B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6860" y="3014912"/>
              <a:ext cx="1079829" cy="487196"/>
              <a:chOff x="2423" y="2253"/>
              <a:chExt cx="257" cy="147"/>
            </a:xfrm>
          </p:grpSpPr>
          <p:sp>
            <p:nvSpPr>
              <p:cNvPr id="174" name="AutoShape 70">
                <a:extLst>
                  <a:ext uri="{FF2B5EF4-FFF2-40B4-BE49-F238E27FC236}">
                    <a16:creationId xmlns:a16="http://schemas.microsoft.com/office/drawing/2014/main" id="{8B4ECC03-3286-4619-B591-5974FDE1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2253"/>
                <a:ext cx="256" cy="147"/>
              </a:xfrm>
              <a:prstGeom prst="can">
                <a:avLst>
                  <a:gd name="adj" fmla="val 50000"/>
                </a:avLst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5388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5" name="Oval 12">
                <a:extLst>
                  <a:ext uri="{FF2B5EF4-FFF2-40B4-BE49-F238E27FC236}">
                    <a16:creationId xmlns:a16="http://schemas.microsoft.com/office/drawing/2014/main" id="{F0C8FD44-5512-49FC-B126-97E69AF0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3" y="2253"/>
                <a:ext cx="257" cy="74"/>
              </a:xfrm>
              <a:prstGeom prst="ellipse">
                <a:avLst/>
              </a:prstGeom>
              <a:solidFill>
                <a:srgbClr val="66FF3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5388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176" name="Group 13">
                <a:extLst>
                  <a:ext uri="{FF2B5EF4-FFF2-40B4-BE49-F238E27FC236}">
                    <a16:creationId xmlns:a16="http://schemas.microsoft.com/office/drawing/2014/main" id="{E73335D9-4975-494D-977F-F9911B60B5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2254"/>
                <a:ext cx="166" cy="52"/>
                <a:chOff x="2242" y="2225"/>
                <a:chExt cx="626" cy="249"/>
              </a:xfrm>
            </p:grpSpPr>
            <p:sp>
              <p:nvSpPr>
                <p:cNvPr id="177" name="Freeform 14">
                  <a:extLst>
                    <a:ext uri="{FF2B5EF4-FFF2-40B4-BE49-F238E27FC236}">
                      <a16:creationId xmlns:a16="http://schemas.microsoft.com/office/drawing/2014/main" id="{93A055F3-7FD3-4663-BE14-C0D44621E6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" y="2225"/>
                  <a:ext cx="319" cy="114"/>
                </a:xfrm>
                <a:custGeom>
                  <a:avLst/>
                  <a:gdLst>
                    <a:gd name="T0" fmla="*/ 0 w 319"/>
                    <a:gd name="T1" fmla="*/ 18 h 114"/>
                    <a:gd name="T2" fmla="*/ 167 w 319"/>
                    <a:gd name="T3" fmla="*/ 86 h 114"/>
                    <a:gd name="T4" fmla="*/ 94 w 319"/>
                    <a:gd name="T5" fmla="*/ 110 h 114"/>
                    <a:gd name="T6" fmla="*/ 273 w 319"/>
                    <a:gd name="T7" fmla="*/ 114 h 114"/>
                    <a:gd name="T8" fmla="*/ 319 w 319"/>
                    <a:gd name="T9" fmla="*/ 38 h 114"/>
                    <a:gd name="T10" fmla="*/ 245 w 319"/>
                    <a:gd name="T11" fmla="*/ 62 h 114"/>
                    <a:gd name="T12" fmla="*/ 107 w 319"/>
                    <a:gd name="T13" fmla="*/ 0 h 114"/>
                    <a:gd name="T14" fmla="*/ 0 w 319"/>
                    <a:gd name="T15" fmla="*/ 18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9" h="114">
                      <a:moveTo>
                        <a:pt x="0" y="18"/>
                      </a:moveTo>
                      <a:lnTo>
                        <a:pt x="167" y="86"/>
                      </a:lnTo>
                      <a:lnTo>
                        <a:pt x="94" y="110"/>
                      </a:lnTo>
                      <a:lnTo>
                        <a:pt x="273" y="114"/>
                      </a:lnTo>
                      <a:lnTo>
                        <a:pt x="319" y="38"/>
                      </a:lnTo>
                      <a:lnTo>
                        <a:pt x="245" y="62"/>
                      </a:lnTo>
                      <a:lnTo>
                        <a:pt x="107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53882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8" name="Freeform 15">
                  <a:extLst>
                    <a:ext uri="{FF2B5EF4-FFF2-40B4-BE49-F238E27FC236}">
                      <a16:creationId xmlns:a16="http://schemas.microsoft.com/office/drawing/2014/main" id="{D4C05AC7-50EF-432F-BEB9-851E9538BC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9" y="2361"/>
                  <a:ext cx="329" cy="113"/>
                </a:xfrm>
                <a:custGeom>
                  <a:avLst/>
                  <a:gdLst>
                    <a:gd name="T0" fmla="*/ 0 w 329"/>
                    <a:gd name="T1" fmla="*/ 72 h 113"/>
                    <a:gd name="T2" fmla="*/ 19 w 329"/>
                    <a:gd name="T3" fmla="*/ 3 h 113"/>
                    <a:gd name="T4" fmla="*/ 213 w 329"/>
                    <a:gd name="T5" fmla="*/ 0 h 113"/>
                    <a:gd name="T6" fmla="*/ 144 w 329"/>
                    <a:gd name="T7" fmla="*/ 22 h 113"/>
                    <a:gd name="T8" fmla="*/ 329 w 329"/>
                    <a:gd name="T9" fmla="*/ 89 h 113"/>
                    <a:gd name="T10" fmla="*/ 224 w 329"/>
                    <a:gd name="T11" fmla="*/ 113 h 113"/>
                    <a:gd name="T12" fmla="*/ 70 w 329"/>
                    <a:gd name="T13" fmla="*/ 49 h 113"/>
                    <a:gd name="T14" fmla="*/ 0 w 329"/>
                    <a:gd name="T15" fmla="*/ 72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9" h="113">
                      <a:moveTo>
                        <a:pt x="0" y="72"/>
                      </a:moveTo>
                      <a:lnTo>
                        <a:pt x="19" y="3"/>
                      </a:lnTo>
                      <a:lnTo>
                        <a:pt x="213" y="0"/>
                      </a:lnTo>
                      <a:lnTo>
                        <a:pt x="144" y="22"/>
                      </a:lnTo>
                      <a:lnTo>
                        <a:pt x="329" y="89"/>
                      </a:lnTo>
                      <a:lnTo>
                        <a:pt x="224" y="113"/>
                      </a:lnTo>
                      <a:lnTo>
                        <a:pt x="70" y="49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53882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79" name="Freeform 16">
                  <a:extLst>
                    <a:ext uri="{FF2B5EF4-FFF2-40B4-BE49-F238E27FC236}">
                      <a16:creationId xmlns:a16="http://schemas.microsoft.com/office/drawing/2014/main" id="{44C58E4C-58A0-44E5-BB93-565F239703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2" y="2354"/>
                  <a:ext cx="287" cy="105"/>
                </a:xfrm>
                <a:custGeom>
                  <a:avLst/>
                  <a:gdLst>
                    <a:gd name="T0" fmla="*/ 0 w 287"/>
                    <a:gd name="T1" fmla="*/ 45 h 105"/>
                    <a:gd name="T2" fmla="*/ 26 w 287"/>
                    <a:gd name="T3" fmla="*/ 105 h 105"/>
                    <a:gd name="T4" fmla="*/ 218 w 287"/>
                    <a:gd name="T5" fmla="*/ 103 h 105"/>
                    <a:gd name="T6" fmla="*/ 146 w 287"/>
                    <a:gd name="T7" fmla="*/ 81 h 105"/>
                    <a:gd name="T8" fmla="*/ 287 w 287"/>
                    <a:gd name="T9" fmla="*/ 27 h 105"/>
                    <a:gd name="T10" fmla="*/ 219 w 287"/>
                    <a:gd name="T11" fmla="*/ 0 h 105"/>
                    <a:gd name="T12" fmla="*/ 60 w 287"/>
                    <a:gd name="T13" fmla="*/ 63 h 105"/>
                    <a:gd name="T14" fmla="*/ 0 w 287"/>
                    <a:gd name="T15" fmla="*/ 4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7" h="105">
                      <a:moveTo>
                        <a:pt x="0" y="45"/>
                      </a:moveTo>
                      <a:lnTo>
                        <a:pt x="26" y="105"/>
                      </a:lnTo>
                      <a:lnTo>
                        <a:pt x="218" y="103"/>
                      </a:lnTo>
                      <a:lnTo>
                        <a:pt x="146" y="81"/>
                      </a:lnTo>
                      <a:lnTo>
                        <a:pt x="287" y="27"/>
                      </a:lnTo>
                      <a:lnTo>
                        <a:pt x="219" y="0"/>
                      </a:lnTo>
                      <a:lnTo>
                        <a:pt x="60" y="63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53882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80" name="Freeform 17">
                  <a:extLst>
                    <a:ext uri="{FF2B5EF4-FFF2-40B4-BE49-F238E27FC236}">
                      <a16:creationId xmlns:a16="http://schemas.microsoft.com/office/drawing/2014/main" id="{FE1FF5B8-02DE-4E04-BADE-DB33007ABA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8" y="2244"/>
                  <a:ext cx="291" cy="105"/>
                </a:xfrm>
                <a:custGeom>
                  <a:avLst/>
                  <a:gdLst>
                    <a:gd name="T0" fmla="*/ 0 w 291"/>
                    <a:gd name="T1" fmla="*/ 75 h 105"/>
                    <a:gd name="T2" fmla="*/ 68 w 291"/>
                    <a:gd name="T3" fmla="*/ 105 h 105"/>
                    <a:gd name="T4" fmla="*/ 217 w 291"/>
                    <a:gd name="T5" fmla="*/ 39 h 105"/>
                    <a:gd name="T6" fmla="*/ 291 w 291"/>
                    <a:gd name="T7" fmla="*/ 61 h 105"/>
                    <a:gd name="T8" fmla="*/ 261 w 291"/>
                    <a:gd name="T9" fmla="*/ 0 h 105"/>
                    <a:gd name="T10" fmla="*/ 94 w 291"/>
                    <a:gd name="T11" fmla="*/ 1 h 105"/>
                    <a:gd name="T12" fmla="*/ 142 w 291"/>
                    <a:gd name="T13" fmla="*/ 19 h 105"/>
                    <a:gd name="T14" fmla="*/ 0 w 291"/>
                    <a:gd name="T15" fmla="*/ 7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1" h="105">
                      <a:moveTo>
                        <a:pt x="0" y="75"/>
                      </a:moveTo>
                      <a:lnTo>
                        <a:pt x="68" y="105"/>
                      </a:lnTo>
                      <a:lnTo>
                        <a:pt x="217" y="39"/>
                      </a:lnTo>
                      <a:lnTo>
                        <a:pt x="291" y="61"/>
                      </a:lnTo>
                      <a:lnTo>
                        <a:pt x="261" y="0"/>
                      </a:lnTo>
                      <a:lnTo>
                        <a:pt x="94" y="1"/>
                      </a:lnTo>
                      <a:lnTo>
                        <a:pt x="142" y="19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53882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E5B8849-FBA0-4303-BA5B-E63BD3EC7187}"/>
                </a:ext>
              </a:extLst>
            </p:cNvPr>
            <p:cNvSpPr txBox="1"/>
            <p:nvPr/>
          </p:nvSpPr>
          <p:spPr>
            <a:xfrm>
              <a:off x="2283999" y="3472112"/>
              <a:ext cx="35322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Runtime programmable switch</a:t>
              </a:r>
            </a:p>
          </p:txBody>
        </p:sp>
        <p:pic>
          <p:nvPicPr>
            <p:cNvPr id="195" name="图片 199">
              <a:extLst>
                <a:ext uri="{FF2B5EF4-FFF2-40B4-BE49-F238E27FC236}">
                  <a16:creationId xmlns:a16="http://schemas.microsoft.com/office/drawing/2014/main" id="{465723C7-8985-4AF5-ADFF-00A4A7F00E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1106" y="1849577"/>
              <a:ext cx="727372" cy="86844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98" name="Right Arrow 48">
              <a:extLst>
                <a:ext uri="{FF2B5EF4-FFF2-40B4-BE49-F238E27FC236}">
                  <a16:creationId xmlns:a16="http://schemas.microsoft.com/office/drawing/2014/main" id="{012A7636-1B48-4FC7-AFE8-B0A6A4B70478}"/>
                </a:ext>
              </a:extLst>
            </p:cNvPr>
            <p:cNvSpPr/>
            <p:nvPr/>
          </p:nvSpPr>
          <p:spPr>
            <a:xfrm rot="12948544">
              <a:off x="1330834" y="3019439"/>
              <a:ext cx="684539" cy="6854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3" name="Picture 2052">
              <a:extLst>
                <a:ext uri="{FF2B5EF4-FFF2-40B4-BE49-F238E27FC236}">
                  <a16:creationId xmlns:a16="http://schemas.microsoft.com/office/drawing/2014/main" id="{E5EDA107-058D-40E3-948C-0EC0713D0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9383" y="2216848"/>
              <a:ext cx="500063" cy="495300"/>
            </a:xfrm>
            <a:prstGeom prst="rect">
              <a:avLst/>
            </a:prstGeom>
          </p:spPr>
        </p:pic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242A30AF-AB81-4C4B-983F-8F7CC409E48F}"/>
                </a:ext>
              </a:extLst>
            </p:cNvPr>
            <p:cNvSpPr txBox="1"/>
            <p:nvPr/>
          </p:nvSpPr>
          <p:spPr>
            <a:xfrm>
              <a:off x="-387389" y="2728660"/>
              <a:ext cx="21028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Program updates</a:t>
              </a:r>
            </a:p>
          </p:txBody>
        </p:sp>
      </p:grpSp>
      <p:sp>
        <p:nvSpPr>
          <p:cNvPr id="31" name="Right Arrow 48">
            <a:extLst>
              <a:ext uri="{FF2B5EF4-FFF2-40B4-BE49-F238E27FC236}">
                <a16:creationId xmlns:a16="http://schemas.microsoft.com/office/drawing/2014/main" id="{4B1E18B2-56EF-450B-B90F-13F6B80C3423}"/>
              </a:ext>
            </a:extLst>
          </p:cNvPr>
          <p:cNvSpPr/>
          <p:nvPr/>
        </p:nvSpPr>
        <p:spPr>
          <a:xfrm rot="19800000">
            <a:off x="4833311" y="1969122"/>
            <a:ext cx="684539" cy="685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0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5468" y="10299"/>
            <a:ext cx="1066106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dirty="0">
                <a:latin typeface="Tahoma" pitchFamily="34" charset="0"/>
                <a:ea typeface="Tahoma" pitchFamily="34" charset="0"/>
                <a:cs typeface="Tahoma" pitchFamily="34" charset="0"/>
              </a:rPr>
              <a:t>Benefits </a:t>
            </a:r>
            <a:r>
              <a:rPr lang="en-US" altLang="zh-CN" sz="3500" dirty="0">
                <a:latin typeface="Tahoma" pitchFamily="34" charset="0"/>
                <a:ea typeface="Tahoma" pitchFamily="34" charset="0"/>
                <a:cs typeface="Tahoma" pitchFamily="34" charset="0"/>
              </a:rPr>
              <a:t>of r</a:t>
            </a:r>
            <a:r>
              <a:rPr lang="en-US" sz="3500" dirty="0">
                <a:latin typeface="Tahoma" pitchFamily="34" charset="0"/>
                <a:ea typeface="Tahoma" pitchFamily="34" charset="0"/>
                <a:cs typeface="Tahoma" pitchFamily="34" charset="0"/>
              </a:rPr>
              <a:t>untime programmability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1988" name="AutoShape 4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0" name="AutoShape 6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332A2BE-E2C6-4533-922B-FE7BBD5E387A}"/>
              </a:ext>
            </a:extLst>
          </p:cNvPr>
          <p:cNvSpPr txBox="1">
            <a:spLocks/>
          </p:cNvSpPr>
          <p:nvPr/>
        </p:nvSpPr>
        <p:spPr>
          <a:xfrm>
            <a:off x="2438396" y="4924200"/>
            <a:ext cx="7086604" cy="1753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Example benefits of runtime programmability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Real-time attack mitigation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Just-in-time network optimization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Tenant-specific network extension</a:t>
            </a:r>
            <a:endParaRPr lang="en-US" sz="2400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endParaRPr lang="en-US" sz="2000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endParaRPr kumimoji="0" lang="en-US" altLang="zh-CN" sz="24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E8CE1F-BE45-45FB-8169-363D2262F5CF}"/>
              </a:ext>
            </a:extLst>
          </p:cNvPr>
          <p:cNvGrpSpPr/>
          <p:nvPr/>
        </p:nvGrpSpPr>
        <p:grpSpPr>
          <a:xfrm>
            <a:off x="817451" y="1354818"/>
            <a:ext cx="3572150" cy="3036100"/>
            <a:chOff x="817451" y="1264678"/>
            <a:chExt cx="3572150" cy="3036100"/>
          </a:xfrm>
        </p:grpSpPr>
        <p:pic>
          <p:nvPicPr>
            <p:cNvPr id="202" name="Picture 201" descr="A close up of a sign&#10;&#10;Description automatically generated">
              <a:extLst>
                <a:ext uri="{FF2B5EF4-FFF2-40B4-BE49-F238E27FC236}">
                  <a16:creationId xmlns:a16="http://schemas.microsoft.com/office/drawing/2014/main" id="{692AA877-D308-4356-BE96-2BDE73831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7451" y="3810429"/>
              <a:ext cx="490349" cy="490349"/>
            </a:xfrm>
            <a:prstGeom prst="rect">
              <a:avLst/>
            </a:prstGeom>
          </p:spPr>
        </p:pic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BB9661D3-0094-412F-938A-EE1CEC9AA559}"/>
                </a:ext>
              </a:extLst>
            </p:cNvPr>
            <p:cNvSpPr txBox="1"/>
            <p:nvPr/>
          </p:nvSpPr>
          <p:spPr>
            <a:xfrm>
              <a:off x="1380119" y="3844613"/>
              <a:ext cx="30094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Real-time attack mitigation</a:t>
              </a:r>
            </a:p>
          </p:txBody>
        </p:sp>
        <p:grpSp>
          <p:nvGrpSpPr>
            <p:cNvPr id="39" name="Group 10">
              <a:extLst>
                <a:ext uri="{FF2B5EF4-FFF2-40B4-BE49-F238E27FC236}">
                  <a16:creationId xmlns:a16="http://schemas.microsoft.com/office/drawing/2014/main" id="{77F43382-964F-453C-B758-4CADD1296B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7634" y="3117459"/>
              <a:ext cx="1242283" cy="560492"/>
              <a:chOff x="2423" y="2253"/>
              <a:chExt cx="257" cy="147"/>
            </a:xfrm>
          </p:grpSpPr>
          <p:sp>
            <p:nvSpPr>
              <p:cNvPr id="40" name="AutoShape 70">
                <a:extLst>
                  <a:ext uri="{FF2B5EF4-FFF2-40B4-BE49-F238E27FC236}">
                    <a16:creationId xmlns:a16="http://schemas.microsoft.com/office/drawing/2014/main" id="{341494A0-A494-4D0E-BD95-D05DD3F9E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4" y="2253"/>
                <a:ext cx="256" cy="147"/>
              </a:xfrm>
              <a:prstGeom prst="can">
                <a:avLst>
                  <a:gd name="adj" fmla="val 50000"/>
                </a:avLst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5388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" name="Oval 12">
                <a:extLst>
                  <a:ext uri="{FF2B5EF4-FFF2-40B4-BE49-F238E27FC236}">
                    <a16:creationId xmlns:a16="http://schemas.microsoft.com/office/drawing/2014/main" id="{021C2CF8-A7A7-4B4D-83DD-F0C77E8AD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3" y="2253"/>
                <a:ext cx="257" cy="74"/>
              </a:xfrm>
              <a:prstGeom prst="ellipse">
                <a:avLst/>
              </a:prstGeom>
              <a:solidFill>
                <a:srgbClr val="66FF3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5388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42" name="Group 13">
                <a:extLst>
                  <a:ext uri="{FF2B5EF4-FFF2-40B4-BE49-F238E27FC236}">
                    <a16:creationId xmlns:a16="http://schemas.microsoft.com/office/drawing/2014/main" id="{863EDA8C-4912-48CD-BF4D-1677BD782C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2254"/>
                <a:ext cx="166" cy="52"/>
                <a:chOff x="2242" y="2225"/>
                <a:chExt cx="626" cy="249"/>
              </a:xfrm>
            </p:grpSpPr>
            <p:sp>
              <p:nvSpPr>
                <p:cNvPr id="43" name="Freeform 14">
                  <a:extLst>
                    <a:ext uri="{FF2B5EF4-FFF2-40B4-BE49-F238E27FC236}">
                      <a16:creationId xmlns:a16="http://schemas.microsoft.com/office/drawing/2014/main" id="{BB32CDDA-62A3-4E5F-8A2A-056EAE8970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7" y="2225"/>
                  <a:ext cx="319" cy="114"/>
                </a:xfrm>
                <a:custGeom>
                  <a:avLst/>
                  <a:gdLst>
                    <a:gd name="T0" fmla="*/ 0 w 319"/>
                    <a:gd name="T1" fmla="*/ 18 h 114"/>
                    <a:gd name="T2" fmla="*/ 167 w 319"/>
                    <a:gd name="T3" fmla="*/ 86 h 114"/>
                    <a:gd name="T4" fmla="*/ 94 w 319"/>
                    <a:gd name="T5" fmla="*/ 110 h 114"/>
                    <a:gd name="T6" fmla="*/ 273 w 319"/>
                    <a:gd name="T7" fmla="*/ 114 h 114"/>
                    <a:gd name="T8" fmla="*/ 319 w 319"/>
                    <a:gd name="T9" fmla="*/ 38 h 114"/>
                    <a:gd name="T10" fmla="*/ 245 w 319"/>
                    <a:gd name="T11" fmla="*/ 62 h 114"/>
                    <a:gd name="T12" fmla="*/ 107 w 319"/>
                    <a:gd name="T13" fmla="*/ 0 h 114"/>
                    <a:gd name="T14" fmla="*/ 0 w 319"/>
                    <a:gd name="T15" fmla="*/ 18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9" h="114">
                      <a:moveTo>
                        <a:pt x="0" y="18"/>
                      </a:moveTo>
                      <a:lnTo>
                        <a:pt x="167" y="86"/>
                      </a:lnTo>
                      <a:lnTo>
                        <a:pt x="94" y="110"/>
                      </a:lnTo>
                      <a:lnTo>
                        <a:pt x="273" y="114"/>
                      </a:lnTo>
                      <a:lnTo>
                        <a:pt x="319" y="38"/>
                      </a:lnTo>
                      <a:lnTo>
                        <a:pt x="245" y="62"/>
                      </a:lnTo>
                      <a:lnTo>
                        <a:pt x="107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53882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4" name="Freeform 15">
                  <a:extLst>
                    <a:ext uri="{FF2B5EF4-FFF2-40B4-BE49-F238E27FC236}">
                      <a16:creationId xmlns:a16="http://schemas.microsoft.com/office/drawing/2014/main" id="{971C6F04-5448-4D16-B76A-22E48BAF5F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9" y="2361"/>
                  <a:ext cx="329" cy="113"/>
                </a:xfrm>
                <a:custGeom>
                  <a:avLst/>
                  <a:gdLst>
                    <a:gd name="T0" fmla="*/ 0 w 329"/>
                    <a:gd name="T1" fmla="*/ 72 h 113"/>
                    <a:gd name="T2" fmla="*/ 19 w 329"/>
                    <a:gd name="T3" fmla="*/ 3 h 113"/>
                    <a:gd name="T4" fmla="*/ 213 w 329"/>
                    <a:gd name="T5" fmla="*/ 0 h 113"/>
                    <a:gd name="T6" fmla="*/ 144 w 329"/>
                    <a:gd name="T7" fmla="*/ 22 h 113"/>
                    <a:gd name="T8" fmla="*/ 329 w 329"/>
                    <a:gd name="T9" fmla="*/ 89 h 113"/>
                    <a:gd name="T10" fmla="*/ 224 w 329"/>
                    <a:gd name="T11" fmla="*/ 113 h 113"/>
                    <a:gd name="T12" fmla="*/ 70 w 329"/>
                    <a:gd name="T13" fmla="*/ 49 h 113"/>
                    <a:gd name="T14" fmla="*/ 0 w 329"/>
                    <a:gd name="T15" fmla="*/ 72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9" h="113">
                      <a:moveTo>
                        <a:pt x="0" y="72"/>
                      </a:moveTo>
                      <a:lnTo>
                        <a:pt x="19" y="3"/>
                      </a:lnTo>
                      <a:lnTo>
                        <a:pt x="213" y="0"/>
                      </a:lnTo>
                      <a:lnTo>
                        <a:pt x="144" y="22"/>
                      </a:lnTo>
                      <a:lnTo>
                        <a:pt x="329" y="89"/>
                      </a:lnTo>
                      <a:lnTo>
                        <a:pt x="224" y="113"/>
                      </a:lnTo>
                      <a:lnTo>
                        <a:pt x="70" y="49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53882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5" name="Freeform 16">
                  <a:extLst>
                    <a:ext uri="{FF2B5EF4-FFF2-40B4-BE49-F238E27FC236}">
                      <a16:creationId xmlns:a16="http://schemas.microsoft.com/office/drawing/2014/main" id="{1B326C2B-B03F-4A5B-A055-0E4FA1E78B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2" y="2354"/>
                  <a:ext cx="287" cy="105"/>
                </a:xfrm>
                <a:custGeom>
                  <a:avLst/>
                  <a:gdLst>
                    <a:gd name="T0" fmla="*/ 0 w 287"/>
                    <a:gd name="T1" fmla="*/ 45 h 105"/>
                    <a:gd name="T2" fmla="*/ 26 w 287"/>
                    <a:gd name="T3" fmla="*/ 105 h 105"/>
                    <a:gd name="T4" fmla="*/ 218 w 287"/>
                    <a:gd name="T5" fmla="*/ 103 h 105"/>
                    <a:gd name="T6" fmla="*/ 146 w 287"/>
                    <a:gd name="T7" fmla="*/ 81 h 105"/>
                    <a:gd name="T8" fmla="*/ 287 w 287"/>
                    <a:gd name="T9" fmla="*/ 27 h 105"/>
                    <a:gd name="T10" fmla="*/ 219 w 287"/>
                    <a:gd name="T11" fmla="*/ 0 h 105"/>
                    <a:gd name="T12" fmla="*/ 60 w 287"/>
                    <a:gd name="T13" fmla="*/ 63 h 105"/>
                    <a:gd name="T14" fmla="*/ 0 w 287"/>
                    <a:gd name="T15" fmla="*/ 4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7" h="105">
                      <a:moveTo>
                        <a:pt x="0" y="45"/>
                      </a:moveTo>
                      <a:lnTo>
                        <a:pt x="26" y="105"/>
                      </a:lnTo>
                      <a:lnTo>
                        <a:pt x="218" y="103"/>
                      </a:lnTo>
                      <a:lnTo>
                        <a:pt x="146" y="81"/>
                      </a:lnTo>
                      <a:lnTo>
                        <a:pt x="287" y="27"/>
                      </a:lnTo>
                      <a:lnTo>
                        <a:pt x="219" y="0"/>
                      </a:lnTo>
                      <a:lnTo>
                        <a:pt x="60" y="63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53882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46" name="Freeform 17">
                  <a:extLst>
                    <a:ext uri="{FF2B5EF4-FFF2-40B4-BE49-F238E27FC236}">
                      <a16:creationId xmlns:a16="http://schemas.microsoft.com/office/drawing/2014/main" id="{2960AE07-23B0-4AB0-91E0-4D5DC31A8C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58" y="2244"/>
                  <a:ext cx="291" cy="105"/>
                </a:xfrm>
                <a:custGeom>
                  <a:avLst/>
                  <a:gdLst>
                    <a:gd name="T0" fmla="*/ 0 w 291"/>
                    <a:gd name="T1" fmla="*/ 75 h 105"/>
                    <a:gd name="T2" fmla="*/ 68 w 291"/>
                    <a:gd name="T3" fmla="*/ 105 h 105"/>
                    <a:gd name="T4" fmla="*/ 217 w 291"/>
                    <a:gd name="T5" fmla="*/ 39 h 105"/>
                    <a:gd name="T6" fmla="*/ 291 w 291"/>
                    <a:gd name="T7" fmla="*/ 61 h 105"/>
                    <a:gd name="T8" fmla="*/ 261 w 291"/>
                    <a:gd name="T9" fmla="*/ 0 h 105"/>
                    <a:gd name="T10" fmla="*/ 94 w 291"/>
                    <a:gd name="T11" fmla="*/ 1 h 105"/>
                    <a:gd name="T12" fmla="*/ 142 w 291"/>
                    <a:gd name="T13" fmla="*/ 19 h 105"/>
                    <a:gd name="T14" fmla="*/ 0 w 291"/>
                    <a:gd name="T15" fmla="*/ 7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1" h="105">
                      <a:moveTo>
                        <a:pt x="0" y="75"/>
                      </a:moveTo>
                      <a:lnTo>
                        <a:pt x="68" y="105"/>
                      </a:lnTo>
                      <a:lnTo>
                        <a:pt x="217" y="39"/>
                      </a:lnTo>
                      <a:lnTo>
                        <a:pt x="291" y="61"/>
                      </a:lnTo>
                      <a:lnTo>
                        <a:pt x="261" y="0"/>
                      </a:lnTo>
                      <a:lnTo>
                        <a:pt x="94" y="1"/>
                      </a:lnTo>
                      <a:lnTo>
                        <a:pt x="142" y="19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53882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3D69C93-8053-4F05-B088-3E29B64FB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2201830" y="2507517"/>
              <a:ext cx="553890" cy="55389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A7B006E-1213-4983-ABE0-79E83F6E2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7562" y="1425135"/>
              <a:ext cx="576006" cy="469166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165F990-8374-4EEB-9FA6-9B929009E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3805" y="1952947"/>
              <a:ext cx="465799" cy="465799"/>
            </a:xfrm>
            <a:prstGeom prst="rect">
              <a:avLst/>
            </a:prstGeom>
          </p:spPr>
        </p:pic>
        <p:pic>
          <p:nvPicPr>
            <p:cNvPr id="51" name="Picture 2" descr="ç¸å³å¾ç">
              <a:extLst>
                <a:ext uri="{FF2B5EF4-FFF2-40B4-BE49-F238E27FC236}">
                  <a16:creationId xmlns:a16="http://schemas.microsoft.com/office/drawing/2014/main" id="{265CF9A2-114A-4361-8A1D-1002B1B7A3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5300" y="1264678"/>
              <a:ext cx="545158" cy="627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ç¸å³å¾ç">
              <a:extLst>
                <a:ext uri="{FF2B5EF4-FFF2-40B4-BE49-F238E27FC236}">
                  <a16:creationId xmlns:a16="http://schemas.microsoft.com/office/drawing/2014/main" id="{3B541FB5-62E4-4D1E-AC1E-77EE590618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002061" y="2124073"/>
              <a:ext cx="562650" cy="5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6" descr="âsecurity logoâçå¾çæç´¢ç»æ">
              <a:extLst>
                <a:ext uri="{FF2B5EF4-FFF2-40B4-BE49-F238E27FC236}">
                  <a16:creationId xmlns:a16="http://schemas.microsoft.com/office/drawing/2014/main" id="{47D76017-2D8A-40D3-B097-3B0697182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8028" y="2001179"/>
              <a:ext cx="569667" cy="636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0" descr="âfirewall logoâçå¾çæç´¢ç»æ">
              <a:extLst>
                <a:ext uri="{FF2B5EF4-FFF2-40B4-BE49-F238E27FC236}">
                  <a16:creationId xmlns:a16="http://schemas.microsoft.com/office/drawing/2014/main" id="{858DA040-F7A8-4E84-A4BE-31DE120A19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10627" y="1620846"/>
              <a:ext cx="569667" cy="387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987C05-795F-41E4-9B65-A4949CFB0A50}"/>
              </a:ext>
            </a:extLst>
          </p:cNvPr>
          <p:cNvGrpSpPr/>
          <p:nvPr/>
        </p:nvGrpSpPr>
        <p:grpSpPr>
          <a:xfrm>
            <a:off x="4539053" y="1723767"/>
            <a:ext cx="3427582" cy="2683516"/>
            <a:chOff x="4539053" y="1633627"/>
            <a:chExt cx="3427582" cy="2683516"/>
          </a:xfrm>
        </p:grpSpPr>
        <p:pic>
          <p:nvPicPr>
            <p:cNvPr id="2072" name="Picture 2071">
              <a:extLst>
                <a:ext uri="{FF2B5EF4-FFF2-40B4-BE49-F238E27FC236}">
                  <a16:creationId xmlns:a16="http://schemas.microsoft.com/office/drawing/2014/main" id="{F1C5DF24-DBF9-47D1-8146-EF26686F8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58686" y="3803940"/>
              <a:ext cx="626715" cy="513203"/>
            </a:xfrm>
            <a:prstGeom prst="rect">
              <a:avLst/>
            </a:prstGeom>
          </p:spPr>
        </p:pic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5EF55767-26F6-47D2-B397-E9293415D5C1}"/>
                </a:ext>
              </a:extLst>
            </p:cNvPr>
            <p:cNvSpPr txBox="1"/>
            <p:nvPr/>
          </p:nvSpPr>
          <p:spPr>
            <a:xfrm>
              <a:off x="5793732" y="3850226"/>
              <a:ext cx="1943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JIT </a:t>
              </a:r>
              <a:r>
                <a:rPr lang="en-US" altLang="zh-CN" sz="2000" dirty="0"/>
                <a:t>optimization</a:t>
              </a:r>
              <a:endParaRPr lang="en-US" sz="2000" dirty="0"/>
            </a:p>
          </p:txBody>
        </p:sp>
        <p:pic>
          <p:nvPicPr>
            <p:cNvPr id="3076" name="Picture 4" descr="Optimize - Free business icons">
              <a:extLst>
                <a:ext uri="{FF2B5EF4-FFF2-40B4-BE49-F238E27FC236}">
                  <a16:creationId xmlns:a16="http://schemas.microsoft.com/office/drawing/2014/main" id="{14542530-6D66-41B8-BB36-04B32CC4B0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9046" y="1633627"/>
              <a:ext cx="1008405" cy="1008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Business monitoring Icon - Download in Colored Outline Style">
              <a:extLst>
                <a:ext uri="{FF2B5EF4-FFF2-40B4-BE49-F238E27FC236}">
                  <a16:creationId xmlns:a16="http://schemas.microsoft.com/office/drawing/2014/main" id="{100A4B01-BA3C-4DF5-8586-3F52A590D6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2353" y="1693591"/>
              <a:ext cx="1008405" cy="1008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1A5F0EC-0C35-4AC7-9AB3-52C478555337}"/>
                </a:ext>
              </a:extLst>
            </p:cNvPr>
            <p:cNvSpPr txBox="1"/>
            <p:nvPr/>
          </p:nvSpPr>
          <p:spPr>
            <a:xfrm>
              <a:off x="4539053" y="2650836"/>
              <a:ext cx="17246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Performance monitoring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D244A25-D9A0-4B58-915B-35AF6DA6AB78}"/>
                </a:ext>
              </a:extLst>
            </p:cNvPr>
            <p:cNvSpPr txBox="1"/>
            <p:nvPr/>
          </p:nvSpPr>
          <p:spPr>
            <a:xfrm>
              <a:off x="6241937" y="2686723"/>
              <a:ext cx="17246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D</a:t>
              </a:r>
              <a:r>
                <a:rPr lang="en-US" altLang="zh-CN" sz="2000" dirty="0"/>
                <a:t>ynamic optimization</a:t>
              </a:r>
              <a:endParaRPr lang="en-US" sz="2000" dirty="0"/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EE3D017E-3D20-4601-B518-669883F8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878031" y="1859460"/>
              <a:ext cx="553890" cy="55389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AE071D-DB67-48EF-BB6D-E6015AC47A53}"/>
              </a:ext>
            </a:extLst>
          </p:cNvPr>
          <p:cNvGrpSpPr/>
          <p:nvPr/>
        </p:nvGrpSpPr>
        <p:grpSpPr>
          <a:xfrm>
            <a:off x="8317459" y="1641921"/>
            <a:ext cx="3623902" cy="2779318"/>
            <a:chOff x="8317459" y="1551781"/>
            <a:chExt cx="3623902" cy="2779318"/>
          </a:xfrm>
        </p:grpSpPr>
        <p:pic>
          <p:nvPicPr>
            <p:cNvPr id="2070" name="Picture 2069">
              <a:extLst>
                <a:ext uri="{FF2B5EF4-FFF2-40B4-BE49-F238E27FC236}">
                  <a16:creationId xmlns:a16="http://schemas.microsoft.com/office/drawing/2014/main" id="{BFF03706-5F5C-4F12-A5A8-873AC1078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317459" y="3705120"/>
              <a:ext cx="634438" cy="625979"/>
            </a:xfrm>
            <a:prstGeom prst="rect">
              <a:avLst/>
            </a:prstGeom>
          </p:spPr>
        </p:pic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63CB1FE5-4EEF-4831-92F9-AD4F370985DA}"/>
                </a:ext>
              </a:extLst>
            </p:cNvPr>
            <p:cNvSpPr txBox="1"/>
            <p:nvPr/>
          </p:nvSpPr>
          <p:spPr>
            <a:xfrm>
              <a:off x="8951896" y="3833086"/>
              <a:ext cx="29894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Tenant-specific extension</a:t>
              </a: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A572389D-E147-4604-9BE2-824D3265E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446629" y="1554191"/>
              <a:ext cx="733384" cy="733384"/>
            </a:xfrm>
            <a:prstGeom prst="rect">
              <a:avLst/>
            </a:prstGeom>
          </p:spPr>
        </p:pic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1E7015DF-9E7D-462F-A811-6F11472A9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9790781" y="2360685"/>
              <a:ext cx="553890" cy="553890"/>
            </a:xfrm>
            <a:prstGeom prst="rect">
              <a:avLst/>
            </a:prstGeom>
          </p:spPr>
        </p:pic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C072ACEC-6C9A-4CD8-B74F-A5C8E929B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701034" y="1554191"/>
              <a:ext cx="733384" cy="733384"/>
            </a:xfrm>
            <a:prstGeom prst="rect">
              <a:avLst/>
            </a:prstGeom>
          </p:spPr>
        </p:pic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51040CD4-96EA-44C2-813A-6D0FFAD5D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955439" y="1551781"/>
              <a:ext cx="733384" cy="733384"/>
            </a:xfrm>
            <a:prstGeom prst="rect">
              <a:avLst/>
            </a:prstGeom>
          </p:spPr>
        </p:pic>
        <p:grpSp>
          <p:nvGrpSpPr>
            <p:cNvPr id="91" name="Group 10">
              <a:extLst>
                <a:ext uri="{FF2B5EF4-FFF2-40B4-BE49-F238E27FC236}">
                  <a16:creationId xmlns:a16="http://schemas.microsoft.com/office/drawing/2014/main" id="{D49ADA5F-49F8-4D11-90BE-505CB4B66E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78055" y="3080098"/>
              <a:ext cx="986649" cy="464532"/>
              <a:chOff x="2273" y="2253"/>
              <a:chExt cx="257" cy="147"/>
            </a:xfrm>
          </p:grpSpPr>
          <p:sp>
            <p:nvSpPr>
              <p:cNvPr id="92" name="AutoShape 70">
                <a:extLst>
                  <a:ext uri="{FF2B5EF4-FFF2-40B4-BE49-F238E27FC236}">
                    <a16:creationId xmlns:a16="http://schemas.microsoft.com/office/drawing/2014/main" id="{E7D3D014-B287-4237-9E10-AF783293D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53"/>
                <a:ext cx="256" cy="147"/>
              </a:xfrm>
              <a:prstGeom prst="can">
                <a:avLst>
                  <a:gd name="adj" fmla="val 50000"/>
                </a:avLst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5388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Oval 12">
                <a:extLst>
                  <a:ext uri="{FF2B5EF4-FFF2-40B4-BE49-F238E27FC236}">
                    <a16:creationId xmlns:a16="http://schemas.microsoft.com/office/drawing/2014/main" id="{717CE43F-EACE-49C9-B73F-19E56BB3F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3" y="2253"/>
                <a:ext cx="257" cy="74"/>
              </a:xfrm>
              <a:prstGeom prst="ellipse">
                <a:avLst/>
              </a:prstGeom>
              <a:solidFill>
                <a:srgbClr val="66FF33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53882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1pPr>
                <a:lvl2pPr marL="4572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2pPr>
                <a:lvl3pPr marL="9144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3pPr>
                <a:lvl4pPr marL="13716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4pPr>
                <a:lvl5pPr marL="1828800" algn="ctr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chemeClr val="tx1"/>
                    </a:solidFill>
                    <a:latin typeface="Tahoma" panose="020B060403050404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grpSp>
            <p:nvGrpSpPr>
              <p:cNvPr id="94" name="Group 13">
                <a:extLst>
                  <a:ext uri="{FF2B5EF4-FFF2-40B4-BE49-F238E27FC236}">
                    <a16:creationId xmlns:a16="http://schemas.microsoft.com/office/drawing/2014/main" id="{634C98BF-A28E-4320-9404-FCB04A9594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8" y="2254"/>
                <a:ext cx="165" cy="52"/>
                <a:chOff x="1679" y="2225"/>
                <a:chExt cx="623" cy="249"/>
              </a:xfrm>
            </p:grpSpPr>
            <p:sp>
              <p:nvSpPr>
                <p:cNvPr id="95" name="Freeform 14">
                  <a:extLst>
                    <a:ext uri="{FF2B5EF4-FFF2-40B4-BE49-F238E27FC236}">
                      <a16:creationId xmlns:a16="http://schemas.microsoft.com/office/drawing/2014/main" id="{42E111C1-ED14-4E6D-8039-DF84AEE14C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3" y="2225"/>
                  <a:ext cx="319" cy="114"/>
                </a:xfrm>
                <a:custGeom>
                  <a:avLst/>
                  <a:gdLst>
                    <a:gd name="T0" fmla="*/ 0 w 319"/>
                    <a:gd name="T1" fmla="*/ 18 h 114"/>
                    <a:gd name="T2" fmla="*/ 167 w 319"/>
                    <a:gd name="T3" fmla="*/ 86 h 114"/>
                    <a:gd name="T4" fmla="*/ 94 w 319"/>
                    <a:gd name="T5" fmla="*/ 110 h 114"/>
                    <a:gd name="T6" fmla="*/ 273 w 319"/>
                    <a:gd name="T7" fmla="*/ 114 h 114"/>
                    <a:gd name="T8" fmla="*/ 319 w 319"/>
                    <a:gd name="T9" fmla="*/ 38 h 114"/>
                    <a:gd name="T10" fmla="*/ 245 w 319"/>
                    <a:gd name="T11" fmla="*/ 62 h 114"/>
                    <a:gd name="T12" fmla="*/ 107 w 319"/>
                    <a:gd name="T13" fmla="*/ 0 h 114"/>
                    <a:gd name="T14" fmla="*/ 0 w 319"/>
                    <a:gd name="T15" fmla="*/ 18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9" h="114">
                      <a:moveTo>
                        <a:pt x="0" y="18"/>
                      </a:moveTo>
                      <a:lnTo>
                        <a:pt x="167" y="86"/>
                      </a:lnTo>
                      <a:lnTo>
                        <a:pt x="94" y="110"/>
                      </a:lnTo>
                      <a:lnTo>
                        <a:pt x="273" y="114"/>
                      </a:lnTo>
                      <a:lnTo>
                        <a:pt x="319" y="38"/>
                      </a:lnTo>
                      <a:lnTo>
                        <a:pt x="245" y="62"/>
                      </a:lnTo>
                      <a:lnTo>
                        <a:pt x="107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53882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6" name="Freeform 15">
                  <a:extLst>
                    <a:ext uri="{FF2B5EF4-FFF2-40B4-BE49-F238E27FC236}">
                      <a16:creationId xmlns:a16="http://schemas.microsoft.com/office/drawing/2014/main" id="{4A5B71C6-5406-415C-826A-375B46F882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3" y="2361"/>
                  <a:ext cx="329" cy="113"/>
                </a:xfrm>
                <a:custGeom>
                  <a:avLst/>
                  <a:gdLst>
                    <a:gd name="T0" fmla="*/ 0 w 329"/>
                    <a:gd name="T1" fmla="*/ 72 h 113"/>
                    <a:gd name="T2" fmla="*/ 19 w 329"/>
                    <a:gd name="T3" fmla="*/ 3 h 113"/>
                    <a:gd name="T4" fmla="*/ 213 w 329"/>
                    <a:gd name="T5" fmla="*/ 0 h 113"/>
                    <a:gd name="T6" fmla="*/ 144 w 329"/>
                    <a:gd name="T7" fmla="*/ 22 h 113"/>
                    <a:gd name="T8" fmla="*/ 329 w 329"/>
                    <a:gd name="T9" fmla="*/ 89 h 113"/>
                    <a:gd name="T10" fmla="*/ 224 w 329"/>
                    <a:gd name="T11" fmla="*/ 113 h 113"/>
                    <a:gd name="T12" fmla="*/ 70 w 329"/>
                    <a:gd name="T13" fmla="*/ 49 h 113"/>
                    <a:gd name="T14" fmla="*/ 0 w 329"/>
                    <a:gd name="T15" fmla="*/ 72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9" h="113">
                      <a:moveTo>
                        <a:pt x="0" y="72"/>
                      </a:moveTo>
                      <a:lnTo>
                        <a:pt x="19" y="3"/>
                      </a:lnTo>
                      <a:lnTo>
                        <a:pt x="213" y="0"/>
                      </a:lnTo>
                      <a:lnTo>
                        <a:pt x="144" y="22"/>
                      </a:lnTo>
                      <a:lnTo>
                        <a:pt x="329" y="89"/>
                      </a:lnTo>
                      <a:lnTo>
                        <a:pt x="224" y="113"/>
                      </a:lnTo>
                      <a:lnTo>
                        <a:pt x="70" y="49"/>
                      </a:lnTo>
                      <a:lnTo>
                        <a:pt x="0" y="7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53882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7" name="Freeform 16">
                  <a:extLst>
                    <a:ext uri="{FF2B5EF4-FFF2-40B4-BE49-F238E27FC236}">
                      <a16:creationId xmlns:a16="http://schemas.microsoft.com/office/drawing/2014/main" id="{972C4385-D63D-472B-BC90-25D1E38F4A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9" y="2354"/>
                  <a:ext cx="287" cy="105"/>
                </a:xfrm>
                <a:custGeom>
                  <a:avLst/>
                  <a:gdLst>
                    <a:gd name="T0" fmla="*/ 0 w 287"/>
                    <a:gd name="T1" fmla="*/ 45 h 105"/>
                    <a:gd name="T2" fmla="*/ 26 w 287"/>
                    <a:gd name="T3" fmla="*/ 105 h 105"/>
                    <a:gd name="T4" fmla="*/ 218 w 287"/>
                    <a:gd name="T5" fmla="*/ 103 h 105"/>
                    <a:gd name="T6" fmla="*/ 146 w 287"/>
                    <a:gd name="T7" fmla="*/ 81 h 105"/>
                    <a:gd name="T8" fmla="*/ 287 w 287"/>
                    <a:gd name="T9" fmla="*/ 27 h 105"/>
                    <a:gd name="T10" fmla="*/ 219 w 287"/>
                    <a:gd name="T11" fmla="*/ 0 h 105"/>
                    <a:gd name="T12" fmla="*/ 60 w 287"/>
                    <a:gd name="T13" fmla="*/ 63 h 105"/>
                    <a:gd name="T14" fmla="*/ 0 w 287"/>
                    <a:gd name="T15" fmla="*/ 4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7" h="105">
                      <a:moveTo>
                        <a:pt x="0" y="45"/>
                      </a:moveTo>
                      <a:lnTo>
                        <a:pt x="26" y="105"/>
                      </a:lnTo>
                      <a:lnTo>
                        <a:pt x="218" y="103"/>
                      </a:lnTo>
                      <a:lnTo>
                        <a:pt x="146" y="81"/>
                      </a:lnTo>
                      <a:lnTo>
                        <a:pt x="287" y="27"/>
                      </a:lnTo>
                      <a:lnTo>
                        <a:pt x="219" y="0"/>
                      </a:lnTo>
                      <a:lnTo>
                        <a:pt x="60" y="63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53882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8" name="Freeform 17">
                  <a:extLst>
                    <a:ext uri="{FF2B5EF4-FFF2-40B4-BE49-F238E27FC236}">
                      <a16:creationId xmlns:a16="http://schemas.microsoft.com/office/drawing/2014/main" id="{D7930B4B-1702-4D6C-85C3-2A74866B88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4" y="2244"/>
                  <a:ext cx="291" cy="105"/>
                </a:xfrm>
                <a:custGeom>
                  <a:avLst/>
                  <a:gdLst>
                    <a:gd name="T0" fmla="*/ 0 w 291"/>
                    <a:gd name="T1" fmla="*/ 75 h 105"/>
                    <a:gd name="T2" fmla="*/ 68 w 291"/>
                    <a:gd name="T3" fmla="*/ 105 h 105"/>
                    <a:gd name="T4" fmla="*/ 217 w 291"/>
                    <a:gd name="T5" fmla="*/ 39 h 105"/>
                    <a:gd name="T6" fmla="*/ 291 w 291"/>
                    <a:gd name="T7" fmla="*/ 61 h 105"/>
                    <a:gd name="T8" fmla="*/ 261 w 291"/>
                    <a:gd name="T9" fmla="*/ 0 h 105"/>
                    <a:gd name="T10" fmla="*/ 94 w 291"/>
                    <a:gd name="T11" fmla="*/ 1 h 105"/>
                    <a:gd name="T12" fmla="*/ 142 w 291"/>
                    <a:gd name="T13" fmla="*/ 19 h 105"/>
                    <a:gd name="T14" fmla="*/ 0 w 291"/>
                    <a:gd name="T15" fmla="*/ 7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91" h="105">
                      <a:moveTo>
                        <a:pt x="0" y="75"/>
                      </a:moveTo>
                      <a:lnTo>
                        <a:pt x="68" y="105"/>
                      </a:lnTo>
                      <a:lnTo>
                        <a:pt x="217" y="39"/>
                      </a:lnTo>
                      <a:lnTo>
                        <a:pt x="291" y="61"/>
                      </a:lnTo>
                      <a:lnTo>
                        <a:pt x="261" y="0"/>
                      </a:lnTo>
                      <a:lnTo>
                        <a:pt x="94" y="1"/>
                      </a:lnTo>
                      <a:lnTo>
                        <a:pt x="142" y="19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53882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1pPr>
                  <a:lvl2pPr marL="4572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2pPr>
                  <a:lvl3pPr marL="9144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3pPr>
                  <a:lvl4pPr marL="13716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4pPr>
                  <a:lvl5pPr marL="1828800" algn="ctr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chemeClr val="tx1"/>
                      </a:solidFill>
                      <a:latin typeface="Tahoma" panose="020B0604030504040204" pitchFamily="34" charset="0"/>
                      <a:ea typeface="+mn-ea"/>
                      <a:cs typeface="+mn-cs"/>
                    </a:defRPr>
                  </a:lvl9pPr>
                </a:lstStyle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8819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62363" y="162032"/>
            <a:ext cx="11467274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FlexCore</a:t>
            </a:r>
            <a:r>
              <a:rPr lang="en-US" sz="3500" dirty="0">
                <a:latin typeface="Tahoma" pitchFamily="34" charset="0"/>
                <a:ea typeface="Tahoma" pitchFamily="34" charset="0"/>
                <a:cs typeface="Tahoma" pitchFamily="34" charset="0"/>
              </a:rPr>
              <a:t>: A whole-stack design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1988" name="AutoShape 4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0" name="AutoShape 6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9" name="Group 65">
            <a:extLst>
              <a:ext uri="{FF2B5EF4-FFF2-40B4-BE49-F238E27FC236}">
                <a16:creationId xmlns:a16="http://schemas.microsoft.com/office/drawing/2014/main" id="{35FA076F-B980-4D54-A242-57307403DBFF}"/>
              </a:ext>
            </a:extLst>
          </p:cNvPr>
          <p:cNvGrpSpPr>
            <a:grpSpLocks/>
          </p:cNvGrpSpPr>
          <p:nvPr/>
        </p:nvGrpSpPr>
        <p:grpSpPr bwMode="auto">
          <a:xfrm>
            <a:off x="9777757" y="2675785"/>
            <a:ext cx="1038863" cy="594213"/>
            <a:chOff x="2423" y="2253"/>
            <a:chExt cx="257" cy="147"/>
          </a:xfrm>
        </p:grpSpPr>
        <p:sp>
          <p:nvSpPr>
            <p:cNvPr id="40" name="AutoShape 66">
              <a:extLst>
                <a:ext uri="{FF2B5EF4-FFF2-40B4-BE49-F238E27FC236}">
                  <a16:creationId xmlns:a16="http://schemas.microsoft.com/office/drawing/2014/main" id="{61455739-2827-4EA1-8C1C-61A31031B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2253"/>
              <a:ext cx="256" cy="147"/>
            </a:xfrm>
            <a:prstGeom prst="can">
              <a:avLst>
                <a:gd name="adj" fmla="val 50000"/>
              </a:avLst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val 67">
              <a:extLst>
                <a:ext uri="{FF2B5EF4-FFF2-40B4-BE49-F238E27FC236}">
                  <a16:creationId xmlns:a16="http://schemas.microsoft.com/office/drawing/2014/main" id="{5B2BA3BE-86AF-4A78-9050-61F60F899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2253"/>
              <a:ext cx="257" cy="74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68">
              <a:extLst>
                <a:ext uri="{FF2B5EF4-FFF2-40B4-BE49-F238E27FC236}">
                  <a16:creationId xmlns:a16="http://schemas.microsoft.com/office/drawing/2014/main" id="{2233400E-9FE8-476E-821C-AF8E1796A1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2254"/>
              <a:ext cx="166" cy="52"/>
              <a:chOff x="2242" y="2225"/>
              <a:chExt cx="626" cy="249"/>
            </a:xfrm>
          </p:grpSpPr>
          <p:sp>
            <p:nvSpPr>
              <p:cNvPr id="43" name="Freeform 69">
                <a:extLst>
                  <a:ext uri="{FF2B5EF4-FFF2-40B4-BE49-F238E27FC236}">
                    <a16:creationId xmlns:a16="http://schemas.microsoft.com/office/drawing/2014/main" id="{73F730EE-83CD-401E-BEE4-344C4A568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7" y="2225"/>
                <a:ext cx="319" cy="114"/>
              </a:xfrm>
              <a:custGeom>
                <a:avLst/>
                <a:gdLst/>
                <a:ahLst/>
                <a:cxnLst>
                  <a:cxn ang="0">
                    <a:pos x="0" y="18"/>
                  </a:cxn>
                  <a:cxn ang="0">
                    <a:pos x="167" y="86"/>
                  </a:cxn>
                  <a:cxn ang="0">
                    <a:pos x="94" y="110"/>
                  </a:cxn>
                  <a:cxn ang="0">
                    <a:pos x="273" y="114"/>
                  </a:cxn>
                  <a:cxn ang="0">
                    <a:pos x="319" y="38"/>
                  </a:cxn>
                  <a:cxn ang="0">
                    <a:pos x="245" y="62"/>
                  </a:cxn>
                  <a:cxn ang="0">
                    <a:pos x="107" y="0"/>
                  </a:cxn>
                  <a:cxn ang="0">
                    <a:pos x="0" y="18"/>
                  </a:cxn>
                </a:cxnLst>
                <a:rect l="0" t="0" r="r" b="b"/>
                <a:pathLst>
                  <a:path w="319" h="114">
                    <a:moveTo>
                      <a:pt x="0" y="18"/>
                    </a:moveTo>
                    <a:lnTo>
                      <a:pt x="167" y="86"/>
                    </a:lnTo>
                    <a:lnTo>
                      <a:pt x="94" y="110"/>
                    </a:lnTo>
                    <a:lnTo>
                      <a:pt x="273" y="114"/>
                    </a:lnTo>
                    <a:lnTo>
                      <a:pt x="319" y="38"/>
                    </a:lnTo>
                    <a:lnTo>
                      <a:pt x="245" y="62"/>
                    </a:lnTo>
                    <a:lnTo>
                      <a:pt x="107" y="0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Freeform 70">
                <a:extLst>
                  <a:ext uri="{FF2B5EF4-FFF2-40B4-BE49-F238E27FC236}">
                    <a16:creationId xmlns:a16="http://schemas.microsoft.com/office/drawing/2014/main" id="{E5139373-0C33-411D-BCC3-193D88A172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9" y="2361"/>
                <a:ext cx="329" cy="113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19" y="3"/>
                  </a:cxn>
                  <a:cxn ang="0">
                    <a:pos x="213" y="0"/>
                  </a:cxn>
                  <a:cxn ang="0">
                    <a:pos x="144" y="22"/>
                  </a:cxn>
                  <a:cxn ang="0">
                    <a:pos x="329" y="89"/>
                  </a:cxn>
                  <a:cxn ang="0">
                    <a:pos x="224" y="113"/>
                  </a:cxn>
                  <a:cxn ang="0">
                    <a:pos x="70" y="49"/>
                  </a:cxn>
                  <a:cxn ang="0">
                    <a:pos x="0" y="72"/>
                  </a:cxn>
                </a:cxnLst>
                <a:rect l="0" t="0" r="r" b="b"/>
                <a:pathLst>
                  <a:path w="329" h="113">
                    <a:moveTo>
                      <a:pt x="0" y="72"/>
                    </a:moveTo>
                    <a:lnTo>
                      <a:pt x="19" y="3"/>
                    </a:lnTo>
                    <a:lnTo>
                      <a:pt x="213" y="0"/>
                    </a:lnTo>
                    <a:lnTo>
                      <a:pt x="144" y="22"/>
                    </a:lnTo>
                    <a:lnTo>
                      <a:pt x="329" y="89"/>
                    </a:lnTo>
                    <a:lnTo>
                      <a:pt x="224" y="113"/>
                    </a:lnTo>
                    <a:lnTo>
                      <a:pt x="70" y="49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Freeform 71">
                <a:extLst>
                  <a:ext uri="{FF2B5EF4-FFF2-40B4-BE49-F238E27FC236}">
                    <a16:creationId xmlns:a16="http://schemas.microsoft.com/office/drawing/2014/main" id="{9EB6D9EF-6D49-4206-974E-149659F4E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2" y="2354"/>
                <a:ext cx="287" cy="105"/>
              </a:xfrm>
              <a:custGeom>
                <a:avLst/>
                <a:gdLst/>
                <a:ahLst/>
                <a:cxnLst>
                  <a:cxn ang="0">
                    <a:pos x="0" y="45"/>
                  </a:cxn>
                  <a:cxn ang="0">
                    <a:pos x="26" y="105"/>
                  </a:cxn>
                  <a:cxn ang="0">
                    <a:pos x="218" y="103"/>
                  </a:cxn>
                  <a:cxn ang="0">
                    <a:pos x="146" y="81"/>
                  </a:cxn>
                  <a:cxn ang="0">
                    <a:pos x="287" y="27"/>
                  </a:cxn>
                  <a:cxn ang="0">
                    <a:pos x="219" y="0"/>
                  </a:cxn>
                  <a:cxn ang="0">
                    <a:pos x="60" y="63"/>
                  </a:cxn>
                  <a:cxn ang="0">
                    <a:pos x="0" y="45"/>
                  </a:cxn>
                </a:cxnLst>
                <a:rect l="0" t="0" r="r" b="b"/>
                <a:pathLst>
                  <a:path w="287" h="105">
                    <a:moveTo>
                      <a:pt x="0" y="45"/>
                    </a:moveTo>
                    <a:lnTo>
                      <a:pt x="26" y="105"/>
                    </a:lnTo>
                    <a:lnTo>
                      <a:pt x="218" y="103"/>
                    </a:lnTo>
                    <a:lnTo>
                      <a:pt x="146" y="81"/>
                    </a:lnTo>
                    <a:lnTo>
                      <a:pt x="287" y="27"/>
                    </a:lnTo>
                    <a:lnTo>
                      <a:pt x="219" y="0"/>
                    </a:lnTo>
                    <a:lnTo>
                      <a:pt x="60" y="63"/>
                    </a:lnTo>
                    <a:lnTo>
                      <a:pt x="0" y="4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Freeform 72">
                <a:extLst>
                  <a:ext uri="{FF2B5EF4-FFF2-40B4-BE49-F238E27FC236}">
                    <a16:creationId xmlns:a16="http://schemas.microsoft.com/office/drawing/2014/main" id="{B5585E54-3C24-4035-8436-36C489938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8" y="2244"/>
                <a:ext cx="291" cy="105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68" y="105"/>
                  </a:cxn>
                  <a:cxn ang="0">
                    <a:pos x="217" y="39"/>
                  </a:cxn>
                  <a:cxn ang="0">
                    <a:pos x="291" y="61"/>
                  </a:cxn>
                  <a:cxn ang="0">
                    <a:pos x="261" y="0"/>
                  </a:cxn>
                  <a:cxn ang="0">
                    <a:pos x="94" y="1"/>
                  </a:cxn>
                  <a:cxn ang="0">
                    <a:pos x="142" y="19"/>
                  </a:cxn>
                  <a:cxn ang="0">
                    <a:pos x="0" y="75"/>
                  </a:cxn>
                </a:cxnLst>
                <a:rect l="0" t="0" r="r" b="b"/>
                <a:pathLst>
                  <a:path w="291" h="105">
                    <a:moveTo>
                      <a:pt x="0" y="75"/>
                    </a:moveTo>
                    <a:lnTo>
                      <a:pt x="68" y="105"/>
                    </a:lnTo>
                    <a:lnTo>
                      <a:pt x="217" y="39"/>
                    </a:lnTo>
                    <a:lnTo>
                      <a:pt x="291" y="61"/>
                    </a:lnTo>
                    <a:lnTo>
                      <a:pt x="261" y="0"/>
                    </a:lnTo>
                    <a:lnTo>
                      <a:pt x="94" y="1"/>
                    </a:lnTo>
                    <a:lnTo>
                      <a:pt x="142" y="19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chemeClr val="bg1"/>
              </a:solidFill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5B7FF4-E79B-4A1F-91AF-84BDB553EF59}"/>
              </a:ext>
            </a:extLst>
          </p:cNvPr>
          <p:cNvCxnSpPr>
            <a:cxnSpLocks/>
          </p:cNvCxnSpPr>
          <p:nvPr/>
        </p:nvCxnSpPr>
        <p:spPr>
          <a:xfrm>
            <a:off x="8751064" y="2986534"/>
            <a:ext cx="960883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D2C3D09-78C6-437C-BFCE-F41BD5D1B226}"/>
              </a:ext>
            </a:extLst>
          </p:cNvPr>
          <p:cNvGrpSpPr/>
          <p:nvPr/>
        </p:nvGrpSpPr>
        <p:grpSpPr>
          <a:xfrm>
            <a:off x="455798" y="2291457"/>
            <a:ext cx="2326009" cy="1545583"/>
            <a:chOff x="181211" y="2264916"/>
            <a:chExt cx="2326009" cy="1545583"/>
          </a:xfrm>
        </p:grpSpPr>
        <p:pic>
          <p:nvPicPr>
            <p:cNvPr id="50" name="图片 199">
              <a:extLst>
                <a:ext uri="{FF2B5EF4-FFF2-40B4-BE49-F238E27FC236}">
                  <a16:creationId xmlns:a16="http://schemas.microsoft.com/office/drawing/2014/main" id="{93D950DF-8807-4A24-AB93-74C0A4E46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7447" y="2264916"/>
              <a:ext cx="727372" cy="86844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677AB44-DD6C-449E-99E4-DC2B97CCE480}"/>
                </a:ext>
              </a:extLst>
            </p:cNvPr>
            <p:cNvSpPr txBox="1"/>
            <p:nvPr/>
          </p:nvSpPr>
          <p:spPr>
            <a:xfrm>
              <a:off x="181211" y="3410389"/>
              <a:ext cx="1468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current.p4</a:t>
              </a:r>
            </a:p>
          </p:txBody>
        </p:sp>
        <p:pic>
          <p:nvPicPr>
            <p:cNvPr id="52" name="图片 199">
              <a:extLst>
                <a:ext uri="{FF2B5EF4-FFF2-40B4-BE49-F238E27FC236}">
                  <a16:creationId xmlns:a16="http://schemas.microsoft.com/office/drawing/2014/main" id="{231715EF-A229-44CB-A54A-CF4E1EA179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21676" y="2264916"/>
              <a:ext cx="727372" cy="868445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3368EAF-B572-4746-B13F-B42CA84BF320}"/>
                </a:ext>
              </a:extLst>
            </p:cNvPr>
            <p:cNvSpPr txBox="1"/>
            <p:nvPr/>
          </p:nvSpPr>
          <p:spPr>
            <a:xfrm>
              <a:off x="1520381" y="3410389"/>
              <a:ext cx="986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new.p4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8184C71-9079-47C8-B841-7486E3F22275}"/>
              </a:ext>
            </a:extLst>
          </p:cNvPr>
          <p:cNvGrpSpPr/>
          <p:nvPr/>
        </p:nvGrpSpPr>
        <p:grpSpPr>
          <a:xfrm>
            <a:off x="1200816" y="4805421"/>
            <a:ext cx="1477536" cy="1733491"/>
            <a:chOff x="1093207" y="4696598"/>
            <a:chExt cx="1477536" cy="173349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699145D-D362-4F6C-902E-DAB9A89ACD8B}"/>
                </a:ext>
              </a:extLst>
            </p:cNvPr>
            <p:cNvSpPr txBox="1"/>
            <p:nvPr/>
          </p:nvSpPr>
          <p:spPr>
            <a:xfrm>
              <a:off x="1190435" y="6029979"/>
              <a:ext cx="1268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F</a:t>
              </a:r>
              <a:r>
                <a:rPr lang="en-US" altLang="zh-CN" sz="2000" dirty="0" err="1"/>
                <a:t>lexCore</a:t>
              </a:r>
              <a:endParaRPr lang="en-US" sz="2000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8314B48-7E41-461F-ADDA-AC42B80424D7}"/>
                </a:ext>
              </a:extLst>
            </p:cNvPr>
            <p:cNvGrpSpPr/>
            <p:nvPr/>
          </p:nvGrpSpPr>
          <p:grpSpPr>
            <a:xfrm>
              <a:off x="1093207" y="4696598"/>
              <a:ext cx="1477536" cy="1343796"/>
              <a:chOff x="4486105" y="3470547"/>
              <a:chExt cx="2507763" cy="2280771"/>
            </a:xfrm>
          </p:grpSpPr>
          <p:pic>
            <p:nvPicPr>
              <p:cNvPr id="60" name="Picture 59" descr="Graphical user interface, text, application&#10;&#10;Description automatically generated">
                <a:extLst>
                  <a:ext uri="{FF2B5EF4-FFF2-40B4-BE49-F238E27FC236}">
                    <a16:creationId xmlns:a16="http://schemas.microsoft.com/office/drawing/2014/main" id="{58DFEBAE-6272-4DD2-B716-0C88887B00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1489" t="23634" r="32225" b="44043"/>
              <a:stretch/>
            </p:blipFill>
            <p:spPr>
              <a:xfrm>
                <a:off x="4486105" y="3470547"/>
                <a:ext cx="2507763" cy="2280771"/>
              </a:xfrm>
              <a:prstGeom prst="rect">
                <a:avLst/>
              </a:prstGeom>
            </p:spPr>
          </p:pic>
          <p:pic>
            <p:nvPicPr>
              <p:cNvPr id="61" name="Picture 2">
                <a:extLst>
                  <a:ext uri="{FF2B5EF4-FFF2-40B4-BE49-F238E27FC236}">
                    <a16:creationId xmlns:a16="http://schemas.microsoft.com/office/drawing/2014/main" id="{E1D43D5E-89EA-43E3-842F-AD73A9B25C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 rot="1081026">
                <a:off x="5088496" y="3936949"/>
                <a:ext cx="1277470" cy="1305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83433CFB-1532-4A5B-B6C2-ACDE98A72E70}"/>
              </a:ext>
            </a:extLst>
          </p:cNvPr>
          <p:cNvSpPr txBox="1">
            <a:spLocks/>
          </p:cNvSpPr>
          <p:nvPr/>
        </p:nvSpPr>
        <p:spPr>
          <a:xfrm>
            <a:off x="2967907" y="5391810"/>
            <a:ext cx="8459917" cy="964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SzPct val="130000"/>
              <a:defRPr/>
            </a:pP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latin typeface="Tahoma"/>
                <a:cs typeface="Tahoma"/>
              </a:rPr>
              <a:t>n ecosystem</a:t>
            </a: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 that supports </a:t>
            </a:r>
            <a:r>
              <a:rPr lang="en-US" altLang="zh-CN" sz="2400" b="1" dirty="0">
                <a:solidFill>
                  <a:prstClr val="black"/>
                </a:solidFill>
                <a:latin typeface="Tahoma"/>
                <a:cs typeface="Tahoma"/>
              </a:rPr>
              <a:t>live</a:t>
            </a: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 program upgrades with </a:t>
            </a:r>
            <a:r>
              <a:rPr lang="en-US" sz="2400" b="1" dirty="0">
                <a:solidFill>
                  <a:prstClr val="black"/>
                </a:solidFill>
                <a:latin typeface="Tahoma"/>
                <a:cs typeface="Tahoma"/>
              </a:rPr>
              <a:t>strong consistency </a:t>
            </a: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and </a:t>
            </a:r>
            <a:r>
              <a:rPr lang="en-US" sz="2400" b="1" dirty="0">
                <a:solidFill>
                  <a:prstClr val="black"/>
                </a:solidFill>
                <a:latin typeface="Tahoma"/>
                <a:cs typeface="Tahoma"/>
              </a:rPr>
              <a:t>no downtime</a:t>
            </a: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.</a:t>
            </a:r>
            <a:endParaRPr lang="en-US" sz="2000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endParaRPr kumimoji="0" lang="en-US" altLang="zh-CN" sz="24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B37A10-5208-44A3-B817-E072453561FE}"/>
              </a:ext>
            </a:extLst>
          </p:cNvPr>
          <p:cNvSpPr txBox="1"/>
          <p:nvPr/>
        </p:nvSpPr>
        <p:spPr>
          <a:xfrm>
            <a:off x="9371841" y="3354381"/>
            <a:ext cx="1996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Switch </a:t>
            </a:r>
            <a:r>
              <a:rPr lang="en-US" altLang="zh-CN" sz="2000" dirty="0"/>
              <a:t>hardware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568643-7C71-4CA7-A144-955841F6CEB7}"/>
              </a:ext>
            </a:extLst>
          </p:cNvPr>
          <p:cNvGrpSpPr/>
          <p:nvPr/>
        </p:nvGrpSpPr>
        <p:grpSpPr>
          <a:xfrm>
            <a:off x="4302757" y="3764092"/>
            <a:ext cx="3891632" cy="594428"/>
            <a:chOff x="4302757" y="3764092"/>
            <a:chExt cx="3891632" cy="594428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4D6027C-7B61-48C5-A1FA-9C182BA4B0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302757" y="3764092"/>
              <a:ext cx="601158" cy="594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116E630-501D-4777-A74E-CF35E98A7208}"/>
                </a:ext>
              </a:extLst>
            </p:cNvPr>
            <p:cNvSpPr txBox="1"/>
            <p:nvPr/>
          </p:nvSpPr>
          <p:spPr>
            <a:xfrm>
              <a:off x="4961947" y="3858183"/>
              <a:ext cx="3232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Switch hardware design</a:t>
              </a:r>
              <a:endParaRPr lang="en-US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5C1BDBE-C0A9-4006-A82A-84FD72C4C8DE}"/>
              </a:ext>
            </a:extLst>
          </p:cNvPr>
          <p:cNvGrpSpPr/>
          <p:nvPr/>
        </p:nvGrpSpPr>
        <p:grpSpPr>
          <a:xfrm>
            <a:off x="4317425" y="3084215"/>
            <a:ext cx="4051107" cy="546569"/>
            <a:chOff x="4317425" y="3084215"/>
            <a:chExt cx="4051107" cy="546569"/>
          </a:xfrm>
        </p:grpSpPr>
        <p:pic>
          <p:nvPicPr>
            <p:cNvPr id="67" name="Picture 66" descr="Icon&#10;&#10;Description automatically generated">
              <a:extLst>
                <a:ext uri="{FF2B5EF4-FFF2-40B4-BE49-F238E27FC236}">
                  <a16:creationId xmlns:a16="http://schemas.microsoft.com/office/drawing/2014/main" id="{41C9CBAF-F0AB-408C-83AC-2897A9063B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3300" t="12205" r="12006" b="11805"/>
            <a:stretch/>
          </p:blipFill>
          <p:spPr>
            <a:xfrm>
              <a:off x="4317425" y="3084215"/>
              <a:ext cx="537255" cy="546569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5A5FBCC-53E7-4D33-AE4C-8F2FE1C16141}"/>
                </a:ext>
              </a:extLst>
            </p:cNvPr>
            <p:cNvSpPr txBox="1"/>
            <p:nvPr/>
          </p:nvSpPr>
          <p:spPr>
            <a:xfrm>
              <a:off x="4964133" y="3126666"/>
              <a:ext cx="34043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Partial </a:t>
              </a:r>
              <a:r>
                <a:rPr lang="en-US" altLang="zh-CN" sz="2400" dirty="0" err="1"/>
                <a:t>reconfig</a:t>
              </a:r>
              <a:r>
                <a:rPr lang="en-US" altLang="zh-CN" sz="2400" dirty="0"/>
                <a:t> primitives</a:t>
              </a:r>
              <a:endParaRPr lang="en-US" sz="2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AC2E93-DFC1-4093-910E-3A24CDB9924E}"/>
              </a:ext>
            </a:extLst>
          </p:cNvPr>
          <p:cNvGrpSpPr/>
          <p:nvPr/>
        </p:nvGrpSpPr>
        <p:grpSpPr>
          <a:xfrm>
            <a:off x="4298890" y="2411866"/>
            <a:ext cx="3031699" cy="537255"/>
            <a:chOff x="4298890" y="2411866"/>
            <a:chExt cx="3031699" cy="537255"/>
          </a:xfrm>
        </p:grpSpPr>
        <p:pic>
          <p:nvPicPr>
            <p:cNvPr id="4098" name="Picture 2" descr="Consistency  free icon">
              <a:extLst>
                <a:ext uri="{FF2B5EF4-FFF2-40B4-BE49-F238E27FC236}">
                  <a16:creationId xmlns:a16="http://schemas.microsoft.com/office/drawing/2014/main" id="{9D3F4750-ADD4-4624-8A8B-7F69C3698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90" y="2411866"/>
              <a:ext cx="537255" cy="537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0F6EC48-BE62-4C7B-90AF-7D28120B7CF4}"/>
                </a:ext>
              </a:extLst>
            </p:cNvPr>
            <p:cNvSpPr txBox="1"/>
            <p:nvPr/>
          </p:nvSpPr>
          <p:spPr>
            <a:xfrm>
              <a:off x="4782596" y="2436394"/>
              <a:ext cx="25479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  <a:r>
                <a:rPr lang="en-US" altLang="zh-CN" sz="2400" dirty="0"/>
                <a:t>tomic changes</a:t>
              </a:r>
              <a:endParaRPr lang="en-US" sz="2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722063-518F-4E23-88E3-CBB4333FB386}"/>
              </a:ext>
            </a:extLst>
          </p:cNvPr>
          <p:cNvGrpSpPr/>
          <p:nvPr/>
        </p:nvGrpSpPr>
        <p:grpSpPr>
          <a:xfrm>
            <a:off x="4298890" y="1678382"/>
            <a:ext cx="3876189" cy="601158"/>
            <a:chOff x="4298890" y="1678382"/>
            <a:chExt cx="3876189" cy="601158"/>
          </a:xfrm>
        </p:grpSpPr>
        <p:pic>
          <p:nvPicPr>
            <p:cNvPr id="4102" name="Picture 6" descr="Download Free png connected, Cloud computing, people, internet, Business,  Connecting ... - DLPNG.com">
              <a:extLst>
                <a:ext uri="{FF2B5EF4-FFF2-40B4-BE49-F238E27FC236}">
                  <a16:creationId xmlns:a16="http://schemas.microsoft.com/office/drawing/2014/main" id="{77A6C2F4-C872-4DC6-8D05-2559C27E72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8890" y="1678382"/>
              <a:ext cx="601158" cy="601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EC6D695-D7C0-451F-89D2-63B77B6AB6D5}"/>
                </a:ext>
              </a:extLst>
            </p:cNvPr>
            <p:cNvSpPr txBox="1"/>
            <p:nvPr/>
          </p:nvSpPr>
          <p:spPr>
            <a:xfrm>
              <a:off x="4836145" y="1748128"/>
              <a:ext cx="3338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Multi-level consistency</a:t>
              </a:r>
              <a:endParaRPr lang="en-US" sz="24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CF3BF4-255D-4DA3-B407-859E2794DA1D}"/>
              </a:ext>
            </a:extLst>
          </p:cNvPr>
          <p:cNvGrpSpPr/>
          <p:nvPr/>
        </p:nvGrpSpPr>
        <p:grpSpPr>
          <a:xfrm>
            <a:off x="3809791" y="1475252"/>
            <a:ext cx="4648316" cy="3545239"/>
            <a:chOff x="3809791" y="1475252"/>
            <a:chExt cx="4648316" cy="354523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0359B7C-BF90-4D79-9870-2226B674284B}"/>
                </a:ext>
              </a:extLst>
            </p:cNvPr>
            <p:cNvSpPr/>
            <p:nvPr/>
          </p:nvSpPr>
          <p:spPr>
            <a:xfrm>
              <a:off x="3809791" y="1475252"/>
              <a:ext cx="4648316" cy="3022564"/>
            </a:xfrm>
            <a:prstGeom prst="rect">
              <a:avLst/>
            </a:prstGeom>
            <a:noFill/>
            <a:ln w="28575" cmpd="sng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89AF530-7229-4693-9ED7-E0DA628E3619}"/>
                </a:ext>
              </a:extLst>
            </p:cNvPr>
            <p:cNvSpPr txBox="1"/>
            <p:nvPr/>
          </p:nvSpPr>
          <p:spPr>
            <a:xfrm>
              <a:off x="4720164" y="4620381"/>
              <a:ext cx="30315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The </a:t>
              </a:r>
              <a:r>
                <a:rPr lang="en-US" sz="2000" dirty="0" err="1"/>
                <a:t>F</a:t>
              </a:r>
              <a:r>
                <a:rPr lang="en-US" altLang="zh-CN" sz="2000" dirty="0" err="1"/>
                <a:t>lexCore</a:t>
              </a:r>
              <a:r>
                <a:rPr lang="en-US" altLang="zh-CN" sz="2000" dirty="0"/>
                <a:t> ecosystem</a:t>
              </a:r>
              <a:endParaRPr lang="en-US" sz="2000" dirty="0"/>
            </a:p>
          </p:txBody>
        </p: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5A1C0AC-C05B-41BE-8D2D-2AA52D07BCFE}"/>
              </a:ext>
            </a:extLst>
          </p:cNvPr>
          <p:cNvCxnSpPr>
            <a:cxnSpLocks/>
          </p:cNvCxnSpPr>
          <p:nvPr/>
        </p:nvCxnSpPr>
        <p:spPr>
          <a:xfrm>
            <a:off x="2634354" y="2833044"/>
            <a:ext cx="960883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4" descr="Delta Symbol and its Meaning in Maths, Lowercase Delta">
            <a:extLst>
              <a:ext uri="{FF2B5EF4-FFF2-40B4-BE49-F238E27FC236}">
                <a16:creationId xmlns:a16="http://schemas.microsoft.com/office/drawing/2014/main" id="{E873BEF8-8434-434A-9C51-A669C666A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82613" y="1758186"/>
            <a:ext cx="558674" cy="82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76A91CA-AD3C-4734-BCBC-B765DEA9E207}"/>
              </a:ext>
            </a:extLst>
          </p:cNvPr>
          <p:cNvSpPr txBox="1"/>
          <p:nvPr/>
        </p:nvSpPr>
        <p:spPr>
          <a:xfrm>
            <a:off x="10177300" y="2179795"/>
            <a:ext cx="1081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delta</a:t>
            </a:r>
          </a:p>
        </p:txBody>
      </p:sp>
    </p:spTree>
    <p:extLst>
      <p:ext uri="{BB962C8B-B14F-4D97-AF65-F5344CB8AC3E}">
        <p14:creationId xmlns:p14="http://schemas.microsoft.com/office/powerpoint/2010/main" val="337026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8565" y="-10125"/>
            <a:ext cx="11314870" cy="114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dirty="0">
                <a:latin typeface="Tahoma" pitchFamily="34" charset="0"/>
                <a:ea typeface="Tahoma" pitchFamily="34" charset="0"/>
                <a:cs typeface="Tahoma" pitchFamily="34" charset="0"/>
              </a:rPr>
              <a:t>Challenge #1: Flexible switch architecture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1988" name="AutoShape 4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0" name="AutoShape 6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332A2BE-E2C6-4533-922B-FE7BBD5E387A}"/>
              </a:ext>
            </a:extLst>
          </p:cNvPr>
          <p:cNvSpPr txBox="1">
            <a:spLocks/>
          </p:cNvSpPr>
          <p:nvPr/>
        </p:nvSpPr>
        <p:spPr>
          <a:xfrm>
            <a:off x="2271640" y="4539988"/>
            <a:ext cx="8210322" cy="2046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The RMT architecture is inflexible for runtime changes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cs typeface="Tahoma"/>
            </a:endParaRP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Compute and memory are tightly coupled in stages. 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Packets </a:t>
            </a:r>
            <a:r>
              <a:rPr lang="en-US" altLang="zh-CN" sz="2000" dirty="0">
                <a:solidFill>
                  <a:prstClr val="black"/>
                </a:solidFill>
                <a:latin typeface="Tahoma"/>
                <a:cs typeface="Tahoma"/>
              </a:rPr>
              <a:t>can only </a:t>
            </a: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move forward to the next stage.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Memory of one stage cannot be used by other stages.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endParaRPr kumimoji="0" lang="en-US" altLang="zh-CN" sz="24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E1C3642-BAC3-4F48-997D-FAB81F0AC140}"/>
              </a:ext>
            </a:extLst>
          </p:cNvPr>
          <p:cNvGrpSpPr/>
          <p:nvPr/>
        </p:nvGrpSpPr>
        <p:grpSpPr>
          <a:xfrm>
            <a:off x="3419304" y="1721509"/>
            <a:ext cx="1235584" cy="1038961"/>
            <a:chOff x="4348398" y="2094922"/>
            <a:chExt cx="2026863" cy="1531351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865631C-F24B-4465-BEB4-D103D3CF2AE1}"/>
                </a:ext>
              </a:extLst>
            </p:cNvPr>
            <p:cNvSpPr/>
            <p:nvPr/>
          </p:nvSpPr>
          <p:spPr>
            <a:xfrm>
              <a:off x="4348398" y="2166624"/>
              <a:ext cx="2023328" cy="1459649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lIns="130623" tIns="65311" rIns="130623" bIns="65311" rtlCol="0" anchor="ctr"/>
            <a:lstStyle/>
            <a:p>
              <a:pPr algn="ctr"/>
              <a:endParaRPr lang="en-US" sz="3200" kern="0" dirty="0">
                <a:solidFill>
                  <a:prstClr val="black"/>
                </a:solidFill>
                <a:latin typeface="Seravek"/>
                <a:cs typeface="Seravek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651F2CB-81F5-4CE4-B872-3B34F6C713C8}"/>
                </a:ext>
              </a:extLst>
            </p:cNvPr>
            <p:cNvSpPr/>
            <p:nvPr/>
          </p:nvSpPr>
          <p:spPr>
            <a:xfrm>
              <a:off x="4359199" y="2168161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1DA16FF-C78D-4328-9C99-CD6C33D89DB3}"/>
                </a:ext>
              </a:extLst>
            </p:cNvPr>
            <p:cNvGrpSpPr/>
            <p:nvPr/>
          </p:nvGrpSpPr>
          <p:grpSpPr>
            <a:xfrm>
              <a:off x="4527219" y="2094922"/>
              <a:ext cx="1770568" cy="1336681"/>
              <a:chOff x="2100665" y="1808027"/>
              <a:chExt cx="1783045" cy="2660314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D2C4C189-9AD1-4DE5-9E1A-6EA4C99D9EE6}"/>
                  </a:ext>
                </a:extLst>
              </p:cNvPr>
              <p:cNvSpPr/>
              <p:nvPr/>
            </p:nvSpPr>
            <p:spPr>
              <a:xfrm>
                <a:off x="2100665" y="2177900"/>
                <a:ext cx="432012" cy="2290441"/>
              </a:xfrm>
              <a:prstGeom prst="rect">
                <a:avLst/>
              </a:prstGeom>
              <a:solidFill>
                <a:srgbClr val="3366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vert="vert270" rtlCol="0" anchor="ctr"/>
              <a:lstStyle/>
              <a:p>
                <a:pPr algn="ctr" defTabSz="566886"/>
                <a:r>
                  <a:rPr lang="en-US" kern="0" dirty="0">
                    <a:solidFill>
                      <a:prstClr val="white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28F0E96-3CA3-45D4-B1DA-8263C1785285}"/>
                  </a:ext>
                </a:extLst>
              </p:cNvPr>
              <p:cNvGrpSpPr/>
              <p:nvPr/>
            </p:nvGrpSpPr>
            <p:grpSpPr>
              <a:xfrm>
                <a:off x="3253871" y="1808027"/>
                <a:ext cx="629839" cy="2643145"/>
                <a:chOff x="3524880" y="3877486"/>
                <a:chExt cx="629839" cy="2643145"/>
              </a:xfrm>
            </p:grpSpPr>
            <p:sp>
              <p:nvSpPr>
                <p:cNvPr id="132" name="Trapezoid 131">
                  <a:extLst>
                    <a:ext uri="{FF2B5EF4-FFF2-40B4-BE49-F238E27FC236}">
                      <a16:creationId xmlns:a16="http://schemas.microsoft.com/office/drawing/2014/main" id="{A7D3EAD4-0BF0-46FE-BB08-9CEAE0297911}"/>
                    </a:ext>
                  </a:extLst>
                </p:cNvPr>
                <p:cNvSpPr/>
                <p:nvPr/>
              </p:nvSpPr>
              <p:spPr>
                <a:xfrm rot="5400000" flipV="1">
                  <a:off x="2838616" y="5194116"/>
                  <a:ext cx="1946884" cy="396923"/>
                </a:xfrm>
                <a:prstGeom prst="trapezoid">
                  <a:avLst>
                    <a:gd name="adj" fmla="val 52981"/>
                  </a:avLst>
                </a:prstGeom>
                <a:solidFill>
                  <a:srgbClr val="FFC000">
                    <a:lumMod val="40000"/>
                    <a:lumOff val="60000"/>
                  </a:srgbClr>
                </a:solidFill>
                <a:ln w="6350" cap="flat" cmpd="sng" algn="ctr">
                  <a:solidFill>
                    <a:srgbClr val="FFC000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horz" rtlCol="0" anchor="ctr"/>
                <a:lstStyle/>
                <a:p>
                  <a:pPr algn="ctr" defTabSz="566886"/>
                  <a:endParaRPr lang="en-US" sz="2000" kern="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BF165BA6-0885-4E48-892B-8EDA12C7159A}"/>
                    </a:ext>
                  </a:extLst>
                </p:cNvPr>
                <p:cNvSpPr txBox="1"/>
                <p:nvPr/>
              </p:nvSpPr>
              <p:spPr>
                <a:xfrm rot="16200000">
                  <a:off x="2518227" y="4884139"/>
                  <a:ext cx="2643145" cy="629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kern="0" dirty="0">
                      <a:solidFill>
                        <a:prstClr val="black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</a:p>
              </p:txBody>
            </p:sp>
          </p:grp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F0B7743-5C03-4B21-907D-ABDCC08F1301}"/>
              </a:ext>
            </a:extLst>
          </p:cNvPr>
          <p:cNvSpPr txBox="1"/>
          <p:nvPr/>
        </p:nvSpPr>
        <p:spPr>
          <a:xfrm>
            <a:off x="2473533" y="3148649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Seravek"/>
                <a:cs typeface="Seravek"/>
              </a:rPr>
              <a:t>Memory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CB4BC3-CE0C-475A-A8C1-CA5A65C27A09}"/>
              </a:ext>
            </a:extLst>
          </p:cNvPr>
          <p:cNvSpPr txBox="1"/>
          <p:nvPr/>
        </p:nvSpPr>
        <p:spPr>
          <a:xfrm>
            <a:off x="3608611" y="3542855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Seravek"/>
                <a:cs typeface="Seravek"/>
              </a:rPr>
              <a:t>Stage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710AAF-33BF-44FF-9499-B440E32113A1}"/>
              </a:ext>
            </a:extLst>
          </p:cNvPr>
          <p:cNvCxnSpPr>
            <a:cxnSpLocks/>
          </p:cNvCxnSpPr>
          <p:nvPr/>
        </p:nvCxnSpPr>
        <p:spPr>
          <a:xfrm>
            <a:off x="4035186" y="2771874"/>
            <a:ext cx="832" cy="31675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AECDF911-D4A7-4B2B-B5D2-9D3C0A2F6697}"/>
              </a:ext>
            </a:extLst>
          </p:cNvPr>
          <p:cNvSpPr/>
          <p:nvPr/>
        </p:nvSpPr>
        <p:spPr>
          <a:xfrm>
            <a:off x="3489468" y="3121995"/>
            <a:ext cx="1105897" cy="4226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2429198-5E7D-49BC-BB63-DB0333A4AA08}"/>
              </a:ext>
            </a:extLst>
          </p:cNvPr>
          <p:cNvSpPr/>
          <p:nvPr/>
        </p:nvSpPr>
        <p:spPr>
          <a:xfrm>
            <a:off x="3215304" y="2010704"/>
            <a:ext cx="203913" cy="478250"/>
          </a:xfrm>
          <a:prstGeom prst="rect">
            <a:avLst/>
          </a:prstGeom>
          <a:solidFill>
            <a:srgbClr val="FF7E77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Seravek"/>
                <a:cs typeface="Seravek"/>
              </a:rPr>
              <a:t>pkt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076A929-9309-4992-BD50-A7C973CF30DA}"/>
              </a:ext>
            </a:extLst>
          </p:cNvPr>
          <p:cNvCxnSpPr>
            <a:cxnSpLocks/>
            <a:stCxn id="127" idx="3"/>
            <a:endCxn id="132" idx="0"/>
          </p:cNvCxnSpPr>
          <p:nvPr/>
        </p:nvCxnSpPr>
        <p:spPr>
          <a:xfrm>
            <a:off x="3789830" y="2237995"/>
            <a:ext cx="490269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7AE56A5-DCC5-4C78-A3BC-453293575A00}"/>
              </a:ext>
            </a:extLst>
          </p:cNvPr>
          <p:cNvSpPr/>
          <p:nvPr/>
        </p:nvSpPr>
        <p:spPr>
          <a:xfrm>
            <a:off x="3915410" y="2018777"/>
            <a:ext cx="203913" cy="478250"/>
          </a:xfrm>
          <a:prstGeom prst="rect">
            <a:avLst/>
          </a:prstGeom>
          <a:solidFill>
            <a:srgbClr val="FF7E77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Seravek"/>
                <a:cs typeface="Seravek"/>
              </a:rPr>
              <a:t>pkt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0B429D6-2970-4A5B-8B23-2B6456D191DF}"/>
              </a:ext>
            </a:extLst>
          </p:cNvPr>
          <p:cNvGrpSpPr/>
          <p:nvPr/>
        </p:nvGrpSpPr>
        <p:grpSpPr>
          <a:xfrm>
            <a:off x="5395871" y="1720627"/>
            <a:ext cx="1235584" cy="1038961"/>
            <a:chOff x="4348398" y="2094922"/>
            <a:chExt cx="2026863" cy="1531351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95EB0A6-497A-48DC-A345-08C80C192A69}"/>
                </a:ext>
              </a:extLst>
            </p:cNvPr>
            <p:cNvSpPr/>
            <p:nvPr/>
          </p:nvSpPr>
          <p:spPr>
            <a:xfrm>
              <a:off x="4348398" y="2166624"/>
              <a:ext cx="2023328" cy="1459649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lIns="130623" tIns="65311" rIns="130623" bIns="65311" rtlCol="0" anchor="ctr"/>
            <a:lstStyle/>
            <a:p>
              <a:pPr algn="ctr"/>
              <a:endParaRPr lang="en-US" sz="3200" kern="0" dirty="0">
                <a:solidFill>
                  <a:prstClr val="black"/>
                </a:solidFill>
                <a:latin typeface="Seravek"/>
                <a:cs typeface="Seravek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B925401-98AB-4021-AACB-8F6471B9E25A}"/>
                </a:ext>
              </a:extLst>
            </p:cNvPr>
            <p:cNvSpPr/>
            <p:nvPr/>
          </p:nvSpPr>
          <p:spPr>
            <a:xfrm>
              <a:off x="4359199" y="2168161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869CD726-4F2B-4BF9-BE2F-CCF2672792D0}"/>
                </a:ext>
              </a:extLst>
            </p:cNvPr>
            <p:cNvGrpSpPr/>
            <p:nvPr/>
          </p:nvGrpSpPr>
          <p:grpSpPr>
            <a:xfrm>
              <a:off x="4527219" y="2094922"/>
              <a:ext cx="1770568" cy="1336681"/>
              <a:chOff x="2100665" y="1808027"/>
              <a:chExt cx="1783045" cy="2660314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81D2F98-A203-42EA-A0E0-04C1465D6859}"/>
                  </a:ext>
                </a:extLst>
              </p:cNvPr>
              <p:cNvSpPr/>
              <p:nvPr/>
            </p:nvSpPr>
            <p:spPr>
              <a:xfrm>
                <a:off x="2100665" y="2177900"/>
                <a:ext cx="432012" cy="2290441"/>
              </a:xfrm>
              <a:prstGeom prst="rect">
                <a:avLst/>
              </a:prstGeom>
              <a:solidFill>
                <a:srgbClr val="3366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vert="vert270" rtlCol="0" anchor="ctr"/>
              <a:lstStyle/>
              <a:p>
                <a:pPr algn="ctr" defTabSz="566886"/>
                <a:r>
                  <a:rPr lang="en-US" kern="0" dirty="0">
                    <a:solidFill>
                      <a:prstClr val="white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EDE9ACE-3B3A-42C0-B023-CAEBBD0F2839}"/>
                  </a:ext>
                </a:extLst>
              </p:cNvPr>
              <p:cNvGrpSpPr/>
              <p:nvPr/>
            </p:nvGrpSpPr>
            <p:grpSpPr>
              <a:xfrm>
                <a:off x="3253871" y="1808027"/>
                <a:ext cx="629839" cy="2643145"/>
                <a:chOff x="3524880" y="3877486"/>
                <a:chExt cx="629839" cy="2643145"/>
              </a:xfrm>
            </p:grpSpPr>
            <p:sp>
              <p:nvSpPr>
                <p:cNvPr id="144" name="Trapezoid 143">
                  <a:extLst>
                    <a:ext uri="{FF2B5EF4-FFF2-40B4-BE49-F238E27FC236}">
                      <a16:creationId xmlns:a16="http://schemas.microsoft.com/office/drawing/2014/main" id="{AAA0256C-9A43-49CF-94C2-B28F3F5EFAC9}"/>
                    </a:ext>
                  </a:extLst>
                </p:cNvPr>
                <p:cNvSpPr/>
                <p:nvPr/>
              </p:nvSpPr>
              <p:spPr>
                <a:xfrm rot="5400000" flipV="1">
                  <a:off x="2838616" y="5194116"/>
                  <a:ext cx="1946884" cy="396923"/>
                </a:xfrm>
                <a:prstGeom prst="trapezoid">
                  <a:avLst>
                    <a:gd name="adj" fmla="val 52981"/>
                  </a:avLst>
                </a:prstGeom>
                <a:solidFill>
                  <a:srgbClr val="FFC000">
                    <a:lumMod val="40000"/>
                    <a:lumOff val="60000"/>
                  </a:srgbClr>
                </a:solidFill>
                <a:ln w="6350" cap="flat" cmpd="sng" algn="ctr">
                  <a:solidFill>
                    <a:srgbClr val="FFC000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horz" rtlCol="0" anchor="ctr"/>
                <a:lstStyle/>
                <a:p>
                  <a:pPr algn="ctr" defTabSz="566886"/>
                  <a:endParaRPr lang="en-US" sz="2000" kern="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263D0752-C8AA-498B-B29E-506355FFBF43}"/>
                    </a:ext>
                  </a:extLst>
                </p:cNvPr>
                <p:cNvSpPr txBox="1"/>
                <p:nvPr/>
              </p:nvSpPr>
              <p:spPr>
                <a:xfrm rot="16200000">
                  <a:off x="2518227" y="4884139"/>
                  <a:ext cx="2643145" cy="629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kern="0" dirty="0">
                      <a:solidFill>
                        <a:prstClr val="black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</a:p>
              </p:txBody>
            </p:sp>
          </p:grpSp>
        </p:grp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D7A03052-7B72-4076-B445-98EA18E7E4B9}"/>
              </a:ext>
            </a:extLst>
          </p:cNvPr>
          <p:cNvSpPr txBox="1"/>
          <p:nvPr/>
        </p:nvSpPr>
        <p:spPr>
          <a:xfrm>
            <a:off x="5585178" y="3541973"/>
            <a:ext cx="86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Seravek"/>
                <a:cs typeface="Seravek"/>
              </a:rPr>
              <a:t>Stage 2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F67DACE-D89C-477E-8346-4E58093693DA}"/>
              </a:ext>
            </a:extLst>
          </p:cNvPr>
          <p:cNvCxnSpPr>
            <a:cxnSpLocks/>
          </p:cNvCxnSpPr>
          <p:nvPr/>
        </p:nvCxnSpPr>
        <p:spPr>
          <a:xfrm>
            <a:off x="6011753" y="2770992"/>
            <a:ext cx="832" cy="31675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706820F-EADD-46E9-AE25-86748E042070}"/>
              </a:ext>
            </a:extLst>
          </p:cNvPr>
          <p:cNvSpPr/>
          <p:nvPr/>
        </p:nvSpPr>
        <p:spPr>
          <a:xfrm>
            <a:off x="5466035" y="3121113"/>
            <a:ext cx="1105897" cy="422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DB76DE7-369E-49D2-B1E3-E9639A366AB5}"/>
              </a:ext>
            </a:extLst>
          </p:cNvPr>
          <p:cNvSpPr/>
          <p:nvPr/>
        </p:nvSpPr>
        <p:spPr>
          <a:xfrm>
            <a:off x="5191958" y="2026269"/>
            <a:ext cx="203913" cy="478250"/>
          </a:xfrm>
          <a:prstGeom prst="rect">
            <a:avLst/>
          </a:prstGeom>
          <a:solidFill>
            <a:srgbClr val="FF7E77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Seravek"/>
                <a:cs typeface="Seravek"/>
              </a:rPr>
              <a:t>pkt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E46FE41-50B0-42F0-A7A7-F45B774CC411}"/>
              </a:ext>
            </a:extLst>
          </p:cNvPr>
          <p:cNvCxnSpPr>
            <a:cxnSpLocks/>
            <a:stCxn id="142" idx="3"/>
            <a:endCxn id="144" idx="0"/>
          </p:cNvCxnSpPr>
          <p:nvPr/>
        </p:nvCxnSpPr>
        <p:spPr>
          <a:xfrm>
            <a:off x="5766397" y="2237113"/>
            <a:ext cx="490269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03EC33F-FC7C-4196-8B0D-A15D2FB3B3B0}"/>
              </a:ext>
            </a:extLst>
          </p:cNvPr>
          <p:cNvSpPr/>
          <p:nvPr/>
        </p:nvSpPr>
        <p:spPr>
          <a:xfrm>
            <a:off x="5891977" y="2024862"/>
            <a:ext cx="203913" cy="478250"/>
          </a:xfrm>
          <a:prstGeom prst="rect">
            <a:avLst/>
          </a:prstGeom>
          <a:solidFill>
            <a:srgbClr val="FF7E77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Seravek"/>
                <a:cs typeface="Seravek"/>
              </a:rPr>
              <a:t>pkt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5D37755-2C74-42C4-99C6-7919E5FF5DC0}"/>
              </a:ext>
            </a:extLst>
          </p:cNvPr>
          <p:cNvGrpSpPr/>
          <p:nvPr/>
        </p:nvGrpSpPr>
        <p:grpSpPr>
          <a:xfrm>
            <a:off x="7400964" y="1714472"/>
            <a:ext cx="1235584" cy="1038961"/>
            <a:chOff x="4348398" y="2094922"/>
            <a:chExt cx="2026863" cy="1531351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43CDE54-530F-4525-B20B-0C5B0AB158A0}"/>
                </a:ext>
              </a:extLst>
            </p:cNvPr>
            <p:cNvSpPr/>
            <p:nvPr/>
          </p:nvSpPr>
          <p:spPr>
            <a:xfrm>
              <a:off x="4348398" y="2166624"/>
              <a:ext cx="2023328" cy="1459649"/>
            </a:xfrm>
            <a:prstGeom prst="rect">
              <a:avLst/>
            </a:prstGeom>
            <a:gradFill rotWithShape="1">
              <a:gsLst>
                <a:gs pos="0">
                  <a:srgbClr val="5B9BD5">
                    <a:satMod val="103000"/>
                    <a:lumMod val="102000"/>
                    <a:tint val="94000"/>
                  </a:srgbClr>
                </a:gs>
                <a:gs pos="50000">
                  <a:srgbClr val="5B9BD5">
                    <a:satMod val="110000"/>
                    <a:lumMod val="100000"/>
                    <a:shade val="100000"/>
                  </a:srgbClr>
                </a:gs>
                <a:gs pos="100000">
                  <a:srgbClr val="5B9BD5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lIns="130623" tIns="65311" rIns="130623" bIns="65311" rtlCol="0" anchor="ctr"/>
            <a:lstStyle/>
            <a:p>
              <a:pPr algn="ctr"/>
              <a:endParaRPr lang="en-US" sz="3200" kern="0" dirty="0">
                <a:solidFill>
                  <a:prstClr val="black"/>
                </a:solidFill>
                <a:latin typeface="Seravek"/>
                <a:cs typeface="Seravek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6A9EB72-D74B-4FAE-AC03-A7D942F6BC56}"/>
                </a:ext>
              </a:extLst>
            </p:cNvPr>
            <p:cNvSpPr/>
            <p:nvPr/>
          </p:nvSpPr>
          <p:spPr>
            <a:xfrm>
              <a:off x="4359199" y="2168161"/>
              <a:ext cx="2016062" cy="1456812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en-US" sz="1600" kern="0">
                <a:solidFill>
                  <a:srgbClr val="000000"/>
                </a:solidFill>
                <a:latin typeface="Calibri" panose="020F0502020204030204"/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242E9FC8-B81F-4710-A7CB-FD87D1CE84EB}"/>
                </a:ext>
              </a:extLst>
            </p:cNvPr>
            <p:cNvGrpSpPr/>
            <p:nvPr/>
          </p:nvGrpSpPr>
          <p:grpSpPr>
            <a:xfrm>
              <a:off x="4527219" y="2094922"/>
              <a:ext cx="1770568" cy="1336681"/>
              <a:chOff x="2100665" y="1808027"/>
              <a:chExt cx="1783045" cy="2660314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6D2EAF2-77FF-45F8-B2E2-58D25A240E41}"/>
                  </a:ext>
                </a:extLst>
              </p:cNvPr>
              <p:cNvSpPr/>
              <p:nvPr/>
            </p:nvSpPr>
            <p:spPr>
              <a:xfrm>
                <a:off x="2100665" y="2177900"/>
                <a:ext cx="432012" cy="2290441"/>
              </a:xfrm>
              <a:prstGeom prst="rect">
                <a:avLst/>
              </a:prstGeom>
              <a:solidFill>
                <a:srgbClr val="3366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vert="vert270" rtlCol="0" anchor="ctr"/>
              <a:lstStyle/>
              <a:p>
                <a:pPr algn="ctr" defTabSz="566886"/>
                <a:r>
                  <a:rPr lang="en-US" kern="0" dirty="0">
                    <a:solidFill>
                      <a:prstClr val="white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</a:p>
            </p:txBody>
          </p: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050EBD48-BDD7-4B01-BC48-9978251E0C4A}"/>
                  </a:ext>
                </a:extLst>
              </p:cNvPr>
              <p:cNvGrpSpPr/>
              <p:nvPr/>
            </p:nvGrpSpPr>
            <p:grpSpPr>
              <a:xfrm>
                <a:off x="3253871" y="1808027"/>
                <a:ext cx="629839" cy="2643145"/>
                <a:chOff x="3524880" y="3877486"/>
                <a:chExt cx="629839" cy="2643145"/>
              </a:xfrm>
            </p:grpSpPr>
            <p:sp>
              <p:nvSpPr>
                <p:cNvPr id="158" name="Trapezoid 157">
                  <a:extLst>
                    <a:ext uri="{FF2B5EF4-FFF2-40B4-BE49-F238E27FC236}">
                      <a16:creationId xmlns:a16="http://schemas.microsoft.com/office/drawing/2014/main" id="{B709A030-3807-4CD0-9374-38F12900A6F8}"/>
                    </a:ext>
                  </a:extLst>
                </p:cNvPr>
                <p:cNvSpPr/>
                <p:nvPr/>
              </p:nvSpPr>
              <p:spPr>
                <a:xfrm rot="5400000" flipV="1">
                  <a:off x="2838616" y="5194116"/>
                  <a:ext cx="1946884" cy="396923"/>
                </a:xfrm>
                <a:prstGeom prst="trapezoid">
                  <a:avLst>
                    <a:gd name="adj" fmla="val 52981"/>
                  </a:avLst>
                </a:prstGeom>
                <a:solidFill>
                  <a:srgbClr val="FFC000">
                    <a:lumMod val="40000"/>
                    <a:lumOff val="60000"/>
                  </a:srgbClr>
                </a:solidFill>
                <a:ln w="6350" cap="flat" cmpd="sng" algn="ctr">
                  <a:solidFill>
                    <a:srgbClr val="FFC000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horz" rtlCol="0" anchor="ctr"/>
                <a:lstStyle/>
                <a:p>
                  <a:pPr algn="ctr" defTabSz="566886"/>
                  <a:endParaRPr lang="en-US" sz="2000" kern="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CD27CE0C-6FD3-4CA3-9CDF-38690EF4BB07}"/>
                    </a:ext>
                  </a:extLst>
                </p:cNvPr>
                <p:cNvSpPr txBox="1"/>
                <p:nvPr/>
              </p:nvSpPr>
              <p:spPr>
                <a:xfrm rot="16200000">
                  <a:off x="2518227" y="4884139"/>
                  <a:ext cx="2643145" cy="6298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kern="0" dirty="0">
                      <a:solidFill>
                        <a:prstClr val="black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</a:p>
              </p:txBody>
            </p:sp>
          </p:grp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F5357CFA-1F27-4140-9F85-8D17EA538732}"/>
              </a:ext>
            </a:extLst>
          </p:cNvPr>
          <p:cNvSpPr txBox="1"/>
          <p:nvPr/>
        </p:nvSpPr>
        <p:spPr>
          <a:xfrm>
            <a:off x="7587867" y="3535818"/>
            <a:ext cx="8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Seravek"/>
                <a:cs typeface="Seravek"/>
              </a:rPr>
              <a:t>Stage n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B52658A-EB2F-401D-9DB6-491B35ECF62B}"/>
              </a:ext>
            </a:extLst>
          </p:cNvPr>
          <p:cNvCxnSpPr>
            <a:cxnSpLocks/>
          </p:cNvCxnSpPr>
          <p:nvPr/>
        </p:nvCxnSpPr>
        <p:spPr>
          <a:xfrm>
            <a:off x="8016846" y="2764837"/>
            <a:ext cx="832" cy="31675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BD8F13D-270C-46F8-A454-8C7BDE6AD37F}"/>
              </a:ext>
            </a:extLst>
          </p:cNvPr>
          <p:cNvSpPr/>
          <p:nvPr/>
        </p:nvSpPr>
        <p:spPr>
          <a:xfrm>
            <a:off x="7471128" y="3114958"/>
            <a:ext cx="1105897" cy="4226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C794000-63F1-4A1F-AD83-65CFC8182741}"/>
              </a:ext>
            </a:extLst>
          </p:cNvPr>
          <p:cNvSpPr/>
          <p:nvPr/>
        </p:nvSpPr>
        <p:spPr>
          <a:xfrm>
            <a:off x="7192763" y="2026269"/>
            <a:ext cx="203913" cy="478250"/>
          </a:xfrm>
          <a:prstGeom prst="rect">
            <a:avLst/>
          </a:prstGeom>
          <a:solidFill>
            <a:srgbClr val="FF7E77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Seravek"/>
                <a:cs typeface="Seravek"/>
              </a:rPr>
              <a:t>pkt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D12DCE8-67F2-4774-8C0A-4A70AA715D9D}"/>
              </a:ext>
            </a:extLst>
          </p:cNvPr>
          <p:cNvCxnSpPr>
            <a:cxnSpLocks/>
            <a:stCxn id="156" idx="3"/>
            <a:endCxn id="158" idx="0"/>
          </p:cNvCxnSpPr>
          <p:nvPr/>
        </p:nvCxnSpPr>
        <p:spPr>
          <a:xfrm>
            <a:off x="7771490" y="2230958"/>
            <a:ext cx="490269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CC32C68-A9F5-452F-B254-302152D5D4E4}"/>
              </a:ext>
            </a:extLst>
          </p:cNvPr>
          <p:cNvSpPr/>
          <p:nvPr/>
        </p:nvSpPr>
        <p:spPr>
          <a:xfrm>
            <a:off x="7897070" y="2023455"/>
            <a:ext cx="203913" cy="478250"/>
          </a:xfrm>
          <a:prstGeom prst="rect">
            <a:avLst/>
          </a:prstGeom>
          <a:solidFill>
            <a:srgbClr val="FF7E77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vert="vert270" rtlCol="0" anchor="ctr"/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Seravek"/>
                <a:cs typeface="Seravek"/>
              </a:rPr>
              <a:t>pkt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3316E58-C01A-4051-8032-FD9232646199}"/>
              </a:ext>
            </a:extLst>
          </p:cNvPr>
          <p:cNvSpPr txBox="1"/>
          <p:nvPr/>
        </p:nvSpPr>
        <p:spPr>
          <a:xfrm>
            <a:off x="6743483" y="2041865"/>
            <a:ext cx="331490" cy="415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Seravek"/>
                <a:cs typeface="Seravek"/>
              </a:rPr>
              <a:t>…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41E464C-B793-4060-AB0C-584C26975EDF}"/>
              </a:ext>
            </a:extLst>
          </p:cNvPr>
          <p:cNvCxnSpPr>
            <a:cxnSpLocks/>
            <a:stCxn id="124" idx="3"/>
            <a:endCxn id="149" idx="1"/>
          </p:cNvCxnSpPr>
          <p:nvPr/>
        </p:nvCxnSpPr>
        <p:spPr>
          <a:xfrm>
            <a:off x="4654888" y="2265394"/>
            <a:ext cx="537070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835FF8E-6224-4D2F-9332-B127A43D5EC6}"/>
              </a:ext>
            </a:extLst>
          </p:cNvPr>
          <p:cNvSpPr/>
          <p:nvPr/>
        </p:nvSpPr>
        <p:spPr>
          <a:xfrm>
            <a:off x="3489468" y="3119333"/>
            <a:ext cx="673591" cy="4226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2D641CC-AA45-4345-B3FD-462B5A82861B}"/>
              </a:ext>
            </a:extLst>
          </p:cNvPr>
          <p:cNvSpPr/>
          <p:nvPr/>
        </p:nvSpPr>
        <p:spPr>
          <a:xfrm>
            <a:off x="5470018" y="3121883"/>
            <a:ext cx="867610" cy="42264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1AE5D66-47CA-4FB1-B218-0E221CD59CE5}"/>
              </a:ext>
            </a:extLst>
          </p:cNvPr>
          <p:cNvSpPr/>
          <p:nvPr/>
        </p:nvSpPr>
        <p:spPr>
          <a:xfrm>
            <a:off x="7471128" y="3114958"/>
            <a:ext cx="300360" cy="4226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711EBA7-2AC1-436A-954C-17FA08696246}"/>
              </a:ext>
            </a:extLst>
          </p:cNvPr>
          <p:cNvSpPr/>
          <p:nvPr/>
        </p:nvSpPr>
        <p:spPr>
          <a:xfrm>
            <a:off x="7783374" y="3116211"/>
            <a:ext cx="234304" cy="42264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8791C25-5F35-4E53-A2DC-0ADBBF079BDA}"/>
              </a:ext>
            </a:extLst>
          </p:cNvPr>
          <p:cNvSpPr/>
          <p:nvPr/>
        </p:nvSpPr>
        <p:spPr>
          <a:xfrm>
            <a:off x="8028364" y="3116211"/>
            <a:ext cx="548660" cy="422640"/>
          </a:xfrm>
          <a:prstGeom prst="rect">
            <a:avLst/>
          </a:prstGeom>
          <a:solidFill>
            <a:srgbClr val="D3C2E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004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04116" y="7284"/>
            <a:ext cx="9983769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dirty="0">
                <a:latin typeface="Tahoma" pitchFamily="34" charset="0"/>
                <a:ea typeface="Tahoma" pitchFamily="34" charset="0"/>
                <a:cs typeface="Tahoma" pitchFamily="34" charset="0"/>
              </a:rPr>
              <a:t>Solution: Disaggregated RMT architecture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1988" name="AutoShape 4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0" name="AutoShape 6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332A2BE-E2C6-4533-922B-FE7BBD5E387A}"/>
              </a:ext>
            </a:extLst>
          </p:cNvPr>
          <p:cNvSpPr txBox="1">
            <a:spLocks/>
          </p:cNvSpPr>
          <p:nvPr/>
        </p:nvSpPr>
        <p:spPr>
          <a:xfrm>
            <a:off x="1745569" y="4937276"/>
            <a:ext cx="9184680" cy="1920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Enhanced disaggregated RMT (</a:t>
            </a:r>
            <a:r>
              <a:rPr lang="en-US" sz="2400" dirty="0" err="1">
                <a:solidFill>
                  <a:prstClr val="black"/>
                </a:solidFill>
                <a:latin typeface="Tahoma"/>
                <a:cs typeface="Tahoma"/>
              </a:rPr>
              <a:t>dRMT</a:t>
            </a: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) architecture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cs typeface="Tahoma"/>
            </a:endParaRP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Compute and memory are disaggregated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Memory is sharded, and accesses are load-balanced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MA processors handle packets in parallel in a run-to-completion manner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4478AE-1BD4-4624-86A2-D541EB2B8E7D}"/>
              </a:ext>
            </a:extLst>
          </p:cNvPr>
          <p:cNvGrpSpPr/>
          <p:nvPr/>
        </p:nvGrpSpPr>
        <p:grpSpPr>
          <a:xfrm>
            <a:off x="2653567" y="1201184"/>
            <a:ext cx="6297692" cy="3284471"/>
            <a:chOff x="1982605" y="1204321"/>
            <a:chExt cx="6227378" cy="32478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1DAD081-2A9B-4535-B9C7-0EC9CDD2F714}"/>
                </a:ext>
              </a:extLst>
            </p:cNvPr>
            <p:cNvGrpSpPr/>
            <p:nvPr/>
          </p:nvGrpSpPr>
          <p:grpSpPr>
            <a:xfrm>
              <a:off x="3608638" y="2775718"/>
              <a:ext cx="4209470" cy="532694"/>
              <a:chOff x="2472975" y="7710251"/>
              <a:chExt cx="6004595" cy="1032648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514A399-1A59-4CD3-ACDC-52063457D40C}"/>
                  </a:ext>
                </a:extLst>
              </p:cNvPr>
              <p:cNvSpPr/>
              <p:nvPr/>
            </p:nvSpPr>
            <p:spPr>
              <a:xfrm>
                <a:off x="2472975" y="7710251"/>
                <a:ext cx="6004595" cy="103264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solidFill>
                  <a:schemeClr val="accent6">
                    <a:alpha val="83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kern="0" dirty="0">
                  <a:solidFill>
                    <a:srgbClr val="002060"/>
                  </a:solidFill>
                  <a:latin typeface="Calibri" panose="020F0502020204030204"/>
                </a:endParaRPr>
              </a:p>
            </p:txBody>
          </p:sp>
          <p:pic>
            <p:nvPicPr>
              <p:cNvPr id="40" name="Picture 39" descr="Icon&#10;&#10;Description automatically generated">
                <a:extLst>
                  <a:ext uri="{FF2B5EF4-FFF2-40B4-BE49-F238E27FC236}">
                    <a16:creationId xmlns:a16="http://schemas.microsoft.com/office/drawing/2014/main" id="{EC284696-DD32-4927-AABC-6CC3AE8CCF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868" t="3315" r="21120" b="2535"/>
              <a:stretch/>
            </p:blipFill>
            <p:spPr>
              <a:xfrm>
                <a:off x="2670501" y="7844140"/>
                <a:ext cx="492761" cy="785702"/>
              </a:xfrm>
              <a:prstGeom prst="rect">
                <a:avLst/>
              </a:prstGeom>
            </p:spPr>
          </p:pic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19D6358-A55A-4788-9835-B5B2FDE1E0D5}"/>
                </a:ext>
              </a:extLst>
            </p:cNvPr>
            <p:cNvGrpSpPr/>
            <p:nvPr/>
          </p:nvGrpSpPr>
          <p:grpSpPr>
            <a:xfrm>
              <a:off x="3368281" y="1472949"/>
              <a:ext cx="1221789" cy="1045739"/>
              <a:chOff x="4348398" y="2067530"/>
              <a:chExt cx="2026863" cy="1558743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873BF13-BF79-45E5-8C29-7F73D7FC25AE}"/>
                  </a:ext>
                </a:extLst>
              </p:cNvPr>
              <p:cNvSpPr/>
              <p:nvPr/>
            </p:nvSpPr>
            <p:spPr>
              <a:xfrm>
                <a:off x="4348398" y="2166624"/>
                <a:ext cx="2023328" cy="1459649"/>
              </a:xfrm>
              <a:prstGeom prst="rect">
                <a:avLst/>
              </a:prstGeom>
              <a:gradFill rotWithShape="1">
                <a:gsLst>
                  <a:gs pos="0">
                    <a:srgbClr val="5B9BD5">
                      <a:satMod val="103000"/>
                      <a:lumMod val="102000"/>
                      <a:tint val="94000"/>
                    </a:srgbClr>
                  </a:gs>
                  <a:gs pos="50000">
                    <a:srgbClr val="5B9BD5">
                      <a:satMod val="110000"/>
                      <a:lumMod val="100000"/>
                      <a:shade val="100000"/>
                    </a:srgbClr>
                  </a:gs>
                  <a:gs pos="100000">
                    <a:srgbClr val="5B9BD5">
                      <a:lumMod val="99000"/>
                      <a:satMod val="120000"/>
                      <a:shade val="78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lIns="130623" tIns="65311" rIns="130623" bIns="65311" rtlCol="0" anchor="ctr"/>
              <a:lstStyle/>
              <a:p>
                <a:pPr algn="ctr"/>
                <a:endParaRPr lang="en-US" sz="3200" kern="0" dirty="0">
                  <a:solidFill>
                    <a:prstClr val="black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8078D55-BFFF-4979-9A1A-4B7C35EE72F1}"/>
                  </a:ext>
                </a:extLst>
              </p:cNvPr>
              <p:cNvSpPr/>
              <p:nvPr/>
            </p:nvSpPr>
            <p:spPr>
              <a:xfrm>
                <a:off x="4359199" y="2168161"/>
                <a:ext cx="2016062" cy="1456812"/>
              </a:xfrm>
              <a:prstGeom prst="rect">
                <a:avLst/>
              </a:prstGeom>
              <a:solidFill>
                <a:srgbClr val="FFFFFF">
                  <a:alpha val="70000"/>
                </a:srgbClr>
              </a:solidFill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kern="0">
                  <a:solidFill>
                    <a:srgbClr val="000000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9FFB430-FF23-46AA-B85D-B24B7F70EEE2}"/>
                  </a:ext>
                </a:extLst>
              </p:cNvPr>
              <p:cNvGrpSpPr/>
              <p:nvPr/>
            </p:nvGrpSpPr>
            <p:grpSpPr>
              <a:xfrm>
                <a:off x="4527220" y="2067530"/>
                <a:ext cx="1000074" cy="1364075"/>
                <a:chOff x="2100665" y="1753508"/>
                <a:chExt cx="1007121" cy="2714833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3C48751-D728-45C4-A981-E03DDE059804}"/>
                    </a:ext>
                  </a:extLst>
                </p:cNvPr>
                <p:cNvSpPr/>
                <p:nvPr/>
              </p:nvSpPr>
              <p:spPr>
                <a:xfrm>
                  <a:off x="2100665" y="2177900"/>
                  <a:ext cx="432012" cy="2290441"/>
                </a:xfrm>
                <a:prstGeom prst="rect">
                  <a:avLst/>
                </a:prstGeom>
                <a:solidFill>
                  <a:srgbClr val="3366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vert="vert270" rtlCol="0" anchor="ctr"/>
                <a:lstStyle/>
                <a:p>
                  <a:pPr algn="ctr" defTabSz="566886"/>
                  <a:r>
                    <a:rPr lang="en-US" kern="0" dirty="0">
                      <a:solidFill>
                        <a:prstClr val="white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EF36330D-E5E6-424C-AE25-A041FE5273C1}"/>
                    </a:ext>
                  </a:extLst>
                </p:cNvPr>
                <p:cNvGrpSpPr/>
                <p:nvPr/>
              </p:nvGrpSpPr>
              <p:grpSpPr>
                <a:xfrm>
                  <a:off x="2477946" y="1753508"/>
                  <a:ext cx="629840" cy="2643145"/>
                  <a:chOff x="2748955" y="3822967"/>
                  <a:chExt cx="629840" cy="2643145"/>
                </a:xfrm>
              </p:grpSpPr>
              <p:sp>
                <p:nvSpPr>
                  <p:cNvPr id="48" name="Trapezoid 47">
                    <a:extLst>
                      <a:ext uri="{FF2B5EF4-FFF2-40B4-BE49-F238E27FC236}">
                        <a16:creationId xmlns:a16="http://schemas.microsoft.com/office/drawing/2014/main" id="{B9F3F74D-8FE6-4BAB-88E3-FC46CC463662}"/>
                      </a:ext>
                    </a:extLst>
                  </p:cNvPr>
                  <p:cNvSpPr/>
                  <p:nvPr/>
                </p:nvSpPr>
                <p:spPr>
                  <a:xfrm rot="5400000" flipV="1">
                    <a:off x="2101980" y="5186820"/>
                    <a:ext cx="1946882" cy="396923"/>
                  </a:xfrm>
                  <a:prstGeom prst="trapezoid">
                    <a:avLst>
                      <a:gd name="adj" fmla="val 52981"/>
                    </a:avLst>
                  </a:prstGeom>
                  <a:solidFill>
                    <a:srgbClr val="FFC000">
                      <a:lumMod val="40000"/>
                      <a:lumOff val="60000"/>
                    </a:srgbClr>
                  </a:solidFill>
                  <a:ln w="635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vert="horz" rtlCol="0" anchor="ctr"/>
                  <a:lstStyle/>
                  <a:p>
                    <a:pPr algn="ctr" defTabSz="566886"/>
                    <a:endParaRPr lang="en-US" sz="2000" kern="0" dirty="0">
                      <a:solidFill>
                        <a:srgbClr val="000000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9302E0D3-E323-4CAB-9B8A-95DD9BB28CE4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742302" y="4829620"/>
                    <a:ext cx="2643145" cy="6298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kern="0" dirty="0">
                        <a:solidFill>
                          <a:prstClr val="black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Action</a:t>
                    </a:r>
                  </a:p>
                </p:txBody>
              </p:sp>
            </p:grp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DB99F39-A247-4049-B0C2-37520C8B93CF}"/>
                </a:ext>
              </a:extLst>
            </p:cNvPr>
            <p:cNvSpPr txBox="1"/>
            <p:nvPr/>
          </p:nvSpPr>
          <p:spPr>
            <a:xfrm>
              <a:off x="6086589" y="3594845"/>
              <a:ext cx="356965" cy="395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ravek"/>
                  <a:cs typeface="Seravek"/>
                </a:rPr>
                <a:t>…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371467A-2985-4991-9ED2-545F32242CC9}"/>
                </a:ext>
              </a:extLst>
            </p:cNvPr>
            <p:cNvSpPr/>
            <p:nvPr/>
          </p:nvSpPr>
          <p:spPr>
            <a:xfrm>
              <a:off x="4327505" y="1622055"/>
              <a:ext cx="203706" cy="738948"/>
            </a:xfrm>
            <a:prstGeom prst="rect">
              <a:avLst/>
            </a:prstGeom>
            <a:solidFill>
              <a:srgbClr val="FF7E77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algn="ctr"/>
              <a:r>
                <a:rPr lang="en-US" b="1" i="1" kern="0" dirty="0" err="1">
                  <a:solidFill>
                    <a:prstClr val="black"/>
                  </a:solidFill>
                  <a:latin typeface="Seravek"/>
                  <a:cs typeface="Seravek"/>
                </a:rPr>
                <a:t>PDTab</a:t>
              </a:r>
              <a:endParaRPr lang="en-US" b="1" i="1" kern="0" dirty="0">
                <a:solidFill>
                  <a:prstClr val="black"/>
                </a:solidFill>
                <a:latin typeface="Seravek"/>
                <a:cs typeface="Seravek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9A968A9-7D10-471D-8E92-E45CC8A641F3}"/>
                </a:ext>
              </a:extLst>
            </p:cNvPr>
            <p:cNvSpPr txBox="1"/>
            <p:nvPr/>
          </p:nvSpPr>
          <p:spPr>
            <a:xfrm>
              <a:off x="6240597" y="1835954"/>
              <a:ext cx="327789" cy="411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Seravek"/>
                  <a:cs typeface="Seravek"/>
                </a:rPr>
                <a:t>…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B7CCBD7-C72E-46E3-A411-79F9F9F9218A}"/>
                </a:ext>
              </a:extLst>
            </p:cNvPr>
            <p:cNvCxnSpPr/>
            <p:nvPr/>
          </p:nvCxnSpPr>
          <p:spPr>
            <a:xfrm>
              <a:off x="4075980" y="2531264"/>
              <a:ext cx="1" cy="25520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56C5FDD0-AB04-43C7-9925-4597F2BA0C6E}"/>
                </a:ext>
              </a:extLst>
            </p:cNvPr>
            <p:cNvCxnSpPr/>
            <p:nvPr/>
          </p:nvCxnSpPr>
          <p:spPr>
            <a:xfrm>
              <a:off x="5582565" y="2512924"/>
              <a:ext cx="1" cy="25520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8C65987-8BDA-4C21-BD35-BE8175490487}"/>
                </a:ext>
              </a:extLst>
            </p:cNvPr>
            <p:cNvCxnSpPr/>
            <p:nvPr/>
          </p:nvCxnSpPr>
          <p:spPr>
            <a:xfrm>
              <a:off x="7458037" y="2530190"/>
              <a:ext cx="1" cy="25520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81201C8-127B-4034-A9BC-6E36CB2D5AFC}"/>
                </a:ext>
              </a:extLst>
            </p:cNvPr>
            <p:cNvSpPr txBox="1"/>
            <p:nvPr/>
          </p:nvSpPr>
          <p:spPr>
            <a:xfrm>
              <a:off x="3137992" y="1204321"/>
              <a:ext cx="1608577" cy="37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Seravek"/>
                  <a:cs typeface="Seravek"/>
                </a:rPr>
                <a:t>MA processor1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AA5919B-DA95-473E-B768-E64C22A5F420}"/>
                </a:ext>
              </a:extLst>
            </p:cNvPr>
            <p:cNvSpPr txBox="1"/>
            <p:nvPr/>
          </p:nvSpPr>
          <p:spPr>
            <a:xfrm>
              <a:off x="4407811" y="2874305"/>
              <a:ext cx="2707688" cy="411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i="1" dirty="0">
                  <a:solidFill>
                    <a:prstClr val="black"/>
                  </a:solidFill>
                  <a:latin typeface="Seravek"/>
                  <a:cs typeface="Seravek"/>
                </a:rPr>
                <a:t>Load-balanced</a:t>
              </a:r>
              <a:r>
                <a:rPr lang="en-US" sz="2000" dirty="0">
                  <a:solidFill>
                    <a:prstClr val="black"/>
                  </a:solidFill>
                  <a:latin typeface="Seravek"/>
                  <a:cs typeface="Seravek"/>
                </a:rPr>
                <a:t> crossbar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F79A916-1470-46F0-A2FA-7555D3A92175}"/>
                </a:ext>
              </a:extLst>
            </p:cNvPr>
            <p:cNvSpPr txBox="1"/>
            <p:nvPr/>
          </p:nvSpPr>
          <p:spPr>
            <a:xfrm>
              <a:off x="1982605" y="3331475"/>
              <a:ext cx="1647185" cy="651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Seravek"/>
                  <a:cs typeface="Seravek"/>
                </a:rPr>
                <a:t>Disaggregated, </a:t>
              </a:r>
              <a:r>
                <a:rPr lang="en-US" b="1" i="1" dirty="0">
                  <a:solidFill>
                    <a:prstClr val="black"/>
                  </a:solidFill>
                  <a:latin typeface="Seravek"/>
                  <a:cs typeface="Seravek"/>
                </a:rPr>
                <a:t>sharded</a:t>
              </a:r>
              <a:r>
                <a:rPr lang="en-US" altLang="zh-CN" dirty="0">
                  <a:solidFill>
                    <a:prstClr val="black"/>
                  </a:solidFill>
                  <a:latin typeface="Seravek"/>
                  <a:cs typeface="Seravek"/>
                </a:rPr>
                <a:t> </a:t>
              </a:r>
              <a:r>
                <a:rPr lang="en-US" dirty="0">
                  <a:solidFill>
                    <a:prstClr val="black"/>
                  </a:solidFill>
                  <a:latin typeface="Seravek"/>
                  <a:cs typeface="Seravek"/>
                </a:rPr>
                <a:t>access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4D5753F-83D2-4A65-94BF-BDF4BE6A4D99}"/>
                </a:ext>
              </a:extLst>
            </p:cNvPr>
            <p:cNvSpPr txBox="1"/>
            <p:nvPr/>
          </p:nvSpPr>
          <p:spPr>
            <a:xfrm>
              <a:off x="3490442" y="4075111"/>
              <a:ext cx="1674125" cy="37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Seravek"/>
                  <a:cs typeface="Seravek"/>
                </a:rPr>
                <a:t>Memory bank 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4AA706B-0EC3-4168-AE34-9BB7BCD64B37}"/>
                </a:ext>
              </a:extLst>
            </p:cNvPr>
            <p:cNvSpPr txBox="1"/>
            <p:nvPr/>
          </p:nvSpPr>
          <p:spPr>
            <a:xfrm>
              <a:off x="6489604" y="4075111"/>
              <a:ext cx="1634852" cy="37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Seravek"/>
                  <a:cs typeface="Seravek"/>
                </a:rPr>
                <a:t>Memory bank t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106199D2-2983-4FD9-8419-F092E0B320BD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>
              <a:off x="4339410" y="3308412"/>
              <a:ext cx="823" cy="313217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0B4E5C1-4876-4BAD-8BCC-39EC19DA643D}"/>
                </a:ext>
              </a:extLst>
            </p:cNvPr>
            <p:cNvCxnSpPr>
              <a:cxnSpLocks/>
            </p:cNvCxnSpPr>
            <p:nvPr/>
          </p:nvCxnSpPr>
          <p:spPr>
            <a:xfrm>
              <a:off x="4023501" y="2034927"/>
              <a:ext cx="275333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F5F6B07E-5E69-42D8-9143-06FD5CB63F65}"/>
                </a:ext>
              </a:extLst>
            </p:cNvPr>
            <p:cNvGrpSpPr/>
            <p:nvPr/>
          </p:nvGrpSpPr>
          <p:grpSpPr>
            <a:xfrm>
              <a:off x="4924482" y="1467342"/>
              <a:ext cx="1221789" cy="1045739"/>
              <a:chOff x="5517510" y="14779945"/>
              <a:chExt cx="1345563" cy="1151678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D5D258E1-6E6F-4DA6-BB65-786F27C94E75}"/>
                  </a:ext>
                </a:extLst>
              </p:cNvPr>
              <p:cNvGrpSpPr/>
              <p:nvPr/>
            </p:nvGrpSpPr>
            <p:grpSpPr>
              <a:xfrm>
                <a:off x="5517510" y="14779945"/>
                <a:ext cx="1345563" cy="1151678"/>
                <a:chOff x="4348398" y="2067530"/>
                <a:chExt cx="2026863" cy="1558743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82213BD1-4D7F-4B67-92C2-8699224D20F5}"/>
                    </a:ext>
                  </a:extLst>
                </p:cNvPr>
                <p:cNvSpPr/>
                <p:nvPr/>
              </p:nvSpPr>
              <p:spPr>
                <a:xfrm>
                  <a:off x="4348398" y="2166624"/>
                  <a:ext cx="2023328" cy="1459649"/>
                </a:xfrm>
                <a:prstGeom prst="rect">
                  <a:avLst/>
                </a:prstGeom>
                <a:gradFill rotWithShape="1">
                  <a:gsLst>
                    <a:gs pos="0">
                      <a:srgbClr val="5B9BD5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5B9BD5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5B9BD5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lIns="130623" tIns="65311" rIns="130623" bIns="65311" rtlCol="0" anchor="ctr"/>
                <a:lstStyle/>
                <a:p>
                  <a:pPr algn="ctr"/>
                  <a:endParaRPr lang="en-US" sz="3200" kern="0" dirty="0">
                    <a:solidFill>
                      <a:prstClr val="black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23DD42E0-9410-4E71-A13A-0FF2853374C4}"/>
                    </a:ext>
                  </a:extLst>
                </p:cNvPr>
                <p:cNvSpPr/>
                <p:nvPr/>
              </p:nvSpPr>
              <p:spPr>
                <a:xfrm>
                  <a:off x="4359199" y="2168161"/>
                  <a:ext cx="2016062" cy="1456812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 kern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5C9CD784-B76A-4F74-BEEE-F998CB39E747}"/>
                    </a:ext>
                  </a:extLst>
                </p:cNvPr>
                <p:cNvGrpSpPr/>
                <p:nvPr/>
              </p:nvGrpSpPr>
              <p:grpSpPr>
                <a:xfrm>
                  <a:off x="4527220" y="2067530"/>
                  <a:ext cx="1000073" cy="1364075"/>
                  <a:chOff x="2100665" y="1753508"/>
                  <a:chExt cx="1007120" cy="2714833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2D6E3EE6-4700-4593-B607-5EF6802173ED}"/>
                      </a:ext>
                    </a:extLst>
                  </p:cNvPr>
                  <p:cNvSpPr/>
                  <p:nvPr/>
                </p:nvSpPr>
                <p:spPr>
                  <a:xfrm>
                    <a:off x="2100665" y="2177900"/>
                    <a:ext cx="432012" cy="2290441"/>
                  </a:xfrm>
                  <a:prstGeom prst="rect">
                    <a:avLst/>
                  </a:prstGeom>
                  <a:solidFill>
                    <a:srgbClr val="3366FF"/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vert="vert270" rtlCol="0" anchor="ctr"/>
                  <a:lstStyle/>
                  <a:p>
                    <a:pPr algn="ctr" defTabSz="566886"/>
                    <a:r>
                      <a:rPr lang="en-US" kern="0" dirty="0">
                        <a:solidFill>
                          <a:prstClr val="white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</a:p>
                </p:txBody>
              </p:sp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7C477CA0-AB9F-4E7E-8EC7-EA7266AB7269}"/>
                      </a:ext>
                    </a:extLst>
                  </p:cNvPr>
                  <p:cNvGrpSpPr/>
                  <p:nvPr/>
                </p:nvGrpSpPr>
                <p:grpSpPr>
                  <a:xfrm>
                    <a:off x="2477945" y="1753508"/>
                    <a:ext cx="629840" cy="2643145"/>
                    <a:chOff x="2748954" y="3822967"/>
                    <a:chExt cx="629840" cy="2643145"/>
                  </a:xfrm>
                </p:grpSpPr>
                <p:sp>
                  <p:nvSpPr>
                    <p:cNvPr id="140" name="Trapezoid 139">
                      <a:extLst>
                        <a:ext uri="{FF2B5EF4-FFF2-40B4-BE49-F238E27FC236}">
                          <a16:creationId xmlns:a16="http://schemas.microsoft.com/office/drawing/2014/main" id="{70FBA23F-9BA8-451E-992A-FCF061FE4AB9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2101980" y="5186820"/>
                      <a:ext cx="1946882" cy="396923"/>
                    </a:xfrm>
                    <a:prstGeom prst="trapezoid">
                      <a:avLst>
                        <a:gd name="adj" fmla="val 52981"/>
                      </a:avLst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635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vert="horz" rtlCol="0" anchor="ctr"/>
                    <a:lstStyle/>
                    <a:p>
                      <a:pPr algn="ctr" defTabSz="566886"/>
                      <a:endParaRPr lang="en-US" sz="2000" kern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0CEE0115-C992-468E-AC07-B82DCC3B40AA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742301" y="4829620"/>
                      <a:ext cx="2643145" cy="6298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kern="0" dirty="0">
                          <a:solidFill>
                            <a:prstClr val="black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Action</a:t>
                      </a:r>
                    </a:p>
                  </p:txBody>
                </p:sp>
              </p:grpSp>
            </p:grpSp>
          </p:grp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258535E5-5907-4053-95C6-4636FA8247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107" y="15398855"/>
                <a:ext cx="303226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73C5AC4-6E1F-4FFF-B70E-6496574547D0}"/>
                  </a:ext>
                </a:extLst>
              </p:cNvPr>
              <p:cNvSpPr/>
              <p:nvPr/>
            </p:nvSpPr>
            <p:spPr>
              <a:xfrm>
                <a:off x="6525423" y="14938752"/>
                <a:ext cx="222063" cy="833360"/>
              </a:xfrm>
              <a:prstGeom prst="rect">
                <a:avLst/>
              </a:prstGeom>
              <a:solidFill>
                <a:srgbClr val="FF7E77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vert="vert270" rtlCol="0" anchor="ctr"/>
              <a:lstStyle/>
              <a:p>
                <a:pPr algn="ctr"/>
                <a:r>
                  <a:rPr lang="en-US" b="1" i="1" kern="0" dirty="0" err="1">
                    <a:solidFill>
                      <a:prstClr val="black"/>
                    </a:solidFill>
                    <a:latin typeface="Seravek"/>
                    <a:cs typeface="Seravek"/>
                  </a:rPr>
                  <a:t>PDTab</a:t>
                </a:r>
                <a:endParaRPr lang="en-US" b="1" i="1" kern="0" dirty="0">
                  <a:solidFill>
                    <a:prstClr val="black"/>
                  </a:solidFill>
                  <a:latin typeface="Seravek"/>
                  <a:cs typeface="Seravek"/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9E03AB33-AD02-49E2-8C4C-4D184DC22646}"/>
                </a:ext>
              </a:extLst>
            </p:cNvPr>
            <p:cNvGrpSpPr/>
            <p:nvPr/>
          </p:nvGrpSpPr>
          <p:grpSpPr>
            <a:xfrm>
              <a:off x="6819674" y="1467161"/>
              <a:ext cx="1221789" cy="1045739"/>
              <a:chOff x="5517510" y="14779945"/>
              <a:chExt cx="1345563" cy="1151678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7440BD3-82CB-4EB0-9E21-D8890BF3B16A}"/>
                  </a:ext>
                </a:extLst>
              </p:cNvPr>
              <p:cNvGrpSpPr/>
              <p:nvPr/>
            </p:nvGrpSpPr>
            <p:grpSpPr>
              <a:xfrm>
                <a:off x="5517510" y="14779945"/>
                <a:ext cx="1345563" cy="1151678"/>
                <a:chOff x="4348398" y="2067530"/>
                <a:chExt cx="2026863" cy="1558743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C3169DC2-B87A-4025-B34B-8C0088C2CE70}"/>
                    </a:ext>
                  </a:extLst>
                </p:cNvPr>
                <p:cNvSpPr/>
                <p:nvPr/>
              </p:nvSpPr>
              <p:spPr>
                <a:xfrm>
                  <a:off x="4348398" y="2166624"/>
                  <a:ext cx="2023328" cy="1459649"/>
                </a:xfrm>
                <a:prstGeom prst="rect">
                  <a:avLst/>
                </a:prstGeom>
                <a:gradFill rotWithShape="1">
                  <a:gsLst>
                    <a:gs pos="0">
                      <a:srgbClr val="5B9BD5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5B9BD5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5B9BD5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</a:gradFill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lIns="130623" tIns="65311" rIns="130623" bIns="65311" rtlCol="0" anchor="ctr"/>
                <a:lstStyle/>
                <a:p>
                  <a:pPr algn="ctr"/>
                  <a:endParaRPr lang="en-US" sz="3200" kern="0" dirty="0">
                    <a:solidFill>
                      <a:prstClr val="black"/>
                    </a:solidFill>
                    <a:latin typeface="Seravek"/>
                    <a:cs typeface="Seravek"/>
                  </a:endParaRPr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4644EA9E-A686-47AA-89C6-426BD7715F49}"/>
                    </a:ext>
                  </a:extLst>
                </p:cNvPr>
                <p:cNvSpPr/>
                <p:nvPr/>
              </p:nvSpPr>
              <p:spPr>
                <a:xfrm>
                  <a:off x="4359199" y="2168161"/>
                  <a:ext cx="2016062" cy="1456812"/>
                </a:xfrm>
                <a:prstGeom prst="rect">
                  <a:avLst/>
                </a:prstGeom>
                <a:solidFill>
                  <a:srgbClr val="FFFFFF">
                    <a:alpha val="70000"/>
                  </a:srgbClr>
                </a:solidFill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600" kern="0">
                    <a:solidFill>
                      <a:srgbClr val="000000"/>
                    </a:solidFill>
                    <a:latin typeface="Calibri" panose="020F0502020204030204"/>
                  </a:endParaRPr>
                </a:p>
              </p:txBody>
            </p: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3F319E1D-925C-4372-9BBA-A1C1987595B1}"/>
                    </a:ext>
                  </a:extLst>
                </p:cNvPr>
                <p:cNvGrpSpPr/>
                <p:nvPr/>
              </p:nvGrpSpPr>
              <p:grpSpPr>
                <a:xfrm>
                  <a:off x="4527220" y="2067530"/>
                  <a:ext cx="1000074" cy="1364075"/>
                  <a:chOff x="2100665" y="1753508"/>
                  <a:chExt cx="1007121" cy="2714833"/>
                </a:xfrm>
              </p:grpSpPr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BA305015-236A-4BDC-897B-6F63FEE20134}"/>
                      </a:ext>
                    </a:extLst>
                  </p:cNvPr>
                  <p:cNvSpPr/>
                  <p:nvPr/>
                </p:nvSpPr>
                <p:spPr>
                  <a:xfrm>
                    <a:off x="2100665" y="2177900"/>
                    <a:ext cx="432012" cy="2290441"/>
                  </a:xfrm>
                  <a:prstGeom prst="rect">
                    <a:avLst/>
                  </a:prstGeom>
                  <a:solidFill>
                    <a:srgbClr val="3366FF"/>
                  </a:solidFill>
                  <a:ln w="63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vert="vert270" rtlCol="0" anchor="ctr"/>
                  <a:lstStyle/>
                  <a:p>
                    <a:pPr algn="ctr" defTabSz="566886"/>
                    <a:r>
                      <a:rPr lang="en-US" kern="0" dirty="0">
                        <a:solidFill>
                          <a:prstClr val="white"/>
                        </a:solidFill>
                        <a:latin typeface="Seravek" charset="0"/>
                        <a:ea typeface="Seravek" charset="0"/>
                        <a:cs typeface="Seravek" charset="0"/>
                      </a:rPr>
                      <a:t>Match</a:t>
                    </a:r>
                  </a:p>
                </p:txBody>
              </p:sp>
              <p:grpSp>
                <p:nvGrpSpPr>
                  <p:cNvPr id="150" name="Group 149">
                    <a:extLst>
                      <a:ext uri="{FF2B5EF4-FFF2-40B4-BE49-F238E27FC236}">
                        <a16:creationId xmlns:a16="http://schemas.microsoft.com/office/drawing/2014/main" id="{425C0460-82DE-494B-B277-857AE6A6F25A}"/>
                      </a:ext>
                    </a:extLst>
                  </p:cNvPr>
                  <p:cNvGrpSpPr/>
                  <p:nvPr/>
                </p:nvGrpSpPr>
                <p:grpSpPr>
                  <a:xfrm>
                    <a:off x="2477946" y="1753508"/>
                    <a:ext cx="629840" cy="2643145"/>
                    <a:chOff x="2748955" y="3822967"/>
                    <a:chExt cx="629840" cy="2643145"/>
                  </a:xfrm>
                </p:grpSpPr>
                <p:sp>
                  <p:nvSpPr>
                    <p:cNvPr id="151" name="Trapezoid 150">
                      <a:extLst>
                        <a:ext uri="{FF2B5EF4-FFF2-40B4-BE49-F238E27FC236}">
                          <a16:creationId xmlns:a16="http://schemas.microsoft.com/office/drawing/2014/main" id="{AAECCCAB-6052-4144-BE09-8D05D1F5D467}"/>
                        </a:ext>
                      </a:extLst>
                    </p:cNvPr>
                    <p:cNvSpPr/>
                    <p:nvPr/>
                  </p:nvSpPr>
                  <p:spPr>
                    <a:xfrm rot="5400000" flipV="1">
                      <a:off x="2101980" y="5186820"/>
                      <a:ext cx="1946882" cy="396923"/>
                    </a:xfrm>
                    <a:prstGeom prst="trapezoid">
                      <a:avLst>
                        <a:gd name="adj" fmla="val 52981"/>
                      </a:avLst>
                    </a:prstGeom>
                    <a:solidFill>
                      <a:srgbClr val="FFC000">
                        <a:lumMod val="40000"/>
                        <a:lumOff val="60000"/>
                      </a:srgbClr>
                    </a:solidFill>
                    <a:ln w="635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vert="horz" rtlCol="0" anchor="ctr"/>
                    <a:lstStyle/>
                    <a:p>
                      <a:pPr algn="ctr" defTabSz="566886"/>
                      <a:endParaRPr lang="en-US" sz="2000" kern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p:txBody>
                </p:sp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A76DA3FA-FFDF-4E2A-96BA-A34EAA3ED015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1742302" y="4829620"/>
                      <a:ext cx="2643145" cy="6298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kern="0" dirty="0">
                          <a:solidFill>
                            <a:prstClr val="black"/>
                          </a:solidFill>
                          <a:latin typeface="Seravek" charset="0"/>
                          <a:ea typeface="Seravek" charset="0"/>
                          <a:cs typeface="Seravek" charset="0"/>
                        </a:rPr>
                        <a:t>Action</a:t>
                      </a:r>
                    </a:p>
                  </p:txBody>
                </p:sp>
              </p:grpSp>
            </p:grpSp>
          </p:grp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4BC36102-40AD-4C9C-887D-23D70C9C53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107" y="15398855"/>
                <a:ext cx="303226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D31F9CFE-CD27-41D2-9CCE-388A82C0658A}"/>
                  </a:ext>
                </a:extLst>
              </p:cNvPr>
              <p:cNvSpPr/>
              <p:nvPr/>
            </p:nvSpPr>
            <p:spPr>
              <a:xfrm>
                <a:off x="6525424" y="14915400"/>
                <a:ext cx="229832" cy="887192"/>
              </a:xfrm>
              <a:prstGeom prst="rect">
                <a:avLst/>
              </a:prstGeom>
              <a:solidFill>
                <a:srgbClr val="FF7E77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vert="vert270" rtlCol="0" anchor="ctr"/>
              <a:lstStyle/>
              <a:p>
                <a:pPr algn="ctr"/>
                <a:r>
                  <a:rPr lang="en-US" b="1" i="1" kern="0" dirty="0" err="1">
                    <a:solidFill>
                      <a:prstClr val="black"/>
                    </a:solidFill>
                    <a:latin typeface="Seravek"/>
                    <a:cs typeface="Seravek"/>
                  </a:rPr>
                  <a:t>PDTab</a:t>
                </a:r>
                <a:endParaRPr lang="en-US" b="1" i="1" kern="0" dirty="0">
                  <a:solidFill>
                    <a:prstClr val="black"/>
                  </a:solidFill>
                  <a:latin typeface="Seravek"/>
                  <a:cs typeface="Seravek"/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7868262-1047-4349-9C59-3C2BFC69F910}"/>
                </a:ext>
              </a:extLst>
            </p:cNvPr>
            <p:cNvGrpSpPr/>
            <p:nvPr/>
          </p:nvGrpSpPr>
          <p:grpSpPr>
            <a:xfrm>
              <a:off x="3971672" y="3621667"/>
              <a:ext cx="737119" cy="418845"/>
              <a:chOff x="3258655" y="13103199"/>
              <a:chExt cx="811793" cy="461275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7A36D8B0-C31E-4A46-AE33-D2DD27FDCEBB}"/>
                  </a:ext>
                </a:extLst>
              </p:cNvPr>
              <p:cNvSpPr/>
              <p:nvPr/>
            </p:nvSpPr>
            <p:spPr>
              <a:xfrm>
                <a:off x="3258655" y="13103201"/>
                <a:ext cx="811793" cy="46025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371531-F06D-4405-BCE8-875230B61049}"/>
                  </a:ext>
                </a:extLst>
              </p:cNvPr>
              <p:cNvSpPr/>
              <p:nvPr/>
            </p:nvSpPr>
            <p:spPr>
              <a:xfrm>
                <a:off x="3268731" y="13103199"/>
                <a:ext cx="171667" cy="460258"/>
              </a:xfrm>
              <a:prstGeom prst="rect">
                <a:avLst/>
              </a:prstGeom>
              <a:solidFill>
                <a:srgbClr val="FF7E77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vert="vert270" rtlCol="0" anchor="ctr"/>
              <a:lstStyle/>
              <a:p>
                <a:pPr algn="ctr"/>
                <a:endParaRPr lang="en-US" b="1" i="1" kern="0" dirty="0">
                  <a:solidFill>
                    <a:prstClr val="black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F7ACF696-8CA8-493E-A494-A7804F540A0B}"/>
                  </a:ext>
                </a:extLst>
              </p:cNvPr>
              <p:cNvSpPr/>
              <p:nvPr/>
            </p:nvSpPr>
            <p:spPr>
              <a:xfrm>
                <a:off x="3445540" y="13104216"/>
                <a:ext cx="171667" cy="460258"/>
              </a:xfrm>
              <a:prstGeom prst="rect">
                <a:avLst/>
              </a:prstGeom>
              <a:solidFill>
                <a:schemeClr val="accent2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vert="vert270" rtlCol="0" anchor="ctr"/>
              <a:lstStyle/>
              <a:p>
                <a:pPr algn="ctr"/>
                <a:endParaRPr lang="en-US" b="1" i="1" kern="0" dirty="0">
                  <a:solidFill>
                    <a:prstClr val="black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349AA9D-ADB6-473D-AC2E-30C73359B159}"/>
                  </a:ext>
                </a:extLst>
              </p:cNvPr>
              <p:cNvSpPr/>
              <p:nvPr/>
            </p:nvSpPr>
            <p:spPr>
              <a:xfrm>
                <a:off x="3623799" y="13103199"/>
                <a:ext cx="171667" cy="460258"/>
              </a:xfrm>
              <a:prstGeom prst="rect">
                <a:avLst/>
              </a:prstGeom>
              <a:solidFill>
                <a:srgbClr val="C0E4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vert="vert270" rtlCol="0" anchor="ctr"/>
              <a:lstStyle/>
              <a:p>
                <a:pPr algn="ctr"/>
                <a:endParaRPr lang="en-US" b="1" i="1" kern="0" dirty="0">
                  <a:solidFill>
                    <a:prstClr val="black"/>
                  </a:solidFill>
                  <a:latin typeface="Seravek"/>
                  <a:cs typeface="Seravek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6D9A3410-FA0B-45B7-9B66-1664FC3AD296}"/>
                </a:ext>
              </a:extLst>
            </p:cNvPr>
            <p:cNvGrpSpPr/>
            <p:nvPr/>
          </p:nvGrpSpPr>
          <p:grpSpPr>
            <a:xfrm>
              <a:off x="4976308" y="3618339"/>
              <a:ext cx="737119" cy="417922"/>
              <a:chOff x="3258655" y="13103199"/>
              <a:chExt cx="811793" cy="460260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B985396-B397-4C73-BB3A-E5F6B9E588F1}"/>
                  </a:ext>
                </a:extLst>
              </p:cNvPr>
              <p:cNvSpPr/>
              <p:nvPr/>
            </p:nvSpPr>
            <p:spPr>
              <a:xfrm>
                <a:off x="3258655" y="13103201"/>
                <a:ext cx="811793" cy="46025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508AEB5-0E46-4711-A31E-928149327655}"/>
                  </a:ext>
                </a:extLst>
              </p:cNvPr>
              <p:cNvSpPr/>
              <p:nvPr/>
            </p:nvSpPr>
            <p:spPr>
              <a:xfrm>
                <a:off x="3268731" y="13103199"/>
                <a:ext cx="171667" cy="460258"/>
              </a:xfrm>
              <a:prstGeom prst="rect">
                <a:avLst/>
              </a:prstGeom>
              <a:solidFill>
                <a:srgbClr val="FF7E77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vert="vert270" rtlCol="0" anchor="ctr"/>
              <a:lstStyle/>
              <a:p>
                <a:pPr algn="ctr"/>
                <a:endParaRPr lang="en-US" b="1" i="1" kern="0" dirty="0">
                  <a:solidFill>
                    <a:prstClr val="black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1EBDE31-3200-473E-A11E-9A33469874E6}"/>
                  </a:ext>
                </a:extLst>
              </p:cNvPr>
              <p:cNvSpPr/>
              <p:nvPr/>
            </p:nvSpPr>
            <p:spPr>
              <a:xfrm>
                <a:off x="3445540" y="13103201"/>
                <a:ext cx="171667" cy="460258"/>
              </a:xfrm>
              <a:prstGeom prst="rect">
                <a:avLst/>
              </a:prstGeom>
              <a:solidFill>
                <a:schemeClr val="accent2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vert="vert270" rtlCol="0" anchor="ctr"/>
              <a:lstStyle/>
              <a:p>
                <a:pPr algn="ctr"/>
                <a:endParaRPr lang="en-US" b="1" i="1" kern="0" dirty="0">
                  <a:solidFill>
                    <a:prstClr val="black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B3D843B-1E4E-48DF-98AB-46997FB299E8}"/>
                  </a:ext>
                </a:extLst>
              </p:cNvPr>
              <p:cNvSpPr/>
              <p:nvPr/>
            </p:nvSpPr>
            <p:spPr>
              <a:xfrm>
                <a:off x="3623799" y="13103199"/>
                <a:ext cx="171667" cy="460258"/>
              </a:xfrm>
              <a:prstGeom prst="rect">
                <a:avLst/>
              </a:prstGeom>
              <a:solidFill>
                <a:srgbClr val="C0E4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vert="vert270" rtlCol="0" anchor="ctr"/>
              <a:lstStyle/>
              <a:p>
                <a:pPr algn="ctr"/>
                <a:endParaRPr lang="en-US" b="1" i="1" kern="0" dirty="0">
                  <a:solidFill>
                    <a:prstClr val="black"/>
                  </a:solidFill>
                  <a:latin typeface="Seravek"/>
                  <a:cs typeface="Seravek"/>
                </a:endParaRP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BA7EA8E1-0D1C-4DC9-8C5B-AF05A73E2694}"/>
                </a:ext>
              </a:extLst>
            </p:cNvPr>
            <p:cNvGrpSpPr/>
            <p:nvPr/>
          </p:nvGrpSpPr>
          <p:grpSpPr>
            <a:xfrm>
              <a:off x="6916806" y="3624915"/>
              <a:ext cx="737119" cy="417924"/>
              <a:chOff x="3258655" y="13103197"/>
              <a:chExt cx="811793" cy="460262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7CC36E55-9DAB-49A3-8BE3-900EE3421465}"/>
                  </a:ext>
                </a:extLst>
              </p:cNvPr>
              <p:cNvSpPr/>
              <p:nvPr/>
            </p:nvSpPr>
            <p:spPr>
              <a:xfrm>
                <a:off x="3258655" y="13103201"/>
                <a:ext cx="811793" cy="46025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37DA5B25-A22E-413C-B428-715AFC0E3D35}"/>
                  </a:ext>
                </a:extLst>
              </p:cNvPr>
              <p:cNvSpPr/>
              <p:nvPr/>
            </p:nvSpPr>
            <p:spPr>
              <a:xfrm>
                <a:off x="3268731" y="13103199"/>
                <a:ext cx="171667" cy="460258"/>
              </a:xfrm>
              <a:prstGeom prst="rect">
                <a:avLst/>
              </a:prstGeom>
              <a:solidFill>
                <a:srgbClr val="FF7E77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vert="vert270" rtlCol="0" anchor="ctr"/>
              <a:lstStyle/>
              <a:p>
                <a:pPr algn="ctr"/>
                <a:endParaRPr lang="en-US" b="1" i="1" kern="0" dirty="0">
                  <a:solidFill>
                    <a:prstClr val="black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3D6C9B87-9D7B-4962-82C4-F44D7D388C12}"/>
                  </a:ext>
                </a:extLst>
              </p:cNvPr>
              <p:cNvSpPr/>
              <p:nvPr/>
            </p:nvSpPr>
            <p:spPr>
              <a:xfrm>
                <a:off x="3445632" y="13103199"/>
                <a:ext cx="171667" cy="460258"/>
              </a:xfrm>
              <a:prstGeom prst="rect">
                <a:avLst/>
              </a:prstGeom>
              <a:solidFill>
                <a:schemeClr val="accent2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vert="vert270" rtlCol="0" anchor="ctr"/>
              <a:lstStyle/>
              <a:p>
                <a:pPr algn="ctr"/>
                <a:endParaRPr lang="en-US" b="1" i="1" kern="0" dirty="0">
                  <a:solidFill>
                    <a:prstClr val="black"/>
                  </a:solidFill>
                  <a:latin typeface="Seravek"/>
                  <a:cs typeface="Seravek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FE100680-D7A9-4357-85D2-910BE961D4DA}"/>
                  </a:ext>
                </a:extLst>
              </p:cNvPr>
              <p:cNvSpPr/>
              <p:nvPr/>
            </p:nvSpPr>
            <p:spPr>
              <a:xfrm>
                <a:off x="3622723" y="13103197"/>
                <a:ext cx="171667" cy="460258"/>
              </a:xfrm>
              <a:prstGeom prst="rect">
                <a:avLst/>
              </a:prstGeom>
              <a:solidFill>
                <a:srgbClr val="C0E4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vert="vert270" rtlCol="0" anchor="ctr"/>
              <a:lstStyle/>
              <a:p>
                <a:pPr algn="ctr"/>
                <a:endParaRPr lang="en-US" b="1" i="1" kern="0" dirty="0">
                  <a:solidFill>
                    <a:prstClr val="black"/>
                  </a:solidFill>
                  <a:latin typeface="Seravek"/>
                  <a:cs typeface="Seravek"/>
                </a:endParaRPr>
              </a:p>
            </p:txBody>
          </p:sp>
        </p:grp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A243175-2870-4443-A3A5-0C69FF9EC4E0}"/>
                </a:ext>
              </a:extLst>
            </p:cNvPr>
            <p:cNvSpPr txBox="1"/>
            <p:nvPr/>
          </p:nvSpPr>
          <p:spPr>
            <a:xfrm>
              <a:off x="4745762" y="1212762"/>
              <a:ext cx="1608577" cy="3770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Seravek"/>
                  <a:cs typeface="Seravek"/>
                </a:rPr>
                <a:t>MA processor2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FDA64115-944C-4D2C-B85E-40E04285C14C}"/>
                </a:ext>
              </a:extLst>
            </p:cNvPr>
            <p:cNvSpPr txBox="1"/>
            <p:nvPr/>
          </p:nvSpPr>
          <p:spPr>
            <a:xfrm>
              <a:off x="6596536" y="1212762"/>
              <a:ext cx="1613447" cy="365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Seravek"/>
                  <a:cs typeface="Seravek"/>
                </a:rPr>
                <a:t>MA </a:t>
              </a:r>
              <a:r>
                <a:rPr lang="en-US" dirty="0" err="1">
                  <a:solidFill>
                    <a:prstClr val="black"/>
                  </a:solidFill>
                  <a:latin typeface="Seravek"/>
                  <a:cs typeface="Seravek"/>
                </a:rPr>
                <a:t>processorN</a:t>
              </a:r>
              <a:endParaRPr lang="en-US" dirty="0">
                <a:solidFill>
                  <a:prstClr val="black"/>
                </a:solidFill>
                <a:latin typeface="Seravek"/>
                <a:cs typeface="Seravek"/>
              </a:endParaRP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5493B231-F819-49CE-971D-38ED64A972C4}"/>
                </a:ext>
              </a:extLst>
            </p:cNvPr>
            <p:cNvCxnSpPr>
              <a:cxnSpLocks/>
            </p:cNvCxnSpPr>
            <p:nvPr/>
          </p:nvCxnSpPr>
          <p:spPr>
            <a:xfrm>
              <a:off x="5336061" y="3308412"/>
              <a:ext cx="823" cy="313217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229BCC98-91F5-45AD-AF56-90B02B1DFFA3}"/>
                </a:ext>
              </a:extLst>
            </p:cNvPr>
            <p:cNvCxnSpPr>
              <a:cxnSpLocks/>
            </p:cNvCxnSpPr>
            <p:nvPr/>
          </p:nvCxnSpPr>
          <p:spPr>
            <a:xfrm>
              <a:off x="7229099" y="3322230"/>
              <a:ext cx="823" cy="313217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5663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04116" y="10526"/>
            <a:ext cx="9983769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3500" dirty="0">
                <a:latin typeface="Tahoma" pitchFamily="34" charset="0"/>
                <a:ea typeface="Tahoma" pitchFamily="34" charset="0"/>
                <a:cs typeface="Tahoma" pitchFamily="34" charset="0"/>
              </a:rPr>
              <a:t>Partial reconfiguration with </a:t>
            </a:r>
            <a:r>
              <a:rPr lang="en-US" sz="3500" dirty="0">
                <a:latin typeface="Tahoma" pitchFamily="34" charset="0"/>
                <a:ea typeface="Tahoma" pitchFamily="34" charset="0"/>
                <a:cs typeface="Tahoma" pitchFamily="34" charset="0"/>
              </a:rPr>
              <a:t>indirection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1988" name="AutoShape 4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0" name="AutoShape 6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332A2BE-E2C6-4533-922B-FE7BBD5E387A}"/>
              </a:ext>
            </a:extLst>
          </p:cNvPr>
          <p:cNvSpPr txBox="1">
            <a:spLocks/>
          </p:cNvSpPr>
          <p:nvPr/>
        </p:nvSpPr>
        <p:spPr>
          <a:xfrm>
            <a:off x="2141225" y="4753842"/>
            <a:ext cx="8352100" cy="1993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FlexCore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adopts a pointer-based indirection mechanism</a:t>
            </a:r>
            <a:endParaRPr lang="en-US" sz="2400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Program description table (</a:t>
            </a:r>
            <a:r>
              <a:rPr lang="en-US" sz="2400" dirty="0" err="1">
                <a:solidFill>
                  <a:prstClr val="black"/>
                </a:solidFill>
                <a:latin typeface="Tahoma"/>
                <a:cs typeface="Tahoma"/>
              </a:rPr>
              <a:t>PDTab</a:t>
            </a:r>
            <a:r>
              <a:rPr lang="en-US" sz="2400" dirty="0">
                <a:solidFill>
                  <a:prstClr val="black"/>
                </a:solidFill>
                <a:latin typeface="Tahoma"/>
                <a:cs typeface="Tahoma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cs typeface="Tahoma"/>
            </a:endParaRP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Each </a:t>
            </a:r>
            <a:r>
              <a:rPr lang="en-US" sz="2000" dirty="0" err="1">
                <a:solidFill>
                  <a:prstClr val="black"/>
                </a:solidFill>
                <a:latin typeface="Tahoma"/>
                <a:cs typeface="Tahoma"/>
              </a:rPr>
              <a:t>PDTab</a:t>
            </a: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 entry r</a:t>
            </a:r>
            <a:r>
              <a:rPr lang="en-US" altLang="zh-CN" sz="2000" dirty="0">
                <a:solidFill>
                  <a:prstClr val="black"/>
                </a:solidFill>
                <a:latin typeface="Tahoma"/>
                <a:cs typeface="Tahoma"/>
              </a:rPr>
              <a:t>ecords the information of a MA table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 err="1">
                <a:solidFill>
                  <a:prstClr val="black"/>
                </a:solidFill>
                <a:latin typeface="Tahoma"/>
                <a:cs typeface="Tahoma"/>
              </a:rPr>
              <a:t>PDTab</a:t>
            </a: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 entries are chained together by “next table pointers”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ahoma"/>
                <a:cs typeface="Tahoma"/>
              </a:rPr>
              <a:t>Pointers can be changed at runtime atomically.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C3E0BF9-197A-463A-BE23-E82628519916}"/>
              </a:ext>
            </a:extLst>
          </p:cNvPr>
          <p:cNvGrpSpPr/>
          <p:nvPr/>
        </p:nvGrpSpPr>
        <p:grpSpPr>
          <a:xfrm>
            <a:off x="5112368" y="1243884"/>
            <a:ext cx="2105923" cy="2911928"/>
            <a:chOff x="3472235" y="1293768"/>
            <a:chExt cx="2306320" cy="233841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87F8AC-73CD-44BC-BB32-8882AA4A6840}"/>
                </a:ext>
              </a:extLst>
            </p:cNvPr>
            <p:cNvSpPr/>
            <p:nvPr/>
          </p:nvSpPr>
          <p:spPr>
            <a:xfrm>
              <a:off x="3472235" y="1293768"/>
              <a:ext cx="2306320" cy="2338418"/>
            </a:xfrm>
            <a:prstGeom prst="rect">
              <a:avLst/>
            </a:prstGeom>
            <a:solidFill>
              <a:srgbClr val="FFFFFF"/>
            </a:solidFill>
            <a:ln w="28575" cap="flat" cmpd="sng" algn="ctr">
              <a:solidFill>
                <a:srgbClr val="890C58">
                  <a:lumMod val="60000"/>
                  <a:lumOff val="40000"/>
                </a:srgbClr>
              </a:solidFill>
              <a:prstDash val="sysDash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50800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CDCDCD"/>
                  </a:solidFill>
                  <a:effectLst/>
                  <a:uLnTx/>
                  <a:uFillTx/>
                  <a:latin typeface="Trebuchet MS"/>
                  <a:ea typeface="华文新魏" panose="02010800040101010101" pitchFamily="2" charset="-122"/>
                  <a:cs typeface="+mn-cs"/>
                </a:rPr>
                <a:t>。。。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CDCDCD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273FA8E-7732-49A8-9AA2-A5F342D26E83}"/>
                </a:ext>
              </a:extLst>
            </p:cNvPr>
            <p:cNvSpPr/>
            <p:nvPr/>
          </p:nvSpPr>
          <p:spPr>
            <a:xfrm>
              <a:off x="3491847" y="1320924"/>
              <a:ext cx="2255557" cy="663811"/>
            </a:xfrm>
            <a:prstGeom prst="rect">
              <a:avLst/>
            </a:prstGeom>
            <a:solidFill>
              <a:srgbClr val="D3C2E6"/>
            </a:solidFill>
            <a:ln w="9525" cap="flat" cmpd="sng" algn="ctr">
              <a:solidFill>
                <a:srgbClr val="890C58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50800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CDCDCD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AF7CDC-3030-456D-8242-38A07FA4E691}"/>
                </a:ext>
              </a:extLst>
            </p:cNvPr>
            <p:cNvSpPr/>
            <p:nvPr/>
          </p:nvSpPr>
          <p:spPr>
            <a:xfrm>
              <a:off x="3489400" y="2027643"/>
              <a:ext cx="2255557" cy="663811"/>
            </a:xfrm>
            <a:prstGeom prst="rect">
              <a:avLst/>
            </a:prstGeom>
            <a:solidFill>
              <a:srgbClr val="D3C2E6"/>
            </a:solidFill>
            <a:ln w="9525" cap="flat" cmpd="sng" algn="ctr">
              <a:solidFill>
                <a:srgbClr val="890C58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50800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CDCDCD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8660833-FC7F-42C7-9AF9-DBD605ACBEDE}"/>
                </a:ext>
              </a:extLst>
            </p:cNvPr>
            <p:cNvSpPr/>
            <p:nvPr/>
          </p:nvSpPr>
          <p:spPr>
            <a:xfrm>
              <a:off x="3497614" y="2943488"/>
              <a:ext cx="2255557" cy="663811"/>
            </a:xfrm>
            <a:prstGeom prst="rect">
              <a:avLst/>
            </a:prstGeom>
            <a:solidFill>
              <a:srgbClr val="D3C2E6"/>
            </a:solidFill>
            <a:ln w="9525" cap="flat" cmpd="sng" algn="ctr">
              <a:solidFill>
                <a:srgbClr val="890C58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508005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CDCDCD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1A81C13-429B-4E57-B344-A6D7924AD83F}"/>
                </a:ext>
              </a:extLst>
            </p:cNvPr>
            <p:cNvSpPr txBox="1"/>
            <p:nvPr/>
          </p:nvSpPr>
          <p:spPr>
            <a:xfrm>
              <a:off x="4392597" y="2512266"/>
              <a:ext cx="449162" cy="480131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…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0FDB80C6-92C0-498D-BA04-09A28E54D59A}"/>
              </a:ext>
            </a:extLst>
          </p:cNvPr>
          <p:cNvSpPr txBox="1"/>
          <p:nvPr/>
        </p:nvSpPr>
        <p:spPr>
          <a:xfrm>
            <a:off x="5287748" y="4287681"/>
            <a:ext cx="196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Memory banks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E69D8E-6BA3-482F-82C8-86EF79E6763E}"/>
              </a:ext>
            </a:extLst>
          </p:cNvPr>
          <p:cNvSpPr/>
          <p:nvPr/>
        </p:nvSpPr>
        <p:spPr>
          <a:xfrm>
            <a:off x="1779170" y="1243884"/>
            <a:ext cx="2306320" cy="2911928"/>
          </a:xfrm>
          <a:prstGeom prst="rect">
            <a:avLst/>
          </a:prstGeom>
          <a:solidFill>
            <a:srgbClr val="76B900"/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508005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0FB6E67-3E9B-4FFF-8762-4ADD2C6070AE}"/>
              </a:ext>
            </a:extLst>
          </p:cNvPr>
          <p:cNvGrpSpPr/>
          <p:nvPr/>
        </p:nvGrpSpPr>
        <p:grpSpPr>
          <a:xfrm>
            <a:off x="1776168" y="1786055"/>
            <a:ext cx="2261724" cy="1163524"/>
            <a:chOff x="2581389" y="1841891"/>
            <a:chExt cx="2261724" cy="116352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558854-C791-410E-BE74-7B10B9AEF7B2}"/>
                </a:ext>
              </a:extLst>
            </p:cNvPr>
            <p:cNvSpPr txBox="1"/>
            <p:nvPr/>
          </p:nvSpPr>
          <p:spPr>
            <a:xfrm>
              <a:off x="2648553" y="1841891"/>
              <a:ext cx="2194560" cy="1163524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5D1682"/>
              </a:solidFill>
              <a:prstDash val="solid"/>
            </a:ln>
            <a:effectLst/>
          </p:spPr>
          <p:txBody>
            <a:bodyPr wrap="square" rtlCol="0" anchor="ctr">
              <a:spAutoFit/>
            </a:bodyPr>
            <a:lstStyle/>
            <a:p>
              <a:pPr marL="0" marR="0" lvl="0" indent="0" defTabSz="5080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  <a:p>
              <a:pPr marL="0" marR="0" lvl="0" indent="0" defTabSz="5080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  <a:p>
              <a:pPr marL="171450" marR="0" lvl="0" indent="-171450" defTabSz="5080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Match key </a:t>
              </a:r>
            </a:p>
            <a:p>
              <a:pPr marL="171450" marR="0" lvl="0" indent="-171450" defTabSz="5080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Key type </a:t>
              </a:r>
            </a:p>
            <a:p>
              <a:pPr marL="171450" marR="0" lvl="0" indent="-171450" defTabSz="5080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Mem pointer</a:t>
              </a:r>
            </a:p>
            <a:p>
              <a:pPr marL="171450" marR="0" lvl="0" indent="-171450" defTabSz="5080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Next table pointer 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D05D38A-D268-49E7-B4DF-6505855899D2}"/>
                </a:ext>
              </a:extLst>
            </p:cNvPr>
            <p:cNvSpPr txBox="1"/>
            <p:nvPr/>
          </p:nvSpPr>
          <p:spPr>
            <a:xfrm>
              <a:off x="2581389" y="1847078"/>
              <a:ext cx="2177470" cy="31393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5080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ipv4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7841CB9-E5E7-411D-AB80-CDEF52214AC2}"/>
              </a:ext>
            </a:extLst>
          </p:cNvPr>
          <p:cNvGrpSpPr/>
          <p:nvPr/>
        </p:nvGrpSpPr>
        <p:grpSpPr>
          <a:xfrm>
            <a:off x="1798575" y="3034743"/>
            <a:ext cx="2232236" cy="387927"/>
            <a:chOff x="2607044" y="2154508"/>
            <a:chExt cx="2232236" cy="3879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CD028CA-771E-4B0C-B904-8468EBABA8D2}"/>
                </a:ext>
              </a:extLst>
            </p:cNvPr>
            <p:cNvSpPr txBox="1"/>
            <p:nvPr/>
          </p:nvSpPr>
          <p:spPr>
            <a:xfrm>
              <a:off x="2644720" y="2154508"/>
              <a:ext cx="2194560" cy="387927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5D1682"/>
              </a:solidFill>
              <a:prstDash val="solid"/>
            </a:ln>
            <a:effectLst/>
          </p:spPr>
          <p:txBody>
            <a:bodyPr wrap="square" rtlCol="0" anchor="ctr">
              <a:spAutoFit/>
            </a:bodyPr>
            <a:lstStyle/>
            <a:p>
              <a:pPr marL="0" marR="0" lvl="0" indent="0" defTabSz="5080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  <a:p>
              <a:pPr marL="0" marR="0" lvl="0" indent="0" defTabSz="5080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6CF1090-EB14-4D14-AB71-0B890E28A1AF}"/>
                </a:ext>
              </a:extLst>
            </p:cNvPr>
            <p:cNvSpPr txBox="1"/>
            <p:nvPr/>
          </p:nvSpPr>
          <p:spPr>
            <a:xfrm>
              <a:off x="2607044" y="2194921"/>
              <a:ext cx="2177470" cy="316320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5080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route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5FCBDE2-7C86-44AA-995F-3129AC146955}"/>
              </a:ext>
            </a:extLst>
          </p:cNvPr>
          <p:cNvGrpSpPr/>
          <p:nvPr/>
        </p:nvGrpSpPr>
        <p:grpSpPr>
          <a:xfrm>
            <a:off x="1829016" y="1317956"/>
            <a:ext cx="2194560" cy="394308"/>
            <a:chOff x="2628940" y="3975714"/>
            <a:chExt cx="2194560" cy="39430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4B58792-3A27-4BB6-AC73-BB8948E3140D}"/>
                </a:ext>
              </a:extLst>
            </p:cNvPr>
            <p:cNvSpPr txBox="1"/>
            <p:nvPr/>
          </p:nvSpPr>
          <p:spPr>
            <a:xfrm>
              <a:off x="2628940" y="3982095"/>
              <a:ext cx="2194560" cy="387927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5D1682"/>
              </a:solidFill>
              <a:prstDash val="solid"/>
            </a:ln>
            <a:effectLst/>
          </p:spPr>
          <p:txBody>
            <a:bodyPr wrap="square" rtlCol="0" anchor="ctr">
              <a:spAutoFit/>
            </a:bodyPr>
            <a:lstStyle/>
            <a:p>
              <a:pPr marL="0" marR="0" lvl="0" indent="0" defTabSz="5080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  <a:p>
              <a:pPr marL="0" marR="0" lvl="0" indent="0" defTabSz="5080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46518F-535C-4DDC-8B50-C7DD99FA8788}"/>
                </a:ext>
              </a:extLst>
            </p:cNvPr>
            <p:cNvSpPr txBox="1"/>
            <p:nvPr/>
          </p:nvSpPr>
          <p:spPr>
            <a:xfrm>
              <a:off x="2637485" y="3975714"/>
              <a:ext cx="2177470" cy="316320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5080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Start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A11748C-D3B9-4BCF-AD0B-C9F7B16045E6}"/>
              </a:ext>
            </a:extLst>
          </p:cNvPr>
          <p:cNvSpPr txBox="1"/>
          <p:nvPr/>
        </p:nvSpPr>
        <p:spPr>
          <a:xfrm>
            <a:off x="2640322" y="3716127"/>
            <a:ext cx="449162" cy="480131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…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8639F610-3286-47C0-BA68-47AC4E080B78}"/>
              </a:ext>
            </a:extLst>
          </p:cNvPr>
          <p:cNvCxnSpPr>
            <a:cxnSpLocks/>
            <a:stCxn id="58" idx="3"/>
            <a:endCxn id="51" idx="3"/>
          </p:cNvCxnSpPr>
          <p:nvPr/>
        </p:nvCxnSpPr>
        <p:spPr>
          <a:xfrm>
            <a:off x="4015031" y="1476116"/>
            <a:ext cx="22861" cy="891701"/>
          </a:xfrm>
          <a:prstGeom prst="curvedConnector3">
            <a:avLst>
              <a:gd name="adj1" fmla="val 1099956"/>
            </a:avLst>
          </a:prstGeom>
          <a:noFill/>
          <a:ln w="381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A30CB13F-E5A9-4852-A4F2-F64927C60D0F}"/>
              </a:ext>
            </a:extLst>
          </p:cNvPr>
          <p:cNvCxnSpPr>
            <a:cxnSpLocks/>
            <a:stCxn id="51" idx="3"/>
            <a:endCxn id="54" idx="3"/>
          </p:cNvCxnSpPr>
          <p:nvPr/>
        </p:nvCxnSpPr>
        <p:spPr>
          <a:xfrm flipH="1">
            <a:off x="4030811" y="2367817"/>
            <a:ext cx="7081" cy="860890"/>
          </a:xfrm>
          <a:prstGeom prst="curvedConnector3">
            <a:avLst>
              <a:gd name="adj1" fmla="val -3228358"/>
            </a:avLst>
          </a:prstGeom>
          <a:noFill/>
          <a:ln w="38100" cap="flat" cmpd="sng" algn="ctr">
            <a:solidFill>
              <a:schemeClr val="tx1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78BED5B2-9B32-4037-89F6-321E388B7EE9}"/>
              </a:ext>
            </a:extLst>
          </p:cNvPr>
          <p:cNvCxnSpPr>
            <a:cxnSpLocks/>
            <a:endCxn id="58" idx="1"/>
          </p:cNvCxnSpPr>
          <p:nvPr/>
        </p:nvCxnSpPr>
        <p:spPr>
          <a:xfrm rot="5400000" flipH="1" flipV="1">
            <a:off x="1296872" y="1499407"/>
            <a:ext cx="563980" cy="517398"/>
          </a:xfrm>
          <a:prstGeom prst="curvedConnector2">
            <a:avLst/>
          </a:prstGeom>
          <a:noFill/>
          <a:ln w="381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AED76A7-AD2F-4756-9B1D-015F3D50D9BF}"/>
              </a:ext>
            </a:extLst>
          </p:cNvPr>
          <p:cNvSpPr txBox="1"/>
          <p:nvPr/>
        </p:nvSpPr>
        <p:spPr>
          <a:xfrm>
            <a:off x="7999872" y="1249637"/>
            <a:ext cx="2766311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parser</a:t>
            </a:r>
            <a:r>
              <a:rPr lang="en-US" altLang="zh-CN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control</a:t>
            </a:r>
            <a:r>
              <a:rPr lang="en-US" altLang="zh-CN" sz="2000" dirty="0">
                <a:latin typeface="Consolas" panose="020B0609020204030204" pitchFamily="49" charset="0"/>
              </a:rPr>
              <a:t> ingress{</a:t>
            </a:r>
            <a:r>
              <a:rPr lang="en-US" altLang="zh-CN" sz="2000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2000" dirty="0">
                <a:solidFill>
                  <a:srgbClr val="7030A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dirty="0">
                <a:latin typeface="Consolas" panose="020B0609020204030204" pitchFamily="49" charset="0"/>
              </a:rPr>
              <a:t>ipv4.</a:t>
            </a:r>
            <a:r>
              <a:rPr lang="en-US" altLang="zh-CN" sz="2000" dirty="0">
                <a:solidFill>
                  <a:srgbClr val="7030A0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+ 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acl.apply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</a:rPr>
              <a:t>route.</a:t>
            </a:r>
            <a:r>
              <a:rPr lang="en-US" altLang="zh-CN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8E48226-1DDC-482A-9A92-10B7CD222E12}"/>
              </a:ext>
            </a:extLst>
          </p:cNvPr>
          <p:cNvGrpSpPr/>
          <p:nvPr/>
        </p:nvGrpSpPr>
        <p:grpSpPr>
          <a:xfrm>
            <a:off x="1791340" y="3500617"/>
            <a:ext cx="2232236" cy="387927"/>
            <a:chOff x="2607044" y="2154508"/>
            <a:chExt cx="2232236" cy="387927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E95080F-F0EE-4950-B69A-203531289FBE}"/>
                </a:ext>
              </a:extLst>
            </p:cNvPr>
            <p:cNvSpPr txBox="1"/>
            <p:nvPr/>
          </p:nvSpPr>
          <p:spPr>
            <a:xfrm>
              <a:off x="2644720" y="2154508"/>
              <a:ext cx="2194560" cy="387927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5D1682"/>
              </a:solidFill>
              <a:prstDash val="solid"/>
            </a:ln>
            <a:effectLst/>
          </p:spPr>
          <p:txBody>
            <a:bodyPr wrap="square" rtlCol="0" anchor="ctr">
              <a:spAutoFit/>
            </a:bodyPr>
            <a:lstStyle/>
            <a:p>
              <a:pPr marL="0" marR="0" lvl="0" indent="0" defTabSz="5080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  <a:p>
              <a:pPr marL="0" marR="0" lvl="0" indent="0" defTabSz="5080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A4C1509-887F-4E9C-A6F8-4B8D1E9D4E93}"/>
                </a:ext>
              </a:extLst>
            </p:cNvPr>
            <p:cNvSpPr txBox="1"/>
            <p:nvPr/>
          </p:nvSpPr>
          <p:spPr>
            <a:xfrm>
              <a:off x="2607044" y="2194921"/>
              <a:ext cx="2177470" cy="316320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508005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acl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E5CCC674-3562-4DB8-9AD4-F8C5AAAC2857}"/>
              </a:ext>
            </a:extLst>
          </p:cNvPr>
          <p:cNvCxnSpPr>
            <a:cxnSpLocks/>
          </p:cNvCxnSpPr>
          <p:nvPr/>
        </p:nvCxnSpPr>
        <p:spPr>
          <a:xfrm flipV="1">
            <a:off x="4035296" y="3617303"/>
            <a:ext cx="1061636" cy="153551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C5235F62-CC48-4337-9289-0E2AABE403BA}"/>
              </a:ext>
            </a:extLst>
          </p:cNvPr>
          <p:cNvCxnSpPr>
            <a:cxnSpLocks/>
            <a:stCxn id="66" idx="1"/>
            <a:endCxn id="55" idx="1"/>
          </p:cNvCxnSpPr>
          <p:nvPr/>
        </p:nvCxnSpPr>
        <p:spPr>
          <a:xfrm rot="10800000" flipH="1">
            <a:off x="1791339" y="3233316"/>
            <a:ext cx="7235" cy="465874"/>
          </a:xfrm>
          <a:prstGeom prst="curvedConnector3">
            <a:avLst>
              <a:gd name="adj1" fmla="val -3159641"/>
            </a:avLst>
          </a:prstGeom>
          <a:noFill/>
          <a:ln w="381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C19D417-1E3B-4908-9574-0320C3F812C4}"/>
              </a:ext>
            </a:extLst>
          </p:cNvPr>
          <p:cNvSpPr txBox="1"/>
          <p:nvPr/>
        </p:nvSpPr>
        <p:spPr>
          <a:xfrm>
            <a:off x="1224148" y="4257582"/>
            <a:ext cx="3861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Program description table (</a:t>
            </a:r>
            <a:r>
              <a:rPr lang="en-US" sz="2000" dirty="0" err="1"/>
              <a:t>PDTab</a:t>
            </a:r>
            <a:r>
              <a:rPr lang="en-US" sz="2000" dirty="0"/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708214-8D6E-4114-A532-445318E5C3F9}"/>
              </a:ext>
            </a:extLst>
          </p:cNvPr>
          <p:cNvSpPr txBox="1"/>
          <p:nvPr/>
        </p:nvSpPr>
        <p:spPr>
          <a:xfrm>
            <a:off x="8646173" y="4257582"/>
            <a:ext cx="196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P4 program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C7EBEBA-ADD8-475D-B268-462996C1109B}"/>
              </a:ext>
            </a:extLst>
          </p:cNvPr>
          <p:cNvSpPr/>
          <p:nvPr/>
        </p:nvSpPr>
        <p:spPr>
          <a:xfrm>
            <a:off x="5548010" y="3565573"/>
            <a:ext cx="1153683" cy="308841"/>
          </a:xfrm>
          <a:prstGeom prst="roundRect">
            <a:avLst/>
          </a:prstGeom>
          <a:pattFill prst="wdUpDiag">
            <a:fgClr>
              <a:srgbClr val="C473EB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10A64641-3CDB-4972-AF3F-9C3CFD9250D2}"/>
              </a:ext>
            </a:extLst>
          </p:cNvPr>
          <p:cNvCxnSpPr>
            <a:cxnSpLocks/>
            <a:stCxn id="51" idx="3"/>
            <a:endCxn id="65" idx="3"/>
          </p:cNvCxnSpPr>
          <p:nvPr/>
        </p:nvCxnSpPr>
        <p:spPr>
          <a:xfrm flipH="1">
            <a:off x="4023576" y="2367817"/>
            <a:ext cx="14316" cy="1326764"/>
          </a:xfrm>
          <a:prstGeom prst="curvedConnector3">
            <a:avLst>
              <a:gd name="adj1" fmla="val -2492225"/>
            </a:avLst>
          </a:prstGeom>
          <a:noFill/>
          <a:ln w="38100" cap="flat" cmpd="sng" algn="ctr">
            <a:solidFill>
              <a:srgbClr val="00B05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C35D6B5-D404-4183-BE71-434C53C7AFBF}"/>
              </a:ext>
            </a:extLst>
          </p:cNvPr>
          <p:cNvSpPr txBox="1"/>
          <p:nvPr/>
        </p:nvSpPr>
        <p:spPr>
          <a:xfrm>
            <a:off x="6645625" y="3575009"/>
            <a:ext cx="526106" cy="3693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Calibri" panose="020F0502020204030204" pitchFamily="34" charset="0"/>
              </a:rPr>
              <a:t>①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B1105B1-721C-4331-90B4-0A826CF3966D}"/>
              </a:ext>
            </a:extLst>
          </p:cNvPr>
          <p:cNvSpPr txBox="1"/>
          <p:nvPr/>
        </p:nvSpPr>
        <p:spPr>
          <a:xfrm>
            <a:off x="4311622" y="3755972"/>
            <a:ext cx="526106" cy="3693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Calibri" panose="020F0502020204030204" pitchFamily="34" charset="0"/>
              </a:rPr>
              <a:t>②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8DB32F-2C19-47CD-B599-DE12EBFFDBC3}"/>
              </a:ext>
            </a:extLst>
          </p:cNvPr>
          <p:cNvSpPr txBox="1"/>
          <p:nvPr/>
        </p:nvSpPr>
        <p:spPr>
          <a:xfrm>
            <a:off x="1104116" y="3391476"/>
            <a:ext cx="526106" cy="3693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Calibri" panose="020F0502020204030204" pitchFamily="34" charset="0"/>
              </a:rPr>
              <a:t>③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24AECB-9AFD-45DA-A843-ED7214D628E5}"/>
              </a:ext>
            </a:extLst>
          </p:cNvPr>
          <p:cNvSpPr txBox="1"/>
          <p:nvPr/>
        </p:nvSpPr>
        <p:spPr>
          <a:xfrm>
            <a:off x="4256950" y="2394193"/>
            <a:ext cx="526106" cy="369332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wrap="non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+mn-ea"/>
                <a:cs typeface="Calibri" panose="020F0502020204030204" pitchFamily="34" charset="0"/>
              </a:rPr>
              <a:t>④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5688DF7C-314C-4954-BA6B-E3C6E96B8896}"/>
              </a:ext>
            </a:extLst>
          </p:cNvPr>
          <p:cNvCxnSpPr>
            <a:cxnSpLocks/>
            <a:stCxn id="51" idx="3"/>
            <a:endCxn id="54" idx="3"/>
          </p:cNvCxnSpPr>
          <p:nvPr/>
        </p:nvCxnSpPr>
        <p:spPr>
          <a:xfrm flipH="1">
            <a:off x="4030811" y="2367817"/>
            <a:ext cx="7081" cy="860890"/>
          </a:xfrm>
          <a:prstGeom prst="curvedConnector3">
            <a:avLst>
              <a:gd name="adj1" fmla="val -3228358"/>
            </a:avLst>
          </a:prstGeom>
          <a:noFill/>
          <a:ln w="38100" cap="flat" cmpd="sng" algn="ctr">
            <a:solidFill>
              <a:srgbClr val="FF0000"/>
            </a:solidFill>
            <a:prstDash val="dash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BB7C604C-F9D1-426C-936F-869E6DCB0229}"/>
              </a:ext>
            </a:extLst>
          </p:cNvPr>
          <p:cNvCxnSpPr>
            <a:cxnSpLocks/>
          </p:cNvCxnSpPr>
          <p:nvPr/>
        </p:nvCxnSpPr>
        <p:spPr>
          <a:xfrm flipV="1">
            <a:off x="4045127" y="1795910"/>
            <a:ext cx="1113589" cy="361836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4FA318B1-9CD3-4F36-ACD8-4E3EC1522D9C}"/>
              </a:ext>
            </a:extLst>
          </p:cNvPr>
          <p:cNvCxnSpPr>
            <a:cxnSpLocks/>
          </p:cNvCxnSpPr>
          <p:nvPr/>
        </p:nvCxnSpPr>
        <p:spPr>
          <a:xfrm flipV="1">
            <a:off x="4051578" y="2571223"/>
            <a:ext cx="1119600" cy="787888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rgbClr val="00000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9925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/>
      <p:bldP spid="74" grpId="0"/>
      <p:bldP spid="75" grpId="0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04116" y="992"/>
            <a:ext cx="9983769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dirty="0">
                <a:latin typeface="Tahoma" pitchFamily="34" charset="0"/>
                <a:ea typeface="Tahoma" pitchFamily="34" charset="0"/>
                <a:cs typeface="Tahoma" pitchFamily="34" charset="0"/>
              </a:rPr>
              <a:t>More partial reconfiguration primitives</a:t>
            </a:r>
          </a:p>
        </p:txBody>
      </p:sp>
      <p:sp>
        <p:nvSpPr>
          <p:cNvPr id="41988" name="AutoShape 4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0" name="AutoShape 6" descr="data:image/jpeg;base64,/9j/4AAQSkZJRgABAQAAAQABAAD/2wCEAAkGBxQQEBUUEBQVFRUVFhYUFRcUFxUWFxQUFRcWFhcWFRUeHCggGB4lGxQVITEhJSorLi4uFx8zODMsNygtLisBCgoKDg0OGxAQGy0mICYsLCwsLC8sLDQsLCwsLCwsLCwvLCwsLCwsNC0sLCwsLCwsLCwsLCwsLCwsLCwsLCwsLP/AABEIAOEA4QMBEQACEQEDEQH/xAAcAAABBQEBAQAAAAAAAAAAAAAAAQMEBQYCBwj/xABMEAABAwIBCAYGBwUFBgcAAAABAAIDBBEhBQYSMUFRYXEiMoGRobETQlJywdEHIzNDYpKiFIKy4fAVJTVT0iRzdKOzwhYXNFSDhPH/xAAaAQACAwEBAAAAAAAAAAAAAAAAAwIEBQEG/8QAOxEAAgECAwMLAwMDBAMBAQAAAAECAxEEITESQVEFEzJhcYGRobHB0SJC8BQz4SNS8TRDcoIVJJJiJf/aAAwDAQACEQMRAD8A9xQAIAEACABAAgAQAIAEACAGaycRxvedTGl55NFzbsChOajFy4ZjKVN1JqC3u3iOh1xcaiu3INWyBFzgIuBBravRngj/AMwyHmGMJ+ISZ1LTjHjfyRao0dqjUnwt5snJ1yqKu3AEXA5DwSQNYtfhdFzrTSudLpwEACABAAgAQAIAEACABAAgAQAIAEACABAAgBA4G/DX5rlztmKuXOCLlwGqqPSjc32muHeCFCWaaGU5bM1Lg0U2ZVf6WkaD1o/qzyHV/SR3FU8DW26KvqsvjyNDlehzWJbWks/nzL26uXMwLouBlctVP96Uo9kHvk0m/ALOr1P/AG6a4e9zbwlP/wDn1Xx9rM1V1o3MQVFwG6idsbHPebNaC4ncALlEpqKbeiJQg5yUY6vIrM15XSQGZ2BmkfJbcL6DR2NY0diThJuVPbf3Nv2Xki5yjBU63NR0ikvd+bZbq1coCqQAgAQAIAEACABAAgAQAIAEACABAAgAQALlwKPL9UaZ8dQLllxFMB7BN2P5tdfnplU8TVdJqpu0fZufd7mlgqSxEZUHrrHt3rvXoXEcgc0OaQQQCCNRBxBCepJq6M+UXFuL1R1dcucBcuBgs0qn0FY+I9V5cz95hOj4aQ7QsbB1Nis4bndd6PT8p0+ew0ai1Vn3PX2N4te55gEXA8+yrPfKWlsbLGOQbog+N1i1p/8AtX4Nex6rDU7YDZ4xl53PQVtXPKgu3AymfuUdGNsLTi/pP9wah2kfpKzuUK1oqC35vsNzkXD7U3Ve7Jdv8L1NBkeD0dPEz2WNB52F/G6vUI7FOMeCRlYqpzlacuLZNTriAUkwI01YBIyIYvcC4j2Yxre7hewG8ngbcdVKSgtX6cfYbCi3TdR6LLtfBer6u4lJokEACABAAgAQAIAEACABAAgAQAii2AKDZ0i5SpBNE+N2p7SOR2HsNj2JVWCqQcXvG4es6NSNRbmZLM/Kxid+zTYDSIZf1X3xZyJvbjzWXgsQ4Pmp93bwN3lXCKpH9RT4Z9a4/m42q07nnQXLnTzTKwMdXIW4ESl44G+kPNYFa8Ksrcb+56/DNVMNFPRxt5WPRKOpEsbXt1OAPK+xbcKinFSW88pVpunNwe4dJUri7Hl1RKXSOftLi/vOkvOyneTl13PawiowUOq3seog3XornirCSSBoLnGwAJJ3AYkockldnYxcmktTzapkNXVXP3j2tA3NJDQO5YUpOtVu978j19OKw2HsvtTffr6npi9Bc8cClcCuy5ldtLFpOxccGN9o/ADaUqviI0Y3eu5FvB4SWJqbK03vh+biHmlTP9G6omN5ZyHE7mDqAbhrPIhQwUZbLqT1l6bixynUhtqhT6MMu/eX6vpmWKpACABAAgAQAIAEACABAAgCqyvVvpvrQC+L71o6zB/mM4b29uGN6tepKl9eq39XWvcu4WlDEf0m7S+17n1P2fdnlabR1bJmB8Tg5p1EeR3HgpRqRnHai7or1aU6UnCasx5DYsRRbAwOeFD6Oo0xqkGl+8LB3wPasTHU9mptLeeo5Kr7dDYescu7d8GizZyv6ePRefrGDH8Tdjvn/NXMLiOcjZ6rz6zJ5QwfMz2o9F+XV8F1dWbmcYLOaK1VJx0T+lvxBWLilaq+70PUcnyvh49/qy6zOqrxujPqnSb7rtfj/ErWCqXi4cDO5VpWmqi35PtX8ehcZUl0IJHbQx1udrDxVqrPZg31GfhobVWK60edaCwz1tz0mhfpRMO9jT3gLdhK8U+o8hWjapJdbKbO+t0YxG3W/XwYPmfIqtjKto7K3+hocl0Nqpzj0Xr/AAUGbMGlVM/Dd3cDbxIVTCK9VGpyhU2cPLryPQLraueWI2Ua5sEZe84DUNrjsA4rlSrGnHakOoUJ1pqEf8GDia/KFWPSajiQNTI26wPK+8rIjtYmstr/AAj00nDA4Z7H+W/zwR6M0WFhgBgOC30zyTbbuxVJMBVNM4F1K4CroAgAQAIAEACABACKLYCOFxY43UGzqds0YPKUEmTZ9OA/VSHBpxbfax3wOu3IrEqxnhKm1Dov8t8HpqFSlyhR2KvSW/f2r3X8GpyNlmOqb0cHDrMOscRvHFXqOJjVWWvAxcVgqmHlaWa3MsUxsqFPnTR+lpyRrj6Y5DrDuuexVMXDbp9mZf5Nrc3WS3PL48zF0czonh7DYtPfvB4FZEJuElJHoasI1IuEtGeg5PrWzRh7duseydoK2adVVI7SPLV6MqM3CRmM64/9oB3sb5uHwWdjP3L9Rs8mS/o2637ETItR6KZrthOi7k7DwNj2JVCexNMfi6fO0nHfqjS5zSWpyPac1vjpf9qvYqVqdjH5PjeunwT+DHaCyzfubjI8n+zRk6gwD8uHwWxQl/TXYebxUf68l1+pj8qVJmlc/YcG8GjV8+1ZlWpzk3I38NTVKmoePaWmZ0P1j3bmhv5jf/tVnBL6m+op8qz/AKcY8Xfw/wAmnqJ2xtLnmzQLkrRc1FXZjQhKclGOrMBlrKTql9zg0YMbuG88SsitXdWV9249RhMNHDwstd7NJmdk/wBHEZHDpSauDBq7zc9y0MDT2YbT3+hkcq4jbqc2tI+v57miWgmZQKSZwpcs5xsgPo4x6WYnRDG7HHUHHZy18tar1sZGm9mOcuBo4Tk2dZbc3sw4v2+dCZkqkkaNOodpSu126kY9iMbBvOs7dQtZoxkltTd5eS6l+ZiMTVpt7FFWgvF9b9lovEsVYKgIAEACABAAgAXGAiW2dEUGwI1fRtmjdG8XDu8HYRxCTVgqkXGQ2jWlRmpx1R51U0slLNo3Ic03a4YXGxw4H5hYE4yoztvR62nVp4mlfVPVe352msyHnEJbMms1+oHU1/yP9cFoUMWp/TPX1MPGcnOn9dPNcN6+S+IvrVlsy1kefV9H6KVzNgOHunEeFliVIbEnE9TRrc7TU+PqS8i15gfj1HYOHxHEKVCs6cuoTi6CrQ61oT86gCY33Fi047LCxvftTsXm4tFTk57MZRe5mHq87qON2j6YSO9mFrpT3tBA7SoRwdaSvs2XXkWZYumnZO76s/Qk1/0gtnjYxlLVOLdbnNYwOIFgRd99+sBWqlBygk5oq0KdWE5TjSlZ6ZW9bEA50n/2c/fH/qSf0X/7Xn8Fnnqy1pPy+Sb/AOZcTaf0L6arjdiC4xNc3RJJNi1xPDVtVn9NPmtiMl4lXm5vEc7KnK3ZfPuI1JnhRSmwna126QOi8XgBU54KvHPZ8M/QuxxdJu17Pry9T0PNQNEDpLiznX0ri2i0DG/en4RbMG3xM7lCW3UjFcPUqMu5TM7rNwjbqHtH2iq1evzjstDQweGVGN30n+WIWTqIzStZsJ6XBo1n+t6hSp7c1Es166pU3Pw7T0FjQAAMABYDcAtxZHlW23dnFVVsiaXSODQNp8gNp4LsqkYK8mSp0p1ZbMFdmLy3nQ+W7ILsYcL+u7u6vZis2vjZT+mGS8z0OE5Lp0/qq5vyXyXGaeb/AKAellH1rhgP8sHZ7x292+9zBYXm1ty19P5KHKfKHPPm4dFef8cPE0q0kzIFU0zgKQAgAQAIAQhcYFLlGoqKbptb+0RbRqlYOBAs8dl95OtU606tLNLaXmvn1NGhTw+I+mT2Jcftfw++3odZNzkp57Br9Fx9V/RPYdR7CoU8ZSqaOz4M5iOTcRQ1jdcVn/KLZObKAiW2dKrL+ShUR4dduLTv3tPAqpiaPOxy1WhdwWKdCefRevyYf0diQRYjAg7CNYWM+DPSbSaui/yPl10dmS3c3Ydbm/MeKtUcU45S0MvF4GM/qp5PhuZIzlgDgyVliD0SRt2g+a7i0naaFcnzcXKlLt+TLZYyjHSQPml6rBqGtxOAa0bSTgq9KlKrNQiXqtVQjtM8/rKuoyjY1jyIm3MdM0kMYCb/AFh1vdgNerG1tS1VKNFbNPdvevdwLeG5H2/6uJ3/AGrTv4ssKKnbGLMaGjc0AJEpOTu2asacKa2YJJdSsWMQUBcjmqmACZBsWsLCo7tFda5T9plmGFpw0QS07JBaRrXDc4A+aIya0ZKrShUVpxT7VclZLzWmEbn0E0lPjfQBLopOLoibHUnq9WNpq6/N55/F4PDU6i5t7MurNeD9miVk/OV8cogyjGIZCbMkb9jKdwJ6h4H5LOr4HZW1TzXDevkUqsqbUaq10ktH8PqZ6dmvRaDDIdb8BwaPmfILuEhaO095nco19qSgtF6jmVcvsiu1lnv/AEt5nbyHgmVcVGGSzZHDYCdXOWS82Y+vqnzO0pHEnZuA3AbFnTqSm7yZv0aUKUdmCsaLNbIWjaaUY642nZ+I8d27y0cHh7fXLu+TJ5Sx970qby3v2+TVLTTMQUJiYCqaYCqaOAugCABAAosBFBs6ZjODNZs15IbNk1kamv8A9J49+9ZuKwUZ/VDJ+TNjA8qypWhVzjx3r5X51GcpMp1FK7Q0nDRwLH4gdh1DkVmxr1aT2b9z/PQ16uFw+JjtWWe9fnqaOgzrY7CZpYd46TfmPFW4Y6L6SsZFbkmcc6bv6/BfQTtkF2ODhvBurKmpK6ZmTpyg7SVihzkyXf61gx9cbx7XzVDF0b/Wu80+T8Vb+lLu+DPtaqBqNkqGZzWlvqu1g6r7CNxwXVNpNbhE4RclLejB/SbPc0sG+R07uUTbNvzL/BX8BGynPqt4naa28TTjwbl/8q68yupG3CbKFtD0SxKl0ifEEtg2noSr2C4KtdleXBzukSOQv8QnRSLaTiskT6Smpz15ndjS3xxTUob2VqlTELowXj/gvqJlCzcT+JwPmU6PNIzarxsv4RcNyxA0WD2jkW/NN5yKKDwdeTzTM9nVLT1cZYW6d7bNW832dm2yXOor3jqXqGCm4uFVfS9V6eHEj5n5yThrsnzPJMDQ6J/rS0xOi0OO9ps078NapY66ipQyTyfaZdPCRo4iUJ5vVN71x7eJcuaso0Uy7zdyNpkSyjojqtPrHeeHn53sLQ2vrlpuM7H43YXNw13vga1aqZhiqaOEKtyxBD9pI0H2R0nflGKjPEU6fSZYo4OvW6EX27vFlN/4rdM/Qo4HSO3vIa1o3m18OZCQsc5y2aMbvrND/wAVGlHbxFRJcFm+z8uXeT6aUdKok0neywaMbeXrO5uPYFfpRnrN59Wny+8zq9Sl0aMbLi82/Zd3iT08rAgAQAigwEKWzoiWwK/K2SY6ltnizh1XDWPmOCrV6Maqz14lvC4uph3eOm9GJyhkx9O6zxgeq4anfI8FjVaMqbsz0VDFQrxvHw3o4p5HMN2EtO8GyWpOLuiVSMZK0lcvKPOB4wkAeN+o/IqxHFyWUszMq8nwecHb0IdU1mleLqnGxFi3gq89m946Fim57Np6+py1qgdbPLs7Z/TZUl3Qxxwjdd15HW7wOxbGGjs0I9bb9hmBV6lSpwSj45v0RLpG2C6zRLFgw7EuWgU+kc1Js1QjqW6fSKwJxcH424EqRCTzsSI4hog7SbfBdtkKcntWLb+z2Df3pmwil+omx2CmZj0RgDrxUlFC6lWeWe8p8nj++f8A6so/5zVWxn7H/b2ZQxL/APYh/wAPc9CyNkr0rtJ/2Y/Ud3LeqFCjtu70KuLxXNLZj0n5F9UZXhiwLwbbGY9mGAV+WIpw3mZTwlapnbvZT1mdZ+6YBxfj+kfNIljn9q8TQpclL/cl4fP8FDXZWml68jrbm9Edw19qrTxFSerNOjhKNPoxXbr6k3I2aj5bOmvGzd67uz1Rz7lZw+ClPOWS8/4K+K5VhS+mn9T8l8m1oaNkLAyJoaBu2neTrJ4lbNKEaa2Yqx52tWnWltTd2SU5ChUw4CAGamo9GLlriNug0uI/dGJ7AVCctlXGU6e27JrvdvN5FezOSlJt6ZoI1h4cwjmHAWVX9XR/uXfl6lp8m4pK+w32WfoSosowv6ksbvde0/FdVWEujJPvQiWGrQ6UGu5kgG6GKEKWwGqiFsjS14DgdYKVNKSsxkJyhLai7MymVMhuiu6O7meLee8cVlVsO4Zx0NvDY6NX6ZZPyZXMCqlpsfYEC2x0WAudQxPILgts8XybL6Z8kxveaWSXHc5x0R3AL0E1s2jwSRdwEbYdP+5uXi7LyRo4G4JLLT0JzdXalTJUtRmtPRUY6lujqVzU4tsks6nb8lLcKfSJcIwjG9w8XKS3CZPOT6vYu3ppnoIfW90/BdRypu7Sjof8ZH/Dzf8AUaq2M/Yf/L5KWK/fp/8AD3NrNO5wsXGwwA2Ds1LIc5NWbOQhFO6WZEcFwemd0eT3zOtGL7ycGjmUynTlUdokauIhRjeb+TWZJyBHBZzum/2iMG+6NnPWtWhhoU83mzDxWPqVvpWUeHyXCuooCpiOHSYgFTEcBdAFxgQcoZLhnH1sbXcdThycMQq1WjTqdNXLNDFVqD/pya9PDQzOUMydsD/3ZPg4DzHasyrydvg+5/JsUOW91WPevj+ShnoZqc9NrmcRqPJwwVCdOpS1VjThXo119LT/ADgx6DKMzdUsn5nHzKiq1RaSfiLnhqL1gvBE6LLk4+8vzDT8FNYmqt/oVpYHDv7fNkyLOGXaGHsPwK7+rn1FeXJ1Ldcizyh7rhobfWG6ieA2JE5KTulYdCLgrN3BgSwZT58137Pk6oeNZjMbba9KUiMW5aV+xWcHDbrxXXfwzK1eTUHb8uec5Ig0Gtb7IDe4WWpKV8zfUFTSgvtSXgrF/ANXelnJEtowCVMnS0IuUDgiBcoIgtTSyyV6gUtwr7mToB04x7p+KmtUV5v6ZPtLZyYUULD63u/ELqOVN3aUlEP75Z/w838bVWxf7D/5Io4z96n/AMX7Gzc3csYEy0oMhaXSmOiPZvieZ2efJXKWGvnPwKdfH7OVPN8dxoIjHG0NaWtA2AgLQjsxVkZcucm7u7YprIxrkZ+ZvzTFOPFHOZqP7X4M5OU4Rrlj/O35qXPU19y8SX6as9IPwY2ctU4+/i/O35qSxNH+9eKJfosQ/wDbl4M5OcFMPv4/zKSxdD+9eJJcn4p/7b8BykyzDKbRP09nQa9wHMgWCfTr059F37LkKuDrUleat2tfJYJ5VEKiwEKWzoiWwOXAEWOI4pbJJtZop63NyGTFo9Gfwau1urusqNTCU5aZdhfo8o1oZN3XX8lJVZvyx9UB43t1/l+V1RqYWcdMzRp8oUqmuT6/kgBtjY4HiqzLLd80PsC4LY+wLgpmI+laq6FLAPvJTK7iyFt7Htc3uWjyfHpz4K3iRpR28RTj17X/AM5lBk9mCtyNot4h5eaWQmSgEmWo+HRIGUDipwLlBZEVqYPZKk1N5KTEx1ZYQD65vC/gCprpFaf7bLJyYVELBt5fELqI1N3aU1H/AIxFxhnHiwqti/2JdqKWO/dp/wDF+xs3hYxFDD2oGpjDwujUxl4XRqHabJU032cbiN56I7zYJ0KFSfRQupi6NLpyXv5FxSZlOdjNIG8GDSP5jgO4q7T5Pb6b8ChV5aiv2437fgvKHNimi+70zvk6Xh1fBXqWDow3X7c/4M2typian3WXVl/PmXLGgCwFhuCvRM9tt3Z0pnBCosBCls6IlsCPPWxs68jG+84D4pE6kY6tIdCjUn0Yt9xBly/Tt+8v7ocfG1lWniqS3liPJ+If227bESTOeP1WOPOw+aryxkNyY+PJlT7miDV5Y9LriZzNyRyIsVWqYjb1iizSwfNaTf54kJirFhj7FwUzy3Pqp9NlRzQcIIWR22achMjj+UtC2MLHZoLrbfhkNwEb1Zz4JR727+iO6JmCkzULGIefkosXLUlAJD1LC0KuuPSTYF6ishlqmNZMeOkByCnvERf0tk6kxm7CprpFap+0WLlMrIWDby+IXURq7ilpj/fFPxiqPJpVbFf6eXaijj/3aXY/Y2z1jEEOU2TZJeoMN5IA+abToznoRqYmnS6TLKnzYH3jyeDRbxPyVuGDX3Mpz5Tf2R8S2pclQx9WNt956R7zqVynRpw0RSqYutU6UicFZRWFCYjgoTEAqYjgqkBArW1B+xdCPfa8+Id8Emoqv2Nd6fyWqLwy/cUu5r4KGro8pn76K25nR8Sy/is6pTxrfSXd/j3NKnW5MX2S7/8APsVFTkeud1w9/wD8gcO7S+Cp1MPiXrd9/wDJfp4zAro2X/X+CGclTN1wydjSfJVnQqR1i/Asfq6MtJrxOTGW9YEcwR5pbTWp3aUtHccYVEhIkMXBTH2IFMfYuCmeK01T+0TTT6/TTSSN9y+iwdgat+UdhKHBJd+8ucnxth9r+5t92i9GaGkaksuomwDV3qLFrNk9g6Kr7xr1KjKMfSwToPIv0JZDEcd3W42TENlKyuWrKXpgnf8AzRtZlJ1fpaQ/TMtMbez8QmU82LqO9JdpLcmiUdU+3kPMLqI1d35uKOI/3xS8WVP8AKr4n/Tz7UUeUP3aXZL2Nw9YpBDJcQbgkHeMF1O2g2yeTH4sszM1PJG51neJx8U6OIqR3ipYKjPWPgToM7CPtIweLTbwPzVmGOf3LwK0+SU+hLxLKmzmp363Fh/GLeIuPFW6eMpPfbtKlTkzER0V+z8uWtPUMkF2Oa4b2kHyV2EoyV4u5RnTnB2kmu0eCaiAqYjgqkAhXGAhS2dES2AhS2dOUtnSNVMiAvIGAb3BvxSKigleVh1N1W7Qb7jPV1dAcIomn8RGiOwCxPgs6rUpfbE1KNCvrUm+zUr2lVS0ytzuyh+zUFRLexEbg0/jf0G/qcE/C0+crRj1lbES2abZ5nken0Gtb7IA7QMfG61pyu2zbjT5uMaf9qS8Fn5mhhGCUyT0JsAUJaC46k1wwVdDFqVdZi7tT46F2llE5pG/Wdt1M7Vf0Fow9Lv8iuLUqPQKX7Rx4Dz/AJJ1IKnQRIcmC0dU+3s8wpRIVd3f6FEP8Xovdqv+mEjEf6efd6lLlD92j/29jcvKxCCHRkuVwu1lwdRBbbzTVRqPREP1VGLs5evwcuyHOfu/1M/1Kaw1Xh6fJJY7D/3eT+Dg5vVB9T9TPmpLCVeHmiX/AJDDr7vJ/Byc16g+q38wTFgqvV4nf/KYdb34HLc06kG40Adh0yCO0BSWBrXureJ18rYZqzu+4s6TJ2Uo+rNGRue4v8Sy/irdOljI6SXe7+xTqYjk2prB9yt728i8oX1f3zIDxY+Rv6Sw+av0nX+9R7m/gzqywn+25d6XrdehZXO4d/8AJWcynkdIZwQpTOnKgwI1bWxwi8rw0bL6zyGs9iRUqRgrydh1KhUqu0FczdfnWThA234n6+xvz7lm1cbugu9mvR5KSzqvuXz+dpSS1LpDd7i48T5blQlKUneTNGNONNWirHTConGPsK4KZj/pQqvqYIAcZZg5w3xwgvd4liv8nx+qU+C83kJUdutTh13fZHN+hnsntVxmve7uXLBglhLQnUrcUubyIR4kt6SiaKifrJ60L0OiFD1+9MR2t0SxhOtcjqVZHdFrceXxTqW85V0Q+5TFo6p9v7vmF2JCru7/AEM/K62VqDj+1D/lBKr/AOnn3epS5R/do/8Ab0RunlYZFHVLXvhN2HmDiDzCZTqShocqUIVVaS+TQ5Oy/HJg/oO4nonk74FaNLExlk8mZVfAVKecc15+BcK6igdBMRwVMRwUJiAUJiOCqQAuMCvynliGmH1rwDsaMXHk0Y9upVq9enSX1v5LWHwdbEP+nHv3eJlazOyae7aWNwHtBum/uFw3xWVUx1SplSXu/g2qXJNGjnXkm+F7L5fkQGZGqpTpOjeSdZkIB/Ubqt+mrzd2n3/yWnjcLSWypLsX8FhT5qTHrOY3tJPda3iprA1N7SKs+VqK6KbLGDNRo68jj7oA87qawK3sqT5Vk+jHx/ESnZHp4mlzwbDa5x8ha668PSgrsQsZiKstmPkijrKtrzaNgYwarAXPFx+Co1JqT+lWRpUqUoq83d+R5bnxVelyiGA4QQgW3SSnSP6A1aOEjs0L8X5L+R2EV68pf2xt3yfwmLQsTGaCLRo1d6WcmTKd2ilTzCEbocfP5KKQyMCoMmk/ldPSsi+o2iOUBxJ4fFTSI1lkkWEDuif63rkd5Wms0P0Oonim09BdXVDrlMijqn2/u/xBdiLq7u/0M7U/4rk88anxiCVW/wBPU7vUp8or+rR/7eiPRKehdKCY7EjW29nc8cLdqx4UpTX0iJ140naeXXuItVSvj67HN4kYd+pEqco6ofTqwn0WmQnFRLCROydl6WDC+mz2XbPdOzyVmjiZ08tVwK1fAUq2ej4r3NdkrLUVRgw2dtY7B3Zv7Fq0MRCrprwMLE4KrQzksuK0/gslbRTOkxAKmI4C6BzIzSFjfHcSD3jELjV1Y7GWy7kOHJEDDdsTNI4lxaC4neXHEpHMU4u6iixLF15qzm7cL5eGhLtZdZXApbAQpbOkTKFcyBmlIeQ2uO4BIq1I01eQ+hQnWlsw/wAGMyjlN87ruwA6rRqHzPFY9WrKo8z0FDCwoRstd7GGFKGNHkwqPT1E82sSTP0T+BnQZ4NW5s7EYw4JeLzZ3Ar+k5/3Sb7lkvcvaNqWy4ie3WoEJkpKkNprIj1x6K7Es0VmVjCnF1kul6rjy+KmhFTVEiB31Z5/D+aEshc19aJ2TB9X2n4JkNCviOmPuXRaO6fb+7/EuxIVd3f6Gfqv8RoD+ObxhKVW/Yn3epU5QX9Sl2v0NxFUOjcHMNiFixk4u6ISpxnHZloa/JOU2ztwwcOs34jeFrUKqqLrMLE4aVGXVuZ3U5Lhk68bSd4Fj3jFNdCnLVEaeKrU+jJlVVZoxu+ze5nA2cPgfFJlgIPotovU+V6kenFPy/PApqvNKoZjHovtiNE6LvGwHekSwFVZxz/PzeaFLlbDyyndd115fBIo84Kml6NXE9zB6xB0h+91X99+KfTxVajlVi7cf50YqryfhsT9WHkk+G7w1X5kazJuUoqhulC8OG0bR7zdYWrRqwqq8Hcw8RhqtCWzUViYrBXBAAgBCosAKWzpyoMCsy1lllM3HpPPVYNZ4ncOKqYivGks9eBdwmDniJZZLezC1lc+Z5fIbnwaNwGwLEqVJTe1I9LSoQpR2YIsMnZFllxtot9p2HcNZTKeGnPO1l1lSvjaVLK93wQ/nX6DJlBNM9zTJ6N4h0/WmLHaDWM24i+2wBOxaFDBxUlvMevj6lTJZLq+TxXI9PoMY3c0X56z4kps5bUmz09KnzVONPgku/f53NJStSGMRLjGPaoipaklKZYjoQ8oHBTgWaCzK9qaW2TYfszz+CmtBEumOswj5k/L4Lu4g/3CxyePqx2+anHQq1umxxy6RQ5T6jzb/EuxF1dV3+hSupzJlGgaDYmWQAn/AHL/AJKMobdKcer3KXKtRU+bm9zfobGupHxG0jSNx2HkViTpyg7SQUasKqvBkeCpdG4PYbOGr5HeEQk4u6HTpRqR2ZLI2+RsqtqWYYPHWbu4jeFs4esqq696PN4vCSoSz03MslaSKgqYjgtlNAQ35JhL9MRhr/bZ0Hdrm2J5Fc5infatnxWT8iwsXWUdjauuDzXgyaAnlZioAEACAES2jpns485G0/1cdnSnZrDL6tLefwrPxWLVL6Y5y9PzgamA5NlX+ueUPXs+TP0Ob1RUu9JMSzSxLpOseTPnZZ8MJVqvanl1vXw/watblDD4eOxTztuWnj/k1WTcgQwWIbpO9p+J7BqHYr1PC06eaV3xZiYjH1q2TdlwRZprRTPmfPXOB2VKx0hJMWn6KBuxsDXXLrb3hpcT7o1AKy1zdN8R+Dp87iIQel1fsWb8iRRtxWcz2Dd3cu6cJTOofgCixO8kJZaWhX5RKZAt0EQ2phYZOGEY7fNT3Ff72Ouwjb/Wsru4gs5ssqMfVt5fFTjoVavTZ05dOI7p9R5t812Iurqu/wBCndUCLKGT3nUKh1+RjcD5rilswk3w9yjyvTdRQiuL9D2t8bZG2cA5p34ghR2VJWeh5uMpQldZMzeVc19bqc/uOP8AC7596p1cFvp+Br4blT7a3ivdfHgZpsslPLcXY9uwi3YRtBVNOdKV9GjXcKdenZ5xZvchZYZVMuMHjrt3cRvC3MNXjVjda70eYxmDnhpWeaejLQK0imKmJAKpo4C6AIAEACAIeUI5XjRicIwetJa7gNzG6r8Tq3HYmrGcsou3X8fJYoSpQe1NbXBbu9+y14oYyXkKGnxY279r39J5J1nS2X4WSaWFp0s4rPi9RmIx1avlJ5cFkvD5LFMaKgig0dKXPDKbaWinkdrET9Eb3aJt8+xKlJRavvaXiNpUnUvbcm32I+ZcmYxttgW2HJzcP64FXKkVJNMjQqyo1FUjqvy3fozS5NIcLjtG47llTTi7M9jRqwrQVSGj8nwfZ56l1GMEpjXoSIQoSFR6Q6llkrK84p0C7RWRHapjWTpcGN5D5qb0K8c5Mdnwa0cB5LrIw1bLKn6jfdHkmLQqT6b7QcgEOU+o82+a6iFXVd5jM+A+1OY3FjxN0XD1XaLiD4JlCKleL0sZ3LUnGnCS1T9j1T6K86P26k0ZOjNCSx7eIte3DEdhA2JMYc1J0nuzXZ/GhiYj+pFV1vyfb/OvibgJyRUIuUMnRzt0ZWg7jqc3kdi5OjCorSQ6hialCV4O3oZGtzenpHiWlJeG44DpgbQ5vrjl3LPnhKtGW3Szt4+G/wDMjeo8oYfFQ5qurX8O57u/xNNkDLTKtlx0Xtweza07xvC08NiI1o3Wu9GPjcFPDTs84vRlqraRRFUgBAAgAQAIAEAIotAIltHRHGwucAMSTsCgzqTbsjx/6Tcuenp53A/Vhno2D33Bml2kjsssqnV5/FRtonl3Z3PQzw36XAzv0ms+/K3dc8vhj0DpDUQNIDhqcB/XgtqR5wtaV5BDmH4gjcVXqwU1ZlvCYuphpbUNHqtz/Nz3F9SVgfZp6LvZO33TtWfOnKGp6WhjKWIX0PPg9f57iyiCTIsU1mdKBYKqsPST46F6kshpqmTZPqhqHABSZXp72O1mtdkQpaFmwWaOQ8kwqPVnLkEkd0+o82/FdWgup0l3mSzss50DQekJDIRrswMcLncCSB/+J2GWbZl8uzjzcY3zvfusPfR7Wugr6hzNghc4bCbOBHa1V+UZ7DhNa5lHkukq0alN6NLueZ77TTtkY17DdrgCORViDUkpLRmZUhKnJxlqh1MSIChTSAr6zI7HvErPq5hqkZt4PbqeDx7CFCWHi5baylx+eJapYycIc3L6ocH7Pc/yxYR3sNK19ttXYrCvbMqytfLQ6XTgIAEACABAAgAQAig0BmM6at8zhSUwu9wvKdjGbA47L7eFhjdZuMnKb5inq9epfn5mbPJ1GFKP6qtouj1vq7PXsKTPjNQMyLVMi6cug2VzrYuEMjJXNaNgsw4ctafhcNGj28SpjcdPEyzyjuR4fTz4AjUcVcaKJJiksbtNjtB6p7Nh4hLcDpYQ1zDhINH3tRPB2ryKVKLOpltDO9vUdcbn49ztffdVZ0IvqNGhypXp5N7S69fHXxuOSZaDB9Yxw4t6Y8MfBJ/Sz3GrS5aoS/cTXmvnyK05Yhe7CRoO5x0T3OsVLmakdUblDlDCzX01F429SZA8OtYgjgbqNralvaUleLuT5XgvG66k3mJjFqJ1UOucEM5CLSzJ5rW22pm0itzMlqV9Rl+BtxptJHqtOm78rblSUJy0RXqYnD0unNer8NStqc4JHAiFugD6z7X/AHWA8+sRyKfDDv7mZOJ5ahpRjnxfx8lDW1rYd75XnAa3yO3ncPADAblaSSVkYFSpKpJym7s2f0S5tPqKSrmJ+uNRofhdoMa4t4YyWB4KjjsPzyVtUX+TsYsPN7XRevUb/MnKRa91NLcG5LAcCCOuy3j+ZU8BVs3Sl3e69/Ev8r4ZSisRDTf7P28DZLWSMAVTSOCqQAugCABAAgAQAIAEACAOZL2Oja+y+q/Fcd7ZHY2vnoRsn0DYQdG5c46T3nrPcdZcfhqGxKhSUFl3viOr4iVVq+iyS3JdX5mSSLrrQk+e/pIzIdkyV00LSaOR1wQP/TOcfs37mX6ruQONi6cXc4ZFpUgHWuXLALGS3qOczl1fynDusouCA5kqJtui/kSw9xuPELqikBwan22PH7ukP03XQG9OnOsRg/iaGnxAQCyJEckWx7ex9vIrmyuA1V6q0k/Fjvpo9sg7ZD/qXNiPBB+orf3y8X8jT56e93OiJ42cfipJW0FzlKfSd+0c/tEWtEx7/daWt/MbBBETRqJNZbC3h039+oIOkmiyeyLEAlx1vcbuPag4ez/QtBo5IjftlknlPbK9oPcwJctSRe5xZDMpE0HRnjsWnUH6OpruPHsOGqnicK5/XDKS8zTwGOVJOlVzg9eq+9fnWi0yXWCeJr7aJODmnWx4wc08iCrVGfORUvxPeiliKLo1HDXg+K3PwJacIBdAEACABAAgAQAIAEACABAAgAUWgG5omvaWvAc1wIc1wBDgcCCDgQo2OniudX0a6VZIzJNm6LBJJFI4+ja52IbG/EsuLWacMdgCTHEXrOlbRXb4dRblhdnDKu3q7JcVxMDlGllpZPR1cT4H7BILB3Fj+q8cQVZKZy1dA6C4B2EAdIAT0DTra3uCAFbTM9hv5R8kAPMYBqAHIIAcCAOwg4dUVDLWztpaUaUr8HOsS2CM9aSQ7ABqGsmwGJCDp9FZFyYykp4oIupExsbb6yGi1zxOs81Cx0mqSRw4ZCA4uAsXW0uJAtc8bWF+A3IUUndEnNtJPdoOKREEACABAAgAQAIAEACABAAgAQAIAFywEPJ1F6IOJxfI4veeJ1N5NFmjlxSqdLZu97zf51aFivW5xpLSKsvnvebO66hjnYY542SMOtsjQ5p5g4KdiuYPK/0P0Ut3UzpaVxubRu047nfG+9hwaQi7Aw2cX0aVlEzTbLBUMuG6nxSEnVZvSb4qFWtGnHakPoYedeWxDW1yorM1soQfa0M+G2INmH6CU24gqaiUxfbMli/3sUjPMIAbblOL/Mb3oA7/ALSi/wAxvegDqLKUbjosJe7YGNc4nsAQBcUORK6o+woal3GRnoW/mkIugDTUn0U1skbnVE0cNmktigu97jbqulIAZ2AqE3JRezruGUVB1EqjtG+duB6lmpkKmo6draOIRteGvJxL3ki+lI84uOO3Vssuxe0kzlSDhNxe52LpSsQBdAEACABAAgAQAIAEACABAAgAQAIAEACABAAgAQALlgK/KtJ6UwjY2Zr3cmNe4fqDUmtT29ldd/C/uWsNW5pTe9xaXe0vS5PTbFUEWAZfSMd1mMPNoPwXLAVdDkaNlVO4Rss9sLh0G2BHpGm2H4Qe1JhTaqyfG3uW6tRSw9Nb05L0fuXLGAYAAcsE+xUOl2wAugI1ttSDrd9RUHAQAIAEACABAAgAQAIAEACABAAgAQAIAEACABAAgAQAIAEAC4AIA5Gs8h8Ubzu46XTgIAEACABAAgAQAIAEACABAAgAQB//2Q=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332A2BE-E2C6-4533-922B-FE7BBD5E387A}"/>
              </a:ext>
            </a:extLst>
          </p:cNvPr>
          <p:cNvSpPr txBox="1">
            <a:spLocks/>
          </p:cNvSpPr>
          <p:nvPr/>
        </p:nvSpPr>
        <p:spPr>
          <a:xfrm>
            <a:off x="1035203" y="3202084"/>
            <a:ext cx="2518906" cy="1578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200" i="1" dirty="0" err="1">
                <a:solidFill>
                  <a:prstClr val="black"/>
                </a:solidFill>
                <a:cs typeface="Tahoma"/>
              </a:rPr>
              <a:t>AllocTab</a:t>
            </a:r>
            <a:r>
              <a:rPr lang="en-US" sz="2200" i="1" dirty="0">
                <a:solidFill>
                  <a:prstClr val="black"/>
                </a:solidFill>
                <a:cs typeface="Tahoma"/>
              </a:rPr>
              <a:t>(T)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200" i="1" dirty="0" err="1">
                <a:solidFill>
                  <a:prstClr val="black"/>
                </a:solidFill>
                <a:cs typeface="Tahoma"/>
              </a:rPr>
              <a:t>SetPtr</a:t>
            </a:r>
            <a:r>
              <a:rPr lang="en-US" sz="2200" i="1" dirty="0">
                <a:solidFill>
                  <a:prstClr val="black"/>
                </a:solidFill>
                <a:cs typeface="Tahoma"/>
              </a:rPr>
              <a:t>(T, T’) 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200" i="1" dirty="0" err="1">
                <a:solidFill>
                  <a:prstClr val="black"/>
                </a:solidFill>
                <a:cs typeface="Tahoma"/>
              </a:rPr>
              <a:t>ModTab</a:t>
            </a:r>
            <a:r>
              <a:rPr lang="en-US" sz="2200" i="1" dirty="0">
                <a:solidFill>
                  <a:prstClr val="black"/>
                </a:solidFill>
                <a:cs typeface="Tahoma"/>
              </a:rPr>
              <a:t>(T, T’)</a:t>
            </a:r>
            <a:endParaRPr lang="en-US" sz="2000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endParaRPr lang="en-US" sz="2400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BEBF3-46F8-4813-9463-95C1D9BE5A8D}"/>
              </a:ext>
            </a:extLst>
          </p:cNvPr>
          <p:cNvGrpSpPr/>
          <p:nvPr/>
        </p:nvGrpSpPr>
        <p:grpSpPr>
          <a:xfrm rot="16200000">
            <a:off x="9509315" y="1554010"/>
            <a:ext cx="915397" cy="1691712"/>
            <a:chOff x="8087170" y="2713280"/>
            <a:chExt cx="915397" cy="1691712"/>
          </a:xfrm>
        </p:grpSpPr>
        <p:sp>
          <p:nvSpPr>
            <p:cNvPr id="84" name="Oval 74">
              <a:extLst>
                <a:ext uri="{FF2B5EF4-FFF2-40B4-BE49-F238E27FC236}">
                  <a16:creationId xmlns:a16="http://schemas.microsoft.com/office/drawing/2014/main" id="{5A4B8649-11A0-47A2-9E7A-ECFE5088D9DD}"/>
                </a:ext>
              </a:extLst>
            </p:cNvPr>
            <p:cNvSpPr/>
            <p:nvPr/>
          </p:nvSpPr>
          <p:spPr>
            <a:xfrm>
              <a:off x="8296949" y="2713280"/>
              <a:ext cx="354172" cy="354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5" name="Oval 75">
              <a:extLst>
                <a:ext uri="{FF2B5EF4-FFF2-40B4-BE49-F238E27FC236}">
                  <a16:creationId xmlns:a16="http://schemas.microsoft.com/office/drawing/2014/main" id="{41531832-D141-4A7C-ACD8-69E5AF7229AA}"/>
                </a:ext>
              </a:extLst>
            </p:cNvPr>
            <p:cNvSpPr/>
            <p:nvPr/>
          </p:nvSpPr>
          <p:spPr>
            <a:xfrm>
              <a:off x="8648395" y="3104667"/>
              <a:ext cx="354172" cy="354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6" name="Oval 76">
              <a:extLst>
                <a:ext uri="{FF2B5EF4-FFF2-40B4-BE49-F238E27FC236}">
                  <a16:creationId xmlns:a16="http://schemas.microsoft.com/office/drawing/2014/main" id="{9A413590-E996-45A1-8A88-5309714CCD8A}"/>
                </a:ext>
              </a:extLst>
            </p:cNvPr>
            <p:cNvSpPr/>
            <p:nvPr/>
          </p:nvSpPr>
          <p:spPr>
            <a:xfrm>
              <a:off x="8087170" y="3119744"/>
              <a:ext cx="354172" cy="354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7" name="Oval 77">
              <a:extLst>
                <a:ext uri="{FF2B5EF4-FFF2-40B4-BE49-F238E27FC236}">
                  <a16:creationId xmlns:a16="http://schemas.microsoft.com/office/drawing/2014/main" id="{45FCA4B0-12BB-4CD2-AF38-FE9352556DC4}"/>
                </a:ext>
              </a:extLst>
            </p:cNvPr>
            <p:cNvSpPr/>
            <p:nvPr/>
          </p:nvSpPr>
          <p:spPr>
            <a:xfrm>
              <a:off x="8335838" y="3566136"/>
              <a:ext cx="354172" cy="354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8" name="Oval 78">
              <a:extLst>
                <a:ext uri="{FF2B5EF4-FFF2-40B4-BE49-F238E27FC236}">
                  <a16:creationId xmlns:a16="http://schemas.microsoft.com/office/drawing/2014/main" id="{DEB38932-694F-4B05-9640-F81A0C3E7D46}"/>
                </a:ext>
              </a:extLst>
            </p:cNvPr>
            <p:cNvSpPr/>
            <p:nvPr/>
          </p:nvSpPr>
          <p:spPr>
            <a:xfrm>
              <a:off x="8190696" y="4050820"/>
              <a:ext cx="354172" cy="35417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89" name="Curved Connector 79">
              <a:extLst>
                <a:ext uri="{FF2B5EF4-FFF2-40B4-BE49-F238E27FC236}">
                  <a16:creationId xmlns:a16="http://schemas.microsoft.com/office/drawing/2014/main" id="{24761FD7-B165-439D-BC20-637222857212}"/>
                </a:ext>
              </a:extLst>
            </p:cNvPr>
            <p:cNvCxnSpPr>
              <a:cxnSpLocks/>
              <a:endCxn id="87" idx="7"/>
            </p:cNvCxnSpPr>
            <p:nvPr/>
          </p:nvCxnSpPr>
          <p:spPr>
            <a:xfrm rot="16200000" flipH="1">
              <a:off x="8379155" y="3359015"/>
              <a:ext cx="321174" cy="196802"/>
            </a:xfrm>
            <a:prstGeom prst="curvedConnector3">
              <a:avLst>
                <a:gd name="adj1" fmla="val 39620"/>
              </a:avLst>
            </a:prstGeom>
            <a:ln w="1905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0">
              <a:extLst>
                <a:ext uri="{FF2B5EF4-FFF2-40B4-BE49-F238E27FC236}">
                  <a16:creationId xmlns:a16="http://schemas.microsoft.com/office/drawing/2014/main" id="{3153D666-6ED8-4376-97A1-8C065A3BBFE3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rot="10800000">
              <a:off x="8139038" y="3422054"/>
              <a:ext cx="196800" cy="321169"/>
            </a:xfrm>
            <a:prstGeom prst="curvedConnector2">
              <a:avLst/>
            </a:prstGeom>
            <a:ln w="1905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urved Connector 81">
              <a:extLst>
                <a:ext uri="{FF2B5EF4-FFF2-40B4-BE49-F238E27FC236}">
                  <a16:creationId xmlns:a16="http://schemas.microsoft.com/office/drawing/2014/main" id="{44A6143A-92B3-47CD-B09F-C80EA0FC586F}"/>
                </a:ext>
              </a:extLst>
            </p:cNvPr>
            <p:cNvCxnSpPr/>
            <p:nvPr/>
          </p:nvCxnSpPr>
          <p:spPr>
            <a:xfrm>
              <a:off x="8651120" y="2890366"/>
              <a:ext cx="174361" cy="214301"/>
            </a:xfrm>
            <a:prstGeom prst="curvedConnector2">
              <a:avLst/>
            </a:prstGeom>
            <a:ln w="1905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82">
              <a:extLst>
                <a:ext uri="{FF2B5EF4-FFF2-40B4-BE49-F238E27FC236}">
                  <a16:creationId xmlns:a16="http://schemas.microsoft.com/office/drawing/2014/main" id="{59826FFB-E7AD-4052-99AE-731C8711E93C}"/>
                </a:ext>
              </a:extLst>
            </p:cNvPr>
            <p:cNvCxnSpPr/>
            <p:nvPr/>
          </p:nvCxnSpPr>
          <p:spPr>
            <a:xfrm flipH="1">
              <a:off x="8493001" y="3281753"/>
              <a:ext cx="509565" cy="872799"/>
            </a:xfrm>
            <a:prstGeom prst="curvedConnector4">
              <a:avLst>
                <a:gd name="adj1" fmla="val -4973"/>
                <a:gd name="adj2" fmla="val 98975"/>
              </a:avLst>
            </a:prstGeom>
            <a:ln w="1905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urved Connector 83">
              <a:extLst>
                <a:ext uri="{FF2B5EF4-FFF2-40B4-BE49-F238E27FC236}">
                  <a16:creationId xmlns:a16="http://schemas.microsoft.com/office/drawing/2014/main" id="{FE791DEE-9CE0-4564-B855-FE47407D95FD}"/>
                </a:ext>
              </a:extLst>
            </p:cNvPr>
            <p:cNvCxnSpPr>
              <a:cxnSpLocks/>
              <a:stCxn id="87" idx="2"/>
              <a:endCxn id="88" idx="2"/>
            </p:cNvCxnSpPr>
            <p:nvPr/>
          </p:nvCxnSpPr>
          <p:spPr>
            <a:xfrm rot="10800000" flipV="1">
              <a:off x="8190696" y="3743222"/>
              <a:ext cx="145142" cy="484684"/>
            </a:xfrm>
            <a:prstGeom prst="curvedConnector3">
              <a:avLst>
                <a:gd name="adj1" fmla="val 257501"/>
              </a:avLst>
            </a:prstGeom>
            <a:ln w="1905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urved Connector 84">
              <a:extLst>
                <a:ext uri="{FF2B5EF4-FFF2-40B4-BE49-F238E27FC236}">
                  <a16:creationId xmlns:a16="http://schemas.microsoft.com/office/drawing/2014/main" id="{6148F6DE-C412-43B1-B173-456433F809B8}"/>
                </a:ext>
              </a:extLst>
            </p:cNvPr>
            <p:cNvCxnSpPr/>
            <p:nvPr/>
          </p:nvCxnSpPr>
          <p:spPr>
            <a:xfrm rot="10800000" flipV="1">
              <a:off x="8139038" y="2890366"/>
              <a:ext cx="157913" cy="281244"/>
            </a:xfrm>
            <a:prstGeom prst="curvedConnector2">
              <a:avLst/>
            </a:prstGeom>
            <a:ln w="19050">
              <a:solidFill>
                <a:schemeClr val="accent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601770C1-45F9-4150-A3A7-2300D2116611}"/>
              </a:ext>
            </a:extLst>
          </p:cNvPr>
          <p:cNvSpPr txBox="1"/>
          <p:nvPr/>
        </p:nvSpPr>
        <p:spPr>
          <a:xfrm>
            <a:off x="4838754" y="1841902"/>
            <a:ext cx="2572745" cy="1015663"/>
          </a:xfrm>
          <a:prstGeom prst="rect">
            <a:avLst/>
          </a:prstGeom>
          <a:noFill/>
          <a:ln w="9525"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</a:rPr>
              <a:t> (</a:t>
            </a:r>
            <a:r>
              <a:rPr lang="en-US" altLang="zh-CN" sz="2000" dirty="0">
                <a:solidFill>
                  <a:schemeClr val="accent1"/>
                </a:solidFill>
                <a:latin typeface="Consolas" panose="020B0609020204030204" pitchFamily="49" charset="0"/>
              </a:rPr>
              <a:t>condition</a:t>
            </a:r>
            <a:r>
              <a:rPr lang="en-US" altLang="zh-CN" sz="2000" dirty="0">
                <a:latin typeface="Consolas" panose="020B0609020204030204" pitchFamily="49" charset="0"/>
              </a:rPr>
              <a:t>) {</a:t>
            </a:r>
            <a:br>
              <a:rPr lang="en-US" altLang="zh-CN" sz="2000" dirty="0">
                <a:latin typeface="Consolas" panose="020B0609020204030204" pitchFamily="49" charset="0"/>
              </a:rPr>
            </a:br>
            <a:r>
              <a:rPr lang="en-US" altLang="zh-CN" sz="2000" dirty="0">
                <a:latin typeface="Consolas" panose="020B06090202040302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</a:rPr>
              <a:t>tab.</a:t>
            </a:r>
            <a:r>
              <a:rPr lang="en-US" altLang="zh-CN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B8009C7-99EE-4BEC-BD83-6BBC10FEBAB3}"/>
              </a:ext>
            </a:extLst>
          </p:cNvPr>
          <p:cNvGrpSpPr/>
          <p:nvPr/>
        </p:nvGrpSpPr>
        <p:grpSpPr>
          <a:xfrm>
            <a:off x="1417485" y="1588576"/>
            <a:ext cx="1327971" cy="1163889"/>
            <a:chOff x="1359944" y="1787757"/>
            <a:chExt cx="1055138" cy="915140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B11491BE-2931-4BF3-872A-C4DA2EB80792}"/>
                </a:ext>
              </a:extLst>
            </p:cNvPr>
            <p:cNvGrpSpPr/>
            <p:nvPr/>
          </p:nvGrpSpPr>
          <p:grpSpPr>
            <a:xfrm>
              <a:off x="1359944" y="1787757"/>
              <a:ext cx="573291" cy="915140"/>
              <a:chOff x="2100665" y="1753508"/>
              <a:chExt cx="957752" cy="2714833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4A9D156C-3BA3-4DC5-9A77-848F33EFBFD3}"/>
                  </a:ext>
                </a:extLst>
              </p:cNvPr>
              <p:cNvSpPr/>
              <p:nvPr/>
            </p:nvSpPr>
            <p:spPr>
              <a:xfrm>
                <a:off x="2100665" y="2177900"/>
                <a:ext cx="432012" cy="2290441"/>
              </a:xfrm>
              <a:prstGeom prst="rect">
                <a:avLst/>
              </a:prstGeom>
              <a:solidFill>
                <a:srgbClr val="3366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vert="vert270" rtlCol="0" anchor="ctr"/>
              <a:lstStyle/>
              <a:p>
                <a:pPr algn="ctr" defTabSz="566886"/>
                <a:r>
                  <a:rPr lang="en-US" sz="1800" kern="0" dirty="0">
                    <a:solidFill>
                      <a:prstClr val="white"/>
                    </a:solidFill>
                    <a:latin typeface="Seravek" charset="0"/>
                    <a:ea typeface="Seravek" charset="0"/>
                    <a:cs typeface="Seravek" charset="0"/>
                  </a:rPr>
                  <a:t>Match</a:t>
                </a:r>
              </a:p>
            </p:txBody>
          </p: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355A5CFE-3F8D-4B5C-9EB8-F88370D6FF22}"/>
                  </a:ext>
                </a:extLst>
              </p:cNvPr>
              <p:cNvGrpSpPr/>
              <p:nvPr/>
            </p:nvGrpSpPr>
            <p:grpSpPr>
              <a:xfrm>
                <a:off x="2527315" y="1753508"/>
                <a:ext cx="531102" cy="2643145"/>
                <a:chOff x="2798324" y="3822967"/>
                <a:chExt cx="531102" cy="2643145"/>
              </a:xfrm>
            </p:grpSpPr>
            <p:sp>
              <p:nvSpPr>
                <p:cNvPr id="205" name="Trapezoid 204">
                  <a:extLst>
                    <a:ext uri="{FF2B5EF4-FFF2-40B4-BE49-F238E27FC236}">
                      <a16:creationId xmlns:a16="http://schemas.microsoft.com/office/drawing/2014/main" id="{7C6B160F-BB5D-4868-82EA-D3B3779C697E}"/>
                    </a:ext>
                  </a:extLst>
                </p:cNvPr>
                <p:cNvSpPr/>
                <p:nvPr/>
              </p:nvSpPr>
              <p:spPr>
                <a:xfrm rot="5400000" flipV="1">
                  <a:off x="2101980" y="5186820"/>
                  <a:ext cx="1946882" cy="396923"/>
                </a:xfrm>
                <a:prstGeom prst="trapezoid">
                  <a:avLst>
                    <a:gd name="adj" fmla="val 52981"/>
                  </a:avLst>
                </a:prstGeom>
                <a:solidFill>
                  <a:srgbClr val="FFC000">
                    <a:lumMod val="40000"/>
                    <a:lumOff val="60000"/>
                  </a:srgbClr>
                </a:solidFill>
                <a:ln w="6350" cap="flat" cmpd="sng" algn="ctr">
                  <a:solidFill>
                    <a:srgbClr val="FFC000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vert="horz" rtlCol="0" anchor="ctr"/>
                <a:lstStyle/>
                <a:p>
                  <a:pPr algn="ctr" defTabSz="566886"/>
                  <a:endParaRPr lang="en-US" sz="2000" kern="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AB102DBA-255B-413D-A4DE-9A80A9B33B37}"/>
                    </a:ext>
                  </a:extLst>
                </p:cNvPr>
                <p:cNvSpPr txBox="1"/>
                <p:nvPr/>
              </p:nvSpPr>
              <p:spPr>
                <a:xfrm rot="16200000">
                  <a:off x="1742302" y="4878989"/>
                  <a:ext cx="2643145" cy="5311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kern="0" dirty="0">
                      <a:solidFill>
                        <a:prstClr val="black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700" kern="0" dirty="0">
                    <a:solidFill>
                      <a:prstClr val="black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68B3B91-ECB2-4E5A-940B-F0823FDFC63F}"/>
                </a:ext>
              </a:extLst>
            </p:cNvPr>
            <p:cNvSpPr/>
            <p:nvPr/>
          </p:nvSpPr>
          <p:spPr>
            <a:xfrm>
              <a:off x="2211376" y="1936862"/>
              <a:ext cx="203706" cy="738948"/>
            </a:xfrm>
            <a:prstGeom prst="rect">
              <a:avLst/>
            </a:prstGeom>
            <a:solidFill>
              <a:srgbClr val="FF7E77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vert="vert270" rtlCol="0" anchor="ctr"/>
            <a:lstStyle/>
            <a:p>
              <a:pPr algn="ctr"/>
              <a:r>
                <a:rPr lang="en-US" sz="1800" b="1" i="1" kern="0" dirty="0" err="1">
                  <a:solidFill>
                    <a:prstClr val="black"/>
                  </a:solidFill>
                  <a:latin typeface="Seravek"/>
                  <a:cs typeface="Seravek"/>
                </a:rPr>
                <a:t>PDTab</a:t>
              </a:r>
              <a:endParaRPr lang="en-US" sz="1800" b="1" i="1" kern="0" dirty="0">
                <a:solidFill>
                  <a:prstClr val="black"/>
                </a:solidFill>
                <a:latin typeface="Seravek"/>
                <a:cs typeface="Seravek"/>
              </a:endParaRPr>
            </a:p>
          </p:txBody>
        </p: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D646422D-BE91-4583-861D-90B3973A0A12}"/>
                </a:ext>
              </a:extLst>
            </p:cNvPr>
            <p:cNvCxnSpPr>
              <a:cxnSpLocks/>
            </p:cNvCxnSpPr>
            <p:nvPr/>
          </p:nvCxnSpPr>
          <p:spPr>
            <a:xfrm>
              <a:off x="1907372" y="2349734"/>
              <a:ext cx="275333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</p:grpSp>
      <p:sp>
        <p:nvSpPr>
          <p:cNvPr id="218" name="Content Placeholder 2">
            <a:extLst>
              <a:ext uri="{FF2B5EF4-FFF2-40B4-BE49-F238E27FC236}">
                <a16:creationId xmlns:a16="http://schemas.microsoft.com/office/drawing/2014/main" id="{304FCC28-3DC9-4D42-8835-A88ABBC7D28D}"/>
              </a:ext>
            </a:extLst>
          </p:cNvPr>
          <p:cNvSpPr txBox="1">
            <a:spLocks/>
          </p:cNvSpPr>
          <p:nvPr/>
        </p:nvSpPr>
        <p:spPr>
          <a:xfrm>
            <a:off x="4319941" y="3202084"/>
            <a:ext cx="3794809" cy="1418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200" i="1" dirty="0" err="1">
                <a:solidFill>
                  <a:prstClr val="black"/>
                </a:solidFill>
                <a:cs typeface="Tahoma"/>
              </a:rPr>
              <a:t>AllocCond</a:t>
            </a:r>
            <a:r>
              <a:rPr lang="en-US" sz="2200" i="1" dirty="0">
                <a:solidFill>
                  <a:prstClr val="black"/>
                </a:solidFill>
                <a:cs typeface="Tahoma"/>
              </a:rPr>
              <a:t>(B, Pred, Br1, Br2)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200" i="1" dirty="0" err="1">
                <a:solidFill>
                  <a:prstClr val="black"/>
                </a:solidFill>
                <a:cs typeface="Tahoma"/>
              </a:rPr>
              <a:t>DeallocCond</a:t>
            </a:r>
            <a:r>
              <a:rPr lang="en-US" sz="2200" i="1" dirty="0">
                <a:solidFill>
                  <a:prstClr val="black"/>
                </a:solidFill>
                <a:cs typeface="Tahoma"/>
              </a:rPr>
              <a:t>(B)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200" i="1" dirty="0" err="1">
                <a:solidFill>
                  <a:prstClr val="black"/>
                </a:solidFill>
                <a:cs typeface="Tahoma"/>
              </a:rPr>
              <a:t>SetCondPtr</a:t>
            </a:r>
            <a:r>
              <a:rPr lang="en-US" sz="2200" i="1" dirty="0">
                <a:solidFill>
                  <a:prstClr val="black"/>
                </a:solidFill>
                <a:cs typeface="Tahoma"/>
              </a:rPr>
              <a:t>(B, N1, N2)</a:t>
            </a:r>
          </a:p>
          <a:p>
            <a:pPr marL="800100" lvl="1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endParaRPr lang="en-US" sz="2400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219" name="Content Placeholder 2">
            <a:extLst>
              <a:ext uri="{FF2B5EF4-FFF2-40B4-BE49-F238E27FC236}">
                <a16:creationId xmlns:a16="http://schemas.microsoft.com/office/drawing/2014/main" id="{7160979C-595F-4CF8-BCFF-AC453E3B49D6}"/>
              </a:ext>
            </a:extLst>
          </p:cNvPr>
          <p:cNvSpPr txBox="1">
            <a:spLocks/>
          </p:cNvSpPr>
          <p:nvPr/>
        </p:nvSpPr>
        <p:spPr>
          <a:xfrm>
            <a:off x="8934504" y="3208855"/>
            <a:ext cx="3042048" cy="1418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200" i="1" dirty="0" err="1">
                <a:solidFill>
                  <a:prstClr val="black"/>
                </a:solidFill>
                <a:cs typeface="Tahoma"/>
              </a:rPr>
              <a:t>AllocState</a:t>
            </a:r>
            <a:r>
              <a:rPr lang="en-US" sz="2200" i="1" dirty="0">
                <a:solidFill>
                  <a:prstClr val="black"/>
                </a:solidFill>
                <a:cs typeface="Tahoma"/>
              </a:rPr>
              <a:t>(S)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200" i="1" dirty="0" err="1">
                <a:solidFill>
                  <a:prstClr val="black"/>
                </a:solidFill>
                <a:cs typeface="Tahoma"/>
              </a:rPr>
              <a:t>AllocTrans</a:t>
            </a:r>
            <a:r>
              <a:rPr lang="en-US" sz="2200" i="1" dirty="0">
                <a:solidFill>
                  <a:prstClr val="black"/>
                </a:solidFill>
                <a:cs typeface="Tahoma"/>
              </a:rPr>
              <a:t>(S1, S2)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200" i="1" dirty="0" err="1">
                <a:solidFill>
                  <a:prstClr val="black"/>
                </a:solidFill>
                <a:cs typeface="Tahoma"/>
              </a:rPr>
              <a:t>AllocEx</a:t>
            </a:r>
            <a:r>
              <a:rPr lang="en-US" sz="2200" i="1" dirty="0">
                <a:solidFill>
                  <a:prstClr val="black"/>
                </a:solidFill>
                <a:cs typeface="Tahoma"/>
              </a:rPr>
              <a:t>(R)</a:t>
            </a:r>
          </a:p>
        </p:txBody>
      </p:sp>
      <p:sp>
        <p:nvSpPr>
          <p:cNvPr id="220" name="灯片编号占位符 4">
            <a:extLst>
              <a:ext uri="{FF2B5EF4-FFF2-40B4-BE49-F238E27FC236}">
                <a16:creationId xmlns:a16="http://schemas.microsoft.com/office/drawing/2014/main" id="{A0EFF660-B15F-4D25-B534-8EE19B51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AA030ACC-F0F9-41AB-89EF-496A133F676F}"/>
              </a:ext>
            </a:extLst>
          </p:cNvPr>
          <p:cNvCxnSpPr>
            <a:cxnSpLocks/>
          </p:cNvCxnSpPr>
          <p:nvPr/>
        </p:nvCxnSpPr>
        <p:spPr>
          <a:xfrm flipV="1">
            <a:off x="4077251" y="1664183"/>
            <a:ext cx="0" cy="307580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A530F97-CE9D-4FF2-82D9-060FC79BE853}"/>
              </a:ext>
            </a:extLst>
          </p:cNvPr>
          <p:cNvCxnSpPr>
            <a:cxnSpLocks/>
          </p:cNvCxnSpPr>
          <p:nvPr/>
        </p:nvCxnSpPr>
        <p:spPr>
          <a:xfrm flipV="1">
            <a:off x="8173001" y="1687459"/>
            <a:ext cx="0" cy="307580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Content Placeholder 2">
            <a:extLst>
              <a:ext uri="{FF2B5EF4-FFF2-40B4-BE49-F238E27FC236}">
                <a16:creationId xmlns:a16="http://schemas.microsoft.com/office/drawing/2014/main" id="{596A7970-9FA5-47AF-877D-A32203BE3C81}"/>
              </a:ext>
            </a:extLst>
          </p:cNvPr>
          <p:cNvSpPr txBox="1">
            <a:spLocks/>
          </p:cNvSpPr>
          <p:nvPr/>
        </p:nvSpPr>
        <p:spPr>
          <a:xfrm>
            <a:off x="1742945" y="5509697"/>
            <a:ext cx="8990714" cy="1119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sz="2400" dirty="0" err="1">
                <a:solidFill>
                  <a:prstClr val="black"/>
                </a:solidFill>
                <a:latin typeface="Tahoma"/>
                <a:cs typeface="Tahoma"/>
              </a:rPr>
              <a:t>F</a:t>
            </a:r>
            <a:r>
              <a:rPr lang="en-US" altLang="zh-CN" sz="2400" dirty="0" err="1">
                <a:solidFill>
                  <a:prstClr val="black"/>
                </a:solidFill>
                <a:latin typeface="Tahoma"/>
                <a:cs typeface="Tahoma"/>
              </a:rPr>
              <a:t>lexCore</a:t>
            </a:r>
            <a:r>
              <a:rPr lang="en-US" altLang="zh-CN" sz="2400" dirty="0">
                <a:solidFill>
                  <a:prstClr val="black"/>
                </a:solidFill>
                <a:latin typeface="Tahoma"/>
                <a:cs typeface="Tahoma"/>
              </a:rPr>
              <a:t> provides a set of atomic reconfiguration primitives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Tahoma"/>
                <a:cs typeface="Tahoma"/>
              </a:rPr>
              <a:t>FlexCore</a:t>
            </a:r>
            <a:r>
              <a:rPr lang="en-US" altLang="zh-CN" sz="2400" dirty="0">
                <a:solidFill>
                  <a:prstClr val="black"/>
                </a:solidFill>
                <a:latin typeface="Tahoma"/>
                <a:cs typeface="Tahoma"/>
              </a:rPr>
              <a:t> transforms program diff into these primitives</a:t>
            </a:r>
          </a:p>
          <a:p>
            <a:pPr marL="342900" indent="-342900">
              <a:spcBef>
                <a:spcPct val="20000"/>
              </a:spcBef>
              <a:buSzPct val="130000"/>
              <a:buFont typeface="Arial"/>
              <a:buChar char="•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cs typeface="Tahoma"/>
            </a:endParaRPr>
          </a:p>
        </p:txBody>
      </p:sp>
      <p:sp>
        <p:nvSpPr>
          <p:cNvPr id="234" name="Content Placeholder 2">
            <a:extLst>
              <a:ext uri="{FF2B5EF4-FFF2-40B4-BE49-F238E27FC236}">
                <a16:creationId xmlns:a16="http://schemas.microsoft.com/office/drawing/2014/main" id="{83B81D48-AC77-454A-9E39-BCEEAC8C35DD}"/>
              </a:ext>
            </a:extLst>
          </p:cNvPr>
          <p:cNvSpPr txBox="1">
            <a:spLocks/>
          </p:cNvSpPr>
          <p:nvPr/>
        </p:nvSpPr>
        <p:spPr>
          <a:xfrm>
            <a:off x="1104116" y="4763262"/>
            <a:ext cx="6602931" cy="4041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  <a:buSzPct val="130000"/>
              <a:defRPr/>
            </a:pPr>
            <a:r>
              <a:rPr lang="zh-CN" altLang="en-US" dirty="0">
                <a:solidFill>
                  <a:prstClr val="black"/>
                </a:solidFill>
                <a:cs typeface="Tahoma"/>
              </a:rPr>
              <a:t>* </a:t>
            </a:r>
            <a:r>
              <a:rPr lang="en-US" dirty="0">
                <a:solidFill>
                  <a:prstClr val="black"/>
                </a:solidFill>
                <a:cs typeface="Tahoma"/>
              </a:rPr>
              <a:t>E</a:t>
            </a:r>
            <a:r>
              <a:rPr lang="en-US" altLang="zh-CN" dirty="0">
                <a:solidFill>
                  <a:prstClr val="black"/>
                </a:solidFill>
                <a:cs typeface="Tahoma"/>
              </a:rPr>
              <a:t>ach allocation primitive has its respective deallocation primitive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7493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Microsoft Office PowerPoint</Application>
  <PresentationFormat>Widescreen</PresentationFormat>
  <Paragraphs>374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Seravek</vt:lpstr>
      <vt:lpstr>Arial</vt:lpstr>
      <vt:lpstr>Calibri</vt:lpstr>
      <vt:lpstr>Calibri Light</vt:lpstr>
      <vt:lpstr>Consolas</vt:lpstr>
      <vt:lpstr>Tahoma</vt:lpstr>
      <vt:lpstr>Trebuchet MS</vt:lpstr>
      <vt:lpstr>Wingdings</vt:lpstr>
      <vt:lpstr>Office Theme</vt:lpstr>
      <vt:lpstr>Runtime Programmable Switches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2022-04-06T19:58:08Z</dcterms:created>
  <dcterms:modified xsi:type="dcterms:W3CDTF">2022-05-21T15:37:47Z</dcterms:modified>
</cp:coreProperties>
</file>