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5480-B991-4BCE-8714-1E934717C4E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2FF03-0C8E-464A-A08F-EF9000AE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453E-DBCC-4B03-A92B-90A4E339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27CB-CE96-4B2D-90CF-BDE93196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136B-98A0-40AB-A7EF-ACBD52E9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DC9E-82EF-4C31-9D67-A43BD04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7062-CD58-4C3E-A254-9E11344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4B97-11BC-4CE7-B090-79263FE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FC7B-3CB1-4AF3-B269-6E8A7E19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1475-D2F7-46D3-BAC4-3A6C6A69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F377-3BA8-4F05-8EEA-469D33BF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19E4-CC3B-4B0A-9715-5C5DE57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72855-7A1F-4901-A4CE-D1F5EC84E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92F4-F678-44F6-AF4F-B116593A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D245-4772-43D2-B71F-DB06ABDF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E746-FAB3-4866-A40D-52EB0FD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585-C62D-4009-BD0F-393BA93D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9E6-C98B-4DD0-92E3-F60F5525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A58D-A495-4AB1-98FE-62D7CC5D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6495-F54C-4015-965F-83E99D08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89A9-AB32-48FC-B721-218C5BE8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1EBD-F3E9-4522-AC73-0156C697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D5B-CD57-4491-A216-6B3F4BC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500C-F49F-4019-9A6A-71826D4A8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A145-F36B-4B12-B871-48555710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68A6-EC5D-403D-97B7-ECE571A3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1A6E-3C8F-4375-B703-C2659E06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A381-36DF-4975-B2FB-33EE1467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6C1D-7A2B-43A6-8F33-D2FB1243C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507A-9119-4ED9-9A38-A8D3E02E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4ACA-CF0D-421B-B642-3EEE145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0AFB-807D-4286-BA03-7DB59B3B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ED32-92A3-44F9-A4A4-28C64234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F5D6-A415-445A-846E-18ED34F1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8784-D7E2-4A37-AE33-04528937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A3FE-96B7-4D16-B4F6-A45B9BF7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DFD8E-BA3D-450A-B462-02B72EE7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82B17-8AD1-4FD0-9B94-605A9B9B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6F981-D4EC-4B44-857A-926C5D7A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B53E7-B217-448F-8032-71B59227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2624-161D-4C2C-BF62-827E9DC8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083B-96E0-4468-9AFE-B1CD022D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77A87-BD2E-4400-9AB6-BB61A11E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1325A-8516-4FAF-A078-BE8495F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008D8-5802-4F70-9481-6DEB973D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9C541-9AA1-4E51-904D-721B3A87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0C66-8937-4CB9-9F2D-139A47EA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4EDD3-6C78-476B-BC4A-CA97393C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6E8F-8264-4EBC-9E7F-F5FA6A68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F90B-E923-4F53-ACDC-C371A0A9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02E3-9F1E-47BA-9828-3E4A7C06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58EF-7370-4300-B281-F729736C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8508-717F-4AAA-81C4-38D25D1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BF2B-5A14-45AC-9FE7-7B82BB63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B90E-36E8-4AA1-8312-B08EB74D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7B49-6BB8-4C91-B77E-42EDAEA7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B852-A04C-4F3C-8548-17E3F712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2B7E-8B76-48AF-A28C-D946BE12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28375-62C3-49F5-AF4D-79E9428B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8C1C-DDE9-44A7-9832-5B6E06A5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1979D-CB1D-4087-AD88-14D7D23F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FD99-E27A-4579-9E16-0F66E71C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2E4E-F04A-49BF-9859-389E88C47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95B-68BD-47D8-AAA7-1FC13D901043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00C6-D61B-4563-BA77-9B938515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437-4872-4552-B5CF-5D84D4034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88BF-F378-454A-8383-1B9F06DF6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1404F-EED8-41F6-95C4-BB0473518F66}"/>
              </a:ext>
            </a:extLst>
          </p:cNvPr>
          <p:cNvSpPr txBox="1"/>
          <p:nvPr/>
        </p:nvSpPr>
        <p:spPr>
          <a:xfrm>
            <a:off x="150920" y="2080828"/>
            <a:ext cx="12357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Geodata Analysis </a:t>
            </a:r>
          </a:p>
          <a:p>
            <a:pPr algn="ctr"/>
            <a:r>
              <a:rPr lang="en-US" sz="5400" dirty="0"/>
              <a:t>for Targeting Sales in Illinois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1EEC3-B8A1-4C91-BD51-EA60B5C79768}"/>
              </a:ext>
            </a:extLst>
          </p:cNvPr>
          <p:cNvSpPr txBox="1"/>
          <p:nvPr/>
        </p:nvSpPr>
        <p:spPr>
          <a:xfrm>
            <a:off x="1990077" y="4321660"/>
            <a:ext cx="896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Jing Huang / </a:t>
            </a:r>
            <a:r>
              <a:rPr lang="en-US" sz="3200" dirty="0" err="1"/>
              <a:t>Yuqi</a:t>
            </a:r>
            <a:r>
              <a:rPr lang="en-US" sz="3200" dirty="0"/>
              <a:t> Zhang / </a:t>
            </a:r>
            <a:r>
              <a:rPr lang="en-US" sz="3200" dirty="0" err="1"/>
              <a:t>Shuyu</a:t>
            </a:r>
            <a:r>
              <a:rPr lang="en-US" sz="3200" dirty="0"/>
              <a:t> Jia / </a:t>
            </a:r>
            <a:r>
              <a:rPr lang="en-US" sz="3200" dirty="0" err="1"/>
              <a:t>Qingxuan</a:t>
            </a:r>
            <a:r>
              <a:rPr lang="en-US" sz="3200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54977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6D68-DAC4-4363-971C-E27E4A2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2" y="338491"/>
            <a:ext cx="3520736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16226E-D7AF-475A-9B71-618B8AE1F034}"/>
              </a:ext>
            </a:extLst>
          </p:cNvPr>
          <p:cNvSpPr/>
          <p:nvPr/>
        </p:nvSpPr>
        <p:spPr>
          <a:xfrm rot="19565921">
            <a:off x="358207" y="777885"/>
            <a:ext cx="389951" cy="282555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95C95-C4F4-4692-BF3B-356F52C0D029}"/>
              </a:ext>
            </a:extLst>
          </p:cNvPr>
          <p:cNvCxnSpPr>
            <a:cxnSpLocks/>
          </p:cNvCxnSpPr>
          <p:nvPr/>
        </p:nvCxnSpPr>
        <p:spPr>
          <a:xfrm>
            <a:off x="4749202" y="3967610"/>
            <a:ext cx="2569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B4AEF6-E4FF-40B6-93B7-B400643D4141}"/>
              </a:ext>
            </a:extLst>
          </p:cNvPr>
          <p:cNvGrpSpPr/>
          <p:nvPr/>
        </p:nvGrpSpPr>
        <p:grpSpPr>
          <a:xfrm>
            <a:off x="1006896" y="2056421"/>
            <a:ext cx="4078817" cy="3120838"/>
            <a:chOff x="1238250" y="2038045"/>
            <a:chExt cx="4078817" cy="3120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71CDE-5BA7-4A3D-8C83-EF1080AAED79}"/>
                </a:ext>
              </a:extLst>
            </p:cNvPr>
            <p:cNvSpPr txBox="1"/>
            <p:nvPr/>
          </p:nvSpPr>
          <p:spPr>
            <a:xfrm>
              <a:off x="1316647" y="2358116"/>
              <a:ext cx="372948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  <a:r>
                <a:rPr lang="en-US" altLang="zh-CN" sz="4000" b="1" dirty="0"/>
                <a:t>ocation</a:t>
              </a:r>
            </a:p>
            <a:p>
              <a:r>
                <a:rPr lang="en-US" sz="4400" b="1" dirty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r>
                <a:rPr lang="en-US" sz="4000" b="1" dirty="0"/>
                <a:t>um of </a:t>
              </a:r>
              <a:r>
                <a:rPr lang="en-US" sz="4000" b="1" dirty="0" err="1"/>
                <a:t>Estabs</a:t>
              </a:r>
              <a:r>
                <a:rPr lang="en-US" sz="4000" b="1" dirty="0"/>
                <a:t>.</a:t>
              </a:r>
            </a:p>
            <a:p>
              <a:r>
                <a:rPr lang="en-US" altLang="zh-CN" sz="4400" b="1" dirty="0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altLang="zh-CN" sz="4000" b="1" dirty="0"/>
                <a:t>etail Category</a:t>
              </a:r>
            </a:p>
            <a:p>
              <a:r>
                <a:rPr lang="en-US" sz="4400" b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r>
                <a:rPr lang="en-US" sz="4000" b="1" dirty="0"/>
                <a:t>ales Level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05497B-F7B7-4406-B53E-BEAB689ABD7A}"/>
                </a:ext>
              </a:extLst>
            </p:cNvPr>
            <p:cNvSpPr txBox="1"/>
            <p:nvPr/>
          </p:nvSpPr>
          <p:spPr>
            <a:xfrm>
              <a:off x="1316647" y="2038045"/>
              <a:ext cx="4000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(US Nationwide)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1655D-B470-4823-9478-DCCFB21581B1}"/>
                </a:ext>
              </a:extLst>
            </p:cNvPr>
            <p:cNvSpPr/>
            <p:nvPr/>
          </p:nvSpPr>
          <p:spPr>
            <a:xfrm>
              <a:off x="1238250" y="2470635"/>
              <a:ext cx="78397" cy="2486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65AEBB-9A79-4F75-B23F-596D519A2AE6}"/>
              </a:ext>
            </a:extLst>
          </p:cNvPr>
          <p:cNvGrpSpPr/>
          <p:nvPr/>
        </p:nvGrpSpPr>
        <p:grpSpPr>
          <a:xfrm>
            <a:off x="7493421" y="2919036"/>
            <a:ext cx="3716823" cy="1643618"/>
            <a:chOff x="7724775" y="2900660"/>
            <a:chExt cx="3716823" cy="16436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D94B6D-DC92-4F65-A6E2-AE7B2880E749}"/>
                </a:ext>
              </a:extLst>
            </p:cNvPr>
            <p:cNvSpPr txBox="1"/>
            <p:nvPr/>
          </p:nvSpPr>
          <p:spPr>
            <a:xfrm>
              <a:off x="7809400" y="3220839"/>
              <a:ext cx="36321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en-US" sz="4000" b="1" dirty="0"/>
                <a:t>ales </a:t>
              </a:r>
              <a:r>
                <a:rPr lang="en-US" altLang="zh-CN" sz="4000" b="1" dirty="0"/>
                <a:t>T</a:t>
              </a:r>
              <a:r>
                <a:rPr lang="en-US" sz="4000" b="1" dirty="0"/>
                <a:t>argets</a:t>
              </a:r>
            </a:p>
            <a:p>
              <a:r>
                <a:rPr lang="en-US" sz="4000" b="1" dirty="0">
                  <a:solidFill>
                    <a:schemeClr val="accent2">
                      <a:lumMod val="75000"/>
                    </a:schemeClr>
                  </a:solidFill>
                </a:rPr>
                <a:t>Z</a:t>
              </a:r>
              <a:r>
                <a:rPr lang="en-US" sz="4000" b="1" dirty="0"/>
                <a:t>ip Codes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CA6BFC-7E1E-4983-952E-C655D3E86718}"/>
                </a:ext>
              </a:extLst>
            </p:cNvPr>
            <p:cNvSpPr txBox="1"/>
            <p:nvPr/>
          </p:nvSpPr>
          <p:spPr>
            <a:xfrm>
              <a:off x="7809400" y="2900660"/>
              <a:ext cx="1274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(Illinois)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EB9383-E587-47F8-8C25-44B9B2999243}"/>
                </a:ext>
              </a:extLst>
            </p:cNvPr>
            <p:cNvSpPr/>
            <p:nvPr/>
          </p:nvSpPr>
          <p:spPr>
            <a:xfrm>
              <a:off x="7724775" y="3362325"/>
              <a:ext cx="84625" cy="11144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E68A6B-E34D-43D7-A4F0-2948EF3FDC25}"/>
              </a:ext>
            </a:extLst>
          </p:cNvPr>
          <p:cNvSpPr txBox="1"/>
          <p:nvPr/>
        </p:nvSpPr>
        <p:spPr>
          <a:xfrm>
            <a:off x="5276853" y="3353127"/>
            <a:ext cx="157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1AD66-B0B4-498F-95A4-55A61FCD2149}"/>
              </a:ext>
            </a:extLst>
          </p:cNvPr>
          <p:cNvSpPr txBox="1"/>
          <p:nvPr/>
        </p:nvSpPr>
        <p:spPr>
          <a:xfrm>
            <a:off x="5429522" y="3937902"/>
            <a:ext cx="157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</a:t>
            </a:r>
            <a:r>
              <a:rPr lang="en-US" sz="280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F082B3-8DBD-47F5-8839-26A0B10047DD}"/>
              </a:ext>
            </a:extLst>
          </p:cNvPr>
          <p:cNvSpPr txBox="1"/>
          <p:nvPr/>
        </p:nvSpPr>
        <p:spPr>
          <a:xfrm>
            <a:off x="1520328" y="3305890"/>
            <a:ext cx="3339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000" dirty="0"/>
              <a:t>ntroduce 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4000" dirty="0"/>
              <a:t>ew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7301E-C510-4E64-B989-808D62BF1CB1}"/>
              </a:ext>
            </a:extLst>
          </p:cNvPr>
          <p:cNvSpPr txBox="1"/>
          <p:nvPr/>
        </p:nvSpPr>
        <p:spPr>
          <a:xfrm>
            <a:off x="4762841" y="3375140"/>
            <a:ext cx="255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9E40E-24FF-47B6-92D4-9805F8FE5E50}"/>
              </a:ext>
            </a:extLst>
          </p:cNvPr>
          <p:cNvSpPr txBox="1"/>
          <p:nvPr/>
        </p:nvSpPr>
        <p:spPr>
          <a:xfrm>
            <a:off x="7511666" y="3429000"/>
            <a:ext cx="396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sz="3600" dirty="0"/>
              <a:t>ndersold Regions</a:t>
            </a: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600" dirty="0"/>
              <a:t>ariable Importance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E922B8-29EB-4F1A-A71E-A13FB17A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67" y="1740586"/>
            <a:ext cx="7743626" cy="4778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DB22F-AB36-4AAB-B406-81E18EDC604B}"/>
              </a:ext>
            </a:extLst>
          </p:cNvPr>
          <p:cNvSpPr txBox="1"/>
          <p:nvPr/>
        </p:nvSpPr>
        <p:spPr>
          <a:xfrm>
            <a:off x="724844" y="2018714"/>
            <a:ext cx="3271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Total Revenue across States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75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32" grpId="0"/>
      <p:bldP spid="32" grpId="1"/>
      <p:bldP spid="33" grpId="0"/>
      <p:bldP spid="3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6D68-DAC4-4363-971C-E27E4A2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1" y="338491"/>
            <a:ext cx="4879875" cy="1325563"/>
          </a:xfrm>
        </p:spPr>
        <p:txBody>
          <a:bodyPr>
            <a:normAutofit/>
          </a:bodyPr>
          <a:lstStyle/>
          <a:p>
            <a:r>
              <a:rPr lang="en-US" dirty="0"/>
              <a:t>Feature Processing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16226E-D7AF-475A-9B71-618B8AE1F034}"/>
              </a:ext>
            </a:extLst>
          </p:cNvPr>
          <p:cNvSpPr/>
          <p:nvPr/>
        </p:nvSpPr>
        <p:spPr>
          <a:xfrm rot="864694">
            <a:off x="430981" y="777885"/>
            <a:ext cx="389951" cy="282555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DF9E4A-ADC9-4701-8AA5-511B2D29F351}"/>
              </a:ext>
            </a:extLst>
          </p:cNvPr>
          <p:cNvGrpSpPr/>
          <p:nvPr/>
        </p:nvGrpSpPr>
        <p:grpSpPr>
          <a:xfrm>
            <a:off x="4864039" y="1481691"/>
            <a:ext cx="2499816" cy="2499816"/>
            <a:chOff x="4423777" y="1389137"/>
            <a:chExt cx="2499816" cy="24998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94EFA87-5073-4250-B5B8-8218B581490A}"/>
                </a:ext>
              </a:extLst>
            </p:cNvPr>
            <p:cNvSpPr/>
            <p:nvPr/>
          </p:nvSpPr>
          <p:spPr>
            <a:xfrm>
              <a:off x="4423777" y="1389137"/>
              <a:ext cx="2499816" cy="24998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5CE17-A649-40ED-A9A5-672F56E89166}"/>
                </a:ext>
              </a:extLst>
            </p:cNvPr>
            <p:cNvSpPr txBox="1"/>
            <p:nvPr/>
          </p:nvSpPr>
          <p:spPr>
            <a:xfrm>
              <a:off x="4764794" y="1977326"/>
              <a:ext cx="18177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Original Data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AE39F7-A639-4A90-B396-548C05E232F7}"/>
              </a:ext>
            </a:extLst>
          </p:cNvPr>
          <p:cNvGrpSpPr/>
          <p:nvPr/>
        </p:nvGrpSpPr>
        <p:grpSpPr>
          <a:xfrm>
            <a:off x="2890597" y="4219459"/>
            <a:ext cx="1939383" cy="1905919"/>
            <a:chOff x="4423777" y="1389137"/>
            <a:chExt cx="2543708" cy="24998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13EDF0-0144-4156-92D4-53FAF390E1A4}"/>
                </a:ext>
              </a:extLst>
            </p:cNvPr>
            <p:cNvSpPr/>
            <p:nvPr/>
          </p:nvSpPr>
          <p:spPr>
            <a:xfrm>
              <a:off x="4423777" y="1389137"/>
              <a:ext cx="2499816" cy="2499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FB2F7E-7D22-4AA4-BDE1-B67A2341FECF}"/>
                </a:ext>
              </a:extLst>
            </p:cNvPr>
            <p:cNvSpPr txBox="1"/>
            <p:nvPr/>
          </p:nvSpPr>
          <p:spPr>
            <a:xfrm>
              <a:off x="4467669" y="2314584"/>
              <a:ext cx="2499816" cy="64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Population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88ADDE-B42E-42DC-A64C-03EAB3D0602D}"/>
              </a:ext>
            </a:extLst>
          </p:cNvPr>
          <p:cNvGrpSpPr/>
          <p:nvPr/>
        </p:nvGrpSpPr>
        <p:grpSpPr>
          <a:xfrm>
            <a:off x="5160988" y="4219459"/>
            <a:ext cx="1905919" cy="1905919"/>
            <a:chOff x="4423777" y="1389137"/>
            <a:chExt cx="2499816" cy="24998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656518-0C15-4BA4-BF56-237BC902AB08}"/>
                </a:ext>
              </a:extLst>
            </p:cNvPr>
            <p:cNvSpPr/>
            <p:nvPr/>
          </p:nvSpPr>
          <p:spPr>
            <a:xfrm>
              <a:off x="4423777" y="1389137"/>
              <a:ext cx="2499816" cy="2499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BEF10-9227-436D-B32D-889B501AA7F0}"/>
                </a:ext>
              </a:extLst>
            </p:cNvPr>
            <p:cNvSpPr txBox="1"/>
            <p:nvPr/>
          </p:nvSpPr>
          <p:spPr>
            <a:xfrm>
              <a:off x="4423777" y="2013337"/>
              <a:ext cx="2499816" cy="1251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Average</a:t>
              </a:r>
            </a:p>
            <a:p>
              <a:pPr algn="ctr"/>
              <a:r>
                <a:rPr lang="en-US" altLang="zh-CN" sz="2800" dirty="0"/>
                <a:t>Income</a:t>
              </a:r>
              <a:endParaRPr lang="en-US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BC578-4C95-4AF6-B44B-E7E86313E9DB}"/>
              </a:ext>
            </a:extLst>
          </p:cNvPr>
          <p:cNvGrpSpPr/>
          <p:nvPr/>
        </p:nvGrpSpPr>
        <p:grpSpPr>
          <a:xfrm>
            <a:off x="7397915" y="4219457"/>
            <a:ext cx="2054144" cy="1905919"/>
            <a:chOff x="4379885" y="1389137"/>
            <a:chExt cx="2694229" cy="24998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41F246-1A98-4976-8B77-A09F7381C613}"/>
                </a:ext>
              </a:extLst>
            </p:cNvPr>
            <p:cNvSpPr/>
            <p:nvPr/>
          </p:nvSpPr>
          <p:spPr>
            <a:xfrm>
              <a:off x="4423777" y="1389137"/>
              <a:ext cx="2499816" cy="2499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DEEDC9-CA4C-477F-8B58-583CB25517DB}"/>
                </a:ext>
              </a:extLst>
            </p:cNvPr>
            <p:cNvSpPr txBox="1"/>
            <p:nvPr/>
          </p:nvSpPr>
          <p:spPr>
            <a:xfrm>
              <a:off x="4379885" y="2295916"/>
              <a:ext cx="2694229" cy="68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Coordinates</a:t>
              </a:r>
              <a:endParaRPr lang="en-US" sz="2800" dirty="0"/>
            </a:p>
          </p:txBody>
        </p:sp>
      </p:grp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F04700D-05DD-4C1F-82BB-72E6D8BA02AE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3843558" y="3238959"/>
            <a:ext cx="1213185" cy="98049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F8A94-E6A3-4747-9C0C-C5382BFC355D}"/>
              </a:ext>
            </a:extLst>
          </p:cNvPr>
          <p:cNvCxnSpPr/>
          <p:nvPr/>
        </p:nvCxnSpPr>
        <p:spPr>
          <a:xfrm>
            <a:off x="6113947" y="3729209"/>
            <a:ext cx="0" cy="65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DBCDF-ACC9-4B9A-A7C9-96A7B5604097}"/>
              </a:ext>
            </a:extLst>
          </p:cNvPr>
          <p:cNvCxnSpPr>
            <a:endCxn id="27" idx="0"/>
          </p:cNvCxnSpPr>
          <p:nvPr/>
        </p:nvCxnSpPr>
        <p:spPr>
          <a:xfrm>
            <a:off x="7085267" y="3393319"/>
            <a:ext cx="1299072" cy="82613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552FD6-DDF0-46F8-BBEC-7DFF9EA4B001}"/>
              </a:ext>
            </a:extLst>
          </p:cNvPr>
          <p:cNvSpPr txBox="1"/>
          <p:nvPr/>
        </p:nvSpPr>
        <p:spPr>
          <a:xfrm>
            <a:off x="8142472" y="2482949"/>
            <a:ext cx="3177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</a:rPr>
              <a:t>Linkage: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Zip Code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8F729-7A2F-4AB4-BB18-64E6D076DF41}"/>
              </a:ext>
            </a:extLst>
          </p:cNvPr>
          <p:cNvSpPr txBox="1"/>
          <p:nvPr/>
        </p:nvSpPr>
        <p:spPr>
          <a:xfrm>
            <a:off x="627553" y="2370497"/>
            <a:ext cx="384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Latitude </a:t>
            </a:r>
          </a:p>
          <a:p>
            <a:r>
              <a:rPr lang="en-US" sz="3200" dirty="0"/>
              <a:t>+ Longitude </a:t>
            </a:r>
          </a:p>
          <a:p>
            <a:r>
              <a:rPr lang="en-US" sz="3200" dirty="0"/>
              <a:t>+ State </a:t>
            </a:r>
          </a:p>
          <a:p>
            <a:endParaRPr lang="en-US" sz="3200" dirty="0"/>
          </a:p>
          <a:p>
            <a:r>
              <a:rPr lang="en-US" sz="3200" dirty="0"/>
              <a:t>-&gt;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DBSCAN Cluster</a:t>
            </a:r>
          </a:p>
        </p:txBody>
      </p:sp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EB0524BF-3012-43A5-BEAA-DD2F2452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3" y="1608167"/>
            <a:ext cx="7739645" cy="47250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45F941-B07D-433C-BB23-54E6931A24C5}"/>
              </a:ext>
            </a:extLst>
          </p:cNvPr>
          <p:cNvSpPr txBox="1"/>
          <p:nvPr/>
        </p:nvSpPr>
        <p:spPr>
          <a:xfrm>
            <a:off x="605929" y="2397484"/>
            <a:ext cx="56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Population</a:t>
            </a:r>
          </a:p>
          <a:p>
            <a:r>
              <a:rPr lang="en-US" sz="3200" dirty="0"/>
              <a:t>/ Number of Establishments </a:t>
            </a:r>
          </a:p>
          <a:p>
            <a:endParaRPr lang="en-US" sz="3200" dirty="0"/>
          </a:p>
          <a:p>
            <a:r>
              <a:rPr lang="en-US" sz="3200" dirty="0"/>
              <a:t>-&gt;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Population per Establishment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6612EC-F8EF-435C-9276-EF6E25F5D005}"/>
              </a:ext>
            </a:extLst>
          </p:cNvPr>
          <p:cNvSpPr/>
          <p:nvPr/>
        </p:nvSpPr>
        <p:spPr>
          <a:xfrm>
            <a:off x="7326217" y="1068636"/>
            <a:ext cx="4164376" cy="4793722"/>
          </a:xfrm>
          <a:custGeom>
            <a:avLst/>
            <a:gdLst>
              <a:gd name="connsiteX0" fmla="*/ 1972019 w 4164376"/>
              <a:gd name="connsiteY0" fmla="*/ 220337 h 4793722"/>
              <a:gd name="connsiteX1" fmla="*/ 1972019 w 4164376"/>
              <a:gd name="connsiteY1" fmla="*/ 220337 h 4793722"/>
              <a:gd name="connsiteX2" fmla="*/ 1795749 w 4164376"/>
              <a:gd name="connsiteY2" fmla="*/ 231354 h 4793722"/>
              <a:gd name="connsiteX3" fmla="*/ 1553378 w 4164376"/>
              <a:gd name="connsiteY3" fmla="*/ 253388 h 4793722"/>
              <a:gd name="connsiteX4" fmla="*/ 1432193 w 4164376"/>
              <a:gd name="connsiteY4" fmla="*/ 286439 h 4793722"/>
              <a:gd name="connsiteX5" fmla="*/ 1366091 w 4164376"/>
              <a:gd name="connsiteY5" fmla="*/ 297456 h 4793722"/>
              <a:gd name="connsiteX6" fmla="*/ 1288973 w 4164376"/>
              <a:gd name="connsiteY6" fmla="*/ 308472 h 4793722"/>
              <a:gd name="connsiteX7" fmla="*/ 1200838 w 4164376"/>
              <a:gd name="connsiteY7" fmla="*/ 319489 h 4793722"/>
              <a:gd name="connsiteX8" fmla="*/ 1145754 w 4164376"/>
              <a:gd name="connsiteY8" fmla="*/ 330506 h 4793722"/>
              <a:gd name="connsiteX9" fmla="*/ 1002535 w 4164376"/>
              <a:gd name="connsiteY9" fmla="*/ 352540 h 4793722"/>
              <a:gd name="connsiteX10" fmla="*/ 826265 w 4164376"/>
              <a:gd name="connsiteY10" fmla="*/ 363557 h 4793722"/>
              <a:gd name="connsiteX11" fmla="*/ 716096 w 4164376"/>
              <a:gd name="connsiteY11" fmla="*/ 396607 h 4793722"/>
              <a:gd name="connsiteX12" fmla="*/ 616944 w 4164376"/>
              <a:gd name="connsiteY12" fmla="*/ 429658 h 4793722"/>
              <a:gd name="connsiteX13" fmla="*/ 528810 w 4164376"/>
              <a:gd name="connsiteY13" fmla="*/ 484742 h 4793722"/>
              <a:gd name="connsiteX14" fmla="*/ 374573 w 4164376"/>
              <a:gd name="connsiteY14" fmla="*/ 627962 h 4793722"/>
              <a:gd name="connsiteX15" fmla="*/ 275422 w 4164376"/>
              <a:gd name="connsiteY15" fmla="*/ 738130 h 4793722"/>
              <a:gd name="connsiteX16" fmla="*/ 242371 w 4164376"/>
              <a:gd name="connsiteY16" fmla="*/ 782198 h 4793722"/>
              <a:gd name="connsiteX17" fmla="*/ 165253 w 4164376"/>
              <a:gd name="connsiteY17" fmla="*/ 958468 h 4793722"/>
              <a:gd name="connsiteX18" fmla="*/ 143219 w 4164376"/>
              <a:gd name="connsiteY18" fmla="*/ 1002535 h 4793722"/>
              <a:gd name="connsiteX19" fmla="*/ 110169 w 4164376"/>
              <a:gd name="connsiteY19" fmla="*/ 1079653 h 4793722"/>
              <a:gd name="connsiteX20" fmla="*/ 88135 w 4164376"/>
              <a:gd name="connsiteY20" fmla="*/ 1145754 h 4793722"/>
              <a:gd name="connsiteX21" fmla="*/ 55084 w 4164376"/>
              <a:gd name="connsiteY21" fmla="*/ 1211856 h 4793722"/>
              <a:gd name="connsiteX22" fmla="*/ 33050 w 4164376"/>
              <a:gd name="connsiteY22" fmla="*/ 1266940 h 4793722"/>
              <a:gd name="connsiteX23" fmla="*/ 22034 w 4164376"/>
              <a:gd name="connsiteY23" fmla="*/ 1421176 h 4793722"/>
              <a:gd name="connsiteX24" fmla="*/ 0 w 4164376"/>
              <a:gd name="connsiteY24" fmla="*/ 1597446 h 4793722"/>
              <a:gd name="connsiteX25" fmla="*/ 22034 w 4164376"/>
              <a:gd name="connsiteY25" fmla="*/ 1927952 h 4793722"/>
              <a:gd name="connsiteX26" fmla="*/ 33050 w 4164376"/>
              <a:gd name="connsiteY26" fmla="*/ 2005070 h 4793722"/>
              <a:gd name="connsiteX27" fmla="*/ 88135 w 4164376"/>
              <a:gd name="connsiteY27" fmla="*/ 2104222 h 4793722"/>
              <a:gd name="connsiteX28" fmla="*/ 132202 w 4164376"/>
              <a:gd name="connsiteY28" fmla="*/ 2214391 h 4793722"/>
              <a:gd name="connsiteX29" fmla="*/ 143219 w 4164376"/>
              <a:gd name="connsiteY29" fmla="*/ 2258458 h 4793722"/>
              <a:gd name="connsiteX30" fmla="*/ 165253 w 4164376"/>
              <a:gd name="connsiteY30" fmla="*/ 2291509 h 4793722"/>
              <a:gd name="connsiteX31" fmla="*/ 209320 w 4164376"/>
              <a:gd name="connsiteY31" fmla="*/ 2368627 h 4793722"/>
              <a:gd name="connsiteX32" fmla="*/ 286438 w 4164376"/>
              <a:gd name="connsiteY32" fmla="*/ 2478795 h 4793722"/>
              <a:gd name="connsiteX33" fmla="*/ 363556 w 4164376"/>
              <a:gd name="connsiteY33" fmla="*/ 2743200 h 4793722"/>
              <a:gd name="connsiteX34" fmla="*/ 352540 w 4164376"/>
              <a:gd name="connsiteY34" fmla="*/ 2919470 h 4793722"/>
              <a:gd name="connsiteX35" fmla="*/ 341523 w 4164376"/>
              <a:gd name="connsiteY35" fmla="*/ 2963537 h 4793722"/>
              <a:gd name="connsiteX36" fmla="*/ 330506 w 4164376"/>
              <a:gd name="connsiteY36" fmla="*/ 3062689 h 4793722"/>
              <a:gd name="connsiteX37" fmla="*/ 319489 w 4164376"/>
              <a:gd name="connsiteY37" fmla="*/ 3128791 h 4793722"/>
              <a:gd name="connsiteX38" fmla="*/ 330506 w 4164376"/>
              <a:gd name="connsiteY38" fmla="*/ 3470313 h 4793722"/>
              <a:gd name="connsiteX39" fmla="*/ 352540 w 4164376"/>
              <a:gd name="connsiteY39" fmla="*/ 3503364 h 4793722"/>
              <a:gd name="connsiteX40" fmla="*/ 363556 w 4164376"/>
              <a:gd name="connsiteY40" fmla="*/ 3547431 h 4793722"/>
              <a:gd name="connsiteX41" fmla="*/ 495759 w 4164376"/>
              <a:gd name="connsiteY41" fmla="*/ 3756752 h 4793722"/>
              <a:gd name="connsiteX42" fmla="*/ 572877 w 4164376"/>
              <a:gd name="connsiteY42" fmla="*/ 3855904 h 4793722"/>
              <a:gd name="connsiteX43" fmla="*/ 837282 w 4164376"/>
              <a:gd name="connsiteY43" fmla="*/ 4153359 h 4793722"/>
              <a:gd name="connsiteX44" fmla="*/ 1035585 w 4164376"/>
              <a:gd name="connsiteY44" fmla="*/ 4241494 h 4793722"/>
              <a:gd name="connsiteX45" fmla="*/ 1156771 w 4164376"/>
              <a:gd name="connsiteY45" fmla="*/ 4285562 h 4793722"/>
              <a:gd name="connsiteX46" fmla="*/ 1211855 w 4164376"/>
              <a:gd name="connsiteY46" fmla="*/ 4307595 h 4793722"/>
              <a:gd name="connsiteX47" fmla="*/ 1344058 w 4164376"/>
              <a:gd name="connsiteY47" fmla="*/ 4351663 h 4793722"/>
              <a:gd name="connsiteX48" fmla="*/ 1608463 w 4164376"/>
              <a:gd name="connsiteY48" fmla="*/ 4439798 h 4793722"/>
              <a:gd name="connsiteX49" fmla="*/ 1773716 w 4164376"/>
              <a:gd name="connsiteY49" fmla="*/ 4494882 h 4793722"/>
              <a:gd name="connsiteX50" fmla="*/ 1839817 w 4164376"/>
              <a:gd name="connsiteY50" fmla="*/ 4516916 h 4793722"/>
              <a:gd name="connsiteX51" fmla="*/ 1905918 w 4164376"/>
              <a:gd name="connsiteY51" fmla="*/ 4538950 h 4793722"/>
              <a:gd name="connsiteX52" fmla="*/ 2192356 w 4164376"/>
              <a:gd name="connsiteY52" fmla="*/ 4627084 h 4793722"/>
              <a:gd name="connsiteX53" fmla="*/ 2368626 w 4164376"/>
              <a:gd name="connsiteY53" fmla="*/ 4693186 h 4793722"/>
              <a:gd name="connsiteX54" fmla="*/ 2489812 w 4164376"/>
              <a:gd name="connsiteY54" fmla="*/ 4715219 h 4793722"/>
              <a:gd name="connsiteX55" fmla="*/ 2655065 w 4164376"/>
              <a:gd name="connsiteY55" fmla="*/ 4748270 h 4793722"/>
              <a:gd name="connsiteX56" fmla="*/ 3029638 w 4164376"/>
              <a:gd name="connsiteY56" fmla="*/ 4781321 h 4793722"/>
              <a:gd name="connsiteX57" fmla="*/ 3194891 w 4164376"/>
              <a:gd name="connsiteY57" fmla="*/ 4792337 h 4793722"/>
              <a:gd name="connsiteX58" fmla="*/ 3437263 w 4164376"/>
              <a:gd name="connsiteY58" fmla="*/ 4781321 h 4793722"/>
              <a:gd name="connsiteX59" fmla="*/ 3547431 w 4164376"/>
              <a:gd name="connsiteY59" fmla="*/ 4693186 h 4793722"/>
              <a:gd name="connsiteX60" fmla="*/ 3701667 w 4164376"/>
              <a:gd name="connsiteY60" fmla="*/ 4516916 h 4793722"/>
              <a:gd name="connsiteX61" fmla="*/ 3734718 w 4164376"/>
              <a:gd name="connsiteY61" fmla="*/ 4450815 h 4793722"/>
              <a:gd name="connsiteX62" fmla="*/ 3745735 w 4164376"/>
              <a:gd name="connsiteY62" fmla="*/ 4417764 h 4793722"/>
              <a:gd name="connsiteX63" fmla="*/ 3778785 w 4164376"/>
              <a:gd name="connsiteY63" fmla="*/ 4252511 h 4793722"/>
              <a:gd name="connsiteX64" fmla="*/ 3811836 w 4164376"/>
              <a:gd name="connsiteY64" fmla="*/ 4142342 h 4793722"/>
              <a:gd name="connsiteX65" fmla="*/ 3844887 w 4164376"/>
              <a:gd name="connsiteY65" fmla="*/ 4032174 h 4793722"/>
              <a:gd name="connsiteX66" fmla="*/ 3855903 w 4164376"/>
              <a:gd name="connsiteY66" fmla="*/ 3955056 h 4793722"/>
              <a:gd name="connsiteX67" fmla="*/ 3866920 w 4164376"/>
              <a:gd name="connsiteY67" fmla="*/ 3899971 h 4793722"/>
              <a:gd name="connsiteX68" fmla="*/ 3877937 w 4164376"/>
              <a:gd name="connsiteY68" fmla="*/ 3789803 h 4793722"/>
              <a:gd name="connsiteX69" fmla="*/ 3888954 w 4164376"/>
              <a:gd name="connsiteY69" fmla="*/ 3437263 h 4793722"/>
              <a:gd name="connsiteX70" fmla="*/ 3910988 w 4164376"/>
              <a:gd name="connsiteY70" fmla="*/ 3349128 h 4793722"/>
              <a:gd name="connsiteX71" fmla="*/ 3922005 w 4164376"/>
              <a:gd name="connsiteY71" fmla="*/ 3272010 h 4793722"/>
              <a:gd name="connsiteX72" fmla="*/ 3910988 w 4164376"/>
              <a:gd name="connsiteY72" fmla="*/ 3172858 h 4793722"/>
              <a:gd name="connsiteX73" fmla="*/ 3888954 w 4164376"/>
              <a:gd name="connsiteY73" fmla="*/ 3029639 h 4793722"/>
              <a:gd name="connsiteX74" fmla="*/ 3877937 w 4164376"/>
              <a:gd name="connsiteY74" fmla="*/ 2886419 h 4793722"/>
              <a:gd name="connsiteX75" fmla="*/ 3866920 w 4164376"/>
              <a:gd name="connsiteY75" fmla="*/ 2765234 h 4793722"/>
              <a:gd name="connsiteX76" fmla="*/ 3877937 w 4164376"/>
              <a:gd name="connsiteY76" fmla="*/ 2500829 h 4793722"/>
              <a:gd name="connsiteX77" fmla="*/ 3888954 w 4164376"/>
              <a:gd name="connsiteY77" fmla="*/ 2423711 h 4793722"/>
              <a:gd name="connsiteX78" fmla="*/ 3899971 w 4164376"/>
              <a:gd name="connsiteY78" fmla="*/ 2016087 h 4793722"/>
              <a:gd name="connsiteX79" fmla="*/ 3922005 w 4164376"/>
              <a:gd name="connsiteY79" fmla="*/ 1894901 h 4793722"/>
              <a:gd name="connsiteX80" fmla="*/ 4043190 w 4164376"/>
              <a:gd name="connsiteY80" fmla="*/ 1619480 h 4793722"/>
              <a:gd name="connsiteX81" fmla="*/ 4054207 w 4164376"/>
              <a:gd name="connsiteY81" fmla="*/ 1575412 h 4793722"/>
              <a:gd name="connsiteX82" fmla="*/ 4098275 w 4164376"/>
              <a:gd name="connsiteY82" fmla="*/ 1487277 h 4793722"/>
              <a:gd name="connsiteX83" fmla="*/ 4120308 w 4164376"/>
              <a:gd name="connsiteY83" fmla="*/ 1432193 h 4793722"/>
              <a:gd name="connsiteX84" fmla="*/ 4131325 w 4164376"/>
              <a:gd name="connsiteY84" fmla="*/ 1366092 h 4793722"/>
              <a:gd name="connsiteX85" fmla="*/ 4142342 w 4164376"/>
              <a:gd name="connsiteY85" fmla="*/ 1322024 h 4793722"/>
              <a:gd name="connsiteX86" fmla="*/ 4164376 w 4164376"/>
              <a:gd name="connsiteY86" fmla="*/ 1211856 h 4793722"/>
              <a:gd name="connsiteX87" fmla="*/ 4153359 w 4164376"/>
              <a:gd name="connsiteY87" fmla="*/ 947451 h 4793722"/>
              <a:gd name="connsiteX88" fmla="*/ 4142342 w 4164376"/>
              <a:gd name="connsiteY88" fmla="*/ 903383 h 4793722"/>
              <a:gd name="connsiteX89" fmla="*/ 4076241 w 4164376"/>
              <a:gd name="connsiteY89" fmla="*/ 749147 h 4793722"/>
              <a:gd name="connsiteX90" fmla="*/ 4054207 w 4164376"/>
              <a:gd name="connsiteY90" fmla="*/ 705080 h 4793722"/>
              <a:gd name="connsiteX91" fmla="*/ 4032173 w 4164376"/>
              <a:gd name="connsiteY91" fmla="*/ 638978 h 4793722"/>
              <a:gd name="connsiteX92" fmla="*/ 4021156 w 4164376"/>
              <a:gd name="connsiteY92" fmla="*/ 605928 h 4793722"/>
              <a:gd name="connsiteX93" fmla="*/ 3966072 w 4164376"/>
              <a:gd name="connsiteY93" fmla="*/ 517793 h 4793722"/>
              <a:gd name="connsiteX94" fmla="*/ 3910988 w 4164376"/>
              <a:gd name="connsiteY94" fmla="*/ 429658 h 4793722"/>
              <a:gd name="connsiteX95" fmla="*/ 3866920 w 4164376"/>
              <a:gd name="connsiteY95" fmla="*/ 396607 h 4793722"/>
              <a:gd name="connsiteX96" fmla="*/ 3833870 w 4164376"/>
              <a:gd name="connsiteY96" fmla="*/ 352540 h 4793722"/>
              <a:gd name="connsiteX97" fmla="*/ 3789802 w 4164376"/>
              <a:gd name="connsiteY97" fmla="*/ 308472 h 4793722"/>
              <a:gd name="connsiteX98" fmla="*/ 3734718 w 4164376"/>
              <a:gd name="connsiteY98" fmla="*/ 242371 h 4793722"/>
              <a:gd name="connsiteX99" fmla="*/ 3679634 w 4164376"/>
              <a:gd name="connsiteY99" fmla="*/ 209321 h 4793722"/>
              <a:gd name="connsiteX100" fmla="*/ 3624549 w 4164376"/>
              <a:gd name="connsiteY100" fmla="*/ 165253 h 4793722"/>
              <a:gd name="connsiteX101" fmla="*/ 3580482 w 4164376"/>
              <a:gd name="connsiteY101" fmla="*/ 121186 h 4793722"/>
              <a:gd name="connsiteX102" fmla="*/ 3470313 w 4164376"/>
              <a:gd name="connsiteY102" fmla="*/ 66101 h 4793722"/>
              <a:gd name="connsiteX103" fmla="*/ 3426246 w 4164376"/>
              <a:gd name="connsiteY103" fmla="*/ 44068 h 4793722"/>
              <a:gd name="connsiteX104" fmla="*/ 3283026 w 4164376"/>
              <a:gd name="connsiteY104" fmla="*/ 11017 h 4793722"/>
              <a:gd name="connsiteX105" fmla="*/ 3172858 w 4164376"/>
              <a:gd name="connsiteY105" fmla="*/ 0 h 4793722"/>
              <a:gd name="connsiteX106" fmla="*/ 3040655 w 4164376"/>
              <a:gd name="connsiteY106" fmla="*/ 33051 h 4793722"/>
              <a:gd name="connsiteX107" fmla="*/ 2952520 w 4164376"/>
              <a:gd name="connsiteY107" fmla="*/ 44068 h 4793722"/>
              <a:gd name="connsiteX108" fmla="*/ 2688116 w 4164376"/>
              <a:gd name="connsiteY108" fmla="*/ 66101 h 4793722"/>
              <a:gd name="connsiteX109" fmla="*/ 2566930 w 4164376"/>
              <a:gd name="connsiteY109" fmla="*/ 99152 h 4793722"/>
              <a:gd name="connsiteX110" fmla="*/ 2445744 w 4164376"/>
              <a:gd name="connsiteY110" fmla="*/ 121186 h 4793722"/>
              <a:gd name="connsiteX111" fmla="*/ 2324559 w 4164376"/>
              <a:gd name="connsiteY111" fmla="*/ 165253 h 4793722"/>
              <a:gd name="connsiteX112" fmla="*/ 2258458 w 4164376"/>
              <a:gd name="connsiteY112" fmla="*/ 176270 h 4793722"/>
              <a:gd name="connsiteX113" fmla="*/ 2093205 w 4164376"/>
              <a:gd name="connsiteY113" fmla="*/ 209321 h 4793722"/>
              <a:gd name="connsiteX114" fmla="*/ 2060154 w 4164376"/>
              <a:gd name="connsiteY114" fmla="*/ 231354 h 4793722"/>
              <a:gd name="connsiteX115" fmla="*/ 1972019 w 4164376"/>
              <a:gd name="connsiteY115" fmla="*/ 220337 h 479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164376" h="4793722">
                <a:moveTo>
                  <a:pt x="1972019" y="220337"/>
                </a:moveTo>
                <a:lnTo>
                  <a:pt x="1972019" y="220337"/>
                </a:lnTo>
                <a:lnTo>
                  <a:pt x="1795749" y="231354"/>
                </a:lnTo>
                <a:cubicBezTo>
                  <a:pt x="1697179" y="238395"/>
                  <a:pt x="1648783" y="243847"/>
                  <a:pt x="1553378" y="253388"/>
                </a:cubicBezTo>
                <a:cubicBezTo>
                  <a:pt x="1362821" y="291500"/>
                  <a:pt x="1655843" y="230526"/>
                  <a:pt x="1432193" y="286439"/>
                </a:cubicBezTo>
                <a:cubicBezTo>
                  <a:pt x="1410522" y="291857"/>
                  <a:pt x="1388169" y="294059"/>
                  <a:pt x="1366091" y="297456"/>
                </a:cubicBezTo>
                <a:cubicBezTo>
                  <a:pt x="1340426" y="301404"/>
                  <a:pt x="1314712" y="305040"/>
                  <a:pt x="1288973" y="308472"/>
                </a:cubicBezTo>
                <a:cubicBezTo>
                  <a:pt x="1259626" y="312385"/>
                  <a:pt x="1230101" y="314987"/>
                  <a:pt x="1200838" y="319489"/>
                </a:cubicBezTo>
                <a:cubicBezTo>
                  <a:pt x="1182331" y="322336"/>
                  <a:pt x="1164177" y="327156"/>
                  <a:pt x="1145754" y="330506"/>
                </a:cubicBezTo>
                <a:cubicBezTo>
                  <a:pt x="1118990" y="335372"/>
                  <a:pt x="1026262" y="350477"/>
                  <a:pt x="1002535" y="352540"/>
                </a:cubicBezTo>
                <a:cubicBezTo>
                  <a:pt x="943885" y="357640"/>
                  <a:pt x="885022" y="359885"/>
                  <a:pt x="826265" y="363557"/>
                </a:cubicBezTo>
                <a:cubicBezTo>
                  <a:pt x="789542" y="374574"/>
                  <a:pt x="753141" y="386728"/>
                  <a:pt x="716096" y="396607"/>
                </a:cubicBezTo>
                <a:cubicBezTo>
                  <a:pt x="648170" y="414720"/>
                  <a:pt x="674899" y="395851"/>
                  <a:pt x="616944" y="429658"/>
                </a:cubicBezTo>
                <a:cubicBezTo>
                  <a:pt x="587019" y="447114"/>
                  <a:pt x="557001" y="464606"/>
                  <a:pt x="528810" y="484742"/>
                </a:cubicBezTo>
                <a:cubicBezTo>
                  <a:pt x="471631" y="525584"/>
                  <a:pt x="423829" y="578706"/>
                  <a:pt x="374573" y="627962"/>
                </a:cubicBezTo>
                <a:cubicBezTo>
                  <a:pt x="320131" y="682404"/>
                  <a:pt x="330129" y="669747"/>
                  <a:pt x="275422" y="738130"/>
                </a:cubicBezTo>
                <a:cubicBezTo>
                  <a:pt x="263952" y="752468"/>
                  <a:pt x="251623" y="766338"/>
                  <a:pt x="242371" y="782198"/>
                </a:cubicBezTo>
                <a:cubicBezTo>
                  <a:pt x="190325" y="871418"/>
                  <a:pt x="204053" y="865349"/>
                  <a:pt x="165253" y="958468"/>
                </a:cubicBezTo>
                <a:cubicBezTo>
                  <a:pt x="158937" y="973628"/>
                  <a:pt x="150015" y="987584"/>
                  <a:pt x="143219" y="1002535"/>
                </a:cubicBezTo>
                <a:cubicBezTo>
                  <a:pt x="131646" y="1027995"/>
                  <a:pt x="120209" y="1053550"/>
                  <a:pt x="110169" y="1079653"/>
                </a:cubicBezTo>
                <a:cubicBezTo>
                  <a:pt x="101832" y="1101330"/>
                  <a:pt x="97068" y="1124315"/>
                  <a:pt x="88135" y="1145754"/>
                </a:cubicBezTo>
                <a:cubicBezTo>
                  <a:pt x="78660" y="1168494"/>
                  <a:pt x="65278" y="1189429"/>
                  <a:pt x="55084" y="1211856"/>
                </a:cubicBezTo>
                <a:cubicBezTo>
                  <a:pt x="46901" y="1229859"/>
                  <a:pt x="40395" y="1248579"/>
                  <a:pt x="33050" y="1266940"/>
                </a:cubicBezTo>
                <a:cubicBezTo>
                  <a:pt x="29378" y="1318352"/>
                  <a:pt x="27163" y="1369889"/>
                  <a:pt x="22034" y="1421176"/>
                </a:cubicBezTo>
                <a:cubicBezTo>
                  <a:pt x="16142" y="1480096"/>
                  <a:pt x="0" y="1597446"/>
                  <a:pt x="0" y="1597446"/>
                </a:cubicBezTo>
                <a:cubicBezTo>
                  <a:pt x="14828" y="1953314"/>
                  <a:pt x="-4215" y="1757330"/>
                  <a:pt x="22034" y="1927952"/>
                </a:cubicBezTo>
                <a:cubicBezTo>
                  <a:pt x="25982" y="1953617"/>
                  <a:pt x="26752" y="1979878"/>
                  <a:pt x="33050" y="2005070"/>
                </a:cubicBezTo>
                <a:cubicBezTo>
                  <a:pt x="56388" y="2098422"/>
                  <a:pt x="48340" y="2024631"/>
                  <a:pt x="88135" y="2104222"/>
                </a:cubicBezTo>
                <a:cubicBezTo>
                  <a:pt x="105823" y="2139598"/>
                  <a:pt x="122609" y="2176020"/>
                  <a:pt x="132202" y="2214391"/>
                </a:cubicBezTo>
                <a:cubicBezTo>
                  <a:pt x="135874" y="2229080"/>
                  <a:pt x="137255" y="2244541"/>
                  <a:pt x="143219" y="2258458"/>
                </a:cubicBezTo>
                <a:cubicBezTo>
                  <a:pt x="148435" y="2270628"/>
                  <a:pt x="158441" y="2280155"/>
                  <a:pt x="165253" y="2291509"/>
                </a:cubicBezTo>
                <a:cubicBezTo>
                  <a:pt x="180486" y="2316897"/>
                  <a:pt x="193425" y="2343649"/>
                  <a:pt x="209320" y="2368627"/>
                </a:cubicBezTo>
                <a:cubicBezTo>
                  <a:pt x="233858" y="2407186"/>
                  <a:pt x="267379" y="2435913"/>
                  <a:pt x="286438" y="2478795"/>
                </a:cubicBezTo>
                <a:cubicBezTo>
                  <a:pt x="319830" y="2553926"/>
                  <a:pt x="343727" y="2663881"/>
                  <a:pt x="363556" y="2743200"/>
                </a:cubicBezTo>
                <a:cubicBezTo>
                  <a:pt x="359884" y="2801957"/>
                  <a:pt x="358398" y="2860891"/>
                  <a:pt x="352540" y="2919470"/>
                </a:cubicBezTo>
                <a:cubicBezTo>
                  <a:pt x="351033" y="2934536"/>
                  <a:pt x="343825" y="2948572"/>
                  <a:pt x="341523" y="2963537"/>
                </a:cubicBezTo>
                <a:cubicBezTo>
                  <a:pt x="336466" y="2996404"/>
                  <a:pt x="334901" y="3029727"/>
                  <a:pt x="330506" y="3062689"/>
                </a:cubicBezTo>
                <a:cubicBezTo>
                  <a:pt x="327554" y="3084831"/>
                  <a:pt x="323161" y="3106757"/>
                  <a:pt x="319489" y="3128791"/>
                </a:cubicBezTo>
                <a:cubicBezTo>
                  <a:pt x="323161" y="3242632"/>
                  <a:pt x="320495" y="3356854"/>
                  <a:pt x="330506" y="3470313"/>
                </a:cubicBezTo>
                <a:cubicBezTo>
                  <a:pt x="331670" y="3483503"/>
                  <a:pt x="347324" y="3491194"/>
                  <a:pt x="352540" y="3503364"/>
                </a:cubicBezTo>
                <a:cubicBezTo>
                  <a:pt x="358504" y="3517281"/>
                  <a:pt x="357592" y="3533514"/>
                  <a:pt x="363556" y="3547431"/>
                </a:cubicBezTo>
                <a:cubicBezTo>
                  <a:pt x="413880" y="3664853"/>
                  <a:pt x="417386" y="3655986"/>
                  <a:pt x="495759" y="3756752"/>
                </a:cubicBezTo>
                <a:cubicBezTo>
                  <a:pt x="521465" y="3789803"/>
                  <a:pt x="548540" y="3821833"/>
                  <a:pt x="572877" y="3855904"/>
                </a:cubicBezTo>
                <a:cubicBezTo>
                  <a:pt x="657703" y="3974660"/>
                  <a:pt x="710173" y="4069943"/>
                  <a:pt x="837282" y="4153359"/>
                </a:cubicBezTo>
                <a:cubicBezTo>
                  <a:pt x="897758" y="4193046"/>
                  <a:pt x="969248" y="4212652"/>
                  <a:pt x="1035585" y="4241494"/>
                </a:cubicBezTo>
                <a:cubicBezTo>
                  <a:pt x="1105530" y="4271905"/>
                  <a:pt x="1079783" y="4257566"/>
                  <a:pt x="1156771" y="4285562"/>
                </a:cubicBezTo>
                <a:cubicBezTo>
                  <a:pt x="1175356" y="4292320"/>
                  <a:pt x="1193207" y="4301013"/>
                  <a:pt x="1211855" y="4307595"/>
                </a:cubicBezTo>
                <a:cubicBezTo>
                  <a:pt x="1255658" y="4323055"/>
                  <a:pt x="1299990" y="4336974"/>
                  <a:pt x="1344058" y="4351663"/>
                </a:cubicBezTo>
                <a:lnTo>
                  <a:pt x="1608463" y="4439798"/>
                </a:lnTo>
                <a:lnTo>
                  <a:pt x="1773716" y="4494882"/>
                </a:lnTo>
                <a:lnTo>
                  <a:pt x="1839817" y="4516916"/>
                </a:lnTo>
                <a:cubicBezTo>
                  <a:pt x="1861851" y="4524261"/>
                  <a:pt x="1883511" y="4532839"/>
                  <a:pt x="1905918" y="4538950"/>
                </a:cubicBezTo>
                <a:cubicBezTo>
                  <a:pt x="2044406" y="4576719"/>
                  <a:pt x="2041070" y="4573402"/>
                  <a:pt x="2192356" y="4627084"/>
                </a:cubicBezTo>
                <a:cubicBezTo>
                  <a:pt x="2251495" y="4648069"/>
                  <a:pt x="2306886" y="4681961"/>
                  <a:pt x="2368626" y="4693186"/>
                </a:cubicBezTo>
                <a:lnTo>
                  <a:pt x="2489812" y="4715219"/>
                </a:lnTo>
                <a:cubicBezTo>
                  <a:pt x="2544976" y="4725827"/>
                  <a:pt x="2599169" y="4742680"/>
                  <a:pt x="2655065" y="4748270"/>
                </a:cubicBezTo>
                <a:cubicBezTo>
                  <a:pt x="2790380" y="4761802"/>
                  <a:pt x="2879078" y="4771284"/>
                  <a:pt x="3029638" y="4781321"/>
                </a:cubicBezTo>
                <a:lnTo>
                  <a:pt x="3194891" y="4792337"/>
                </a:lnTo>
                <a:cubicBezTo>
                  <a:pt x="3275682" y="4788665"/>
                  <a:pt x="3359409" y="4803217"/>
                  <a:pt x="3437263" y="4781321"/>
                </a:cubicBezTo>
                <a:cubicBezTo>
                  <a:pt x="3482535" y="4768588"/>
                  <a:pt x="3514177" y="4726440"/>
                  <a:pt x="3547431" y="4693186"/>
                </a:cubicBezTo>
                <a:cubicBezTo>
                  <a:pt x="3620339" y="4620278"/>
                  <a:pt x="3647048" y="4601878"/>
                  <a:pt x="3701667" y="4516916"/>
                </a:cubicBezTo>
                <a:cubicBezTo>
                  <a:pt x="3714988" y="4496194"/>
                  <a:pt x="3724713" y="4473326"/>
                  <a:pt x="3734718" y="4450815"/>
                </a:cubicBezTo>
                <a:cubicBezTo>
                  <a:pt x="3739435" y="4440203"/>
                  <a:pt x="3742918" y="4429030"/>
                  <a:pt x="3745735" y="4417764"/>
                </a:cubicBezTo>
                <a:cubicBezTo>
                  <a:pt x="3772038" y="4312554"/>
                  <a:pt x="3762584" y="4341619"/>
                  <a:pt x="3778785" y="4252511"/>
                </a:cubicBezTo>
                <a:cubicBezTo>
                  <a:pt x="3800797" y="4131441"/>
                  <a:pt x="3775332" y="4264022"/>
                  <a:pt x="3811836" y="4142342"/>
                </a:cubicBezTo>
                <a:cubicBezTo>
                  <a:pt x="3856521" y="3993395"/>
                  <a:pt x="3784438" y="4183295"/>
                  <a:pt x="3844887" y="4032174"/>
                </a:cubicBezTo>
                <a:cubicBezTo>
                  <a:pt x="3848559" y="4006468"/>
                  <a:pt x="3851634" y="3980670"/>
                  <a:pt x="3855903" y="3955056"/>
                </a:cubicBezTo>
                <a:cubicBezTo>
                  <a:pt x="3858981" y="3936585"/>
                  <a:pt x="3864445" y="3918532"/>
                  <a:pt x="3866920" y="3899971"/>
                </a:cubicBezTo>
                <a:cubicBezTo>
                  <a:pt x="3871798" y="3863389"/>
                  <a:pt x="3874265" y="3826526"/>
                  <a:pt x="3877937" y="3789803"/>
                </a:cubicBezTo>
                <a:cubicBezTo>
                  <a:pt x="3881609" y="3672290"/>
                  <a:pt x="3880161" y="3554504"/>
                  <a:pt x="3888954" y="3437263"/>
                </a:cubicBezTo>
                <a:cubicBezTo>
                  <a:pt x="3891219" y="3407065"/>
                  <a:pt x="3905049" y="3378822"/>
                  <a:pt x="3910988" y="3349128"/>
                </a:cubicBezTo>
                <a:cubicBezTo>
                  <a:pt x="3916081" y="3323665"/>
                  <a:pt x="3918333" y="3297716"/>
                  <a:pt x="3922005" y="3272010"/>
                </a:cubicBezTo>
                <a:cubicBezTo>
                  <a:pt x="3918333" y="3238959"/>
                  <a:pt x="3915383" y="3205820"/>
                  <a:pt x="3910988" y="3172858"/>
                </a:cubicBezTo>
                <a:cubicBezTo>
                  <a:pt x="3901164" y="3099179"/>
                  <a:pt x="3896781" y="3107904"/>
                  <a:pt x="3888954" y="3029639"/>
                </a:cubicBezTo>
                <a:cubicBezTo>
                  <a:pt x="3884190" y="2981996"/>
                  <a:pt x="3881913" y="2934135"/>
                  <a:pt x="3877937" y="2886419"/>
                </a:cubicBezTo>
                <a:cubicBezTo>
                  <a:pt x="3874569" y="2845998"/>
                  <a:pt x="3870592" y="2805629"/>
                  <a:pt x="3866920" y="2765234"/>
                </a:cubicBezTo>
                <a:cubicBezTo>
                  <a:pt x="3870592" y="2677099"/>
                  <a:pt x="3872258" y="2588857"/>
                  <a:pt x="3877937" y="2500829"/>
                </a:cubicBezTo>
                <a:cubicBezTo>
                  <a:pt x="3879609" y="2474916"/>
                  <a:pt x="3887775" y="2449651"/>
                  <a:pt x="3888954" y="2423711"/>
                </a:cubicBezTo>
                <a:cubicBezTo>
                  <a:pt x="3895126" y="2287927"/>
                  <a:pt x="3891492" y="2151747"/>
                  <a:pt x="3899971" y="2016087"/>
                </a:cubicBezTo>
                <a:cubicBezTo>
                  <a:pt x="3902532" y="1975109"/>
                  <a:pt x="3909759" y="1934090"/>
                  <a:pt x="3922005" y="1894901"/>
                </a:cubicBezTo>
                <a:cubicBezTo>
                  <a:pt x="3987514" y="1685272"/>
                  <a:pt x="3967114" y="1720915"/>
                  <a:pt x="4043190" y="1619480"/>
                </a:cubicBezTo>
                <a:cubicBezTo>
                  <a:pt x="4046862" y="1604791"/>
                  <a:pt x="4048383" y="1589389"/>
                  <a:pt x="4054207" y="1575412"/>
                </a:cubicBezTo>
                <a:cubicBezTo>
                  <a:pt x="4066840" y="1545093"/>
                  <a:pt x="4086077" y="1517774"/>
                  <a:pt x="4098275" y="1487277"/>
                </a:cubicBezTo>
                <a:lnTo>
                  <a:pt x="4120308" y="1432193"/>
                </a:lnTo>
                <a:cubicBezTo>
                  <a:pt x="4123980" y="1410159"/>
                  <a:pt x="4126944" y="1387996"/>
                  <a:pt x="4131325" y="1366092"/>
                </a:cubicBezTo>
                <a:cubicBezTo>
                  <a:pt x="4134295" y="1351245"/>
                  <a:pt x="4139372" y="1336871"/>
                  <a:pt x="4142342" y="1322024"/>
                </a:cubicBezTo>
                <a:cubicBezTo>
                  <a:pt x="4169353" y="1186969"/>
                  <a:pt x="4138787" y="1314209"/>
                  <a:pt x="4164376" y="1211856"/>
                </a:cubicBezTo>
                <a:cubicBezTo>
                  <a:pt x="4160704" y="1123721"/>
                  <a:pt x="4159644" y="1035438"/>
                  <a:pt x="4153359" y="947451"/>
                </a:cubicBezTo>
                <a:cubicBezTo>
                  <a:pt x="4152280" y="932348"/>
                  <a:pt x="4146693" y="917886"/>
                  <a:pt x="4142342" y="903383"/>
                </a:cubicBezTo>
                <a:cubicBezTo>
                  <a:pt x="4118028" y="822335"/>
                  <a:pt x="4119230" y="835126"/>
                  <a:pt x="4076241" y="749147"/>
                </a:cubicBezTo>
                <a:cubicBezTo>
                  <a:pt x="4068896" y="734458"/>
                  <a:pt x="4059400" y="720660"/>
                  <a:pt x="4054207" y="705080"/>
                </a:cubicBezTo>
                <a:lnTo>
                  <a:pt x="4032173" y="638978"/>
                </a:lnTo>
                <a:cubicBezTo>
                  <a:pt x="4028501" y="627961"/>
                  <a:pt x="4027597" y="615590"/>
                  <a:pt x="4021156" y="605928"/>
                </a:cubicBezTo>
                <a:cubicBezTo>
                  <a:pt x="3998205" y="571500"/>
                  <a:pt x="3988212" y="557644"/>
                  <a:pt x="3966072" y="517793"/>
                </a:cubicBezTo>
                <a:cubicBezTo>
                  <a:pt x="3944255" y="478523"/>
                  <a:pt x="3944469" y="463139"/>
                  <a:pt x="3910988" y="429658"/>
                </a:cubicBezTo>
                <a:cubicBezTo>
                  <a:pt x="3898004" y="416674"/>
                  <a:pt x="3879904" y="409591"/>
                  <a:pt x="3866920" y="396607"/>
                </a:cubicBezTo>
                <a:cubicBezTo>
                  <a:pt x="3853937" y="383624"/>
                  <a:pt x="3845961" y="366358"/>
                  <a:pt x="3833870" y="352540"/>
                </a:cubicBezTo>
                <a:cubicBezTo>
                  <a:pt x="3820190" y="336906"/>
                  <a:pt x="3803699" y="323913"/>
                  <a:pt x="3789802" y="308472"/>
                </a:cubicBezTo>
                <a:cubicBezTo>
                  <a:pt x="3770615" y="287153"/>
                  <a:pt x="3756037" y="261558"/>
                  <a:pt x="3734718" y="242371"/>
                </a:cubicBezTo>
                <a:cubicBezTo>
                  <a:pt x="3718802" y="228047"/>
                  <a:pt x="3697176" y="221600"/>
                  <a:pt x="3679634" y="209321"/>
                </a:cubicBezTo>
                <a:cubicBezTo>
                  <a:pt x="3660370" y="195836"/>
                  <a:pt x="3642124" y="180875"/>
                  <a:pt x="3624549" y="165253"/>
                </a:cubicBezTo>
                <a:cubicBezTo>
                  <a:pt x="3609023" y="151452"/>
                  <a:pt x="3597956" y="132419"/>
                  <a:pt x="3580482" y="121186"/>
                </a:cubicBezTo>
                <a:cubicBezTo>
                  <a:pt x="3545945" y="98984"/>
                  <a:pt x="3507036" y="84463"/>
                  <a:pt x="3470313" y="66101"/>
                </a:cubicBezTo>
                <a:cubicBezTo>
                  <a:pt x="3455624" y="58757"/>
                  <a:pt x="3442178" y="48051"/>
                  <a:pt x="3426246" y="44068"/>
                </a:cubicBezTo>
                <a:cubicBezTo>
                  <a:pt x="3398288" y="37078"/>
                  <a:pt x="3319362" y="15862"/>
                  <a:pt x="3283026" y="11017"/>
                </a:cubicBezTo>
                <a:cubicBezTo>
                  <a:pt x="3246444" y="6139"/>
                  <a:pt x="3209581" y="3672"/>
                  <a:pt x="3172858" y="0"/>
                </a:cubicBezTo>
                <a:cubicBezTo>
                  <a:pt x="3128790" y="11017"/>
                  <a:pt x="3085728" y="27417"/>
                  <a:pt x="3040655" y="33051"/>
                </a:cubicBezTo>
                <a:cubicBezTo>
                  <a:pt x="3011277" y="36723"/>
                  <a:pt x="2982005" y="41388"/>
                  <a:pt x="2952520" y="44068"/>
                </a:cubicBezTo>
                <a:cubicBezTo>
                  <a:pt x="2850894" y="53306"/>
                  <a:pt x="2785543" y="53111"/>
                  <a:pt x="2688116" y="66101"/>
                </a:cubicBezTo>
                <a:cubicBezTo>
                  <a:pt x="2606449" y="76990"/>
                  <a:pt x="2655518" y="77005"/>
                  <a:pt x="2566930" y="99152"/>
                </a:cubicBezTo>
                <a:cubicBezTo>
                  <a:pt x="2525082" y="109614"/>
                  <a:pt x="2486918" y="108834"/>
                  <a:pt x="2445744" y="121186"/>
                </a:cubicBezTo>
                <a:cubicBezTo>
                  <a:pt x="2401936" y="134328"/>
                  <a:pt x="2370851" y="157538"/>
                  <a:pt x="2324559" y="165253"/>
                </a:cubicBezTo>
                <a:lnTo>
                  <a:pt x="2258458" y="176270"/>
                </a:lnTo>
                <a:cubicBezTo>
                  <a:pt x="2154064" y="228467"/>
                  <a:pt x="2290135" y="167122"/>
                  <a:pt x="2093205" y="209321"/>
                </a:cubicBezTo>
                <a:cubicBezTo>
                  <a:pt x="2080258" y="212095"/>
                  <a:pt x="2071997" y="225433"/>
                  <a:pt x="2060154" y="231354"/>
                </a:cubicBezTo>
                <a:cubicBezTo>
                  <a:pt x="2033474" y="244693"/>
                  <a:pt x="2030280" y="242371"/>
                  <a:pt x="1972019" y="22033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Group of people">
            <a:extLst>
              <a:ext uri="{FF2B5EF4-FFF2-40B4-BE49-F238E27FC236}">
                <a16:creationId xmlns:a16="http://schemas.microsoft.com/office/drawing/2014/main" id="{AAFECDFB-3308-435B-BB7B-148C11AA6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9193" y="1664054"/>
            <a:ext cx="1851250" cy="185125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60BFA01-FF9A-498C-9BB5-4B8F77DED4A1}"/>
              </a:ext>
            </a:extLst>
          </p:cNvPr>
          <p:cNvGrpSpPr/>
          <p:nvPr/>
        </p:nvGrpSpPr>
        <p:grpSpPr>
          <a:xfrm>
            <a:off x="8387618" y="4133679"/>
            <a:ext cx="1043185" cy="1214034"/>
            <a:chOff x="8387618" y="4133679"/>
            <a:chExt cx="1043185" cy="1214034"/>
          </a:xfrm>
        </p:grpSpPr>
        <p:pic>
          <p:nvPicPr>
            <p:cNvPr id="47" name="Graphic 46" descr="Store">
              <a:extLst>
                <a:ext uri="{FF2B5EF4-FFF2-40B4-BE49-F238E27FC236}">
                  <a16:creationId xmlns:a16="http://schemas.microsoft.com/office/drawing/2014/main" id="{CF89F32B-09D6-44C6-ABEC-D6D7B1331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7618" y="4133679"/>
              <a:ext cx="914400" cy="914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9F26E3-7DA0-40DA-92F7-6EFE6C27F642}"/>
                </a:ext>
              </a:extLst>
            </p:cNvPr>
            <p:cNvSpPr txBox="1"/>
            <p:nvPr/>
          </p:nvSpPr>
          <p:spPr>
            <a:xfrm rot="1294337">
              <a:off x="9052448" y="4639827"/>
              <a:ext cx="3783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CF8818-3028-45B2-971F-46AED9885105}"/>
              </a:ext>
            </a:extLst>
          </p:cNvPr>
          <p:cNvGrpSpPr/>
          <p:nvPr/>
        </p:nvGrpSpPr>
        <p:grpSpPr>
          <a:xfrm>
            <a:off x="9751878" y="4155222"/>
            <a:ext cx="1043185" cy="1214034"/>
            <a:chOff x="8387618" y="4133679"/>
            <a:chExt cx="1043185" cy="1214034"/>
          </a:xfrm>
        </p:grpSpPr>
        <p:pic>
          <p:nvPicPr>
            <p:cNvPr id="52" name="Graphic 51" descr="Store">
              <a:extLst>
                <a:ext uri="{FF2B5EF4-FFF2-40B4-BE49-F238E27FC236}">
                  <a16:creationId xmlns:a16="http://schemas.microsoft.com/office/drawing/2014/main" id="{8200AA86-43D6-49AB-9199-64B06555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7618" y="4133679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876A0E-E167-40B9-87B7-6CC5E57079A8}"/>
                </a:ext>
              </a:extLst>
            </p:cNvPr>
            <p:cNvSpPr txBox="1"/>
            <p:nvPr/>
          </p:nvSpPr>
          <p:spPr>
            <a:xfrm rot="1294337">
              <a:off x="9052448" y="4639827"/>
              <a:ext cx="3783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?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9A92D2-775B-400C-8FE1-3686E4A0D381}"/>
              </a:ext>
            </a:extLst>
          </p:cNvPr>
          <p:cNvSpPr txBox="1"/>
          <p:nvPr/>
        </p:nvSpPr>
        <p:spPr>
          <a:xfrm>
            <a:off x="591715" y="4640456"/>
            <a:ext cx="4154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(Note: this feature is not used in building regression model)</a:t>
            </a:r>
          </a:p>
        </p:txBody>
      </p:sp>
    </p:spTree>
    <p:extLst>
      <p:ext uri="{BB962C8B-B14F-4D97-AF65-F5344CB8AC3E}">
        <p14:creationId xmlns:p14="http://schemas.microsoft.com/office/powerpoint/2010/main" val="1196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40" grpId="0"/>
      <p:bldP spid="4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6D68-DAC4-4363-971C-E27E4A2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1" y="338491"/>
            <a:ext cx="4879875" cy="1325563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16226E-D7AF-475A-9B71-618B8AE1F034}"/>
              </a:ext>
            </a:extLst>
          </p:cNvPr>
          <p:cNvSpPr/>
          <p:nvPr/>
        </p:nvSpPr>
        <p:spPr>
          <a:xfrm rot="2794413">
            <a:off x="430981" y="777885"/>
            <a:ext cx="389951" cy="2825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4ACAE-629D-41C5-8E9A-87C853D86345}"/>
              </a:ext>
            </a:extLst>
          </p:cNvPr>
          <p:cNvGrpSpPr/>
          <p:nvPr/>
        </p:nvGrpSpPr>
        <p:grpSpPr>
          <a:xfrm>
            <a:off x="4876733" y="3120162"/>
            <a:ext cx="1973214" cy="1903530"/>
            <a:chOff x="4318611" y="2488827"/>
            <a:chExt cx="3312405" cy="3205908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364B113-128F-4ED0-95B8-CAF14DD00466}"/>
                </a:ext>
              </a:extLst>
            </p:cNvPr>
            <p:cNvSpPr/>
            <p:nvPr/>
          </p:nvSpPr>
          <p:spPr>
            <a:xfrm>
              <a:off x="4318611" y="2488827"/>
              <a:ext cx="3205908" cy="32059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6DE289-0908-4884-891D-767D2A92DC1C}"/>
                </a:ext>
              </a:extLst>
            </p:cNvPr>
            <p:cNvSpPr txBox="1"/>
            <p:nvPr/>
          </p:nvSpPr>
          <p:spPr>
            <a:xfrm>
              <a:off x="4318611" y="3400980"/>
              <a:ext cx="3312405" cy="181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Validation Set</a:t>
              </a:r>
              <a:endParaRPr lang="en-US" sz="3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B029-100E-4124-8D76-BD9514BD86B7}"/>
              </a:ext>
            </a:extLst>
          </p:cNvPr>
          <p:cNvGrpSpPr/>
          <p:nvPr/>
        </p:nvGrpSpPr>
        <p:grpSpPr>
          <a:xfrm>
            <a:off x="5258785" y="919162"/>
            <a:ext cx="1325563" cy="1325563"/>
            <a:chOff x="5258785" y="919162"/>
            <a:chExt cx="1325563" cy="1325563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F1FB4F46-1088-4225-9CFE-A07E2B80CC8B}"/>
                </a:ext>
              </a:extLst>
            </p:cNvPr>
            <p:cNvSpPr/>
            <p:nvPr/>
          </p:nvSpPr>
          <p:spPr>
            <a:xfrm>
              <a:off x="5258785" y="919162"/>
              <a:ext cx="1325563" cy="1325563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0BCCF-A682-4639-9173-4C18FCA7D61B}"/>
                </a:ext>
              </a:extLst>
            </p:cNvPr>
            <p:cNvSpPr txBox="1"/>
            <p:nvPr/>
          </p:nvSpPr>
          <p:spPr>
            <a:xfrm>
              <a:off x="5669947" y="1246504"/>
              <a:ext cx="881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IL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B7CEAA5-5CEE-427D-A4F9-AFDC8E3BD605}"/>
              </a:ext>
            </a:extLst>
          </p:cNvPr>
          <p:cNvSpPr/>
          <p:nvPr/>
        </p:nvSpPr>
        <p:spPr>
          <a:xfrm>
            <a:off x="4318613" y="2488827"/>
            <a:ext cx="3205908" cy="3205908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ining">
            <a:extLst>
              <a:ext uri="{FF2B5EF4-FFF2-40B4-BE49-F238E27FC236}">
                <a16:creationId xmlns:a16="http://schemas.microsoft.com/office/drawing/2014/main" id="{57FA4721-EFE2-4E04-ADF2-715BF8BEBBA4}"/>
              </a:ext>
            </a:extLst>
          </p:cNvPr>
          <p:cNvSpPr txBox="1"/>
          <p:nvPr/>
        </p:nvSpPr>
        <p:spPr>
          <a:xfrm>
            <a:off x="4318613" y="3737838"/>
            <a:ext cx="3312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Training 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A2832-A834-4CBB-8BEB-E26ED50F81AE}"/>
              </a:ext>
            </a:extLst>
          </p:cNvPr>
          <p:cNvSpPr txBox="1"/>
          <p:nvPr/>
        </p:nvSpPr>
        <p:spPr>
          <a:xfrm>
            <a:off x="4265363" y="3518196"/>
            <a:ext cx="3312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Complete Dataset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A1654B-CE60-4A62-9CE0-2C3F8FF5712E}"/>
              </a:ext>
            </a:extLst>
          </p:cNvPr>
          <p:cNvSpPr txBox="1"/>
          <p:nvPr/>
        </p:nvSpPr>
        <p:spPr>
          <a:xfrm>
            <a:off x="7020560" y="3707060"/>
            <a:ext cx="517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89A69-EEBA-4A07-A2E6-50314CC16555}"/>
              </a:ext>
            </a:extLst>
          </p:cNvPr>
          <p:cNvSpPr txBox="1"/>
          <p:nvPr/>
        </p:nvSpPr>
        <p:spPr>
          <a:xfrm>
            <a:off x="5511044" y="3336139"/>
            <a:ext cx="7028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/>
              <a:t>Predict expected sales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/>
              <a:t>Find undersold locations</a:t>
            </a:r>
          </a:p>
        </p:txBody>
      </p:sp>
    </p:spTree>
    <p:extLst>
      <p:ext uri="{BB962C8B-B14F-4D97-AF65-F5344CB8AC3E}">
        <p14:creationId xmlns:p14="http://schemas.microsoft.com/office/powerpoint/2010/main" val="10453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26000" decel="7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16849 0.0011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26000" decel="7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022E-16 L 0.13633 0.0039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1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26000" decel="7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17369 0.0011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0.48685 2.22222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34" grpId="0"/>
      <p:bldP spid="34" grpId="1"/>
      <p:bldP spid="34" grpId="2"/>
      <p:bldP spid="34" grpId="3"/>
      <p:bldP spid="33" grpId="0"/>
      <p:bldP spid="33" grpId="1"/>
      <p:bldP spid="37" grpId="0"/>
      <p:bldP spid="37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6D68-DAC4-4363-971C-E27E4A2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1" y="338491"/>
            <a:ext cx="4879875" cy="1325563"/>
          </a:xfrm>
        </p:spPr>
        <p:txBody>
          <a:bodyPr>
            <a:normAutofit/>
          </a:bodyPr>
          <a:lstStyle/>
          <a:p>
            <a:r>
              <a:rPr lang="en-US" dirty="0"/>
              <a:t>Targets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16226E-D7AF-475A-9B71-618B8AE1F034}"/>
              </a:ext>
            </a:extLst>
          </p:cNvPr>
          <p:cNvSpPr/>
          <p:nvPr/>
        </p:nvSpPr>
        <p:spPr>
          <a:xfrm rot="5225594">
            <a:off x="430981" y="777885"/>
            <a:ext cx="389951" cy="28255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00867-1842-4D57-8467-7F9AA1551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238"/>
          <a:stretch/>
        </p:blipFill>
        <p:spPr>
          <a:xfrm>
            <a:off x="3299439" y="101328"/>
            <a:ext cx="3144133" cy="3265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D77A8-BA13-42B7-AD4E-53772E703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59" b="27505"/>
          <a:stretch/>
        </p:blipFill>
        <p:spPr>
          <a:xfrm>
            <a:off x="6676910" y="101328"/>
            <a:ext cx="3499700" cy="3265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7AC6B-DCD5-4F2D-8C43-9C2CDBE7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69" b="10104"/>
          <a:stretch/>
        </p:blipFill>
        <p:spPr>
          <a:xfrm>
            <a:off x="177633" y="3289784"/>
            <a:ext cx="3270424" cy="3338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96A98-BF51-4F72-8C81-13A467402E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628" b="1702"/>
          <a:stretch/>
        </p:blipFill>
        <p:spPr>
          <a:xfrm>
            <a:off x="7115349" y="3260754"/>
            <a:ext cx="3235569" cy="3396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15E71-544D-47BE-B6F0-E2B51C9DDD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67" b="6219"/>
          <a:stretch/>
        </p:blipFill>
        <p:spPr>
          <a:xfrm>
            <a:off x="3681395" y="3289784"/>
            <a:ext cx="3200616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6D68-DAC4-4363-971C-E27E4A29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11" y="338491"/>
            <a:ext cx="4879875" cy="1325563"/>
          </a:xfrm>
        </p:spPr>
        <p:txBody>
          <a:bodyPr>
            <a:normAutofit/>
          </a:bodyPr>
          <a:lstStyle/>
          <a:p>
            <a:r>
              <a:rPr lang="en-US" dirty="0"/>
              <a:t>Drawback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16226E-D7AF-475A-9B71-618B8AE1F034}"/>
              </a:ext>
            </a:extLst>
          </p:cNvPr>
          <p:cNvSpPr/>
          <p:nvPr/>
        </p:nvSpPr>
        <p:spPr>
          <a:xfrm rot="7126307">
            <a:off x="381154" y="859995"/>
            <a:ext cx="389951" cy="2825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D501C-EA94-4631-9E8E-1C9DFAF00F04}"/>
              </a:ext>
            </a:extLst>
          </p:cNvPr>
          <p:cNvSpPr txBox="1"/>
          <p:nvPr/>
        </p:nvSpPr>
        <p:spPr>
          <a:xfrm>
            <a:off x="576129" y="2928831"/>
            <a:ext cx="11195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/>
              <a:t>Feature space </a:t>
            </a:r>
            <a:r>
              <a:rPr lang="en-US" sz="4000" dirty="0"/>
              <a:t>is too small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expect (and do get) a large </a:t>
            </a:r>
            <a:r>
              <a:rPr lang="en-US" sz="4000" b="1" dirty="0"/>
              <a:t>MSE</a:t>
            </a:r>
            <a:r>
              <a:rPr lang="en-US" sz="4000" dirty="0"/>
              <a:t>, and we are searching for data whose residual is large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But there comes another </a:t>
            </a:r>
            <a:r>
              <a:rPr lang="en-US" sz="4000" b="1" dirty="0"/>
              <a:t>problem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61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</vt:lpstr>
      <vt:lpstr>Feature Processing</vt:lpstr>
      <vt:lpstr>Regression</vt:lpstr>
      <vt:lpstr>Targets</vt:lpstr>
      <vt:lpstr>Drawback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huang</dc:creator>
  <cp:lastModifiedBy>jing huang</cp:lastModifiedBy>
  <cp:revision>137</cp:revision>
  <dcterms:created xsi:type="dcterms:W3CDTF">2020-02-16T02:12:17Z</dcterms:created>
  <dcterms:modified xsi:type="dcterms:W3CDTF">2020-02-16T13:46:33Z</dcterms:modified>
</cp:coreProperties>
</file>