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7" r:id="rId4"/>
    <p:sldId id="268" r:id="rId5"/>
    <p:sldId id="270" r:id="rId6"/>
    <p:sldId id="275" r:id="rId7"/>
    <p:sldId id="269" r:id="rId8"/>
    <p:sldId id="264" r:id="rId9"/>
    <p:sldId id="274" r:id="rId10"/>
    <p:sldId id="261" r:id="rId11"/>
    <p:sldId id="273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aqm.epa.gov.tw/taqm/tw/default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Deadline</a:t>
            </a:r>
          </a:p>
          <a:p>
            <a:pPr lvl="1"/>
            <a:r>
              <a:rPr lang="en-US" altLang="zh-TW" sz="2000" smtClean="0"/>
              <a:t>2019/04/12 </a:t>
            </a:r>
            <a:r>
              <a:rPr lang="en-US" altLang="zh-TW" sz="2000" dirty="0" smtClean="0"/>
              <a:t>23:59</a:t>
            </a:r>
          </a:p>
          <a:p>
            <a:pPr lvl="1"/>
            <a:endParaRPr lang="en-US" altLang="zh-TW" dirty="0" smtClean="0"/>
          </a:p>
          <a:p>
            <a:r>
              <a:rPr lang="en-US" altLang="zh-TW" sz="2400" dirty="0" smtClean="0"/>
              <a:t>Submit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Portal</a:t>
            </a:r>
          </a:p>
          <a:p>
            <a:pPr lvl="1"/>
            <a:endParaRPr lang="en-US" altLang="zh-TW" sz="2000" dirty="0"/>
          </a:p>
          <a:p>
            <a:r>
              <a:rPr lang="en-US" altLang="zh-TW" sz="2300" dirty="0" smtClean="0"/>
              <a:t>Filename</a:t>
            </a:r>
          </a:p>
          <a:p>
            <a:pPr lvl="1"/>
            <a:r>
              <a:rPr lang="en-US" altLang="zh-TW" sz="2000" dirty="0" smtClean="0"/>
              <a:t>s+SID_HW1.r </a:t>
            </a:r>
          </a:p>
          <a:p>
            <a:pPr lvl="2"/>
            <a:r>
              <a:rPr lang="en-US" altLang="zh-TW" sz="2000" dirty="0" err="1" smtClean="0"/>
              <a:t>e.g</a:t>
            </a:r>
            <a:r>
              <a:rPr lang="en-US" altLang="zh-TW" sz="2000" dirty="0" smtClean="0"/>
              <a:t> : s1001234_HW1.r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Bonus 1 : Top 10% submit</a:t>
            </a:r>
          </a:p>
          <a:p>
            <a:pPr lvl="1"/>
            <a:r>
              <a:rPr lang="en-US" altLang="zh-TW" dirty="0" smtClean="0"/>
              <a:t>Note : Score &gt; 90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Bonus 2 : Provide Data</a:t>
            </a:r>
          </a:p>
          <a:p>
            <a:pPr lvl="1"/>
            <a:r>
              <a:rPr lang="en-US" altLang="zh-TW" dirty="0" smtClean="0"/>
              <a:t>mailto: tinin@saturn.yzu.edu.tw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75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Subject :</a:t>
            </a:r>
          </a:p>
          <a:p>
            <a:pPr lvl="1"/>
            <a:r>
              <a:rPr lang="en-US" altLang="zh-TW" sz="2000" dirty="0" smtClean="0"/>
              <a:t>Data Preprocessing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Description</a:t>
            </a:r>
            <a:endParaRPr lang="en-US" altLang="zh-TW" sz="2300" dirty="0" smtClean="0"/>
          </a:p>
          <a:p>
            <a:pPr lvl="1"/>
            <a:r>
              <a:rPr lang="en-US" altLang="zh-TW" sz="2000" dirty="0" smtClean="0"/>
              <a:t>The raw data </a:t>
            </a:r>
            <a:r>
              <a:rPr lang="en-US" altLang="zh-TW" sz="2000" dirty="0"/>
              <a:t>are often loosely controlled, resulting in out-of-range </a:t>
            </a:r>
            <a:r>
              <a:rPr lang="en-US" altLang="zh-TW" sz="2000" dirty="0" smtClean="0"/>
              <a:t>values, </a:t>
            </a:r>
            <a:r>
              <a:rPr lang="en-US" altLang="zh-TW" sz="2000" dirty="0"/>
              <a:t>missing values, etc</a:t>
            </a:r>
            <a:r>
              <a:rPr lang="en-US" altLang="zh-TW" sz="2000" dirty="0" smtClean="0"/>
              <a:t>. The </a:t>
            </a:r>
            <a:r>
              <a:rPr lang="en-US" altLang="zh-TW" sz="2000" dirty="0"/>
              <a:t>d</a:t>
            </a:r>
            <a:r>
              <a:rPr lang="en-US" altLang="zh-TW" sz="2000" dirty="0" smtClean="0"/>
              <a:t>ata </a:t>
            </a:r>
            <a:r>
              <a:rPr lang="en-US" altLang="zh-TW" sz="2000" dirty="0"/>
              <a:t>preprocessing is an important step in the data mining </a:t>
            </a:r>
            <a:r>
              <a:rPr lang="en-US" altLang="zh-TW" sz="2000" dirty="0" smtClean="0"/>
              <a:t>process to  </a:t>
            </a:r>
            <a:r>
              <a:rPr lang="en-US" altLang="zh-TW" sz="2000" dirty="0"/>
              <a:t>quality of </a:t>
            </a:r>
            <a:r>
              <a:rPr lang="en-US" altLang="zh-TW" sz="2000" dirty="0" smtClean="0"/>
              <a:t>data. In this homework, you need to use R programming language to implement this process.</a:t>
            </a:r>
          </a:p>
          <a:p>
            <a:pPr lvl="1"/>
            <a:endParaRPr lang="en-US" altLang="zh-TW" sz="2000" dirty="0"/>
          </a:p>
          <a:p>
            <a:r>
              <a:rPr lang="en-US" altLang="zh-TW" sz="2300" dirty="0" smtClean="0"/>
              <a:t>Data:</a:t>
            </a:r>
          </a:p>
          <a:p>
            <a:pPr lvl="1"/>
            <a:r>
              <a:rPr lang="en-US" altLang="zh-TW" sz="2000" dirty="0" smtClean="0"/>
              <a:t>The  data of  air quality from EPA</a:t>
            </a:r>
          </a:p>
          <a:p>
            <a:pPr lvl="2"/>
            <a:r>
              <a:rPr lang="zh-TW" altLang="en-US" sz="2000" dirty="0">
                <a:hlinkClick r:id="rId2"/>
              </a:rPr>
              <a:t>http://taqm.epa.gov.tw/taqm/tw/default</a:t>
            </a:r>
            <a:r>
              <a:rPr lang="zh-TW" altLang="en-US" sz="2000" dirty="0" smtClean="0">
                <a:hlinkClick r:id="rId2"/>
              </a:rPr>
              <a:t>.aspx</a:t>
            </a:r>
            <a:endParaRPr lang="en-US" altLang="zh-TW" sz="20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5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Step 1: Filter noise (abnormal) data</a:t>
            </a:r>
          </a:p>
          <a:p>
            <a:pPr lvl="1"/>
            <a:r>
              <a:rPr lang="en-US" altLang="zh-TW" dirty="0" err="1" smtClean="0"/>
              <a:t>E.g</a:t>
            </a:r>
            <a:r>
              <a:rPr lang="en-US" altLang="zh-TW" dirty="0" smtClean="0"/>
              <a:t> : out-of-range value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693"/>
          <a:stretch/>
        </p:blipFill>
        <p:spPr>
          <a:xfrm>
            <a:off x="49667" y="2437010"/>
            <a:ext cx="9044666" cy="593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7" y="3569444"/>
            <a:ext cx="9043200" cy="5874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32514" y="2862943"/>
            <a:ext cx="2873829" cy="195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332513" y="3973843"/>
            <a:ext cx="2873829" cy="195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Step 2. Fulfill missing 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sz="2000" dirty="0" smtClean="0"/>
              <a:t>Use linear </a:t>
            </a:r>
            <a:r>
              <a:rPr lang="en-US" altLang="zh-TW" sz="2000" dirty="0"/>
              <a:t>interpolation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Linear </a:t>
            </a:r>
            <a:r>
              <a:rPr lang="en-US" altLang="zh-TW" sz="2000" dirty="0"/>
              <a:t>interpolation is one of the technique to deal with missing values.</a:t>
            </a:r>
          </a:p>
          <a:p>
            <a:pPr lvl="2"/>
            <a:r>
              <a:rPr lang="en-US" altLang="zh-TW" sz="2000" dirty="0" smtClean="0"/>
              <a:t>linear </a:t>
            </a:r>
            <a:r>
              <a:rPr lang="en-US" altLang="zh-TW" sz="2000" dirty="0"/>
              <a:t>interpolation takes two data points, say (</a:t>
            </a:r>
            <a:r>
              <a:rPr lang="en-US" altLang="zh-TW" sz="2000" i="1" dirty="0" err="1"/>
              <a:t>x</a:t>
            </a:r>
            <a:r>
              <a:rPr lang="en-US" altLang="zh-TW" sz="2000" i="1" baseline="-25000" dirty="0" err="1"/>
              <a:t>a</a:t>
            </a:r>
            <a:r>
              <a:rPr lang="en-US" altLang="zh-TW" sz="2000" dirty="0" err="1"/>
              <a:t>,</a:t>
            </a:r>
            <a:r>
              <a:rPr lang="en-US" altLang="zh-TW" sz="2000" i="1" dirty="0" err="1"/>
              <a:t>y</a:t>
            </a:r>
            <a:r>
              <a:rPr lang="en-US" altLang="zh-TW" sz="2000" i="1" baseline="-25000" dirty="0" err="1"/>
              <a:t>a</a:t>
            </a:r>
            <a:r>
              <a:rPr lang="en-US" altLang="zh-TW" sz="2000" dirty="0"/>
              <a:t>) and (</a:t>
            </a:r>
            <a:r>
              <a:rPr lang="en-US" altLang="zh-TW" sz="2000" i="1" dirty="0" err="1"/>
              <a:t>x</a:t>
            </a:r>
            <a:r>
              <a:rPr lang="en-US" altLang="zh-TW" sz="2000" i="1" baseline="-25000" dirty="0" err="1"/>
              <a:t>b</a:t>
            </a:r>
            <a:r>
              <a:rPr lang="en-US" altLang="zh-TW" sz="2000" dirty="0" err="1"/>
              <a:t>,</a:t>
            </a:r>
            <a:r>
              <a:rPr lang="en-US" altLang="zh-TW" sz="2000" i="1" dirty="0" err="1"/>
              <a:t>y</a:t>
            </a:r>
            <a:r>
              <a:rPr lang="en-US" altLang="zh-TW" sz="2000" i="1" baseline="-25000" dirty="0" err="1"/>
              <a:t>b</a:t>
            </a:r>
            <a:r>
              <a:rPr lang="en-US" altLang="zh-TW" sz="2000" dirty="0"/>
              <a:t>), and the interpolant is given by</a:t>
            </a:r>
            <a:endParaRPr lang="zh-TW" altLang="en-US" sz="2000" dirty="0"/>
          </a:p>
          <a:p>
            <a:pPr marL="342900" lvl="1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1</a:t>
            </a:r>
            <a:endParaRPr lang="zh-TW" altLang="en-US" dirty="0"/>
          </a:p>
        </p:txBody>
      </p:sp>
      <p:pic>
        <p:nvPicPr>
          <p:cNvPr id="4" name="Picture 7" descr=" \frac{y-y_a}{y_b-y_a} = \frac{x-x_a}{x_b-x_a}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86" y="4962521"/>
            <a:ext cx="1438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 \frac{y-y_a}{x-x_a} = \frac{y_b-y_a}{x_b-x_a}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86" y="4287726"/>
            <a:ext cx="14001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 y = y_a + \left( y_b-y_a \right) \frac{x-x_a}{x_b-x_a} \text{ at the point } \left( x,y \right)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04" y="3617265"/>
            <a:ext cx="36480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" y="5441104"/>
            <a:ext cx="9043200" cy="58747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61" y="6111565"/>
            <a:ext cx="9043200" cy="5817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10741" y="5855276"/>
            <a:ext cx="3875316" cy="173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10741" y="6540337"/>
            <a:ext cx="3875316" cy="173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40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Air Quality Index (AQI)</a:t>
            </a:r>
          </a:p>
          <a:p>
            <a:pPr lvl="1"/>
            <a:r>
              <a:rPr lang="en-US" altLang="zh-TW" dirty="0" smtClean="0"/>
              <a:t>Taiwan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index is based on the concentrations of </a:t>
            </a:r>
            <a:r>
              <a:rPr lang="en-US" altLang="zh-TW" dirty="0" smtClean="0"/>
              <a:t>6 </a:t>
            </a:r>
            <a:r>
              <a:rPr lang="en-US" altLang="zh-TW" dirty="0"/>
              <a:t>pollutants. The index is calculated from the concentrations of the following pollutants: </a:t>
            </a:r>
            <a:r>
              <a:rPr lang="en-US" altLang="zh-TW" dirty="0" smtClean="0"/>
              <a:t>O3, </a:t>
            </a:r>
            <a:r>
              <a:rPr lang="en-US" altLang="zh-TW" dirty="0" smtClean="0"/>
              <a:t>PM2.5, PM10, CO, SO2andNO2. </a:t>
            </a:r>
            <a:r>
              <a:rPr lang="en-US" altLang="zh-TW" dirty="0"/>
              <a:t>The breakpoints between index values are defined for each pollutant separately and the overall index is defined as the maximum value of the index. Different </a:t>
            </a:r>
            <a:r>
              <a:rPr lang="en-US" altLang="zh-TW" dirty="0" smtClean="0"/>
              <a:t>averaging </a:t>
            </a:r>
            <a:r>
              <a:rPr lang="en-US" altLang="zh-TW" dirty="0"/>
              <a:t>periods are used for different </a:t>
            </a:r>
            <a:r>
              <a:rPr lang="en-US" altLang="zh-TW" dirty="0" smtClean="0"/>
              <a:t>pollutants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1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69866" y="4883762"/>
            <a:ext cx="489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 </a:t>
            </a:r>
            <a:r>
              <a:rPr lang="zh-TW" altLang="en-US" dirty="0" smtClean="0"/>
              <a:t>https</a:t>
            </a:r>
            <a:r>
              <a:rPr lang="zh-TW" altLang="en-US" dirty="0"/>
              <a:t>://taqm.epa.gov.tw/taqm/tw/b0201.aspx</a:t>
            </a:r>
          </a:p>
        </p:txBody>
      </p:sp>
    </p:spTree>
    <p:extLst>
      <p:ext uri="{BB962C8B-B14F-4D97-AF65-F5344CB8AC3E}">
        <p14:creationId xmlns:p14="http://schemas.microsoft.com/office/powerpoint/2010/main" val="28452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1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94078"/>
              </p:ext>
            </p:extLst>
          </p:nvPr>
        </p:nvGraphicFramePr>
        <p:xfrm>
          <a:off x="580676" y="1994562"/>
          <a:ext cx="7982648" cy="4525963"/>
        </p:xfrm>
        <a:graphic>
          <a:graphicData uri="http://schemas.openxmlformats.org/drawingml/2006/table">
            <a:tbl>
              <a:tblPr/>
              <a:tblGrid>
                <a:gridCol w="997831">
                  <a:extLst>
                    <a:ext uri="{9D8B030D-6E8A-4147-A177-3AD203B41FA5}">
                      <a16:colId xmlns:a16="http://schemas.microsoft.com/office/drawing/2014/main" val="3904678118"/>
                    </a:ext>
                  </a:extLst>
                </a:gridCol>
                <a:gridCol w="997831">
                  <a:extLst>
                    <a:ext uri="{9D8B030D-6E8A-4147-A177-3AD203B41FA5}">
                      <a16:colId xmlns:a16="http://schemas.microsoft.com/office/drawing/2014/main" val="2849110405"/>
                    </a:ext>
                  </a:extLst>
                </a:gridCol>
                <a:gridCol w="997831">
                  <a:extLst>
                    <a:ext uri="{9D8B030D-6E8A-4147-A177-3AD203B41FA5}">
                      <a16:colId xmlns:a16="http://schemas.microsoft.com/office/drawing/2014/main" val="3996524130"/>
                    </a:ext>
                  </a:extLst>
                </a:gridCol>
                <a:gridCol w="997831">
                  <a:extLst>
                    <a:ext uri="{9D8B030D-6E8A-4147-A177-3AD203B41FA5}">
                      <a16:colId xmlns:a16="http://schemas.microsoft.com/office/drawing/2014/main" val="949646775"/>
                    </a:ext>
                  </a:extLst>
                </a:gridCol>
                <a:gridCol w="997831">
                  <a:extLst>
                    <a:ext uri="{9D8B030D-6E8A-4147-A177-3AD203B41FA5}">
                      <a16:colId xmlns:a16="http://schemas.microsoft.com/office/drawing/2014/main" val="4153434663"/>
                    </a:ext>
                  </a:extLst>
                </a:gridCol>
                <a:gridCol w="997831">
                  <a:extLst>
                    <a:ext uri="{9D8B030D-6E8A-4147-A177-3AD203B41FA5}">
                      <a16:colId xmlns:a16="http://schemas.microsoft.com/office/drawing/2014/main" val="2118759869"/>
                    </a:ext>
                  </a:extLst>
                </a:gridCol>
                <a:gridCol w="997831">
                  <a:extLst>
                    <a:ext uri="{9D8B030D-6E8A-4147-A177-3AD203B41FA5}">
                      <a16:colId xmlns:a16="http://schemas.microsoft.com/office/drawing/2014/main" val="1898657487"/>
                    </a:ext>
                  </a:extLst>
                </a:gridCol>
                <a:gridCol w="997831">
                  <a:extLst>
                    <a:ext uri="{9D8B030D-6E8A-4147-A177-3AD203B41FA5}">
                      <a16:colId xmlns:a16="http://schemas.microsoft.com/office/drawing/2014/main" val="1005198455"/>
                    </a:ext>
                  </a:extLst>
                </a:gridCol>
              </a:tblGrid>
              <a:tr h="315364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effectLst/>
                        </a:rPr>
                        <a:t>AQI</a:t>
                      </a:r>
                      <a:endParaRPr lang="en-US" altLang="zh-TW" sz="1700" dirty="0">
                        <a:effectLst/>
                      </a:endParaRPr>
                    </a:p>
                  </a:txBody>
                  <a:tcPr marL="24638" marR="24638" marT="24638" marB="246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84564"/>
                  </a:ext>
                </a:extLst>
              </a:tr>
              <a:tr h="1113628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effectLst/>
                        </a:rPr>
                        <a:t>AQI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24638" marR="24638" marT="24638" marB="246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O</a:t>
                      </a:r>
                      <a:r>
                        <a:rPr lang="en-US" sz="1700" baseline="-25000" dirty="0">
                          <a:effectLst/>
                        </a:rPr>
                        <a:t>3</a:t>
                      </a:r>
                      <a:r>
                        <a:rPr lang="en-US" sz="1700" dirty="0">
                          <a:effectLst/>
                        </a:rPr>
                        <a:t> 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(ppm)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</a:rPr>
                        <a:t>8 hours mean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4638" marR="24638" marT="24638" marB="246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O</a:t>
                      </a:r>
                      <a:r>
                        <a:rPr lang="en-US" sz="1700" baseline="-25000" dirty="0">
                          <a:effectLst/>
                        </a:rPr>
                        <a:t>3</a:t>
                      </a:r>
                      <a:r>
                        <a:rPr lang="en-US" sz="1700" dirty="0">
                          <a:effectLst/>
                        </a:rPr>
                        <a:t> 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(ppm)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effectLst/>
                        </a:rPr>
                        <a:t>1 hour mean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24638" marR="24638" marT="24638" marB="246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eaLnBrk="1" latinLnBrk="0" hangingPunct="1"/>
                      <a:r>
                        <a:rPr lang="en-US" sz="1700" dirty="0">
                          <a:effectLst/>
                        </a:rPr>
                        <a:t>PM</a:t>
                      </a:r>
                      <a:r>
                        <a:rPr lang="en-US" sz="1700" baseline="-25000" dirty="0">
                          <a:effectLst/>
                        </a:rPr>
                        <a:t>2.5</a:t>
                      </a:r>
                      <a:r>
                        <a:rPr lang="en-US" sz="1700" dirty="0">
                          <a:effectLst/>
                        </a:rPr>
                        <a:t> 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l-GR" sz="1700" dirty="0">
                          <a:effectLst/>
                        </a:rPr>
                        <a:t>μ</a:t>
                      </a:r>
                      <a:r>
                        <a:rPr lang="en-US" sz="1700" dirty="0">
                          <a:effectLst/>
                        </a:rPr>
                        <a:t>g/m</a:t>
                      </a:r>
                      <a:r>
                        <a:rPr lang="en-US" sz="1700" baseline="30000" dirty="0">
                          <a:effectLst/>
                        </a:rPr>
                        <a:t>3</a:t>
                      </a:r>
                      <a:r>
                        <a:rPr lang="en-US" sz="1700" dirty="0">
                          <a:effectLst/>
                        </a:rPr>
                        <a:t> )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hours mean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638" marR="24638" marT="24638" marB="246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eaLnBrk="1" latinLnBrk="0" hangingPunct="1"/>
                      <a:r>
                        <a:rPr lang="en-US" sz="1700" dirty="0">
                          <a:effectLst/>
                        </a:rPr>
                        <a:t>PM</a:t>
                      </a:r>
                      <a:r>
                        <a:rPr lang="en-US" sz="1700" baseline="-25000" dirty="0">
                          <a:effectLst/>
                        </a:rPr>
                        <a:t>10</a:t>
                      </a:r>
                      <a:r>
                        <a:rPr lang="en-US" sz="1700" dirty="0">
                          <a:effectLst/>
                        </a:rPr>
                        <a:t/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(</a:t>
                      </a:r>
                      <a:r>
                        <a:rPr lang="el-GR" sz="1700" dirty="0">
                          <a:effectLst/>
                        </a:rPr>
                        <a:t>μ</a:t>
                      </a:r>
                      <a:r>
                        <a:rPr lang="en-US" sz="1700" dirty="0">
                          <a:effectLst/>
                        </a:rPr>
                        <a:t>g/m</a:t>
                      </a:r>
                      <a:r>
                        <a:rPr lang="en-US" sz="1700" baseline="30000" dirty="0">
                          <a:effectLst/>
                        </a:rPr>
                        <a:t>3</a:t>
                      </a:r>
                      <a:r>
                        <a:rPr lang="en-US" sz="1700" dirty="0">
                          <a:effectLst/>
                        </a:rPr>
                        <a:t> )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hours mean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638" marR="24638" marT="24638" marB="246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eaLnBrk="1" latinLnBrk="0" hangingPunct="1"/>
                      <a:r>
                        <a:rPr lang="en-US" sz="1700" dirty="0">
                          <a:effectLst/>
                        </a:rPr>
                        <a:t>CO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(ppm)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hours mean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638" marR="24638" marT="24638" marB="246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eaLnBrk="1" latinLnBrk="0" hangingPunct="1"/>
                      <a:r>
                        <a:rPr lang="en-US" sz="1700" dirty="0">
                          <a:effectLst/>
                        </a:rPr>
                        <a:t>SO</a:t>
                      </a:r>
                      <a:r>
                        <a:rPr lang="en-US" sz="1700" baseline="-25000" dirty="0">
                          <a:effectLst/>
                        </a:rPr>
                        <a:t>2</a:t>
                      </a:r>
                      <a:r>
                        <a:rPr lang="en-US" sz="1700" dirty="0">
                          <a:effectLst/>
                        </a:rPr>
                        <a:t/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(ppb)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hour mean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638" marR="24638" marT="24638" marB="246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eaLnBrk="1" latinLnBrk="0" hangingPunct="1"/>
                      <a:r>
                        <a:rPr lang="en-US" sz="1700" dirty="0">
                          <a:effectLst/>
                        </a:rPr>
                        <a:t>NO</a:t>
                      </a:r>
                      <a:r>
                        <a:rPr lang="en-US" sz="1700" baseline="-25000" dirty="0">
                          <a:effectLst/>
                        </a:rPr>
                        <a:t>2</a:t>
                      </a:r>
                      <a:r>
                        <a:rPr lang="en-US" sz="1700" dirty="0">
                          <a:effectLst/>
                        </a:rPr>
                        <a:t/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(ppb)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hour mean</a:t>
                      </a:r>
                      <a:endParaRPr lang="zh-TW" altLang="en-US" sz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638" marR="24638" marT="24638" marB="246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010876"/>
                  </a:ext>
                </a:extLst>
              </a:tr>
              <a:tr h="391741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TW" altLang="en-US" sz="1200" dirty="0">
                          <a:solidFill>
                            <a:srgbClr val="000000"/>
                          </a:solidFill>
                          <a:effectLst/>
                        </a:rPr>
                        <a:t>～</a:t>
                      </a:r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8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0.000 - 0.054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-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0.0 - 15.4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0 - 54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0 - 4.4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0 - 35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0 - 53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48811"/>
                  </a:ext>
                </a:extLst>
              </a:tr>
              <a:tr h="391741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r>
                        <a:rPr lang="zh-TW" altLang="en-US" sz="1200" dirty="0">
                          <a:solidFill>
                            <a:srgbClr val="000000"/>
                          </a:solidFill>
                          <a:effectLst/>
                        </a:rPr>
                        <a:t>～</a:t>
                      </a:r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0.055 - 0.070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-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15.5 - 35.4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55 - 125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4.5 - 9.4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36 - 75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54 - 100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600791"/>
                  </a:ext>
                </a:extLst>
              </a:tr>
              <a:tr h="569133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r>
                        <a:rPr lang="zh-TW" altLang="en-US" sz="1200" dirty="0">
                          <a:solidFill>
                            <a:srgbClr val="000000"/>
                          </a:solidFill>
                          <a:effectLst/>
                        </a:rPr>
                        <a:t>～</a:t>
                      </a:r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150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0.071 - 0.085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0.125 - 0.164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35.5 - 54.4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126 - 254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9.5 - 12.4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76 - 185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101 - 360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529640"/>
                  </a:ext>
                </a:extLst>
              </a:tr>
              <a:tr h="569133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200" dirty="0" smtClean="0">
                          <a:effectLst/>
                        </a:rPr>
                        <a:t>151</a:t>
                      </a:r>
                      <a:r>
                        <a:rPr lang="zh-TW" altLang="en-US" sz="1200" dirty="0">
                          <a:effectLst/>
                        </a:rPr>
                        <a:t>～</a:t>
                      </a:r>
                      <a:r>
                        <a:rPr lang="en-US" altLang="zh-TW" sz="1200" dirty="0">
                          <a:effectLst/>
                        </a:rPr>
                        <a:t>200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0.086 - 0.105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0.165 - 0.204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54.5 - 150.4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255 - 354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12.5 - 15.4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dirty="0">
                          <a:effectLst/>
                        </a:rPr>
                        <a:t>186 </a:t>
                      </a:r>
                      <a:r>
                        <a:rPr lang="en-US" altLang="zh-TW" sz="1000" dirty="0" smtClean="0">
                          <a:effectLst/>
                        </a:rPr>
                        <a:t>– 304</a:t>
                      </a:r>
                      <a:endParaRPr lang="zh-TW" altLang="en-US" sz="1000" dirty="0">
                        <a:effectLst/>
                      </a:endParaRP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361 - 649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492468"/>
                  </a:ext>
                </a:extLst>
              </a:tr>
              <a:tr h="391741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200" dirty="0" smtClean="0">
                          <a:solidFill>
                            <a:srgbClr val="FFFFFF"/>
                          </a:solidFill>
                          <a:effectLst/>
                        </a:rPr>
                        <a:t>201</a:t>
                      </a:r>
                      <a:r>
                        <a:rPr lang="zh-TW" altLang="en-US" sz="1200" dirty="0">
                          <a:solidFill>
                            <a:srgbClr val="FFFFFF"/>
                          </a:solidFill>
                          <a:effectLst/>
                        </a:rPr>
                        <a:t>～</a:t>
                      </a:r>
                      <a:r>
                        <a:rPr lang="en-US" altLang="zh-TW" sz="1200" dirty="0">
                          <a:solidFill>
                            <a:srgbClr val="FFFFFF"/>
                          </a:solidFill>
                          <a:effectLst/>
                        </a:rPr>
                        <a:t>300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3F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0.106 - 0.200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0.205 - 0.404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150.5 - 250.4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355 - 424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15.5 - 30.4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dirty="0">
                          <a:effectLst/>
                        </a:rPr>
                        <a:t>305 </a:t>
                      </a:r>
                      <a:r>
                        <a:rPr lang="en-US" altLang="zh-TW" sz="1000" dirty="0" smtClean="0">
                          <a:effectLst/>
                        </a:rPr>
                        <a:t>– 604</a:t>
                      </a:r>
                      <a:endParaRPr lang="zh-TW" altLang="en-US" sz="1000" dirty="0">
                        <a:effectLst/>
                      </a:endParaRP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650 - 1249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05487"/>
                  </a:ext>
                </a:extLst>
              </a:tr>
              <a:tr h="391741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200" dirty="0" smtClean="0">
                          <a:solidFill>
                            <a:srgbClr val="FFFFFF"/>
                          </a:solidFill>
                          <a:effectLst/>
                        </a:rPr>
                        <a:t>301</a:t>
                      </a:r>
                      <a:r>
                        <a:rPr lang="zh-TW" altLang="en-US" sz="1200" dirty="0">
                          <a:solidFill>
                            <a:srgbClr val="FFFFFF"/>
                          </a:solidFill>
                          <a:effectLst/>
                        </a:rPr>
                        <a:t>～</a:t>
                      </a:r>
                      <a:r>
                        <a:rPr lang="en-US" altLang="zh-TW" sz="1200" dirty="0">
                          <a:solidFill>
                            <a:srgbClr val="FFFFFF"/>
                          </a:solidFill>
                          <a:effectLst/>
                        </a:rPr>
                        <a:t>400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00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aseline="30000">
                          <a:effectLst/>
                        </a:rPr>
                        <a:t>(2)</a:t>
                      </a:r>
                      <a:endParaRPr lang="zh-TW" altLang="en-US" sz="1000">
                        <a:effectLst/>
                      </a:endParaRP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0.405 - 0.504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250.5 - 350.4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425 - 504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30.5 - 40.4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dirty="0">
                          <a:effectLst/>
                        </a:rPr>
                        <a:t>605 </a:t>
                      </a:r>
                      <a:r>
                        <a:rPr lang="en-US" altLang="zh-TW" sz="1000" dirty="0" smtClean="0">
                          <a:effectLst/>
                        </a:rPr>
                        <a:t>– 804</a:t>
                      </a:r>
                      <a:endParaRPr lang="zh-TW" altLang="en-US" sz="1000" dirty="0">
                        <a:effectLst/>
                      </a:endParaRP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1250 - 1649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897709"/>
                  </a:ext>
                </a:extLst>
              </a:tr>
              <a:tr h="391741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200" dirty="0" smtClean="0">
                          <a:solidFill>
                            <a:srgbClr val="FFFFFF"/>
                          </a:solidFill>
                          <a:effectLst/>
                        </a:rPr>
                        <a:t>401</a:t>
                      </a:r>
                      <a:r>
                        <a:rPr lang="zh-TW" altLang="en-US" sz="1200" dirty="0">
                          <a:solidFill>
                            <a:srgbClr val="FFFFFF"/>
                          </a:solidFill>
                          <a:effectLst/>
                        </a:rPr>
                        <a:t>～</a:t>
                      </a:r>
                      <a:r>
                        <a:rPr lang="en-US" altLang="zh-TW" sz="1200" dirty="0">
                          <a:solidFill>
                            <a:srgbClr val="FFFFFF"/>
                          </a:solidFill>
                          <a:effectLst/>
                        </a:rPr>
                        <a:t>500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00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aseline="30000">
                          <a:effectLst/>
                        </a:rPr>
                        <a:t>(2)</a:t>
                      </a:r>
                      <a:endParaRPr lang="zh-TW" altLang="en-US" sz="1000">
                        <a:effectLst/>
                      </a:endParaRP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0.505 - 0.604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350.5 - 500.4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505 - 604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>
                          <a:effectLst/>
                        </a:rPr>
                        <a:t>40.5 - 50.4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dirty="0">
                          <a:effectLst/>
                        </a:rPr>
                        <a:t>805 </a:t>
                      </a:r>
                      <a:r>
                        <a:rPr lang="en-US" altLang="zh-TW" sz="1000" dirty="0" smtClean="0">
                          <a:effectLst/>
                        </a:rPr>
                        <a:t>– 1004</a:t>
                      </a:r>
                      <a:endParaRPr lang="zh-TW" altLang="en-US" sz="1000" dirty="0">
                        <a:effectLst/>
                      </a:endParaRP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dirty="0">
                          <a:effectLst/>
                        </a:rPr>
                        <a:t>1650 - 2049</a:t>
                      </a:r>
                    </a:p>
                  </a:txBody>
                  <a:tcPr marL="18478" marR="18478" marT="18478" marB="18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4163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994" y="214708"/>
            <a:ext cx="4161806" cy="6371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008" y="1170334"/>
            <a:ext cx="4438650" cy="381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2240009" y="730438"/>
            <a:ext cx="3451996" cy="328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1882907" y="730438"/>
            <a:ext cx="4409680" cy="328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999111" y="454495"/>
            <a:ext cx="4530574" cy="3512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676331" y="454495"/>
            <a:ext cx="5684407" cy="3512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661398" y="60627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actual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 data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72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Score </a:t>
            </a:r>
          </a:p>
          <a:p>
            <a:pPr lvl="1"/>
            <a:r>
              <a:rPr lang="en-US" altLang="zh-TW" dirty="0" smtClean="0"/>
              <a:t>1. Filter Noise data 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en-US" altLang="zh-TW" dirty="0" smtClean="0"/>
              <a:t>2. </a:t>
            </a:r>
            <a:r>
              <a:rPr lang="en-US" altLang="zh-TW" dirty="0"/>
              <a:t>Fulfill missing </a:t>
            </a:r>
            <a:r>
              <a:rPr lang="en-US" altLang="zh-TW" dirty="0" smtClean="0"/>
              <a:t>value </a:t>
            </a:r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r>
              <a:rPr lang="en-US" altLang="zh-TW" dirty="0" smtClean="0">
                <a:solidFill>
                  <a:srgbClr val="FF0000"/>
                </a:solidFill>
              </a:rPr>
              <a:t>%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Please consider </a:t>
            </a:r>
            <a:r>
              <a:rPr lang="en-US" altLang="zh-TW" dirty="0" smtClean="0">
                <a:solidFill>
                  <a:schemeClr val="tx1"/>
                </a:solidFill>
              </a:rPr>
              <a:t>all possible </a:t>
            </a:r>
            <a:r>
              <a:rPr lang="en-US" altLang="zh-TW" dirty="0" smtClean="0">
                <a:solidFill>
                  <a:schemeClr val="tx1"/>
                </a:solidFill>
              </a:rPr>
              <a:t>cases</a:t>
            </a:r>
          </a:p>
          <a:p>
            <a:pPr lvl="3"/>
            <a:r>
              <a:rPr lang="en-US" altLang="zh-TW" dirty="0" err="1" smtClean="0">
                <a:solidFill>
                  <a:schemeClr val="tx1"/>
                </a:solidFill>
              </a:rPr>
              <a:t>E.g</a:t>
            </a:r>
            <a:r>
              <a:rPr lang="en-US" altLang="zh-TW" dirty="0" smtClean="0">
                <a:solidFill>
                  <a:schemeClr val="tx1"/>
                </a:solidFill>
              </a:rPr>
              <a:t> :  Cross-day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3. Calculate AQI of </a:t>
            </a:r>
            <a:r>
              <a:rPr lang="en-US" altLang="zh-TW" dirty="0" smtClean="0">
                <a:solidFill>
                  <a:schemeClr val="tx1"/>
                </a:solidFill>
              </a:rPr>
              <a:t>every hour (2</a:t>
            </a:r>
            <a:r>
              <a:rPr lang="en-US" altLang="zh-TW" baseline="30000" dirty="0" smtClean="0">
                <a:solidFill>
                  <a:schemeClr val="tx1"/>
                </a:solidFill>
              </a:rPr>
              <a:t>nd</a:t>
            </a:r>
            <a:r>
              <a:rPr lang="en-US" altLang="zh-TW" dirty="0" smtClean="0">
                <a:solidFill>
                  <a:schemeClr val="tx1"/>
                </a:solidFill>
              </a:rPr>
              <a:t> day). </a:t>
            </a:r>
            <a:r>
              <a:rPr lang="en-US" altLang="zh-TW" dirty="0" smtClean="0">
                <a:solidFill>
                  <a:srgbClr val="FF0000"/>
                </a:solidFill>
              </a:rPr>
              <a:t>75</a:t>
            </a:r>
            <a:r>
              <a:rPr lang="en-US" altLang="zh-TW" dirty="0" smtClean="0">
                <a:solidFill>
                  <a:srgbClr val="FF0000"/>
                </a:solidFill>
              </a:rPr>
              <a:t>%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Each </a:t>
            </a:r>
            <a:r>
              <a:rPr lang="en-US" altLang="zh-TW" dirty="0">
                <a:solidFill>
                  <a:schemeClr val="tx1"/>
                </a:solidFill>
              </a:rPr>
              <a:t>air </a:t>
            </a:r>
            <a:r>
              <a:rPr lang="en-US" altLang="zh-TW" dirty="0" smtClean="0">
                <a:solidFill>
                  <a:schemeClr val="tx1"/>
                </a:solidFill>
              </a:rPr>
              <a:t>pollutants (</a:t>
            </a:r>
            <a:r>
              <a:rPr lang="en-US" altLang="zh-TW" dirty="0" smtClean="0"/>
              <a:t>O3(8hour), O3(1hour), PM2.5</a:t>
            </a:r>
            <a:r>
              <a:rPr lang="en-US" altLang="zh-TW" dirty="0"/>
              <a:t>, </a:t>
            </a:r>
            <a:r>
              <a:rPr lang="en-US" altLang="zh-TW" dirty="0" smtClean="0"/>
              <a:t>PM10, CO</a:t>
            </a:r>
            <a:r>
              <a:rPr lang="en-US" altLang="zh-TW" dirty="0"/>
              <a:t>, SO2</a:t>
            </a:r>
            <a:r>
              <a:rPr lang="en-US" altLang="zh-TW" dirty="0" smtClean="0"/>
              <a:t> and NO2</a:t>
            </a:r>
            <a:r>
              <a:rPr lang="en-US" altLang="zh-TW" dirty="0" smtClean="0">
                <a:solidFill>
                  <a:schemeClr val="tx1"/>
                </a:solidFill>
              </a:rPr>
              <a:t>) </a:t>
            </a:r>
            <a:r>
              <a:rPr lang="en-US" altLang="zh-TW" dirty="0">
                <a:solidFill>
                  <a:schemeClr val="tx1"/>
                </a:solidFill>
              </a:rPr>
              <a:t>7</a:t>
            </a:r>
            <a:r>
              <a:rPr lang="en-US" altLang="zh-TW" dirty="0" smtClean="0">
                <a:solidFill>
                  <a:schemeClr val="tx1"/>
                </a:solidFill>
              </a:rPr>
              <a:t>0%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IAQIp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Find the maximum value of the index 5% </a:t>
            </a:r>
            <a:r>
              <a:rPr lang="en-US" altLang="zh-TW" dirty="0" smtClean="0">
                <a:solidFill>
                  <a:srgbClr val="FF0000"/>
                </a:solidFill>
              </a:rPr>
              <a:t>(AQI)</a:t>
            </a:r>
          </a:p>
          <a:p>
            <a:pPr marL="1028700" lvl="3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11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Input :</a:t>
            </a:r>
          </a:p>
          <a:p>
            <a:pPr lvl="1"/>
            <a:r>
              <a:rPr lang="en-US" altLang="zh-TW" sz="2000" dirty="0" smtClean="0"/>
              <a:t>A csv file (input.csv)</a:t>
            </a:r>
          </a:p>
          <a:p>
            <a:pPr lvl="2"/>
            <a:r>
              <a:rPr lang="en-US" altLang="zh-TW" sz="2000" dirty="0"/>
              <a:t>The </a:t>
            </a:r>
            <a:r>
              <a:rPr lang="en-US" altLang="zh-TW" sz="2000" dirty="0" smtClean="0"/>
              <a:t>data </a:t>
            </a:r>
            <a:r>
              <a:rPr lang="en-US" altLang="zh-TW" sz="2000" dirty="0"/>
              <a:t>of  air quality from </a:t>
            </a:r>
            <a:r>
              <a:rPr lang="en-US" altLang="zh-TW" sz="2000" dirty="0" smtClean="0"/>
              <a:t>EPA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Output</a:t>
            </a:r>
            <a:r>
              <a:rPr lang="en-US" altLang="zh-TW" sz="2300" dirty="0" smtClean="0"/>
              <a:t>: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>
                <a:solidFill>
                  <a:schemeClr val="tx1"/>
                </a:solidFill>
              </a:rPr>
              <a:t>AQI </a:t>
            </a:r>
            <a:r>
              <a:rPr lang="en-US" altLang="zh-TW" sz="2000" dirty="0" smtClean="0">
                <a:solidFill>
                  <a:schemeClr val="tx1"/>
                </a:solidFill>
              </a:rPr>
              <a:t>and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IAQIp</a:t>
            </a:r>
            <a:r>
              <a:rPr lang="en-US" altLang="zh-TW" sz="2000" dirty="0" smtClean="0">
                <a:solidFill>
                  <a:schemeClr val="tx1"/>
                </a:solidFill>
              </a:rPr>
              <a:t> of </a:t>
            </a:r>
            <a:r>
              <a:rPr lang="en-US" altLang="zh-TW" sz="2000" dirty="0">
                <a:solidFill>
                  <a:schemeClr val="tx1"/>
                </a:solidFill>
              </a:rPr>
              <a:t>every </a:t>
            </a:r>
            <a:r>
              <a:rPr lang="en-US" altLang="zh-TW" sz="2000" dirty="0" smtClean="0">
                <a:solidFill>
                  <a:schemeClr val="tx1"/>
                </a:solidFill>
              </a:rPr>
              <a:t>hour.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TW" sz="2000" dirty="0" smtClean="0">
                <a:solidFill>
                  <a:schemeClr val="tx1"/>
                </a:solidFill>
              </a:rPr>
              <a:t>Format : Date, </a:t>
            </a:r>
            <a:r>
              <a:rPr lang="en-US" altLang="zh-TW" sz="2000" dirty="0" smtClean="0">
                <a:solidFill>
                  <a:schemeClr val="tx1"/>
                </a:solidFill>
              </a:rPr>
              <a:t>Hour, AQI, </a:t>
            </a:r>
            <a:r>
              <a:rPr lang="en-US" altLang="zh-TW" sz="2000" dirty="0" smtClean="0"/>
              <a:t>O3(8hour</a:t>
            </a:r>
            <a:r>
              <a:rPr lang="en-US" altLang="zh-TW" sz="2000" dirty="0"/>
              <a:t>), O3(1hour), PM2.5, PM10, CO, </a:t>
            </a:r>
            <a:r>
              <a:rPr lang="en-US" altLang="zh-TW" sz="2000" dirty="0" smtClean="0"/>
              <a:t>SO2, NO2 </a:t>
            </a:r>
          </a:p>
          <a:p>
            <a:pPr lvl="3"/>
            <a:r>
              <a:rPr lang="en-US" altLang="zh-TW" sz="1700" dirty="0" smtClean="0">
                <a:solidFill>
                  <a:schemeClr val="tx1"/>
                </a:solidFill>
              </a:rPr>
              <a:t>save </a:t>
            </a:r>
            <a:r>
              <a:rPr lang="en-US" altLang="zh-TW" sz="1700" dirty="0" smtClean="0">
                <a:solidFill>
                  <a:schemeClr val="tx1"/>
                </a:solidFill>
              </a:rPr>
              <a:t>as csv file (output.csv)</a:t>
            </a:r>
            <a:endParaRPr lang="en-US" altLang="zh-TW" sz="1700" dirty="0" smtClean="0"/>
          </a:p>
          <a:p>
            <a:pPr lvl="1"/>
            <a:endParaRPr lang="en-US" altLang="zh-TW" sz="2000" dirty="0"/>
          </a:p>
          <a:p>
            <a:endParaRPr lang="zh-TW" altLang="en-US" sz="23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9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/>
              <a:t>Example: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1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425817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output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4541" y="250730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input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77406" y="269196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93" y="1928969"/>
            <a:ext cx="7802159" cy="217299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979" y="4622788"/>
            <a:ext cx="4383585" cy="19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686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757</TotalTime>
  <Words>608</Words>
  <Application>Microsoft Office PowerPoint</Application>
  <PresentationFormat>如螢幕大小 (4:3)</PresentationFormat>
  <Paragraphs>138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新細明體</vt:lpstr>
      <vt:lpstr>Corbel</vt:lpstr>
      <vt:lpstr>Custom Theme</vt:lpstr>
      <vt:lpstr>Homework 1</vt:lpstr>
      <vt:lpstr>Homework 1</vt:lpstr>
      <vt:lpstr>Homework 1</vt:lpstr>
      <vt:lpstr>Homework 1</vt:lpstr>
      <vt:lpstr>Homework 1</vt:lpstr>
      <vt:lpstr>Homework 1</vt:lpstr>
      <vt:lpstr>Homework 1</vt:lpstr>
      <vt:lpstr>Homework 1</vt:lpstr>
      <vt:lpstr>Homework 1</vt:lpstr>
      <vt:lpstr>Deadline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Windows 使用者</cp:lastModifiedBy>
  <cp:revision>81</cp:revision>
  <dcterms:created xsi:type="dcterms:W3CDTF">2014-10-13T00:41:19Z</dcterms:created>
  <dcterms:modified xsi:type="dcterms:W3CDTF">2019-03-21T17:09:37Z</dcterms:modified>
</cp:coreProperties>
</file>