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4" r:id="rId6"/>
    <p:sldId id="265" r:id="rId7"/>
    <p:sldId id="263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3395" y="414655"/>
            <a:ext cx="11321415" cy="6108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sym typeface="+mn-ea"/>
              </a:rPr>
              <a:t>丹麦地铁安全评估体系</a:t>
            </a:r>
            <a:endParaRPr lang="zh-CN" altLang="en-US" sz="2800" b="1" cap="all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ea"/>
            </a:endParaRPr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493395" y="1192530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3395" y="1504950"/>
            <a:ext cx="94449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dirty="0" smtClean="0">
                <a:sym typeface="+mn-ea"/>
              </a:rPr>
              <a:t>丹麦哥本哈根地铁的安全评估理论基础由安全专家的理论发展而来。安全专家在原有安全分析的模型的基础上，发展了一套关于系统的风险因素和进程的模型理论。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493395" y="3458845"/>
            <a:ext cx="850836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一、应用标准</a:t>
            </a:r>
            <a:endParaRPr lang="zh-CN" altLang="en-US" sz="2800"/>
          </a:p>
          <a:p>
            <a:r>
              <a:rPr lang="zh-CN" altLang="en-US" sz="2800"/>
              <a:t>采用 CENELEC 铁路应用标准：EN50126、EN50128、 EN50129、 EN50159-1（封闭式传输系统中通信相关的安全性）和EN50159-2（开放式传输系统中通信相关的安全性）。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581660" y="6049645"/>
            <a:ext cx="110280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[1]方鸣,刘潍清,陈建国.具有借鉴意义的哥本哈根地铁安全评估[J].现代城市轨道交通,2010,(1):6-9. DOI:10.3969/j.issn.1672-7533.2010.01.004.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3395" y="414655"/>
            <a:ext cx="11321415" cy="6108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sym typeface="+mn-ea"/>
              </a:rPr>
              <a:t>丹麦地铁安全评估体系</a:t>
            </a:r>
            <a:endParaRPr lang="zh-CN" altLang="en-US" sz="2800" b="1" cap="all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ea"/>
            </a:endParaRPr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493395" y="1192530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3395" y="1549400"/>
            <a:ext cx="1067752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二、风险接受准则</a:t>
            </a:r>
            <a:endParaRPr lang="zh-CN" altLang="en-US" sz="2800"/>
          </a:p>
          <a:p>
            <a:r>
              <a:rPr lang="en-US" altLang="zh-CN" sz="2800"/>
              <a:t>1.ALARP </a:t>
            </a:r>
            <a:endParaRPr lang="zh-CN" altLang="en-US" sz="2800"/>
          </a:p>
          <a:p>
            <a:r>
              <a:rPr lang="en-US" altLang="zh-CN" sz="2800"/>
              <a:t>被建立在频率分类和</a:t>
            </a:r>
            <a:r>
              <a:rPr lang="zh-CN" altLang="en-US" sz="2800"/>
              <a:t>严重程度分类基础上。风险的最大允许上限被定义，并且不得超过，否则，必须执行额外的风险降低措施，只有这样才不会导致经济不合理的结果。</a:t>
            </a:r>
            <a:endParaRPr lang="zh-CN" altLang="en-US" sz="2800"/>
          </a:p>
          <a:p>
            <a:r>
              <a:rPr lang="en-US" altLang="zh-CN" sz="2800"/>
              <a:t>2.GAMAB</a:t>
            </a:r>
            <a:endParaRPr lang="en-US" altLang="zh-CN" sz="2800"/>
          </a:p>
          <a:p>
            <a:r>
              <a:rPr lang="en-US" altLang="zh-CN" sz="2800"/>
              <a:t>要求所有新的轨道交通系统必须提供一个整体风险水平，至少相当于一个任何现有的系统所提供的整体风险水平。</a:t>
            </a:r>
            <a:endParaRPr lang="en-US" altLang="zh-CN" sz="2800"/>
          </a:p>
          <a:p>
            <a:r>
              <a:rPr lang="en-US" altLang="zh-CN" sz="2800"/>
              <a:t>3.MEM</a:t>
            </a:r>
            <a:endParaRPr lang="en-US" altLang="zh-CN" sz="2800"/>
          </a:p>
          <a:p>
            <a:r>
              <a:rPr lang="en-US" altLang="zh-CN" sz="2800"/>
              <a:t>建立在个人风险的基础上。对人类个体死亡率的最低点开始考虑。</a:t>
            </a:r>
            <a:endParaRPr lang="en-US" altLang="zh-CN" sz="2800"/>
          </a:p>
        </p:txBody>
      </p:sp>
      <p:sp>
        <p:nvSpPr>
          <p:cNvPr id="9" name="文本框 8"/>
          <p:cNvSpPr txBox="1"/>
          <p:nvPr/>
        </p:nvSpPr>
        <p:spPr>
          <a:xfrm>
            <a:off x="581660" y="6049645"/>
            <a:ext cx="110280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[1]方鸣,刘潍清,陈建国.具有借鉴意义的哥本哈根地铁安全评估[J].现代城市轨道交通,2010,(1):6-9. DOI:10.3969/j.issn.1672-7533.2010.01.004.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3395" y="414655"/>
            <a:ext cx="11321415" cy="6108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sym typeface="+mn-ea"/>
              </a:rPr>
              <a:t>丹麦地铁安全评估体系</a:t>
            </a:r>
            <a:endParaRPr lang="zh-CN" altLang="en-US" sz="2800" b="1" cap="all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ea"/>
            </a:endParaRPr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493395" y="1192530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3395" y="1430655"/>
            <a:ext cx="1097089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 dirty="0" smtClean="0">
                <a:sym typeface="+mn-ea"/>
              </a:rPr>
              <a:t>三、工程计划里程碑的划分</a:t>
            </a:r>
            <a:endParaRPr lang="zh-CN" altLang="zh-CN" sz="2800" dirty="0" smtClean="0">
              <a:sym typeface="+mn-ea"/>
            </a:endParaRPr>
          </a:p>
          <a:p>
            <a:r>
              <a:rPr lang="zh-CN" altLang="en-US" sz="2800"/>
              <a:t>整个哥本哈根地铁项目共划分11 个工程里程碑：</a:t>
            </a:r>
            <a:endParaRPr lang="zh-CN" altLang="en-US" sz="2800"/>
          </a:p>
          <a:p>
            <a:r>
              <a:rPr lang="zh-CN" altLang="en-US" sz="2800"/>
              <a:t>整个系统设计批准（OSD）；设计批准（D A）；工程批准（EA）；子系统验收（SA）；功能部分验收(FSA )；地铁区间的安装验收(IAS)；每个批次生产列车的验收(ARS)；系统运营商规程和组织机构的批准(AOP)；系统运营商职员培训的批准(AOT)；初步的系统运营商证书(POC)；最终的系统运营商证书(OC)。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581660" y="6049645"/>
            <a:ext cx="110280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[1]方鸣,刘潍清,陈建国.具有借鉴意义的哥本哈根地铁安全评估[J].现代城市轨道交通,2010,(1):6-9. DOI:10.3969/j.issn.1672-7533.2010.01.004.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3395" y="414655"/>
            <a:ext cx="11321415" cy="6108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sym typeface="+mn-ea"/>
              </a:rPr>
              <a:t>丹麦地铁安全评估体系</a:t>
            </a:r>
            <a:endParaRPr lang="zh-CN" altLang="en-US" sz="2800" b="1" cap="all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ea"/>
            </a:endParaRPr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493395" y="1192530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3395" y="1466850"/>
            <a:ext cx="1132078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 dirty="0" smtClean="0">
                <a:sym typeface="+mn-ea"/>
              </a:rPr>
              <a:t>四、安全完整性等级</a:t>
            </a:r>
            <a:endParaRPr lang="zh-CN" altLang="zh-CN" sz="2800" dirty="0" smtClean="0">
              <a:sym typeface="+mn-ea"/>
            </a:endParaRPr>
          </a:p>
          <a:p>
            <a:r>
              <a:rPr lang="zh-CN" altLang="en-US" sz="2800"/>
              <a:t>安全的完整性是指定的各种安全功能，是量化要素（通常与硬件有关）和非量化要素（通常与软件、技术规格书、文件、过程等中的系统失效有关）的组合。</a:t>
            </a:r>
            <a:endParaRPr lang="zh-CN" altLang="en-US" sz="2800"/>
          </a:p>
          <a:p>
            <a:r>
              <a:rPr lang="zh-CN" altLang="en-US" sz="2800"/>
              <a:t>（1）为避免潜在危害的发生或进而演变成事故，首先进行危害识别分析，确定各种危害（脱轨、碰撞、死亡 / 伤害、火灾 / 烟雾、触电、紧急情况等），确定其中的人因关系；</a:t>
            </a:r>
            <a:endParaRPr lang="zh-CN" altLang="en-US" sz="2800"/>
          </a:p>
          <a:p>
            <a:r>
              <a:rPr lang="zh-CN" altLang="en-US" sz="2800"/>
              <a:t>（2）确定安全要求，并对不同的系统进行 SIL 合理分配；</a:t>
            </a:r>
            <a:endParaRPr lang="zh-CN" altLang="en-US" sz="2800"/>
          </a:p>
          <a:p>
            <a:r>
              <a:rPr lang="zh-CN" altLang="en-US" sz="2800"/>
              <a:t>（3）确定各安全系统每个子系统的安全功能；</a:t>
            </a:r>
            <a:endParaRPr lang="zh-CN" altLang="en-US" sz="2800"/>
          </a:p>
          <a:p>
            <a:r>
              <a:rPr lang="zh-CN" altLang="en-US" sz="2800"/>
              <a:t>（4） 风险降低措施（冗余或风险降低措施）的识别，其中，风险降低措施可以是一个系统设计，规程和外部措施的组合。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493395" y="6297930"/>
            <a:ext cx="110280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[1]方鸣,刘潍清,陈建国.具有借鉴意义的哥本哈根地铁安全评估[J].现代城市轨道交通,2010,(1):6-9. DOI:10.3969/j.issn.1672-7533.2010.01.004.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3395" y="414655"/>
            <a:ext cx="11321415" cy="6108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sym typeface="+mn-ea"/>
              </a:rPr>
              <a:t>丹麦地铁安全评估体系</a:t>
            </a:r>
            <a:endParaRPr lang="zh-CN" altLang="en-US" sz="2800" b="1" cap="all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ea"/>
            </a:endParaRPr>
          </a:p>
        </p:txBody>
      </p: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493395" y="1192530"/>
            <a:ext cx="11321413" cy="63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3395" y="1525270"/>
            <a:ext cx="992695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 dirty="0" smtClean="0">
                <a:sym typeface="+mn-ea"/>
              </a:rPr>
              <a:t>五、综合安全目标</a:t>
            </a:r>
            <a:endParaRPr lang="zh-CN" altLang="zh-CN" sz="2800" dirty="0" smtClean="0">
              <a:sym typeface="+mn-ea"/>
            </a:endParaRPr>
          </a:p>
          <a:p>
            <a:r>
              <a:rPr lang="zh-CN" altLang="en-US" sz="2800"/>
              <a:t>对于新的哥本哈根地铁，要求运输系统计划内的运行风险达到ALARP 最低合理风险接受准则要求，至少低于具有数年运行历史的加拿大温哥华的 Sky 线和法国里尔的 VAL 线的现代自动化轻轨系统风险水平。对于整个地铁的安全完整性值应是 4 级，可根据危害、风险分析和分类确定出各子系统和（或）安全功能相应</a:t>
            </a:r>
            <a:r>
              <a:rPr lang="zh-CN" altLang="en-US" sz="2800">
                <a:sym typeface="+mn-ea"/>
              </a:rPr>
              <a:t>安全完整性</a:t>
            </a:r>
            <a:r>
              <a:rPr lang="zh-CN" altLang="en-US" sz="2800"/>
              <a:t>的等级。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581660" y="6049645"/>
            <a:ext cx="110280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[1]方鸣,刘潍清,陈建国.具有借鉴意义的哥本哈根地铁安全评估[J].现代城市轨道交通,2010,(1):6-9. DOI:10.3969/j.issn.1672-7533.2010.01.004.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2018455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53_25*a*1"/>
  <p:tag name="KSO_WM_UNIT_TYPE" val="a"/>
</p:tagLst>
</file>

<file path=ppt/tags/tag10.xml><?xml version="1.0" encoding="utf-8"?>
<p:tagLst xmlns:p="http://schemas.openxmlformats.org/presentationml/2006/main">
  <p:tag name="KSO_WM_TEMPLATE_CATEGORY" val="custom"/>
  <p:tag name="KSO_WM_TEMPLATE_INDEX" val="2018455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53_25*a*1"/>
  <p:tag name="KSO_WM_UNIT_TYPE" val="a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3_25*i*2"/>
  <p:tag name="KSO_WM_TEMPLATE_CATEGORY" val="custom"/>
  <p:tag name="KSO_WM_TEMPLATE_INDEX" val="20184553"/>
  <p:tag name="KSO_WM_UNIT_INDEX" val="2"/>
</p:tagLst>
</file>

<file path=ppt/tags/tag12.xml><?xml version="1.0" encoding="utf-8"?>
<p:tagLst xmlns:p="http://schemas.openxmlformats.org/presentationml/2006/main">
  <p:tag name="KSO_WM_SLIDE_LAYOUT_CNT" val="1_1"/>
  <p:tag name="KSO_WM_SLIDE_LAYOUT" val="a_f"/>
  <p:tag name="KSO_WM_SLIDE_SIZE" val="891*84"/>
  <p:tag name="KSO_WM_SLIDE_POSITION" val="38*269"/>
  <p:tag name="KSO_WM_BEAUTIFY_FLAG" val="#wm#"/>
  <p:tag name="KSO_WM_SLIDE_TYPE" val="text"/>
  <p:tag name="KSO_WM_SLIDE_ITEM_CNT" val="1"/>
  <p:tag name="KSO_WM_SLIDE_INDEX" val="25"/>
  <p:tag name="KSO_WM_SLIDE_ID" val="custom20184553_25"/>
  <p:tag name="KSO_WM_TAG_VERSION" val="1.0"/>
  <p:tag name="KSO_WM_TEMPLATE_INDEX" val="20184553"/>
  <p:tag name="KSO_WM_TEMPLATE_CATEGORY" val="custom"/>
  <p:tag name="KSO_WM_SLIDE_SUBTYPE" val="pureTxt"/>
</p:tagLst>
</file>

<file path=ppt/tags/tag13.xml><?xml version="1.0" encoding="utf-8"?>
<p:tagLst xmlns:p="http://schemas.openxmlformats.org/presentationml/2006/main">
  <p:tag name="KSO_WM_TEMPLATE_CATEGORY" val="custom"/>
  <p:tag name="KSO_WM_TEMPLATE_INDEX" val="2018455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53_25*a*1"/>
  <p:tag name="KSO_WM_UNIT_TYPE" val="a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3_25*i*2"/>
  <p:tag name="KSO_WM_TEMPLATE_CATEGORY" val="custom"/>
  <p:tag name="KSO_WM_TEMPLATE_INDEX" val="20184553"/>
  <p:tag name="KSO_WM_UNIT_INDEX" val="2"/>
</p:tagLst>
</file>

<file path=ppt/tags/tag15.xml><?xml version="1.0" encoding="utf-8"?>
<p:tagLst xmlns:p="http://schemas.openxmlformats.org/presentationml/2006/main">
  <p:tag name="KSO_WM_SLIDE_LAYOUT_CNT" val="1_1"/>
  <p:tag name="KSO_WM_SLIDE_LAYOUT" val="a_f"/>
  <p:tag name="KSO_WM_SLIDE_SIZE" val="891*84"/>
  <p:tag name="KSO_WM_SLIDE_POSITION" val="38*269"/>
  <p:tag name="KSO_WM_BEAUTIFY_FLAG" val="#wm#"/>
  <p:tag name="KSO_WM_SLIDE_TYPE" val="text"/>
  <p:tag name="KSO_WM_SLIDE_ITEM_CNT" val="1"/>
  <p:tag name="KSO_WM_SLIDE_INDEX" val="25"/>
  <p:tag name="KSO_WM_SLIDE_ID" val="custom20184553_25"/>
  <p:tag name="KSO_WM_TAG_VERSION" val="1.0"/>
  <p:tag name="KSO_WM_TEMPLATE_INDEX" val="20184553"/>
  <p:tag name="KSO_WM_TEMPLATE_CATEGORY" val="custom"/>
  <p:tag name="KSO_WM_SLIDE_SUBTYPE" val="pureTxt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3_25*i*2"/>
  <p:tag name="KSO_WM_TEMPLATE_CATEGORY" val="custom"/>
  <p:tag name="KSO_WM_TEMPLATE_INDEX" val="20184553"/>
  <p:tag name="KSO_WM_UNIT_INDEX" val="2"/>
</p:tagLst>
</file>

<file path=ppt/tags/tag3.xml><?xml version="1.0" encoding="utf-8"?>
<p:tagLst xmlns:p="http://schemas.openxmlformats.org/presentationml/2006/main">
  <p:tag name="KSO_WM_SLIDE_LAYOUT_CNT" val="1_1"/>
  <p:tag name="KSO_WM_SLIDE_LAYOUT" val="a_f"/>
  <p:tag name="KSO_WM_SLIDE_SIZE" val="891*84"/>
  <p:tag name="KSO_WM_SLIDE_POSITION" val="38*269"/>
  <p:tag name="KSO_WM_BEAUTIFY_FLAG" val="#wm#"/>
  <p:tag name="KSO_WM_SLIDE_TYPE" val="text"/>
  <p:tag name="KSO_WM_SLIDE_ITEM_CNT" val="1"/>
  <p:tag name="KSO_WM_SLIDE_INDEX" val="25"/>
  <p:tag name="KSO_WM_SLIDE_ID" val="custom20184553_25"/>
  <p:tag name="KSO_WM_TAG_VERSION" val="1.0"/>
  <p:tag name="KSO_WM_TEMPLATE_INDEX" val="20184553"/>
  <p:tag name="KSO_WM_TEMPLATE_CATEGORY" val="custom"/>
  <p:tag name="KSO_WM_SLIDE_SUBTYPE" val="pureTxt"/>
</p:tagLst>
</file>

<file path=ppt/tags/tag4.xml><?xml version="1.0" encoding="utf-8"?>
<p:tagLst xmlns:p="http://schemas.openxmlformats.org/presentationml/2006/main">
  <p:tag name="KSO_WM_TEMPLATE_CATEGORY" val="custom"/>
  <p:tag name="KSO_WM_TEMPLATE_INDEX" val="2018455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53_25*a*1"/>
  <p:tag name="KSO_WM_UNIT_TYPE" val="a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3_25*i*2"/>
  <p:tag name="KSO_WM_TEMPLATE_CATEGORY" val="custom"/>
  <p:tag name="KSO_WM_TEMPLATE_INDEX" val="20184553"/>
  <p:tag name="KSO_WM_UNIT_INDEX" val="2"/>
</p:tagLst>
</file>

<file path=ppt/tags/tag6.xml><?xml version="1.0" encoding="utf-8"?>
<p:tagLst xmlns:p="http://schemas.openxmlformats.org/presentationml/2006/main">
  <p:tag name="KSO_WM_SLIDE_LAYOUT_CNT" val="1_1"/>
  <p:tag name="KSO_WM_SLIDE_LAYOUT" val="a_f"/>
  <p:tag name="KSO_WM_SLIDE_SIZE" val="891*84"/>
  <p:tag name="KSO_WM_SLIDE_POSITION" val="38*269"/>
  <p:tag name="KSO_WM_BEAUTIFY_FLAG" val="#wm#"/>
  <p:tag name="KSO_WM_SLIDE_TYPE" val="text"/>
  <p:tag name="KSO_WM_SLIDE_ITEM_CNT" val="1"/>
  <p:tag name="KSO_WM_SLIDE_INDEX" val="25"/>
  <p:tag name="KSO_WM_SLIDE_ID" val="custom20184553_25"/>
  <p:tag name="KSO_WM_TAG_VERSION" val="1.0"/>
  <p:tag name="KSO_WM_TEMPLATE_INDEX" val="20184553"/>
  <p:tag name="KSO_WM_TEMPLATE_CATEGORY" val="custom"/>
  <p:tag name="KSO_WM_SLIDE_SUBTYPE" val="pureTxt"/>
</p:tagLst>
</file>

<file path=ppt/tags/tag7.xml><?xml version="1.0" encoding="utf-8"?>
<p:tagLst xmlns:p="http://schemas.openxmlformats.org/presentationml/2006/main">
  <p:tag name="KSO_WM_TEMPLATE_CATEGORY" val="custom"/>
  <p:tag name="KSO_WM_TEMPLATE_INDEX" val="2018455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ID" val="custom20184553_25*a*1"/>
  <p:tag name="KSO_WM_UNIT_TYPE" val="a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3_25*i*2"/>
  <p:tag name="KSO_WM_TEMPLATE_CATEGORY" val="custom"/>
  <p:tag name="KSO_WM_TEMPLATE_INDEX" val="20184553"/>
  <p:tag name="KSO_WM_UNIT_INDEX" val="2"/>
</p:tagLst>
</file>

<file path=ppt/tags/tag9.xml><?xml version="1.0" encoding="utf-8"?>
<p:tagLst xmlns:p="http://schemas.openxmlformats.org/presentationml/2006/main">
  <p:tag name="KSO_WM_SLIDE_LAYOUT_CNT" val="1_1"/>
  <p:tag name="KSO_WM_SLIDE_LAYOUT" val="a_f"/>
  <p:tag name="KSO_WM_SLIDE_SIZE" val="891*84"/>
  <p:tag name="KSO_WM_SLIDE_POSITION" val="38*269"/>
  <p:tag name="KSO_WM_BEAUTIFY_FLAG" val="#wm#"/>
  <p:tag name="KSO_WM_SLIDE_TYPE" val="text"/>
  <p:tag name="KSO_WM_SLIDE_ITEM_CNT" val="1"/>
  <p:tag name="KSO_WM_SLIDE_INDEX" val="25"/>
  <p:tag name="KSO_WM_SLIDE_ID" val="custom20184553_25"/>
  <p:tag name="KSO_WM_TAG_VERSION" val="1.0"/>
  <p:tag name="KSO_WM_TEMPLATE_INDEX" val="20184553"/>
  <p:tag name="KSO_WM_TEMPLATE_CATEGORY" val="custom"/>
  <p:tag name="KSO_WM_SLIDE_SUBTYPE" val="pureTxt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1533</Words>
  <Application>WPS 演示</Application>
  <PresentationFormat>宽屏</PresentationFormat>
  <Paragraphs>59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吹泡泡°</cp:lastModifiedBy>
  <cp:revision>9</cp:revision>
  <dcterms:created xsi:type="dcterms:W3CDTF">2018-12-06T11:49:52Z</dcterms:created>
  <dcterms:modified xsi:type="dcterms:W3CDTF">2018-12-06T12:59:44Z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