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49.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sldIdLst>
    <p:sldId id="258" r:id="rId2"/>
    <p:sldId id="259" r:id="rId3"/>
    <p:sldId id="264" r:id="rId4"/>
    <p:sldId id="265" r:id="rId5"/>
    <p:sldId id="268" r:id="rId6"/>
    <p:sldId id="269" r:id="rId7"/>
    <p:sldId id="270" r:id="rId8"/>
    <p:sldId id="271" r:id="rId9"/>
    <p:sldId id="272" r:id="rId10"/>
    <p:sldId id="274" r:id="rId11"/>
    <p:sldId id="276" r:id="rId12"/>
    <p:sldId id="275" r:id="rId13"/>
    <p:sldId id="277" r:id="rId14"/>
    <p:sldId id="278" r:id="rId15"/>
    <p:sldId id="266"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9" d="100"/>
          <a:sy n="89" d="100"/>
        </p:scale>
        <p:origin x="-76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pPr/>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2018/11/15</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2018/11/15</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pPr/>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pPr/>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pPr/>
              <a:t>2018/11/15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pPr/>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2018/11/15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2018/11/15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pPr/>
              <a:t>2018/11/15</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pPr/>
              <a:t>‹#›</a:t>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面向运营大数据的地铁安全决策系统</a:t>
            </a:r>
          </a:p>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体系设计研究</a:t>
            </a:r>
            <a:endParaRPr lang="zh-CN" altLang="en-US" dirty="0">
              <a:solidFill>
                <a:schemeClr val="tx1"/>
              </a:solidFill>
            </a:endParaRPr>
          </a:p>
        </p:txBody>
      </p:sp>
      <p:cxnSp>
        <p:nvCxnSpPr>
          <p:cNvPr id="5" name="直接连接符 4"/>
          <p:cNvCxnSpPr/>
          <p:nvPr>
            <p:custDataLst>
              <p:tags r:id="rId3"/>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30140" y="3481070"/>
            <a:ext cx="2715895" cy="368300"/>
          </a:xfrm>
          <a:prstGeom prst="rect">
            <a:avLst/>
          </a:prstGeom>
          <a:noFill/>
        </p:spPr>
        <p:txBody>
          <a:bodyPr wrap="square" rtlCol="0">
            <a:spAutoFit/>
          </a:bodyPr>
          <a:lstStyle/>
          <a:p>
            <a:r>
              <a:rPr lang="zh-CN" altLang="en-US"/>
              <a:t>汇报人：全体成员</a:t>
            </a:r>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1</a:t>
            </a:fld>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2.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地铁运营公司的风险管理基本上是采用“归纳法”的被动式管理手段来应对将来可能出现的未知风险因素, 属被动式管理。利用这样的思路制定出的管理体系, 虽然对重复出现事故的管理可能很有用, 但显然不能适应不断变化的实际情况的要求,达不到对地铁安全进行最大安全有效保障的目的。</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10</a:t>
            </a:fld>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3.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地铁运营中的风险管理活动往往是瞬时或间断性的, 意识到了就进行管理, 事后则“好了伤疤忘了疼”, 缺乏长效实施机制。</a:t>
            </a: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4.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缺乏对风险进行定期的复核和评估, 降低了风险管理体系适应环境变化和规避风险的能力。</a:t>
            </a:r>
          </a:p>
          <a:p>
            <a:pPr>
              <a:lnSpc>
                <a:spcPct val="130000"/>
              </a:lnSpc>
              <a:buFont typeface="Arial" panose="020B0604020202020204" pitchFamily="34" charset="0"/>
              <a:buNone/>
            </a:pPr>
            <a:r>
              <a:rPr lang="en-US" altLang="en-GB"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5. </a:t>
            </a:r>
            <a:r>
              <a:rPr lang="en-GB" altLang="zh-CN" sz="32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缺乏系统、科学的风险管理理论方法指导,缺乏科研项目投入</a:t>
            </a:r>
            <a:r>
              <a:rPr lang="en-GB" altLang="zh-CN" sz="3200" dirty="0">
                <a:solidFill>
                  <a:srgbClr val="808080"/>
                </a:solidFill>
                <a:latin typeface="微软雅黑" panose="020B0503020204020204" pitchFamily="34" charset="-122"/>
                <a:ea typeface="微软雅黑" panose="020B0503020204020204" pitchFamily="34" charset="-122"/>
                <a:sym typeface="Impact" panose="020B0806030902050204" pitchFamily="34" charset="0"/>
              </a:rPr>
              <a:t>。 </a:t>
            </a:r>
          </a:p>
          <a:p>
            <a:pPr>
              <a:lnSpc>
                <a:spcPct val="130000"/>
              </a:lnSpc>
              <a:buFont typeface="Arial" panose="020B0604020202020204" pitchFamily="34" charset="0"/>
              <a:buNone/>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11</a:t>
            </a:fld>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210810"/>
          </a:xfrm>
          <a:prstGeom prst="rect">
            <a:avLst/>
          </a:prstGeom>
          <a:noFill/>
        </p:spPr>
        <p:txBody>
          <a:bodyPr wrap="square" rtlCol="0">
            <a:spAutoFit/>
          </a:bodyPr>
          <a:lstStyle/>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人员因素（拥挤、不慎落入和故意跳入轨道，工作人员处理措施不当）</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车辆因素（出轨，车门）</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轨道因素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供电因素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信号系统因素</a:t>
            </a:r>
            <a:endParaRPr lang="zh-CN" altLang="en-US" sz="32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3200" dirty="0">
                <a:solidFill>
                  <a:schemeClr val="tx1"/>
                </a:solidFill>
                <a:latin typeface="Impact" panose="020B0806030902050204" pitchFamily="34" charset="0"/>
                <a:ea typeface="微软雅黑" panose="020B0503020204020204" pitchFamily="34" charset="-122"/>
                <a:sym typeface="+mn-ea"/>
              </a:rPr>
              <a:t>社会危害</a:t>
            </a: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12</a:t>
            </a:fld>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9615" y="1771650"/>
            <a:ext cx="10368915" cy="585089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事故发生前的预测对策：</a:t>
            </a: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加强对乘客和工作人员的宣传教育;</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装备先进的设备及其检测系统;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建立监视及报警系统;</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制定应急方案;</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3200" dirty="0">
                <a:latin typeface="Impact" panose="020B0806030902050204" pitchFamily="34" charset="0"/>
                <a:ea typeface="微软雅黑" panose="020B0503020204020204" pitchFamily="34" charset="-122"/>
                <a:sym typeface="Impact" panose="020B0806030902050204" pitchFamily="34" charset="0"/>
              </a:rPr>
              <a:t>进行模拟演练;</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13</a:t>
            </a:fld>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03580" y="1785620"/>
            <a:ext cx="10368915" cy="457073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3200" dirty="0">
                <a:solidFill>
                  <a:schemeClr val="tx1"/>
                </a:solidFill>
                <a:latin typeface="Impact" panose="020B0806030902050204" pitchFamily="34" charset="0"/>
                <a:ea typeface="微软雅黑" panose="020B0503020204020204" pitchFamily="34" charset="-122"/>
              </a:rPr>
              <a:t>事故发生后的处理对策：</a:t>
            </a:r>
          </a:p>
          <a:p>
            <a:pPr indent="0" fontAlgn="auto">
              <a:lnSpc>
                <a:spcPct val="130000"/>
              </a:lnSpc>
              <a:buFont typeface="Arial" panose="020B0604020202020204" pitchFamily="34" charset="0"/>
              <a:buNone/>
            </a:pPr>
            <a:endParaRPr lang="zh-CN" altLang="en-US" sz="3200" dirty="0">
              <a:solidFill>
                <a:schemeClr val="tx1"/>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乘客安全疏散问题</a:t>
            </a:r>
          </a:p>
          <a:p>
            <a:pPr marL="514350" indent="-514350">
              <a:lnSpc>
                <a:spcPct val="130000"/>
              </a:lnSpc>
              <a:buAutoNum type="arabicPeriod"/>
            </a:pPr>
            <a:r>
              <a:rPr lang="zh-CN" altLang="en-US" sz="3200" dirty="0">
                <a:solidFill>
                  <a:schemeClr val="tx1"/>
                </a:solidFill>
                <a:latin typeface="Impact" panose="020B0806030902050204" pitchFamily="34" charset="0"/>
                <a:ea typeface="微软雅黑" panose="020B0503020204020204" pitchFamily="34" charset="-122"/>
                <a:sym typeface="Impact" panose="020B0806030902050204" pitchFamily="34" charset="0"/>
              </a:rPr>
              <a:t>建立事故处理专家系统</a:t>
            </a:r>
            <a:endParaRPr lang="zh-CN" altLang="en-US" sz="3200" dirty="0">
              <a:solidFill>
                <a:srgbClr val="808080"/>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14</a:t>
            </a:fld>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15</a:t>
            </a:fld>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697865" y="312356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谢谢！</a:t>
            </a:r>
          </a:p>
        </p:txBody>
      </p:sp>
      <p:cxnSp>
        <p:nvCxnSpPr>
          <p:cNvPr id="5" name="直接连接符 4"/>
          <p:cNvCxnSpPr/>
          <p:nvPr>
            <p:custDataLst>
              <p:tags r:id="rId3"/>
            </p:custDataLst>
          </p:nvPr>
        </p:nvCxnSpPr>
        <p:spPr>
          <a:xfrm>
            <a:off x="435610" y="373443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16</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目录页</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4399915"/>
          </a:xfrm>
          <a:prstGeom prst="rect">
            <a:avLst/>
          </a:prstGeom>
          <a:noFill/>
        </p:spPr>
        <p:txBody>
          <a:bodyPr wrap="square" rtlCol="0">
            <a:spAutoFit/>
          </a:bodyPr>
          <a:lstStyle/>
          <a:p>
            <a:r>
              <a:rPr lang="zh-CN" altLang="en-US" sz="4000">
                <a:latin typeface="宋体" panose="02010600030101010101" pitchFamily="2" charset="-122"/>
                <a:ea typeface="宋体" panose="02010600030101010101" pitchFamily="2" charset="-122"/>
              </a:rPr>
              <a:t>一、研究意义</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二、国内外研究现状</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三、地铁运营事故分析</a:t>
            </a: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四、发展动态分析</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2</a:t>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3</a:t>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2152650"/>
            <a:ext cx="8166100" cy="2306955"/>
          </a:xfrm>
          <a:prstGeom prst="rect">
            <a:avLst/>
          </a:prstGeom>
          <a:noFill/>
        </p:spPr>
        <p:txBody>
          <a:bodyPr wrap="square" rtlCol="0">
            <a:spAutoFit/>
          </a:bodyPr>
          <a:lstStyle/>
          <a:p>
            <a:r>
              <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国际上地铁安全研究注重结合实践, 通过多年来对地铁事故实际案例的积累、分析与归纳, 形成比较成熟的理论体系与方法。</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4</a:t>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1562735"/>
            <a:ext cx="9852660" cy="4584700"/>
          </a:xfrm>
          <a:prstGeom prst="rect">
            <a:avLst/>
          </a:prstGeom>
          <a:noFill/>
        </p:spPr>
        <p:txBody>
          <a:bodyPr wrap="square" rtlCol="0">
            <a:spAutoFit/>
          </a:bodyPr>
          <a:lstStyle/>
          <a:p>
            <a:r>
              <a:rPr lang="zh-CN" altLang="en-US" sz="3600" dirty="0" smtClean="0">
                <a:latin typeface="宋体" panose="02010600030101010101" pitchFamily="2" charset="-122"/>
                <a:ea typeface="宋体" panose="02010600030101010101" pitchFamily="2" charset="-122"/>
                <a:cs typeface="宋体" panose="02010600030101010101" pitchFamily="2" charset="-122"/>
                <a:sym typeface="+mn-ea"/>
              </a:rPr>
              <a:t>美国自20世纪50年代起, 将安全评价标准从高危行业引入轨道交通</a:t>
            </a:r>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并建立了4类评价标准：</a:t>
            </a:r>
          </a:p>
          <a:p>
            <a:endPar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安全预评价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安全验收评价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安全现状评价</a:t>
            </a:r>
          </a:p>
          <a:p>
            <a:r>
              <a:rPr lang="zh-CN" altLang="en-US"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专项评价</a:t>
            </a:r>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5</a:t>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5077460"/>
          </a:xfrm>
          <a:prstGeom prst="rect">
            <a:avLst/>
          </a:prstGeom>
          <a:noFill/>
        </p:spPr>
        <p:txBody>
          <a:bodyPr wrap="square" rtlCol="0">
            <a:spAutoFit/>
          </a:body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英国则把铁路安全评价系统引入轨道交通, 把所有的风险分为3个等级</a:t>
            </a:r>
          </a:p>
          <a:p>
            <a:pPr>
              <a:lnSpc>
                <a:spcPct val="150000"/>
              </a:lnSpc>
            </a:pP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英国伦敦地铁公司风险评价方法主要是分析和预测某种有重大危险的有害因素对乘客及其工作人员可能造成的伤害, 它通过研究人员伤害(伤亡)与主要危险因素之间的定量关系, 以确定危险因素的伤害程度, 以便更好地掌握危险发生的原因, 从而采取一定的方式、方法对其进行控制和改进。该方法的主要缺点是需要大量的原始数据作为依据。（定量风险评估，乘客风险评估，工作场所风险评估）</a:t>
            </a:r>
            <a:endParaRPr lang="zh-CN" altLang="en-US"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2400" dirty="0"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6</a:t>
            </a:fld>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pPr/>
              <a:t>7</a:t>
            </a:fld>
            <a:endParaRPr lang="zh-CN" altLang="en-US"/>
          </a:p>
        </p:txBody>
      </p:sp>
      <p:pic>
        <p:nvPicPr>
          <p:cNvPr id="25604" name="图片 2"/>
          <p:cNvPicPr>
            <a:picLocks noChangeAspect="1"/>
          </p:cNvPicPr>
          <p:nvPr/>
        </p:nvPicPr>
        <p:blipFill>
          <a:blip r:embed="rId6" cstate="print"/>
          <a:srcRect t="8987"/>
          <a:stretch>
            <a:fillRect/>
          </a:stretch>
        </p:blipFill>
        <p:spPr>
          <a:xfrm>
            <a:off x="306070" y="1938655"/>
            <a:ext cx="11854815" cy="3093085"/>
          </a:xfrm>
          <a:prstGeom prst="rect">
            <a:avLst/>
          </a:prstGeom>
          <a:noFill/>
          <a:ln w="9525">
            <a:noFill/>
          </a:ln>
        </p:spPr>
      </p:pic>
      <p:sp>
        <p:nvSpPr>
          <p:cNvPr id="6" name="文本框 5"/>
          <p:cNvSpPr txBox="1"/>
          <p:nvPr/>
        </p:nvSpPr>
        <p:spPr>
          <a:xfrm>
            <a:off x="3684270" y="1470660"/>
            <a:ext cx="4823460" cy="368300"/>
          </a:xfrm>
          <a:prstGeom prst="rect">
            <a:avLst/>
          </a:prstGeom>
          <a:noFill/>
        </p:spPr>
        <p:txBody>
          <a:bodyPr wrap="square" rtlCol="0">
            <a:spAutoFit/>
          </a:bodyPr>
          <a:lstStyle/>
          <a:p>
            <a:r>
              <a:rPr lang="zh-CN" altLang="en-US"/>
              <a:t>国内外地铁运营管理体系对比分析表</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784600"/>
          </a:xfrm>
          <a:prstGeom prst="rect">
            <a:avLst/>
          </a:prstGeom>
          <a:noFill/>
        </p:spPr>
        <p:txBody>
          <a:bodyPr wrap="square" rtlCol="0">
            <a:spAutoFit/>
          </a:bodyPr>
          <a:lstStyle/>
          <a:p>
            <a:pPr>
              <a:lnSpc>
                <a:spcPct val="150000"/>
              </a:lnSpc>
            </a:pP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从表中可以看出，</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目前在轨道交通运营风险管理方面国内的地铁运营公司和西方发达国家的地铁运营公司相比, 差距还是比较大的。可以说, 国内地铁运营公司的风险管理意识和风险管理水平目前都还处于一个较低的级别, 其存在的问题主要表现在以下</a:t>
            </a:r>
            <a:r>
              <a:rPr lang="zh-CN"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五</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点:</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8</a:t>
            </a:fld>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p>
        </p:txBody>
      </p:sp>
      <p:cxnSp>
        <p:nvCxnSpPr>
          <p:cNvPr id="5" name="直接连接符 4"/>
          <p:cNvCxnSpPr/>
          <p:nvPr>
            <p:custDataLst>
              <p:tags r:id="rId3"/>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930650"/>
          </a:xfrm>
          <a:prstGeom prst="rect">
            <a:avLst/>
          </a:prstGeom>
          <a:noFill/>
        </p:spPr>
        <p:txBody>
          <a:bodyPr wrap="square" rtlCol="0">
            <a:spAutoFit/>
          </a:bodyPr>
          <a:lstStyle/>
          <a:p>
            <a:pPr fontAlgn="auto">
              <a:lnSpc>
                <a:spcPct val="130000"/>
              </a:lnSpc>
            </a:pPr>
            <a:r>
              <a:rPr lang="en-US" altLang="en-GB"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1. </a:t>
            </a:r>
            <a:r>
              <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没有专门的人员或机构进行地铁运营的风险管理活动, 每个人或部门往往只针对自己工作中的风险独立地采取一定对策, 缺乏系统性、全局性。在某些时候, 地铁运营公司甚至根本就没有风险及风险管理概念及意识, 没有积极主动、系统地进行风险管理工作, 风险的事前管理缺位、事中和事后管理具有一定的随意性。</a:t>
            </a:r>
          </a:p>
        </p:txBody>
      </p:sp>
      <p:sp>
        <p:nvSpPr>
          <p:cNvPr id="3" name="灯片编号占位符 2"/>
          <p:cNvSpPr>
            <a:spLocks noGrp="1"/>
          </p:cNvSpPr>
          <p:nvPr>
            <p:ph type="sldNum" sz="quarter" idx="12"/>
          </p:nvPr>
        </p:nvSpPr>
        <p:spPr/>
        <p:txBody>
          <a:bodyPr/>
          <a:lstStyle/>
          <a:p>
            <a:fld id="{49AE70B2-8BF9-45C0-BB95-33D1B9D3A854}" type="slidenum">
              <a:rPr lang="zh-CN" altLang="en-US" smtClean="0"/>
              <a:pPr/>
              <a:t>9</a:t>
            </a:fld>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3.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6.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9.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5.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8.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1.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4.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7.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0.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3.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6.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9.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7.xml><?xml version="1.0" encoding="utf-8"?>
<p:tagLst xmlns:a="http://schemas.openxmlformats.org/drawingml/2006/main" xmlns:r="http://schemas.openxmlformats.org/officeDocument/2006/relationships"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自定义</PresentationFormat>
  <Paragraphs>102</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2018-03-01T02:03:00Z</dcterms:created>
  <dcterms:modified xsi:type="dcterms:W3CDTF">2018-11-15T01:37:47Z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