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258" r:id="rId3"/>
    <p:sldId id="259" r:id="rId5"/>
    <p:sldId id="264" r:id="rId6"/>
    <p:sldId id="279" r:id="rId7"/>
    <p:sldId id="281" r:id="rId8"/>
    <p:sldId id="265" r:id="rId9"/>
    <p:sldId id="268" r:id="rId10"/>
    <p:sldId id="295" r:id="rId11"/>
    <p:sldId id="269" r:id="rId12"/>
    <p:sldId id="270" r:id="rId13"/>
    <p:sldId id="271" r:id="rId14"/>
    <p:sldId id="272" r:id="rId15"/>
    <p:sldId id="274" r:id="rId16"/>
    <p:sldId id="276" r:id="rId17"/>
    <p:sldId id="275" r:id="rId18"/>
    <p:sldId id="277" r:id="rId19"/>
    <p:sldId id="278" r:id="rId20"/>
    <p:sldId id="266" r:id="rId21"/>
    <p:sldId id="296" r:id="rId22"/>
    <p:sldId id="297" r:id="rId23"/>
    <p:sldId id="298" r:id="rId24"/>
    <p:sldId id="299" r:id="rId25"/>
    <p:sldId id="301" r:id="rId26"/>
    <p:sldId id="267"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4660"/>
  </p:normalViewPr>
  <p:slideViewPr>
    <p:cSldViewPr snapToGrid="0">
      <p:cViewPr varScale="1">
        <p:scale>
          <a:sx n="89" d="100"/>
          <a:sy n="89" d="100"/>
        </p:scale>
        <p:origin x="-756" y="-96"/>
      </p:cViewPr>
      <p:guideLst>
        <p:guide orient="horz" pos="2128"/>
        <p:guide pos="3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endParaRPr lang="zh-CN" alt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endParaRPr lang="zh-CN" alt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endParaRPr lang="zh-CN" altLang="en-US" dirty="0"/>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8"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fld>
            <a:endParaRPr lang="zh-CN" altLang="en-US"/>
          </a:p>
        </p:txBody>
      </p:sp>
      <p:sp>
        <p:nvSpPr>
          <p:cNvPr id="2"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7.xml"/><Relationship Id="rId4" Type="http://schemas.openxmlformats.org/officeDocument/2006/relationships/tags" Target="../tags/tag33.xml"/><Relationship Id="rId3" Type="http://schemas.openxmlformats.org/officeDocument/2006/relationships/image" Target="../media/image2.png"/><Relationship Id="rId2" Type="http://schemas.openxmlformats.org/officeDocument/2006/relationships/tags" Target="../tags/tag32.xml"/><Relationship Id="rId1" Type="http://schemas.openxmlformats.org/officeDocument/2006/relationships/tags" Target="../tags/tag31.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7.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7.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7.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7.xml"/><Relationship Id="rId4" Type="http://schemas.openxmlformats.org/officeDocument/2006/relationships/tags" Target="../tags/tag15.xml"/><Relationship Id="rId3" Type="http://schemas.openxmlformats.org/officeDocument/2006/relationships/image" Target="../media/image1.jpeg"/><Relationship Id="rId2" Type="http://schemas.openxmlformats.org/officeDocument/2006/relationships/tags" Target="../tags/tag14.xml"/><Relationship Id="rId1" Type="http://schemas.openxmlformats.org/officeDocument/2006/relationships/tags" Target="../tags/tag13.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493394" y="1473200"/>
            <a:ext cx="11321415" cy="1703245"/>
          </a:xfrm>
          <a:prstGeom prst="rect">
            <a:avLst/>
          </a:prstGeom>
        </p:spPr>
        <p:txBody>
          <a:bodyPr vert="horz" lIns="91440" tIns="45720" rIns="91440" bIns="45720" rtlCol="0" anchor="b">
            <a:norm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r>
              <a:rPr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sym typeface="+mn-lt"/>
              </a:rPr>
              <a:t>面向运营大数据的地铁安全决策系统</a:t>
            </a:r>
            <a:endParaRPr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sym typeface="+mn-lt"/>
            </a:endParaRPr>
          </a:p>
          <a:p>
            <a:pPr algn="ctr" fontAlgn="auto">
              <a:defRPr/>
            </a:pPr>
            <a:r>
              <a:rPr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sym typeface="+mn-lt"/>
              </a:rPr>
              <a:t>体系设计研究</a:t>
            </a:r>
            <a:endParaRPr lang="zh-CN" altLang="en-US" dirty="0">
              <a:solidFill>
                <a:schemeClr val="tx1"/>
              </a:solidFill>
            </a:endParaRPr>
          </a:p>
        </p:txBody>
      </p:sp>
      <p:cxnSp>
        <p:nvCxnSpPr>
          <p:cNvPr id="5" name="直接连接符 4"/>
          <p:cNvCxnSpPr/>
          <p:nvPr>
            <p:custDataLst>
              <p:tags r:id="rId2"/>
            </p:custDataLst>
          </p:nvPr>
        </p:nvCxnSpPr>
        <p:spPr>
          <a:xfrm>
            <a:off x="493395" y="329311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4930140" y="3481070"/>
            <a:ext cx="2715895" cy="368300"/>
          </a:xfrm>
          <a:prstGeom prst="rect">
            <a:avLst/>
          </a:prstGeom>
          <a:noFill/>
        </p:spPr>
        <p:txBody>
          <a:bodyPr wrap="square" rtlCol="0">
            <a:spAutoFit/>
          </a:bodyPr>
          <a:lstStyle/>
          <a:p>
            <a:r>
              <a:rPr lang="zh-CN" altLang="en-US"/>
              <a:t>汇报人：全体成员</a:t>
            </a:r>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endParaRPr sz="2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sym typeface="+mn-lt"/>
            </a:endParaRPr>
          </a:p>
          <a:p>
            <a:pPr algn="ctr" fontAlgn="auto">
              <a:buNone/>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国内外研究现状</a:t>
            </a:r>
            <a:endPar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endParaRPr>
          </a:p>
        </p:txBody>
      </p:sp>
      <p:cxnSp>
        <p:nvCxnSpPr>
          <p:cNvPr id="5" name="直接连接符 4"/>
          <p:cNvCxnSpPr/>
          <p:nvPr>
            <p:custDataLst>
              <p:tags r:id="rId2"/>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25604" name="图片 2"/>
          <p:cNvPicPr>
            <a:picLocks noChangeAspect="1"/>
          </p:cNvPicPr>
          <p:nvPr/>
        </p:nvPicPr>
        <p:blipFill>
          <a:blip r:embed="rId3" cstate="print"/>
          <a:srcRect t="8987"/>
          <a:stretch>
            <a:fillRect/>
          </a:stretch>
        </p:blipFill>
        <p:spPr>
          <a:xfrm>
            <a:off x="306070" y="1938655"/>
            <a:ext cx="11854815" cy="3093085"/>
          </a:xfrm>
          <a:prstGeom prst="rect">
            <a:avLst/>
          </a:prstGeom>
          <a:noFill/>
          <a:ln w="9525">
            <a:noFill/>
          </a:ln>
        </p:spPr>
      </p:pic>
      <p:sp>
        <p:nvSpPr>
          <p:cNvPr id="6" name="文本框 5"/>
          <p:cNvSpPr txBox="1"/>
          <p:nvPr/>
        </p:nvSpPr>
        <p:spPr>
          <a:xfrm>
            <a:off x="3684270" y="1470660"/>
            <a:ext cx="4823460" cy="368300"/>
          </a:xfrm>
          <a:prstGeom prst="rect">
            <a:avLst/>
          </a:prstGeom>
          <a:noFill/>
        </p:spPr>
        <p:txBody>
          <a:bodyPr wrap="square" rtlCol="0">
            <a:spAutoFit/>
          </a:bodyPr>
          <a:lstStyle/>
          <a:p>
            <a:r>
              <a:rPr lang="zh-CN" altLang="en-US"/>
              <a:t>国内外地铁运营管理体系对比分析表</a:t>
            </a:r>
            <a:endParaRPr lang="zh-CN" altLang="en-US"/>
          </a:p>
        </p:txBody>
      </p:sp>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endParaRPr sz="2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sym typeface="+mn-lt"/>
            </a:endParaRPr>
          </a:p>
          <a:p>
            <a:pPr algn="ctr" fontAlgn="auto">
              <a:buNone/>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国内外研究现状</a:t>
            </a:r>
            <a:endPar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endParaRPr>
          </a:p>
        </p:txBody>
      </p:sp>
      <p:cxnSp>
        <p:nvCxnSpPr>
          <p:cNvPr id="5" name="直接连接符 4"/>
          <p:cNvCxnSpPr/>
          <p:nvPr>
            <p:custDataLst>
              <p:tags r:id="rId2"/>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984885" y="1644015"/>
            <a:ext cx="10368915" cy="2676525"/>
          </a:xfrm>
          <a:prstGeom prst="rect">
            <a:avLst/>
          </a:prstGeom>
          <a:noFill/>
        </p:spPr>
        <p:txBody>
          <a:bodyPr wrap="square" rtlCol="0">
            <a:spAutoFit/>
          </a:bodyPr>
          <a:lstStyle/>
          <a:p>
            <a:pPr>
              <a:lnSpc>
                <a:spcPct val="150000"/>
              </a:lnSpc>
            </a:pPr>
            <a:r>
              <a:rPr lang="zh-CN" altLang="en-GB" sz="2800" dirty="0" smtClean="0">
                <a:solidFill>
                  <a:schemeClr val="tx1"/>
                </a:solidFill>
                <a:latin typeface="微软雅黑" panose="020B0503020204020204" pitchFamily="34" charset="-122"/>
                <a:ea typeface="微软雅黑" panose="020B0503020204020204" pitchFamily="34" charset="-122"/>
                <a:cs typeface="+mn-ea"/>
                <a:sym typeface="Impact" panose="020B0806030902050204" pitchFamily="34" charset="0"/>
              </a:rPr>
              <a:t>从表中可以看出，</a:t>
            </a:r>
            <a:r>
              <a:rPr lang="en-GB" altLang="zh-CN" sz="2800" dirty="0" smtClean="0">
                <a:solidFill>
                  <a:schemeClr val="tx1"/>
                </a:solidFill>
                <a:latin typeface="微软雅黑" panose="020B0503020204020204" pitchFamily="34" charset="-122"/>
                <a:ea typeface="微软雅黑" panose="020B0503020204020204" pitchFamily="34" charset="-122"/>
                <a:cs typeface="+mn-ea"/>
                <a:sym typeface="Impact" panose="020B0806030902050204" pitchFamily="34" charset="0"/>
              </a:rPr>
              <a:t>目前在轨道交通运营风险管理方面国内的地铁运营公司和西方发达国家的地铁运营公司相比, 差距还是比较大的。可以说, 国内地铁运营公司的风险管理意识和风险管理水平目前都还处于一个较低的级别, 其存在的问题主要表现在以下</a:t>
            </a:r>
            <a:r>
              <a:rPr lang="zh-CN" altLang="en-GB" sz="2800" dirty="0" smtClean="0">
                <a:solidFill>
                  <a:schemeClr val="tx1"/>
                </a:solidFill>
                <a:latin typeface="微软雅黑" panose="020B0503020204020204" pitchFamily="34" charset="-122"/>
                <a:ea typeface="微软雅黑" panose="020B0503020204020204" pitchFamily="34" charset="-122"/>
                <a:cs typeface="+mn-ea"/>
                <a:sym typeface="Impact" panose="020B0806030902050204" pitchFamily="34" charset="0"/>
              </a:rPr>
              <a:t>五</a:t>
            </a:r>
            <a:r>
              <a:rPr lang="en-GB" altLang="zh-CN" sz="2800" dirty="0" smtClean="0">
                <a:solidFill>
                  <a:schemeClr val="tx1"/>
                </a:solidFill>
                <a:latin typeface="微软雅黑" panose="020B0503020204020204" pitchFamily="34" charset="-122"/>
                <a:ea typeface="微软雅黑" panose="020B0503020204020204" pitchFamily="34" charset="-122"/>
                <a:cs typeface="+mn-ea"/>
                <a:sym typeface="Impact" panose="020B0806030902050204" pitchFamily="34" charset="0"/>
              </a:rPr>
              <a:t>点:</a:t>
            </a:r>
            <a:endParaRPr lang="en-GB" altLang="zh-CN" sz="2800" dirty="0" smtClean="0">
              <a:solidFill>
                <a:schemeClr val="tx1"/>
              </a:solidFill>
              <a:latin typeface="微软雅黑" panose="020B0503020204020204" pitchFamily="34" charset="-122"/>
              <a:ea typeface="微软雅黑" panose="020B0503020204020204" pitchFamily="34" charset="-122"/>
              <a:cs typeface="+mn-ea"/>
              <a:sym typeface="Impact" panose="020B0806030902050204" pitchFamily="34" charset="0"/>
            </a:endParaRPr>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endParaRPr sz="2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sym typeface="+mn-lt"/>
            </a:endParaRPr>
          </a:p>
          <a:p>
            <a:pPr algn="ctr" fontAlgn="auto">
              <a:buNone/>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国内外研究现状</a:t>
            </a:r>
            <a:endPar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endParaRPr>
          </a:p>
        </p:txBody>
      </p:sp>
      <p:cxnSp>
        <p:nvCxnSpPr>
          <p:cNvPr id="5" name="直接连接符 4"/>
          <p:cNvCxnSpPr/>
          <p:nvPr>
            <p:custDataLst>
              <p:tags r:id="rId2"/>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984885" y="1644015"/>
            <a:ext cx="10368915" cy="2889885"/>
          </a:xfrm>
          <a:prstGeom prst="rect">
            <a:avLst/>
          </a:prstGeom>
          <a:noFill/>
        </p:spPr>
        <p:txBody>
          <a:bodyPr wrap="square" rtlCol="0">
            <a:spAutoFit/>
          </a:bodyPr>
          <a:lstStyle/>
          <a:p>
            <a:pPr fontAlgn="auto">
              <a:lnSpc>
                <a:spcPct val="130000"/>
              </a:lnSpc>
            </a:pPr>
            <a:r>
              <a:rPr lang="en-US" altLang="en-GB" sz="2800" dirty="0" smtClean="0">
                <a:solidFill>
                  <a:schemeClr val="tx1"/>
                </a:solidFill>
                <a:latin typeface="微软雅黑" panose="020B0503020204020204" pitchFamily="34" charset="-122"/>
                <a:ea typeface="微软雅黑" panose="020B0503020204020204" pitchFamily="34" charset="-122"/>
                <a:cs typeface="+mn-ea"/>
                <a:sym typeface="Impact" panose="020B0806030902050204" pitchFamily="34" charset="0"/>
              </a:rPr>
              <a:t>1. </a:t>
            </a:r>
            <a:r>
              <a:rPr lang="en-GB" altLang="zh-CN" sz="2800" dirty="0" smtClean="0">
                <a:solidFill>
                  <a:schemeClr val="tx1"/>
                </a:solidFill>
                <a:latin typeface="微软雅黑" panose="020B0503020204020204" pitchFamily="34" charset="-122"/>
                <a:ea typeface="微软雅黑" panose="020B0503020204020204" pitchFamily="34" charset="-122"/>
                <a:cs typeface="+mn-ea"/>
                <a:sym typeface="Impact" panose="020B0806030902050204" pitchFamily="34" charset="0"/>
              </a:rPr>
              <a:t>没有专门的人员或机构进行地铁运营的风险管理活动, 每个人或部门往往只针对自己工作中的风险独立地采取一定对策,</a:t>
            </a:r>
            <a:r>
              <a:rPr lang="en-GB" altLang="zh-CN" sz="2800" u="sng" dirty="0" smtClean="0">
                <a:solidFill>
                  <a:schemeClr val="tx1"/>
                </a:solidFill>
                <a:latin typeface="微软雅黑" panose="020B0503020204020204" pitchFamily="34" charset="-122"/>
                <a:ea typeface="微软雅黑" panose="020B0503020204020204" pitchFamily="34" charset="-122"/>
                <a:cs typeface="+mn-ea"/>
                <a:sym typeface="Impact" panose="020B0806030902050204" pitchFamily="34" charset="0"/>
              </a:rPr>
              <a:t> 缺乏系统性、全局性</a:t>
            </a:r>
            <a:r>
              <a:rPr lang="en-GB" altLang="zh-CN" sz="2800" dirty="0" smtClean="0">
                <a:solidFill>
                  <a:schemeClr val="tx1"/>
                </a:solidFill>
                <a:latin typeface="微软雅黑" panose="020B0503020204020204" pitchFamily="34" charset="-122"/>
                <a:ea typeface="微软雅黑" panose="020B0503020204020204" pitchFamily="34" charset="-122"/>
                <a:cs typeface="+mn-ea"/>
                <a:sym typeface="Impact" panose="020B0806030902050204" pitchFamily="34" charset="0"/>
              </a:rPr>
              <a:t>。在某些时候, 地铁运营公司甚至根本就没有风险及风险管理概念及意识, 没有积极主动、系统地进行风险管理工作, 风险的事前管理缺位、事中和事后管理具有一定的随意性。</a:t>
            </a:r>
            <a:endParaRPr lang="en-GB" altLang="zh-CN" sz="2800" dirty="0" smtClean="0">
              <a:solidFill>
                <a:schemeClr val="tx1"/>
              </a:solidFill>
              <a:latin typeface="微软雅黑" panose="020B0503020204020204" pitchFamily="34" charset="-122"/>
              <a:ea typeface="微软雅黑" panose="020B0503020204020204" pitchFamily="34" charset="-122"/>
              <a:cs typeface="+mn-ea"/>
              <a:sym typeface="Impact" panose="020B0806030902050204" pitchFamily="34" charset="0"/>
            </a:endParaRPr>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endParaRPr sz="2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sym typeface="+mn-lt"/>
            </a:endParaRPr>
          </a:p>
          <a:p>
            <a:pPr algn="ctr" fontAlgn="auto">
              <a:buNone/>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国内外研究现状</a:t>
            </a:r>
            <a:endPar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endParaRPr>
          </a:p>
        </p:txBody>
      </p:sp>
      <p:cxnSp>
        <p:nvCxnSpPr>
          <p:cNvPr id="5" name="直接连接符 4"/>
          <p:cNvCxnSpPr/>
          <p:nvPr>
            <p:custDataLst>
              <p:tags r:id="rId2"/>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984885" y="1644015"/>
            <a:ext cx="10368915" cy="2889885"/>
          </a:xfrm>
          <a:prstGeom prst="rect">
            <a:avLst/>
          </a:prstGeom>
          <a:noFill/>
        </p:spPr>
        <p:txBody>
          <a:bodyPr wrap="square" rtlCol="0">
            <a:spAutoFit/>
          </a:bodyPr>
          <a:lstStyle/>
          <a:p>
            <a:pPr fontAlgn="auto">
              <a:lnSpc>
                <a:spcPct val="130000"/>
              </a:lnSpc>
            </a:pPr>
            <a:r>
              <a:rPr lang="en-US" altLang="en-GB" sz="2800" dirty="0" smtClean="0">
                <a:solidFill>
                  <a:schemeClr val="tx1"/>
                </a:solidFill>
                <a:latin typeface="微软雅黑" panose="020B0503020204020204" pitchFamily="34" charset="-122"/>
                <a:ea typeface="微软雅黑" panose="020B0503020204020204" pitchFamily="34" charset="-122"/>
                <a:cs typeface="+mn-ea"/>
                <a:sym typeface="Impact" panose="020B0806030902050204" pitchFamily="34" charset="0"/>
              </a:rPr>
              <a:t>2.  </a:t>
            </a:r>
            <a:r>
              <a:rPr lang="en-GB" altLang="zh-CN" sz="2800" dirty="0" smtClean="0">
                <a:solidFill>
                  <a:schemeClr val="tx1"/>
                </a:solidFill>
                <a:latin typeface="微软雅黑" panose="020B0503020204020204" pitchFamily="34" charset="-122"/>
                <a:ea typeface="微软雅黑" panose="020B0503020204020204" pitchFamily="34" charset="-122"/>
                <a:cs typeface="+mn-ea"/>
                <a:sym typeface="Impact" panose="020B0806030902050204" pitchFamily="34" charset="0"/>
              </a:rPr>
              <a:t>地铁运营公司的风险管理基本上是</a:t>
            </a:r>
            <a:r>
              <a:rPr lang="en-GB" altLang="zh-CN" sz="2800" u="sng" dirty="0" smtClean="0">
                <a:solidFill>
                  <a:schemeClr val="tx1"/>
                </a:solidFill>
                <a:latin typeface="微软雅黑" panose="020B0503020204020204" pitchFamily="34" charset="-122"/>
                <a:ea typeface="微软雅黑" panose="020B0503020204020204" pitchFamily="34" charset="-122"/>
                <a:cs typeface="+mn-ea"/>
                <a:sym typeface="Impact" panose="020B0806030902050204" pitchFamily="34" charset="0"/>
              </a:rPr>
              <a:t>采用“归纳法”的被动式管理手段</a:t>
            </a:r>
            <a:r>
              <a:rPr lang="en-GB" altLang="zh-CN" sz="2800" dirty="0" smtClean="0">
                <a:solidFill>
                  <a:schemeClr val="tx1"/>
                </a:solidFill>
                <a:latin typeface="微软雅黑" panose="020B0503020204020204" pitchFamily="34" charset="-122"/>
                <a:ea typeface="微软雅黑" panose="020B0503020204020204" pitchFamily="34" charset="-122"/>
                <a:cs typeface="+mn-ea"/>
                <a:sym typeface="Impact" panose="020B0806030902050204" pitchFamily="34" charset="0"/>
              </a:rPr>
              <a:t>来应对将来可能出现的未知风险因素, 属被动式管理。利用这样的思路制定出的管理体系, 虽然对重复出现事故的管理可能很有用, 但显然不能适应不断变化的实际情况的要求,达不到对地铁安全进行最大安全有效保障的目的。</a:t>
            </a:r>
            <a:endParaRPr lang="en-GB" altLang="zh-CN" sz="2800" dirty="0" smtClean="0">
              <a:solidFill>
                <a:schemeClr val="tx1"/>
              </a:solidFill>
              <a:latin typeface="微软雅黑" panose="020B0503020204020204" pitchFamily="34" charset="-122"/>
              <a:ea typeface="微软雅黑" panose="020B0503020204020204" pitchFamily="34" charset="-122"/>
              <a:cs typeface="+mn-ea"/>
              <a:sym typeface="Impact" panose="020B0806030902050204" pitchFamily="34" charset="0"/>
            </a:endParaRPr>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endParaRPr sz="2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sym typeface="+mn-lt"/>
            </a:endParaRPr>
          </a:p>
          <a:p>
            <a:pPr algn="ctr" fontAlgn="auto">
              <a:buNone/>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国内外研究现状</a:t>
            </a:r>
            <a:endPar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endParaRPr>
          </a:p>
        </p:txBody>
      </p:sp>
      <p:cxnSp>
        <p:nvCxnSpPr>
          <p:cNvPr id="5" name="直接连接符 4"/>
          <p:cNvCxnSpPr/>
          <p:nvPr>
            <p:custDataLst>
              <p:tags r:id="rId2"/>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984885" y="1644015"/>
            <a:ext cx="10368915" cy="3449955"/>
          </a:xfrm>
          <a:prstGeom prst="rect">
            <a:avLst/>
          </a:prstGeom>
          <a:noFill/>
        </p:spPr>
        <p:txBody>
          <a:bodyPr wrap="square" rtlCol="0">
            <a:spAutoFit/>
          </a:bodyPr>
          <a:lstStyle/>
          <a:p>
            <a:pPr>
              <a:lnSpc>
                <a:spcPct val="130000"/>
              </a:lnSpc>
              <a:buFont typeface="Arial" panose="020B0604020202020204" pitchFamily="34" charset="0"/>
              <a:buNone/>
            </a:pPr>
            <a:r>
              <a:rPr lang="en-US" altLang="en-GB" sz="2800" dirty="0">
                <a:solidFill>
                  <a:schemeClr val="tx1"/>
                </a:solidFill>
                <a:latin typeface="微软雅黑" panose="020B0503020204020204" pitchFamily="34" charset="-122"/>
                <a:ea typeface="微软雅黑" panose="020B0503020204020204" pitchFamily="34" charset="-122"/>
                <a:sym typeface="Impact" panose="020B0806030902050204" pitchFamily="34" charset="0"/>
              </a:rPr>
              <a:t>3. </a:t>
            </a:r>
            <a:r>
              <a:rPr lang="en-GB" altLang="zh-CN" sz="2800" dirty="0">
                <a:solidFill>
                  <a:schemeClr val="tx1"/>
                </a:solidFill>
                <a:latin typeface="微软雅黑" panose="020B0503020204020204" pitchFamily="34" charset="-122"/>
                <a:ea typeface="微软雅黑" panose="020B0503020204020204" pitchFamily="34" charset="-122"/>
                <a:sym typeface="Impact" panose="020B0806030902050204" pitchFamily="34" charset="0"/>
              </a:rPr>
              <a:t>地铁运营中的风险管理活动往往是瞬时或间断性的, 意识到了就进行管理, 事后则“好了伤疤忘了疼”, 缺乏长效实施机制。</a:t>
            </a:r>
            <a:endParaRPr lang="en-GB" altLang="zh-CN" sz="2800" dirty="0">
              <a:solidFill>
                <a:schemeClr val="tx1"/>
              </a:solidFill>
              <a:latin typeface="微软雅黑" panose="020B0503020204020204" pitchFamily="34" charset="-122"/>
              <a:ea typeface="微软雅黑" panose="020B0503020204020204" pitchFamily="34" charset="-122"/>
              <a:sym typeface="Impact" panose="020B0806030902050204" pitchFamily="34" charset="0"/>
            </a:endParaRPr>
          </a:p>
          <a:p>
            <a:pPr>
              <a:lnSpc>
                <a:spcPct val="130000"/>
              </a:lnSpc>
              <a:buFont typeface="Arial" panose="020B0604020202020204" pitchFamily="34" charset="0"/>
              <a:buNone/>
            </a:pPr>
            <a:r>
              <a:rPr lang="en-US" altLang="en-GB" sz="2800" dirty="0">
                <a:solidFill>
                  <a:schemeClr val="tx1"/>
                </a:solidFill>
                <a:latin typeface="微软雅黑" panose="020B0503020204020204" pitchFamily="34" charset="-122"/>
                <a:ea typeface="微软雅黑" panose="020B0503020204020204" pitchFamily="34" charset="-122"/>
                <a:sym typeface="Impact" panose="020B0806030902050204" pitchFamily="34" charset="0"/>
              </a:rPr>
              <a:t>4. </a:t>
            </a:r>
            <a:r>
              <a:rPr lang="en-GB" altLang="zh-CN" sz="2800" dirty="0">
                <a:solidFill>
                  <a:schemeClr val="tx1"/>
                </a:solidFill>
                <a:latin typeface="微软雅黑" panose="020B0503020204020204" pitchFamily="34" charset="-122"/>
                <a:ea typeface="微软雅黑" panose="020B0503020204020204" pitchFamily="34" charset="-122"/>
                <a:sym typeface="Impact" panose="020B0806030902050204" pitchFamily="34" charset="0"/>
              </a:rPr>
              <a:t>缺乏对风险进行定期的复核和评估, 降低了风险管理体系适应环境变化和规避风险的能力。</a:t>
            </a:r>
            <a:endParaRPr lang="en-GB" altLang="zh-CN" sz="2800" dirty="0">
              <a:solidFill>
                <a:schemeClr val="tx1"/>
              </a:solidFill>
              <a:latin typeface="微软雅黑" panose="020B0503020204020204" pitchFamily="34" charset="-122"/>
              <a:ea typeface="微软雅黑" panose="020B0503020204020204" pitchFamily="34" charset="-122"/>
              <a:sym typeface="Impact" panose="020B0806030902050204" pitchFamily="34" charset="0"/>
            </a:endParaRPr>
          </a:p>
          <a:p>
            <a:pPr>
              <a:lnSpc>
                <a:spcPct val="130000"/>
              </a:lnSpc>
              <a:buFont typeface="Arial" panose="020B0604020202020204" pitchFamily="34" charset="0"/>
              <a:buNone/>
            </a:pPr>
            <a:r>
              <a:rPr lang="en-US" altLang="en-GB" sz="2800" dirty="0">
                <a:solidFill>
                  <a:schemeClr val="tx1"/>
                </a:solidFill>
                <a:latin typeface="微软雅黑" panose="020B0503020204020204" pitchFamily="34" charset="-122"/>
                <a:ea typeface="微软雅黑" panose="020B0503020204020204" pitchFamily="34" charset="-122"/>
                <a:sym typeface="Impact" panose="020B0806030902050204" pitchFamily="34" charset="0"/>
              </a:rPr>
              <a:t>5. </a:t>
            </a:r>
            <a:r>
              <a:rPr lang="en-GB" altLang="zh-CN" sz="2800" dirty="0">
                <a:solidFill>
                  <a:schemeClr val="tx1"/>
                </a:solidFill>
                <a:latin typeface="微软雅黑" panose="020B0503020204020204" pitchFamily="34" charset="-122"/>
                <a:ea typeface="微软雅黑" panose="020B0503020204020204" pitchFamily="34" charset="-122"/>
                <a:sym typeface="Impact" panose="020B0806030902050204" pitchFamily="34" charset="0"/>
              </a:rPr>
              <a:t>缺乏系统、科学的风险管理理论方法指导,缺乏科研项目投入</a:t>
            </a:r>
            <a:r>
              <a:rPr lang="en-GB" altLang="zh-CN" sz="2800" dirty="0">
                <a:solidFill>
                  <a:srgbClr val="808080"/>
                </a:solidFill>
                <a:latin typeface="微软雅黑" panose="020B0503020204020204" pitchFamily="34" charset="-122"/>
                <a:ea typeface="微软雅黑" panose="020B0503020204020204" pitchFamily="34" charset="-122"/>
                <a:sym typeface="Impact" panose="020B0806030902050204" pitchFamily="34" charset="0"/>
              </a:rPr>
              <a:t>。 </a:t>
            </a:r>
            <a:endParaRPr lang="en-GB" altLang="zh-CN" sz="2800" dirty="0">
              <a:solidFill>
                <a:srgbClr val="808080"/>
              </a:solidFill>
              <a:latin typeface="微软雅黑" panose="020B0503020204020204" pitchFamily="34" charset="-122"/>
              <a:ea typeface="微软雅黑" panose="020B0503020204020204" pitchFamily="34" charset="-122"/>
              <a:sym typeface="Impact" panose="020B0806030902050204" pitchFamily="34" charset="0"/>
            </a:endParaRPr>
          </a:p>
          <a:p>
            <a:pPr>
              <a:lnSpc>
                <a:spcPct val="130000"/>
              </a:lnSpc>
              <a:buFont typeface="Arial" panose="020B0604020202020204" pitchFamily="34" charset="0"/>
              <a:buNone/>
            </a:pPr>
            <a:endParaRPr lang="en-GB" altLang="zh-CN" sz="2800" dirty="0" smtClean="0">
              <a:solidFill>
                <a:schemeClr val="tx1"/>
              </a:solidFill>
              <a:latin typeface="微软雅黑" panose="020B0503020204020204" pitchFamily="34" charset="-122"/>
              <a:ea typeface="微软雅黑" panose="020B0503020204020204" pitchFamily="34" charset="-122"/>
              <a:cs typeface="+mn-ea"/>
              <a:sym typeface="Impact" panose="020B0806030902050204" pitchFamily="34" charset="0"/>
            </a:endParaRPr>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地铁运营事故分析</a:t>
            </a:r>
            <a:endPar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endParaRPr>
          </a:p>
        </p:txBody>
      </p:sp>
      <p:cxnSp>
        <p:nvCxnSpPr>
          <p:cNvPr id="5" name="直接连接符 4"/>
          <p:cNvCxnSpPr/>
          <p:nvPr>
            <p:custDataLst>
              <p:tags r:id="rId2"/>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984885" y="1644015"/>
            <a:ext cx="10368915" cy="4649470"/>
          </a:xfrm>
          <a:prstGeom prst="rect">
            <a:avLst/>
          </a:prstGeom>
          <a:noFill/>
        </p:spPr>
        <p:txBody>
          <a:bodyPr wrap="square" rtlCol="0">
            <a:spAutoFit/>
          </a:bodyPr>
          <a:lstStyle/>
          <a:p>
            <a:pPr marL="457200" indent="-457200" fontAlgn="auto">
              <a:lnSpc>
                <a:spcPct val="130000"/>
              </a:lnSpc>
              <a:buFont typeface="Arial" panose="020B0604020202020204" pitchFamily="34" charset="0"/>
              <a:buChar char="•"/>
            </a:pPr>
            <a:r>
              <a:rPr lang="zh-CN" altLang="en-US" sz="2800" dirty="0">
                <a:solidFill>
                  <a:schemeClr val="tx1"/>
                </a:solidFill>
                <a:latin typeface="Impact" panose="020B0806030902050204" pitchFamily="34" charset="0"/>
                <a:ea typeface="微软雅黑" panose="020B0503020204020204" pitchFamily="34" charset="-122"/>
                <a:sym typeface="+mn-ea"/>
              </a:rPr>
              <a:t>人员因素（拥挤、不慎落入和故意跳入轨道，工作人员处理措施不当）</a:t>
            </a:r>
            <a:endParaRPr lang="zh-CN" altLang="en-US" sz="2800" dirty="0">
              <a:solidFill>
                <a:schemeClr val="tx1"/>
              </a:solidFill>
              <a:latin typeface="Impact" panose="020B0806030902050204" pitchFamily="34" charset="0"/>
              <a:ea typeface="微软雅黑" panose="020B0503020204020204" pitchFamily="34" charset="-122"/>
            </a:endParaRPr>
          </a:p>
          <a:p>
            <a:pPr marL="457200" indent="-457200" fontAlgn="auto">
              <a:lnSpc>
                <a:spcPct val="130000"/>
              </a:lnSpc>
              <a:buFont typeface="Arial" panose="020B0604020202020204" pitchFamily="34" charset="0"/>
              <a:buChar char="•"/>
            </a:pPr>
            <a:r>
              <a:rPr lang="zh-CN" altLang="en-US" sz="2800" dirty="0">
                <a:solidFill>
                  <a:schemeClr val="tx1"/>
                </a:solidFill>
                <a:latin typeface="Impact" panose="020B0806030902050204" pitchFamily="34" charset="0"/>
                <a:ea typeface="微软雅黑" panose="020B0503020204020204" pitchFamily="34" charset="-122"/>
                <a:sym typeface="+mn-ea"/>
              </a:rPr>
              <a:t>车辆因素（出轨，车门）</a:t>
            </a:r>
            <a:endParaRPr lang="zh-CN" altLang="en-US" sz="2800" dirty="0">
              <a:solidFill>
                <a:schemeClr val="tx1"/>
              </a:solidFill>
              <a:latin typeface="Impact" panose="020B0806030902050204" pitchFamily="34" charset="0"/>
              <a:ea typeface="微软雅黑" panose="020B0503020204020204" pitchFamily="34" charset="-122"/>
            </a:endParaRPr>
          </a:p>
          <a:p>
            <a:pPr marL="457200" indent="-457200" fontAlgn="auto">
              <a:lnSpc>
                <a:spcPct val="130000"/>
              </a:lnSpc>
              <a:buFont typeface="Arial" panose="020B0604020202020204" pitchFamily="34" charset="0"/>
              <a:buChar char="•"/>
            </a:pPr>
            <a:r>
              <a:rPr lang="zh-CN" altLang="en-US" sz="2800" dirty="0">
                <a:solidFill>
                  <a:schemeClr val="tx1"/>
                </a:solidFill>
                <a:latin typeface="Impact" panose="020B0806030902050204" pitchFamily="34" charset="0"/>
                <a:ea typeface="微软雅黑" panose="020B0503020204020204" pitchFamily="34" charset="-122"/>
                <a:sym typeface="+mn-ea"/>
              </a:rPr>
              <a:t>轨道因素</a:t>
            </a:r>
            <a:endParaRPr lang="zh-CN" altLang="en-US" sz="2800" dirty="0">
              <a:solidFill>
                <a:schemeClr val="tx1"/>
              </a:solidFill>
              <a:latin typeface="Impact" panose="020B0806030902050204" pitchFamily="34" charset="0"/>
              <a:ea typeface="微软雅黑" panose="020B0503020204020204" pitchFamily="34" charset="-122"/>
            </a:endParaRPr>
          </a:p>
          <a:p>
            <a:pPr marL="457200" indent="-457200" fontAlgn="auto">
              <a:lnSpc>
                <a:spcPct val="130000"/>
              </a:lnSpc>
              <a:buFont typeface="Arial" panose="020B0604020202020204" pitchFamily="34" charset="0"/>
              <a:buChar char="•"/>
            </a:pPr>
            <a:r>
              <a:rPr lang="zh-CN" altLang="en-US" sz="2800" dirty="0">
                <a:solidFill>
                  <a:schemeClr val="tx1"/>
                </a:solidFill>
                <a:latin typeface="Impact" panose="020B0806030902050204" pitchFamily="34" charset="0"/>
                <a:ea typeface="微软雅黑" panose="020B0503020204020204" pitchFamily="34" charset="-122"/>
                <a:sym typeface="+mn-ea"/>
              </a:rPr>
              <a:t>供电因素</a:t>
            </a:r>
            <a:endParaRPr lang="zh-CN" altLang="en-US" sz="2800" dirty="0">
              <a:solidFill>
                <a:schemeClr val="tx1"/>
              </a:solidFill>
              <a:latin typeface="Impact" panose="020B0806030902050204" pitchFamily="34" charset="0"/>
              <a:ea typeface="微软雅黑" panose="020B0503020204020204" pitchFamily="34" charset="-122"/>
            </a:endParaRPr>
          </a:p>
          <a:p>
            <a:pPr marL="457200" indent="-457200" fontAlgn="auto">
              <a:lnSpc>
                <a:spcPct val="130000"/>
              </a:lnSpc>
              <a:buFont typeface="Arial" panose="020B0604020202020204" pitchFamily="34" charset="0"/>
              <a:buChar char="•"/>
            </a:pPr>
            <a:r>
              <a:rPr lang="zh-CN" altLang="en-US" sz="2800" dirty="0">
                <a:solidFill>
                  <a:schemeClr val="tx1"/>
                </a:solidFill>
                <a:latin typeface="Impact" panose="020B0806030902050204" pitchFamily="34" charset="0"/>
                <a:ea typeface="微软雅黑" panose="020B0503020204020204" pitchFamily="34" charset="-122"/>
                <a:sym typeface="+mn-ea"/>
              </a:rPr>
              <a:t>信号系统因素</a:t>
            </a:r>
            <a:endParaRPr lang="zh-CN" altLang="en-US" sz="2800" dirty="0">
              <a:solidFill>
                <a:schemeClr val="tx1"/>
              </a:solidFill>
              <a:latin typeface="Impact" panose="020B0806030902050204" pitchFamily="34" charset="0"/>
              <a:ea typeface="微软雅黑" panose="020B0503020204020204" pitchFamily="34" charset="-122"/>
            </a:endParaRPr>
          </a:p>
          <a:p>
            <a:pPr marL="457200" indent="-457200" fontAlgn="auto">
              <a:lnSpc>
                <a:spcPct val="130000"/>
              </a:lnSpc>
              <a:buFont typeface="Arial" panose="020B0604020202020204" pitchFamily="34" charset="0"/>
              <a:buChar char="•"/>
            </a:pPr>
            <a:r>
              <a:rPr lang="zh-CN" altLang="en-US" sz="2800" dirty="0">
                <a:solidFill>
                  <a:schemeClr val="tx1"/>
                </a:solidFill>
                <a:latin typeface="Impact" panose="020B0806030902050204" pitchFamily="34" charset="0"/>
                <a:ea typeface="微软雅黑" panose="020B0503020204020204" pitchFamily="34" charset="-122"/>
                <a:sym typeface="+mn-ea"/>
              </a:rPr>
              <a:t>社会危害</a:t>
            </a:r>
            <a:endParaRPr lang="zh-CN" altLang="en-US" sz="3200" dirty="0">
              <a:solidFill>
                <a:srgbClr val="808080"/>
              </a:solidFill>
              <a:latin typeface="Impact" panose="020B0806030902050204" pitchFamily="34" charset="0"/>
              <a:ea typeface="微软雅黑" panose="020B0503020204020204" pitchFamily="34" charset="-122"/>
            </a:endParaRPr>
          </a:p>
          <a:p>
            <a:pPr marL="457200" indent="-457200" fontAlgn="auto">
              <a:lnSpc>
                <a:spcPct val="130000"/>
              </a:lnSpc>
              <a:buFont typeface="Arial" panose="020B0604020202020204" pitchFamily="34" charset="0"/>
              <a:buChar char="•"/>
            </a:pPr>
            <a:endParaRPr lang="en-GB" altLang="zh-CN" sz="3200" dirty="0" smtClean="0">
              <a:solidFill>
                <a:schemeClr val="tx1"/>
              </a:solidFill>
              <a:latin typeface="微软雅黑" panose="020B0503020204020204" pitchFamily="34" charset="-122"/>
              <a:ea typeface="微软雅黑" panose="020B0503020204020204" pitchFamily="34" charset="-122"/>
              <a:cs typeface="+mn-ea"/>
              <a:sym typeface="Impact" panose="020B0806030902050204" pitchFamily="34" charset="0"/>
            </a:endParaRPr>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地铁运营事故分析</a:t>
            </a:r>
            <a:endPar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endParaRPr>
          </a:p>
        </p:txBody>
      </p:sp>
      <p:cxnSp>
        <p:nvCxnSpPr>
          <p:cNvPr id="5" name="直接连接符 4"/>
          <p:cNvCxnSpPr/>
          <p:nvPr>
            <p:custDataLst>
              <p:tags r:id="rId2"/>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729615" y="1771650"/>
            <a:ext cx="10368915" cy="5289550"/>
          </a:xfrm>
          <a:prstGeom prst="rect">
            <a:avLst/>
          </a:prstGeom>
          <a:noFill/>
        </p:spPr>
        <p:txBody>
          <a:bodyPr wrap="square" rtlCol="0">
            <a:spAutoFit/>
          </a:bodyPr>
          <a:lstStyle/>
          <a:p>
            <a:pPr indent="0" fontAlgn="auto">
              <a:lnSpc>
                <a:spcPct val="130000"/>
              </a:lnSpc>
              <a:buFont typeface="Arial" panose="020B0604020202020204" pitchFamily="34" charset="0"/>
              <a:buNone/>
            </a:pPr>
            <a:r>
              <a:rPr lang="zh-CN" altLang="en-US" sz="2800" dirty="0">
                <a:solidFill>
                  <a:schemeClr val="tx1"/>
                </a:solidFill>
                <a:latin typeface="Impact" panose="020B0806030902050204" pitchFamily="34" charset="0"/>
                <a:ea typeface="微软雅黑" panose="020B0503020204020204" pitchFamily="34" charset="-122"/>
              </a:rPr>
              <a:t>事故发生前的预测对策：</a:t>
            </a:r>
            <a:endParaRPr lang="zh-CN" altLang="en-US" sz="2800" dirty="0">
              <a:solidFill>
                <a:schemeClr val="tx1"/>
              </a:solidFill>
              <a:latin typeface="Impact" panose="020B0806030902050204" pitchFamily="34" charset="0"/>
              <a:ea typeface="微软雅黑" panose="020B0503020204020204" pitchFamily="34" charset="-122"/>
            </a:endParaRPr>
          </a:p>
          <a:p>
            <a:pPr indent="0" fontAlgn="auto">
              <a:lnSpc>
                <a:spcPct val="130000"/>
              </a:lnSpc>
              <a:buFont typeface="Arial" panose="020B0604020202020204" pitchFamily="34" charset="0"/>
              <a:buNone/>
            </a:pPr>
            <a:endParaRPr lang="zh-CN" altLang="en-US" sz="2800" dirty="0">
              <a:solidFill>
                <a:srgbClr val="808080"/>
              </a:solidFill>
              <a:latin typeface="Impact" panose="020B0806030902050204" pitchFamily="34" charset="0"/>
              <a:ea typeface="微软雅黑" panose="020B0503020204020204" pitchFamily="34" charset="-122"/>
            </a:endParaRPr>
          </a:p>
          <a:p>
            <a:pPr marL="514350" indent="-514350">
              <a:lnSpc>
                <a:spcPct val="130000"/>
              </a:lnSpc>
              <a:buAutoNum type="arabicPeriod"/>
            </a:pPr>
            <a:r>
              <a:rPr lang="zh-CN" altLang="en-US" sz="2800" dirty="0">
                <a:latin typeface="Impact" panose="020B0806030902050204" pitchFamily="34" charset="0"/>
                <a:ea typeface="微软雅黑" panose="020B0503020204020204" pitchFamily="34" charset="-122"/>
                <a:sym typeface="Impact" panose="020B0806030902050204" pitchFamily="34" charset="0"/>
              </a:rPr>
              <a:t>加强对乘客和工作人员的宣传教育;</a:t>
            </a:r>
            <a:endParaRPr lang="zh-CN" altLang="en-US" sz="2800" baseline="0" dirty="0">
              <a:solidFill>
                <a:schemeClr val="tx1"/>
              </a:solidFill>
              <a:latin typeface="Impact" panose="020B0806030902050204" pitchFamily="34" charset="0"/>
              <a:ea typeface="微软雅黑" panose="020B0503020204020204" pitchFamily="34" charset="-122"/>
              <a:sym typeface="Impact" panose="020B0806030902050204" pitchFamily="34" charset="0"/>
            </a:endParaRPr>
          </a:p>
          <a:p>
            <a:pPr marL="514350" indent="-514350">
              <a:lnSpc>
                <a:spcPct val="130000"/>
              </a:lnSpc>
              <a:buAutoNum type="arabicPeriod"/>
            </a:pPr>
            <a:r>
              <a:rPr lang="zh-CN" altLang="en-US" sz="2800" dirty="0">
                <a:latin typeface="Impact" panose="020B0806030902050204" pitchFamily="34" charset="0"/>
                <a:ea typeface="微软雅黑" panose="020B0503020204020204" pitchFamily="34" charset="-122"/>
                <a:sym typeface="Impact" panose="020B0806030902050204" pitchFamily="34" charset="0"/>
              </a:rPr>
              <a:t>装备先进的设备及其检测系统;</a:t>
            </a:r>
            <a:endParaRPr lang="zh-CN" altLang="en-US" sz="2800" baseline="0" dirty="0">
              <a:solidFill>
                <a:schemeClr val="tx1"/>
              </a:solidFill>
              <a:latin typeface="Impact" panose="020B0806030902050204" pitchFamily="34" charset="0"/>
              <a:ea typeface="微软雅黑" panose="020B0503020204020204" pitchFamily="34" charset="-122"/>
              <a:sym typeface="Impact" panose="020B0806030902050204" pitchFamily="34" charset="0"/>
            </a:endParaRPr>
          </a:p>
          <a:p>
            <a:pPr marL="514350" indent="-514350">
              <a:lnSpc>
                <a:spcPct val="130000"/>
              </a:lnSpc>
              <a:buAutoNum type="arabicPeriod"/>
            </a:pPr>
            <a:r>
              <a:rPr lang="zh-CN" altLang="en-US" sz="2800" dirty="0">
                <a:latin typeface="Impact" panose="020B0806030902050204" pitchFamily="34" charset="0"/>
                <a:ea typeface="微软雅黑" panose="020B0503020204020204" pitchFamily="34" charset="-122"/>
                <a:sym typeface="Impact" panose="020B0806030902050204" pitchFamily="34" charset="0"/>
              </a:rPr>
              <a:t>建立监视及报警系统;</a:t>
            </a:r>
            <a:endParaRPr lang="zh-CN" altLang="en-US" sz="2800" baseline="0" dirty="0">
              <a:solidFill>
                <a:schemeClr val="tx1"/>
              </a:solidFill>
              <a:latin typeface="Impact" panose="020B0806030902050204" pitchFamily="34" charset="0"/>
              <a:ea typeface="微软雅黑" panose="020B0503020204020204" pitchFamily="34" charset="-122"/>
              <a:sym typeface="Impact" panose="020B0806030902050204" pitchFamily="34" charset="0"/>
            </a:endParaRPr>
          </a:p>
          <a:p>
            <a:pPr marL="514350" indent="-514350">
              <a:lnSpc>
                <a:spcPct val="130000"/>
              </a:lnSpc>
              <a:buAutoNum type="arabicPeriod"/>
            </a:pPr>
            <a:r>
              <a:rPr lang="zh-CN" altLang="en-US" sz="2800" dirty="0">
                <a:latin typeface="Impact" panose="020B0806030902050204" pitchFamily="34" charset="0"/>
                <a:ea typeface="微软雅黑" panose="020B0503020204020204" pitchFamily="34" charset="-122"/>
                <a:sym typeface="Impact" panose="020B0806030902050204" pitchFamily="34" charset="0"/>
              </a:rPr>
              <a:t>制定应急方案;</a:t>
            </a:r>
            <a:endParaRPr lang="zh-CN" altLang="en-US" sz="2800" baseline="0" dirty="0">
              <a:solidFill>
                <a:schemeClr val="tx1"/>
              </a:solidFill>
              <a:latin typeface="Impact" panose="020B0806030902050204" pitchFamily="34" charset="0"/>
              <a:ea typeface="微软雅黑" panose="020B0503020204020204" pitchFamily="34" charset="-122"/>
              <a:sym typeface="Impact" panose="020B0806030902050204" pitchFamily="34" charset="0"/>
            </a:endParaRPr>
          </a:p>
          <a:p>
            <a:pPr marL="514350" indent="-514350">
              <a:lnSpc>
                <a:spcPct val="130000"/>
              </a:lnSpc>
              <a:buAutoNum type="arabicPeriod"/>
            </a:pPr>
            <a:r>
              <a:rPr lang="zh-CN" altLang="en-US" sz="2800" dirty="0">
                <a:latin typeface="Impact" panose="020B0806030902050204" pitchFamily="34" charset="0"/>
                <a:ea typeface="微软雅黑" panose="020B0503020204020204" pitchFamily="34" charset="-122"/>
                <a:sym typeface="Impact" panose="020B0806030902050204" pitchFamily="34" charset="0"/>
              </a:rPr>
              <a:t>进行模拟演练;</a:t>
            </a:r>
            <a:endParaRPr lang="zh-CN" altLang="en-US" sz="3200" baseline="0" dirty="0">
              <a:solidFill>
                <a:schemeClr val="tx1"/>
              </a:solidFill>
              <a:latin typeface="Impact" panose="020B0806030902050204" pitchFamily="34" charset="0"/>
              <a:ea typeface="微软雅黑" panose="020B0503020204020204" pitchFamily="34" charset="-122"/>
              <a:sym typeface="Impact" panose="020B0806030902050204" pitchFamily="34" charset="0"/>
            </a:endParaRPr>
          </a:p>
          <a:p>
            <a:pPr indent="0" fontAlgn="auto">
              <a:lnSpc>
                <a:spcPct val="130000"/>
              </a:lnSpc>
              <a:buFont typeface="Arial" panose="020B0604020202020204" pitchFamily="34" charset="0"/>
              <a:buNone/>
            </a:pPr>
            <a:endParaRPr lang="zh-CN" altLang="en-US" sz="3200" dirty="0">
              <a:solidFill>
                <a:srgbClr val="808080"/>
              </a:solidFill>
              <a:latin typeface="Impact" panose="020B0806030902050204" pitchFamily="34" charset="0"/>
              <a:ea typeface="微软雅黑" panose="020B0503020204020204" pitchFamily="34" charset="-122"/>
            </a:endParaRPr>
          </a:p>
          <a:p>
            <a:pPr marL="457200" indent="-457200" fontAlgn="auto">
              <a:lnSpc>
                <a:spcPct val="130000"/>
              </a:lnSpc>
              <a:buFont typeface="Arial" panose="020B0604020202020204" pitchFamily="34" charset="0"/>
              <a:buChar char="•"/>
            </a:pPr>
            <a:endParaRPr lang="en-GB" altLang="zh-CN" sz="3200" dirty="0" smtClean="0">
              <a:solidFill>
                <a:schemeClr val="tx1"/>
              </a:solidFill>
              <a:latin typeface="微软雅黑" panose="020B0503020204020204" pitchFamily="34" charset="-122"/>
              <a:ea typeface="微软雅黑" panose="020B0503020204020204" pitchFamily="34" charset="-122"/>
              <a:cs typeface="+mn-ea"/>
              <a:sym typeface="Impact" panose="020B0806030902050204" pitchFamily="34" charset="0"/>
            </a:endParaRPr>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地铁运营事故分析</a:t>
            </a:r>
            <a:endPar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endParaRPr>
          </a:p>
        </p:txBody>
      </p:sp>
      <p:cxnSp>
        <p:nvCxnSpPr>
          <p:cNvPr id="5" name="直接连接符 4"/>
          <p:cNvCxnSpPr/>
          <p:nvPr>
            <p:custDataLst>
              <p:tags r:id="rId2"/>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92785" y="1697990"/>
            <a:ext cx="10368915" cy="4009390"/>
          </a:xfrm>
          <a:prstGeom prst="rect">
            <a:avLst/>
          </a:prstGeom>
          <a:noFill/>
        </p:spPr>
        <p:txBody>
          <a:bodyPr wrap="square" rtlCol="0">
            <a:spAutoFit/>
          </a:bodyPr>
          <a:lstStyle/>
          <a:p>
            <a:pPr indent="0" fontAlgn="auto">
              <a:lnSpc>
                <a:spcPct val="130000"/>
              </a:lnSpc>
              <a:buFont typeface="Arial" panose="020B0604020202020204" pitchFamily="34" charset="0"/>
              <a:buNone/>
            </a:pPr>
            <a:r>
              <a:rPr lang="zh-CN" altLang="en-US" sz="2800" dirty="0">
                <a:solidFill>
                  <a:schemeClr val="tx1"/>
                </a:solidFill>
                <a:latin typeface="Impact" panose="020B0806030902050204" pitchFamily="34" charset="0"/>
                <a:ea typeface="微软雅黑" panose="020B0503020204020204" pitchFamily="34" charset="-122"/>
              </a:rPr>
              <a:t>事故发生后的处理对策：</a:t>
            </a:r>
            <a:endParaRPr lang="zh-CN" altLang="en-US" sz="2800" dirty="0">
              <a:solidFill>
                <a:schemeClr val="tx1"/>
              </a:solidFill>
              <a:latin typeface="Impact" panose="020B0806030902050204" pitchFamily="34" charset="0"/>
              <a:ea typeface="微软雅黑" panose="020B0503020204020204" pitchFamily="34" charset="-122"/>
            </a:endParaRPr>
          </a:p>
          <a:p>
            <a:pPr indent="0" fontAlgn="auto">
              <a:lnSpc>
                <a:spcPct val="130000"/>
              </a:lnSpc>
              <a:buFont typeface="Arial" panose="020B0604020202020204" pitchFamily="34" charset="0"/>
              <a:buNone/>
            </a:pPr>
            <a:endParaRPr lang="zh-CN" altLang="en-US" sz="2800" dirty="0">
              <a:solidFill>
                <a:schemeClr val="tx1"/>
              </a:solidFill>
              <a:latin typeface="Impact" panose="020B0806030902050204" pitchFamily="34" charset="0"/>
              <a:ea typeface="微软雅黑" panose="020B0503020204020204" pitchFamily="34" charset="-122"/>
            </a:endParaRPr>
          </a:p>
          <a:p>
            <a:pPr marL="514350" indent="-514350">
              <a:lnSpc>
                <a:spcPct val="130000"/>
              </a:lnSpc>
              <a:buAutoNum type="arabicPeriod"/>
            </a:pPr>
            <a:r>
              <a:rPr lang="zh-CN" altLang="en-US" sz="2800" dirty="0">
                <a:solidFill>
                  <a:schemeClr val="tx1"/>
                </a:solidFill>
                <a:latin typeface="Impact" panose="020B0806030902050204" pitchFamily="34" charset="0"/>
                <a:ea typeface="微软雅黑" panose="020B0503020204020204" pitchFamily="34" charset="-122"/>
                <a:sym typeface="Impact" panose="020B0806030902050204" pitchFamily="34" charset="0"/>
              </a:rPr>
              <a:t>乘客安全疏散问题</a:t>
            </a:r>
            <a:endParaRPr lang="zh-CN" altLang="en-US" sz="2800" dirty="0">
              <a:solidFill>
                <a:schemeClr val="tx1"/>
              </a:solidFill>
              <a:latin typeface="Impact" panose="020B0806030902050204" pitchFamily="34" charset="0"/>
              <a:ea typeface="微软雅黑" panose="020B0503020204020204" pitchFamily="34" charset="-122"/>
              <a:sym typeface="Impact" panose="020B0806030902050204" pitchFamily="34" charset="0"/>
            </a:endParaRPr>
          </a:p>
          <a:p>
            <a:pPr marL="514350" indent="-514350">
              <a:lnSpc>
                <a:spcPct val="130000"/>
              </a:lnSpc>
              <a:buAutoNum type="arabicPeriod"/>
            </a:pPr>
            <a:r>
              <a:rPr lang="zh-CN" altLang="en-US" sz="2800" dirty="0">
                <a:solidFill>
                  <a:schemeClr val="tx1"/>
                </a:solidFill>
                <a:latin typeface="Impact" panose="020B0806030902050204" pitchFamily="34" charset="0"/>
                <a:ea typeface="微软雅黑" panose="020B0503020204020204" pitchFamily="34" charset="-122"/>
                <a:sym typeface="Impact" panose="020B0806030902050204" pitchFamily="34" charset="0"/>
              </a:rPr>
              <a:t>建立事故处理专家系统</a:t>
            </a:r>
            <a:endParaRPr lang="zh-CN" altLang="en-US" sz="2800" dirty="0">
              <a:solidFill>
                <a:srgbClr val="808080"/>
              </a:solidFill>
              <a:latin typeface="Impact" panose="020B0806030902050204" pitchFamily="34" charset="0"/>
              <a:ea typeface="微软雅黑" panose="020B0503020204020204" pitchFamily="34" charset="-122"/>
              <a:sym typeface="Impact" panose="020B0806030902050204" pitchFamily="34" charset="0"/>
            </a:endParaRPr>
          </a:p>
          <a:p>
            <a:pPr indent="0" fontAlgn="auto">
              <a:lnSpc>
                <a:spcPct val="130000"/>
              </a:lnSpc>
              <a:buFont typeface="Arial" panose="020B0604020202020204" pitchFamily="34" charset="0"/>
              <a:buNone/>
            </a:pPr>
            <a:endParaRPr lang="zh-CN" altLang="en-US" sz="2800" baseline="0" dirty="0">
              <a:solidFill>
                <a:schemeClr val="tx1"/>
              </a:solidFill>
              <a:latin typeface="Impact" panose="020B0806030902050204" pitchFamily="34" charset="0"/>
              <a:ea typeface="微软雅黑" panose="020B0503020204020204" pitchFamily="34" charset="-122"/>
              <a:sym typeface="Impact" panose="020B0806030902050204" pitchFamily="34" charset="0"/>
            </a:endParaRPr>
          </a:p>
          <a:p>
            <a:pPr indent="0" fontAlgn="auto">
              <a:lnSpc>
                <a:spcPct val="130000"/>
              </a:lnSpc>
              <a:buFont typeface="Arial" panose="020B0604020202020204" pitchFamily="34" charset="0"/>
              <a:buNone/>
            </a:pPr>
            <a:endParaRPr lang="zh-CN" altLang="en-US" sz="2800" dirty="0">
              <a:solidFill>
                <a:srgbClr val="808080"/>
              </a:solidFill>
              <a:latin typeface="Impact" panose="020B0806030902050204" pitchFamily="34" charset="0"/>
              <a:ea typeface="微软雅黑" panose="020B0503020204020204" pitchFamily="34" charset="-122"/>
            </a:endParaRPr>
          </a:p>
          <a:p>
            <a:pPr marL="457200" indent="-457200" fontAlgn="auto">
              <a:lnSpc>
                <a:spcPct val="130000"/>
              </a:lnSpc>
              <a:buFont typeface="Arial" panose="020B0604020202020204" pitchFamily="34" charset="0"/>
              <a:buChar char="•"/>
            </a:pPr>
            <a:endParaRPr lang="en-GB" altLang="zh-CN" sz="2800" dirty="0" smtClean="0">
              <a:solidFill>
                <a:schemeClr val="tx1"/>
              </a:solidFill>
              <a:latin typeface="微软雅黑" panose="020B0503020204020204" pitchFamily="34" charset="-122"/>
              <a:ea typeface="微软雅黑" panose="020B0503020204020204" pitchFamily="34" charset="-122"/>
              <a:cs typeface="+mn-ea"/>
              <a:sym typeface="Impact" panose="020B0806030902050204" pitchFamily="34" charset="0"/>
            </a:endParaRPr>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endParaRPr sz="2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sym typeface="+mn-lt"/>
            </a:endParaRPr>
          </a:p>
          <a:p>
            <a:pPr algn="ctr" fontAlgn="auto">
              <a:buNone/>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发展动态分析</a:t>
            </a:r>
            <a:endPar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endParaRPr>
          </a:p>
        </p:txBody>
      </p:sp>
      <p:cxnSp>
        <p:nvCxnSpPr>
          <p:cNvPr id="5" name="直接连接符 4"/>
          <p:cNvCxnSpPr/>
          <p:nvPr>
            <p:custDataLst>
              <p:tags r:id="rId2"/>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6" name="TextBox 5"/>
          <p:cNvSpPr txBox="1"/>
          <p:nvPr/>
        </p:nvSpPr>
        <p:spPr>
          <a:xfrm>
            <a:off x="438150" y="2476500"/>
            <a:ext cx="7010400" cy="1384995"/>
          </a:xfrm>
          <a:prstGeom prst="rect">
            <a:avLst/>
          </a:prstGeom>
          <a:noFill/>
        </p:spPr>
        <p:txBody>
          <a:bodyPr wrap="square" rtlCol="0">
            <a:spAutoFit/>
          </a:bodyPr>
          <a:lstStyle/>
          <a:p>
            <a:r>
              <a:rPr lang="en-US" altLang="zh-CN" sz="2800" dirty="0" smtClean="0"/>
              <a:t>1</a:t>
            </a:r>
            <a:r>
              <a:rPr lang="zh-CN" altLang="en-US" sz="2800" dirty="0" smtClean="0"/>
              <a:t>、</a:t>
            </a:r>
            <a:r>
              <a:rPr lang="en-US" altLang="zh-CN" sz="2800" dirty="0" smtClean="0"/>
              <a:t>70</a:t>
            </a:r>
            <a:r>
              <a:rPr lang="zh-CN" altLang="en-US" sz="2800" dirty="0" smtClean="0"/>
              <a:t>年代初期，层次权重决策分析法</a:t>
            </a:r>
            <a:endParaRPr lang="en-US" altLang="zh-CN" sz="2800" dirty="0" smtClean="0"/>
          </a:p>
          <a:p>
            <a:r>
              <a:rPr lang="en-US" altLang="zh-CN" sz="2800" dirty="0" smtClean="0"/>
              <a:t>2</a:t>
            </a:r>
            <a:r>
              <a:rPr lang="zh-CN" altLang="en-US" sz="2800" dirty="0" smtClean="0"/>
              <a:t>、安全检查表法</a:t>
            </a:r>
            <a:endParaRPr lang="en-US" altLang="zh-CN" sz="2800" dirty="0" smtClean="0"/>
          </a:p>
          <a:p>
            <a:r>
              <a:rPr lang="en-US" altLang="zh-CN" sz="2800" dirty="0" smtClean="0"/>
              <a:t>3</a:t>
            </a:r>
            <a:r>
              <a:rPr lang="zh-CN" altLang="en-US" sz="2800" dirty="0" smtClean="0"/>
              <a:t>、事故树分析法</a:t>
            </a:r>
            <a:endParaRPr lang="en-US" altLang="zh-CN" sz="2800" dirty="0" smtClean="0"/>
          </a:p>
        </p:txBody>
      </p:sp>
      <p:sp>
        <p:nvSpPr>
          <p:cNvPr id="7" name="TextBox 6"/>
          <p:cNvSpPr txBox="1"/>
          <p:nvPr/>
        </p:nvSpPr>
        <p:spPr>
          <a:xfrm>
            <a:off x="361950" y="1295400"/>
            <a:ext cx="10953750" cy="646331"/>
          </a:xfrm>
          <a:prstGeom prst="rect">
            <a:avLst/>
          </a:prstGeom>
          <a:noFill/>
        </p:spPr>
        <p:txBody>
          <a:bodyPr wrap="square" rtlCol="0">
            <a:spAutoFit/>
          </a:bodyPr>
          <a:lstStyle/>
          <a:p>
            <a:r>
              <a:rPr lang="zh-CN" altLang="en-US" sz="3600" dirty="0" smtClean="0"/>
              <a:t>安全现状综合评价中主要应用的方法</a:t>
            </a:r>
            <a:endParaRPr lang="zh-CN" altLang="en-US" sz="3600" dirty="0"/>
          </a:p>
        </p:txBody>
      </p:sp>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endParaRPr sz="2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sym typeface="+mn-lt"/>
            </a:endParaRPr>
          </a:p>
          <a:p>
            <a:pPr algn="ctr" fontAlgn="auto">
              <a:buNone/>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发展动态分析</a:t>
            </a:r>
            <a:endPar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endParaRPr>
          </a:p>
        </p:txBody>
      </p:sp>
      <p:cxnSp>
        <p:nvCxnSpPr>
          <p:cNvPr id="5" name="直接连接符 4"/>
          <p:cNvCxnSpPr/>
          <p:nvPr>
            <p:custDataLst>
              <p:tags r:id="rId2"/>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6" name="TextBox 5"/>
          <p:cNvSpPr txBox="1"/>
          <p:nvPr/>
        </p:nvSpPr>
        <p:spPr>
          <a:xfrm>
            <a:off x="448908" y="2110742"/>
            <a:ext cx="11459807" cy="4401205"/>
          </a:xfrm>
          <a:prstGeom prst="rect">
            <a:avLst/>
          </a:prstGeom>
          <a:noFill/>
        </p:spPr>
        <p:txBody>
          <a:bodyPr wrap="square" rtlCol="0">
            <a:spAutoFit/>
          </a:bodyPr>
          <a:lstStyle/>
          <a:p>
            <a:r>
              <a:rPr lang="en-US" altLang="zh-CN" sz="2800" dirty="0" smtClean="0"/>
              <a:t>1</a:t>
            </a:r>
            <a:r>
              <a:rPr lang="zh-CN" altLang="en-US" sz="2800" dirty="0" smtClean="0"/>
              <a:t>、英国伦敦地铁风险评估体系</a:t>
            </a:r>
            <a:endParaRPr lang="en-US" altLang="zh-CN" sz="2800" dirty="0" smtClean="0"/>
          </a:p>
          <a:p>
            <a:pPr latinLnBrk="1"/>
            <a:r>
              <a:rPr lang="en-US" altLang="zh-CN" sz="2800" dirty="0" smtClean="0"/>
              <a:t>	</a:t>
            </a:r>
            <a:r>
              <a:rPr lang="zh-CN" altLang="zh-CN" sz="2800" dirty="0" smtClean="0"/>
              <a:t>英国伦敦地铁公司风险评价方法（</a:t>
            </a:r>
            <a:r>
              <a:rPr lang="en-US" altLang="zh-CN" sz="2800" dirty="0" smtClean="0"/>
              <a:t>London Underground Limited Quantified Risk Assessment(LUL QRA)</a:t>
            </a:r>
            <a:r>
              <a:rPr lang="zh-CN" altLang="zh-CN" sz="2800" dirty="0" smtClean="0"/>
              <a:t>），主要是分析和预测某种重大危险有害因素对乘客及其工作人员可能造成的伤害，更好地掌握发生危险有害因素的原因，从而采取一定的方式、方法进行控制和改进。此方法需要大量的原始数据作为依据。</a:t>
            </a:r>
            <a:r>
              <a:rPr lang="en-US" altLang="zh-CN" sz="2800" baseline="30000" dirty="0" smtClean="0"/>
              <a:t>[1]</a:t>
            </a:r>
            <a:r>
              <a:rPr lang="en-US" altLang="zh-CN" sz="2800" dirty="0" smtClean="0"/>
              <a:t> </a:t>
            </a:r>
            <a:endParaRPr lang="en-US" altLang="zh-CN" sz="2800" dirty="0" smtClean="0"/>
          </a:p>
          <a:p>
            <a:pPr latinLnBrk="1"/>
            <a:r>
              <a:rPr lang="en-US" altLang="zh-CN" sz="2800" dirty="0" smtClean="0"/>
              <a:t>	LUL</a:t>
            </a:r>
            <a:r>
              <a:rPr lang="zh-CN" altLang="zh-CN" sz="2800" dirty="0" smtClean="0"/>
              <a:t>定量风险评估利用故障树和事件树分析对于这些危险有关的风险建模。通过对风险的评估，提前做出相应的预防措施。</a:t>
            </a:r>
            <a:endParaRPr lang="en-US" altLang="zh-CN" sz="2800" baseline="30000" dirty="0" smtClean="0"/>
          </a:p>
          <a:p>
            <a:r>
              <a:rPr lang="en-US" altLang="zh-CN" sz="2800" baseline="30000" dirty="0" smtClean="0"/>
              <a:t>	</a:t>
            </a:r>
            <a:endParaRPr lang="zh-CN" altLang="zh-CN" sz="2800" dirty="0" smtClean="0"/>
          </a:p>
          <a:p>
            <a:endParaRPr lang="en-US" altLang="zh-CN" sz="2800" dirty="0" smtClean="0"/>
          </a:p>
        </p:txBody>
      </p:sp>
      <p:sp>
        <p:nvSpPr>
          <p:cNvPr id="7" name="TextBox 6"/>
          <p:cNvSpPr txBox="1"/>
          <p:nvPr/>
        </p:nvSpPr>
        <p:spPr>
          <a:xfrm>
            <a:off x="361950" y="1295400"/>
            <a:ext cx="10953750" cy="646331"/>
          </a:xfrm>
          <a:prstGeom prst="rect">
            <a:avLst/>
          </a:prstGeom>
          <a:noFill/>
        </p:spPr>
        <p:txBody>
          <a:bodyPr wrap="square" rtlCol="0">
            <a:spAutoFit/>
          </a:bodyPr>
          <a:lstStyle/>
          <a:p>
            <a:r>
              <a:rPr lang="zh-CN" altLang="en-US" sz="3600" dirty="0" smtClean="0"/>
              <a:t>安全评价方法综合应用</a:t>
            </a:r>
            <a:endParaRPr lang="zh-CN" altLang="en-US" sz="3600" dirty="0"/>
          </a:p>
        </p:txBody>
      </p:sp>
      <p:sp>
        <p:nvSpPr>
          <p:cNvPr id="8" name="TextBox 7"/>
          <p:cNvSpPr txBox="1"/>
          <p:nvPr/>
        </p:nvSpPr>
        <p:spPr>
          <a:xfrm>
            <a:off x="533400" y="6115050"/>
            <a:ext cx="11277600" cy="369332"/>
          </a:xfrm>
          <a:prstGeom prst="rect">
            <a:avLst/>
          </a:prstGeom>
          <a:noFill/>
        </p:spPr>
        <p:txBody>
          <a:bodyPr wrap="square" rtlCol="0">
            <a:spAutoFit/>
          </a:bodyPr>
          <a:lstStyle/>
          <a:p>
            <a:r>
              <a:rPr lang="en-US" altLang="zh-CN" dirty="0" smtClean="0"/>
              <a:t>[1]</a:t>
            </a:r>
            <a:r>
              <a:rPr lang="zh-CN" altLang="zh-CN" dirty="0" smtClean="0"/>
              <a:t>钱新民等</a:t>
            </a:r>
            <a:r>
              <a:rPr lang="en-US" altLang="zh-CN" dirty="0" smtClean="0"/>
              <a:t>. </a:t>
            </a:r>
            <a:r>
              <a:rPr lang="zh-CN" altLang="zh-CN" dirty="0" smtClean="0"/>
              <a:t>安全分析中数据与信号合成的方法</a:t>
            </a:r>
            <a:r>
              <a:rPr lang="en-US" altLang="zh-CN" dirty="0" smtClean="0"/>
              <a:t>[J], Scrap, 2005, 62(1), 33-34.</a:t>
            </a:r>
            <a:endParaRPr lang="zh-CN" altLang="zh-CN" dirty="0" smtClean="0"/>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endParaRPr sz="2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sym typeface="+mn-lt"/>
            </a:endParaRPr>
          </a:p>
          <a:p>
            <a:pPr algn="ctr" fontAlgn="auto">
              <a:buNone/>
              <a:defRPr/>
            </a:pPr>
            <a:r>
              <a:rPr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目录页</a:t>
            </a:r>
            <a:endParaRPr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endParaRPr>
          </a:p>
        </p:txBody>
      </p:sp>
      <p:cxnSp>
        <p:nvCxnSpPr>
          <p:cNvPr id="5" name="直接连接符 4"/>
          <p:cNvCxnSpPr/>
          <p:nvPr>
            <p:custDataLst>
              <p:tags r:id="rId2"/>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550670" y="1536700"/>
            <a:ext cx="6101715" cy="4399915"/>
          </a:xfrm>
          <a:prstGeom prst="rect">
            <a:avLst/>
          </a:prstGeom>
          <a:noFill/>
        </p:spPr>
        <p:txBody>
          <a:bodyPr wrap="square" rtlCol="0">
            <a:spAutoFit/>
          </a:bodyPr>
          <a:lstStyle/>
          <a:p>
            <a:r>
              <a:rPr lang="zh-CN" altLang="en-US" sz="4000">
                <a:latin typeface="宋体" panose="02010600030101010101" pitchFamily="2" charset="-122"/>
                <a:ea typeface="宋体" panose="02010600030101010101" pitchFamily="2" charset="-122"/>
              </a:rPr>
              <a:t>一、研究意义</a:t>
            </a:r>
            <a:endParaRPr lang="zh-CN" altLang="en-US" sz="4000">
              <a:latin typeface="宋体" panose="02010600030101010101" pitchFamily="2" charset="-122"/>
              <a:ea typeface="宋体" panose="02010600030101010101" pitchFamily="2" charset="-122"/>
            </a:endParaRPr>
          </a:p>
          <a:p>
            <a:endParaRPr lang="zh-CN" altLang="en-US" sz="4000">
              <a:latin typeface="宋体" panose="02010600030101010101" pitchFamily="2" charset="-122"/>
              <a:ea typeface="宋体" panose="02010600030101010101" pitchFamily="2" charset="-122"/>
            </a:endParaRPr>
          </a:p>
          <a:p>
            <a:r>
              <a:rPr lang="zh-CN" altLang="en-US" sz="4000">
                <a:latin typeface="宋体" panose="02010600030101010101" pitchFamily="2" charset="-122"/>
                <a:ea typeface="宋体" panose="02010600030101010101" pitchFamily="2" charset="-122"/>
              </a:rPr>
              <a:t>二、国内外研究现状</a:t>
            </a:r>
            <a:endParaRPr lang="zh-CN" altLang="en-US" sz="4000">
              <a:latin typeface="宋体" panose="02010600030101010101" pitchFamily="2" charset="-122"/>
              <a:ea typeface="宋体" panose="02010600030101010101" pitchFamily="2" charset="-122"/>
            </a:endParaRPr>
          </a:p>
          <a:p>
            <a:endParaRPr lang="zh-CN" altLang="en-US" sz="4000">
              <a:latin typeface="宋体" panose="02010600030101010101" pitchFamily="2" charset="-122"/>
              <a:ea typeface="宋体" panose="02010600030101010101" pitchFamily="2" charset="-122"/>
            </a:endParaRPr>
          </a:p>
          <a:p>
            <a:r>
              <a:rPr lang="zh-CN" altLang="en-US" sz="4000">
                <a:latin typeface="宋体" panose="02010600030101010101" pitchFamily="2" charset="-122"/>
                <a:ea typeface="宋体" panose="02010600030101010101" pitchFamily="2" charset="-122"/>
              </a:rPr>
              <a:t>三、地铁运营事故分析</a:t>
            </a:r>
            <a:endParaRPr lang="zh-CN" altLang="en-US" sz="4000">
              <a:latin typeface="宋体" panose="02010600030101010101" pitchFamily="2" charset="-122"/>
              <a:ea typeface="宋体" panose="02010600030101010101" pitchFamily="2" charset="-122"/>
            </a:endParaRPr>
          </a:p>
          <a:p>
            <a:endParaRPr lang="zh-CN" altLang="en-US" sz="4000">
              <a:latin typeface="宋体" panose="02010600030101010101" pitchFamily="2" charset="-122"/>
              <a:ea typeface="宋体" panose="02010600030101010101" pitchFamily="2" charset="-122"/>
            </a:endParaRPr>
          </a:p>
          <a:p>
            <a:r>
              <a:rPr lang="zh-CN" altLang="en-US" sz="4000">
                <a:latin typeface="宋体" panose="02010600030101010101" pitchFamily="2" charset="-122"/>
                <a:ea typeface="宋体" panose="02010600030101010101" pitchFamily="2" charset="-122"/>
              </a:rPr>
              <a:t>四、发展动态分析</a:t>
            </a:r>
            <a:endParaRPr lang="zh-CN" altLang="en-US" sz="4000">
              <a:latin typeface="宋体" panose="02010600030101010101" pitchFamily="2" charset="-122"/>
              <a:ea typeface="宋体" panose="02010600030101010101" pitchFamily="2" charset="-122"/>
            </a:endParaRPr>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spTree>
    <p:custDataLst>
      <p:tags r:id="rId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endParaRPr sz="2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sym typeface="+mn-lt"/>
            </a:endParaRPr>
          </a:p>
          <a:p>
            <a:pPr algn="ctr" fontAlgn="auto">
              <a:buNone/>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发展动态分析</a:t>
            </a:r>
            <a:endPar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endParaRPr>
          </a:p>
        </p:txBody>
      </p:sp>
      <p:cxnSp>
        <p:nvCxnSpPr>
          <p:cNvPr id="5" name="直接连接符 4"/>
          <p:cNvCxnSpPr/>
          <p:nvPr>
            <p:custDataLst>
              <p:tags r:id="rId2"/>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6" name="TextBox 5"/>
          <p:cNvSpPr txBox="1"/>
          <p:nvPr/>
        </p:nvSpPr>
        <p:spPr>
          <a:xfrm>
            <a:off x="481180" y="1519070"/>
            <a:ext cx="11223139" cy="3539430"/>
          </a:xfrm>
          <a:prstGeom prst="rect">
            <a:avLst/>
          </a:prstGeom>
          <a:noFill/>
        </p:spPr>
        <p:txBody>
          <a:bodyPr wrap="square" rtlCol="0">
            <a:spAutoFit/>
          </a:bodyPr>
          <a:lstStyle/>
          <a:p>
            <a:r>
              <a:rPr lang="en-US" altLang="zh-CN" sz="2800" dirty="0" smtClean="0"/>
              <a:t>2</a:t>
            </a:r>
            <a:r>
              <a:rPr lang="zh-CN" altLang="en-US" sz="2800" dirty="0" smtClean="0"/>
              <a:t>、丹麦哥本哈根地铁安全评估体系</a:t>
            </a:r>
            <a:endParaRPr lang="en-US" altLang="zh-CN" sz="2800" dirty="0" smtClean="0"/>
          </a:p>
          <a:p>
            <a:r>
              <a:rPr lang="en-US" altLang="zh-CN" sz="2800" dirty="0" smtClean="0"/>
              <a:t>	</a:t>
            </a:r>
            <a:endParaRPr lang="en-US" altLang="zh-CN" sz="2800" dirty="0" smtClean="0"/>
          </a:p>
          <a:p>
            <a:r>
              <a:rPr lang="en-US" altLang="zh-CN" sz="2800" dirty="0" smtClean="0"/>
              <a:t>	</a:t>
            </a:r>
            <a:r>
              <a:rPr lang="zh-CN" altLang="zh-CN" sz="2800" dirty="0" smtClean="0"/>
              <a:t>哥本哈根地铁的安全评估理论基础由安全专家的理论发展而来。安全专家在原有安全分析的模型的基础上，发展了一套关于系统的风险因素和进程的模型理论，包括：损失和损害；未预计事件；后援及时因素；管理因素；外部因素。将事后原因和建设中的风险因素依据已有的规则进行分类。</a:t>
            </a:r>
            <a:endParaRPr lang="zh-CN" altLang="zh-CN" sz="2800" dirty="0" smtClean="0"/>
          </a:p>
          <a:p>
            <a:endParaRPr lang="zh-CN" altLang="en-US" sz="2800" dirty="0" smtClean="0"/>
          </a:p>
        </p:txBody>
      </p:sp>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endParaRPr sz="2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sym typeface="+mn-lt"/>
            </a:endParaRPr>
          </a:p>
          <a:p>
            <a:pPr algn="ctr" fontAlgn="auto">
              <a:buNone/>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发展动态分析</a:t>
            </a:r>
            <a:endPar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endParaRPr>
          </a:p>
        </p:txBody>
      </p:sp>
      <p:cxnSp>
        <p:nvCxnSpPr>
          <p:cNvPr id="5" name="直接连接符 4"/>
          <p:cNvCxnSpPr/>
          <p:nvPr>
            <p:custDataLst>
              <p:tags r:id="rId2"/>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6" name="TextBox 5"/>
          <p:cNvSpPr txBox="1"/>
          <p:nvPr/>
        </p:nvSpPr>
        <p:spPr>
          <a:xfrm>
            <a:off x="502695" y="2099983"/>
            <a:ext cx="11223139" cy="3108543"/>
          </a:xfrm>
          <a:prstGeom prst="rect">
            <a:avLst/>
          </a:prstGeom>
          <a:noFill/>
        </p:spPr>
        <p:txBody>
          <a:bodyPr wrap="square" rtlCol="0">
            <a:spAutoFit/>
          </a:bodyPr>
          <a:lstStyle/>
          <a:p>
            <a:pPr latinLnBrk="1"/>
            <a:r>
              <a:rPr lang="en-US" altLang="zh-CN" sz="2800" dirty="0" smtClean="0"/>
              <a:t>	</a:t>
            </a:r>
            <a:r>
              <a:rPr lang="zh-CN" altLang="zh-CN" sz="2800" dirty="0" smtClean="0"/>
              <a:t>随着我国铁路干线和城市轨道交通的发展，利用</a:t>
            </a:r>
            <a:r>
              <a:rPr lang="en-US" altLang="zh-CN" sz="2800" dirty="0" smtClean="0"/>
              <a:t>BIM</a:t>
            </a:r>
            <a:r>
              <a:rPr lang="zh-CN" altLang="zh-CN" sz="2800" dirty="0" smtClean="0"/>
              <a:t>技术快捷高质量的完成地铁项目是一种趋势。当前的</a:t>
            </a:r>
            <a:r>
              <a:rPr lang="en-US" altLang="zh-CN" sz="2800" dirty="0" smtClean="0"/>
              <a:t>BIM</a:t>
            </a:r>
            <a:r>
              <a:rPr lang="zh-CN" altLang="zh-CN" sz="2800" dirty="0" smtClean="0"/>
              <a:t>技术在房屋建筑项目上的研究很多，在城市轨道方面处于起步阶段，然而其发展速度却比较迅速</a:t>
            </a:r>
            <a:r>
              <a:rPr lang="zh-CN" altLang="en-US" sz="2800" dirty="0" smtClean="0"/>
              <a:t>。从整体应用来看，</a:t>
            </a:r>
            <a:r>
              <a:rPr lang="en-US" altLang="zh-CN" sz="2800" dirty="0" smtClean="0"/>
              <a:t>BIM </a:t>
            </a:r>
            <a:r>
              <a:rPr lang="zh-CN" altLang="zh-CN" sz="2800" dirty="0" smtClean="0"/>
              <a:t>技术在地铁上的应用主要还是在设计阶段，在运营阶段的应用以及研究过少</a:t>
            </a:r>
            <a:r>
              <a:rPr lang="zh-CN" altLang="en-US" sz="2800" dirty="0" smtClean="0"/>
              <a:t>。</a:t>
            </a:r>
            <a:endParaRPr lang="en-US" altLang="zh-CN" sz="2800" dirty="0" smtClean="0"/>
          </a:p>
          <a:p>
            <a:pPr latinLnBrk="1"/>
            <a:r>
              <a:rPr lang="en-US" altLang="zh-CN" sz="2800" dirty="0" smtClean="0"/>
              <a:t>	Semaanand  </a:t>
            </a:r>
            <a:r>
              <a:rPr lang="zh-CN" altLang="zh-CN" sz="2800" dirty="0" smtClean="0"/>
              <a:t>和</a:t>
            </a:r>
            <a:r>
              <a:rPr lang="en-US" altLang="zh-CN" sz="2800" dirty="0" smtClean="0"/>
              <a:t>Zayed</a:t>
            </a:r>
            <a:r>
              <a:rPr lang="zh-CN" altLang="zh-CN" sz="2800" dirty="0" smtClean="0"/>
              <a:t>（</a:t>
            </a:r>
            <a:r>
              <a:rPr lang="en-US" altLang="zh-CN" sz="2800" dirty="0" smtClean="0"/>
              <a:t>2010</a:t>
            </a:r>
            <a:r>
              <a:rPr lang="zh-CN" altLang="zh-CN" sz="2800" dirty="0" smtClean="0"/>
              <a:t>）通过运用</a:t>
            </a:r>
            <a:r>
              <a:rPr lang="en-US" altLang="zh-CN" sz="2800" dirty="0" smtClean="0"/>
              <a:t>BIM</a:t>
            </a:r>
            <a:r>
              <a:rPr lang="zh-CN" altLang="zh-CN" sz="2800" dirty="0" smtClean="0"/>
              <a:t>模型建立了预测诊断模型</a:t>
            </a:r>
            <a:r>
              <a:rPr lang="zh-CN" altLang="en-US" sz="2800" dirty="0" smtClean="0"/>
              <a:t>。</a:t>
            </a:r>
            <a:endParaRPr lang="zh-CN" altLang="zh-CN" sz="2800" dirty="0" smtClean="0"/>
          </a:p>
        </p:txBody>
      </p:sp>
      <p:sp>
        <p:nvSpPr>
          <p:cNvPr id="7" name="TextBox 6"/>
          <p:cNvSpPr txBox="1"/>
          <p:nvPr/>
        </p:nvSpPr>
        <p:spPr>
          <a:xfrm>
            <a:off x="361950" y="1295400"/>
            <a:ext cx="3198831" cy="646331"/>
          </a:xfrm>
          <a:prstGeom prst="rect">
            <a:avLst/>
          </a:prstGeom>
          <a:noFill/>
        </p:spPr>
        <p:txBody>
          <a:bodyPr wrap="square" rtlCol="0">
            <a:spAutoFit/>
          </a:bodyPr>
          <a:lstStyle/>
          <a:p>
            <a:r>
              <a:rPr lang="en-US" altLang="zh-CN" sz="3600" dirty="0" smtClean="0"/>
              <a:t>BIM</a:t>
            </a:r>
            <a:r>
              <a:rPr lang="zh-CN" altLang="en-US" sz="3600" dirty="0" smtClean="0"/>
              <a:t>技术</a:t>
            </a:r>
            <a:endParaRPr lang="zh-CN" altLang="en-US" sz="3600" dirty="0"/>
          </a:p>
        </p:txBody>
      </p:sp>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endParaRPr sz="2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sym typeface="+mn-lt"/>
            </a:endParaRPr>
          </a:p>
          <a:p>
            <a:pPr algn="ctr" fontAlgn="auto">
              <a:buNone/>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发展动态分析</a:t>
            </a:r>
            <a:endPar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endParaRPr>
          </a:p>
        </p:txBody>
      </p:sp>
      <p:cxnSp>
        <p:nvCxnSpPr>
          <p:cNvPr id="5" name="直接连接符 4"/>
          <p:cNvCxnSpPr/>
          <p:nvPr>
            <p:custDataLst>
              <p:tags r:id="rId2"/>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6" name="TextBox 5"/>
          <p:cNvSpPr txBox="1"/>
          <p:nvPr/>
        </p:nvSpPr>
        <p:spPr>
          <a:xfrm>
            <a:off x="502695" y="2099983"/>
            <a:ext cx="11223139" cy="3108543"/>
          </a:xfrm>
          <a:prstGeom prst="rect">
            <a:avLst/>
          </a:prstGeom>
          <a:noFill/>
        </p:spPr>
        <p:txBody>
          <a:bodyPr wrap="square" rtlCol="0">
            <a:spAutoFit/>
          </a:bodyPr>
          <a:lstStyle/>
          <a:p>
            <a:pPr latinLnBrk="1"/>
            <a:r>
              <a:rPr lang="en-US" altLang="zh-CN" sz="2800" dirty="0" smtClean="0"/>
              <a:t>	</a:t>
            </a:r>
            <a:r>
              <a:rPr lang="zh-CN" altLang="zh-CN" sz="2800" dirty="0" smtClean="0"/>
              <a:t>随着我国铁路干线和城市轨道交通的发展，利用</a:t>
            </a:r>
            <a:r>
              <a:rPr lang="en-US" altLang="zh-CN" sz="2800" dirty="0" smtClean="0"/>
              <a:t>BIM</a:t>
            </a:r>
            <a:r>
              <a:rPr lang="zh-CN" altLang="zh-CN" sz="2800" dirty="0" smtClean="0"/>
              <a:t>技术快捷高质量的完成地铁项目是一种趋势。当前的</a:t>
            </a:r>
            <a:r>
              <a:rPr lang="en-US" altLang="zh-CN" sz="2800" dirty="0" smtClean="0"/>
              <a:t>BIM</a:t>
            </a:r>
            <a:r>
              <a:rPr lang="zh-CN" altLang="zh-CN" sz="2800" dirty="0" smtClean="0"/>
              <a:t>技术在房屋建筑项目上的研究很多，在城市轨道方面处于起步阶段，然而其发展速度却比较迅速</a:t>
            </a:r>
            <a:r>
              <a:rPr lang="zh-CN" altLang="en-US" sz="2800" dirty="0" smtClean="0"/>
              <a:t>。从整体应用来看，</a:t>
            </a:r>
            <a:r>
              <a:rPr lang="en-US" altLang="zh-CN" sz="2800" dirty="0" smtClean="0"/>
              <a:t>BIM </a:t>
            </a:r>
            <a:r>
              <a:rPr lang="zh-CN" altLang="zh-CN" sz="2800" dirty="0" smtClean="0"/>
              <a:t>技术在地铁上的应用主要还是在设计阶段，在运营阶段的应用以及研究过少</a:t>
            </a:r>
            <a:r>
              <a:rPr lang="zh-CN" altLang="en-US" sz="2800" dirty="0" smtClean="0"/>
              <a:t>。</a:t>
            </a:r>
            <a:endParaRPr lang="en-US" altLang="zh-CN" sz="2800" dirty="0" smtClean="0"/>
          </a:p>
          <a:p>
            <a:pPr latinLnBrk="1"/>
            <a:r>
              <a:rPr lang="en-US" altLang="zh-CN" sz="2800" dirty="0" smtClean="0"/>
              <a:t>	Semaanand  </a:t>
            </a:r>
            <a:r>
              <a:rPr lang="zh-CN" altLang="zh-CN" sz="2800" dirty="0" smtClean="0"/>
              <a:t>和</a:t>
            </a:r>
            <a:r>
              <a:rPr lang="en-US" altLang="zh-CN" sz="2800" dirty="0" smtClean="0"/>
              <a:t>Zayed</a:t>
            </a:r>
            <a:r>
              <a:rPr lang="zh-CN" altLang="zh-CN" sz="2800" dirty="0" smtClean="0"/>
              <a:t>（</a:t>
            </a:r>
            <a:r>
              <a:rPr lang="en-US" altLang="zh-CN" sz="2800" dirty="0" smtClean="0"/>
              <a:t>2010</a:t>
            </a:r>
            <a:r>
              <a:rPr lang="zh-CN" altLang="zh-CN" sz="2800" dirty="0" smtClean="0"/>
              <a:t>）通过运用</a:t>
            </a:r>
            <a:r>
              <a:rPr lang="en-US" altLang="zh-CN" sz="2800" dirty="0" smtClean="0"/>
              <a:t>BIM</a:t>
            </a:r>
            <a:r>
              <a:rPr lang="zh-CN" altLang="zh-CN" sz="2800" dirty="0" smtClean="0"/>
              <a:t>模型建立了预测诊断模型</a:t>
            </a:r>
            <a:r>
              <a:rPr lang="zh-CN" altLang="en-US" sz="2800" dirty="0" smtClean="0"/>
              <a:t>。</a:t>
            </a:r>
            <a:endParaRPr lang="zh-CN" altLang="zh-CN" sz="2800" dirty="0" smtClean="0"/>
          </a:p>
        </p:txBody>
      </p:sp>
      <p:sp>
        <p:nvSpPr>
          <p:cNvPr id="7" name="TextBox 6"/>
          <p:cNvSpPr txBox="1"/>
          <p:nvPr/>
        </p:nvSpPr>
        <p:spPr>
          <a:xfrm>
            <a:off x="361950" y="1295400"/>
            <a:ext cx="3198831" cy="646331"/>
          </a:xfrm>
          <a:prstGeom prst="rect">
            <a:avLst/>
          </a:prstGeom>
          <a:noFill/>
        </p:spPr>
        <p:txBody>
          <a:bodyPr wrap="square" rtlCol="0">
            <a:spAutoFit/>
          </a:bodyPr>
          <a:lstStyle/>
          <a:p>
            <a:r>
              <a:rPr lang="en-US" altLang="zh-CN" sz="3600" dirty="0" smtClean="0"/>
              <a:t>BIM</a:t>
            </a:r>
            <a:r>
              <a:rPr lang="zh-CN" altLang="en-US" sz="3600" dirty="0" smtClean="0"/>
              <a:t>技术</a:t>
            </a:r>
            <a:endParaRPr lang="zh-CN" altLang="en-US" sz="3600" dirty="0"/>
          </a:p>
        </p:txBody>
      </p:sp>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endParaRPr sz="2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sym typeface="+mn-lt"/>
            </a:endParaRPr>
          </a:p>
          <a:p>
            <a:pPr algn="ctr" fontAlgn="auto">
              <a:buNone/>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发展动态分析</a:t>
            </a:r>
            <a:endPar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endParaRPr>
          </a:p>
        </p:txBody>
      </p:sp>
      <p:cxnSp>
        <p:nvCxnSpPr>
          <p:cNvPr id="5" name="直接连接符 4"/>
          <p:cNvCxnSpPr/>
          <p:nvPr>
            <p:custDataLst>
              <p:tags r:id="rId2"/>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6" name="TextBox 5"/>
          <p:cNvSpPr txBox="1"/>
          <p:nvPr/>
        </p:nvSpPr>
        <p:spPr>
          <a:xfrm>
            <a:off x="502695" y="2099983"/>
            <a:ext cx="11223139" cy="3539430"/>
          </a:xfrm>
          <a:prstGeom prst="rect">
            <a:avLst/>
          </a:prstGeom>
          <a:noFill/>
        </p:spPr>
        <p:txBody>
          <a:bodyPr wrap="square" rtlCol="0">
            <a:spAutoFit/>
          </a:bodyPr>
          <a:lstStyle/>
          <a:p>
            <a:r>
              <a:rPr lang="en-US" altLang="zh-CN" sz="2800" dirty="0" smtClean="0"/>
              <a:t>	</a:t>
            </a:r>
            <a:r>
              <a:rPr lang="zh-CN" altLang="en-US" sz="2800" dirty="0" smtClean="0"/>
              <a:t>目前，国外的轨道交通车辆的故障诊断技术发展较快。我国地铁车辆故障诊断技术起步较晚，与国外相比技术水平差距比较大，另外我国地铁车辆上的许多关键装置和设备及诊断系统全部由国外公司提供软件和产品，缺乏自主知识产权，同时国外还对我国采取技术封锁的措施，导致装置设备的高昂维修费用，不仅无法保证地铁车辆的安全运营，还制约了地铁车辆的快速发展。因此要积极研制具有自主知识产权的故障诊断系统，不断的进行技术革新，并将新技术应用到地铁车辆故障诊断中。</a:t>
            </a:r>
            <a:endParaRPr lang="en-US" altLang="zh-CN" sz="2800" dirty="0" smtClean="0"/>
          </a:p>
        </p:txBody>
      </p:sp>
    </p:spTree>
    <p:custDataLst>
      <p:tags r:id="rId3"/>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697865" y="312356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r>
              <a:rPr lang="zh-CN" sz="60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谢谢！</a:t>
            </a:r>
            <a:endParaRPr lang="zh-CN" sz="60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endParaRPr>
          </a:p>
        </p:txBody>
      </p:sp>
      <p:cxnSp>
        <p:nvCxnSpPr>
          <p:cNvPr id="5" name="直接连接符 4"/>
          <p:cNvCxnSpPr/>
          <p:nvPr>
            <p:custDataLst>
              <p:tags r:id="rId2"/>
            </p:custDataLst>
          </p:nvPr>
        </p:nvCxnSpPr>
        <p:spPr>
          <a:xfrm>
            <a:off x="435610" y="3734435"/>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研究意义</a:t>
            </a:r>
            <a:endPar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endParaRPr>
          </a:p>
        </p:txBody>
      </p:sp>
      <p:cxnSp>
        <p:nvCxnSpPr>
          <p:cNvPr id="5" name="直接连接符 4"/>
          <p:cNvCxnSpPr/>
          <p:nvPr>
            <p:custDataLst>
              <p:tags r:id="rId2"/>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550670" y="1536700"/>
            <a:ext cx="6101715" cy="1322070"/>
          </a:xfrm>
          <a:prstGeom prst="rect">
            <a:avLst/>
          </a:prstGeom>
          <a:noFill/>
        </p:spPr>
        <p:txBody>
          <a:bodyPr wrap="square" rtlCol="0">
            <a:spAutoFit/>
          </a:bodyPr>
          <a:lstStyle/>
          <a:p>
            <a:endParaRPr lang="zh-CN" altLang="en-US" sz="4000">
              <a:latin typeface="宋体" panose="02010600030101010101" pitchFamily="2" charset="-122"/>
              <a:ea typeface="宋体" panose="02010600030101010101" pitchFamily="2" charset="-122"/>
            </a:endParaRPr>
          </a:p>
          <a:p>
            <a:endParaRPr lang="zh-CN" altLang="en-US" sz="4000">
              <a:latin typeface="宋体" panose="02010600030101010101" pitchFamily="2" charset="-122"/>
              <a:ea typeface="宋体" panose="02010600030101010101" pitchFamily="2" charset="-122"/>
            </a:endParaRPr>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6" name="矩形 5"/>
          <p:cNvSpPr/>
          <p:nvPr/>
        </p:nvSpPr>
        <p:spPr>
          <a:xfrm>
            <a:off x="763792" y="1764255"/>
            <a:ext cx="10305826" cy="2676525"/>
          </a:xfrm>
          <a:prstGeom prst="rect">
            <a:avLst/>
          </a:prstGeom>
        </p:spPr>
        <p:txBody>
          <a:bodyPr wrap="square">
            <a:spAutoFit/>
          </a:bodyPr>
          <a:lstStyle/>
          <a:p>
            <a:r>
              <a:rPr lang="en-US" altLang="zh-CN" sz="2800" dirty="0" smtClean="0">
                <a:latin typeface="+mn-ea"/>
              </a:rPr>
              <a:t>        </a:t>
            </a:r>
            <a:r>
              <a:rPr lang="zh-CN" altLang="zh-CN" sz="2800" dirty="0" smtClean="0">
                <a:latin typeface="+mn-ea"/>
              </a:rPr>
              <a:t>现代</a:t>
            </a:r>
            <a:r>
              <a:rPr lang="en-US" altLang="zh-CN" sz="2800" dirty="0" smtClean="0">
                <a:latin typeface="+mn-ea"/>
              </a:rPr>
              <a:t>IT</a:t>
            </a:r>
            <a:r>
              <a:rPr lang="zh-CN" altLang="zh-CN" sz="2800" dirty="0" smtClean="0">
                <a:latin typeface="+mn-ea"/>
              </a:rPr>
              <a:t>基础设施正在发生巨大变化，可供企业使用的数据比以往任何时候都要多，随着大数据时代的到来，各省市的地铁运营部门掌握着大量的运营数据，却没有很好的利用起来，这是一种技术缺失。</a:t>
            </a:r>
            <a:endParaRPr lang="en-US" altLang="zh-CN" sz="2800" dirty="0" smtClean="0">
              <a:latin typeface="+mn-ea"/>
            </a:endParaRPr>
          </a:p>
          <a:p>
            <a:r>
              <a:rPr lang="en-US" altLang="zh-CN" sz="2800" dirty="0" smtClean="0">
                <a:latin typeface="+mn-ea"/>
              </a:rPr>
              <a:t>        </a:t>
            </a:r>
            <a:r>
              <a:rPr lang="zh-CN" altLang="zh-CN" sz="2800" dirty="0" smtClean="0">
                <a:latin typeface="+mn-ea"/>
              </a:rPr>
              <a:t>数据足应引起地铁公司的重视，从数据中</a:t>
            </a:r>
            <a:r>
              <a:rPr lang="zh-CN" altLang="zh-CN" sz="2800" dirty="0" smtClean="0">
                <a:latin typeface="+mn-ea"/>
                <a:sym typeface="+mn-ea"/>
              </a:rPr>
              <a:t>认真审查故障根源</a:t>
            </a:r>
            <a:r>
              <a:rPr lang="zh-CN" altLang="zh-CN" sz="2800" dirty="0" smtClean="0">
                <a:latin typeface="+mn-ea"/>
              </a:rPr>
              <a:t>寻找解决方案，减少事故的发生。</a:t>
            </a:r>
            <a:endParaRPr lang="zh-CN" altLang="en-US" sz="2800" dirty="0">
              <a:latin typeface="+mn-ea"/>
            </a:endParaRPr>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研究意义</a:t>
            </a:r>
            <a:endPar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endParaRPr>
          </a:p>
        </p:txBody>
      </p:sp>
      <p:cxnSp>
        <p:nvCxnSpPr>
          <p:cNvPr id="5" name="直接连接符 4"/>
          <p:cNvCxnSpPr/>
          <p:nvPr>
            <p:custDataLst>
              <p:tags r:id="rId2"/>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550670" y="1536700"/>
            <a:ext cx="6101715" cy="1322070"/>
          </a:xfrm>
          <a:prstGeom prst="rect">
            <a:avLst/>
          </a:prstGeom>
          <a:noFill/>
        </p:spPr>
        <p:txBody>
          <a:bodyPr wrap="square" rtlCol="0">
            <a:spAutoFit/>
          </a:bodyPr>
          <a:lstStyle/>
          <a:p>
            <a:endParaRPr lang="zh-CN" altLang="en-US" sz="4000">
              <a:latin typeface="宋体" panose="02010600030101010101" pitchFamily="2" charset="-122"/>
              <a:ea typeface="宋体" panose="02010600030101010101" pitchFamily="2" charset="-122"/>
            </a:endParaRPr>
          </a:p>
          <a:p>
            <a:endParaRPr lang="zh-CN" altLang="en-US" sz="4000">
              <a:latin typeface="宋体" panose="02010600030101010101" pitchFamily="2" charset="-122"/>
              <a:ea typeface="宋体" panose="02010600030101010101" pitchFamily="2" charset="-122"/>
            </a:endParaRPr>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6" name="矩形 5"/>
          <p:cNvSpPr/>
          <p:nvPr/>
        </p:nvSpPr>
        <p:spPr>
          <a:xfrm>
            <a:off x="3667992" y="1716748"/>
            <a:ext cx="4339650" cy="369332"/>
          </a:xfrm>
          <a:prstGeom prst="rect">
            <a:avLst/>
          </a:prstGeom>
        </p:spPr>
        <p:txBody>
          <a:bodyPr wrap="none">
            <a:spAutoFit/>
          </a:bodyPr>
          <a:lstStyle/>
          <a:p>
            <a:r>
              <a:rPr lang="zh-CN" altLang="zh-CN" dirty="0" smtClean="0"/>
              <a:t>大数据应用最令人瞩目领域调查结果对比</a:t>
            </a:r>
            <a:endParaRPr lang="zh-CN" altLang="en-US" dirty="0"/>
          </a:p>
        </p:txBody>
      </p:sp>
      <p:pic>
        <p:nvPicPr>
          <p:cNvPr id="7" name="图片 6" descr="DSJU201701013_04100.jpg"/>
          <p:cNvPicPr>
            <a:picLocks noChangeAspect="1"/>
          </p:cNvPicPr>
          <p:nvPr/>
        </p:nvPicPr>
        <p:blipFill>
          <a:blip r:embed="rId3" cstate="print"/>
          <a:stretch>
            <a:fillRect/>
          </a:stretch>
        </p:blipFill>
        <p:spPr>
          <a:xfrm>
            <a:off x="730008" y="2427053"/>
            <a:ext cx="10828218" cy="2499949"/>
          </a:xfrm>
          <a:prstGeom prst="rect">
            <a:avLst/>
          </a:prstGeom>
        </p:spPr>
      </p:pic>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研究意义</a:t>
            </a:r>
            <a:endPar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endParaRPr>
          </a:p>
        </p:txBody>
      </p:sp>
      <p:cxnSp>
        <p:nvCxnSpPr>
          <p:cNvPr id="5" name="直接连接符 4"/>
          <p:cNvCxnSpPr/>
          <p:nvPr>
            <p:custDataLst>
              <p:tags r:id="rId2"/>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550670" y="1536700"/>
            <a:ext cx="6101715" cy="1322070"/>
          </a:xfrm>
          <a:prstGeom prst="rect">
            <a:avLst/>
          </a:prstGeom>
          <a:noFill/>
        </p:spPr>
        <p:txBody>
          <a:bodyPr wrap="square" rtlCol="0">
            <a:spAutoFit/>
          </a:bodyPr>
          <a:lstStyle/>
          <a:p>
            <a:endParaRPr lang="zh-CN" altLang="en-US" sz="4000">
              <a:latin typeface="宋体" panose="02010600030101010101" pitchFamily="2" charset="-122"/>
              <a:ea typeface="宋体" panose="02010600030101010101" pitchFamily="2" charset="-122"/>
            </a:endParaRPr>
          </a:p>
          <a:p>
            <a:endParaRPr lang="zh-CN" altLang="en-US" sz="4000">
              <a:latin typeface="宋体" panose="02010600030101010101" pitchFamily="2" charset="-122"/>
              <a:ea typeface="宋体" panose="02010600030101010101" pitchFamily="2" charset="-122"/>
            </a:endParaRPr>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矩形 6"/>
          <p:cNvSpPr/>
          <p:nvPr/>
        </p:nvSpPr>
        <p:spPr>
          <a:xfrm>
            <a:off x="871369" y="1947134"/>
            <a:ext cx="10305826" cy="3969385"/>
          </a:xfrm>
          <a:prstGeom prst="rect">
            <a:avLst/>
          </a:prstGeom>
        </p:spPr>
        <p:txBody>
          <a:bodyPr wrap="square">
            <a:spAutoFit/>
          </a:bodyPr>
          <a:lstStyle/>
          <a:p>
            <a:r>
              <a:rPr lang="en-US" altLang="zh-CN" sz="2800" dirty="0" smtClean="0"/>
              <a:t>        </a:t>
            </a:r>
            <a:r>
              <a:rPr lang="zh-CN" altLang="zh-CN" sz="2800" dirty="0" smtClean="0"/>
              <a:t>近年来，我国大力扶持智能系统在公共交通领域的应用。地铁作为城市公共交通的重要力量，为能使其正常高效的运营，首先需要铁轨和车辆等基础设施建设，还有一个重点就是要保证有高效的运营管理决策系统。现有地铁系统存在子系统相对独立、信息共享程度低、系统运行的智能化程度不高等问题。</a:t>
            </a:r>
            <a:endParaRPr lang="zh-CN" altLang="zh-CN" sz="2800" dirty="0" smtClean="0"/>
          </a:p>
          <a:p>
            <a:r>
              <a:rPr lang="en-US" altLang="zh-CN" sz="2800" dirty="0" smtClean="0"/>
              <a:t>	</a:t>
            </a:r>
            <a:r>
              <a:rPr lang="zh-CN" altLang="zh-CN" sz="2800" dirty="0" smtClean="0"/>
              <a:t>尤其</a:t>
            </a:r>
            <a:r>
              <a:rPr lang="en-US" altLang="zh-CN" sz="2800" dirty="0" smtClean="0"/>
              <a:t>, </a:t>
            </a:r>
            <a:r>
              <a:rPr lang="zh-CN" altLang="zh-CN" sz="2800" dirty="0" smtClean="0"/>
              <a:t>大量地铁运行数据没有得到充分利用</a:t>
            </a:r>
            <a:r>
              <a:rPr lang="en-US" altLang="zh-CN" sz="2800" dirty="0" smtClean="0"/>
              <a:t>, </a:t>
            </a:r>
            <a:r>
              <a:rPr lang="zh-CN" altLang="zh-CN" sz="2800" dirty="0" smtClean="0"/>
              <a:t>地铁系统的安全性、运行效率和智能化水平还有提升的空间。但我国地铁安全运营管理经验尚浅，因此，本课题的研究就十分必要。</a:t>
            </a:r>
            <a:endParaRPr lang="zh-CN" altLang="zh-CN" sz="2800" dirty="0" smtClean="0"/>
          </a:p>
          <a:p>
            <a:endParaRPr lang="zh-CN" altLang="en-US" sz="2800" dirty="0">
              <a:latin typeface="+mn-ea"/>
            </a:endParaRPr>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endParaRPr sz="2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sym typeface="+mn-lt"/>
            </a:endParaRPr>
          </a:p>
          <a:p>
            <a:pPr algn="ctr" fontAlgn="auto">
              <a:buNone/>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国内外研究现状</a:t>
            </a:r>
            <a:endPar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endParaRPr>
          </a:p>
        </p:txBody>
      </p:sp>
      <p:cxnSp>
        <p:nvCxnSpPr>
          <p:cNvPr id="5" name="直接连接符 4"/>
          <p:cNvCxnSpPr/>
          <p:nvPr>
            <p:custDataLst>
              <p:tags r:id="rId2"/>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710055" y="2541905"/>
            <a:ext cx="8166100" cy="1506855"/>
          </a:xfrm>
          <a:prstGeom prst="rect">
            <a:avLst/>
          </a:prstGeom>
          <a:noFill/>
        </p:spPr>
        <p:txBody>
          <a:bodyPr wrap="square" rtlCol="0">
            <a:spAutoFit/>
          </a:bodyPr>
          <a:lstStyle/>
          <a:p>
            <a:r>
              <a:rPr lang="en-GB" altLang="zh-CN" sz="28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Impact" panose="020B0806030902050204" pitchFamily="34" charset="0"/>
              </a:rPr>
              <a:t>国际上地铁安全研究注重结合实践, 通过多年来对地铁事故实际案例的积累、分析与归纳, 形成比较成熟的理论体系与方法</a:t>
            </a:r>
            <a:r>
              <a:rPr lang="en-GB" altLang="zh-CN" sz="3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Impact" panose="020B0806030902050204" pitchFamily="34" charset="0"/>
              </a:rPr>
              <a:t>。</a:t>
            </a:r>
            <a:endParaRPr lang="en-GB" altLang="zh-CN" sz="36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Impact" panose="020B0806030902050204" pitchFamily="34" charset="0"/>
            </a:endParaRPr>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endParaRPr sz="2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sym typeface="+mn-lt"/>
            </a:endParaRPr>
          </a:p>
          <a:p>
            <a:pPr algn="ctr" fontAlgn="auto">
              <a:buNone/>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国内外研究现状</a:t>
            </a:r>
            <a:endPar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endParaRPr>
          </a:p>
        </p:txBody>
      </p:sp>
      <p:cxnSp>
        <p:nvCxnSpPr>
          <p:cNvPr id="5" name="直接连接符 4"/>
          <p:cNvCxnSpPr/>
          <p:nvPr>
            <p:custDataLst>
              <p:tags r:id="rId2"/>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501775" y="1562735"/>
            <a:ext cx="9852660" cy="3723005"/>
          </a:xfrm>
          <a:prstGeom prst="rect">
            <a:avLst/>
          </a:prstGeom>
          <a:noFill/>
        </p:spPr>
        <p:txBody>
          <a:bodyPr wrap="square" rtlCol="0">
            <a:spAutoFit/>
          </a:bodyPr>
          <a:lstStyle/>
          <a:p>
            <a:r>
              <a:rPr lang="zh-CN" altLang="en-US" sz="2800" b="1" dirty="0" smtClean="0">
                <a:latin typeface="宋体" panose="02010600030101010101" pitchFamily="2" charset="-122"/>
                <a:ea typeface="宋体" panose="02010600030101010101" pitchFamily="2" charset="-122"/>
                <a:cs typeface="宋体" panose="02010600030101010101" pitchFamily="2" charset="-122"/>
                <a:sym typeface="+mn-ea"/>
              </a:rPr>
              <a:t>美国</a:t>
            </a:r>
            <a:r>
              <a:rPr lang="zh-CN" altLang="en-US" sz="2800" dirty="0" smtClean="0">
                <a:latin typeface="宋体" panose="02010600030101010101" pitchFamily="2" charset="-122"/>
                <a:ea typeface="宋体" panose="02010600030101010101" pitchFamily="2" charset="-122"/>
                <a:cs typeface="宋体" panose="02010600030101010101" pitchFamily="2" charset="-122"/>
                <a:sym typeface="+mn-ea"/>
              </a:rPr>
              <a:t>华盛顿地铁, 将安全评价标准从高危行业引入轨道交通</a:t>
            </a:r>
            <a:r>
              <a:rPr lang="en-US" altLang="zh-CN" sz="2800" dirty="0" smtClean="0">
                <a:latin typeface="宋体" panose="02010600030101010101" pitchFamily="2" charset="-122"/>
                <a:ea typeface="宋体" panose="02010600030101010101" pitchFamily="2" charset="-122"/>
                <a:cs typeface="宋体" panose="02010600030101010101" pitchFamily="2" charset="-122"/>
                <a:sym typeface="+mn-ea"/>
              </a:rPr>
              <a:t>,</a:t>
            </a:r>
            <a:r>
              <a:rPr lang="zh-CN" altLang="en-US" sz="2800" dirty="0" smtClean="0">
                <a:latin typeface="宋体" panose="02010600030101010101" pitchFamily="2" charset="-122"/>
                <a:ea typeface="宋体" panose="02010600030101010101" pitchFamily="2" charset="-122"/>
                <a:cs typeface="宋体" panose="02010600030101010101" pitchFamily="2" charset="-122"/>
                <a:sym typeface="+mn-ea"/>
              </a:rPr>
              <a:t>执行</a:t>
            </a:r>
            <a:r>
              <a:rPr lang="en-US" altLang="zh-CN" sz="2800" dirty="0" smtClean="0">
                <a:latin typeface="宋体" panose="02010600030101010101" pitchFamily="2" charset="-122"/>
                <a:ea typeface="宋体" panose="02010600030101010101" pitchFamily="2" charset="-122"/>
                <a:cs typeface="宋体" panose="02010600030101010101" pitchFamily="2" charset="-122"/>
                <a:sym typeface="+mn-ea"/>
              </a:rPr>
              <a:t>SSC</a:t>
            </a:r>
            <a:r>
              <a:rPr lang="zh-CN" altLang="en-US" sz="2800" dirty="0" smtClean="0">
                <a:latin typeface="宋体" panose="02010600030101010101" pitchFamily="2" charset="-122"/>
                <a:ea typeface="宋体" panose="02010600030101010101" pitchFamily="2" charset="-122"/>
                <a:cs typeface="宋体" panose="02010600030101010101" pitchFamily="2" charset="-122"/>
                <a:sym typeface="+mn-ea"/>
              </a:rPr>
              <a:t>安全标准，</a:t>
            </a:r>
            <a:r>
              <a:rPr lang="zh-CN" altLang="en-US" sz="28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Impact" panose="020B0806030902050204" pitchFamily="34" charset="0"/>
              </a:rPr>
              <a:t>建立了4类评价标准：</a:t>
            </a:r>
            <a:endParaRPr lang="zh-CN" altLang="en-US" sz="28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Impact" panose="020B0806030902050204" pitchFamily="34" charset="0"/>
            </a:endParaRPr>
          </a:p>
          <a:p>
            <a:endParaRPr lang="zh-CN" altLang="en-US" sz="28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Impact" panose="020B0806030902050204" pitchFamily="34" charset="0"/>
            </a:endParaRPr>
          </a:p>
          <a:p>
            <a:r>
              <a:rPr lang="zh-CN" altLang="en-US" sz="28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Impact" panose="020B0806030902050204" pitchFamily="34" charset="0"/>
              </a:rPr>
              <a:t>安全预评价</a:t>
            </a:r>
            <a:endParaRPr lang="zh-CN" altLang="en-US" sz="28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Impact" panose="020B0806030902050204" pitchFamily="34" charset="0"/>
            </a:endParaRPr>
          </a:p>
          <a:p>
            <a:r>
              <a:rPr lang="zh-CN" altLang="en-US" sz="28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Impact" panose="020B0806030902050204" pitchFamily="34" charset="0"/>
              </a:rPr>
              <a:t>安全验收评价</a:t>
            </a:r>
            <a:endParaRPr lang="zh-CN" altLang="en-US" sz="28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Impact" panose="020B0806030902050204" pitchFamily="34" charset="0"/>
            </a:endParaRPr>
          </a:p>
          <a:p>
            <a:r>
              <a:rPr lang="zh-CN" altLang="en-US" sz="28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Impact" panose="020B0806030902050204" pitchFamily="34" charset="0"/>
              </a:rPr>
              <a:t>安全现状评价</a:t>
            </a:r>
            <a:endParaRPr lang="zh-CN" altLang="en-US" sz="28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Impact" panose="020B0806030902050204" pitchFamily="34" charset="0"/>
            </a:endParaRPr>
          </a:p>
          <a:p>
            <a:r>
              <a:rPr lang="zh-CN" altLang="en-US" sz="28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Impact" panose="020B0806030902050204" pitchFamily="34" charset="0"/>
              </a:rPr>
              <a:t>专项评价</a:t>
            </a:r>
            <a:endParaRPr lang="zh-CN" altLang="en-US" sz="40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Impact" panose="020B0806030902050204" pitchFamily="34" charset="0"/>
            </a:endParaRPr>
          </a:p>
          <a:p>
            <a:endParaRPr lang="zh-CN" altLang="en-US" sz="40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Impact" panose="020B0806030902050204" pitchFamily="34" charset="0"/>
            </a:endParaRPr>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endParaRPr sz="2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sym typeface="+mn-lt"/>
            </a:endParaRPr>
          </a:p>
          <a:p>
            <a:pPr algn="ctr" fontAlgn="auto">
              <a:buNone/>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国内外研究现状</a:t>
            </a:r>
            <a:endPar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endParaRPr>
          </a:p>
        </p:txBody>
      </p:sp>
      <p:cxnSp>
        <p:nvCxnSpPr>
          <p:cNvPr id="5" name="直接连接符 4"/>
          <p:cNvCxnSpPr/>
          <p:nvPr>
            <p:custDataLst>
              <p:tags r:id="rId2"/>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228090" y="2219960"/>
            <a:ext cx="9852660" cy="2245360"/>
          </a:xfrm>
          <a:prstGeom prst="rect">
            <a:avLst/>
          </a:prstGeom>
          <a:noFill/>
        </p:spPr>
        <p:txBody>
          <a:bodyPr wrap="square" rtlCol="0">
            <a:spAutoFit/>
          </a:bodyPr>
          <a:lstStyle/>
          <a:p>
            <a:r>
              <a:rPr lang="zh-CN" altLang="en-US" sz="2800" b="1" dirty="0" smtClean="0">
                <a:latin typeface="宋体" panose="02010600030101010101" pitchFamily="2" charset="-122"/>
                <a:ea typeface="宋体" panose="02010600030101010101" pitchFamily="2" charset="-122"/>
                <a:cs typeface="宋体" panose="02010600030101010101" pitchFamily="2" charset="-122"/>
                <a:sym typeface="+mn-ea"/>
              </a:rPr>
              <a:t>法国</a:t>
            </a:r>
            <a:r>
              <a:rPr lang="zh-CN" altLang="en-US" sz="2800" dirty="0" smtClean="0">
                <a:latin typeface="宋体" panose="02010600030101010101" pitchFamily="2" charset="-122"/>
                <a:ea typeface="宋体" panose="02010600030101010101" pitchFamily="2" charset="-122"/>
                <a:cs typeface="宋体" panose="02010600030101010101" pitchFamily="2" charset="-122"/>
                <a:sym typeface="+mn-ea"/>
              </a:rPr>
              <a:t>巴黎地铁,安全第一的理念，遍布电子监测网络，做到监控全线覆盖。三级巡逻制度和定期消防演习制度。</a:t>
            </a:r>
            <a:endParaRPr lang="zh-CN" altLang="en-US" sz="2800" dirty="0" smtClean="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2800" dirty="0" smtClean="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2800" b="1"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Impact" panose="020B0806030902050204" pitchFamily="34" charset="0"/>
              </a:rPr>
              <a:t>新加坡</a:t>
            </a:r>
            <a:r>
              <a:rPr lang="zh-CN" altLang="en-US" sz="28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Impact" panose="020B0806030902050204" pitchFamily="34" charset="0"/>
              </a:rPr>
              <a:t>地铁拥有全球最为完善的列车自动防护系统，全程式、无盲区、无漏点监控。</a:t>
            </a:r>
            <a:endParaRPr lang="zh-CN" altLang="en-US" sz="28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Impact" panose="020B0806030902050204" pitchFamily="34" charset="0"/>
            </a:endParaRPr>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493395" y="414655"/>
            <a:ext cx="11321415" cy="610870"/>
          </a:xfrm>
          <a:prstGeom prst="rect">
            <a:avLst/>
          </a:prstGeom>
        </p:spPr>
        <p:txBody>
          <a:bodyPr vert="horz" lIns="91440" tIns="45720" rIns="91440" bIns="45720" rtlCol="0" anchor="b">
            <a:no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pPr algn="ctr" fontAlgn="auto">
              <a:defRPr/>
            </a:pPr>
            <a:endParaRPr sz="2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sym typeface="+mn-lt"/>
            </a:endParaRPr>
          </a:p>
          <a:p>
            <a:pPr algn="ctr" fontAlgn="auto">
              <a:buNone/>
              <a:defRPr/>
            </a:pPr>
            <a:r>
              <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rPr>
              <a:t>国内外研究现状</a:t>
            </a:r>
            <a:endParaRPr lang="zh-CN" sz="4800" b="1" cap="all" dirty="0" smtClean="0">
              <a:gradFill>
                <a:gsLst>
                  <a:gs pos="100000">
                    <a:srgbClr val="002060"/>
                  </a:gs>
                  <a:gs pos="0">
                    <a:srgbClr val="0070C0"/>
                  </a:gs>
                </a:gsLst>
                <a:lin ang="2700000" scaled="0"/>
              </a:gradFill>
              <a:latin typeface="宋体" panose="02010600030101010101" pitchFamily="2" charset="-122"/>
              <a:ea typeface="宋体" panose="02010600030101010101" pitchFamily="2" charset="-122"/>
              <a:cs typeface="+mn-ea"/>
            </a:endParaRPr>
          </a:p>
        </p:txBody>
      </p:sp>
      <p:cxnSp>
        <p:nvCxnSpPr>
          <p:cNvPr id="5" name="直接连接符 4"/>
          <p:cNvCxnSpPr/>
          <p:nvPr>
            <p:custDataLst>
              <p:tags r:id="rId2"/>
            </p:custDataLst>
          </p:nvPr>
        </p:nvCxnSpPr>
        <p:spPr>
          <a:xfrm>
            <a:off x="493395" y="119253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494030" y="1644015"/>
            <a:ext cx="10859770" cy="4523105"/>
          </a:xfrm>
          <a:prstGeom prst="rect">
            <a:avLst/>
          </a:prstGeom>
          <a:noFill/>
        </p:spPr>
        <p:txBody>
          <a:bodyPr wrap="square" rtlCol="0">
            <a:spAutoFit/>
          </a:bodyPr>
          <a:lstStyle/>
          <a:p>
            <a:pPr>
              <a:lnSpc>
                <a:spcPct val="150000"/>
              </a:lnSpc>
            </a:pPr>
            <a:r>
              <a:rPr lang="zh-CN" altLang="en-US" sz="2400" b="1" dirty="0">
                <a:solidFill>
                  <a:schemeClr val="tx1"/>
                </a:solidFill>
                <a:latin typeface="微软雅黑" panose="020B0503020204020204" pitchFamily="34" charset="-122"/>
                <a:ea typeface="微软雅黑" panose="020B0503020204020204" pitchFamily="34" charset="-122"/>
                <a:sym typeface="+mn-ea"/>
              </a:rPr>
              <a:t>英国</a:t>
            </a:r>
            <a:r>
              <a:rPr lang="zh-CN" altLang="en-US" sz="2400" dirty="0">
                <a:solidFill>
                  <a:schemeClr val="tx1"/>
                </a:solidFill>
                <a:latin typeface="微软雅黑" panose="020B0503020204020204" pitchFamily="34" charset="-122"/>
                <a:ea typeface="微软雅黑" panose="020B0503020204020204" pitchFamily="34" charset="-122"/>
                <a:sym typeface="+mn-ea"/>
              </a:rPr>
              <a:t>伦敦地铁则把铁路安全评价系统引入轨道交通, 把所有的风险分为3个等级</a:t>
            </a:r>
            <a:endParaRPr lang="zh-CN" altLang="en-US" sz="2400" dirty="0">
              <a:solidFill>
                <a:schemeClr val="tx1"/>
              </a:solidFill>
              <a:latin typeface="微软雅黑" panose="020B0503020204020204" pitchFamily="34" charset="-122"/>
              <a:ea typeface="微软雅黑" panose="020B0503020204020204" pitchFamily="34" charset="-122"/>
              <a:sym typeface="+mn-ea"/>
            </a:endParaRPr>
          </a:p>
          <a:p>
            <a:pPr>
              <a:lnSpc>
                <a:spcPct val="150000"/>
              </a:lnSpc>
            </a:pPr>
            <a:endParaRPr lang="zh-CN" altLang="en-US" sz="2400" dirty="0">
              <a:solidFill>
                <a:schemeClr val="tx1"/>
              </a:solidFill>
              <a:latin typeface="微软雅黑" panose="020B0503020204020204" pitchFamily="34" charset="-122"/>
              <a:ea typeface="微软雅黑" panose="020B0503020204020204" pitchFamily="34" charset="-122"/>
              <a:sym typeface="+mn-ea"/>
            </a:endParaRPr>
          </a:p>
          <a:p>
            <a:pPr>
              <a:lnSpc>
                <a:spcPct val="150000"/>
              </a:lnSpc>
            </a:pPr>
            <a:r>
              <a:rPr lang="zh-CN" altLang="en-US" sz="2400" dirty="0">
                <a:solidFill>
                  <a:schemeClr val="tx1"/>
                </a:solidFill>
                <a:latin typeface="微软雅黑" panose="020B0503020204020204" pitchFamily="34" charset="-122"/>
                <a:ea typeface="微软雅黑" panose="020B0503020204020204" pitchFamily="34" charset="-122"/>
                <a:sym typeface="+mn-ea"/>
              </a:rPr>
              <a:t>英国伦敦地铁公司风险评价方法主要是分析和预测某种有重大危险的有害因素对乘客及其工作人员可能造成的伤害, 它通过研究人员伤害(伤亡)与主要危险因素之间的定量关系, 以确定危险因素的伤害程度, 以便更好地掌握危险发生的原因, 从而采取一定的方式、方法对其进行控制和改进。该方法的主要缺点是需要大量的原始数据作为依据。（</a:t>
            </a:r>
            <a:r>
              <a:rPr lang="zh-CN" altLang="en-US" sz="2400" u="sng" dirty="0">
                <a:solidFill>
                  <a:schemeClr val="tx1"/>
                </a:solidFill>
                <a:latin typeface="微软雅黑" panose="020B0503020204020204" pitchFamily="34" charset="-122"/>
                <a:ea typeface="微软雅黑" panose="020B0503020204020204" pitchFamily="34" charset="-122"/>
                <a:sym typeface="+mn-ea"/>
              </a:rPr>
              <a:t>定量风险评估，乘客风险评估，工作场所风险评估</a:t>
            </a:r>
            <a:r>
              <a:rPr lang="zh-CN" altLang="en-US" sz="2400" dirty="0">
                <a:solidFill>
                  <a:schemeClr val="tx1"/>
                </a:solidFill>
                <a:latin typeface="微软雅黑" panose="020B0503020204020204" pitchFamily="34" charset="-122"/>
                <a:ea typeface="微软雅黑" panose="020B0503020204020204" pitchFamily="34" charset="-122"/>
                <a:sym typeface="+mn-ea"/>
              </a:rPr>
              <a:t>）</a:t>
            </a:r>
            <a:endParaRPr lang="zh-CN" altLang="en-US" sz="2400" dirty="0">
              <a:solidFill>
                <a:schemeClr val="tx1"/>
              </a:solidFill>
              <a:latin typeface="微软雅黑" panose="020B0503020204020204" pitchFamily="34" charset="-122"/>
              <a:ea typeface="微软雅黑" panose="020B0503020204020204" pitchFamily="34" charset="-122"/>
            </a:endParaRPr>
          </a:p>
          <a:p>
            <a:pPr>
              <a:lnSpc>
                <a:spcPct val="150000"/>
              </a:lnSpc>
            </a:pPr>
            <a:endParaRPr lang="zh-CN" altLang="en-US" sz="2400" dirty="0" smtClean="0">
              <a:solidFill>
                <a:schemeClr val="tx1"/>
              </a:solidFill>
              <a:latin typeface="微软雅黑" panose="020B0503020204020204" pitchFamily="34" charset="-122"/>
              <a:ea typeface="微软雅黑" panose="020B0503020204020204" pitchFamily="34" charset="-122"/>
              <a:cs typeface="宋体" panose="02010600030101010101" pitchFamily="2" charset="-122"/>
              <a:sym typeface="Impact" panose="020B0806030902050204" pitchFamily="34" charset="0"/>
            </a:endParaRPr>
          </a:p>
        </p:txBody>
      </p:sp>
      <p:sp>
        <p:nvSpPr>
          <p:cNvPr id="3" name="灯片编号占位符 2"/>
          <p:cNvSpPr>
            <a:spLocks noGrp="1"/>
          </p:cNvSpPr>
          <p:nvPr>
            <p:ph type="sldNum" sz="quarter" idx="12"/>
          </p:nvPr>
        </p:nvSpPr>
        <p:spPr/>
        <p:txBody>
          <a:bodyPr/>
          <a:lstStyle/>
          <a:p>
            <a:fld id="{49AE70B2-8BF9-45C0-BB95-33D1B9D3A854}" type="slidenum">
              <a:rPr lang="zh-CN" altLang="en-US" smtClean="0"/>
            </a:fld>
            <a:endParaRPr lang="zh-CN" altLang="en-US"/>
          </a:p>
        </p:txBody>
      </p:sp>
    </p:spTree>
    <p:custDataLst>
      <p:tags r:id="rId3"/>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4553"/>
</p:tagLst>
</file>

<file path=ppt/tags/tag10.xml><?xml version="1.0" encoding="utf-8"?>
<p:tagLst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11.xml><?xml version="1.0" encoding="utf-8"?>
<p:tagLst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12.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13.xml><?xml version="1.0" encoding="utf-8"?>
<p:tagLst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14.xml><?xml version="1.0" encoding="utf-8"?>
<p:tagLst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15.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16.xml><?xml version="1.0" encoding="utf-8"?>
<p:tagLst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17.xml><?xml version="1.0" encoding="utf-8"?>
<p:tagLst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18.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19.xml><?xml version="1.0" encoding="utf-8"?>
<p:tagLst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2.xml><?xml version="1.0" encoding="utf-8"?>
<p:tagLst xmlns:p="http://schemas.openxmlformats.org/presentationml/2006/main">
  <p:tag name="KSO_WM_TAG_VERSION" val="1.0"/>
  <p:tag name="KSO_WM_TEMPLATE_CATEGORY" val="custom"/>
  <p:tag name="KSO_WM_TEMPLATE_INDEX" val="20184553"/>
</p:tagLst>
</file>

<file path=ppt/tags/tag20.xml><?xml version="1.0" encoding="utf-8"?>
<p:tagLst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21.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22.xml><?xml version="1.0" encoding="utf-8"?>
<p:tagLst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23.xml><?xml version="1.0" encoding="utf-8"?>
<p:tagLst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24.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25.xml><?xml version="1.0" encoding="utf-8"?>
<p:tagLst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26.xml><?xml version="1.0" encoding="utf-8"?>
<p:tagLst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27.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28.xml><?xml version="1.0" encoding="utf-8"?>
<p:tagLst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29.xml><?xml version="1.0" encoding="utf-8"?>
<p:tagLst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3.xml><?xml version="1.0" encoding="utf-8"?>
<p:tagLst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30.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31.xml><?xml version="1.0" encoding="utf-8"?>
<p:tagLst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32.xml><?xml version="1.0" encoding="utf-8"?>
<p:tagLst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33.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34.xml><?xml version="1.0" encoding="utf-8"?>
<p:tagLst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35.xml><?xml version="1.0" encoding="utf-8"?>
<p:tagLst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36.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37.xml><?xml version="1.0" encoding="utf-8"?>
<p:tagLst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38.xml><?xml version="1.0" encoding="utf-8"?>
<p:tagLst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39.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4.xml><?xml version="1.0" encoding="utf-8"?>
<p:tagLst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40.xml><?xml version="1.0" encoding="utf-8"?>
<p:tagLst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41.xml><?xml version="1.0" encoding="utf-8"?>
<p:tagLst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42.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43.xml><?xml version="1.0" encoding="utf-8"?>
<p:tagLst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44.xml><?xml version="1.0" encoding="utf-8"?>
<p:tagLst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45.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46.xml><?xml version="1.0" encoding="utf-8"?>
<p:tagLst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47.xml><?xml version="1.0" encoding="utf-8"?>
<p:tagLst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48.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49.xml><?xml version="1.0" encoding="utf-8"?>
<p:tagLst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5.xml><?xml version="1.0" encoding="utf-8"?>
<p:tagLst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50.xml><?xml version="1.0" encoding="utf-8"?>
<p:tagLst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51.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52.xml><?xml version="1.0" encoding="utf-8"?>
<p:tagLst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53.xml><?xml version="1.0" encoding="utf-8"?>
<p:tagLst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54.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55.xml><?xml version="1.0" encoding="utf-8"?>
<p:tagLst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56.xml><?xml version="1.0" encoding="utf-8"?>
<p:tagLst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57.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58.xml><?xml version="1.0" encoding="utf-8"?>
<p:tagLst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59.xml><?xml version="1.0" encoding="utf-8"?>
<p:tagLst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6.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60.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61.xml><?xml version="1.0" encoding="utf-8"?>
<p:tagLst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62.xml><?xml version="1.0" encoding="utf-8"?>
<p:tagLst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63.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64.xml><?xml version="1.0" encoding="utf-8"?>
<p:tagLst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65.xml><?xml version="1.0" encoding="utf-8"?>
<p:tagLst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66.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67.xml><?xml version="1.0" encoding="utf-8"?>
<p:tagLst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68.xml><?xml version="1.0" encoding="utf-8"?>
<p:tagLst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69.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7.xml><?xml version="1.0" encoding="utf-8"?>
<p:tagLst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70.xml><?xml version="1.0" encoding="utf-8"?>
<p:tagLst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71.xml><?xml version="1.0" encoding="utf-8"?>
<p:tagLst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72.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73.xml><?xml version="1.0" encoding="utf-8"?>
<p:tagLst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74.xml><?xml version="1.0" encoding="utf-8"?>
<p:tagLst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75.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8.xml><?xml version="1.0" encoding="utf-8"?>
<p:tagLst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9.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heme/theme1.xml><?xml version="1.0" encoding="utf-8"?>
<a:theme xmlns:a="http://schemas.openxmlformats.org/drawingml/2006/main" name="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2872</Words>
  <Application>WPS 演示</Application>
  <PresentationFormat>自定义</PresentationFormat>
  <Paragraphs>213</Paragraphs>
  <Slides>24</Slides>
  <Notes>25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24</vt:i4>
      </vt:variant>
    </vt:vector>
  </HeadingPairs>
  <TitlesOfParts>
    <vt:vector size="36" baseType="lpstr">
      <vt:lpstr>Arial</vt:lpstr>
      <vt:lpstr>宋体</vt:lpstr>
      <vt:lpstr>Wingdings</vt:lpstr>
      <vt:lpstr>黑体</vt:lpstr>
      <vt:lpstr>Calibri</vt:lpstr>
      <vt:lpstr>微软雅黑</vt:lpstr>
      <vt:lpstr>Palatino</vt:lpstr>
      <vt:lpstr>Times New Roman</vt:lpstr>
      <vt:lpstr>Impact</vt:lpstr>
      <vt:lpstr>Arial Unicode MS</vt:lpstr>
      <vt:lpstr>Palatino Linotype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吹泡泡°</cp:lastModifiedBy>
  <cp:revision>8</cp:revision>
  <dcterms:created xsi:type="dcterms:W3CDTF">2018-03-01T02:03:00Z</dcterms:created>
  <dcterms:modified xsi:type="dcterms:W3CDTF">2018-11-16T01:48:06Z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2052-10.1.0.7668</vt:lpwstr>
  </property>
  <property fmtid="{D5CDD505-2E9C-101B-9397-08002B2CF9AE}" pid="3" name="KSORubyTemplateID">
    <vt:lpwstr>13</vt:lpwstr>
  </property>
</Properties>
</file>