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81" r:id="rId3"/>
    <p:sldId id="388" r:id="rId4"/>
    <p:sldId id="389" r:id="rId5"/>
    <p:sldId id="359" r:id="rId6"/>
    <p:sldId id="387" r:id="rId7"/>
    <p:sldId id="390" r:id="rId8"/>
    <p:sldId id="363" r:id="rId9"/>
    <p:sldId id="360" r:id="rId10"/>
    <p:sldId id="361" r:id="rId11"/>
    <p:sldId id="357" r:id="rId12"/>
    <p:sldId id="382" r:id="rId13"/>
    <p:sldId id="386" r:id="rId14"/>
    <p:sldId id="385" r:id="rId15"/>
    <p:sldId id="384" r:id="rId16"/>
    <p:sldId id="371" r:id="rId17"/>
    <p:sldId id="27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FFCCFF"/>
    <a:srgbClr val="9999FF"/>
    <a:srgbClr val="000000"/>
    <a:srgbClr val="33CC33"/>
    <a:srgbClr val="DA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5" autoAdjust="0"/>
    <p:restoredTop sz="87455" autoAdjust="0"/>
  </p:normalViewPr>
  <p:slideViewPr>
    <p:cSldViewPr snapToGrid="0">
      <p:cViewPr varScale="1">
        <p:scale>
          <a:sx n="98" d="100"/>
          <a:sy n="98" d="100"/>
        </p:scale>
        <p:origin x="31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2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41575-7FCB-487E-BCCC-CB971369DFA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786A39D-407A-49E0-BB3F-CACD3BD5B9B5}">
      <dgm:prSet phldrT="[文本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STAR UML</a:t>
          </a:r>
          <a:endParaRPr lang="zh-CN" altLang="en-US" dirty="0"/>
        </a:p>
      </dgm:t>
    </dgm:pt>
    <dgm:pt modelId="{975F5155-6633-4610-9826-C4F5D1A3F18B}" type="parTrans" cxnId="{EC67BF0B-7F9A-4CD0-B9E5-AD5AF8C1EEAC}">
      <dgm:prSet/>
      <dgm:spPr/>
      <dgm:t>
        <a:bodyPr/>
        <a:lstStyle/>
        <a:p>
          <a:endParaRPr lang="zh-CN" altLang="en-US"/>
        </a:p>
      </dgm:t>
    </dgm:pt>
    <dgm:pt modelId="{930040A2-6187-4C45-AA95-6A5BB776BE2A}" type="sibTrans" cxnId="{EC67BF0B-7F9A-4CD0-B9E5-AD5AF8C1EEAC}">
      <dgm:prSet/>
      <dgm:spPr/>
      <dgm:t>
        <a:bodyPr/>
        <a:lstStyle/>
        <a:p>
          <a:endParaRPr lang="zh-CN" altLang="en-US"/>
        </a:p>
      </dgm:t>
    </dgm:pt>
    <dgm:pt modelId="{61B8DF17-0F04-4F62-8684-1BA142CAB8EA}">
      <dgm:prSet phldrT="[文本]"/>
      <dgm:spPr/>
      <dgm:t>
        <a:bodyPr/>
        <a:lstStyle/>
        <a:p>
          <a:r>
            <a:rPr lang="en-US" altLang="zh-CN" dirty="0" smtClean="0"/>
            <a:t>UML</a:t>
          </a:r>
          <a:endParaRPr lang="zh-CN" altLang="en-US" dirty="0"/>
        </a:p>
      </dgm:t>
    </dgm:pt>
    <dgm:pt modelId="{24DE545A-FD05-4E9C-9E26-7D85D1B20DF8}" type="parTrans" cxnId="{9D68ECB7-8440-46D1-AB73-784E88D132F9}">
      <dgm:prSet/>
      <dgm:spPr/>
      <dgm:t>
        <a:bodyPr/>
        <a:lstStyle/>
        <a:p>
          <a:endParaRPr lang="zh-CN" altLang="en-US"/>
        </a:p>
      </dgm:t>
    </dgm:pt>
    <dgm:pt modelId="{87AC13DF-D405-4889-8DEC-B863FBB929FF}" type="sibTrans" cxnId="{9D68ECB7-8440-46D1-AB73-784E88D132F9}">
      <dgm:prSet/>
      <dgm:spPr/>
      <dgm:t>
        <a:bodyPr/>
        <a:lstStyle/>
        <a:p>
          <a:endParaRPr lang="zh-CN" altLang="en-US"/>
        </a:p>
      </dgm:t>
    </dgm:pt>
    <dgm:pt modelId="{FA79B8F0-2810-41E5-A6C4-F51A3BCE8148}">
      <dgm:prSet phldrT="[文本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GenGFCCode</a:t>
          </a:r>
          <a:endParaRPr lang="zh-CN" altLang="en-US" dirty="0">
            <a:solidFill>
              <a:schemeClr val="bg1"/>
            </a:solidFill>
          </a:endParaRPr>
        </a:p>
      </dgm:t>
    </dgm:pt>
    <dgm:pt modelId="{288582AE-CB62-4CE2-B722-6E9D1F7111AF}" type="parTrans" cxnId="{5748A340-11CD-46BB-9480-9C815DF39809}">
      <dgm:prSet/>
      <dgm:spPr/>
      <dgm:t>
        <a:bodyPr/>
        <a:lstStyle/>
        <a:p>
          <a:endParaRPr lang="zh-CN" altLang="en-US"/>
        </a:p>
      </dgm:t>
    </dgm:pt>
    <dgm:pt modelId="{9CECF732-A3E3-43C7-8A19-7ED58523FB60}" type="sibTrans" cxnId="{5748A340-11CD-46BB-9480-9C815DF39809}">
      <dgm:prSet/>
      <dgm:spPr/>
      <dgm:t>
        <a:bodyPr/>
        <a:lstStyle/>
        <a:p>
          <a:endParaRPr lang="zh-CN" altLang="en-US"/>
        </a:p>
      </dgm:t>
    </dgm:pt>
    <dgm:pt modelId="{D65EE4A4-B01D-491C-BCB5-A21E52288399}">
      <dgm:prSet phldrT="[文本]"/>
      <dgm:spPr/>
      <dgm:t>
        <a:bodyPr/>
        <a:lstStyle/>
        <a:p>
          <a:r>
            <a:rPr lang="en-US" altLang="zh-CN" dirty="0" smtClean="0"/>
            <a:t>EXPRESS</a:t>
          </a:r>
          <a:endParaRPr lang="zh-CN" altLang="en-US" dirty="0"/>
        </a:p>
      </dgm:t>
    </dgm:pt>
    <dgm:pt modelId="{59F4A36F-DE39-4744-9F32-C49BF588C1E5}" type="parTrans" cxnId="{54290944-2CB6-4252-A708-640CDB10BA39}">
      <dgm:prSet/>
      <dgm:spPr/>
      <dgm:t>
        <a:bodyPr/>
        <a:lstStyle/>
        <a:p>
          <a:endParaRPr lang="zh-CN" altLang="en-US"/>
        </a:p>
      </dgm:t>
    </dgm:pt>
    <dgm:pt modelId="{835B798D-02FA-4D1F-9A5D-8C33E6A29EA4}" type="sibTrans" cxnId="{54290944-2CB6-4252-A708-640CDB10BA39}">
      <dgm:prSet/>
      <dgm:spPr/>
      <dgm:t>
        <a:bodyPr/>
        <a:lstStyle/>
        <a:p>
          <a:endParaRPr lang="zh-CN" altLang="en-US"/>
        </a:p>
      </dgm:t>
    </dgm:pt>
    <dgm:pt modelId="{454C84D5-D582-405D-83B7-73BEE358151B}" type="pres">
      <dgm:prSet presAssocID="{1FE41575-7FCB-487E-BCCC-CB971369DFAA}" presName="Name0" presStyleCnt="0">
        <dgm:presLayoutVars>
          <dgm:dir/>
          <dgm:resizeHandles val="exact"/>
        </dgm:presLayoutVars>
      </dgm:prSet>
      <dgm:spPr/>
    </dgm:pt>
    <dgm:pt modelId="{14CA6D13-477E-450B-A633-836E80E559D1}" type="pres">
      <dgm:prSet presAssocID="{1786A39D-407A-49E0-BB3F-CACD3BD5B9B5}" presName="node" presStyleLbl="node1" presStyleIdx="0" presStyleCnt="4">
        <dgm:presLayoutVars>
          <dgm:bulletEnabled val="1"/>
        </dgm:presLayoutVars>
      </dgm:prSet>
      <dgm:spPr/>
    </dgm:pt>
    <dgm:pt modelId="{3FF2FC28-CD97-4F15-BBDE-A9911B28D409}" type="pres">
      <dgm:prSet presAssocID="{930040A2-6187-4C45-AA95-6A5BB776BE2A}" presName="sibTrans" presStyleLbl="sibTrans2D1" presStyleIdx="0" presStyleCnt="3"/>
      <dgm:spPr/>
    </dgm:pt>
    <dgm:pt modelId="{6F520A25-EC8B-4744-BB55-84050432B555}" type="pres">
      <dgm:prSet presAssocID="{930040A2-6187-4C45-AA95-6A5BB776BE2A}" presName="connectorText" presStyleLbl="sibTrans2D1" presStyleIdx="0" presStyleCnt="3"/>
      <dgm:spPr/>
    </dgm:pt>
    <dgm:pt modelId="{B9856B24-4CCC-4300-94BF-ED12C000DB41}" type="pres">
      <dgm:prSet presAssocID="{61B8DF17-0F04-4F62-8684-1BA142CAB8EA}" presName="node" presStyleLbl="node1" presStyleIdx="1" presStyleCnt="4">
        <dgm:presLayoutVars>
          <dgm:bulletEnabled val="1"/>
        </dgm:presLayoutVars>
      </dgm:prSet>
      <dgm:spPr/>
    </dgm:pt>
    <dgm:pt modelId="{F81ECA39-631E-40B3-8DDE-9D3388175A0E}" type="pres">
      <dgm:prSet presAssocID="{87AC13DF-D405-4889-8DEC-B863FBB929FF}" presName="sibTrans" presStyleLbl="sibTrans2D1" presStyleIdx="1" presStyleCnt="3"/>
      <dgm:spPr/>
    </dgm:pt>
    <dgm:pt modelId="{97CA4A0D-3260-4AE6-A1DC-E59C0AFE345A}" type="pres">
      <dgm:prSet presAssocID="{87AC13DF-D405-4889-8DEC-B863FBB929FF}" presName="connectorText" presStyleLbl="sibTrans2D1" presStyleIdx="1" presStyleCnt="3"/>
      <dgm:spPr/>
    </dgm:pt>
    <dgm:pt modelId="{965C57B0-B29B-4545-A261-288438625B87}" type="pres">
      <dgm:prSet presAssocID="{FA79B8F0-2810-41E5-A6C4-F51A3BCE8148}" presName="node" presStyleLbl="node1" presStyleIdx="2" presStyleCnt="4">
        <dgm:presLayoutVars>
          <dgm:bulletEnabled val="1"/>
        </dgm:presLayoutVars>
      </dgm:prSet>
      <dgm:spPr/>
    </dgm:pt>
    <dgm:pt modelId="{054587A4-9826-4ED5-B90E-BD6EDB1164B2}" type="pres">
      <dgm:prSet presAssocID="{9CECF732-A3E3-43C7-8A19-7ED58523FB60}" presName="sibTrans" presStyleLbl="sibTrans2D1" presStyleIdx="2" presStyleCnt="3"/>
      <dgm:spPr/>
    </dgm:pt>
    <dgm:pt modelId="{4FCEA21C-6F87-46D2-99B0-2ED6D58A8DC2}" type="pres">
      <dgm:prSet presAssocID="{9CECF732-A3E3-43C7-8A19-7ED58523FB60}" presName="connectorText" presStyleLbl="sibTrans2D1" presStyleIdx="2" presStyleCnt="3"/>
      <dgm:spPr/>
    </dgm:pt>
    <dgm:pt modelId="{FEB2654F-C1B6-46DB-83DD-1B54165EC7AC}" type="pres">
      <dgm:prSet presAssocID="{D65EE4A4-B01D-491C-BCB5-A21E52288399}" presName="node" presStyleLbl="node1" presStyleIdx="3" presStyleCnt="4">
        <dgm:presLayoutVars>
          <dgm:bulletEnabled val="1"/>
        </dgm:presLayoutVars>
      </dgm:prSet>
      <dgm:spPr/>
    </dgm:pt>
  </dgm:ptLst>
  <dgm:cxnLst>
    <dgm:cxn modelId="{EC67BF0B-7F9A-4CD0-B9E5-AD5AF8C1EEAC}" srcId="{1FE41575-7FCB-487E-BCCC-CB971369DFAA}" destId="{1786A39D-407A-49E0-BB3F-CACD3BD5B9B5}" srcOrd="0" destOrd="0" parTransId="{975F5155-6633-4610-9826-C4F5D1A3F18B}" sibTransId="{930040A2-6187-4C45-AA95-6A5BB776BE2A}"/>
    <dgm:cxn modelId="{510B3721-B0F4-47B1-B544-5E1F0FDD7670}" type="presOf" srcId="{FA79B8F0-2810-41E5-A6C4-F51A3BCE8148}" destId="{965C57B0-B29B-4545-A261-288438625B87}" srcOrd="0" destOrd="0" presId="urn:microsoft.com/office/officeart/2005/8/layout/process1"/>
    <dgm:cxn modelId="{AB9578B8-DD3B-4EDD-96FD-CBC3494D4510}" type="presOf" srcId="{61B8DF17-0F04-4F62-8684-1BA142CAB8EA}" destId="{B9856B24-4CCC-4300-94BF-ED12C000DB41}" srcOrd="0" destOrd="0" presId="urn:microsoft.com/office/officeart/2005/8/layout/process1"/>
    <dgm:cxn modelId="{54290944-2CB6-4252-A708-640CDB10BA39}" srcId="{1FE41575-7FCB-487E-BCCC-CB971369DFAA}" destId="{D65EE4A4-B01D-491C-BCB5-A21E52288399}" srcOrd="3" destOrd="0" parTransId="{59F4A36F-DE39-4744-9F32-C49BF588C1E5}" sibTransId="{835B798D-02FA-4D1F-9A5D-8C33E6A29EA4}"/>
    <dgm:cxn modelId="{DA319A3C-A304-45FF-B25F-95F6A0943387}" type="presOf" srcId="{930040A2-6187-4C45-AA95-6A5BB776BE2A}" destId="{6F520A25-EC8B-4744-BB55-84050432B555}" srcOrd="1" destOrd="0" presId="urn:microsoft.com/office/officeart/2005/8/layout/process1"/>
    <dgm:cxn modelId="{5748A340-11CD-46BB-9480-9C815DF39809}" srcId="{1FE41575-7FCB-487E-BCCC-CB971369DFAA}" destId="{FA79B8F0-2810-41E5-A6C4-F51A3BCE8148}" srcOrd="2" destOrd="0" parTransId="{288582AE-CB62-4CE2-B722-6E9D1F7111AF}" sibTransId="{9CECF732-A3E3-43C7-8A19-7ED58523FB60}"/>
    <dgm:cxn modelId="{25DC7A01-B0D1-4FAA-8DF1-9D213B9D36DB}" type="presOf" srcId="{87AC13DF-D405-4889-8DEC-B863FBB929FF}" destId="{97CA4A0D-3260-4AE6-A1DC-E59C0AFE345A}" srcOrd="1" destOrd="0" presId="urn:microsoft.com/office/officeart/2005/8/layout/process1"/>
    <dgm:cxn modelId="{0ED0EBAA-5741-459E-B9FA-AFDFFE2E0412}" type="presOf" srcId="{D65EE4A4-B01D-491C-BCB5-A21E52288399}" destId="{FEB2654F-C1B6-46DB-83DD-1B54165EC7AC}" srcOrd="0" destOrd="0" presId="urn:microsoft.com/office/officeart/2005/8/layout/process1"/>
    <dgm:cxn modelId="{42EA56AB-ED26-4B96-BC06-B461C8D73995}" type="presOf" srcId="{1FE41575-7FCB-487E-BCCC-CB971369DFAA}" destId="{454C84D5-D582-405D-83B7-73BEE358151B}" srcOrd="0" destOrd="0" presId="urn:microsoft.com/office/officeart/2005/8/layout/process1"/>
    <dgm:cxn modelId="{387D46EA-DFC4-4950-A50C-ABD79EEC84F2}" type="presOf" srcId="{87AC13DF-D405-4889-8DEC-B863FBB929FF}" destId="{F81ECA39-631E-40B3-8DDE-9D3388175A0E}" srcOrd="0" destOrd="0" presId="urn:microsoft.com/office/officeart/2005/8/layout/process1"/>
    <dgm:cxn modelId="{9D68ECB7-8440-46D1-AB73-784E88D132F9}" srcId="{1FE41575-7FCB-487E-BCCC-CB971369DFAA}" destId="{61B8DF17-0F04-4F62-8684-1BA142CAB8EA}" srcOrd="1" destOrd="0" parTransId="{24DE545A-FD05-4E9C-9E26-7D85D1B20DF8}" sibTransId="{87AC13DF-D405-4889-8DEC-B863FBB929FF}"/>
    <dgm:cxn modelId="{CB76F747-79C1-44E5-B70D-E08FAA6CE43A}" type="presOf" srcId="{930040A2-6187-4C45-AA95-6A5BB776BE2A}" destId="{3FF2FC28-CD97-4F15-BBDE-A9911B28D409}" srcOrd="0" destOrd="0" presId="urn:microsoft.com/office/officeart/2005/8/layout/process1"/>
    <dgm:cxn modelId="{9CBE4423-EF12-45C2-B0CB-7804AE1CC238}" type="presOf" srcId="{9CECF732-A3E3-43C7-8A19-7ED58523FB60}" destId="{4FCEA21C-6F87-46D2-99B0-2ED6D58A8DC2}" srcOrd="1" destOrd="0" presId="urn:microsoft.com/office/officeart/2005/8/layout/process1"/>
    <dgm:cxn modelId="{4F68C963-F700-4835-BC2F-B9C8DD0F4740}" type="presOf" srcId="{1786A39D-407A-49E0-BB3F-CACD3BD5B9B5}" destId="{14CA6D13-477E-450B-A633-836E80E559D1}" srcOrd="0" destOrd="0" presId="urn:microsoft.com/office/officeart/2005/8/layout/process1"/>
    <dgm:cxn modelId="{D2F493CE-0A37-42C0-9339-3CE7CE3C6CEA}" type="presOf" srcId="{9CECF732-A3E3-43C7-8A19-7ED58523FB60}" destId="{054587A4-9826-4ED5-B90E-BD6EDB1164B2}" srcOrd="0" destOrd="0" presId="urn:microsoft.com/office/officeart/2005/8/layout/process1"/>
    <dgm:cxn modelId="{2A5F4988-C04F-4309-9BF6-EEB5AB6185BB}" type="presParOf" srcId="{454C84D5-D582-405D-83B7-73BEE358151B}" destId="{14CA6D13-477E-450B-A633-836E80E559D1}" srcOrd="0" destOrd="0" presId="urn:microsoft.com/office/officeart/2005/8/layout/process1"/>
    <dgm:cxn modelId="{FC7A1DD4-FAAA-4DEB-8A1A-6AF155831B25}" type="presParOf" srcId="{454C84D5-D582-405D-83B7-73BEE358151B}" destId="{3FF2FC28-CD97-4F15-BBDE-A9911B28D409}" srcOrd="1" destOrd="0" presId="urn:microsoft.com/office/officeart/2005/8/layout/process1"/>
    <dgm:cxn modelId="{8AC535F4-256F-400C-B9FC-BE39FAFE4852}" type="presParOf" srcId="{3FF2FC28-CD97-4F15-BBDE-A9911B28D409}" destId="{6F520A25-EC8B-4744-BB55-84050432B555}" srcOrd="0" destOrd="0" presId="urn:microsoft.com/office/officeart/2005/8/layout/process1"/>
    <dgm:cxn modelId="{24A6D2A9-8E62-4E03-AC99-F30348B968C9}" type="presParOf" srcId="{454C84D5-D582-405D-83B7-73BEE358151B}" destId="{B9856B24-4CCC-4300-94BF-ED12C000DB41}" srcOrd="2" destOrd="0" presId="urn:microsoft.com/office/officeart/2005/8/layout/process1"/>
    <dgm:cxn modelId="{1FB8D2B9-5F02-4410-ADF5-94451B60A1F5}" type="presParOf" srcId="{454C84D5-D582-405D-83B7-73BEE358151B}" destId="{F81ECA39-631E-40B3-8DDE-9D3388175A0E}" srcOrd="3" destOrd="0" presId="urn:microsoft.com/office/officeart/2005/8/layout/process1"/>
    <dgm:cxn modelId="{E69ED30E-C6A5-41C6-B3C5-FD35E3252DA6}" type="presParOf" srcId="{F81ECA39-631E-40B3-8DDE-9D3388175A0E}" destId="{97CA4A0D-3260-4AE6-A1DC-E59C0AFE345A}" srcOrd="0" destOrd="0" presId="urn:microsoft.com/office/officeart/2005/8/layout/process1"/>
    <dgm:cxn modelId="{8602F557-7E08-47FF-B7CF-8806D95F8007}" type="presParOf" srcId="{454C84D5-D582-405D-83B7-73BEE358151B}" destId="{965C57B0-B29B-4545-A261-288438625B87}" srcOrd="4" destOrd="0" presId="urn:microsoft.com/office/officeart/2005/8/layout/process1"/>
    <dgm:cxn modelId="{C466B850-3646-4670-936C-F6931B86B534}" type="presParOf" srcId="{454C84D5-D582-405D-83B7-73BEE358151B}" destId="{054587A4-9826-4ED5-B90E-BD6EDB1164B2}" srcOrd="5" destOrd="0" presId="urn:microsoft.com/office/officeart/2005/8/layout/process1"/>
    <dgm:cxn modelId="{AB706C65-BBBF-4CA3-8D3F-A5E5F4626C3B}" type="presParOf" srcId="{054587A4-9826-4ED5-B90E-BD6EDB1164B2}" destId="{4FCEA21C-6F87-46D2-99B0-2ED6D58A8DC2}" srcOrd="0" destOrd="0" presId="urn:microsoft.com/office/officeart/2005/8/layout/process1"/>
    <dgm:cxn modelId="{5334D745-5B4A-4C5D-A149-4FFFEF1E842D}" type="presParOf" srcId="{454C84D5-D582-405D-83B7-73BEE358151B}" destId="{FEB2654F-C1B6-46DB-83DD-1B54165EC7A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3CB69F-ABF2-407D-8D93-691115C0D4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F244012-6B8B-481B-8EF2-0EFB7DC9EDF4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Gfc2RelDecomposes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整体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部分关系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334DF3-38F5-4C3E-832F-E3281235A71E}" type="parTrans" cxnId="{AA93260A-DDA0-4CE1-BD8E-E641FB16A07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ACB726-8AE3-443F-BC91-CBCB04DC97E1}" type="sibTrans" cxnId="{AA93260A-DDA0-4CE1-BD8E-E641FB16A07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0B183-0422-4CB8-9CDB-633243FDA0BF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Gfc2RelAggregates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聚合关系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138CB8-3CC2-4B9C-8A3B-43085E5984C5}" type="parTrans" cxnId="{740D563B-788E-40B1-879F-157B0E4DE4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E3C29A-BCEC-4D07-8D02-7673ADE42C1A}" type="sibTrans" cxnId="{740D563B-788E-40B1-879F-157B0E4DE4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F5124-3082-4650-BD84-D7F153287FC4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Gfc2RelVoidsElement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扣减关系，如：墙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门窗洞，板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板洞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E7333E-96EF-4F37-850A-422DF1196C6F}" type="parTrans" cxnId="{8866EC54-BFE4-4E59-B48C-7E77D6553E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1F8498-84A4-4504-9FFB-372CE9A1B9D2}" type="sibTrans" cxnId="{8866EC54-BFE4-4E59-B48C-7E77D6553E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1D1ABE-EEE0-487D-8A7E-5D1A5EE67B35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Gfc2RelDefines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定义关系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B782B3-3597-4964-9CB2-AA76436E7D2B}" type="parTrans" cxnId="{4C9566FC-8C2A-4A29-8350-CC63C81CE22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E3790-C092-45F7-B4C1-895A63577147}" type="sibTrans" cxnId="{4C9566FC-8C2A-4A29-8350-CC63C81CE22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AAE40D-885B-41FC-BB59-0F8CD4066D82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Gfc2RelDefinesByProperties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定义对象上的属性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286FBF-C3E7-497A-826E-F06B8519912F}" type="parTrans" cxnId="{BEDB5390-A920-4861-8282-201A206EB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74BCE5-0750-4A5D-9504-B3C7F2BA812F}" type="sibTrans" cxnId="{BEDB5390-A920-4861-8282-201A206EB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E86D54-1CD1-4F79-B6D0-3D1D2582A7DB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Gfc2RelDefinesByType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定义构件所属的构件类型（构件族）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94870C-F6D8-41E4-AC43-DEE59B696EF0}" type="parTrans" cxnId="{6F317DA2-1290-4320-ABB4-FC93B8F5AFC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D2AD17-9BA6-4E09-8E56-E36F8CA4115E}" type="sibTrans" cxnId="{6F317DA2-1290-4320-ABB4-FC93B8F5AFC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37E58F-DD07-4C09-A0B9-25CBF1D075A8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Gfc2RelConnects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连接关系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16153B-B99B-4AC8-B2AC-AA43FFA3FB44}" type="parTrans" cxnId="{DBCEA018-565A-4658-9B0D-40D67D0C0D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95D776-C894-42C1-AA72-C96F163C48D0}" type="sibTrans" cxnId="{DBCEA018-565A-4658-9B0D-40D67D0C0D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459D60-8051-43D9-8531-6AF1E1F9272C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Gfc2RelCoversBldgElements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建筑构件覆盖关系，如：墙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墙面，墙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踢脚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23E666-5A5F-4944-9DF4-CEE3B51DD1A7}" type="parTrans" cxnId="{467228EE-1549-4E62-A169-FC7F2E2C068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546CA3-EE38-4784-AC36-0A3801AFEED2}" type="sibTrans" cxnId="{467228EE-1549-4E62-A169-FC7F2E2C068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A202D4-AAB0-4D78-A42B-387001ADA97F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Gfc2RelConnectsElements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通用连接关系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21E7CD-1960-470A-ABCD-E3985DFC5306}" type="parTrans" cxnId="{7A6327AC-27AA-49AA-AF94-B435FB48112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E0D447-0FF6-437F-AC76-96910286A7A9}" type="sibTrans" cxnId="{7A6327AC-27AA-49AA-AF94-B435FB48112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803E67-7DFA-4CAD-B1FC-3595882FF89D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Gfc2RelConnectsWithRealizingElements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通过构件连接，如：通头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管道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40AE49-0936-4A3C-850C-9A48B2E2F399}" type="parTrans" cxnId="{B7FA5ACA-C9A0-49AB-BC7C-1AF816D8862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307575-10DA-49E4-86A3-C882576A0BF0}" type="sibTrans" cxnId="{B7FA5ACA-C9A0-49AB-BC7C-1AF816D8862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8E419-F00E-4D71-917F-F21716F89A20}">
      <dgm:prSet/>
      <dgm:spPr/>
      <dgm:t>
        <a:bodyPr/>
        <a:lstStyle/>
        <a:p>
          <a:pPr rtl="0"/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IfcRelConnectsPathElements 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线性构件连接关系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77B81C-CE6E-46CB-A52B-3DBF4FD3D007}" type="parTrans" cxnId="{50EAFAA8-8024-4317-B0C8-52DB94D2AB8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E07765-FC19-4E5A-9F40-7B059CF443D8}" type="sibTrans" cxnId="{50EAFAA8-8024-4317-B0C8-52DB94D2AB8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F61B25-A3BE-4159-BBE7-905B7DD699CA}" type="pres">
      <dgm:prSet presAssocID="{2C3CB69F-ABF2-407D-8D93-691115C0D4A6}" presName="linear" presStyleCnt="0">
        <dgm:presLayoutVars>
          <dgm:animLvl val="lvl"/>
          <dgm:resizeHandles val="exact"/>
        </dgm:presLayoutVars>
      </dgm:prSet>
      <dgm:spPr/>
    </dgm:pt>
    <dgm:pt modelId="{ACCE91F8-447B-41F3-B29C-714EF924264F}" type="pres">
      <dgm:prSet presAssocID="{1F244012-6B8B-481B-8EF2-0EFB7DC9ED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1B7CFA-D97D-46F2-9031-DD42DD65AFB3}" type="pres">
      <dgm:prSet presAssocID="{1F244012-6B8B-481B-8EF2-0EFB7DC9EDF4}" presName="childText" presStyleLbl="revTx" presStyleIdx="0" presStyleCnt="3">
        <dgm:presLayoutVars>
          <dgm:bulletEnabled val="1"/>
        </dgm:presLayoutVars>
      </dgm:prSet>
      <dgm:spPr/>
    </dgm:pt>
    <dgm:pt modelId="{9D314A88-7A3B-46AE-8C46-4A339CB4AC8B}" type="pres">
      <dgm:prSet presAssocID="{851D1ABE-EEE0-487D-8A7E-5D1A5EE67B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0FD11E-4A4F-4499-AB5E-15E87FAF2E16}" type="pres">
      <dgm:prSet presAssocID="{851D1ABE-EEE0-487D-8A7E-5D1A5EE67B35}" presName="childText" presStyleLbl="revTx" presStyleIdx="1" presStyleCnt="3">
        <dgm:presLayoutVars>
          <dgm:bulletEnabled val="1"/>
        </dgm:presLayoutVars>
      </dgm:prSet>
      <dgm:spPr/>
    </dgm:pt>
    <dgm:pt modelId="{956E4C90-8280-44B2-B897-FDF23B3432E4}" type="pres">
      <dgm:prSet presAssocID="{1537E58F-DD07-4C09-A0B9-25CBF1D075A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A5C3B01-DC1B-43A3-9B5C-389251DAB85B}" type="pres">
      <dgm:prSet presAssocID="{1537E58F-DD07-4C09-A0B9-25CBF1D075A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9D1E94F-8D23-4442-B04F-267BE8725B0C}" type="presOf" srcId="{F8C0B183-0422-4CB8-9CDB-633243FDA0BF}" destId="{041B7CFA-D97D-46F2-9031-DD42DD65AFB3}" srcOrd="0" destOrd="0" presId="urn:microsoft.com/office/officeart/2005/8/layout/vList2"/>
    <dgm:cxn modelId="{740D563B-788E-40B1-879F-157B0E4DE48C}" srcId="{1F244012-6B8B-481B-8EF2-0EFB7DC9EDF4}" destId="{F8C0B183-0422-4CB8-9CDB-633243FDA0BF}" srcOrd="0" destOrd="0" parTransId="{91138CB8-3CC2-4B9C-8A3B-43085E5984C5}" sibTransId="{5EE3C29A-BCEC-4D07-8D02-7673ADE42C1A}"/>
    <dgm:cxn modelId="{A0C6DB6E-59F0-4EA7-9550-DC007EDF3B22}" type="presOf" srcId="{2B803E67-7DFA-4CAD-B1FC-3595882FF89D}" destId="{9A5C3B01-DC1B-43A3-9B5C-389251DAB85B}" srcOrd="0" destOrd="2" presId="urn:microsoft.com/office/officeart/2005/8/layout/vList2"/>
    <dgm:cxn modelId="{8866EC54-BFE4-4E59-B48C-7E77D6553E88}" srcId="{1F244012-6B8B-481B-8EF2-0EFB7DC9EDF4}" destId="{270F5124-3082-4650-BD84-D7F153287FC4}" srcOrd="1" destOrd="0" parTransId="{9EE7333E-96EF-4F37-850A-422DF1196C6F}" sibTransId="{C31F8498-84A4-4504-9FFB-372CE9A1B9D2}"/>
    <dgm:cxn modelId="{8008695B-5E47-4FB9-BB98-22678474212B}" type="presOf" srcId="{1537E58F-DD07-4C09-A0B9-25CBF1D075A8}" destId="{956E4C90-8280-44B2-B897-FDF23B3432E4}" srcOrd="0" destOrd="0" presId="urn:microsoft.com/office/officeart/2005/8/layout/vList2"/>
    <dgm:cxn modelId="{50EAFAA8-8024-4317-B0C8-52DB94D2AB87}" srcId="{C1A202D4-AAB0-4D78-A42B-387001ADA97F}" destId="{E498E419-F00E-4D71-917F-F21716F89A20}" srcOrd="1" destOrd="0" parTransId="{AB77B81C-CE6E-46CB-A52B-3DBF4FD3D007}" sibTransId="{5AE07765-FC19-4E5A-9F40-7B059CF443D8}"/>
    <dgm:cxn modelId="{467228EE-1549-4E62-A169-FC7F2E2C0685}" srcId="{1537E58F-DD07-4C09-A0B9-25CBF1D075A8}" destId="{12459D60-8051-43D9-8531-6AF1E1F9272C}" srcOrd="0" destOrd="0" parTransId="{7723E666-5A5F-4944-9DF4-CEE3B51DD1A7}" sibTransId="{65546CA3-EE38-4784-AC36-0A3801AFEED2}"/>
    <dgm:cxn modelId="{B2E500B0-D726-46BE-87BF-ACC4DBB418CC}" type="presOf" srcId="{C1A202D4-AAB0-4D78-A42B-387001ADA97F}" destId="{9A5C3B01-DC1B-43A3-9B5C-389251DAB85B}" srcOrd="0" destOrd="1" presId="urn:microsoft.com/office/officeart/2005/8/layout/vList2"/>
    <dgm:cxn modelId="{086913FF-0E61-4BE3-8A4A-E08940AA2354}" type="presOf" srcId="{1F244012-6B8B-481B-8EF2-0EFB7DC9EDF4}" destId="{ACCE91F8-447B-41F3-B29C-714EF924264F}" srcOrd="0" destOrd="0" presId="urn:microsoft.com/office/officeart/2005/8/layout/vList2"/>
    <dgm:cxn modelId="{AA93260A-DDA0-4CE1-BD8E-E641FB16A076}" srcId="{2C3CB69F-ABF2-407D-8D93-691115C0D4A6}" destId="{1F244012-6B8B-481B-8EF2-0EFB7DC9EDF4}" srcOrd="0" destOrd="0" parTransId="{E9334DF3-38F5-4C3E-832F-E3281235A71E}" sibTransId="{F0ACB726-8AE3-443F-BC91-CBCB04DC97E1}"/>
    <dgm:cxn modelId="{0C2F6B65-542E-433B-87AB-DE2EB4B349E9}" type="presOf" srcId="{2C3CB69F-ABF2-407D-8D93-691115C0D4A6}" destId="{0AF61B25-A3BE-4159-BBE7-905B7DD699CA}" srcOrd="0" destOrd="0" presId="urn:microsoft.com/office/officeart/2005/8/layout/vList2"/>
    <dgm:cxn modelId="{752410C9-58FA-4F93-9D64-975A849BEDB0}" type="presOf" srcId="{E498E419-F00E-4D71-917F-F21716F89A20}" destId="{9A5C3B01-DC1B-43A3-9B5C-389251DAB85B}" srcOrd="0" destOrd="3" presId="urn:microsoft.com/office/officeart/2005/8/layout/vList2"/>
    <dgm:cxn modelId="{BEDB5390-A920-4861-8282-201A206EBD1E}" srcId="{851D1ABE-EEE0-487D-8A7E-5D1A5EE67B35}" destId="{BDAAE40D-885B-41FC-BB59-0F8CD4066D82}" srcOrd="0" destOrd="0" parTransId="{E1286FBF-C3E7-497A-826E-F06B8519912F}" sibTransId="{D574BCE5-0750-4A5D-9504-B3C7F2BA812F}"/>
    <dgm:cxn modelId="{DBCEA018-565A-4658-9B0D-40D67D0C0D72}" srcId="{2C3CB69F-ABF2-407D-8D93-691115C0D4A6}" destId="{1537E58F-DD07-4C09-A0B9-25CBF1D075A8}" srcOrd="2" destOrd="0" parTransId="{3816153B-B99B-4AC8-B2AC-AA43FFA3FB44}" sibTransId="{1795D776-C894-42C1-AA72-C96F163C48D0}"/>
    <dgm:cxn modelId="{E3525B14-AA44-4989-907D-BAA597A63A09}" type="presOf" srcId="{851D1ABE-EEE0-487D-8A7E-5D1A5EE67B35}" destId="{9D314A88-7A3B-46AE-8C46-4A339CB4AC8B}" srcOrd="0" destOrd="0" presId="urn:microsoft.com/office/officeart/2005/8/layout/vList2"/>
    <dgm:cxn modelId="{7A6327AC-27AA-49AA-AF94-B435FB48112F}" srcId="{1537E58F-DD07-4C09-A0B9-25CBF1D075A8}" destId="{C1A202D4-AAB0-4D78-A42B-387001ADA97F}" srcOrd="1" destOrd="0" parTransId="{7021E7CD-1960-470A-ABCD-E3985DFC5306}" sibTransId="{F3E0D447-0FF6-437F-AC76-96910286A7A9}"/>
    <dgm:cxn modelId="{B7FA5ACA-C9A0-49AB-BC7C-1AF816D8862B}" srcId="{C1A202D4-AAB0-4D78-A42B-387001ADA97F}" destId="{2B803E67-7DFA-4CAD-B1FC-3595882FF89D}" srcOrd="0" destOrd="0" parTransId="{D840AE49-0936-4A3C-850C-9A48B2E2F399}" sibTransId="{AE307575-10DA-49E4-86A3-C882576A0BF0}"/>
    <dgm:cxn modelId="{5DCD710A-E2C4-493B-A26E-2EBFCBA964C1}" type="presOf" srcId="{270F5124-3082-4650-BD84-D7F153287FC4}" destId="{041B7CFA-D97D-46F2-9031-DD42DD65AFB3}" srcOrd="0" destOrd="1" presId="urn:microsoft.com/office/officeart/2005/8/layout/vList2"/>
    <dgm:cxn modelId="{79E79926-BBB6-4913-B956-EFD270576F85}" type="presOf" srcId="{12459D60-8051-43D9-8531-6AF1E1F9272C}" destId="{9A5C3B01-DC1B-43A3-9B5C-389251DAB85B}" srcOrd="0" destOrd="0" presId="urn:microsoft.com/office/officeart/2005/8/layout/vList2"/>
    <dgm:cxn modelId="{4C9566FC-8C2A-4A29-8350-CC63C81CE22F}" srcId="{2C3CB69F-ABF2-407D-8D93-691115C0D4A6}" destId="{851D1ABE-EEE0-487D-8A7E-5D1A5EE67B35}" srcOrd="1" destOrd="0" parTransId="{25B782B3-3597-4964-9CB2-AA76436E7D2B}" sibTransId="{9F0E3790-C092-45F7-B4C1-895A63577147}"/>
    <dgm:cxn modelId="{8FDB127E-D3AB-412A-B066-36B329A07637}" type="presOf" srcId="{E1E86D54-1CD1-4F79-B6D0-3D1D2582A7DB}" destId="{6D0FD11E-4A4F-4499-AB5E-15E87FAF2E16}" srcOrd="0" destOrd="1" presId="urn:microsoft.com/office/officeart/2005/8/layout/vList2"/>
    <dgm:cxn modelId="{6F317DA2-1290-4320-ABB4-FC93B8F5AFC3}" srcId="{851D1ABE-EEE0-487D-8A7E-5D1A5EE67B35}" destId="{E1E86D54-1CD1-4F79-B6D0-3D1D2582A7DB}" srcOrd="1" destOrd="0" parTransId="{1494870C-F6D8-41E4-AC43-DEE59B696EF0}" sibTransId="{86D2AD17-9BA6-4E09-8E56-E36F8CA4115E}"/>
    <dgm:cxn modelId="{975073A8-E696-4BC9-80D1-110240D39515}" type="presOf" srcId="{BDAAE40D-885B-41FC-BB59-0F8CD4066D82}" destId="{6D0FD11E-4A4F-4499-AB5E-15E87FAF2E16}" srcOrd="0" destOrd="0" presId="urn:microsoft.com/office/officeart/2005/8/layout/vList2"/>
    <dgm:cxn modelId="{E637E72C-A08A-4371-8A8C-52E16209117B}" type="presParOf" srcId="{0AF61B25-A3BE-4159-BBE7-905B7DD699CA}" destId="{ACCE91F8-447B-41F3-B29C-714EF924264F}" srcOrd="0" destOrd="0" presId="urn:microsoft.com/office/officeart/2005/8/layout/vList2"/>
    <dgm:cxn modelId="{B1352CDF-03A4-4EA1-8885-4C7E00D20FA9}" type="presParOf" srcId="{0AF61B25-A3BE-4159-BBE7-905B7DD699CA}" destId="{041B7CFA-D97D-46F2-9031-DD42DD65AFB3}" srcOrd="1" destOrd="0" presId="urn:microsoft.com/office/officeart/2005/8/layout/vList2"/>
    <dgm:cxn modelId="{6545101E-32E9-4052-90D0-E740F5657E9F}" type="presParOf" srcId="{0AF61B25-A3BE-4159-BBE7-905B7DD699CA}" destId="{9D314A88-7A3B-46AE-8C46-4A339CB4AC8B}" srcOrd="2" destOrd="0" presId="urn:microsoft.com/office/officeart/2005/8/layout/vList2"/>
    <dgm:cxn modelId="{53D7CF2C-1694-48CD-A62B-60CAE4E0ED25}" type="presParOf" srcId="{0AF61B25-A3BE-4159-BBE7-905B7DD699CA}" destId="{6D0FD11E-4A4F-4499-AB5E-15E87FAF2E16}" srcOrd="3" destOrd="0" presId="urn:microsoft.com/office/officeart/2005/8/layout/vList2"/>
    <dgm:cxn modelId="{1ECFB75B-1E80-49DE-806C-F7BEFE842F6D}" type="presParOf" srcId="{0AF61B25-A3BE-4159-BBE7-905B7DD699CA}" destId="{956E4C90-8280-44B2-B897-FDF23B3432E4}" srcOrd="4" destOrd="0" presId="urn:microsoft.com/office/officeart/2005/8/layout/vList2"/>
    <dgm:cxn modelId="{05EEE833-7ABA-4074-9283-DD4E5388AFC5}" type="presParOf" srcId="{0AF61B25-A3BE-4159-BBE7-905B7DD699CA}" destId="{9A5C3B01-DC1B-43A3-9B5C-389251DAB85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A6D13-477E-450B-A633-836E80E559D1}">
      <dsp:nvSpPr>
        <dsp:cNvPr id="0" name=""/>
        <dsp:cNvSpPr/>
      </dsp:nvSpPr>
      <dsp:spPr>
        <a:xfrm>
          <a:off x="4170" y="1553235"/>
          <a:ext cx="1823287" cy="109397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STAR UML</a:t>
          </a:r>
          <a:endParaRPr lang="zh-CN" altLang="en-US" sz="2300" kern="1200" dirty="0"/>
        </a:p>
      </dsp:txBody>
      <dsp:txXfrm>
        <a:off x="36211" y="1585276"/>
        <a:ext cx="1759205" cy="1029890"/>
      </dsp:txXfrm>
    </dsp:sp>
    <dsp:sp modelId="{3FF2FC28-CD97-4F15-BBDE-A9911B28D409}">
      <dsp:nvSpPr>
        <dsp:cNvPr id="0" name=""/>
        <dsp:cNvSpPr/>
      </dsp:nvSpPr>
      <dsp:spPr>
        <a:xfrm>
          <a:off x="2009786" y="1874134"/>
          <a:ext cx="386536" cy="452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009786" y="1964569"/>
        <a:ext cx="270575" cy="271305"/>
      </dsp:txXfrm>
    </dsp:sp>
    <dsp:sp modelId="{B9856B24-4CCC-4300-94BF-ED12C000DB41}">
      <dsp:nvSpPr>
        <dsp:cNvPr id="0" name=""/>
        <dsp:cNvSpPr/>
      </dsp:nvSpPr>
      <dsp:spPr>
        <a:xfrm>
          <a:off x="2556772" y="1553235"/>
          <a:ext cx="1823287" cy="1093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UML</a:t>
          </a:r>
          <a:endParaRPr lang="zh-CN" altLang="en-US" sz="2300" kern="1200" dirty="0"/>
        </a:p>
      </dsp:txBody>
      <dsp:txXfrm>
        <a:off x="2588813" y="1585276"/>
        <a:ext cx="1759205" cy="1029890"/>
      </dsp:txXfrm>
    </dsp:sp>
    <dsp:sp modelId="{F81ECA39-631E-40B3-8DDE-9D3388175A0E}">
      <dsp:nvSpPr>
        <dsp:cNvPr id="0" name=""/>
        <dsp:cNvSpPr/>
      </dsp:nvSpPr>
      <dsp:spPr>
        <a:xfrm>
          <a:off x="4562388" y="1874134"/>
          <a:ext cx="386536" cy="452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562388" y="1964569"/>
        <a:ext cx="270575" cy="271305"/>
      </dsp:txXfrm>
    </dsp:sp>
    <dsp:sp modelId="{965C57B0-B29B-4545-A261-288438625B87}">
      <dsp:nvSpPr>
        <dsp:cNvPr id="0" name=""/>
        <dsp:cNvSpPr/>
      </dsp:nvSpPr>
      <dsp:spPr>
        <a:xfrm>
          <a:off x="5109374" y="1553235"/>
          <a:ext cx="1823287" cy="109397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solidFill>
                <a:schemeClr val="bg1"/>
              </a:solidFill>
            </a:rPr>
            <a:t>GenGFCCode</a:t>
          </a:r>
          <a:endParaRPr lang="zh-CN" altLang="en-US" sz="2300" kern="1200" dirty="0">
            <a:solidFill>
              <a:schemeClr val="bg1"/>
            </a:solidFill>
          </a:endParaRPr>
        </a:p>
      </dsp:txBody>
      <dsp:txXfrm>
        <a:off x="5141415" y="1585276"/>
        <a:ext cx="1759205" cy="1029890"/>
      </dsp:txXfrm>
    </dsp:sp>
    <dsp:sp modelId="{054587A4-9826-4ED5-B90E-BD6EDB1164B2}">
      <dsp:nvSpPr>
        <dsp:cNvPr id="0" name=""/>
        <dsp:cNvSpPr/>
      </dsp:nvSpPr>
      <dsp:spPr>
        <a:xfrm>
          <a:off x="7114991" y="1874134"/>
          <a:ext cx="386536" cy="452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7114991" y="1964569"/>
        <a:ext cx="270575" cy="271305"/>
      </dsp:txXfrm>
    </dsp:sp>
    <dsp:sp modelId="{FEB2654F-C1B6-46DB-83DD-1B54165EC7AC}">
      <dsp:nvSpPr>
        <dsp:cNvPr id="0" name=""/>
        <dsp:cNvSpPr/>
      </dsp:nvSpPr>
      <dsp:spPr>
        <a:xfrm>
          <a:off x="7661977" y="1553235"/>
          <a:ext cx="1823287" cy="1093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EXPRESS</a:t>
          </a:r>
          <a:endParaRPr lang="zh-CN" altLang="en-US" sz="2300" kern="1200" dirty="0"/>
        </a:p>
      </dsp:txBody>
      <dsp:txXfrm>
        <a:off x="7694018" y="1585276"/>
        <a:ext cx="1759205" cy="102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E91F8-447B-41F3-B29C-714EF924264F}">
      <dsp:nvSpPr>
        <dsp:cNvPr id="0" name=""/>
        <dsp:cNvSpPr/>
      </dsp:nvSpPr>
      <dsp:spPr>
        <a:xfrm>
          <a:off x="0" y="103349"/>
          <a:ext cx="10515600" cy="596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Gfc2RelDecomposes </a:t>
          </a:r>
          <a:r>
            <a:rPr lang="zh-CN" sz="1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整体</a:t>
          </a:r>
          <a:r>
            <a:rPr lang="en-US" sz="1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sz="1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部分关系</a:t>
          </a:r>
          <a:endParaRPr lang="zh-CN" sz="1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132445"/>
        <a:ext cx="10457408" cy="537849"/>
      </dsp:txXfrm>
    </dsp:sp>
    <dsp:sp modelId="{041B7CFA-D97D-46F2-9031-DD42DD65AFB3}">
      <dsp:nvSpPr>
        <dsp:cNvPr id="0" name=""/>
        <dsp:cNvSpPr/>
      </dsp:nvSpPr>
      <dsp:spPr>
        <a:xfrm>
          <a:off x="0" y="699391"/>
          <a:ext cx="10515600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Gfc2RelAggregates 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聚合关系</a:t>
          </a:r>
          <a:endParaRPr lang="zh-CN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Gfc2RelVoidsElement 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扣减关系，如：墙</a:t>
          </a: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门窗洞，板</a:t>
          </a: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板洞</a:t>
          </a:r>
          <a:endParaRPr lang="zh-CN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99391"/>
        <a:ext cx="10515600" cy="707940"/>
      </dsp:txXfrm>
    </dsp:sp>
    <dsp:sp modelId="{9D314A88-7A3B-46AE-8C46-4A339CB4AC8B}">
      <dsp:nvSpPr>
        <dsp:cNvPr id="0" name=""/>
        <dsp:cNvSpPr/>
      </dsp:nvSpPr>
      <dsp:spPr>
        <a:xfrm>
          <a:off x="0" y="1407331"/>
          <a:ext cx="10515600" cy="596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Gfc2RelDefines </a:t>
          </a:r>
          <a:r>
            <a:rPr lang="zh-CN" sz="1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定义关系</a:t>
          </a:r>
          <a:endParaRPr lang="zh-CN" sz="1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1436427"/>
        <a:ext cx="10457408" cy="537849"/>
      </dsp:txXfrm>
    </dsp:sp>
    <dsp:sp modelId="{6D0FD11E-4A4F-4499-AB5E-15E87FAF2E16}">
      <dsp:nvSpPr>
        <dsp:cNvPr id="0" name=""/>
        <dsp:cNvSpPr/>
      </dsp:nvSpPr>
      <dsp:spPr>
        <a:xfrm>
          <a:off x="0" y="2003372"/>
          <a:ext cx="10515600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Gfc2RelDefinesByProperties 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定义对象上的属性</a:t>
          </a:r>
          <a:endParaRPr lang="zh-CN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Gfc2RelDefinesByType 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定义构件所属的构件类型（构件族）</a:t>
          </a:r>
          <a:endParaRPr lang="zh-CN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03372"/>
        <a:ext cx="10515600" cy="707940"/>
      </dsp:txXfrm>
    </dsp:sp>
    <dsp:sp modelId="{956E4C90-8280-44B2-B897-FDF23B3432E4}">
      <dsp:nvSpPr>
        <dsp:cNvPr id="0" name=""/>
        <dsp:cNvSpPr/>
      </dsp:nvSpPr>
      <dsp:spPr>
        <a:xfrm>
          <a:off x="0" y="2711312"/>
          <a:ext cx="10515600" cy="596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Gfc2RelConnects </a:t>
          </a:r>
          <a:r>
            <a:rPr lang="zh-CN" sz="19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连接关系</a:t>
          </a:r>
          <a:endParaRPr lang="zh-CN" sz="1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2740408"/>
        <a:ext cx="10457408" cy="537849"/>
      </dsp:txXfrm>
    </dsp:sp>
    <dsp:sp modelId="{9A5C3B01-DC1B-43A3-9B5C-389251DAB85B}">
      <dsp:nvSpPr>
        <dsp:cNvPr id="0" name=""/>
        <dsp:cNvSpPr/>
      </dsp:nvSpPr>
      <dsp:spPr>
        <a:xfrm>
          <a:off x="0" y="3307354"/>
          <a:ext cx="10515600" cy="145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Gfc2RelCoversBldgElements 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建筑构件覆盖关系，如：墙</a:t>
          </a: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墙面，墙</a:t>
          </a: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踢脚</a:t>
          </a:r>
          <a:endParaRPr lang="zh-CN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Gfc2RelConnectsElements 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通用连接关系</a:t>
          </a:r>
          <a:endParaRPr lang="zh-CN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Gfc2RelConnectsWithRealizingElements 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通过构件连接，如：通头</a:t>
          </a: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管道</a:t>
          </a:r>
          <a:endParaRPr lang="zh-CN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IfcRelConnectsPathElements </a:t>
          </a:r>
          <a:r>
            <a:rPr lang="zh-CN" sz="15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线性构件连接关系</a:t>
          </a:r>
          <a:endParaRPr lang="zh-CN" sz="1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07354"/>
        <a:ext cx="10515600" cy="1455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C5EE0-4EC7-4574-B171-8A82FED2C3E2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1E0EB-328C-4041-9B6B-E08AC32EA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D8E9F-2CA4-4B92-86A6-904989673F2A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8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构件分类及属性编码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</a:p>
          <a:p>
            <a:pPr lvl="0"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1E0EB-328C-4041-9B6B-E08AC32EA4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2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7492-035F-439F-A392-230966579AB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3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 userDrawn="1"/>
        </p:nvGrpSpPr>
        <p:grpSpPr>
          <a:xfrm>
            <a:off x="1769999" y="-1204"/>
            <a:ext cx="4500172" cy="6352407"/>
            <a:chOff x="4021138" y="633413"/>
            <a:chExt cx="3779837" cy="5335587"/>
          </a:xfrm>
          <a:solidFill>
            <a:srgbClr val="2A88CF"/>
          </a:solidFill>
        </p:grpSpPr>
        <p:sp>
          <p:nvSpPr>
            <p:cNvPr id="49" name="Freeform 5"/>
            <p:cNvSpPr>
              <a:spLocks/>
            </p:cNvSpPr>
            <p:nvPr userDrawn="1"/>
          </p:nvSpPr>
          <p:spPr bwMode="auto">
            <a:xfrm>
              <a:off x="4021138" y="1700213"/>
              <a:ext cx="3779837" cy="3773487"/>
            </a:xfrm>
            <a:custGeom>
              <a:avLst/>
              <a:gdLst>
                <a:gd name="T0" fmla="*/ 502 w 1005"/>
                <a:gd name="T1" fmla="*/ 1004 h 1004"/>
                <a:gd name="T2" fmla="*/ 0 w 1005"/>
                <a:gd name="T3" fmla="*/ 502 h 1004"/>
                <a:gd name="T4" fmla="*/ 197 w 1005"/>
                <a:gd name="T5" fmla="*/ 103 h 1004"/>
                <a:gd name="T6" fmla="*/ 201 w 1005"/>
                <a:gd name="T7" fmla="*/ 104 h 1004"/>
                <a:gd name="T8" fmla="*/ 201 w 1005"/>
                <a:gd name="T9" fmla="*/ 108 h 1004"/>
                <a:gd name="T10" fmla="*/ 6 w 1005"/>
                <a:gd name="T11" fmla="*/ 502 h 1004"/>
                <a:gd name="T12" fmla="*/ 502 w 1005"/>
                <a:gd name="T13" fmla="*/ 998 h 1004"/>
                <a:gd name="T14" fmla="*/ 999 w 1005"/>
                <a:gd name="T15" fmla="*/ 502 h 1004"/>
                <a:gd name="T16" fmla="*/ 502 w 1005"/>
                <a:gd name="T17" fmla="*/ 6 h 1004"/>
                <a:gd name="T18" fmla="*/ 499 w 1005"/>
                <a:gd name="T19" fmla="*/ 3 h 1004"/>
                <a:gd name="T20" fmla="*/ 502 w 1005"/>
                <a:gd name="T21" fmla="*/ 0 h 1004"/>
                <a:gd name="T22" fmla="*/ 1005 w 1005"/>
                <a:gd name="T23" fmla="*/ 502 h 1004"/>
                <a:gd name="T24" fmla="*/ 502 w 1005"/>
                <a:gd name="T25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004">
                  <a:moveTo>
                    <a:pt x="502" y="1004"/>
                  </a:moveTo>
                  <a:cubicBezTo>
                    <a:pt x="226" y="1004"/>
                    <a:pt x="0" y="779"/>
                    <a:pt x="0" y="502"/>
                  </a:cubicBezTo>
                  <a:cubicBezTo>
                    <a:pt x="0" y="344"/>
                    <a:pt x="72" y="199"/>
                    <a:pt x="197" y="103"/>
                  </a:cubicBezTo>
                  <a:cubicBezTo>
                    <a:pt x="198" y="102"/>
                    <a:pt x="200" y="102"/>
                    <a:pt x="201" y="104"/>
                  </a:cubicBezTo>
                  <a:cubicBezTo>
                    <a:pt x="202" y="105"/>
                    <a:pt x="202" y="107"/>
                    <a:pt x="201" y="108"/>
                  </a:cubicBezTo>
                  <a:cubicBezTo>
                    <a:pt x="77" y="203"/>
                    <a:pt x="6" y="346"/>
                    <a:pt x="6" y="502"/>
                  </a:cubicBezTo>
                  <a:cubicBezTo>
                    <a:pt x="6" y="775"/>
                    <a:pt x="229" y="998"/>
                    <a:pt x="502" y="998"/>
                  </a:cubicBezTo>
                  <a:cubicBezTo>
                    <a:pt x="776" y="998"/>
                    <a:pt x="999" y="775"/>
                    <a:pt x="999" y="502"/>
                  </a:cubicBezTo>
                  <a:cubicBezTo>
                    <a:pt x="999" y="228"/>
                    <a:pt x="776" y="6"/>
                    <a:pt x="502" y="6"/>
                  </a:cubicBezTo>
                  <a:cubicBezTo>
                    <a:pt x="501" y="6"/>
                    <a:pt x="499" y="4"/>
                    <a:pt x="499" y="3"/>
                  </a:cubicBezTo>
                  <a:cubicBezTo>
                    <a:pt x="499" y="1"/>
                    <a:pt x="501" y="0"/>
                    <a:pt x="502" y="0"/>
                  </a:cubicBezTo>
                  <a:cubicBezTo>
                    <a:pt x="779" y="0"/>
                    <a:pt x="1005" y="225"/>
                    <a:pt x="1005" y="502"/>
                  </a:cubicBezTo>
                  <a:cubicBezTo>
                    <a:pt x="1005" y="779"/>
                    <a:pt x="779" y="1004"/>
                    <a:pt x="502" y="1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"/>
            <p:cNvSpPr>
              <a:spLocks/>
            </p:cNvSpPr>
            <p:nvPr userDrawn="1"/>
          </p:nvSpPr>
          <p:spPr bwMode="auto">
            <a:xfrm>
              <a:off x="4618038" y="2293938"/>
              <a:ext cx="2584450" cy="2582862"/>
            </a:xfrm>
            <a:custGeom>
              <a:avLst/>
              <a:gdLst>
                <a:gd name="T0" fmla="*/ 343 w 687"/>
                <a:gd name="T1" fmla="*/ 687 h 687"/>
                <a:gd name="T2" fmla="*/ 0 w 687"/>
                <a:gd name="T3" fmla="*/ 344 h 687"/>
                <a:gd name="T4" fmla="*/ 343 w 687"/>
                <a:gd name="T5" fmla="*/ 0 h 687"/>
                <a:gd name="T6" fmla="*/ 687 w 687"/>
                <a:gd name="T7" fmla="*/ 344 h 687"/>
                <a:gd name="T8" fmla="*/ 586 w 687"/>
                <a:gd name="T9" fmla="*/ 587 h 687"/>
                <a:gd name="T10" fmla="*/ 582 w 687"/>
                <a:gd name="T11" fmla="*/ 587 h 687"/>
                <a:gd name="T12" fmla="*/ 582 w 687"/>
                <a:gd name="T13" fmla="*/ 583 h 687"/>
                <a:gd name="T14" fmla="*/ 681 w 687"/>
                <a:gd name="T15" fmla="*/ 344 h 687"/>
                <a:gd name="T16" fmla="*/ 343 w 687"/>
                <a:gd name="T17" fmla="*/ 6 h 687"/>
                <a:gd name="T18" fmla="*/ 6 w 687"/>
                <a:gd name="T19" fmla="*/ 344 h 687"/>
                <a:gd name="T20" fmla="*/ 343 w 687"/>
                <a:gd name="T21" fmla="*/ 681 h 687"/>
                <a:gd name="T22" fmla="*/ 346 w 687"/>
                <a:gd name="T23" fmla="*/ 684 h 687"/>
                <a:gd name="T24" fmla="*/ 343 w 687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7" h="687">
                  <a:moveTo>
                    <a:pt x="343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436"/>
                    <a:pt x="651" y="522"/>
                    <a:pt x="586" y="587"/>
                  </a:cubicBezTo>
                  <a:cubicBezTo>
                    <a:pt x="585" y="588"/>
                    <a:pt x="583" y="588"/>
                    <a:pt x="582" y="587"/>
                  </a:cubicBezTo>
                  <a:cubicBezTo>
                    <a:pt x="581" y="586"/>
                    <a:pt x="581" y="584"/>
                    <a:pt x="582" y="583"/>
                  </a:cubicBezTo>
                  <a:cubicBezTo>
                    <a:pt x="646" y="519"/>
                    <a:pt x="681" y="434"/>
                    <a:pt x="681" y="344"/>
                  </a:cubicBezTo>
                  <a:cubicBezTo>
                    <a:pt x="681" y="158"/>
                    <a:pt x="530" y="6"/>
                    <a:pt x="343" y="6"/>
                  </a:cubicBezTo>
                  <a:cubicBezTo>
                    <a:pt x="157" y="6"/>
                    <a:pt x="6" y="158"/>
                    <a:pt x="6" y="344"/>
                  </a:cubicBezTo>
                  <a:cubicBezTo>
                    <a:pt x="6" y="530"/>
                    <a:pt x="157" y="681"/>
                    <a:pt x="343" y="681"/>
                  </a:cubicBezTo>
                  <a:cubicBezTo>
                    <a:pt x="345" y="681"/>
                    <a:pt x="346" y="683"/>
                    <a:pt x="346" y="684"/>
                  </a:cubicBezTo>
                  <a:cubicBezTo>
                    <a:pt x="346" y="686"/>
                    <a:pt x="345" y="687"/>
                    <a:pt x="343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"/>
            <p:cNvSpPr>
              <a:spLocks/>
            </p:cNvSpPr>
            <p:nvPr userDrawn="1"/>
          </p:nvSpPr>
          <p:spPr bwMode="auto">
            <a:xfrm>
              <a:off x="5186363" y="2862263"/>
              <a:ext cx="1447800" cy="1449387"/>
            </a:xfrm>
            <a:custGeom>
              <a:avLst/>
              <a:gdLst>
                <a:gd name="T0" fmla="*/ 192 w 385"/>
                <a:gd name="T1" fmla="*/ 386 h 386"/>
                <a:gd name="T2" fmla="*/ 0 w 385"/>
                <a:gd name="T3" fmla="*/ 193 h 386"/>
                <a:gd name="T4" fmla="*/ 72 w 385"/>
                <a:gd name="T5" fmla="*/ 42 h 386"/>
                <a:gd name="T6" fmla="*/ 76 w 385"/>
                <a:gd name="T7" fmla="*/ 43 h 386"/>
                <a:gd name="T8" fmla="*/ 76 w 385"/>
                <a:gd name="T9" fmla="*/ 47 h 386"/>
                <a:gd name="T10" fmla="*/ 6 w 385"/>
                <a:gd name="T11" fmla="*/ 193 h 386"/>
                <a:gd name="T12" fmla="*/ 192 w 385"/>
                <a:gd name="T13" fmla="*/ 380 h 386"/>
                <a:gd name="T14" fmla="*/ 379 w 385"/>
                <a:gd name="T15" fmla="*/ 193 h 386"/>
                <a:gd name="T16" fmla="*/ 192 w 385"/>
                <a:gd name="T17" fmla="*/ 6 h 386"/>
                <a:gd name="T18" fmla="*/ 189 w 385"/>
                <a:gd name="T19" fmla="*/ 3 h 386"/>
                <a:gd name="T20" fmla="*/ 192 w 385"/>
                <a:gd name="T21" fmla="*/ 0 h 386"/>
                <a:gd name="T22" fmla="*/ 385 w 385"/>
                <a:gd name="T23" fmla="*/ 193 h 386"/>
                <a:gd name="T24" fmla="*/ 192 w 385"/>
                <a:gd name="T2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86">
                  <a:moveTo>
                    <a:pt x="192" y="386"/>
                  </a:moveTo>
                  <a:cubicBezTo>
                    <a:pt x="86" y="386"/>
                    <a:pt x="0" y="299"/>
                    <a:pt x="0" y="193"/>
                  </a:cubicBezTo>
                  <a:cubicBezTo>
                    <a:pt x="0" y="134"/>
                    <a:pt x="26" y="79"/>
                    <a:pt x="72" y="42"/>
                  </a:cubicBezTo>
                  <a:cubicBezTo>
                    <a:pt x="73" y="41"/>
                    <a:pt x="75" y="41"/>
                    <a:pt x="76" y="43"/>
                  </a:cubicBezTo>
                  <a:cubicBezTo>
                    <a:pt x="77" y="44"/>
                    <a:pt x="77" y="46"/>
                    <a:pt x="76" y="47"/>
                  </a:cubicBezTo>
                  <a:cubicBezTo>
                    <a:pt x="31" y="82"/>
                    <a:pt x="6" y="136"/>
                    <a:pt x="6" y="193"/>
                  </a:cubicBezTo>
                  <a:cubicBezTo>
                    <a:pt x="6" y="296"/>
                    <a:pt x="89" y="380"/>
                    <a:pt x="192" y="380"/>
                  </a:cubicBezTo>
                  <a:cubicBezTo>
                    <a:pt x="295" y="380"/>
                    <a:pt x="379" y="296"/>
                    <a:pt x="379" y="193"/>
                  </a:cubicBezTo>
                  <a:cubicBezTo>
                    <a:pt x="379" y="90"/>
                    <a:pt x="295" y="6"/>
                    <a:pt x="192" y="6"/>
                  </a:cubicBezTo>
                  <a:cubicBezTo>
                    <a:pt x="191" y="6"/>
                    <a:pt x="189" y="5"/>
                    <a:pt x="189" y="3"/>
                  </a:cubicBezTo>
                  <a:cubicBezTo>
                    <a:pt x="189" y="1"/>
                    <a:pt x="191" y="0"/>
                    <a:pt x="192" y="0"/>
                  </a:cubicBezTo>
                  <a:cubicBezTo>
                    <a:pt x="299" y="0"/>
                    <a:pt x="385" y="87"/>
                    <a:pt x="385" y="193"/>
                  </a:cubicBezTo>
                  <a:cubicBezTo>
                    <a:pt x="385" y="299"/>
                    <a:pt x="299" y="386"/>
                    <a:pt x="19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8"/>
            <p:cNvSpPr>
              <a:spLocks/>
            </p:cNvSpPr>
            <p:nvPr userDrawn="1"/>
          </p:nvSpPr>
          <p:spPr bwMode="auto">
            <a:xfrm>
              <a:off x="4856163" y="633413"/>
              <a:ext cx="2008187" cy="1409700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9"/>
            <p:cNvSpPr>
              <a:spLocks/>
            </p:cNvSpPr>
            <p:nvPr userDrawn="1"/>
          </p:nvSpPr>
          <p:spPr bwMode="auto">
            <a:xfrm>
              <a:off x="5548313" y="1562100"/>
              <a:ext cx="2008187" cy="1408112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0"/>
            <p:cNvSpPr>
              <a:spLocks/>
            </p:cNvSpPr>
            <p:nvPr userDrawn="1"/>
          </p:nvSpPr>
          <p:spPr bwMode="auto">
            <a:xfrm>
              <a:off x="4738688" y="4556125"/>
              <a:ext cx="2008187" cy="1412875"/>
            </a:xfrm>
            <a:custGeom>
              <a:avLst/>
              <a:gdLst>
                <a:gd name="T0" fmla="*/ 3 w 534"/>
                <a:gd name="T1" fmla="*/ 376 h 376"/>
                <a:gd name="T2" fmla="*/ 1 w 534"/>
                <a:gd name="T3" fmla="*/ 375 h 376"/>
                <a:gd name="T4" fmla="*/ 1 w 534"/>
                <a:gd name="T5" fmla="*/ 371 h 376"/>
                <a:gd name="T6" fmla="*/ 529 w 534"/>
                <a:gd name="T7" fmla="*/ 1 h 376"/>
                <a:gd name="T8" fmla="*/ 533 w 534"/>
                <a:gd name="T9" fmla="*/ 2 h 376"/>
                <a:gd name="T10" fmla="*/ 532 w 534"/>
                <a:gd name="T11" fmla="*/ 6 h 376"/>
                <a:gd name="T12" fmla="*/ 5 w 534"/>
                <a:gd name="T13" fmla="*/ 376 h 376"/>
                <a:gd name="T14" fmla="*/ 3 w 53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6">
                  <a:moveTo>
                    <a:pt x="3" y="376"/>
                  </a:moveTo>
                  <a:cubicBezTo>
                    <a:pt x="2" y="376"/>
                    <a:pt x="1" y="376"/>
                    <a:pt x="1" y="375"/>
                  </a:cubicBezTo>
                  <a:cubicBezTo>
                    <a:pt x="0" y="374"/>
                    <a:pt x="0" y="372"/>
                    <a:pt x="1" y="371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0" y="0"/>
                    <a:pt x="532" y="1"/>
                    <a:pt x="533" y="2"/>
                  </a:cubicBezTo>
                  <a:cubicBezTo>
                    <a:pt x="534" y="4"/>
                    <a:pt x="534" y="5"/>
                    <a:pt x="532" y="6"/>
                  </a:cubicBezTo>
                  <a:cubicBezTo>
                    <a:pt x="5" y="376"/>
                    <a:pt x="5" y="376"/>
                    <a:pt x="5" y="376"/>
                  </a:cubicBezTo>
                  <a:cubicBezTo>
                    <a:pt x="4" y="376"/>
                    <a:pt x="4" y="376"/>
                    <a:pt x="3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Freeform 14"/>
          <p:cNvSpPr>
            <a:spLocks noEditPoints="1"/>
          </p:cNvSpPr>
          <p:nvPr userDrawn="1"/>
        </p:nvSpPr>
        <p:spPr bwMode="auto">
          <a:xfrm>
            <a:off x="7185985" y="1165130"/>
            <a:ext cx="781816" cy="782732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20" y="1625316"/>
            <a:ext cx="5863048" cy="5241413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024012" y="635404"/>
            <a:ext cx="2401359" cy="243536"/>
            <a:chOff x="1489075" y="2074863"/>
            <a:chExt cx="1346201" cy="136526"/>
          </a:xfrm>
          <a:solidFill>
            <a:schemeClr val="bg1"/>
          </a:solidFill>
          <a:effectLst/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2405063" y="2074863"/>
              <a:ext cx="131763" cy="136525"/>
            </a:xfrm>
            <a:custGeom>
              <a:avLst/>
              <a:gdLst>
                <a:gd name="T0" fmla="*/ 24 w 35"/>
                <a:gd name="T1" fmla="*/ 0 h 33"/>
                <a:gd name="T2" fmla="*/ 18 w 35"/>
                <a:gd name="T3" fmla="*/ 0 h 33"/>
                <a:gd name="T4" fmla="*/ 19 w 35"/>
                <a:gd name="T5" fmla="*/ 4 h 33"/>
                <a:gd name="T6" fmla="*/ 7 w 35"/>
                <a:gd name="T7" fmla="*/ 4 h 33"/>
                <a:gd name="T8" fmla="*/ 5 w 35"/>
                <a:gd name="T9" fmla="*/ 13 h 33"/>
                <a:gd name="T10" fmla="*/ 4 w 35"/>
                <a:gd name="T11" fmla="*/ 21 h 33"/>
                <a:gd name="T12" fmla="*/ 0 w 35"/>
                <a:gd name="T13" fmla="*/ 29 h 33"/>
                <a:gd name="T14" fmla="*/ 3 w 35"/>
                <a:gd name="T15" fmla="*/ 33 h 33"/>
                <a:gd name="T16" fmla="*/ 9 w 35"/>
                <a:gd name="T17" fmla="*/ 22 h 33"/>
                <a:gd name="T18" fmla="*/ 11 w 35"/>
                <a:gd name="T19" fmla="*/ 14 h 33"/>
                <a:gd name="T20" fmla="*/ 12 w 35"/>
                <a:gd name="T21" fmla="*/ 8 h 33"/>
                <a:gd name="T22" fmla="*/ 34 w 35"/>
                <a:gd name="T23" fmla="*/ 8 h 33"/>
                <a:gd name="T24" fmla="*/ 35 w 35"/>
                <a:gd name="T25" fmla="*/ 4 h 33"/>
                <a:gd name="T26" fmla="*/ 25 w 35"/>
                <a:gd name="T27" fmla="*/ 4 h 33"/>
                <a:gd name="T28" fmla="*/ 24 w 35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33">
                  <a:moveTo>
                    <a:pt x="2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1"/>
                    <a:pt x="19" y="3"/>
                    <a:pt x="19" y="4"/>
                  </a:cubicBezTo>
                  <a:cubicBezTo>
                    <a:pt x="19" y="4"/>
                    <a:pt x="12" y="4"/>
                    <a:pt x="7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6"/>
                    <a:pt x="4" y="19"/>
                    <a:pt x="4" y="21"/>
                  </a:cubicBezTo>
                  <a:cubicBezTo>
                    <a:pt x="3" y="23"/>
                    <a:pt x="1" y="27"/>
                    <a:pt x="0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6" y="30"/>
                    <a:pt x="8" y="25"/>
                    <a:pt x="9" y="22"/>
                  </a:cubicBezTo>
                  <a:cubicBezTo>
                    <a:pt x="10" y="18"/>
                    <a:pt x="11" y="17"/>
                    <a:pt x="11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2632075" y="2074863"/>
              <a:ext cx="25400" cy="25400"/>
            </a:xfrm>
            <a:custGeom>
              <a:avLst/>
              <a:gdLst>
                <a:gd name="T0" fmla="*/ 7 w 7"/>
                <a:gd name="T1" fmla="*/ 5 h 6"/>
                <a:gd name="T2" fmla="*/ 3 w 7"/>
                <a:gd name="T3" fmla="*/ 0 h 6"/>
                <a:gd name="T4" fmla="*/ 0 w 7"/>
                <a:gd name="T5" fmla="*/ 2 h 6"/>
                <a:gd name="T6" fmla="*/ 3 w 7"/>
                <a:gd name="T7" fmla="*/ 6 h 6"/>
                <a:gd name="T8" fmla="*/ 7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5"/>
                  </a:moveTo>
                  <a:cubicBezTo>
                    <a:pt x="6" y="4"/>
                    <a:pt x="5" y="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2" y="5"/>
                    <a:pt x="3" y="6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2601913" y="2074863"/>
              <a:ext cx="90488" cy="136525"/>
            </a:xfrm>
            <a:custGeom>
              <a:avLst/>
              <a:gdLst>
                <a:gd name="T0" fmla="*/ 22 w 24"/>
                <a:gd name="T1" fmla="*/ 11 h 33"/>
                <a:gd name="T2" fmla="*/ 24 w 24"/>
                <a:gd name="T3" fmla="*/ 7 h 33"/>
                <a:gd name="T4" fmla="*/ 18 w 24"/>
                <a:gd name="T5" fmla="*/ 7 h 33"/>
                <a:gd name="T6" fmla="*/ 24 w 24"/>
                <a:gd name="T7" fmla="*/ 1 h 33"/>
                <a:gd name="T8" fmla="*/ 20 w 24"/>
                <a:gd name="T9" fmla="*/ 0 h 33"/>
                <a:gd name="T10" fmla="*/ 14 w 24"/>
                <a:gd name="T11" fmla="*/ 7 h 33"/>
                <a:gd name="T12" fmla="*/ 5 w 24"/>
                <a:gd name="T13" fmla="*/ 7 h 33"/>
                <a:gd name="T14" fmla="*/ 5 w 24"/>
                <a:gd name="T15" fmla="*/ 11 h 33"/>
                <a:gd name="T16" fmla="*/ 11 w 24"/>
                <a:gd name="T17" fmla="*/ 11 h 33"/>
                <a:gd name="T18" fmla="*/ 10 w 24"/>
                <a:gd name="T19" fmla="*/ 15 h 33"/>
                <a:gd name="T20" fmla="*/ 4 w 24"/>
                <a:gd name="T21" fmla="*/ 15 h 33"/>
                <a:gd name="T22" fmla="*/ 3 w 24"/>
                <a:gd name="T23" fmla="*/ 18 h 33"/>
                <a:gd name="T24" fmla="*/ 10 w 24"/>
                <a:gd name="T25" fmla="*/ 18 h 33"/>
                <a:gd name="T26" fmla="*/ 6 w 24"/>
                <a:gd name="T27" fmla="*/ 24 h 33"/>
                <a:gd name="T28" fmla="*/ 0 w 24"/>
                <a:gd name="T29" fmla="*/ 29 h 33"/>
                <a:gd name="T30" fmla="*/ 3 w 24"/>
                <a:gd name="T31" fmla="*/ 32 h 33"/>
                <a:gd name="T32" fmla="*/ 12 w 24"/>
                <a:gd name="T33" fmla="*/ 24 h 33"/>
                <a:gd name="T34" fmla="*/ 19 w 24"/>
                <a:gd name="T35" fmla="*/ 33 h 33"/>
                <a:gd name="T36" fmla="*/ 22 w 24"/>
                <a:gd name="T37" fmla="*/ 29 h 33"/>
                <a:gd name="T38" fmla="*/ 14 w 24"/>
                <a:gd name="T39" fmla="*/ 21 h 33"/>
                <a:gd name="T40" fmla="*/ 15 w 24"/>
                <a:gd name="T41" fmla="*/ 18 h 33"/>
                <a:gd name="T42" fmla="*/ 22 w 24"/>
                <a:gd name="T43" fmla="*/ 18 h 33"/>
                <a:gd name="T44" fmla="*/ 23 w 24"/>
                <a:gd name="T45" fmla="*/ 15 h 33"/>
                <a:gd name="T46" fmla="*/ 16 w 24"/>
                <a:gd name="T47" fmla="*/ 15 h 33"/>
                <a:gd name="T48" fmla="*/ 16 w 24"/>
                <a:gd name="T49" fmla="*/ 11 h 33"/>
                <a:gd name="T50" fmla="*/ 22 w 24"/>
                <a:gd name="T51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3">
                  <a:moveTo>
                    <a:pt x="22" y="11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1" y="5"/>
                    <a:pt x="22" y="3"/>
                    <a:pt x="24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7" y="5"/>
                    <a:pt x="1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3"/>
                    <a:pt x="1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9"/>
                    <a:pt x="8" y="22"/>
                    <a:pt x="6" y="24"/>
                  </a:cubicBezTo>
                  <a:cubicBezTo>
                    <a:pt x="4" y="28"/>
                    <a:pt x="0" y="29"/>
                    <a:pt x="0" y="29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7" y="31"/>
                    <a:pt x="11" y="26"/>
                    <a:pt x="12" y="24"/>
                  </a:cubicBezTo>
                  <a:cubicBezTo>
                    <a:pt x="14" y="26"/>
                    <a:pt x="16" y="28"/>
                    <a:pt x="19" y="33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1" y="27"/>
                    <a:pt x="18" y="24"/>
                    <a:pt x="14" y="21"/>
                  </a:cubicBezTo>
                  <a:cubicBezTo>
                    <a:pt x="14" y="20"/>
                    <a:pt x="15" y="19"/>
                    <a:pt x="15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6" y="11"/>
                    <a:pt x="16" y="11"/>
                  </a:cubicBezTo>
                  <a:lnTo>
                    <a:pt x="2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2540000" y="2079626"/>
              <a:ext cx="84138" cy="131763"/>
            </a:xfrm>
            <a:custGeom>
              <a:avLst/>
              <a:gdLst>
                <a:gd name="T0" fmla="*/ 21 w 22"/>
                <a:gd name="T1" fmla="*/ 4 h 32"/>
                <a:gd name="T2" fmla="*/ 22 w 22"/>
                <a:gd name="T3" fmla="*/ 0 h 32"/>
                <a:gd name="T4" fmla="*/ 5 w 22"/>
                <a:gd name="T5" fmla="*/ 0 h 32"/>
                <a:gd name="T6" fmla="*/ 4 w 22"/>
                <a:gd name="T7" fmla="*/ 4 h 32"/>
                <a:gd name="T8" fmla="*/ 6 w 22"/>
                <a:gd name="T9" fmla="*/ 4 h 32"/>
                <a:gd name="T10" fmla="*/ 2 w 22"/>
                <a:gd name="T11" fmla="*/ 25 h 32"/>
                <a:gd name="T12" fmla="*/ 1 w 22"/>
                <a:gd name="T13" fmla="*/ 25 h 32"/>
                <a:gd name="T14" fmla="*/ 0 w 22"/>
                <a:gd name="T15" fmla="*/ 29 h 32"/>
                <a:gd name="T16" fmla="*/ 12 w 22"/>
                <a:gd name="T17" fmla="*/ 26 h 32"/>
                <a:gd name="T18" fmla="*/ 11 w 22"/>
                <a:gd name="T19" fmla="*/ 32 h 32"/>
                <a:gd name="T20" fmla="*/ 16 w 22"/>
                <a:gd name="T21" fmla="*/ 32 h 32"/>
                <a:gd name="T22" fmla="*/ 20 w 22"/>
                <a:gd name="T23" fmla="*/ 4 h 32"/>
                <a:gd name="T24" fmla="*/ 21 w 22"/>
                <a:gd name="T25" fmla="*/ 4 h 32"/>
                <a:gd name="T26" fmla="*/ 12 w 22"/>
                <a:gd name="T27" fmla="*/ 22 h 32"/>
                <a:gd name="T28" fmla="*/ 8 w 22"/>
                <a:gd name="T29" fmla="*/ 23 h 32"/>
                <a:gd name="T30" fmla="*/ 8 w 22"/>
                <a:gd name="T31" fmla="*/ 18 h 32"/>
                <a:gd name="T32" fmla="*/ 13 w 22"/>
                <a:gd name="T33" fmla="*/ 18 h 32"/>
                <a:gd name="T34" fmla="*/ 12 w 22"/>
                <a:gd name="T35" fmla="*/ 22 h 32"/>
                <a:gd name="T36" fmla="*/ 13 w 22"/>
                <a:gd name="T37" fmla="*/ 15 h 32"/>
                <a:gd name="T38" fmla="*/ 9 w 22"/>
                <a:gd name="T39" fmla="*/ 15 h 32"/>
                <a:gd name="T40" fmla="*/ 10 w 22"/>
                <a:gd name="T41" fmla="*/ 10 h 32"/>
                <a:gd name="T42" fmla="*/ 14 w 22"/>
                <a:gd name="T43" fmla="*/ 10 h 32"/>
                <a:gd name="T44" fmla="*/ 13 w 22"/>
                <a:gd name="T45" fmla="*/ 15 h 32"/>
                <a:gd name="T46" fmla="*/ 15 w 22"/>
                <a:gd name="T47" fmla="*/ 7 h 32"/>
                <a:gd name="T48" fmla="*/ 10 w 22"/>
                <a:gd name="T49" fmla="*/ 7 h 32"/>
                <a:gd name="T50" fmla="*/ 11 w 22"/>
                <a:gd name="T51" fmla="*/ 4 h 32"/>
                <a:gd name="T52" fmla="*/ 15 w 22"/>
                <a:gd name="T53" fmla="*/ 4 h 32"/>
                <a:gd name="T54" fmla="*/ 15 w 22"/>
                <a:gd name="T55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32">
                  <a:moveTo>
                    <a:pt x="21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" y="29"/>
                    <a:pt x="9" y="27"/>
                    <a:pt x="12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4"/>
                    <a:pt x="20" y="4"/>
                    <a:pt x="20" y="4"/>
                  </a:cubicBezTo>
                  <a:lnTo>
                    <a:pt x="21" y="4"/>
                  </a:lnTo>
                  <a:close/>
                  <a:moveTo>
                    <a:pt x="12" y="22"/>
                  </a:moveTo>
                  <a:cubicBezTo>
                    <a:pt x="11" y="23"/>
                    <a:pt x="9" y="23"/>
                    <a:pt x="8" y="2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3" y="18"/>
                    <a:pt x="13" y="18"/>
                    <a:pt x="13" y="18"/>
                  </a:cubicBezTo>
                  <a:lnTo>
                    <a:pt x="12" y="22"/>
                  </a:lnTo>
                  <a:close/>
                  <a:moveTo>
                    <a:pt x="13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4" y="10"/>
                    <a:pt x="14" y="10"/>
                  </a:cubicBezTo>
                  <a:lnTo>
                    <a:pt x="13" y="15"/>
                  </a:lnTo>
                  <a:close/>
                  <a:moveTo>
                    <a:pt x="15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1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744788" y="2079626"/>
              <a:ext cx="90488" cy="106363"/>
            </a:xfrm>
            <a:custGeom>
              <a:avLst/>
              <a:gdLst>
                <a:gd name="T0" fmla="*/ 7 w 24"/>
                <a:gd name="T1" fmla="*/ 15 h 26"/>
                <a:gd name="T2" fmla="*/ 0 w 24"/>
                <a:gd name="T3" fmla="*/ 23 h 26"/>
                <a:gd name="T4" fmla="*/ 3 w 24"/>
                <a:gd name="T5" fmla="*/ 26 h 26"/>
                <a:gd name="T6" fmla="*/ 12 w 24"/>
                <a:gd name="T7" fmla="*/ 15 h 26"/>
                <a:gd name="T8" fmla="*/ 19 w 24"/>
                <a:gd name="T9" fmla="*/ 26 h 26"/>
                <a:gd name="T10" fmla="*/ 23 w 24"/>
                <a:gd name="T11" fmla="*/ 24 h 26"/>
                <a:gd name="T12" fmla="*/ 15 w 24"/>
                <a:gd name="T13" fmla="*/ 10 h 26"/>
                <a:gd name="T14" fmla="*/ 22 w 24"/>
                <a:gd name="T15" fmla="*/ 10 h 26"/>
                <a:gd name="T16" fmla="*/ 24 w 24"/>
                <a:gd name="T17" fmla="*/ 7 h 26"/>
                <a:gd name="T18" fmla="*/ 15 w 24"/>
                <a:gd name="T19" fmla="*/ 7 h 26"/>
                <a:gd name="T20" fmla="*/ 16 w 24"/>
                <a:gd name="T21" fmla="*/ 0 h 26"/>
                <a:gd name="T22" fmla="*/ 12 w 24"/>
                <a:gd name="T23" fmla="*/ 0 h 26"/>
                <a:gd name="T24" fmla="*/ 10 w 24"/>
                <a:gd name="T25" fmla="*/ 7 h 26"/>
                <a:gd name="T26" fmla="*/ 3 w 24"/>
                <a:gd name="T27" fmla="*/ 7 h 26"/>
                <a:gd name="T28" fmla="*/ 3 w 24"/>
                <a:gd name="T29" fmla="*/ 10 h 26"/>
                <a:gd name="T30" fmla="*/ 9 w 24"/>
                <a:gd name="T31" fmla="*/ 10 h 26"/>
                <a:gd name="T32" fmla="*/ 7 w 24"/>
                <a:gd name="T33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6">
                  <a:moveTo>
                    <a:pt x="7" y="15"/>
                  </a:moveTo>
                  <a:cubicBezTo>
                    <a:pt x="5" y="18"/>
                    <a:pt x="3" y="21"/>
                    <a:pt x="0" y="2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9" y="22"/>
                    <a:pt x="12" y="16"/>
                    <a:pt x="12" y="15"/>
                  </a:cubicBezTo>
                  <a:cubicBezTo>
                    <a:pt x="13" y="18"/>
                    <a:pt x="15" y="23"/>
                    <a:pt x="19" y="2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9" y="22"/>
                    <a:pt x="16" y="16"/>
                    <a:pt x="15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3"/>
                    <a:pt x="16" y="0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0" y="7"/>
                    <a:pt x="10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8" y="14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722563" y="2079626"/>
              <a:ext cx="25400" cy="28575"/>
            </a:xfrm>
            <a:custGeom>
              <a:avLst/>
              <a:gdLst>
                <a:gd name="T0" fmla="*/ 7 w 7"/>
                <a:gd name="T1" fmla="*/ 5 h 7"/>
                <a:gd name="T2" fmla="*/ 3 w 7"/>
                <a:gd name="T3" fmla="*/ 0 h 7"/>
                <a:gd name="T4" fmla="*/ 0 w 7"/>
                <a:gd name="T5" fmla="*/ 2 h 7"/>
                <a:gd name="T6" fmla="*/ 3 w 7"/>
                <a:gd name="T7" fmla="*/ 7 h 7"/>
                <a:gd name="T8" fmla="*/ 7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6" y="3"/>
                    <a:pt x="5" y="1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3" y="5"/>
                    <a:pt x="3" y="7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2695575" y="2116138"/>
              <a:ext cx="136525" cy="95250"/>
            </a:xfrm>
            <a:custGeom>
              <a:avLst/>
              <a:gdLst>
                <a:gd name="T0" fmla="*/ 14 w 36"/>
                <a:gd name="T1" fmla="*/ 18 h 23"/>
                <a:gd name="T2" fmla="*/ 11 w 36"/>
                <a:gd name="T3" fmla="*/ 15 h 23"/>
                <a:gd name="T4" fmla="*/ 13 w 36"/>
                <a:gd name="T5" fmla="*/ 0 h 23"/>
                <a:gd name="T6" fmla="*/ 5 w 36"/>
                <a:gd name="T7" fmla="*/ 0 h 23"/>
                <a:gd name="T8" fmla="*/ 4 w 36"/>
                <a:gd name="T9" fmla="*/ 3 h 23"/>
                <a:gd name="T10" fmla="*/ 7 w 36"/>
                <a:gd name="T11" fmla="*/ 3 h 23"/>
                <a:gd name="T12" fmla="*/ 6 w 36"/>
                <a:gd name="T13" fmla="*/ 14 h 23"/>
                <a:gd name="T14" fmla="*/ 0 w 36"/>
                <a:gd name="T15" fmla="*/ 20 h 23"/>
                <a:gd name="T16" fmla="*/ 3 w 36"/>
                <a:gd name="T17" fmla="*/ 23 h 23"/>
                <a:gd name="T18" fmla="*/ 9 w 36"/>
                <a:gd name="T19" fmla="*/ 18 h 23"/>
                <a:gd name="T20" fmla="*/ 13 w 36"/>
                <a:gd name="T21" fmla="*/ 22 h 23"/>
                <a:gd name="T22" fmla="*/ 34 w 36"/>
                <a:gd name="T23" fmla="*/ 23 h 23"/>
                <a:gd name="T24" fmla="*/ 36 w 36"/>
                <a:gd name="T25" fmla="*/ 19 h 23"/>
                <a:gd name="T26" fmla="*/ 24 w 36"/>
                <a:gd name="T27" fmla="*/ 19 h 23"/>
                <a:gd name="T28" fmla="*/ 14 w 36"/>
                <a:gd name="T2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3">
                  <a:moveTo>
                    <a:pt x="14" y="18"/>
                  </a:moveTo>
                  <a:cubicBezTo>
                    <a:pt x="13" y="18"/>
                    <a:pt x="12" y="17"/>
                    <a:pt x="11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7"/>
                    <a:pt x="3" y="19"/>
                    <a:pt x="0" y="20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5" y="22"/>
                    <a:pt x="8" y="20"/>
                    <a:pt x="9" y="18"/>
                  </a:cubicBezTo>
                  <a:cubicBezTo>
                    <a:pt x="9" y="20"/>
                    <a:pt x="11" y="22"/>
                    <a:pt x="13" y="22"/>
                  </a:cubicBezTo>
                  <a:cubicBezTo>
                    <a:pt x="15" y="23"/>
                    <a:pt x="18" y="23"/>
                    <a:pt x="34" y="2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0" y="19"/>
                    <a:pt x="29" y="19"/>
                    <a:pt x="24" y="19"/>
                  </a:cubicBezTo>
                  <a:cubicBezTo>
                    <a:pt x="18" y="19"/>
                    <a:pt x="15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2230438" y="2095501"/>
              <a:ext cx="147638" cy="115888"/>
            </a:xfrm>
            <a:custGeom>
              <a:avLst/>
              <a:gdLst>
                <a:gd name="T0" fmla="*/ 4 w 39"/>
                <a:gd name="T1" fmla="*/ 9 h 28"/>
                <a:gd name="T2" fmla="*/ 0 w 39"/>
                <a:gd name="T3" fmla="*/ 28 h 28"/>
                <a:gd name="T4" fmla="*/ 11 w 39"/>
                <a:gd name="T5" fmla="*/ 28 h 28"/>
                <a:gd name="T6" fmla="*/ 15 w 39"/>
                <a:gd name="T7" fmla="*/ 9 h 28"/>
                <a:gd name="T8" fmla="*/ 17 w 39"/>
                <a:gd name="T9" fmla="*/ 6 h 28"/>
                <a:gd name="T10" fmla="*/ 19 w 39"/>
                <a:gd name="T11" fmla="*/ 6 h 28"/>
                <a:gd name="T12" fmla="*/ 27 w 39"/>
                <a:gd name="T13" fmla="*/ 6 h 28"/>
                <a:gd name="T14" fmla="*/ 22 w 39"/>
                <a:gd name="T15" fmla="*/ 28 h 28"/>
                <a:gd name="T16" fmla="*/ 33 w 39"/>
                <a:gd name="T17" fmla="*/ 28 h 28"/>
                <a:gd name="T18" fmla="*/ 39 w 39"/>
                <a:gd name="T19" fmla="*/ 0 h 28"/>
                <a:gd name="T20" fmla="*/ 17 w 39"/>
                <a:gd name="T21" fmla="*/ 0 h 28"/>
                <a:gd name="T22" fmla="*/ 4 w 39"/>
                <a:gd name="T23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8">
                  <a:moveTo>
                    <a:pt x="4" y="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7" y="28"/>
                    <a:pt x="11" y="2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6" y="7"/>
                    <a:pt x="17" y="6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30" y="28"/>
                    <a:pt x="33" y="2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5" y="6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2074863" y="2095501"/>
              <a:ext cx="158750" cy="115888"/>
            </a:xfrm>
            <a:custGeom>
              <a:avLst/>
              <a:gdLst>
                <a:gd name="T0" fmla="*/ 29 w 42"/>
                <a:gd name="T1" fmla="*/ 0 h 28"/>
                <a:gd name="T2" fmla="*/ 19 w 42"/>
                <a:gd name="T3" fmla="*/ 0 h 28"/>
                <a:gd name="T4" fmla="*/ 3 w 42"/>
                <a:gd name="T5" fmla="*/ 11 h 28"/>
                <a:gd name="T6" fmla="*/ 2 w 42"/>
                <a:gd name="T7" fmla="*/ 18 h 28"/>
                <a:gd name="T8" fmla="*/ 13 w 42"/>
                <a:gd name="T9" fmla="*/ 28 h 28"/>
                <a:gd name="T10" fmla="*/ 23 w 42"/>
                <a:gd name="T11" fmla="*/ 28 h 28"/>
                <a:gd name="T12" fmla="*/ 39 w 42"/>
                <a:gd name="T13" fmla="*/ 18 h 28"/>
                <a:gd name="T14" fmla="*/ 41 w 42"/>
                <a:gd name="T15" fmla="*/ 11 h 28"/>
                <a:gd name="T16" fmla="*/ 29 w 42"/>
                <a:gd name="T17" fmla="*/ 0 h 28"/>
                <a:gd name="T18" fmla="*/ 29 w 42"/>
                <a:gd name="T19" fmla="*/ 11 h 28"/>
                <a:gd name="T20" fmla="*/ 27 w 42"/>
                <a:gd name="T21" fmla="*/ 18 h 28"/>
                <a:gd name="T22" fmla="*/ 20 w 42"/>
                <a:gd name="T23" fmla="*/ 23 h 28"/>
                <a:gd name="T24" fmla="*/ 14 w 42"/>
                <a:gd name="T25" fmla="*/ 17 h 28"/>
                <a:gd name="T26" fmla="*/ 15 w 42"/>
                <a:gd name="T27" fmla="*/ 11 h 28"/>
                <a:gd name="T28" fmla="*/ 23 w 42"/>
                <a:gd name="T29" fmla="*/ 5 h 28"/>
                <a:gd name="T30" fmla="*/ 29 w 42"/>
                <a:gd name="T3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28">
                  <a:moveTo>
                    <a:pt x="2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5" y="3"/>
                    <a:pt x="3" y="1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5"/>
                    <a:pt x="7" y="28"/>
                    <a:pt x="1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9" y="28"/>
                    <a:pt x="37" y="25"/>
                    <a:pt x="39" y="18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2" y="3"/>
                    <a:pt x="36" y="0"/>
                    <a:pt x="29" y="0"/>
                  </a:cubicBezTo>
                  <a:close/>
                  <a:moveTo>
                    <a:pt x="29" y="11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4" y="23"/>
                    <a:pt x="20" y="23"/>
                  </a:cubicBezTo>
                  <a:cubicBezTo>
                    <a:pt x="15" y="23"/>
                    <a:pt x="13" y="22"/>
                    <a:pt x="14" y="1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7"/>
                    <a:pt x="19" y="5"/>
                    <a:pt x="23" y="5"/>
                  </a:cubicBezTo>
                  <a:cubicBezTo>
                    <a:pt x="28" y="5"/>
                    <a:pt x="30" y="7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1765300" y="2100263"/>
              <a:ext cx="158750" cy="111125"/>
            </a:xfrm>
            <a:custGeom>
              <a:avLst/>
              <a:gdLst>
                <a:gd name="T0" fmla="*/ 29 w 42"/>
                <a:gd name="T1" fmla="*/ 0 h 27"/>
                <a:gd name="T2" fmla="*/ 19 w 42"/>
                <a:gd name="T3" fmla="*/ 0 h 27"/>
                <a:gd name="T4" fmla="*/ 3 w 42"/>
                <a:gd name="T5" fmla="*/ 10 h 27"/>
                <a:gd name="T6" fmla="*/ 1 w 42"/>
                <a:gd name="T7" fmla="*/ 17 h 27"/>
                <a:gd name="T8" fmla="*/ 13 w 42"/>
                <a:gd name="T9" fmla="*/ 27 h 27"/>
                <a:gd name="T10" fmla="*/ 23 w 42"/>
                <a:gd name="T11" fmla="*/ 27 h 27"/>
                <a:gd name="T12" fmla="*/ 39 w 42"/>
                <a:gd name="T13" fmla="*/ 17 h 27"/>
                <a:gd name="T14" fmla="*/ 41 w 42"/>
                <a:gd name="T15" fmla="*/ 10 h 27"/>
                <a:gd name="T16" fmla="*/ 29 w 42"/>
                <a:gd name="T17" fmla="*/ 0 h 27"/>
                <a:gd name="T18" fmla="*/ 29 w 42"/>
                <a:gd name="T19" fmla="*/ 10 h 27"/>
                <a:gd name="T20" fmla="*/ 27 w 42"/>
                <a:gd name="T21" fmla="*/ 17 h 27"/>
                <a:gd name="T22" fmla="*/ 20 w 42"/>
                <a:gd name="T23" fmla="*/ 22 h 27"/>
                <a:gd name="T24" fmla="*/ 13 w 42"/>
                <a:gd name="T25" fmla="*/ 16 h 27"/>
                <a:gd name="T26" fmla="*/ 15 w 42"/>
                <a:gd name="T27" fmla="*/ 10 h 27"/>
                <a:gd name="T28" fmla="*/ 23 w 42"/>
                <a:gd name="T29" fmla="*/ 4 h 27"/>
                <a:gd name="T30" fmla="*/ 29 w 42"/>
                <a:gd name="T3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27">
                  <a:moveTo>
                    <a:pt x="2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5" y="2"/>
                    <a:pt x="3" y="1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4"/>
                    <a:pt x="7" y="27"/>
                    <a:pt x="1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9" y="27"/>
                    <a:pt x="37" y="24"/>
                    <a:pt x="39" y="17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2"/>
                    <a:pt x="36" y="0"/>
                    <a:pt x="29" y="0"/>
                  </a:cubicBezTo>
                  <a:close/>
                  <a:moveTo>
                    <a:pt x="29" y="10"/>
                  </a:moveTo>
                  <a:cubicBezTo>
                    <a:pt x="27" y="17"/>
                    <a:pt x="27" y="17"/>
                    <a:pt x="27" y="17"/>
                  </a:cubicBezTo>
                  <a:cubicBezTo>
                    <a:pt x="26" y="20"/>
                    <a:pt x="24" y="22"/>
                    <a:pt x="20" y="22"/>
                  </a:cubicBezTo>
                  <a:cubicBezTo>
                    <a:pt x="15" y="22"/>
                    <a:pt x="13" y="21"/>
                    <a:pt x="13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6"/>
                    <a:pt x="19" y="4"/>
                    <a:pt x="23" y="4"/>
                  </a:cubicBezTo>
                  <a:cubicBezTo>
                    <a:pt x="28" y="4"/>
                    <a:pt x="30" y="6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919288" y="2074863"/>
              <a:ext cx="166688" cy="136525"/>
            </a:xfrm>
            <a:custGeom>
              <a:avLst/>
              <a:gdLst>
                <a:gd name="T0" fmla="*/ 32 w 44"/>
                <a:gd name="T1" fmla="*/ 0 h 33"/>
                <a:gd name="T2" fmla="*/ 31 w 44"/>
                <a:gd name="T3" fmla="*/ 6 h 33"/>
                <a:gd name="T4" fmla="*/ 20 w 44"/>
                <a:gd name="T5" fmla="*/ 6 h 33"/>
                <a:gd name="T6" fmla="*/ 3 w 44"/>
                <a:gd name="T7" fmla="*/ 16 h 33"/>
                <a:gd name="T8" fmla="*/ 2 w 44"/>
                <a:gd name="T9" fmla="*/ 23 h 33"/>
                <a:gd name="T10" fmla="*/ 14 w 44"/>
                <a:gd name="T11" fmla="*/ 33 h 33"/>
                <a:gd name="T12" fmla="*/ 36 w 44"/>
                <a:gd name="T13" fmla="*/ 33 h 33"/>
                <a:gd name="T14" fmla="*/ 44 w 44"/>
                <a:gd name="T15" fmla="*/ 0 h 33"/>
                <a:gd name="T16" fmla="*/ 32 w 44"/>
                <a:gd name="T17" fmla="*/ 0 h 33"/>
                <a:gd name="T18" fmla="*/ 26 w 44"/>
                <a:gd name="T19" fmla="*/ 28 h 33"/>
                <a:gd name="T20" fmla="*/ 19 w 44"/>
                <a:gd name="T21" fmla="*/ 28 h 33"/>
                <a:gd name="T22" fmla="*/ 13 w 44"/>
                <a:gd name="T23" fmla="*/ 23 h 33"/>
                <a:gd name="T24" fmla="*/ 15 w 44"/>
                <a:gd name="T25" fmla="*/ 16 h 33"/>
                <a:gd name="T26" fmla="*/ 23 w 44"/>
                <a:gd name="T27" fmla="*/ 11 h 33"/>
                <a:gd name="T28" fmla="*/ 30 w 44"/>
                <a:gd name="T29" fmla="*/ 11 h 33"/>
                <a:gd name="T30" fmla="*/ 26 w 44"/>
                <a:gd name="T31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33">
                  <a:moveTo>
                    <a:pt x="32" y="0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3" y="6"/>
                    <a:pt x="5" y="9"/>
                    <a:pt x="3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30"/>
                    <a:pt x="9" y="33"/>
                    <a:pt x="14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2" y="0"/>
                  </a:lnTo>
                  <a:close/>
                  <a:moveTo>
                    <a:pt x="26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3" y="28"/>
                    <a:pt x="12" y="26"/>
                    <a:pt x="13" y="2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3"/>
                    <a:pt x="18" y="11"/>
                    <a:pt x="23" y="11"/>
                  </a:cubicBezTo>
                  <a:cubicBezTo>
                    <a:pt x="30" y="11"/>
                    <a:pt x="30" y="11"/>
                    <a:pt x="30" y="11"/>
                  </a:cubicBezTo>
                  <a:lnTo>
                    <a:pt x="2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489075" y="2074863"/>
              <a:ext cx="177800" cy="136525"/>
            </a:xfrm>
            <a:custGeom>
              <a:avLst/>
              <a:gdLst>
                <a:gd name="T0" fmla="*/ 16 w 47"/>
                <a:gd name="T1" fmla="*/ 12 h 33"/>
                <a:gd name="T2" fmla="*/ 28 w 47"/>
                <a:gd name="T3" fmla="*/ 6 h 33"/>
                <a:gd name="T4" fmla="*/ 46 w 47"/>
                <a:gd name="T5" fmla="*/ 6 h 33"/>
                <a:gd name="T6" fmla="*/ 47 w 47"/>
                <a:gd name="T7" fmla="*/ 0 h 33"/>
                <a:gd name="T8" fmla="*/ 21 w 47"/>
                <a:gd name="T9" fmla="*/ 0 h 33"/>
                <a:gd name="T10" fmla="*/ 4 w 47"/>
                <a:gd name="T11" fmla="*/ 12 h 33"/>
                <a:gd name="T12" fmla="*/ 2 w 47"/>
                <a:gd name="T13" fmla="*/ 20 h 33"/>
                <a:gd name="T14" fmla="*/ 14 w 47"/>
                <a:gd name="T15" fmla="*/ 33 h 33"/>
                <a:gd name="T16" fmla="*/ 40 w 47"/>
                <a:gd name="T17" fmla="*/ 33 h 33"/>
                <a:gd name="T18" fmla="*/ 44 w 47"/>
                <a:gd name="T19" fmla="*/ 14 h 33"/>
                <a:gd name="T20" fmla="*/ 34 w 47"/>
                <a:gd name="T21" fmla="*/ 14 h 33"/>
                <a:gd name="T22" fmla="*/ 34 w 47"/>
                <a:gd name="T23" fmla="*/ 14 h 33"/>
                <a:gd name="T24" fmla="*/ 27 w 47"/>
                <a:gd name="T25" fmla="*/ 14 h 33"/>
                <a:gd name="T26" fmla="*/ 24 w 47"/>
                <a:gd name="T27" fmla="*/ 20 h 33"/>
                <a:gd name="T28" fmla="*/ 33 w 47"/>
                <a:gd name="T29" fmla="*/ 20 h 33"/>
                <a:gd name="T30" fmla="*/ 31 w 47"/>
                <a:gd name="T31" fmla="*/ 27 h 33"/>
                <a:gd name="T32" fmla="*/ 22 w 47"/>
                <a:gd name="T33" fmla="*/ 27 h 33"/>
                <a:gd name="T34" fmla="*/ 14 w 47"/>
                <a:gd name="T35" fmla="*/ 20 h 33"/>
                <a:gd name="T36" fmla="*/ 16 w 47"/>
                <a:gd name="T3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33">
                  <a:moveTo>
                    <a:pt x="16" y="12"/>
                  </a:moveTo>
                  <a:cubicBezTo>
                    <a:pt x="17" y="8"/>
                    <a:pt x="20" y="6"/>
                    <a:pt x="2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0"/>
                    <a:pt x="6" y="3"/>
                    <a:pt x="4" y="12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9"/>
                    <a:pt x="7" y="33"/>
                    <a:pt x="14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5" y="27"/>
                    <a:pt x="13" y="25"/>
                    <a:pt x="14" y="20"/>
                  </a:cubicBezTo>
                  <a:lnTo>
                    <a:pt x="1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658938" y="2074863"/>
              <a:ext cx="101600" cy="136525"/>
            </a:xfrm>
            <a:custGeom>
              <a:avLst/>
              <a:gdLst>
                <a:gd name="T0" fmla="*/ 20 w 27"/>
                <a:gd name="T1" fmla="*/ 27 h 33"/>
                <a:gd name="T2" fmla="*/ 15 w 27"/>
                <a:gd name="T3" fmla="*/ 21 h 33"/>
                <a:gd name="T4" fmla="*/ 20 w 27"/>
                <a:gd name="T5" fmla="*/ 0 h 33"/>
                <a:gd name="T6" fmla="*/ 8 w 27"/>
                <a:gd name="T7" fmla="*/ 0 h 33"/>
                <a:gd name="T8" fmla="*/ 2 w 27"/>
                <a:gd name="T9" fmla="*/ 23 h 33"/>
                <a:gd name="T10" fmla="*/ 13 w 27"/>
                <a:gd name="T11" fmla="*/ 33 h 33"/>
                <a:gd name="T12" fmla="*/ 14 w 27"/>
                <a:gd name="T13" fmla="*/ 33 h 33"/>
                <a:gd name="T14" fmla="*/ 14 w 27"/>
                <a:gd name="T15" fmla="*/ 33 h 33"/>
                <a:gd name="T16" fmla="*/ 24 w 27"/>
                <a:gd name="T17" fmla="*/ 33 h 33"/>
                <a:gd name="T18" fmla="*/ 27 w 27"/>
                <a:gd name="T19" fmla="*/ 27 h 33"/>
                <a:gd name="T20" fmla="*/ 21 w 27"/>
                <a:gd name="T21" fmla="*/ 27 h 33"/>
                <a:gd name="T22" fmla="*/ 20 w 27"/>
                <a:gd name="T23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3">
                  <a:moveTo>
                    <a:pt x="20" y="27"/>
                  </a:moveTo>
                  <a:cubicBezTo>
                    <a:pt x="13" y="27"/>
                    <a:pt x="15" y="21"/>
                    <a:pt x="15" y="2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0" y="33"/>
                    <a:pt x="13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3" name="直接连接符 22"/>
          <p:cNvCxnSpPr/>
          <p:nvPr userDrawn="1"/>
        </p:nvCxnSpPr>
        <p:spPr>
          <a:xfrm>
            <a:off x="897012" y="3777004"/>
            <a:ext cx="4981274" cy="0"/>
          </a:xfrm>
          <a:prstGeom prst="line">
            <a:avLst/>
          </a:prstGeom>
          <a:ln w="12700">
            <a:solidFill>
              <a:srgbClr val="FFDC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7017" y="2135877"/>
            <a:ext cx="5373159" cy="1628092"/>
          </a:xfrm>
          <a:prstGeom prst="rect">
            <a:avLst/>
          </a:prstGeom>
        </p:spPr>
        <p:txBody>
          <a:bodyPr anchor="ctr"/>
          <a:lstStyle>
            <a:lvl1pPr algn="l">
              <a:defRPr sz="4799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7017" y="3900305"/>
            <a:ext cx="5373159" cy="4153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5" name="Freeform 14"/>
          <p:cNvSpPr>
            <a:spLocks noEditPoints="1"/>
          </p:cNvSpPr>
          <p:nvPr userDrawn="1"/>
        </p:nvSpPr>
        <p:spPr bwMode="auto">
          <a:xfrm>
            <a:off x="8159226" y="576417"/>
            <a:ext cx="874323" cy="875348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4994CE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Freeform 14"/>
          <p:cNvSpPr>
            <a:spLocks noEditPoints="1"/>
          </p:cNvSpPr>
          <p:nvPr userDrawn="1"/>
        </p:nvSpPr>
        <p:spPr bwMode="auto">
          <a:xfrm>
            <a:off x="9077581" y="960631"/>
            <a:ext cx="525929" cy="526546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Freeform 14"/>
          <p:cNvSpPr>
            <a:spLocks noEditPoints="1"/>
          </p:cNvSpPr>
          <p:nvPr userDrawn="1"/>
        </p:nvSpPr>
        <p:spPr bwMode="auto">
          <a:xfrm>
            <a:off x="9989251" y="468005"/>
            <a:ext cx="415683" cy="416171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9CC6E6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5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769999" y="-1204"/>
            <a:ext cx="4500172" cy="6352407"/>
            <a:chOff x="4021138" y="633413"/>
            <a:chExt cx="3779837" cy="5335587"/>
          </a:xfrm>
          <a:solidFill>
            <a:srgbClr val="2A88CF"/>
          </a:solidFill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4021138" y="1700213"/>
              <a:ext cx="3779837" cy="3773487"/>
            </a:xfrm>
            <a:custGeom>
              <a:avLst/>
              <a:gdLst>
                <a:gd name="T0" fmla="*/ 502 w 1005"/>
                <a:gd name="T1" fmla="*/ 1004 h 1004"/>
                <a:gd name="T2" fmla="*/ 0 w 1005"/>
                <a:gd name="T3" fmla="*/ 502 h 1004"/>
                <a:gd name="T4" fmla="*/ 197 w 1005"/>
                <a:gd name="T5" fmla="*/ 103 h 1004"/>
                <a:gd name="T6" fmla="*/ 201 w 1005"/>
                <a:gd name="T7" fmla="*/ 104 h 1004"/>
                <a:gd name="T8" fmla="*/ 201 w 1005"/>
                <a:gd name="T9" fmla="*/ 108 h 1004"/>
                <a:gd name="T10" fmla="*/ 6 w 1005"/>
                <a:gd name="T11" fmla="*/ 502 h 1004"/>
                <a:gd name="T12" fmla="*/ 502 w 1005"/>
                <a:gd name="T13" fmla="*/ 998 h 1004"/>
                <a:gd name="T14" fmla="*/ 999 w 1005"/>
                <a:gd name="T15" fmla="*/ 502 h 1004"/>
                <a:gd name="T16" fmla="*/ 502 w 1005"/>
                <a:gd name="T17" fmla="*/ 6 h 1004"/>
                <a:gd name="T18" fmla="*/ 499 w 1005"/>
                <a:gd name="T19" fmla="*/ 3 h 1004"/>
                <a:gd name="T20" fmla="*/ 502 w 1005"/>
                <a:gd name="T21" fmla="*/ 0 h 1004"/>
                <a:gd name="T22" fmla="*/ 1005 w 1005"/>
                <a:gd name="T23" fmla="*/ 502 h 1004"/>
                <a:gd name="T24" fmla="*/ 502 w 1005"/>
                <a:gd name="T25" fmla="*/ 10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004">
                  <a:moveTo>
                    <a:pt x="502" y="1004"/>
                  </a:moveTo>
                  <a:cubicBezTo>
                    <a:pt x="226" y="1004"/>
                    <a:pt x="0" y="779"/>
                    <a:pt x="0" y="502"/>
                  </a:cubicBezTo>
                  <a:cubicBezTo>
                    <a:pt x="0" y="344"/>
                    <a:pt x="72" y="199"/>
                    <a:pt x="197" y="103"/>
                  </a:cubicBezTo>
                  <a:cubicBezTo>
                    <a:pt x="198" y="102"/>
                    <a:pt x="200" y="102"/>
                    <a:pt x="201" y="104"/>
                  </a:cubicBezTo>
                  <a:cubicBezTo>
                    <a:pt x="202" y="105"/>
                    <a:pt x="202" y="107"/>
                    <a:pt x="201" y="108"/>
                  </a:cubicBezTo>
                  <a:cubicBezTo>
                    <a:pt x="77" y="203"/>
                    <a:pt x="6" y="346"/>
                    <a:pt x="6" y="502"/>
                  </a:cubicBezTo>
                  <a:cubicBezTo>
                    <a:pt x="6" y="775"/>
                    <a:pt x="229" y="998"/>
                    <a:pt x="502" y="998"/>
                  </a:cubicBezTo>
                  <a:cubicBezTo>
                    <a:pt x="776" y="998"/>
                    <a:pt x="999" y="775"/>
                    <a:pt x="999" y="502"/>
                  </a:cubicBezTo>
                  <a:cubicBezTo>
                    <a:pt x="999" y="228"/>
                    <a:pt x="776" y="6"/>
                    <a:pt x="502" y="6"/>
                  </a:cubicBezTo>
                  <a:cubicBezTo>
                    <a:pt x="501" y="6"/>
                    <a:pt x="499" y="4"/>
                    <a:pt x="499" y="3"/>
                  </a:cubicBezTo>
                  <a:cubicBezTo>
                    <a:pt x="499" y="1"/>
                    <a:pt x="501" y="0"/>
                    <a:pt x="502" y="0"/>
                  </a:cubicBezTo>
                  <a:cubicBezTo>
                    <a:pt x="779" y="0"/>
                    <a:pt x="1005" y="225"/>
                    <a:pt x="1005" y="502"/>
                  </a:cubicBezTo>
                  <a:cubicBezTo>
                    <a:pt x="1005" y="779"/>
                    <a:pt x="779" y="1004"/>
                    <a:pt x="502" y="10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4618038" y="2293938"/>
              <a:ext cx="2584450" cy="2582862"/>
            </a:xfrm>
            <a:custGeom>
              <a:avLst/>
              <a:gdLst>
                <a:gd name="T0" fmla="*/ 343 w 687"/>
                <a:gd name="T1" fmla="*/ 687 h 687"/>
                <a:gd name="T2" fmla="*/ 0 w 687"/>
                <a:gd name="T3" fmla="*/ 344 h 687"/>
                <a:gd name="T4" fmla="*/ 343 w 687"/>
                <a:gd name="T5" fmla="*/ 0 h 687"/>
                <a:gd name="T6" fmla="*/ 687 w 687"/>
                <a:gd name="T7" fmla="*/ 344 h 687"/>
                <a:gd name="T8" fmla="*/ 586 w 687"/>
                <a:gd name="T9" fmla="*/ 587 h 687"/>
                <a:gd name="T10" fmla="*/ 582 w 687"/>
                <a:gd name="T11" fmla="*/ 587 h 687"/>
                <a:gd name="T12" fmla="*/ 582 w 687"/>
                <a:gd name="T13" fmla="*/ 583 h 687"/>
                <a:gd name="T14" fmla="*/ 681 w 687"/>
                <a:gd name="T15" fmla="*/ 344 h 687"/>
                <a:gd name="T16" fmla="*/ 343 w 687"/>
                <a:gd name="T17" fmla="*/ 6 h 687"/>
                <a:gd name="T18" fmla="*/ 6 w 687"/>
                <a:gd name="T19" fmla="*/ 344 h 687"/>
                <a:gd name="T20" fmla="*/ 343 w 687"/>
                <a:gd name="T21" fmla="*/ 681 h 687"/>
                <a:gd name="T22" fmla="*/ 346 w 687"/>
                <a:gd name="T23" fmla="*/ 684 h 687"/>
                <a:gd name="T24" fmla="*/ 343 w 687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7" h="687">
                  <a:moveTo>
                    <a:pt x="343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3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436"/>
                    <a:pt x="651" y="522"/>
                    <a:pt x="586" y="587"/>
                  </a:cubicBezTo>
                  <a:cubicBezTo>
                    <a:pt x="585" y="588"/>
                    <a:pt x="583" y="588"/>
                    <a:pt x="582" y="587"/>
                  </a:cubicBezTo>
                  <a:cubicBezTo>
                    <a:pt x="581" y="586"/>
                    <a:pt x="581" y="584"/>
                    <a:pt x="582" y="583"/>
                  </a:cubicBezTo>
                  <a:cubicBezTo>
                    <a:pt x="646" y="519"/>
                    <a:pt x="681" y="434"/>
                    <a:pt x="681" y="344"/>
                  </a:cubicBezTo>
                  <a:cubicBezTo>
                    <a:pt x="681" y="158"/>
                    <a:pt x="530" y="6"/>
                    <a:pt x="343" y="6"/>
                  </a:cubicBezTo>
                  <a:cubicBezTo>
                    <a:pt x="157" y="6"/>
                    <a:pt x="6" y="158"/>
                    <a:pt x="6" y="344"/>
                  </a:cubicBezTo>
                  <a:cubicBezTo>
                    <a:pt x="6" y="530"/>
                    <a:pt x="157" y="681"/>
                    <a:pt x="343" y="681"/>
                  </a:cubicBezTo>
                  <a:cubicBezTo>
                    <a:pt x="345" y="681"/>
                    <a:pt x="346" y="683"/>
                    <a:pt x="346" y="684"/>
                  </a:cubicBezTo>
                  <a:cubicBezTo>
                    <a:pt x="346" y="686"/>
                    <a:pt x="345" y="687"/>
                    <a:pt x="343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5186363" y="2862263"/>
              <a:ext cx="1447800" cy="1449387"/>
            </a:xfrm>
            <a:custGeom>
              <a:avLst/>
              <a:gdLst>
                <a:gd name="T0" fmla="*/ 192 w 385"/>
                <a:gd name="T1" fmla="*/ 386 h 386"/>
                <a:gd name="T2" fmla="*/ 0 w 385"/>
                <a:gd name="T3" fmla="*/ 193 h 386"/>
                <a:gd name="T4" fmla="*/ 72 w 385"/>
                <a:gd name="T5" fmla="*/ 42 h 386"/>
                <a:gd name="T6" fmla="*/ 76 w 385"/>
                <a:gd name="T7" fmla="*/ 43 h 386"/>
                <a:gd name="T8" fmla="*/ 76 w 385"/>
                <a:gd name="T9" fmla="*/ 47 h 386"/>
                <a:gd name="T10" fmla="*/ 6 w 385"/>
                <a:gd name="T11" fmla="*/ 193 h 386"/>
                <a:gd name="T12" fmla="*/ 192 w 385"/>
                <a:gd name="T13" fmla="*/ 380 h 386"/>
                <a:gd name="T14" fmla="*/ 379 w 385"/>
                <a:gd name="T15" fmla="*/ 193 h 386"/>
                <a:gd name="T16" fmla="*/ 192 w 385"/>
                <a:gd name="T17" fmla="*/ 6 h 386"/>
                <a:gd name="T18" fmla="*/ 189 w 385"/>
                <a:gd name="T19" fmla="*/ 3 h 386"/>
                <a:gd name="T20" fmla="*/ 192 w 385"/>
                <a:gd name="T21" fmla="*/ 0 h 386"/>
                <a:gd name="T22" fmla="*/ 385 w 385"/>
                <a:gd name="T23" fmla="*/ 193 h 386"/>
                <a:gd name="T24" fmla="*/ 192 w 385"/>
                <a:gd name="T2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86">
                  <a:moveTo>
                    <a:pt x="192" y="386"/>
                  </a:moveTo>
                  <a:cubicBezTo>
                    <a:pt x="86" y="386"/>
                    <a:pt x="0" y="299"/>
                    <a:pt x="0" y="193"/>
                  </a:cubicBezTo>
                  <a:cubicBezTo>
                    <a:pt x="0" y="134"/>
                    <a:pt x="26" y="79"/>
                    <a:pt x="72" y="42"/>
                  </a:cubicBezTo>
                  <a:cubicBezTo>
                    <a:pt x="73" y="41"/>
                    <a:pt x="75" y="41"/>
                    <a:pt x="76" y="43"/>
                  </a:cubicBezTo>
                  <a:cubicBezTo>
                    <a:pt x="77" y="44"/>
                    <a:pt x="77" y="46"/>
                    <a:pt x="76" y="47"/>
                  </a:cubicBezTo>
                  <a:cubicBezTo>
                    <a:pt x="31" y="82"/>
                    <a:pt x="6" y="136"/>
                    <a:pt x="6" y="193"/>
                  </a:cubicBezTo>
                  <a:cubicBezTo>
                    <a:pt x="6" y="296"/>
                    <a:pt x="89" y="380"/>
                    <a:pt x="192" y="380"/>
                  </a:cubicBezTo>
                  <a:cubicBezTo>
                    <a:pt x="295" y="380"/>
                    <a:pt x="379" y="296"/>
                    <a:pt x="379" y="193"/>
                  </a:cubicBezTo>
                  <a:cubicBezTo>
                    <a:pt x="379" y="90"/>
                    <a:pt x="295" y="6"/>
                    <a:pt x="192" y="6"/>
                  </a:cubicBezTo>
                  <a:cubicBezTo>
                    <a:pt x="191" y="6"/>
                    <a:pt x="189" y="5"/>
                    <a:pt x="189" y="3"/>
                  </a:cubicBezTo>
                  <a:cubicBezTo>
                    <a:pt x="189" y="1"/>
                    <a:pt x="191" y="0"/>
                    <a:pt x="192" y="0"/>
                  </a:cubicBezTo>
                  <a:cubicBezTo>
                    <a:pt x="299" y="0"/>
                    <a:pt x="385" y="87"/>
                    <a:pt x="385" y="193"/>
                  </a:cubicBezTo>
                  <a:cubicBezTo>
                    <a:pt x="385" y="299"/>
                    <a:pt x="299" y="386"/>
                    <a:pt x="19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4856163" y="633413"/>
              <a:ext cx="2008187" cy="1409700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5548313" y="1562100"/>
              <a:ext cx="2008187" cy="1408112"/>
            </a:xfrm>
            <a:custGeom>
              <a:avLst/>
              <a:gdLst>
                <a:gd name="T0" fmla="*/ 3 w 534"/>
                <a:gd name="T1" fmla="*/ 375 h 375"/>
                <a:gd name="T2" fmla="*/ 1 w 534"/>
                <a:gd name="T3" fmla="*/ 374 h 375"/>
                <a:gd name="T4" fmla="*/ 2 w 534"/>
                <a:gd name="T5" fmla="*/ 370 h 375"/>
                <a:gd name="T6" fmla="*/ 529 w 534"/>
                <a:gd name="T7" fmla="*/ 1 h 375"/>
                <a:gd name="T8" fmla="*/ 533 w 534"/>
                <a:gd name="T9" fmla="*/ 1 h 375"/>
                <a:gd name="T10" fmla="*/ 533 w 534"/>
                <a:gd name="T11" fmla="*/ 6 h 375"/>
                <a:gd name="T12" fmla="*/ 5 w 534"/>
                <a:gd name="T13" fmla="*/ 375 h 375"/>
                <a:gd name="T14" fmla="*/ 3 w 534"/>
                <a:gd name="T1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5">
                  <a:moveTo>
                    <a:pt x="3" y="375"/>
                  </a:moveTo>
                  <a:cubicBezTo>
                    <a:pt x="2" y="375"/>
                    <a:pt x="2" y="375"/>
                    <a:pt x="1" y="374"/>
                  </a:cubicBezTo>
                  <a:cubicBezTo>
                    <a:pt x="0" y="373"/>
                    <a:pt x="0" y="371"/>
                    <a:pt x="2" y="370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1" y="0"/>
                    <a:pt x="532" y="0"/>
                    <a:pt x="533" y="1"/>
                  </a:cubicBezTo>
                  <a:cubicBezTo>
                    <a:pt x="534" y="3"/>
                    <a:pt x="534" y="5"/>
                    <a:pt x="533" y="6"/>
                  </a:cubicBezTo>
                  <a:cubicBezTo>
                    <a:pt x="5" y="375"/>
                    <a:pt x="5" y="375"/>
                    <a:pt x="5" y="375"/>
                  </a:cubicBezTo>
                  <a:cubicBezTo>
                    <a:pt x="5" y="375"/>
                    <a:pt x="4" y="375"/>
                    <a:pt x="3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4738688" y="4556125"/>
              <a:ext cx="2008187" cy="1412875"/>
            </a:xfrm>
            <a:custGeom>
              <a:avLst/>
              <a:gdLst>
                <a:gd name="T0" fmla="*/ 3 w 534"/>
                <a:gd name="T1" fmla="*/ 376 h 376"/>
                <a:gd name="T2" fmla="*/ 1 w 534"/>
                <a:gd name="T3" fmla="*/ 375 h 376"/>
                <a:gd name="T4" fmla="*/ 1 w 534"/>
                <a:gd name="T5" fmla="*/ 371 h 376"/>
                <a:gd name="T6" fmla="*/ 529 w 534"/>
                <a:gd name="T7" fmla="*/ 1 h 376"/>
                <a:gd name="T8" fmla="*/ 533 w 534"/>
                <a:gd name="T9" fmla="*/ 2 h 376"/>
                <a:gd name="T10" fmla="*/ 532 w 534"/>
                <a:gd name="T11" fmla="*/ 6 h 376"/>
                <a:gd name="T12" fmla="*/ 5 w 534"/>
                <a:gd name="T13" fmla="*/ 376 h 376"/>
                <a:gd name="T14" fmla="*/ 3 w 534"/>
                <a:gd name="T1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4" h="376">
                  <a:moveTo>
                    <a:pt x="3" y="376"/>
                  </a:moveTo>
                  <a:cubicBezTo>
                    <a:pt x="2" y="376"/>
                    <a:pt x="1" y="376"/>
                    <a:pt x="1" y="375"/>
                  </a:cubicBezTo>
                  <a:cubicBezTo>
                    <a:pt x="0" y="374"/>
                    <a:pt x="0" y="372"/>
                    <a:pt x="1" y="371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30" y="0"/>
                    <a:pt x="532" y="1"/>
                    <a:pt x="533" y="2"/>
                  </a:cubicBezTo>
                  <a:cubicBezTo>
                    <a:pt x="534" y="4"/>
                    <a:pt x="534" y="5"/>
                    <a:pt x="532" y="6"/>
                  </a:cubicBezTo>
                  <a:cubicBezTo>
                    <a:pt x="5" y="376"/>
                    <a:pt x="5" y="376"/>
                    <a:pt x="5" y="376"/>
                  </a:cubicBezTo>
                  <a:cubicBezTo>
                    <a:pt x="4" y="376"/>
                    <a:pt x="4" y="376"/>
                    <a:pt x="3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圆角矩形 9"/>
          <p:cNvSpPr/>
          <p:nvPr userDrawn="1"/>
        </p:nvSpPr>
        <p:spPr>
          <a:xfrm>
            <a:off x="2624295" y="2959240"/>
            <a:ext cx="2759190" cy="927356"/>
          </a:xfrm>
          <a:prstGeom prst="roundRect">
            <a:avLst>
              <a:gd name="adj" fmla="val 50000"/>
            </a:avLst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405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5" y="679003"/>
            <a:ext cx="10515600" cy="39415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F74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5" y="1391557"/>
            <a:ext cx="10515600" cy="486591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" y="1"/>
            <a:ext cx="12192000" cy="230188"/>
          </a:xfrm>
          <a:prstGeom prst="rect">
            <a:avLst/>
          </a:prstGeom>
          <a:solidFill>
            <a:srgbClr val="0F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77586" y="678996"/>
            <a:ext cx="465364" cy="396000"/>
          </a:xfrm>
          <a:prstGeom prst="rect">
            <a:avLst/>
          </a:prstGeom>
          <a:solidFill>
            <a:srgbClr val="0F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10889" y="727476"/>
            <a:ext cx="482920" cy="345679"/>
          </a:xfrm>
          <a:custGeom>
            <a:avLst/>
            <a:gdLst>
              <a:gd name="T0" fmla="*/ 838 w 910"/>
              <a:gd name="T1" fmla="*/ 147 h 651"/>
              <a:gd name="T2" fmla="*/ 677 w 910"/>
              <a:gd name="T3" fmla="*/ 20 h 651"/>
              <a:gd name="T4" fmla="*/ 472 w 910"/>
              <a:gd name="T5" fmla="*/ 43 h 651"/>
              <a:gd name="T6" fmla="*/ 356 w 910"/>
              <a:gd name="T7" fmla="*/ 384 h 651"/>
              <a:gd name="T8" fmla="*/ 298 w 910"/>
              <a:gd name="T9" fmla="*/ 416 h 651"/>
              <a:gd name="T10" fmla="*/ 286 w 910"/>
              <a:gd name="T11" fmla="*/ 393 h 651"/>
              <a:gd name="T12" fmla="*/ 38 w 910"/>
              <a:gd name="T13" fmla="*/ 531 h 651"/>
              <a:gd name="T14" fmla="*/ 15 w 910"/>
              <a:gd name="T15" fmla="*/ 610 h 651"/>
              <a:gd name="T16" fmla="*/ 16 w 910"/>
              <a:gd name="T17" fmla="*/ 611 h 651"/>
              <a:gd name="T18" fmla="*/ 17 w 910"/>
              <a:gd name="T19" fmla="*/ 613 h 651"/>
              <a:gd name="T20" fmla="*/ 96 w 910"/>
              <a:gd name="T21" fmla="*/ 635 h 651"/>
              <a:gd name="T22" fmla="*/ 344 w 910"/>
              <a:gd name="T23" fmla="*/ 497 h 651"/>
              <a:gd name="T24" fmla="*/ 331 w 910"/>
              <a:gd name="T25" fmla="*/ 474 h 651"/>
              <a:gd name="T26" fmla="*/ 389 w 910"/>
              <a:gd name="T27" fmla="*/ 442 h 651"/>
              <a:gd name="T28" fmla="*/ 529 w 910"/>
              <a:gd name="T29" fmla="*/ 537 h 651"/>
              <a:gd name="T30" fmla="*/ 734 w 910"/>
              <a:gd name="T31" fmla="*/ 513 h 651"/>
              <a:gd name="T32" fmla="*/ 838 w 910"/>
              <a:gd name="T33" fmla="*/ 147 h 651"/>
              <a:gd name="T34" fmla="*/ 704 w 910"/>
              <a:gd name="T35" fmla="*/ 459 h 651"/>
              <a:gd name="T36" fmla="*/ 546 w 910"/>
              <a:gd name="T37" fmla="*/ 477 h 651"/>
              <a:gd name="T38" fmla="*/ 432 w 910"/>
              <a:gd name="T39" fmla="*/ 396 h 651"/>
              <a:gd name="T40" fmla="*/ 413 w 910"/>
              <a:gd name="T41" fmla="*/ 361 h 651"/>
              <a:gd name="T42" fmla="*/ 502 w 910"/>
              <a:gd name="T43" fmla="*/ 97 h 651"/>
              <a:gd name="T44" fmla="*/ 660 w 910"/>
              <a:gd name="T45" fmla="*/ 79 h 651"/>
              <a:gd name="T46" fmla="*/ 784 w 910"/>
              <a:gd name="T47" fmla="*/ 177 h 651"/>
              <a:gd name="T48" fmla="*/ 704 w 910"/>
              <a:gd name="T49" fmla="*/ 459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0" h="651">
                <a:moveTo>
                  <a:pt x="838" y="147"/>
                </a:moveTo>
                <a:cubicBezTo>
                  <a:pt x="803" y="85"/>
                  <a:pt x="746" y="39"/>
                  <a:pt x="677" y="20"/>
                </a:cubicBezTo>
                <a:cubicBezTo>
                  <a:pt x="608" y="0"/>
                  <a:pt x="535" y="8"/>
                  <a:pt x="472" y="43"/>
                </a:cubicBezTo>
                <a:cubicBezTo>
                  <a:pt x="351" y="111"/>
                  <a:pt x="302" y="259"/>
                  <a:pt x="356" y="384"/>
                </a:cubicBezTo>
                <a:cubicBezTo>
                  <a:pt x="298" y="416"/>
                  <a:pt x="298" y="416"/>
                  <a:pt x="298" y="416"/>
                </a:cubicBezTo>
                <a:cubicBezTo>
                  <a:pt x="286" y="393"/>
                  <a:pt x="286" y="393"/>
                  <a:pt x="286" y="393"/>
                </a:cubicBezTo>
                <a:cubicBezTo>
                  <a:pt x="38" y="531"/>
                  <a:pt x="38" y="531"/>
                  <a:pt x="38" y="531"/>
                </a:cubicBezTo>
                <a:cubicBezTo>
                  <a:pt x="10" y="547"/>
                  <a:pt x="0" y="582"/>
                  <a:pt x="15" y="610"/>
                </a:cubicBezTo>
                <a:cubicBezTo>
                  <a:pt x="16" y="611"/>
                  <a:pt x="16" y="611"/>
                  <a:pt x="16" y="611"/>
                </a:cubicBezTo>
                <a:cubicBezTo>
                  <a:pt x="17" y="613"/>
                  <a:pt x="17" y="613"/>
                  <a:pt x="17" y="613"/>
                </a:cubicBezTo>
                <a:cubicBezTo>
                  <a:pt x="33" y="641"/>
                  <a:pt x="68" y="651"/>
                  <a:pt x="96" y="635"/>
                </a:cubicBezTo>
                <a:cubicBezTo>
                  <a:pt x="344" y="497"/>
                  <a:pt x="344" y="497"/>
                  <a:pt x="344" y="497"/>
                </a:cubicBezTo>
                <a:cubicBezTo>
                  <a:pt x="331" y="474"/>
                  <a:pt x="331" y="474"/>
                  <a:pt x="331" y="474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424" y="488"/>
                  <a:pt x="473" y="521"/>
                  <a:pt x="529" y="537"/>
                </a:cubicBezTo>
                <a:cubicBezTo>
                  <a:pt x="598" y="556"/>
                  <a:pt x="671" y="548"/>
                  <a:pt x="734" y="513"/>
                </a:cubicBezTo>
                <a:cubicBezTo>
                  <a:pt x="863" y="441"/>
                  <a:pt x="910" y="277"/>
                  <a:pt x="838" y="147"/>
                </a:cubicBezTo>
                <a:close/>
                <a:moveTo>
                  <a:pt x="704" y="459"/>
                </a:moveTo>
                <a:cubicBezTo>
                  <a:pt x="655" y="486"/>
                  <a:pt x="599" y="493"/>
                  <a:pt x="546" y="477"/>
                </a:cubicBezTo>
                <a:cubicBezTo>
                  <a:pt x="499" y="464"/>
                  <a:pt x="460" y="435"/>
                  <a:pt x="432" y="396"/>
                </a:cubicBezTo>
                <a:cubicBezTo>
                  <a:pt x="413" y="361"/>
                  <a:pt x="413" y="361"/>
                  <a:pt x="413" y="361"/>
                </a:cubicBezTo>
                <a:cubicBezTo>
                  <a:pt x="371" y="265"/>
                  <a:pt x="408" y="149"/>
                  <a:pt x="502" y="97"/>
                </a:cubicBezTo>
                <a:cubicBezTo>
                  <a:pt x="551" y="70"/>
                  <a:pt x="607" y="64"/>
                  <a:pt x="660" y="79"/>
                </a:cubicBezTo>
                <a:cubicBezTo>
                  <a:pt x="713" y="94"/>
                  <a:pt x="757" y="129"/>
                  <a:pt x="784" y="177"/>
                </a:cubicBezTo>
                <a:cubicBezTo>
                  <a:pt x="840" y="277"/>
                  <a:pt x="804" y="404"/>
                  <a:pt x="704" y="4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11449050" y="679001"/>
            <a:ext cx="386444" cy="475017"/>
          </a:xfrm>
          <a:custGeom>
            <a:avLst/>
            <a:gdLst>
              <a:gd name="T0" fmla="*/ 2452 w 2452"/>
              <a:gd name="T1" fmla="*/ 2337 h 3014"/>
              <a:gd name="T2" fmla="*/ 1227 w 2452"/>
              <a:gd name="T3" fmla="*/ 3014 h 3014"/>
              <a:gd name="T4" fmla="*/ 0 w 2452"/>
              <a:gd name="T5" fmla="*/ 2337 h 3014"/>
              <a:gd name="T6" fmla="*/ 0 w 2452"/>
              <a:gd name="T7" fmla="*/ 0 h 3014"/>
              <a:gd name="T8" fmla="*/ 2452 w 2452"/>
              <a:gd name="T9" fmla="*/ 0 h 3014"/>
              <a:gd name="T10" fmla="*/ 2452 w 2452"/>
              <a:gd name="T11" fmla="*/ 2337 h 3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2" h="3014">
                <a:moveTo>
                  <a:pt x="2452" y="2337"/>
                </a:moveTo>
                <a:lnTo>
                  <a:pt x="1227" y="3014"/>
                </a:lnTo>
                <a:lnTo>
                  <a:pt x="0" y="2337"/>
                </a:lnTo>
                <a:lnTo>
                  <a:pt x="0" y="0"/>
                </a:lnTo>
                <a:lnTo>
                  <a:pt x="2452" y="0"/>
                </a:lnTo>
                <a:lnTo>
                  <a:pt x="2452" y="2337"/>
                </a:lnTo>
                <a:close/>
              </a:path>
            </a:pathLst>
          </a:custGeom>
          <a:solidFill>
            <a:srgbClr val="0F74C0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solidFill>
          <a:srgbClr val="0F7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/>
          <p:cNvSpPr>
            <a:spLocks noEditPoints="1"/>
          </p:cNvSpPr>
          <p:nvPr userDrawn="1"/>
        </p:nvSpPr>
        <p:spPr bwMode="auto">
          <a:xfrm>
            <a:off x="7185985" y="1165130"/>
            <a:ext cx="781816" cy="782732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20" y="1625316"/>
            <a:ext cx="5863048" cy="5241413"/>
          </a:xfrm>
          <a:prstGeom prst="rect">
            <a:avLst/>
          </a:prstGeom>
        </p:spPr>
      </p:pic>
      <p:sp>
        <p:nvSpPr>
          <p:cNvPr id="23" name="Freeform 14"/>
          <p:cNvSpPr>
            <a:spLocks noEditPoints="1"/>
          </p:cNvSpPr>
          <p:nvPr userDrawn="1"/>
        </p:nvSpPr>
        <p:spPr bwMode="auto">
          <a:xfrm>
            <a:off x="8159226" y="576417"/>
            <a:ext cx="874323" cy="875348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4994CE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Freeform 14"/>
          <p:cNvSpPr>
            <a:spLocks noEditPoints="1"/>
          </p:cNvSpPr>
          <p:nvPr userDrawn="1"/>
        </p:nvSpPr>
        <p:spPr bwMode="auto">
          <a:xfrm>
            <a:off x="9077581" y="960631"/>
            <a:ext cx="525929" cy="526546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3187CA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Freeform 14"/>
          <p:cNvSpPr>
            <a:spLocks noEditPoints="1"/>
          </p:cNvSpPr>
          <p:nvPr userDrawn="1"/>
        </p:nvSpPr>
        <p:spPr bwMode="auto">
          <a:xfrm>
            <a:off x="9989251" y="468005"/>
            <a:ext cx="415683" cy="416171"/>
          </a:xfrm>
          <a:custGeom>
            <a:avLst/>
            <a:gdLst>
              <a:gd name="T0" fmla="*/ 315 w 359"/>
              <a:gd name="T1" fmla="*/ 148 h 359"/>
              <a:gd name="T2" fmla="*/ 297 w 359"/>
              <a:gd name="T3" fmla="*/ 112 h 359"/>
              <a:gd name="T4" fmla="*/ 319 w 359"/>
              <a:gd name="T5" fmla="*/ 84 h 359"/>
              <a:gd name="T6" fmla="*/ 294 w 359"/>
              <a:gd name="T7" fmla="*/ 40 h 359"/>
              <a:gd name="T8" fmla="*/ 253 w 359"/>
              <a:gd name="T9" fmla="*/ 61 h 359"/>
              <a:gd name="T10" fmla="*/ 215 w 359"/>
              <a:gd name="T11" fmla="*/ 49 h 359"/>
              <a:gd name="T12" fmla="*/ 211 w 359"/>
              <a:gd name="T13" fmla="*/ 13 h 359"/>
              <a:gd name="T14" fmla="*/ 162 w 359"/>
              <a:gd name="T15" fmla="*/ 0 h 359"/>
              <a:gd name="T16" fmla="*/ 148 w 359"/>
              <a:gd name="T17" fmla="*/ 43 h 359"/>
              <a:gd name="T18" fmla="*/ 112 w 359"/>
              <a:gd name="T19" fmla="*/ 62 h 359"/>
              <a:gd name="T20" fmla="*/ 84 w 359"/>
              <a:gd name="T21" fmla="*/ 40 h 359"/>
              <a:gd name="T22" fmla="*/ 40 w 359"/>
              <a:gd name="T23" fmla="*/ 65 h 359"/>
              <a:gd name="T24" fmla="*/ 61 w 359"/>
              <a:gd name="T25" fmla="*/ 105 h 359"/>
              <a:gd name="T26" fmla="*/ 49 w 359"/>
              <a:gd name="T27" fmla="*/ 144 h 359"/>
              <a:gd name="T28" fmla="*/ 13 w 359"/>
              <a:gd name="T29" fmla="*/ 148 h 359"/>
              <a:gd name="T30" fmla="*/ 0 w 359"/>
              <a:gd name="T31" fmla="*/ 197 h 359"/>
              <a:gd name="T32" fmla="*/ 43 w 359"/>
              <a:gd name="T33" fmla="*/ 211 h 359"/>
              <a:gd name="T34" fmla="*/ 62 w 359"/>
              <a:gd name="T35" fmla="*/ 247 h 359"/>
              <a:gd name="T36" fmla="*/ 40 w 359"/>
              <a:gd name="T37" fmla="*/ 275 h 359"/>
              <a:gd name="T38" fmla="*/ 65 w 359"/>
              <a:gd name="T39" fmla="*/ 319 h 359"/>
              <a:gd name="T40" fmla="*/ 105 w 359"/>
              <a:gd name="T41" fmla="*/ 298 h 359"/>
              <a:gd name="T42" fmla="*/ 144 w 359"/>
              <a:gd name="T43" fmla="*/ 310 h 359"/>
              <a:gd name="T44" fmla="*/ 148 w 359"/>
              <a:gd name="T45" fmla="*/ 346 h 359"/>
              <a:gd name="T46" fmla="*/ 197 w 359"/>
              <a:gd name="T47" fmla="*/ 359 h 359"/>
              <a:gd name="T48" fmla="*/ 211 w 359"/>
              <a:gd name="T49" fmla="*/ 315 h 359"/>
              <a:gd name="T50" fmla="*/ 247 w 359"/>
              <a:gd name="T51" fmla="*/ 297 h 359"/>
              <a:gd name="T52" fmla="*/ 275 w 359"/>
              <a:gd name="T53" fmla="*/ 319 h 359"/>
              <a:gd name="T54" fmla="*/ 319 w 359"/>
              <a:gd name="T55" fmla="*/ 294 h 359"/>
              <a:gd name="T56" fmla="*/ 298 w 359"/>
              <a:gd name="T57" fmla="*/ 253 h 359"/>
              <a:gd name="T58" fmla="*/ 310 w 359"/>
              <a:gd name="T59" fmla="*/ 215 h 359"/>
              <a:gd name="T60" fmla="*/ 346 w 359"/>
              <a:gd name="T61" fmla="*/ 211 h 359"/>
              <a:gd name="T62" fmla="*/ 359 w 359"/>
              <a:gd name="T63" fmla="*/ 162 h 359"/>
              <a:gd name="T64" fmla="*/ 179 w 359"/>
              <a:gd name="T65" fmla="*/ 237 h 359"/>
              <a:gd name="T66" fmla="*/ 179 w 359"/>
              <a:gd name="T67" fmla="*/ 121 h 359"/>
              <a:gd name="T68" fmla="*/ 179 w 359"/>
              <a:gd name="T69" fmla="*/ 23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359">
                <a:moveTo>
                  <a:pt x="346" y="148"/>
                </a:moveTo>
                <a:cubicBezTo>
                  <a:pt x="315" y="148"/>
                  <a:pt x="315" y="148"/>
                  <a:pt x="315" y="148"/>
                </a:cubicBezTo>
                <a:cubicBezTo>
                  <a:pt x="313" y="148"/>
                  <a:pt x="311" y="146"/>
                  <a:pt x="310" y="144"/>
                </a:cubicBezTo>
                <a:cubicBezTo>
                  <a:pt x="307" y="133"/>
                  <a:pt x="302" y="122"/>
                  <a:pt x="297" y="112"/>
                </a:cubicBezTo>
                <a:cubicBezTo>
                  <a:pt x="295" y="110"/>
                  <a:pt x="296" y="107"/>
                  <a:pt x="298" y="10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4" y="79"/>
                  <a:pt x="324" y="70"/>
                  <a:pt x="319" y="65"/>
                </a:cubicBezTo>
                <a:cubicBezTo>
                  <a:pt x="294" y="40"/>
                  <a:pt x="294" y="40"/>
                  <a:pt x="294" y="40"/>
                </a:cubicBezTo>
                <a:cubicBezTo>
                  <a:pt x="289" y="34"/>
                  <a:pt x="280" y="34"/>
                  <a:pt x="275" y="40"/>
                </a:cubicBezTo>
                <a:cubicBezTo>
                  <a:pt x="253" y="61"/>
                  <a:pt x="253" y="61"/>
                  <a:pt x="253" y="61"/>
                </a:cubicBezTo>
                <a:cubicBezTo>
                  <a:pt x="252" y="63"/>
                  <a:pt x="249" y="63"/>
                  <a:pt x="247" y="62"/>
                </a:cubicBezTo>
                <a:cubicBezTo>
                  <a:pt x="237" y="56"/>
                  <a:pt x="226" y="52"/>
                  <a:pt x="215" y="49"/>
                </a:cubicBezTo>
                <a:cubicBezTo>
                  <a:pt x="212" y="48"/>
                  <a:pt x="211" y="46"/>
                  <a:pt x="211" y="43"/>
                </a:cubicBezTo>
                <a:cubicBezTo>
                  <a:pt x="211" y="13"/>
                  <a:pt x="211" y="13"/>
                  <a:pt x="211" y="13"/>
                </a:cubicBezTo>
                <a:cubicBezTo>
                  <a:pt x="211" y="6"/>
                  <a:pt x="205" y="0"/>
                  <a:pt x="19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4" y="0"/>
                  <a:pt x="148" y="6"/>
                  <a:pt x="148" y="13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48" y="46"/>
                  <a:pt x="146" y="48"/>
                  <a:pt x="144" y="49"/>
                </a:cubicBezTo>
                <a:cubicBezTo>
                  <a:pt x="133" y="52"/>
                  <a:pt x="122" y="56"/>
                  <a:pt x="112" y="62"/>
                </a:cubicBezTo>
                <a:cubicBezTo>
                  <a:pt x="110" y="63"/>
                  <a:pt x="107" y="63"/>
                  <a:pt x="105" y="61"/>
                </a:cubicBezTo>
                <a:cubicBezTo>
                  <a:pt x="84" y="40"/>
                  <a:pt x="84" y="40"/>
                  <a:pt x="84" y="40"/>
                </a:cubicBezTo>
                <a:cubicBezTo>
                  <a:pt x="79" y="34"/>
                  <a:pt x="70" y="34"/>
                  <a:pt x="65" y="40"/>
                </a:cubicBezTo>
                <a:cubicBezTo>
                  <a:pt x="40" y="65"/>
                  <a:pt x="40" y="65"/>
                  <a:pt x="40" y="65"/>
                </a:cubicBezTo>
                <a:cubicBezTo>
                  <a:pt x="34" y="70"/>
                  <a:pt x="34" y="79"/>
                  <a:pt x="40" y="84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3" y="107"/>
                  <a:pt x="63" y="110"/>
                  <a:pt x="62" y="112"/>
                </a:cubicBezTo>
                <a:cubicBezTo>
                  <a:pt x="56" y="122"/>
                  <a:pt x="52" y="133"/>
                  <a:pt x="49" y="144"/>
                </a:cubicBezTo>
                <a:cubicBezTo>
                  <a:pt x="48" y="146"/>
                  <a:pt x="46" y="148"/>
                  <a:pt x="43" y="148"/>
                </a:cubicBezTo>
                <a:cubicBezTo>
                  <a:pt x="13" y="148"/>
                  <a:pt x="13" y="148"/>
                  <a:pt x="13" y="148"/>
                </a:cubicBezTo>
                <a:cubicBezTo>
                  <a:pt x="6" y="148"/>
                  <a:pt x="0" y="154"/>
                  <a:pt x="0" y="162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5"/>
                  <a:pt x="6" y="211"/>
                  <a:pt x="13" y="211"/>
                </a:cubicBezTo>
                <a:cubicBezTo>
                  <a:pt x="43" y="211"/>
                  <a:pt x="43" y="211"/>
                  <a:pt x="43" y="211"/>
                </a:cubicBezTo>
                <a:cubicBezTo>
                  <a:pt x="46" y="211"/>
                  <a:pt x="48" y="212"/>
                  <a:pt x="49" y="215"/>
                </a:cubicBezTo>
                <a:cubicBezTo>
                  <a:pt x="52" y="226"/>
                  <a:pt x="56" y="237"/>
                  <a:pt x="62" y="247"/>
                </a:cubicBezTo>
                <a:cubicBezTo>
                  <a:pt x="63" y="249"/>
                  <a:pt x="63" y="252"/>
                  <a:pt x="61" y="253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34" y="280"/>
                  <a:pt x="34" y="289"/>
                  <a:pt x="40" y="294"/>
                </a:cubicBezTo>
                <a:cubicBezTo>
                  <a:pt x="65" y="319"/>
                  <a:pt x="65" y="319"/>
                  <a:pt x="65" y="319"/>
                </a:cubicBezTo>
                <a:cubicBezTo>
                  <a:pt x="70" y="324"/>
                  <a:pt x="79" y="324"/>
                  <a:pt x="84" y="319"/>
                </a:cubicBezTo>
                <a:cubicBezTo>
                  <a:pt x="105" y="298"/>
                  <a:pt x="105" y="298"/>
                  <a:pt x="105" y="298"/>
                </a:cubicBezTo>
                <a:cubicBezTo>
                  <a:pt x="107" y="296"/>
                  <a:pt x="110" y="295"/>
                  <a:pt x="112" y="297"/>
                </a:cubicBezTo>
                <a:cubicBezTo>
                  <a:pt x="122" y="302"/>
                  <a:pt x="133" y="307"/>
                  <a:pt x="144" y="310"/>
                </a:cubicBezTo>
                <a:cubicBezTo>
                  <a:pt x="146" y="311"/>
                  <a:pt x="148" y="313"/>
                  <a:pt x="148" y="315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148" y="353"/>
                  <a:pt x="154" y="359"/>
                  <a:pt x="162" y="359"/>
                </a:cubicBezTo>
                <a:cubicBezTo>
                  <a:pt x="197" y="359"/>
                  <a:pt x="197" y="359"/>
                  <a:pt x="197" y="359"/>
                </a:cubicBezTo>
                <a:cubicBezTo>
                  <a:pt x="205" y="359"/>
                  <a:pt x="211" y="353"/>
                  <a:pt x="211" y="346"/>
                </a:cubicBezTo>
                <a:cubicBezTo>
                  <a:pt x="211" y="315"/>
                  <a:pt x="211" y="315"/>
                  <a:pt x="211" y="315"/>
                </a:cubicBezTo>
                <a:cubicBezTo>
                  <a:pt x="211" y="313"/>
                  <a:pt x="212" y="311"/>
                  <a:pt x="215" y="310"/>
                </a:cubicBezTo>
                <a:cubicBezTo>
                  <a:pt x="226" y="307"/>
                  <a:pt x="237" y="302"/>
                  <a:pt x="247" y="297"/>
                </a:cubicBezTo>
                <a:cubicBezTo>
                  <a:pt x="249" y="295"/>
                  <a:pt x="252" y="296"/>
                  <a:pt x="253" y="298"/>
                </a:cubicBezTo>
                <a:cubicBezTo>
                  <a:pt x="275" y="319"/>
                  <a:pt x="275" y="319"/>
                  <a:pt x="275" y="319"/>
                </a:cubicBezTo>
                <a:cubicBezTo>
                  <a:pt x="280" y="324"/>
                  <a:pt x="289" y="324"/>
                  <a:pt x="294" y="319"/>
                </a:cubicBezTo>
                <a:cubicBezTo>
                  <a:pt x="319" y="294"/>
                  <a:pt x="319" y="294"/>
                  <a:pt x="319" y="294"/>
                </a:cubicBezTo>
                <a:cubicBezTo>
                  <a:pt x="324" y="289"/>
                  <a:pt x="324" y="280"/>
                  <a:pt x="319" y="275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6" y="252"/>
                  <a:pt x="295" y="249"/>
                  <a:pt x="297" y="247"/>
                </a:cubicBezTo>
                <a:cubicBezTo>
                  <a:pt x="302" y="237"/>
                  <a:pt x="307" y="226"/>
                  <a:pt x="310" y="215"/>
                </a:cubicBezTo>
                <a:cubicBezTo>
                  <a:pt x="311" y="212"/>
                  <a:pt x="313" y="211"/>
                  <a:pt x="315" y="211"/>
                </a:cubicBezTo>
                <a:cubicBezTo>
                  <a:pt x="346" y="211"/>
                  <a:pt x="346" y="211"/>
                  <a:pt x="346" y="211"/>
                </a:cubicBezTo>
                <a:cubicBezTo>
                  <a:pt x="353" y="211"/>
                  <a:pt x="359" y="205"/>
                  <a:pt x="359" y="197"/>
                </a:cubicBezTo>
                <a:cubicBezTo>
                  <a:pt x="359" y="162"/>
                  <a:pt x="359" y="162"/>
                  <a:pt x="359" y="162"/>
                </a:cubicBezTo>
                <a:cubicBezTo>
                  <a:pt x="359" y="154"/>
                  <a:pt x="353" y="148"/>
                  <a:pt x="346" y="148"/>
                </a:cubicBezTo>
                <a:close/>
                <a:moveTo>
                  <a:pt x="179" y="237"/>
                </a:moveTo>
                <a:cubicBezTo>
                  <a:pt x="147" y="237"/>
                  <a:pt x="121" y="211"/>
                  <a:pt x="121" y="179"/>
                </a:cubicBezTo>
                <a:cubicBezTo>
                  <a:pt x="121" y="147"/>
                  <a:pt x="147" y="121"/>
                  <a:pt x="179" y="121"/>
                </a:cubicBezTo>
                <a:cubicBezTo>
                  <a:pt x="211" y="121"/>
                  <a:pt x="237" y="147"/>
                  <a:pt x="237" y="179"/>
                </a:cubicBezTo>
                <a:cubicBezTo>
                  <a:pt x="237" y="211"/>
                  <a:pt x="211" y="237"/>
                  <a:pt x="179" y="237"/>
                </a:cubicBezTo>
                <a:close/>
              </a:path>
            </a:pathLst>
          </a:custGeom>
          <a:solidFill>
            <a:srgbClr val="9CC6E6"/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620489" y="2429169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199" b="1" dirty="0">
                <a:solidFill>
                  <a:srgbClr val="9CC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7199" b="1" dirty="0">
              <a:solidFill>
                <a:srgbClr val="9CC6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73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7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fc.glodon.com/GFC2/" TargetMode="External"/><Relationship Id="rId2" Type="http://schemas.openxmlformats.org/officeDocument/2006/relationships/hyperlink" Target="https://github.com/yue412/GFC2/tree/v3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fc.glodon.com/gfc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2176218"/>
            <a:ext cx="6683188" cy="162809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/>
              <a:t>数据交换标准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岳亮</a:t>
            </a:r>
          </a:p>
        </p:txBody>
      </p:sp>
    </p:spTree>
    <p:extLst>
      <p:ext uri="{BB962C8B-B14F-4D97-AF65-F5344CB8AC3E}">
        <p14:creationId xmlns:p14="http://schemas.microsoft.com/office/powerpoint/2010/main" val="1984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4134" y="1362158"/>
            <a:ext cx="7325027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#19=GFC2VECTOR2D(101650.000118523,82599.9999530483);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#20=GFC2VECTOR2D(1,0);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#21=GFC2VECTOR2D(0,1);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#22=GFC2COORDINATES2D(#19,#20,#21);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#23=GFC2RECTANGLESECTION(#22,1000,600);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#29=GFC2VECTOR3D(0,0,21960);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#30=GFC2VECTOR3D(1,0,0);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#31=GFC2VECTOR3D(0,1,0);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#32=GFC2VECTOR3D(0,0,1);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#33=GFC2COORDINATES3D(#29,#30,#31,#32);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#34=GFC2VECTOR3D(0,0,1);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#35=GFC2EXTRUDEDAREASOLIDSHAPE(#33,$,#23,#34,5040);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#38=GFC2ELEMENTSHAPE('body',#35);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#39=GFC2ELEMENT('5012216','</a:t>
            </a: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混凝土柱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矩形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:1000x600','14-07.35.07',$,(#38));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7167" y="4888797"/>
            <a:ext cx="5668298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Gfc2Element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SUBTYPE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(Gfc2Object);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: Gfc2Label;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Representations :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:?] 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Gfc2Representation;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Shapes :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:?] 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Gfc2ElementShape;</a:t>
            </a:r>
          </a:p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END_ENTITY;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肘形连接符 7"/>
          <p:cNvCxnSpPr/>
          <p:nvPr/>
        </p:nvCxnSpPr>
        <p:spPr>
          <a:xfrm rot="16200000" flipH="1">
            <a:off x="5870829" y="4513975"/>
            <a:ext cx="956705" cy="870154"/>
          </a:xfrm>
          <a:prstGeom prst="bentConnector3">
            <a:avLst>
              <a:gd name="adj1" fmla="val 100872"/>
            </a:avLst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52220" y="511962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构件分类编码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/>
          <p:nvPr/>
        </p:nvCxnSpPr>
        <p:spPr>
          <a:xfrm>
            <a:off x="7175991" y="4393759"/>
            <a:ext cx="2882409" cy="1417109"/>
          </a:xfrm>
          <a:prstGeom prst="bentConnector3">
            <a:avLst>
              <a:gd name="adj1" fmla="val 100144"/>
            </a:avLst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96517" y="40301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几何形体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8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标准实现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04493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08024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808024" y="3459999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CReader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79349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CDocument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617414" y="3228975"/>
            <a:ext cx="9495235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17414" y="4352925"/>
            <a:ext cx="9495235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7414" y="24351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7414" y="358375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7414" y="47077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882880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CEntity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786410" y="2336049"/>
            <a:ext cx="1657350" cy="6429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CEntitySchema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711555" y="3459999"/>
            <a:ext cx="1657350" cy="6429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CWriter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15085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11555" y="4629839"/>
            <a:ext cx="1657350" cy="6429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21" name="云形标注 20"/>
          <p:cNvSpPr/>
          <p:nvPr/>
        </p:nvSpPr>
        <p:spPr>
          <a:xfrm>
            <a:off x="9650063" y="1931218"/>
            <a:ext cx="2166499" cy="1528781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81418" y="2289796"/>
            <a:ext cx="193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、向前向后兼容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、大文件处理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、标准校验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模块说明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135806"/>
              </p:ext>
            </p:extLst>
          </p:nvPr>
        </p:nvGraphicFramePr>
        <p:xfrm>
          <a:off x="838205" y="2328153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179"/>
                <a:gridCol w="2065468"/>
                <a:gridCol w="4765638"/>
                <a:gridCol w="22313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GfcCommon.dll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通用库，目前只有字符串函数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GfcSchema.dll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GFC3.0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Schema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GfcCommon.dll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GfcEngine.dll★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引擎，负责读写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文件、向前向后兼容及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Schema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GfcSchema.dll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GfcClasses3.dll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GFC3.0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类文件，方便使用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GfcEngine.dll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GfcUtils.dll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工具静态库，包含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转换类、几何导入导出类；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GfcEngine.dll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0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GfcEngine.dll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5" y="1276350"/>
            <a:ext cx="11734800" cy="5581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45186" y="5051233"/>
            <a:ext cx="361827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#18=GFC2VECTOR3D(0,0,4500);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肘形连接符 45"/>
          <p:cNvCxnSpPr/>
          <p:nvPr/>
        </p:nvCxnSpPr>
        <p:spPr>
          <a:xfrm rot="5400000" flipH="1" flipV="1">
            <a:off x="2471750" y="3296752"/>
            <a:ext cx="2391154" cy="1108953"/>
          </a:xfrm>
          <a:prstGeom prst="bentConnector3">
            <a:avLst>
              <a:gd name="adj1" fmla="val 100039"/>
            </a:avLst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45"/>
          <p:cNvCxnSpPr/>
          <p:nvPr/>
        </p:nvCxnSpPr>
        <p:spPr>
          <a:xfrm flipV="1">
            <a:off x="4416357" y="2811294"/>
            <a:ext cx="51410" cy="223551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45"/>
          <p:cNvCxnSpPr/>
          <p:nvPr/>
        </p:nvCxnSpPr>
        <p:spPr>
          <a:xfrm>
            <a:off x="5778230" y="5235899"/>
            <a:ext cx="2412459" cy="1155173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上下箭头 27"/>
          <p:cNvSpPr/>
          <p:nvPr/>
        </p:nvSpPr>
        <p:spPr>
          <a:xfrm>
            <a:off x="4927334" y="3631887"/>
            <a:ext cx="484632" cy="121615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68" y="1634342"/>
            <a:ext cx="3952875" cy="2266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98294" y="2150535"/>
            <a:ext cx="7074158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TestGFCEngine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ReadFile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::schema::</a:t>
            </a:r>
            <a:r>
              <a:rPr lang="en-US" altLang="zh-CN" sz="12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CModel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::engine::</a:t>
            </a:r>
            <a:r>
              <a:rPr lang="en-US" altLang="zh-CN" sz="12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CEngineUtils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loadSchema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getFullPath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L"GFC3X0.exp"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&amp;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::engine::</a:t>
            </a:r>
            <a:r>
              <a:rPr lang="en-US" altLang="zh-CN" sz="12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CReader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reader(&amp;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::engine::</a:t>
            </a:r>
            <a:r>
              <a:rPr lang="en-US" altLang="zh-CN" sz="12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CDocument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document(&amp;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auto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result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reader.open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getFullPath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L"one.gfc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EXPECT_EQ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result);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(result)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reader.read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(&amp;document);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reader.close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auto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document.getIterator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itr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first();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EXPECT_EQ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itr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isDone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auto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itr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current();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EXPECT_EQ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EXPECT_NEAR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L"X"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1e-6);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EXPECT_NEAR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(2.0,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1e-6);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EXPECT_NEAR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(3.0,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L"Z"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1e-6);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8294" y="2150535"/>
            <a:ext cx="7074158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TestGFCEngine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Read_getEntity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::schema::</a:t>
            </a:r>
            <a:r>
              <a:rPr lang="en-US" altLang="zh-CN" sz="12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CModel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::engine::</a:t>
            </a:r>
            <a:r>
              <a:rPr lang="en-US" altLang="zh-CN" sz="12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CEngineUtils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loadSchema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getFullPath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L"GFC3X0.exp"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&amp;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::engine::</a:t>
            </a:r>
            <a:r>
              <a:rPr lang="en-US" altLang="zh-CN" sz="12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CReader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reader(&amp;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auto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result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reader.open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getFullPath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L"two.gfc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EXPECT_EQ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result);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(result)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auto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reader.getEntity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(1);</a:t>
            </a:r>
          </a:p>
          <a:p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EXPECT_EQ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EXPECT_NEAR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L"X"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1e-6);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EXPECT_NEAR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(2.0,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1e-6);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EXPECT_NEAR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(3.0,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asDouble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L"Z"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1e-6);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reader.close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98294" y="159653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方式一：效率快，内存占用高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98294" y="159653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方式二：内存占用低，效率稍慢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47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0" y="1498190"/>
            <a:ext cx="3467100" cy="1295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44414" y="1686272"/>
            <a:ext cx="8087032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TestGFCEngine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WriteFile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::schema::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CModel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::engine::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CEngineUtils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loadSchema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getFullPath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L"GFC3X0.exp"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&amp;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::engine::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CWriter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writer(&amp;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L"gfc2_unit_test"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result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writer.open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getFullPath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L"one.gfc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</a:t>
            </a:r>
            <a:r>
              <a:rPr lang="en-US" altLang="zh-CN" sz="1400" dirty="0" err="1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L"express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gfc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::engine::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CEngineUtils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createEntity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(&amp;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oModel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L"Gfc2Vector3d"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setAsDouble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L"X"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1.0);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setAsDouble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L"Y"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2.0);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setAsDouble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L"Z"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3.0);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writer.writeEntity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pEntity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EXPECT_EQ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result);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4414" y="5501148"/>
            <a:ext cx="4344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备注：不推荐使用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writeDoc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较大！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4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代码：</a:t>
            </a:r>
            <a:r>
              <a:rPr lang="en-US" altLang="zh-CN" sz="1600" dirty="0">
                <a:hlinkClick r:id="rId2"/>
              </a:rPr>
              <a:t>https://</a:t>
            </a:r>
            <a:r>
              <a:rPr lang="en-US" altLang="zh-CN" sz="1600" dirty="0" smtClean="0">
                <a:hlinkClick r:id="rId2"/>
              </a:rPr>
              <a:t>github.com/yue412/GFC2/tree/v3.0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文档：</a:t>
            </a:r>
            <a:r>
              <a:rPr lang="en-US" altLang="zh-CN" sz="1600" dirty="0">
                <a:hlinkClick r:id="rId3"/>
              </a:rPr>
              <a:t>http://gfc.glodon.com/GFC2</a:t>
            </a:r>
            <a:r>
              <a:rPr lang="en-US" altLang="zh-CN" sz="1600" dirty="0" smtClean="0">
                <a:hlinkClick r:id="rId3"/>
              </a:rPr>
              <a:t>/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构件</a:t>
            </a:r>
            <a:r>
              <a:rPr lang="zh-CN" altLang="en-US" sz="1600" dirty="0" smtClean="0"/>
              <a:t>分类及属性编辑器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4"/>
              </a:rPr>
              <a:t>http://gfc.glodon.com/gfc</a:t>
            </a:r>
            <a:r>
              <a:rPr lang="en-US" altLang="zh-CN" sz="1600" dirty="0" smtClean="0">
                <a:hlinkClick r:id="rId4"/>
              </a:rPr>
              <a:t>/</a:t>
            </a:r>
            <a:endParaRPr lang="en-US" altLang="zh-CN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2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1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GFC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8490" y="2436319"/>
            <a:ext cx="2507574" cy="12105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</a:t>
            </a:r>
          </a:p>
        </p:txBody>
      </p:sp>
      <p:sp>
        <p:nvSpPr>
          <p:cNvPr id="6" name="矩形 5"/>
          <p:cNvSpPr/>
          <p:nvPr/>
        </p:nvSpPr>
        <p:spPr>
          <a:xfrm>
            <a:off x="5004212" y="2436319"/>
            <a:ext cx="2507574" cy="12105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</a:p>
        </p:txBody>
      </p:sp>
      <p:sp>
        <p:nvSpPr>
          <p:cNvPr id="7" name="矩形 6"/>
          <p:cNvSpPr/>
          <p:nvPr/>
        </p:nvSpPr>
        <p:spPr>
          <a:xfrm>
            <a:off x="8609935" y="2436319"/>
            <a:ext cx="2507574" cy="12105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490" y="3765177"/>
            <a:ext cx="25075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建筑构件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分类及属性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编码，目前包含建筑、结构、给排水、暖通和电气专业。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4211" y="3765177"/>
            <a:ext cx="25075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语言描述，定义了标准的整体框架，包含核心层和资源层的实体描述。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09931" y="3765177"/>
            <a:ext cx="25075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，实现对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GFC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文件的读、写功能，并支持向前向后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兼容、大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6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语言简介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36110" y="5501128"/>
            <a:ext cx="4785284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Parameter :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:?]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Gfc2String;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6110" y="1913215"/>
            <a:ext cx="4785284" cy="261610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Gfc2Object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SUPERTYPE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ONEOF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(Gfc2Project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,Gfc2Element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,Gfc2SpatialStructureElement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,Gfc2ElementType))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SUBTYPE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(Gfc2Root);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ID : Gfc2Identity;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Name : OPTIONAL Gfc2Label;</a:t>
            </a:r>
          </a:p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END_ENTITY;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9492" y="5427630"/>
            <a:ext cx="4842387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Gfc2Date =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END_TYPE;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9487" y="3285701"/>
            <a:ext cx="4842387" cy="13542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Gfc2BooleanOperator =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ENUMERATION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OF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(BO_UNION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,BO_INTERSECTION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,BO_DIFFERENCE);</a:t>
            </a:r>
          </a:p>
          <a:p>
            <a:r>
              <a:rPr lang="en-US" altLang="zh-CN" sz="1600" dirty="0">
                <a:solidFill>
                  <a:srgbClr val="4EC9B0"/>
                </a:solidFill>
                <a:latin typeface="Consolas" panose="020B0609020204030204" pitchFamily="49" charset="0"/>
              </a:rPr>
              <a:t>END_TYPE;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83575" y="1858766"/>
            <a:ext cx="978310" cy="683950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83575" y="3620835"/>
            <a:ext cx="978310" cy="683950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3575" y="5378042"/>
            <a:ext cx="978310" cy="683950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6200484" y="2879265"/>
            <a:ext cx="979200" cy="684000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6200484" y="5328405"/>
            <a:ext cx="979200" cy="684000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39487" y="1913215"/>
            <a:ext cx="4842387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REAL, INTEGER, STRING, BOOLEAN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LOGICAL,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BINARY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, NUMBER</a:t>
            </a:r>
            <a:endParaRPr lang="en-US" altLang="zh-CN" sz="16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GBT 16656.21-2008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72811" y="1272176"/>
            <a:ext cx="7880555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HEADER;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FILE_DESCRIPTION(('2X0'),'0');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FILE_NAME('d:\0805.gfc','2020-08-24 11:07:18',('yuel'),('Glodon'),'objectbuf','','');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FILE_SCHEMA(('2X0'));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ENDSEC;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#1=Gfc2String('Z-1');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#2=Gfc2PointColumn(1234,#1,$,$,$,$,$,$,$,$,$,$,$,$,$);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ENDSEC;</a:t>
            </a:r>
          </a:p>
        </p:txBody>
      </p:sp>
      <p:sp>
        <p:nvSpPr>
          <p:cNvPr id="5" name="五边形 4"/>
          <p:cNvSpPr/>
          <p:nvPr/>
        </p:nvSpPr>
        <p:spPr>
          <a:xfrm>
            <a:off x="1061885" y="1576539"/>
            <a:ext cx="978310" cy="683950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头段</a:t>
            </a:r>
          </a:p>
        </p:txBody>
      </p:sp>
      <p:sp>
        <p:nvSpPr>
          <p:cNvPr id="6" name="五边形 5"/>
          <p:cNvSpPr/>
          <p:nvPr/>
        </p:nvSpPr>
        <p:spPr>
          <a:xfrm>
            <a:off x="1061885" y="2917280"/>
            <a:ext cx="978310" cy="683950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</a:p>
        </p:txBody>
      </p:sp>
      <p:sp>
        <p:nvSpPr>
          <p:cNvPr id="7" name="五边形 6"/>
          <p:cNvSpPr/>
          <p:nvPr/>
        </p:nvSpPr>
        <p:spPr>
          <a:xfrm>
            <a:off x="1061885" y="5409490"/>
            <a:ext cx="978310" cy="683950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实体实例</a:t>
            </a:r>
          </a:p>
        </p:txBody>
      </p:sp>
      <p:sp>
        <p:nvSpPr>
          <p:cNvPr id="9" name="矩形 8"/>
          <p:cNvSpPr/>
          <p:nvPr/>
        </p:nvSpPr>
        <p:spPr>
          <a:xfrm>
            <a:off x="2472811" y="1339981"/>
            <a:ext cx="7880555" cy="13560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72811" y="2812184"/>
            <a:ext cx="7880555" cy="966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72811" y="5566799"/>
            <a:ext cx="361827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#18=GFC2VECTOR3D(0,0,4500);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69511" y="4181805"/>
            <a:ext cx="358385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Gfc2Vector3d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SUBTYPE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OF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(Gfc2Geometry);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X : Gfc2Double;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Y : Gfc2Double;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Z : Gfc2Double;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END_ENTITY;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flipV="1">
            <a:off x="4793226" y="4896462"/>
            <a:ext cx="2418735" cy="670337"/>
          </a:xfrm>
          <a:prstGeom prst="bentConnector3">
            <a:avLst>
              <a:gd name="adj1" fmla="val -610"/>
            </a:avLst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5014452" y="5161933"/>
            <a:ext cx="2197509" cy="404866"/>
          </a:xfrm>
          <a:prstGeom prst="bentConnector3">
            <a:avLst>
              <a:gd name="adj1" fmla="val -1007"/>
            </a:avLst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V="1">
            <a:off x="5456903" y="5409490"/>
            <a:ext cx="1755058" cy="165399"/>
          </a:xfrm>
          <a:prstGeom prst="bentConnector3">
            <a:avLst>
              <a:gd name="adj1" fmla="val 420"/>
            </a:avLst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12" idx="0"/>
          </p:cNvCxnSpPr>
          <p:nvPr/>
        </p:nvCxnSpPr>
        <p:spPr>
          <a:xfrm flipV="1">
            <a:off x="3795254" y="4181805"/>
            <a:ext cx="4766185" cy="1393084"/>
          </a:xfrm>
          <a:prstGeom prst="bentConnector4">
            <a:avLst>
              <a:gd name="adj1" fmla="val 877"/>
              <a:gd name="adj2" fmla="val 116410"/>
            </a:avLst>
          </a:prstGeom>
          <a:ln w="28575">
            <a:solidFill>
              <a:schemeClr val="accent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354824" y="632946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实例唯一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肘形连接符 45"/>
          <p:cNvCxnSpPr>
            <a:endCxn id="45" idx="0"/>
          </p:cNvCxnSpPr>
          <p:nvPr/>
        </p:nvCxnSpPr>
        <p:spPr>
          <a:xfrm>
            <a:off x="2835885" y="5936131"/>
            <a:ext cx="1" cy="39333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标准描述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79596648"/>
              </p:ext>
            </p:extLst>
          </p:nvPr>
        </p:nvGraphicFramePr>
        <p:xfrm>
          <a:off x="1351287" y="1753497"/>
          <a:ext cx="9489435" cy="420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矩形 13"/>
          <p:cNvSpPr/>
          <p:nvPr/>
        </p:nvSpPr>
        <p:spPr>
          <a:xfrm>
            <a:off x="1647460" y="2108501"/>
            <a:ext cx="8897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为方便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描述，采用更直观的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语言，通过工具转为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0417" y="4610555"/>
            <a:ext cx="1572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2Core.uml</a:t>
            </a:r>
          </a:p>
        </p:txBody>
      </p:sp>
      <p:sp>
        <p:nvSpPr>
          <p:cNvPr id="15" name="矩形 14"/>
          <p:cNvSpPr/>
          <p:nvPr/>
        </p:nvSpPr>
        <p:spPr>
          <a:xfrm>
            <a:off x="9291942" y="4610555"/>
            <a:ext cx="1361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bin/GFC3X0.exp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82732" y="4610555"/>
            <a:ext cx="1587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ools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GenGFCCode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8509905" y="2379552"/>
            <a:ext cx="3474574" cy="18509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795012" y="2379552"/>
            <a:ext cx="3663546" cy="18509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055060" y="2379552"/>
            <a:ext cx="1692000" cy="18509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139797" y="4332877"/>
            <a:ext cx="1812766" cy="191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844656" y="4332878"/>
            <a:ext cx="2249483" cy="191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717151" y="43299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886398" y="4332878"/>
            <a:ext cx="2910363" cy="191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61550" y="4332877"/>
            <a:ext cx="1672106" cy="191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标准定义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7626" y="2379552"/>
            <a:ext cx="2016000" cy="18509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6384" y="4332877"/>
            <a:ext cx="1107629" cy="191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67735" y="4654596"/>
            <a:ext cx="992314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Gfc2Boolean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9475" y="432998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5273" y="2379552"/>
            <a:ext cx="672595" cy="185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5273" y="4332877"/>
            <a:ext cx="672595" cy="19153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67735" y="5436018"/>
            <a:ext cx="992314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Gfc2Double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49907" y="5045307"/>
            <a:ext cx="1196440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弧线段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Gfc2Arc2/3d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67735" y="5826728"/>
            <a:ext cx="992314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Gfc2String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7625" y="1796259"/>
            <a:ext cx="10986853" cy="4912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5273" y="1796259"/>
            <a:ext cx="672595" cy="491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80323" y="3065936"/>
            <a:ext cx="9972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建筑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Gfc2Building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80323" y="2674477"/>
            <a:ext cx="9972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Gfc2Project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556464" y="3065936"/>
            <a:ext cx="1476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几何形体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Gfc2GeometryShape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67735" y="5045307"/>
            <a:ext cx="992314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Gfc2Integer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06405" y="2674477"/>
            <a:ext cx="158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属性集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Gfc2PropertySet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949907" y="5436018"/>
            <a:ext cx="1196440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椭圆弧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Gfc2Ellipse2/3d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119176" y="2674477"/>
            <a:ext cx="828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场地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Gfc2Site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949907" y="4654596"/>
            <a:ext cx="1196440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直线段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Gfc2Line2/3d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80323" y="3459439"/>
            <a:ext cx="1866854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构件类型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Gfc2ElementType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06405" y="3459439"/>
            <a:ext cx="158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列表属性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Gfc2ListProperty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19176" y="3065936"/>
            <a:ext cx="828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楼层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Gfc2Floor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80323" y="3851969"/>
            <a:ext cx="1866853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Gfc2Element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077779" y="3065936"/>
            <a:ext cx="1836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扫略体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Gfc2SweptAreaSolidShape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077779" y="2674477"/>
            <a:ext cx="1836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一般实体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Gfc2ManifoldSolidShape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556464" y="2674477"/>
            <a:ext cx="1476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CSG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Gfc2CsgSolidShape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9210248" y="5436018"/>
            <a:ext cx="1694478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BREP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Gfc2BrepBody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106405" y="3065936"/>
            <a:ext cx="158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单值属性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Gfc2SingleProperty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220718" y="5045307"/>
            <a:ext cx="1513578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NURBS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Gfc2NurbsCurve2/3d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0401778" y="1886846"/>
            <a:ext cx="1512000" cy="3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066507" y="1886846"/>
            <a:ext cx="1512000" cy="3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90023" y="1886846"/>
            <a:ext cx="1512000" cy="3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成本预算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178265" y="1886846"/>
            <a:ext cx="1512000" cy="3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动画模拟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734144" y="1886846"/>
            <a:ext cx="1512000" cy="3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钢筋三维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845902" y="1886846"/>
            <a:ext cx="1512000" cy="3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工程量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2622386" y="1886846"/>
            <a:ext cx="1512000" cy="3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273021" y="43299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210248" y="5826728"/>
            <a:ext cx="1694478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多面体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Gfc2PolyhedronBody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220718" y="4654596"/>
            <a:ext cx="1513578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螺旋线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Gfc2SpiralLine2/3d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949907" y="5826728"/>
            <a:ext cx="2784389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相交线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Gfc2IntersectionCurve3d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220718" y="5436018"/>
            <a:ext cx="1513578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扫略线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Gfc2SweepCurve3d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003442" y="4654596"/>
            <a:ext cx="1012353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圆柱面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Gfc2Cylinder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906582" y="5436018"/>
            <a:ext cx="1012354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螺旋面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Gfc2Helicoid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906581" y="5826728"/>
            <a:ext cx="2109213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NURBS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曲面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Gfc2NurbsSurface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003442" y="5045307"/>
            <a:ext cx="1012353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球面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Gfc2Sphere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906582" y="5045307"/>
            <a:ext cx="1012353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扫略面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Gfc2Sweep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6906582" y="4654596"/>
            <a:ext cx="1012353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Gfc2Plane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003442" y="5436018"/>
            <a:ext cx="1012353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圆环面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Gfc2Torus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789263" y="43299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10086224" y="5045307"/>
            <a:ext cx="818502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9210248" y="4654596"/>
            <a:ext cx="818502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10086224" y="4654596"/>
            <a:ext cx="818502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9210248" y="5045307"/>
            <a:ext cx="818502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2231696" y="4654596"/>
            <a:ext cx="1518005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Gfc2Vector2/3d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2231696" y="5826728"/>
            <a:ext cx="1518005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Gfc2Coordinates2/3d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231695" y="5045307"/>
            <a:ext cx="1518005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包围盒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Gfc2Box3d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231695" y="5436018"/>
            <a:ext cx="1518005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Gfc2Matrix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608976" y="432998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基础几何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8556463" y="3459439"/>
            <a:ext cx="3357315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化截面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Gfc2ParameterizedSection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8556464" y="3851969"/>
            <a:ext cx="3357314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异型截面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Gfc2ArbitrarySection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6815114" y="2674477"/>
            <a:ext cx="158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扣减关系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Gfc2RelVoidsElement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862710" y="2674477"/>
            <a:ext cx="1908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聚合关系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Gfc2RelAggregates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862710" y="3459439"/>
            <a:ext cx="3536404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关联装修关系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Gfc2RelCoversBldgElements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62710" y="3851969"/>
            <a:ext cx="3536404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连接关系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Gfc2RelConnectsElements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862710" y="3065936"/>
            <a:ext cx="1908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关联属性关系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Gfc2RelDefinesByProperties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6815114" y="3065936"/>
            <a:ext cx="158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关联类型关系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Gfc2RelDefinesByType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106405" y="3851969"/>
            <a:ext cx="158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Gfc2ComplexProperty</a:t>
            </a:r>
            <a:endParaRPr lang="zh-CN" altLang="en-US" sz="1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1000539" y="4332877"/>
            <a:ext cx="983940" cy="191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11070686" y="4650711"/>
            <a:ext cx="812082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三角面片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1070686" y="5822843"/>
            <a:ext cx="812082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光照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1070685" y="5041422"/>
            <a:ext cx="812082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颜色映射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11070685" y="5432133"/>
            <a:ext cx="812082" cy="324000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纹理映射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090158" y="43260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渲染数据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800703" y="23498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624721" y="23498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319535" y="23498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0068294" y="23498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7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Relationship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81128"/>
              </p:ext>
            </p:extLst>
          </p:nvPr>
        </p:nvGraphicFramePr>
        <p:xfrm>
          <a:off x="838205" y="1391557"/>
          <a:ext cx="10515600" cy="486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9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Object-Property-Relationship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7" y="1901159"/>
            <a:ext cx="5105400" cy="2200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5" y="1901159"/>
            <a:ext cx="5781675" cy="2266950"/>
          </a:xfrm>
          <a:prstGeom prst="rect">
            <a:avLst/>
          </a:prstGeom>
        </p:spPr>
      </p:pic>
      <p:sp>
        <p:nvSpPr>
          <p:cNvPr id="7" name="乘号 6"/>
          <p:cNvSpPr/>
          <p:nvPr/>
        </p:nvSpPr>
        <p:spPr>
          <a:xfrm>
            <a:off x="2800969" y="2123768"/>
            <a:ext cx="589935" cy="575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648637" y="2698955"/>
            <a:ext cx="4473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41754" y="4687069"/>
            <a:ext cx="818904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#1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=GFC2OBJECT('2a2688d3-3421-49af-871a-bf79c4d22011','140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户型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#38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=GFC2INTEGERPROPERTY('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类别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','Type',$,3);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#39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=GFC2STRINGPROPERTY('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外部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ID','OwnerID',$,'4978717');</a:t>
            </a:r>
          </a:p>
          <a:p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#40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=GFC2PROPERTYSET($,(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#38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#39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#41=GFC2RELDEFINESBYPROPERTIES($,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#40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#1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80437" y="63196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属性代码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45"/>
          <p:cNvCxnSpPr>
            <a:endCxn id="10" idx="1"/>
          </p:cNvCxnSpPr>
          <p:nvPr/>
        </p:nvCxnSpPr>
        <p:spPr>
          <a:xfrm>
            <a:off x="6990735" y="5589639"/>
            <a:ext cx="1189702" cy="868523"/>
          </a:xfrm>
          <a:prstGeom prst="bentConnector3">
            <a:avLst>
              <a:gd name="adj1" fmla="val 413"/>
            </a:avLst>
          </a:prstGeom>
          <a:ln w="28575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9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空间结构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20" y="1347992"/>
            <a:ext cx="5870617" cy="48656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22839" y="1242923"/>
            <a:ext cx="7349613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#1=GFC2PROJECT('2a2688d3-3421-49af-871a-bf79c4d22011','140</a:t>
            </a: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户型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#2=GFC2BUILDING('82203f9e-4097-4a9b-8316-a852813fc006','Building');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#3=GFC2RELAGGREGATES($,#1,(#2));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#4=GFC2FLOOR('4961757','9.000',3,1,9,2,$);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#5=GFC2FLOOR('4961756','4.500',4.5,1,4.5,1,$);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#6=GFC2FLOOR('4961755','0.000',4.5,1,0,0,$);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#7=GFC2FLOOR('339','S01_</a:t>
            </a: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样板标高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',30,1,-30,-1,$);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#8=GFC2RELAGGREGATES($,#2,(#4,#5,#6,#7));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#9=GFC2ELEMENTTYPE($,'Basic Wall:</a:t>
            </a: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剪力墙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-250','14-07.20.07');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#10=GFC2RELAGGREGATES($,#6,(#9));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#29=GFC2ELEMENT('4989789','Basic Wall:</a:t>
            </a: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剪力墙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-250','14-07.20.07',$,(#28));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#30=GFC2RELAGGREGATES($,#6,(#29));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#44=GFC2RELDEFINESBYTYPE($,#9,(#29));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686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44784</TotalTime>
  <Words>1258</Words>
  <Application>Microsoft Office PowerPoint</Application>
  <PresentationFormat>宽屏</PresentationFormat>
  <Paragraphs>337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新宋体</vt:lpstr>
      <vt:lpstr>Arial</vt:lpstr>
      <vt:lpstr>Calibri</vt:lpstr>
      <vt:lpstr>Consolas</vt:lpstr>
      <vt:lpstr>2_Office 主题</vt:lpstr>
      <vt:lpstr>数据交换标准</vt:lpstr>
      <vt:lpstr>GFC标准</vt:lpstr>
      <vt:lpstr>EXPRESS语言简介</vt:lpstr>
      <vt:lpstr>GBT 16656.21-2008</vt:lpstr>
      <vt:lpstr>标准描述</vt:lpstr>
      <vt:lpstr>标准定义</vt:lpstr>
      <vt:lpstr>Relationship</vt:lpstr>
      <vt:lpstr>Object-Property-Relationship</vt:lpstr>
      <vt:lpstr>空间结构</vt:lpstr>
      <vt:lpstr>构件</vt:lpstr>
      <vt:lpstr>标准实现</vt:lpstr>
      <vt:lpstr>SDK模块说明</vt:lpstr>
      <vt:lpstr>GfcEngine.dll</vt:lpstr>
      <vt:lpstr>读</vt:lpstr>
      <vt:lpstr>写</vt:lpstr>
      <vt:lpstr>相关资料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关键人才/高潜人才发展项目规划研讨</dc:title>
  <dc:creator>0-2-02  曹珺艳(10004117)</dc:creator>
  <cp:lastModifiedBy>岳亮(10000083)</cp:lastModifiedBy>
  <cp:revision>1946</cp:revision>
  <dcterms:created xsi:type="dcterms:W3CDTF">2016-12-15T02:04:17Z</dcterms:created>
  <dcterms:modified xsi:type="dcterms:W3CDTF">2022-04-29T03:12:25Z</dcterms:modified>
</cp:coreProperties>
</file>