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8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B1E20-D6E8-2E7B-AE5F-6BD33D122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BB68-6E5D-07E0-0455-4AA6DD3CE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C7DB6-F09F-94AC-CC84-A5ABC72E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C8D6A-A6E9-FECD-37DD-D377D26C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03004-B62E-8DD3-0647-6EE2353F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36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DE115-CC6A-36F0-F95E-C71021C0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687E85-AAEC-6E44-2BD6-379C919C3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F694C-5EFC-F1F6-3D7F-185ABE03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0366F-5F29-69BA-2C28-E4DA4B50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0DA64-AC9C-34F3-10A1-A3A6D900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8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FF741D-927E-602A-3396-4A6496254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1822BB-D483-44F9-DC8A-C05E385EE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62792-713F-7A37-FD73-AF2B565E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4376E3-3719-FA34-F4C3-C1E49300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93E08-9FC4-20E4-A765-4F35F50D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0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F6E7-237D-AE71-1B37-7C5874C2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001B6-F731-33AA-7A92-30D762910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8515FA-735C-E929-43D8-1695B688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66197-AF24-BB92-16F0-909181B2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CCD0E-4E1C-3186-B6DC-BDA662D0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7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368379-F2C5-208C-C846-5E0C8D89D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F75D91-00D2-A8EB-BC7C-9376185C3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2A4D8F-BDB6-E579-DAD9-37C37625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36207-BEFD-E810-43C9-5722F684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C71FBA-0A66-F451-DAE6-B93F4863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62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FED4B-12B9-D93D-F07B-80449AC6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603E8-5B8D-3EAD-F3A3-264E0BF9D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09E6D7-21B3-5286-BCD1-6AF68A4DF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E0288-27CB-7510-E722-21D59AE4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F2995A-1F35-D2F4-20C8-028FEE31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ADD5A-9CA2-A57A-DD14-5601E3E3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652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266244-0A33-22E6-DBD7-C8D12470E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BA48F0-D81F-19F9-B7A0-B9399B9B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96190C-ADE3-C0E0-183A-F917AFB9A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6EFDDF-357C-A5B2-333D-F6682D41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DFD6A-4108-93A6-E3DF-1BD51ABD9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B5E309-3834-3E2D-FF85-316727EC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36381B-8E7D-CCE1-6013-9C8F82B4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8E76D89-0082-1D6C-4B04-FEEA0474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04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6E659-9F61-4F91-4F0A-91E261F8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93C961-E037-8154-637C-C641468D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69C151-F857-C97E-46CB-494628A7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5E4CE0-0ABA-D881-8E67-0A80D732B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92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BA1293-D018-5D06-B782-C9F8D31A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C0CDE3-8593-EAF1-40FD-D68D0697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7EAF99-1E3F-4C16-F7DA-622ED5BA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00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28C72-F62D-0E47-0CC1-39075ADFD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DFCF3-0F07-C822-4487-1A89DDB95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157F2-A8A7-3A2E-B11E-B760A54D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D861DB-5C08-8B9C-7ED5-15F547A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4B7E9-B784-5FCD-5C84-D11E24EF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BF1F27-C766-372A-88BE-0E218B7A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555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08A4B-3F0F-7CFF-3ACF-E59B87B6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0EF2B-D068-7E0E-2832-BA8102E60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F41885-41DD-2B15-B130-06950924C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79F569-2F8F-7127-21F0-A68C3D8F0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2B7C76-6B6E-B0E1-CBA9-9968ABCF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7AF29E-CC5A-3DAA-61A2-996595B5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969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38EDF-9EF9-AB2A-7578-3D8F1D88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34204-7960-6C13-A0E2-817FA8044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FC43B-747D-BE11-1D43-585B809B3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50585-E145-40C3-94B6-892071EEDF3E}" type="datetimeFigureOut">
              <a:rPr lang="en-GB" smtClean="0"/>
              <a:t>10/08/2025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293BB-29ED-DEEB-0F17-5121B9B51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2BEFE9-1343-387D-B753-E34968B33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81B5A-D1AB-416C-8653-735C57FE15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00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4400C-DDA4-9549-58EB-15DFDE026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WIFI learning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9E555C-E6D1-109E-FE41-70DDAAA4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1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5F411-1782-A6A1-33E7-79A177F9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Big picture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1A6C0-5F2F-549B-84F9-D2271D0B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26"/>
            <a:ext cx="10515600" cy="1325563"/>
          </a:xfrm>
        </p:spPr>
        <p:txBody>
          <a:bodyPr>
            <a:normAutofit/>
          </a:bodyPr>
          <a:lstStyle/>
          <a:p>
            <a:r>
              <a:rPr lang="en-GB" sz="2000" dirty="0"/>
              <a:t>When STA connects to AP with RSNA, the phases are</a:t>
            </a:r>
          </a:p>
          <a:p>
            <a:pPr lvl="1"/>
            <a:r>
              <a:rPr lang="en-GB" sz="1800" dirty="0"/>
              <a:t>Discovery (finds the AP)</a:t>
            </a:r>
          </a:p>
          <a:p>
            <a:pPr lvl="1"/>
            <a:r>
              <a:rPr lang="en-GB" sz="1800" dirty="0"/>
              <a:t>Authentication + Association (link level connection)</a:t>
            </a:r>
          </a:p>
          <a:p>
            <a:pPr lvl="1"/>
            <a:r>
              <a:rPr lang="en-GB" sz="1800" dirty="0"/>
              <a:t>4-way handshake (secure key establishment)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74A5A746-907E-117C-9F46-5D6286AFF189}"/>
              </a:ext>
            </a:extLst>
          </p:cNvPr>
          <p:cNvSpPr/>
          <p:nvPr/>
        </p:nvSpPr>
        <p:spPr>
          <a:xfrm>
            <a:off x="1468445" y="3275716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2067D9-C83D-BFD1-FA64-0FF120EA9DF7}"/>
              </a:ext>
            </a:extLst>
          </p:cNvPr>
          <p:cNvSpPr txBox="1"/>
          <p:nvPr/>
        </p:nvSpPr>
        <p:spPr>
          <a:xfrm>
            <a:off x="486480" y="3792733"/>
            <a:ext cx="5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CD18BC3-3BED-29E7-5C61-D05546165009}"/>
              </a:ext>
            </a:extLst>
          </p:cNvPr>
          <p:cNvSpPr txBox="1"/>
          <p:nvPr/>
        </p:nvSpPr>
        <p:spPr>
          <a:xfrm>
            <a:off x="3346044" y="3816280"/>
            <a:ext cx="5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0A7827-5D19-4AFF-8CDD-0E72EC71EF4F}"/>
              </a:ext>
            </a:extLst>
          </p:cNvPr>
          <p:cNvSpPr txBox="1"/>
          <p:nvPr/>
        </p:nvSpPr>
        <p:spPr>
          <a:xfrm>
            <a:off x="1558534" y="3004458"/>
            <a:ext cx="1517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Probe Request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41301D4-FF59-5078-EE48-143740E4B0E4}"/>
              </a:ext>
            </a:extLst>
          </p:cNvPr>
          <p:cNvSpPr/>
          <p:nvPr/>
        </p:nvSpPr>
        <p:spPr>
          <a:xfrm flipH="1">
            <a:off x="1409885" y="3988409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156C47-64A8-CF42-155F-AFAD3DB8B3B3}"/>
              </a:ext>
            </a:extLst>
          </p:cNvPr>
          <p:cNvSpPr txBox="1"/>
          <p:nvPr/>
        </p:nvSpPr>
        <p:spPr>
          <a:xfrm flipH="1">
            <a:off x="1499976" y="3717151"/>
            <a:ext cx="17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Probe Response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76BDD60-4E9F-3499-1CF5-E11F1FD77085}"/>
              </a:ext>
            </a:extLst>
          </p:cNvPr>
          <p:cNvSpPr/>
          <p:nvPr/>
        </p:nvSpPr>
        <p:spPr>
          <a:xfrm>
            <a:off x="5074992" y="2977697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38D68A-C473-6BDC-CA93-C493C15AAD7B}"/>
              </a:ext>
            </a:extLst>
          </p:cNvPr>
          <p:cNvSpPr txBox="1"/>
          <p:nvPr/>
        </p:nvSpPr>
        <p:spPr>
          <a:xfrm>
            <a:off x="4084022" y="3829252"/>
            <a:ext cx="5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05C8B7-10C9-E5B5-0794-638C57368EF8}"/>
              </a:ext>
            </a:extLst>
          </p:cNvPr>
          <p:cNvSpPr txBox="1"/>
          <p:nvPr/>
        </p:nvSpPr>
        <p:spPr>
          <a:xfrm>
            <a:off x="6943586" y="3852799"/>
            <a:ext cx="5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62BB65-08BD-A6BA-461E-8C984855E2DC}"/>
              </a:ext>
            </a:extLst>
          </p:cNvPr>
          <p:cNvSpPr txBox="1"/>
          <p:nvPr/>
        </p:nvSpPr>
        <p:spPr>
          <a:xfrm>
            <a:off x="4831758" y="2711169"/>
            <a:ext cx="238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Authentication Request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8B373007-E55F-C213-7FAC-220D2CA12B0F}"/>
              </a:ext>
            </a:extLst>
          </p:cNvPr>
          <p:cNvSpPr/>
          <p:nvPr/>
        </p:nvSpPr>
        <p:spPr>
          <a:xfrm flipH="1">
            <a:off x="5022445" y="3429170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ADBF19A-0206-A796-229A-A1D66421AF30}"/>
              </a:ext>
            </a:extLst>
          </p:cNvPr>
          <p:cNvSpPr txBox="1"/>
          <p:nvPr/>
        </p:nvSpPr>
        <p:spPr>
          <a:xfrm flipH="1">
            <a:off x="4821998" y="3206208"/>
            <a:ext cx="2352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Authentication Response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05D2EB19-CD7E-3589-8952-D922FC45C047}"/>
              </a:ext>
            </a:extLst>
          </p:cNvPr>
          <p:cNvSpPr/>
          <p:nvPr/>
        </p:nvSpPr>
        <p:spPr>
          <a:xfrm>
            <a:off x="5126798" y="3949202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30F4C32-B83A-1960-56CA-96B83939BAFF}"/>
              </a:ext>
            </a:extLst>
          </p:cNvPr>
          <p:cNvSpPr txBox="1"/>
          <p:nvPr/>
        </p:nvSpPr>
        <p:spPr>
          <a:xfrm>
            <a:off x="5074992" y="3661415"/>
            <a:ext cx="238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Association Request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EB96006-3DBA-71F3-1579-421989135F42}"/>
              </a:ext>
            </a:extLst>
          </p:cNvPr>
          <p:cNvSpPr/>
          <p:nvPr/>
        </p:nvSpPr>
        <p:spPr>
          <a:xfrm flipH="1">
            <a:off x="5065987" y="4409758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02CEB-5571-5701-8480-E26D5FB87DDF}"/>
              </a:ext>
            </a:extLst>
          </p:cNvPr>
          <p:cNvSpPr txBox="1"/>
          <p:nvPr/>
        </p:nvSpPr>
        <p:spPr>
          <a:xfrm flipH="1">
            <a:off x="4961634" y="4163542"/>
            <a:ext cx="2352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 Association Response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DAAA99-94F6-46F7-8CDA-8B78D31208AE}"/>
              </a:ext>
            </a:extLst>
          </p:cNvPr>
          <p:cNvSpPr txBox="1"/>
          <p:nvPr/>
        </p:nvSpPr>
        <p:spPr>
          <a:xfrm>
            <a:off x="7948825" y="3770663"/>
            <a:ext cx="5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8506142-1016-5730-370C-49578B059DF8}"/>
              </a:ext>
            </a:extLst>
          </p:cNvPr>
          <p:cNvSpPr txBox="1"/>
          <p:nvPr/>
        </p:nvSpPr>
        <p:spPr>
          <a:xfrm>
            <a:off x="10808389" y="3794210"/>
            <a:ext cx="5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2FF7EFF-3956-4599-1629-210C8FEC8139}"/>
              </a:ext>
            </a:extLst>
          </p:cNvPr>
          <p:cNvSpPr/>
          <p:nvPr/>
        </p:nvSpPr>
        <p:spPr>
          <a:xfrm flipH="1">
            <a:off x="8813670" y="3232117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2BC528-4E0B-9A71-E522-62ADF04BAECF}"/>
              </a:ext>
            </a:extLst>
          </p:cNvPr>
          <p:cNvSpPr txBox="1"/>
          <p:nvPr/>
        </p:nvSpPr>
        <p:spPr>
          <a:xfrm flipH="1">
            <a:off x="8628242" y="2920829"/>
            <a:ext cx="275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Anounce</a:t>
            </a:r>
            <a:r>
              <a:rPr lang="en-GB" sz="1400" dirty="0"/>
              <a:t> + RSNE + replay counter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E3A5C272-C300-B57A-2D06-0FD12E1DD74B}"/>
              </a:ext>
            </a:extLst>
          </p:cNvPr>
          <p:cNvSpPr/>
          <p:nvPr/>
        </p:nvSpPr>
        <p:spPr>
          <a:xfrm>
            <a:off x="8930790" y="4059190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246378F-50B5-E7C9-F235-2A21FDF2406A}"/>
              </a:ext>
            </a:extLst>
          </p:cNvPr>
          <p:cNvSpPr txBox="1"/>
          <p:nvPr/>
        </p:nvSpPr>
        <p:spPr>
          <a:xfrm>
            <a:off x="8696561" y="3714894"/>
            <a:ext cx="238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SNonce</a:t>
            </a:r>
            <a:r>
              <a:rPr lang="en-GB" sz="1400" dirty="0"/>
              <a:t> + RSNE + MIC</a:t>
            </a: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9691DA14-5163-6F8D-E7BF-77EEE947329C}"/>
              </a:ext>
            </a:extLst>
          </p:cNvPr>
          <p:cNvSpPr/>
          <p:nvPr/>
        </p:nvSpPr>
        <p:spPr>
          <a:xfrm flipH="1">
            <a:off x="8872230" y="4771883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BD67FAD-928A-9D75-062B-2A430E93B774}"/>
              </a:ext>
            </a:extLst>
          </p:cNvPr>
          <p:cNvSpPr txBox="1"/>
          <p:nvPr/>
        </p:nvSpPr>
        <p:spPr>
          <a:xfrm flipH="1">
            <a:off x="8150775" y="4434386"/>
            <a:ext cx="3358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GTK (encrypted using PTK) + RSNE + MIC</a:t>
            </a: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3BE08556-99CD-F5E4-54C6-D7B6CD9A01AB}"/>
              </a:ext>
            </a:extLst>
          </p:cNvPr>
          <p:cNvSpPr/>
          <p:nvPr/>
        </p:nvSpPr>
        <p:spPr>
          <a:xfrm>
            <a:off x="8948804" y="5511174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A38E0D3-2715-67BF-4A0E-CA77FCF35AA3}"/>
              </a:ext>
            </a:extLst>
          </p:cNvPr>
          <p:cNvSpPr txBox="1"/>
          <p:nvPr/>
        </p:nvSpPr>
        <p:spPr>
          <a:xfrm>
            <a:off x="8732593" y="5153878"/>
            <a:ext cx="238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Acknowledgment</a:t>
            </a:r>
            <a:endParaRPr lang="en-GB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C53448-9BE5-959E-C720-9839E642AEB5}"/>
              </a:ext>
            </a:extLst>
          </p:cNvPr>
          <p:cNvSpPr txBox="1"/>
          <p:nvPr/>
        </p:nvSpPr>
        <p:spPr>
          <a:xfrm>
            <a:off x="3243192" y="6273327"/>
            <a:ext cx="615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Association </a:t>
            </a:r>
            <a:r>
              <a:rPr lang="en-US" altLang="zh-CN" sz="1200" dirty="0"/>
              <a:t>request</a:t>
            </a:r>
            <a:r>
              <a:rPr lang="en-GB" sz="1200" dirty="0"/>
              <a:t>: STA</a:t>
            </a:r>
            <a:r>
              <a:rPr lang="zh-CN" altLang="en-US" sz="1200" dirty="0"/>
              <a:t>请求加入</a:t>
            </a:r>
            <a:r>
              <a:rPr lang="en-GB" altLang="zh-CN" sz="1200" dirty="0"/>
              <a:t>AP</a:t>
            </a:r>
            <a:r>
              <a:rPr lang="zh-CN" altLang="en-US" sz="1200" dirty="0"/>
              <a:t>的网络，包含</a:t>
            </a:r>
            <a:r>
              <a:rPr lang="en-GB" altLang="zh-CN" sz="1200" dirty="0"/>
              <a:t>RSNE</a:t>
            </a:r>
            <a:r>
              <a:rPr lang="zh-CN" altLang="en-US" sz="1200" dirty="0"/>
              <a:t>，即</a:t>
            </a:r>
            <a:r>
              <a:rPr lang="en-GB" altLang="zh-CN" sz="1200" dirty="0"/>
              <a:t>STA</a:t>
            </a:r>
            <a:r>
              <a:rPr lang="zh-CN" altLang="en-US" sz="1200" dirty="0"/>
              <a:t>支持的安全参数</a:t>
            </a:r>
            <a:endParaRPr lang="en-GB" altLang="zh-CN" sz="1200" dirty="0"/>
          </a:p>
          <a:p>
            <a:r>
              <a:rPr lang="en-GB" sz="1200" dirty="0"/>
              <a:t>Association Response: AP</a:t>
            </a:r>
            <a:r>
              <a:rPr lang="zh-CN" altLang="en-US" sz="1200" dirty="0"/>
              <a:t>接受或拒绝，分配唯一标识符</a:t>
            </a:r>
            <a:r>
              <a:rPr lang="en-US" altLang="zh-CN" sz="1200" dirty="0"/>
              <a:t>AID</a:t>
            </a:r>
            <a:r>
              <a:rPr lang="zh-CN" altLang="en-US" sz="1200" dirty="0"/>
              <a:t>，</a:t>
            </a:r>
            <a:r>
              <a:rPr lang="en-US" altLang="zh-CN" sz="1200" dirty="0"/>
              <a:t>AP</a:t>
            </a:r>
            <a:r>
              <a:rPr lang="zh-CN" altLang="en-US" sz="1200" dirty="0"/>
              <a:t>的</a:t>
            </a:r>
            <a:r>
              <a:rPr lang="en-GB" altLang="zh-CN" sz="1200" dirty="0"/>
              <a:t>RSNE</a:t>
            </a:r>
            <a:endParaRPr lang="en-GB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9E497C6-EDDC-A6E0-56D0-FF788818E749}"/>
              </a:ext>
            </a:extLst>
          </p:cNvPr>
          <p:cNvSpPr txBox="1"/>
          <p:nvPr/>
        </p:nvSpPr>
        <p:spPr>
          <a:xfrm>
            <a:off x="3330280" y="4829662"/>
            <a:ext cx="4801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这里采用的时</a:t>
            </a:r>
            <a:r>
              <a:rPr lang="en-GB" altLang="zh-CN" sz="1200" dirty="0"/>
              <a:t>Open system auth, </a:t>
            </a:r>
            <a:r>
              <a:rPr lang="zh-CN" altLang="en-US" sz="1200" dirty="0"/>
              <a:t>如果采用</a:t>
            </a:r>
            <a:r>
              <a:rPr lang="en-GB" altLang="zh-CN" sz="1200" dirty="0"/>
              <a:t>PSK auth</a:t>
            </a:r>
            <a:r>
              <a:rPr lang="zh-CN" altLang="en-US" sz="1200" dirty="0"/>
              <a:t>，则分为</a:t>
            </a:r>
            <a:r>
              <a:rPr lang="en-GB" altLang="zh-CN" sz="1200" dirty="0"/>
              <a:t>4</a:t>
            </a:r>
            <a:r>
              <a:rPr lang="zh-CN" altLang="en-US" sz="1200" dirty="0"/>
              <a:t>步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148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E4CAE-7729-C672-C8D3-F9899E0F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Pre-shared key auth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BB9C4-B36E-2046-E211-CD380CDBE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PMK=PBKDF2(passphrase,SSID,4096,256 bits)</a:t>
            </a:r>
            <a:r>
              <a:rPr lang="zh-CN" altLang="en-US" sz="2000" dirty="0"/>
              <a:t>，</a:t>
            </a:r>
            <a:endParaRPr lang="en-GB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CF63AA-130A-6402-1837-E1C5857607DC}"/>
              </a:ext>
            </a:extLst>
          </p:cNvPr>
          <p:cNvSpPr txBox="1"/>
          <p:nvPr/>
        </p:nvSpPr>
        <p:spPr>
          <a:xfrm>
            <a:off x="7089978" y="1234937"/>
            <a:ext cx="504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4096,256 bits</a:t>
            </a:r>
            <a:r>
              <a:rPr lang="zh-CN" altLang="en-US" sz="1400" dirty="0"/>
              <a:t>是</a:t>
            </a:r>
            <a:r>
              <a:rPr lang="en-GB" altLang="zh-CN" sz="1400" dirty="0"/>
              <a:t>PBKDF2</a:t>
            </a:r>
            <a:r>
              <a:rPr lang="zh-CN" altLang="en-US" sz="1400" dirty="0"/>
              <a:t>的参数，代表迭代次数和输出长度</a:t>
            </a:r>
            <a:endParaRPr lang="en-GB" altLang="zh-CN" sz="1400" dirty="0"/>
          </a:p>
          <a:p>
            <a:r>
              <a:rPr lang="en-GB" sz="1400" dirty="0"/>
              <a:t>Passphrase</a:t>
            </a:r>
            <a:r>
              <a:rPr lang="zh-CN" altLang="en-US" sz="1400" dirty="0"/>
              <a:t>就是</a:t>
            </a:r>
            <a:r>
              <a:rPr lang="en-GB" altLang="zh-CN" sz="1400" dirty="0"/>
              <a:t>password</a:t>
            </a:r>
            <a:endParaRPr lang="en-GB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4CC73446-7E38-7A25-430F-588462E7F165}"/>
              </a:ext>
            </a:extLst>
          </p:cNvPr>
          <p:cNvSpPr/>
          <p:nvPr/>
        </p:nvSpPr>
        <p:spPr>
          <a:xfrm>
            <a:off x="3171121" y="2807255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AE1E2F-384E-FA82-9874-3937792AA8F7}"/>
              </a:ext>
            </a:extLst>
          </p:cNvPr>
          <p:cNvSpPr txBox="1"/>
          <p:nvPr/>
        </p:nvSpPr>
        <p:spPr>
          <a:xfrm>
            <a:off x="3261210" y="2535997"/>
            <a:ext cx="1517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Auth </a:t>
            </a:r>
            <a:r>
              <a:rPr lang="en-GB" sz="1400" dirty="0"/>
              <a:t>Request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3874A5E-F9D3-C1D2-389B-F3407A7D306F}"/>
              </a:ext>
            </a:extLst>
          </p:cNvPr>
          <p:cNvSpPr/>
          <p:nvPr/>
        </p:nvSpPr>
        <p:spPr>
          <a:xfrm flipH="1">
            <a:off x="3112561" y="3519948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AD52F3-C5F9-437A-6B12-0066AD981428}"/>
              </a:ext>
            </a:extLst>
          </p:cNvPr>
          <p:cNvSpPr txBox="1"/>
          <p:nvPr/>
        </p:nvSpPr>
        <p:spPr>
          <a:xfrm flipH="1">
            <a:off x="3202652" y="3231122"/>
            <a:ext cx="17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Send challenge r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8C75B84D-8406-C401-AAE0-5A4211E768A9}"/>
              </a:ext>
            </a:extLst>
          </p:cNvPr>
          <p:cNvSpPr/>
          <p:nvPr/>
        </p:nvSpPr>
        <p:spPr>
          <a:xfrm>
            <a:off x="3229681" y="4231703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1DC6EC-F8C9-0576-E253-D3C835564E3C}"/>
              </a:ext>
            </a:extLst>
          </p:cNvPr>
          <p:cNvSpPr txBox="1"/>
          <p:nvPr/>
        </p:nvSpPr>
        <p:spPr>
          <a:xfrm>
            <a:off x="3319770" y="3960445"/>
            <a:ext cx="17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1400" dirty="0"/>
              <a:t>Challenge response</a:t>
            </a:r>
            <a:endParaRPr lang="en-GB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0CDC388-0067-9900-7C5B-3CFBECBC59DE}"/>
              </a:ext>
            </a:extLst>
          </p:cNvPr>
          <p:cNvSpPr/>
          <p:nvPr/>
        </p:nvSpPr>
        <p:spPr>
          <a:xfrm flipH="1">
            <a:off x="3171121" y="4944396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9ABB49-EDE2-B289-D127-5D8B0BA03EA7}"/>
              </a:ext>
            </a:extLst>
          </p:cNvPr>
          <p:cNvSpPr txBox="1"/>
          <p:nvPr/>
        </p:nvSpPr>
        <p:spPr>
          <a:xfrm flipH="1">
            <a:off x="3261212" y="4655570"/>
            <a:ext cx="174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Ack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5B3CD57-CDDA-6163-F5E4-5ED8847227AC}"/>
              </a:ext>
            </a:extLst>
          </p:cNvPr>
          <p:cNvSpPr txBox="1"/>
          <p:nvPr/>
        </p:nvSpPr>
        <p:spPr>
          <a:xfrm>
            <a:off x="995480" y="5729639"/>
            <a:ext cx="4373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PSK auth</a:t>
            </a:r>
            <a:r>
              <a:rPr lang="zh-CN" altLang="en-US" dirty="0"/>
              <a:t>本质上是在验证对方手中有</a:t>
            </a:r>
            <a:r>
              <a:rPr lang="en-US" altLang="zh-CN" dirty="0"/>
              <a:t>PSK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5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305BF-63B9-5DF8-5646-90DF5447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53" y="14455"/>
            <a:ext cx="10515600" cy="523220"/>
          </a:xfrm>
        </p:spPr>
        <p:txBody>
          <a:bodyPr>
            <a:noAutofit/>
          </a:bodyPr>
          <a:lstStyle/>
          <a:p>
            <a:r>
              <a:rPr lang="en-GB" sz="2400" dirty="0"/>
              <a:t>802.1X EAP Authentication (</a:t>
            </a:r>
            <a:r>
              <a:rPr lang="zh-CN" altLang="en-US" sz="2400" dirty="0"/>
              <a:t>替代</a:t>
            </a:r>
            <a:r>
              <a:rPr lang="en-GB" altLang="zh-CN" sz="2400" dirty="0"/>
              <a:t>PSK auth</a:t>
            </a:r>
            <a:r>
              <a:rPr lang="zh-CN" altLang="en-US" sz="2400" dirty="0"/>
              <a:t>，适用于</a:t>
            </a:r>
            <a:r>
              <a:rPr lang="en-GB" sz="2400" dirty="0"/>
              <a:t>WPA2/WPA3-Enterprise)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B5C225-30A4-2103-61EE-2EF820EDC3D6}"/>
              </a:ext>
            </a:extLst>
          </p:cNvPr>
          <p:cNvSpPr txBox="1"/>
          <p:nvPr/>
        </p:nvSpPr>
        <p:spPr>
          <a:xfrm>
            <a:off x="8145141" y="1229113"/>
            <a:ext cx="32071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Active Directory Server</a:t>
            </a:r>
          </a:p>
          <a:p>
            <a:r>
              <a:rPr lang="en-GB" sz="1050" dirty="0"/>
              <a:t>(a Database that keeps track of all authorized users)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3A2B5B-08D7-758A-A3DE-A9C88362AE34}"/>
              </a:ext>
            </a:extLst>
          </p:cNvPr>
          <p:cNvSpPr txBox="1"/>
          <p:nvPr/>
        </p:nvSpPr>
        <p:spPr>
          <a:xfrm>
            <a:off x="784147" y="8511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3D6D8E-C560-AEC9-537E-BE67D791DE45}"/>
              </a:ext>
            </a:extLst>
          </p:cNvPr>
          <p:cNvSpPr txBox="1"/>
          <p:nvPr/>
        </p:nvSpPr>
        <p:spPr>
          <a:xfrm>
            <a:off x="3287862" y="8511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68F0CD-DCF8-F74D-D902-4C040B67E1DD}"/>
              </a:ext>
            </a:extLst>
          </p:cNvPr>
          <p:cNvSpPr txBox="1"/>
          <p:nvPr/>
        </p:nvSpPr>
        <p:spPr>
          <a:xfrm>
            <a:off x="5404193" y="851142"/>
            <a:ext cx="207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Radius server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4C130B-A446-E8B6-E450-D401EB48E28D}"/>
              </a:ext>
            </a:extLst>
          </p:cNvPr>
          <p:cNvSpPr txBox="1"/>
          <p:nvPr/>
        </p:nvSpPr>
        <p:spPr>
          <a:xfrm>
            <a:off x="8145141" y="851142"/>
            <a:ext cx="286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Active Directory server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5DDF47-D943-AB92-E667-DE5FAE69E78C}"/>
              </a:ext>
            </a:extLst>
          </p:cNvPr>
          <p:cNvSpPr txBox="1"/>
          <p:nvPr/>
        </p:nvSpPr>
        <p:spPr>
          <a:xfrm>
            <a:off x="1781130" y="1383747"/>
            <a:ext cx="908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EAP start</a:t>
            </a:r>
            <a:endParaRPr lang="en-GB" sz="1400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85A1F26C-B9B6-531C-847E-63132812F197}"/>
              </a:ext>
            </a:extLst>
          </p:cNvPr>
          <p:cNvSpPr/>
          <p:nvPr/>
        </p:nvSpPr>
        <p:spPr>
          <a:xfrm>
            <a:off x="1504855" y="1641770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FA4E71AE-0E26-8136-5FDB-FF3A597B1159}"/>
              </a:ext>
            </a:extLst>
          </p:cNvPr>
          <p:cNvSpPr/>
          <p:nvPr/>
        </p:nvSpPr>
        <p:spPr>
          <a:xfrm flipH="1">
            <a:off x="1459808" y="2176505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E8396D-9AAA-164D-7667-C60094085DE8}"/>
              </a:ext>
            </a:extLst>
          </p:cNvPr>
          <p:cNvSpPr txBox="1"/>
          <p:nvPr/>
        </p:nvSpPr>
        <p:spPr>
          <a:xfrm>
            <a:off x="1404635" y="1906967"/>
            <a:ext cx="17983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EAP request identity</a:t>
            </a:r>
            <a:endParaRPr lang="en-GB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DC956F-6C4A-8EBD-8EF9-D3144FA1A4B4}"/>
              </a:ext>
            </a:extLst>
          </p:cNvPr>
          <p:cNvSpPr txBox="1"/>
          <p:nvPr/>
        </p:nvSpPr>
        <p:spPr>
          <a:xfrm>
            <a:off x="1666268" y="2421628"/>
            <a:ext cx="126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EAP response</a:t>
            </a:r>
            <a:endParaRPr lang="en-GB" sz="1400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991DD0F-C65E-DFB0-296E-8FFDFB84B3C1}"/>
              </a:ext>
            </a:extLst>
          </p:cNvPr>
          <p:cNvSpPr/>
          <p:nvPr/>
        </p:nvSpPr>
        <p:spPr>
          <a:xfrm>
            <a:off x="1540889" y="2692359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AEFF697-1C8D-1A01-6B9E-7CBD32F1EF9A}"/>
              </a:ext>
            </a:extLst>
          </p:cNvPr>
          <p:cNvSpPr txBox="1"/>
          <p:nvPr/>
        </p:nvSpPr>
        <p:spPr>
          <a:xfrm>
            <a:off x="4202262" y="1853339"/>
            <a:ext cx="98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Ports</a:t>
            </a:r>
          </a:p>
          <a:p>
            <a:r>
              <a:rPr lang="en-SG" dirty="0">
                <a:solidFill>
                  <a:srgbClr val="FF0000"/>
                </a:solidFill>
              </a:rPr>
              <a:t>Blocked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1DCECA7-5208-0FDB-A000-3A418CABEC0B}"/>
              </a:ext>
            </a:extLst>
          </p:cNvPr>
          <p:cNvSpPr txBox="1"/>
          <p:nvPr/>
        </p:nvSpPr>
        <p:spPr>
          <a:xfrm>
            <a:off x="3823890" y="2464698"/>
            <a:ext cx="213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Open uncontrolled ports to allow EAP traffic</a:t>
            </a:r>
            <a:endParaRPr lang="en-GB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924252-5F33-BEFB-5A1F-9F198161D404}"/>
              </a:ext>
            </a:extLst>
          </p:cNvPr>
          <p:cNvSpPr txBox="1"/>
          <p:nvPr/>
        </p:nvSpPr>
        <p:spPr>
          <a:xfrm>
            <a:off x="3622315" y="2987918"/>
            <a:ext cx="2110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Radius access request</a:t>
            </a:r>
            <a:endParaRPr lang="en-GB" sz="1400" dirty="0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385CAE6-5C99-AD0E-8780-282A9D124C85}"/>
              </a:ext>
            </a:extLst>
          </p:cNvPr>
          <p:cNvSpPr/>
          <p:nvPr/>
        </p:nvSpPr>
        <p:spPr>
          <a:xfrm>
            <a:off x="3823890" y="3266411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69A6D77-5206-A25E-FF3E-CB411DC87EB6}"/>
              </a:ext>
            </a:extLst>
          </p:cNvPr>
          <p:cNvSpPr txBox="1"/>
          <p:nvPr/>
        </p:nvSpPr>
        <p:spPr>
          <a:xfrm>
            <a:off x="6460482" y="2805565"/>
            <a:ext cx="2422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Checks database to make sure it’s authorized identity</a:t>
            </a:r>
            <a:endParaRPr lang="en-GB" sz="1200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A03C92A-17B9-9416-6C8B-28F77B803D10}"/>
              </a:ext>
            </a:extLst>
          </p:cNvPr>
          <p:cNvSpPr/>
          <p:nvPr/>
        </p:nvSpPr>
        <p:spPr>
          <a:xfrm>
            <a:off x="6760410" y="3266411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06F99D-315B-67CC-5E53-7681FAB0D653}"/>
              </a:ext>
            </a:extLst>
          </p:cNvPr>
          <p:cNvSpPr txBox="1"/>
          <p:nvPr/>
        </p:nvSpPr>
        <p:spPr>
          <a:xfrm>
            <a:off x="9279507" y="2575516"/>
            <a:ext cx="140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Radius server</a:t>
            </a:r>
            <a:r>
              <a:rPr lang="zh-CN" altLang="en-US" sz="1200" dirty="0"/>
              <a:t>似乎只是一个中继站</a:t>
            </a:r>
            <a:endParaRPr lang="en-GB" sz="12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9C9D0F32-18A8-C1C8-5F2C-BC621A1B11E0}"/>
              </a:ext>
            </a:extLst>
          </p:cNvPr>
          <p:cNvSpPr/>
          <p:nvPr/>
        </p:nvSpPr>
        <p:spPr>
          <a:xfrm flipH="1">
            <a:off x="6805820" y="3874897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5548A5EB-B4BA-8686-CAC4-CA5DD78EEB3C}"/>
              </a:ext>
            </a:extLst>
          </p:cNvPr>
          <p:cNvSpPr/>
          <p:nvPr/>
        </p:nvSpPr>
        <p:spPr>
          <a:xfrm flipH="1">
            <a:off x="3756321" y="3874897"/>
            <a:ext cx="1743217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7EBE792-90AC-F33B-6C24-CD1BC724EC64}"/>
              </a:ext>
            </a:extLst>
          </p:cNvPr>
          <p:cNvSpPr/>
          <p:nvPr/>
        </p:nvSpPr>
        <p:spPr>
          <a:xfrm flipH="1">
            <a:off x="1270249" y="3874897"/>
            <a:ext cx="1743217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D317F2-84E4-27B9-09EB-11E3251C434E}"/>
              </a:ext>
            </a:extLst>
          </p:cNvPr>
          <p:cNvSpPr txBox="1"/>
          <p:nvPr/>
        </p:nvSpPr>
        <p:spPr>
          <a:xfrm>
            <a:off x="6955227" y="3624708"/>
            <a:ext cx="1547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Sends challenge</a:t>
            </a:r>
            <a:endParaRPr lang="en-GB" sz="1400" dirty="0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194787CB-CFF4-A7E4-996D-E54A14548564}"/>
              </a:ext>
            </a:extLst>
          </p:cNvPr>
          <p:cNvSpPr/>
          <p:nvPr/>
        </p:nvSpPr>
        <p:spPr>
          <a:xfrm>
            <a:off x="3958272" y="4464620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7C9FE0F6-B897-36CE-34F5-1652A7067B2D}"/>
              </a:ext>
            </a:extLst>
          </p:cNvPr>
          <p:cNvSpPr/>
          <p:nvPr/>
        </p:nvSpPr>
        <p:spPr>
          <a:xfrm>
            <a:off x="6894792" y="4464620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433CC78-3BDE-54D0-F431-C4B20A7D2584}"/>
              </a:ext>
            </a:extLst>
          </p:cNvPr>
          <p:cNvSpPr/>
          <p:nvPr/>
        </p:nvSpPr>
        <p:spPr>
          <a:xfrm>
            <a:off x="1459808" y="4509929"/>
            <a:ext cx="1608083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E4A2CC0-670A-5602-2E4A-AF38191440A1}"/>
              </a:ext>
            </a:extLst>
          </p:cNvPr>
          <p:cNvSpPr txBox="1"/>
          <p:nvPr/>
        </p:nvSpPr>
        <p:spPr>
          <a:xfrm>
            <a:off x="1275129" y="4203947"/>
            <a:ext cx="183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Challenge Response</a:t>
            </a:r>
            <a:endParaRPr lang="en-GB" sz="1400" dirty="0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2C40447-B861-3951-4C41-7C589E3FC089}"/>
              </a:ext>
            </a:extLst>
          </p:cNvPr>
          <p:cNvSpPr/>
          <p:nvPr/>
        </p:nvSpPr>
        <p:spPr>
          <a:xfrm flipH="1">
            <a:off x="6872637" y="4917820"/>
            <a:ext cx="1743217" cy="232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5ACAE3EE-111C-101D-CE94-1CD6551BE475}"/>
              </a:ext>
            </a:extLst>
          </p:cNvPr>
          <p:cNvSpPr/>
          <p:nvPr/>
        </p:nvSpPr>
        <p:spPr>
          <a:xfrm flipH="1">
            <a:off x="3823138" y="4917820"/>
            <a:ext cx="1743217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A930C9E-9EB3-D6DD-8F93-62F819451748}"/>
              </a:ext>
            </a:extLst>
          </p:cNvPr>
          <p:cNvSpPr/>
          <p:nvPr/>
        </p:nvSpPr>
        <p:spPr>
          <a:xfrm flipH="1">
            <a:off x="1337066" y="4917820"/>
            <a:ext cx="1743217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0381B1-FB40-B673-69FC-7200610439A5}"/>
              </a:ext>
            </a:extLst>
          </p:cNvPr>
          <p:cNvSpPr txBox="1"/>
          <p:nvPr/>
        </p:nvSpPr>
        <p:spPr>
          <a:xfrm>
            <a:off x="6810146" y="4635933"/>
            <a:ext cx="183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Correct</a:t>
            </a:r>
            <a:endParaRPr lang="en-GB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09EB8D3-1346-AD93-1E98-09006A5278A1}"/>
              </a:ext>
            </a:extLst>
          </p:cNvPr>
          <p:cNvSpPr txBox="1"/>
          <p:nvPr/>
        </p:nvSpPr>
        <p:spPr>
          <a:xfrm>
            <a:off x="1613901" y="4663817"/>
            <a:ext cx="1837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EAP success</a:t>
            </a:r>
            <a:endParaRPr lang="en-GB" sz="1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727F229-C957-327E-417A-1010B27BEDD4}"/>
              </a:ext>
            </a:extLst>
          </p:cNvPr>
          <p:cNvSpPr txBox="1"/>
          <p:nvPr/>
        </p:nvSpPr>
        <p:spPr>
          <a:xfrm>
            <a:off x="1796518" y="5225597"/>
            <a:ext cx="7327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 master session key  (MSK) is generated on </a:t>
            </a:r>
            <a:r>
              <a:rPr lang="en-GB" sz="1400" dirty="0">
                <a:solidFill>
                  <a:srgbClr val="FF0000"/>
                </a:solidFill>
              </a:rPr>
              <a:t>STA and Radius server</a:t>
            </a:r>
            <a:r>
              <a:rPr lang="en-GB" sz="1400" dirty="0"/>
              <a:t> after this process.</a:t>
            </a:r>
          </a:p>
          <a:p>
            <a:r>
              <a:rPr lang="en-GB" sz="1400" dirty="0"/>
              <a:t>This master session key will be used to derive PMK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A48A11A-8304-79A0-E742-08841180E512}"/>
              </a:ext>
            </a:extLst>
          </p:cNvPr>
          <p:cNvSpPr/>
          <p:nvPr/>
        </p:nvSpPr>
        <p:spPr>
          <a:xfrm flipH="1">
            <a:off x="3890704" y="6169918"/>
            <a:ext cx="1743217" cy="1972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1FDFEDE-6E58-AF1F-36AC-4971159EA743}"/>
              </a:ext>
            </a:extLst>
          </p:cNvPr>
          <p:cNvSpPr txBox="1"/>
          <p:nvPr/>
        </p:nvSpPr>
        <p:spPr>
          <a:xfrm>
            <a:off x="4476283" y="5790090"/>
            <a:ext cx="7079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PMK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84348D8-82EB-8DDF-2956-0D652CC83079}"/>
              </a:ext>
            </a:extLst>
          </p:cNvPr>
          <p:cNvSpPr txBox="1"/>
          <p:nvPr/>
        </p:nvSpPr>
        <p:spPr>
          <a:xfrm>
            <a:off x="6872637" y="5900808"/>
            <a:ext cx="447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这样每个</a:t>
            </a:r>
            <a:r>
              <a:rPr lang="en-GB" altLang="zh-CN" dirty="0"/>
              <a:t>STA</a:t>
            </a:r>
            <a:r>
              <a:rPr lang="zh-CN" altLang="en-US" dirty="0"/>
              <a:t>都与</a:t>
            </a:r>
            <a:r>
              <a:rPr lang="en-GB" altLang="zh-CN" dirty="0"/>
              <a:t>AP</a:t>
            </a:r>
            <a:r>
              <a:rPr lang="zh-CN" altLang="en-US" dirty="0"/>
              <a:t>共享独有的</a:t>
            </a:r>
            <a:r>
              <a:rPr lang="en-GB" altLang="zh-CN" dirty="0"/>
              <a:t>PMK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169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AE221-CD78-B80F-9DCE-C9485BDA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970D5-65E8-80C0-9EFC-F0C723F8A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EAPol</a:t>
            </a:r>
            <a:r>
              <a:rPr lang="en-GB" dirty="0"/>
              <a:t> key frames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8394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3807D-7D10-46EF-DEE6-EC924F59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86"/>
            <a:ext cx="10515600" cy="504231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SAE Auth (</a:t>
            </a:r>
            <a:r>
              <a:rPr lang="zh-CN" altLang="en-US" sz="3200" dirty="0"/>
              <a:t>点对点密码认证，适用于</a:t>
            </a:r>
            <a:r>
              <a:rPr lang="en-GB" altLang="zh-CN" sz="3200" dirty="0"/>
              <a:t>WPA3-personal</a:t>
            </a:r>
            <a:r>
              <a:rPr lang="en-US" altLang="zh-CN" sz="3200" dirty="0"/>
              <a:t>)</a:t>
            </a:r>
            <a:endParaRPr lang="en-GB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0C4CC-1CB6-D505-60BD-BFDA0499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77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BCD0A-3540-7B5E-46F0-02B503EE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way handshake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C54E19-41E9-FC02-9D5F-1E94A502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 err="1"/>
              <a:t>Prequisite</a:t>
            </a:r>
            <a:r>
              <a:rPr lang="en-GB" sz="1800" dirty="0"/>
              <a:t>:</a:t>
            </a:r>
          </a:p>
          <a:p>
            <a:pPr lvl="1"/>
            <a:r>
              <a:rPr lang="en-GB" sz="1600" dirty="0"/>
              <a:t>AP and STA already share a PMK(private master key)</a:t>
            </a:r>
          </a:p>
          <a:p>
            <a:r>
              <a:rPr lang="en-GB" sz="1800" dirty="0"/>
              <a:t>Process:</a:t>
            </a:r>
          </a:p>
          <a:p>
            <a:pPr lvl="1"/>
            <a:r>
              <a:rPr lang="en-GB" sz="1600" dirty="0"/>
              <a:t>AP generates random number </a:t>
            </a:r>
            <a:r>
              <a:rPr lang="en-GB" sz="1600" dirty="0" err="1"/>
              <a:t>Anounce</a:t>
            </a:r>
            <a:r>
              <a:rPr lang="en-GB" sz="1600" dirty="0"/>
              <a:t>, and sends </a:t>
            </a:r>
            <a:r>
              <a:rPr lang="en-GB" sz="1600" dirty="0" err="1"/>
              <a:t>Anounce</a:t>
            </a:r>
            <a:r>
              <a:rPr lang="en-GB" sz="1600" dirty="0"/>
              <a:t> to STA</a:t>
            </a:r>
          </a:p>
          <a:p>
            <a:pPr lvl="1"/>
            <a:r>
              <a:rPr lang="en-GB" sz="1600" dirty="0"/>
              <a:t>STA generates </a:t>
            </a:r>
            <a:r>
              <a:rPr lang="en-GB" sz="1600" dirty="0" err="1"/>
              <a:t>Snounce</a:t>
            </a:r>
            <a:r>
              <a:rPr lang="en-GB" sz="1600" dirty="0"/>
              <a:t>, and computes PTK = PRF(PMK, “Pairwise key generation”||</a:t>
            </a:r>
            <a:r>
              <a:rPr lang="en-GB" sz="1600" dirty="0" err="1"/>
              <a:t>Anounce</a:t>
            </a:r>
            <a:r>
              <a:rPr lang="en-GB" sz="1600" dirty="0"/>
              <a:t>||</a:t>
            </a:r>
            <a:r>
              <a:rPr lang="en-GB" sz="1600" dirty="0" err="1"/>
              <a:t>Snounce</a:t>
            </a:r>
            <a:r>
              <a:rPr lang="en-GB" sz="1600" dirty="0"/>
              <a:t>||AA||SA)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8B502A-C325-A0F9-2C0E-03A29549058D}"/>
              </a:ext>
            </a:extLst>
          </p:cNvPr>
          <p:cNvSpPr txBox="1"/>
          <p:nvPr/>
        </p:nvSpPr>
        <p:spPr>
          <a:xfrm>
            <a:off x="8594460" y="2504466"/>
            <a:ext cx="3463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 practice AA and SA are sorted, </a:t>
            </a:r>
            <a:r>
              <a:rPr lang="en-GB" sz="1400" dirty="0" err="1"/>
              <a:t>Anounce</a:t>
            </a:r>
            <a:r>
              <a:rPr lang="en-GB" sz="1400" dirty="0"/>
              <a:t> and </a:t>
            </a:r>
            <a:r>
              <a:rPr lang="en-GB" sz="1400" dirty="0" err="1"/>
              <a:t>Snounce</a:t>
            </a:r>
            <a:r>
              <a:rPr lang="en-GB" sz="1400" dirty="0"/>
              <a:t> are sorted</a:t>
            </a:r>
          </a:p>
        </p:txBody>
      </p:sp>
    </p:spTree>
    <p:extLst>
      <p:ext uri="{BB962C8B-B14F-4D97-AF65-F5344CB8AC3E}">
        <p14:creationId xmlns:p14="http://schemas.microsoft.com/office/powerpoint/2010/main" val="2284133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379</Words>
  <Application>Microsoft Office PowerPoint</Application>
  <PresentationFormat>宽屏</PresentationFormat>
  <Paragraphs>67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主题​​</vt:lpstr>
      <vt:lpstr>WIFI learning</vt:lpstr>
      <vt:lpstr>Big picture</vt:lpstr>
      <vt:lpstr>Pre-shared key auth</vt:lpstr>
      <vt:lpstr>802.1X EAP Authentication (替代PSK auth，适用于WPA2/WPA3-Enterprise)</vt:lpstr>
      <vt:lpstr>PowerPoint 演示文稿</vt:lpstr>
      <vt:lpstr>SAE Auth (点对点密码认证，适用于WPA3-personal)</vt:lpstr>
      <vt:lpstr>4 way handshake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 Jiawei</dc:creator>
  <cp:lastModifiedBy>家为 吴</cp:lastModifiedBy>
  <cp:revision>2</cp:revision>
  <dcterms:created xsi:type="dcterms:W3CDTF">2025-08-08T11:36:04Z</dcterms:created>
  <dcterms:modified xsi:type="dcterms:W3CDTF">2025-08-10T15:46:39Z</dcterms:modified>
</cp:coreProperties>
</file>