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9"/>
  </p:handoutMasterIdLst>
  <p:sldIdLst>
    <p:sldId id="399" r:id="rId4"/>
    <p:sldId id="400" r:id="rId6"/>
    <p:sldId id="401" r:id="rId7"/>
    <p:sldId id="402" r:id="rId8"/>
    <p:sldId id="417" r:id="rId9"/>
    <p:sldId id="431" r:id="rId10"/>
    <p:sldId id="424" r:id="rId11"/>
    <p:sldId id="403" r:id="rId12"/>
    <p:sldId id="412" r:id="rId13"/>
    <p:sldId id="413" r:id="rId14"/>
    <p:sldId id="414" r:id="rId15"/>
    <p:sldId id="415" r:id="rId16"/>
    <p:sldId id="416" r:id="rId17"/>
    <p:sldId id="439"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1" userDrawn="1">
          <p15:clr>
            <a:srgbClr val="A4A3A4"/>
          </p15:clr>
        </p15:guide>
        <p15:guide id="3" orient="horz" pos="1322" userDrawn="1">
          <p15:clr>
            <a:srgbClr val="A4A3A4"/>
          </p15:clr>
        </p15:guide>
        <p15:guide id="4" pos="12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FD1"/>
    <a:srgbClr val="92BCC8"/>
    <a:srgbClr val="63A2D7"/>
    <a:srgbClr val="30D754"/>
    <a:srgbClr val="0D0D0D"/>
    <a:srgbClr val="262626"/>
    <a:srgbClr val="FF3300"/>
    <a:srgbClr val="917179"/>
    <a:srgbClr val="7D727A"/>
    <a:srgbClr val="000F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autoAdjust="0"/>
    <p:restoredTop sz="96314" autoAdjust="0"/>
  </p:normalViewPr>
  <p:slideViewPr>
    <p:cSldViewPr snapToGrid="0" showGuides="1">
      <p:cViewPr varScale="1">
        <p:scale>
          <a:sx n="108" d="100"/>
          <a:sy n="108" d="100"/>
        </p:scale>
        <p:origin x="876" y="114"/>
      </p:cViewPr>
      <p:guideLst>
        <p:guide orient="horz" pos="2195"/>
        <p:guide pos="3841"/>
        <p:guide orient="horz" pos="1322"/>
        <p:guide pos="1246"/>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55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改变批量大小意味着更改每次迭代期间一起处理的数据样本的数量。 通过调整批次大小可以控制每个训练步骤中使用的数据量，这可能会影响学习过程的速度和效率。 与简单地使用更少的 CPU 机器并让 GPU 等待数据的更长时间来减慢训练速度相比，改变批量大小可以提高训练过程的灵活性和控制力。</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EB134-9F32-4A3E-85B0-9A10E56CAA52}" type="slidenum">
              <a:rPr lang="zh-CN" altLang="en-US" smtClean="0"/>
            </a:fld>
            <a:endParaRPr lang="zh-CN" altLang="en-US"/>
          </a:p>
        </p:txBody>
      </p:sp>
      <p:sp>
        <p:nvSpPr>
          <p:cNvPr id="11" name="TextBox 10"/>
          <p:cNvSpPr txBox="1"/>
          <p:nvPr userDrawn="1"/>
        </p:nvSpPr>
        <p:spPr>
          <a:xfrm>
            <a:off x="1907704" y="65379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5ECCE1-D9A3-475B-AB3F-130C4703CC5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EB134-9F32-4A3E-85B0-9A10E56CAA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ECCE1-D9A3-475B-AB3F-130C4703CC5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EB134-9F32-4A3E-85B0-9A10E56CAA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2.png"/><Relationship Id="rId42" Type="http://schemas.openxmlformats.org/officeDocument/2006/relationships/notesSlide" Target="../notesSlides/notesSlide1.xml"/><Relationship Id="rId41" Type="http://schemas.openxmlformats.org/officeDocument/2006/relationships/slideLayout" Target="../slideLayouts/slideLayout1.xml"/><Relationship Id="rId40" Type="http://schemas.openxmlformats.org/officeDocument/2006/relationships/tags" Target="../tags/tag38.xml"/><Relationship Id="rId4" Type="http://schemas.openxmlformats.org/officeDocument/2006/relationships/tags" Target="../tags/tag3.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image" Target="../media/image1.png"/><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2.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0" Type="http://schemas.openxmlformats.org/officeDocument/2006/relationships/notesSlide" Target="../notesSlides/notesSlide10.xml"/><Relationship Id="rId5" Type="http://schemas.openxmlformats.org/officeDocument/2006/relationships/image" Target="../media/image2.png"/><Relationship Id="rId49" Type="http://schemas.openxmlformats.org/officeDocument/2006/relationships/slideLayout" Target="../slideLayouts/slideLayout1.xml"/><Relationship Id="rId48" Type="http://schemas.openxmlformats.org/officeDocument/2006/relationships/tags" Target="../tags/tag427.xml"/><Relationship Id="rId47" Type="http://schemas.openxmlformats.org/officeDocument/2006/relationships/tags" Target="../tags/tag426.xml"/><Relationship Id="rId46" Type="http://schemas.openxmlformats.org/officeDocument/2006/relationships/tags" Target="../tags/tag425.xml"/><Relationship Id="rId45" Type="http://schemas.openxmlformats.org/officeDocument/2006/relationships/tags" Target="../tags/tag424.xml"/><Relationship Id="rId44" Type="http://schemas.openxmlformats.org/officeDocument/2006/relationships/tags" Target="../tags/tag423.xml"/><Relationship Id="rId43" Type="http://schemas.openxmlformats.org/officeDocument/2006/relationships/tags" Target="../tags/tag422.xml"/><Relationship Id="rId42" Type="http://schemas.openxmlformats.org/officeDocument/2006/relationships/tags" Target="../tags/tag421.xml"/><Relationship Id="rId41" Type="http://schemas.openxmlformats.org/officeDocument/2006/relationships/tags" Target="../tags/tag420.xml"/><Relationship Id="rId40" Type="http://schemas.openxmlformats.org/officeDocument/2006/relationships/tags" Target="../tags/tag419.xml"/><Relationship Id="rId4" Type="http://schemas.openxmlformats.org/officeDocument/2006/relationships/tags" Target="../tags/tag390.xml"/><Relationship Id="rId39" Type="http://schemas.openxmlformats.org/officeDocument/2006/relationships/tags" Target="../tags/tag418.xml"/><Relationship Id="rId38" Type="http://schemas.openxmlformats.org/officeDocument/2006/relationships/tags" Target="../tags/tag417.xml"/><Relationship Id="rId37" Type="http://schemas.openxmlformats.org/officeDocument/2006/relationships/tags" Target="../tags/tag416.xml"/><Relationship Id="rId36" Type="http://schemas.openxmlformats.org/officeDocument/2006/relationships/tags" Target="../tags/tag415.xml"/><Relationship Id="rId35" Type="http://schemas.openxmlformats.org/officeDocument/2006/relationships/image" Target="../media/image34.png"/><Relationship Id="rId34" Type="http://schemas.openxmlformats.org/officeDocument/2006/relationships/tags" Target="../tags/tag414.xml"/><Relationship Id="rId33" Type="http://schemas.openxmlformats.org/officeDocument/2006/relationships/tags" Target="../tags/tag413.xml"/><Relationship Id="rId32" Type="http://schemas.openxmlformats.org/officeDocument/2006/relationships/image" Target="../media/image33.png"/><Relationship Id="rId31" Type="http://schemas.openxmlformats.org/officeDocument/2006/relationships/tags" Target="../tags/tag412.xml"/><Relationship Id="rId30" Type="http://schemas.openxmlformats.org/officeDocument/2006/relationships/tags" Target="../tags/tag411.xml"/><Relationship Id="rId3" Type="http://schemas.openxmlformats.org/officeDocument/2006/relationships/image" Target="../media/image1.png"/><Relationship Id="rId29" Type="http://schemas.openxmlformats.org/officeDocument/2006/relationships/image" Target="../media/image32.png"/><Relationship Id="rId28" Type="http://schemas.openxmlformats.org/officeDocument/2006/relationships/image" Target="../media/image31.png"/><Relationship Id="rId27" Type="http://schemas.openxmlformats.org/officeDocument/2006/relationships/tags" Target="../tags/tag410.xml"/><Relationship Id="rId26" Type="http://schemas.openxmlformats.org/officeDocument/2006/relationships/tags" Target="../tags/tag409.xml"/><Relationship Id="rId25" Type="http://schemas.openxmlformats.org/officeDocument/2006/relationships/image" Target="../media/image30.png"/><Relationship Id="rId24" Type="http://schemas.openxmlformats.org/officeDocument/2006/relationships/tags" Target="../tags/tag408.xml"/><Relationship Id="rId23" Type="http://schemas.openxmlformats.org/officeDocument/2006/relationships/image" Target="../media/image29.png"/><Relationship Id="rId22" Type="http://schemas.openxmlformats.org/officeDocument/2006/relationships/tags" Target="../tags/tag407.xml"/><Relationship Id="rId21" Type="http://schemas.openxmlformats.org/officeDocument/2006/relationships/tags" Target="../tags/tag406.xml"/><Relationship Id="rId20" Type="http://schemas.openxmlformats.org/officeDocument/2006/relationships/tags" Target="../tags/tag405.xml"/><Relationship Id="rId2" Type="http://schemas.openxmlformats.org/officeDocument/2006/relationships/tags" Target="../tags/tag389.xml"/><Relationship Id="rId19" Type="http://schemas.openxmlformats.org/officeDocument/2006/relationships/tags" Target="../tags/tag404.xml"/><Relationship Id="rId18" Type="http://schemas.openxmlformats.org/officeDocument/2006/relationships/tags" Target="../tags/tag403.xml"/><Relationship Id="rId17" Type="http://schemas.openxmlformats.org/officeDocument/2006/relationships/tags" Target="../tags/tag402.xml"/><Relationship Id="rId16" Type="http://schemas.openxmlformats.org/officeDocument/2006/relationships/tags" Target="../tags/tag401.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88.xml"/></Relationships>
</file>

<file path=ppt/slides/_rels/slide11.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image" Target="../media/image2.png"/><Relationship Id="rId42" Type="http://schemas.openxmlformats.org/officeDocument/2006/relationships/notesSlide" Target="../notesSlides/notesSlide11.xml"/><Relationship Id="rId41" Type="http://schemas.openxmlformats.org/officeDocument/2006/relationships/slideLayout" Target="../slideLayouts/slideLayout1.xml"/><Relationship Id="rId40" Type="http://schemas.openxmlformats.org/officeDocument/2006/relationships/tags" Target="../tags/tag462.xml"/><Relationship Id="rId4" Type="http://schemas.openxmlformats.org/officeDocument/2006/relationships/tags" Target="../tags/tag430.xml"/><Relationship Id="rId39" Type="http://schemas.openxmlformats.org/officeDocument/2006/relationships/tags" Target="../tags/tag461.xml"/><Relationship Id="rId38" Type="http://schemas.openxmlformats.org/officeDocument/2006/relationships/tags" Target="../tags/tag460.xml"/><Relationship Id="rId37" Type="http://schemas.openxmlformats.org/officeDocument/2006/relationships/tags" Target="../tags/tag459.xml"/><Relationship Id="rId36" Type="http://schemas.openxmlformats.org/officeDocument/2006/relationships/tags" Target="../tags/tag458.xml"/><Relationship Id="rId35" Type="http://schemas.openxmlformats.org/officeDocument/2006/relationships/tags" Target="../tags/tag457.xml"/><Relationship Id="rId34" Type="http://schemas.openxmlformats.org/officeDocument/2006/relationships/tags" Target="../tags/tag456.xml"/><Relationship Id="rId33" Type="http://schemas.openxmlformats.org/officeDocument/2006/relationships/tags" Target="../tags/tag455.xml"/><Relationship Id="rId32" Type="http://schemas.openxmlformats.org/officeDocument/2006/relationships/tags" Target="../tags/tag454.xml"/><Relationship Id="rId31" Type="http://schemas.openxmlformats.org/officeDocument/2006/relationships/tags" Target="../tags/tag453.xml"/><Relationship Id="rId30" Type="http://schemas.openxmlformats.org/officeDocument/2006/relationships/tags" Target="../tags/tag452.xml"/><Relationship Id="rId3" Type="http://schemas.openxmlformats.org/officeDocument/2006/relationships/image" Target="../media/image1.png"/><Relationship Id="rId29" Type="http://schemas.openxmlformats.org/officeDocument/2006/relationships/tags" Target="../tags/tag451.xml"/><Relationship Id="rId28" Type="http://schemas.openxmlformats.org/officeDocument/2006/relationships/tags" Target="../tags/tag450.xml"/><Relationship Id="rId27" Type="http://schemas.openxmlformats.org/officeDocument/2006/relationships/image" Target="../media/image37.png"/><Relationship Id="rId26" Type="http://schemas.openxmlformats.org/officeDocument/2006/relationships/tags" Target="../tags/tag449.xml"/><Relationship Id="rId25" Type="http://schemas.openxmlformats.org/officeDocument/2006/relationships/tags" Target="../tags/tag448.xml"/><Relationship Id="rId24" Type="http://schemas.openxmlformats.org/officeDocument/2006/relationships/tags" Target="../tags/tag447.xml"/><Relationship Id="rId23" Type="http://schemas.openxmlformats.org/officeDocument/2006/relationships/image" Target="../media/image36.png"/><Relationship Id="rId22" Type="http://schemas.openxmlformats.org/officeDocument/2006/relationships/tags" Target="../tags/tag446.xml"/><Relationship Id="rId21" Type="http://schemas.openxmlformats.org/officeDocument/2006/relationships/image" Target="../media/image35.png"/><Relationship Id="rId20" Type="http://schemas.openxmlformats.org/officeDocument/2006/relationships/tags" Target="../tags/tag445.xml"/><Relationship Id="rId2" Type="http://schemas.openxmlformats.org/officeDocument/2006/relationships/tags" Target="../tags/tag429.xml"/><Relationship Id="rId19" Type="http://schemas.openxmlformats.org/officeDocument/2006/relationships/tags" Target="../tags/tag444.xml"/><Relationship Id="rId18" Type="http://schemas.openxmlformats.org/officeDocument/2006/relationships/tags" Target="../tags/tag443.xml"/><Relationship Id="rId17" Type="http://schemas.openxmlformats.org/officeDocument/2006/relationships/tags" Target="../tags/tag442.xml"/><Relationship Id="rId16" Type="http://schemas.openxmlformats.org/officeDocument/2006/relationships/tags" Target="../tags/tag441.xml"/><Relationship Id="rId15" Type="http://schemas.openxmlformats.org/officeDocument/2006/relationships/tags" Target="../tags/tag440.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8.xml"/></Relationships>
</file>

<file path=ppt/slides/_rels/slide12.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image" Target="../media/image2.png"/><Relationship Id="rId40" Type="http://schemas.openxmlformats.org/officeDocument/2006/relationships/notesSlide" Target="../notesSlides/notesSlide12.xml"/><Relationship Id="rId4" Type="http://schemas.openxmlformats.org/officeDocument/2006/relationships/tags" Target="../tags/tag465.xml"/><Relationship Id="rId39" Type="http://schemas.openxmlformats.org/officeDocument/2006/relationships/slideLayout" Target="../slideLayouts/slideLayout1.xml"/><Relationship Id="rId38" Type="http://schemas.openxmlformats.org/officeDocument/2006/relationships/tags" Target="../tags/tag497.xml"/><Relationship Id="rId37" Type="http://schemas.openxmlformats.org/officeDocument/2006/relationships/tags" Target="../tags/tag496.xml"/><Relationship Id="rId36" Type="http://schemas.openxmlformats.org/officeDocument/2006/relationships/tags" Target="../tags/tag495.xml"/><Relationship Id="rId35" Type="http://schemas.openxmlformats.org/officeDocument/2006/relationships/tags" Target="../tags/tag494.xml"/><Relationship Id="rId34" Type="http://schemas.openxmlformats.org/officeDocument/2006/relationships/tags" Target="../tags/tag493.xml"/><Relationship Id="rId33" Type="http://schemas.openxmlformats.org/officeDocument/2006/relationships/tags" Target="../tags/tag492.xml"/><Relationship Id="rId32" Type="http://schemas.openxmlformats.org/officeDocument/2006/relationships/tags" Target="../tags/tag491.xml"/><Relationship Id="rId31" Type="http://schemas.openxmlformats.org/officeDocument/2006/relationships/tags" Target="../tags/tag490.xml"/><Relationship Id="rId30" Type="http://schemas.openxmlformats.org/officeDocument/2006/relationships/tags" Target="../tags/tag489.xml"/><Relationship Id="rId3" Type="http://schemas.openxmlformats.org/officeDocument/2006/relationships/image" Target="../media/image1.png"/><Relationship Id="rId29" Type="http://schemas.openxmlformats.org/officeDocument/2006/relationships/tags" Target="../tags/tag488.xml"/><Relationship Id="rId28" Type="http://schemas.openxmlformats.org/officeDocument/2006/relationships/tags" Target="../tags/tag487.xml"/><Relationship Id="rId27" Type="http://schemas.openxmlformats.org/officeDocument/2006/relationships/tags" Target="../tags/tag486.xml"/><Relationship Id="rId26" Type="http://schemas.openxmlformats.org/officeDocument/2006/relationships/tags" Target="../tags/tag485.xml"/><Relationship Id="rId25" Type="http://schemas.openxmlformats.org/officeDocument/2006/relationships/tags" Target="../tags/tag484.xml"/><Relationship Id="rId24" Type="http://schemas.openxmlformats.org/officeDocument/2006/relationships/tags" Target="../tags/tag483.xml"/><Relationship Id="rId23" Type="http://schemas.openxmlformats.org/officeDocument/2006/relationships/tags" Target="../tags/tag482.xml"/><Relationship Id="rId22" Type="http://schemas.openxmlformats.org/officeDocument/2006/relationships/tags" Target="../tags/tag481.xml"/><Relationship Id="rId21" Type="http://schemas.openxmlformats.org/officeDocument/2006/relationships/image" Target="../media/image38.png"/><Relationship Id="rId20" Type="http://schemas.openxmlformats.org/officeDocument/2006/relationships/tags" Target="../tags/tag480.xml"/><Relationship Id="rId2" Type="http://schemas.openxmlformats.org/officeDocument/2006/relationships/tags" Target="../tags/tag464.xml"/><Relationship Id="rId19" Type="http://schemas.openxmlformats.org/officeDocument/2006/relationships/tags" Target="../tags/tag479.xml"/><Relationship Id="rId18" Type="http://schemas.openxmlformats.org/officeDocument/2006/relationships/tags" Target="../tags/tag478.xml"/><Relationship Id="rId17" Type="http://schemas.openxmlformats.org/officeDocument/2006/relationships/tags" Target="../tags/tag477.xml"/><Relationship Id="rId16" Type="http://schemas.openxmlformats.org/officeDocument/2006/relationships/tags" Target="../tags/tag476.xml"/><Relationship Id="rId15" Type="http://schemas.openxmlformats.org/officeDocument/2006/relationships/tags" Target="../tags/tag475.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3.xml"/></Relationships>
</file>

<file path=ppt/slides/_rels/slide13.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tags" Target="../tags/tag503.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image" Target="../media/image2.png"/><Relationship Id="rId45" Type="http://schemas.openxmlformats.org/officeDocument/2006/relationships/notesSlide" Target="../notesSlides/notesSlide13.xml"/><Relationship Id="rId44" Type="http://schemas.openxmlformats.org/officeDocument/2006/relationships/slideLayout" Target="../slideLayouts/slideLayout1.xml"/><Relationship Id="rId43" Type="http://schemas.openxmlformats.org/officeDocument/2006/relationships/tags" Target="../tags/tag536.xml"/><Relationship Id="rId42" Type="http://schemas.openxmlformats.org/officeDocument/2006/relationships/tags" Target="../tags/tag535.xml"/><Relationship Id="rId41" Type="http://schemas.openxmlformats.org/officeDocument/2006/relationships/tags" Target="../tags/tag534.xml"/><Relationship Id="rId40" Type="http://schemas.openxmlformats.org/officeDocument/2006/relationships/tags" Target="../tags/tag533.xml"/><Relationship Id="rId4" Type="http://schemas.openxmlformats.org/officeDocument/2006/relationships/tags" Target="../tags/tag500.xml"/><Relationship Id="rId39" Type="http://schemas.openxmlformats.org/officeDocument/2006/relationships/tags" Target="../tags/tag532.xml"/><Relationship Id="rId38" Type="http://schemas.openxmlformats.org/officeDocument/2006/relationships/tags" Target="../tags/tag531.xml"/><Relationship Id="rId37" Type="http://schemas.openxmlformats.org/officeDocument/2006/relationships/tags" Target="../tags/tag530.xml"/><Relationship Id="rId36" Type="http://schemas.openxmlformats.org/officeDocument/2006/relationships/tags" Target="../tags/tag529.xml"/><Relationship Id="rId35" Type="http://schemas.openxmlformats.org/officeDocument/2006/relationships/tags" Target="../tags/tag528.xml"/><Relationship Id="rId34" Type="http://schemas.openxmlformats.org/officeDocument/2006/relationships/tags" Target="../tags/tag527.xml"/><Relationship Id="rId33" Type="http://schemas.openxmlformats.org/officeDocument/2006/relationships/tags" Target="../tags/tag526.xml"/><Relationship Id="rId32" Type="http://schemas.openxmlformats.org/officeDocument/2006/relationships/tags" Target="../tags/tag525.xml"/><Relationship Id="rId31" Type="http://schemas.openxmlformats.org/officeDocument/2006/relationships/tags" Target="../tags/tag524.xml"/><Relationship Id="rId30" Type="http://schemas.openxmlformats.org/officeDocument/2006/relationships/tags" Target="../tags/tag523.xml"/><Relationship Id="rId3" Type="http://schemas.openxmlformats.org/officeDocument/2006/relationships/image" Target="../media/image1.png"/><Relationship Id="rId29" Type="http://schemas.openxmlformats.org/officeDocument/2006/relationships/tags" Target="../tags/tag522.xml"/><Relationship Id="rId28" Type="http://schemas.openxmlformats.org/officeDocument/2006/relationships/tags" Target="../tags/tag521.xml"/><Relationship Id="rId27" Type="http://schemas.openxmlformats.org/officeDocument/2006/relationships/tags" Target="../tags/tag520.xml"/><Relationship Id="rId26" Type="http://schemas.openxmlformats.org/officeDocument/2006/relationships/tags" Target="../tags/tag519.xml"/><Relationship Id="rId25" Type="http://schemas.openxmlformats.org/officeDocument/2006/relationships/tags" Target="../tags/tag518.xml"/><Relationship Id="rId24" Type="http://schemas.openxmlformats.org/officeDocument/2006/relationships/image" Target="../media/image40.png"/><Relationship Id="rId23" Type="http://schemas.openxmlformats.org/officeDocument/2006/relationships/tags" Target="../tags/tag517.xml"/><Relationship Id="rId22" Type="http://schemas.openxmlformats.org/officeDocument/2006/relationships/image" Target="../media/image39.png"/><Relationship Id="rId21" Type="http://schemas.openxmlformats.org/officeDocument/2006/relationships/tags" Target="../tags/tag516.xml"/><Relationship Id="rId20" Type="http://schemas.openxmlformats.org/officeDocument/2006/relationships/tags" Target="../tags/tag515.xml"/><Relationship Id="rId2" Type="http://schemas.openxmlformats.org/officeDocument/2006/relationships/tags" Target="../tags/tag499.xml"/><Relationship Id="rId19" Type="http://schemas.openxmlformats.org/officeDocument/2006/relationships/tags" Target="../tags/tag514.xml"/><Relationship Id="rId18" Type="http://schemas.openxmlformats.org/officeDocument/2006/relationships/tags" Target="../tags/tag513.xml"/><Relationship Id="rId17" Type="http://schemas.openxmlformats.org/officeDocument/2006/relationships/tags" Target="../tags/tag512.xml"/><Relationship Id="rId16" Type="http://schemas.openxmlformats.org/officeDocument/2006/relationships/tags" Target="../tags/tag511.xml"/><Relationship Id="rId15" Type="http://schemas.openxmlformats.org/officeDocument/2006/relationships/tags" Target="../tags/tag510.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498.xml"/></Relationships>
</file>

<file path=ppt/slides/_rels/slide14.xml.rels><?xml version="1.0" encoding="UTF-8" standalone="yes"?>
<Relationships xmlns="http://schemas.openxmlformats.org/package/2006/relationships"><Relationship Id="rId9" Type="http://schemas.openxmlformats.org/officeDocument/2006/relationships/tags" Target="../tags/tag543.xml"/><Relationship Id="rId8" Type="http://schemas.openxmlformats.org/officeDocument/2006/relationships/tags" Target="../tags/tag542.xml"/><Relationship Id="rId7" Type="http://schemas.openxmlformats.org/officeDocument/2006/relationships/tags" Target="../tags/tag541.xml"/><Relationship Id="rId6" Type="http://schemas.openxmlformats.org/officeDocument/2006/relationships/tags" Target="../tags/tag540.xml"/><Relationship Id="rId5" Type="http://schemas.openxmlformats.org/officeDocument/2006/relationships/image" Target="../media/image2.png"/><Relationship Id="rId4" Type="http://schemas.openxmlformats.org/officeDocument/2006/relationships/tags" Target="../tags/tag539.xml"/><Relationship Id="rId3" Type="http://schemas.openxmlformats.org/officeDocument/2006/relationships/image" Target="../media/image1.png"/><Relationship Id="rId2" Type="http://schemas.openxmlformats.org/officeDocument/2006/relationships/tags" Target="../tags/tag538.xml"/><Relationship Id="rId19" Type="http://schemas.openxmlformats.org/officeDocument/2006/relationships/slideLayout" Target="../slideLayouts/slideLayout1.xml"/><Relationship Id="rId18" Type="http://schemas.openxmlformats.org/officeDocument/2006/relationships/tags" Target="../tags/tag552.xml"/><Relationship Id="rId17" Type="http://schemas.openxmlformats.org/officeDocument/2006/relationships/tags" Target="../tags/tag551.xml"/><Relationship Id="rId16" Type="http://schemas.openxmlformats.org/officeDocument/2006/relationships/tags" Target="../tags/tag550.xml"/><Relationship Id="rId15" Type="http://schemas.openxmlformats.org/officeDocument/2006/relationships/tags" Target="../tags/tag549.xml"/><Relationship Id="rId14" Type="http://schemas.openxmlformats.org/officeDocument/2006/relationships/tags" Target="../tags/tag548.xml"/><Relationship Id="rId13" Type="http://schemas.openxmlformats.org/officeDocument/2006/relationships/tags" Target="../tags/tag547.xml"/><Relationship Id="rId12" Type="http://schemas.openxmlformats.org/officeDocument/2006/relationships/tags" Target="../tags/tag546.xml"/><Relationship Id="rId11" Type="http://schemas.openxmlformats.org/officeDocument/2006/relationships/tags" Target="../tags/tag545.xml"/><Relationship Id="rId10" Type="http://schemas.openxmlformats.org/officeDocument/2006/relationships/tags" Target="../tags/tag544.xml"/><Relationship Id="rId1" Type="http://schemas.openxmlformats.org/officeDocument/2006/relationships/tags" Target="../tags/tag537.xml"/></Relationships>
</file>

<file path=ppt/slides/_rels/slide2.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image" Target="../media/image2.png"/><Relationship Id="rId45" Type="http://schemas.openxmlformats.org/officeDocument/2006/relationships/notesSlide" Target="../notesSlides/notesSlide2.xml"/><Relationship Id="rId44" Type="http://schemas.openxmlformats.org/officeDocument/2006/relationships/slideLayout" Target="../slideLayouts/slideLayout1.xml"/><Relationship Id="rId43" Type="http://schemas.openxmlformats.org/officeDocument/2006/relationships/tags" Target="../tags/tag79.xml"/><Relationship Id="rId42" Type="http://schemas.openxmlformats.org/officeDocument/2006/relationships/tags" Target="../tags/tag78.xml"/><Relationship Id="rId41" Type="http://schemas.openxmlformats.org/officeDocument/2006/relationships/tags" Target="../tags/tag77.xml"/><Relationship Id="rId40" Type="http://schemas.openxmlformats.org/officeDocument/2006/relationships/tags" Target="../tags/tag76.xml"/><Relationship Id="rId4" Type="http://schemas.openxmlformats.org/officeDocument/2006/relationships/tags" Target="../tags/tag41.xml"/><Relationship Id="rId39" Type="http://schemas.openxmlformats.org/officeDocument/2006/relationships/tags" Target="../tags/tag75.xml"/><Relationship Id="rId38" Type="http://schemas.openxmlformats.org/officeDocument/2006/relationships/tags" Target="../tags/tag74.xml"/><Relationship Id="rId37" Type="http://schemas.openxmlformats.org/officeDocument/2006/relationships/tags" Target="../tags/tag73.xml"/><Relationship Id="rId36" Type="http://schemas.openxmlformats.org/officeDocument/2006/relationships/tags" Target="../tags/tag72.xml"/><Relationship Id="rId35" Type="http://schemas.openxmlformats.org/officeDocument/2006/relationships/tags" Target="../tags/tag71.xml"/><Relationship Id="rId34" Type="http://schemas.openxmlformats.org/officeDocument/2006/relationships/tags" Target="../tags/tag70.xml"/><Relationship Id="rId33" Type="http://schemas.openxmlformats.org/officeDocument/2006/relationships/tags" Target="../tags/tag69.xml"/><Relationship Id="rId32" Type="http://schemas.openxmlformats.org/officeDocument/2006/relationships/tags" Target="../tags/tag68.xml"/><Relationship Id="rId31" Type="http://schemas.openxmlformats.org/officeDocument/2006/relationships/tags" Target="../tags/tag67.xml"/><Relationship Id="rId30" Type="http://schemas.openxmlformats.org/officeDocument/2006/relationships/tags" Target="../tags/tag66.xml"/><Relationship Id="rId3" Type="http://schemas.openxmlformats.org/officeDocument/2006/relationships/image" Target="../media/image1.png"/><Relationship Id="rId29" Type="http://schemas.openxmlformats.org/officeDocument/2006/relationships/tags" Target="../tags/tag65.xml"/><Relationship Id="rId28" Type="http://schemas.openxmlformats.org/officeDocument/2006/relationships/tags" Target="../tags/tag64.xml"/><Relationship Id="rId27" Type="http://schemas.openxmlformats.org/officeDocument/2006/relationships/tags" Target="../tags/tag63.xml"/><Relationship Id="rId26" Type="http://schemas.openxmlformats.org/officeDocument/2006/relationships/tags" Target="../tags/tag62.xml"/><Relationship Id="rId25" Type="http://schemas.openxmlformats.org/officeDocument/2006/relationships/tags" Target="../tags/tag61.xml"/><Relationship Id="rId24" Type="http://schemas.openxmlformats.org/officeDocument/2006/relationships/tags" Target="../tags/tag60.xml"/><Relationship Id="rId23" Type="http://schemas.openxmlformats.org/officeDocument/2006/relationships/tags" Target="../tags/tag59.xml"/><Relationship Id="rId22" Type="http://schemas.openxmlformats.org/officeDocument/2006/relationships/tags" Target="../tags/tag58.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40.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2.png"/><Relationship Id="rId43" Type="http://schemas.openxmlformats.org/officeDocument/2006/relationships/notesSlide" Target="../notesSlides/notesSlide3.xml"/><Relationship Id="rId42" Type="http://schemas.openxmlformats.org/officeDocument/2006/relationships/slideLayout" Target="../slideLayouts/slideLayout1.xml"/><Relationship Id="rId41" Type="http://schemas.openxmlformats.org/officeDocument/2006/relationships/tags" Target="../tags/tag118.xml"/><Relationship Id="rId40" Type="http://schemas.openxmlformats.org/officeDocument/2006/relationships/tags" Target="../tags/tag117.xml"/><Relationship Id="rId4" Type="http://schemas.openxmlformats.org/officeDocument/2006/relationships/tags" Target="../tags/tag82.xml"/><Relationship Id="rId39" Type="http://schemas.openxmlformats.org/officeDocument/2006/relationships/tags" Target="../tags/tag116.xml"/><Relationship Id="rId38" Type="http://schemas.openxmlformats.org/officeDocument/2006/relationships/tags" Target="../tags/tag115.xml"/><Relationship Id="rId37" Type="http://schemas.openxmlformats.org/officeDocument/2006/relationships/tags" Target="../tags/tag114.xml"/><Relationship Id="rId36" Type="http://schemas.openxmlformats.org/officeDocument/2006/relationships/tags" Target="../tags/tag113.xml"/><Relationship Id="rId35" Type="http://schemas.openxmlformats.org/officeDocument/2006/relationships/tags" Target="../tags/tag112.xml"/><Relationship Id="rId34" Type="http://schemas.openxmlformats.org/officeDocument/2006/relationships/tags" Target="../tags/tag111.xml"/><Relationship Id="rId33" Type="http://schemas.openxmlformats.org/officeDocument/2006/relationships/tags" Target="../tags/tag110.xml"/><Relationship Id="rId32" Type="http://schemas.openxmlformats.org/officeDocument/2006/relationships/tags" Target="../tags/tag109.xml"/><Relationship Id="rId31" Type="http://schemas.openxmlformats.org/officeDocument/2006/relationships/tags" Target="../tags/tag108.xml"/><Relationship Id="rId30" Type="http://schemas.openxmlformats.org/officeDocument/2006/relationships/tags" Target="../tags/tag107.xml"/><Relationship Id="rId3" Type="http://schemas.openxmlformats.org/officeDocument/2006/relationships/image" Target="../media/image1.png"/><Relationship Id="rId29" Type="http://schemas.openxmlformats.org/officeDocument/2006/relationships/tags" Target="../tags/tag106.xml"/><Relationship Id="rId28" Type="http://schemas.openxmlformats.org/officeDocument/2006/relationships/tags" Target="../tags/tag105.xml"/><Relationship Id="rId27" Type="http://schemas.openxmlformats.org/officeDocument/2006/relationships/tags" Target="../tags/tag104.xml"/><Relationship Id="rId26" Type="http://schemas.openxmlformats.org/officeDocument/2006/relationships/tags" Target="../tags/tag103.xml"/><Relationship Id="rId25" Type="http://schemas.openxmlformats.org/officeDocument/2006/relationships/tags" Target="../tags/tag102.xml"/><Relationship Id="rId24" Type="http://schemas.openxmlformats.org/officeDocument/2006/relationships/tags" Target="../tags/tag101.xml"/><Relationship Id="rId23" Type="http://schemas.openxmlformats.org/officeDocument/2006/relationships/tags" Target="../tags/tag100.xml"/><Relationship Id="rId22" Type="http://schemas.openxmlformats.org/officeDocument/2006/relationships/tags" Target="../tags/tag99.xml"/><Relationship Id="rId21" Type="http://schemas.openxmlformats.org/officeDocument/2006/relationships/tags" Target="../tags/tag98.xml"/><Relationship Id="rId20" Type="http://schemas.openxmlformats.org/officeDocument/2006/relationships/tags" Target="../tags/tag97.xml"/><Relationship Id="rId2" Type="http://schemas.openxmlformats.org/officeDocument/2006/relationships/tags" Target="../tags/tag81.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image" Target="../media/image2.png"/><Relationship Id="rId47" Type="http://schemas.openxmlformats.org/officeDocument/2006/relationships/notesSlide" Target="../notesSlides/notesSlide4.xml"/><Relationship Id="rId46" Type="http://schemas.openxmlformats.org/officeDocument/2006/relationships/slideLayout" Target="../slideLayouts/slideLayout1.xml"/><Relationship Id="rId45" Type="http://schemas.openxmlformats.org/officeDocument/2006/relationships/tags" Target="../tags/tag161.xml"/><Relationship Id="rId44" Type="http://schemas.openxmlformats.org/officeDocument/2006/relationships/tags" Target="../tags/tag160.xml"/><Relationship Id="rId43" Type="http://schemas.openxmlformats.org/officeDocument/2006/relationships/tags" Target="../tags/tag159.xml"/><Relationship Id="rId42" Type="http://schemas.openxmlformats.org/officeDocument/2006/relationships/tags" Target="../tags/tag158.xml"/><Relationship Id="rId41" Type="http://schemas.openxmlformats.org/officeDocument/2006/relationships/tags" Target="../tags/tag157.xml"/><Relationship Id="rId40" Type="http://schemas.openxmlformats.org/officeDocument/2006/relationships/tags" Target="../tags/tag156.xml"/><Relationship Id="rId4" Type="http://schemas.openxmlformats.org/officeDocument/2006/relationships/tags" Target="../tags/tag121.xml"/><Relationship Id="rId39" Type="http://schemas.openxmlformats.org/officeDocument/2006/relationships/tags" Target="../tags/tag155.xml"/><Relationship Id="rId38" Type="http://schemas.openxmlformats.org/officeDocument/2006/relationships/tags" Target="../tags/tag154.xml"/><Relationship Id="rId37" Type="http://schemas.openxmlformats.org/officeDocument/2006/relationships/tags" Target="../tags/tag153.xml"/><Relationship Id="rId36" Type="http://schemas.openxmlformats.org/officeDocument/2006/relationships/tags" Target="../tags/tag152.xml"/><Relationship Id="rId35" Type="http://schemas.openxmlformats.org/officeDocument/2006/relationships/tags" Target="../tags/tag151.xml"/><Relationship Id="rId34" Type="http://schemas.openxmlformats.org/officeDocument/2006/relationships/tags" Target="../tags/tag150.xml"/><Relationship Id="rId33" Type="http://schemas.openxmlformats.org/officeDocument/2006/relationships/tags" Target="../tags/tag149.xml"/><Relationship Id="rId32" Type="http://schemas.openxmlformats.org/officeDocument/2006/relationships/tags" Target="../tags/tag148.xml"/><Relationship Id="rId31" Type="http://schemas.openxmlformats.org/officeDocument/2006/relationships/tags" Target="../tags/tag147.xml"/><Relationship Id="rId30" Type="http://schemas.openxmlformats.org/officeDocument/2006/relationships/tags" Target="../tags/tag146.xml"/><Relationship Id="rId3" Type="http://schemas.openxmlformats.org/officeDocument/2006/relationships/image" Target="../media/image1.png"/><Relationship Id="rId29" Type="http://schemas.openxmlformats.org/officeDocument/2006/relationships/tags" Target="../tags/tag145.xml"/><Relationship Id="rId28" Type="http://schemas.openxmlformats.org/officeDocument/2006/relationships/tags" Target="../tags/tag144.xml"/><Relationship Id="rId27" Type="http://schemas.openxmlformats.org/officeDocument/2006/relationships/tags" Target="../tags/tag143.xml"/><Relationship Id="rId26" Type="http://schemas.openxmlformats.org/officeDocument/2006/relationships/tags" Target="../tags/tag142.xml"/><Relationship Id="rId25" Type="http://schemas.openxmlformats.org/officeDocument/2006/relationships/tags" Target="../tags/tag141.xml"/><Relationship Id="rId24" Type="http://schemas.openxmlformats.org/officeDocument/2006/relationships/tags" Target="../tags/tag140.xml"/><Relationship Id="rId23" Type="http://schemas.openxmlformats.org/officeDocument/2006/relationships/tags" Target="../tags/tag139.xml"/><Relationship Id="rId22" Type="http://schemas.openxmlformats.org/officeDocument/2006/relationships/tags" Target="../tags/tag138.xml"/><Relationship Id="rId21" Type="http://schemas.openxmlformats.org/officeDocument/2006/relationships/tags" Target="../tags/tag137.xml"/><Relationship Id="rId20" Type="http://schemas.openxmlformats.org/officeDocument/2006/relationships/tags" Target="../tags/tag136.xml"/><Relationship Id="rId2" Type="http://schemas.openxmlformats.org/officeDocument/2006/relationships/tags" Target="../tags/tag120.xml"/><Relationship Id="rId19" Type="http://schemas.openxmlformats.org/officeDocument/2006/relationships/tags" Target="../tags/tag135.xml"/><Relationship Id="rId18" Type="http://schemas.openxmlformats.org/officeDocument/2006/relationships/tags" Target="../tags/tag134.xml"/><Relationship Id="rId17" Type="http://schemas.openxmlformats.org/officeDocument/2006/relationships/tags" Target="../tags/tag133.xml"/><Relationship Id="rId16" Type="http://schemas.openxmlformats.org/officeDocument/2006/relationships/tags" Target="../tags/tag132.xml"/><Relationship Id="rId15" Type="http://schemas.openxmlformats.org/officeDocument/2006/relationships/tags" Target="../tags/tag131.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tags" Target="../tags/tag119.xml"/></Relationships>
</file>

<file path=ppt/slides/_rels/slide5.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7" Type="http://schemas.openxmlformats.org/officeDocument/2006/relationships/notesSlide" Target="../notesSlides/notesSlide5.xml"/><Relationship Id="rId66" Type="http://schemas.openxmlformats.org/officeDocument/2006/relationships/slideLayout" Target="../slideLayouts/slideLayout1.xml"/><Relationship Id="rId65" Type="http://schemas.openxmlformats.org/officeDocument/2006/relationships/tags" Target="../tags/tag218.xml"/><Relationship Id="rId64" Type="http://schemas.openxmlformats.org/officeDocument/2006/relationships/tags" Target="../tags/tag217.xml"/><Relationship Id="rId63" Type="http://schemas.openxmlformats.org/officeDocument/2006/relationships/tags" Target="../tags/tag216.xml"/><Relationship Id="rId62" Type="http://schemas.openxmlformats.org/officeDocument/2006/relationships/tags" Target="../tags/tag215.xml"/><Relationship Id="rId61" Type="http://schemas.openxmlformats.org/officeDocument/2006/relationships/tags" Target="../tags/tag214.xml"/><Relationship Id="rId60" Type="http://schemas.openxmlformats.org/officeDocument/2006/relationships/tags" Target="../tags/tag213.xml"/><Relationship Id="rId6" Type="http://schemas.openxmlformats.org/officeDocument/2006/relationships/tags" Target="../tags/tag165.xml"/><Relationship Id="rId59" Type="http://schemas.openxmlformats.org/officeDocument/2006/relationships/tags" Target="../tags/tag212.xml"/><Relationship Id="rId58" Type="http://schemas.openxmlformats.org/officeDocument/2006/relationships/tags" Target="../tags/tag211.xml"/><Relationship Id="rId57" Type="http://schemas.openxmlformats.org/officeDocument/2006/relationships/tags" Target="../tags/tag210.xml"/><Relationship Id="rId56" Type="http://schemas.openxmlformats.org/officeDocument/2006/relationships/tags" Target="../tags/tag209.xml"/><Relationship Id="rId55" Type="http://schemas.openxmlformats.org/officeDocument/2006/relationships/tags" Target="../tags/tag208.xml"/><Relationship Id="rId54" Type="http://schemas.openxmlformats.org/officeDocument/2006/relationships/tags" Target="../tags/tag207.xml"/><Relationship Id="rId53" Type="http://schemas.openxmlformats.org/officeDocument/2006/relationships/tags" Target="../tags/tag206.xml"/><Relationship Id="rId52" Type="http://schemas.openxmlformats.org/officeDocument/2006/relationships/tags" Target="../tags/tag205.xml"/><Relationship Id="rId51" Type="http://schemas.openxmlformats.org/officeDocument/2006/relationships/tags" Target="../tags/tag204.xml"/><Relationship Id="rId50" Type="http://schemas.openxmlformats.org/officeDocument/2006/relationships/tags" Target="../tags/tag203.xml"/><Relationship Id="rId5" Type="http://schemas.openxmlformats.org/officeDocument/2006/relationships/image" Target="../media/image2.png"/><Relationship Id="rId49" Type="http://schemas.openxmlformats.org/officeDocument/2006/relationships/tags" Target="../tags/tag202.xml"/><Relationship Id="rId48" Type="http://schemas.openxmlformats.org/officeDocument/2006/relationships/tags" Target="../tags/tag201.xml"/><Relationship Id="rId47" Type="http://schemas.openxmlformats.org/officeDocument/2006/relationships/tags" Target="../tags/tag200.xml"/><Relationship Id="rId46" Type="http://schemas.openxmlformats.org/officeDocument/2006/relationships/tags" Target="../tags/tag199.xml"/><Relationship Id="rId45" Type="http://schemas.openxmlformats.org/officeDocument/2006/relationships/image" Target="../media/image8.png"/><Relationship Id="rId44" Type="http://schemas.openxmlformats.org/officeDocument/2006/relationships/tags" Target="../tags/tag198.xml"/><Relationship Id="rId43" Type="http://schemas.openxmlformats.org/officeDocument/2006/relationships/tags" Target="../tags/tag197.xml"/><Relationship Id="rId42" Type="http://schemas.openxmlformats.org/officeDocument/2006/relationships/tags" Target="../tags/tag196.xml"/><Relationship Id="rId41" Type="http://schemas.openxmlformats.org/officeDocument/2006/relationships/image" Target="../media/image7.svg"/><Relationship Id="rId40" Type="http://schemas.openxmlformats.org/officeDocument/2006/relationships/image" Target="../media/image6.png"/><Relationship Id="rId4" Type="http://schemas.openxmlformats.org/officeDocument/2006/relationships/tags" Target="../tags/tag164.xml"/><Relationship Id="rId39" Type="http://schemas.openxmlformats.org/officeDocument/2006/relationships/tags" Target="../tags/tag195.xml"/><Relationship Id="rId38" Type="http://schemas.openxmlformats.org/officeDocument/2006/relationships/tags" Target="../tags/tag194.xml"/><Relationship Id="rId37" Type="http://schemas.openxmlformats.org/officeDocument/2006/relationships/tags" Target="../tags/tag193.xml"/><Relationship Id="rId36" Type="http://schemas.openxmlformats.org/officeDocument/2006/relationships/tags" Target="../tags/tag192.xml"/><Relationship Id="rId35" Type="http://schemas.openxmlformats.org/officeDocument/2006/relationships/tags" Target="../tags/tag191.xml"/><Relationship Id="rId34" Type="http://schemas.openxmlformats.org/officeDocument/2006/relationships/tags" Target="../tags/tag190.xml"/><Relationship Id="rId33" Type="http://schemas.openxmlformats.org/officeDocument/2006/relationships/image" Target="../media/image5.png"/><Relationship Id="rId32" Type="http://schemas.openxmlformats.org/officeDocument/2006/relationships/tags" Target="../tags/tag189.xml"/><Relationship Id="rId31" Type="http://schemas.openxmlformats.org/officeDocument/2006/relationships/tags" Target="../tags/tag188.xml"/><Relationship Id="rId30" Type="http://schemas.openxmlformats.org/officeDocument/2006/relationships/image" Target="../media/image4.png"/><Relationship Id="rId3" Type="http://schemas.openxmlformats.org/officeDocument/2006/relationships/image" Target="../media/image1.png"/><Relationship Id="rId29" Type="http://schemas.openxmlformats.org/officeDocument/2006/relationships/tags" Target="../tags/tag187.xml"/><Relationship Id="rId28" Type="http://schemas.openxmlformats.org/officeDocument/2006/relationships/image" Target="../media/image3.png"/><Relationship Id="rId27" Type="http://schemas.openxmlformats.org/officeDocument/2006/relationships/tags" Target="../tags/tag186.xml"/><Relationship Id="rId26" Type="http://schemas.openxmlformats.org/officeDocument/2006/relationships/tags" Target="../tags/tag185.xml"/><Relationship Id="rId25" Type="http://schemas.openxmlformats.org/officeDocument/2006/relationships/tags" Target="../tags/tag184.xml"/><Relationship Id="rId24" Type="http://schemas.openxmlformats.org/officeDocument/2006/relationships/tags" Target="../tags/tag183.xml"/><Relationship Id="rId23" Type="http://schemas.openxmlformats.org/officeDocument/2006/relationships/tags" Target="../tags/tag182.xml"/><Relationship Id="rId22" Type="http://schemas.openxmlformats.org/officeDocument/2006/relationships/tags" Target="../tags/tag181.xml"/><Relationship Id="rId21" Type="http://schemas.openxmlformats.org/officeDocument/2006/relationships/tags" Target="../tags/tag180.xml"/><Relationship Id="rId20" Type="http://schemas.openxmlformats.org/officeDocument/2006/relationships/tags" Target="../tags/tag179.xml"/><Relationship Id="rId2" Type="http://schemas.openxmlformats.org/officeDocument/2006/relationships/tags" Target="../tags/tag163.xml"/><Relationship Id="rId19" Type="http://schemas.openxmlformats.org/officeDocument/2006/relationships/tags" Target="../tags/tag178.xml"/><Relationship Id="rId18" Type="http://schemas.openxmlformats.org/officeDocument/2006/relationships/tags" Target="../tags/tag177.xml"/><Relationship Id="rId17" Type="http://schemas.openxmlformats.org/officeDocument/2006/relationships/tags" Target="../tags/tag176.xml"/><Relationship Id="rId16" Type="http://schemas.openxmlformats.org/officeDocument/2006/relationships/tags" Target="../tags/tag175.xml"/><Relationship Id="rId15" Type="http://schemas.openxmlformats.org/officeDocument/2006/relationships/tags" Target="../tags/tag174.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media/image2.png"/><Relationship Id="rId43" Type="http://schemas.openxmlformats.org/officeDocument/2006/relationships/notesSlide" Target="../notesSlides/notesSlide6.xml"/><Relationship Id="rId42" Type="http://schemas.openxmlformats.org/officeDocument/2006/relationships/slideLayout" Target="../slideLayouts/slideLayout1.xml"/><Relationship Id="rId41" Type="http://schemas.openxmlformats.org/officeDocument/2006/relationships/tags" Target="../tags/tag252.xml"/><Relationship Id="rId40" Type="http://schemas.openxmlformats.org/officeDocument/2006/relationships/tags" Target="../tags/tag251.xml"/><Relationship Id="rId4" Type="http://schemas.openxmlformats.org/officeDocument/2006/relationships/tags" Target="../tags/tag221.xml"/><Relationship Id="rId39" Type="http://schemas.openxmlformats.org/officeDocument/2006/relationships/tags" Target="../tags/tag250.xml"/><Relationship Id="rId38" Type="http://schemas.openxmlformats.org/officeDocument/2006/relationships/tags" Target="../tags/tag249.xml"/><Relationship Id="rId37" Type="http://schemas.openxmlformats.org/officeDocument/2006/relationships/tags" Target="../tags/tag248.xml"/><Relationship Id="rId36" Type="http://schemas.openxmlformats.org/officeDocument/2006/relationships/tags" Target="../tags/tag247.xml"/><Relationship Id="rId35" Type="http://schemas.openxmlformats.org/officeDocument/2006/relationships/tags" Target="../tags/tag246.xml"/><Relationship Id="rId34" Type="http://schemas.openxmlformats.org/officeDocument/2006/relationships/tags" Target="../tags/tag245.xml"/><Relationship Id="rId33" Type="http://schemas.openxmlformats.org/officeDocument/2006/relationships/tags" Target="../tags/tag244.xml"/><Relationship Id="rId32" Type="http://schemas.openxmlformats.org/officeDocument/2006/relationships/tags" Target="../tags/tag243.xml"/><Relationship Id="rId31" Type="http://schemas.openxmlformats.org/officeDocument/2006/relationships/tags" Target="../tags/tag242.xml"/><Relationship Id="rId30" Type="http://schemas.openxmlformats.org/officeDocument/2006/relationships/tags" Target="../tags/tag241.xml"/><Relationship Id="rId3" Type="http://schemas.openxmlformats.org/officeDocument/2006/relationships/image" Target="../media/image1.png"/><Relationship Id="rId29" Type="http://schemas.openxmlformats.org/officeDocument/2006/relationships/tags" Target="../tags/tag240.xml"/><Relationship Id="rId28" Type="http://schemas.openxmlformats.org/officeDocument/2006/relationships/image" Target="../media/image13.png"/><Relationship Id="rId27" Type="http://schemas.openxmlformats.org/officeDocument/2006/relationships/tags" Target="../tags/tag239.xml"/><Relationship Id="rId26" Type="http://schemas.openxmlformats.org/officeDocument/2006/relationships/image" Target="../media/image12.png"/><Relationship Id="rId25" Type="http://schemas.openxmlformats.org/officeDocument/2006/relationships/tags" Target="../tags/tag238.xml"/><Relationship Id="rId24" Type="http://schemas.openxmlformats.org/officeDocument/2006/relationships/image" Target="../media/image11.png"/><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tags" Target="../tags/tag220.xml"/><Relationship Id="rId19" Type="http://schemas.openxmlformats.org/officeDocument/2006/relationships/image" Target="../media/image10.png"/><Relationship Id="rId18" Type="http://schemas.openxmlformats.org/officeDocument/2006/relationships/tags" Target="../tags/tag233.xml"/><Relationship Id="rId17" Type="http://schemas.openxmlformats.org/officeDocument/2006/relationships/tags" Target="../tags/tag232.xml"/><Relationship Id="rId16" Type="http://schemas.openxmlformats.org/officeDocument/2006/relationships/image" Target="../media/image9.png"/><Relationship Id="rId15" Type="http://schemas.openxmlformats.org/officeDocument/2006/relationships/tags" Target="../tags/tag231.xml"/><Relationship Id="rId14" Type="http://schemas.openxmlformats.org/officeDocument/2006/relationships/tags" Target="../tags/tag230.xml"/><Relationship Id="rId13" Type="http://schemas.openxmlformats.org/officeDocument/2006/relationships/tags" Target="../tags/tag229.xml"/><Relationship Id="rId12" Type="http://schemas.openxmlformats.org/officeDocument/2006/relationships/tags" Target="../tags/tag22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19.xml"/></Relationships>
</file>

<file path=ppt/slides/_rels/slide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8" Type="http://schemas.openxmlformats.org/officeDocument/2006/relationships/notesSlide" Target="../notesSlides/notesSlide7.xml"/><Relationship Id="rId67" Type="http://schemas.openxmlformats.org/officeDocument/2006/relationships/slideLayout" Target="../slideLayouts/slideLayout1.xml"/><Relationship Id="rId66" Type="http://schemas.openxmlformats.org/officeDocument/2006/relationships/tags" Target="../tags/tag303.xml"/><Relationship Id="rId65" Type="http://schemas.openxmlformats.org/officeDocument/2006/relationships/tags" Target="../tags/tag302.xml"/><Relationship Id="rId64" Type="http://schemas.openxmlformats.org/officeDocument/2006/relationships/tags" Target="../tags/tag301.xml"/><Relationship Id="rId63" Type="http://schemas.openxmlformats.org/officeDocument/2006/relationships/tags" Target="../tags/tag300.xml"/><Relationship Id="rId62" Type="http://schemas.openxmlformats.org/officeDocument/2006/relationships/tags" Target="../tags/tag299.xml"/><Relationship Id="rId61" Type="http://schemas.openxmlformats.org/officeDocument/2006/relationships/tags" Target="../tags/tag298.xml"/><Relationship Id="rId60" Type="http://schemas.openxmlformats.org/officeDocument/2006/relationships/tags" Target="../tags/tag297.xml"/><Relationship Id="rId6" Type="http://schemas.openxmlformats.org/officeDocument/2006/relationships/tags" Target="../tags/tag256.xml"/><Relationship Id="rId59" Type="http://schemas.openxmlformats.org/officeDocument/2006/relationships/tags" Target="../tags/tag296.xml"/><Relationship Id="rId58" Type="http://schemas.openxmlformats.org/officeDocument/2006/relationships/tags" Target="../tags/tag295.xml"/><Relationship Id="rId57" Type="http://schemas.openxmlformats.org/officeDocument/2006/relationships/tags" Target="../tags/tag294.xml"/><Relationship Id="rId56" Type="http://schemas.openxmlformats.org/officeDocument/2006/relationships/tags" Target="../tags/tag293.xml"/><Relationship Id="rId55" Type="http://schemas.openxmlformats.org/officeDocument/2006/relationships/tags" Target="../tags/tag292.xml"/><Relationship Id="rId54" Type="http://schemas.openxmlformats.org/officeDocument/2006/relationships/tags" Target="../tags/tag291.xml"/><Relationship Id="rId53" Type="http://schemas.openxmlformats.org/officeDocument/2006/relationships/tags" Target="../tags/tag290.xml"/><Relationship Id="rId52" Type="http://schemas.openxmlformats.org/officeDocument/2006/relationships/image" Target="../media/image26.png"/><Relationship Id="rId51" Type="http://schemas.openxmlformats.org/officeDocument/2006/relationships/tags" Target="../tags/tag289.xml"/><Relationship Id="rId50" Type="http://schemas.openxmlformats.org/officeDocument/2006/relationships/tags" Target="../tags/tag288.xml"/><Relationship Id="rId5" Type="http://schemas.openxmlformats.org/officeDocument/2006/relationships/image" Target="../media/image2.png"/><Relationship Id="rId49" Type="http://schemas.openxmlformats.org/officeDocument/2006/relationships/image" Target="../media/image25.png"/><Relationship Id="rId48" Type="http://schemas.openxmlformats.org/officeDocument/2006/relationships/tags" Target="../tags/tag287.xml"/><Relationship Id="rId47" Type="http://schemas.openxmlformats.org/officeDocument/2006/relationships/tags" Target="../tags/tag286.xml"/><Relationship Id="rId46" Type="http://schemas.openxmlformats.org/officeDocument/2006/relationships/image" Target="../media/image24.png"/><Relationship Id="rId45" Type="http://schemas.openxmlformats.org/officeDocument/2006/relationships/tags" Target="../tags/tag285.xml"/><Relationship Id="rId44" Type="http://schemas.openxmlformats.org/officeDocument/2006/relationships/tags" Target="../tags/tag284.xml"/><Relationship Id="rId43" Type="http://schemas.openxmlformats.org/officeDocument/2006/relationships/image" Target="../media/image23.png"/><Relationship Id="rId42" Type="http://schemas.openxmlformats.org/officeDocument/2006/relationships/tags" Target="../tags/tag283.xml"/><Relationship Id="rId41" Type="http://schemas.openxmlformats.org/officeDocument/2006/relationships/tags" Target="../tags/tag282.xml"/><Relationship Id="rId40" Type="http://schemas.openxmlformats.org/officeDocument/2006/relationships/image" Target="../media/image22.png"/><Relationship Id="rId4" Type="http://schemas.openxmlformats.org/officeDocument/2006/relationships/tags" Target="../tags/tag255.xml"/><Relationship Id="rId39" Type="http://schemas.openxmlformats.org/officeDocument/2006/relationships/tags" Target="../tags/tag281.xml"/><Relationship Id="rId38" Type="http://schemas.openxmlformats.org/officeDocument/2006/relationships/tags" Target="../tags/tag280.xml"/><Relationship Id="rId37" Type="http://schemas.openxmlformats.org/officeDocument/2006/relationships/image" Target="../media/image21.png"/><Relationship Id="rId36" Type="http://schemas.openxmlformats.org/officeDocument/2006/relationships/tags" Target="../tags/tag279.xml"/><Relationship Id="rId35" Type="http://schemas.openxmlformats.org/officeDocument/2006/relationships/tags" Target="../tags/tag278.xml"/><Relationship Id="rId34" Type="http://schemas.openxmlformats.org/officeDocument/2006/relationships/image" Target="../media/image20.png"/><Relationship Id="rId33" Type="http://schemas.openxmlformats.org/officeDocument/2006/relationships/tags" Target="../tags/tag277.xml"/><Relationship Id="rId32" Type="http://schemas.openxmlformats.org/officeDocument/2006/relationships/tags" Target="../tags/tag276.xml"/><Relationship Id="rId31" Type="http://schemas.openxmlformats.org/officeDocument/2006/relationships/image" Target="../media/image19.png"/><Relationship Id="rId30" Type="http://schemas.openxmlformats.org/officeDocument/2006/relationships/tags" Target="../tags/tag275.xml"/><Relationship Id="rId3" Type="http://schemas.openxmlformats.org/officeDocument/2006/relationships/image" Target="../media/image1.png"/><Relationship Id="rId29" Type="http://schemas.openxmlformats.org/officeDocument/2006/relationships/tags" Target="../tags/tag274.xml"/><Relationship Id="rId28" Type="http://schemas.openxmlformats.org/officeDocument/2006/relationships/image" Target="../media/image18.png"/><Relationship Id="rId27" Type="http://schemas.openxmlformats.org/officeDocument/2006/relationships/tags" Target="../tags/tag273.xml"/><Relationship Id="rId26" Type="http://schemas.openxmlformats.org/officeDocument/2006/relationships/tags" Target="../tags/tag272.xml"/><Relationship Id="rId25" Type="http://schemas.openxmlformats.org/officeDocument/2006/relationships/image" Target="../media/image17.png"/><Relationship Id="rId24" Type="http://schemas.openxmlformats.org/officeDocument/2006/relationships/tags" Target="../tags/tag271.xml"/><Relationship Id="rId23" Type="http://schemas.openxmlformats.org/officeDocument/2006/relationships/tags" Target="../tags/tag270.xml"/><Relationship Id="rId22" Type="http://schemas.openxmlformats.org/officeDocument/2006/relationships/image" Target="../media/image16.png"/><Relationship Id="rId21" Type="http://schemas.openxmlformats.org/officeDocument/2006/relationships/tags" Target="../tags/tag269.xml"/><Relationship Id="rId20" Type="http://schemas.openxmlformats.org/officeDocument/2006/relationships/tags" Target="../tags/tag268.xml"/><Relationship Id="rId2" Type="http://schemas.openxmlformats.org/officeDocument/2006/relationships/tags" Target="../tags/tag254.xml"/><Relationship Id="rId19" Type="http://schemas.openxmlformats.org/officeDocument/2006/relationships/tags" Target="../tags/tag267.xml"/><Relationship Id="rId18" Type="http://schemas.openxmlformats.org/officeDocument/2006/relationships/image" Target="../media/image15.png"/><Relationship Id="rId17" Type="http://schemas.openxmlformats.org/officeDocument/2006/relationships/tags" Target="../tags/tag266.xml"/><Relationship Id="rId16" Type="http://schemas.openxmlformats.org/officeDocument/2006/relationships/image" Target="../media/image14.png"/><Relationship Id="rId15" Type="http://schemas.openxmlformats.org/officeDocument/2006/relationships/tags" Target="../tags/tag265.xml"/><Relationship Id="rId14" Type="http://schemas.openxmlformats.org/officeDocument/2006/relationships/tags" Target="../tags/tag264.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3.xml"/></Relationships>
</file>

<file path=ppt/slides/_rels/slide8.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image" Target="../media/image2.png"/><Relationship Id="rId4" Type="http://schemas.openxmlformats.org/officeDocument/2006/relationships/tags" Target="../tags/tag306.xml"/><Relationship Id="rId39" Type="http://schemas.openxmlformats.org/officeDocument/2006/relationships/notesSlide" Target="../notesSlides/notesSlide8.xml"/><Relationship Id="rId38" Type="http://schemas.openxmlformats.org/officeDocument/2006/relationships/slideLayout" Target="../slideLayouts/slideLayout1.xml"/><Relationship Id="rId37" Type="http://schemas.openxmlformats.org/officeDocument/2006/relationships/tags" Target="../tags/tag337.xml"/><Relationship Id="rId36" Type="http://schemas.openxmlformats.org/officeDocument/2006/relationships/tags" Target="../tags/tag336.xml"/><Relationship Id="rId35" Type="http://schemas.openxmlformats.org/officeDocument/2006/relationships/tags" Target="../tags/tag335.xml"/><Relationship Id="rId34" Type="http://schemas.openxmlformats.org/officeDocument/2006/relationships/tags" Target="../tags/tag334.xml"/><Relationship Id="rId33" Type="http://schemas.openxmlformats.org/officeDocument/2006/relationships/tags" Target="../tags/tag333.xml"/><Relationship Id="rId32" Type="http://schemas.openxmlformats.org/officeDocument/2006/relationships/tags" Target="../tags/tag332.xml"/><Relationship Id="rId31" Type="http://schemas.openxmlformats.org/officeDocument/2006/relationships/tags" Target="../tags/tag331.xml"/><Relationship Id="rId30" Type="http://schemas.openxmlformats.org/officeDocument/2006/relationships/tags" Target="../tags/tag330.xml"/><Relationship Id="rId3" Type="http://schemas.openxmlformats.org/officeDocument/2006/relationships/image" Target="../media/image1.png"/><Relationship Id="rId29" Type="http://schemas.openxmlformats.org/officeDocument/2006/relationships/tags" Target="../tags/tag329.xml"/><Relationship Id="rId28" Type="http://schemas.openxmlformats.org/officeDocument/2006/relationships/tags" Target="../tags/tag328.xml"/><Relationship Id="rId27" Type="http://schemas.openxmlformats.org/officeDocument/2006/relationships/tags" Target="../tags/tag327.xml"/><Relationship Id="rId26" Type="http://schemas.openxmlformats.org/officeDocument/2006/relationships/tags" Target="../tags/tag326.xml"/><Relationship Id="rId25" Type="http://schemas.openxmlformats.org/officeDocument/2006/relationships/tags" Target="../tags/tag325.xml"/><Relationship Id="rId24" Type="http://schemas.openxmlformats.org/officeDocument/2006/relationships/tags" Target="../tags/tag324.xml"/><Relationship Id="rId23" Type="http://schemas.openxmlformats.org/officeDocument/2006/relationships/tags" Target="../tags/tag323.xml"/><Relationship Id="rId22" Type="http://schemas.openxmlformats.org/officeDocument/2006/relationships/tags" Target="../tags/tag322.xml"/><Relationship Id="rId21" Type="http://schemas.openxmlformats.org/officeDocument/2006/relationships/tags" Target="../tags/tag321.xml"/><Relationship Id="rId20" Type="http://schemas.openxmlformats.org/officeDocument/2006/relationships/tags" Target="../tags/tag320.xml"/><Relationship Id="rId2" Type="http://schemas.openxmlformats.org/officeDocument/2006/relationships/tags" Target="../tags/tag305.xml"/><Relationship Id="rId19" Type="http://schemas.openxmlformats.org/officeDocument/2006/relationships/tags" Target="../tags/tag319.xml"/><Relationship Id="rId18" Type="http://schemas.openxmlformats.org/officeDocument/2006/relationships/tags" Target="../tags/tag318.xml"/><Relationship Id="rId17" Type="http://schemas.openxmlformats.org/officeDocument/2006/relationships/tags" Target="../tags/tag317.xml"/><Relationship Id="rId16" Type="http://schemas.openxmlformats.org/officeDocument/2006/relationships/image" Target="../media/image27.png"/><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tags" Target="../tags/tag304.xml"/></Relationships>
</file>

<file path=ppt/slides/_rels/slide9.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 Type="http://schemas.openxmlformats.org/officeDocument/2006/relationships/tags" Target="../tags/tag342.xml"/><Relationship Id="rId6" Type="http://schemas.openxmlformats.org/officeDocument/2006/relationships/tags" Target="../tags/tag341.xml"/><Relationship Id="rId55" Type="http://schemas.openxmlformats.org/officeDocument/2006/relationships/notesSlide" Target="../notesSlides/notesSlide9.xml"/><Relationship Id="rId54" Type="http://schemas.openxmlformats.org/officeDocument/2006/relationships/slideLayout" Target="../slideLayouts/slideLayout1.xml"/><Relationship Id="rId53" Type="http://schemas.openxmlformats.org/officeDocument/2006/relationships/tags" Target="../tags/tag387.xml"/><Relationship Id="rId52" Type="http://schemas.openxmlformats.org/officeDocument/2006/relationships/tags" Target="../tags/tag386.xml"/><Relationship Id="rId51" Type="http://schemas.openxmlformats.org/officeDocument/2006/relationships/tags" Target="../tags/tag385.xml"/><Relationship Id="rId50" Type="http://schemas.openxmlformats.org/officeDocument/2006/relationships/tags" Target="../tags/tag384.xml"/><Relationship Id="rId5" Type="http://schemas.openxmlformats.org/officeDocument/2006/relationships/image" Target="../media/image2.png"/><Relationship Id="rId49" Type="http://schemas.openxmlformats.org/officeDocument/2006/relationships/tags" Target="../tags/tag383.xml"/><Relationship Id="rId48" Type="http://schemas.openxmlformats.org/officeDocument/2006/relationships/tags" Target="../tags/tag382.xml"/><Relationship Id="rId47" Type="http://schemas.openxmlformats.org/officeDocument/2006/relationships/tags" Target="../tags/tag381.xml"/><Relationship Id="rId46" Type="http://schemas.openxmlformats.org/officeDocument/2006/relationships/tags" Target="../tags/tag380.xml"/><Relationship Id="rId45" Type="http://schemas.openxmlformats.org/officeDocument/2006/relationships/tags" Target="../tags/tag379.xml"/><Relationship Id="rId44" Type="http://schemas.openxmlformats.org/officeDocument/2006/relationships/tags" Target="../tags/tag378.xml"/><Relationship Id="rId43" Type="http://schemas.openxmlformats.org/officeDocument/2006/relationships/tags" Target="../tags/tag377.xml"/><Relationship Id="rId42" Type="http://schemas.openxmlformats.org/officeDocument/2006/relationships/tags" Target="../tags/tag376.xml"/><Relationship Id="rId41" Type="http://schemas.openxmlformats.org/officeDocument/2006/relationships/tags" Target="../tags/tag375.xml"/><Relationship Id="rId40" Type="http://schemas.openxmlformats.org/officeDocument/2006/relationships/tags" Target="../tags/tag374.xml"/><Relationship Id="rId4" Type="http://schemas.openxmlformats.org/officeDocument/2006/relationships/tags" Target="../tags/tag340.xml"/><Relationship Id="rId39" Type="http://schemas.openxmlformats.org/officeDocument/2006/relationships/tags" Target="../tags/tag373.xml"/><Relationship Id="rId38" Type="http://schemas.openxmlformats.org/officeDocument/2006/relationships/tags" Target="../tags/tag372.xml"/><Relationship Id="rId37" Type="http://schemas.openxmlformats.org/officeDocument/2006/relationships/tags" Target="../tags/tag371.xml"/><Relationship Id="rId36" Type="http://schemas.openxmlformats.org/officeDocument/2006/relationships/tags" Target="../tags/tag370.xml"/><Relationship Id="rId35" Type="http://schemas.openxmlformats.org/officeDocument/2006/relationships/tags" Target="../tags/tag369.xml"/><Relationship Id="rId34" Type="http://schemas.openxmlformats.org/officeDocument/2006/relationships/tags" Target="../tags/tag368.xml"/><Relationship Id="rId33" Type="http://schemas.openxmlformats.org/officeDocument/2006/relationships/tags" Target="../tags/tag367.xml"/><Relationship Id="rId32" Type="http://schemas.openxmlformats.org/officeDocument/2006/relationships/tags" Target="../tags/tag366.xml"/><Relationship Id="rId31" Type="http://schemas.openxmlformats.org/officeDocument/2006/relationships/tags" Target="../tags/tag365.xml"/><Relationship Id="rId30" Type="http://schemas.openxmlformats.org/officeDocument/2006/relationships/tags" Target="../tags/tag364.xml"/><Relationship Id="rId3" Type="http://schemas.openxmlformats.org/officeDocument/2006/relationships/image" Target="../media/image1.png"/><Relationship Id="rId29" Type="http://schemas.openxmlformats.org/officeDocument/2006/relationships/tags" Target="../tags/tag363.xml"/><Relationship Id="rId28" Type="http://schemas.openxmlformats.org/officeDocument/2006/relationships/tags" Target="../tags/tag362.xml"/><Relationship Id="rId27" Type="http://schemas.openxmlformats.org/officeDocument/2006/relationships/tags" Target="../tags/tag361.xml"/><Relationship Id="rId26" Type="http://schemas.openxmlformats.org/officeDocument/2006/relationships/tags" Target="../tags/tag360.xml"/><Relationship Id="rId25" Type="http://schemas.openxmlformats.org/officeDocument/2006/relationships/tags" Target="../tags/tag359.xml"/><Relationship Id="rId24" Type="http://schemas.openxmlformats.org/officeDocument/2006/relationships/tags" Target="../tags/tag358.xml"/><Relationship Id="rId23" Type="http://schemas.openxmlformats.org/officeDocument/2006/relationships/tags" Target="../tags/tag357.xml"/><Relationship Id="rId22" Type="http://schemas.openxmlformats.org/officeDocument/2006/relationships/image" Target="../media/image28.png"/><Relationship Id="rId21" Type="http://schemas.openxmlformats.org/officeDocument/2006/relationships/tags" Target="../tags/tag356.xml"/><Relationship Id="rId20" Type="http://schemas.openxmlformats.org/officeDocument/2006/relationships/tags" Target="../tags/tag355.xml"/><Relationship Id="rId2" Type="http://schemas.openxmlformats.org/officeDocument/2006/relationships/tags" Target="../tags/tag339.xml"/><Relationship Id="rId19" Type="http://schemas.openxmlformats.org/officeDocument/2006/relationships/tags" Target="../tags/tag354.xml"/><Relationship Id="rId18" Type="http://schemas.openxmlformats.org/officeDocument/2006/relationships/tags" Target="../tags/tag353.xml"/><Relationship Id="rId17" Type="http://schemas.openxmlformats.org/officeDocument/2006/relationships/tags" Target="../tags/tag352.xml"/><Relationship Id="rId16" Type="http://schemas.openxmlformats.org/officeDocument/2006/relationships/tags" Target="../tags/tag351.xml"/><Relationship Id="rId15" Type="http://schemas.openxmlformats.org/officeDocument/2006/relationships/tags" Target="../tags/tag350.xml"/><Relationship Id="rId14" Type="http://schemas.openxmlformats.org/officeDocument/2006/relationships/tags" Target="../tags/tag349.xml"/><Relationship Id="rId13" Type="http://schemas.openxmlformats.org/officeDocument/2006/relationships/tags" Target="../tags/tag348.xml"/><Relationship Id="rId12" Type="http://schemas.openxmlformats.org/officeDocument/2006/relationships/tags" Target="../tags/tag347.xml"/><Relationship Id="rId11" Type="http://schemas.openxmlformats.org/officeDocument/2006/relationships/tags" Target="../tags/tag346.xml"/><Relationship Id="rId10" Type="http://schemas.openxmlformats.org/officeDocument/2006/relationships/tags" Target="../tags/tag345.xml"/><Relationship Id="rId1" Type="http://schemas.openxmlformats.org/officeDocument/2006/relationships/tags" Target="../tags/tag3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560705" y="137795"/>
            <a:ext cx="311340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Literature Survey</a:t>
            </a:r>
            <a:endParaRPr lang="en-US" altLang="zh-CN" sz="2400" b="1" dirty="0">
              <a:solidFill>
                <a:schemeClr val="accent1">
                  <a:lumMod val="75000"/>
                </a:schemeClr>
              </a:solidFill>
              <a:cs typeface="+mn-ea"/>
              <a:sym typeface="+mn-lt"/>
            </a:endParaRPr>
          </a:p>
        </p:txBody>
      </p:sp>
      <p:sp>
        <p:nvSpPr>
          <p:cNvPr id="74" name="PA-文本框 1"/>
          <p:cNvSpPr txBox="1"/>
          <p:nvPr>
            <p:custDataLst>
              <p:tags r:id="rId7"/>
            </p:custDataLst>
          </p:nvPr>
        </p:nvSpPr>
        <p:spPr>
          <a:xfrm>
            <a:off x="2477770" y="1295400"/>
            <a:ext cx="8014970" cy="433705"/>
          </a:xfrm>
          <a:prstGeom prst="rect">
            <a:avLst/>
          </a:prstGeom>
          <a:noFill/>
        </p:spPr>
        <p:txBody>
          <a:bodyPr wrap="square" rtlCol="0">
            <a:noAutofit/>
          </a:bodyPr>
          <a:p>
            <a:pPr algn="l">
              <a:buClrTx/>
              <a:buSzTx/>
              <a:buFontTx/>
            </a:pPr>
            <a:r>
              <a:rPr lang="zh-CN" altLang="en-US" sz="2800" b="1" dirty="0">
                <a:solidFill>
                  <a:schemeClr val="tx1"/>
                </a:solidFill>
                <a:effectLst>
                  <a:outerShdw blurRad="38100" dist="19050" dir="2700000" algn="tl" rotWithShape="0">
                    <a:schemeClr val="dk1">
                      <a:alpha val="40000"/>
                    </a:schemeClr>
                  </a:outerShdw>
                </a:effectLst>
                <a:cs typeface="+mn-ea"/>
                <a:sym typeface="+mn-lt"/>
              </a:rPr>
              <a:t>Learning Dexterous In-Hand Manipulation</a:t>
            </a:r>
            <a:endParaRPr lang="zh-CN" altLang="en-US" sz="2800" b="1" dirty="0">
              <a:solidFill>
                <a:schemeClr val="tx1"/>
              </a:solidFill>
              <a:effectLst>
                <a:outerShdw blurRad="38100" dist="19050" dir="2700000" algn="tl" rotWithShape="0">
                  <a:schemeClr val="dk1">
                    <a:alpha val="40000"/>
                  </a:schemeClr>
                </a:outerShdw>
              </a:effectLst>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8"/>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9"/>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10"/>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1"/>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2"/>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sp>
        <p:nvSpPr>
          <p:cNvPr id="34" name="PA-椭圆 25"/>
          <p:cNvSpPr/>
          <p:nvPr>
            <p:custDataLst>
              <p:tags r:id="rId13"/>
            </p:custDataLst>
          </p:nvPr>
        </p:nvSpPr>
        <p:spPr>
          <a:xfrm>
            <a:off x="908685" y="276225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PA-椭圆 25"/>
          <p:cNvSpPr/>
          <p:nvPr>
            <p:custDataLst>
              <p:tags r:id="rId14"/>
            </p:custDataLst>
          </p:nvPr>
        </p:nvSpPr>
        <p:spPr>
          <a:xfrm>
            <a:off x="6724650" y="279146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3" name="PA-椭圆 25"/>
          <p:cNvSpPr/>
          <p:nvPr>
            <p:custDataLst>
              <p:tags r:id="rId15"/>
            </p:custDataLst>
          </p:nvPr>
        </p:nvSpPr>
        <p:spPr>
          <a:xfrm>
            <a:off x="915670" y="24180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PA-椭圆 25"/>
          <p:cNvSpPr/>
          <p:nvPr>
            <p:custDataLst>
              <p:tags r:id="rId16"/>
            </p:custDataLst>
          </p:nvPr>
        </p:nvSpPr>
        <p:spPr>
          <a:xfrm>
            <a:off x="908685" y="31330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 name="矩形 40"/>
          <p:cNvSpPr/>
          <p:nvPr/>
        </p:nvSpPr>
        <p:spPr>
          <a:xfrm>
            <a:off x="635" y="4963795"/>
            <a:ext cx="12192000" cy="75882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t>学习灵活的手部操作</a:t>
            </a:r>
            <a:r>
              <a:rPr lang="en-US" altLang="zh-CN" sz="2400"/>
              <a:t>——</a:t>
            </a:r>
            <a:r>
              <a:rPr lang="en-US" altLang="zh-CN" sz="2400"/>
              <a:t>Robotics</a:t>
            </a:r>
            <a:endParaRPr lang="en-US" altLang="zh-CN" sz="2400"/>
          </a:p>
        </p:txBody>
      </p:sp>
      <p:sp>
        <p:nvSpPr>
          <p:cNvPr id="42" name="文本框 41"/>
          <p:cNvSpPr txBox="1"/>
          <p:nvPr>
            <p:custDataLst>
              <p:tags r:id="rId17"/>
            </p:custDataLst>
          </p:nvPr>
        </p:nvSpPr>
        <p:spPr>
          <a:xfrm>
            <a:off x="2392045" y="5852795"/>
            <a:ext cx="2521585" cy="464185"/>
          </a:xfrm>
          <a:prstGeom prst="rect">
            <a:avLst/>
          </a:prstGeom>
          <a:noFill/>
        </p:spPr>
        <p:txBody>
          <a:bodyPr wrap="square" rtlCol="0" anchor="t">
            <a:noAutofit/>
          </a:bodyPr>
          <a:p>
            <a:pPr>
              <a:lnSpc>
                <a:spcPct val="125000"/>
              </a:lnSpc>
            </a:pPr>
            <a:r>
              <a:rPr lang="zh-CN" altLang="en-US" dirty="0">
                <a:cs typeface="+mn-ea"/>
                <a:sym typeface="+mn-lt"/>
              </a:rPr>
              <a:t>汇报人：李志豪</a:t>
            </a:r>
            <a:endParaRPr lang="zh-CN" altLang="en-US" dirty="0">
              <a:cs typeface="+mn-ea"/>
              <a:sym typeface="+mn-lt"/>
            </a:endParaRPr>
          </a:p>
        </p:txBody>
      </p:sp>
      <p:sp>
        <p:nvSpPr>
          <p:cNvPr id="43" name="文本框 42"/>
          <p:cNvSpPr txBox="1"/>
          <p:nvPr>
            <p:custDataLst>
              <p:tags r:id="rId18"/>
            </p:custDataLst>
          </p:nvPr>
        </p:nvSpPr>
        <p:spPr>
          <a:xfrm>
            <a:off x="7660005" y="5852795"/>
            <a:ext cx="2521585" cy="464185"/>
          </a:xfrm>
          <a:prstGeom prst="rect">
            <a:avLst/>
          </a:prstGeom>
          <a:noFill/>
        </p:spPr>
        <p:txBody>
          <a:bodyPr wrap="square" rtlCol="0" anchor="t">
            <a:noAutofit/>
          </a:bodyPr>
          <a:p>
            <a:pPr>
              <a:lnSpc>
                <a:spcPct val="125000"/>
              </a:lnSpc>
            </a:pPr>
            <a:r>
              <a:rPr lang="zh-CN" altLang="en-US" dirty="0">
                <a:cs typeface="+mn-ea"/>
                <a:sym typeface="+mn-lt"/>
              </a:rPr>
              <a:t>时间：</a:t>
            </a:r>
            <a:r>
              <a:rPr lang="en-US" altLang="zh-CN" sz="2000" dirty="0">
                <a:latin typeface="Times New Roman" panose="02020603050405020304" charset="0"/>
                <a:cs typeface="Times New Roman" panose="02020603050405020304" charset="0"/>
                <a:sym typeface="+mn-lt"/>
              </a:rPr>
              <a:t>2023.11.16</a:t>
            </a:r>
            <a:endParaRPr lang="en-US" altLang="zh-CN" sz="2000" dirty="0">
              <a:latin typeface="Times New Roman" panose="02020603050405020304" charset="0"/>
              <a:cs typeface="Times New Roman" panose="02020603050405020304" charset="0"/>
              <a:sym typeface="+mn-lt"/>
            </a:endParaRPr>
          </a:p>
        </p:txBody>
      </p:sp>
      <p:sp>
        <p:nvSpPr>
          <p:cNvPr id="2" name="文本框 1"/>
          <p:cNvSpPr txBox="1"/>
          <p:nvPr>
            <p:custDataLst>
              <p:tags r:id="rId19"/>
            </p:custDataLst>
          </p:nvPr>
        </p:nvSpPr>
        <p:spPr>
          <a:xfrm>
            <a:off x="1069340" y="2264410"/>
            <a:ext cx="470090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Research Background   </a:t>
            </a:r>
            <a:r>
              <a:rPr lang="zh-CN" altLang="en-US" sz="1600" b="1" dirty="0">
                <a:solidFill>
                  <a:schemeClr val="accent1">
                    <a:lumMod val="75000"/>
                  </a:schemeClr>
                </a:solidFill>
                <a:cs typeface="+mn-ea"/>
                <a:sym typeface="+mn-lt"/>
              </a:rPr>
              <a:t>机器人控制的现状</a:t>
            </a:r>
            <a:endParaRPr lang="zh-CN" altLang="en-US" sz="1600" dirty="0">
              <a:solidFill>
                <a:schemeClr val="tx1"/>
              </a:solidFill>
              <a:cs typeface="+mn-ea"/>
              <a:sym typeface="+mn-lt"/>
            </a:endParaRPr>
          </a:p>
          <a:p>
            <a:pPr indent="0">
              <a:lnSpc>
                <a:spcPct val="125000"/>
              </a:lnSpc>
              <a:buFont typeface="Wingdings" panose="05000000000000000000" charset="0"/>
              <a:buNone/>
            </a:pPr>
            <a:endParaRPr lang="zh-CN" altLang="en-US" sz="1600" dirty="0">
              <a:solidFill>
                <a:schemeClr val="tx1"/>
              </a:solidFill>
              <a:latin typeface="Times New Roman" panose="02020603050405020304" charset="0"/>
              <a:cs typeface="+mn-ea"/>
              <a:sym typeface="+mn-lt"/>
            </a:endParaRPr>
          </a:p>
        </p:txBody>
      </p:sp>
      <p:sp>
        <p:nvSpPr>
          <p:cNvPr id="3" name="文本框 2"/>
          <p:cNvSpPr txBox="1"/>
          <p:nvPr>
            <p:custDataLst>
              <p:tags r:id="rId20"/>
            </p:custDataLst>
          </p:nvPr>
        </p:nvSpPr>
        <p:spPr>
          <a:xfrm>
            <a:off x="1069340" y="2610485"/>
            <a:ext cx="458025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Previous Research</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难以迁移、行为学习受限</a:t>
            </a:r>
            <a:endParaRPr lang="zh-CN" altLang="en-US" sz="1600" dirty="0">
              <a:solidFill>
                <a:schemeClr val="tx1"/>
              </a:solidFill>
              <a:cs typeface="+mn-ea"/>
              <a:sym typeface="+mn-lt"/>
            </a:endParaRPr>
          </a:p>
          <a:p>
            <a:pPr indent="0">
              <a:lnSpc>
                <a:spcPct val="125000"/>
              </a:lnSpc>
              <a:buFont typeface="Wingdings" panose="05000000000000000000" charset="0"/>
              <a:buNone/>
            </a:pPr>
            <a:endParaRPr lang="zh-CN" altLang="en-US" sz="1600" dirty="0">
              <a:solidFill>
                <a:schemeClr val="tx1"/>
              </a:solidFill>
              <a:latin typeface="Times New Roman" panose="02020603050405020304" charset="0"/>
              <a:cs typeface="+mn-ea"/>
              <a:sym typeface="+mn-lt"/>
            </a:endParaRPr>
          </a:p>
        </p:txBody>
      </p:sp>
      <p:sp>
        <p:nvSpPr>
          <p:cNvPr id="4" name="文本框 3"/>
          <p:cNvSpPr txBox="1"/>
          <p:nvPr>
            <p:custDataLst>
              <p:tags r:id="rId21"/>
            </p:custDataLst>
          </p:nvPr>
        </p:nvSpPr>
        <p:spPr>
          <a:xfrm>
            <a:off x="1055370" y="2971800"/>
            <a:ext cx="442277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Author's Contribution</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可迁移的控制策略</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5" name="文本框 4"/>
          <p:cNvSpPr txBox="1"/>
          <p:nvPr>
            <p:custDataLst>
              <p:tags r:id="rId22"/>
            </p:custDataLst>
          </p:nvPr>
        </p:nvSpPr>
        <p:spPr>
          <a:xfrm>
            <a:off x="1064895" y="3340735"/>
            <a:ext cx="539750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Learning Control Policies From State </a:t>
            </a:r>
            <a:r>
              <a:rPr lang="zh-CN" altLang="en-US" sz="1600" b="1" dirty="0">
                <a:solidFill>
                  <a:schemeClr val="accent1">
                    <a:lumMod val="75000"/>
                  </a:schemeClr>
                </a:solidFill>
                <a:cs typeface="+mn-ea"/>
                <a:sym typeface="+mn-lt"/>
              </a:rPr>
              <a:t>控制策略的学习</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6" name="PA-椭圆 25"/>
          <p:cNvSpPr/>
          <p:nvPr>
            <p:custDataLst>
              <p:tags r:id="rId23"/>
            </p:custDataLst>
          </p:nvPr>
        </p:nvSpPr>
        <p:spPr>
          <a:xfrm>
            <a:off x="901700" y="35039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1" name="文本框 20"/>
          <p:cNvSpPr txBox="1"/>
          <p:nvPr>
            <p:custDataLst>
              <p:tags r:id="rId24"/>
            </p:custDataLst>
          </p:nvPr>
        </p:nvSpPr>
        <p:spPr>
          <a:xfrm>
            <a:off x="1055370" y="3695065"/>
            <a:ext cx="558673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Distributed Implementation of PPO</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大规模分布式训练</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2" name="PA-椭圆 25"/>
          <p:cNvSpPr/>
          <p:nvPr>
            <p:custDataLst>
              <p:tags r:id="rId25"/>
            </p:custDataLst>
          </p:nvPr>
        </p:nvSpPr>
        <p:spPr>
          <a:xfrm>
            <a:off x="897255" y="38481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文本框 24"/>
          <p:cNvSpPr txBox="1"/>
          <p:nvPr>
            <p:custDataLst>
              <p:tags r:id="rId26"/>
            </p:custDataLst>
          </p:nvPr>
        </p:nvSpPr>
        <p:spPr>
          <a:xfrm>
            <a:off x="1048385" y="4060190"/>
            <a:ext cx="543496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State Estimation from Vision </a:t>
            </a:r>
            <a:r>
              <a:rPr lang="zh-CN" altLang="en-US" sz="1600" b="1" dirty="0">
                <a:solidFill>
                  <a:schemeClr val="accent1">
                    <a:lumMod val="75000"/>
                  </a:schemeClr>
                </a:solidFill>
                <a:cs typeface="+mn-ea"/>
                <a:sym typeface="+mn-lt"/>
              </a:rPr>
              <a:t>基于视觉感知的状态估计</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6" name="文本框 25"/>
          <p:cNvSpPr txBox="1"/>
          <p:nvPr>
            <p:custDataLst>
              <p:tags r:id="rId27"/>
            </p:custDataLst>
          </p:nvPr>
        </p:nvSpPr>
        <p:spPr>
          <a:xfrm>
            <a:off x="6880860" y="2299970"/>
            <a:ext cx="404685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Qualitative Results</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自发的操控</a:t>
            </a:r>
            <a:r>
              <a:rPr lang="zh-CN" altLang="en-US" sz="1600" b="1" dirty="0">
                <a:solidFill>
                  <a:schemeClr val="accent1">
                    <a:lumMod val="75000"/>
                  </a:schemeClr>
                </a:solidFill>
                <a:cs typeface="+mn-ea"/>
                <a:sym typeface="+mn-lt"/>
              </a:rPr>
              <a:t>行为</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7" name="文本框 26"/>
          <p:cNvSpPr txBox="1"/>
          <p:nvPr>
            <p:custDataLst>
              <p:tags r:id="rId28"/>
            </p:custDataLst>
          </p:nvPr>
        </p:nvSpPr>
        <p:spPr>
          <a:xfrm>
            <a:off x="6887845" y="2635250"/>
            <a:ext cx="502031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Quantitative Results  </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可迁移性、视觉感知可行性</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8" name="文本框 27"/>
          <p:cNvSpPr txBox="1"/>
          <p:nvPr>
            <p:custDataLst>
              <p:tags r:id="rId29"/>
            </p:custDataLst>
          </p:nvPr>
        </p:nvSpPr>
        <p:spPr>
          <a:xfrm>
            <a:off x="6916420" y="2983230"/>
            <a:ext cx="4232275"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Ablation of Randomizations </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消融实验</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29" name="文本框 28"/>
          <p:cNvSpPr txBox="1"/>
          <p:nvPr>
            <p:custDataLst>
              <p:tags r:id="rId30"/>
            </p:custDataLst>
          </p:nvPr>
        </p:nvSpPr>
        <p:spPr>
          <a:xfrm>
            <a:off x="6918960" y="3342005"/>
            <a:ext cx="505968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Effect of Memory in Policies</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记忆增强的迁移策略</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0" name="文本框 29"/>
          <p:cNvSpPr txBox="1"/>
          <p:nvPr>
            <p:custDataLst>
              <p:tags r:id="rId31"/>
            </p:custDataLst>
          </p:nvPr>
        </p:nvSpPr>
        <p:spPr>
          <a:xfrm>
            <a:off x="6915150" y="3708400"/>
            <a:ext cx="505968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Distributed Training</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最佳的训练配置</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1" name="文本框 30"/>
          <p:cNvSpPr txBox="1"/>
          <p:nvPr>
            <p:custDataLst>
              <p:tags r:id="rId32"/>
            </p:custDataLst>
          </p:nvPr>
        </p:nvSpPr>
        <p:spPr>
          <a:xfrm>
            <a:off x="6923405" y="4074160"/>
            <a:ext cx="5059680" cy="394970"/>
          </a:xfrm>
          <a:prstGeom prst="rect">
            <a:avLst/>
          </a:prstGeom>
          <a:noFill/>
        </p:spPr>
        <p:txBody>
          <a:bodyPr wrap="square" rtlCol="0" anchor="t">
            <a:noAutofit/>
          </a:bodyPr>
          <a:p>
            <a:pPr marL="0" lvl="1" indent="0">
              <a:lnSpc>
                <a:spcPct val="125000"/>
              </a:lnSpc>
              <a:buFont typeface="Wingdings" panose="05000000000000000000" charset="0"/>
              <a:buNone/>
            </a:pPr>
            <a:r>
              <a:rPr lang="en-US" altLang="zh-CN" sz="1600" b="1" dirty="0">
                <a:solidFill>
                  <a:schemeClr val="accent1">
                    <a:lumMod val="75000"/>
                  </a:schemeClr>
                </a:solidFill>
                <a:cs typeface="+mn-ea"/>
                <a:sym typeface="+mn-lt"/>
              </a:rPr>
              <a:t>Vision Performance</a:t>
            </a:r>
            <a:r>
              <a:rPr lang="en-US" altLang="zh-CN" sz="1600" b="1" dirty="0">
                <a:solidFill>
                  <a:schemeClr val="accent1">
                    <a:lumMod val="75000"/>
                  </a:schemeClr>
                </a:solidFill>
                <a:cs typeface="+mn-ea"/>
                <a:sym typeface="+mn-lt"/>
              </a:rPr>
              <a:t>  </a:t>
            </a:r>
            <a:r>
              <a:rPr lang="zh-CN" altLang="en-US" sz="1600" b="1" dirty="0">
                <a:solidFill>
                  <a:schemeClr val="accent1">
                    <a:lumMod val="75000"/>
                  </a:schemeClr>
                </a:solidFill>
                <a:cs typeface="+mn-ea"/>
                <a:sym typeface="+mn-lt"/>
              </a:rPr>
              <a:t>基于视觉的状态估计器</a:t>
            </a:r>
            <a:endParaRPr lang="zh-CN" altLang="en-US" sz="1600" b="1" dirty="0">
              <a:solidFill>
                <a:schemeClr val="accent1">
                  <a:lumMod val="75000"/>
                </a:schemeClr>
              </a:solidFill>
              <a:cs typeface="+mn-ea"/>
              <a:sym typeface="+mn-lt"/>
            </a:endParaRPr>
          </a:p>
          <a:p>
            <a:pPr marL="0" lvl="1" indent="0">
              <a:lnSpc>
                <a:spcPct val="125000"/>
              </a:lnSpc>
              <a:buFont typeface="Wingdings" panose="05000000000000000000" charset="0"/>
              <a:buNone/>
            </a:pPr>
            <a:endParaRPr lang="zh-CN" altLang="en-US" sz="1600" b="1" dirty="0">
              <a:solidFill>
                <a:schemeClr val="accent1">
                  <a:lumMod val="75000"/>
                </a:schemeClr>
              </a:solidFill>
              <a:latin typeface="Times New Roman" panose="02020603050405020304" charset="0"/>
              <a:cs typeface="+mn-ea"/>
              <a:sym typeface="+mn-lt"/>
            </a:endParaRPr>
          </a:p>
        </p:txBody>
      </p:sp>
      <p:sp>
        <p:nvSpPr>
          <p:cNvPr id="32" name="PA-椭圆 25"/>
          <p:cNvSpPr/>
          <p:nvPr>
            <p:custDataLst>
              <p:tags r:id="rId33"/>
            </p:custDataLst>
          </p:nvPr>
        </p:nvSpPr>
        <p:spPr>
          <a:xfrm>
            <a:off x="901700" y="42125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3" name="PA-椭圆 25"/>
          <p:cNvSpPr/>
          <p:nvPr>
            <p:custDataLst>
              <p:tags r:id="rId34"/>
            </p:custDataLst>
          </p:nvPr>
        </p:nvSpPr>
        <p:spPr>
          <a:xfrm>
            <a:off x="6723380" y="24536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5" name="PA-椭圆 25"/>
          <p:cNvSpPr/>
          <p:nvPr>
            <p:custDataLst>
              <p:tags r:id="rId35"/>
            </p:custDataLst>
          </p:nvPr>
        </p:nvSpPr>
        <p:spPr>
          <a:xfrm>
            <a:off x="6723380" y="31476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6" name="PA-椭圆 25"/>
          <p:cNvSpPr/>
          <p:nvPr>
            <p:custDataLst>
              <p:tags r:id="rId36"/>
            </p:custDataLst>
          </p:nvPr>
        </p:nvSpPr>
        <p:spPr>
          <a:xfrm>
            <a:off x="6723380" y="35039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7" name="PA-椭圆 25"/>
          <p:cNvSpPr/>
          <p:nvPr>
            <p:custDataLst>
              <p:tags r:id="rId37"/>
            </p:custDataLst>
          </p:nvPr>
        </p:nvSpPr>
        <p:spPr>
          <a:xfrm>
            <a:off x="6724650" y="38557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8" name="PA-椭圆 25"/>
          <p:cNvSpPr/>
          <p:nvPr>
            <p:custDataLst>
              <p:tags r:id="rId38"/>
            </p:custDataLst>
          </p:nvPr>
        </p:nvSpPr>
        <p:spPr>
          <a:xfrm>
            <a:off x="6736715" y="420814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PA-文本框 1"/>
          <p:cNvSpPr txBox="1"/>
          <p:nvPr>
            <p:custDataLst>
              <p:tags r:id="rId39"/>
            </p:custDataLst>
          </p:nvPr>
        </p:nvSpPr>
        <p:spPr>
          <a:xfrm>
            <a:off x="4629150" y="137160"/>
            <a:ext cx="2294890"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目录</a:t>
            </a:r>
            <a:r>
              <a:rPr lang="zh-CN" altLang="en-US" sz="2400" b="1" dirty="0">
                <a:solidFill>
                  <a:schemeClr val="accent1">
                    <a:lumMod val="75000"/>
                  </a:schemeClr>
                </a:solidFill>
                <a:cs typeface="+mn-ea"/>
                <a:sym typeface="+mn-lt"/>
              </a:rPr>
              <a:t>概况</a:t>
            </a:r>
            <a:endParaRPr lang="zh-CN" altLang="en-US" sz="2400" b="1" dirty="0">
              <a:solidFill>
                <a:schemeClr val="accent1">
                  <a:lumMod val="75000"/>
                </a:schemeClr>
              </a:solidFill>
              <a:cs typeface="+mn-ea"/>
              <a:sym typeface="+mn-lt"/>
            </a:endParaRPr>
          </a:p>
        </p:txBody>
      </p:sp>
    </p:spTree>
    <p:custDataLst>
      <p:tags r:id="rId4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74"/>
                                        </p:tgtEl>
                                        <p:attrNameLst>
                                          <p:attrName>style.visibility</p:attrName>
                                        </p:attrNameLst>
                                      </p:cBhvr>
                                      <p:to>
                                        <p:strVal val="visible"/>
                                      </p:to>
                                    </p:set>
                                    <p:anim to="" calcmode="lin" valueType="num">
                                      <p:cBhvr>
                                        <p:cTn id="11" dur="700" fill="hold">
                                          <p:stCondLst>
                                            <p:cond delay="0"/>
                                          </p:stCondLst>
                                        </p:cTn>
                                        <p:tgtEl>
                                          <p:spTgt spid="74"/>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74"/>
                                        </p:tgtEl>
                                        <p:attrNameLst>
                                          <p:attrName>style.rotation</p:attrName>
                                        </p:attrNameLst>
                                      </p:cBhvr>
                                      <p:tavLst>
                                        <p:tav tm="0" fmla="#ppt_r-45*((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8"/>
                                        </p:tgtEl>
                                        <p:attrNameLst>
                                          <p:attrName>style.visibility</p:attrName>
                                        </p:attrNameLst>
                                      </p:cBhvr>
                                      <p:to>
                                        <p:strVal val="visible"/>
                                      </p:to>
                                    </p:set>
                                    <p:anim to="" calcmode="lin" valueType="num">
                                      <p:cBhvr>
                                        <p:cTn id="15" dur="700" fill="hold">
                                          <p:stCondLst>
                                            <p:cond delay="0"/>
                                          </p:stCondLst>
                                        </p:cTn>
                                        <p:tgtEl>
                                          <p:spTgt spid="8"/>
                                        </p:tgtEl>
                                        <p:attrNameLst>
                                          <p:attrName>ppt_x</p:attrName>
                                        </p:attrNameLst>
                                      </p:cBhvr>
                                      <p:tavLst>
                                        <p:tav tm="0" fmla="#ppt_x+#ppt_w*((1.5-1.5*$)^3-(1.5-1.5*$)^2)">
                                          <p:val>
                                            <p:fltVal val="0"/>
                                          </p:val>
                                        </p:tav>
                                        <p:tav tm="100000">
                                          <p:val>
                                            <p:fltVal val="1"/>
                                          </p:val>
                                        </p:tav>
                                      </p:tavLst>
                                    </p:anim>
                                    <p:anim to="" calcmode="lin" valueType="num">
                                      <p:cBhvr>
                                        <p:cTn id="16" dur="700" fill="hold">
                                          <p:stCondLst>
                                            <p:cond delay="0"/>
                                          </p:stCondLst>
                                        </p:cTn>
                                        <p:tgtEl>
                                          <p:spTgt spid="8"/>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203200" y="137795"/>
            <a:ext cx="465899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Ablation of Randomizations</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5340350" y="121920"/>
            <a:ext cx="165544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消融实验</a:t>
            </a:r>
            <a:endParaRPr lang="zh-CN" altLang="en-US" sz="2400" b="1" dirty="0">
              <a:solidFill>
                <a:schemeClr val="accent1">
                  <a:lumMod val="75000"/>
                </a:schemeClr>
              </a:solidFill>
              <a:cs typeface="+mn-ea"/>
              <a:sym typeface="+mn-lt"/>
            </a:endParaRPr>
          </a:p>
        </p:txBody>
      </p:sp>
      <p:sp>
        <p:nvSpPr>
          <p:cNvPr id="22" name="矩形 21"/>
          <p:cNvSpPr/>
          <p:nvPr>
            <p:custDataLst>
              <p:tags r:id="rId15"/>
            </p:custDataLst>
          </p:nvPr>
        </p:nvSpPr>
        <p:spPr>
          <a:xfrm>
            <a:off x="6200775" y="949325"/>
            <a:ext cx="224472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指数移动平均</a:t>
            </a:r>
            <a:r>
              <a:rPr lang="en-US" altLang="zh-CN"/>
              <a:t>EMA</a:t>
            </a:r>
            <a:endParaRPr lang="en-US" altLang="zh-CN"/>
          </a:p>
        </p:txBody>
      </p:sp>
      <p:sp>
        <p:nvSpPr>
          <p:cNvPr id="24" name="文本框 23"/>
          <p:cNvSpPr txBox="1"/>
          <p:nvPr>
            <p:custDataLst>
              <p:tags r:id="rId16"/>
            </p:custDataLst>
          </p:nvPr>
        </p:nvSpPr>
        <p:spPr>
          <a:xfrm>
            <a:off x="965200" y="4596765"/>
            <a:ext cx="7000875" cy="86042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A</a:t>
            </a:r>
            <a:r>
              <a:rPr lang="zh-CN" altLang="en-US">
                <a:latin typeface="Times New Roman" panose="02020603050405020304" charset="0"/>
                <a:cs typeface="Times New Roman" panose="02020603050405020304" charset="0"/>
              </a:rPr>
              <a:t>ll </a:t>
            </a:r>
            <a:r>
              <a:rPr lang="en-US" altLang="zh-CN">
                <a:latin typeface="Times New Roman" panose="02020603050405020304" charset="0"/>
                <a:cs typeface="Times New Roman" panose="02020603050405020304" charset="0"/>
              </a:rPr>
              <a:t>R</a:t>
            </a:r>
            <a:r>
              <a:rPr lang="zh-CN" altLang="en-US">
                <a:latin typeface="Times New Roman" panose="02020603050405020304" charset="0"/>
                <a:cs typeface="Times New Roman" panose="02020603050405020304" charset="0"/>
              </a:rPr>
              <a:t>andomizations</a:t>
            </a:r>
            <a:r>
              <a:rPr lang="zh-CN" altLang="en-US" sz="1600"/>
              <a:t>：</a:t>
            </a:r>
            <a:endParaRPr lang="zh-CN" altLang="en-US" sz="1600"/>
          </a:p>
          <a:p>
            <a:pPr indent="457200"/>
            <a:r>
              <a:rPr lang="zh-CN" altLang="en-US" sz="1600"/>
              <a:t>收敛速度较慢，需要获取更多的计算和仿真经</a:t>
            </a:r>
            <a:endParaRPr lang="zh-CN" altLang="en-US" sz="1600"/>
          </a:p>
          <a:p>
            <a:pPr indent="457200"/>
            <a:r>
              <a:rPr lang="zh-CN" altLang="en-US" sz="1600"/>
              <a:t>验但是迁移效果</a:t>
            </a:r>
            <a:r>
              <a:rPr lang="zh-CN" altLang="en-US" sz="1600"/>
              <a:t>更好</a:t>
            </a:r>
            <a:endParaRPr lang="zh-CN" altLang="en-US" sz="1600"/>
          </a:p>
        </p:txBody>
      </p:sp>
      <p:sp>
        <p:nvSpPr>
          <p:cNvPr id="30" name="矩形 29"/>
          <p:cNvSpPr/>
          <p:nvPr>
            <p:custDataLst>
              <p:tags r:id="rId17"/>
            </p:custDataLst>
          </p:nvPr>
        </p:nvSpPr>
        <p:spPr>
          <a:xfrm>
            <a:off x="744220" y="41148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a:t>
            </a:r>
            <a:r>
              <a:rPr lang="zh-CN" altLang="en-US"/>
              <a:t>结论</a:t>
            </a:r>
            <a:endParaRPr lang="zh-CN" altLang="en-US"/>
          </a:p>
        </p:txBody>
      </p:sp>
      <p:sp>
        <p:nvSpPr>
          <p:cNvPr id="36" name="文本框 35"/>
          <p:cNvSpPr txBox="1"/>
          <p:nvPr>
            <p:custDataLst>
              <p:tags r:id="rId18"/>
            </p:custDataLst>
          </p:nvPr>
        </p:nvSpPr>
        <p:spPr>
          <a:xfrm>
            <a:off x="977900" y="5481320"/>
            <a:ext cx="4741545" cy="61404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No Observation Noise</a:t>
            </a:r>
            <a:r>
              <a:rPr lang="zh-CN" altLang="en-US" sz="1600"/>
              <a:t>：动作捕捉系统存在一定</a:t>
            </a:r>
            <a:endParaRPr lang="zh-CN" altLang="en-US" sz="1600"/>
          </a:p>
          <a:p>
            <a:r>
              <a:rPr lang="zh-CN" altLang="en-US" sz="1600"/>
              <a:t> </a:t>
            </a:r>
            <a:r>
              <a:rPr lang="en-US" altLang="zh-CN" sz="1600"/>
              <a:t>      </a:t>
            </a:r>
            <a:r>
              <a:rPr lang="zh-CN" altLang="en-US" sz="1600"/>
              <a:t>噪声，加入噪声训练使得效果改善</a:t>
            </a:r>
            <a:r>
              <a:rPr lang="zh-CN" altLang="en-US" sz="1600"/>
              <a:t>较为明显</a:t>
            </a:r>
            <a:endParaRPr lang="zh-CN" altLang="en-US" sz="1600"/>
          </a:p>
        </p:txBody>
      </p:sp>
      <p:sp>
        <p:nvSpPr>
          <p:cNvPr id="37" name="PA-椭圆 25"/>
          <p:cNvSpPr/>
          <p:nvPr>
            <p:custDataLst>
              <p:tags r:id="rId19"/>
            </p:custDataLst>
          </p:nvPr>
        </p:nvSpPr>
        <p:spPr>
          <a:xfrm>
            <a:off x="744220" y="47078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9" name="PA-椭圆 25"/>
          <p:cNvSpPr/>
          <p:nvPr>
            <p:custDataLst>
              <p:tags r:id="rId20"/>
            </p:custDataLst>
          </p:nvPr>
        </p:nvSpPr>
        <p:spPr>
          <a:xfrm>
            <a:off x="744220" y="55651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 name="矩形 39"/>
          <p:cNvSpPr/>
          <p:nvPr>
            <p:custDataLst>
              <p:tags r:id="rId21"/>
            </p:custDataLst>
          </p:nvPr>
        </p:nvSpPr>
        <p:spPr>
          <a:xfrm>
            <a:off x="6200775" y="2680970"/>
            <a:ext cx="224409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90% </a:t>
            </a:r>
            <a:r>
              <a:rPr lang="zh-CN" altLang="en-US"/>
              <a:t>置信区间</a:t>
            </a:r>
            <a:endParaRPr lang="zh-CN" altLang="en-US"/>
          </a:p>
        </p:txBody>
      </p:sp>
      <p:pic>
        <p:nvPicPr>
          <p:cNvPr id="3" name="图片 2"/>
          <p:cNvPicPr>
            <a:picLocks noChangeAspect="1"/>
          </p:cNvPicPr>
          <p:nvPr>
            <p:custDataLst>
              <p:tags r:id="rId22"/>
            </p:custDataLst>
          </p:nvPr>
        </p:nvPicPr>
        <p:blipFill>
          <a:blip r:embed="rId23"/>
          <a:stretch>
            <a:fillRect/>
          </a:stretch>
        </p:blipFill>
        <p:spPr>
          <a:xfrm>
            <a:off x="1068705" y="813435"/>
            <a:ext cx="4911725" cy="3204210"/>
          </a:xfrm>
          <a:prstGeom prst="rect">
            <a:avLst/>
          </a:prstGeom>
        </p:spPr>
      </p:pic>
      <p:pic>
        <p:nvPicPr>
          <p:cNvPr id="7" name="图片 6"/>
          <p:cNvPicPr>
            <a:picLocks noChangeAspect="1"/>
          </p:cNvPicPr>
          <p:nvPr>
            <p:custDataLst>
              <p:tags r:id="rId24"/>
            </p:custDataLst>
          </p:nvPr>
        </p:nvPicPr>
        <p:blipFill>
          <a:blip r:embed="rId25"/>
          <a:stretch>
            <a:fillRect/>
          </a:stretch>
        </p:blipFill>
        <p:spPr>
          <a:xfrm>
            <a:off x="5643245" y="4275455"/>
            <a:ext cx="6069965" cy="2205355"/>
          </a:xfrm>
          <a:prstGeom prst="rect">
            <a:avLst/>
          </a:prstGeom>
        </p:spPr>
      </p:pic>
      <p:sp>
        <p:nvSpPr>
          <p:cNvPr id="21" name="矩形 20"/>
          <p:cNvSpPr/>
          <p:nvPr>
            <p:custDataLst>
              <p:tags r:id="rId26"/>
            </p:custDataLst>
          </p:nvPr>
        </p:nvSpPr>
        <p:spPr>
          <a:xfrm>
            <a:off x="5642610" y="4674870"/>
            <a:ext cx="3608705" cy="224790"/>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custDataLst>
              <p:tags r:id="rId27"/>
            </p:custDataLst>
          </p:nvPr>
        </p:nvSpPr>
        <p:spPr>
          <a:xfrm>
            <a:off x="5635625" y="5938520"/>
            <a:ext cx="3672205" cy="193040"/>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7113841" y="1560449"/>
                <a:ext cx="349885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𝐸𝑀𝐴</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𝐸𝑀𝐴</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7113841" y="1560449"/>
                <a:ext cx="3498850" cy="368300"/>
              </a:xfrm>
              <a:prstGeom prst="rect">
                <a:avLst/>
              </a:prstGeom>
              <a:blipFill rotWithShape="1">
                <a:blip r:embed="rId28"/>
                <a:stretch>
                  <a:fillRect l="-16" t="-69" r="-909"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297295" y="2012315"/>
                <a:ext cx="5215890" cy="614045"/>
              </a:xfrm>
              <a:prstGeom prst="rect">
                <a:avLst/>
              </a:prstGeom>
              <a:noFill/>
            </p:spPr>
            <p:txBody>
              <a:bodyPr wrap="square" rtlCol="0" anchor="t">
                <a:spAutoFit/>
              </a:bodyPr>
              <a:p>
                <a:r>
                  <a:rPr lang="zh-CN" altLang="en-US">
                    <a:latin typeface="Cambria Math" panose="02040503050406030204" charset="0"/>
                    <a:cs typeface="Cambria Math" panose="02040503050406030204" charset="0"/>
                  </a:rPr>
                  <a:t>其中</a:t>
                </a:r>
                <a:r>
                  <a:rPr lang="en-US" altLang="zh-CN">
                    <a:latin typeface="Cambria Math" panose="02040503050406030204" charset="0"/>
                    <a:cs typeface="Cambria Math" panose="02040503050406030204" charset="0"/>
                  </a:rPr>
                  <a:t> </a:t>
                </a:r>
                <a14:m>
                  <m:oMath xmlns:m="http://schemas.openxmlformats.org/officeDocument/2006/math">
                    <m:r>
                      <a:rPr lang="en-US" altLang="zh-CN" i="1">
                        <a:latin typeface="Cambria Math" panose="02040503050406030204" charset="0"/>
                        <a:cs typeface="Cambria Math" panose="02040503050406030204" charset="0"/>
                      </a:rPr>
                      <m:t>𝛼</m:t>
                    </m:r>
                  </m:oMath>
                </a14:m>
                <a:r>
                  <a:rPr lang="en-US" altLang="zh-CN"/>
                  <a:t> </a:t>
                </a:r>
                <a:r>
                  <a:rPr lang="zh-CN" altLang="en-US" sz="1600"/>
                  <a:t>表示平滑因子，采用</a:t>
                </a:r>
                <a:r>
                  <a:rPr lang="en-US" altLang="zh-CN" sz="1600"/>
                  <a:t> </a:t>
                </a:r>
                <a:r>
                  <a:rPr lang="en-US" altLang="zh-CN" i="1">
                    <a:latin typeface="Times New Roman" panose="02020603050405020304" charset="0"/>
                    <a:cs typeface="Times New Roman" panose="02020603050405020304" charset="0"/>
                  </a:rPr>
                  <a:t>EMA </a:t>
                </a:r>
                <a:r>
                  <a:rPr lang="zh-CN" altLang="en-US" sz="1600"/>
                  <a:t>可以分析和预测每组实验</a:t>
                </a:r>
                <a:r>
                  <a:rPr lang="zh-CN" altLang="en-US" sz="1600"/>
                  <a:t>结果的趋势</a:t>
                </a:r>
                <a:endParaRPr lang="zh-CN" altLang="en-US" sz="1600"/>
              </a:p>
            </p:txBody>
          </p:sp>
        </mc:Choice>
        <mc:Fallback>
          <p:sp>
            <p:nvSpPr>
              <p:cNvPr id="5" name="文本框 4"/>
              <p:cNvSpPr txBox="1">
                <a:spLocks noRot="1" noChangeAspect="1" noMove="1" noResize="1" noEditPoints="1" noAdjustHandles="1" noChangeArrowheads="1" noChangeShapeType="1" noTextEdit="1"/>
              </p:cNvSpPr>
              <p:nvPr/>
            </p:nvSpPr>
            <p:spPr>
              <a:xfrm>
                <a:off x="6297295" y="2012315"/>
                <a:ext cx="5215890" cy="614045"/>
              </a:xfrm>
              <a:prstGeom prst="rect">
                <a:avLst/>
              </a:prstGeom>
              <a:blipFill rotWithShape="1">
                <a:blip r:embed="rId2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custDataLst>
                  <p:tags r:id="rId30"/>
                </p:custDataLst>
              </p:nvPr>
            </p:nvSpPr>
            <p:spPr>
              <a:xfrm>
                <a:off x="6116256" y="3197479"/>
                <a:ext cx="5539105" cy="3708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𝐿𝑜</m:t>
                      </m:r>
                      <m:r>
                        <a:rPr lang="en-US" altLang="zh-CN" i="1">
                          <a:latin typeface="Cambria Math" panose="02040503050406030204" charset="0"/>
                          <a:cs typeface="Cambria Math" panose="02040503050406030204" charset="0"/>
                        </a:rPr>
                        <m:t>𝑤𝑒𝑟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𝐵𝑜𝑢𝑛𝑑</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𝑋</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𝑍</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𝑆𝐸</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𝑈𝑝𝑝</m:t>
                      </m:r>
                      <m:r>
                        <a:rPr lang="en-US" altLang="zh-CN" i="1">
                          <a:latin typeface="Cambria Math" panose="02040503050406030204" charset="0"/>
                          <a:cs typeface="Cambria Math" panose="02040503050406030204" charset="0"/>
                        </a:rPr>
                        <m:t>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𝐵𝑜𝑢𝑛𝑑</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𝑋</m:t>
                          </m:r>
                        </m:e>
                      </m:acc>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𝑍</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𝑆𝐸</m:t>
                      </m:r>
                    </m:oMath>
                  </m:oMathPara>
                </a14:m>
                <a:endParaRPr lang="zh-CN" altLang="en-US"/>
              </a:p>
            </p:txBody>
          </p:sp>
        </mc:Choice>
        <mc:Fallback>
          <p:sp>
            <p:nvSpPr>
              <p:cNvPr id="14" name="文本框 13"/>
              <p:cNvSpPr txBox="1">
                <a:spLocks noRot="1" noChangeAspect="1" noMove="1" noResize="1" noEditPoints="1" noAdjustHandles="1" noChangeArrowheads="1" noChangeShapeType="1" noTextEdit="1"/>
              </p:cNvSpPr>
              <p:nvPr>
                <p:custDataLst>
                  <p:tags r:id="rId31"/>
                </p:custDataLst>
              </p:nvPr>
            </p:nvSpPr>
            <p:spPr>
              <a:xfrm>
                <a:off x="6116256" y="3197479"/>
                <a:ext cx="5539105" cy="370840"/>
              </a:xfrm>
              <a:prstGeom prst="rect">
                <a:avLst/>
              </a:prstGeom>
              <a:blipFill rotWithShape="1">
                <a:blip r:embed="rId32"/>
                <a:stretch>
                  <a:fillRect l="-10" t="-68" r="-414"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custDataLst>
                  <p:tags r:id="rId33"/>
                </p:custDataLst>
              </p:nvPr>
            </p:nvSpPr>
            <p:spPr>
              <a:xfrm>
                <a:off x="6278245" y="3594100"/>
                <a:ext cx="5511800" cy="368300"/>
              </a:xfrm>
              <a:prstGeom prst="rect">
                <a:avLst/>
              </a:prstGeom>
              <a:noFill/>
            </p:spPr>
            <p:txBody>
              <a:bodyPr wrap="square" rtlCol="0" anchor="t">
                <a:spAutoFit/>
              </a:bodyPr>
              <a:p>
                <a:r>
                  <a:rPr lang="zh-CN" altLang="en-US" sz="1600">
                    <a:latin typeface="Cambria Math" panose="02040503050406030204" charset="0"/>
                    <a:cs typeface="Cambria Math" panose="02040503050406030204" charset="0"/>
                  </a:rPr>
                  <a:t>其中</a:t>
                </a:r>
                <a:r>
                  <a:rPr lang="en-US" altLang="zh-CN" sz="1600">
                    <a:latin typeface="Cambria Math" panose="02040503050406030204" charset="0"/>
                    <a:cs typeface="Cambria Math" panose="02040503050406030204" charset="0"/>
                  </a:rPr>
                  <a:t> </a:t>
                </a:r>
                <a14:m>
                  <m:oMath xmlns:m="http://schemas.openxmlformats.org/officeDocument/2006/math">
                    <m:acc>
                      <m:accPr>
                        <m:chr m:val="̅"/>
                        <m:ctrlPr>
                          <a:rPr lang="en-US" altLang="zh-CN" sz="1600" i="1">
                            <a:latin typeface="Cambria Math" panose="02040503050406030204" charset="0"/>
                            <a:cs typeface="Cambria Math" panose="02040503050406030204" charset="0"/>
                          </a:rPr>
                        </m:ctrlPr>
                      </m:accPr>
                      <m:e>
                        <m:r>
                          <a:rPr lang="en-US" altLang="zh-CN" sz="1600" i="1">
                            <a:latin typeface="Cambria Math" panose="02040503050406030204" charset="0"/>
                            <a:cs typeface="Cambria Math" panose="02040503050406030204" charset="0"/>
                          </a:rPr>
                          <m:t>𝑋</m:t>
                        </m:r>
                      </m:e>
                    </m:acc>
                  </m:oMath>
                </a14:m>
                <a:r>
                  <a:rPr lang="en-US" altLang="zh-CN" sz="1600">
                    <a:latin typeface="Cambria Math" panose="02040503050406030204" charset="0"/>
                    <a:cs typeface="Cambria Math" panose="02040503050406030204" charset="0"/>
                  </a:rPr>
                  <a:t> </a:t>
                </a:r>
                <a:r>
                  <a:rPr lang="zh-CN" altLang="en-US" sz="1600">
                    <a:latin typeface="Cambria Math" panose="02040503050406030204" charset="0"/>
                    <a:cs typeface="Cambria Math" panose="02040503050406030204" charset="0"/>
                  </a:rPr>
                  <a:t>表示序列的均值</a:t>
                </a:r>
                <a:r>
                  <a:rPr lang="zh-CN" altLang="en-US">
                    <a:latin typeface="Cambria Math" panose="02040503050406030204" charset="0"/>
                    <a:cs typeface="Cambria Math" panose="02040503050406030204" charset="0"/>
                  </a:rPr>
                  <a:t>，</a:t>
                </a:r>
                <a14:m>
                  <m:oMath xmlns:m="http://schemas.openxmlformats.org/officeDocument/2006/math">
                    <m:r>
                      <a:rPr lang="en-US" altLang="zh-CN" i="1">
                        <a:latin typeface="Cambria Math" panose="02040503050406030204" charset="0"/>
                        <a:cs typeface="Cambria Math" panose="02040503050406030204" charset="0"/>
                      </a:rPr>
                      <m:t>𝑆𝐸</m:t>
                    </m:r>
                  </m:oMath>
                </a14:m>
                <a:r>
                  <a:rPr lang="en-US" altLang="zh-CN"/>
                  <a:t> </a:t>
                </a:r>
                <a:r>
                  <a:rPr lang="zh-CN" altLang="en-US" sz="1600"/>
                  <a:t>表示序列</a:t>
                </a:r>
                <a:r>
                  <a:rPr lang="zh-CN" altLang="en-US" sz="1600"/>
                  <a:t>的方差，</a:t>
                </a:r>
                <a14:m>
                  <m:oMath xmlns:m="http://schemas.openxmlformats.org/officeDocument/2006/math">
                    <m:r>
                      <a:rPr lang="en-US" altLang="zh-CN" sz="1600" i="1">
                        <a:latin typeface="Cambria Math" panose="02040503050406030204" charset="0"/>
                        <a:cs typeface="Cambria Math" panose="02040503050406030204" charset="0"/>
                      </a:rPr>
                      <m:t>𝑍</m:t>
                    </m:r>
                  </m:oMath>
                </a14:m>
                <a:r>
                  <a:rPr lang="en-US" altLang="zh-CN" sz="1600"/>
                  <a:t> </a:t>
                </a:r>
                <a:r>
                  <a:rPr lang="zh-CN" altLang="en-US" sz="1600"/>
                  <a:t>取</a:t>
                </a:r>
                <a:r>
                  <a:rPr lang="en-US" altLang="zh-CN">
                    <a:latin typeface="Times New Roman" panose="02020603050405020304" charset="0"/>
                    <a:cs typeface="Times New Roman" panose="02020603050405020304" charset="0"/>
                  </a:rPr>
                  <a:t>1.645.</a:t>
                </a:r>
                <a:endParaRPr lang="zh-CN" altLang="en-US" sz="1600"/>
              </a:p>
            </p:txBody>
          </p:sp>
        </mc:Choice>
        <mc:Fallback>
          <p:sp>
            <p:nvSpPr>
              <p:cNvPr id="23" name="文本框 22"/>
              <p:cNvSpPr txBox="1">
                <a:spLocks noRot="1" noChangeAspect="1" noMove="1" noResize="1" noEditPoints="1" noAdjustHandles="1" noChangeArrowheads="1" noChangeShapeType="1" noTextEdit="1"/>
              </p:cNvSpPr>
              <p:nvPr>
                <p:custDataLst>
                  <p:tags r:id="rId34"/>
                </p:custDataLst>
              </p:nvPr>
            </p:nvSpPr>
            <p:spPr>
              <a:xfrm>
                <a:off x="6278245" y="3594100"/>
                <a:ext cx="5511800" cy="368300"/>
              </a:xfrm>
              <a:prstGeom prst="rect">
                <a:avLst/>
              </a:prstGeom>
              <a:blipFill rotWithShape="1">
                <a:blip r:embed="rId35"/>
                <a:stretch>
                  <a:fillRect/>
                </a:stretch>
              </a:blipFill>
            </p:spPr>
            <p:txBody>
              <a:bodyPr/>
              <a:lstStyle/>
              <a:p>
                <a:r>
                  <a:rPr lang="zh-CN" altLang="en-US">
                    <a:noFill/>
                  </a:rPr>
                  <a:t> </a:t>
                </a:r>
              </a:p>
            </p:txBody>
          </p:sp>
        </mc:Fallback>
      </mc:AlternateContent>
      <p:sp>
        <p:nvSpPr>
          <p:cNvPr id="56" name="椭圆 55"/>
          <p:cNvSpPr/>
          <p:nvPr>
            <p:custDataLst>
              <p:tags r:id="rId36"/>
            </p:custDataLst>
          </p:nvPr>
        </p:nvSpPr>
        <p:spPr>
          <a:xfrm>
            <a:off x="11788140" y="415544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37"/>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38"/>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39"/>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40"/>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41"/>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42"/>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43"/>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44"/>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5" name="椭圆 64"/>
          <p:cNvSpPr/>
          <p:nvPr>
            <p:custDataLst>
              <p:tags r:id="rId45"/>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6" name="椭圆 65"/>
          <p:cNvSpPr/>
          <p:nvPr>
            <p:custDataLst>
              <p:tags r:id="rId46"/>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custDataLst>
              <p:tags r:id="rId47"/>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21920"/>
            <a:ext cx="465899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Effect of Memory in Policies</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5340350" y="121920"/>
            <a:ext cx="314769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记忆增强的</a:t>
            </a:r>
            <a:r>
              <a:rPr lang="zh-CN" altLang="en-US" sz="2400" b="1" dirty="0">
                <a:solidFill>
                  <a:schemeClr val="accent1">
                    <a:lumMod val="75000"/>
                  </a:schemeClr>
                </a:solidFill>
                <a:cs typeface="+mn-ea"/>
                <a:sym typeface="+mn-lt"/>
              </a:rPr>
              <a:t>迁移策略</a:t>
            </a:r>
            <a:endParaRPr lang="zh-CN" altLang="en-US" sz="2400" b="1" dirty="0">
              <a:solidFill>
                <a:schemeClr val="accent1">
                  <a:lumMod val="75000"/>
                </a:schemeClr>
              </a:solidFill>
              <a:cs typeface="+mn-ea"/>
              <a:sym typeface="+mn-lt"/>
            </a:endParaRPr>
          </a:p>
        </p:txBody>
      </p:sp>
      <p:sp>
        <p:nvSpPr>
          <p:cNvPr id="22" name="矩形 21"/>
          <p:cNvSpPr/>
          <p:nvPr>
            <p:custDataLst>
              <p:tags r:id="rId15"/>
            </p:custDataLst>
          </p:nvPr>
        </p:nvSpPr>
        <p:spPr>
          <a:xfrm>
            <a:off x="7080885" y="949325"/>
            <a:ext cx="3889375" cy="35687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LSTM Policy And Value Function</a:t>
            </a:r>
            <a:endParaRPr lang="en-US" altLang="zh-CN">
              <a:latin typeface="Times New Roman" panose="02020603050405020304" charset="0"/>
              <a:cs typeface="Times New Roman" panose="02020603050405020304" charset="0"/>
            </a:endParaRPr>
          </a:p>
        </p:txBody>
      </p:sp>
      <p:sp>
        <p:nvSpPr>
          <p:cNvPr id="30" name="矩形 29"/>
          <p:cNvSpPr/>
          <p:nvPr>
            <p:custDataLst>
              <p:tags r:id="rId16"/>
            </p:custDataLst>
          </p:nvPr>
        </p:nvSpPr>
        <p:spPr>
          <a:xfrm>
            <a:off x="744220" y="41148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a:t>
            </a:r>
            <a:r>
              <a:rPr lang="zh-CN" altLang="en-US"/>
              <a:t>结论</a:t>
            </a:r>
            <a:endParaRPr lang="zh-CN" altLang="en-US"/>
          </a:p>
        </p:txBody>
      </p:sp>
      <p:sp>
        <p:nvSpPr>
          <p:cNvPr id="36" name="文本框 35"/>
          <p:cNvSpPr txBox="1"/>
          <p:nvPr>
            <p:custDataLst>
              <p:tags r:id="rId17"/>
            </p:custDataLst>
          </p:nvPr>
        </p:nvSpPr>
        <p:spPr>
          <a:xfrm>
            <a:off x="927735" y="4592955"/>
            <a:ext cx="4784725" cy="583565"/>
          </a:xfrm>
          <a:prstGeom prst="rect">
            <a:avLst/>
          </a:prstGeom>
          <a:noFill/>
        </p:spPr>
        <p:txBody>
          <a:bodyPr wrap="square" rtlCol="0" anchor="t">
            <a:spAutoFit/>
          </a:bodyPr>
          <a:p>
            <a:r>
              <a:rPr lang="zh-CN" altLang="en-US" sz="1600"/>
              <a:t>增强性能：采用具有记忆的策略和值函数使得模型</a:t>
            </a:r>
            <a:endParaRPr lang="zh-CN" altLang="en-US" sz="1600"/>
          </a:p>
          <a:p>
            <a:r>
              <a:rPr lang="en-US" altLang="zh-CN" sz="1600"/>
              <a:t>       </a:t>
            </a:r>
            <a:r>
              <a:rPr lang="zh-CN" altLang="en-US" sz="1600"/>
              <a:t>能够适应</a:t>
            </a:r>
            <a:r>
              <a:rPr lang="zh-CN" altLang="en-US" sz="1600"/>
              <a:t>地迁移，具有更好的性能</a:t>
            </a:r>
            <a:r>
              <a:rPr lang="zh-CN" altLang="en-US" sz="1600"/>
              <a:t>表现</a:t>
            </a:r>
            <a:endParaRPr lang="zh-CN" altLang="en-US" sz="1600"/>
          </a:p>
        </p:txBody>
      </p:sp>
      <p:sp>
        <p:nvSpPr>
          <p:cNvPr id="37" name="PA-椭圆 25"/>
          <p:cNvSpPr/>
          <p:nvPr>
            <p:custDataLst>
              <p:tags r:id="rId18"/>
            </p:custDataLst>
          </p:nvPr>
        </p:nvSpPr>
        <p:spPr>
          <a:xfrm>
            <a:off x="751205" y="46939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9" name="PA-椭圆 25"/>
          <p:cNvSpPr/>
          <p:nvPr>
            <p:custDataLst>
              <p:tags r:id="rId19"/>
            </p:custDataLst>
          </p:nvPr>
        </p:nvSpPr>
        <p:spPr>
          <a:xfrm>
            <a:off x="744220" y="53346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4" name="图片 3"/>
          <p:cNvPicPr>
            <a:picLocks noChangeAspect="1"/>
          </p:cNvPicPr>
          <p:nvPr>
            <p:custDataLst>
              <p:tags r:id="rId20"/>
            </p:custDataLst>
          </p:nvPr>
        </p:nvPicPr>
        <p:blipFill>
          <a:blip r:embed="rId21"/>
          <a:stretch>
            <a:fillRect/>
          </a:stretch>
        </p:blipFill>
        <p:spPr>
          <a:xfrm>
            <a:off x="654050" y="767080"/>
            <a:ext cx="5263515" cy="3268345"/>
          </a:xfrm>
          <a:prstGeom prst="rect">
            <a:avLst/>
          </a:prstGeom>
        </p:spPr>
      </p:pic>
      <p:pic>
        <p:nvPicPr>
          <p:cNvPr id="6" name="图片 5"/>
          <p:cNvPicPr>
            <a:picLocks noChangeAspect="1"/>
          </p:cNvPicPr>
          <p:nvPr>
            <p:custDataLst>
              <p:tags r:id="rId22"/>
            </p:custDataLst>
          </p:nvPr>
        </p:nvPicPr>
        <p:blipFill>
          <a:blip r:embed="rId23"/>
          <a:stretch>
            <a:fillRect/>
          </a:stretch>
        </p:blipFill>
        <p:spPr>
          <a:xfrm>
            <a:off x="5690870" y="4762500"/>
            <a:ext cx="6150610" cy="1191260"/>
          </a:xfrm>
          <a:prstGeom prst="rect">
            <a:avLst/>
          </a:prstGeom>
        </p:spPr>
      </p:pic>
      <p:sp>
        <p:nvSpPr>
          <p:cNvPr id="21" name="矩形 20"/>
          <p:cNvSpPr/>
          <p:nvPr>
            <p:custDataLst>
              <p:tags r:id="rId24"/>
            </p:custDataLst>
          </p:nvPr>
        </p:nvSpPr>
        <p:spPr>
          <a:xfrm>
            <a:off x="5661025" y="5164455"/>
            <a:ext cx="3686810" cy="235585"/>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25"/>
            </p:custDataLst>
          </p:nvPr>
        </p:nvSpPr>
        <p:spPr>
          <a:xfrm>
            <a:off x="876300" y="5211445"/>
            <a:ext cx="4784725" cy="1076325"/>
          </a:xfrm>
          <a:prstGeom prst="rect">
            <a:avLst/>
          </a:prstGeom>
          <a:noFill/>
        </p:spPr>
        <p:txBody>
          <a:bodyPr wrap="square" rtlCol="0" anchor="t">
            <a:spAutoFit/>
          </a:bodyPr>
          <a:p>
            <a:r>
              <a:rPr lang="zh-CN" altLang="en-US" sz="1600"/>
              <a:t>自适应学习：LSTM网络的内部存储器，可用于预测</a:t>
            </a:r>
            <a:endParaRPr lang="zh-CN" altLang="en-US" sz="1600"/>
          </a:p>
          <a:p>
            <a:r>
              <a:rPr lang="zh-CN" altLang="en-US" sz="1600"/>
              <a:t> </a:t>
            </a:r>
            <a:r>
              <a:rPr lang="en-US" altLang="zh-CN" sz="1600"/>
              <a:t>      </a:t>
            </a:r>
            <a:r>
              <a:rPr lang="zh-CN" altLang="en-US" sz="1600"/>
              <a:t>环境随机化的影响，通过与物体</a:t>
            </a:r>
            <a:r>
              <a:rPr lang="en-US" altLang="zh-CN" sz="1600"/>
              <a:t> </a:t>
            </a:r>
            <a:r>
              <a:rPr lang="zh-CN" altLang="en-US" sz="1600"/>
              <a:t>5</a:t>
            </a:r>
            <a:r>
              <a:rPr lang="en-US" altLang="zh-CN" sz="1600"/>
              <a:t>s </a:t>
            </a:r>
            <a:r>
              <a:rPr lang="zh-CN" altLang="en-US" sz="1600"/>
              <a:t>的模拟交</a:t>
            </a:r>
            <a:endParaRPr lang="zh-CN" altLang="en-US" sz="1600"/>
          </a:p>
          <a:p>
            <a:r>
              <a:rPr lang="zh-CN" altLang="en-US" sz="1600"/>
              <a:t> </a:t>
            </a:r>
            <a:r>
              <a:rPr lang="en-US" altLang="zh-CN" sz="1600"/>
              <a:t>      </a:t>
            </a:r>
            <a:r>
              <a:rPr lang="zh-CN" altLang="en-US" sz="1600"/>
              <a:t>互后，在</a:t>
            </a:r>
            <a:r>
              <a:rPr lang="en-US" altLang="zh-CN" sz="1600"/>
              <a:t> </a:t>
            </a:r>
            <a:r>
              <a:rPr lang="zh-CN" altLang="en-US" sz="1600"/>
              <a:t>80％</a:t>
            </a:r>
            <a:r>
              <a:rPr lang="en-US" altLang="zh-CN" sz="1600"/>
              <a:t> </a:t>
            </a:r>
            <a:r>
              <a:rPr lang="zh-CN" altLang="en-US" sz="1600"/>
              <a:t>情况中，LSTM隐藏状态可以预</a:t>
            </a:r>
            <a:endParaRPr lang="zh-CN" altLang="en-US" sz="1600"/>
          </a:p>
          <a:p>
            <a:r>
              <a:rPr lang="zh-CN" altLang="en-US" sz="1600"/>
              <a:t> </a:t>
            </a:r>
            <a:r>
              <a:rPr lang="en-US" altLang="zh-CN" sz="1600"/>
              <a:t>      </a:t>
            </a:r>
            <a:r>
              <a:rPr lang="zh-CN" altLang="en-US" sz="1600"/>
              <a:t>测物体是大</a:t>
            </a:r>
            <a:r>
              <a:rPr lang="zh-CN" altLang="en-US" sz="1600"/>
              <a:t>于还是小于平均水平</a:t>
            </a:r>
            <a:endParaRPr lang="zh-CN" altLang="en-US" sz="1600"/>
          </a:p>
        </p:txBody>
      </p:sp>
      <p:pic>
        <p:nvPicPr>
          <p:cNvPr id="5" name="图片 4"/>
          <p:cNvPicPr>
            <a:picLocks noChangeAspect="1"/>
          </p:cNvPicPr>
          <p:nvPr>
            <p:custDataLst>
              <p:tags r:id="rId26"/>
            </p:custDataLst>
          </p:nvPr>
        </p:nvPicPr>
        <p:blipFill>
          <a:blip r:embed="rId27"/>
          <a:stretch>
            <a:fillRect/>
          </a:stretch>
        </p:blipFill>
        <p:spPr>
          <a:xfrm>
            <a:off x="6049645" y="1417955"/>
            <a:ext cx="5379720" cy="2884170"/>
          </a:xfrm>
          <a:prstGeom prst="rect">
            <a:avLst/>
          </a:prstGeom>
        </p:spPr>
      </p:pic>
      <p:sp>
        <p:nvSpPr>
          <p:cNvPr id="56" name="椭圆 55"/>
          <p:cNvSpPr/>
          <p:nvPr>
            <p:custDataLst>
              <p:tags r:id="rId28"/>
            </p:custDataLst>
          </p:nvPr>
        </p:nvSpPr>
        <p:spPr>
          <a:xfrm>
            <a:off x="11788140" y="440690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29"/>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30"/>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31"/>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32"/>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33"/>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34"/>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35"/>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36"/>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5" name="椭圆 64"/>
          <p:cNvSpPr/>
          <p:nvPr>
            <p:custDataLst>
              <p:tags r:id="rId37"/>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6" name="椭圆 65"/>
          <p:cNvSpPr/>
          <p:nvPr>
            <p:custDataLst>
              <p:tags r:id="rId38"/>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custDataLst>
              <p:tags r:id="rId39"/>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19735" y="137795"/>
            <a:ext cx="331406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Distributed Training</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732020" y="121920"/>
            <a:ext cx="375602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最佳的</a:t>
            </a:r>
            <a:r>
              <a:rPr lang="zh-CN" altLang="en-US" sz="2400" b="1" dirty="0">
                <a:solidFill>
                  <a:schemeClr val="accent1">
                    <a:lumMod val="75000"/>
                  </a:schemeClr>
                </a:solidFill>
                <a:cs typeface="+mn-ea"/>
                <a:sym typeface="+mn-lt"/>
              </a:rPr>
              <a:t>训练配置</a:t>
            </a:r>
            <a:endParaRPr lang="zh-CN" altLang="en-US" sz="2400" b="1" dirty="0">
              <a:solidFill>
                <a:schemeClr val="accent1">
                  <a:lumMod val="75000"/>
                </a:schemeClr>
              </a:solidFill>
              <a:cs typeface="+mn-ea"/>
              <a:sym typeface="+mn-lt"/>
            </a:endParaRPr>
          </a:p>
        </p:txBody>
      </p:sp>
      <p:sp>
        <p:nvSpPr>
          <p:cNvPr id="24" name="文本框 23"/>
          <p:cNvSpPr txBox="1"/>
          <p:nvPr>
            <p:custDataLst>
              <p:tags r:id="rId15"/>
            </p:custDataLst>
          </p:nvPr>
        </p:nvSpPr>
        <p:spPr>
          <a:xfrm>
            <a:off x="5929630" y="4713605"/>
            <a:ext cx="5734685" cy="583565"/>
          </a:xfrm>
          <a:prstGeom prst="rect">
            <a:avLst/>
          </a:prstGeom>
          <a:noFill/>
        </p:spPr>
        <p:txBody>
          <a:bodyPr wrap="square" rtlCol="0" anchor="t">
            <a:spAutoFit/>
          </a:bodyPr>
          <a:p>
            <a:r>
              <a:rPr lang="zh-CN" altLang="en-US" sz="1600"/>
              <a:t>收益回</a:t>
            </a:r>
            <a:r>
              <a:rPr lang="zh-CN" altLang="en-US" sz="1600"/>
              <a:t>减：在探索到最佳训练配置的情况后，继续增加训练配</a:t>
            </a:r>
            <a:endParaRPr lang="zh-CN" altLang="en-US" sz="1600"/>
          </a:p>
          <a:p>
            <a:r>
              <a:rPr lang="zh-CN" altLang="en-US" sz="1600"/>
              <a:t> </a:t>
            </a:r>
            <a:r>
              <a:rPr lang="en-US" altLang="zh-CN" sz="1600"/>
              <a:t>                </a:t>
            </a:r>
            <a:r>
              <a:rPr lang="zh-CN" altLang="en-US" sz="1600"/>
              <a:t>置规模，反而使得训练速度减缓，学习</a:t>
            </a:r>
            <a:r>
              <a:rPr lang="zh-CN" altLang="en-US" sz="1600"/>
              <a:t>增益减少</a:t>
            </a:r>
            <a:endParaRPr lang="zh-CN" altLang="en-US" sz="1600"/>
          </a:p>
        </p:txBody>
      </p:sp>
      <p:sp>
        <p:nvSpPr>
          <p:cNvPr id="30" name="矩形 29"/>
          <p:cNvSpPr/>
          <p:nvPr>
            <p:custDataLst>
              <p:tags r:id="rId16"/>
            </p:custDataLst>
          </p:nvPr>
        </p:nvSpPr>
        <p:spPr>
          <a:xfrm>
            <a:off x="5805805" y="406463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a:t>
            </a:r>
            <a:r>
              <a:rPr lang="zh-CN" altLang="en-US"/>
              <a:t>结论</a:t>
            </a:r>
            <a:endParaRPr lang="zh-CN" altLang="en-US"/>
          </a:p>
        </p:txBody>
      </p:sp>
      <p:sp>
        <p:nvSpPr>
          <p:cNvPr id="36" name="文本框 35"/>
          <p:cNvSpPr txBox="1"/>
          <p:nvPr>
            <p:custDataLst>
              <p:tags r:id="rId17"/>
            </p:custDataLst>
          </p:nvPr>
        </p:nvSpPr>
        <p:spPr>
          <a:xfrm>
            <a:off x="5944870" y="5491480"/>
            <a:ext cx="5702935" cy="614045"/>
          </a:xfrm>
          <a:prstGeom prst="rect">
            <a:avLst/>
          </a:prstGeom>
          <a:noFill/>
        </p:spPr>
        <p:txBody>
          <a:bodyPr wrap="square" rtlCol="0" anchor="t">
            <a:spAutoFit/>
          </a:bodyPr>
          <a:p>
            <a:r>
              <a:rPr lang="zh-CN" altLang="en-US" sz="1600"/>
              <a:t>最佳训练配置：</a:t>
            </a:r>
            <a:r>
              <a:rPr lang="zh-CN" altLang="en-US">
                <a:latin typeface="Times New Roman" panose="02020603050405020304" charset="0"/>
                <a:cs typeface="Times New Roman" panose="02020603050405020304" charset="0"/>
              </a:rPr>
              <a:t>16 GPUs and 12288 CPU cores </a:t>
            </a:r>
            <a:r>
              <a:rPr lang="zh-CN" altLang="en-US" sz="1600"/>
              <a:t>使得训练速</a:t>
            </a:r>
            <a:endParaRPr lang="zh-CN" altLang="en-US" sz="1600"/>
          </a:p>
          <a:p>
            <a:r>
              <a:rPr lang="zh-CN" altLang="en-US" sz="1600"/>
              <a:t> </a:t>
            </a:r>
            <a:r>
              <a:rPr lang="en-US" altLang="zh-CN" sz="1600"/>
              <a:t>                       </a:t>
            </a:r>
            <a:r>
              <a:rPr lang="zh-CN" altLang="en-US" sz="1600"/>
              <a:t>度接近</a:t>
            </a:r>
            <a:r>
              <a:rPr lang="zh-CN" altLang="en-US" sz="1600"/>
              <a:t>线性</a:t>
            </a:r>
            <a:endParaRPr lang="zh-CN" altLang="en-US" sz="1600"/>
          </a:p>
        </p:txBody>
      </p:sp>
      <p:sp>
        <p:nvSpPr>
          <p:cNvPr id="37" name="PA-椭圆 25"/>
          <p:cNvSpPr/>
          <p:nvPr>
            <p:custDataLst>
              <p:tags r:id="rId18"/>
            </p:custDataLst>
          </p:nvPr>
        </p:nvSpPr>
        <p:spPr>
          <a:xfrm>
            <a:off x="5731510" y="48088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9" name="PA-椭圆 25"/>
          <p:cNvSpPr/>
          <p:nvPr>
            <p:custDataLst>
              <p:tags r:id="rId19"/>
            </p:custDataLst>
          </p:nvPr>
        </p:nvSpPr>
        <p:spPr>
          <a:xfrm>
            <a:off x="5752465" y="56311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5" name="图片 4"/>
          <p:cNvPicPr>
            <a:picLocks noChangeAspect="1"/>
          </p:cNvPicPr>
          <p:nvPr>
            <p:custDataLst>
              <p:tags r:id="rId20"/>
            </p:custDataLst>
          </p:nvPr>
        </p:nvPicPr>
        <p:blipFill>
          <a:blip r:embed="rId21"/>
          <a:stretch>
            <a:fillRect/>
          </a:stretch>
        </p:blipFill>
        <p:spPr>
          <a:xfrm>
            <a:off x="1404620" y="911225"/>
            <a:ext cx="9751695" cy="3008630"/>
          </a:xfrm>
          <a:prstGeom prst="rect">
            <a:avLst/>
          </a:prstGeom>
        </p:spPr>
      </p:pic>
      <p:sp>
        <p:nvSpPr>
          <p:cNvPr id="3" name="矩形 2"/>
          <p:cNvSpPr/>
          <p:nvPr>
            <p:custDataLst>
              <p:tags r:id="rId22"/>
            </p:custDataLst>
          </p:nvPr>
        </p:nvSpPr>
        <p:spPr>
          <a:xfrm>
            <a:off x="859790" y="406463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实验配置</a:t>
            </a:r>
            <a:endParaRPr lang="zh-CN" altLang="en-US"/>
          </a:p>
        </p:txBody>
      </p:sp>
      <p:sp>
        <p:nvSpPr>
          <p:cNvPr id="4" name="PA-椭圆 25"/>
          <p:cNvSpPr/>
          <p:nvPr>
            <p:custDataLst>
              <p:tags r:id="rId23"/>
            </p:custDataLst>
          </p:nvPr>
        </p:nvSpPr>
        <p:spPr>
          <a:xfrm>
            <a:off x="715645" y="46996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文本框 5"/>
          <p:cNvSpPr txBox="1"/>
          <p:nvPr/>
        </p:nvSpPr>
        <p:spPr>
          <a:xfrm>
            <a:off x="920115" y="5302885"/>
            <a:ext cx="4557395" cy="1076325"/>
          </a:xfrm>
          <a:prstGeom prst="rect">
            <a:avLst/>
          </a:prstGeom>
          <a:noFill/>
        </p:spPr>
        <p:txBody>
          <a:bodyPr wrap="square" rtlCol="0" anchor="t">
            <a:spAutoFit/>
          </a:bodyPr>
          <a:p>
            <a:r>
              <a:rPr lang="zh-CN" altLang="en-US" sz="1600">
                <a:sym typeface="+mn-ea"/>
              </a:rPr>
              <a:t>调整批次大小：</a:t>
            </a:r>
            <a:r>
              <a:rPr lang="zh-CN" altLang="en-US" sz="1600"/>
              <a:t>改变批量大小意味着更改每次迭代期间一起处理的数据样本的数量，可以控制每个训练步骤中使用的数据量，这可能会影响学习过程的速度和效率，使训练过程</a:t>
            </a:r>
            <a:r>
              <a:rPr lang="zh-CN" altLang="en-US" sz="1600"/>
              <a:t>控制更加灵活</a:t>
            </a:r>
            <a:endParaRPr lang="zh-CN" altLang="en-US" sz="1600"/>
          </a:p>
        </p:txBody>
      </p:sp>
      <p:sp>
        <p:nvSpPr>
          <p:cNvPr id="7" name="文本框 6"/>
          <p:cNvSpPr txBox="1"/>
          <p:nvPr>
            <p:custDataLst>
              <p:tags r:id="rId24"/>
            </p:custDataLst>
          </p:nvPr>
        </p:nvSpPr>
        <p:spPr>
          <a:xfrm>
            <a:off x="920115" y="4587240"/>
            <a:ext cx="4771390" cy="645160"/>
          </a:xfrm>
          <a:prstGeom prst="rect">
            <a:avLst/>
          </a:prstGeom>
          <a:noFill/>
        </p:spPr>
        <p:txBody>
          <a:bodyPr wrap="square" rtlCol="0" anchor="t">
            <a:spAutoFit/>
          </a:bodyPr>
          <a:p>
            <a:r>
              <a:rPr lang="zh-CN" altLang="en-US" sz="1600"/>
              <a:t>单个</a:t>
            </a:r>
            <a:r>
              <a:rPr lang="en-US" altLang="zh-CN">
                <a:latin typeface="Times New Roman" panose="02020603050405020304" charset="0"/>
                <a:cs typeface="Times New Roman" panose="02020603050405020304" charset="0"/>
              </a:rPr>
              <a:t>GPU</a:t>
            </a:r>
            <a:r>
              <a:rPr lang="zh-CN" altLang="en-US" sz="1600"/>
              <a:t>具有固定的批大小，整体的批大小于</a:t>
            </a:r>
            <a:r>
              <a:rPr lang="en-US" altLang="zh-CN">
                <a:latin typeface="Times New Roman" panose="02020603050405020304" charset="0"/>
                <a:cs typeface="Times New Roman" panose="02020603050405020304" charset="0"/>
              </a:rPr>
              <a:t>G</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PU</a:t>
            </a:r>
            <a:r>
              <a:rPr lang="zh-CN" altLang="en-US" sz="1600"/>
              <a:t>数量</a:t>
            </a:r>
            <a:r>
              <a:rPr lang="zh-CN" altLang="en-US" sz="1600"/>
              <a:t>成正比；</a:t>
            </a:r>
            <a:endParaRPr lang="zh-CN" altLang="en-US" sz="1600"/>
          </a:p>
        </p:txBody>
      </p:sp>
      <p:sp>
        <p:nvSpPr>
          <p:cNvPr id="14" name="PA-椭圆 25"/>
          <p:cNvSpPr/>
          <p:nvPr>
            <p:custDataLst>
              <p:tags r:id="rId25"/>
            </p:custDataLst>
          </p:nvPr>
        </p:nvSpPr>
        <p:spPr>
          <a:xfrm>
            <a:off x="698500" y="54184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6" name="椭圆 55"/>
          <p:cNvSpPr/>
          <p:nvPr>
            <p:custDataLst>
              <p:tags r:id="rId26"/>
            </p:custDataLst>
          </p:nvPr>
        </p:nvSpPr>
        <p:spPr>
          <a:xfrm>
            <a:off x="11788140" y="465137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27"/>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28"/>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29"/>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30"/>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31"/>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32"/>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33"/>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34"/>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5" name="椭圆 64"/>
          <p:cNvSpPr/>
          <p:nvPr>
            <p:custDataLst>
              <p:tags r:id="rId35"/>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6" name="椭圆 65"/>
          <p:cNvSpPr/>
          <p:nvPr>
            <p:custDataLst>
              <p:tags r:id="rId36"/>
            </p:custDataLst>
          </p:nvPr>
        </p:nvSpPr>
        <p:spPr>
          <a:xfrm>
            <a:off x="11875770" y="44678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custDataLst>
              <p:tags r:id="rId37"/>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3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503555" y="137795"/>
            <a:ext cx="331406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Vision Performance</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732020" y="121920"/>
            <a:ext cx="375602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基于视觉的</a:t>
            </a:r>
            <a:r>
              <a:rPr lang="zh-CN" altLang="en-US" sz="2400" b="1" dirty="0">
                <a:solidFill>
                  <a:schemeClr val="accent1">
                    <a:lumMod val="75000"/>
                  </a:schemeClr>
                </a:solidFill>
                <a:cs typeface="+mn-ea"/>
                <a:sym typeface="+mn-lt"/>
              </a:rPr>
              <a:t>状态估计</a:t>
            </a:r>
            <a:r>
              <a:rPr lang="zh-CN" altLang="en-US" sz="2400" b="1" dirty="0">
                <a:solidFill>
                  <a:schemeClr val="accent1">
                    <a:lumMod val="75000"/>
                  </a:schemeClr>
                </a:solidFill>
                <a:cs typeface="+mn-ea"/>
                <a:sym typeface="+mn-lt"/>
              </a:rPr>
              <a:t>器</a:t>
            </a:r>
            <a:endParaRPr lang="zh-CN" altLang="en-US" sz="2400" b="1" dirty="0">
              <a:solidFill>
                <a:schemeClr val="accent1">
                  <a:lumMod val="75000"/>
                </a:schemeClr>
              </a:solidFill>
              <a:cs typeface="+mn-ea"/>
              <a:sym typeface="+mn-lt"/>
            </a:endParaRPr>
          </a:p>
        </p:txBody>
      </p:sp>
      <p:sp>
        <p:nvSpPr>
          <p:cNvPr id="22" name="矩形 21"/>
          <p:cNvSpPr/>
          <p:nvPr>
            <p:custDataLst>
              <p:tags r:id="rId15"/>
            </p:custDataLst>
          </p:nvPr>
        </p:nvSpPr>
        <p:spPr>
          <a:xfrm>
            <a:off x="6200775" y="949325"/>
            <a:ext cx="2094865" cy="35687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latin typeface="Times New Roman" panose="02020603050405020304" charset="0"/>
                <a:cs typeface="Times New Roman" panose="02020603050405020304" charset="0"/>
              </a:rPr>
              <a:t>实验配置</a:t>
            </a:r>
            <a:endParaRPr lang="zh-CN" altLang="en-US">
              <a:latin typeface="Times New Roman" panose="02020603050405020304" charset="0"/>
              <a:cs typeface="Times New Roman" panose="02020603050405020304" charset="0"/>
            </a:endParaRPr>
          </a:p>
        </p:txBody>
      </p:sp>
      <p:sp>
        <p:nvSpPr>
          <p:cNvPr id="24" name="文本框 23"/>
          <p:cNvSpPr txBox="1"/>
          <p:nvPr>
            <p:custDataLst>
              <p:tags r:id="rId16"/>
            </p:custDataLst>
          </p:nvPr>
        </p:nvSpPr>
        <p:spPr>
          <a:xfrm>
            <a:off x="965200" y="4596765"/>
            <a:ext cx="7000875" cy="583565"/>
          </a:xfrm>
          <a:prstGeom prst="rect">
            <a:avLst/>
          </a:prstGeom>
          <a:noFill/>
        </p:spPr>
        <p:txBody>
          <a:bodyPr wrap="square" rtlCol="0" anchor="t">
            <a:spAutoFit/>
          </a:bodyPr>
          <a:p>
            <a:r>
              <a:rPr lang="zh-CN" altLang="en-US" sz="1600"/>
              <a:t>较低的数据误差：在</a:t>
            </a:r>
            <a:r>
              <a:rPr lang="zh-CN" altLang="en-US" sz="1600"/>
              <a:t>模拟环境中合成的数据上</a:t>
            </a:r>
            <a:r>
              <a:rPr lang="zh-CN" altLang="en-US" sz="1600"/>
              <a:t>能够</a:t>
            </a:r>
            <a:endParaRPr lang="zh-CN" altLang="en-US" sz="1600"/>
          </a:p>
          <a:p>
            <a:r>
              <a:rPr lang="en-US" altLang="zh-CN" sz="1600"/>
              <a:t>       </a:t>
            </a:r>
            <a:r>
              <a:rPr lang="zh-CN" altLang="en-US" sz="1600"/>
              <a:t>实现较低的旋转误差和位置误差</a:t>
            </a:r>
            <a:endParaRPr lang="zh-CN" altLang="en-US" sz="1600"/>
          </a:p>
        </p:txBody>
      </p:sp>
      <p:sp>
        <p:nvSpPr>
          <p:cNvPr id="30" name="矩形 29"/>
          <p:cNvSpPr/>
          <p:nvPr>
            <p:custDataLst>
              <p:tags r:id="rId17"/>
            </p:custDataLst>
          </p:nvPr>
        </p:nvSpPr>
        <p:spPr>
          <a:xfrm>
            <a:off x="744220" y="400050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a:t>
            </a:r>
            <a:r>
              <a:rPr lang="zh-CN" altLang="en-US"/>
              <a:t>结论</a:t>
            </a:r>
            <a:endParaRPr lang="zh-CN" altLang="en-US"/>
          </a:p>
        </p:txBody>
      </p:sp>
      <p:sp>
        <p:nvSpPr>
          <p:cNvPr id="36" name="文本框 35"/>
          <p:cNvSpPr txBox="1"/>
          <p:nvPr>
            <p:custDataLst>
              <p:tags r:id="rId18"/>
            </p:custDataLst>
          </p:nvPr>
        </p:nvSpPr>
        <p:spPr>
          <a:xfrm>
            <a:off x="970915" y="5376545"/>
            <a:ext cx="4741545" cy="583565"/>
          </a:xfrm>
          <a:prstGeom prst="rect">
            <a:avLst/>
          </a:prstGeom>
          <a:noFill/>
        </p:spPr>
        <p:txBody>
          <a:bodyPr wrap="square" rtlCol="0" anchor="t">
            <a:spAutoFit/>
          </a:bodyPr>
          <a:p>
            <a:r>
              <a:rPr lang="zh-CN" altLang="en-US" sz="1600"/>
              <a:t>成功迁移：虽然利用</a:t>
            </a:r>
            <a:r>
              <a:rPr lang="zh-CN" altLang="en-US" sz="1600">
                <a:latin typeface="Times New Roman" panose="02020603050405020304" charset="0"/>
                <a:cs typeface="Times New Roman" panose="02020603050405020304" charset="0"/>
              </a:rPr>
              <a:t>MuJoCo</a:t>
            </a:r>
            <a:r>
              <a:rPr lang="zh-CN" altLang="en-US" sz="1600"/>
              <a:t>渲染的图像会增加些</a:t>
            </a:r>
            <a:endParaRPr lang="zh-CN" altLang="en-US" sz="1600"/>
          </a:p>
          <a:p>
            <a:r>
              <a:rPr lang="zh-CN" altLang="en-US" sz="1600"/>
              <a:t> </a:t>
            </a:r>
            <a:r>
              <a:rPr lang="en-US" altLang="zh-CN" sz="1600"/>
              <a:t>      </a:t>
            </a:r>
            <a:r>
              <a:rPr lang="zh-CN" altLang="en-US" sz="1600"/>
              <a:t>许误差，但是能够实现模型</a:t>
            </a:r>
            <a:r>
              <a:rPr lang="zh-CN" altLang="en-US" sz="1600"/>
              <a:t>成功迁移</a:t>
            </a:r>
            <a:endParaRPr lang="zh-CN" altLang="en-US" sz="1600"/>
          </a:p>
        </p:txBody>
      </p:sp>
      <p:sp>
        <p:nvSpPr>
          <p:cNvPr id="37" name="PA-椭圆 25"/>
          <p:cNvSpPr/>
          <p:nvPr>
            <p:custDataLst>
              <p:tags r:id="rId19"/>
            </p:custDataLst>
          </p:nvPr>
        </p:nvSpPr>
        <p:spPr>
          <a:xfrm>
            <a:off x="744220" y="47078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9" name="PA-椭圆 25"/>
          <p:cNvSpPr/>
          <p:nvPr>
            <p:custDataLst>
              <p:tags r:id="rId20"/>
            </p:custDataLst>
          </p:nvPr>
        </p:nvSpPr>
        <p:spPr>
          <a:xfrm>
            <a:off x="744220" y="548830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3" name="图片 2"/>
          <p:cNvPicPr>
            <a:picLocks noChangeAspect="1"/>
          </p:cNvPicPr>
          <p:nvPr>
            <p:custDataLst>
              <p:tags r:id="rId21"/>
            </p:custDataLst>
          </p:nvPr>
        </p:nvPicPr>
        <p:blipFill>
          <a:blip r:embed="rId22"/>
          <a:stretch>
            <a:fillRect/>
          </a:stretch>
        </p:blipFill>
        <p:spPr>
          <a:xfrm>
            <a:off x="5595620" y="4467860"/>
            <a:ext cx="6274435" cy="1594485"/>
          </a:xfrm>
          <a:prstGeom prst="rect">
            <a:avLst/>
          </a:prstGeom>
        </p:spPr>
      </p:pic>
      <p:pic>
        <p:nvPicPr>
          <p:cNvPr id="4" name="图片 3"/>
          <p:cNvPicPr>
            <a:picLocks noChangeAspect="1"/>
          </p:cNvPicPr>
          <p:nvPr>
            <p:custDataLst>
              <p:tags r:id="rId23"/>
            </p:custDataLst>
          </p:nvPr>
        </p:nvPicPr>
        <p:blipFill>
          <a:blip r:embed="rId24"/>
          <a:stretch>
            <a:fillRect/>
          </a:stretch>
        </p:blipFill>
        <p:spPr>
          <a:xfrm>
            <a:off x="744220" y="888365"/>
            <a:ext cx="4919345" cy="2893695"/>
          </a:xfrm>
          <a:prstGeom prst="rect">
            <a:avLst/>
          </a:prstGeom>
        </p:spPr>
      </p:pic>
      <p:sp>
        <p:nvSpPr>
          <p:cNvPr id="5" name="文本框 4"/>
          <p:cNvSpPr txBox="1"/>
          <p:nvPr/>
        </p:nvSpPr>
        <p:spPr>
          <a:xfrm>
            <a:off x="6496050" y="1423670"/>
            <a:ext cx="4121785" cy="368300"/>
          </a:xfrm>
          <a:prstGeom prst="rect">
            <a:avLst/>
          </a:prstGeom>
          <a:noFill/>
        </p:spPr>
        <p:txBody>
          <a:bodyPr wrap="square" rtlCol="0" anchor="t">
            <a:spAutoFit/>
          </a:bodyPr>
          <a:p>
            <a:r>
              <a:rPr lang="en-US" altLang="zh-CN">
                <a:latin typeface="Times New Roman" panose="02020603050405020304" charset="0"/>
              </a:rPr>
              <a:t>Test Set</a:t>
            </a:r>
            <a:r>
              <a:rPr lang="en-US" altLang="zh-CN" sz="1600">
                <a:latin typeface="Times New Roman" panose="02020603050405020304" charset="0"/>
              </a:rPr>
              <a:t>: </a:t>
            </a:r>
            <a:r>
              <a:rPr lang="zh-CN" altLang="en-US" sz="1600">
                <a:latin typeface="Times New Roman" panose="02020603050405020304" charset="0"/>
              </a:rPr>
              <a:t>在收集得到的测试集上进行实验</a:t>
            </a:r>
            <a:endParaRPr lang="zh-CN" altLang="en-US" sz="1600">
              <a:latin typeface="Times New Roman" panose="02020603050405020304" charset="0"/>
            </a:endParaRPr>
          </a:p>
        </p:txBody>
      </p:sp>
      <p:sp>
        <p:nvSpPr>
          <p:cNvPr id="6" name="PA-椭圆 25"/>
          <p:cNvSpPr/>
          <p:nvPr>
            <p:custDataLst>
              <p:tags r:id="rId25"/>
            </p:custDataLst>
          </p:nvPr>
        </p:nvSpPr>
        <p:spPr>
          <a:xfrm>
            <a:off x="6282055" y="153924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1" name="矩形 20"/>
          <p:cNvSpPr/>
          <p:nvPr>
            <p:custDataLst>
              <p:tags r:id="rId26"/>
            </p:custDataLst>
          </p:nvPr>
        </p:nvSpPr>
        <p:spPr>
          <a:xfrm>
            <a:off x="6108700" y="5431790"/>
            <a:ext cx="5181600" cy="235585"/>
          </a:xfrm>
          <a:prstGeom prst="rect">
            <a:avLst/>
          </a:prstGeom>
          <a:noFill/>
          <a:ln w="2540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PA-椭圆 25"/>
          <p:cNvSpPr/>
          <p:nvPr>
            <p:custDataLst>
              <p:tags r:id="rId27"/>
            </p:custDataLst>
          </p:nvPr>
        </p:nvSpPr>
        <p:spPr>
          <a:xfrm>
            <a:off x="6282055" y="19812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文本框 13"/>
          <p:cNvSpPr txBox="1"/>
          <p:nvPr>
            <p:custDataLst>
              <p:tags r:id="rId28"/>
            </p:custDataLst>
          </p:nvPr>
        </p:nvSpPr>
        <p:spPr>
          <a:xfrm>
            <a:off x="6512560" y="1868805"/>
            <a:ext cx="4636135" cy="614045"/>
          </a:xfrm>
          <a:prstGeom prst="rect">
            <a:avLst/>
          </a:prstGeom>
          <a:noFill/>
        </p:spPr>
        <p:txBody>
          <a:bodyPr wrap="square" rtlCol="0" anchor="t">
            <a:spAutoFit/>
          </a:bodyPr>
          <a:p>
            <a:r>
              <a:rPr lang="en-US" altLang="zh-CN">
                <a:latin typeface="Times New Roman" panose="02020603050405020304" charset="0"/>
              </a:rPr>
              <a:t>Unity</a:t>
            </a:r>
            <a:r>
              <a:rPr lang="en-US" altLang="zh-CN" sz="1600">
                <a:latin typeface="Times New Roman" panose="02020603050405020304" charset="0"/>
              </a:rPr>
              <a:t>: </a:t>
            </a:r>
            <a:r>
              <a:rPr lang="zh-CN" altLang="en-US" sz="1600">
                <a:latin typeface="Times New Roman" panose="02020603050405020304" charset="0"/>
              </a:rPr>
              <a:t>用于模拟环境合成数据集，测试模拟环</a:t>
            </a:r>
            <a:endParaRPr lang="zh-CN" altLang="en-US" sz="1600">
              <a:latin typeface="Times New Roman" panose="02020603050405020304" charset="0"/>
            </a:endParaRPr>
          </a:p>
          <a:p>
            <a:r>
              <a:rPr lang="zh-CN" altLang="en-US" sz="1600">
                <a:latin typeface="Times New Roman" panose="02020603050405020304" charset="0"/>
              </a:rPr>
              <a:t> </a:t>
            </a:r>
            <a:r>
              <a:rPr lang="en-US" altLang="zh-CN" sz="1600">
                <a:latin typeface="Times New Roman" panose="02020603050405020304" charset="0"/>
              </a:rPr>
              <a:t>           </a:t>
            </a:r>
            <a:r>
              <a:rPr lang="zh-CN" altLang="en-US" sz="1600">
                <a:latin typeface="Times New Roman" panose="02020603050405020304" charset="0"/>
              </a:rPr>
              <a:t>境中基于视觉的</a:t>
            </a:r>
            <a:r>
              <a:rPr lang="zh-CN" altLang="en-US" sz="1600">
                <a:latin typeface="Times New Roman" panose="02020603050405020304" charset="0"/>
              </a:rPr>
              <a:t>状态估计器的</a:t>
            </a:r>
            <a:r>
              <a:rPr lang="zh-CN" altLang="en-US" sz="1600">
                <a:latin typeface="Times New Roman" panose="02020603050405020304" charset="0"/>
              </a:rPr>
              <a:t>估计误差</a:t>
            </a:r>
            <a:endParaRPr lang="zh-CN" altLang="en-US" sz="1600">
              <a:latin typeface="Times New Roman" panose="02020603050405020304" charset="0"/>
            </a:endParaRPr>
          </a:p>
        </p:txBody>
      </p:sp>
      <p:sp>
        <p:nvSpPr>
          <p:cNvPr id="23" name="PA-椭圆 25"/>
          <p:cNvSpPr/>
          <p:nvPr>
            <p:custDataLst>
              <p:tags r:id="rId29"/>
            </p:custDataLst>
          </p:nvPr>
        </p:nvSpPr>
        <p:spPr>
          <a:xfrm>
            <a:off x="6322695" y="266255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文本框 24"/>
          <p:cNvSpPr txBox="1"/>
          <p:nvPr>
            <p:custDataLst>
              <p:tags r:id="rId30"/>
            </p:custDataLst>
          </p:nvPr>
        </p:nvSpPr>
        <p:spPr>
          <a:xfrm>
            <a:off x="6553200" y="2550160"/>
            <a:ext cx="4636135" cy="614045"/>
          </a:xfrm>
          <a:prstGeom prst="rect">
            <a:avLst/>
          </a:prstGeom>
          <a:noFill/>
        </p:spPr>
        <p:txBody>
          <a:bodyPr wrap="square" rtlCol="0" anchor="t">
            <a:spAutoFit/>
          </a:bodyPr>
          <a:p>
            <a:r>
              <a:rPr lang="en-US" altLang="zh-CN">
                <a:latin typeface="Times New Roman" panose="02020603050405020304" charset="0"/>
              </a:rPr>
              <a:t>MuJoCo</a:t>
            </a:r>
            <a:r>
              <a:rPr lang="en-US" altLang="zh-CN" sz="1600">
                <a:latin typeface="Times New Roman" panose="02020603050405020304" charset="0"/>
              </a:rPr>
              <a:t>: </a:t>
            </a:r>
            <a:r>
              <a:rPr lang="zh-CN" altLang="en-US" sz="1600">
                <a:latin typeface="Times New Roman" panose="02020603050405020304" charset="0"/>
              </a:rPr>
              <a:t>用于实际环境的真实数据集，测试真</a:t>
            </a:r>
            <a:endParaRPr lang="zh-CN" altLang="en-US" sz="1600">
              <a:latin typeface="Times New Roman" panose="02020603050405020304" charset="0"/>
            </a:endParaRPr>
          </a:p>
          <a:p>
            <a:r>
              <a:rPr lang="zh-CN" altLang="en-US" sz="1600">
                <a:latin typeface="Times New Roman" panose="02020603050405020304" charset="0"/>
              </a:rPr>
              <a:t> </a:t>
            </a:r>
            <a:r>
              <a:rPr lang="en-US" altLang="zh-CN" sz="1600">
                <a:latin typeface="Times New Roman" panose="02020603050405020304" charset="0"/>
              </a:rPr>
              <a:t>          </a:t>
            </a:r>
            <a:r>
              <a:rPr lang="zh-CN" altLang="en-US" sz="1600">
                <a:latin typeface="Times New Roman" panose="02020603050405020304" charset="0"/>
              </a:rPr>
              <a:t>实环境中基于视觉的</a:t>
            </a:r>
            <a:r>
              <a:rPr lang="zh-CN" altLang="en-US" sz="1600">
                <a:latin typeface="Times New Roman" panose="02020603050405020304" charset="0"/>
              </a:rPr>
              <a:t>状态估计器的</a:t>
            </a:r>
            <a:r>
              <a:rPr lang="zh-CN" altLang="en-US" sz="1600">
                <a:latin typeface="Times New Roman" panose="02020603050405020304" charset="0"/>
              </a:rPr>
              <a:t>估计误差</a:t>
            </a:r>
            <a:endParaRPr lang="zh-CN" altLang="en-US" sz="1600">
              <a:latin typeface="Times New Roman" panose="02020603050405020304" charset="0"/>
            </a:endParaRPr>
          </a:p>
        </p:txBody>
      </p:sp>
      <p:sp>
        <p:nvSpPr>
          <p:cNvPr id="56" name="椭圆 55"/>
          <p:cNvSpPr/>
          <p:nvPr>
            <p:custDataLst>
              <p:tags r:id="rId31"/>
            </p:custDataLst>
          </p:nvPr>
        </p:nvSpPr>
        <p:spPr>
          <a:xfrm>
            <a:off x="11788140" y="489585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32"/>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33"/>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34"/>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35"/>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36"/>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37"/>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38"/>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39"/>
            </p:custDataLst>
          </p:nvPr>
        </p:nvSpPr>
        <p:spPr>
          <a:xfrm>
            <a:off x="11875770" y="398716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5" name="椭圆 64"/>
          <p:cNvSpPr/>
          <p:nvPr>
            <p:custDataLst>
              <p:tags r:id="rId40"/>
            </p:custDataLst>
          </p:nvPr>
        </p:nvSpPr>
        <p:spPr>
          <a:xfrm>
            <a:off x="11875770" y="423862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6" name="椭圆 65"/>
          <p:cNvSpPr/>
          <p:nvPr>
            <p:custDataLst>
              <p:tags r:id="rId41"/>
            </p:custDataLst>
          </p:nvPr>
        </p:nvSpPr>
        <p:spPr>
          <a:xfrm>
            <a:off x="11875770" y="44678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custDataLst>
              <p:tags r:id="rId42"/>
            </p:custDataLst>
          </p:nvPr>
        </p:nvSpPr>
        <p:spPr>
          <a:xfrm>
            <a:off x="11870690" y="47148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560705" y="137795"/>
            <a:ext cx="311340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Literature Survey</a:t>
            </a:r>
            <a:endParaRPr lang="en-US" altLang="zh-CN" sz="2400" b="1" dirty="0">
              <a:solidFill>
                <a:schemeClr val="accent1">
                  <a:lumMod val="75000"/>
                </a:schemeClr>
              </a:solidFill>
              <a:cs typeface="+mn-ea"/>
              <a:sym typeface="+mn-lt"/>
            </a:endParaRPr>
          </a:p>
        </p:txBody>
      </p:sp>
      <p:sp>
        <p:nvSpPr>
          <p:cNvPr id="74" name="PA-文本框 1"/>
          <p:cNvSpPr txBox="1"/>
          <p:nvPr>
            <p:custDataLst>
              <p:tags r:id="rId7"/>
            </p:custDataLst>
          </p:nvPr>
        </p:nvSpPr>
        <p:spPr>
          <a:xfrm>
            <a:off x="3869055" y="1828165"/>
            <a:ext cx="4073525" cy="916305"/>
          </a:xfrm>
          <a:prstGeom prst="rect">
            <a:avLst/>
          </a:prstGeom>
          <a:noFill/>
        </p:spPr>
        <p:txBody>
          <a:bodyPr wrap="square" rtlCol="0">
            <a:noAutofit/>
          </a:bodyPr>
          <a:p>
            <a:pPr algn="l">
              <a:buClrTx/>
              <a:buSzTx/>
              <a:buFontTx/>
            </a:pPr>
            <a:r>
              <a:rPr lang="en-US" altLang="zh-CN" sz="6000" b="1" dirty="0">
                <a:solidFill>
                  <a:schemeClr val="tx1"/>
                </a:solidFill>
                <a:effectLst>
                  <a:outerShdw blurRad="38100" dist="19050" dir="2700000" algn="tl" rotWithShape="0">
                    <a:schemeClr val="dk1">
                      <a:alpha val="40000"/>
                    </a:schemeClr>
                  </a:outerShdw>
                </a:effectLst>
                <a:cs typeface="+mn-ea"/>
                <a:sym typeface="+mn-lt"/>
              </a:rPr>
              <a:t>THANKS!</a:t>
            </a:r>
            <a:endParaRPr lang="en-US" altLang="zh-CN" sz="6000" b="1" dirty="0">
              <a:solidFill>
                <a:schemeClr val="tx1"/>
              </a:solidFill>
              <a:effectLst>
                <a:outerShdw blurRad="38100" dist="19050" dir="2700000" algn="tl" rotWithShape="0">
                  <a:schemeClr val="dk1">
                    <a:alpha val="40000"/>
                  </a:schemeClr>
                </a:outerShdw>
              </a:effectLst>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8"/>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9"/>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10"/>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1"/>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2"/>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sp>
        <p:nvSpPr>
          <p:cNvPr id="42" name="文本框 41"/>
          <p:cNvSpPr txBox="1"/>
          <p:nvPr>
            <p:custDataLst>
              <p:tags r:id="rId13"/>
            </p:custDataLst>
          </p:nvPr>
        </p:nvSpPr>
        <p:spPr>
          <a:xfrm>
            <a:off x="1347470" y="5901690"/>
            <a:ext cx="2521585" cy="464185"/>
          </a:xfrm>
          <a:prstGeom prst="rect">
            <a:avLst/>
          </a:prstGeom>
          <a:noFill/>
        </p:spPr>
        <p:txBody>
          <a:bodyPr wrap="square" rtlCol="0" anchor="t">
            <a:noAutofit/>
          </a:bodyPr>
          <a:p>
            <a:pPr>
              <a:lnSpc>
                <a:spcPct val="125000"/>
              </a:lnSpc>
            </a:pPr>
            <a:r>
              <a:rPr lang="zh-CN" altLang="en-US" dirty="0">
                <a:solidFill>
                  <a:schemeClr val="bg1"/>
                </a:solidFill>
                <a:cs typeface="+mn-ea"/>
                <a:sym typeface="+mn-lt"/>
              </a:rPr>
              <a:t>汇报人：李志豪</a:t>
            </a:r>
            <a:endParaRPr lang="zh-CN" altLang="en-US" dirty="0">
              <a:solidFill>
                <a:schemeClr val="bg1"/>
              </a:solidFill>
              <a:cs typeface="+mn-ea"/>
              <a:sym typeface="+mn-lt"/>
            </a:endParaRPr>
          </a:p>
        </p:txBody>
      </p:sp>
      <p:sp>
        <p:nvSpPr>
          <p:cNvPr id="31" name="文本框 30"/>
          <p:cNvSpPr txBox="1"/>
          <p:nvPr>
            <p:custDataLst>
              <p:tags r:id="rId14"/>
            </p:custDataLst>
          </p:nvPr>
        </p:nvSpPr>
        <p:spPr>
          <a:xfrm>
            <a:off x="4878070" y="3047365"/>
            <a:ext cx="2037080" cy="585470"/>
          </a:xfrm>
          <a:prstGeom prst="rect">
            <a:avLst/>
          </a:prstGeom>
          <a:noFill/>
        </p:spPr>
        <p:txBody>
          <a:bodyPr wrap="square" rtlCol="0" anchor="t">
            <a:noAutofit/>
          </a:bodyPr>
          <a:p>
            <a:pPr marL="0" lvl="1" indent="0">
              <a:lnSpc>
                <a:spcPct val="125000"/>
              </a:lnSpc>
              <a:buFont typeface="Wingdings" panose="05000000000000000000" charset="0"/>
              <a:buNone/>
            </a:pPr>
            <a:r>
              <a:rPr lang="zh-CN" altLang="en-US" sz="2400" b="1" dirty="0">
                <a:solidFill>
                  <a:schemeClr val="accent1">
                    <a:lumMod val="75000"/>
                  </a:schemeClr>
                </a:solidFill>
                <a:ea typeface="+mn-lt"/>
                <a:cs typeface="+mn-ea"/>
                <a:sym typeface="+mn-lt"/>
              </a:rPr>
              <a:t>恳请批评指正</a:t>
            </a:r>
            <a:endParaRPr lang="zh-CN" altLang="en-US" sz="2400" b="1" dirty="0">
              <a:solidFill>
                <a:schemeClr val="accent1">
                  <a:lumMod val="75000"/>
                </a:schemeClr>
              </a:solidFill>
              <a:ea typeface="+mn-lt"/>
              <a:cs typeface="+mn-ea"/>
              <a:sym typeface="+mn-lt"/>
            </a:endParaRPr>
          </a:p>
        </p:txBody>
      </p:sp>
      <p:sp>
        <p:nvSpPr>
          <p:cNvPr id="8" name="矩形 7"/>
          <p:cNvSpPr/>
          <p:nvPr>
            <p:custDataLst>
              <p:tags r:id="rId15"/>
            </p:custDataLst>
          </p:nvPr>
        </p:nvSpPr>
        <p:spPr>
          <a:xfrm>
            <a:off x="635" y="4963795"/>
            <a:ext cx="12192000" cy="75882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a:t>学习灵活的手部操作</a:t>
            </a:r>
            <a:r>
              <a:rPr lang="en-US" altLang="zh-CN" sz="2400"/>
              <a:t>——</a:t>
            </a:r>
            <a:r>
              <a:rPr lang="en-US" altLang="zh-CN" sz="2400"/>
              <a:t>Robotics</a:t>
            </a:r>
            <a:endParaRPr lang="en-US" altLang="zh-CN" sz="2400"/>
          </a:p>
        </p:txBody>
      </p:sp>
      <p:sp>
        <p:nvSpPr>
          <p:cNvPr id="9" name="文本框 8"/>
          <p:cNvSpPr txBox="1"/>
          <p:nvPr>
            <p:custDataLst>
              <p:tags r:id="rId16"/>
            </p:custDataLst>
          </p:nvPr>
        </p:nvSpPr>
        <p:spPr>
          <a:xfrm>
            <a:off x="2392045" y="5852795"/>
            <a:ext cx="2521585" cy="464185"/>
          </a:xfrm>
          <a:prstGeom prst="rect">
            <a:avLst/>
          </a:prstGeom>
          <a:noFill/>
        </p:spPr>
        <p:txBody>
          <a:bodyPr wrap="square" rtlCol="0" anchor="t">
            <a:noAutofit/>
          </a:bodyPr>
          <a:p>
            <a:pPr>
              <a:lnSpc>
                <a:spcPct val="125000"/>
              </a:lnSpc>
            </a:pPr>
            <a:r>
              <a:rPr lang="zh-CN" altLang="en-US" dirty="0">
                <a:cs typeface="+mn-ea"/>
                <a:sym typeface="+mn-lt"/>
              </a:rPr>
              <a:t>汇报人：李志豪</a:t>
            </a:r>
            <a:endParaRPr lang="zh-CN" altLang="en-US" dirty="0">
              <a:cs typeface="+mn-ea"/>
              <a:sym typeface="+mn-lt"/>
            </a:endParaRPr>
          </a:p>
        </p:txBody>
      </p:sp>
      <p:sp>
        <p:nvSpPr>
          <p:cNvPr id="10" name="文本框 9"/>
          <p:cNvSpPr txBox="1"/>
          <p:nvPr>
            <p:custDataLst>
              <p:tags r:id="rId17"/>
            </p:custDataLst>
          </p:nvPr>
        </p:nvSpPr>
        <p:spPr>
          <a:xfrm>
            <a:off x="7660005" y="5852795"/>
            <a:ext cx="2521585" cy="464185"/>
          </a:xfrm>
          <a:prstGeom prst="rect">
            <a:avLst/>
          </a:prstGeom>
          <a:noFill/>
        </p:spPr>
        <p:txBody>
          <a:bodyPr wrap="square" rtlCol="0" anchor="t">
            <a:noAutofit/>
          </a:bodyPr>
          <a:p>
            <a:pPr>
              <a:lnSpc>
                <a:spcPct val="125000"/>
              </a:lnSpc>
            </a:pPr>
            <a:r>
              <a:rPr lang="zh-CN" altLang="en-US" dirty="0">
                <a:cs typeface="+mn-ea"/>
                <a:sym typeface="+mn-lt"/>
              </a:rPr>
              <a:t>时间：</a:t>
            </a:r>
            <a:r>
              <a:rPr lang="en-US" altLang="zh-CN" sz="2000" dirty="0">
                <a:latin typeface="Times New Roman" panose="02020603050405020304" charset="0"/>
                <a:cs typeface="Times New Roman" panose="02020603050405020304" charset="0"/>
                <a:sym typeface="+mn-lt"/>
              </a:rPr>
              <a:t>2023.11.16</a:t>
            </a:r>
            <a:endParaRPr lang="en-US" altLang="zh-CN" sz="2000" dirty="0">
              <a:latin typeface="Times New Roman" panose="02020603050405020304" charset="0"/>
              <a:cs typeface="Times New Roman" panose="02020603050405020304" charset="0"/>
              <a:sym typeface="+mn-lt"/>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74"/>
                                        </p:tgtEl>
                                        <p:attrNameLst>
                                          <p:attrName>style.visibility</p:attrName>
                                        </p:attrNameLst>
                                      </p:cBhvr>
                                      <p:to>
                                        <p:strVal val="visible"/>
                                      </p:to>
                                    </p:set>
                                    <p:anim to="" calcmode="lin" valueType="num">
                                      <p:cBhvr>
                                        <p:cTn id="11" dur="700" fill="hold">
                                          <p:stCondLst>
                                            <p:cond delay="0"/>
                                          </p:stCondLst>
                                        </p:cTn>
                                        <p:tgtEl>
                                          <p:spTgt spid="74"/>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74"/>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37795"/>
            <a:ext cx="380555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Research Background</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sp>
        <p:nvSpPr>
          <p:cNvPr id="34" name="PA-椭圆 25"/>
          <p:cNvSpPr/>
          <p:nvPr>
            <p:custDataLst>
              <p:tags r:id="rId12"/>
            </p:custDataLst>
          </p:nvPr>
        </p:nvSpPr>
        <p:spPr>
          <a:xfrm>
            <a:off x="848360" y="14839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PA-椭圆 25"/>
          <p:cNvSpPr/>
          <p:nvPr>
            <p:custDataLst>
              <p:tags r:id="rId13"/>
            </p:custDataLst>
          </p:nvPr>
        </p:nvSpPr>
        <p:spPr>
          <a:xfrm>
            <a:off x="842010" y="288798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PA-椭圆 25"/>
          <p:cNvSpPr/>
          <p:nvPr>
            <p:custDataLst>
              <p:tags r:id="rId14"/>
            </p:custDataLst>
          </p:nvPr>
        </p:nvSpPr>
        <p:spPr>
          <a:xfrm>
            <a:off x="848360" y="19507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2" name="文本框 41"/>
          <p:cNvSpPr txBox="1"/>
          <p:nvPr>
            <p:custDataLst>
              <p:tags r:id="rId15"/>
            </p:custDataLst>
          </p:nvPr>
        </p:nvSpPr>
        <p:spPr>
          <a:xfrm>
            <a:off x="1068705" y="1313815"/>
            <a:ext cx="7799705" cy="464185"/>
          </a:xfrm>
          <a:prstGeom prst="rect">
            <a:avLst/>
          </a:prstGeom>
          <a:noFill/>
        </p:spPr>
        <p:txBody>
          <a:bodyPr wrap="square" rtlCol="0" anchor="t">
            <a:noAutofit/>
          </a:bodyPr>
          <a:p>
            <a:pPr>
              <a:lnSpc>
                <a:spcPct val="125000"/>
              </a:lnSpc>
            </a:pPr>
            <a:r>
              <a:rPr lang="zh-CN" altLang="en-US" dirty="0">
                <a:cs typeface="+mn-ea"/>
                <a:sym typeface="+mn-lt"/>
              </a:rPr>
              <a:t>现在的机器人专门面向特定任务而设计，工作在受约束的环境中</a:t>
            </a:r>
            <a:endParaRPr lang="zh-CN" altLang="en-US" dirty="0">
              <a:cs typeface="+mn-ea"/>
              <a:sym typeface="+mn-lt"/>
            </a:endParaRPr>
          </a:p>
        </p:txBody>
      </p:sp>
      <p:sp>
        <p:nvSpPr>
          <p:cNvPr id="43" name="文本框 42"/>
          <p:cNvSpPr txBox="1"/>
          <p:nvPr>
            <p:custDataLst>
              <p:tags r:id="rId16"/>
            </p:custDataLst>
          </p:nvPr>
        </p:nvSpPr>
        <p:spPr>
          <a:xfrm>
            <a:off x="1017905" y="2708275"/>
            <a:ext cx="9566910" cy="756285"/>
          </a:xfrm>
          <a:prstGeom prst="rect">
            <a:avLst/>
          </a:prstGeom>
          <a:noFill/>
        </p:spPr>
        <p:txBody>
          <a:bodyPr wrap="square" rtlCol="0" anchor="t">
            <a:noAutofit/>
          </a:bodyPr>
          <a:p>
            <a:pPr>
              <a:lnSpc>
                <a:spcPct val="125000"/>
              </a:lnSpc>
            </a:pPr>
            <a:r>
              <a:rPr lang="zh-CN" altLang="en-US" dirty="0">
                <a:cs typeface="+mn-ea"/>
                <a:sym typeface="+mn-lt"/>
              </a:rPr>
              <a:t>人类能够在复杂多样的环境中，执行一系列灵活的操控任务，因此模拟人类设计机器人手爪能够增强机器人控制的能力</a:t>
            </a:r>
            <a:endParaRPr dirty="0">
              <a:sym typeface="+mn-lt"/>
            </a:endParaRPr>
          </a:p>
        </p:txBody>
      </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7"/>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8"/>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9"/>
            </p:custDataLst>
          </p:nvPr>
        </p:nvSpPr>
        <p:spPr>
          <a:xfrm>
            <a:off x="4913630" y="137795"/>
            <a:ext cx="268922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机器人</a:t>
            </a:r>
            <a:r>
              <a:rPr lang="zh-CN" altLang="en-US" sz="2400" b="1" dirty="0">
                <a:solidFill>
                  <a:schemeClr val="accent1">
                    <a:lumMod val="75000"/>
                  </a:schemeClr>
                </a:solidFill>
                <a:cs typeface="+mn-ea"/>
                <a:sym typeface="+mn-lt"/>
              </a:rPr>
              <a:t>控制的现状</a:t>
            </a:r>
            <a:endParaRPr lang="zh-CN" altLang="en-US" sz="2400" b="1" dirty="0">
              <a:solidFill>
                <a:schemeClr val="accent1">
                  <a:lumMod val="75000"/>
                </a:schemeClr>
              </a:solidFill>
              <a:cs typeface="+mn-ea"/>
              <a:sym typeface="+mn-lt"/>
            </a:endParaRPr>
          </a:p>
        </p:txBody>
      </p:sp>
      <p:sp>
        <p:nvSpPr>
          <p:cNvPr id="3" name="矩形 2"/>
          <p:cNvSpPr/>
          <p:nvPr>
            <p:custDataLst>
              <p:tags r:id="rId20"/>
            </p:custDataLst>
          </p:nvPr>
        </p:nvSpPr>
        <p:spPr>
          <a:xfrm>
            <a:off x="835660" y="935355"/>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难以灵活操控物体</a:t>
            </a:r>
            <a:endParaRPr lang="zh-CN" altLang="en-US"/>
          </a:p>
        </p:txBody>
      </p:sp>
      <p:sp>
        <p:nvSpPr>
          <p:cNvPr id="4" name="文本框 3"/>
          <p:cNvSpPr txBox="1"/>
          <p:nvPr>
            <p:custDataLst>
              <p:tags r:id="rId21"/>
            </p:custDataLst>
          </p:nvPr>
        </p:nvSpPr>
        <p:spPr>
          <a:xfrm>
            <a:off x="1056005" y="1760220"/>
            <a:ext cx="8698865" cy="464185"/>
          </a:xfrm>
          <a:prstGeom prst="rect">
            <a:avLst/>
          </a:prstGeom>
          <a:noFill/>
        </p:spPr>
        <p:txBody>
          <a:bodyPr wrap="square" rtlCol="0" anchor="t">
            <a:noAutofit/>
          </a:bodyPr>
          <a:p>
            <a:pPr>
              <a:lnSpc>
                <a:spcPct val="125000"/>
              </a:lnSpc>
            </a:pPr>
            <a:r>
              <a:rPr lang="zh-CN" altLang="en-US" dirty="0">
                <a:cs typeface="+mn-ea"/>
                <a:sym typeface="+mn-lt"/>
              </a:rPr>
              <a:t>现在的机器人难以利用复杂的末端执行器，以实现抓取、拾取或操纵其他物体</a:t>
            </a:r>
            <a:endParaRPr lang="zh-CN" altLang="en-US" dirty="0">
              <a:cs typeface="+mn-ea"/>
              <a:sym typeface="+mn-lt"/>
            </a:endParaRPr>
          </a:p>
        </p:txBody>
      </p:sp>
      <p:sp>
        <p:nvSpPr>
          <p:cNvPr id="5" name="矩形 4"/>
          <p:cNvSpPr/>
          <p:nvPr>
            <p:custDataLst>
              <p:tags r:id="rId22"/>
            </p:custDataLst>
          </p:nvPr>
        </p:nvSpPr>
        <p:spPr>
          <a:xfrm>
            <a:off x="835025" y="2312035"/>
            <a:ext cx="231711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Inspiration Source</a:t>
            </a:r>
            <a:endParaRPr lang="en-US" altLang="zh-CN"/>
          </a:p>
        </p:txBody>
      </p:sp>
      <p:sp>
        <p:nvSpPr>
          <p:cNvPr id="6" name="矩形 5"/>
          <p:cNvSpPr/>
          <p:nvPr>
            <p:custDataLst>
              <p:tags r:id="rId23"/>
            </p:custDataLst>
          </p:nvPr>
        </p:nvSpPr>
        <p:spPr>
          <a:xfrm>
            <a:off x="835025" y="3547110"/>
            <a:ext cx="2315845" cy="3460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研究的问题</a:t>
            </a:r>
            <a:endParaRPr lang="zh-CN" altLang="en-US"/>
          </a:p>
        </p:txBody>
      </p:sp>
      <p:sp>
        <p:nvSpPr>
          <p:cNvPr id="21" name="文本框 20"/>
          <p:cNvSpPr txBox="1"/>
          <p:nvPr>
            <p:custDataLst>
              <p:tags r:id="rId24"/>
            </p:custDataLst>
          </p:nvPr>
        </p:nvSpPr>
        <p:spPr>
          <a:xfrm>
            <a:off x="1062355" y="3892550"/>
            <a:ext cx="9566910" cy="492125"/>
          </a:xfrm>
          <a:prstGeom prst="rect">
            <a:avLst/>
          </a:prstGeom>
          <a:noFill/>
        </p:spPr>
        <p:txBody>
          <a:bodyPr wrap="square" rtlCol="0" anchor="t">
            <a:noAutofit/>
          </a:bodyPr>
          <a:p>
            <a:pPr>
              <a:lnSpc>
                <a:spcPct val="125000"/>
              </a:lnSpc>
            </a:pPr>
            <a:r>
              <a:rPr lang="zh-CN" altLang="en-US" dirty="0">
                <a:cs typeface="+mn-ea"/>
                <a:sym typeface="+mn-lt"/>
              </a:rPr>
              <a:t>机器人手掌中物体的重定向</a:t>
            </a:r>
            <a:r>
              <a:rPr lang="en-US" altLang="zh-CN" baseline="30000" dirty="0">
                <a:latin typeface="微软雅黑" panose="020B0503020204020204" charset="-122"/>
                <a:ea typeface="微软雅黑" panose="020B0503020204020204" charset="-122"/>
                <a:cs typeface="Times New Roman" panose="02020603050405020304" charset="0"/>
                <a:sym typeface="+mn-lt"/>
              </a:rPr>
              <a:t>1</a:t>
            </a:r>
            <a:endParaRPr lang="en-US" altLang="zh-CN" baseline="30000" dirty="0">
              <a:latin typeface="微软雅黑" panose="020B0503020204020204" charset="-122"/>
              <a:ea typeface="微软雅黑" panose="020B0503020204020204" charset="-122"/>
              <a:cs typeface="Times New Roman" panose="02020603050405020304" charset="0"/>
              <a:sym typeface="+mn-lt"/>
            </a:endParaRPr>
          </a:p>
        </p:txBody>
      </p:sp>
      <p:sp>
        <p:nvSpPr>
          <p:cNvPr id="22" name="PA-椭圆 25"/>
          <p:cNvSpPr/>
          <p:nvPr>
            <p:custDataLst>
              <p:tags r:id="rId25"/>
            </p:custDataLst>
          </p:nvPr>
        </p:nvSpPr>
        <p:spPr>
          <a:xfrm>
            <a:off x="854710" y="406082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cxnSp>
        <p:nvCxnSpPr>
          <p:cNvPr id="61" name="直接连接符 60"/>
          <p:cNvCxnSpPr/>
          <p:nvPr>
            <p:custDataLst>
              <p:tags r:id="rId26"/>
            </p:custDataLst>
          </p:nvPr>
        </p:nvCxnSpPr>
        <p:spPr>
          <a:xfrm>
            <a:off x="772301" y="5770586"/>
            <a:ext cx="4867275" cy="6350"/>
          </a:xfrm>
          <a:prstGeom prst="line">
            <a:avLst/>
          </a:prstGeom>
          <a:ln w="25400">
            <a:solidFill>
              <a:srgbClr val="000F2E"/>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7"/>
            </p:custDataLst>
          </p:nvPr>
        </p:nvSpPr>
        <p:spPr>
          <a:xfrm>
            <a:off x="695325" y="5721350"/>
            <a:ext cx="9566910" cy="492125"/>
          </a:xfrm>
          <a:prstGeom prst="rect">
            <a:avLst/>
          </a:prstGeom>
          <a:noFill/>
        </p:spPr>
        <p:txBody>
          <a:bodyPr wrap="square" rtlCol="0" anchor="t">
            <a:noAutofit/>
          </a:bodyPr>
          <a:p>
            <a:pPr>
              <a:lnSpc>
                <a:spcPct val="125000"/>
              </a:lnSpc>
            </a:pPr>
            <a:r>
              <a:rPr lang="en-US" altLang="zh-CN" baseline="30000" dirty="0">
                <a:latin typeface="楷体" panose="02010609060101010101" charset="-122"/>
                <a:ea typeface="楷体" panose="02010609060101010101" charset="-122"/>
                <a:cs typeface="+mn-ea"/>
                <a:sym typeface="+mn-lt"/>
              </a:rPr>
              <a:t>1</a:t>
            </a:r>
            <a:r>
              <a:rPr lang="zh-CN" altLang="en-US" dirty="0">
                <a:latin typeface="楷体" panose="02010609060101010101" charset="-122"/>
                <a:ea typeface="楷体" panose="02010609060101010101" charset="-122"/>
                <a:cs typeface="+mn-ea"/>
                <a:sym typeface="+mn-lt"/>
              </a:rPr>
              <a:t>物体重定向，指在机器人或人类手中改变物体的方向或位置的过程</a:t>
            </a:r>
            <a:endParaRPr lang="zh-CN" altLang="en-US" dirty="0">
              <a:latin typeface="楷体" panose="02010609060101010101" charset="-122"/>
              <a:ea typeface="楷体" panose="02010609060101010101" charset="-122"/>
              <a:cs typeface="+mn-ea"/>
              <a:sym typeface="+mn-lt"/>
            </a:endParaRPr>
          </a:p>
        </p:txBody>
      </p:sp>
      <p:sp>
        <p:nvSpPr>
          <p:cNvPr id="26" name="矩形 25"/>
          <p:cNvSpPr/>
          <p:nvPr>
            <p:custDataLst>
              <p:tags r:id="rId28"/>
            </p:custDataLst>
          </p:nvPr>
        </p:nvSpPr>
        <p:spPr>
          <a:xfrm>
            <a:off x="835025" y="4408170"/>
            <a:ext cx="2315845" cy="37274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研究的目标</a:t>
            </a:r>
            <a:endParaRPr lang="zh-CN" altLang="en-US"/>
          </a:p>
        </p:txBody>
      </p:sp>
      <p:sp>
        <p:nvSpPr>
          <p:cNvPr id="30" name="文本框 29"/>
          <p:cNvSpPr txBox="1"/>
          <p:nvPr>
            <p:custDataLst>
              <p:tags r:id="rId29"/>
            </p:custDataLst>
          </p:nvPr>
        </p:nvSpPr>
        <p:spPr>
          <a:xfrm>
            <a:off x="1043305" y="4843145"/>
            <a:ext cx="9566910" cy="492125"/>
          </a:xfrm>
          <a:prstGeom prst="rect">
            <a:avLst/>
          </a:prstGeom>
          <a:noFill/>
        </p:spPr>
        <p:txBody>
          <a:bodyPr wrap="square" rtlCol="0" anchor="t">
            <a:noAutofit/>
          </a:bodyPr>
          <a:p>
            <a:pPr>
              <a:lnSpc>
                <a:spcPct val="125000"/>
              </a:lnSpc>
            </a:pPr>
            <a:r>
              <a:rPr lang="zh-CN" altLang="en-US" dirty="0">
                <a:cs typeface="+mn-ea"/>
                <a:sym typeface="+mn-lt"/>
              </a:rPr>
              <a:t>能够使得机器人将物体重定向为指定的目标状态</a:t>
            </a:r>
            <a:endParaRPr lang="en-US" altLang="zh-CN" baseline="30000" dirty="0">
              <a:latin typeface="微软雅黑" panose="020B0503020204020204" charset="-122"/>
              <a:ea typeface="微软雅黑" panose="020B0503020204020204" charset="-122"/>
              <a:cs typeface="Times New Roman" panose="02020603050405020304" charset="0"/>
              <a:sym typeface="+mn-lt"/>
            </a:endParaRPr>
          </a:p>
        </p:txBody>
      </p:sp>
      <p:sp>
        <p:nvSpPr>
          <p:cNvPr id="31" name="PA-椭圆 25"/>
          <p:cNvSpPr/>
          <p:nvPr>
            <p:custDataLst>
              <p:tags r:id="rId30"/>
            </p:custDataLst>
          </p:nvPr>
        </p:nvSpPr>
        <p:spPr>
          <a:xfrm>
            <a:off x="831215" y="50171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37" name="组合 36"/>
          <p:cNvGrpSpPr/>
          <p:nvPr/>
        </p:nvGrpSpPr>
        <p:grpSpPr>
          <a:xfrm>
            <a:off x="11788140" y="2038985"/>
            <a:ext cx="214630" cy="3001010"/>
            <a:chOff x="18486" y="3211"/>
            <a:chExt cx="338" cy="4726"/>
          </a:xfrm>
        </p:grpSpPr>
        <p:sp>
          <p:nvSpPr>
            <p:cNvPr id="8" name="椭圆 7"/>
            <p:cNvSpPr/>
            <p:nvPr>
              <p:custDataLst>
                <p:tags r:id="rId31"/>
              </p:custDataLst>
            </p:nvPr>
          </p:nvSpPr>
          <p:spPr>
            <a:xfrm>
              <a:off x="18486" y="3211"/>
              <a:ext cx="339" cy="339"/>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椭圆 8"/>
            <p:cNvSpPr/>
            <p:nvPr>
              <p:custDataLst>
                <p:tags r:id="rId32"/>
              </p:custDataLst>
            </p:nvPr>
          </p:nvSpPr>
          <p:spPr>
            <a:xfrm>
              <a:off x="18619" y="3881"/>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椭圆 9"/>
            <p:cNvSpPr/>
            <p:nvPr>
              <p:custDataLst>
                <p:tags r:id="rId33"/>
              </p:custDataLst>
            </p:nvPr>
          </p:nvSpPr>
          <p:spPr>
            <a:xfrm>
              <a:off x="18619" y="428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1" name="椭圆 10"/>
            <p:cNvSpPr/>
            <p:nvPr>
              <p:custDataLst>
                <p:tags r:id="rId34"/>
              </p:custDataLst>
            </p:nvPr>
          </p:nvSpPr>
          <p:spPr>
            <a:xfrm>
              <a:off x="18619" y="4688"/>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 name="椭圆 11"/>
            <p:cNvSpPr/>
            <p:nvPr>
              <p:custDataLst>
                <p:tags r:id="rId35"/>
              </p:custDataLst>
            </p:nvPr>
          </p:nvSpPr>
          <p:spPr>
            <a:xfrm>
              <a:off x="18619" y="508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 name="椭圆 12"/>
            <p:cNvSpPr/>
            <p:nvPr>
              <p:custDataLst>
                <p:tags r:id="rId36"/>
              </p:custDataLst>
            </p:nvPr>
          </p:nvSpPr>
          <p:spPr>
            <a:xfrm>
              <a:off x="18619" y="5489"/>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3" name="椭圆 22"/>
            <p:cNvSpPr/>
            <p:nvPr>
              <p:custDataLst>
                <p:tags r:id="rId37"/>
              </p:custDataLst>
            </p:nvPr>
          </p:nvSpPr>
          <p:spPr>
            <a:xfrm>
              <a:off x="18624" y="5901"/>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4" name="椭圆 23"/>
            <p:cNvSpPr/>
            <p:nvPr>
              <p:custDataLst>
                <p:tags r:id="rId38"/>
              </p:custDataLst>
            </p:nvPr>
          </p:nvSpPr>
          <p:spPr>
            <a:xfrm>
              <a:off x="18624" y="630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2" name="椭圆 31"/>
            <p:cNvSpPr/>
            <p:nvPr>
              <p:custDataLst>
                <p:tags r:id="rId39"/>
              </p:custDataLst>
            </p:nvPr>
          </p:nvSpPr>
          <p:spPr>
            <a:xfrm>
              <a:off x="18624" y="6708"/>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3" name="椭圆 32"/>
            <p:cNvSpPr/>
            <p:nvPr>
              <p:custDataLst>
                <p:tags r:id="rId40"/>
              </p:custDataLst>
            </p:nvPr>
          </p:nvSpPr>
          <p:spPr>
            <a:xfrm>
              <a:off x="18624" y="7104"/>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5" name="椭圆 34"/>
            <p:cNvSpPr/>
            <p:nvPr>
              <p:custDataLst>
                <p:tags r:id="rId41"/>
              </p:custDataLst>
            </p:nvPr>
          </p:nvSpPr>
          <p:spPr>
            <a:xfrm>
              <a:off x="18624" y="7509"/>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6" name="椭圆 35"/>
            <p:cNvSpPr/>
            <p:nvPr>
              <p:custDataLst>
                <p:tags r:id="rId42"/>
              </p:custDataLst>
            </p:nvPr>
          </p:nvSpPr>
          <p:spPr>
            <a:xfrm>
              <a:off x="18616" y="7865"/>
              <a:ext cx="72" cy="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Tree>
    <p:custDataLst>
      <p:tags r:id="rId4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37795"/>
            <a:ext cx="3228975"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Previous Research</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862830" y="137795"/>
            <a:ext cx="3790950"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难以迁移、行为学习受限</a:t>
            </a:r>
            <a:endParaRPr lang="zh-CN" altLang="en-US" sz="2400" b="1" dirty="0">
              <a:solidFill>
                <a:schemeClr val="accent1">
                  <a:lumMod val="75000"/>
                </a:schemeClr>
              </a:solidFill>
              <a:cs typeface="+mn-ea"/>
              <a:sym typeface="+mn-lt"/>
            </a:endParaRPr>
          </a:p>
        </p:txBody>
      </p:sp>
      <p:sp>
        <p:nvSpPr>
          <p:cNvPr id="3" name="矩形 2"/>
          <p:cNvSpPr/>
          <p:nvPr>
            <p:custDataLst>
              <p:tags r:id="rId15"/>
            </p:custDataLst>
          </p:nvPr>
        </p:nvSpPr>
        <p:spPr>
          <a:xfrm>
            <a:off x="923925" y="183197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虚拟环境训练</a:t>
            </a:r>
            <a:endParaRPr lang="zh-CN" altLang="en-US" sz="2000">
              <a:ln>
                <a:noFill/>
              </a:ln>
              <a:solidFill>
                <a:schemeClr val="tx1"/>
              </a:solidFill>
            </a:endParaRPr>
          </a:p>
        </p:txBody>
      </p:sp>
      <p:sp>
        <p:nvSpPr>
          <p:cNvPr id="4" name="文本框 3"/>
          <p:cNvSpPr txBox="1"/>
          <p:nvPr>
            <p:custDataLst>
              <p:tags r:id="rId16"/>
            </p:custDataLst>
          </p:nvPr>
        </p:nvSpPr>
        <p:spPr>
          <a:xfrm>
            <a:off x="4707255" y="4910455"/>
            <a:ext cx="2774950" cy="464185"/>
          </a:xfrm>
          <a:prstGeom prst="rect">
            <a:avLst/>
          </a:prstGeom>
          <a:noFill/>
        </p:spPr>
        <p:txBody>
          <a:bodyPr wrap="square" rtlCol="0" anchor="t">
            <a:noAutofit/>
          </a:bodyPr>
          <a:p>
            <a:pPr>
              <a:lnSpc>
                <a:spcPct val="125000"/>
              </a:lnSpc>
            </a:pPr>
            <a:r>
              <a:rPr lang="zh-CN" altLang="en-US" dirty="0">
                <a:latin typeface="楷体" panose="02010609060101010101" charset="-122"/>
                <a:ea typeface="楷体" panose="02010609060101010101" charset="-122"/>
                <a:cs typeface="+mn-ea"/>
                <a:sym typeface="+mn-lt"/>
              </a:rPr>
              <a:t>之前的研究工作特点分析</a:t>
            </a:r>
            <a:endParaRPr lang="zh-CN" altLang="en-US" dirty="0">
              <a:latin typeface="楷体" panose="02010609060101010101" charset="-122"/>
              <a:ea typeface="楷体" panose="02010609060101010101" charset="-122"/>
              <a:cs typeface="+mn-ea"/>
              <a:sym typeface="+mn-lt"/>
            </a:endParaRPr>
          </a:p>
        </p:txBody>
      </p:sp>
      <p:sp>
        <p:nvSpPr>
          <p:cNvPr id="21" name="矩形 20"/>
          <p:cNvSpPr/>
          <p:nvPr>
            <p:custDataLst>
              <p:tags r:id="rId17"/>
            </p:custDataLst>
          </p:nvPr>
        </p:nvSpPr>
        <p:spPr>
          <a:xfrm>
            <a:off x="923925" y="353631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现实环境训练</a:t>
            </a:r>
            <a:endParaRPr lang="zh-CN" altLang="en-US" sz="2000">
              <a:ln>
                <a:noFill/>
              </a:ln>
              <a:solidFill>
                <a:schemeClr val="tx1"/>
              </a:solidFill>
            </a:endParaRPr>
          </a:p>
        </p:txBody>
      </p:sp>
      <p:sp>
        <p:nvSpPr>
          <p:cNvPr id="22" name="矩形 21"/>
          <p:cNvSpPr/>
          <p:nvPr>
            <p:custDataLst>
              <p:tags r:id="rId18"/>
            </p:custDataLst>
          </p:nvPr>
        </p:nvSpPr>
        <p:spPr>
          <a:xfrm>
            <a:off x="4892040" y="319722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训练速度缓慢</a:t>
            </a:r>
            <a:endParaRPr lang="zh-CN" altLang="en-US" sz="2000">
              <a:ln>
                <a:noFill/>
              </a:ln>
              <a:solidFill>
                <a:schemeClr val="tx1"/>
              </a:solidFill>
            </a:endParaRPr>
          </a:p>
        </p:txBody>
      </p:sp>
      <p:sp>
        <p:nvSpPr>
          <p:cNvPr id="23" name="矩形 22"/>
          <p:cNvSpPr/>
          <p:nvPr>
            <p:custDataLst>
              <p:tags r:id="rId19"/>
            </p:custDataLst>
          </p:nvPr>
        </p:nvSpPr>
        <p:spPr>
          <a:xfrm>
            <a:off x="4892040" y="406781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训练成本高昂</a:t>
            </a:r>
            <a:endParaRPr lang="zh-CN" altLang="en-US" sz="2000">
              <a:ln>
                <a:noFill/>
              </a:ln>
              <a:solidFill>
                <a:schemeClr val="tx1"/>
              </a:solidFill>
            </a:endParaRPr>
          </a:p>
        </p:txBody>
      </p:sp>
      <p:sp>
        <p:nvSpPr>
          <p:cNvPr id="24" name="矩形 23"/>
          <p:cNvSpPr/>
          <p:nvPr>
            <p:custDataLst>
              <p:tags r:id="rId20"/>
            </p:custDataLst>
          </p:nvPr>
        </p:nvSpPr>
        <p:spPr>
          <a:xfrm>
            <a:off x="8765540" y="326707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无需进行迁移</a:t>
            </a:r>
            <a:endParaRPr lang="zh-CN" altLang="en-US" sz="2000">
              <a:ln>
                <a:noFill/>
              </a:ln>
              <a:solidFill>
                <a:schemeClr val="tx1"/>
              </a:solidFill>
            </a:endParaRPr>
          </a:p>
        </p:txBody>
      </p:sp>
      <p:sp>
        <p:nvSpPr>
          <p:cNvPr id="25" name="矩形 24"/>
          <p:cNvSpPr/>
          <p:nvPr>
            <p:custDataLst>
              <p:tags r:id="rId21"/>
            </p:custDataLst>
          </p:nvPr>
        </p:nvSpPr>
        <p:spPr>
          <a:xfrm>
            <a:off x="8765540" y="397129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行为学习受限</a:t>
            </a:r>
            <a:endParaRPr lang="zh-CN" altLang="en-US" sz="2000">
              <a:ln>
                <a:noFill/>
              </a:ln>
              <a:solidFill>
                <a:schemeClr val="tx1"/>
              </a:solidFill>
            </a:endParaRPr>
          </a:p>
        </p:txBody>
      </p:sp>
      <p:sp>
        <p:nvSpPr>
          <p:cNvPr id="35" name="矩形 34"/>
          <p:cNvSpPr/>
          <p:nvPr>
            <p:custDataLst>
              <p:tags r:id="rId22"/>
            </p:custDataLst>
          </p:nvPr>
        </p:nvSpPr>
        <p:spPr>
          <a:xfrm>
            <a:off x="8765540" y="145351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灵活手部操控</a:t>
            </a:r>
            <a:endParaRPr lang="zh-CN" altLang="en-US" sz="2000">
              <a:ln>
                <a:noFill/>
              </a:ln>
              <a:solidFill>
                <a:schemeClr val="tx1"/>
              </a:solidFill>
            </a:endParaRPr>
          </a:p>
        </p:txBody>
      </p:sp>
      <p:sp>
        <p:nvSpPr>
          <p:cNvPr id="36" name="矩形 35"/>
          <p:cNvSpPr/>
          <p:nvPr>
            <p:custDataLst>
              <p:tags r:id="rId23"/>
            </p:custDataLst>
          </p:nvPr>
        </p:nvSpPr>
        <p:spPr>
          <a:xfrm>
            <a:off x="8767445" y="211836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难以进行迁移</a:t>
            </a:r>
            <a:endParaRPr lang="zh-CN" altLang="en-US" sz="2000">
              <a:ln>
                <a:noFill/>
              </a:ln>
              <a:solidFill>
                <a:schemeClr val="tx1"/>
              </a:solidFill>
            </a:endParaRPr>
          </a:p>
        </p:txBody>
      </p:sp>
      <p:sp>
        <p:nvSpPr>
          <p:cNvPr id="37" name="矩形 36"/>
          <p:cNvSpPr/>
          <p:nvPr>
            <p:custDataLst>
              <p:tags r:id="rId24"/>
            </p:custDataLst>
          </p:nvPr>
        </p:nvSpPr>
        <p:spPr>
          <a:xfrm>
            <a:off x="4964430" y="2148840"/>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训练速度迅速</a:t>
            </a:r>
            <a:endParaRPr lang="zh-CN" altLang="en-US" sz="2000">
              <a:ln>
                <a:noFill/>
              </a:ln>
              <a:solidFill>
                <a:schemeClr val="tx1"/>
              </a:solidFill>
            </a:endParaRPr>
          </a:p>
        </p:txBody>
      </p:sp>
      <p:sp>
        <p:nvSpPr>
          <p:cNvPr id="38" name="矩形 37"/>
          <p:cNvSpPr/>
          <p:nvPr>
            <p:custDataLst>
              <p:tags r:id="rId25"/>
            </p:custDataLst>
          </p:nvPr>
        </p:nvSpPr>
        <p:spPr>
          <a:xfrm>
            <a:off x="4964430" y="1483995"/>
            <a:ext cx="251777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rPr>
              <a:t>大规模多样的数据</a:t>
            </a:r>
            <a:endParaRPr lang="zh-CN" altLang="en-US" sz="2000">
              <a:ln>
                <a:noFill/>
              </a:ln>
              <a:solidFill>
                <a:schemeClr val="tx1"/>
              </a:solidFill>
            </a:endParaRPr>
          </a:p>
        </p:txBody>
      </p:sp>
      <p:sp>
        <p:nvSpPr>
          <p:cNvPr id="39" name="燕尾形箭头 38"/>
          <p:cNvSpPr/>
          <p:nvPr/>
        </p:nvSpPr>
        <p:spPr>
          <a:xfrm>
            <a:off x="3694430" y="174879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燕尾形箭头 39"/>
          <p:cNvSpPr/>
          <p:nvPr>
            <p:custDataLst>
              <p:tags r:id="rId26"/>
            </p:custDataLst>
          </p:nvPr>
        </p:nvSpPr>
        <p:spPr>
          <a:xfrm>
            <a:off x="7590790" y="174879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燕尾形箭头 40"/>
          <p:cNvSpPr/>
          <p:nvPr>
            <p:custDataLst>
              <p:tags r:id="rId27"/>
            </p:custDataLst>
          </p:nvPr>
        </p:nvSpPr>
        <p:spPr>
          <a:xfrm>
            <a:off x="3694430" y="3502660"/>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燕尾形箭头 43"/>
          <p:cNvSpPr/>
          <p:nvPr>
            <p:custDataLst>
              <p:tags r:id="rId28"/>
            </p:custDataLst>
          </p:nvPr>
        </p:nvSpPr>
        <p:spPr>
          <a:xfrm>
            <a:off x="7556500" y="3536315"/>
            <a:ext cx="1062990" cy="565150"/>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椭圆 5"/>
          <p:cNvSpPr/>
          <p:nvPr>
            <p:custDataLst>
              <p:tags r:id="rId29"/>
            </p:custDataLst>
          </p:nvPr>
        </p:nvSpPr>
        <p:spPr>
          <a:xfrm>
            <a:off x="11788140" y="233235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椭圆 6"/>
          <p:cNvSpPr/>
          <p:nvPr>
            <p:custDataLst>
              <p:tags r:id="rId30"/>
            </p:custDataLst>
          </p:nvPr>
        </p:nvSpPr>
        <p:spPr>
          <a:xfrm>
            <a:off x="11872595" y="212217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椭圆 13"/>
          <p:cNvSpPr/>
          <p:nvPr>
            <p:custDataLst>
              <p:tags r:id="rId31"/>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6" name="椭圆 25"/>
          <p:cNvSpPr/>
          <p:nvPr>
            <p:custDataLst>
              <p:tags r:id="rId32"/>
            </p:custDataLst>
          </p:nvPr>
        </p:nvSpPr>
        <p:spPr>
          <a:xfrm>
            <a:off x="11872595" y="29768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0" name="椭圆 29"/>
          <p:cNvSpPr/>
          <p:nvPr>
            <p:custDataLst>
              <p:tags r:id="rId33"/>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椭圆 30"/>
          <p:cNvSpPr/>
          <p:nvPr>
            <p:custDataLst>
              <p:tags r:id="rId34"/>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2" name="椭圆 31"/>
          <p:cNvSpPr/>
          <p:nvPr>
            <p:custDataLst>
              <p:tags r:id="rId35"/>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3" name="椭圆 32"/>
          <p:cNvSpPr/>
          <p:nvPr>
            <p:custDataLst>
              <p:tags r:id="rId36"/>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4" name="椭圆 33"/>
          <p:cNvSpPr/>
          <p:nvPr>
            <p:custDataLst>
              <p:tags r:id="rId37"/>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2" name="椭圆 41"/>
          <p:cNvSpPr/>
          <p:nvPr>
            <p:custDataLst>
              <p:tags r:id="rId38"/>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3" name="椭圆 42"/>
          <p:cNvSpPr/>
          <p:nvPr>
            <p:custDataLst>
              <p:tags r:id="rId39"/>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5" name="椭圆 44"/>
          <p:cNvSpPr/>
          <p:nvPr>
            <p:custDataLst>
              <p:tags r:id="rId40"/>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37795"/>
            <a:ext cx="385953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Author's Contribution</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862830" y="137795"/>
            <a:ext cx="3790950"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可迁移</a:t>
            </a:r>
            <a:r>
              <a:rPr lang="zh-CN" altLang="en-US" sz="2400" b="1" dirty="0">
                <a:solidFill>
                  <a:schemeClr val="accent1">
                    <a:lumMod val="75000"/>
                  </a:schemeClr>
                </a:solidFill>
                <a:cs typeface="+mn-ea"/>
                <a:sym typeface="+mn-lt"/>
              </a:rPr>
              <a:t>的控制策略</a:t>
            </a:r>
            <a:endParaRPr lang="zh-CN" altLang="en-US" sz="2400" b="1" dirty="0">
              <a:solidFill>
                <a:schemeClr val="accent1">
                  <a:lumMod val="75000"/>
                </a:schemeClr>
              </a:solidFill>
              <a:cs typeface="+mn-ea"/>
              <a:sym typeface="+mn-lt"/>
            </a:endParaRPr>
          </a:p>
        </p:txBody>
      </p:sp>
      <p:sp>
        <p:nvSpPr>
          <p:cNvPr id="3" name="矩形 2"/>
          <p:cNvSpPr/>
          <p:nvPr>
            <p:custDataLst>
              <p:tags r:id="rId15"/>
            </p:custDataLst>
          </p:nvPr>
        </p:nvSpPr>
        <p:spPr>
          <a:xfrm>
            <a:off x="1100455" y="1990090"/>
            <a:ext cx="313880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前所未有的控制灵活性</a:t>
            </a:r>
            <a:endParaRPr lang="en-US" altLang="zh-CN"/>
          </a:p>
        </p:txBody>
      </p:sp>
      <p:sp>
        <p:nvSpPr>
          <p:cNvPr id="4" name="矩形 3"/>
          <p:cNvSpPr/>
          <p:nvPr>
            <p:custDataLst>
              <p:tags r:id="rId16"/>
            </p:custDataLst>
          </p:nvPr>
        </p:nvSpPr>
        <p:spPr>
          <a:xfrm>
            <a:off x="4862830" y="1990090"/>
            <a:ext cx="240220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自发的</a:t>
            </a:r>
            <a:r>
              <a:rPr lang="zh-CN" altLang="en-US"/>
              <a:t>抓取行为</a:t>
            </a:r>
            <a:endParaRPr lang="zh-CN" altLang="en-US"/>
          </a:p>
        </p:txBody>
      </p:sp>
      <p:sp>
        <p:nvSpPr>
          <p:cNvPr id="6" name="矩形 5"/>
          <p:cNvSpPr/>
          <p:nvPr>
            <p:custDataLst>
              <p:tags r:id="rId17"/>
            </p:custDataLst>
          </p:nvPr>
        </p:nvSpPr>
        <p:spPr>
          <a:xfrm>
            <a:off x="4862830" y="945515"/>
            <a:ext cx="2402205" cy="4775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可迁移的控制</a:t>
            </a:r>
            <a:r>
              <a:rPr lang="zh-CN" altLang="en-US"/>
              <a:t>策略</a:t>
            </a:r>
            <a:endParaRPr lang="zh-CN" altLang="en-US"/>
          </a:p>
        </p:txBody>
      </p:sp>
      <p:sp>
        <p:nvSpPr>
          <p:cNvPr id="7" name="矩形 6"/>
          <p:cNvSpPr/>
          <p:nvPr>
            <p:custDataLst>
              <p:tags r:id="rId18"/>
            </p:custDataLst>
          </p:nvPr>
        </p:nvSpPr>
        <p:spPr>
          <a:xfrm>
            <a:off x="7877175" y="1990090"/>
            <a:ext cx="2988945" cy="3841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基于视觉感知的</a:t>
            </a:r>
            <a:r>
              <a:rPr lang="zh-CN" altLang="en-US"/>
              <a:t>状态估计器</a:t>
            </a:r>
            <a:endParaRPr lang="zh-CN" altLang="en-US"/>
          </a:p>
        </p:txBody>
      </p:sp>
      <p:cxnSp>
        <p:nvCxnSpPr>
          <p:cNvPr id="21" name="直接箭头连接符 20"/>
          <p:cNvCxnSpPr>
            <a:endCxn id="3" idx="0"/>
          </p:cNvCxnSpPr>
          <p:nvPr>
            <p:custDataLst>
              <p:tags r:id="rId19"/>
            </p:custDataLst>
          </p:nvPr>
        </p:nvCxnSpPr>
        <p:spPr>
          <a:xfrm flipH="1">
            <a:off x="2670175" y="1423035"/>
            <a:ext cx="3418205" cy="56705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22" name="直接箭头连接符 21"/>
          <p:cNvCxnSpPr>
            <a:endCxn id="4" idx="0"/>
          </p:cNvCxnSpPr>
          <p:nvPr>
            <p:custDataLst>
              <p:tags r:id="rId20"/>
            </p:custDataLst>
          </p:nvPr>
        </p:nvCxnSpPr>
        <p:spPr>
          <a:xfrm flipH="1">
            <a:off x="6064250" y="1439545"/>
            <a:ext cx="9525" cy="55054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23" name="直接箭头连接符 22"/>
          <p:cNvCxnSpPr>
            <a:endCxn id="7" idx="0"/>
          </p:cNvCxnSpPr>
          <p:nvPr>
            <p:custDataLst>
              <p:tags r:id="rId21"/>
            </p:custDataLst>
          </p:nvPr>
        </p:nvCxnSpPr>
        <p:spPr>
          <a:xfrm>
            <a:off x="6088380" y="1424940"/>
            <a:ext cx="3283585" cy="56515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74" name="直接连接符 73"/>
          <p:cNvCxnSpPr/>
          <p:nvPr>
            <p:custDataLst>
              <p:tags r:id="rId22"/>
            </p:custDataLst>
          </p:nvPr>
        </p:nvCxnSpPr>
        <p:spPr>
          <a:xfrm>
            <a:off x="1100455" y="2898140"/>
            <a:ext cx="4315460" cy="825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34" name="PA-椭圆 25"/>
          <p:cNvSpPr/>
          <p:nvPr>
            <p:custDataLst>
              <p:tags r:id="rId23"/>
            </p:custDataLst>
          </p:nvPr>
        </p:nvSpPr>
        <p:spPr>
          <a:xfrm>
            <a:off x="1105535" y="318071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4" name="文本框 23"/>
          <p:cNvSpPr txBox="1"/>
          <p:nvPr>
            <p:custDataLst>
              <p:tags r:id="rId24"/>
            </p:custDataLst>
          </p:nvPr>
        </p:nvSpPr>
        <p:spPr>
          <a:xfrm>
            <a:off x="1250315" y="5296535"/>
            <a:ext cx="6981190" cy="448945"/>
          </a:xfrm>
          <a:prstGeom prst="rect">
            <a:avLst/>
          </a:prstGeom>
          <a:noFill/>
        </p:spPr>
        <p:txBody>
          <a:bodyPr wrap="square" rtlCol="0" anchor="t">
            <a:noAutofit/>
          </a:bodyPr>
          <a:p>
            <a:pPr>
              <a:lnSpc>
                <a:spcPct val="125000"/>
              </a:lnSpc>
            </a:pPr>
            <a:r>
              <a:rPr lang="zh-CN" altLang="en-US" dirty="0">
                <a:cs typeface="+mn-ea"/>
                <a:sym typeface="+mn-lt"/>
              </a:rPr>
              <a:t> 利用大规模分布式强化学习训练，可能增加模型学习的</a:t>
            </a:r>
            <a:r>
              <a:rPr lang="zh-CN" altLang="en-US" dirty="0">
                <a:cs typeface="+mn-ea"/>
                <a:sym typeface="+mn-lt"/>
              </a:rPr>
              <a:t>效果和</a:t>
            </a:r>
            <a:r>
              <a:rPr lang="zh-CN" altLang="en-US" dirty="0">
                <a:cs typeface="+mn-ea"/>
                <a:sym typeface="+mn-lt"/>
              </a:rPr>
              <a:t>速度</a:t>
            </a:r>
            <a:endParaRPr lang="zh-CN" altLang="en-US" dirty="0">
              <a:cs typeface="+mn-ea"/>
              <a:sym typeface="+mn-lt"/>
            </a:endParaRPr>
          </a:p>
        </p:txBody>
      </p:sp>
      <p:sp>
        <p:nvSpPr>
          <p:cNvPr id="25" name="文本框 24"/>
          <p:cNvSpPr txBox="1"/>
          <p:nvPr>
            <p:custDataLst>
              <p:tags r:id="rId25"/>
            </p:custDataLst>
          </p:nvPr>
        </p:nvSpPr>
        <p:spPr>
          <a:xfrm>
            <a:off x="1318895" y="3000375"/>
            <a:ext cx="7799705" cy="452755"/>
          </a:xfrm>
          <a:prstGeom prst="rect">
            <a:avLst/>
          </a:prstGeom>
          <a:noFill/>
        </p:spPr>
        <p:txBody>
          <a:bodyPr wrap="square" rtlCol="0" anchor="t">
            <a:noAutofit/>
          </a:bodyPr>
          <a:p>
            <a:pPr>
              <a:lnSpc>
                <a:spcPct val="125000"/>
              </a:lnSpc>
            </a:pPr>
            <a:r>
              <a:rPr lang="zh-CN" altLang="en-US" dirty="0">
                <a:cs typeface="+mn-ea"/>
                <a:sym typeface="+mn-lt"/>
              </a:rPr>
              <a:t>在模拟环境中</a:t>
            </a:r>
            <a:r>
              <a:rPr lang="zh-CN" altLang="en-US" dirty="0">
                <a:cs typeface="+mn-ea"/>
                <a:sym typeface="+mn-lt"/>
              </a:rPr>
              <a:t>的各影响因素进行广泛的随机化，并且附加额外的</a:t>
            </a:r>
            <a:r>
              <a:rPr lang="zh-CN" altLang="en-US" dirty="0">
                <a:cs typeface="+mn-ea"/>
                <a:sym typeface="+mn-lt"/>
              </a:rPr>
              <a:t>效果</a:t>
            </a:r>
            <a:endParaRPr lang="zh-CN" altLang="en-US" dirty="0">
              <a:cs typeface="+mn-ea"/>
              <a:sym typeface="+mn-lt"/>
            </a:endParaRPr>
          </a:p>
        </p:txBody>
      </p:sp>
      <p:sp>
        <p:nvSpPr>
          <p:cNvPr id="35" name="文本框 34"/>
          <p:cNvSpPr txBox="1"/>
          <p:nvPr>
            <p:custDataLst>
              <p:tags r:id="rId26"/>
            </p:custDataLst>
          </p:nvPr>
        </p:nvSpPr>
        <p:spPr>
          <a:xfrm>
            <a:off x="1318895" y="4657090"/>
            <a:ext cx="7799705" cy="452755"/>
          </a:xfrm>
          <a:prstGeom prst="rect">
            <a:avLst/>
          </a:prstGeom>
          <a:noFill/>
        </p:spPr>
        <p:txBody>
          <a:bodyPr wrap="square" rtlCol="0" anchor="t">
            <a:noAutofit/>
          </a:bodyPr>
          <a:p>
            <a:pPr>
              <a:lnSpc>
                <a:spcPct val="125000"/>
              </a:lnSpc>
            </a:pPr>
            <a:r>
              <a:rPr lang="zh-CN" altLang="en-US" dirty="0">
                <a:cs typeface="+mn-ea"/>
                <a:sym typeface="+mn-lt"/>
              </a:rPr>
              <a:t>采用内存增强的控制策略使得学习适应性行为和系统</a:t>
            </a:r>
            <a:r>
              <a:rPr lang="zh-CN" altLang="en-US" dirty="0">
                <a:cs typeface="+mn-ea"/>
                <a:sym typeface="+mn-lt"/>
              </a:rPr>
              <a:t>环境识别成为</a:t>
            </a:r>
            <a:r>
              <a:rPr lang="zh-CN" altLang="en-US" dirty="0">
                <a:cs typeface="+mn-ea"/>
                <a:sym typeface="+mn-lt"/>
              </a:rPr>
              <a:t>可能</a:t>
            </a:r>
            <a:endParaRPr lang="zh-CN" altLang="en-US" dirty="0">
              <a:cs typeface="+mn-ea"/>
              <a:sym typeface="+mn-lt"/>
            </a:endParaRPr>
          </a:p>
        </p:txBody>
      </p:sp>
      <p:sp>
        <p:nvSpPr>
          <p:cNvPr id="36" name="PA-椭圆 25"/>
          <p:cNvSpPr/>
          <p:nvPr>
            <p:custDataLst>
              <p:tags r:id="rId27"/>
            </p:custDataLst>
          </p:nvPr>
        </p:nvSpPr>
        <p:spPr>
          <a:xfrm>
            <a:off x="1100455" y="48393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7" name="PA-椭圆 25"/>
          <p:cNvSpPr/>
          <p:nvPr>
            <p:custDataLst>
              <p:tags r:id="rId28"/>
            </p:custDataLst>
          </p:nvPr>
        </p:nvSpPr>
        <p:spPr>
          <a:xfrm>
            <a:off x="1105535" y="54813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8" name="文本框 37"/>
          <p:cNvSpPr txBox="1"/>
          <p:nvPr>
            <p:custDataLst>
              <p:tags r:id="rId29"/>
            </p:custDataLst>
          </p:nvPr>
        </p:nvSpPr>
        <p:spPr>
          <a:xfrm>
            <a:off x="1318895" y="3275330"/>
            <a:ext cx="3492500" cy="1428115"/>
          </a:xfrm>
          <a:prstGeom prst="rect">
            <a:avLst/>
          </a:prstGeom>
          <a:noFill/>
        </p:spPr>
        <p:txBody>
          <a:bodyPr wrap="square" rtlCol="0" anchor="t">
            <a:noAutofit/>
          </a:bodyPr>
          <a:p>
            <a:pPr marL="285750" indent="-285750">
              <a:lnSpc>
                <a:spcPct val="125000"/>
              </a:lnSpc>
              <a:buFont typeface="Wingdings" panose="05000000000000000000" charset="0"/>
              <a:buChar char="Ø"/>
            </a:pPr>
            <a:r>
              <a:rPr lang="zh-CN" altLang="en-US" dirty="0">
                <a:latin typeface="Times New Roman" panose="02020603050405020304" charset="0"/>
                <a:cs typeface="Times New Roman" panose="02020603050405020304" charset="0"/>
                <a:sym typeface="+mn-lt"/>
              </a:rPr>
              <a:t>Physical parameters</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Observation noise</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PhaseSpace tracking errors</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Action noise and delay</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endParaRPr lang="en-US" altLang="zh-CN" dirty="0">
              <a:latin typeface="Times New Roman" panose="02020603050405020304" charset="0"/>
              <a:cs typeface="Times New Roman" panose="02020603050405020304" charset="0"/>
              <a:sym typeface="+mn-lt"/>
            </a:endParaRPr>
          </a:p>
        </p:txBody>
      </p:sp>
      <p:sp>
        <p:nvSpPr>
          <p:cNvPr id="39" name="文本框 38"/>
          <p:cNvSpPr txBox="1"/>
          <p:nvPr>
            <p:custDataLst>
              <p:tags r:id="rId30"/>
            </p:custDataLst>
          </p:nvPr>
        </p:nvSpPr>
        <p:spPr>
          <a:xfrm>
            <a:off x="5260975" y="3262630"/>
            <a:ext cx="3492500" cy="1464310"/>
          </a:xfrm>
          <a:prstGeom prst="rect">
            <a:avLst/>
          </a:prstGeom>
          <a:noFill/>
        </p:spPr>
        <p:txBody>
          <a:bodyPr wrap="square" rtlCol="0" anchor="t">
            <a:noAutofit/>
          </a:bodyPr>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Timing randomization</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Backlash model</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Random forces on the object</a:t>
            </a:r>
            <a:endParaRPr lang="en-US" altLang="zh-CN" dirty="0">
              <a:latin typeface="Times New Roman" panose="02020603050405020304" charset="0"/>
              <a:cs typeface="Times New Roman" panose="02020603050405020304" charset="0"/>
              <a:sym typeface="+mn-lt"/>
            </a:endParaRPr>
          </a:p>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Randomized vision appearance</a:t>
            </a:r>
            <a:endParaRPr lang="en-US" altLang="zh-CN" dirty="0">
              <a:latin typeface="Times New Roman" panose="02020603050405020304" charset="0"/>
              <a:cs typeface="Times New Roman" panose="02020603050405020304" charset="0"/>
              <a:sym typeface="+mn-lt"/>
            </a:endParaRPr>
          </a:p>
        </p:txBody>
      </p:sp>
      <p:sp>
        <p:nvSpPr>
          <p:cNvPr id="40" name="文本框 39"/>
          <p:cNvSpPr txBox="1"/>
          <p:nvPr>
            <p:custDataLst>
              <p:tags r:id="rId31"/>
            </p:custDataLst>
          </p:nvPr>
        </p:nvSpPr>
        <p:spPr>
          <a:xfrm>
            <a:off x="1327150" y="4992370"/>
            <a:ext cx="6904355" cy="394970"/>
          </a:xfrm>
          <a:prstGeom prst="rect">
            <a:avLst/>
          </a:prstGeom>
          <a:noFill/>
        </p:spPr>
        <p:txBody>
          <a:bodyPr wrap="square" rtlCol="0" anchor="t">
            <a:noAutofit/>
          </a:bodyPr>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LSTM Policy And LSTM Value Function</a:t>
            </a:r>
            <a:endParaRPr lang="en-US" altLang="zh-CN" dirty="0">
              <a:latin typeface="Times New Roman" panose="02020603050405020304" charset="0"/>
              <a:cs typeface="Times New Roman" panose="02020603050405020304" charset="0"/>
              <a:sym typeface="+mn-lt"/>
            </a:endParaRPr>
          </a:p>
        </p:txBody>
      </p:sp>
      <p:sp>
        <p:nvSpPr>
          <p:cNvPr id="41" name="文本框 40"/>
          <p:cNvSpPr txBox="1"/>
          <p:nvPr>
            <p:custDataLst>
              <p:tags r:id="rId32"/>
            </p:custDataLst>
          </p:nvPr>
        </p:nvSpPr>
        <p:spPr>
          <a:xfrm>
            <a:off x="1327150" y="5676265"/>
            <a:ext cx="6904355" cy="394970"/>
          </a:xfrm>
          <a:prstGeom prst="rect">
            <a:avLst/>
          </a:prstGeom>
          <a:noFill/>
        </p:spPr>
        <p:txBody>
          <a:bodyPr wrap="square" rtlCol="0" anchor="t">
            <a:noAutofit/>
          </a:bodyPr>
          <a:p>
            <a:pPr marL="285750" indent="-285750">
              <a:lnSpc>
                <a:spcPct val="125000"/>
              </a:lnSpc>
              <a:buFont typeface="Wingdings" panose="05000000000000000000" charset="0"/>
              <a:buChar char="Ø"/>
            </a:pPr>
            <a:r>
              <a:rPr lang="en-US" altLang="zh-CN" dirty="0">
                <a:latin typeface="Times New Roman" panose="02020603050405020304" charset="0"/>
                <a:cs typeface="Times New Roman" panose="02020603050405020304" charset="0"/>
                <a:sym typeface="+mn-lt"/>
              </a:rPr>
              <a:t>Distributed Training with Rapid,  distributed implementation of PPO</a:t>
            </a:r>
            <a:endParaRPr lang="en-US" altLang="zh-CN" dirty="0">
              <a:latin typeface="Times New Roman" panose="02020603050405020304" charset="0"/>
              <a:cs typeface="Times New Roman" panose="02020603050405020304" charset="0"/>
              <a:sym typeface="+mn-lt"/>
            </a:endParaRPr>
          </a:p>
        </p:txBody>
      </p:sp>
      <p:sp>
        <p:nvSpPr>
          <p:cNvPr id="49" name="椭圆 48"/>
          <p:cNvSpPr/>
          <p:nvPr>
            <p:custDataLst>
              <p:tags r:id="rId33"/>
            </p:custDataLst>
          </p:nvPr>
        </p:nvSpPr>
        <p:spPr>
          <a:xfrm>
            <a:off x="11788140" y="261874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0" name="椭圆 49"/>
          <p:cNvSpPr/>
          <p:nvPr>
            <p:custDataLst>
              <p:tags r:id="rId34"/>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1" name="椭圆 50"/>
          <p:cNvSpPr/>
          <p:nvPr>
            <p:custDataLst>
              <p:tags r:id="rId35"/>
            </p:custDataLst>
          </p:nvPr>
        </p:nvSpPr>
        <p:spPr>
          <a:xfrm>
            <a:off x="11872595" y="218249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3" name="椭圆 52"/>
          <p:cNvSpPr/>
          <p:nvPr>
            <p:custDataLst>
              <p:tags r:id="rId36"/>
            </p:custDataLst>
          </p:nvPr>
        </p:nvSpPr>
        <p:spPr>
          <a:xfrm>
            <a:off x="11872595" y="29768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37"/>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38"/>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39"/>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40"/>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41"/>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42"/>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43"/>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44"/>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120015" y="137795"/>
            <a:ext cx="620014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Learning Control Policies From State</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6402070" y="121920"/>
            <a:ext cx="323596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    </a:t>
            </a:r>
            <a:r>
              <a:rPr lang="zh-CN" altLang="en-US" sz="2400" b="1" dirty="0">
                <a:solidFill>
                  <a:schemeClr val="accent1">
                    <a:lumMod val="75000"/>
                  </a:schemeClr>
                </a:solidFill>
                <a:cs typeface="+mn-ea"/>
                <a:sym typeface="+mn-lt"/>
              </a:rPr>
              <a:t>控制策略的</a:t>
            </a:r>
            <a:r>
              <a:rPr lang="zh-CN" altLang="en-US" sz="2400" b="1" dirty="0">
                <a:solidFill>
                  <a:schemeClr val="accent1">
                    <a:lumMod val="75000"/>
                  </a:schemeClr>
                </a:solidFill>
                <a:cs typeface="+mn-ea"/>
                <a:sym typeface="+mn-lt"/>
              </a:rPr>
              <a:t>学习</a:t>
            </a:r>
            <a:endParaRPr lang="zh-CN" altLang="en-US" sz="2400" b="1" dirty="0">
              <a:solidFill>
                <a:schemeClr val="accent1">
                  <a:lumMod val="75000"/>
                </a:schemeClr>
              </a:solidFill>
              <a:cs typeface="+mn-ea"/>
              <a:sym typeface="+mn-lt"/>
            </a:endParaRPr>
          </a:p>
        </p:txBody>
      </p:sp>
      <p:sp>
        <p:nvSpPr>
          <p:cNvPr id="37" name="矩形 36"/>
          <p:cNvSpPr/>
          <p:nvPr>
            <p:custDataLst>
              <p:tags r:id="rId15"/>
            </p:custDataLst>
          </p:nvPr>
        </p:nvSpPr>
        <p:spPr>
          <a:xfrm>
            <a:off x="1906270" y="1697355"/>
            <a:ext cx="3997960"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ln>
                  <a:noFill/>
                </a:ln>
                <a:solidFill>
                  <a:schemeClr val="tx1"/>
                </a:solidFill>
                <a:latin typeface="Times New Roman" panose="02020603050405020304" charset="0"/>
                <a:cs typeface="Times New Roman" panose="02020603050405020304" charset="0"/>
              </a:rPr>
              <a:t>Proximal Policy Optimiztion (PPO)</a:t>
            </a:r>
            <a:endParaRPr lang="zh-CN" altLang="en-US" sz="2000">
              <a:ln>
                <a:noFill/>
              </a:ln>
              <a:solidFill>
                <a:schemeClr val="tx1"/>
              </a:solidFill>
              <a:latin typeface="Times New Roman" panose="02020603050405020304" charset="0"/>
              <a:cs typeface="Times New Roman" panose="02020603050405020304" charset="0"/>
            </a:endParaRPr>
          </a:p>
        </p:txBody>
      </p:sp>
      <p:sp>
        <p:nvSpPr>
          <p:cNvPr id="38" name="矩形 37"/>
          <p:cNvSpPr/>
          <p:nvPr>
            <p:custDataLst>
              <p:tags r:id="rId16"/>
            </p:custDataLst>
          </p:nvPr>
        </p:nvSpPr>
        <p:spPr>
          <a:xfrm>
            <a:off x="1153795" y="2677795"/>
            <a:ext cx="213042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000">
                <a:ln>
                  <a:noFill/>
                </a:ln>
                <a:solidFill>
                  <a:schemeClr val="tx1"/>
                </a:solidFill>
                <a:latin typeface="Times New Roman" panose="02020603050405020304" charset="0"/>
                <a:cs typeface="Times New Roman" panose="02020603050405020304" charset="0"/>
              </a:rPr>
              <a:t>Policy Network</a:t>
            </a:r>
            <a:endParaRPr lang="en-US" altLang="zh-CN" sz="2000">
              <a:ln>
                <a:noFill/>
              </a:ln>
              <a:solidFill>
                <a:schemeClr val="tx1"/>
              </a:solidFill>
              <a:latin typeface="Times New Roman" panose="02020603050405020304" charset="0"/>
              <a:cs typeface="Times New Roman" panose="02020603050405020304" charset="0"/>
            </a:endParaRPr>
          </a:p>
        </p:txBody>
      </p:sp>
      <p:sp>
        <p:nvSpPr>
          <p:cNvPr id="39" name="矩形 38"/>
          <p:cNvSpPr/>
          <p:nvPr>
            <p:custDataLst>
              <p:tags r:id="rId17"/>
            </p:custDataLst>
          </p:nvPr>
        </p:nvSpPr>
        <p:spPr>
          <a:xfrm>
            <a:off x="4692015" y="2677795"/>
            <a:ext cx="189420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000">
                <a:ln>
                  <a:noFill/>
                </a:ln>
                <a:solidFill>
                  <a:schemeClr val="tx1"/>
                </a:solidFill>
                <a:latin typeface="Times New Roman" panose="02020603050405020304" charset="0"/>
                <a:cs typeface="Times New Roman" panose="02020603050405020304" charset="0"/>
              </a:rPr>
              <a:t>Value Network</a:t>
            </a:r>
            <a:endParaRPr lang="en-US" altLang="zh-CN" sz="2000">
              <a:ln>
                <a:noFill/>
              </a:ln>
              <a:solidFill>
                <a:schemeClr val="tx1"/>
              </a:solidFill>
              <a:latin typeface="Times New Roman" panose="02020603050405020304" charset="0"/>
              <a:cs typeface="Times New Roman" panose="02020603050405020304" charset="0"/>
            </a:endParaRPr>
          </a:p>
        </p:txBody>
      </p:sp>
      <p:cxnSp>
        <p:nvCxnSpPr>
          <p:cNvPr id="40" name="直接箭头连接符 39"/>
          <p:cNvCxnSpPr>
            <a:stCxn id="38" idx="2"/>
          </p:cNvCxnSpPr>
          <p:nvPr>
            <p:custDataLst>
              <p:tags r:id="rId18"/>
            </p:custDataLst>
          </p:nvPr>
        </p:nvCxnSpPr>
        <p:spPr>
          <a:xfrm flipH="1">
            <a:off x="2218690" y="3077210"/>
            <a:ext cx="635" cy="60198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custDataLst>
              <p:tags r:id="rId19"/>
            </p:custDataLst>
          </p:nvPr>
        </p:nvCxnSpPr>
        <p:spPr>
          <a:xfrm flipH="1">
            <a:off x="5638800" y="3077210"/>
            <a:ext cx="635" cy="60198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cxnSp>
        <p:nvCxnSpPr>
          <p:cNvPr id="48" name="直接箭头连接符 47"/>
          <p:cNvCxnSpPr>
            <a:stCxn id="37" idx="2"/>
            <a:endCxn id="38" idx="0"/>
          </p:cNvCxnSpPr>
          <p:nvPr>
            <p:custDataLst>
              <p:tags r:id="rId20"/>
            </p:custDataLst>
          </p:nvPr>
        </p:nvCxnSpPr>
        <p:spPr>
          <a:xfrm flipH="1">
            <a:off x="2219325" y="2096770"/>
            <a:ext cx="1685925" cy="58102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sp>
        <p:nvSpPr>
          <p:cNvPr id="52" name="矩形 51"/>
          <p:cNvSpPr/>
          <p:nvPr>
            <p:custDataLst>
              <p:tags r:id="rId21"/>
            </p:custDataLst>
          </p:nvPr>
        </p:nvSpPr>
        <p:spPr>
          <a:xfrm>
            <a:off x="1153795" y="4509135"/>
            <a:ext cx="2130425" cy="399415"/>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000">
                <a:ln>
                  <a:noFill/>
                </a:ln>
                <a:solidFill>
                  <a:schemeClr val="tx1"/>
                </a:solidFill>
                <a:latin typeface="Times New Roman" panose="02020603050405020304" charset="0"/>
                <a:cs typeface="Times New Roman" panose="02020603050405020304" charset="0"/>
              </a:rPr>
              <a:t>LSTM+</a:t>
            </a:r>
            <a:r>
              <a:rPr lang="en-US" altLang="zh-CN" sz="2000">
                <a:ln>
                  <a:noFill/>
                </a:ln>
                <a:solidFill>
                  <a:schemeClr val="tx1"/>
                </a:solidFill>
                <a:latin typeface="Times New Roman" panose="02020603050405020304" charset="0"/>
                <a:cs typeface="Times New Roman" panose="02020603050405020304" charset="0"/>
              </a:rPr>
              <a:t>RNN</a:t>
            </a:r>
            <a:endParaRPr lang="en-US" altLang="zh-CN" sz="2000">
              <a:ln>
                <a:noFill/>
              </a:ln>
              <a:solidFill>
                <a:schemeClr val="tx1"/>
              </a:solidFill>
              <a:latin typeface="Times New Roman" panose="02020603050405020304" charset="0"/>
              <a:cs typeface="Times New Roman" panose="02020603050405020304" charset="0"/>
            </a:endParaRPr>
          </a:p>
        </p:txBody>
      </p:sp>
      <p:sp>
        <p:nvSpPr>
          <p:cNvPr id="55" name="矩形 54"/>
          <p:cNvSpPr/>
          <p:nvPr>
            <p:custDataLst>
              <p:tags r:id="rId22"/>
            </p:custDataLst>
          </p:nvPr>
        </p:nvSpPr>
        <p:spPr>
          <a:xfrm>
            <a:off x="4199255" y="4511040"/>
            <a:ext cx="3032125" cy="657860"/>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000">
                <a:ln>
                  <a:noFill/>
                </a:ln>
                <a:solidFill>
                  <a:schemeClr val="tx1"/>
                </a:solidFill>
                <a:latin typeface="Times New Roman" panose="02020603050405020304" charset="0"/>
                <a:cs typeface="Times New Roman" panose="02020603050405020304" charset="0"/>
              </a:rPr>
              <a:t>Actor-Critic Method</a:t>
            </a:r>
            <a:endParaRPr lang="en-US" altLang="zh-CN" sz="2000">
              <a:ln>
                <a:noFill/>
              </a:ln>
              <a:solidFill>
                <a:schemeClr val="tx1"/>
              </a:solidFill>
              <a:latin typeface="Times New Roman" panose="02020603050405020304" charset="0"/>
              <a:cs typeface="Times New Roman" panose="02020603050405020304" charset="0"/>
            </a:endParaRPr>
          </a:p>
          <a:p>
            <a:pPr algn="ctr"/>
            <a:r>
              <a:rPr lang="en-US" altLang="zh-CN" sz="2000">
                <a:ln>
                  <a:noFill/>
                </a:ln>
                <a:solidFill>
                  <a:schemeClr val="tx1"/>
                </a:solidFill>
                <a:latin typeface="Times New Roman" panose="02020603050405020304" charset="0"/>
                <a:cs typeface="Times New Roman" panose="02020603050405020304" charset="0"/>
              </a:rPr>
              <a:t>With Asymmetric Inputs</a:t>
            </a:r>
            <a:endParaRPr lang="en-US" altLang="zh-CN" sz="2000">
              <a:ln>
                <a:noFill/>
              </a:ln>
              <a:solidFill>
                <a:schemeClr val="tx1"/>
              </a:solidFill>
              <a:latin typeface="Times New Roman" panose="02020603050405020304" charset="0"/>
              <a:cs typeface="Times New Roman" panose="02020603050405020304" charset="0"/>
            </a:endParaRPr>
          </a:p>
        </p:txBody>
      </p:sp>
      <p:cxnSp>
        <p:nvCxnSpPr>
          <p:cNvPr id="56" name="直接箭头连接符 55"/>
          <p:cNvCxnSpPr>
            <a:endCxn id="44" idx="2"/>
          </p:cNvCxnSpPr>
          <p:nvPr>
            <p:custDataLst>
              <p:tags r:id="rId23"/>
            </p:custDataLst>
          </p:nvPr>
        </p:nvCxnSpPr>
        <p:spPr>
          <a:xfrm flipH="1" flipV="1">
            <a:off x="2209165" y="4126865"/>
            <a:ext cx="1270" cy="38227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sp>
        <p:nvSpPr>
          <p:cNvPr id="41" name="矩形 40"/>
          <p:cNvSpPr/>
          <p:nvPr>
            <p:custDataLst>
              <p:tags r:id="rId24"/>
            </p:custDataLst>
          </p:nvPr>
        </p:nvSpPr>
        <p:spPr>
          <a:xfrm>
            <a:off x="763905" y="932180"/>
            <a:ext cx="2431415" cy="3632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sz="2000">
                <a:latin typeface="Times New Roman" panose="02020603050405020304" charset="0"/>
                <a:cs typeface="Times New Roman" panose="02020603050405020304" charset="0"/>
              </a:rPr>
              <a:t>Policy Architecture</a:t>
            </a:r>
            <a:endParaRPr sz="2000">
              <a:latin typeface="Times New Roman" panose="02020603050405020304" charset="0"/>
              <a:cs typeface="Times New Roman" panose="02020603050405020304" charset="0"/>
            </a:endParaRPr>
          </a:p>
        </p:txBody>
      </p:sp>
      <p:cxnSp>
        <p:nvCxnSpPr>
          <p:cNvPr id="43" name="直接箭头连接符 42"/>
          <p:cNvCxnSpPr>
            <a:stCxn id="37" idx="2"/>
            <a:endCxn id="39" idx="0"/>
          </p:cNvCxnSpPr>
          <p:nvPr>
            <p:custDataLst>
              <p:tags r:id="rId25"/>
            </p:custDataLst>
          </p:nvPr>
        </p:nvCxnSpPr>
        <p:spPr>
          <a:xfrm>
            <a:off x="3905250" y="2096770"/>
            <a:ext cx="1734185" cy="581025"/>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44" name="文本框 43"/>
              <p:cNvSpPr txBox="1"/>
              <p:nvPr>
                <p:custDataLst>
                  <p:tags r:id="rId26"/>
                </p:custDataLst>
              </p:nvPr>
            </p:nvSpPr>
            <p:spPr>
              <a:xfrm>
                <a:off x="1040130" y="3730625"/>
                <a:ext cx="2337435" cy="396240"/>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𝑀𝑎𝑝</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𝜋</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oMath>
                  </m:oMathPara>
                </a14:m>
                <a:endParaRPr lang="zh-CN" altLang="en-US"/>
              </a:p>
            </p:txBody>
          </p:sp>
        </mc:Choice>
        <mc:Fallback>
          <p:sp>
            <p:nvSpPr>
              <p:cNvPr id="44" name="文本框 43"/>
              <p:cNvSpPr txBox="1">
                <a:spLocks noRot="1" noChangeAspect="1" noMove="1" noResize="1" noEditPoints="1" noAdjustHandles="1" noChangeArrowheads="1" noChangeShapeType="1" noTextEdit="1"/>
              </p:cNvSpPr>
              <p:nvPr>
                <p:custDataLst>
                  <p:tags r:id="rId27"/>
                </p:custDataLst>
              </p:nvPr>
            </p:nvSpPr>
            <p:spPr>
              <a:xfrm>
                <a:off x="1040130" y="3730625"/>
                <a:ext cx="2337435" cy="396240"/>
              </a:xfrm>
              <a:prstGeom prst="rect">
                <a:avLst/>
              </a:prstGeom>
              <a:blipFill rotWithShape="1">
                <a:blip r:embed="rId28"/>
                <a:stretch>
                  <a:fillRect/>
                </a:stretch>
              </a:blipFill>
            </p:spPr>
            <p:txBody>
              <a:bodyPr/>
              <a:lstStyle/>
              <a:p>
                <a:r>
                  <a:rPr lang="zh-CN" altLang="en-US">
                    <a:noFill/>
                  </a:rPr>
                  <a:t> </a:t>
                </a:r>
              </a:p>
            </p:txBody>
          </p:sp>
        </mc:Fallback>
      </mc:AlternateContent>
      <p:pic>
        <p:nvPicPr>
          <p:cNvPr id="49" name="图片 48"/>
          <p:cNvPicPr>
            <a:picLocks noChangeAspect="1"/>
          </p:cNvPicPr>
          <p:nvPr>
            <p:custDataLst>
              <p:tags r:id="rId29"/>
            </p:custDataLst>
          </p:nvPr>
        </p:nvPicPr>
        <p:blipFill>
          <a:blip r:embed="rId30"/>
          <a:stretch>
            <a:fillRect/>
          </a:stretch>
        </p:blipFill>
        <p:spPr>
          <a:xfrm>
            <a:off x="3905250" y="3730625"/>
            <a:ext cx="3871595" cy="525145"/>
          </a:xfrm>
          <a:prstGeom prst="rect">
            <a:avLst/>
          </a:prstGeom>
        </p:spPr>
      </p:pic>
      <p:cxnSp>
        <p:nvCxnSpPr>
          <p:cNvPr id="50" name="直接箭头连接符 49"/>
          <p:cNvCxnSpPr/>
          <p:nvPr>
            <p:custDataLst>
              <p:tags r:id="rId31"/>
            </p:custDataLst>
          </p:nvPr>
        </p:nvCxnSpPr>
        <p:spPr>
          <a:xfrm flipH="1" flipV="1">
            <a:off x="5639435" y="4129405"/>
            <a:ext cx="1270" cy="38227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pic>
        <p:nvPicPr>
          <p:cNvPr id="51" name="图片 50"/>
          <p:cNvPicPr>
            <a:picLocks noChangeAspect="1"/>
          </p:cNvPicPr>
          <p:nvPr>
            <p:custDataLst>
              <p:tags r:id="rId32"/>
            </p:custDataLst>
          </p:nvPr>
        </p:nvPicPr>
        <p:blipFill>
          <a:blip r:embed="rId33"/>
          <a:stretch>
            <a:fillRect/>
          </a:stretch>
        </p:blipFill>
        <p:spPr>
          <a:xfrm>
            <a:off x="3797300" y="5199380"/>
            <a:ext cx="4601845" cy="1236345"/>
          </a:xfrm>
          <a:prstGeom prst="rect">
            <a:avLst/>
          </a:prstGeom>
        </p:spPr>
      </p:pic>
      <p:sp>
        <p:nvSpPr>
          <p:cNvPr id="53" name="矩形 52"/>
          <p:cNvSpPr/>
          <p:nvPr>
            <p:custDataLst>
              <p:tags r:id="rId34"/>
            </p:custDataLst>
          </p:nvPr>
        </p:nvSpPr>
        <p:spPr>
          <a:xfrm>
            <a:off x="5723255" y="932180"/>
            <a:ext cx="2431415" cy="363220"/>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000">
                <a:latin typeface="Times New Roman" panose="02020603050405020304" charset="0"/>
                <a:cs typeface="Times New Roman" panose="02020603050405020304" charset="0"/>
              </a:rPr>
              <a:t>Actions And Rewards</a:t>
            </a:r>
            <a:endParaRPr lang="en-US" sz="2000">
              <a:latin typeface="Times New Roman" panose="02020603050405020304" charset="0"/>
              <a:cs typeface="Times New Roman" panose="02020603050405020304" charset="0"/>
            </a:endParaRPr>
          </a:p>
        </p:txBody>
      </p:sp>
      <p:cxnSp>
        <p:nvCxnSpPr>
          <p:cNvPr id="54" name="直接箭头连接符 53"/>
          <p:cNvCxnSpPr>
            <a:stCxn id="37" idx="3"/>
            <a:endCxn id="46" idx="1"/>
          </p:cNvCxnSpPr>
          <p:nvPr>
            <p:custDataLst>
              <p:tags r:id="rId35"/>
            </p:custDataLst>
          </p:nvPr>
        </p:nvCxnSpPr>
        <p:spPr>
          <a:xfrm flipV="1">
            <a:off x="5904230" y="1614170"/>
            <a:ext cx="1383665" cy="28321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grpSp>
        <p:nvGrpSpPr>
          <p:cNvPr id="58" name="组合 57"/>
          <p:cNvGrpSpPr/>
          <p:nvPr/>
        </p:nvGrpSpPr>
        <p:grpSpPr>
          <a:xfrm>
            <a:off x="7259906" y="1412240"/>
            <a:ext cx="3064510" cy="401320"/>
            <a:chOff x="11364" y="2556"/>
            <a:chExt cx="4624" cy="632"/>
          </a:xfrm>
        </p:grpSpPr>
        <p:sp>
          <p:nvSpPr>
            <p:cNvPr id="46" name="矩形 45"/>
            <p:cNvSpPr/>
            <p:nvPr>
              <p:custDataLst>
                <p:tags r:id="rId36"/>
              </p:custDataLst>
            </p:nvPr>
          </p:nvSpPr>
          <p:spPr>
            <a:xfrm>
              <a:off x="11406" y="2559"/>
              <a:ext cx="4262" cy="629"/>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57" name="文本框 56"/>
            <p:cNvSpPr txBox="1"/>
            <p:nvPr/>
          </p:nvSpPr>
          <p:spPr>
            <a:xfrm>
              <a:off x="11364" y="2556"/>
              <a:ext cx="4624" cy="628"/>
            </a:xfrm>
            <a:prstGeom prst="rect">
              <a:avLst/>
            </a:prstGeom>
            <a:noFill/>
          </p:spPr>
          <p:txBody>
            <a:bodyPr wrap="square" rtlCol="0">
              <a:spAutoFit/>
            </a:bodyPr>
            <a:p>
              <a:r>
                <a:rPr lang="en-US" sz="2000">
                  <a:latin typeface="Times New Roman" panose="02020603050405020304" charset="0"/>
                  <a:cs typeface="Times New Roman" panose="02020603050405020304" charset="0"/>
                </a:rPr>
                <a:t>Continuous</a:t>
              </a:r>
              <a:r>
                <a:rPr lang="zh-CN" altLang="en-US"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A</a:t>
              </a:r>
              <a:r>
                <a:rPr lang="zh-CN" altLang="en-US" sz="2000">
                  <a:latin typeface="Times New Roman" panose="02020603050405020304" charset="0"/>
                  <a:cs typeface="Times New Roman" panose="02020603050405020304" charset="0"/>
                </a:rPr>
                <a:t>ction </a:t>
              </a:r>
              <a:r>
                <a:rPr lang="en-US" altLang="zh-CN" sz="2000">
                  <a:latin typeface="Times New Roman" panose="02020603050405020304" charset="0"/>
                  <a:cs typeface="Times New Roman" panose="02020603050405020304" charset="0"/>
                </a:rPr>
                <a:t>S</a:t>
              </a:r>
              <a:r>
                <a:rPr lang="zh-CN" altLang="en-US" sz="2000">
                  <a:latin typeface="Times New Roman" panose="02020603050405020304" charset="0"/>
                  <a:cs typeface="Times New Roman" panose="02020603050405020304" charset="0"/>
                </a:rPr>
                <a:t>paces</a:t>
              </a:r>
              <a:endParaRPr lang="zh-CN" altLang="en-US" sz="2000">
                <a:latin typeface="Times New Roman" panose="02020603050405020304" charset="0"/>
                <a:cs typeface="Times New Roman" panose="02020603050405020304" charset="0"/>
              </a:endParaRPr>
            </a:p>
          </p:txBody>
        </p:sp>
      </p:grpSp>
      <p:grpSp>
        <p:nvGrpSpPr>
          <p:cNvPr id="59" name="组合 58"/>
          <p:cNvGrpSpPr/>
          <p:nvPr/>
        </p:nvGrpSpPr>
        <p:grpSpPr>
          <a:xfrm>
            <a:off x="7285990" y="1973580"/>
            <a:ext cx="2880995" cy="401320"/>
            <a:chOff x="11406" y="2556"/>
            <a:chExt cx="4335" cy="632"/>
          </a:xfrm>
        </p:grpSpPr>
        <p:sp>
          <p:nvSpPr>
            <p:cNvPr id="60" name="矩形 59"/>
            <p:cNvSpPr/>
            <p:nvPr>
              <p:custDataLst>
                <p:tags r:id="rId37"/>
              </p:custDataLst>
            </p:nvPr>
          </p:nvSpPr>
          <p:spPr>
            <a:xfrm>
              <a:off x="11406" y="2559"/>
              <a:ext cx="4262" cy="629"/>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61" name="文本框 60"/>
            <p:cNvSpPr txBox="1"/>
            <p:nvPr>
              <p:custDataLst>
                <p:tags r:id="rId38"/>
              </p:custDataLst>
            </p:nvPr>
          </p:nvSpPr>
          <p:spPr>
            <a:xfrm>
              <a:off x="11516" y="2556"/>
              <a:ext cx="4225" cy="628"/>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a:t>
              </a:r>
              <a:r>
                <a:rPr lang="zh-CN" altLang="en-US" sz="2000">
                  <a:latin typeface="Times New Roman" panose="02020603050405020304" charset="0"/>
                  <a:cs typeface="Times New Roman" panose="02020603050405020304" charset="0"/>
                </a:rPr>
                <a:t>iscrete </a:t>
              </a:r>
              <a:r>
                <a:rPr lang="en-US" altLang="zh-CN" sz="2000">
                  <a:latin typeface="Times New Roman" panose="02020603050405020304" charset="0"/>
                  <a:cs typeface="Times New Roman" panose="02020603050405020304" charset="0"/>
                </a:rPr>
                <a:t>A</a:t>
              </a:r>
              <a:r>
                <a:rPr lang="zh-CN" altLang="en-US" sz="2000">
                  <a:latin typeface="Times New Roman" panose="02020603050405020304" charset="0"/>
                  <a:cs typeface="Times New Roman" panose="02020603050405020304" charset="0"/>
                </a:rPr>
                <a:t>ction </a:t>
              </a:r>
              <a:r>
                <a:rPr lang="en-US" altLang="zh-CN" sz="2000">
                  <a:latin typeface="Times New Roman" panose="02020603050405020304" charset="0"/>
                  <a:cs typeface="Times New Roman" panose="02020603050405020304" charset="0"/>
                </a:rPr>
                <a:t>S</a:t>
              </a:r>
              <a:r>
                <a:rPr lang="zh-CN" altLang="en-US" sz="2000">
                  <a:latin typeface="Times New Roman" panose="02020603050405020304" charset="0"/>
                  <a:cs typeface="Times New Roman" panose="02020603050405020304" charset="0"/>
                </a:rPr>
                <a:t>paces</a:t>
              </a:r>
              <a:endParaRPr lang="zh-CN" altLang="en-US" sz="2000">
                <a:latin typeface="Times New Roman" panose="02020603050405020304" charset="0"/>
                <a:cs typeface="Times New Roman" panose="02020603050405020304" charset="0"/>
              </a:endParaRPr>
            </a:p>
          </p:txBody>
        </p:sp>
      </p:grpSp>
      <p:cxnSp>
        <p:nvCxnSpPr>
          <p:cNvPr id="62" name="直接箭头连接符 61"/>
          <p:cNvCxnSpPr>
            <a:endCxn id="60" idx="1"/>
          </p:cNvCxnSpPr>
          <p:nvPr>
            <p:custDataLst>
              <p:tags r:id="rId39"/>
            </p:custDataLst>
          </p:nvPr>
        </p:nvCxnSpPr>
        <p:spPr>
          <a:xfrm>
            <a:off x="5916295" y="1897380"/>
            <a:ext cx="1369695" cy="278130"/>
          </a:xfrm>
          <a:prstGeom prst="straightConnector1">
            <a:avLst/>
          </a:prstGeom>
          <a:ln w="38100">
            <a:solidFill>
              <a:srgbClr val="000F2E"/>
            </a:solidFill>
            <a:tailEnd type="stealth" w="lg" len="lg"/>
          </a:ln>
        </p:spPr>
        <p:style>
          <a:lnRef idx="2">
            <a:schemeClr val="accent1"/>
          </a:lnRef>
          <a:fillRef idx="0">
            <a:srgbClr val="FFFFFF"/>
          </a:fillRef>
          <a:effectRef idx="0">
            <a:srgbClr val="FFFFFF"/>
          </a:effectRef>
          <a:fontRef idx="minor">
            <a:schemeClr val="tx1"/>
          </a:fontRef>
        </p:style>
      </p:cxnSp>
      <p:pic>
        <p:nvPicPr>
          <p:cNvPr id="63" name="图片 62" descr="3b333633323939373bb9b4"/>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0324465" y="1897380"/>
            <a:ext cx="456565" cy="456565"/>
          </a:xfrm>
          <a:prstGeom prst="rect">
            <a:avLst/>
          </a:prstGeom>
        </p:spPr>
      </p:pic>
      <p:sp>
        <p:nvSpPr>
          <p:cNvPr id="66" name="文本框 65"/>
          <p:cNvSpPr txBox="1"/>
          <p:nvPr>
            <p:custDataLst>
              <p:tags r:id="rId42"/>
            </p:custDataLst>
          </p:nvPr>
        </p:nvSpPr>
        <p:spPr>
          <a:xfrm>
            <a:off x="8131810" y="3905885"/>
            <a:ext cx="280797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Achieve A Goal:   +5</a:t>
            </a:r>
            <a:endParaRPr lang="en-US" sz="2000">
              <a:latin typeface="Times New Roman" panose="02020603050405020304" charset="0"/>
              <a:cs typeface="Times New Roman" panose="02020603050405020304" charset="0"/>
            </a:endParaRPr>
          </a:p>
        </p:txBody>
      </p:sp>
      <mc:AlternateContent xmlns:mc="http://schemas.openxmlformats.org/markup-compatibility/2006">
        <mc:Choice xmlns:a14="http://schemas.microsoft.com/office/drawing/2010/main" Requires="a14">
          <p:sp>
            <p:nvSpPr>
              <p:cNvPr id="70" name="文本框 69"/>
              <p:cNvSpPr txBox="1"/>
              <p:nvPr>
                <p:custDataLst>
                  <p:tags r:id="rId43"/>
                </p:custDataLst>
              </p:nvPr>
            </p:nvSpPr>
            <p:spPr>
              <a:xfrm>
                <a:off x="8174355" y="3495675"/>
                <a:ext cx="2337435" cy="396240"/>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𝑟</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m:oMathPara>
                </a14:m>
                <a:endParaRPr lang="zh-CN" altLang="en-US"/>
              </a:p>
            </p:txBody>
          </p:sp>
        </mc:Choice>
        <mc:Fallback>
          <p:sp>
            <p:nvSpPr>
              <p:cNvPr id="70" name="文本框 69"/>
              <p:cNvSpPr txBox="1">
                <a:spLocks noRot="1" noChangeAspect="1" noMove="1" noResize="1" noEditPoints="1" noAdjustHandles="1" noChangeArrowheads="1" noChangeShapeType="1" noTextEdit="1"/>
              </p:cNvSpPr>
              <p:nvPr>
                <p:custDataLst>
                  <p:tags r:id="rId44"/>
                </p:custDataLst>
              </p:nvPr>
            </p:nvSpPr>
            <p:spPr>
              <a:xfrm>
                <a:off x="8174355" y="3495675"/>
                <a:ext cx="2337435" cy="396240"/>
              </a:xfrm>
              <a:prstGeom prst="rect">
                <a:avLst/>
              </a:prstGeom>
              <a:blipFill rotWithShape="1">
                <a:blip r:embed="rId45"/>
                <a:stretch>
                  <a:fillRect/>
                </a:stretch>
              </a:blipFill>
            </p:spPr>
            <p:txBody>
              <a:bodyPr/>
              <a:lstStyle/>
              <a:p>
                <a:r>
                  <a:rPr lang="zh-CN" altLang="en-US">
                    <a:noFill/>
                  </a:rPr>
                  <a:t> </a:t>
                </a:r>
              </a:p>
            </p:txBody>
          </p:sp>
        </mc:Fallback>
      </mc:AlternateContent>
      <p:sp>
        <p:nvSpPr>
          <p:cNvPr id="71" name="文本框 70"/>
          <p:cNvSpPr txBox="1"/>
          <p:nvPr>
            <p:custDataLst>
              <p:tags r:id="rId46"/>
            </p:custDataLst>
          </p:nvPr>
        </p:nvSpPr>
        <p:spPr>
          <a:xfrm>
            <a:off x="8371205" y="4325620"/>
            <a:ext cx="280797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Drop Object:   -20</a:t>
            </a:r>
            <a:endParaRPr lang="en-US" sz="2000">
              <a:latin typeface="Times New Roman" panose="02020603050405020304" charset="0"/>
              <a:cs typeface="Times New Roman" panose="02020603050405020304" charset="0"/>
            </a:endParaRPr>
          </a:p>
        </p:txBody>
      </p:sp>
      <p:cxnSp>
        <p:nvCxnSpPr>
          <p:cNvPr id="74" name="直接连接符 73"/>
          <p:cNvCxnSpPr/>
          <p:nvPr>
            <p:custDataLst>
              <p:tags r:id="rId47"/>
            </p:custDataLst>
          </p:nvPr>
        </p:nvCxnSpPr>
        <p:spPr>
          <a:xfrm>
            <a:off x="7919720" y="3423920"/>
            <a:ext cx="3054985" cy="698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p:custDataLst>
              <p:tags r:id="rId48"/>
            </p:custDataLst>
          </p:nvPr>
        </p:nvCxnSpPr>
        <p:spPr>
          <a:xfrm>
            <a:off x="7919720" y="4836795"/>
            <a:ext cx="3054985" cy="6985"/>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24" name="椭圆 23"/>
          <p:cNvSpPr/>
          <p:nvPr>
            <p:custDataLst>
              <p:tags r:id="rId49"/>
            </p:custDataLst>
          </p:nvPr>
        </p:nvSpPr>
        <p:spPr>
          <a:xfrm>
            <a:off x="11788140" y="287020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椭圆 24"/>
          <p:cNvSpPr/>
          <p:nvPr>
            <p:custDataLst>
              <p:tags r:id="rId50"/>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6" name="椭圆 25"/>
          <p:cNvSpPr/>
          <p:nvPr>
            <p:custDataLst>
              <p:tags r:id="rId51"/>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0" name="椭圆 29"/>
          <p:cNvSpPr/>
          <p:nvPr>
            <p:custDataLst>
              <p:tags r:id="rId52"/>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椭圆 30"/>
          <p:cNvSpPr/>
          <p:nvPr>
            <p:custDataLst>
              <p:tags r:id="rId53"/>
            </p:custDataLst>
          </p:nvPr>
        </p:nvSpPr>
        <p:spPr>
          <a:xfrm>
            <a:off x="11872595" y="3228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2" name="椭圆 31"/>
          <p:cNvSpPr/>
          <p:nvPr>
            <p:custDataLst>
              <p:tags r:id="rId54"/>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3" name="椭圆 32"/>
          <p:cNvSpPr/>
          <p:nvPr>
            <p:custDataLst>
              <p:tags r:id="rId55"/>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4" name="椭圆 33"/>
          <p:cNvSpPr/>
          <p:nvPr>
            <p:custDataLst>
              <p:tags r:id="rId56"/>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5" name="椭圆 34"/>
          <p:cNvSpPr/>
          <p:nvPr>
            <p:custDataLst>
              <p:tags r:id="rId57"/>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6" name="椭圆 35"/>
          <p:cNvSpPr/>
          <p:nvPr>
            <p:custDataLst>
              <p:tags r:id="rId58"/>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椭圆 3"/>
          <p:cNvSpPr/>
          <p:nvPr>
            <p:custDataLst>
              <p:tags r:id="rId59"/>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椭圆 4"/>
          <p:cNvSpPr/>
          <p:nvPr>
            <p:custDataLst>
              <p:tags r:id="rId60"/>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1" name="矩形 20"/>
          <p:cNvSpPr/>
          <p:nvPr>
            <p:custDataLst>
              <p:tags r:id="rId61"/>
            </p:custDataLst>
          </p:nvPr>
        </p:nvSpPr>
        <p:spPr>
          <a:xfrm>
            <a:off x="5723255" y="6035040"/>
            <a:ext cx="1005205" cy="235585"/>
          </a:xfrm>
          <a:prstGeom prst="rect">
            <a:avLst/>
          </a:prstGeom>
          <a:noFill/>
          <a:ln w="25400">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custDataLst>
              <p:tags r:id="rId62"/>
            </p:custDataLst>
          </p:nvPr>
        </p:nvSpPr>
        <p:spPr>
          <a:xfrm>
            <a:off x="6758940" y="6035040"/>
            <a:ext cx="1576705" cy="235585"/>
          </a:xfrm>
          <a:prstGeom prst="rect">
            <a:avLst/>
          </a:prstGeom>
          <a:noFill/>
          <a:ln w="25400">
            <a:solidFill>
              <a:schemeClr val="accent5"/>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63"/>
            </p:custDataLst>
          </p:nvPr>
        </p:nvSpPr>
        <p:spPr>
          <a:xfrm>
            <a:off x="5801995" y="6252845"/>
            <a:ext cx="866140" cy="394970"/>
          </a:xfrm>
          <a:prstGeom prst="rect">
            <a:avLst/>
          </a:prstGeom>
          <a:noFill/>
        </p:spPr>
        <p:txBody>
          <a:bodyPr wrap="square" rtlCol="0" anchor="t">
            <a:noAutofit/>
          </a:bodyPr>
          <a:p>
            <a:pPr indent="0">
              <a:lnSpc>
                <a:spcPct val="125000"/>
              </a:lnSpc>
              <a:buFont typeface="Wingdings" panose="05000000000000000000" charset="0"/>
              <a:buNone/>
            </a:pPr>
            <a:r>
              <a:rPr lang="en-US" altLang="zh-CN" dirty="0">
                <a:solidFill>
                  <a:schemeClr val="accent2"/>
                </a:solidFill>
                <a:latin typeface="Times New Roman" panose="02020603050405020304" charset="0"/>
                <a:cs typeface="Times New Roman" panose="02020603050405020304" charset="0"/>
                <a:sym typeface="+mn-lt"/>
              </a:rPr>
              <a:t>Actor</a:t>
            </a:r>
            <a:endParaRPr lang="en-US" altLang="zh-CN" dirty="0">
              <a:solidFill>
                <a:schemeClr val="accent2"/>
              </a:solidFill>
              <a:latin typeface="Times New Roman" panose="02020603050405020304" charset="0"/>
              <a:cs typeface="Times New Roman" panose="02020603050405020304" charset="0"/>
              <a:sym typeface="+mn-lt"/>
            </a:endParaRPr>
          </a:p>
        </p:txBody>
      </p:sp>
      <p:sp>
        <p:nvSpPr>
          <p:cNvPr id="7" name="文本框 6"/>
          <p:cNvSpPr txBox="1"/>
          <p:nvPr>
            <p:custDataLst>
              <p:tags r:id="rId64"/>
            </p:custDataLst>
          </p:nvPr>
        </p:nvSpPr>
        <p:spPr>
          <a:xfrm>
            <a:off x="7053580" y="6264275"/>
            <a:ext cx="866140" cy="394970"/>
          </a:xfrm>
          <a:prstGeom prst="rect">
            <a:avLst/>
          </a:prstGeom>
          <a:noFill/>
        </p:spPr>
        <p:txBody>
          <a:bodyPr wrap="square" rtlCol="0" anchor="t">
            <a:noAutofit/>
          </a:bodyPr>
          <a:p>
            <a:pPr indent="0">
              <a:lnSpc>
                <a:spcPct val="125000"/>
              </a:lnSpc>
              <a:buFont typeface="Wingdings" panose="05000000000000000000" charset="0"/>
              <a:buNone/>
            </a:pPr>
            <a:r>
              <a:rPr lang="en-US" altLang="zh-CN" dirty="0">
                <a:solidFill>
                  <a:schemeClr val="accent5"/>
                </a:solidFill>
                <a:latin typeface="Times New Roman" panose="02020603050405020304" charset="0"/>
                <a:cs typeface="Times New Roman" panose="02020603050405020304" charset="0"/>
                <a:sym typeface="+mn-lt"/>
              </a:rPr>
              <a:t>Critic</a:t>
            </a:r>
            <a:endParaRPr lang="en-US" altLang="zh-CN" dirty="0">
              <a:solidFill>
                <a:schemeClr val="accent5"/>
              </a:solidFill>
              <a:latin typeface="Times New Roman" panose="02020603050405020304" charset="0"/>
              <a:cs typeface="Times New Roman" panose="02020603050405020304" charset="0"/>
              <a:sym typeface="+mn-lt"/>
            </a:endParaRPr>
          </a:p>
        </p:txBody>
      </p:sp>
    </p:spTree>
    <p:custDataLst>
      <p:tags r:id="rId6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120015" y="137795"/>
            <a:ext cx="620014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 </a:t>
            </a:r>
            <a:r>
              <a:rPr lang="en-US" altLang="zh-CN" sz="2400" b="1" dirty="0">
                <a:solidFill>
                  <a:schemeClr val="accent1">
                    <a:lumMod val="75000"/>
                  </a:schemeClr>
                </a:solidFill>
                <a:cs typeface="+mn-ea"/>
                <a:sym typeface="+mn-lt"/>
              </a:rPr>
              <a:t>Distributed Implementation of PPO </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6402070" y="121920"/>
            <a:ext cx="323596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    </a:t>
            </a:r>
            <a:r>
              <a:rPr lang="zh-CN" altLang="en-US" sz="2400" b="1" dirty="0">
                <a:solidFill>
                  <a:schemeClr val="accent1">
                    <a:lumMod val="75000"/>
                  </a:schemeClr>
                </a:solidFill>
                <a:cs typeface="+mn-ea"/>
                <a:sym typeface="+mn-lt"/>
              </a:rPr>
              <a:t>大规模分布式</a:t>
            </a:r>
            <a:r>
              <a:rPr lang="zh-CN" altLang="en-US" sz="2400" b="1" dirty="0">
                <a:solidFill>
                  <a:schemeClr val="accent1">
                    <a:lumMod val="75000"/>
                  </a:schemeClr>
                </a:solidFill>
                <a:cs typeface="+mn-ea"/>
                <a:sym typeface="+mn-lt"/>
              </a:rPr>
              <a:t>训练</a:t>
            </a:r>
            <a:endParaRPr lang="zh-CN" altLang="en-US" sz="2400" b="1" dirty="0">
              <a:solidFill>
                <a:schemeClr val="accent1">
                  <a:lumMod val="75000"/>
                </a:schemeClr>
              </a:solidFill>
              <a:cs typeface="+mn-ea"/>
              <a:sym typeface="+mn-lt"/>
            </a:endParaRPr>
          </a:p>
        </p:txBody>
      </p:sp>
      <p:pic>
        <p:nvPicPr>
          <p:cNvPr id="3" name="图片 2"/>
          <p:cNvPicPr>
            <a:picLocks noChangeAspect="1"/>
          </p:cNvPicPr>
          <p:nvPr>
            <p:custDataLst>
              <p:tags r:id="rId15"/>
            </p:custDataLst>
          </p:nvPr>
        </p:nvPicPr>
        <p:blipFill>
          <a:blip r:embed="rId16"/>
          <a:srcRect l="3127"/>
          <a:stretch>
            <a:fillRect/>
          </a:stretch>
        </p:blipFill>
        <p:spPr>
          <a:xfrm>
            <a:off x="654050" y="846455"/>
            <a:ext cx="4853940" cy="4718685"/>
          </a:xfrm>
          <a:prstGeom prst="rect">
            <a:avLst/>
          </a:prstGeom>
        </p:spPr>
      </p:pic>
      <p:sp>
        <p:nvSpPr>
          <p:cNvPr id="23" name="矩形 22"/>
          <p:cNvSpPr/>
          <p:nvPr>
            <p:custDataLst>
              <p:tags r:id="rId17"/>
            </p:custDataLst>
          </p:nvPr>
        </p:nvSpPr>
        <p:spPr>
          <a:xfrm>
            <a:off x="5255895" y="3982085"/>
            <a:ext cx="1987550"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WorkFlows</a:t>
            </a:r>
            <a:endParaRPr lang="en-US" altLang="zh-CN"/>
          </a:p>
        </p:txBody>
      </p:sp>
      <p:pic>
        <p:nvPicPr>
          <p:cNvPr id="4" name="图片 3"/>
          <p:cNvPicPr>
            <a:picLocks noChangeAspect="1"/>
          </p:cNvPicPr>
          <p:nvPr>
            <p:custDataLst>
              <p:tags r:id="rId18"/>
            </p:custDataLst>
          </p:nvPr>
        </p:nvPicPr>
        <p:blipFill>
          <a:blip r:embed="rId19"/>
          <a:stretch>
            <a:fillRect/>
          </a:stretch>
        </p:blipFill>
        <p:spPr>
          <a:xfrm>
            <a:off x="5901690" y="1570355"/>
            <a:ext cx="5753735" cy="527685"/>
          </a:xfrm>
          <a:prstGeom prst="rect">
            <a:avLst/>
          </a:prstGeom>
        </p:spPr>
      </p:pic>
      <p:sp>
        <p:nvSpPr>
          <p:cNvPr id="5" name="矩形 4"/>
          <p:cNvSpPr/>
          <p:nvPr>
            <p:custDataLst>
              <p:tags r:id="rId20"/>
            </p:custDataLst>
          </p:nvPr>
        </p:nvSpPr>
        <p:spPr>
          <a:xfrm>
            <a:off x="5255895" y="1055370"/>
            <a:ext cx="3626485"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ln>
                  <a:noFill/>
                </a:ln>
                <a:solidFill>
                  <a:schemeClr val="bg1"/>
                </a:solidFill>
                <a:latin typeface="Times New Roman" panose="02020603050405020304" charset="0"/>
                <a:cs typeface="Times New Roman" panose="02020603050405020304" charset="0"/>
                <a:sym typeface="+mn-ea"/>
              </a:rPr>
              <a:t>Proximal Policy Optimiztion (PPO)</a:t>
            </a:r>
            <a:endParaRPr lang="zh-CN" altLang="en-US">
              <a:ln>
                <a:noFill/>
              </a:ln>
              <a:solidFill>
                <a:schemeClr val="bg1"/>
              </a:solidFill>
              <a:latin typeface="Times New Roman" panose="02020603050405020304" charset="0"/>
              <a:cs typeface="Times New Roman" panose="02020603050405020304" charset="0"/>
              <a:sym typeface="+mn-ea"/>
            </a:endParaRPr>
          </a:p>
        </p:txBody>
      </p:sp>
      <p:sp>
        <p:nvSpPr>
          <p:cNvPr id="6" name="文本框 5"/>
          <p:cNvSpPr txBox="1"/>
          <p:nvPr>
            <p:custDataLst>
              <p:tags r:id="rId21"/>
            </p:custDataLst>
          </p:nvPr>
        </p:nvSpPr>
        <p:spPr>
          <a:xfrm>
            <a:off x="5147945" y="4463415"/>
            <a:ext cx="6158865" cy="2061210"/>
          </a:xfrm>
          <a:prstGeom prst="rect">
            <a:avLst/>
          </a:prstGeom>
          <a:noFill/>
        </p:spPr>
        <p:txBody>
          <a:bodyPr wrap="square" rtlCol="0" anchor="t">
            <a:spAutoFit/>
          </a:bodyPr>
          <a:p>
            <a:pPr marL="285750" indent="-285750">
              <a:buFont typeface="Wingdings" panose="05000000000000000000" charset="0"/>
              <a:buChar char="Ø"/>
            </a:pPr>
            <a:r>
              <a:rPr lang="zh-CN" altLang="en-US" sz="1600"/>
              <a:t>在每一轮开始，</a:t>
            </a:r>
            <a:r>
              <a:rPr lang="en-US" altLang="zh-CN" sz="1600"/>
              <a:t>Worker Machines </a:t>
            </a:r>
            <a:r>
              <a:rPr lang="zh-CN" altLang="en-US" sz="1600"/>
              <a:t>从优化器获取最新的策略参数，启动训练</a:t>
            </a:r>
            <a:r>
              <a:rPr lang="zh-CN" altLang="en-US" sz="1600"/>
              <a:t>阶段</a:t>
            </a:r>
            <a:endParaRPr lang="zh-CN" altLang="en-US" sz="1600"/>
          </a:p>
          <a:p>
            <a:pPr marL="285750" indent="-285750">
              <a:buFont typeface="Wingdings" panose="05000000000000000000" charset="0"/>
              <a:buChar char="Ø"/>
            </a:pPr>
            <a:r>
              <a:rPr lang="zh-CN" altLang="en-US" sz="1600"/>
              <a:t>在分布的随机化环境中，将执行当前策略所得的经验</a:t>
            </a:r>
            <a:r>
              <a:rPr lang="zh-CN" altLang="en-US" sz="1600"/>
              <a:t>传回优化器</a:t>
            </a:r>
            <a:endParaRPr lang="zh-CN" altLang="en-US" sz="1600"/>
          </a:p>
          <a:p>
            <a:pPr marL="285750" indent="-285750">
              <a:buFont typeface="Wingdings" panose="05000000000000000000" charset="0"/>
              <a:buChar char="Ø"/>
            </a:pPr>
            <a:r>
              <a:rPr lang="zh-CN" altLang="en-US" sz="1600"/>
              <a:t>优化器与</a:t>
            </a:r>
            <a:r>
              <a:rPr lang="en-US" altLang="zh-CN" sz="1600"/>
              <a:t> Workers </a:t>
            </a:r>
            <a:r>
              <a:rPr lang="zh-CN" altLang="en-US" sz="1600"/>
              <a:t>之间通过内存数据区中的</a:t>
            </a:r>
            <a:r>
              <a:rPr lang="en-US" altLang="zh-CN" sz="1600"/>
              <a:t> Redis </a:t>
            </a:r>
            <a:r>
              <a:rPr lang="zh-CN" altLang="en-US" sz="1600"/>
              <a:t>进行的</a:t>
            </a:r>
            <a:r>
              <a:rPr lang="en-US" altLang="zh-CN" sz="1600"/>
              <a:t> </a:t>
            </a:r>
            <a:r>
              <a:rPr lang="zh-CN" altLang="en-US" sz="1600"/>
              <a:t>，通过设置多个</a:t>
            </a:r>
            <a:r>
              <a:rPr lang="en-US" altLang="zh-CN" sz="1600"/>
              <a:t> Redis </a:t>
            </a:r>
            <a:r>
              <a:rPr lang="zh-CN" altLang="en-US" sz="1600"/>
              <a:t>来分担</a:t>
            </a:r>
            <a:r>
              <a:rPr lang="en-US" altLang="zh-CN" sz="1600"/>
              <a:t> Worker </a:t>
            </a:r>
            <a:r>
              <a:rPr lang="zh-CN" altLang="en-US" sz="1600"/>
              <a:t>的训练任务</a:t>
            </a:r>
            <a:r>
              <a:rPr lang="en-US" altLang="zh-CN" sz="1600"/>
              <a:t>        </a:t>
            </a:r>
            <a:endParaRPr lang="en-US" altLang="zh-CN" sz="1600"/>
          </a:p>
          <a:p>
            <a:pPr marL="285750" indent="-285750">
              <a:buFont typeface="Wingdings" panose="05000000000000000000" charset="0"/>
              <a:buChar char="Ø"/>
            </a:pPr>
            <a:r>
              <a:rPr lang="zh-CN" altLang="en-US" sz="1600"/>
              <a:t>优化器从</a:t>
            </a:r>
            <a:r>
              <a:rPr lang="en-US" altLang="zh-CN" sz="1600"/>
              <a:t> Redis </a:t>
            </a:r>
            <a:r>
              <a:rPr lang="zh-CN" altLang="en-US" sz="1600"/>
              <a:t>获取生成的策略经验，然后将其加载到对应的</a:t>
            </a:r>
            <a:r>
              <a:rPr lang="en-US" altLang="zh-CN" sz="1600"/>
              <a:t>GPU</a:t>
            </a:r>
            <a:r>
              <a:rPr lang="zh-CN" altLang="en-US" sz="1600"/>
              <a:t>内存中进行处理；在计算完参数的梯度后，平均分配到各线程中用于更新模型参数即</a:t>
            </a:r>
            <a:r>
              <a:rPr lang="zh-CN" altLang="en-US" sz="1600"/>
              <a:t>控制策略</a:t>
            </a:r>
            <a:endParaRPr lang="zh-CN" altLang="en-US" sz="1600"/>
          </a:p>
        </p:txBody>
      </p:sp>
      <p:sp>
        <p:nvSpPr>
          <p:cNvPr id="7" name="矩形 6"/>
          <p:cNvSpPr/>
          <p:nvPr>
            <p:custDataLst>
              <p:tags r:id="rId22"/>
            </p:custDataLst>
          </p:nvPr>
        </p:nvSpPr>
        <p:spPr>
          <a:xfrm>
            <a:off x="5255895" y="2606040"/>
            <a:ext cx="4065905"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ln>
                  <a:noFill/>
                </a:ln>
                <a:solidFill>
                  <a:schemeClr val="bg1"/>
                </a:solidFill>
                <a:latin typeface="Times New Roman" panose="02020603050405020304" charset="0"/>
                <a:cs typeface="Times New Roman" panose="02020603050405020304" charset="0"/>
                <a:sym typeface="+mn-ea"/>
              </a:rPr>
              <a:t>Generalized Advantage Estimator (GAE)</a:t>
            </a:r>
            <a:endParaRPr lang="zh-CN" altLang="en-US">
              <a:ln>
                <a:noFill/>
              </a:ln>
              <a:solidFill>
                <a:schemeClr val="bg1"/>
              </a:solidFill>
              <a:latin typeface="Times New Roman" panose="02020603050405020304" charset="0"/>
              <a:cs typeface="Times New Roman" panose="02020603050405020304" charset="0"/>
              <a:sym typeface="+mn-ea"/>
            </a:endParaRPr>
          </a:p>
        </p:txBody>
      </p:sp>
      <p:pic>
        <p:nvPicPr>
          <p:cNvPr id="14" name="图片 13"/>
          <p:cNvPicPr>
            <a:picLocks noChangeAspect="1"/>
          </p:cNvPicPr>
          <p:nvPr>
            <p:custDataLst>
              <p:tags r:id="rId23"/>
            </p:custDataLst>
          </p:nvPr>
        </p:nvPicPr>
        <p:blipFill>
          <a:blip r:embed="rId24"/>
          <a:stretch>
            <a:fillRect/>
          </a:stretch>
        </p:blipFill>
        <p:spPr>
          <a:xfrm>
            <a:off x="4879340" y="2991485"/>
            <a:ext cx="3437255" cy="572135"/>
          </a:xfrm>
          <a:prstGeom prst="rect">
            <a:avLst/>
          </a:prstGeom>
        </p:spPr>
      </p:pic>
      <p:pic>
        <p:nvPicPr>
          <p:cNvPr id="21" name="图片 20"/>
          <p:cNvPicPr>
            <a:picLocks noChangeAspect="1"/>
          </p:cNvPicPr>
          <p:nvPr>
            <p:custDataLst>
              <p:tags r:id="rId25"/>
            </p:custDataLst>
          </p:nvPr>
        </p:nvPicPr>
        <p:blipFill>
          <a:blip r:embed="rId26"/>
          <a:stretch>
            <a:fillRect/>
          </a:stretch>
        </p:blipFill>
        <p:spPr>
          <a:xfrm>
            <a:off x="8428355" y="3096895"/>
            <a:ext cx="3211195" cy="465455"/>
          </a:xfrm>
          <a:prstGeom prst="rect">
            <a:avLst/>
          </a:prstGeom>
        </p:spPr>
      </p:pic>
      <p:pic>
        <p:nvPicPr>
          <p:cNvPr id="22" name="图片 21"/>
          <p:cNvPicPr>
            <a:picLocks noChangeAspect="1"/>
          </p:cNvPicPr>
          <p:nvPr>
            <p:custDataLst>
              <p:tags r:id="rId27"/>
            </p:custDataLst>
          </p:nvPr>
        </p:nvPicPr>
        <p:blipFill>
          <a:blip r:embed="rId28"/>
          <a:stretch>
            <a:fillRect/>
          </a:stretch>
        </p:blipFill>
        <p:spPr>
          <a:xfrm>
            <a:off x="6263005" y="3554730"/>
            <a:ext cx="3300095" cy="407670"/>
          </a:xfrm>
          <a:prstGeom prst="rect">
            <a:avLst/>
          </a:prstGeom>
        </p:spPr>
      </p:pic>
      <p:sp>
        <p:nvSpPr>
          <p:cNvPr id="40" name="椭圆 39"/>
          <p:cNvSpPr/>
          <p:nvPr>
            <p:custDataLst>
              <p:tags r:id="rId29"/>
            </p:custDataLst>
          </p:nvPr>
        </p:nvSpPr>
        <p:spPr>
          <a:xfrm>
            <a:off x="11788140" y="3128645"/>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 name="椭圆 40"/>
          <p:cNvSpPr/>
          <p:nvPr>
            <p:custDataLst>
              <p:tags r:id="rId30"/>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2" name="椭圆 41"/>
          <p:cNvSpPr/>
          <p:nvPr>
            <p:custDataLst>
              <p:tags r:id="rId31"/>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3" name="椭圆 42"/>
          <p:cNvSpPr/>
          <p:nvPr>
            <p:custDataLst>
              <p:tags r:id="rId32"/>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4" name="椭圆 43"/>
          <p:cNvSpPr/>
          <p:nvPr>
            <p:custDataLst>
              <p:tags r:id="rId33"/>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5" name="椭圆 44"/>
          <p:cNvSpPr/>
          <p:nvPr>
            <p:custDataLst>
              <p:tags r:id="rId34"/>
            </p:custDataLst>
          </p:nvPr>
        </p:nvSpPr>
        <p:spPr>
          <a:xfrm>
            <a:off x="11872595" y="34855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6" name="椭圆 45"/>
          <p:cNvSpPr/>
          <p:nvPr>
            <p:custDataLst>
              <p:tags r:id="rId35"/>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7" name="椭圆 46"/>
          <p:cNvSpPr/>
          <p:nvPr>
            <p:custDataLst>
              <p:tags r:id="rId36"/>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8" name="椭圆 47"/>
          <p:cNvSpPr/>
          <p:nvPr>
            <p:custDataLst>
              <p:tags r:id="rId37"/>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9" name="椭圆 48"/>
          <p:cNvSpPr/>
          <p:nvPr>
            <p:custDataLst>
              <p:tags r:id="rId38"/>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0" name="椭圆 49"/>
          <p:cNvSpPr/>
          <p:nvPr>
            <p:custDataLst>
              <p:tags r:id="rId39"/>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1" name="椭圆 50"/>
          <p:cNvSpPr/>
          <p:nvPr>
            <p:custDataLst>
              <p:tags r:id="rId40"/>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4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337820" y="137795"/>
            <a:ext cx="475869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State Estimation from Vision</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5444490" y="130810"/>
            <a:ext cx="367855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基于视觉感知的状态</a:t>
            </a:r>
            <a:r>
              <a:rPr lang="zh-CN" altLang="en-US" sz="2400" b="1" dirty="0">
                <a:solidFill>
                  <a:schemeClr val="accent1">
                    <a:lumMod val="75000"/>
                  </a:schemeClr>
                </a:solidFill>
                <a:cs typeface="+mn-ea"/>
                <a:sym typeface="+mn-lt"/>
              </a:rPr>
              <a:t>估计</a:t>
            </a:r>
            <a:endParaRPr lang="zh-CN" altLang="en-US" sz="2400" b="1" dirty="0">
              <a:solidFill>
                <a:schemeClr val="accent1">
                  <a:lumMod val="75000"/>
                </a:schemeClr>
              </a:solidFill>
              <a:cs typeface="+mn-ea"/>
              <a:sym typeface="+mn-lt"/>
            </a:endParaRPr>
          </a:p>
        </p:txBody>
      </p:sp>
      <p:pic>
        <p:nvPicPr>
          <p:cNvPr id="3" name="图片 2"/>
          <p:cNvPicPr>
            <a:picLocks noChangeAspect="1"/>
          </p:cNvPicPr>
          <p:nvPr>
            <p:custDataLst>
              <p:tags r:id="rId15"/>
            </p:custDataLst>
          </p:nvPr>
        </p:nvPicPr>
        <p:blipFill>
          <a:blip r:embed="rId16"/>
          <a:stretch>
            <a:fillRect/>
          </a:stretch>
        </p:blipFill>
        <p:spPr>
          <a:xfrm>
            <a:off x="1278255" y="802640"/>
            <a:ext cx="2558415" cy="3770630"/>
          </a:xfrm>
          <a:prstGeom prst="rect">
            <a:avLst/>
          </a:prstGeom>
        </p:spPr>
      </p:pic>
      <p:pic>
        <p:nvPicPr>
          <p:cNvPr id="4" name="图片 3"/>
          <p:cNvPicPr>
            <a:picLocks noChangeAspect="1"/>
          </p:cNvPicPr>
          <p:nvPr>
            <p:custDataLst>
              <p:tags r:id="rId17"/>
            </p:custDataLst>
          </p:nvPr>
        </p:nvPicPr>
        <p:blipFill>
          <a:blip r:embed="rId18"/>
          <a:stretch>
            <a:fillRect/>
          </a:stretch>
        </p:blipFill>
        <p:spPr>
          <a:xfrm>
            <a:off x="5226050" y="1068070"/>
            <a:ext cx="4827270" cy="3361690"/>
          </a:xfrm>
          <a:prstGeom prst="rect">
            <a:avLst/>
          </a:prstGeom>
        </p:spPr>
      </p:pic>
      <p:sp>
        <p:nvSpPr>
          <p:cNvPr id="23" name="矩形 22"/>
          <p:cNvSpPr/>
          <p:nvPr>
            <p:custDataLst>
              <p:tags r:id="rId19"/>
            </p:custDataLst>
          </p:nvPr>
        </p:nvSpPr>
        <p:spPr>
          <a:xfrm>
            <a:off x="763905" y="4659630"/>
            <a:ext cx="1987550" cy="32067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图像维度</a:t>
            </a:r>
            <a:endParaRPr lang="zh-CN" altLang="en-US"/>
          </a:p>
        </p:txBody>
      </p:sp>
      <mc:AlternateContent xmlns:mc="http://schemas.openxmlformats.org/markup-compatibility/2006">
        <mc:Choice xmlns:a14="http://schemas.microsoft.com/office/drawing/2010/main" Requires="a14">
          <p:sp>
            <p:nvSpPr>
              <p:cNvPr id="42" name="文本框 41"/>
              <p:cNvSpPr txBox="1"/>
              <p:nvPr>
                <p:custDataLst>
                  <p:tags r:id="rId20"/>
                </p:custDataLst>
              </p:nvPr>
            </p:nvSpPr>
            <p:spPr>
              <a:xfrm>
                <a:off x="1144206" y="5052949"/>
                <a:ext cx="356425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Input RGB Image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200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200</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oMath>
                </a14:m>
                <a:endParaRPr lang="zh-CN" altLang="en-US"/>
              </a:p>
            </p:txBody>
          </p:sp>
        </mc:Choice>
        <mc:Fallback>
          <p:sp>
            <p:nvSpPr>
              <p:cNvPr id="42" name="文本框 41"/>
              <p:cNvSpPr txBox="1">
                <a:spLocks noRot="1" noChangeAspect="1" noMove="1" noResize="1" noEditPoints="1" noAdjustHandles="1" noChangeArrowheads="1" noChangeShapeType="1" noTextEdit="1"/>
              </p:cNvSpPr>
              <p:nvPr>
                <p:custDataLst>
                  <p:tags r:id="rId21"/>
                </p:custDataLst>
              </p:nvPr>
            </p:nvSpPr>
            <p:spPr>
              <a:xfrm>
                <a:off x="1144206" y="5052949"/>
                <a:ext cx="3564255" cy="368300"/>
              </a:xfrm>
              <a:prstGeom prst="rect">
                <a:avLst/>
              </a:prstGeom>
              <a:blipFill rotWithShape="1">
                <a:blip r:embed="rId22"/>
                <a:stretch>
                  <a:fillRect l="-16" t="-69" r="-66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custDataLst>
                  <p:tags r:id="rId23"/>
                </p:custDataLst>
              </p:nvPr>
            </p:nvSpPr>
            <p:spPr>
              <a:xfrm>
                <a:off x="1341056" y="5387594"/>
                <a:ext cx="3456940"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    Conv2D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196</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196</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32</m:t>
                    </m:r>
                  </m:oMath>
                </a14:m>
                <a:endParaRPr lang="en-US" altLang="zh-CN"/>
              </a:p>
            </p:txBody>
          </p:sp>
        </mc:Choice>
        <mc:Fallback>
          <p:sp>
            <p:nvSpPr>
              <p:cNvPr id="7" name="文本框 6"/>
              <p:cNvSpPr txBox="1">
                <a:spLocks noRot="1" noChangeAspect="1" noMove="1" noResize="1" noEditPoints="1" noAdjustHandles="1" noChangeArrowheads="1" noChangeShapeType="1" noTextEdit="1"/>
              </p:cNvSpPr>
              <p:nvPr>
                <p:custDataLst>
                  <p:tags r:id="rId24"/>
                </p:custDataLst>
              </p:nvPr>
            </p:nvSpPr>
            <p:spPr>
              <a:xfrm>
                <a:off x="1341056" y="5387594"/>
                <a:ext cx="3456940" cy="368300"/>
              </a:xfrm>
              <a:prstGeom prst="rect">
                <a:avLst/>
              </a:prstGeom>
              <a:blipFill rotWithShape="1">
                <a:blip r:embed="rId25"/>
                <a:stretch>
                  <a:fillRect l="-17" t="-69" r="-6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custDataLst>
                  <p:tags r:id="rId26"/>
                </p:custDataLst>
              </p:nvPr>
            </p:nvSpPr>
            <p:spPr>
              <a:xfrm>
                <a:off x="1278191" y="5735574"/>
                <a:ext cx="350710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     Conv2D               </a:t>
                </a:r>
                <a14:m>
                  <m:oMath xmlns:m="http://schemas.openxmlformats.org/officeDocument/2006/math">
                    <m:r>
                      <a:rPr lang="en-US" altLang="zh-CN" i="1">
                        <a:latin typeface="Cambria Math" panose="02040503050406030204" charset="0"/>
                        <a:cs typeface="Cambria Math" panose="02040503050406030204" charset="0"/>
                      </a:rPr>
                      <m:t>194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194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32</m:t>
                    </m:r>
                  </m:oMath>
                </a14:m>
                <a:endParaRPr lang="en-US" altLang="zh-CN"/>
              </a:p>
            </p:txBody>
          </p:sp>
        </mc:Choice>
        <mc:Fallback>
          <p:sp>
            <p:nvSpPr>
              <p:cNvPr id="14" name="文本框 13"/>
              <p:cNvSpPr txBox="1">
                <a:spLocks noRot="1" noChangeAspect="1" noMove="1" noResize="1" noEditPoints="1" noAdjustHandles="1" noChangeArrowheads="1" noChangeShapeType="1" noTextEdit="1"/>
              </p:cNvSpPr>
              <p:nvPr>
                <p:custDataLst>
                  <p:tags r:id="rId27"/>
                </p:custDataLst>
              </p:nvPr>
            </p:nvSpPr>
            <p:spPr>
              <a:xfrm>
                <a:off x="1278191" y="5735574"/>
                <a:ext cx="3507105" cy="368300"/>
              </a:xfrm>
              <a:prstGeom prst="rect">
                <a:avLst/>
              </a:prstGeom>
              <a:blipFill rotWithShape="1">
                <a:blip r:embed="rId28"/>
                <a:stretch>
                  <a:fillRect l="-16" t="-69" r="-672"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custDataLst>
                  <p:tags r:id="rId29"/>
                </p:custDataLst>
              </p:nvPr>
            </p:nvSpPr>
            <p:spPr>
              <a:xfrm>
                <a:off x="1115631" y="6061329"/>
                <a:ext cx="3531870"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    Max Pooling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6</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6</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32</m:t>
                    </m:r>
                  </m:oMath>
                </a14:m>
                <a:endParaRPr lang="en-US" altLang="zh-CN"/>
              </a:p>
            </p:txBody>
          </p:sp>
        </mc:Choice>
        <mc:Fallback>
          <p:sp>
            <p:nvSpPr>
              <p:cNvPr id="22" name="文本框 21"/>
              <p:cNvSpPr txBox="1">
                <a:spLocks noRot="1" noChangeAspect="1" noMove="1" noResize="1" noEditPoints="1" noAdjustHandles="1" noChangeArrowheads="1" noChangeShapeType="1" noTextEdit="1"/>
              </p:cNvSpPr>
              <p:nvPr>
                <p:custDataLst>
                  <p:tags r:id="rId30"/>
                </p:custDataLst>
              </p:nvPr>
            </p:nvSpPr>
            <p:spPr>
              <a:xfrm>
                <a:off x="1115631" y="6061329"/>
                <a:ext cx="3531870" cy="368300"/>
              </a:xfrm>
              <a:prstGeom prst="rect">
                <a:avLst/>
              </a:prstGeom>
              <a:blipFill rotWithShape="1">
                <a:blip r:embed="rId31"/>
                <a:stretch>
                  <a:fillRect l="-16" t="-69" r="-667"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custDataLst>
                  <p:tags r:id="rId32"/>
                </p:custDataLst>
              </p:nvPr>
            </p:nvSpPr>
            <p:spPr>
              <a:xfrm>
                <a:off x="5170741" y="5038979"/>
                <a:ext cx="275653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ResNet 1        </a:t>
                </a:r>
                <a14:m>
                  <m:oMath xmlns:m="http://schemas.openxmlformats.org/officeDocument/2006/math">
                    <m:r>
                      <a:rPr lang="en-US" altLang="zh-CN" i="1">
                        <a:latin typeface="Cambria Math" panose="02040503050406030204" charset="0"/>
                        <a:cs typeface="Cambria Math" panose="02040503050406030204" charset="0"/>
                      </a:rPr>
                      <m:t>23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16</m:t>
                    </m:r>
                  </m:oMath>
                </a14:m>
                <a:endParaRPr lang="en-US" altLang="zh-CN"/>
              </a:p>
            </p:txBody>
          </p:sp>
        </mc:Choice>
        <mc:Fallback>
          <p:sp>
            <p:nvSpPr>
              <p:cNvPr id="24" name="文本框 23"/>
              <p:cNvSpPr txBox="1">
                <a:spLocks noRot="1" noChangeAspect="1" noMove="1" noResize="1" noEditPoints="1" noAdjustHandles="1" noChangeArrowheads="1" noChangeShapeType="1" noTextEdit="1"/>
              </p:cNvSpPr>
              <p:nvPr>
                <p:custDataLst>
                  <p:tags r:id="rId33"/>
                </p:custDataLst>
              </p:nvPr>
            </p:nvSpPr>
            <p:spPr>
              <a:xfrm>
                <a:off x="5170741" y="5038979"/>
                <a:ext cx="2756535" cy="368300"/>
              </a:xfrm>
              <a:prstGeom prst="rect">
                <a:avLst/>
              </a:prstGeom>
              <a:blipFill rotWithShape="1">
                <a:blip r:embed="rId34"/>
                <a:stretch>
                  <a:fillRect l="-21" t="-69" r="-855"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custDataLst>
                  <p:tags r:id="rId35"/>
                </p:custDataLst>
              </p:nvPr>
            </p:nvSpPr>
            <p:spPr>
              <a:xfrm>
                <a:off x="5177091" y="5376164"/>
                <a:ext cx="260413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ResNet 2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9</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9</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32</m:t>
                    </m:r>
                  </m:oMath>
                </a14:m>
                <a:endParaRPr lang="en-US" altLang="zh-CN"/>
              </a:p>
            </p:txBody>
          </p:sp>
        </mc:Choice>
        <mc:Fallback>
          <p:sp>
            <p:nvSpPr>
              <p:cNvPr id="25" name="文本框 24"/>
              <p:cNvSpPr txBox="1">
                <a:spLocks noRot="1" noChangeAspect="1" noMove="1" noResize="1" noEditPoints="1" noAdjustHandles="1" noChangeArrowheads="1" noChangeShapeType="1" noTextEdit="1"/>
              </p:cNvSpPr>
              <p:nvPr>
                <p:custDataLst>
                  <p:tags r:id="rId36"/>
                </p:custDataLst>
              </p:nvPr>
            </p:nvSpPr>
            <p:spPr>
              <a:xfrm>
                <a:off x="5177091" y="5376164"/>
                <a:ext cx="2604135" cy="368300"/>
              </a:xfrm>
              <a:prstGeom prst="rect">
                <a:avLst/>
              </a:prstGeom>
              <a:blipFill rotWithShape="1">
                <a:blip r:embed="rId37"/>
                <a:stretch>
                  <a:fillRect l="-22" t="-69" r="-905"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custDataLst>
                  <p:tags r:id="rId38"/>
                </p:custDataLst>
              </p:nvPr>
            </p:nvSpPr>
            <p:spPr>
              <a:xfrm>
                <a:off x="5191061" y="5693029"/>
                <a:ext cx="260413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ResNet 3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64</m:t>
                    </m:r>
                  </m:oMath>
                </a14:m>
                <a:endParaRPr lang="en-US" altLang="zh-CN"/>
              </a:p>
            </p:txBody>
          </p:sp>
        </mc:Choice>
        <mc:Fallback>
          <p:sp>
            <p:nvSpPr>
              <p:cNvPr id="26" name="文本框 25"/>
              <p:cNvSpPr txBox="1">
                <a:spLocks noRot="1" noChangeAspect="1" noMove="1" noResize="1" noEditPoints="1" noAdjustHandles="1" noChangeArrowheads="1" noChangeShapeType="1" noTextEdit="1"/>
              </p:cNvSpPr>
              <p:nvPr>
                <p:custDataLst>
                  <p:tags r:id="rId39"/>
                </p:custDataLst>
              </p:nvPr>
            </p:nvSpPr>
            <p:spPr>
              <a:xfrm>
                <a:off x="5191061" y="5693029"/>
                <a:ext cx="2604135" cy="368300"/>
              </a:xfrm>
              <a:prstGeom prst="rect">
                <a:avLst/>
              </a:prstGeom>
              <a:blipFill rotWithShape="1">
                <a:blip r:embed="rId40"/>
                <a:stretch>
                  <a:fillRect l="-22" t="-69" r="-905"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custDataLst>
                  <p:tags r:id="rId41"/>
                </p:custDataLst>
              </p:nvPr>
            </p:nvSpPr>
            <p:spPr>
              <a:xfrm>
                <a:off x="5191061" y="6041644"/>
                <a:ext cx="260413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ResNet 4        </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64</m:t>
                    </m:r>
                  </m:oMath>
                </a14:m>
                <a:endParaRPr lang="en-US" altLang="zh-CN"/>
              </a:p>
            </p:txBody>
          </p:sp>
        </mc:Choice>
        <mc:Fallback>
          <p:sp>
            <p:nvSpPr>
              <p:cNvPr id="30" name="文本框 29"/>
              <p:cNvSpPr txBox="1">
                <a:spLocks noRot="1" noChangeAspect="1" noMove="1" noResize="1" noEditPoints="1" noAdjustHandles="1" noChangeArrowheads="1" noChangeShapeType="1" noTextEdit="1"/>
              </p:cNvSpPr>
              <p:nvPr>
                <p:custDataLst>
                  <p:tags r:id="rId42"/>
                </p:custDataLst>
              </p:nvPr>
            </p:nvSpPr>
            <p:spPr>
              <a:xfrm>
                <a:off x="5191061" y="6041644"/>
                <a:ext cx="2604135" cy="368300"/>
              </a:xfrm>
              <a:prstGeom prst="rect">
                <a:avLst/>
              </a:prstGeom>
              <a:blipFill rotWithShape="1">
                <a:blip r:embed="rId43"/>
                <a:stretch>
                  <a:fillRect l="-22" t="-69" r="-905"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custDataLst>
                  <p:tags r:id="rId44"/>
                </p:custDataLst>
              </p:nvPr>
            </p:nvSpPr>
            <p:spPr>
              <a:xfrm>
                <a:off x="8314626" y="5061204"/>
                <a:ext cx="304609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Spatial Softmax</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64</m:t>
                    </m:r>
                  </m:oMath>
                </a14:m>
                <a:endParaRPr lang="en-US" altLang="zh-CN"/>
              </a:p>
            </p:txBody>
          </p:sp>
        </mc:Choice>
        <mc:Fallback>
          <p:sp>
            <p:nvSpPr>
              <p:cNvPr id="31" name="文本框 30"/>
              <p:cNvSpPr txBox="1">
                <a:spLocks noRot="1" noChangeAspect="1" noMove="1" noResize="1" noEditPoints="1" noAdjustHandles="1" noChangeArrowheads="1" noChangeShapeType="1" noTextEdit="1"/>
              </p:cNvSpPr>
              <p:nvPr>
                <p:custDataLst>
                  <p:tags r:id="rId45"/>
                </p:custDataLst>
              </p:nvPr>
            </p:nvSpPr>
            <p:spPr>
              <a:xfrm>
                <a:off x="8314626" y="5061204"/>
                <a:ext cx="3046095" cy="368300"/>
              </a:xfrm>
              <a:prstGeom prst="rect">
                <a:avLst/>
              </a:prstGeom>
              <a:blipFill rotWithShape="1">
                <a:blip r:embed="rId46"/>
                <a:stretch>
                  <a:fillRect l="-19" t="-69" r="-773"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custDataLst>
                  <p:tags r:id="rId47"/>
                </p:custDataLst>
              </p:nvPr>
            </p:nvSpPr>
            <p:spPr>
              <a:xfrm>
                <a:off x="8441626" y="5408549"/>
                <a:ext cx="275272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      Flatten</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576</m:t>
                    </m:r>
                  </m:oMath>
                </a14:m>
                <a:endParaRPr lang="en-US" altLang="zh-CN"/>
              </a:p>
            </p:txBody>
          </p:sp>
        </mc:Choice>
        <mc:Fallback>
          <p:sp>
            <p:nvSpPr>
              <p:cNvPr id="32" name="文本框 31"/>
              <p:cNvSpPr txBox="1">
                <a:spLocks noRot="1" noChangeAspect="1" noMove="1" noResize="1" noEditPoints="1" noAdjustHandles="1" noChangeArrowheads="1" noChangeShapeType="1" noTextEdit="1"/>
              </p:cNvSpPr>
              <p:nvPr>
                <p:custDataLst>
                  <p:tags r:id="rId48"/>
                </p:custDataLst>
              </p:nvPr>
            </p:nvSpPr>
            <p:spPr>
              <a:xfrm>
                <a:off x="8441626" y="5408549"/>
                <a:ext cx="2752725" cy="368300"/>
              </a:xfrm>
              <a:prstGeom prst="rect">
                <a:avLst/>
              </a:prstGeom>
              <a:blipFill rotWithShape="1">
                <a:blip r:embed="rId49"/>
                <a:stretch>
                  <a:fillRect l="-21" t="-69" r="-856"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custDataLst>
                  <p:tags r:id="rId50"/>
                </p:custDataLst>
              </p:nvPr>
            </p:nvSpPr>
            <p:spPr>
              <a:xfrm>
                <a:off x="8441626" y="5735574"/>
                <a:ext cx="2892425" cy="368300"/>
              </a:xfrm>
              <a:prstGeom prst="rect">
                <a:avLst/>
              </a:prstGeom>
              <a:noFill/>
            </p:spPr>
            <p:txBody>
              <a:bodyPr wrap="none" rtlCol="0" anchor="t">
                <a:spAutoFit/>
              </a:bodyPr>
              <a:p>
                <a:pPr algn="l"/>
                <a:r>
                  <a:rPr lang="en-US" altLang="zh-CN">
                    <a:latin typeface="Cambria Math" panose="02040503050406030204" charset="0"/>
                    <a:cs typeface="Cambria Math" panose="02040503050406030204" charset="0"/>
                  </a:rPr>
                  <a:t>Concatenate</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728</m:t>
                    </m:r>
                  </m:oMath>
                </a14:m>
                <a:endParaRPr lang="en-US" altLang="zh-CN"/>
              </a:p>
            </p:txBody>
          </p:sp>
        </mc:Choice>
        <mc:Fallback>
          <p:sp>
            <p:nvSpPr>
              <p:cNvPr id="33" name="文本框 32"/>
              <p:cNvSpPr txBox="1">
                <a:spLocks noRot="1" noChangeAspect="1" noMove="1" noResize="1" noEditPoints="1" noAdjustHandles="1" noChangeArrowheads="1" noChangeShapeType="1" noTextEdit="1"/>
              </p:cNvSpPr>
              <p:nvPr>
                <p:custDataLst>
                  <p:tags r:id="rId51"/>
                </p:custDataLst>
              </p:nvPr>
            </p:nvSpPr>
            <p:spPr>
              <a:xfrm>
                <a:off x="8441626" y="5735574"/>
                <a:ext cx="2892425" cy="368300"/>
              </a:xfrm>
              <a:prstGeom prst="rect">
                <a:avLst/>
              </a:prstGeom>
              <a:blipFill rotWithShape="1">
                <a:blip r:embed="rId52"/>
                <a:stretch>
                  <a:fillRect l="-20" t="-69" r="-815" b="69"/>
                </a:stretch>
              </a:blipFill>
            </p:spPr>
            <p:txBody>
              <a:bodyPr/>
              <a:lstStyle/>
              <a:p>
                <a:r>
                  <a:rPr lang="zh-CN" altLang="en-US">
                    <a:noFill/>
                  </a:rPr>
                  <a:t> </a:t>
                </a:r>
              </a:p>
            </p:txBody>
          </p:sp>
        </mc:Fallback>
      </mc:AlternateContent>
      <p:cxnSp>
        <p:nvCxnSpPr>
          <p:cNvPr id="35" name="直接连接符 34"/>
          <p:cNvCxnSpPr/>
          <p:nvPr/>
        </p:nvCxnSpPr>
        <p:spPr>
          <a:xfrm flipV="1">
            <a:off x="907415" y="5045710"/>
            <a:ext cx="10560685" cy="21590"/>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cxnSp>
        <p:nvCxnSpPr>
          <p:cNvPr id="36" name="直接连接符 35"/>
          <p:cNvCxnSpPr/>
          <p:nvPr>
            <p:custDataLst>
              <p:tags r:id="rId53"/>
            </p:custDataLst>
          </p:nvPr>
        </p:nvCxnSpPr>
        <p:spPr>
          <a:xfrm flipV="1">
            <a:off x="1034415" y="6417945"/>
            <a:ext cx="10560685" cy="21590"/>
          </a:xfrm>
          <a:prstGeom prst="line">
            <a:avLst/>
          </a:prstGeom>
          <a:ln w="25400">
            <a:solidFill>
              <a:srgbClr val="000F2E"/>
            </a:solidFill>
          </a:ln>
        </p:spPr>
        <p:style>
          <a:lnRef idx="2">
            <a:schemeClr val="accent1"/>
          </a:lnRef>
          <a:fillRef idx="0">
            <a:srgbClr val="FFFFFF"/>
          </a:fillRef>
          <a:effectRef idx="0">
            <a:srgbClr val="FFFFFF"/>
          </a:effectRef>
          <a:fontRef idx="minor">
            <a:schemeClr val="tx1"/>
          </a:fontRef>
        </p:style>
      </p:cxnSp>
      <p:sp>
        <p:nvSpPr>
          <p:cNvPr id="47" name="椭圆 46"/>
          <p:cNvSpPr/>
          <p:nvPr>
            <p:custDataLst>
              <p:tags r:id="rId54"/>
            </p:custDataLst>
          </p:nvPr>
        </p:nvSpPr>
        <p:spPr>
          <a:xfrm>
            <a:off x="11788140" y="338709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8" name="椭圆 47"/>
          <p:cNvSpPr/>
          <p:nvPr>
            <p:custDataLst>
              <p:tags r:id="rId55"/>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9" name="椭圆 48"/>
          <p:cNvSpPr/>
          <p:nvPr>
            <p:custDataLst>
              <p:tags r:id="rId56"/>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0" name="椭圆 49"/>
          <p:cNvSpPr/>
          <p:nvPr>
            <p:custDataLst>
              <p:tags r:id="rId57"/>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1" name="椭圆 50"/>
          <p:cNvSpPr/>
          <p:nvPr>
            <p:custDataLst>
              <p:tags r:id="rId58"/>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2" name="椭圆 51"/>
          <p:cNvSpPr/>
          <p:nvPr>
            <p:custDataLst>
              <p:tags r:id="rId59"/>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3" name="椭圆 52"/>
          <p:cNvSpPr/>
          <p:nvPr>
            <p:custDataLst>
              <p:tags r:id="rId60"/>
            </p:custDataLst>
          </p:nvPr>
        </p:nvSpPr>
        <p:spPr>
          <a:xfrm>
            <a:off x="11875770" y="37471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4" name="椭圆 53"/>
          <p:cNvSpPr/>
          <p:nvPr>
            <p:custDataLst>
              <p:tags r:id="rId61"/>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5" name="椭圆 54"/>
          <p:cNvSpPr/>
          <p:nvPr>
            <p:custDataLst>
              <p:tags r:id="rId62"/>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6" name="椭圆 55"/>
          <p:cNvSpPr/>
          <p:nvPr>
            <p:custDataLst>
              <p:tags r:id="rId63"/>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64"/>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65"/>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6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37795"/>
            <a:ext cx="385953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Qualitative Results</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862830" y="137795"/>
            <a:ext cx="3790950"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自</a:t>
            </a:r>
            <a:r>
              <a:rPr lang="zh-CN" altLang="en-US" sz="2400" b="1" dirty="0">
                <a:solidFill>
                  <a:schemeClr val="accent1">
                    <a:lumMod val="75000"/>
                  </a:schemeClr>
                </a:solidFill>
                <a:cs typeface="+mn-ea"/>
                <a:sym typeface="+mn-lt"/>
              </a:rPr>
              <a:t>发的操控</a:t>
            </a:r>
            <a:r>
              <a:rPr lang="zh-CN" altLang="en-US" sz="2400" b="1" dirty="0">
                <a:solidFill>
                  <a:schemeClr val="accent1">
                    <a:lumMod val="75000"/>
                  </a:schemeClr>
                </a:solidFill>
                <a:cs typeface="+mn-ea"/>
                <a:sym typeface="+mn-lt"/>
              </a:rPr>
              <a:t>行为</a:t>
            </a:r>
            <a:endParaRPr lang="zh-CN" altLang="en-US" sz="2400" b="1" dirty="0">
              <a:solidFill>
                <a:schemeClr val="accent1">
                  <a:lumMod val="75000"/>
                </a:schemeClr>
              </a:solidFill>
              <a:cs typeface="+mn-ea"/>
              <a:sym typeface="+mn-lt"/>
            </a:endParaRPr>
          </a:p>
        </p:txBody>
      </p:sp>
      <p:pic>
        <p:nvPicPr>
          <p:cNvPr id="3" name="图片 2"/>
          <p:cNvPicPr>
            <a:picLocks noChangeAspect="1"/>
          </p:cNvPicPr>
          <p:nvPr>
            <p:custDataLst>
              <p:tags r:id="rId15"/>
            </p:custDataLst>
          </p:nvPr>
        </p:nvPicPr>
        <p:blipFill>
          <a:blip r:embed="rId16"/>
          <a:stretch>
            <a:fillRect/>
          </a:stretch>
        </p:blipFill>
        <p:spPr>
          <a:xfrm>
            <a:off x="5455285" y="858520"/>
            <a:ext cx="5727065" cy="3321050"/>
          </a:xfrm>
          <a:prstGeom prst="rect">
            <a:avLst/>
          </a:prstGeom>
        </p:spPr>
      </p:pic>
      <p:sp>
        <p:nvSpPr>
          <p:cNvPr id="4" name="文本框 3"/>
          <p:cNvSpPr txBox="1"/>
          <p:nvPr/>
        </p:nvSpPr>
        <p:spPr>
          <a:xfrm>
            <a:off x="902335" y="2284095"/>
            <a:ext cx="4472305" cy="922020"/>
          </a:xfrm>
          <a:prstGeom prst="rect">
            <a:avLst/>
          </a:prstGeom>
          <a:noFill/>
        </p:spPr>
        <p:txBody>
          <a:bodyPr wrap="square" rtlCol="0" anchor="t">
            <a:spAutoFit/>
          </a:bodyPr>
          <a:p>
            <a:r>
              <a:rPr lang="zh-CN" altLang="en-US" b="1"/>
              <a:t>不对先验知识进行编码：</a:t>
            </a:r>
            <a:r>
              <a:rPr lang="zh-CN" altLang="en-US"/>
              <a:t>作者也没有将任何先验知识或先前存在的信息编码到学习过程中使用的</a:t>
            </a:r>
            <a:r>
              <a:rPr lang="zh-CN" altLang="en-US"/>
              <a:t>激励函数中</a:t>
            </a:r>
            <a:endParaRPr lang="zh-CN" altLang="en-US"/>
          </a:p>
        </p:txBody>
      </p:sp>
      <p:sp>
        <p:nvSpPr>
          <p:cNvPr id="7" name="文本框 6"/>
          <p:cNvSpPr txBox="1"/>
          <p:nvPr>
            <p:custDataLst>
              <p:tags r:id="rId17"/>
            </p:custDataLst>
          </p:nvPr>
        </p:nvSpPr>
        <p:spPr>
          <a:xfrm>
            <a:off x="860425" y="1550670"/>
            <a:ext cx="4514215" cy="645160"/>
          </a:xfrm>
          <a:prstGeom prst="rect">
            <a:avLst/>
          </a:prstGeom>
          <a:noFill/>
        </p:spPr>
        <p:txBody>
          <a:bodyPr wrap="square" rtlCol="0" anchor="t">
            <a:spAutoFit/>
          </a:bodyPr>
          <a:p>
            <a:r>
              <a:rPr lang="zh-CN" altLang="en-US" b="1"/>
              <a:t>无人工演示</a:t>
            </a:r>
            <a:r>
              <a:rPr lang="zh-CN" altLang="en-US"/>
              <a:t>：作者</a:t>
            </a:r>
            <a:r>
              <a:rPr lang="zh-CN" altLang="en-US">
                <a:sym typeface="+mn-ea"/>
              </a:rPr>
              <a:t>没有使用人类提供的任何演示或示例来</a:t>
            </a:r>
            <a:r>
              <a:rPr lang="zh-CN" altLang="en-US">
                <a:sym typeface="+mn-ea"/>
              </a:rPr>
              <a:t>训练如何操作方块</a:t>
            </a:r>
            <a:endParaRPr lang="zh-CN" altLang="en-US"/>
          </a:p>
        </p:txBody>
      </p:sp>
      <p:sp>
        <p:nvSpPr>
          <p:cNvPr id="21" name="矩形 20"/>
          <p:cNvSpPr/>
          <p:nvPr>
            <p:custDataLst>
              <p:tags r:id="rId18"/>
            </p:custDataLst>
          </p:nvPr>
        </p:nvSpPr>
        <p:spPr>
          <a:xfrm>
            <a:off x="728345" y="1460500"/>
            <a:ext cx="4448810" cy="1844040"/>
          </a:xfrm>
          <a:prstGeom prst="rect">
            <a:avLst/>
          </a:prstGeom>
          <a:noFill/>
          <a:ln w="41275">
            <a:solidFill>
              <a:schemeClr val="accent1"/>
            </a:solidFill>
          </a:ln>
          <a:effectLst>
            <a:softEdge rad="12700"/>
          </a:effectLst>
          <a:extLst>
            <a:ext uri="{909E8E84-426E-40DD-AFC4-6F175D3DCCD1}">
              <a14:hiddenFill xmlns:a14="http://schemas.microsoft.com/office/drawing/2010/main">
                <a:solidFill>
                  <a:schemeClr val="accent1">
                    <a:lumMod val="75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sz="2000">
              <a:ln>
                <a:noFill/>
              </a:ln>
              <a:solidFill>
                <a:schemeClr val="tx1"/>
              </a:solidFill>
              <a:latin typeface="Times New Roman" panose="02020603050405020304" charset="0"/>
              <a:cs typeface="Times New Roman" panose="02020603050405020304" charset="0"/>
            </a:endParaRPr>
          </a:p>
        </p:txBody>
      </p:sp>
      <p:sp>
        <p:nvSpPr>
          <p:cNvPr id="22" name="矩形 21"/>
          <p:cNvSpPr/>
          <p:nvPr>
            <p:custDataLst>
              <p:tags r:id="rId19"/>
            </p:custDataLst>
          </p:nvPr>
        </p:nvSpPr>
        <p:spPr>
          <a:xfrm>
            <a:off x="1722755" y="883920"/>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无直接激励</a:t>
            </a:r>
            <a:endParaRPr lang="zh-CN" altLang="en-US"/>
          </a:p>
        </p:txBody>
      </p:sp>
      <p:sp>
        <p:nvSpPr>
          <p:cNvPr id="23" name="矩形 22"/>
          <p:cNvSpPr/>
          <p:nvPr>
            <p:custDataLst>
              <p:tags r:id="rId20"/>
            </p:custDataLst>
          </p:nvPr>
        </p:nvSpPr>
        <p:spPr>
          <a:xfrm>
            <a:off x="1722755" y="3690620"/>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A</a:t>
            </a:r>
            <a:r>
              <a:rPr lang="en-US" altLang="zh-CN"/>
              <a:t>daptive Learning</a:t>
            </a:r>
            <a:endParaRPr lang="en-US" altLang="zh-CN"/>
          </a:p>
        </p:txBody>
      </p:sp>
      <p:sp>
        <p:nvSpPr>
          <p:cNvPr id="34" name="PA-椭圆 25"/>
          <p:cNvSpPr/>
          <p:nvPr>
            <p:custDataLst>
              <p:tags r:id="rId21"/>
            </p:custDataLst>
          </p:nvPr>
        </p:nvSpPr>
        <p:spPr>
          <a:xfrm>
            <a:off x="937260" y="43383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4" name="文本框 23"/>
          <p:cNvSpPr txBox="1"/>
          <p:nvPr>
            <p:custDataLst>
              <p:tags r:id="rId22"/>
            </p:custDataLst>
          </p:nvPr>
        </p:nvSpPr>
        <p:spPr>
          <a:xfrm>
            <a:off x="1130300" y="4217035"/>
            <a:ext cx="7181850" cy="368300"/>
          </a:xfrm>
          <a:prstGeom prst="rect">
            <a:avLst/>
          </a:prstGeom>
          <a:noFill/>
        </p:spPr>
        <p:txBody>
          <a:bodyPr wrap="square" rtlCol="0" anchor="t">
            <a:spAutoFit/>
          </a:bodyPr>
          <a:p>
            <a:r>
              <a:rPr lang="zh-CN" altLang="en-US" b="1"/>
              <a:t>自适应迁移</a:t>
            </a:r>
            <a:r>
              <a:rPr lang="zh-CN" altLang="en-US"/>
              <a:t>：倾向于使用</a:t>
            </a:r>
            <a:r>
              <a:rPr lang="zh-CN" altLang="en-US"/>
              <a:t>更加灵活的小拇指而非食指和中指操控物体</a:t>
            </a:r>
            <a:endParaRPr lang="zh-CN" altLang="en-US"/>
          </a:p>
        </p:txBody>
      </p:sp>
      <p:sp>
        <p:nvSpPr>
          <p:cNvPr id="25" name="文本框 24"/>
          <p:cNvSpPr txBox="1"/>
          <p:nvPr>
            <p:custDataLst>
              <p:tags r:id="rId23"/>
            </p:custDataLst>
          </p:nvPr>
        </p:nvSpPr>
        <p:spPr>
          <a:xfrm>
            <a:off x="1130300" y="4601210"/>
            <a:ext cx="7181850" cy="368300"/>
          </a:xfrm>
          <a:prstGeom prst="rect">
            <a:avLst/>
          </a:prstGeom>
          <a:noFill/>
        </p:spPr>
        <p:txBody>
          <a:bodyPr wrap="square" rtlCol="0" anchor="t">
            <a:spAutoFit/>
          </a:bodyPr>
          <a:p>
            <a:r>
              <a:rPr lang="zh-CN" altLang="en-US" b="1"/>
              <a:t>成熟的策略</a:t>
            </a:r>
            <a:r>
              <a:rPr lang="zh-CN" altLang="en-US"/>
              <a:t>：能够利用手指的远端关节进行物体的</a:t>
            </a:r>
            <a:r>
              <a:rPr lang="zh-CN" altLang="en-US"/>
              <a:t>旋转</a:t>
            </a:r>
            <a:endParaRPr lang="zh-CN" altLang="en-US"/>
          </a:p>
        </p:txBody>
      </p:sp>
      <p:sp>
        <p:nvSpPr>
          <p:cNvPr id="35" name="PA-椭圆 25"/>
          <p:cNvSpPr/>
          <p:nvPr>
            <p:custDataLst>
              <p:tags r:id="rId24"/>
            </p:custDataLst>
          </p:nvPr>
        </p:nvSpPr>
        <p:spPr>
          <a:xfrm>
            <a:off x="937260" y="472503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7" name="椭圆 46"/>
          <p:cNvSpPr/>
          <p:nvPr>
            <p:custDataLst>
              <p:tags r:id="rId25"/>
            </p:custDataLst>
          </p:nvPr>
        </p:nvSpPr>
        <p:spPr>
          <a:xfrm>
            <a:off x="11788140" y="365252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8" name="椭圆 47"/>
          <p:cNvSpPr/>
          <p:nvPr>
            <p:custDataLst>
              <p:tags r:id="rId26"/>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9" name="椭圆 48"/>
          <p:cNvSpPr/>
          <p:nvPr>
            <p:custDataLst>
              <p:tags r:id="rId27"/>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0" name="椭圆 49"/>
          <p:cNvSpPr/>
          <p:nvPr>
            <p:custDataLst>
              <p:tags r:id="rId28"/>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1" name="椭圆 50"/>
          <p:cNvSpPr/>
          <p:nvPr>
            <p:custDataLst>
              <p:tags r:id="rId29"/>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2" name="椭圆 51"/>
          <p:cNvSpPr/>
          <p:nvPr>
            <p:custDataLst>
              <p:tags r:id="rId30"/>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3" name="椭圆 52"/>
          <p:cNvSpPr/>
          <p:nvPr>
            <p:custDataLst>
              <p:tags r:id="rId31"/>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4" name="椭圆 53"/>
          <p:cNvSpPr/>
          <p:nvPr>
            <p:custDataLst>
              <p:tags r:id="rId32"/>
            </p:custDataLst>
          </p:nvPr>
        </p:nvSpPr>
        <p:spPr>
          <a:xfrm>
            <a:off x="11875770" y="4003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5" name="椭圆 54"/>
          <p:cNvSpPr/>
          <p:nvPr>
            <p:custDataLst>
              <p:tags r:id="rId33"/>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6" name="椭圆 55"/>
          <p:cNvSpPr/>
          <p:nvPr>
            <p:custDataLst>
              <p:tags r:id="rId34"/>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35"/>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36"/>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3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直接连接符 66"/>
          <p:cNvCxnSpPr/>
          <p:nvPr>
            <p:custDataLst>
              <p:tags r:id="rId1"/>
            </p:custDataLst>
          </p:nvPr>
        </p:nvCxnSpPr>
        <p:spPr>
          <a:xfrm>
            <a:off x="3969" y="685505"/>
            <a:ext cx="12188190" cy="30480"/>
          </a:xfrm>
          <a:prstGeom prst="line">
            <a:avLst/>
          </a:prstGeom>
          <a:ln w="666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9443085" y="111125"/>
            <a:ext cx="2626360" cy="505460"/>
            <a:chOff x="11714" y="2331"/>
            <a:chExt cx="4136" cy="796"/>
          </a:xfrm>
        </p:grpSpPr>
        <p:pic>
          <p:nvPicPr>
            <p:cNvPr id="68" name="图片 33"/>
            <p:cNvPicPr>
              <a:picLocks noChangeAspect="1"/>
            </p:cNvPicPr>
            <p:nvPr>
              <p:custDataLst>
                <p:tags r:id="rId2"/>
              </p:custDataLst>
            </p:nvPr>
          </p:nvPicPr>
          <p:blipFill>
            <a:blip r:embed="rId3"/>
            <a:stretch>
              <a:fillRect/>
            </a:stretch>
          </p:blipFill>
          <p:spPr>
            <a:xfrm>
              <a:off x="11714" y="2331"/>
              <a:ext cx="796" cy="796"/>
            </a:xfrm>
            <a:prstGeom prst="rect">
              <a:avLst/>
            </a:prstGeom>
            <a:noFill/>
          </p:spPr>
        </p:pic>
        <p:pic>
          <p:nvPicPr>
            <p:cNvPr id="69" name="图片 68"/>
            <p:cNvPicPr>
              <a:picLocks noChangeAspect="1"/>
            </p:cNvPicPr>
            <p:nvPr>
              <p:custDataLst>
                <p:tags r:id="rId4"/>
              </p:custDataLst>
            </p:nvPr>
          </p:nvPicPr>
          <p:blipFill>
            <a:blip r:embed="rId5"/>
            <a:stretch>
              <a:fillRect/>
            </a:stretch>
          </p:blipFill>
          <p:spPr>
            <a:xfrm>
              <a:off x="12510" y="2348"/>
              <a:ext cx="3341" cy="779"/>
            </a:xfrm>
            <a:prstGeom prst="rect">
              <a:avLst/>
            </a:prstGeom>
          </p:spPr>
        </p:pic>
      </p:grpSp>
      <p:sp>
        <p:nvSpPr>
          <p:cNvPr id="73" name="PA-文本框 1"/>
          <p:cNvSpPr txBox="1"/>
          <p:nvPr>
            <p:custDataLst>
              <p:tags r:id="rId6"/>
            </p:custDataLst>
          </p:nvPr>
        </p:nvSpPr>
        <p:spPr>
          <a:xfrm>
            <a:off x="442595" y="137795"/>
            <a:ext cx="3859530" cy="433705"/>
          </a:xfrm>
          <a:prstGeom prst="rect">
            <a:avLst/>
          </a:prstGeom>
          <a:noFill/>
        </p:spPr>
        <p:txBody>
          <a:bodyPr wrap="square" rtlCol="0">
            <a:noAutofit/>
          </a:bodyPr>
          <a:p>
            <a:pPr algn="l">
              <a:buClrTx/>
              <a:buSzTx/>
              <a:buFontTx/>
            </a:pPr>
            <a:r>
              <a:rPr lang="en-US" altLang="zh-CN" sz="2400" b="1" dirty="0">
                <a:solidFill>
                  <a:schemeClr val="accent1">
                    <a:lumMod val="75000"/>
                  </a:schemeClr>
                </a:solidFill>
                <a:cs typeface="+mn-ea"/>
                <a:sym typeface="+mn-lt"/>
              </a:rPr>
              <a:t>Quantitative Results</a:t>
            </a:r>
            <a:endParaRPr lang="en-US" altLang="zh-CN" sz="2400" b="1" dirty="0">
              <a:solidFill>
                <a:schemeClr val="accent1">
                  <a:lumMod val="75000"/>
                </a:schemeClr>
              </a:solidFill>
              <a:cs typeface="+mn-ea"/>
              <a:sym typeface="+mn-lt"/>
            </a:endParaRPr>
          </a:p>
        </p:txBody>
      </p:sp>
      <p:grpSp>
        <p:nvGrpSpPr>
          <p:cNvPr id="20" name="组合 19"/>
          <p:cNvGrpSpPr/>
          <p:nvPr/>
        </p:nvGrpSpPr>
        <p:grpSpPr>
          <a:xfrm>
            <a:off x="168383" y="2926440"/>
            <a:ext cx="485668" cy="1035702"/>
            <a:chOff x="281805" y="3092969"/>
            <a:chExt cx="828000" cy="1035702"/>
          </a:xfrm>
          <a:solidFill>
            <a:schemeClr val="accent1"/>
          </a:solidFill>
        </p:grpSpPr>
        <p:sp>
          <p:nvSpPr>
            <p:cNvPr id="15" name="圆角矩形 14"/>
            <p:cNvSpPr/>
            <p:nvPr>
              <p:custDataLst>
                <p:tags r:id="rId7"/>
              </p:custDataLst>
            </p:nvPr>
          </p:nvSpPr>
          <p:spPr>
            <a:xfrm>
              <a:off x="281805" y="3092969"/>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6" name="圆角矩形 15"/>
            <p:cNvSpPr/>
            <p:nvPr>
              <p:custDataLst>
                <p:tags r:id="rId8"/>
              </p:custDataLst>
            </p:nvPr>
          </p:nvSpPr>
          <p:spPr>
            <a:xfrm>
              <a:off x="281805" y="3349123"/>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7" name="圆角矩形 16"/>
            <p:cNvSpPr/>
            <p:nvPr>
              <p:custDataLst>
                <p:tags r:id="rId9"/>
              </p:custDataLst>
            </p:nvPr>
          </p:nvSpPr>
          <p:spPr>
            <a:xfrm>
              <a:off x="281805" y="3605277"/>
              <a:ext cx="82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8" name="圆角矩形 17"/>
            <p:cNvSpPr/>
            <p:nvPr>
              <p:custDataLst>
                <p:tags r:id="rId10"/>
              </p:custDataLst>
            </p:nvPr>
          </p:nvSpPr>
          <p:spPr>
            <a:xfrm>
              <a:off x="281805" y="3856938"/>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sp>
          <p:nvSpPr>
            <p:cNvPr id="19" name="圆角矩形 18"/>
            <p:cNvSpPr/>
            <p:nvPr>
              <p:custDataLst>
                <p:tags r:id="rId11"/>
              </p:custDataLst>
            </p:nvPr>
          </p:nvSpPr>
          <p:spPr>
            <a:xfrm>
              <a:off x="281805" y="4114271"/>
              <a:ext cx="468000" cy="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highlight>
                  <a:srgbClr val="000080"/>
                </a:highlight>
                <a:cs typeface="+mn-ea"/>
                <a:sym typeface="+mn-lt"/>
              </a:endParaRPr>
            </a:p>
          </p:txBody>
        </p:sp>
      </p:grpSp>
      <p:grpSp>
        <p:nvGrpSpPr>
          <p:cNvPr id="29" name="组合 28"/>
          <p:cNvGrpSpPr/>
          <p:nvPr/>
        </p:nvGrpSpPr>
        <p:grpSpPr>
          <a:xfrm>
            <a:off x="203308" y="5041900"/>
            <a:ext cx="61162" cy="1387673"/>
            <a:chOff x="419100" y="5041900"/>
            <a:chExt cx="61162" cy="1387673"/>
          </a:xfrm>
          <a:solidFill>
            <a:schemeClr val="accent1"/>
          </a:solidFill>
        </p:grpSpPr>
        <p:cxnSp>
          <p:nvCxnSpPr>
            <p:cNvPr id="27" name="直接连接符 26"/>
            <p:cNvCxnSpPr/>
            <p:nvPr>
              <p:custDataLst>
                <p:tags r:id="rId12"/>
              </p:custDataLst>
            </p:nvPr>
          </p:nvCxnSpPr>
          <p:spPr>
            <a:xfrm>
              <a:off x="419302" y="5041900"/>
              <a:ext cx="0" cy="1387673"/>
            </a:xfrm>
            <a:prstGeom prst="line">
              <a:avLst/>
            </a:prstGeom>
            <a:grpFill/>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13"/>
              </p:custDataLst>
            </p:nvPr>
          </p:nvSpPr>
          <p:spPr>
            <a:xfrm>
              <a:off x="419100" y="5667375"/>
              <a:ext cx="61162" cy="762198"/>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2" name="PA-文本框 1"/>
          <p:cNvSpPr txBox="1"/>
          <p:nvPr>
            <p:custDataLst>
              <p:tags r:id="rId14"/>
            </p:custDataLst>
          </p:nvPr>
        </p:nvSpPr>
        <p:spPr>
          <a:xfrm>
            <a:off x="4862830" y="137795"/>
            <a:ext cx="4255135" cy="433705"/>
          </a:xfrm>
          <a:prstGeom prst="rect">
            <a:avLst/>
          </a:prstGeom>
          <a:noFill/>
        </p:spPr>
        <p:txBody>
          <a:bodyPr wrap="square" rtlCol="0">
            <a:noAutofit/>
          </a:bodyPr>
          <a:p>
            <a:pPr algn="l">
              <a:buClrTx/>
              <a:buSzTx/>
              <a:buFontTx/>
            </a:pPr>
            <a:r>
              <a:rPr lang="zh-CN" altLang="en-US" sz="2400" b="1" dirty="0">
                <a:solidFill>
                  <a:schemeClr val="accent1">
                    <a:lumMod val="75000"/>
                  </a:schemeClr>
                </a:solidFill>
                <a:cs typeface="+mn-ea"/>
                <a:sym typeface="+mn-lt"/>
              </a:rPr>
              <a:t>可迁移性、视觉感知</a:t>
            </a:r>
            <a:r>
              <a:rPr lang="zh-CN" altLang="en-US" sz="2400" b="1" dirty="0">
                <a:solidFill>
                  <a:schemeClr val="accent1">
                    <a:lumMod val="75000"/>
                  </a:schemeClr>
                </a:solidFill>
                <a:cs typeface="+mn-ea"/>
                <a:sym typeface="+mn-lt"/>
              </a:rPr>
              <a:t>可行性</a:t>
            </a:r>
            <a:endParaRPr lang="zh-CN" altLang="en-US" sz="2400" b="1" dirty="0">
              <a:solidFill>
                <a:schemeClr val="accent1">
                  <a:lumMod val="75000"/>
                </a:schemeClr>
              </a:solidFill>
              <a:cs typeface="+mn-ea"/>
              <a:sym typeface="+mn-lt"/>
            </a:endParaRPr>
          </a:p>
        </p:txBody>
      </p:sp>
      <p:sp>
        <p:nvSpPr>
          <p:cNvPr id="22" name="矩形 21"/>
          <p:cNvSpPr/>
          <p:nvPr>
            <p:custDataLst>
              <p:tags r:id="rId15"/>
            </p:custDataLst>
          </p:nvPr>
        </p:nvSpPr>
        <p:spPr>
          <a:xfrm>
            <a:off x="8093075" y="1692275"/>
            <a:ext cx="2315845"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中断</a:t>
            </a:r>
            <a:r>
              <a:rPr lang="zh-CN" altLang="en-US"/>
              <a:t>标志</a:t>
            </a:r>
            <a:endParaRPr lang="zh-CN" altLang="en-US"/>
          </a:p>
        </p:txBody>
      </p:sp>
      <p:sp>
        <p:nvSpPr>
          <p:cNvPr id="23" name="矩形 22"/>
          <p:cNvSpPr/>
          <p:nvPr>
            <p:custDataLst>
              <p:tags r:id="rId16"/>
            </p:custDataLst>
          </p:nvPr>
        </p:nvSpPr>
        <p:spPr>
          <a:xfrm>
            <a:off x="7127240" y="1035685"/>
            <a:ext cx="44551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定量指标：连续成功旋转</a:t>
            </a:r>
            <a:r>
              <a:rPr lang="zh-CN" altLang="en-US"/>
              <a:t>达成目标次数</a:t>
            </a:r>
            <a:endParaRPr lang="zh-CN" altLang="en-US"/>
          </a:p>
        </p:txBody>
      </p:sp>
      <p:sp>
        <p:nvSpPr>
          <p:cNvPr id="34" name="PA-椭圆 25"/>
          <p:cNvSpPr/>
          <p:nvPr>
            <p:custDataLst>
              <p:tags r:id="rId17"/>
            </p:custDataLst>
          </p:nvPr>
        </p:nvSpPr>
        <p:spPr>
          <a:xfrm>
            <a:off x="7164070" y="235712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4" name="文本框 23"/>
          <p:cNvSpPr txBox="1"/>
          <p:nvPr>
            <p:custDataLst>
              <p:tags r:id="rId18"/>
            </p:custDataLst>
          </p:nvPr>
        </p:nvSpPr>
        <p:spPr>
          <a:xfrm>
            <a:off x="952500" y="4124325"/>
            <a:ext cx="5020945" cy="337185"/>
          </a:xfrm>
          <a:prstGeom prst="rect">
            <a:avLst/>
          </a:prstGeom>
          <a:noFill/>
        </p:spPr>
        <p:txBody>
          <a:bodyPr wrap="square" rtlCol="0" anchor="t">
            <a:spAutoFit/>
          </a:bodyPr>
          <a:p>
            <a:r>
              <a:rPr lang="zh-CN" altLang="en-US" sz="1600"/>
              <a:t>训练环境：加入各种随机化因素并进行校准</a:t>
            </a:r>
            <a:endParaRPr lang="zh-CN" altLang="en-US" sz="1600"/>
          </a:p>
        </p:txBody>
      </p:sp>
      <p:sp>
        <p:nvSpPr>
          <p:cNvPr id="25" name="文本框 24"/>
          <p:cNvSpPr txBox="1"/>
          <p:nvPr>
            <p:custDataLst>
              <p:tags r:id="rId19"/>
            </p:custDataLst>
          </p:nvPr>
        </p:nvSpPr>
        <p:spPr>
          <a:xfrm>
            <a:off x="7434580" y="2245360"/>
            <a:ext cx="3032760" cy="398780"/>
          </a:xfrm>
          <a:prstGeom prst="rect">
            <a:avLst/>
          </a:prstGeom>
          <a:noFill/>
        </p:spPr>
        <p:txBody>
          <a:bodyPr wrap="square" rtlCol="0" anchor="t">
            <a:spAutoFit/>
          </a:bodyPr>
          <a:p>
            <a:r>
              <a:rPr lang="zh-CN" altLang="en-US" b="1"/>
              <a:t>物体掉落：</a:t>
            </a:r>
            <a:r>
              <a:rPr lang="en-US" altLang="zh-CN" sz="2000">
                <a:latin typeface="Times New Roman" panose="02020603050405020304" charset="0"/>
                <a:cs typeface="Times New Roman" panose="02020603050405020304" charset="0"/>
              </a:rPr>
              <a:t>Reward</a:t>
            </a:r>
            <a:r>
              <a:rPr lang="en-US" altLang="zh-CN"/>
              <a:t> = </a:t>
            </a:r>
            <a:r>
              <a:rPr lang="en-US" altLang="zh-CN">
                <a:latin typeface="Times New Roman" panose="02020603050405020304" charset="0"/>
                <a:cs typeface="Times New Roman" panose="02020603050405020304" charset="0"/>
              </a:rPr>
              <a:t>-20</a:t>
            </a:r>
            <a:endParaRPr lang="en-US" altLang="zh-CN">
              <a:latin typeface="Times New Roman" panose="02020603050405020304" charset="0"/>
              <a:cs typeface="Times New Roman" panose="02020603050405020304" charset="0"/>
            </a:endParaRPr>
          </a:p>
        </p:txBody>
      </p:sp>
      <p:sp>
        <p:nvSpPr>
          <p:cNvPr id="35" name="PA-椭圆 25"/>
          <p:cNvSpPr/>
          <p:nvPr>
            <p:custDataLst>
              <p:tags r:id="rId20"/>
            </p:custDataLst>
          </p:nvPr>
        </p:nvSpPr>
        <p:spPr>
          <a:xfrm>
            <a:off x="7164070" y="276479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5" name="图片 4"/>
          <p:cNvPicPr>
            <a:picLocks noChangeAspect="1"/>
          </p:cNvPicPr>
          <p:nvPr>
            <p:custDataLst>
              <p:tags r:id="rId21"/>
            </p:custDataLst>
          </p:nvPr>
        </p:nvPicPr>
        <p:blipFill>
          <a:blip r:embed="rId22"/>
          <a:stretch>
            <a:fillRect/>
          </a:stretch>
        </p:blipFill>
        <p:spPr>
          <a:xfrm>
            <a:off x="675005" y="943610"/>
            <a:ext cx="6022340" cy="2388870"/>
          </a:xfrm>
          <a:prstGeom prst="rect">
            <a:avLst/>
          </a:prstGeom>
        </p:spPr>
      </p:pic>
      <p:sp>
        <p:nvSpPr>
          <p:cNvPr id="6" name="文本框 5"/>
          <p:cNvSpPr txBox="1"/>
          <p:nvPr>
            <p:custDataLst>
              <p:tags r:id="rId23"/>
            </p:custDataLst>
          </p:nvPr>
        </p:nvSpPr>
        <p:spPr>
          <a:xfrm>
            <a:off x="7441565" y="2632075"/>
            <a:ext cx="3297555" cy="398780"/>
          </a:xfrm>
          <a:prstGeom prst="rect">
            <a:avLst/>
          </a:prstGeom>
          <a:noFill/>
        </p:spPr>
        <p:txBody>
          <a:bodyPr wrap="square" rtlCol="0" anchor="t">
            <a:spAutoFit/>
          </a:bodyPr>
          <a:p>
            <a:r>
              <a:rPr lang="zh-CN" altLang="en-US" b="1"/>
              <a:t>时间限制：</a:t>
            </a:r>
            <a:r>
              <a:rPr lang="en-US" altLang="zh-CN" sz="2000">
                <a:latin typeface="Times New Roman" panose="02020603050405020304" charset="0"/>
                <a:cs typeface="Times New Roman" panose="02020603050405020304" charset="0"/>
              </a:rPr>
              <a:t>80s</a:t>
            </a:r>
            <a:r>
              <a:rPr lang="zh-CN" altLang="en-US"/>
              <a:t>内达不成目标</a:t>
            </a:r>
            <a:endParaRPr lang="zh-CN" altLang="en-US"/>
          </a:p>
        </p:txBody>
      </p:sp>
      <p:sp>
        <p:nvSpPr>
          <p:cNvPr id="14" name="PA-椭圆 25"/>
          <p:cNvSpPr/>
          <p:nvPr>
            <p:custDataLst>
              <p:tags r:id="rId24"/>
            </p:custDataLst>
          </p:nvPr>
        </p:nvSpPr>
        <p:spPr>
          <a:xfrm>
            <a:off x="7164070" y="317246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6" name="文本框 25"/>
          <p:cNvSpPr txBox="1"/>
          <p:nvPr>
            <p:custDataLst>
              <p:tags r:id="rId25"/>
            </p:custDataLst>
          </p:nvPr>
        </p:nvSpPr>
        <p:spPr>
          <a:xfrm>
            <a:off x="7454900" y="3046730"/>
            <a:ext cx="3818890" cy="398780"/>
          </a:xfrm>
          <a:prstGeom prst="rect">
            <a:avLst/>
          </a:prstGeom>
          <a:noFill/>
        </p:spPr>
        <p:txBody>
          <a:bodyPr wrap="square" rtlCol="0" anchor="t">
            <a:spAutoFit/>
          </a:bodyPr>
          <a:p>
            <a:r>
              <a:rPr lang="zh-CN" altLang="en-US" b="1"/>
              <a:t>次数限制：</a:t>
            </a:r>
            <a:r>
              <a:rPr lang="en-US" altLang="zh-CN" sz="2000">
                <a:latin typeface="Times New Roman" panose="02020603050405020304" charset="0"/>
                <a:cs typeface="Times New Roman" panose="02020603050405020304" charset="0"/>
              </a:rPr>
              <a:t>50</a:t>
            </a:r>
            <a:r>
              <a:rPr lang="zh-CN" altLang="en-US"/>
              <a:t>次旋转</a:t>
            </a:r>
            <a:r>
              <a:rPr lang="zh-CN" altLang="en-US"/>
              <a:t>仍达不成目标</a:t>
            </a:r>
            <a:endParaRPr lang="zh-CN" altLang="en-US"/>
          </a:p>
        </p:txBody>
      </p:sp>
      <p:sp>
        <p:nvSpPr>
          <p:cNvPr id="30" name="矩形 29"/>
          <p:cNvSpPr/>
          <p:nvPr>
            <p:custDataLst>
              <p:tags r:id="rId26"/>
            </p:custDataLst>
          </p:nvPr>
        </p:nvSpPr>
        <p:spPr>
          <a:xfrm>
            <a:off x="952500" y="3620770"/>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实验配置</a:t>
            </a:r>
            <a:endParaRPr lang="zh-CN" altLang="en-US"/>
          </a:p>
        </p:txBody>
      </p:sp>
      <p:sp>
        <p:nvSpPr>
          <p:cNvPr id="31" name="PA-椭圆 25"/>
          <p:cNvSpPr/>
          <p:nvPr>
            <p:custDataLst>
              <p:tags r:id="rId27"/>
            </p:custDataLst>
          </p:nvPr>
        </p:nvSpPr>
        <p:spPr>
          <a:xfrm>
            <a:off x="742950" y="423608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2" name="文本框 31"/>
          <p:cNvSpPr txBox="1"/>
          <p:nvPr>
            <p:custDataLst>
              <p:tags r:id="rId28"/>
            </p:custDataLst>
          </p:nvPr>
        </p:nvSpPr>
        <p:spPr>
          <a:xfrm>
            <a:off x="952500" y="4490085"/>
            <a:ext cx="6043295" cy="645160"/>
          </a:xfrm>
          <a:prstGeom prst="rect">
            <a:avLst/>
          </a:prstGeom>
          <a:noFill/>
        </p:spPr>
        <p:txBody>
          <a:bodyPr wrap="square" rtlCol="0" anchor="t">
            <a:spAutoFit/>
          </a:bodyPr>
          <a:p>
            <a:r>
              <a:rPr lang="zh-CN" altLang="en-US" sz="1600"/>
              <a:t>试验次数：虚拟环境中试验</a:t>
            </a:r>
            <a:r>
              <a:rPr lang="en-US" altLang="zh-CN" sz="1600"/>
              <a:t> </a:t>
            </a:r>
            <a:r>
              <a:rPr lang="en-US" altLang="zh-CN">
                <a:latin typeface="Times New Roman" panose="02020603050405020304" charset="0"/>
                <a:cs typeface="Times New Roman" panose="02020603050405020304" charset="0"/>
              </a:rPr>
              <a:t>100 </a:t>
            </a:r>
            <a:r>
              <a:rPr lang="zh-CN" altLang="en-US" sz="1600"/>
              <a:t>次</a:t>
            </a:r>
            <a:r>
              <a:rPr lang="en-US" altLang="zh-CN" sz="1600"/>
              <a:t>/</a:t>
            </a:r>
            <a:r>
              <a:rPr lang="zh-CN" altLang="en-US" sz="1600"/>
              <a:t>组，</a:t>
            </a:r>
            <a:r>
              <a:rPr lang="zh-CN" altLang="en-US" sz="1600"/>
              <a:t>物理环境</a:t>
            </a:r>
            <a:endParaRPr lang="zh-CN" altLang="en-US" sz="1600"/>
          </a:p>
          <a:p>
            <a:r>
              <a:rPr lang="zh-CN" altLang="en-US" sz="1600"/>
              <a:t> </a:t>
            </a:r>
            <a:r>
              <a:rPr lang="en-US" altLang="zh-CN" sz="1600"/>
              <a:t>                </a:t>
            </a:r>
            <a:r>
              <a:rPr lang="zh-CN" altLang="en-US" sz="1600"/>
              <a:t>中试验</a:t>
            </a:r>
            <a:r>
              <a:rPr lang="en-US" altLang="zh-CN" sz="1600"/>
              <a:t> </a:t>
            </a:r>
            <a:r>
              <a:rPr lang="en-US" altLang="zh-CN">
                <a:latin typeface="Times New Roman" panose="02020603050405020304" charset="0"/>
                <a:cs typeface="Times New Roman" panose="02020603050405020304" charset="0"/>
              </a:rPr>
              <a:t>10 </a:t>
            </a:r>
            <a:r>
              <a:rPr lang="zh-CN" altLang="en-US" sz="1600"/>
              <a:t>次</a:t>
            </a:r>
            <a:r>
              <a:rPr lang="en-US" altLang="zh-CN" sz="1600"/>
              <a:t>/</a:t>
            </a:r>
            <a:r>
              <a:rPr lang="zh-CN" altLang="en-US" sz="1600"/>
              <a:t>组</a:t>
            </a:r>
            <a:endParaRPr lang="zh-CN" altLang="en-US" sz="1600"/>
          </a:p>
        </p:txBody>
      </p:sp>
      <p:sp>
        <p:nvSpPr>
          <p:cNvPr id="33" name="PA-椭圆 25"/>
          <p:cNvSpPr/>
          <p:nvPr>
            <p:custDataLst>
              <p:tags r:id="rId29"/>
            </p:custDataLst>
          </p:nvPr>
        </p:nvSpPr>
        <p:spPr>
          <a:xfrm>
            <a:off x="742950" y="458660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6" name="文本框 35"/>
          <p:cNvSpPr txBox="1"/>
          <p:nvPr>
            <p:custDataLst>
              <p:tags r:id="rId30"/>
            </p:custDataLst>
          </p:nvPr>
        </p:nvSpPr>
        <p:spPr>
          <a:xfrm>
            <a:off x="957580" y="5644515"/>
            <a:ext cx="4741545" cy="61404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v</a:t>
            </a:r>
            <a:r>
              <a:rPr lang="zh-CN" altLang="en-US">
                <a:latin typeface="Times New Roman" panose="02020603050405020304" charset="0"/>
                <a:cs typeface="Times New Roman" panose="02020603050405020304" charset="0"/>
              </a:rPr>
              <a:t>ision</a:t>
            </a:r>
            <a:r>
              <a:rPr lang="zh-CN" altLang="en-US" sz="1600"/>
              <a:t>：利用训练的</a:t>
            </a:r>
            <a:r>
              <a:rPr lang="en-US" altLang="zh-CN">
                <a:latin typeface="Times New Roman" panose="02020603050405020304" charset="0"/>
                <a:cs typeface="Times New Roman" panose="02020603050405020304" charset="0"/>
              </a:rPr>
              <a:t>Vision Network</a:t>
            </a:r>
            <a:r>
              <a:rPr lang="zh-CN" altLang="en-US" sz="1600"/>
              <a:t>进行</a:t>
            </a:r>
            <a:r>
              <a:rPr lang="zh-CN" altLang="en-US" sz="1600"/>
              <a:t>目标姿</a:t>
            </a:r>
            <a:endParaRPr lang="zh-CN" altLang="en-US" sz="1600"/>
          </a:p>
          <a:p>
            <a:r>
              <a:rPr lang="zh-CN" altLang="en-US" sz="1600"/>
              <a:t> </a:t>
            </a:r>
            <a:r>
              <a:rPr lang="en-US" altLang="zh-CN" sz="1600"/>
              <a:t>            </a:t>
            </a:r>
            <a:r>
              <a:rPr lang="zh-CN" altLang="en-US" sz="1600"/>
              <a:t>势估计</a:t>
            </a:r>
            <a:endParaRPr lang="zh-CN" altLang="en-US" sz="1600"/>
          </a:p>
        </p:txBody>
      </p:sp>
      <p:sp>
        <p:nvSpPr>
          <p:cNvPr id="37" name="PA-椭圆 25"/>
          <p:cNvSpPr/>
          <p:nvPr>
            <p:custDataLst>
              <p:tags r:id="rId31"/>
            </p:custDataLst>
          </p:nvPr>
        </p:nvSpPr>
        <p:spPr>
          <a:xfrm>
            <a:off x="742950" y="517334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8" name="文本框 37"/>
          <p:cNvSpPr txBox="1"/>
          <p:nvPr>
            <p:custDataLst>
              <p:tags r:id="rId32"/>
            </p:custDataLst>
          </p:nvPr>
        </p:nvSpPr>
        <p:spPr>
          <a:xfrm>
            <a:off x="957580" y="5072380"/>
            <a:ext cx="4870450" cy="61404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state</a:t>
            </a:r>
            <a:r>
              <a:rPr lang="zh-CN" altLang="en-US" sz="1600"/>
              <a:t>：利用训练的</a:t>
            </a:r>
            <a:r>
              <a:rPr lang="en-US" altLang="zh-CN">
                <a:latin typeface="Times New Roman" panose="02020603050405020304" charset="0"/>
                <a:cs typeface="Times New Roman" panose="02020603050405020304" charset="0"/>
              </a:rPr>
              <a:t>PhaseSpace Markers</a:t>
            </a:r>
            <a:r>
              <a:rPr lang="zh-CN" altLang="en-US" sz="1600"/>
              <a:t>进行</a:t>
            </a:r>
            <a:r>
              <a:rPr lang="zh-CN" altLang="en-US" sz="1600"/>
              <a:t>目</a:t>
            </a:r>
            <a:endParaRPr lang="zh-CN" altLang="en-US" sz="1600"/>
          </a:p>
          <a:p>
            <a:r>
              <a:rPr lang="zh-CN" altLang="en-US" sz="1600"/>
              <a:t> </a:t>
            </a:r>
            <a:r>
              <a:rPr lang="en-US" altLang="zh-CN" sz="1600"/>
              <a:t>          </a:t>
            </a:r>
            <a:r>
              <a:rPr lang="zh-CN" altLang="en-US" sz="1600"/>
              <a:t>标姿势估计</a:t>
            </a:r>
            <a:endParaRPr lang="zh-CN" altLang="en-US" sz="1600"/>
          </a:p>
        </p:txBody>
      </p:sp>
      <p:sp>
        <p:nvSpPr>
          <p:cNvPr id="39" name="PA-椭圆 25"/>
          <p:cNvSpPr/>
          <p:nvPr>
            <p:custDataLst>
              <p:tags r:id="rId33"/>
            </p:custDataLst>
          </p:nvPr>
        </p:nvSpPr>
        <p:spPr>
          <a:xfrm>
            <a:off x="744220" y="574040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 name="矩形 39"/>
          <p:cNvSpPr/>
          <p:nvPr>
            <p:custDataLst>
              <p:tags r:id="rId34"/>
            </p:custDataLst>
          </p:nvPr>
        </p:nvSpPr>
        <p:spPr>
          <a:xfrm>
            <a:off x="5775325" y="3639185"/>
            <a:ext cx="1965960" cy="377825"/>
          </a:xfrm>
          <a:prstGeom prst="rect">
            <a:avLst/>
          </a:prstGeom>
          <a:solidFill>
            <a:schemeClr val="accent1">
              <a:lumMod val="75000"/>
            </a:schemeClr>
          </a:solidFill>
          <a:ln>
            <a:noFill/>
          </a:ln>
          <a:effectLst>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实验</a:t>
            </a:r>
            <a:r>
              <a:rPr lang="zh-CN" altLang="en-US"/>
              <a:t>结论</a:t>
            </a:r>
            <a:endParaRPr lang="zh-CN" altLang="en-US"/>
          </a:p>
        </p:txBody>
      </p:sp>
      <p:sp>
        <p:nvSpPr>
          <p:cNvPr id="41" name="文本框 40"/>
          <p:cNvSpPr txBox="1"/>
          <p:nvPr>
            <p:custDataLst>
              <p:tags r:id="rId35"/>
            </p:custDataLst>
          </p:nvPr>
        </p:nvSpPr>
        <p:spPr>
          <a:xfrm>
            <a:off x="5931535" y="4131945"/>
            <a:ext cx="5693410" cy="583565"/>
          </a:xfrm>
          <a:prstGeom prst="rect">
            <a:avLst/>
          </a:prstGeom>
          <a:noFill/>
        </p:spPr>
        <p:txBody>
          <a:bodyPr wrap="square" rtlCol="0" anchor="t">
            <a:spAutoFit/>
          </a:bodyPr>
          <a:p>
            <a:r>
              <a:rPr lang="zh-CN" altLang="en-US" sz="1600"/>
              <a:t>迁移差距缩小：虚拟环境迁移到物理环境中，仍然存在一定的</a:t>
            </a:r>
            <a:r>
              <a:rPr lang="en-US" altLang="zh-CN" sz="1600"/>
              <a:t>  	        </a:t>
            </a:r>
            <a:r>
              <a:rPr lang="zh-CN" altLang="en-US" sz="1600"/>
              <a:t>差距</a:t>
            </a:r>
            <a:endParaRPr lang="zh-CN" altLang="en-US" sz="1600"/>
          </a:p>
        </p:txBody>
      </p:sp>
      <p:sp>
        <p:nvSpPr>
          <p:cNvPr id="42" name="PA-椭圆 25"/>
          <p:cNvSpPr/>
          <p:nvPr>
            <p:custDataLst>
              <p:tags r:id="rId36"/>
            </p:custDataLst>
          </p:nvPr>
        </p:nvSpPr>
        <p:spPr>
          <a:xfrm>
            <a:off x="5750560" y="424116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3" name="文本框 42"/>
          <p:cNvSpPr txBox="1"/>
          <p:nvPr>
            <p:custDataLst>
              <p:tags r:id="rId37"/>
            </p:custDataLst>
          </p:nvPr>
        </p:nvSpPr>
        <p:spPr>
          <a:xfrm>
            <a:off x="5953760" y="4637405"/>
            <a:ext cx="6158865" cy="86042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Vision Model</a:t>
            </a:r>
            <a:r>
              <a:rPr lang="zh-CN" altLang="en-US" sz="1600"/>
              <a:t>：利用</a:t>
            </a:r>
            <a:r>
              <a:rPr lang="en-US" altLang="zh-CN">
                <a:latin typeface="Times New Roman" panose="02020603050405020304" charset="0"/>
                <a:cs typeface="Times New Roman" panose="02020603050405020304" charset="0"/>
              </a:rPr>
              <a:t>Vision Model</a:t>
            </a:r>
            <a:r>
              <a:rPr lang="zh-CN" altLang="en-US" sz="1600"/>
              <a:t>略微有些精度损失，但是已</a:t>
            </a:r>
            <a:endParaRPr lang="zh-CN" altLang="en-US" sz="1600"/>
          </a:p>
          <a:p>
            <a:r>
              <a:rPr lang="zh-CN" altLang="en-US" sz="1600"/>
              <a:t> </a:t>
            </a:r>
            <a:r>
              <a:rPr lang="en-US" altLang="zh-CN" sz="1600"/>
              <a:t>                        </a:t>
            </a:r>
            <a:r>
              <a:rPr lang="zh-CN" altLang="en-US" sz="1600"/>
              <a:t>经足够实现较好的迁移性能，同时能够有望摆</a:t>
            </a:r>
            <a:endParaRPr lang="zh-CN" altLang="en-US" sz="1600"/>
          </a:p>
          <a:p>
            <a:r>
              <a:rPr lang="en-US" altLang="zh-CN" sz="1600"/>
              <a:t>                         </a:t>
            </a:r>
            <a:r>
              <a:rPr lang="zh-CN" altLang="en-US" sz="1600"/>
              <a:t>脱实验室环境进行应用</a:t>
            </a:r>
            <a:endParaRPr lang="zh-CN" altLang="en-US" sz="1600"/>
          </a:p>
        </p:txBody>
      </p:sp>
      <p:sp>
        <p:nvSpPr>
          <p:cNvPr id="44" name="PA-椭圆 25"/>
          <p:cNvSpPr/>
          <p:nvPr>
            <p:custDataLst>
              <p:tags r:id="rId38"/>
            </p:custDataLst>
          </p:nvPr>
        </p:nvSpPr>
        <p:spPr>
          <a:xfrm>
            <a:off x="5768340" y="4747895"/>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5" name="文本框 44"/>
          <p:cNvSpPr txBox="1"/>
          <p:nvPr>
            <p:custDataLst>
              <p:tags r:id="rId39"/>
            </p:custDataLst>
          </p:nvPr>
        </p:nvSpPr>
        <p:spPr>
          <a:xfrm>
            <a:off x="5901690" y="5418455"/>
            <a:ext cx="6158865" cy="86042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rPr>
              <a:t>Object Generation</a:t>
            </a:r>
            <a:r>
              <a:rPr lang="zh-CN" altLang="en-US" sz="1600"/>
              <a:t>：利用方块的控制策略进行八棱柱试验，虽然</a:t>
            </a:r>
            <a:endParaRPr lang="zh-CN" altLang="en-US" sz="1600"/>
          </a:p>
          <a:p>
            <a:r>
              <a:rPr lang="zh-CN" altLang="en-US" sz="1600"/>
              <a:t> </a:t>
            </a:r>
            <a:r>
              <a:rPr lang="en-US" altLang="zh-CN" sz="1600"/>
              <a:t>                        </a:t>
            </a:r>
            <a:r>
              <a:rPr lang="zh-CN" altLang="en-US" sz="1600"/>
              <a:t>能够学习到迁移的控制策略，但性能上有所差距，</a:t>
            </a:r>
            <a:endParaRPr lang="zh-CN" altLang="en-US" sz="1600"/>
          </a:p>
          <a:p>
            <a:r>
              <a:rPr lang="zh-CN" altLang="en-US" sz="1600"/>
              <a:t> </a:t>
            </a:r>
            <a:r>
              <a:rPr lang="en-US" altLang="zh-CN" sz="1600"/>
              <a:t>                        </a:t>
            </a:r>
            <a:r>
              <a:rPr lang="zh-CN" altLang="en-US" sz="1600"/>
              <a:t>模型的泛化能力需要进一步</a:t>
            </a:r>
            <a:r>
              <a:rPr lang="zh-CN" altLang="en-US" sz="1600"/>
              <a:t>调整</a:t>
            </a:r>
            <a:endParaRPr lang="zh-CN" altLang="en-US" sz="1600"/>
          </a:p>
        </p:txBody>
      </p:sp>
      <p:sp>
        <p:nvSpPr>
          <p:cNvPr id="46" name="PA-椭圆 25"/>
          <p:cNvSpPr/>
          <p:nvPr>
            <p:custDataLst>
              <p:tags r:id="rId40"/>
            </p:custDataLst>
          </p:nvPr>
        </p:nvSpPr>
        <p:spPr>
          <a:xfrm>
            <a:off x="5768340" y="5523230"/>
            <a:ext cx="144145" cy="1441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6" name="椭圆 55"/>
          <p:cNvSpPr/>
          <p:nvPr>
            <p:custDataLst>
              <p:tags r:id="rId41"/>
            </p:custDataLst>
          </p:nvPr>
        </p:nvSpPr>
        <p:spPr>
          <a:xfrm>
            <a:off x="11788140" y="3903980"/>
            <a:ext cx="215265" cy="21526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7" name="椭圆 56"/>
          <p:cNvSpPr/>
          <p:nvPr>
            <p:custDataLst>
              <p:tags r:id="rId42"/>
            </p:custDataLst>
          </p:nvPr>
        </p:nvSpPr>
        <p:spPr>
          <a:xfrm>
            <a:off x="11872595" y="24644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8" name="椭圆 57"/>
          <p:cNvSpPr/>
          <p:nvPr>
            <p:custDataLst>
              <p:tags r:id="rId43"/>
            </p:custDataLst>
          </p:nvPr>
        </p:nvSpPr>
        <p:spPr>
          <a:xfrm>
            <a:off x="11872595" y="27203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custDataLst>
              <p:tags r:id="rId44"/>
            </p:custDataLst>
          </p:nvPr>
        </p:nvSpPr>
        <p:spPr>
          <a:xfrm>
            <a:off x="11872595" y="219456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椭圆 59"/>
          <p:cNvSpPr/>
          <p:nvPr>
            <p:custDataLst>
              <p:tags r:id="rId45"/>
            </p:custDataLst>
          </p:nvPr>
        </p:nvSpPr>
        <p:spPr>
          <a:xfrm>
            <a:off x="11872595" y="29629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1" name="椭圆 60"/>
          <p:cNvSpPr/>
          <p:nvPr>
            <p:custDataLst>
              <p:tags r:id="rId46"/>
            </p:custDataLst>
          </p:nvPr>
        </p:nvSpPr>
        <p:spPr>
          <a:xfrm>
            <a:off x="11872595" y="322008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2" name="椭圆 61"/>
          <p:cNvSpPr/>
          <p:nvPr>
            <p:custDataLst>
              <p:tags r:id="rId47"/>
            </p:custDataLst>
          </p:nvPr>
        </p:nvSpPr>
        <p:spPr>
          <a:xfrm>
            <a:off x="11868785" y="346773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3" name="椭圆 62"/>
          <p:cNvSpPr/>
          <p:nvPr>
            <p:custDataLst>
              <p:tags r:id="rId48"/>
            </p:custDataLst>
          </p:nvPr>
        </p:nvSpPr>
        <p:spPr>
          <a:xfrm>
            <a:off x="11875770" y="373761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4" name="椭圆 63"/>
          <p:cNvSpPr/>
          <p:nvPr>
            <p:custDataLst>
              <p:tags r:id="rId49"/>
            </p:custDataLst>
          </p:nvPr>
        </p:nvSpPr>
        <p:spPr>
          <a:xfrm>
            <a:off x="11875770" y="425958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5" name="椭圆 64"/>
          <p:cNvSpPr/>
          <p:nvPr>
            <p:custDataLst>
              <p:tags r:id="rId50"/>
            </p:custDataLst>
          </p:nvPr>
        </p:nvSpPr>
        <p:spPr>
          <a:xfrm>
            <a:off x="11875770" y="451104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6" name="椭圆 65"/>
          <p:cNvSpPr/>
          <p:nvPr>
            <p:custDataLst>
              <p:tags r:id="rId51"/>
            </p:custDataLst>
          </p:nvPr>
        </p:nvSpPr>
        <p:spPr>
          <a:xfrm>
            <a:off x="11875770" y="476821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custDataLst>
              <p:tags r:id="rId52"/>
            </p:custDataLst>
          </p:nvPr>
        </p:nvSpPr>
        <p:spPr>
          <a:xfrm>
            <a:off x="11870690" y="4994275"/>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ustDataLst>
      <p:tags r:id="rId5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73"/>
                                        </p:tgtEl>
                                        <p:attrNameLst>
                                          <p:attrName>style.visibility</p:attrName>
                                        </p:attrNameLst>
                                      </p:cBhvr>
                                      <p:to>
                                        <p:strVal val="visible"/>
                                      </p:to>
                                    </p:set>
                                    <p:anim to="" calcmode="lin" valueType="num">
                                      <p:cBhvr>
                                        <p:cTn id="7" dur="700" fill="hold">
                                          <p:stCondLst>
                                            <p:cond delay="0"/>
                                          </p:stCondLst>
                                        </p:cTn>
                                        <p:tgtEl>
                                          <p:spTgt spid="73"/>
                                        </p:tgtEl>
                                        <p:attrNameLst>
                                          <p:attrName>ppt_x</p:attrName>
                                        </p:attrNameLst>
                                      </p:cBhvr>
                                      <p:tavLst>
                                        <p:tav tm="0" fmla="#ppt_x+#ppt_w*((1.5-1.5*$)^3-(1.5-1.5*$)^2)">
                                          <p:val>
                                            <p:fltVal val="0"/>
                                          </p:val>
                                        </p:tav>
                                        <p:tav tm="100000">
                                          <p:val>
                                            <p:fltVal val="1"/>
                                          </p:val>
                                        </p:tav>
                                      </p:tavLst>
                                    </p:anim>
                                    <p:anim to="" calcmode="lin" valueType="num">
                                      <p:cBhvr>
                                        <p:cTn id="8" dur="700" fill="hold">
                                          <p:stCondLst>
                                            <p:cond delay="0"/>
                                          </p:stCondLst>
                                        </p:cTn>
                                        <p:tgtEl>
                                          <p:spTgt spid="73"/>
                                        </p:tgtEl>
                                        <p:attrNameLst>
                                          <p:attrName>style.rotation</p:attrName>
                                        </p:attrNameLst>
                                      </p:cBhvr>
                                      <p:tavLst>
                                        <p:tav tm="0" fmla="#ppt_r-45*((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
                                        </p:tgtEl>
                                        <p:attrNameLst>
                                          <p:attrName>style.visibility</p:attrName>
                                        </p:attrNameLst>
                                      </p:cBhvr>
                                      <p:to>
                                        <p:strVal val="visible"/>
                                      </p:to>
                                    </p:set>
                                    <p:anim to="" calcmode="lin" valueType="num">
                                      <p:cBhvr>
                                        <p:cTn id="11" dur="700" fill="hold">
                                          <p:stCondLst>
                                            <p:cond delay="0"/>
                                          </p:stCondLst>
                                        </p:cTn>
                                        <p:tgtEl>
                                          <p:spTgt spid="2"/>
                                        </p:tgtEl>
                                        <p:attrNameLst>
                                          <p:attrName>ppt_x</p:attrName>
                                        </p:attrNameLst>
                                      </p:cBhvr>
                                      <p:tavLst>
                                        <p:tav tm="0" fmla="#ppt_x+#ppt_w*((1.5-1.5*$)^3-(1.5-1.5*$)^2)">
                                          <p:val>
                                            <p:fltVal val="0"/>
                                          </p:val>
                                        </p:tav>
                                        <p:tav tm="100000">
                                          <p:val>
                                            <p:fltVal val="1"/>
                                          </p:val>
                                        </p:tav>
                                      </p:tavLst>
                                    </p:anim>
                                    <p:anim to="" calcmode="lin" valueType="num">
                                      <p:cBhvr>
                                        <p:cTn id="12" dur="700" fill="hold">
                                          <p:stCondLst>
                                            <p:cond delay="0"/>
                                          </p:stCondLst>
                                        </p:cTn>
                                        <p:tgtEl>
                                          <p:spTgt spid="2"/>
                                        </p:tgtEl>
                                        <p:attrNameLst>
                                          <p:attrName>style.rotation</p:attrName>
                                        </p:attrNameLst>
                                      </p:cBhvr>
                                      <p:tavLst>
                                        <p:tav tm="0" fmla="#ppt_r-45*((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PA" val="v5.2.2"/>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PA" val="v5.2.2"/>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PA" val="v5.2.2"/>
  <p:tag name="RESOURCELIBID_ANIM" val="446"/>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PA" val="v5.2.2"/>
  <p:tag name="KSO_WM_BEAUTIFY_FLAG" val=""/>
</p:tagLst>
</file>

<file path=ppt/tags/tag130.xml><?xml version="1.0" encoding="utf-8"?>
<p:tagLst xmlns:p="http://schemas.openxmlformats.org/presentationml/2006/main">
  <p:tag name="PA" val="v5.2.2"/>
  <p:tag name="RESOURCELIBID_ANIM" val="446"/>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PA" val="v5.2.2"/>
  <p:tag name="KSO_WM_BEAUTIFY_FLAG" val=""/>
</p:tagLst>
</file>

<file path=ppt/tags/tag14.xml><?xml version="1.0" encoding="utf-8"?>
<p:tagLst xmlns:p="http://schemas.openxmlformats.org/presentationml/2006/main">
  <p:tag name="PA" val="v5.2.2"/>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PA" val="v5.2.2"/>
  <p:tag name="KSO_WM_BEAUTIFY_FLAG" val=""/>
</p:tagLst>
</file>

<file path=ppt/tags/tag144.xml><?xml version="1.0" encoding="utf-8"?>
<p:tagLst xmlns:p="http://schemas.openxmlformats.org/presentationml/2006/main">
  <p:tag name="PA" val="v5.2.2"/>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PA" val="v5.2.2"/>
  <p:tag name="RESOURCELIBID_ANIM" val="446"/>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PA" val="v5.2.2"/>
  <p:tag name="RESOURCELIBID_ANIM" val="446"/>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PA" val="v5.2.2"/>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PA" val="v5.2.2"/>
  <p:tag name="RESOURCELIBID_ANIM" val="446"/>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PA" val="v5.2.2"/>
  <p:tag name="KSO_WM_BEAUTIFY_FLAG" val=""/>
</p:tagLst>
</file>

<file path=ppt/tags/tag230.xml><?xml version="1.0" encoding="utf-8"?>
<p:tagLst xmlns:p="http://schemas.openxmlformats.org/presentationml/2006/main">
  <p:tag name="PA" val="v5.2.2"/>
  <p:tag name="RESOURCELIBID_ANIM" val="446"/>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PA" val="v5.2.2"/>
  <p:tag name="RESOURCELIBID_ANIM" val="446"/>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PA" val="v5.2.2"/>
  <p:tag name="RESOURCELIBID_ANIM" val="446"/>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PA" val="v5.2.2"/>
  <p:tag name="RESOURCELIBID_ANIM" val="446"/>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PA" val="v5.2.2"/>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PA" val="v5.2.2"/>
  <p:tag name="RESOURCELIBID_ANIM" val="446"/>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PA" val="v5.2.2"/>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PA" val="v5.2.2"/>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PA" val="v5.2.2"/>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PA" val="v5.2.2"/>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PA" val="v5.2.2"/>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PA" val="v5.2.2"/>
  <p:tag name="RESOURCELIBID_ANIM" val="446"/>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PA" val="v5.2.2"/>
  <p:tag name="RESOURCELIBID_ANIM" val="446"/>
  <p:tag name="KSO_WM_BEAUTIFY_FLAG" val=""/>
</p:tagLst>
</file>

<file path=ppt/tags/tag35.xml><?xml version="1.0" encoding="utf-8"?>
<p:tagLst xmlns:p="http://schemas.openxmlformats.org/presentationml/2006/main">
  <p:tag name="PA" val="v5.2.2"/>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PA" val="v5.2.2"/>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PA" val="v5.2.2"/>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PA" val="v5.2.2"/>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PA" val="v5.2.2"/>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PA" val="v5.2.2"/>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PA" val="v5.2.2"/>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PA" val="v5.2.2"/>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PA" val="v5.2.2"/>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PA" val="v5.2.2"/>
  <p:tag name="RESOURCELIBID_ANIM" val="446"/>
  <p:tag name="KSO_WM_BEAUTIFY_FLAG" val=""/>
</p:tagLst>
</file>

<file path=ppt/tags/tag370.xml><?xml version="1.0" encoding="utf-8"?>
<p:tagLst xmlns:p="http://schemas.openxmlformats.org/presentationml/2006/main">
  <p:tag name="PA" val="v5.2.2"/>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PA" val="v5.2.2"/>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PA" val="v5.2.2"/>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PA" val="v5.2.2"/>
  <p:tag name="RESOURCELIBID_ANIM" val="446"/>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PA" val="v5.2.2"/>
  <p:tag name="RESOURCELIBID_ANIM" val="446"/>
  <p:tag name="KSO_WM_BEAUTIFY_FLAG" val=""/>
</p:tagLst>
</file>

<file path=ppt/tags/tag4.xml><?xml version="1.0" encoding="utf-8"?>
<p:tagLst xmlns:p="http://schemas.openxmlformats.org/presentationml/2006/main">
  <p:tag name="PA" val="v5.2.2"/>
  <p:tag name="RESOURCELIBID_ANIM" val="446"/>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PA" val="v5.2.2"/>
  <p:tag name="KSO_WM_BEAUTIFY_FLAG" val=""/>
</p:tagLst>
</file>

<file path=ppt/tags/tag405.xml><?xml version="1.0" encoding="utf-8"?>
<p:tagLst xmlns:p="http://schemas.openxmlformats.org/presentationml/2006/main">
  <p:tag name="PA" val="v5.2.2"/>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PA" val="v5.2.2"/>
  <p:tag name="RESOURCELIBID_ANIM" val="446"/>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PA" val="v5.2.2"/>
  <p:tag name="RESOURCELIBID_ANIM" val="446"/>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PA" val="v5.2.2"/>
  <p:tag name="RESOURCELIBID_ANIM" val="446"/>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PA" val="v5.2.2"/>
  <p:tag name="KSO_WM_BEAUTIFY_FLAG" val=""/>
</p:tagLst>
</file>

<file path=ppt/tags/tag444.xml><?xml version="1.0" encoding="utf-8"?>
<p:tagLst xmlns:p="http://schemas.openxmlformats.org/presentationml/2006/main">
  <p:tag name="PA" val="v5.2.2"/>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PA" val="v5.2.2"/>
  <p:tag name="RESOURCELIBID_ANIM" val="446"/>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PA" val="v5.2.2"/>
  <p:tag name="RESOURCELIBID_ANIM" val="446"/>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PA" val="v5.2.2"/>
  <p:tag name="KSO_WM_BEAUTIFY_FLAG" val=""/>
</p:tagLst>
</file>

<file path=ppt/tags/tag479.xml><?xml version="1.0" encoding="utf-8"?>
<p:tagLst xmlns:p="http://schemas.openxmlformats.org/presentationml/2006/main">
  <p:tag name="PA" val="v5.2.2"/>
  <p:tag name="KSO_WM_BEAUTIFY_FLAG" val=""/>
</p:tagLst>
</file>

<file path=ppt/tags/tag48.xml><?xml version="1.0" encoding="utf-8"?>
<p:tagLst xmlns:p="http://schemas.openxmlformats.org/presentationml/2006/main">
  <p:tag name="PA" val="v5.2.2"/>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PA" val="v5.2.2"/>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PA" val="v5.2.2"/>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PA" val="v5.2.2"/>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PA" val="v5.2.2"/>
  <p:tag name="RESOURCELIBID_ANIM" val="446"/>
  <p:tag name="KSO_WM_BEAUTIFY_FLAG" val=""/>
</p:tagLst>
</file>

<file path=ppt/tags/tag50.xml><?xml version="1.0" encoding="utf-8"?>
<p:tagLst xmlns:p="http://schemas.openxmlformats.org/presentationml/2006/main">
  <p:tag name="PA" val="v5.2.2"/>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PA" val="v5.2.2"/>
  <p:tag name="RESOURCELIBID_ANIM" val="446"/>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PA" val="v5.2.2"/>
  <p:tag name="RESOURCELIBID_ANIM" val="446"/>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PA" val="v5.2.2"/>
  <p:tag name="KSO_WM_BEAUTIFY_FLAG" val=""/>
</p:tagLst>
</file>

<file path=ppt/tags/tag515.xml><?xml version="1.0" encoding="utf-8"?>
<p:tagLst xmlns:p="http://schemas.openxmlformats.org/presentationml/2006/main">
  <p:tag name="PA" val="v5.2.2"/>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PA" val="v5.2.2"/>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PA" val="v5.2.2"/>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PA" val="v5.2.2"/>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PA" val="v5.2.2"/>
  <p:tag name="RESOURCELIBID_ANIM" val="446"/>
  <p:tag name="KSO_WM_BEAUTIFY_FLAG" val=""/>
</p:tagLst>
</file>

<file path=ppt/tags/tag541.xml><?xml version="1.0" encoding="utf-8"?>
<p:tagLst xmlns:p="http://schemas.openxmlformats.org/presentationml/2006/main">
  <p:tag name="PA" val="v5.2.2"/>
  <p:tag name="RESOURCELIBID_ANIM" val="446"/>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PA" val="v5.2.2"/>
  <p:tag name="RESOURCELIBID_ANIM" val="446"/>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53.xml><?xml version="1.0" encoding="utf-8"?>
<p:tagLst xmlns:p="http://schemas.openxmlformats.org/presentationml/2006/main">
  <p:tag name="COMMONDATA" val="eyJoZGlkIjoiNDU0NzNkYzQ5YjIzZDgyNDA1MDA2N2E5ZTFjNDRmMTAifQ=="/>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PA" val="v5.2.2"/>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PA" val="v5.2.2"/>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PA" val="v5.2.2"/>
  <p:tag name="RESOURCELIBID_ANIM" val="446"/>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PA" val="v5.2.2"/>
  <p:tag name="RESOURCELIBID_ANIM" val="446"/>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xbmngs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演示</Application>
  <PresentationFormat>宽屏</PresentationFormat>
  <Paragraphs>361</Paragraphs>
  <Slides>14</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Arial</vt:lpstr>
      <vt:lpstr>宋体</vt:lpstr>
      <vt:lpstr>Wingdings</vt:lpstr>
      <vt:lpstr>楷体</vt:lpstr>
      <vt:lpstr>Times New Roman</vt:lpstr>
      <vt:lpstr>Wingdings</vt:lpstr>
      <vt:lpstr>微软雅黑</vt:lpstr>
      <vt:lpstr>Cambria Math</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86166</cp:lastModifiedBy>
  <cp:revision>151</cp:revision>
  <dcterms:created xsi:type="dcterms:W3CDTF">2018-11-29T03:25:00Z</dcterms:created>
  <dcterms:modified xsi:type="dcterms:W3CDTF">2023-11-16T16:07:46Z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2052-12.1.0.15712</vt:lpwstr>
  </property>
  <property fmtid="{D5CDD505-2E9C-101B-9397-08002B2CF9AE}" pid="4" name="ICV">
    <vt:lpwstr>8DB2E1F5E9864F44B6CD3602FFB5925C_12</vt:lpwstr>
  </property>
</Properties>
</file>