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4.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5.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6.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7.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8.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9.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10.xml" ContentType="application/vnd.openxmlformats-officedocument.presentationml.notesSlide+xml"/>
  <Override PartName="/ppt/tags/tag413.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notesSlides/notesSlide11.xml" ContentType="application/vnd.openxmlformats-officedocument.presentationml.notesSlide+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notesSlides/notesSlide12.xml" ContentType="application/vnd.openxmlformats-officedocument.presentationml.notesSlide+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13.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860.xml" ContentType="application/vnd.openxmlformats-officedocument.presentationml.tags+xml"/>
  <Override PartName="/ppt/tags/tag1980.xml" ContentType="application/vnd.openxmlformats-officedocument.presentationml.tags+xml"/>
  <Override PartName="/ppt/tags/tag2690.xml" ContentType="application/vnd.openxmlformats-officedocument.presentationml.tags+xml"/>
  <Override PartName="/ppt/tags/tag2710.xml" ContentType="application/vnd.openxmlformats-officedocument.presentationml.tags+xml"/>
  <Override PartName="/ppt/tags/tag2730.xml" ContentType="application/vnd.openxmlformats-officedocument.presentationml.tags+xml"/>
  <Override PartName="/ppt/tags/tag2750.xml" ContentType="application/vnd.openxmlformats-officedocument.presentationml.tags+xml"/>
  <Override PartName="/ppt/tags/tag2770.xml" ContentType="application/vnd.openxmlformats-officedocument.presentationml.tags+xml"/>
  <Override PartName="/ppt/tags/tag2790.xml" ContentType="application/vnd.openxmlformats-officedocument.presentationml.tags+xml"/>
  <Override PartName="/ppt/tags/tag2810.xml" ContentType="application/vnd.openxmlformats-officedocument.presentationml.tags+xml"/>
  <Override PartName="/ppt/tags/tag2830.xml" ContentType="application/vnd.openxmlformats-officedocument.presentationml.tags+xml"/>
  <Override PartName="/ppt/tags/tag2850.xml" ContentType="application/vnd.openxmlformats-officedocument.presentationml.tags+xml"/>
  <Override PartName="/ppt/tags/tag2870.xml" ContentType="application/vnd.openxmlformats-officedocument.presentationml.tags+xml"/>
  <Override PartName="/ppt/tags/tag2890.xml" ContentType="application/vnd.openxmlformats-officedocument.presentationml.tags+xml"/>
  <Override PartName="/ppt/tags/tag412.xml" ContentType="application/vnd.openxmlformats-officedocument.presentationml.tags+xml"/>
  <Override PartName="/ppt/tags/tag41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handoutMasterIdLst>
    <p:handoutMasterId r:id="rId18"/>
  </p:handoutMasterIdLst>
  <p:sldIdLst>
    <p:sldId id="399" r:id="rId3"/>
    <p:sldId id="400" r:id="rId4"/>
    <p:sldId id="401" r:id="rId5"/>
    <p:sldId id="402" r:id="rId6"/>
    <p:sldId id="417" r:id="rId7"/>
    <p:sldId id="431" r:id="rId8"/>
    <p:sldId id="424" r:id="rId9"/>
    <p:sldId id="403" r:id="rId10"/>
    <p:sldId id="412" r:id="rId11"/>
    <p:sldId id="413" r:id="rId12"/>
    <p:sldId id="414" r:id="rId13"/>
    <p:sldId id="415" r:id="rId14"/>
    <p:sldId id="416" r:id="rId15"/>
    <p:sldId id="439"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1" userDrawn="1">
          <p15:clr>
            <a:srgbClr val="A4A3A4"/>
          </p15:clr>
        </p15:guide>
        <p15:guide id="3" orient="horz" pos="1322" userDrawn="1">
          <p15:clr>
            <a:srgbClr val="A4A3A4"/>
          </p15:clr>
        </p15:guide>
        <p15:guide id="4" pos="12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FD1"/>
    <a:srgbClr val="92BCC8"/>
    <a:srgbClr val="63A2D7"/>
    <a:srgbClr val="30D754"/>
    <a:srgbClr val="0D0D0D"/>
    <a:srgbClr val="262626"/>
    <a:srgbClr val="FF3300"/>
    <a:srgbClr val="917179"/>
    <a:srgbClr val="7D727A"/>
    <a:srgbClr val="000F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autoAdjust="0"/>
    <p:restoredTop sz="96314" autoAdjust="0"/>
  </p:normalViewPr>
  <p:slideViewPr>
    <p:cSldViewPr snapToGrid="0" showGuides="1">
      <p:cViewPr varScale="1">
        <p:scale>
          <a:sx n="64" d="100"/>
          <a:sy n="64" d="100"/>
        </p:scale>
        <p:origin x="523" y="62"/>
      </p:cViewPr>
      <p:guideLst>
        <p:guide orient="horz" pos="2195"/>
        <p:guide pos="3841"/>
        <p:guide orient="horz" pos="1322"/>
        <p:guide pos="1246"/>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2024-04-28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2024-04-28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改变批量大小意味着更改每次迭代期间一起处理的数据样本的数量。 通过调整批次大小可以控制每个训练步骤中使用的数据量，这可能会影响学习过程的速度和效率。 与简单地使用更少的 CPU 机器并让 GPU 等待数据的更长时间来减慢训练速度相比，改变批量大小可以提高训练过程的灵活性和控制力。</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2024-04-28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2024-04-28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EB134-9F32-4A3E-85B0-9A10E56CAA52}" type="slidenum">
              <a:rPr lang="zh-CN" altLang="en-US" smtClean="0"/>
              <a:t>‹#›</a:t>
            </a:fld>
            <a:endParaRPr lang="zh-CN" altLang="en-US"/>
          </a:p>
        </p:txBody>
      </p:sp>
      <p:sp>
        <p:nvSpPr>
          <p:cNvPr id="11" name="TextBox 10"/>
          <p:cNvSpPr txBox="1"/>
          <p:nvPr userDrawn="1"/>
        </p:nvSpPr>
        <p:spPr>
          <a:xfrm>
            <a:off x="1907704" y="65379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5ECCE1-D9A3-475B-AB3F-130C4703CC5C}" type="datetimeFigureOut">
              <a:rPr lang="zh-CN" altLang="en-US" smtClean="0"/>
              <a:t>2024-04-28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EB134-9F32-4A3E-85B0-9A10E56CAA5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ECCE1-D9A3-475B-AB3F-130C4703CC5C}" type="datetimeFigureOut">
              <a:rPr lang="zh-CN" altLang="en-US" smtClean="0"/>
              <a:t>2024-04-28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EB134-9F32-4A3E-85B0-9A10E56CAA5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image" Target="../media/image1.png"/><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slideLayout" Target="../slideLayouts/slideLayout1.xml"/><Relationship Id="rId40" Type="http://schemas.openxmlformats.org/officeDocument/2006/relationships/image" Target="../media/image2.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8" Type="http://schemas.openxmlformats.org/officeDocument/2006/relationships/tags" Target="../tags/tag9.xml"/><Relationship Id="rId3" Type="http://schemas.openxmlformats.org/officeDocument/2006/relationships/tags" Target="../tags/tag4.xml"/></Relationships>
</file>

<file path=ppt/slides/_rels/slide10.xml.rels><?xml version="1.0" encoding="UTF-8" standalone="yes"?>
<Relationships xmlns="http://schemas.openxmlformats.org/package/2006/relationships"><Relationship Id="rId13" Type="http://schemas.openxmlformats.org/officeDocument/2006/relationships/tags" Target="../tags/tag386.xml"/><Relationship Id="rId18" Type="http://schemas.openxmlformats.org/officeDocument/2006/relationships/tags" Target="../tags/tag391.xml"/><Relationship Id="rId26" Type="http://schemas.openxmlformats.org/officeDocument/2006/relationships/tags" Target="../tags/tag399.xml"/><Relationship Id="rId39" Type="http://schemas.openxmlformats.org/officeDocument/2006/relationships/slideLayout" Target="../slideLayouts/slideLayout1.xml"/><Relationship Id="rId21" Type="http://schemas.openxmlformats.org/officeDocument/2006/relationships/tags" Target="../tags/tag394.xml"/><Relationship Id="rId34" Type="http://schemas.openxmlformats.org/officeDocument/2006/relationships/tags" Target="../tags/tag407.xml"/><Relationship Id="rId42" Type="http://schemas.openxmlformats.org/officeDocument/2006/relationships/image" Target="../media/image2.png"/><Relationship Id="rId47" Type="http://schemas.openxmlformats.org/officeDocument/2006/relationships/tags" Target="../tags/tag412.xml"/><Relationship Id="rId50" Type="http://schemas.openxmlformats.org/officeDocument/2006/relationships/image" Target="../media/image34.png"/><Relationship Id="rId7" Type="http://schemas.openxmlformats.org/officeDocument/2006/relationships/tags" Target="../tags/tag380.xml"/><Relationship Id="rId2" Type="http://schemas.openxmlformats.org/officeDocument/2006/relationships/tags" Target="../tags/tag375.xml"/><Relationship Id="rId16" Type="http://schemas.openxmlformats.org/officeDocument/2006/relationships/tags" Target="../tags/tag389.xml"/><Relationship Id="rId29" Type="http://schemas.openxmlformats.org/officeDocument/2006/relationships/tags" Target="../tags/tag402.xml"/><Relationship Id="rId11" Type="http://schemas.openxmlformats.org/officeDocument/2006/relationships/tags" Target="../tags/tag384.xml"/><Relationship Id="rId24" Type="http://schemas.openxmlformats.org/officeDocument/2006/relationships/tags" Target="../tags/tag397.xml"/><Relationship Id="rId32" Type="http://schemas.openxmlformats.org/officeDocument/2006/relationships/tags" Target="../tags/tag405.xml"/><Relationship Id="rId37" Type="http://schemas.openxmlformats.org/officeDocument/2006/relationships/tags" Target="../tags/tag410.xml"/><Relationship Id="rId40" Type="http://schemas.openxmlformats.org/officeDocument/2006/relationships/notesSlide" Target="../notesSlides/notesSlide10.xml"/><Relationship Id="rId45" Type="http://schemas.openxmlformats.org/officeDocument/2006/relationships/image" Target="../media/image31.png"/><Relationship Id="rId5" Type="http://schemas.openxmlformats.org/officeDocument/2006/relationships/tags" Target="../tags/tag378.xml"/><Relationship Id="rId15" Type="http://schemas.openxmlformats.org/officeDocument/2006/relationships/tags" Target="../tags/tag388.xml"/><Relationship Id="rId23" Type="http://schemas.openxmlformats.org/officeDocument/2006/relationships/tags" Target="../tags/tag396.xml"/><Relationship Id="rId28" Type="http://schemas.openxmlformats.org/officeDocument/2006/relationships/tags" Target="../tags/tag401.xml"/><Relationship Id="rId36" Type="http://schemas.openxmlformats.org/officeDocument/2006/relationships/tags" Target="../tags/tag409.xml"/><Relationship Id="rId49" Type="http://schemas.openxmlformats.org/officeDocument/2006/relationships/tags" Target="../tags/tag414.xml"/><Relationship Id="rId10" Type="http://schemas.openxmlformats.org/officeDocument/2006/relationships/tags" Target="../tags/tag383.xml"/><Relationship Id="rId19" Type="http://schemas.openxmlformats.org/officeDocument/2006/relationships/tags" Target="../tags/tag392.xml"/><Relationship Id="rId31" Type="http://schemas.openxmlformats.org/officeDocument/2006/relationships/tags" Target="../tags/tag404.xml"/><Relationship Id="rId44" Type="http://schemas.openxmlformats.org/officeDocument/2006/relationships/image" Target="../media/image30.png"/><Relationship Id="rId4" Type="http://schemas.openxmlformats.org/officeDocument/2006/relationships/tags" Target="../tags/tag377.xml"/><Relationship Id="rId9" Type="http://schemas.openxmlformats.org/officeDocument/2006/relationships/tags" Target="../tags/tag382.xml"/><Relationship Id="rId14" Type="http://schemas.openxmlformats.org/officeDocument/2006/relationships/tags" Target="../tags/tag387.xml"/><Relationship Id="rId22" Type="http://schemas.openxmlformats.org/officeDocument/2006/relationships/tags" Target="../tags/tag395.xml"/><Relationship Id="rId27" Type="http://schemas.openxmlformats.org/officeDocument/2006/relationships/tags" Target="../tags/tag400.xml"/><Relationship Id="rId30" Type="http://schemas.openxmlformats.org/officeDocument/2006/relationships/tags" Target="../tags/tag403.xml"/><Relationship Id="rId35" Type="http://schemas.openxmlformats.org/officeDocument/2006/relationships/tags" Target="../tags/tag408.xml"/><Relationship Id="rId43" Type="http://schemas.openxmlformats.org/officeDocument/2006/relationships/image" Target="../media/image29.png"/><Relationship Id="rId48" Type="http://schemas.openxmlformats.org/officeDocument/2006/relationships/image" Target="../media/image33.png"/><Relationship Id="rId8" Type="http://schemas.openxmlformats.org/officeDocument/2006/relationships/tags" Target="../tags/tag381.xml"/><Relationship Id="rId3" Type="http://schemas.openxmlformats.org/officeDocument/2006/relationships/tags" Target="../tags/tag376.xml"/><Relationship Id="rId12" Type="http://schemas.openxmlformats.org/officeDocument/2006/relationships/tags" Target="../tags/tag385.xml"/><Relationship Id="rId17" Type="http://schemas.openxmlformats.org/officeDocument/2006/relationships/tags" Target="../tags/tag390.xml"/><Relationship Id="rId25" Type="http://schemas.openxmlformats.org/officeDocument/2006/relationships/tags" Target="../tags/tag398.xml"/><Relationship Id="rId33" Type="http://schemas.openxmlformats.org/officeDocument/2006/relationships/tags" Target="../tags/tag406.xml"/><Relationship Id="rId38" Type="http://schemas.openxmlformats.org/officeDocument/2006/relationships/tags" Target="../tags/tag411.xml"/><Relationship Id="rId46" Type="http://schemas.openxmlformats.org/officeDocument/2006/relationships/image" Target="../media/image32.png"/><Relationship Id="rId20" Type="http://schemas.openxmlformats.org/officeDocument/2006/relationships/tags" Target="../tags/tag393.xml"/><Relationship Id="rId41" Type="http://schemas.openxmlformats.org/officeDocument/2006/relationships/image" Target="../media/image1.png"/><Relationship Id="rId1" Type="http://schemas.openxmlformats.org/officeDocument/2006/relationships/tags" Target="../tags/tag374.xml"/><Relationship Id="rId6" Type="http://schemas.openxmlformats.org/officeDocument/2006/relationships/tags" Target="../tags/tag379.xml"/></Relationships>
</file>

<file path=ppt/slides/_rels/slide11.xml.rels><?xml version="1.0" encoding="UTF-8" standalone="yes"?>
<Relationships xmlns="http://schemas.openxmlformats.org/package/2006/relationships"><Relationship Id="rId13" Type="http://schemas.openxmlformats.org/officeDocument/2006/relationships/tags" Target="../tags/tag426.xml"/><Relationship Id="rId18" Type="http://schemas.openxmlformats.org/officeDocument/2006/relationships/tags" Target="../tags/tag431.xml"/><Relationship Id="rId26" Type="http://schemas.openxmlformats.org/officeDocument/2006/relationships/tags" Target="../tags/tag439.xml"/><Relationship Id="rId39" Type="http://schemas.openxmlformats.org/officeDocument/2006/relationships/image" Target="../media/image2.png"/><Relationship Id="rId21" Type="http://schemas.openxmlformats.org/officeDocument/2006/relationships/tags" Target="../tags/tag434.xml"/><Relationship Id="rId34" Type="http://schemas.openxmlformats.org/officeDocument/2006/relationships/tags" Target="../tags/tag447.xml"/><Relationship Id="rId42" Type="http://schemas.openxmlformats.org/officeDocument/2006/relationships/image" Target="../media/image37.png"/><Relationship Id="rId7" Type="http://schemas.openxmlformats.org/officeDocument/2006/relationships/tags" Target="../tags/tag420.xml"/><Relationship Id="rId2" Type="http://schemas.openxmlformats.org/officeDocument/2006/relationships/tags" Target="../tags/tag415.xml"/><Relationship Id="rId16" Type="http://schemas.openxmlformats.org/officeDocument/2006/relationships/tags" Target="../tags/tag429.xml"/><Relationship Id="rId20" Type="http://schemas.openxmlformats.org/officeDocument/2006/relationships/tags" Target="../tags/tag433.xml"/><Relationship Id="rId29" Type="http://schemas.openxmlformats.org/officeDocument/2006/relationships/tags" Target="../tags/tag442.xml"/><Relationship Id="rId41" Type="http://schemas.openxmlformats.org/officeDocument/2006/relationships/image" Target="../media/image36.png"/><Relationship Id="rId1" Type="http://schemas.openxmlformats.org/officeDocument/2006/relationships/tags" Target="../tags/tag413.xml"/><Relationship Id="rId6" Type="http://schemas.openxmlformats.org/officeDocument/2006/relationships/tags" Target="../tags/tag419.xml"/><Relationship Id="rId11" Type="http://schemas.openxmlformats.org/officeDocument/2006/relationships/tags" Target="../tags/tag424.xml"/><Relationship Id="rId24" Type="http://schemas.openxmlformats.org/officeDocument/2006/relationships/tags" Target="../tags/tag437.xml"/><Relationship Id="rId32" Type="http://schemas.openxmlformats.org/officeDocument/2006/relationships/tags" Target="../tags/tag445.xml"/><Relationship Id="rId37" Type="http://schemas.openxmlformats.org/officeDocument/2006/relationships/notesSlide" Target="../notesSlides/notesSlide11.xml"/><Relationship Id="rId40" Type="http://schemas.openxmlformats.org/officeDocument/2006/relationships/image" Target="../media/image35.png"/><Relationship Id="rId5" Type="http://schemas.openxmlformats.org/officeDocument/2006/relationships/tags" Target="../tags/tag418.xml"/><Relationship Id="rId15" Type="http://schemas.openxmlformats.org/officeDocument/2006/relationships/tags" Target="../tags/tag428.xml"/><Relationship Id="rId23" Type="http://schemas.openxmlformats.org/officeDocument/2006/relationships/tags" Target="../tags/tag436.xml"/><Relationship Id="rId28" Type="http://schemas.openxmlformats.org/officeDocument/2006/relationships/tags" Target="../tags/tag441.xml"/><Relationship Id="rId36" Type="http://schemas.openxmlformats.org/officeDocument/2006/relationships/slideLayout" Target="../slideLayouts/slideLayout1.xml"/><Relationship Id="rId10" Type="http://schemas.openxmlformats.org/officeDocument/2006/relationships/tags" Target="../tags/tag423.xml"/><Relationship Id="rId19" Type="http://schemas.openxmlformats.org/officeDocument/2006/relationships/tags" Target="../tags/tag432.xml"/><Relationship Id="rId31" Type="http://schemas.openxmlformats.org/officeDocument/2006/relationships/tags" Target="../tags/tag444.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 Id="rId22" Type="http://schemas.openxmlformats.org/officeDocument/2006/relationships/tags" Target="../tags/tag435.xml"/><Relationship Id="rId27" Type="http://schemas.openxmlformats.org/officeDocument/2006/relationships/tags" Target="../tags/tag440.xml"/><Relationship Id="rId30" Type="http://schemas.openxmlformats.org/officeDocument/2006/relationships/tags" Target="../tags/tag443.xml"/><Relationship Id="rId35" Type="http://schemas.openxmlformats.org/officeDocument/2006/relationships/tags" Target="../tags/tag448.xml"/><Relationship Id="rId8" Type="http://schemas.openxmlformats.org/officeDocument/2006/relationships/tags" Target="../tags/tag421.xml"/><Relationship Id="rId3" Type="http://schemas.openxmlformats.org/officeDocument/2006/relationships/tags" Target="../tags/tag416.xml"/><Relationship Id="rId12" Type="http://schemas.openxmlformats.org/officeDocument/2006/relationships/tags" Target="../tags/tag425.xml"/><Relationship Id="rId17" Type="http://schemas.openxmlformats.org/officeDocument/2006/relationships/tags" Target="../tags/tag430.xml"/><Relationship Id="rId25" Type="http://schemas.openxmlformats.org/officeDocument/2006/relationships/tags" Target="../tags/tag438.xml"/><Relationship Id="rId33" Type="http://schemas.openxmlformats.org/officeDocument/2006/relationships/tags" Target="../tags/tag446.xml"/><Relationship Id="rId38" Type="http://schemas.openxmlformats.org/officeDocument/2006/relationships/image" Target="../media/image1.png"/></Relationships>
</file>

<file path=ppt/slides/_rels/slide12.xml.rels><?xml version="1.0" encoding="UTF-8" standalone="yes"?>
<Relationships xmlns="http://schemas.openxmlformats.org/package/2006/relationships"><Relationship Id="rId13" Type="http://schemas.openxmlformats.org/officeDocument/2006/relationships/tags" Target="../tags/tag461.xml"/><Relationship Id="rId18" Type="http://schemas.openxmlformats.org/officeDocument/2006/relationships/tags" Target="../tags/tag466.xml"/><Relationship Id="rId26" Type="http://schemas.openxmlformats.org/officeDocument/2006/relationships/tags" Target="../tags/tag474.xml"/><Relationship Id="rId39" Type="http://schemas.openxmlformats.org/officeDocument/2006/relationships/image" Target="../media/image2.png"/><Relationship Id="rId21" Type="http://schemas.openxmlformats.org/officeDocument/2006/relationships/tags" Target="../tags/tag469.xml"/><Relationship Id="rId34" Type="http://schemas.openxmlformats.org/officeDocument/2006/relationships/tags" Target="../tags/tag482.xml"/><Relationship Id="rId7" Type="http://schemas.openxmlformats.org/officeDocument/2006/relationships/tags" Target="../tags/tag455.xml"/><Relationship Id="rId12" Type="http://schemas.openxmlformats.org/officeDocument/2006/relationships/tags" Target="../tags/tag460.xml"/><Relationship Id="rId17" Type="http://schemas.openxmlformats.org/officeDocument/2006/relationships/tags" Target="../tags/tag465.xml"/><Relationship Id="rId25" Type="http://schemas.openxmlformats.org/officeDocument/2006/relationships/tags" Target="../tags/tag473.xml"/><Relationship Id="rId33" Type="http://schemas.openxmlformats.org/officeDocument/2006/relationships/tags" Target="../tags/tag481.xml"/><Relationship Id="rId38" Type="http://schemas.openxmlformats.org/officeDocument/2006/relationships/image" Target="../media/image1.png"/><Relationship Id="rId2" Type="http://schemas.openxmlformats.org/officeDocument/2006/relationships/tags" Target="../tags/tag450.xml"/><Relationship Id="rId16" Type="http://schemas.openxmlformats.org/officeDocument/2006/relationships/tags" Target="../tags/tag464.xml"/><Relationship Id="rId20" Type="http://schemas.openxmlformats.org/officeDocument/2006/relationships/tags" Target="../tags/tag468.xml"/><Relationship Id="rId29" Type="http://schemas.openxmlformats.org/officeDocument/2006/relationships/tags" Target="../tags/tag477.xml"/><Relationship Id="rId1" Type="http://schemas.openxmlformats.org/officeDocument/2006/relationships/tags" Target="../tags/tag449.xml"/><Relationship Id="rId6" Type="http://schemas.openxmlformats.org/officeDocument/2006/relationships/tags" Target="../tags/tag454.xml"/><Relationship Id="rId11" Type="http://schemas.openxmlformats.org/officeDocument/2006/relationships/tags" Target="../tags/tag459.xml"/><Relationship Id="rId24" Type="http://schemas.openxmlformats.org/officeDocument/2006/relationships/tags" Target="../tags/tag472.xml"/><Relationship Id="rId32" Type="http://schemas.openxmlformats.org/officeDocument/2006/relationships/tags" Target="../tags/tag480.xml"/><Relationship Id="rId37" Type="http://schemas.openxmlformats.org/officeDocument/2006/relationships/notesSlide" Target="../notesSlides/notesSlide12.xml"/><Relationship Id="rId40" Type="http://schemas.openxmlformats.org/officeDocument/2006/relationships/image" Target="../media/image38.png"/><Relationship Id="rId5" Type="http://schemas.openxmlformats.org/officeDocument/2006/relationships/tags" Target="../tags/tag453.xml"/><Relationship Id="rId15" Type="http://schemas.openxmlformats.org/officeDocument/2006/relationships/tags" Target="../tags/tag463.xml"/><Relationship Id="rId23" Type="http://schemas.openxmlformats.org/officeDocument/2006/relationships/tags" Target="../tags/tag471.xml"/><Relationship Id="rId28" Type="http://schemas.openxmlformats.org/officeDocument/2006/relationships/tags" Target="../tags/tag476.xml"/><Relationship Id="rId36" Type="http://schemas.openxmlformats.org/officeDocument/2006/relationships/slideLayout" Target="../slideLayouts/slideLayout1.xml"/><Relationship Id="rId10" Type="http://schemas.openxmlformats.org/officeDocument/2006/relationships/tags" Target="../tags/tag458.xml"/><Relationship Id="rId19" Type="http://schemas.openxmlformats.org/officeDocument/2006/relationships/tags" Target="../tags/tag467.xml"/><Relationship Id="rId31" Type="http://schemas.openxmlformats.org/officeDocument/2006/relationships/tags" Target="../tags/tag479.xml"/><Relationship Id="rId4" Type="http://schemas.openxmlformats.org/officeDocument/2006/relationships/tags" Target="../tags/tag452.xml"/><Relationship Id="rId9" Type="http://schemas.openxmlformats.org/officeDocument/2006/relationships/tags" Target="../tags/tag457.xml"/><Relationship Id="rId14" Type="http://schemas.openxmlformats.org/officeDocument/2006/relationships/tags" Target="../tags/tag462.xml"/><Relationship Id="rId22" Type="http://schemas.openxmlformats.org/officeDocument/2006/relationships/tags" Target="../tags/tag470.xml"/><Relationship Id="rId27" Type="http://schemas.openxmlformats.org/officeDocument/2006/relationships/tags" Target="../tags/tag475.xml"/><Relationship Id="rId30" Type="http://schemas.openxmlformats.org/officeDocument/2006/relationships/tags" Target="../tags/tag478.xml"/><Relationship Id="rId35" Type="http://schemas.openxmlformats.org/officeDocument/2006/relationships/tags" Target="../tags/tag483.xml"/><Relationship Id="rId8" Type="http://schemas.openxmlformats.org/officeDocument/2006/relationships/tags" Target="../tags/tag456.xml"/><Relationship Id="rId3" Type="http://schemas.openxmlformats.org/officeDocument/2006/relationships/tags" Target="../tags/tag451.xml"/></Relationships>
</file>

<file path=ppt/slides/_rels/slide13.xml.rels><?xml version="1.0" encoding="UTF-8" standalone="yes"?>
<Relationships xmlns="http://schemas.openxmlformats.org/package/2006/relationships"><Relationship Id="rId13" Type="http://schemas.openxmlformats.org/officeDocument/2006/relationships/tags" Target="../tags/tag496.xml"/><Relationship Id="rId18" Type="http://schemas.openxmlformats.org/officeDocument/2006/relationships/tags" Target="../tags/tag501.xml"/><Relationship Id="rId26" Type="http://schemas.openxmlformats.org/officeDocument/2006/relationships/tags" Target="../tags/tag509.xml"/><Relationship Id="rId39" Type="http://schemas.openxmlformats.org/officeDocument/2006/relationships/tags" Target="../tags/tag522.xml"/><Relationship Id="rId21" Type="http://schemas.openxmlformats.org/officeDocument/2006/relationships/tags" Target="../tags/tag504.xml"/><Relationship Id="rId34" Type="http://schemas.openxmlformats.org/officeDocument/2006/relationships/tags" Target="../tags/tag517.xml"/><Relationship Id="rId42" Type="http://schemas.openxmlformats.org/officeDocument/2006/relationships/image" Target="../media/image1.png"/><Relationship Id="rId7" Type="http://schemas.openxmlformats.org/officeDocument/2006/relationships/tags" Target="../tags/tag490.xml"/><Relationship Id="rId2" Type="http://schemas.openxmlformats.org/officeDocument/2006/relationships/tags" Target="../tags/tag485.xml"/><Relationship Id="rId16" Type="http://schemas.openxmlformats.org/officeDocument/2006/relationships/tags" Target="../tags/tag499.xml"/><Relationship Id="rId29" Type="http://schemas.openxmlformats.org/officeDocument/2006/relationships/tags" Target="../tags/tag512.xml"/><Relationship Id="rId1" Type="http://schemas.openxmlformats.org/officeDocument/2006/relationships/tags" Target="../tags/tag484.xml"/><Relationship Id="rId6" Type="http://schemas.openxmlformats.org/officeDocument/2006/relationships/tags" Target="../tags/tag489.xml"/><Relationship Id="rId11" Type="http://schemas.openxmlformats.org/officeDocument/2006/relationships/tags" Target="../tags/tag494.xml"/><Relationship Id="rId24" Type="http://schemas.openxmlformats.org/officeDocument/2006/relationships/tags" Target="../tags/tag507.xml"/><Relationship Id="rId32" Type="http://schemas.openxmlformats.org/officeDocument/2006/relationships/tags" Target="../tags/tag515.xml"/><Relationship Id="rId37" Type="http://schemas.openxmlformats.org/officeDocument/2006/relationships/tags" Target="../tags/tag520.xml"/><Relationship Id="rId40" Type="http://schemas.openxmlformats.org/officeDocument/2006/relationships/slideLayout" Target="../slideLayouts/slideLayout1.xml"/><Relationship Id="rId45" Type="http://schemas.openxmlformats.org/officeDocument/2006/relationships/image" Target="../media/image40.png"/><Relationship Id="rId5" Type="http://schemas.openxmlformats.org/officeDocument/2006/relationships/tags" Target="../tags/tag488.xml"/><Relationship Id="rId15" Type="http://schemas.openxmlformats.org/officeDocument/2006/relationships/tags" Target="../tags/tag498.xml"/><Relationship Id="rId23" Type="http://schemas.openxmlformats.org/officeDocument/2006/relationships/tags" Target="../tags/tag506.xml"/><Relationship Id="rId28" Type="http://schemas.openxmlformats.org/officeDocument/2006/relationships/tags" Target="../tags/tag511.xml"/><Relationship Id="rId36" Type="http://schemas.openxmlformats.org/officeDocument/2006/relationships/tags" Target="../tags/tag519.xml"/><Relationship Id="rId10" Type="http://schemas.openxmlformats.org/officeDocument/2006/relationships/tags" Target="../tags/tag493.xml"/><Relationship Id="rId19" Type="http://schemas.openxmlformats.org/officeDocument/2006/relationships/tags" Target="../tags/tag502.xml"/><Relationship Id="rId31" Type="http://schemas.openxmlformats.org/officeDocument/2006/relationships/tags" Target="../tags/tag514.xml"/><Relationship Id="rId44" Type="http://schemas.openxmlformats.org/officeDocument/2006/relationships/image" Target="../media/image39.png"/><Relationship Id="rId4" Type="http://schemas.openxmlformats.org/officeDocument/2006/relationships/tags" Target="../tags/tag487.xml"/><Relationship Id="rId9" Type="http://schemas.openxmlformats.org/officeDocument/2006/relationships/tags" Target="../tags/tag492.xml"/><Relationship Id="rId14" Type="http://schemas.openxmlformats.org/officeDocument/2006/relationships/tags" Target="../tags/tag497.xml"/><Relationship Id="rId22" Type="http://schemas.openxmlformats.org/officeDocument/2006/relationships/tags" Target="../tags/tag505.xml"/><Relationship Id="rId27" Type="http://schemas.openxmlformats.org/officeDocument/2006/relationships/tags" Target="../tags/tag510.xml"/><Relationship Id="rId30" Type="http://schemas.openxmlformats.org/officeDocument/2006/relationships/tags" Target="../tags/tag513.xml"/><Relationship Id="rId35" Type="http://schemas.openxmlformats.org/officeDocument/2006/relationships/tags" Target="../tags/tag518.xml"/><Relationship Id="rId43" Type="http://schemas.openxmlformats.org/officeDocument/2006/relationships/image" Target="../media/image2.png"/><Relationship Id="rId8" Type="http://schemas.openxmlformats.org/officeDocument/2006/relationships/tags" Target="../tags/tag491.xml"/><Relationship Id="rId3" Type="http://schemas.openxmlformats.org/officeDocument/2006/relationships/tags" Target="../tags/tag486.xml"/><Relationship Id="rId12" Type="http://schemas.openxmlformats.org/officeDocument/2006/relationships/tags" Target="../tags/tag495.xml"/><Relationship Id="rId17" Type="http://schemas.openxmlformats.org/officeDocument/2006/relationships/tags" Target="../tags/tag500.xml"/><Relationship Id="rId25" Type="http://schemas.openxmlformats.org/officeDocument/2006/relationships/tags" Target="../tags/tag508.xml"/><Relationship Id="rId33" Type="http://schemas.openxmlformats.org/officeDocument/2006/relationships/tags" Target="../tags/tag516.xml"/><Relationship Id="rId38" Type="http://schemas.openxmlformats.org/officeDocument/2006/relationships/tags" Target="../tags/tag521.xml"/><Relationship Id="rId20" Type="http://schemas.openxmlformats.org/officeDocument/2006/relationships/tags" Target="../tags/tag503.xml"/><Relationship Id="rId41"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tags" Target="../tags/tag530.xml"/><Relationship Id="rId13" Type="http://schemas.openxmlformats.org/officeDocument/2006/relationships/tags" Target="../tags/tag535.xml"/><Relationship Id="rId3" Type="http://schemas.openxmlformats.org/officeDocument/2006/relationships/tags" Target="../tags/tag525.xml"/><Relationship Id="rId7" Type="http://schemas.openxmlformats.org/officeDocument/2006/relationships/tags" Target="../tags/tag529.xml"/><Relationship Id="rId12" Type="http://schemas.openxmlformats.org/officeDocument/2006/relationships/tags" Target="../tags/tag534.xml"/><Relationship Id="rId17" Type="http://schemas.openxmlformats.org/officeDocument/2006/relationships/image" Target="../media/image2.png"/><Relationship Id="rId2" Type="http://schemas.openxmlformats.org/officeDocument/2006/relationships/tags" Target="../tags/tag524.xml"/><Relationship Id="rId16" Type="http://schemas.openxmlformats.org/officeDocument/2006/relationships/image" Target="../media/image1.png"/><Relationship Id="rId1" Type="http://schemas.openxmlformats.org/officeDocument/2006/relationships/tags" Target="../tags/tag523.xml"/><Relationship Id="rId6" Type="http://schemas.openxmlformats.org/officeDocument/2006/relationships/tags" Target="../tags/tag528.xml"/><Relationship Id="rId11" Type="http://schemas.openxmlformats.org/officeDocument/2006/relationships/tags" Target="../tags/tag533.xml"/><Relationship Id="rId5" Type="http://schemas.openxmlformats.org/officeDocument/2006/relationships/tags" Target="../tags/tag527.xml"/><Relationship Id="rId15" Type="http://schemas.openxmlformats.org/officeDocument/2006/relationships/slideLayout" Target="../slideLayouts/slideLayout1.xml"/><Relationship Id="rId10" Type="http://schemas.openxmlformats.org/officeDocument/2006/relationships/tags" Target="../tags/tag532.xml"/><Relationship Id="rId4" Type="http://schemas.openxmlformats.org/officeDocument/2006/relationships/tags" Target="../tags/tag526.xml"/><Relationship Id="rId9" Type="http://schemas.openxmlformats.org/officeDocument/2006/relationships/tags" Target="../tags/tag531.xml"/><Relationship Id="rId14" Type="http://schemas.openxmlformats.org/officeDocument/2006/relationships/tags" Target="../tags/tag536.xml"/></Relationships>
</file>

<file path=ppt/slides/_rels/slide2.xml.rels><?xml version="1.0" encoding="UTF-8" standalone="yes"?>
<Relationships xmlns="http://schemas.openxmlformats.org/package/2006/relationships"><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39" Type="http://schemas.openxmlformats.org/officeDocument/2006/relationships/tags" Target="../tags/tag76.xml"/><Relationship Id="rId21" Type="http://schemas.openxmlformats.org/officeDocument/2006/relationships/tags" Target="../tags/tag58.xml"/><Relationship Id="rId34" Type="http://schemas.openxmlformats.org/officeDocument/2006/relationships/tags" Target="../tags/tag71.xml"/><Relationship Id="rId42" Type="http://schemas.openxmlformats.org/officeDocument/2006/relationships/slideLayout" Target="../slideLayouts/slideLayout1.xml"/><Relationship Id="rId7" Type="http://schemas.openxmlformats.org/officeDocument/2006/relationships/tags" Target="../tags/tag44.xml"/><Relationship Id="rId2" Type="http://schemas.openxmlformats.org/officeDocument/2006/relationships/tags" Target="../tags/tag39.xml"/><Relationship Id="rId16" Type="http://schemas.openxmlformats.org/officeDocument/2006/relationships/tags" Target="../tags/tag53.xml"/><Relationship Id="rId29" Type="http://schemas.openxmlformats.org/officeDocument/2006/relationships/tags" Target="../tags/tag66.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tags" Target="../tags/tag69.xml"/><Relationship Id="rId37" Type="http://schemas.openxmlformats.org/officeDocument/2006/relationships/tags" Target="../tags/tag74.xml"/><Relationship Id="rId40" Type="http://schemas.openxmlformats.org/officeDocument/2006/relationships/tags" Target="../tags/tag77.xml"/><Relationship Id="rId45" Type="http://schemas.openxmlformats.org/officeDocument/2006/relationships/image" Target="../media/image2.png"/><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36" Type="http://schemas.openxmlformats.org/officeDocument/2006/relationships/tags" Target="../tags/tag73.xml"/><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tags" Target="../tags/tag68.xml"/><Relationship Id="rId44" Type="http://schemas.openxmlformats.org/officeDocument/2006/relationships/image" Target="../media/image1.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 Id="rId35" Type="http://schemas.openxmlformats.org/officeDocument/2006/relationships/tags" Target="../tags/tag72.xml"/><Relationship Id="rId43" Type="http://schemas.openxmlformats.org/officeDocument/2006/relationships/notesSlide" Target="../notesSlides/notesSlide2.xml"/><Relationship Id="rId8" Type="http://schemas.openxmlformats.org/officeDocument/2006/relationships/tags" Target="../tags/tag45.xml"/><Relationship Id="rId3" Type="http://schemas.openxmlformats.org/officeDocument/2006/relationships/tags" Target="../tags/tag40.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33" Type="http://schemas.openxmlformats.org/officeDocument/2006/relationships/tags" Target="../tags/tag70.xml"/><Relationship Id="rId38" Type="http://schemas.openxmlformats.org/officeDocument/2006/relationships/tags" Target="../tags/tag75.xml"/><Relationship Id="rId20" Type="http://schemas.openxmlformats.org/officeDocument/2006/relationships/tags" Target="../tags/tag57.xml"/><Relationship Id="rId41" Type="http://schemas.openxmlformats.org/officeDocument/2006/relationships/tags" Target="../tags/tag78.xml"/></Relationships>
</file>

<file path=ppt/slides/_rels/slide3.xml.rels><?xml version="1.0" encoding="UTF-8" standalone="yes"?>
<Relationships xmlns="http://schemas.openxmlformats.org/package/2006/relationships"><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tags" Target="../tags/tag104.xml"/><Relationship Id="rId39" Type="http://schemas.openxmlformats.org/officeDocument/2006/relationships/tags" Target="../tags/tag117.xml"/><Relationship Id="rId21" Type="http://schemas.openxmlformats.org/officeDocument/2006/relationships/tags" Target="../tags/tag99.xml"/><Relationship Id="rId34" Type="http://schemas.openxmlformats.org/officeDocument/2006/relationships/tags" Target="../tags/tag112.xml"/><Relationship Id="rId42" Type="http://schemas.openxmlformats.org/officeDocument/2006/relationships/image" Target="../media/image1.png"/><Relationship Id="rId7" Type="http://schemas.openxmlformats.org/officeDocument/2006/relationships/tags" Target="../tags/tag8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29" Type="http://schemas.openxmlformats.org/officeDocument/2006/relationships/tags" Target="../tags/tag107.xml"/><Relationship Id="rId41" Type="http://schemas.openxmlformats.org/officeDocument/2006/relationships/notesSlide" Target="../notesSlides/notesSlide3.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tags" Target="../tags/tag102.xml"/><Relationship Id="rId32" Type="http://schemas.openxmlformats.org/officeDocument/2006/relationships/tags" Target="../tags/tag110.xml"/><Relationship Id="rId37" Type="http://schemas.openxmlformats.org/officeDocument/2006/relationships/tags" Target="../tags/tag115.xml"/><Relationship Id="rId40" Type="http://schemas.openxmlformats.org/officeDocument/2006/relationships/slideLayout" Target="../slideLayouts/slideLayout1.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tags" Target="../tags/tag101.xml"/><Relationship Id="rId28" Type="http://schemas.openxmlformats.org/officeDocument/2006/relationships/tags" Target="../tags/tag106.xml"/><Relationship Id="rId36" Type="http://schemas.openxmlformats.org/officeDocument/2006/relationships/tags" Target="../tags/tag114.xml"/><Relationship Id="rId10" Type="http://schemas.openxmlformats.org/officeDocument/2006/relationships/tags" Target="../tags/tag88.xml"/><Relationship Id="rId19" Type="http://schemas.openxmlformats.org/officeDocument/2006/relationships/tags" Target="../tags/tag97.xml"/><Relationship Id="rId31" Type="http://schemas.openxmlformats.org/officeDocument/2006/relationships/tags" Target="../tags/tag109.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tags" Target="../tags/tag105.xml"/><Relationship Id="rId30" Type="http://schemas.openxmlformats.org/officeDocument/2006/relationships/tags" Target="../tags/tag108.xml"/><Relationship Id="rId35" Type="http://schemas.openxmlformats.org/officeDocument/2006/relationships/tags" Target="../tags/tag113.xml"/><Relationship Id="rId43" Type="http://schemas.openxmlformats.org/officeDocument/2006/relationships/image" Target="../media/image2.png"/><Relationship Id="rId8" Type="http://schemas.openxmlformats.org/officeDocument/2006/relationships/tags" Target="../tags/tag86.xml"/><Relationship Id="rId3" Type="http://schemas.openxmlformats.org/officeDocument/2006/relationships/tags" Target="../tags/tag81.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tags" Target="../tags/tag103.xml"/><Relationship Id="rId33" Type="http://schemas.openxmlformats.org/officeDocument/2006/relationships/tags" Target="../tags/tag111.xml"/><Relationship Id="rId38" Type="http://schemas.openxmlformats.org/officeDocument/2006/relationships/tags" Target="../tags/tag116.xml"/></Relationships>
</file>

<file path=ppt/slides/_rels/slide4.xml.rels><?xml version="1.0" encoding="UTF-8" standalone="yes"?>
<Relationships xmlns="http://schemas.openxmlformats.org/package/2006/relationships"><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9" Type="http://schemas.openxmlformats.org/officeDocument/2006/relationships/tags" Target="../tags/tag156.xml"/><Relationship Id="rId21" Type="http://schemas.openxmlformats.org/officeDocument/2006/relationships/tags" Target="../tags/tag138.xml"/><Relationship Id="rId34" Type="http://schemas.openxmlformats.org/officeDocument/2006/relationships/tags" Target="../tags/tag151.xml"/><Relationship Id="rId42" Type="http://schemas.openxmlformats.org/officeDocument/2006/relationships/tags" Target="../tags/tag159.xml"/><Relationship Id="rId47" Type="http://schemas.openxmlformats.org/officeDocument/2006/relationships/image" Target="../media/image2.png"/><Relationship Id="rId7" Type="http://schemas.openxmlformats.org/officeDocument/2006/relationships/tags" Target="../tags/tag124.xml"/><Relationship Id="rId2" Type="http://schemas.openxmlformats.org/officeDocument/2006/relationships/tags" Target="../tags/tag119.xml"/><Relationship Id="rId16" Type="http://schemas.openxmlformats.org/officeDocument/2006/relationships/tags" Target="../tags/tag133.xml"/><Relationship Id="rId29" Type="http://schemas.openxmlformats.org/officeDocument/2006/relationships/tags" Target="../tags/tag146.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32" Type="http://schemas.openxmlformats.org/officeDocument/2006/relationships/tags" Target="../tags/tag149.xml"/><Relationship Id="rId37" Type="http://schemas.openxmlformats.org/officeDocument/2006/relationships/tags" Target="../tags/tag154.xml"/><Relationship Id="rId40" Type="http://schemas.openxmlformats.org/officeDocument/2006/relationships/tags" Target="../tags/tag157.xml"/><Relationship Id="rId45" Type="http://schemas.openxmlformats.org/officeDocument/2006/relationships/notesSlide" Target="../notesSlides/notesSlide4.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tags" Target="../tags/tag145.xml"/><Relationship Id="rId36" Type="http://schemas.openxmlformats.org/officeDocument/2006/relationships/tags" Target="../tags/tag153.xml"/><Relationship Id="rId10" Type="http://schemas.openxmlformats.org/officeDocument/2006/relationships/tags" Target="../tags/tag127.xml"/><Relationship Id="rId19" Type="http://schemas.openxmlformats.org/officeDocument/2006/relationships/tags" Target="../tags/tag136.xml"/><Relationship Id="rId31" Type="http://schemas.openxmlformats.org/officeDocument/2006/relationships/tags" Target="../tags/tag148.xml"/><Relationship Id="rId44" Type="http://schemas.openxmlformats.org/officeDocument/2006/relationships/slideLayout" Target="../slideLayouts/slideLayout1.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 Id="rId30" Type="http://schemas.openxmlformats.org/officeDocument/2006/relationships/tags" Target="../tags/tag147.xml"/><Relationship Id="rId35" Type="http://schemas.openxmlformats.org/officeDocument/2006/relationships/tags" Target="../tags/tag152.xml"/><Relationship Id="rId43" Type="http://schemas.openxmlformats.org/officeDocument/2006/relationships/tags" Target="../tags/tag160.xml"/><Relationship Id="rId8" Type="http://schemas.openxmlformats.org/officeDocument/2006/relationships/tags" Target="../tags/tag125.xml"/><Relationship Id="rId3" Type="http://schemas.openxmlformats.org/officeDocument/2006/relationships/tags" Target="../tags/tag120.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33" Type="http://schemas.openxmlformats.org/officeDocument/2006/relationships/tags" Target="../tags/tag150.xml"/><Relationship Id="rId38" Type="http://schemas.openxmlformats.org/officeDocument/2006/relationships/tags" Target="../tags/tag155.xml"/><Relationship Id="rId46" Type="http://schemas.openxmlformats.org/officeDocument/2006/relationships/image" Target="../media/image1.png"/><Relationship Id="rId20" Type="http://schemas.openxmlformats.org/officeDocument/2006/relationships/tags" Target="../tags/tag137.xml"/><Relationship Id="rId41" Type="http://schemas.openxmlformats.org/officeDocument/2006/relationships/tags" Target="../tags/tag158.xml"/></Relationships>
</file>

<file path=ppt/slides/_rels/slide5.xml.rels><?xml version="1.0" encoding="UTF-8" standalone="yes"?>
<Relationships xmlns="http://schemas.openxmlformats.org/package/2006/relationships"><Relationship Id="rId26" Type="http://schemas.openxmlformats.org/officeDocument/2006/relationships/tags" Target="../tags/tag186.xml"/><Relationship Id="rId21" Type="http://schemas.openxmlformats.org/officeDocument/2006/relationships/tags" Target="../tags/tag181.xml"/><Relationship Id="rId34" Type="http://schemas.openxmlformats.org/officeDocument/2006/relationships/tags" Target="../tags/tag194.xml"/><Relationship Id="rId42" Type="http://schemas.openxmlformats.org/officeDocument/2006/relationships/tags" Target="../tags/tag202.xml"/><Relationship Id="rId47" Type="http://schemas.openxmlformats.org/officeDocument/2006/relationships/tags" Target="../tags/tag207.xml"/><Relationship Id="rId50" Type="http://schemas.openxmlformats.org/officeDocument/2006/relationships/tags" Target="../tags/tag210.xml"/><Relationship Id="rId55" Type="http://schemas.openxmlformats.org/officeDocument/2006/relationships/tags" Target="../tags/tag215.xml"/><Relationship Id="rId63" Type="http://schemas.openxmlformats.org/officeDocument/2006/relationships/image" Target="../media/image5.png"/><Relationship Id="rId7" Type="http://schemas.openxmlformats.org/officeDocument/2006/relationships/tags" Target="../tags/tag167.xml"/><Relationship Id="rId2" Type="http://schemas.openxmlformats.org/officeDocument/2006/relationships/tags" Target="../tags/tag162.xml"/><Relationship Id="rId16" Type="http://schemas.openxmlformats.org/officeDocument/2006/relationships/tags" Target="../tags/tag176.xml"/><Relationship Id="rId29" Type="http://schemas.openxmlformats.org/officeDocument/2006/relationships/tags" Target="../tags/tag189.xml"/><Relationship Id="rId11" Type="http://schemas.openxmlformats.org/officeDocument/2006/relationships/tags" Target="../tags/tag171.xml"/><Relationship Id="rId24" Type="http://schemas.openxmlformats.org/officeDocument/2006/relationships/tags" Target="../tags/tag184.xml"/><Relationship Id="rId32" Type="http://schemas.openxmlformats.org/officeDocument/2006/relationships/tags" Target="../tags/tag192.xml"/><Relationship Id="rId37" Type="http://schemas.openxmlformats.org/officeDocument/2006/relationships/tags" Target="../tags/tag197.xml"/><Relationship Id="rId40" Type="http://schemas.openxmlformats.org/officeDocument/2006/relationships/tags" Target="../tags/tag200.xml"/><Relationship Id="rId45" Type="http://schemas.openxmlformats.org/officeDocument/2006/relationships/tags" Target="../tags/tag205.xml"/><Relationship Id="rId53" Type="http://schemas.openxmlformats.org/officeDocument/2006/relationships/tags" Target="../tags/tag213.xml"/><Relationship Id="rId58" Type="http://schemas.openxmlformats.org/officeDocument/2006/relationships/image" Target="../media/image1.png"/><Relationship Id="rId66" Type="http://schemas.openxmlformats.org/officeDocument/2006/relationships/tags" Target="../tags/tag1980.xml"/><Relationship Id="rId5" Type="http://schemas.openxmlformats.org/officeDocument/2006/relationships/tags" Target="../tags/tag165.xml"/><Relationship Id="rId61" Type="http://schemas.openxmlformats.org/officeDocument/2006/relationships/image" Target="../media/image3.png"/><Relationship Id="rId19" Type="http://schemas.openxmlformats.org/officeDocument/2006/relationships/tags" Target="../tags/tag179.xml"/><Relationship Id="rId14" Type="http://schemas.openxmlformats.org/officeDocument/2006/relationships/tags" Target="../tags/tag174.xml"/><Relationship Id="rId22" Type="http://schemas.openxmlformats.org/officeDocument/2006/relationships/tags" Target="../tags/tag182.xml"/><Relationship Id="rId27" Type="http://schemas.openxmlformats.org/officeDocument/2006/relationships/tags" Target="../tags/tag187.xml"/><Relationship Id="rId30" Type="http://schemas.openxmlformats.org/officeDocument/2006/relationships/tags" Target="../tags/tag190.xml"/><Relationship Id="rId35" Type="http://schemas.openxmlformats.org/officeDocument/2006/relationships/tags" Target="../tags/tag195.xml"/><Relationship Id="rId43" Type="http://schemas.openxmlformats.org/officeDocument/2006/relationships/tags" Target="../tags/tag203.xml"/><Relationship Id="rId48" Type="http://schemas.openxmlformats.org/officeDocument/2006/relationships/tags" Target="../tags/tag208.xml"/><Relationship Id="rId56" Type="http://schemas.openxmlformats.org/officeDocument/2006/relationships/slideLayout" Target="../slideLayouts/slideLayout1.xml"/><Relationship Id="rId64" Type="http://schemas.openxmlformats.org/officeDocument/2006/relationships/image" Target="../media/image6.png"/><Relationship Id="rId8" Type="http://schemas.openxmlformats.org/officeDocument/2006/relationships/tags" Target="../tags/tag168.xml"/><Relationship Id="rId51" Type="http://schemas.openxmlformats.org/officeDocument/2006/relationships/tags" Target="../tags/tag211.xml"/><Relationship Id="rId3" Type="http://schemas.openxmlformats.org/officeDocument/2006/relationships/tags" Target="../tags/tag163.xml"/><Relationship Id="rId12" Type="http://schemas.openxmlformats.org/officeDocument/2006/relationships/tags" Target="../tags/tag172.xml"/><Relationship Id="rId17" Type="http://schemas.openxmlformats.org/officeDocument/2006/relationships/tags" Target="../tags/tag177.xml"/><Relationship Id="rId25" Type="http://schemas.openxmlformats.org/officeDocument/2006/relationships/tags" Target="../tags/tag185.xml"/><Relationship Id="rId33" Type="http://schemas.openxmlformats.org/officeDocument/2006/relationships/tags" Target="../tags/tag193.xml"/><Relationship Id="rId38" Type="http://schemas.openxmlformats.org/officeDocument/2006/relationships/tags" Target="../tags/tag198.xml"/><Relationship Id="rId46" Type="http://schemas.openxmlformats.org/officeDocument/2006/relationships/tags" Target="../tags/tag206.xml"/><Relationship Id="rId59" Type="http://schemas.openxmlformats.org/officeDocument/2006/relationships/image" Target="../media/image2.png"/><Relationship Id="rId67" Type="http://schemas.openxmlformats.org/officeDocument/2006/relationships/image" Target="../media/image8.png"/><Relationship Id="rId20" Type="http://schemas.openxmlformats.org/officeDocument/2006/relationships/tags" Target="../tags/tag180.xml"/><Relationship Id="rId41" Type="http://schemas.openxmlformats.org/officeDocument/2006/relationships/tags" Target="../tags/tag201.xml"/><Relationship Id="rId54" Type="http://schemas.openxmlformats.org/officeDocument/2006/relationships/tags" Target="../tags/tag214.xml"/><Relationship Id="rId62" Type="http://schemas.openxmlformats.org/officeDocument/2006/relationships/image" Target="../media/image4.png"/><Relationship Id="rId1" Type="http://schemas.openxmlformats.org/officeDocument/2006/relationships/tags" Target="../tags/tag161.xml"/><Relationship Id="rId6" Type="http://schemas.openxmlformats.org/officeDocument/2006/relationships/tags" Target="../tags/tag166.xml"/><Relationship Id="rId15" Type="http://schemas.openxmlformats.org/officeDocument/2006/relationships/tags" Target="../tags/tag175.xml"/><Relationship Id="rId23" Type="http://schemas.openxmlformats.org/officeDocument/2006/relationships/tags" Target="../tags/tag183.xml"/><Relationship Id="rId28" Type="http://schemas.openxmlformats.org/officeDocument/2006/relationships/tags" Target="../tags/tag188.xml"/><Relationship Id="rId36" Type="http://schemas.openxmlformats.org/officeDocument/2006/relationships/tags" Target="../tags/tag196.xml"/><Relationship Id="rId49" Type="http://schemas.openxmlformats.org/officeDocument/2006/relationships/tags" Target="../tags/tag209.xml"/><Relationship Id="rId57" Type="http://schemas.openxmlformats.org/officeDocument/2006/relationships/notesSlide" Target="../notesSlides/notesSlide5.xml"/><Relationship Id="rId10" Type="http://schemas.openxmlformats.org/officeDocument/2006/relationships/tags" Target="../tags/tag170.xml"/><Relationship Id="rId31" Type="http://schemas.openxmlformats.org/officeDocument/2006/relationships/tags" Target="../tags/tag191.xml"/><Relationship Id="rId44" Type="http://schemas.openxmlformats.org/officeDocument/2006/relationships/tags" Target="../tags/tag204.xml"/><Relationship Id="rId52" Type="http://schemas.openxmlformats.org/officeDocument/2006/relationships/tags" Target="../tags/tag212.xml"/><Relationship Id="rId60" Type="http://schemas.openxmlformats.org/officeDocument/2006/relationships/tags" Target="../tags/tag1860.xml"/><Relationship Id="rId65" Type="http://schemas.openxmlformats.org/officeDocument/2006/relationships/image" Target="../media/image7.svg"/><Relationship Id="rId4" Type="http://schemas.openxmlformats.org/officeDocument/2006/relationships/tags" Target="../tags/tag164.xml"/><Relationship Id="rId9" Type="http://schemas.openxmlformats.org/officeDocument/2006/relationships/tags" Target="../tags/tag169.xml"/><Relationship Id="rId13" Type="http://schemas.openxmlformats.org/officeDocument/2006/relationships/tags" Target="../tags/tag173.xml"/><Relationship Id="rId18" Type="http://schemas.openxmlformats.org/officeDocument/2006/relationships/tags" Target="../tags/tag178.xml"/><Relationship Id="rId39" Type="http://schemas.openxmlformats.org/officeDocument/2006/relationships/tags" Target="../tags/tag199.xml"/></Relationships>
</file>

<file path=ppt/slides/_rels/slide6.xml.rels><?xml version="1.0" encoding="UTF-8" standalone="yes"?>
<Relationships xmlns="http://schemas.openxmlformats.org/package/2006/relationships"><Relationship Id="rId13" Type="http://schemas.openxmlformats.org/officeDocument/2006/relationships/tags" Target="../tags/tag228.xml"/><Relationship Id="rId18" Type="http://schemas.openxmlformats.org/officeDocument/2006/relationships/tags" Target="../tags/tag233.xml"/><Relationship Id="rId26" Type="http://schemas.openxmlformats.org/officeDocument/2006/relationships/tags" Target="../tags/tag241.xml"/><Relationship Id="rId39" Type="http://schemas.openxmlformats.org/officeDocument/2006/relationships/image" Target="../media/image9.png"/><Relationship Id="rId21" Type="http://schemas.openxmlformats.org/officeDocument/2006/relationships/tags" Target="../tags/tag236.xml"/><Relationship Id="rId34" Type="http://schemas.openxmlformats.org/officeDocument/2006/relationships/tags" Target="../tags/tag249.xml"/><Relationship Id="rId42" Type="http://schemas.openxmlformats.org/officeDocument/2006/relationships/image" Target="../media/image12.png"/><Relationship Id="rId7" Type="http://schemas.openxmlformats.org/officeDocument/2006/relationships/tags" Target="../tags/tag222.xml"/><Relationship Id="rId2" Type="http://schemas.openxmlformats.org/officeDocument/2006/relationships/tags" Target="../tags/tag217.xml"/><Relationship Id="rId16" Type="http://schemas.openxmlformats.org/officeDocument/2006/relationships/tags" Target="../tags/tag231.xml"/><Relationship Id="rId20" Type="http://schemas.openxmlformats.org/officeDocument/2006/relationships/tags" Target="../tags/tag235.xml"/><Relationship Id="rId29" Type="http://schemas.openxmlformats.org/officeDocument/2006/relationships/tags" Target="../tags/tag244.xml"/><Relationship Id="rId41" Type="http://schemas.openxmlformats.org/officeDocument/2006/relationships/image" Target="../media/image11.png"/><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24" Type="http://schemas.openxmlformats.org/officeDocument/2006/relationships/tags" Target="../tags/tag239.xml"/><Relationship Id="rId32" Type="http://schemas.openxmlformats.org/officeDocument/2006/relationships/tags" Target="../tags/tag247.xml"/><Relationship Id="rId37" Type="http://schemas.openxmlformats.org/officeDocument/2006/relationships/image" Target="../media/image1.png"/><Relationship Id="rId40" Type="http://schemas.openxmlformats.org/officeDocument/2006/relationships/image" Target="../media/image10.png"/><Relationship Id="rId5" Type="http://schemas.openxmlformats.org/officeDocument/2006/relationships/tags" Target="../tags/tag220.xml"/><Relationship Id="rId15" Type="http://schemas.openxmlformats.org/officeDocument/2006/relationships/tags" Target="../tags/tag230.xml"/><Relationship Id="rId23" Type="http://schemas.openxmlformats.org/officeDocument/2006/relationships/tags" Target="../tags/tag238.xml"/><Relationship Id="rId28" Type="http://schemas.openxmlformats.org/officeDocument/2006/relationships/tags" Target="../tags/tag243.xml"/><Relationship Id="rId36" Type="http://schemas.openxmlformats.org/officeDocument/2006/relationships/notesSlide" Target="../notesSlides/notesSlide6.xml"/><Relationship Id="rId10" Type="http://schemas.openxmlformats.org/officeDocument/2006/relationships/tags" Target="../tags/tag225.xml"/><Relationship Id="rId19" Type="http://schemas.openxmlformats.org/officeDocument/2006/relationships/tags" Target="../tags/tag234.xml"/><Relationship Id="rId31" Type="http://schemas.openxmlformats.org/officeDocument/2006/relationships/tags" Target="../tags/tag246.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tags" Target="../tags/tag229.xml"/><Relationship Id="rId22" Type="http://schemas.openxmlformats.org/officeDocument/2006/relationships/tags" Target="../tags/tag237.xml"/><Relationship Id="rId27" Type="http://schemas.openxmlformats.org/officeDocument/2006/relationships/tags" Target="../tags/tag242.xml"/><Relationship Id="rId30" Type="http://schemas.openxmlformats.org/officeDocument/2006/relationships/tags" Target="../tags/tag245.xml"/><Relationship Id="rId35" Type="http://schemas.openxmlformats.org/officeDocument/2006/relationships/slideLayout" Target="../slideLayouts/slideLayout1.xml"/><Relationship Id="rId43" Type="http://schemas.openxmlformats.org/officeDocument/2006/relationships/image" Target="../media/image13.png"/><Relationship Id="rId8" Type="http://schemas.openxmlformats.org/officeDocument/2006/relationships/tags" Target="../tags/tag223.xml"/><Relationship Id="rId3" Type="http://schemas.openxmlformats.org/officeDocument/2006/relationships/tags" Target="../tags/tag218.xml"/><Relationship Id="rId12" Type="http://schemas.openxmlformats.org/officeDocument/2006/relationships/tags" Target="../tags/tag227.xml"/><Relationship Id="rId17" Type="http://schemas.openxmlformats.org/officeDocument/2006/relationships/tags" Target="../tags/tag232.xml"/><Relationship Id="rId25" Type="http://schemas.openxmlformats.org/officeDocument/2006/relationships/tags" Target="../tags/tag240.xml"/><Relationship Id="rId33" Type="http://schemas.openxmlformats.org/officeDocument/2006/relationships/tags" Target="../tags/tag248.xml"/><Relationship Id="rId38" Type="http://schemas.openxmlformats.org/officeDocument/2006/relationships/image" Target="../media/image2.png"/></Relationships>
</file>

<file path=ppt/slides/_rels/slide7.xml.rels><?xml version="1.0" encoding="UTF-8" standalone="yes"?>
<Relationships xmlns="http://schemas.openxmlformats.org/package/2006/relationships"><Relationship Id="rId26" Type="http://schemas.openxmlformats.org/officeDocument/2006/relationships/tags" Target="../tags/tag275.xml"/><Relationship Id="rId21" Type="http://schemas.openxmlformats.org/officeDocument/2006/relationships/tags" Target="../tags/tag270.xml"/><Relationship Id="rId34" Type="http://schemas.openxmlformats.org/officeDocument/2006/relationships/tags" Target="../tags/tag283.xml"/><Relationship Id="rId42" Type="http://schemas.openxmlformats.org/officeDocument/2006/relationships/notesSlide" Target="../notesSlides/notesSlide7.xml"/><Relationship Id="rId47" Type="http://schemas.openxmlformats.org/officeDocument/2006/relationships/tags" Target="../tags/tag2690.xml"/><Relationship Id="rId50" Type="http://schemas.openxmlformats.org/officeDocument/2006/relationships/image" Target="../media/image17.png"/><Relationship Id="rId55" Type="http://schemas.openxmlformats.org/officeDocument/2006/relationships/tags" Target="../tags/tag2770.xml"/><Relationship Id="rId63" Type="http://schemas.openxmlformats.org/officeDocument/2006/relationships/tags" Target="../tags/tag2850.xml"/><Relationship Id="rId68" Type="http://schemas.openxmlformats.org/officeDocument/2006/relationships/image" Target="../media/image26.png"/><Relationship Id="rId7" Type="http://schemas.openxmlformats.org/officeDocument/2006/relationships/tags" Target="../tags/tag256.xml"/><Relationship Id="rId2" Type="http://schemas.openxmlformats.org/officeDocument/2006/relationships/tags" Target="../tags/tag251.xml"/><Relationship Id="rId16" Type="http://schemas.openxmlformats.org/officeDocument/2006/relationships/tags" Target="../tags/tag265.xml"/><Relationship Id="rId29" Type="http://schemas.openxmlformats.org/officeDocument/2006/relationships/tags" Target="../tags/tag278.xml"/><Relationship Id="rId11" Type="http://schemas.openxmlformats.org/officeDocument/2006/relationships/tags" Target="../tags/tag260.xml"/><Relationship Id="rId24" Type="http://schemas.openxmlformats.org/officeDocument/2006/relationships/tags" Target="../tags/tag273.xml"/><Relationship Id="rId32" Type="http://schemas.openxmlformats.org/officeDocument/2006/relationships/tags" Target="../tags/tag281.xml"/><Relationship Id="rId37" Type="http://schemas.openxmlformats.org/officeDocument/2006/relationships/tags" Target="../tags/tag286.xml"/><Relationship Id="rId40" Type="http://schemas.openxmlformats.org/officeDocument/2006/relationships/tags" Target="../tags/tag289.xml"/><Relationship Id="rId45" Type="http://schemas.openxmlformats.org/officeDocument/2006/relationships/image" Target="../media/image14.png"/><Relationship Id="rId53" Type="http://schemas.openxmlformats.org/officeDocument/2006/relationships/tags" Target="../tags/tag2750.xml"/><Relationship Id="rId58" Type="http://schemas.openxmlformats.org/officeDocument/2006/relationships/image" Target="../media/image21.png"/><Relationship Id="rId66" Type="http://schemas.openxmlformats.org/officeDocument/2006/relationships/image" Target="../media/image25.png"/><Relationship Id="rId5" Type="http://schemas.openxmlformats.org/officeDocument/2006/relationships/tags" Target="../tags/tag254.xml"/><Relationship Id="rId61" Type="http://schemas.openxmlformats.org/officeDocument/2006/relationships/tags" Target="../tags/tag2830.xml"/><Relationship Id="rId19" Type="http://schemas.openxmlformats.org/officeDocument/2006/relationships/tags" Target="../tags/tag268.xml"/><Relationship Id="rId14" Type="http://schemas.openxmlformats.org/officeDocument/2006/relationships/tags" Target="../tags/tag263.xml"/><Relationship Id="rId22" Type="http://schemas.openxmlformats.org/officeDocument/2006/relationships/tags" Target="../tags/tag271.xml"/><Relationship Id="rId27" Type="http://schemas.openxmlformats.org/officeDocument/2006/relationships/tags" Target="../tags/tag276.xml"/><Relationship Id="rId30" Type="http://schemas.openxmlformats.org/officeDocument/2006/relationships/tags" Target="../tags/tag279.xml"/><Relationship Id="rId35" Type="http://schemas.openxmlformats.org/officeDocument/2006/relationships/tags" Target="../tags/tag284.xml"/><Relationship Id="rId43" Type="http://schemas.openxmlformats.org/officeDocument/2006/relationships/image" Target="../media/image1.png"/><Relationship Id="rId48" Type="http://schemas.openxmlformats.org/officeDocument/2006/relationships/image" Target="../media/image16.png"/><Relationship Id="rId56" Type="http://schemas.openxmlformats.org/officeDocument/2006/relationships/image" Target="../media/image20.png"/><Relationship Id="rId64" Type="http://schemas.openxmlformats.org/officeDocument/2006/relationships/image" Target="../media/image24.png"/><Relationship Id="rId8" Type="http://schemas.openxmlformats.org/officeDocument/2006/relationships/tags" Target="../tags/tag257.xml"/><Relationship Id="rId51" Type="http://schemas.openxmlformats.org/officeDocument/2006/relationships/tags" Target="../tags/tag2730.xml"/><Relationship Id="rId3" Type="http://schemas.openxmlformats.org/officeDocument/2006/relationships/tags" Target="../tags/tag252.xml"/><Relationship Id="rId12" Type="http://schemas.openxmlformats.org/officeDocument/2006/relationships/tags" Target="../tags/tag261.xml"/><Relationship Id="rId17" Type="http://schemas.openxmlformats.org/officeDocument/2006/relationships/tags" Target="../tags/tag266.xml"/><Relationship Id="rId25" Type="http://schemas.openxmlformats.org/officeDocument/2006/relationships/tags" Target="../tags/tag274.xml"/><Relationship Id="rId33" Type="http://schemas.openxmlformats.org/officeDocument/2006/relationships/tags" Target="../tags/tag282.xml"/><Relationship Id="rId38" Type="http://schemas.openxmlformats.org/officeDocument/2006/relationships/tags" Target="../tags/tag287.xml"/><Relationship Id="rId46" Type="http://schemas.openxmlformats.org/officeDocument/2006/relationships/image" Target="../media/image15.png"/><Relationship Id="rId59" Type="http://schemas.openxmlformats.org/officeDocument/2006/relationships/tags" Target="../tags/tag2810.xml"/><Relationship Id="rId67" Type="http://schemas.openxmlformats.org/officeDocument/2006/relationships/tags" Target="../tags/tag2890.xml"/><Relationship Id="rId20" Type="http://schemas.openxmlformats.org/officeDocument/2006/relationships/tags" Target="../tags/tag269.xml"/><Relationship Id="rId41" Type="http://schemas.openxmlformats.org/officeDocument/2006/relationships/slideLayout" Target="../slideLayouts/slideLayout1.xml"/><Relationship Id="rId54" Type="http://schemas.openxmlformats.org/officeDocument/2006/relationships/image" Target="../media/image19.png"/><Relationship Id="rId62" Type="http://schemas.openxmlformats.org/officeDocument/2006/relationships/image" Target="../media/image23.png"/><Relationship Id="rId1" Type="http://schemas.openxmlformats.org/officeDocument/2006/relationships/tags" Target="../tags/tag250.xml"/><Relationship Id="rId6" Type="http://schemas.openxmlformats.org/officeDocument/2006/relationships/tags" Target="../tags/tag255.xml"/><Relationship Id="rId15" Type="http://schemas.openxmlformats.org/officeDocument/2006/relationships/tags" Target="../tags/tag264.xml"/><Relationship Id="rId23" Type="http://schemas.openxmlformats.org/officeDocument/2006/relationships/tags" Target="../tags/tag272.xml"/><Relationship Id="rId28" Type="http://schemas.openxmlformats.org/officeDocument/2006/relationships/tags" Target="../tags/tag277.xml"/><Relationship Id="rId36" Type="http://schemas.openxmlformats.org/officeDocument/2006/relationships/tags" Target="../tags/tag285.xml"/><Relationship Id="rId49" Type="http://schemas.openxmlformats.org/officeDocument/2006/relationships/tags" Target="../tags/tag2710.xml"/><Relationship Id="rId57" Type="http://schemas.openxmlformats.org/officeDocument/2006/relationships/tags" Target="../tags/tag2790.xml"/><Relationship Id="rId10" Type="http://schemas.openxmlformats.org/officeDocument/2006/relationships/tags" Target="../tags/tag259.xml"/><Relationship Id="rId31" Type="http://schemas.openxmlformats.org/officeDocument/2006/relationships/tags" Target="../tags/tag280.xml"/><Relationship Id="rId44" Type="http://schemas.openxmlformats.org/officeDocument/2006/relationships/image" Target="../media/image2.png"/><Relationship Id="rId52" Type="http://schemas.openxmlformats.org/officeDocument/2006/relationships/image" Target="../media/image18.png"/><Relationship Id="rId60" Type="http://schemas.openxmlformats.org/officeDocument/2006/relationships/image" Target="../media/image22.png"/><Relationship Id="rId65" Type="http://schemas.openxmlformats.org/officeDocument/2006/relationships/tags" Target="../tags/tag2870.xml"/><Relationship Id="rId4" Type="http://schemas.openxmlformats.org/officeDocument/2006/relationships/tags" Target="../tags/tag253.xml"/><Relationship Id="rId9" Type="http://schemas.openxmlformats.org/officeDocument/2006/relationships/tags" Target="../tags/tag258.xml"/><Relationship Id="rId13" Type="http://schemas.openxmlformats.org/officeDocument/2006/relationships/tags" Target="../tags/tag262.xml"/><Relationship Id="rId18" Type="http://schemas.openxmlformats.org/officeDocument/2006/relationships/tags" Target="../tags/tag267.xml"/><Relationship Id="rId39" Type="http://schemas.openxmlformats.org/officeDocument/2006/relationships/tags" Target="../tags/tag288.xml"/></Relationships>
</file>

<file path=ppt/slides/_rels/slide8.xml.rels><?xml version="1.0" encoding="UTF-8" standalone="yes"?>
<Relationships xmlns="http://schemas.openxmlformats.org/package/2006/relationships"><Relationship Id="rId13" Type="http://schemas.openxmlformats.org/officeDocument/2006/relationships/tags" Target="../tags/tag302.xml"/><Relationship Id="rId18" Type="http://schemas.openxmlformats.org/officeDocument/2006/relationships/tags" Target="../tags/tag307.xml"/><Relationship Id="rId26" Type="http://schemas.openxmlformats.org/officeDocument/2006/relationships/tags" Target="../tags/tag315.xml"/><Relationship Id="rId39" Type="http://schemas.openxmlformats.org/officeDocument/2006/relationships/image" Target="../media/image27.png"/><Relationship Id="rId21" Type="http://schemas.openxmlformats.org/officeDocument/2006/relationships/tags" Target="../tags/tag310.xml"/><Relationship Id="rId34" Type="http://schemas.openxmlformats.org/officeDocument/2006/relationships/tags" Target="../tags/tag323.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5" Type="http://schemas.openxmlformats.org/officeDocument/2006/relationships/tags" Target="../tags/tag314.xml"/><Relationship Id="rId33" Type="http://schemas.openxmlformats.org/officeDocument/2006/relationships/tags" Target="../tags/tag322.xml"/><Relationship Id="rId38" Type="http://schemas.openxmlformats.org/officeDocument/2006/relationships/image" Target="../media/image2.png"/><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tags" Target="../tags/tag309.xml"/><Relationship Id="rId29" Type="http://schemas.openxmlformats.org/officeDocument/2006/relationships/tags" Target="../tags/tag318.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24" Type="http://schemas.openxmlformats.org/officeDocument/2006/relationships/tags" Target="../tags/tag313.xml"/><Relationship Id="rId32" Type="http://schemas.openxmlformats.org/officeDocument/2006/relationships/tags" Target="../tags/tag321.xml"/><Relationship Id="rId37" Type="http://schemas.openxmlformats.org/officeDocument/2006/relationships/image" Target="../media/image1.png"/><Relationship Id="rId5" Type="http://schemas.openxmlformats.org/officeDocument/2006/relationships/tags" Target="../tags/tag294.xml"/><Relationship Id="rId15" Type="http://schemas.openxmlformats.org/officeDocument/2006/relationships/tags" Target="../tags/tag304.xml"/><Relationship Id="rId23" Type="http://schemas.openxmlformats.org/officeDocument/2006/relationships/tags" Target="../tags/tag312.xml"/><Relationship Id="rId28" Type="http://schemas.openxmlformats.org/officeDocument/2006/relationships/tags" Target="../tags/tag317.xml"/><Relationship Id="rId36" Type="http://schemas.openxmlformats.org/officeDocument/2006/relationships/notesSlide" Target="../notesSlides/notesSlide8.xml"/><Relationship Id="rId10" Type="http://schemas.openxmlformats.org/officeDocument/2006/relationships/tags" Target="../tags/tag299.xml"/><Relationship Id="rId19" Type="http://schemas.openxmlformats.org/officeDocument/2006/relationships/tags" Target="../tags/tag308.xml"/><Relationship Id="rId31" Type="http://schemas.openxmlformats.org/officeDocument/2006/relationships/tags" Target="../tags/tag320.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tags" Target="../tags/tag311.xml"/><Relationship Id="rId27" Type="http://schemas.openxmlformats.org/officeDocument/2006/relationships/tags" Target="../tags/tag316.xml"/><Relationship Id="rId30" Type="http://schemas.openxmlformats.org/officeDocument/2006/relationships/tags" Target="../tags/tag319.xml"/><Relationship Id="rId35" Type="http://schemas.openxmlformats.org/officeDocument/2006/relationships/slideLayout" Target="../slideLayouts/slideLayout1.xml"/><Relationship Id="rId8" Type="http://schemas.openxmlformats.org/officeDocument/2006/relationships/tags" Target="../tags/tag297.xml"/><Relationship Id="rId3" Type="http://schemas.openxmlformats.org/officeDocument/2006/relationships/tags" Target="../tags/tag292.xml"/></Relationships>
</file>

<file path=ppt/slides/_rels/slide9.xml.rels><?xml version="1.0" encoding="UTF-8" standalone="yes"?>
<Relationships xmlns="http://schemas.openxmlformats.org/package/2006/relationships"><Relationship Id="rId13" Type="http://schemas.openxmlformats.org/officeDocument/2006/relationships/tags" Target="../tags/tag336.xml"/><Relationship Id="rId18" Type="http://schemas.openxmlformats.org/officeDocument/2006/relationships/tags" Target="../tags/tag341.xml"/><Relationship Id="rId26" Type="http://schemas.openxmlformats.org/officeDocument/2006/relationships/tags" Target="../tags/tag349.xml"/><Relationship Id="rId39" Type="http://schemas.openxmlformats.org/officeDocument/2006/relationships/tags" Target="../tags/tag362.xml"/><Relationship Id="rId21" Type="http://schemas.openxmlformats.org/officeDocument/2006/relationships/tags" Target="../tags/tag344.xml"/><Relationship Id="rId34" Type="http://schemas.openxmlformats.org/officeDocument/2006/relationships/tags" Target="../tags/tag357.xml"/><Relationship Id="rId42" Type="http://schemas.openxmlformats.org/officeDocument/2006/relationships/tags" Target="../tags/tag365.xml"/><Relationship Id="rId47" Type="http://schemas.openxmlformats.org/officeDocument/2006/relationships/tags" Target="../tags/tag370.xml"/><Relationship Id="rId50" Type="http://schemas.openxmlformats.org/officeDocument/2006/relationships/tags" Target="../tags/tag373.xml"/><Relationship Id="rId55" Type="http://schemas.openxmlformats.org/officeDocument/2006/relationships/image" Target="../media/image28.png"/><Relationship Id="rId7" Type="http://schemas.openxmlformats.org/officeDocument/2006/relationships/tags" Target="../tags/tag330.xml"/><Relationship Id="rId2" Type="http://schemas.openxmlformats.org/officeDocument/2006/relationships/tags" Target="../tags/tag325.xml"/><Relationship Id="rId16" Type="http://schemas.openxmlformats.org/officeDocument/2006/relationships/tags" Target="../tags/tag339.xml"/><Relationship Id="rId29" Type="http://schemas.openxmlformats.org/officeDocument/2006/relationships/tags" Target="../tags/tag352.xml"/><Relationship Id="rId11" Type="http://schemas.openxmlformats.org/officeDocument/2006/relationships/tags" Target="../tags/tag334.xml"/><Relationship Id="rId24" Type="http://schemas.openxmlformats.org/officeDocument/2006/relationships/tags" Target="../tags/tag347.xml"/><Relationship Id="rId32" Type="http://schemas.openxmlformats.org/officeDocument/2006/relationships/tags" Target="../tags/tag355.xml"/><Relationship Id="rId37" Type="http://schemas.openxmlformats.org/officeDocument/2006/relationships/tags" Target="../tags/tag360.xml"/><Relationship Id="rId40" Type="http://schemas.openxmlformats.org/officeDocument/2006/relationships/tags" Target="../tags/tag363.xml"/><Relationship Id="rId45" Type="http://schemas.openxmlformats.org/officeDocument/2006/relationships/tags" Target="../tags/tag368.xml"/><Relationship Id="rId53" Type="http://schemas.openxmlformats.org/officeDocument/2006/relationships/image" Target="../media/image1.png"/><Relationship Id="rId5" Type="http://schemas.openxmlformats.org/officeDocument/2006/relationships/tags" Target="../tags/tag328.xml"/><Relationship Id="rId10" Type="http://schemas.openxmlformats.org/officeDocument/2006/relationships/tags" Target="../tags/tag333.xml"/><Relationship Id="rId19" Type="http://schemas.openxmlformats.org/officeDocument/2006/relationships/tags" Target="../tags/tag342.xml"/><Relationship Id="rId31" Type="http://schemas.openxmlformats.org/officeDocument/2006/relationships/tags" Target="../tags/tag354.xml"/><Relationship Id="rId44" Type="http://schemas.openxmlformats.org/officeDocument/2006/relationships/tags" Target="../tags/tag367.xml"/><Relationship Id="rId52" Type="http://schemas.openxmlformats.org/officeDocument/2006/relationships/notesSlide" Target="../notesSlides/notesSlide9.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 Id="rId22" Type="http://schemas.openxmlformats.org/officeDocument/2006/relationships/tags" Target="../tags/tag345.xml"/><Relationship Id="rId27" Type="http://schemas.openxmlformats.org/officeDocument/2006/relationships/tags" Target="../tags/tag350.xml"/><Relationship Id="rId30" Type="http://schemas.openxmlformats.org/officeDocument/2006/relationships/tags" Target="../tags/tag353.xml"/><Relationship Id="rId35" Type="http://schemas.openxmlformats.org/officeDocument/2006/relationships/tags" Target="../tags/tag358.xml"/><Relationship Id="rId43" Type="http://schemas.openxmlformats.org/officeDocument/2006/relationships/tags" Target="../tags/tag366.xml"/><Relationship Id="rId48" Type="http://schemas.openxmlformats.org/officeDocument/2006/relationships/tags" Target="../tags/tag371.xml"/><Relationship Id="rId8" Type="http://schemas.openxmlformats.org/officeDocument/2006/relationships/tags" Target="../tags/tag331.xml"/><Relationship Id="rId51" Type="http://schemas.openxmlformats.org/officeDocument/2006/relationships/slideLayout" Target="../slideLayouts/slideLayout1.xml"/><Relationship Id="rId3" Type="http://schemas.openxmlformats.org/officeDocument/2006/relationships/tags" Target="../tags/tag326.xml"/><Relationship Id="rId12" Type="http://schemas.openxmlformats.org/officeDocument/2006/relationships/tags" Target="../tags/tag335.xml"/><Relationship Id="rId17" Type="http://schemas.openxmlformats.org/officeDocument/2006/relationships/tags" Target="../tags/tag340.xml"/><Relationship Id="rId25" Type="http://schemas.openxmlformats.org/officeDocument/2006/relationships/tags" Target="../tags/tag348.xml"/><Relationship Id="rId33" Type="http://schemas.openxmlformats.org/officeDocument/2006/relationships/tags" Target="../tags/tag356.xml"/><Relationship Id="rId38" Type="http://schemas.openxmlformats.org/officeDocument/2006/relationships/tags" Target="../tags/tag361.xml"/><Relationship Id="rId46" Type="http://schemas.openxmlformats.org/officeDocument/2006/relationships/tags" Target="../tags/tag369.xml"/><Relationship Id="rId20" Type="http://schemas.openxmlformats.org/officeDocument/2006/relationships/tags" Target="../tags/tag343.xml"/><Relationship Id="rId41" Type="http://schemas.openxmlformats.org/officeDocument/2006/relationships/tags" Target="../tags/tag364.xml"/><Relationship Id="rId54" Type="http://schemas.openxmlformats.org/officeDocument/2006/relationships/image" Target="../media/image2.png"/><Relationship Id="rId1" Type="http://schemas.openxmlformats.org/officeDocument/2006/relationships/tags" Target="../tags/tag324.xml"/><Relationship Id="rId6" Type="http://schemas.openxmlformats.org/officeDocument/2006/relationships/tags" Target="../tags/tag329.xml"/><Relationship Id="rId15" Type="http://schemas.openxmlformats.org/officeDocument/2006/relationships/tags" Target="../tags/tag338.xml"/><Relationship Id="rId23" Type="http://schemas.openxmlformats.org/officeDocument/2006/relationships/tags" Target="../tags/tag346.xml"/><Relationship Id="rId28" Type="http://schemas.openxmlformats.org/officeDocument/2006/relationships/tags" Target="../tags/tag351.xml"/><Relationship Id="rId36" Type="http://schemas.openxmlformats.org/officeDocument/2006/relationships/tags" Target="../tags/tag359.xml"/><Relationship Id="rId49" Type="http://schemas.openxmlformats.org/officeDocument/2006/relationships/tags" Target="../tags/tag37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5"/>
              </p:custDataLst>
            </p:nvPr>
          </p:nvPicPr>
          <p:blipFill>
            <a:blip r:embed="rId39"/>
            <a:stretch>
              <a:fillRect/>
            </a:stretch>
          </p:blipFill>
          <p:spPr>
            <a:xfrm>
              <a:off x="11714" y="2331"/>
              <a:ext cx="796" cy="796"/>
            </a:xfrm>
            <a:prstGeom prst="rect">
              <a:avLst/>
            </a:prstGeom>
            <a:noFill/>
          </p:spPr>
        </p:pic>
        <p:pic>
          <p:nvPicPr>
            <p:cNvPr id="69" name="图片 68"/>
            <p:cNvPicPr>
              <a:picLocks noChangeAspect="1"/>
            </p:cNvPicPr>
            <p:nvPr>
              <p:custDataLst>
                <p:tags r:id="rId36"/>
              </p:custDataLst>
            </p:nvPr>
          </p:nvPicPr>
          <p:blipFill>
            <a:blip r:embed="rId40"/>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560705" y="137795"/>
            <a:ext cx="311340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Literature Survey</a:t>
            </a:r>
          </a:p>
        </p:txBody>
      </p:sp>
      <p:sp>
        <p:nvSpPr>
          <p:cNvPr id="74" name="PA-文本框 1"/>
          <p:cNvSpPr txBox="1"/>
          <p:nvPr>
            <p:custDataLst>
              <p:tags r:id="rId4"/>
            </p:custDataLst>
          </p:nvPr>
        </p:nvSpPr>
        <p:spPr>
          <a:xfrm>
            <a:off x="2477770" y="1295400"/>
            <a:ext cx="8014970" cy="433705"/>
          </a:xfrm>
          <a:prstGeom prst="rect">
            <a:avLst/>
          </a:prstGeom>
          <a:noFill/>
        </p:spPr>
        <p:txBody>
          <a:bodyPr wrap="square" rtlCol="0">
            <a:noAutofit/>
          </a:bodyPr>
          <a:lstStyle/>
          <a:p>
            <a:pPr algn="l">
              <a:buClrTx/>
              <a:buSzTx/>
              <a:buFontTx/>
            </a:pPr>
            <a:r>
              <a:rPr lang="zh-CN" altLang="en-US" sz="2800" b="1" dirty="0">
                <a:solidFill>
                  <a:schemeClr val="tx1"/>
                </a:solidFill>
                <a:effectLst>
                  <a:outerShdw blurRad="38100" dist="19050" dir="2700000" algn="tl" rotWithShape="0">
                    <a:schemeClr val="dk1">
                      <a:alpha val="40000"/>
                    </a:schemeClr>
                  </a:outerShdw>
                </a:effectLst>
                <a:cs typeface="+mn-ea"/>
                <a:sym typeface="+mn-lt"/>
              </a:rPr>
              <a:t>Learning Dexterous In-Hand Manipulation</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0"/>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1"/>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2"/>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3"/>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4"/>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sp>
        <p:nvSpPr>
          <p:cNvPr id="34" name="PA-椭圆 25"/>
          <p:cNvSpPr/>
          <p:nvPr>
            <p:custDataLst>
              <p:tags r:id="rId5"/>
            </p:custDataLst>
          </p:nvPr>
        </p:nvSpPr>
        <p:spPr>
          <a:xfrm>
            <a:off x="908685" y="276225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椭圆 25"/>
          <p:cNvSpPr/>
          <p:nvPr>
            <p:custDataLst>
              <p:tags r:id="rId6"/>
            </p:custDataLst>
          </p:nvPr>
        </p:nvSpPr>
        <p:spPr>
          <a:xfrm>
            <a:off x="6724650" y="279146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PA-椭圆 25"/>
          <p:cNvSpPr/>
          <p:nvPr>
            <p:custDataLst>
              <p:tags r:id="rId7"/>
            </p:custDataLst>
          </p:nvPr>
        </p:nvSpPr>
        <p:spPr>
          <a:xfrm>
            <a:off x="915670" y="241808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PA-椭圆 25"/>
          <p:cNvSpPr/>
          <p:nvPr>
            <p:custDataLst>
              <p:tags r:id="rId8"/>
            </p:custDataLst>
          </p:nvPr>
        </p:nvSpPr>
        <p:spPr>
          <a:xfrm>
            <a:off x="908685" y="31330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矩形 40"/>
          <p:cNvSpPr/>
          <p:nvPr/>
        </p:nvSpPr>
        <p:spPr>
          <a:xfrm>
            <a:off x="635" y="4963795"/>
            <a:ext cx="12192000" cy="758825"/>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400"/>
              <a:t>学习灵活的手部操作</a:t>
            </a:r>
            <a:r>
              <a:rPr lang="en-US" altLang="zh-CN" sz="2400"/>
              <a:t>——Robotics</a:t>
            </a:r>
          </a:p>
        </p:txBody>
      </p:sp>
      <p:sp>
        <p:nvSpPr>
          <p:cNvPr id="2" name="文本框 1"/>
          <p:cNvSpPr txBox="1"/>
          <p:nvPr>
            <p:custDataLst>
              <p:tags r:id="rId9"/>
            </p:custDataLst>
          </p:nvPr>
        </p:nvSpPr>
        <p:spPr>
          <a:xfrm>
            <a:off x="1069340" y="2264410"/>
            <a:ext cx="4700905"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Research Background   </a:t>
            </a:r>
            <a:r>
              <a:rPr lang="zh-CN" altLang="en-US" sz="1600" b="1" dirty="0">
                <a:solidFill>
                  <a:schemeClr val="accent1">
                    <a:lumMod val="75000"/>
                  </a:schemeClr>
                </a:solidFill>
                <a:cs typeface="+mn-ea"/>
                <a:sym typeface="+mn-lt"/>
              </a:rPr>
              <a:t>机器人控制的现状</a:t>
            </a:r>
            <a:endParaRPr lang="zh-CN" altLang="en-US" sz="1600" dirty="0">
              <a:solidFill>
                <a:schemeClr val="tx1"/>
              </a:solidFill>
              <a:cs typeface="+mn-ea"/>
              <a:sym typeface="+mn-lt"/>
            </a:endParaRPr>
          </a:p>
          <a:p>
            <a:pPr indent="0">
              <a:lnSpc>
                <a:spcPct val="125000"/>
              </a:lnSpc>
              <a:buFont typeface="Wingdings" panose="05000000000000000000" charset="0"/>
              <a:buNone/>
            </a:pPr>
            <a:endParaRPr lang="zh-CN" altLang="en-US" sz="1600" dirty="0">
              <a:solidFill>
                <a:schemeClr val="tx1"/>
              </a:solidFill>
              <a:latin typeface="Times New Roman" panose="02020603050405020304" charset="0"/>
              <a:cs typeface="+mn-ea"/>
              <a:sym typeface="+mn-lt"/>
            </a:endParaRPr>
          </a:p>
        </p:txBody>
      </p:sp>
      <p:sp>
        <p:nvSpPr>
          <p:cNvPr id="3" name="文本框 2"/>
          <p:cNvSpPr txBox="1"/>
          <p:nvPr>
            <p:custDataLst>
              <p:tags r:id="rId10"/>
            </p:custDataLst>
          </p:nvPr>
        </p:nvSpPr>
        <p:spPr>
          <a:xfrm>
            <a:off x="1069340" y="2610485"/>
            <a:ext cx="4580255"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Previous Research   </a:t>
            </a:r>
            <a:r>
              <a:rPr lang="zh-CN" altLang="en-US" sz="1600" b="1" dirty="0">
                <a:solidFill>
                  <a:schemeClr val="accent1">
                    <a:lumMod val="75000"/>
                  </a:schemeClr>
                </a:solidFill>
                <a:cs typeface="+mn-ea"/>
                <a:sym typeface="+mn-lt"/>
              </a:rPr>
              <a:t>难以迁移、行为学习受限</a:t>
            </a:r>
            <a:endParaRPr lang="zh-CN" altLang="en-US" sz="1600" dirty="0">
              <a:solidFill>
                <a:schemeClr val="tx1"/>
              </a:solidFill>
              <a:cs typeface="+mn-ea"/>
              <a:sym typeface="+mn-lt"/>
            </a:endParaRPr>
          </a:p>
          <a:p>
            <a:pPr indent="0">
              <a:lnSpc>
                <a:spcPct val="125000"/>
              </a:lnSpc>
              <a:buFont typeface="Wingdings" panose="05000000000000000000" charset="0"/>
              <a:buNone/>
            </a:pPr>
            <a:endParaRPr lang="zh-CN" altLang="en-US" sz="1600" dirty="0">
              <a:solidFill>
                <a:schemeClr val="tx1"/>
              </a:solidFill>
              <a:latin typeface="Times New Roman" panose="02020603050405020304" charset="0"/>
              <a:cs typeface="+mn-ea"/>
              <a:sym typeface="+mn-lt"/>
            </a:endParaRPr>
          </a:p>
        </p:txBody>
      </p:sp>
      <p:sp>
        <p:nvSpPr>
          <p:cNvPr id="4" name="文本框 3"/>
          <p:cNvSpPr txBox="1"/>
          <p:nvPr>
            <p:custDataLst>
              <p:tags r:id="rId11"/>
            </p:custDataLst>
          </p:nvPr>
        </p:nvSpPr>
        <p:spPr>
          <a:xfrm>
            <a:off x="1055370" y="2971800"/>
            <a:ext cx="4422775"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Author's Contribution   </a:t>
            </a:r>
            <a:r>
              <a:rPr lang="zh-CN" altLang="en-US" sz="1600" b="1" dirty="0">
                <a:solidFill>
                  <a:schemeClr val="accent1">
                    <a:lumMod val="75000"/>
                  </a:schemeClr>
                </a:solidFill>
                <a:cs typeface="+mn-ea"/>
                <a:sym typeface="+mn-lt"/>
              </a:rPr>
              <a:t>可迁移的控制策略</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5" name="文本框 4"/>
          <p:cNvSpPr txBox="1"/>
          <p:nvPr>
            <p:custDataLst>
              <p:tags r:id="rId12"/>
            </p:custDataLst>
          </p:nvPr>
        </p:nvSpPr>
        <p:spPr>
          <a:xfrm>
            <a:off x="1064895" y="3340735"/>
            <a:ext cx="5397500"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Learning Control Policies From State </a:t>
            </a:r>
            <a:r>
              <a:rPr lang="zh-CN" altLang="en-US" sz="1600" b="1" dirty="0">
                <a:solidFill>
                  <a:schemeClr val="accent1">
                    <a:lumMod val="75000"/>
                  </a:schemeClr>
                </a:solidFill>
                <a:cs typeface="+mn-ea"/>
                <a:sym typeface="+mn-lt"/>
              </a:rPr>
              <a:t>控制策略的学习</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6" name="PA-椭圆 25"/>
          <p:cNvSpPr/>
          <p:nvPr>
            <p:custDataLst>
              <p:tags r:id="rId13"/>
            </p:custDataLst>
          </p:nvPr>
        </p:nvSpPr>
        <p:spPr>
          <a:xfrm>
            <a:off x="901700" y="350393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custDataLst>
              <p:tags r:id="rId14"/>
            </p:custDataLst>
          </p:nvPr>
        </p:nvSpPr>
        <p:spPr>
          <a:xfrm>
            <a:off x="1055370" y="3695065"/>
            <a:ext cx="5586730"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Distributed Implementation of PPO </a:t>
            </a:r>
            <a:r>
              <a:rPr lang="zh-CN" altLang="en-US" sz="1600" b="1" dirty="0">
                <a:solidFill>
                  <a:schemeClr val="accent1">
                    <a:lumMod val="75000"/>
                  </a:schemeClr>
                </a:solidFill>
                <a:cs typeface="+mn-ea"/>
                <a:sym typeface="+mn-lt"/>
              </a:rPr>
              <a:t>大规模分布式训练</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2" name="PA-椭圆 25"/>
          <p:cNvSpPr/>
          <p:nvPr>
            <p:custDataLst>
              <p:tags r:id="rId15"/>
            </p:custDataLst>
          </p:nvPr>
        </p:nvSpPr>
        <p:spPr>
          <a:xfrm>
            <a:off x="897255" y="384810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custDataLst>
              <p:tags r:id="rId16"/>
            </p:custDataLst>
          </p:nvPr>
        </p:nvSpPr>
        <p:spPr>
          <a:xfrm>
            <a:off x="1048385" y="4060190"/>
            <a:ext cx="5434965"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State Estimation from Vision </a:t>
            </a:r>
            <a:r>
              <a:rPr lang="zh-CN" altLang="en-US" sz="1600" b="1" dirty="0">
                <a:solidFill>
                  <a:schemeClr val="accent1">
                    <a:lumMod val="75000"/>
                  </a:schemeClr>
                </a:solidFill>
                <a:cs typeface="+mn-ea"/>
                <a:sym typeface="+mn-lt"/>
              </a:rPr>
              <a:t>基于视觉感知的状态估计</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6" name="文本框 25"/>
          <p:cNvSpPr txBox="1"/>
          <p:nvPr>
            <p:custDataLst>
              <p:tags r:id="rId17"/>
            </p:custDataLst>
          </p:nvPr>
        </p:nvSpPr>
        <p:spPr>
          <a:xfrm>
            <a:off x="6880860" y="2299970"/>
            <a:ext cx="4046855"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Qualitative Results     </a:t>
            </a:r>
            <a:r>
              <a:rPr lang="zh-CN" altLang="en-US" sz="1600" b="1" dirty="0">
                <a:solidFill>
                  <a:schemeClr val="accent1">
                    <a:lumMod val="75000"/>
                  </a:schemeClr>
                </a:solidFill>
                <a:cs typeface="+mn-ea"/>
                <a:sym typeface="+mn-lt"/>
              </a:rPr>
              <a:t>自发的操控行为</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7" name="文本框 26"/>
          <p:cNvSpPr txBox="1"/>
          <p:nvPr>
            <p:custDataLst>
              <p:tags r:id="rId18"/>
            </p:custDataLst>
          </p:nvPr>
        </p:nvSpPr>
        <p:spPr>
          <a:xfrm>
            <a:off x="6887845" y="2635250"/>
            <a:ext cx="5020310"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Quantitative Results   </a:t>
            </a:r>
            <a:r>
              <a:rPr lang="zh-CN" altLang="en-US" sz="1600" b="1" dirty="0">
                <a:solidFill>
                  <a:schemeClr val="accent1">
                    <a:lumMod val="75000"/>
                  </a:schemeClr>
                </a:solidFill>
                <a:cs typeface="+mn-ea"/>
                <a:sym typeface="+mn-lt"/>
              </a:rPr>
              <a:t>可迁移性、视觉感知可行性</a:t>
            </a:r>
          </a:p>
          <a:p>
            <a:pPr marL="0" lvl="1" indent="0">
              <a:lnSpc>
                <a:spcPct val="125000"/>
              </a:lnSpc>
              <a:buFont typeface="Wingdings" panose="05000000000000000000" charset="0"/>
              <a:buNone/>
            </a:pP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8" name="文本框 27"/>
          <p:cNvSpPr txBox="1"/>
          <p:nvPr>
            <p:custDataLst>
              <p:tags r:id="rId19"/>
            </p:custDataLst>
          </p:nvPr>
        </p:nvSpPr>
        <p:spPr>
          <a:xfrm>
            <a:off x="6916420" y="2983230"/>
            <a:ext cx="4232275"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Ablation of Randomizations  </a:t>
            </a:r>
            <a:r>
              <a:rPr lang="zh-CN" altLang="en-US" sz="1600" b="1" dirty="0">
                <a:solidFill>
                  <a:schemeClr val="accent1">
                    <a:lumMod val="75000"/>
                  </a:schemeClr>
                </a:solidFill>
                <a:cs typeface="+mn-ea"/>
                <a:sym typeface="+mn-lt"/>
              </a:rPr>
              <a:t>消融实验</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9" name="文本框 28"/>
          <p:cNvSpPr txBox="1"/>
          <p:nvPr>
            <p:custDataLst>
              <p:tags r:id="rId20"/>
            </p:custDataLst>
          </p:nvPr>
        </p:nvSpPr>
        <p:spPr>
          <a:xfrm>
            <a:off x="6918960" y="3342005"/>
            <a:ext cx="5059680"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Effect of Memory in Policies  </a:t>
            </a:r>
            <a:r>
              <a:rPr lang="zh-CN" altLang="en-US" sz="1600" b="1" dirty="0">
                <a:solidFill>
                  <a:schemeClr val="accent1">
                    <a:lumMod val="75000"/>
                  </a:schemeClr>
                </a:solidFill>
                <a:cs typeface="+mn-ea"/>
                <a:sym typeface="+mn-lt"/>
              </a:rPr>
              <a:t>记忆增强的迁移策略</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30" name="文本框 29"/>
          <p:cNvSpPr txBox="1"/>
          <p:nvPr>
            <p:custDataLst>
              <p:tags r:id="rId21"/>
            </p:custDataLst>
          </p:nvPr>
        </p:nvSpPr>
        <p:spPr>
          <a:xfrm>
            <a:off x="6915150" y="3708400"/>
            <a:ext cx="5059680"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Distributed Training  </a:t>
            </a:r>
            <a:r>
              <a:rPr lang="zh-CN" altLang="en-US" sz="1600" b="1" dirty="0">
                <a:solidFill>
                  <a:schemeClr val="accent1">
                    <a:lumMod val="75000"/>
                  </a:schemeClr>
                </a:solidFill>
                <a:cs typeface="+mn-ea"/>
                <a:sym typeface="+mn-lt"/>
              </a:rPr>
              <a:t>最佳的训练配置</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31" name="文本框 30"/>
          <p:cNvSpPr txBox="1"/>
          <p:nvPr>
            <p:custDataLst>
              <p:tags r:id="rId22"/>
            </p:custDataLst>
          </p:nvPr>
        </p:nvSpPr>
        <p:spPr>
          <a:xfrm>
            <a:off x="6923405" y="4074160"/>
            <a:ext cx="5059680" cy="394970"/>
          </a:xfrm>
          <a:prstGeom prst="rect">
            <a:avLst/>
          </a:prstGeom>
          <a:noFill/>
        </p:spPr>
        <p:txBody>
          <a:bodyPr wrap="square" rtlCol="0" anchor="t">
            <a:noAutofit/>
          </a:bodyPr>
          <a:lstStyle/>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Vision Performance  </a:t>
            </a:r>
            <a:r>
              <a:rPr lang="zh-CN" altLang="en-US" sz="1600" b="1" dirty="0">
                <a:solidFill>
                  <a:schemeClr val="accent1">
                    <a:lumMod val="75000"/>
                  </a:schemeClr>
                </a:solidFill>
                <a:cs typeface="+mn-ea"/>
                <a:sym typeface="+mn-lt"/>
              </a:rPr>
              <a:t>基于视觉的状态估计器</a:t>
            </a: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32" name="PA-椭圆 25"/>
          <p:cNvSpPr/>
          <p:nvPr>
            <p:custDataLst>
              <p:tags r:id="rId23"/>
            </p:custDataLst>
          </p:nvPr>
        </p:nvSpPr>
        <p:spPr>
          <a:xfrm>
            <a:off x="901700" y="42125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PA-椭圆 25"/>
          <p:cNvSpPr/>
          <p:nvPr>
            <p:custDataLst>
              <p:tags r:id="rId24"/>
            </p:custDataLst>
          </p:nvPr>
        </p:nvSpPr>
        <p:spPr>
          <a:xfrm>
            <a:off x="6723380" y="245364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PA-椭圆 25"/>
          <p:cNvSpPr/>
          <p:nvPr>
            <p:custDataLst>
              <p:tags r:id="rId25"/>
            </p:custDataLst>
          </p:nvPr>
        </p:nvSpPr>
        <p:spPr>
          <a:xfrm>
            <a:off x="6723380" y="314769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PA-椭圆 25"/>
          <p:cNvSpPr/>
          <p:nvPr>
            <p:custDataLst>
              <p:tags r:id="rId26"/>
            </p:custDataLst>
          </p:nvPr>
        </p:nvSpPr>
        <p:spPr>
          <a:xfrm>
            <a:off x="6723380" y="350393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PA-椭圆 25"/>
          <p:cNvSpPr/>
          <p:nvPr>
            <p:custDataLst>
              <p:tags r:id="rId27"/>
            </p:custDataLst>
          </p:nvPr>
        </p:nvSpPr>
        <p:spPr>
          <a:xfrm>
            <a:off x="6724650" y="38557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PA-椭圆 25"/>
          <p:cNvSpPr/>
          <p:nvPr>
            <p:custDataLst>
              <p:tags r:id="rId28"/>
            </p:custDataLst>
          </p:nvPr>
        </p:nvSpPr>
        <p:spPr>
          <a:xfrm>
            <a:off x="6736715" y="420814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A-文本框 1"/>
          <p:cNvSpPr txBox="1"/>
          <p:nvPr>
            <p:custDataLst>
              <p:tags r:id="rId29"/>
            </p:custDataLst>
          </p:nvPr>
        </p:nvSpPr>
        <p:spPr>
          <a:xfrm>
            <a:off x="4629150" y="137160"/>
            <a:ext cx="2294890"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目录概况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74"/>
                                        </p:tgtEl>
                                        <p:attrNameLst>
                                          <p:attrName>style.visibility</p:attrName>
                                        </p:attrNameLst>
                                      </p:cBhvr>
                                      <p:to>
                                        <p:strVal val="visible"/>
                                      </p:to>
                                    </p:set>
                                    <p:anim to="" calcmode="lin" valueType="num">
                                      <p:cBhvr>
                                        <p:cTn id="11" dur="700" fill="hold">
                                          <p:stCondLst>
                                            <p:cond delay="0"/>
                                          </p:stCondLst>
                                        </p:cTn>
                                        <p:tgtEl>
                                          <p:spTgt spid="74"/>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74"/>
                                        </p:tgtEl>
                                        <p:attrNameLst>
                                          <p:attrName>style.rotation</p:attrName>
                                        </p:attrNameLst>
                                      </p:cBhvr>
                                      <p:tavLst>
                                        <p:tav tm="0" fmla="#ppt_r-45*((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8"/>
                                        </p:tgtEl>
                                        <p:attrNameLst>
                                          <p:attrName>style.visibility</p:attrName>
                                        </p:attrNameLst>
                                      </p:cBhvr>
                                      <p:to>
                                        <p:strVal val="visible"/>
                                      </p:to>
                                    </p:set>
                                    <p:anim to="" calcmode="lin" valueType="num">
                                      <p:cBhvr>
                                        <p:cTn id="15" dur="700" fill="hold">
                                          <p:stCondLst>
                                            <p:cond delay="0"/>
                                          </p:stCondLst>
                                        </p:cTn>
                                        <p:tgtEl>
                                          <p:spTgt spid="8"/>
                                        </p:tgtEl>
                                        <p:attrNameLst>
                                          <p:attrName>ppt_x</p:attrName>
                                        </p:attrNameLst>
                                      </p:cBhvr>
                                      <p:tavLst>
                                        <p:tav tm="0" fmla="#ppt_x+#ppt_w*((1.5-1.5*$)^3-(1.5-1.5*$)^2)">
                                          <p:val>
                                            <p:fltVal val="0"/>
                                          </p:val>
                                        </p:tav>
                                        <p:tav tm="100000">
                                          <p:val>
                                            <p:fltVal val="1"/>
                                          </p:val>
                                        </p:tav>
                                      </p:tavLst>
                                    </p:anim>
                                    <p:anim to="" calcmode="lin" valueType="num">
                                      <p:cBhvr>
                                        <p:cTn id="16" dur="700" fill="hold">
                                          <p:stCondLst>
                                            <p:cond delay="0"/>
                                          </p:stCondLst>
                                        </p:cTn>
                                        <p:tgtEl>
                                          <p:spTgt spid="8"/>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7"/>
              </p:custDataLst>
            </p:nvPr>
          </p:nvPicPr>
          <p:blipFill>
            <a:blip r:embed="rId41"/>
            <a:stretch>
              <a:fillRect/>
            </a:stretch>
          </p:blipFill>
          <p:spPr>
            <a:xfrm>
              <a:off x="11714" y="2331"/>
              <a:ext cx="796" cy="796"/>
            </a:xfrm>
            <a:prstGeom prst="rect">
              <a:avLst/>
            </a:prstGeom>
            <a:noFill/>
          </p:spPr>
        </p:pic>
        <p:pic>
          <p:nvPicPr>
            <p:cNvPr id="69" name="图片 68"/>
            <p:cNvPicPr>
              <a:picLocks noChangeAspect="1"/>
            </p:cNvPicPr>
            <p:nvPr>
              <p:custDataLst>
                <p:tags r:id="rId38"/>
              </p:custDataLst>
            </p:nvPr>
          </p:nvPicPr>
          <p:blipFill>
            <a:blip r:embed="rId42"/>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203200" y="137795"/>
            <a:ext cx="465899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Ablation of Randomizations</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2"/>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3"/>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4"/>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5"/>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6"/>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30"/>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31"/>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5340350" y="121920"/>
            <a:ext cx="165544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消融实验</a:t>
            </a:r>
          </a:p>
        </p:txBody>
      </p:sp>
      <p:sp>
        <p:nvSpPr>
          <p:cNvPr id="22" name="矩形 21"/>
          <p:cNvSpPr/>
          <p:nvPr>
            <p:custDataLst>
              <p:tags r:id="rId5"/>
            </p:custDataLst>
          </p:nvPr>
        </p:nvSpPr>
        <p:spPr>
          <a:xfrm>
            <a:off x="6200775" y="949325"/>
            <a:ext cx="224472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指数移动平均</a:t>
            </a:r>
            <a:r>
              <a:rPr lang="en-US" altLang="zh-CN"/>
              <a:t>EMA</a:t>
            </a:r>
          </a:p>
        </p:txBody>
      </p:sp>
      <p:sp>
        <p:nvSpPr>
          <p:cNvPr id="24" name="文本框 23"/>
          <p:cNvSpPr txBox="1"/>
          <p:nvPr>
            <p:custDataLst>
              <p:tags r:id="rId6"/>
            </p:custDataLst>
          </p:nvPr>
        </p:nvSpPr>
        <p:spPr>
          <a:xfrm>
            <a:off x="965200" y="4596765"/>
            <a:ext cx="7000875" cy="86042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A</a:t>
            </a:r>
            <a:r>
              <a:rPr lang="zh-CN" altLang="en-US">
                <a:latin typeface="Times New Roman" panose="02020603050405020304" charset="0"/>
                <a:cs typeface="Times New Roman" panose="02020603050405020304" charset="0"/>
              </a:rPr>
              <a:t>ll </a:t>
            </a:r>
            <a:r>
              <a:rPr lang="en-US" altLang="zh-CN">
                <a:latin typeface="Times New Roman" panose="02020603050405020304" charset="0"/>
                <a:cs typeface="Times New Roman" panose="02020603050405020304" charset="0"/>
              </a:rPr>
              <a:t>R</a:t>
            </a:r>
            <a:r>
              <a:rPr lang="zh-CN" altLang="en-US">
                <a:latin typeface="Times New Roman" panose="02020603050405020304" charset="0"/>
                <a:cs typeface="Times New Roman" panose="02020603050405020304" charset="0"/>
              </a:rPr>
              <a:t>andomizations</a:t>
            </a:r>
            <a:r>
              <a:rPr lang="zh-CN" altLang="en-US" sz="1600"/>
              <a:t>：</a:t>
            </a:r>
          </a:p>
          <a:p>
            <a:pPr indent="457200"/>
            <a:r>
              <a:rPr lang="zh-CN" altLang="en-US" sz="1600"/>
              <a:t>收敛速度较慢，需要获取更多的计算和仿真经</a:t>
            </a:r>
          </a:p>
          <a:p>
            <a:pPr indent="457200"/>
            <a:r>
              <a:rPr lang="zh-CN" altLang="en-US" sz="1600"/>
              <a:t>验但是迁移效果更好</a:t>
            </a:r>
          </a:p>
        </p:txBody>
      </p:sp>
      <p:sp>
        <p:nvSpPr>
          <p:cNvPr id="30" name="矩形 29"/>
          <p:cNvSpPr/>
          <p:nvPr>
            <p:custDataLst>
              <p:tags r:id="rId7"/>
            </p:custDataLst>
          </p:nvPr>
        </p:nvSpPr>
        <p:spPr>
          <a:xfrm>
            <a:off x="744220" y="411480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实验结论</a:t>
            </a:r>
          </a:p>
        </p:txBody>
      </p:sp>
      <p:sp>
        <p:nvSpPr>
          <p:cNvPr id="36" name="文本框 35"/>
          <p:cNvSpPr txBox="1"/>
          <p:nvPr>
            <p:custDataLst>
              <p:tags r:id="rId8"/>
            </p:custDataLst>
          </p:nvPr>
        </p:nvSpPr>
        <p:spPr>
          <a:xfrm>
            <a:off x="977900" y="5481320"/>
            <a:ext cx="4741545" cy="61404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No Observation Noise</a:t>
            </a:r>
            <a:r>
              <a:rPr lang="zh-CN" altLang="en-US" sz="1600"/>
              <a:t>：动作捕捉系统存在一定</a:t>
            </a:r>
          </a:p>
          <a:p>
            <a:r>
              <a:rPr lang="zh-CN" altLang="en-US" sz="1600"/>
              <a:t> </a:t>
            </a:r>
            <a:r>
              <a:rPr lang="en-US" altLang="zh-CN" sz="1600"/>
              <a:t>      </a:t>
            </a:r>
            <a:r>
              <a:rPr lang="zh-CN" altLang="en-US" sz="1600"/>
              <a:t>噪声，加入噪声训练使得效果改善较为明显</a:t>
            </a:r>
          </a:p>
        </p:txBody>
      </p:sp>
      <p:sp>
        <p:nvSpPr>
          <p:cNvPr id="37" name="PA-椭圆 25"/>
          <p:cNvSpPr/>
          <p:nvPr>
            <p:custDataLst>
              <p:tags r:id="rId9"/>
            </p:custDataLst>
          </p:nvPr>
        </p:nvSpPr>
        <p:spPr>
          <a:xfrm>
            <a:off x="744220" y="47078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PA-椭圆 25"/>
          <p:cNvSpPr/>
          <p:nvPr>
            <p:custDataLst>
              <p:tags r:id="rId10"/>
            </p:custDataLst>
          </p:nvPr>
        </p:nvSpPr>
        <p:spPr>
          <a:xfrm>
            <a:off x="744220" y="556514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custDataLst>
              <p:tags r:id="rId11"/>
            </p:custDataLst>
          </p:nvPr>
        </p:nvSpPr>
        <p:spPr>
          <a:xfrm>
            <a:off x="6200775" y="2680970"/>
            <a:ext cx="224409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90% </a:t>
            </a:r>
            <a:r>
              <a:rPr lang="zh-CN" altLang="en-US"/>
              <a:t>置信区间</a:t>
            </a:r>
          </a:p>
        </p:txBody>
      </p:sp>
      <p:pic>
        <p:nvPicPr>
          <p:cNvPr id="3" name="图片 2"/>
          <p:cNvPicPr>
            <a:picLocks noChangeAspect="1"/>
          </p:cNvPicPr>
          <p:nvPr>
            <p:custDataLst>
              <p:tags r:id="rId12"/>
            </p:custDataLst>
          </p:nvPr>
        </p:nvPicPr>
        <p:blipFill>
          <a:blip r:embed="rId43"/>
          <a:stretch>
            <a:fillRect/>
          </a:stretch>
        </p:blipFill>
        <p:spPr>
          <a:xfrm>
            <a:off x="1068705" y="813435"/>
            <a:ext cx="4911725" cy="3204210"/>
          </a:xfrm>
          <a:prstGeom prst="rect">
            <a:avLst/>
          </a:prstGeom>
        </p:spPr>
      </p:pic>
      <p:pic>
        <p:nvPicPr>
          <p:cNvPr id="7" name="图片 6"/>
          <p:cNvPicPr>
            <a:picLocks noChangeAspect="1"/>
          </p:cNvPicPr>
          <p:nvPr>
            <p:custDataLst>
              <p:tags r:id="rId13"/>
            </p:custDataLst>
          </p:nvPr>
        </p:nvPicPr>
        <p:blipFill>
          <a:blip r:embed="rId44"/>
          <a:stretch>
            <a:fillRect/>
          </a:stretch>
        </p:blipFill>
        <p:spPr>
          <a:xfrm>
            <a:off x="5643245" y="4275455"/>
            <a:ext cx="6069965" cy="2205355"/>
          </a:xfrm>
          <a:prstGeom prst="rect">
            <a:avLst/>
          </a:prstGeom>
        </p:spPr>
      </p:pic>
      <p:sp>
        <p:nvSpPr>
          <p:cNvPr id="21" name="矩形 20"/>
          <p:cNvSpPr/>
          <p:nvPr>
            <p:custDataLst>
              <p:tags r:id="rId14"/>
            </p:custDataLst>
          </p:nvPr>
        </p:nvSpPr>
        <p:spPr>
          <a:xfrm>
            <a:off x="5642610" y="4674870"/>
            <a:ext cx="3608705" cy="224790"/>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7" name="矩形 46"/>
          <p:cNvSpPr/>
          <p:nvPr>
            <p:custDataLst>
              <p:tags r:id="rId15"/>
            </p:custDataLst>
          </p:nvPr>
        </p:nvSpPr>
        <p:spPr>
          <a:xfrm>
            <a:off x="5635625" y="5938520"/>
            <a:ext cx="3672205" cy="193040"/>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7113841" y="1560449"/>
                <a:ext cx="349885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𝐸𝑀𝐴</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𝐸𝑀𝐴</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−1</m:t>
                          </m:r>
                        </m:sub>
                      </m:sSub>
                    </m:oMath>
                  </m:oMathPara>
                </a14:m>
                <a:endParaRPr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7113841" y="1560449"/>
                <a:ext cx="3498850" cy="368300"/>
              </a:xfrm>
              <a:prstGeom prst="rect">
                <a:avLst/>
              </a:prstGeom>
              <a:blipFill rotWithShape="1">
                <a:blip r:embed="rId45"/>
                <a:stretch>
                  <a:fillRect l="-16" t="-69" r="-909"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297295" y="2012315"/>
                <a:ext cx="5215890" cy="614045"/>
              </a:xfrm>
              <a:prstGeom prst="rect">
                <a:avLst/>
              </a:prstGeom>
              <a:noFill/>
            </p:spPr>
            <p:txBody>
              <a:bodyPr wrap="square" rtlCol="0" anchor="t">
                <a:spAutoFit/>
              </a:bodyPr>
              <a:lstStyle/>
              <a:p>
                <a:r>
                  <a:rPr lang="zh-CN" altLang="en-US">
                    <a:latin typeface="Cambria Math" panose="02040503050406030204" charset="0"/>
                    <a:cs typeface="Cambria Math" panose="02040503050406030204" charset="0"/>
                  </a:rPr>
                  <a:t>其中</a:t>
                </a:r>
                <a:r>
                  <a:rPr lang="en-US" altLang="zh-CN">
                    <a:latin typeface="Cambria Math" panose="02040503050406030204" charset="0"/>
                    <a:cs typeface="Cambria Math" panose="02040503050406030204" charset="0"/>
                  </a:rPr>
                  <a:t> </a:t>
                </a:r>
                <a14:m>
                  <m:oMath xmlns:m="http://schemas.openxmlformats.org/officeDocument/2006/math">
                    <m:r>
                      <a:rPr lang="en-US" altLang="zh-CN" i="1">
                        <a:latin typeface="Cambria Math" panose="02040503050406030204" charset="0"/>
                        <a:cs typeface="Cambria Math" panose="02040503050406030204" charset="0"/>
                      </a:rPr>
                      <m:t>𝛼</m:t>
                    </m:r>
                  </m:oMath>
                </a14:m>
                <a:r>
                  <a:rPr lang="en-US" altLang="zh-CN"/>
                  <a:t> </a:t>
                </a:r>
                <a:r>
                  <a:rPr lang="zh-CN" altLang="en-US" sz="1600"/>
                  <a:t>表示平滑因子，采用</a:t>
                </a:r>
                <a:r>
                  <a:rPr lang="en-US" altLang="zh-CN" sz="1600"/>
                  <a:t> </a:t>
                </a:r>
                <a:r>
                  <a:rPr lang="en-US" altLang="zh-CN" i="1">
                    <a:latin typeface="Times New Roman" panose="02020603050405020304" charset="0"/>
                    <a:cs typeface="Times New Roman" panose="02020603050405020304" charset="0"/>
                  </a:rPr>
                  <a:t>EMA </a:t>
                </a:r>
                <a:r>
                  <a:rPr lang="zh-CN" altLang="en-US" sz="1600"/>
                  <a:t>可以分析和预测每组实验结果的趋势</a:t>
                </a:r>
              </a:p>
            </p:txBody>
          </p:sp>
        </mc:Choice>
        <mc:Fallback xmlns="">
          <p:sp>
            <p:nvSpPr>
              <p:cNvPr id="5" name="文本框 4"/>
              <p:cNvSpPr txBox="1">
                <a:spLocks noRot="1" noChangeAspect="1" noMove="1" noResize="1" noEditPoints="1" noAdjustHandles="1" noChangeArrowheads="1" noChangeShapeType="1" noTextEdit="1"/>
              </p:cNvSpPr>
              <p:nvPr/>
            </p:nvSpPr>
            <p:spPr>
              <a:xfrm>
                <a:off x="6297295" y="2012315"/>
                <a:ext cx="5215890" cy="614045"/>
              </a:xfrm>
              <a:prstGeom prst="rect">
                <a:avLst/>
              </a:prstGeom>
              <a:blipFill rotWithShape="1">
                <a:blip r:embed="rId4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custDataLst>
                  <p:tags r:id="rId16"/>
                </p:custDataLst>
              </p:nvPr>
            </p:nvSpPr>
            <p:spPr>
              <a:xfrm>
                <a:off x="6116256" y="3197479"/>
                <a:ext cx="5539105" cy="37084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𝐿𝑜𝑤𝑒𝑟</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𝐵𝑜𝑢𝑛𝑑</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𝑋</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𝑍</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𝑆𝐸</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𝑈𝑝𝑝𝑒𝑟</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𝐵𝑜𝑢𝑛𝑑</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𝑋</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𝑍</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𝑆𝐸</m:t>
                      </m:r>
                    </m:oMath>
                  </m:oMathPara>
                </a14:m>
                <a:endParaRPr lang="zh-CN" altLang="en-US"/>
              </a:p>
            </p:txBody>
          </p:sp>
        </mc:Choice>
        <mc:Fallback xmlns="">
          <p:sp>
            <p:nvSpPr>
              <p:cNvPr id="14" name="文本框 13"/>
              <p:cNvSpPr txBox="1">
                <a:spLocks noRot="1" noChangeAspect="1" noMove="1" noResize="1" noEditPoints="1" noAdjustHandles="1" noChangeArrowheads="1" noChangeShapeType="1" noTextEdit="1"/>
              </p:cNvSpPr>
              <p:nvPr>
                <p:custDataLst>
                  <p:tags r:id="rId47"/>
                </p:custDataLst>
              </p:nvPr>
            </p:nvSpPr>
            <p:spPr>
              <a:xfrm>
                <a:off x="6116256" y="3197479"/>
                <a:ext cx="5539105" cy="370840"/>
              </a:xfrm>
              <a:prstGeom prst="rect">
                <a:avLst/>
              </a:prstGeom>
              <a:blipFill rotWithShape="1">
                <a:blip r:embed="rId48"/>
                <a:stretch>
                  <a:fillRect l="-10" t="-68" r="-414" b="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custDataLst>
                  <p:tags r:id="rId17"/>
                </p:custDataLst>
              </p:nvPr>
            </p:nvSpPr>
            <p:spPr>
              <a:xfrm>
                <a:off x="6278245" y="3594100"/>
                <a:ext cx="5511800" cy="368300"/>
              </a:xfrm>
              <a:prstGeom prst="rect">
                <a:avLst/>
              </a:prstGeom>
              <a:noFill/>
            </p:spPr>
            <p:txBody>
              <a:bodyPr wrap="square" rtlCol="0" anchor="t">
                <a:spAutoFit/>
              </a:bodyPr>
              <a:lstStyle/>
              <a:p>
                <a:r>
                  <a:rPr lang="zh-CN" altLang="en-US" sz="1600">
                    <a:latin typeface="Cambria Math" panose="02040503050406030204" charset="0"/>
                    <a:cs typeface="Cambria Math" panose="02040503050406030204" charset="0"/>
                  </a:rPr>
                  <a:t>其中</a:t>
                </a:r>
                <a:r>
                  <a:rPr lang="en-US" altLang="zh-CN" sz="1600">
                    <a:latin typeface="Cambria Math" panose="02040503050406030204" charset="0"/>
                    <a:cs typeface="Cambria Math" panose="02040503050406030204" charset="0"/>
                  </a:rPr>
                  <a:t> </a:t>
                </a:r>
                <a14:m>
                  <m:oMath xmlns:m="http://schemas.openxmlformats.org/officeDocument/2006/math">
                    <m:acc>
                      <m:accPr>
                        <m:chr m:val="̅"/>
                        <m:ctrlPr>
                          <a:rPr lang="en-US" altLang="zh-CN" sz="1600" i="1">
                            <a:latin typeface="Cambria Math" panose="02040503050406030204" pitchFamily="18"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oMath>
                </a14:m>
                <a:r>
                  <a:rPr lang="en-US" altLang="zh-CN" sz="1600">
                    <a:latin typeface="Cambria Math" panose="02040503050406030204" charset="0"/>
                    <a:cs typeface="Cambria Math" panose="02040503050406030204" charset="0"/>
                  </a:rPr>
                  <a:t> </a:t>
                </a:r>
                <a:r>
                  <a:rPr lang="zh-CN" altLang="en-US" sz="1600">
                    <a:latin typeface="Cambria Math" panose="02040503050406030204" charset="0"/>
                    <a:cs typeface="Cambria Math" panose="02040503050406030204" charset="0"/>
                  </a:rPr>
                  <a:t>表示序列的均值</a:t>
                </a:r>
                <a:r>
                  <a:rPr lang="zh-CN" altLang="en-US">
                    <a:latin typeface="Cambria Math" panose="02040503050406030204" charset="0"/>
                    <a:cs typeface="Cambria Math" panose="02040503050406030204" charset="0"/>
                  </a:rPr>
                  <a:t>，</a:t>
                </a:r>
                <a14:m>
                  <m:oMath xmlns:m="http://schemas.openxmlformats.org/officeDocument/2006/math">
                    <m:r>
                      <a:rPr lang="en-US" altLang="zh-CN" i="1">
                        <a:latin typeface="Cambria Math" panose="02040503050406030204" charset="0"/>
                        <a:cs typeface="Cambria Math" panose="02040503050406030204" charset="0"/>
                      </a:rPr>
                      <m:t>𝑆𝐸</m:t>
                    </m:r>
                  </m:oMath>
                </a14:m>
                <a:r>
                  <a:rPr lang="en-US" altLang="zh-CN"/>
                  <a:t> </a:t>
                </a:r>
                <a:r>
                  <a:rPr lang="zh-CN" altLang="en-US" sz="1600"/>
                  <a:t>表示序列的方差，</a:t>
                </a:r>
                <a14:m>
                  <m:oMath xmlns:m="http://schemas.openxmlformats.org/officeDocument/2006/math">
                    <m:r>
                      <a:rPr lang="en-US" altLang="zh-CN" sz="1600" i="1">
                        <a:latin typeface="Cambria Math" panose="02040503050406030204" charset="0"/>
                        <a:cs typeface="Cambria Math" panose="02040503050406030204" charset="0"/>
                      </a:rPr>
                      <m:t>𝑍</m:t>
                    </m:r>
                  </m:oMath>
                </a14:m>
                <a:r>
                  <a:rPr lang="en-US" altLang="zh-CN" sz="1600"/>
                  <a:t> </a:t>
                </a:r>
                <a:r>
                  <a:rPr lang="zh-CN" altLang="en-US" sz="1600"/>
                  <a:t>取</a:t>
                </a:r>
                <a:r>
                  <a:rPr lang="en-US" altLang="zh-CN">
                    <a:latin typeface="Times New Roman" panose="02020603050405020304" charset="0"/>
                    <a:cs typeface="Times New Roman" panose="02020603050405020304" charset="0"/>
                  </a:rPr>
                  <a:t>1.645.</a:t>
                </a:r>
                <a:endParaRPr lang="zh-CN" altLang="en-US" sz="1600"/>
              </a:p>
            </p:txBody>
          </p:sp>
        </mc:Choice>
        <mc:Fallback xmlns="">
          <p:sp>
            <p:nvSpPr>
              <p:cNvPr id="23" name="文本框 22"/>
              <p:cNvSpPr txBox="1">
                <a:spLocks noRot="1" noChangeAspect="1" noMove="1" noResize="1" noEditPoints="1" noAdjustHandles="1" noChangeArrowheads="1" noChangeShapeType="1" noTextEdit="1"/>
              </p:cNvSpPr>
              <p:nvPr>
                <p:custDataLst>
                  <p:tags r:id="rId49"/>
                </p:custDataLst>
              </p:nvPr>
            </p:nvSpPr>
            <p:spPr>
              <a:xfrm>
                <a:off x="6278245" y="3594100"/>
                <a:ext cx="5511800" cy="368300"/>
              </a:xfrm>
              <a:prstGeom prst="rect">
                <a:avLst/>
              </a:prstGeom>
              <a:blipFill rotWithShape="1">
                <a:blip r:embed="rId50"/>
                <a:stretch>
                  <a:fillRect/>
                </a:stretch>
              </a:blipFill>
            </p:spPr>
            <p:txBody>
              <a:bodyPr/>
              <a:lstStyle/>
              <a:p>
                <a:r>
                  <a:rPr lang="zh-CN" altLang="en-US">
                    <a:noFill/>
                  </a:rPr>
                  <a:t> </a:t>
                </a:r>
              </a:p>
            </p:txBody>
          </p:sp>
        </mc:Fallback>
      </mc:AlternateContent>
      <p:sp>
        <p:nvSpPr>
          <p:cNvPr id="56" name="椭圆 55"/>
          <p:cNvSpPr/>
          <p:nvPr>
            <p:custDataLst>
              <p:tags r:id="rId18"/>
            </p:custDataLst>
          </p:nvPr>
        </p:nvSpPr>
        <p:spPr>
          <a:xfrm>
            <a:off x="11788140" y="415544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19"/>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20"/>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custDataLst>
              <p:tags r:id="rId21"/>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custDataLst>
              <p:tags r:id="rId22"/>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23"/>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24"/>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custDataLst>
              <p:tags r:id="rId25"/>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custDataLst>
              <p:tags r:id="rId26"/>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custDataLst>
              <p:tags r:id="rId27"/>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custDataLst>
              <p:tags r:id="rId28"/>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custDataLst>
              <p:tags r:id="rId29"/>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4"/>
              </p:custDataLst>
            </p:nvPr>
          </p:nvPicPr>
          <p:blipFill>
            <a:blip r:embed="rId38"/>
            <a:stretch>
              <a:fillRect/>
            </a:stretch>
          </p:blipFill>
          <p:spPr>
            <a:xfrm>
              <a:off x="11714" y="2331"/>
              <a:ext cx="796" cy="796"/>
            </a:xfrm>
            <a:prstGeom prst="rect">
              <a:avLst/>
            </a:prstGeom>
            <a:noFill/>
          </p:spPr>
        </p:pic>
        <p:pic>
          <p:nvPicPr>
            <p:cNvPr id="69" name="图片 68"/>
            <p:cNvPicPr>
              <a:picLocks noChangeAspect="1"/>
            </p:cNvPicPr>
            <p:nvPr>
              <p:custDataLst>
                <p:tags r:id="rId35"/>
              </p:custDataLst>
            </p:nvPr>
          </p:nvPicPr>
          <p:blipFill>
            <a:blip r:embed="rId39"/>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42595" y="121920"/>
            <a:ext cx="465899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Effect of Memory in Policies</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29"/>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0"/>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1"/>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2"/>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3"/>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27"/>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28"/>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5340350" y="121920"/>
            <a:ext cx="314769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记忆增强的迁移策略</a:t>
            </a:r>
          </a:p>
        </p:txBody>
      </p:sp>
      <p:sp>
        <p:nvSpPr>
          <p:cNvPr id="22" name="矩形 21"/>
          <p:cNvSpPr/>
          <p:nvPr>
            <p:custDataLst>
              <p:tags r:id="rId5"/>
            </p:custDataLst>
          </p:nvPr>
        </p:nvSpPr>
        <p:spPr>
          <a:xfrm>
            <a:off x="7080885" y="949325"/>
            <a:ext cx="3889375" cy="35687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Times New Roman" panose="02020603050405020304" charset="0"/>
                <a:cs typeface="Times New Roman" panose="02020603050405020304" charset="0"/>
              </a:rPr>
              <a:t>LSTM Policy And Value Function</a:t>
            </a:r>
          </a:p>
        </p:txBody>
      </p:sp>
      <p:sp>
        <p:nvSpPr>
          <p:cNvPr id="30" name="矩形 29"/>
          <p:cNvSpPr/>
          <p:nvPr>
            <p:custDataLst>
              <p:tags r:id="rId6"/>
            </p:custDataLst>
          </p:nvPr>
        </p:nvSpPr>
        <p:spPr>
          <a:xfrm>
            <a:off x="744220" y="411480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实验结论</a:t>
            </a:r>
          </a:p>
        </p:txBody>
      </p:sp>
      <p:sp>
        <p:nvSpPr>
          <p:cNvPr id="36" name="文本框 35"/>
          <p:cNvSpPr txBox="1"/>
          <p:nvPr>
            <p:custDataLst>
              <p:tags r:id="rId7"/>
            </p:custDataLst>
          </p:nvPr>
        </p:nvSpPr>
        <p:spPr>
          <a:xfrm>
            <a:off x="927735" y="4592955"/>
            <a:ext cx="4784725" cy="583565"/>
          </a:xfrm>
          <a:prstGeom prst="rect">
            <a:avLst/>
          </a:prstGeom>
          <a:noFill/>
        </p:spPr>
        <p:txBody>
          <a:bodyPr wrap="square" rtlCol="0" anchor="t">
            <a:spAutoFit/>
          </a:bodyPr>
          <a:lstStyle/>
          <a:p>
            <a:r>
              <a:rPr lang="zh-CN" altLang="en-US" sz="1600"/>
              <a:t>增强性能：采用具有记忆的策略和值函数使得模型</a:t>
            </a:r>
          </a:p>
          <a:p>
            <a:r>
              <a:rPr lang="en-US" altLang="zh-CN" sz="1600"/>
              <a:t>       </a:t>
            </a:r>
            <a:r>
              <a:rPr lang="zh-CN" altLang="en-US" sz="1600"/>
              <a:t>能够适应地迁移，具有更好的性能表现</a:t>
            </a:r>
          </a:p>
        </p:txBody>
      </p:sp>
      <p:sp>
        <p:nvSpPr>
          <p:cNvPr id="37" name="PA-椭圆 25"/>
          <p:cNvSpPr/>
          <p:nvPr>
            <p:custDataLst>
              <p:tags r:id="rId8"/>
            </p:custDataLst>
          </p:nvPr>
        </p:nvSpPr>
        <p:spPr>
          <a:xfrm>
            <a:off x="751205" y="46939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PA-椭圆 25"/>
          <p:cNvSpPr/>
          <p:nvPr>
            <p:custDataLst>
              <p:tags r:id="rId9"/>
            </p:custDataLst>
          </p:nvPr>
        </p:nvSpPr>
        <p:spPr>
          <a:xfrm>
            <a:off x="744220" y="53346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custDataLst>
              <p:tags r:id="rId10"/>
            </p:custDataLst>
          </p:nvPr>
        </p:nvPicPr>
        <p:blipFill>
          <a:blip r:embed="rId40"/>
          <a:stretch>
            <a:fillRect/>
          </a:stretch>
        </p:blipFill>
        <p:spPr>
          <a:xfrm>
            <a:off x="654050" y="767080"/>
            <a:ext cx="5263515" cy="3268345"/>
          </a:xfrm>
          <a:prstGeom prst="rect">
            <a:avLst/>
          </a:prstGeom>
        </p:spPr>
      </p:pic>
      <p:pic>
        <p:nvPicPr>
          <p:cNvPr id="6" name="图片 5"/>
          <p:cNvPicPr>
            <a:picLocks noChangeAspect="1"/>
          </p:cNvPicPr>
          <p:nvPr>
            <p:custDataLst>
              <p:tags r:id="rId11"/>
            </p:custDataLst>
          </p:nvPr>
        </p:nvPicPr>
        <p:blipFill>
          <a:blip r:embed="rId41"/>
          <a:stretch>
            <a:fillRect/>
          </a:stretch>
        </p:blipFill>
        <p:spPr>
          <a:xfrm>
            <a:off x="5690870" y="4762500"/>
            <a:ext cx="6150610" cy="1191260"/>
          </a:xfrm>
          <a:prstGeom prst="rect">
            <a:avLst/>
          </a:prstGeom>
        </p:spPr>
      </p:pic>
      <p:sp>
        <p:nvSpPr>
          <p:cNvPr id="21" name="矩形 20"/>
          <p:cNvSpPr/>
          <p:nvPr>
            <p:custDataLst>
              <p:tags r:id="rId12"/>
            </p:custDataLst>
          </p:nvPr>
        </p:nvSpPr>
        <p:spPr>
          <a:xfrm>
            <a:off x="5661025" y="5164455"/>
            <a:ext cx="3686810" cy="235585"/>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13"/>
            </p:custDataLst>
          </p:nvPr>
        </p:nvSpPr>
        <p:spPr>
          <a:xfrm>
            <a:off x="876300" y="5211445"/>
            <a:ext cx="4784725" cy="1076325"/>
          </a:xfrm>
          <a:prstGeom prst="rect">
            <a:avLst/>
          </a:prstGeom>
          <a:noFill/>
        </p:spPr>
        <p:txBody>
          <a:bodyPr wrap="square" rtlCol="0" anchor="t">
            <a:spAutoFit/>
          </a:bodyPr>
          <a:lstStyle/>
          <a:p>
            <a:r>
              <a:rPr lang="zh-CN" altLang="en-US" sz="1600"/>
              <a:t>自适应学习：LSTM网络的内部存储器，可用于预测</a:t>
            </a:r>
          </a:p>
          <a:p>
            <a:r>
              <a:rPr lang="zh-CN" altLang="en-US" sz="1600"/>
              <a:t> </a:t>
            </a:r>
            <a:r>
              <a:rPr lang="en-US" altLang="zh-CN" sz="1600"/>
              <a:t>      </a:t>
            </a:r>
            <a:r>
              <a:rPr lang="zh-CN" altLang="en-US" sz="1600"/>
              <a:t>环境随机化的影响，通过与物体</a:t>
            </a:r>
            <a:r>
              <a:rPr lang="en-US" altLang="zh-CN" sz="1600"/>
              <a:t> </a:t>
            </a:r>
            <a:r>
              <a:rPr lang="zh-CN" altLang="en-US" sz="1600"/>
              <a:t>5</a:t>
            </a:r>
            <a:r>
              <a:rPr lang="en-US" altLang="zh-CN" sz="1600"/>
              <a:t>s </a:t>
            </a:r>
            <a:r>
              <a:rPr lang="zh-CN" altLang="en-US" sz="1600"/>
              <a:t>的模拟交</a:t>
            </a:r>
          </a:p>
          <a:p>
            <a:r>
              <a:rPr lang="zh-CN" altLang="en-US" sz="1600"/>
              <a:t> </a:t>
            </a:r>
            <a:r>
              <a:rPr lang="en-US" altLang="zh-CN" sz="1600"/>
              <a:t>      </a:t>
            </a:r>
            <a:r>
              <a:rPr lang="zh-CN" altLang="en-US" sz="1600"/>
              <a:t>互后，在</a:t>
            </a:r>
            <a:r>
              <a:rPr lang="en-US" altLang="zh-CN" sz="1600"/>
              <a:t> </a:t>
            </a:r>
            <a:r>
              <a:rPr lang="zh-CN" altLang="en-US" sz="1600"/>
              <a:t>80％</a:t>
            </a:r>
            <a:r>
              <a:rPr lang="en-US" altLang="zh-CN" sz="1600"/>
              <a:t> </a:t>
            </a:r>
            <a:r>
              <a:rPr lang="zh-CN" altLang="en-US" sz="1600"/>
              <a:t>情况中，LSTM隐藏状态可以预</a:t>
            </a:r>
          </a:p>
          <a:p>
            <a:r>
              <a:rPr lang="zh-CN" altLang="en-US" sz="1600"/>
              <a:t> </a:t>
            </a:r>
            <a:r>
              <a:rPr lang="en-US" altLang="zh-CN" sz="1600"/>
              <a:t>      </a:t>
            </a:r>
            <a:r>
              <a:rPr lang="zh-CN" altLang="en-US" sz="1600"/>
              <a:t>测物体是大于还是小于平均水平</a:t>
            </a:r>
          </a:p>
        </p:txBody>
      </p:sp>
      <p:pic>
        <p:nvPicPr>
          <p:cNvPr id="5" name="图片 4"/>
          <p:cNvPicPr>
            <a:picLocks noChangeAspect="1"/>
          </p:cNvPicPr>
          <p:nvPr>
            <p:custDataLst>
              <p:tags r:id="rId14"/>
            </p:custDataLst>
          </p:nvPr>
        </p:nvPicPr>
        <p:blipFill>
          <a:blip r:embed="rId42"/>
          <a:stretch>
            <a:fillRect/>
          </a:stretch>
        </p:blipFill>
        <p:spPr>
          <a:xfrm>
            <a:off x="6049645" y="1417955"/>
            <a:ext cx="5379720" cy="2884170"/>
          </a:xfrm>
          <a:prstGeom prst="rect">
            <a:avLst/>
          </a:prstGeom>
        </p:spPr>
      </p:pic>
      <p:sp>
        <p:nvSpPr>
          <p:cNvPr id="56" name="椭圆 55"/>
          <p:cNvSpPr/>
          <p:nvPr>
            <p:custDataLst>
              <p:tags r:id="rId15"/>
            </p:custDataLst>
          </p:nvPr>
        </p:nvSpPr>
        <p:spPr>
          <a:xfrm>
            <a:off x="11788140" y="440690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16"/>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17"/>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custDataLst>
              <p:tags r:id="rId18"/>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custDataLst>
              <p:tags r:id="rId19"/>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20"/>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21"/>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custDataLst>
              <p:tags r:id="rId22"/>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custDataLst>
              <p:tags r:id="rId23"/>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custDataLst>
              <p:tags r:id="rId24"/>
            </p:custDataLst>
          </p:nvPr>
        </p:nvSpPr>
        <p:spPr>
          <a:xfrm>
            <a:off x="11875770" y="423862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custDataLst>
              <p:tags r:id="rId25"/>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custDataLst>
              <p:tags r:id="rId26"/>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4"/>
              </p:custDataLst>
            </p:nvPr>
          </p:nvPicPr>
          <p:blipFill>
            <a:blip r:embed="rId38"/>
            <a:stretch>
              <a:fillRect/>
            </a:stretch>
          </p:blipFill>
          <p:spPr>
            <a:xfrm>
              <a:off x="11714" y="2331"/>
              <a:ext cx="796" cy="796"/>
            </a:xfrm>
            <a:prstGeom prst="rect">
              <a:avLst/>
            </a:prstGeom>
            <a:noFill/>
          </p:spPr>
        </p:pic>
        <p:pic>
          <p:nvPicPr>
            <p:cNvPr id="69" name="图片 68"/>
            <p:cNvPicPr>
              <a:picLocks noChangeAspect="1"/>
            </p:cNvPicPr>
            <p:nvPr>
              <p:custDataLst>
                <p:tags r:id="rId35"/>
              </p:custDataLst>
            </p:nvPr>
          </p:nvPicPr>
          <p:blipFill>
            <a:blip r:embed="rId39"/>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19735" y="137795"/>
            <a:ext cx="331406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Distributed Training</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29"/>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0"/>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1"/>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2"/>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3"/>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27"/>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28"/>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4732020" y="121920"/>
            <a:ext cx="375602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最佳的训练配置</a:t>
            </a:r>
          </a:p>
        </p:txBody>
      </p:sp>
      <p:sp>
        <p:nvSpPr>
          <p:cNvPr id="24" name="文本框 23"/>
          <p:cNvSpPr txBox="1"/>
          <p:nvPr>
            <p:custDataLst>
              <p:tags r:id="rId5"/>
            </p:custDataLst>
          </p:nvPr>
        </p:nvSpPr>
        <p:spPr>
          <a:xfrm>
            <a:off x="5929630" y="4713605"/>
            <a:ext cx="5734685" cy="583565"/>
          </a:xfrm>
          <a:prstGeom prst="rect">
            <a:avLst/>
          </a:prstGeom>
          <a:noFill/>
        </p:spPr>
        <p:txBody>
          <a:bodyPr wrap="square" rtlCol="0" anchor="t">
            <a:spAutoFit/>
          </a:bodyPr>
          <a:lstStyle/>
          <a:p>
            <a:r>
              <a:rPr lang="zh-CN" altLang="en-US" sz="1600"/>
              <a:t>收益回减：在探索到最佳训练配置的情况后，继续增加训练配</a:t>
            </a:r>
          </a:p>
          <a:p>
            <a:r>
              <a:rPr lang="zh-CN" altLang="en-US" sz="1600"/>
              <a:t> </a:t>
            </a:r>
            <a:r>
              <a:rPr lang="en-US" altLang="zh-CN" sz="1600"/>
              <a:t>                </a:t>
            </a:r>
            <a:r>
              <a:rPr lang="zh-CN" altLang="en-US" sz="1600"/>
              <a:t>置规模，反而使得训练速度减缓，学习增益减少</a:t>
            </a:r>
          </a:p>
        </p:txBody>
      </p:sp>
      <p:sp>
        <p:nvSpPr>
          <p:cNvPr id="30" name="矩形 29"/>
          <p:cNvSpPr/>
          <p:nvPr>
            <p:custDataLst>
              <p:tags r:id="rId6"/>
            </p:custDataLst>
          </p:nvPr>
        </p:nvSpPr>
        <p:spPr>
          <a:xfrm>
            <a:off x="5805805" y="4064635"/>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实验结论</a:t>
            </a:r>
          </a:p>
        </p:txBody>
      </p:sp>
      <p:sp>
        <p:nvSpPr>
          <p:cNvPr id="36" name="文本框 35"/>
          <p:cNvSpPr txBox="1"/>
          <p:nvPr>
            <p:custDataLst>
              <p:tags r:id="rId7"/>
            </p:custDataLst>
          </p:nvPr>
        </p:nvSpPr>
        <p:spPr>
          <a:xfrm>
            <a:off x="5944870" y="5491480"/>
            <a:ext cx="5702935" cy="614045"/>
          </a:xfrm>
          <a:prstGeom prst="rect">
            <a:avLst/>
          </a:prstGeom>
          <a:noFill/>
        </p:spPr>
        <p:txBody>
          <a:bodyPr wrap="square" rtlCol="0" anchor="t">
            <a:spAutoFit/>
          </a:bodyPr>
          <a:lstStyle/>
          <a:p>
            <a:r>
              <a:rPr lang="zh-CN" altLang="en-US" sz="1600"/>
              <a:t>最佳训练配置：</a:t>
            </a:r>
            <a:r>
              <a:rPr lang="zh-CN" altLang="en-US">
                <a:latin typeface="Times New Roman" panose="02020603050405020304" charset="0"/>
                <a:cs typeface="Times New Roman" panose="02020603050405020304" charset="0"/>
              </a:rPr>
              <a:t>16 GPUs and 12288 CPU cores </a:t>
            </a:r>
            <a:r>
              <a:rPr lang="zh-CN" altLang="en-US" sz="1600"/>
              <a:t>使得训练速</a:t>
            </a:r>
          </a:p>
          <a:p>
            <a:r>
              <a:rPr lang="zh-CN" altLang="en-US" sz="1600"/>
              <a:t> </a:t>
            </a:r>
            <a:r>
              <a:rPr lang="en-US" altLang="zh-CN" sz="1600"/>
              <a:t>                       </a:t>
            </a:r>
            <a:r>
              <a:rPr lang="zh-CN" altLang="en-US" sz="1600"/>
              <a:t>度接近线性</a:t>
            </a:r>
          </a:p>
        </p:txBody>
      </p:sp>
      <p:sp>
        <p:nvSpPr>
          <p:cNvPr id="37" name="PA-椭圆 25"/>
          <p:cNvSpPr/>
          <p:nvPr>
            <p:custDataLst>
              <p:tags r:id="rId8"/>
            </p:custDataLst>
          </p:nvPr>
        </p:nvSpPr>
        <p:spPr>
          <a:xfrm>
            <a:off x="5731510" y="480885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PA-椭圆 25"/>
          <p:cNvSpPr/>
          <p:nvPr>
            <p:custDataLst>
              <p:tags r:id="rId9"/>
            </p:custDataLst>
          </p:nvPr>
        </p:nvSpPr>
        <p:spPr>
          <a:xfrm>
            <a:off x="5752465" y="563118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custDataLst>
              <p:tags r:id="rId10"/>
            </p:custDataLst>
          </p:nvPr>
        </p:nvPicPr>
        <p:blipFill>
          <a:blip r:embed="rId40"/>
          <a:stretch>
            <a:fillRect/>
          </a:stretch>
        </p:blipFill>
        <p:spPr>
          <a:xfrm>
            <a:off x="1404620" y="911225"/>
            <a:ext cx="9751695" cy="3008630"/>
          </a:xfrm>
          <a:prstGeom prst="rect">
            <a:avLst/>
          </a:prstGeom>
        </p:spPr>
      </p:pic>
      <p:sp>
        <p:nvSpPr>
          <p:cNvPr id="3" name="矩形 2"/>
          <p:cNvSpPr/>
          <p:nvPr>
            <p:custDataLst>
              <p:tags r:id="rId11"/>
            </p:custDataLst>
          </p:nvPr>
        </p:nvSpPr>
        <p:spPr>
          <a:xfrm>
            <a:off x="859790" y="4064635"/>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实验配置</a:t>
            </a:r>
          </a:p>
        </p:txBody>
      </p:sp>
      <p:sp>
        <p:nvSpPr>
          <p:cNvPr id="4" name="PA-椭圆 25"/>
          <p:cNvSpPr/>
          <p:nvPr>
            <p:custDataLst>
              <p:tags r:id="rId12"/>
            </p:custDataLst>
          </p:nvPr>
        </p:nvSpPr>
        <p:spPr>
          <a:xfrm>
            <a:off x="715645" y="46996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920115" y="5302885"/>
            <a:ext cx="4557395" cy="1076325"/>
          </a:xfrm>
          <a:prstGeom prst="rect">
            <a:avLst/>
          </a:prstGeom>
          <a:noFill/>
        </p:spPr>
        <p:txBody>
          <a:bodyPr wrap="square" rtlCol="0" anchor="t">
            <a:spAutoFit/>
          </a:bodyPr>
          <a:lstStyle/>
          <a:p>
            <a:r>
              <a:rPr lang="zh-CN" altLang="en-US" sz="1600">
                <a:sym typeface="+mn-ea"/>
              </a:rPr>
              <a:t>调整批次大小：</a:t>
            </a:r>
            <a:r>
              <a:rPr lang="zh-CN" altLang="en-US" sz="1600"/>
              <a:t>改变批量大小意味着更改每次迭代期间一起处理的数据样本的数量，可以控制每个训练步骤中使用的数据量，这可能会影响学习过程的速度和效率，使训练过程控制更加灵活</a:t>
            </a:r>
          </a:p>
        </p:txBody>
      </p:sp>
      <p:sp>
        <p:nvSpPr>
          <p:cNvPr id="7" name="文本框 6"/>
          <p:cNvSpPr txBox="1"/>
          <p:nvPr>
            <p:custDataLst>
              <p:tags r:id="rId13"/>
            </p:custDataLst>
          </p:nvPr>
        </p:nvSpPr>
        <p:spPr>
          <a:xfrm>
            <a:off x="920115" y="4587240"/>
            <a:ext cx="4771390" cy="645160"/>
          </a:xfrm>
          <a:prstGeom prst="rect">
            <a:avLst/>
          </a:prstGeom>
          <a:noFill/>
        </p:spPr>
        <p:txBody>
          <a:bodyPr wrap="square" rtlCol="0" anchor="t">
            <a:spAutoFit/>
          </a:bodyPr>
          <a:lstStyle/>
          <a:p>
            <a:r>
              <a:rPr lang="zh-CN" altLang="en-US" sz="1600"/>
              <a:t>单个</a:t>
            </a:r>
            <a:r>
              <a:rPr lang="en-US" altLang="zh-CN">
                <a:latin typeface="Times New Roman" panose="02020603050405020304" charset="0"/>
                <a:cs typeface="Times New Roman" panose="02020603050405020304" charset="0"/>
              </a:rPr>
              <a:t>GPU</a:t>
            </a:r>
            <a:r>
              <a:rPr lang="zh-CN" altLang="en-US" sz="1600"/>
              <a:t>具有固定的批大小，整体的批大小于</a:t>
            </a:r>
            <a:r>
              <a:rPr lang="en-US" altLang="zh-CN">
                <a:latin typeface="Times New Roman" panose="02020603050405020304" charset="0"/>
                <a:cs typeface="Times New Roman" panose="02020603050405020304" charset="0"/>
              </a:rPr>
              <a:t>G</a:t>
            </a:r>
          </a:p>
          <a:p>
            <a:r>
              <a:rPr lang="en-US" altLang="zh-CN">
                <a:latin typeface="Times New Roman" panose="02020603050405020304" charset="0"/>
                <a:cs typeface="Times New Roman" panose="02020603050405020304" charset="0"/>
              </a:rPr>
              <a:t>PU</a:t>
            </a:r>
            <a:r>
              <a:rPr lang="zh-CN" altLang="en-US" sz="1600"/>
              <a:t>数量成正比；</a:t>
            </a:r>
          </a:p>
        </p:txBody>
      </p:sp>
      <p:sp>
        <p:nvSpPr>
          <p:cNvPr id="14" name="PA-椭圆 25"/>
          <p:cNvSpPr/>
          <p:nvPr>
            <p:custDataLst>
              <p:tags r:id="rId14"/>
            </p:custDataLst>
          </p:nvPr>
        </p:nvSpPr>
        <p:spPr>
          <a:xfrm>
            <a:off x="698500" y="541845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custDataLst>
              <p:tags r:id="rId15"/>
            </p:custDataLst>
          </p:nvPr>
        </p:nvSpPr>
        <p:spPr>
          <a:xfrm>
            <a:off x="11788140" y="4651375"/>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16"/>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17"/>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custDataLst>
              <p:tags r:id="rId18"/>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custDataLst>
              <p:tags r:id="rId19"/>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20"/>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21"/>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custDataLst>
              <p:tags r:id="rId22"/>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custDataLst>
              <p:tags r:id="rId23"/>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custDataLst>
              <p:tags r:id="rId24"/>
            </p:custDataLst>
          </p:nvPr>
        </p:nvSpPr>
        <p:spPr>
          <a:xfrm>
            <a:off x="11875770" y="423862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custDataLst>
              <p:tags r:id="rId25"/>
            </p:custDataLst>
          </p:nvPr>
        </p:nvSpPr>
        <p:spPr>
          <a:xfrm>
            <a:off x="11875770" y="44678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custDataLst>
              <p:tags r:id="rId26"/>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8"/>
              </p:custDataLst>
            </p:nvPr>
          </p:nvPicPr>
          <p:blipFill>
            <a:blip r:embed="rId42"/>
            <a:stretch>
              <a:fillRect/>
            </a:stretch>
          </p:blipFill>
          <p:spPr>
            <a:xfrm>
              <a:off x="11714" y="2331"/>
              <a:ext cx="796" cy="796"/>
            </a:xfrm>
            <a:prstGeom prst="rect">
              <a:avLst/>
            </a:prstGeom>
            <a:noFill/>
          </p:spPr>
        </p:pic>
        <p:pic>
          <p:nvPicPr>
            <p:cNvPr id="69" name="图片 68"/>
            <p:cNvPicPr>
              <a:picLocks noChangeAspect="1"/>
            </p:cNvPicPr>
            <p:nvPr>
              <p:custDataLst>
                <p:tags r:id="rId39"/>
              </p:custDataLst>
            </p:nvPr>
          </p:nvPicPr>
          <p:blipFill>
            <a:blip r:embed="rId43"/>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503555" y="137795"/>
            <a:ext cx="331406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Vision Performance</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3"/>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4"/>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5"/>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6"/>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7"/>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31"/>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32"/>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4732020" y="121920"/>
            <a:ext cx="375602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基于视觉的状态估计器</a:t>
            </a:r>
          </a:p>
        </p:txBody>
      </p:sp>
      <p:sp>
        <p:nvSpPr>
          <p:cNvPr id="22" name="矩形 21"/>
          <p:cNvSpPr/>
          <p:nvPr>
            <p:custDataLst>
              <p:tags r:id="rId5"/>
            </p:custDataLst>
          </p:nvPr>
        </p:nvSpPr>
        <p:spPr>
          <a:xfrm>
            <a:off x="6200775" y="949325"/>
            <a:ext cx="2094865" cy="35687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latin typeface="Times New Roman" panose="02020603050405020304" charset="0"/>
                <a:cs typeface="Times New Roman" panose="02020603050405020304" charset="0"/>
              </a:rPr>
              <a:t>实验配置</a:t>
            </a:r>
          </a:p>
        </p:txBody>
      </p:sp>
      <p:sp>
        <p:nvSpPr>
          <p:cNvPr id="24" name="文本框 23"/>
          <p:cNvSpPr txBox="1"/>
          <p:nvPr>
            <p:custDataLst>
              <p:tags r:id="rId6"/>
            </p:custDataLst>
          </p:nvPr>
        </p:nvSpPr>
        <p:spPr>
          <a:xfrm>
            <a:off x="965200" y="4596765"/>
            <a:ext cx="7000875" cy="583565"/>
          </a:xfrm>
          <a:prstGeom prst="rect">
            <a:avLst/>
          </a:prstGeom>
          <a:noFill/>
        </p:spPr>
        <p:txBody>
          <a:bodyPr wrap="square" rtlCol="0" anchor="t">
            <a:spAutoFit/>
          </a:bodyPr>
          <a:lstStyle/>
          <a:p>
            <a:r>
              <a:rPr lang="zh-CN" altLang="en-US" sz="1600"/>
              <a:t>较低的数据误差：在模拟环境中合成的数据上能够</a:t>
            </a:r>
          </a:p>
          <a:p>
            <a:r>
              <a:rPr lang="en-US" altLang="zh-CN" sz="1600"/>
              <a:t>       </a:t>
            </a:r>
            <a:r>
              <a:rPr lang="zh-CN" altLang="en-US" sz="1600"/>
              <a:t>实现较低的旋转误差和位置误差</a:t>
            </a:r>
          </a:p>
        </p:txBody>
      </p:sp>
      <p:sp>
        <p:nvSpPr>
          <p:cNvPr id="30" name="矩形 29"/>
          <p:cNvSpPr/>
          <p:nvPr>
            <p:custDataLst>
              <p:tags r:id="rId7"/>
            </p:custDataLst>
          </p:nvPr>
        </p:nvSpPr>
        <p:spPr>
          <a:xfrm>
            <a:off x="744220" y="400050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实验结论</a:t>
            </a:r>
          </a:p>
        </p:txBody>
      </p:sp>
      <p:sp>
        <p:nvSpPr>
          <p:cNvPr id="36" name="文本框 35"/>
          <p:cNvSpPr txBox="1"/>
          <p:nvPr>
            <p:custDataLst>
              <p:tags r:id="rId8"/>
            </p:custDataLst>
          </p:nvPr>
        </p:nvSpPr>
        <p:spPr>
          <a:xfrm>
            <a:off x="970915" y="5376545"/>
            <a:ext cx="4741545" cy="583565"/>
          </a:xfrm>
          <a:prstGeom prst="rect">
            <a:avLst/>
          </a:prstGeom>
          <a:noFill/>
        </p:spPr>
        <p:txBody>
          <a:bodyPr wrap="square" rtlCol="0" anchor="t">
            <a:spAutoFit/>
          </a:bodyPr>
          <a:lstStyle/>
          <a:p>
            <a:r>
              <a:rPr lang="zh-CN" altLang="en-US" sz="1600"/>
              <a:t>成功迁移：虽然利用</a:t>
            </a:r>
            <a:r>
              <a:rPr lang="zh-CN" altLang="en-US" sz="1600">
                <a:latin typeface="Times New Roman" panose="02020603050405020304" charset="0"/>
                <a:cs typeface="Times New Roman" panose="02020603050405020304" charset="0"/>
              </a:rPr>
              <a:t>MuJoCo</a:t>
            </a:r>
            <a:r>
              <a:rPr lang="zh-CN" altLang="en-US" sz="1600"/>
              <a:t>渲染的图像会增加些</a:t>
            </a:r>
          </a:p>
          <a:p>
            <a:r>
              <a:rPr lang="zh-CN" altLang="en-US" sz="1600"/>
              <a:t> </a:t>
            </a:r>
            <a:r>
              <a:rPr lang="en-US" altLang="zh-CN" sz="1600"/>
              <a:t>      </a:t>
            </a:r>
            <a:r>
              <a:rPr lang="zh-CN" altLang="en-US" sz="1600"/>
              <a:t>许误差，但是能够实现模型成功迁移</a:t>
            </a:r>
          </a:p>
        </p:txBody>
      </p:sp>
      <p:sp>
        <p:nvSpPr>
          <p:cNvPr id="37" name="PA-椭圆 25"/>
          <p:cNvSpPr/>
          <p:nvPr>
            <p:custDataLst>
              <p:tags r:id="rId9"/>
            </p:custDataLst>
          </p:nvPr>
        </p:nvSpPr>
        <p:spPr>
          <a:xfrm>
            <a:off x="744220" y="47078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PA-椭圆 25"/>
          <p:cNvSpPr/>
          <p:nvPr>
            <p:custDataLst>
              <p:tags r:id="rId10"/>
            </p:custDataLst>
          </p:nvPr>
        </p:nvSpPr>
        <p:spPr>
          <a:xfrm>
            <a:off x="744220" y="548830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p:cNvPicPr>
            <a:picLocks noChangeAspect="1"/>
          </p:cNvPicPr>
          <p:nvPr>
            <p:custDataLst>
              <p:tags r:id="rId11"/>
            </p:custDataLst>
          </p:nvPr>
        </p:nvPicPr>
        <p:blipFill>
          <a:blip r:embed="rId44"/>
          <a:stretch>
            <a:fillRect/>
          </a:stretch>
        </p:blipFill>
        <p:spPr>
          <a:xfrm>
            <a:off x="5595620" y="4467860"/>
            <a:ext cx="6274435" cy="1594485"/>
          </a:xfrm>
          <a:prstGeom prst="rect">
            <a:avLst/>
          </a:prstGeom>
        </p:spPr>
      </p:pic>
      <p:pic>
        <p:nvPicPr>
          <p:cNvPr id="4" name="图片 3"/>
          <p:cNvPicPr>
            <a:picLocks noChangeAspect="1"/>
          </p:cNvPicPr>
          <p:nvPr>
            <p:custDataLst>
              <p:tags r:id="rId12"/>
            </p:custDataLst>
          </p:nvPr>
        </p:nvPicPr>
        <p:blipFill>
          <a:blip r:embed="rId45"/>
          <a:stretch>
            <a:fillRect/>
          </a:stretch>
        </p:blipFill>
        <p:spPr>
          <a:xfrm>
            <a:off x="744220" y="888365"/>
            <a:ext cx="4919345" cy="2893695"/>
          </a:xfrm>
          <a:prstGeom prst="rect">
            <a:avLst/>
          </a:prstGeom>
        </p:spPr>
      </p:pic>
      <p:sp>
        <p:nvSpPr>
          <p:cNvPr id="5" name="文本框 4"/>
          <p:cNvSpPr txBox="1"/>
          <p:nvPr/>
        </p:nvSpPr>
        <p:spPr>
          <a:xfrm>
            <a:off x="6496050" y="1423670"/>
            <a:ext cx="4121785" cy="368300"/>
          </a:xfrm>
          <a:prstGeom prst="rect">
            <a:avLst/>
          </a:prstGeom>
          <a:noFill/>
        </p:spPr>
        <p:txBody>
          <a:bodyPr wrap="square" rtlCol="0" anchor="t">
            <a:spAutoFit/>
          </a:bodyPr>
          <a:lstStyle/>
          <a:p>
            <a:r>
              <a:rPr lang="en-US" altLang="zh-CN">
                <a:latin typeface="Times New Roman" panose="02020603050405020304" charset="0"/>
              </a:rPr>
              <a:t>Test Set</a:t>
            </a:r>
            <a:r>
              <a:rPr lang="en-US" altLang="zh-CN" sz="1600">
                <a:latin typeface="Times New Roman" panose="02020603050405020304" charset="0"/>
              </a:rPr>
              <a:t>: </a:t>
            </a:r>
            <a:r>
              <a:rPr lang="zh-CN" altLang="en-US" sz="1600">
                <a:latin typeface="Times New Roman" panose="02020603050405020304" charset="0"/>
              </a:rPr>
              <a:t>在收集得到的测试集上进行实验</a:t>
            </a:r>
          </a:p>
        </p:txBody>
      </p:sp>
      <p:sp>
        <p:nvSpPr>
          <p:cNvPr id="6" name="PA-椭圆 25"/>
          <p:cNvSpPr/>
          <p:nvPr>
            <p:custDataLst>
              <p:tags r:id="rId13"/>
            </p:custDataLst>
          </p:nvPr>
        </p:nvSpPr>
        <p:spPr>
          <a:xfrm>
            <a:off x="6282055" y="153924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custDataLst>
              <p:tags r:id="rId14"/>
            </p:custDataLst>
          </p:nvPr>
        </p:nvSpPr>
        <p:spPr>
          <a:xfrm>
            <a:off x="6108700" y="5431790"/>
            <a:ext cx="5181600" cy="235585"/>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PA-椭圆 25"/>
          <p:cNvSpPr/>
          <p:nvPr>
            <p:custDataLst>
              <p:tags r:id="rId15"/>
            </p:custDataLst>
          </p:nvPr>
        </p:nvSpPr>
        <p:spPr>
          <a:xfrm>
            <a:off x="6282055" y="198120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custDataLst>
              <p:tags r:id="rId16"/>
            </p:custDataLst>
          </p:nvPr>
        </p:nvSpPr>
        <p:spPr>
          <a:xfrm>
            <a:off x="6512560" y="1868805"/>
            <a:ext cx="4636135" cy="614045"/>
          </a:xfrm>
          <a:prstGeom prst="rect">
            <a:avLst/>
          </a:prstGeom>
          <a:noFill/>
        </p:spPr>
        <p:txBody>
          <a:bodyPr wrap="square" rtlCol="0" anchor="t">
            <a:spAutoFit/>
          </a:bodyPr>
          <a:lstStyle/>
          <a:p>
            <a:r>
              <a:rPr lang="en-US" altLang="zh-CN">
                <a:latin typeface="Times New Roman" panose="02020603050405020304" charset="0"/>
              </a:rPr>
              <a:t>Unity</a:t>
            </a:r>
            <a:r>
              <a:rPr lang="en-US" altLang="zh-CN" sz="1600">
                <a:latin typeface="Times New Roman" panose="02020603050405020304" charset="0"/>
              </a:rPr>
              <a:t>: </a:t>
            </a:r>
            <a:r>
              <a:rPr lang="zh-CN" altLang="en-US" sz="1600">
                <a:latin typeface="Times New Roman" panose="02020603050405020304" charset="0"/>
              </a:rPr>
              <a:t>用于模拟环境合成数据集，测试模拟环</a:t>
            </a:r>
          </a:p>
          <a:p>
            <a:r>
              <a:rPr lang="zh-CN" altLang="en-US" sz="1600">
                <a:latin typeface="Times New Roman" panose="02020603050405020304" charset="0"/>
              </a:rPr>
              <a:t> </a:t>
            </a:r>
            <a:r>
              <a:rPr lang="en-US" altLang="zh-CN" sz="1600">
                <a:latin typeface="Times New Roman" panose="02020603050405020304" charset="0"/>
              </a:rPr>
              <a:t>           </a:t>
            </a:r>
            <a:r>
              <a:rPr lang="zh-CN" altLang="en-US" sz="1600">
                <a:latin typeface="Times New Roman" panose="02020603050405020304" charset="0"/>
              </a:rPr>
              <a:t>境中基于视觉的状态估计器的估计误差</a:t>
            </a:r>
          </a:p>
        </p:txBody>
      </p:sp>
      <p:sp>
        <p:nvSpPr>
          <p:cNvPr id="23" name="PA-椭圆 25"/>
          <p:cNvSpPr/>
          <p:nvPr>
            <p:custDataLst>
              <p:tags r:id="rId17"/>
            </p:custDataLst>
          </p:nvPr>
        </p:nvSpPr>
        <p:spPr>
          <a:xfrm>
            <a:off x="6322695" y="266255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custDataLst>
              <p:tags r:id="rId18"/>
            </p:custDataLst>
          </p:nvPr>
        </p:nvSpPr>
        <p:spPr>
          <a:xfrm>
            <a:off x="6553200" y="2550160"/>
            <a:ext cx="4636135" cy="614045"/>
          </a:xfrm>
          <a:prstGeom prst="rect">
            <a:avLst/>
          </a:prstGeom>
          <a:noFill/>
        </p:spPr>
        <p:txBody>
          <a:bodyPr wrap="square" rtlCol="0" anchor="t">
            <a:spAutoFit/>
          </a:bodyPr>
          <a:lstStyle/>
          <a:p>
            <a:r>
              <a:rPr lang="en-US" altLang="zh-CN">
                <a:latin typeface="Times New Roman" panose="02020603050405020304" charset="0"/>
              </a:rPr>
              <a:t>MuJoCo</a:t>
            </a:r>
            <a:r>
              <a:rPr lang="en-US" altLang="zh-CN" sz="1600">
                <a:latin typeface="Times New Roman" panose="02020603050405020304" charset="0"/>
              </a:rPr>
              <a:t>: </a:t>
            </a:r>
            <a:r>
              <a:rPr lang="zh-CN" altLang="en-US" sz="1600">
                <a:latin typeface="Times New Roman" panose="02020603050405020304" charset="0"/>
              </a:rPr>
              <a:t>用于实际环境的真实数据集，测试真</a:t>
            </a:r>
          </a:p>
          <a:p>
            <a:r>
              <a:rPr lang="zh-CN" altLang="en-US" sz="1600">
                <a:latin typeface="Times New Roman" panose="02020603050405020304" charset="0"/>
              </a:rPr>
              <a:t> </a:t>
            </a:r>
            <a:r>
              <a:rPr lang="en-US" altLang="zh-CN" sz="1600">
                <a:latin typeface="Times New Roman" panose="02020603050405020304" charset="0"/>
              </a:rPr>
              <a:t>          </a:t>
            </a:r>
            <a:r>
              <a:rPr lang="zh-CN" altLang="en-US" sz="1600">
                <a:latin typeface="Times New Roman" panose="02020603050405020304" charset="0"/>
              </a:rPr>
              <a:t>实环境中基于视觉的状态估计器的估计误差</a:t>
            </a:r>
          </a:p>
        </p:txBody>
      </p:sp>
      <p:sp>
        <p:nvSpPr>
          <p:cNvPr id="56" name="椭圆 55"/>
          <p:cNvSpPr/>
          <p:nvPr>
            <p:custDataLst>
              <p:tags r:id="rId19"/>
            </p:custDataLst>
          </p:nvPr>
        </p:nvSpPr>
        <p:spPr>
          <a:xfrm>
            <a:off x="11788140" y="489585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20"/>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21"/>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custDataLst>
              <p:tags r:id="rId22"/>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custDataLst>
              <p:tags r:id="rId23"/>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24"/>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25"/>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custDataLst>
              <p:tags r:id="rId26"/>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custDataLst>
              <p:tags r:id="rId27"/>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custDataLst>
              <p:tags r:id="rId28"/>
            </p:custDataLst>
          </p:nvPr>
        </p:nvSpPr>
        <p:spPr>
          <a:xfrm>
            <a:off x="11875770" y="423862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custDataLst>
              <p:tags r:id="rId29"/>
            </p:custDataLst>
          </p:nvPr>
        </p:nvSpPr>
        <p:spPr>
          <a:xfrm>
            <a:off x="11875770" y="44678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custDataLst>
              <p:tags r:id="rId30"/>
            </p:custDataLst>
          </p:nvPr>
        </p:nvSpPr>
        <p:spPr>
          <a:xfrm>
            <a:off x="11870690" y="47148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13"/>
              </p:custDataLst>
            </p:nvPr>
          </p:nvPicPr>
          <p:blipFill>
            <a:blip r:embed="rId16"/>
            <a:stretch>
              <a:fillRect/>
            </a:stretch>
          </p:blipFill>
          <p:spPr>
            <a:xfrm>
              <a:off x="11714" y="2331"/>
              <a:ext cx="796" cy="796"/>
            </a:xfrm>
            <a:prstGeom prst="rect">
              <a:avLst/>
            </a:prstGeom>
            <a:noFill/>
          </p:spPr>
        </p:pic>
        <p:pic>
          <p:nvPicPr>
            <p:cNvPr id="69" name="图片 68"/>
            <p:cNvPicPr>
              <a:picLocks noChangeAspect="1"/>
            </p:cNvPicPr>
            <p:nvPr>
              <p:custDataLst>
                <p:tags r:id="rId14"/>
              </p:custDataLst>
            </p:nvPr>
          </p:nvPicPr>
          <p:blipFill>
            <a:blip r:embed="rId17"/>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560705" y="137795"/>
            <a:ext cx="311340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Literature Survey</a:t>
            </a:r>
          </a:p>
        </p:txBody>
      </p:sp>
      <p:sp>
        <p:nvSpPr>
          <p:cNvPr id="74" name="PA-文本框 1"/>
          <p:cNvSpPr txBox="1"/>
          <p:nvPr>
            <p:custDataLst>
              <p:tags r:id="rId4"/>
            </p:custDataLst>
          </p:nvPr>
        </p:nvSpPr>
        <p:spPr>
          <a:xfrm>
            <a:off x="3869055" y="1828165"/>
            <a:ext cx="4073525" cy="916305"/>
          </a:xfrm>
          <a:prstGeom prst="rect">
            <a:avLst/>
          </a:prstGeom>
          <a:noFill/>
        </p:spPr>
        <p:txBody>
          <a:bodyPr wrap="square" rtlCol="0">
            <a:noAutofit/>
          </a:bodyPr>
          <a:lstStyle/>
          <a:p>
            <a:pPr algn="l">
              <a:buClrTx/>
              <a:buSzTx/>
              <a:buFontTx/>
            </a:pPr>
            <a:r>
              <a:rPr lang="en-US" altLang="zh-CN" sz="6000" b="1" dirty="0">
                <a:solidFill>
                  <a:schemeClr val="tx1"/>
                </a:solidFill>
                <a:effectLst>
                  <a:outerShdw blurRad="38100" dist="19050" dir="2700000" algn="tl" rotWithShape="0">
                    <a:schemeClr val="dk1">
                      <a:alpha val="40000"/>
                    </a:schemeClr>
                  </a:outerShdw>
                </a:effectLst>
                <a:cs typeface="+mn-ea"/>
                <a:sym typeface="+mn-lt"/>
              </a:rPr>
              <a:t>THANKS!</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8"/>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9"/>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10"/>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11"/>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12"/>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sp>
        <p:nvSpPr>
          <p:cNvPr id="42" name="文本框 41"/>
          <p:cNvSpPr txBox="1"/>
          <p:nvPr>
            <p:custDataLst>
              <p:tags r:id="rId5"/>
            </p:custDataLst>
          </p:nvPr>
        </p:nvSpPr>
        <p:spPr>
          <a:xfrm>
            <a:off x="1347470" y="5901690"/>
            <a:ext cx="2521585" cy="464185"/>
          </a:xfrm>
          <a:prstGeom prst="rect">
            <a:avLst/>
          </a:prstGeom>
          <a:noFill/>
        </p:spPr>
        <p:txBody>
          <a:bodyPr wrap="square" rtlCol="0" anchor="t">
            <a:noAutofit/>
          </a:bodyPr>
          <a:lstStyle/>
          <a:p>
            <a:pPr>
              <a:lnSpc>
                <a:spcPct val="125000"/>
              </a:lnSpc>
            </a:pPr>
            <a:r>
              <a:rPr lang="zh-CN" altLang="en-US" dirty="0">
                <a:solidFill>
                  <a:schemeClr val="bg1"/>
                </a:solidFill>
                <a:cs typeface="+mn-ea"/>
                <a:sym typeface="+mn-lt"/>
              </a:rPr>
              <a:t>汇报人：李志豪</a:t>
            </a:r>
          </a:p>
        </p:txBody>
      </p:sp>
      <p:sp>
        <p:nvSpPr>
          <p:cNvPr id="31" name="文本框 30"/>
          <p:cNvSpPr txBox="1"/>
          <p:nvPr>
            <p:custDataLst>
              <p:tags r:id="rId6"/>
            </p:custDataLst>
          </p:nvPr>
        </p:nvSpPr>
        <p:spPr>
          <a:xfrm>
            <a:off x="4878070" y="3047365"/>
            <a:ext cx="2037080" cy="585470"/>
          </a:xfrm>
          <a:prstGeom prst="rect">
            <a:avLst/>
          </a:prstGeom>
          <a:noFill/>
        </p:spPr>
        <p:txBody>
          <a:bodyPr wrap="square" rtlCol="0" anchor="t">
            <a:noAutofit/>
          </a:bodyPr>
          <a:lstStyle/>
          <a:p>
            <a:pPr marL="0" lvl="1" indent="0">
              <a:lnSpc>
                <a:spcPct val="125000"/>
              </a:lnSpc>
              <a:buFont typeface="Wingdings" panose="05000000000000000000" charset="0"/>
              <a:buNone/>
            </a:pPr>
            <a:r>
              <a:rPr lang="zh-CN" altLang="en-US" sz="2400" b="1" dirty="0">
                <a:solidFill>
                  <a:schemeClr val="accent1">
                    <a:lumMod val="75000"/>
                  </a:schemeClr>
                </a:solidFill>
                <a:ea typeface="+mn-lt"/>
                <a:cs typeface="+mn-ea"/>
                <a:sym typeface="+mn-lt"/>
              </a:rPr>
              <a:t>恳请批评指正</a:t>
            </a:r>
          </a:p>
        </p:txBody>
      </p:sp>
      <p:sp>
        <p:nvSpPr>
          <p:cNvPr id="8" name="矩形 7"/>
          <p:cNvSpPr/>
          <p:nvPr>
            <p:custDataLst>
              <p:tags r:id="rId7"/>
            </p:custDataLst>
          </p:nvPr>
        </p:nvSpPr>
        <p:spPr>
          <a:xfrm>
            <a:off x="635" y="4963795"/>
            <a:ext cx="12192000" cy="758825"/>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400"/>
              <a:t>学习灵活的手部操作</a:t>
            </a:r>
            <a:r>
              <a:rPr lang="en-US" altLang="zh-CN" sz="2400"/>
              <a:t>——Robotics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74"/>
                                        </p:tgtEl>
                                        <p:attrNameLst>
                                          <p:attrName>style.visibility</p:attrName>
                                        </p:attrNameLst>
                                      </p:cBhvr>
                                      <p:to>
                                        <p:strVal val="visible"/>
                                      </p:to>
                                    </p:set>
                                    <p:anim to="" calcmode="lin" valueType="num">
                                      <p:cBhvr>
                                        <p:cTn id="11" dur="700" fill="hold">
                                          <p:stCondLst>
                                            <p:cond delay="0"/>
                                          </p:stCondLst>
                                        </p:cTn>
                                        <p:tgtEl>
                                          <p:spTgt spid="74"/>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74"/>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40"/>
              </p:custDataLst>
            </p:nvPr>
          </p:nvPicPr>
          <p:blipFill>
            <a:blip r:embed="rId44"/>
            <a:stretch>
              <a:fillRect/>
            </a:stretch>
          </p:blipFill>
          <p:spPr>
            <a:xfrm>
              <a:off x="11714" y="2331"/>
              <a:ext cx="796" cy="796"/>
            </a:xfrm>
            <a:prstGeom prst="rect">
              <a:avLst/>
            </a:prstGeom>
            <a:noFill/>
          </p:spPr>
        </p:pic>
        <p:pic>
          <p:nvPicPr>
            <p:cNvPr id="69" name="图片 68"/>
            <p:cNvPicPr>
              <a:picLocks noChangeAspect="1"/>
            </p:cNvPicPr>
            <p:nvPr>
              <p:custDataLst>
                <p:tags r:id="rId41"/>
              </p:custDataLst>
            </p:nvPr>
          </p:nvPicPr>
          <p:blipFill>
            <a:blip r:embed="rId45"/>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42595" y="137795"/>
            <a:ext cx="380555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Research Background</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5"/>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6"/>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7"/>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8"/>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9"/>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sp>
        <p:nvSpPr>
          <p:cNvPr id="34" name="PA-椭圆 25"/>
          <p:cNvSpPr/>
          <p:nvPr>
            <p:custDataLst>
              <p:tags r:id="rId4"/>
            </p:custDataLst>
          </p:nvPr>
        </p:nvSpPr>
        <p:spPr>
          <a:xfrm>
            <a:off x="848360" y="148399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椭圆 25"/>
          <p:cNvSpPr/>
          <p:nvPr>
            <p:custDataLst>
              <p:tags r:id="rId5"/>
            </p:custDataLst>
          </p:nvPr>
        </p:nvSpPr>
        <p:spPr>
          <a:xfrm>
            <a:off x="842010" y="288798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PA-椭圆 25"/>
          <p:cNvSpPr/>
          <p:nvPr>
            <p:custDataLst>
              <p:tags r:id="rId6"/>
            </p:custDataLst>
          </p:nvPr>
        </p:nvSpPr>
        <p:spPr>
          <a:xfrm>
            <a:off x="848360" y="19507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custDataLst>
              <p:tags r:id="rId7"/>
            </p:custDataLst>
          </p:nvPr>
        </p:nvSpPr>
        <p:spPr>
          <a:xfrm>
            <a:off x="1068705" y="1313815"/>
            <a:ext cx="7799705" cy="464185"/>
          </a:xfrm>
          <a:prstGeom prst="rect">
            <a:avLst/>
          </a:prstGeom>
          <a:noFill/>
        </p:spPr>
        <p:txBody>
          <a:bodyPr wrap="square" rtlCol="0" anchor="t">
            <a:noAutofit/>
          </a:bodyPr>
          <a:lstStyle/>
          <a:p>
            <a:pPr>
              <a:lnSpc>
                <a:spcPct val="125000"/>
              </a:lnSpc>
            </a:pPr>
            <a:r>
              <a:rPr lang="zh-CN" altLang="en-US" dirty="0">
                <a:cs typeface="+mn-ea"/>
                <a:sym typeface="+mn-lt"/>
              </a:rPr>
              <a:t>现在的机器人专门面向特定任务而设计，工作在受约束的环境中</a:t>
            </a:r>
          </a:p>
        </p:txBody>
      </p:sp>
      <p:sp>
        <p:nvSpPr>
          <p:cNvPr id="43" name="文本框 42"/>
          <p:cNvSpPr txBox="1"/>
          <p:nvPr>
            <p:custDataLst>
              <p:tags r:id="rId8"/>
            </p:custDataLst>
          </p:nvPr>
        </p:nvSpPr>
        <p:spPr>
          <a:xfrm>
            <a:off x="1017905" y="2708275"/>
            <a:ext cx="9566910" cy="756285"/>
          </a:xfrm>
          <a:prstGeom prst="rect">
            <a:avLst/>
          </a:prstGeom>
          <a:noFill/>
        </p:spPr>
        <p:txBody>
          <a:bodyPr wrap="square" rtlCol="0" anchor="t">
            <a:noAutofit/>
          </a:bodyPr>
          <a:lstStyle/>
          <a:p>
            <a:pPr>
              <a:lnSpc>
                <a:spcPct val="125000"/>
              </a:lnSpc>
            </a:pPr>
            <a:r>
              <a:rPr lang="zh-CN" altLang="en-US" dirty="0">
                <a:cs typeface="+mn-ea"/>
                <a:sym typeface="+mn-lt"/>
              </a:rPr>
              <a:t>人类能够在复杂多样的环境中，执行一系列灵活的操控任务，因此模拟人类设计机器人手爪能够增强机器人控制的能力</a:t>
            </a:r>
            <a:endParaRPr dirty="0">
              <a:sym typeface="+mn-lt"/>
            </a:endParaRPr>
          </a:p>
        </p:txBody>
      </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33"/>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34"/>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9"/>
            </p:custDataLst>
          </p:nvPr>
        </p:nvSpPr>
        <p:spPr>
          <a:xfrm>
            <a:off x="4913630" y="137795"/>
            <a:ext cx="268922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机器人控制的现状</a:t>
            </a:r>
          </a:p>
        </p:txBody>
      </p:sp>
      <p:sp>
        <p:nvSpPr>
          <p:cNvPr id="3" name="矩形 2"/>
          <p:cNvSpPr/>
          <p:nvPr>
            <p:custDataLst>
              <p:tags r:id="rId10"/>
            </p:custDataLst>
          </p:nvPr>
        </p:nvSpPr>
        <p:spPr>
          <a:xfrm>
            <a:off x="835660" y="935355"/>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难以灵活操控物体</a:t>
            </a:r>
          </a:p>
        </p:txBody>
      </p:sp>
      <p:sp>
        <p:nvSpPr>
          <p:cNvPr id="4" name="文本框 3"/>
          <p:cNvSpPr txBox="1"/>
          <p:nvPr>
            <p:custDataLst>
              <p:tags r:id="rId11"/>
            </p:custDataLst>
          </p:nvPr>
        </p:nvSpPr>
        <p:spPr>
          <a:xfrm>
            <a:off x="1056005" y="1760220"/>
            <a:ext cx="8698865" cy="464185"/>
          </a:xfrm>
          <a:prstGeom prst="rect">
            <a:avLst/>
          </a:prstGeom>
          <a:noFill/>
        </p:spPr>
        <p:txBody>
          <a:bodyPr wrap="square" rtlCol="0" anchor="t">
            <a:noAutofit/>
          </a:bodyPr>
          <a:lstStyle/>
          <a:p>
            <a:pPr>
              <a:lnSpc>
                <a:spcPct val="125000"/>
              </a:lnSpc>
            </a:pPr>
            <a:r>
              <a:rPr lang="zh-CN" altLang="en-US" dirty="0">
                <a:cs typeface="+mn-ea"/>
                <a:sym typeface="+mn-lt"/>
              </a:rPr>
              <a:t>现在的机器人难以利用复杂的末端执行器，以实现抓取、拾取或操纵其他物体</a:t>
            </a:r>
          </a:p>
        </p:txBody>
      </p:sp>
      <p:sp>
        <p:nvSpPr>
          <p:cNvPr id="5" name="矩形 4"/>
          <p:cNvSpPr/>
          <p:nvPr>
            <p:custDataLst>
              <p:tags r:id="rId12"/>
            </p:custDataLst>
          </p:nvPr>
        </p:nvSpPr>
        <p:spPr>
          <a:xfrm>
            <a:off x="835025" y="2312035"/>
            <a:ext cx="231711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Inspiration Source</a:t>
            </a:r>
          </a:p>
        </p:txBody>
      </p:sp>
      <p:sp>
        <p:nvSpPr>
          <p:cNvPr id="6" name="矩形 5"/>
          <p:cNvSpPr/>
          <p:nvPr>
            <p:custDataLst>
              <p:tags r:id="rId13"/>
            </p:custDataLst>
          </p:nvPr>
        </p:nvSpPr>
        <p:spPr>
          <a:xfrm>
            <a:off x="835025" y="3547110"/>
            <a:ext cx="2315845" cy="3460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研究的问题</a:t>
            </a:r>
          </a:p>
        </p:txBody>
      </p:sp>
      <p:sp>
        <p:nvSpPr>
          <p:cNvPr id="21" name="文本框 20"/>
          <p:cNvSpPr txBox="1"/>
          <p:nvPr>
            <p:custDataLst>
              <p:tags r:id="rId14"/>
            </p:custDataLst>
          </p:nvPr>
        </p:nvSpPr>
        <p:spPr>
          <a:xfrm>
            <a:off x="1062355" y="3892550"/>
            <a:ext cx="9566910" cy="492125"/>
          </a:xfrm>
          <a:prstGeom prst="rect">
            <a:avLst/>
          </a:prstGeom>
          <a:noFill/>
        </p:spPr>
        <p:txBody>
          <a:bodyPr wrap="square" rtlCol="0" anchor="t">
            <a:noAutofit/>
          </a:bodyPr>
          <a:lstStyle/>
          <a:p>
            <a:pPr>
              <a:lnSpc>
                <a:spcPct val="125000"/>
              </a:lnSpc>
            </a:pPr>
            <a:r>
              <a:rPr lang="zh-CN" altLang="en-US" dirty="0">
                <a:cs typeface="+mn-ea"/>
                <a:sym typeface="+mn-lt"/>
              </a:rPr>
              <a:t>机器人手掌中物体的重定向</a:t>
            </a:r>
            <a:r>
              <a:rPr lang="en-US" altLang="zh-CN" baseline="30000" dirty="0">
                <a:latin typeface="微软雅黑" panose="020B0503020204020204" charset="-122"/>
                <a:ea typeface="微软雅黑" panose="020B0503020204020204" charset="-122"/>
                <a:cs typeface="Times New Roman" panose="02020603050405020304" charset="0"/>
                <a:sym typeface="+mn-lt"/>
              </a:rPr>
              <a:t>1</a:t>
            </a:r>
          </a:p>
        </p:txBody>
      </p:sp>
      <p:sp>
        <p:nvSpPr>
          <p:cNvPr id="22" name="PA-椭圆 25"/>
          <p:cNvSpPr/>
          <p:nvPr>
            <p:custDataLst>
              <p:tags r:id="rId15"/>
            </p:custDataLst>
          </p:nvPr>
        </p:nvSpPr>
        <p:spPr>
          <a:xfrm>
            <a:off x="854710" y="406082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1" name="直接连接符 60"/>
          <p:cNvCxnSpPr/>
          <p:nvPr>
            <p:custDataLst>
              <p:tags r:id="rId16"/>
            </p:custDataLst>
          </p:nvPr>
        </p:nvCxnSpPr>
        <p:spPr>
          <a:xfrm>
            <a:off x="772301" y="5770586"/>
            <a:ext cx="4867275" cy="6350"/>
          </a:xfrm>
          <a:prstGeom prst="line">
            <a:avLst/>
          </a:prstGeom>
          <a:ln w="25400">
            <a:solidFill>
              <a:srgbClr val="000F2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7"/>
            </p:custDataLst>
          </p:nvPr>
        </p:nvSpPr>
        <p:spPr>
          <a:xfrm>
            <a:off x="695325" y="5721350"/>
            <a:ext cx="9566910" cy="492125"/>
          </a:xfrm>
          <a:prstGeom prst="rect">
            <a:avLst/>
          </a:prstGeom>
          <a:noFill/>
        </p:spPr>
        <p:txBody>
          <a:bodyPr wrap="square" rtlCol="0" anchor="t">
            <a:noAutofit/>
          </a:bodyPr>
          <a:lstStyle/>
          <a:p>
            <a:pPr>
              <a:lnSpc>
                <a:spcPct val="125000"/>
              </a:lnSpc>
            </a:pPr>
            <a:r>
              <a:rPr lang="en-US" altLang="zh-CN" baseline="30000" dirty="0">
                <a:latin typeface="楷体" panose="02010609060101010101" charset="-122"/>
                <a:ea typeface="楷体" panose="02010609060101010101" charset="-122"/>
                <a:cs typeface="+mn-ea"/>
                <a:sym typeface="+mn-lt"/>
              </a:rPr>
              <a:t>1</a:t>
            </a:r>
            <a:r>
              <a:rPr lang="zh-CN" altLang="en-US" dirty="0">
                <a:latin typeface="楷体" panose="02010609060101010101" charset="-122"/>
                <a:ea typeface="楷体" panose="02010609060101010101" charset="-122"/>
                <a:cs typeface="+mn-ea"/>
                <a:sym typeface="+mn-lt"/>
              </a:rPr>
              <a:t>物体重定向，指在机器人或人类手中改变物体的方向或位置的过程</a:t>
            </a:r>
          </a:p>
        </p:txBody>
      </p:sp>
      <p:sp>
        <p:nvSpPr>
          <p:cNvPr id="26" name="矩形 25"/>
          <p:cNvSpPr/>
          <p:nvPr>
            <p:custDataLst>
              <p:tags r:id="rId18"/>
            </p:custDataLst>
          </p:nvPr>
        </p:nvSpPr>
        <p:spPr>
          <a:xfrm>
            <a:off x="835025" y="4408170"/>
            <a:ext cx="2315845" cy="37274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研究的目标</a:t>
            </a:r>
          </a:p>
        </p:txBody>
      </p:sp>
      <p:sp>
        <p:nvSpPr>
          <p:cNvPr id="30" name="文本框 29"/>
          <p:cNvSpPr txBox="1"/>
          <p:nvPr>
            <p:custDataLst>
              <p:tags r:id="rId19"/>
            </p:custDataLst>
          </p:nvPr>
        </p:nvSpPr>
        <p:spPr>
          <a:xfrm>
            <a:off x="1043305" y="4843145"/>
            <a:ext cx="9566910" cy="492125"/>
          </a:xfrm>
          <a:prstGeom prst="rect">
            <a:avLst/>
          </a:prstGeom>
          <a:noFill/>
        </p:spPr>
        <p:txBody>
          <a:bodyPr wrap="square" rtlCol="0" anchor="t">
            <a:noAutofit/>
          </a:bodyPr>
          <a:lstStyle/>
          <a:p>
            <a:pPr>
              <a:lnSpc>
                <a:spcPct val="125000"/>
              </a:lnSpc>
            </a:pPr>
            <a:r>
              <a:rPr lang="zh-CN" altLang="en-US" dirty="0">
                <a:cs typeface="+mn-ea"/>
                <a:sym typeface="+mn-lt"/>
              </a:rPr>
              <a:t>能够使得机器人将物体重定向为指定的目标状态</a:t>
            </a:r>
            <a:endParaRPr lang="en-US" altLang="zh-CN" baseline="30000" dirty="0">
              <a:latin typeface="微软雅黑" panose="020B0503020204020204" charset="-122"/>
              <a:ea typeface="微软雅黑" panose="020B0503020204020204" charset="-122"/>
              <a:cs typeface="Times New Roman" panose="02020603050405020304" charset="0"/>
              <a:sym typeface="+mn-lt"/>
            </a:endParaRPr>
          </a:p>
        </p:txBody>
      </p:sp>
      <p:sp>
        <p:nvSpPr>
          <p:cNvPr id="31" name="PA-椭圆 25"/>
          <p:cNvSpPr/>
          <p:nvPr>
            <p:custDataLst>
              <p:tags r:id="rId20"/>
            </p:custDataLst>
          </p:nvPr>
        </p:nvSpPr>
        <p:spPr>
          <a:xfrm>
            <a:off x="831215" y="50171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7" name="组合 36"/>
          <p:cNvGrpSpPr/>
          <p:nvPr/>
        </p:nvGrpSpPr>
        <p:grpSpPr>
          <a:xfrm>
            <a:off x="11788140" y="2038985"/>
            <a:ext cx="214630" cy="3001010"/>
            <a:chOff x="18486" y="3211"/>
            <a:chExt cx="338" cy="4726"/>
          </a:xfrm>
        </p:grpSpPr>
        <p:sp>
          <p:nvSpPr>
            <p:cNvPr id="8" name="椭圆 7"/>
            <p:cNvSpPr/>
            <p:nvPr>
              <p:custDataLst>
                <p:tags r:id="rId21"/>
              </p:custDataLst>
            </p:nvPr>
          </p:nvSpPr>
          <p:spPr>
            <a:xfrm>
              <a:off x="18486" y="3211"/>
              <a:ext cx="339" cy="339"/>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custDataLst>
                <p:tags r:id="rId22"/>
              </p:custDataLst>
            </p:nvPr>
          </p:nvSpPr>
          <p:spPr>
            <a:xfrm>
              <a:off x="18619" y="3881"/>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custDataLst>
                <p:tags r:id="rId23"/>
              </p:custDataLst>
            </p:nvPr>
          </p:nvSpPr>
          <p:spPr>
            <a:xfrm>
              <a:off x="18619" y="428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custDataLst>
                <p:tags r:id="rId24"/>
              </p:custDataLst>
            </p:nvPr>
          </p:nvSpPr>
          <p:spPr>
            <a:xfrm>
              <a:off x="18619" y="4688"/>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custDataLst>
                <p:tags r:id="rId25"/>
              </p:custDataLst>
            </p:nvPr>
          </p:nvSpPr>
          <p:spPr>
            <a:xfrm>
              <a:off x="18619" y="508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custDataLst>
                <p:tags r:id="rId26"/>
              </p:custDataLst>
            </p:nvPr>
          </p:nvSpPr>
          <p:spPr>
            <a:xfrm>
              <a:off x="18619" y="5489"/>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custDataLst>
                <p:tags r:id="rId27"/>
              </p:custDataLst>
            </p:nvPr>
          </p:nvSpPr>
          <p:spPr>
            <a:xfrm>
              <a:off x="18624" y="5901"/>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custDataLst>
                <p:tags r:id="rId28"/>
              </p:custDataLst>
            </p:nvPr>
          </p:nvSpPr>
          <p:spPr>
            <a:xfrm>
              <a:off x="18624" y="630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custDataLst>
                <p:tags r:id="rId29"/>
              </p:custDataLst>
            </p:nvPr>
          </p:nvSpPr>
          <p:spPr>
            <a:xfrm>
              <a:off x="18624" y="6708"/>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custDataLst>
                <p:tags r:id="rId30"/>
              </p:custDataLst>
            </p:nvPr>
          </p:nvSpPr>
          <p:spPr>
            <a:xfrm>
              <a:off x="18624" y="710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custDataLst>
                <p:tags r:id="rId31"/>
              </p:custDataLst>
            </p:nvPr>
          </p:nvSpPr>
          <p:spPr>
            <a:xfrm>
              <a:off x="18624" y="7509"/>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custDataLst>
                <p:tags r:id="rId32"/>
              </p:custDataLst>
            </p:nvPr>
          </p:nvSpPr>
          <p:spPr>
            <a:xfrm>
              <a:off x="18616" y="7865"/>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8"/>
              </p:custDataLst>
            </p:nvPr>
          </p:nvPicPr>
          <p:blipFill>
            <a:blip r:embed="rId42"/>
            <a:stretch>
              <a:fillRect/>
            </a:stretch>
          </p:blipFill>
          <p:spPr>
            <a:xfrm>
              <a:off x="11714" y="2331"/>
              <a:ext cx="796" cy="796"/>
            </a:xfrm>
            <a:prstGeom prst="rect">
              <a:avLst/>
            </a:prstGeom>
            <a:noFill/>
          </p:spPr>
        </p:pic>
        <p:pic>
          <p:nvPicPr>
            <p:cNvPr id="69" name="图片 68"/>
            <p:cNvPicPr>
              <a:picLocks noChangeAspect="1"/>
            </p:cNvPicPr>
            <p:nvPr>
              <p:custDataLst>
                <p:tags r:id="rId39"/>
              </p:custDataLst>
            </p:nvPr>
          </p:nvPicPr>
          <p:blipFill>
            <a:blip r:embed="rId43"/>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42595" y="137795"/>
            <a:ext cx="3228975"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Previous Research</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3"/>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4"/>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5"/>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6"/>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7"/>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31"/>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32"/>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4862830" y="137795"/>
            <a:ext cx="3790950"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难以迁移、行为学习受限</a:t>
            </a:r>
          </a:p>
        </p:txBody>
      </p:sp>
      <p:sp>
        <p:nvSpPr>
          <p:cNvPr id="3" name="矩形 2"/>
          <p:cNvSpPr/>
          <p:nvPr>
            <p:custDataLst>
              <p:tags r:id="rId5"/>
            </p:custDataLst>
          </p:nvPr>
        </p:nvSpPr>
        <p:spPr>
          <a:xfrm>
            <a:off x="923925" y="183197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虚拟环境训练</a:t>
            </a:r>
          </a:p>
        </p:txBody>
      </p:sp>
      <p:sp>
        <p:nvSpPr>
          <p:cNvPr id="4" name="文本框 3"/>
          <p:cNvSpPr txBox="1"/>
          <p:nvPr>
            <p:custDataLst>
              <p:tags r:id="rId6"/>
            </p:custDataLst>
          </p:nvPr>
        </p:nvSpPr>
        <p:spPr>
          <a:xfrm>
            <a:off x="4707255" y="4910455"/>
            <a:ext cx="2774950" cy="464185"/>
          </a:xfrm>
          <a:prstGeom prst="rect">
            <a:avLst/>
          </a:prstGeom>
          <a:noFill/>
        </p:spPr>
        <p:txBody>
          <a:bodyPr wrap="square" rtlCol="0" anchor="t">
            <a:noAutofit/>
          </a:bodyPr>
          <a:lstStyle/>
          <a:p>
            <a:pPr>
              <a:lnSpc>
                <a:spcPct val="125000"/>
              </a:lnSpc>
            </a:pPr>
            <a:r>
              <a:rPr lang="zh-CN" altLang="en-US" dirty="0">
                <a:latin typeface="楷体" panose="02010609060101010101" charset="-122"/>
                <a:ea typeface="楷体" panose="02010609060101010101" charset="-122"/>
                <a:cs typeface="+mn-ea"/>
                <a:sym typeface="+mn-lt"/>
              </a:rPr>
              <a:t>之前的研究工作特点分析</a:t>
            </a:r>
          </a:p>
        </p:txBody>
      </p:sp>
      <p:sp>
        <p:nvSpPr>
          <p:cNvPr id="21" name="矩形 20"/>
          <p:cNvSpPr/>
          <p:nvPr>
            <p:custDataLst>
              <p:tags r:id="rId7"/>
            </p:custDataLst>
          </p:nvPr>
        </p:nvSpPr>
        <p:spPr>
          <a:xfrm>
            <a:off x="923925" y="353631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现实环境训练</a:t>
            </a:r>
          </a:p>
        </p:txBody>
      </p:sp>
      <p:sp>
        <p:nvSpPr>
          <p:cNvPr id="22" name="矩形 21"/>
          <p:cNvSpPr/>
          <p:nvPr>
            <p:custDataLst>
              <p:tags r:id="rId8"/>
            </p:custDataLst>
          </p:nvPr>
        </p:nvSpPr>
        <p:spPr>
          <a:xfrm>
            <a:off x="4892040" y="319722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训练速度缓慢</a:t>
            </a:r>
          </a:p>
        </p:txBody>
      </p:sp>
      <p:sp>
        <p:nvSpPr>
          <p:cNvPr id="23" name="矩形 22"/>
          <p:cNvSpPr/>
          <p:nvPr>
            <p:custDataLst>
              <p:tags r:id="rId9"/>
            </p:custDataLst>
          </p:nvPr>
        </p:nvSpPr>
        <p:spPr>
          <a:xfrm>
            <a:off x="4892040" y="406781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训练成本高昂</a:t>
            </a:r>
          </a:p>
        </p:txBody>
      </p:sp>
      <p:sp>
        <p:nvSpPr>
          <p:cNvPr id="24" name="矩形 23"/>
          <p:cNvSpPr/>
          <p:nvPr>
            <p:custDataLst>
              <p:tags r:id="rId10"/>
            </p:custDataLst>
          </p:nvPr>
        </p:nvSpPr>
        <p:spPr>
          <a:xfrm>
            <a:off x="8765540" y="326707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无需进行迁移</a:t>
            </a:r>
          </a:p>
        </p:txBody>
      </p:sp>
      <p:sp>
        <p:nvSpPr>
          <p:cNvPr id="25" name="矩形 24"/>
          <p:cNvSpPr/>
          <p:nvPr>
            <p:custDataLst>
              <p:tags r:id="rId11"/>
            </p:custDataLst>
          </p:nvPr>
        </p:nvSpPr>
        <p:spPr>
          <a:xfrm>
            <a:off x="8765540" y="397129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行为学习受限</a:t>
            </a:r>
          </a:p>
        </p:txBody>
      </p:sp>
      <p:sp>
        <p:nvSpPr>
          <p:cNvPr id="35" name="矩形 34"/>
          <p:cNvSpPr/>
          <p:nvPr>
            <p:custDataLst>
              <p:tags r:id="rId12"/>
            </p:custDataLst>
          </p:nvPr>
        </p:nvSpPr>
        <p:spPr>
          <a:xfrm>
            <a:off x="8765540" y="145351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灵活手部操控</a:t>
            </a:r>
          </a:p>
        </p:txBody>
      </p:sp>
      <p:sp>
        <p:nvSpPr>
          <p:cNvPr id="36" name="矩形 35"/>
          <p:cNvSpPr/>
          <p:nvPr>
            <p:custDataLst>
              <p:tags r:id="rId13"/>
            </p:custDataLst>
          </p:nvPr>
        </p:nvSpPr>
        <p:spPr>
          <a:xfrm>
            <a:off x="8767445" y="211836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难以进行迁移</a:t>
            </a:r>
          </a:p>
        </p:txBody>
      </p:sp>
      <p:sp>
        <p:nvSpPr>
          <p:cNvPr id="37" name="矩形 36"/>
          <p:cNvSpPr/>
          <p:nvPr>
            <p:custDataLst>
              <p:tags r:id="rId14"/>
            </p:custDataLst>
          </p:nvPr>
        </p:nvSpPr>
        <p:spPr>
          <a:xfrm>
            <a:off x="4964430" y="214884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训练速度迅速</a:t>
            </a:r>
          </a:p>
        </p:txBody>
      </p:sp>
      <p:sp>
        <p:nvSpPr>
          <p:cNvPr id="38" name="矩形 37"/>
          <p:cNvSpPr/>
          <p:nvPr>
            <p:custDataLst>
              <p:tags r:id="rId15"/>
            </p:custDataLst>
          </p:nvPr>
        </p:nvSpPr>
        <p:spPr>
          <a:xfrm>
            <a:off x="4964430" y="148399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rPr>
              <a:t>大规模多样的数据</a:t>
            </a:r>
          </a:p>
        </p:txBody>
      </p:sp>
      <p:sp>
        <p:nvSpPr>
          <p:cNvPr id="39" name="燕尾形箭头 38"/>
          <p:cNvSpPr/>
          <p:nvPr/>
        </p:nvSpPr>
        <p:spPr>
          <a:xfrm>
            <a:off x="3694430" y="1748790"/>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0" name="燕尾形箭头 39"/>
          <p:cNvSpPr/>
          <p:nvPr>
            <p:custDataLst>
              <p:tags r:id="rId16"/>
            </p:custDataLst>
          </p:nvPr>
        </p:nvSpPr>
        <p:spPr>
          <a:xfrm>
            <a:off x="7590790" y="1748790"/>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1" name="燕尾形箭头 40"/>
          <p:cNvSpPr/>
          <p:nvPr>
            <p:custDataLst>
              <p:tags r:id="rId17"/>
            </p:custDataLst>
          </p:nvPr>
        </p:nvSpPr>
        <p:spPr>
          <a:xfrm>
            <a:off x="3694430" y="3502660"/>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4" name="燕尾形箭头 43"/>
          <p:cNvSpPr/>
          <p:nvPr>
            <p:custDataLst>
              <p:tags r:id="rId18"/>
            </p:custDataLst>
          </p:nvPr>
        </p:nvSpPr>
        <p:spPr>
          <a:xfrm>
            <a:off x="7556500" y="3536315"/>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椭圆 5"/>
          <p:cNvSpPr/>
          <p:nvPr>
            <p:custDataLst>
              <p:tags r:id="rId19"/>
            </p:custDataLst>
          </p:nvPr>
        </p:nvSpPr>
        <p:spPr>
          <a:xfrm>
            <a:off x="11788140" y="2332355"/>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custDataLst>
              <p:tags r:id="rId20"/>
            </p:custDataLst>
          </p:nvPr>
        </p:nvSpPr>
        <p:spPr>
          <a:xfrm>
            <a:off x="11872595" y="212217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custDataLst>
              <p:tags r:id="rId21"/>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custDataLst>
              <p:tags r:id="rId22"/>
            </p:custDataLst>
          </p:nvPr>
        </p:nvSpPr>
        <p:spPr>
          <a:xfrm>
            <a:off x="11872595" y="29768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custDataLst>
              <p:tags r:id="rId23"/>
            </p:custDataLst>
          </p:nvPr>
        </p:nvSpPr>
        <p:spPr>
          <a:xfrm>
            <a:off x="11872595" y="3228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custDataLst>
              <p:tags r:id="rId24"/>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custDataLst>
              <p:tags r:id="rId25"/>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custDataLst>
              <p:tags r:id="rId26"/>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custDataLst>
              <p:tags r:id="rId27"/>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custDataLst>
              <p:tags r:id="rId28"/>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custDataLst>
              <p:tags r:id="rId29"/>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custDataLst>
              <p:tags r:id="rId30"/>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42"/>
              </p:custDataLst>
            </p:nvPr>
          </p:nvPicPr>
          <p:blipFill>
            <a:blip r:embed="rId46"/>
            <a:stretch>
              <a:fillRect/>
            </a:stretch>
          </p:blipFill>
          <p:spPr>
            <a:xfrm>
              <a:off x="11714" y="2331"/>
              <a:ext cx="796" cy="796"/>
            </a:xfrm>
            <a:prstGeom prst="rect">
              <a:avLst/>
            </a:prstGeom>
            <a:noFill/>
          </p:spPr>
        </p:pic>
        <p:pic>
          <p:nvPicPr>
            <p:cNvPr id="69" name="图片 68"/>
            <p:cNvPicPr>
              <a:picLocks noChangeAspect="1"/>
            </p:cNvPicPr>
            <p:nvPr>
              <p:custDataLst>
                <p:tags r:id="rId43"/>
              </p:custDataLst>
            </p:nvPr>
          </p:nvPicPr>
          <p:blipFill>
            <a:blip r:embed="rId47"/>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42595" y="137795"/>
            <a:ext cx="385953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Author's Contribution</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4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4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35"/>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36"/>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4862830" y="137795"/>
            <a:ext cx="3790950"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可迁移的控制策略</a:t>
            </a:r>
          </a:p>
        </p:txBody>
      </p:sp>
      <p:sp>
        <p:nvSpPr>
          <p:cNvPr id="3" name="矩形 2"/>
          <p:cNvSpPr/>
          <p:nvPr>
            <p:custDataLst>
              <p:tags r:id="rId5"/>
            </p:custDataLst>
          </p:nvPr>
        </p:nvSpPr>
        <p:spPr>
          <a:xfrm>
            <a:off x="1100455" y="1990090"/>
            <a:ext cx="313880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前所未有的控制灵活性</a:t>
            </a:r>
            <a:endParaRPr lang="en-US" altLang="zh-CN"/>
          </a:p>
        </p:txBody>
      </p:sp>
      <p:sp>
        <p:nvSpPr>
          <p:cNvPr id="4" name="矩形 3"/>
          <p:cNvSpPr/>
          <p:nvPr>
            <p:custDataLst>
              <p:tags r:id="rId6"/>
            </p:custDataLst>
          </p:nvPr>
        </p:nvSpPr>
        <p:spPr>
          <a:xfrm>
            <a:off x="4862830" y="1990090"/>
            <a:ext cx="240220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自发的抓取行为</a:t>
            </a:r>
          </a:p>
        </p:txBody>
      </p:sp>
      <p:sp>
        <p:nvSpPr>
          <p:cNvPr id="6" name="矩形 5"/>
          <p:cNvSpPr/>
          <p:nvPr>
            <p:custDataLst>
              <p:tags r:id="rId7"/>
            </p:custDataLst>
          </p:nvPr>
        </p:nvSpPr>
        <p:spPr>
          <a:xfrm>
            <a:off x="4862830" y="945515"/>
            <a:ext cx="2402205" cy="47752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可迁移的控制策略</a:t>
            </a:r>
          </a:p>
        </p:txBody>
      </p:sp>
      <p:sp>
        <p:nvSpPr>
          <p:cNvPr id="7" name="矩形 6"/>
          <p:cNvSpPr/>
          <p:nvPr>
            <p:custDataLst>
              <p:tags r:id="rId8"/>
            </p:custDataLst>
          </p:nvPr>
        </p:nvSpPr>
        <p:spPr>
          <a:xfrm>
            <a:off x="7877175" y="1990090"/>
            <a:ext cx="298894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基于视觉感知的状态估计器</a:t>
            </a:r>
          </a:p>
        </p:txBody>
      </p:sp>
      <p:cxnSp>
        <p:nvCxnSpPr>
          <p:cNvPr id="21" name="直接箭头连接符 20"/>
          <p:cNvCxnSpPr>
            <a:endCxn id="3" idx="0"/>
          </p:cNvCxnSpPr>
          <p:nvPr>
            <p:custDataLst>
              <p:tags r:id="rId9"/>
            </p:custDataLst>
          </p:nvPr>
        </p:nvCxnSpPr>
        <p:spPr>
          <a:xfrm flipH="1">
            <a:off x="2670175" y="1423035"/>
            <a:ext cx="3418205" cy="56705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22" name="直接箭头连接符 21"/>
          <p:cNvCxnSpPr>
            <a:endCxn id="4" idx="0"/>
          </p:cNvCxnSpPr>
          <p:nvPr>
            <p:custDataLst>
              <p:tags r:id="rId10"/>
            </p:custDataLst>
          </p:nvPr>
        </p:nvCxnSpPr>
        <p:spPr>
          <a:xfrm flipH="1">
            <a:off x="6064250" y="1439545"/>
            <a:ext cx="9525" cy="55054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23" name="直接箭头连接符 22"/>
          <p:cNvCxnSpPr>
            <a:endCxn id="7" idx="0"/>
          </p:cNvCxnSpPr>
          <p:nvPr>
            <p:custDataLst>
              <p:tags r:id="rId11"/>
            </p:custDataLst>
          </p:nvPr>
        </p:nvCxnSpPr>
        <p:spPr>
          <a:xfrm>
            <a:off x="6088380" y="1424940"/>
            <a:ext cx="3283585" cy="56515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74" name="直接连接符 73"/>
          <p:cNvCxnSpPr/>
          <p:nvPr>
            <p:custDataLst>
              <p:tags r:id="rId12"/>
            </p:custDataLst>
          </p:nvPr>
        </p:nvCxnSpPr>
        <p:spPr>
          <a:xfrm>
            <a:off x="1100455" y="2898140"/>
            <a:ext cx="4315460" cy="8255"/>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sp>
        <p:nvSpPr>
          <p:cNvPr id="34" name="PA-椭圆 25"/>
          <p:cNvSpPr/>
          <p:nvPr>
            <p:custDataLst>
              <p:tags r:id="rId13"/>
            </p:custDataLst>
          </p:nvPr>
        </p:nvSpPr>
        <p:spPr>
          <a:xfrm>
            <a:off x="1105535" y="318071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custDataLst>
              <p:tags r:id="rId14"/>
            </p:custDataLst>
          </p:nvPr>
        </p:nvSpPr>
        <p:spPr>
          <a:xfrm>
            <a:off x="1250315" y="5296535"/>
            <a:ext cx="6981190" cy="448945"/>
          </a:xfrm>
          <a:prstGeom prst="rect">
            <a:avLst/>
          </a:prstGeom>
          <a:noFill/>
        </p:spPr>
        <p:txBody>
          <a:bodyPr wrap="square" rtlCol="0" anchor="t">
            <a:noAutofit/>
          </a:bodyPr>
          <a:lstStyle/>
          <a:p>
            <a:pPr>
              <a:lnSpc>
                <a:spcPct val="125000"/>
              </a:lnSpc>
            </a:pPr>
            <a:r>
              <a:rPr lang="zh-CN" altLang="en-US" dirty="0">
                <a:cs typeface="+mn-ea"/>
                <a:sym typeface="+mn-lt"/>
              </a:rPr>
              <a:t> 利用大规模分布式强化学习训练，可能增加模型学习的效果和速度</a:t>
            </a:r>
          </a:p>
        </p:txBody>
      </p:sp>
      <p:sp>
        <p:nvSpPr>
          <p:cNvPr id="25" name="文本框 24"/>
          <p:cNvSpPr txBox="1"/>
          <p:nvPr>
            <p:custDataLst>
              <p:tags r:id="rId15"/>
            </p:custDataLst>
          </p:nvPr>
        </p:nvSpPr>
        <p:spPr>
          <a:xfrm>
            <a:off x="1318895" y="3000375"/>
            <a:ext cx="7799705" cy="452755"/>
          </a:xfrm>
          <a:prstGeom prst="rect">
            <a:avLst/>
          </a:prstGeom>
          <a:noFill/>
        </p:spPr>
        <p:txBody>
          <a:bodyPr wrap="square" rtlCol="0" anchor="t">
            <a:noAutofit/>
          </a:bodyPr>
          <a:lstStyle/>
          <a:p>
            <a:pPr>
              <a:lnSpc>
                <a:spcPct val="125000"/>
              </a:lnSpc>
            </a:pPr>
            <a:r>
              <a:rPr lang="zh-CN" altLang="en-US" dirty="0">
                <a:cs typeface="+mn-ea"/>
                <a:sym typeface="+mn-lt"/>
              </a:rPr>
              <a:t>在模拟环境中的各影响因素进行广泛的随机化，并且附加额外的效果</a:t>
            </a:r>
          </a:p>
        </p:txBody>
      </p:sp>
      <p:sp>
        <p:nvSpPr>
          <p:cNvPr id="35" name="文本框 34"/>
          <p:cNvSpPr txBox="1"/>
          <p:nvPr>
            <p:custDataLst>
              <p:tags r:id="rId16"/>
            </p:custDataLst>
          </p:nvPr>
        </p:nvSpPr>
        <p:spPr>
          <a:xfrm>
            <a:off x="1318895" y="4657090"/>
            <a:ext cx="7799705" cy="452755"/>
          </a:xfrm>
          <a:prstGeom prst="rect">
            <a:avLst/>
          </a:prstGeom>
          <a:noFill/>
        </p:spPr>
        <p:txBody>
          <a:bodyPr wrap="square" rtlCol="0" anchor="t">
            <a:noAutofit/>
          </a:bodyPr>
          <a:lstStyle/>
          <a:p>
            <a:pPr>
              <a:lnSpc>
                <a:spcPct val="125000"/>
              </a:lnSpc>
            </a:pPr>
            <a:r>
              <a:rPr lang="zh-CN" altLang="en-US" dirty="0">
                <a:cs typeface="+mn-ea"/>
                <a:sym typeface="+mn-lt"/>
              </a:rPr>
              <a:t>采用内存增强的控制策略使得学习适应性行为和系统环境识别成为可能</a:t>
            </a:r>
          </a:p>
        </p:txBody>
      </p:sp>
      <p:sp>
        <p:nvSpPr>
          <p:cNvPr id="36" name="PA-椭圆 25"/>
          <p:cNvSpPr/>
          <p:nvPr>
            <p:custDataLst>
              <p:tags r:id="rId17"/>
            </p:custDataLst>
          </p:nvPr>
        </p:nvSpPr>
        <p:spPr>
          <a:xfrm>
            <a:off x="1100455" y="48393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PA-椭圆 25"/>
          <p:cNvSpPr/>
          <p:nvPr>
            <p:custDataLst>
              <p:tags r:id="rId18"/>
            </p:custDataLst>
          </p:nvPr>
        </p:nvSpPr>
        <p:spPr>
          <a:xfrm>
            <a:off x="1105535" y="54813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p:cNvSpPr txBox="1"/>
          <p:nvPr>
            <p:custDataLst>
              <p:tags r:id="rId19"/>
            </p:custDataLst>
          </p:nvPr>
        </p:nvSpPr>
        <p:spPr>
          <a:xfrm>
            <a:off x="1318895" y="3275330"/>
            <a:ext cx="3492500" cy="1428115"/>
          </a:xfrm>
          <a:prstGeom prst="rect">
            <a:avLst/>
          </a:prstGeom>
          <a:noFill/>
        </p:spPr>
        <p:txBody>
          <a:bodyPr wrap="square" rtlCol="0" anchor="t">
            <a:noAutofit/>
          </a:bodyPr>
          <a:lstStyle/>
          <a:p>
            <a:pPr marL="285750" indent="-285750">
              <a:lnSpc>
                <a:spcPct val="125000"/>
              </a:lnSpc>
              <a:buFont typeface="Wingdings" panose="05000000000000000000" charset="0"/>
              <a:buChar char="Ø"/>
            </a:pPr>
            <a:r>
              <a:rPr lang="zh-CN" altLang="en-US" dirty="0">
                <a:latin typeface="Times New Roman" panose="02020603050405020304" charset="0"/>
                <a:cs typeface="Times New Roman" panose="02020603050405020304" charset="0"/>
                <a:sym typeface="+mn-lt"/>
              </a:rPr>
              <a:t>Physical parameters</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Observation noise</a:t>
            </a: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PhaseSpace tracking errors</a:t>
            </a: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Action noise and delay</a:t>
            </a:r>
          </a:p>
          <a:p>
            <a:pPr marL="285750" indent="-285750">
              <a:lnSpc>
                <a:spcPct val="125000"/>
              </a:lnSpc>
              <a:buFont typeface="Wingdings" panose="05000000000000000000" charset="0"/>
              <a:buChar char="Ø"/>
            </a:pPr>
            <a:endParaRPr lang="en-US" altLang="zh-CN" dirty="0">
              <a:latin typeface="Times New Roman" panose="02020603050405020304" charset="0"/>
              <a:cs typeface="Times New Roman" panose="02020603050405020304" charset="0"/>
              <a:sym typeface="+mn-lt"/>
            </a:endParaRPr>
          </a:p>
        </p:txBody>
      </p:sp>
      <p:sp>
        <p:nvSpPr>
          <p:cNvPr id="39" name="文本框 38"/>
          <p:cNvSpPr txBox="1"/>
          <p:nvPr>
            <p:custDataLst>
              <p:tags r:id="rId20"/>
            </p:custDataLst>
          </p:nvPr>
        </p:nvSpPr>
        <p:spPr>
          <a:xfrm>
            <a:off x="5260975" y="3262630"/>
            <a:ext cx="3492500" cy="1464310"/>
          </a:xfrm>
          <a:prstGeom prst="rect">
            <a:avLst/>
          </a:prstGeom>
          <a:noFill/>
        </p:spPr>
        <p:txBody>
          <a:bodyPr wrap="square" rtlCol="0" anchor="t">
            <a:noAutofit/>
          </a:bodyPr>
          <a:lstStyle/>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Timing randomization</a:t>
            </a: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Backlash model</a:t>
            </a: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Random forces on the object</a:t>
            </a: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Randomized vision appearance</a:t>
            </a:r>
          </a:p>
        </p:txBody>
      </p:sp>
      <p:sp>
        <p:nvSpPr>
          <p:cNvPr id="40" name="文本框 39"/>
          <p:cNvSpPr txBox="1"/>
          <p:nvPr>
            <p:custDataLst>
              <p:tags r:id="rId21"/>
            </p:custDataLst>
          </p:nvPr>
        </p:nvSpPr>
        <p:spPr>
          <a:xfrm>
            <a:off x="1327150" y="4992370"/>
            <a:ext cx="6904355" cy="394970"/>
          </a:xfrm>
          <a:prstGeom prst="rect">
            <a:avLst/>
          </a:prstGeom>
          <a:noFill/>
        </p:spPr>
        <p:txBody>
          <a:bodyPr wrap="square" rtlCol="0" anchor="t">
            <a:noAutofit/>
          </a:bodyPr>
          <a:lstStyle/>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LSTM Policy And LSTM Value Function</a:t>
            </a:r>
          </a:p>
        </p:txBody>
      </p:sp>
      <p:sp>
        <p:nvSpPr>
          <p:cNvPr id="41" name="文本框 40"/>
          <p:cNvSpPr txBox="1"/>
          <p:nvPr>
            <p:custDataLst>
              <p:tags r:id="rId22"/>
            </p:custDataLst>
          </p:nvPr>
        </p:nvSpPr>
        <p:spPr>
          <a:xfrm>
            <a:off x="1327150" y="5676265"/>
            <a:ext cx="6904355" cy="394970"/>
          </a:xfrm>
          <a:prstGeom prst="rect">
            <a:avLst/>
          </a:prstGeom>
          <a:noFill/>
        </p:spPr>
        <p:txBody>
          <a:bodyPr wrap="square" rtlCol="0" anchor="t">
            <a:noAutofit/>
          </a:bodyPr>
          <a:lstStyle/>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Distributed Training with Rapid,  distributed implementation of PPO</a:t>
            </a:r>
          </a:p>
        </p:txBody>
      </p:sp>
      <p:sp>
        <p:nvSpPr>
          <p:cNvPr id="49" name="椭圆 48"/>
          <p:cNvSpPr/>
          <p:nvPr>
            <p:custDataLst>
              <p:tags r:id="rId23"/>
            </p:custDataLst>
          </p:nvPr>
        </p:nvSpPr>
        <p:spPr>
          <a:xfrm>
            <a:off x="11788140" y="261874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custDataLst>
              <p:tags r:id="rId24"/>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custDataLst>
              <p:tags r:id="rId25"/>
            </p:custDataLst>
          </p:nvPr>
        </p:nvSpPr>
        <p:spPr>
          <a:xfrm>
            <a:off x="11872595" y="218249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custDataLst>
              <p:tags r:id="rId26"/>
            </p:custDataLst>
          </p:nvPr>
        </p:nvSpPr>
        <p:spPr>
          <a:xfrm>
            <a:off x="11872595" y="29768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27"/>
            </p:custDataLst>
          </p:nvPr>
        </p:nvSpPr>
        <p:spPr>
          <a:xfrm>
            <a:off x="11872595" y="3228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28"/>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custDataLst>
              <p:tags r:id="rId29"/>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custDataLst>
              <p:tags r:id="rId30"/>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31"/>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32"/>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custDataLst>
              <p:tags r:id="rId33"/>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custDataLst>
              <p:tags r:id="rId34"/>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54"/>
              </p:custDataLst>
            </p:nvPr>
          </p:nvPicPr>
          <p:blipFill>
            <a:blip r:embed="rId58"/>
            <a:stretch>
              <a:fillRect/>
            </a:stretch>
          </p:blipFill>
          <p:spPr>
            <a:xfrm>
              <a:off x="11714" y="2331"/>
              <a:ext cx="796" cy="796"/>
            </a:xfrm>
            <a:prstGeom prst="rect">
              <a:avLst/>
            </a:prstGeom>
            <a:noFill/>
          </p:spPr>
        </p:pic>
        <p:pic>
          <p:nvPicPr>
            <p:cNvPr id="69" name="图片 68"/>
            <p:cNvPicPr>
              <a:picLocks noChangeAspect="1"/>
            </p:cNvPicPr>
            <p:nvPr>
              <p:custDataLst>
                <p:tags r:id="rId55"/>
              </p:custDataLst>
            </p:nvPr>
          </p:nvPicPr>
          <p:blipFill>
            <a:blip r:embed="rId59"/>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120015" y="137795"/>
            <a:ext cx="620014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Learning Control Policies From State</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49"/>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50"/>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51"/>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52"/>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53"/>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47"/>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48"/>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6402070" y="121920"/>
            <a:ext cx="323596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    </a:t>
            </a:r>
            <a:r>
              <a:rPr lang="zh-CN" altLang="en-US" sz="2400" b="1" dirty="0">
                <a:solidFill>
                  <a:schemeClr val="accent1">
                    <a:lumMod val="75000"/>
                  </a:schemeClr>
                </a:solidFill>
                <a:cs typeface="+mn-ea"/>
                <a:sym typeface="+mn-lt"/>
              </a:rPr>
              <a:t>控制策略的学习</a:t>
            </a:r>
          </a:p>
        </p:txBody>
      </p:sp>
      <p:sp>
        <p:nvSpPr>
          <p:cNvPr id="37" name="矩形 36"/>
          <p:cNvSpPr/>
          <p:nvPr>
            <p:custDataLst>
              <p:tags r:id="rId5"/>
            </p:custDataLst>
          </p:nvPr>
        </p:nvSpPr>
        <p:spPr>
          <a:xfrm>
            <a:off x="1906270" y="1697355"/>
            <a:ext cx="3997960"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ln>
                  <a:noFill/>
                </a:ln>
                <a:solidFill>
                  <a:schemeClr val="tx1"/>
                </a:solidFill>
                <a:latin typeface="Times New Roman" panose="02020603050405020304" charset="0"/>
                <a:cs typeface="Times New Roman" panose="02020603050405020304" charset="0"/>
              </a:rPr>
              <a:t>Proximal Policy Optimiztion (PPO)</a:t>
            </a:r>
          </a:p>
        </p:txBody>
      </p:sp>
      <p:sp>
        <p:nvSpPr>
          <p:cNvPr id="38" name="矩形 37"/>
          <p:cNvSpPr/>
          <p:nvPr>
            <p:custDataLst>
              <p:tags r:id="rId6"/>
            </p:custDataLst>
          </p:nvPr>
        </p:nvSpPr>
        <p:spPr>
          <a:xfrm>
            <a:off x="1153795" y="2677795"/>
            <a:ext cx="213042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ln>
                  <a:noFill/>
                </a:ln>
                <a:solidFill>
                  <a:schemeClr val="tx1"/>
                </a:solidFill>
                <a:latin typeface="Times New Roman" panose="02020603050405020304" charset="0"/>
                <a:cs typeface="Times New Roman" panose="02020603050405020304" charset="0"/>
              </a:rPr>
              <a:t>Policy Network</a:t>
            </a:r>
          </a:p>
        </p:txBody>
      </p:sp>
      <p:sp>
        <p:nvSpPr>
          <p:cNvPr id="39" name="矩形 38"/>
          <p:cNvSpPr/>
          <p:nvPr>
            <p:custDataLst>
              <p:tags r:id="rId7"/>
            </p:custDataLst>
          </p:nvPr>
        </p:nvSpPr>
        <p:spPr>
          <a:xfrm>
            <a:off x="4692015" y="2677795"/>
            <a:ext cx="189420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ln>
                  <a:noFill/>
                </a:ln>
                <a:solidFill>
                  <a:schemeClr val="tx1"/>
                </a:solidFill>
                <a:latin typeface="Times New Roman" panose="02020603050405020304" charset="0"/>
                <a:cs typeface="Times New Roman" panose="02020603050405020304" charset="0"/>
              </a:rPr>
              <a:t>Value Network</a:t>
            </a:r>
          </a:p>
        </p:txBody>
      </p:sp>
      <p:cxnSp>
        <p:nvCxnSpPr>
          <p:cNvPr id="40" name="直接箭头连接符 39"/>
          <p:cNvCxnSpPr>
            <a:stCxn id="38" idx="2"/>
          </p:cNvCxnSpPr>
          <p:nvPr>
            <p:custDataLst>
              <p:tags r:id="rId8"/>
            </p:custDataLst>
          </p:nvPr>
        </p:nvCxnSpPr>
        <p:spPr>
          <a:xfrm flipH="1">
            <a:off x="2218690" y="3077210"/>
            <a:ext cx="635" cy="60198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custDataLst>
              <p:tags r:id="rId9"/>
            </p:custDataLst>
          </p:nvPr>
        </p:nvCxnSpPr>
        <p:spPr>
          <a:xfrm flipH="1">
            <a:off x="5638800" y="3077210"/>
            <a:ext cx="635" cy="60198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48" name="直接箭头连接符 47"/>
          <p:cNvCxnSpPr>
            <a:stCxn id="37" idx="2"/>
            <a:endCxn id="38" idx="0"/>
          </p:cNvCxnSpPr>
          <p:nvPr>
            <p:custDataLst>
              <p:tags r:id="rId10"/>
            </p:custDataLst>
          </p:nvPr>
        </p:nvCxnSpPr>
        <p:spPr>
          <a:xfrm flipH="1">
            <a:off x="2219325" y="2096770"/>
            <a:ext cx="1685925" cy="58102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sp>
        <p:nvSpPr>
          <p:cNvPr id="52" name="矩形 51"/>
          <p:cNvSpPr/>
          <p:nvPr>
            <p:custDataLst>
              <p:tags r:id="rId11"/>
            </p:custDataLst>
          </p:nvPr>
        </p:nvSpPr>
        <p:spPr>
          <a:xfrm>
            <a:off x="1153795" y="4509135"/>
            <a:ext cx="213042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ln>
                  <a:noFill/>
                </a:ln>
                <a:solidFill>
                  <a:schemeClr val="tx1"/>
                </a:solidFill>
                <a:latin typeface="Times New Roman" panose="02020603050405020304" charset="0"/>
                <a:cs typeface="Times New Roman" panose="02020603050405020304" charset="0"/>
              </a:rPr>
              <a:t>LSTM+RNN</a:t>
            </a:r>
          </a:p>
        </p:txBody>
      </p:sp>
      <p:sp>
        <p:nvSpPr>
          <p:cNvPr id="55" name="矩形 54"/>
          <p:cNvSpPr/>
          <p:nvPr>
            <p:custDataLst>
              <p:tags r:id="rId12"/>
            </p:custDataLst>
          </p:nvPr>
        </p:nvSpPr>
        <p:spPr>
          <a:xfrm>
            <a:off x="4199255" y="4511040"/>
            <a:ext cx="3032125" cy="657860"/>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ln>
                  <a:noFill/>
                </a:ln>
                <a:solidFill>
                  <a:schemeClr val="tx1"/>
                </a:solidFill>
                <a:latin typeface="Times New Roman" panose="02020603050405020304" charset="0"/>
                <a:cs typeface="Times New Roman" panose="02020603050405020304" charset="0"/>
              </a:rPr>
              <a:t>Actor-Critic Method</a:t>
            </a:r>
          </a:p>
          <a:p>
            <a:pPr algn="ctr"/>
            <a:r>
              <a:rPr lang="en-US" altLang="zh-CN" sz="2000">
                <a:ln>
                  <a:noFill/>
                </a:ln>
                <a:solidFill>
                  <a:schemeClr val="tx1"/>
                </a:solidFill>
                <a:latin typeface="Times New Roman" panose="02020603050405020304" charset="0"/>
                <a:cs typeface="Times New Roman" panose="02020603050405020304" charset="0"/>
              </a:rPr>
              <a:t>With Asymmetric Inputs</a:t>
            </a:r>
          </a:p>
        </p:txBody>
      </p:sp>
      <p:cxnSp>
        <p:nvCxnSpPr>
          <p:cNvPr id="56" name="直接箭头连接符 55"/>
          <p:cNvCxnSpPr>
            <a:endCxn id="44" idx="2"/>
          </p:cNvCxnSpPr>
          <p:nvPr>
            <p:custDataLst>
              <p:tags r:id="rId13"/>
            </p:custDataLst>
          </p:nvPr>
        </p:nvCxnSpPr>
        <p:spPr>
          <a:xfrm flipH="1" flipV="1">
            <a:off x="2209165" y="4126865"/>
            <a:ext cx="1270" cy="38227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sp>
        <p:nvSpPr>
          <p:cNvPr id="41" name="矩形 40"/>
          <p:cNvSpPr/>
          <p:nvPr>
            <p:custDataLst>
              <p:tags r:id="rId14"/>
            </p:custDataLst>
          </p:nvPr>
        </p:nvSpPr>
        <p:spPr>
          <a:xfrm>
            <a:off x="763905" y="932180"/>
            <a:ext cx="2431415" cy="36322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sz="2000">
                <a:latin typeface="Times New Roman" panose="02020603050405020304" charset="0"/>
                <a:cs typeface="Times New Roman" panose="02020603050405020304" charset="0"/>
              </a:rPr>
              <a:t>Policy Architecture</a:t>
            </a:r>
          </a:p>
        </p:txBody>
      </p:sp>
      <p:cxnSp>
        <p:nvCxnSpPr>
          <p:cNvPr id="43" name="直接箭头连接符 42"/>
          <p:cNvCxnSpPr>
            <a:stCxn id="37" idx="2"/>
            <a:endCxn id="39" idx="0"/>
          </p:cNvCxnSpPr>
          <p:nvPr>
            <p:custDataLst>
              <p:tags r:id="rId15"/>
            </p:custDataLst>
          </p:nvPr>
        </p:nvCxnSpPr>
        <p:spPr>
          <a:xfrm>
            <a:off x="3905250" y="2096770"/>
            <a:ext cx="1734185" cy="58102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xmlns:a14="http://schemas.microsoft.com/office/drawing/2010/main">
        <mc:Choice Requires="a14">
          <p:sp>
            <p:nvSpPr>
              <p:cNvPr id="44" name="文本框 43"/>
              <p:cNvSpPr txBox="1"/>
              <p:nvPr>
                <p:custDataLst>
                  <p:tags r:id="rId16"/>
                </p:custDataLst>
              </p:nvPr>
            </p:nvSpPr>
            <p:spPr>
              <a:xfrm>
                <a:off x="1040130" y="3730625"/>
                <a:ext cx="2337435" cy="396240"/>
              </a:xfrm>
              <a:prstGeom prst="rect">
                <a:avLst/>
              </a:prstGeom>
              <a:noFill/>
            </p:spPr>
            <p:txBody>
              <a:bodyPr wrap="none" rtlCol="0" anchor="t">
                <a:no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𝑀𝑎𝑝</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𝜋</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m:t>
                      </m:r>
                    </m:oMath>
                  </m:oMathPara>
                </a14:m>
                <a:endParaRPr lang="zh-CN" altLang="en-US"/>
              </a:p>
            </p:txBody>
          </p:sp>
        </mc:Choice>
        <mc:Fallback xmlns="">
          <p:sp>
            <p:nvSpPr>
              <p:cNvPr id="44" name="文本框 43"/>
              <p:cNvSpPr txBox="1">
                <a:spLocks noRot="1" noChangeAspect="1" noMove="1" noResize="1" noEditPoints="1" noAdjustHandles="1" noChangeArrowheads="1" noChangeShapeType="1" noTextEdit="1"/>
              </p:cNvSpPr>
              <p:nvPr>
                <p:custDataLst>
                  <p:tags r:id="rId60"/>
                </p:custDataLst>
              </p:nvPr>
            </p:nvSpPr>
            <p:spPr>
              <a:xfrm>
                <a:off x="1040130" y="3730625"/>
                <a:ext cx="2337435" cy="396240"/>
              </a:xfrm>
              <a:prstGeom prst="rect">
                <a:avLst/>
              </a:prstGeom>
              <a:blipFill rotWithShape="1">
                <a:blip r:embed="rId61"/>
                <a:stretch>
                  <a:fillRect/>
                </a:stretch>
              </a:blipFill>
            </p:spPr>
            <p:txBody>
              <a:bodyPr/>
              <a:lstStyle/>
              <a:p>
                <a:r>
                  <a:rPr lang="zh-CN" altLang="en-US">
                    <a:noFill/>
                  </a:rPr>
                  <a:t> </a:t>
                </a:r>
              </a:p>
            </p:txBody>
          </p:sp>
        </mc:Fallback>
      </mc:AlternateContent>
      <p:pic>
        <p:nvPicPr>
          <p:cNvPr id="49" name="图片 48"/>
          <p:cNvPicPr>
            <a:picLocks noChangeAspect="1"/>
          </p:cNvPicPr>
          <p:nvPr>
            <p:custDataLst>
              <p:tags r:id="rId17"/>
            </p:custDataLst>
          </p:nvPr>
        </p:nvPicPr>
        <p:blipFill>
          <a:blip r:embed="rId62"/>
          <a:stretch>
            <a:fillRect/>
          </a:stretch>
        </p:blipFill>
        <p:spPr>
          <a:xfrm>
            <a:off x="3905250" y="3730625"/>
            <a:ext cx="3871595" cy="525145"/>
          </a:xfrm>
          <a:prstGeom prst="rect">
            <a:avLst/>
          </a:prstGeom>
        </p:spPr>
      </p:pic>
      <p:cxnSp>
        <p:nvCxnSpPr>
          <p:cNvPr id="50" name="直接箭头连接符 49"/>
          <p:cNvCxnSpPr/>
          <p:nvPr>
            <p:custDataLst>
              <p:tags r:id="rId18"/>
            </p:custDataLst>
          </p:nvPr>
        </p:nvCxnSpPr>
        <p:spPr>
          <a:xfrm flipH="1" flipV="1">
            <a:off x="5639435" y="4129405"/>
            <a:ext cx="1270" cy="38227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pic>
        <p:nvPicPr>
          <p:cNvPr id="51" name="图片 50"/>
          <p:cNvPicPr>
            <a:picLocks noChangeAspect="1"/>
          </p:cNvPicPr>
          <p:nvPr>
            <p:custDataLst>
              <p:tags r:id="rId19"/>
            </p:custDataLst>
          </p:nvPr>
        </p:nvPicPr>
        <p:blipFill>
          <a:blip r:embed="rId63"/>
          <a:stretch>
            <a:fillRect/>
          </a:stretch>
        </p:blipFill>
        <p:spPr>
          <a:xfrm>
            <a:off x="3797300" y="5199380"/>
            <a:ext cx="4601845" cy="1236345"/>
          </a:xfrm>
          <a:prstGeom prst="rect">
            <a:avLst/>
          </a:prstGeom>
        </p:spPr>
      </p:pic>
      <p:sp>
        <p:nvSpPr>
          <p:cNvPr id="53" name="矩形 52"/>
          <p:cNvSpPr/>
          <p:nvPr>
            <p:custDataLst>
              <p:tags r:id="rId20"/>
            </p:custDataLst>
          </p:nvPr>
        </p:nvSpPr>
        <p:spPr>
          <a:xfrm>
            <a:off x="5723255" y="932180"/>
            <a:ext cx="2431415" cy="36322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000">
                <a:latin typeface="Times New Roman" panose="02020603050405020304" charset="0"/>
                <a:cs typeface="Times New Roman" panose="02020603050405020304" charset="0"/>
              </a:rPr>
              <a:t>Actions And Rewards</a:t>
            </a:r>
          </a:p>
        </p:txBody>
      </p:sp>
      <p:cxnSp>
        <p:nvCxnSpPr>
          <p:cNvPr id="54" name="直接箭头连接符 53"/>
          <p:cNvCxnSpPr>
            <a:stCxn id="37" idx="3"/>
            <a:endCxn id="46" idx="1"/>
          </p:cNvCxnSpPr>
          <p:nvPr>
            <p:custDataLst>
              <p:tags r:id="rId21"/>
            </p:custDataLst>
          </p:nvPr>
        </p:nvCxnSpPr>
        <p:spPr>
          <a:xfrm flipV="1">
            <a:off x="5904230" y="1614170"/>
            <a:ext cx="1383665" cy="28321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grpSp>
        <p:nvGrpSpPr>
          <p:cNvPr id="58" name="组合 57"/>
          <p:cNvGrpSpPr/>
          <p:nvPr/>
        </p:nvGrpSpPr>
        <p:grpSpPr>
          <a:xfrm>
            <a:off x="7259906" y="1412240"/>
            <a:ext cx="3064510" cy="401320"/>
            <a:chOff x="11364" y="2556"/>
            <a:chExt cx="4624" cy="632"/>
          </a:xfrm>
        </p:grpSpPr>
        <p:sp>
          <p:nvSpPr>
            <p:cNvPr id="46" name="矩形 45"/>
            <p:cNvSpPr/>
            <p:nvPr>
              <p:custDataLst>
                <p:tags r:id="rId46"/>
              </p:custDataLst>
            </p:nvPr>
          </p:nvSpPr>
          <p:spPr>
            <a:xfrm>
              <a:off x="11406" y="2559"/>
              <a:ext cx="4262" cy="629"/>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sz="2000">
                <a:ln>
                  <a:noFill/>
                </a:ln>
                <a:solidFill>
                  <a:schemeClr val="tx1"/>
                </a:solidFill>
                <a:latin typeface="Times New Roman" panose="02020603050405020304" charset="0"/>
                <a:cs typeface="Times New Roman" panose="02020603050405020304" charset="0"/>
              </a:endParaRPr>
            </a:p>
          </p:txBody>
        </p:sp>
        <p:sp>
          <p:nvSpPr>
            <p:cNvPr id="57" name="文本框 56"/>
            <p:cNvSpPr txBox="1"/>
            <p:nvPr/>
          </p:nvSpPr>
          <p:spPr>
            <a:xfrm>
              <a:off x="11364" y="2556"/>
              <a:ext cx="4624" cy="628"/>
            </a:xfrm>
            <a:prstGeom prst="rect">
              <a:avLst/>
            </a:prstGeom>
            <a:noFill/>
          </p:spPr>
          <p:txBody>
            <a:bodyPr wrap="square" rtlCol="0">
              <a:spAutoFit/>
            </a:bodyPr>
            <a:lstStyle/>
            <a:p>
              <a:r>
                <a:rPr lang="en-US" sz="2000">
                  <a:latin typeface="Times New Roman" panose="02020603050405020304" charset="0"/>
                  <a:cs typeface="Times New Roman" panose="02020603050405020304" charset="0"/>
                </a:rPr>
                <a:t>Continuous</a:t>
              </a:r>
              <a:r>
                <a:rPr lang="zh-CN" altLang="en-US"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A</a:t>
              </a:r>
              <a:r>
                <a:rPr lang="zh-CN" altLang="en-US" sz="2000">
                  <a:latin typeface="Times New Roman" panose="02020603050405020304" charset="0"/>
                  <a:cs typeface="Times New Roman" panose="02020603050405020304" charset="0"/>
                </a:rPr>
                <a:t>ction </a:t>
              </a:r>
              <a:r>
                <a:rPr lang="en-US" altLang="zh-CN" sz="2000">
                  <a:latin typeface="Times New Roman" panose="02020603050405020304" charset="0"/>
                  <a:cs typeface="Times New Roman" panose="02020603050405020304" charset="0"/>
                </a:rPr>
                <a:t>S</a:t>
              </a:r>
              <a:r>
                <a:rPr lang="zh-CN" altLang="en-US" sz="2000">
                  <a:latin typeface="Times New Roman" panose="02020603050405020304" charset="0"/>
                  <a:cs typeface="Times New Roman" panose="02020603050405020304" charset="0"/>
                </a:rPr>
                <a:t>paces</a:t>
              </a:r>
            </a:p>
          </p:txBody>
        </p:sp>
      </p:grpSp>
      <p:grpSp>
        <p:nvGrpSpPr>
          <p:cNvPr id="59" name="组合 58"/>
          <p:cNvGrpSpPr/>
          <p:nvPr/>
        </p:nvGrpSpPr>
        <p:grpSpPr>
          <a:xfrm>
            <a:off x="7285990" y="1973580"/>
            <a:ext cx="2880995" cy="401320"/>
            <a:chOff x="11406" y="2556"/>
            <a:chExt cx="4335" cy="632"/>
          </a:xfrm>
        </p:grpSpPr>
        <p:sp>
          <p:nvSpPr>
            <p:cNvPr id="60" name="矩形 59"/>
            <p:cNvSpPr/>
            <p:nvPr>
              <p:custDataLst>
                <p:tags r:id="rId44"/>
              </p:custDataLst>
            </p:nvPr>
          </p:nvSpPr>
          <p:spPr>
            <a:xfrm>
              <a:off x="11406" y="2559"/>
              <a:ext cx="4262" cy="629"/>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sz="2000">
                <a:ln>
                  <a:noFill/>
                </a:ln>
                <a:solidFill>
                  <a:schemeClr val="tx1"/>
                </a:solidFill>
                <a:latin typeface="Times New Roman" panose="02020603050405020304" charset="0"/>
                <a:cs typeface="Times New Roman" panose="02020603050405020304" charset="0"/>
              </a:endParaRPr>
            </a:p>
          </p:txBody>
        </p:sp>
        <p:sp>
          <p:nvSpPr>
            <p:cNvPr id="61" name="文本框 60"/>
            <p:cNvSpPr txBox="1"/>
            <p:nvPr>
              <p:custDataLst>
                <p:tags r:id="rId45"/>
              </p:custDataLst>
            </p:nvPr>
          </p:nvSpPr>
          <p:spPr>
            <a:xfrm>
              <a:off x="11516" y="2556"/>
              <a:ext cx="4225" cy="628"/>
            </a:xfrm>
            <a:prstGeom prst="rect">
              <a:avLst/>
            </a:prstGeom>
            <a:noFill/>
          </p:spPr>
          <p:txBody>
            <a:bodyPr wrap="square" rtlCol="0">
              <a:spAutoFit/>
            </a:bodyPr>
            <a:lstStyle/>
            <a:p>
              <a:r>
                <a:rPr lang="en-US" altLang="zh-CN" sz="2000">
                  <a:latin typeface="Times New Roman" panose="02020603050405020304" charset="0"/>
                  <a:cs typeface="Times New Roman" panose="02020603050405020304" charset="0"/>
                </a:rPr>
                <a:t>D</a:t>
              </a:r>
              <a:r>
                <a:rPr lang="zh-CN" altLang="en-US" sz="2000">
                  <a:latin typeface="Times New Roman" panose="02020603050405020304" charset="0"/>
                  <a:cs typeface="Times New Roman" panose="02020603050405020304" charset="0"/>
                </a:rPr>
                <a:t>iscrete </a:t>
              </a:r>
              <a:r>
                <a:rPr lang="en-US" altLang="zh-CN" sz="2000">
                  <a:latin typeface="Times New Roman" panose="02020603050405020304" charset="0"/>
                  <a:cs typeface="Times New Roman" panose="02020603050405020304" charset="0"/>
                </a:rPr>
                <a:t>A</a:t>
              </a:r>
              <a:r>
                <a:rPr lang="zh-CN" altLang="en-US" sz="2000">
                  <a:latin typeface="Times New Roman" panose="02020603050405020304" charset="0"/>
                  <a:cs typeface="Times New Roman" panose="02020603050405020304" charset="0"/>
                </a:rPr>
                <a:t>ction </a:t>
              </a:r>
              <a:r>
                <a:rPr lang="en-US" altLang="zh-CN" sz="2000">
                  <a:latin typeface="Times New Roman" panose="02020603050405020304" charset="0"/>
                  <a:cs typeface="Times New Roman" panose="02020603050405020304" charset="0"/>
                </a:rPr>
                <a:t>S</a:t>
              </a:r>
              <a:r>
                <a:rPr lang="zh-CN" altLang="en-US" sz="2000">
                  <a:latin typeface="Times New Roman" panose="02020603050405020304" charset="0"/>
                  <a:cs typeface="Times New Roman" panose="02020603050405020304" charset="0"/>
                </a:rPr>
                <a:t>paces</a:t>
              </a:r>
            </a:p>
          </p:txBody>
        </p:sp>
      </p:grpSp>
      <p:cxnSp>
        <p:nvCxnSpPr>
          <p:cNvPr id="62" name="直接箭头连接符 61"/>
          <p:cNvCxnSpPr>
            <a:endCxn id="60" idx="1"/>
          </p:cNvCxnSpPr>
          <p:nvPr>
            <p:custDataLst>
              <p:tags r:id="rId22"/>
            </p:custDataLst>
          </p:nvPr>
        </p:nvCxnSpPr>
        <p:spPr>
          <a:xfrm>
            <a:off x="5916295" y="1897380"/>
            <a:ext cx="1369695" cy="27813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pic>
        <p:nvPicPr>
          <p:cNvPr id="63" name="图片 62" descr="3b333633323939373bb9b4"/>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10324465" y="1897380"/>
            <a:ext cx="456565" cy="456565"/>
          </a:xfrm>
          <a:prstGeom prst="rect">
            <a:avLst/>
          </a:prstGeom>
        </p:spPr>
      </p:pic>
      <p:sp>
        <p:nvSpPr>
          <p:cNvPr id="66" name="文本框 65"/>
          <p:cNvSpPr txBox="1"/>
          <p:nvPr>
            <p:custDataLst>
              <p:tags r:id="rId23"/>
            </p:custDataLst>
          </p:nvPr>
        </p:nvSpPr>
        <p:spPr>
          <a:xfrm>
            <a:off x="8131810" y="3905885"/>
            <a:ext cx="2807970" cy="398780"/>
          </a:xfrm>
          <a:prstGeom prst="rect">
            <a:avLst/>
          </a:prstGeom>
          <a:noFill/>
        </p:spPr>
        <p:txBody>
          <a:bodyPr wrap="square" rtlCol="0">
            <a:spAutoFit/>
          </a:bodyPr>
          <a:lstStyle/>
          <a:p>
            <a:r>
              <a:rPr lang="en-US" sz="2000">
                <a:latin typeface="Times New Roman" panose="02020603050405020304" charset="0"/>
                <a:cs typeface="Times New Roman" panose="02020603050405020304" charset="0"/>
              </a:rPr>
              <a:t>Achieve A Goal:   +5</a:t>
            </a:r>
          </a:p>
        </p:txBody>
      </p:sp>
      <mc:AlternateContent xmlns:mc="http://schemas.openxmlformats.org/markup-compatibility/2006" xmlns:a14="http://schemas.microsoft.com/office/drawing/2010/main">
        <mc:Choice Requires="a14">
          <p:sp>
            <p:nvSpPr>
              <p:cNvPr id="70" name="文本框 69"/>
              <p:cNvSpPr txBox="1"/>
              <p:nvPr>
                <p:custDataLst>
                  <p:tags r:id="rId24"/>
                </p:custDataLst>
              </p:nvPr>
            </p:nvSpPr>
            <p:spPr>
              <a:xfrm>
                <a:off x="8174355" y="3495675"/>
                <a:ext cx="2337435" cy="396240"/>
              </a:xfrm>
              <a:prstGeom prst="rect">
                <a:avLst/>
              </a:prstGeom>
              <a:noFill/>
            </p:spPr>
            <p:txBody>
              <a:bodyPr wrap="none" rtlCol="0" anchor="t">
                <a:no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+1</m:t>
                          </m:r>
                        </m:sub>
                      </m:sSub>
                    </m:oMath>
                  </m:oMathPara>
                </a14:m>
                <a:endParaRPr lang="zh-CN" altLang="en-US"/>
              </a:p>
            </p:txBody>
          </p:sp>
        </mc:Choice>
        <mc:Fallback xmlns="">
          <p:sp>
            <p:nvSpPr>
              <p:cNvPr id="70" name="文本框 69"/>
              <p:cNvSpPr txBox="1">
                <a:spLocks noRot="1" noChangeAspect="1" noMove="1" noResize="1" noEditPoints="1" noAdjustHandles="1" noChangeArrowheads="1" noChangeShapeType="1" noTextEdit="1"/>
              </p:cNvSpPr>
              <p:nvPr>
                <p:custDataLst>
                  <p:tags r:id="rId66"/>
                </p:custDataLst>
              </p:nvPr>
            </p:nvSpPr>
            <p:spPr>
              <a:xfrm>
                <a:off x="8174355" y="3495675"/>
                <a:ext cx="2337435" cy="396240"/>
              </a:xfrm>
              <a:prstGeom prst="rect">
                <a:avLst/>
              </a:prstGeom>
              <a:blipFill rotWithShape="1">
                <a:blip r:embed="rId67"/>
                <a:stretch>
                  <a:fillRect/>
                </a:stretch>
              </a:blipFill>
            </p:spPr>
            <p:txBody>
              <a:bodyPr/>
              <a:lstStyle/>
              <a:p>
                <a:r>
                  <a:rPr lang="zh-CN" altLang="en-US">
                    <a:noFill/>
                  </a:rPr>
                  <a:t> </a:t>
                </a:r>
              </a:p>
            </p:txBody>
          </p:sp>
        </mc:Fallback>
      </mc:AlternateContent>
      <p:sp>
        <p:nvSpPr>
          <p:cNvPr id="71" name="文本框 70"/>
          <p:cNvSpPr txBox="1"/>
          <p:nvPr>
            <p:custDataLst>
              <p:tags r:id="rId25"/>
            </p:custDataLst>
          </p:nvPr>
        </p:nvSpPr>
        <p:spPr>
          <a:xfrm>
            <a:off x="8371205" y="4325620"/>
            <a:ext cx="2807970" cy="398780"/>
          </a:xfrm>
          <a:prstGeom prst="rect">
            <a:avLst/>
          </a:prstGeom>
          <a:noFill/>
        </p:spPr>
        <p:txBody>
          <a:bodyPr wrap="square" rtlCol="0">
            <a:spAutoFit/>
          </a:bodyPr>
          <a:lstStyle/>
          <a:p>
            <a:r>
              <a:rPr lang="en-US" sz="2000">
                <a:latin typeface="Times New Roman" panose="02020603050405020304" charset="0"/>
                <a:cs typeface="Times New Roman" panose="02020603050405020304" charset="0"/>
              </a:rPr>
              <a:t>Drop Object:   -20</a:t>
            </a:r>
          </a:p>
        </p:txBody>
      </p:sp>
      <p:cxnSp>
        <p:nvCxnSpPr>
          <p:cNvPr id="74" name="直接连接符 73"/>
          <p:cNvCxnSpPr/>
          <p:nvPr>
            <p:custDataLst>
              <p:tags r:id="rId26"/>
            </p:custDataLst>
          </p:nvPr>
        </p:nvCxnSpPr>
        <p:spPr>
          <a:xfrm>
            <a:off x="7919720" y="3423920"/>
            <a:ext cx="3054985" cy="6985"/>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p:custDataLst>
              <p:tags r:id="rId27"/>
            </p:custDataLst>
          </p:nvPr>
        </p:nvCxnSpPr>
        <p:spPr>
          <a:xfrm>
            <a:off x="7919720" y="4836795"/>
            <a:ext cx="3054985" cy="6985"/>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sp>
        <p:nvSpPr>
          <p:cNvPr id="24" name="椭圆 23"/>
          <p:cNvSpPr/>
          <p:nvPr>
            <p:custDataLst>
              <p:tags r:id="rId28"/>
            </p:custDataLst>
          </p:nvPr>
        </p:nvSpPr>
        <p:spPr>
          <a:xfrm>
            <a:off x="11788140" y="287020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custDataLst>
              <p:tags r:id="rId29"/>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custDataLst>
              <p:tags r:id="rId30"/>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custDataLst>
              <p:tags r:id="rId31"/>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custDataLst>
              <p:tags r:id="rId32"/>
            </p:custDataLst>
          </p:nvPr>
        </p:nvSpPr>
        <p:spPr>
          <a:xfrm>
            <a:off x="11872595" y="3228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custDataLst>
              <p:tags r:id="rId33"/>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custDataLst>
              <p:tags r:id="rId34"/>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custDataLst>
              <p:tags r:id="rId35"/>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custDataLst>
              <p:tags r:id="rId36"/>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custDataLst>
              <p:tags r:id="rId37"/>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custDataLst>
              <p:tags r:id="rId38"/>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custDataLst>
              <p:tags r:id="rId39"/>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custDataLst>
              <p:tags r:id="rId40"/>
            </p:custDataLst>
          </p:nvPr>
        </p:nvSpPr>
        <p:spPr>
          <a:xfrm>
            <a:off x="5723255" y="6035040"/>
            <a:ext cx="1005205" cy="235585"/>
          </a:xfrm>
          <a:prstGeom prst="rect">
            <a:avLst/>
          </a:prstGeom>
          <a:noFill/>
          <a:ln w="25400">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custDataLst>
              <p:tags r:id="rId41"/>
            </p:custDataLst>
          </p:nvPr>
        </p:nvSpPr>
        <p:spPr>
          <a:xfrm>
            <a:off x="6758940" y="6035040"/>
            <a:ext cx="1576705" cy="235585"/>
          </a:xfrm>
          <a:prstGeom prst="rect">
            <a:avLst/>
          </a:prstGeom>
          <a:noFill/>
          <a:ln w="25400">
            <a:solidFill>
              <a:schemeClr val="accent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42"/>
            </p:custDataLst>
          </p:nvPr>
        </p:nvSpPr>
        <p:spPr>
          <a:xfrm>
            <a:off x="5801995" y="6252845"/>
            <a:ext cx="866140" cy="394970"/>
          </a:xfrm>
          <a:prstGeom prst="rect">
            <a:avLst/>
          </a:prstGeom>
          <a:noFill/>
        </p:spPr>
        <p:txBody>
          <a:bodyPr wrap="square" rtlCol="0" anchor="t">
            <a:noAutofit/>
          </a:bodyPr>
          <a:lstStyle/>
          <a:p>
            <a:pPr indent="0">
              <a:lnSpc>
                <a:spcPct val="125000"/>
              </a:lnSpc>
              <a:buFont typeface="Wingdings" panose="05000000000000000000" charset="0"/>
              <a:buNone/>
            </a:pPr>
            <a:r>
              <a:rPr lang="en-US" altLang="zh-CN" dirty="0">
                <a:solidFill>
                  <a:schemeClr val="accent2"/>
                </a:solidFill>
                <a:latin typeface="Times New Roman" panose="02020603050405020304" charset="0"/>
                <a:cs typeface="Times New Roman" panose="02020603050405020304" charset="0"/>
                <a:sym typeface="+mn-lt"/>
              </a:rPr>
              <a:t>Actor</a:t>
            </a:r>
          </a:p>
        </p:txBody>
      </p:sp>
      <p:sp>
        <p:nvSpPr>
          <p:cNvPr id="7" name="文本框 6"/>
          <p:cNvSpPr txBox="1"/>
          <p:nvPr>
            <p:custDataLst>
              <p:tags r:id="rId43"/>
            </p:custDataLst>
          </p:nvPr>
        </p:nvSpPr>
        <p:spPr>
          <a:xfrm>
            <a:off x="7053580" y="6264275"/>
            <a:ext cx="866140" cy="394970"/>
          </a:xfrm>
          <a:prstGeom prst="rect">
            <a:avLst/>
          </a:prstGeom>
          <a:noFill/>
        </p:spPr>
        <p:txBody>
          <a:bodyPr wrap="square" rtlCol="0" anchor="t">
            <a:noAutofit/>
          </a:bodyPr>
          <a:lstStyle/>
          <a:p>
            <a:pPr indent="0">
              <a:lnSpc>
                <a:spcPct val="125000"/>
              </a:lnSpc>
              <a:buFont typeface="Wingdings" panose="05000000000000000000" charset="0"/>
              <a:buNone/>
            </a:pPr>
            <a:r>
              <a:rPr lang="en-US" altLang="zh-CN" dirty="0">
                <a:solidFill>
                  <a:schemeClr val="accent5"/>
                </a:solidFill>
                <a:latin typeface="Times New Roman" panose="02020603050405020304" charset="0"/>
                <a:cs typeface="Times New Roman" panose="02020603050405020304" charset="0"/>
                <a:sym typeface="+mn-lt"/>
              </a:rPr>
              <a:t>Critic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3"/>
              </p:custDataLst>
            </p:nvPr>
          </p:nvPicPr>
          <p:blipFill>
            <a:blip r:embed="rId37"/>
            <a:stretch>
              <a:fillRect/>
            </a:stretch>
          </p:blipFill>
          <p:spPr>
            <a:xfrm>
              <a:off x="11714" y="2331"/>
              <a:ext cx="796" cy="796"/>
            </a:xfrm>
            <a:prstGeom prst="rect">
              <a:avLst/>
            </a:prstGeom>
            <a:noFill/>
          </p:spPr>
        </p:pic>
        <p:pic>
          <p:nvPicPr>
            <p:cNvPr id="69" name="图片 68"/>
            <p:cNvPicPr>
              <a:picLocks noChangeAspect="1"/>
            </p:cNvPicPr>
            <p:nvPr>
              <p:custDataLst>
                <p:tags r:id="rId34"/>
              </p:custDataLst>
            </p:nvPr>
          </p:nvPicPr>
          <p:blipFill>
            <a:blip r:embed="rId38"/>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120015" y="137795"/>
            <a:ext cx="620014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 Distributed Implementation of PPO </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28"/>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29"/>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0"/>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1"/>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2"/>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26"/>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27"/>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6402070" y="121920"/>
            <a:ext cx="323596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    </a:t>
            </a:r>
            <a:r>
              <a:rPr lang="zh-CN" altLang="en-US" sz="2400" b="1" dirty="0">
                <a:solidFill>
                  <a:schemeClr val="accent1">
                    <a:lumMod val="75000"/>
                  </a:schemeClr>
                </a:solidFill>
                <a:cs typeface="+mn-ea"/>
                <a:sym typeface="+mn-lt"/>
              </a:rPr>
              <a:t>大规模分布式训练</a:t>
            </a:r>
          </a:p>
        </p:txBody>
      </p:sp>
      <p:pic>
        <p:nvPicPr>
          <p:cNvPr id="3" name="图片 2"/>
          <p:cNvPicPr>
            <a:picLocks noChangeAspect="1"/>
          </p:cNvPicPr>
          <p:nvPr>
            <p:custDataLst>
              <p:tags r:id="rId5"/>
            </p:custDataLst>
          </p:nvPr>
        </p:nvPicPr>
        <p:blipFill>
          <a:blip r:embed="rId39"/>
          <a:srcRect l="3127"/>
          <a:stretch>
            <a:fillRect/>
          </a:stretch>
        </p:blipFill>
        <p:spPr>
          <a:xfrm>
            <a:off x="654050" y="846455"/>
            <a:ext cx="4853940" cy="4718685"/>
          </a:xfrm>
          <a:prstGeom prst="rect">
            <a:avLst/>
          </a:prstGeom>
        </p:spPr>
      </p:pic>
      <p:sp>
        <p:nvSpPr>
          <p:cNvPr id="23" name="矩形 22"/>
          <p:cNvSpPr/>
          <p:nvPr>
            <p:custDataLst>
              <p:tags r:id="rId6"/>
            </p:custDataLst>
          </p:nvPr>
        </p:nvSpPr>
        <p:spPr>
          <a:xfrm>
            <a:off x="5255895" y="3982085"/>
            <a:ext cx="1987550"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WorkFlows</a:t>
            </a:r>
          </a:p>
        </p:txBody>
      </p:sp>
      <p:pic>
        <p:nvPicPr>
          <p:cNvPr id="4" name="图片 3"/>
          <p:cNvPicPr>
            <a:picLocks noChangeAspect="1"/>
          </p:cNvPicPr>
          <p:nvPr>
            <p:custDataLst>
              <p:tags r:id="rId7"/>
            </p:custDataLst>
          </p:nvPr>
        </p:nvPicPr>
        <p:blipFill>
          <a:blip r:embed="rId40"/>
          <a:stretch>
            <a:fillRect/>
          </a:stretch>
        </p:blipFill>
        <p:spPr>
          <a:xfrm>
            <a:off x="5901690" y="1570355"/>
            <a:ext cx="5753735" cy="527685"/>
          </a:xfrm>
          <a:prstGeom prst="rect">
            <a:avLst/>
          </a:prstGeom>
        </p:spPr>
      </p:pic>
      <p:sp>
        <p:nvSpPr>
          <p:cNvPr id="5" name="矩形 4"/>
          <p:cNvSpPr/>
          <p:nvPr>
            <p:custDataLst>
              <p:tags r:id="rId8"/>
            </p:custDataLst>
          </p:nvPr>
        </p:nvSpPr>
        <p:spPr>
          <a:xfrm>
            <a:off x="5255895" y="1055370"/>
            <a:ext cx="3626485"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ln>
                  <a:noFill/>
                </a:ln>
                <a:solidFill>
                  <a:schemeClr val="bg1"/>
                </a:solidFill>
                <a:latin typeface="Times New Roman" panose="02020603050405020304" charset="0"/>
                <a:cs typeface="Times New Roman" panose="02020603050405020304" charset="0"/>
                <a:sym typeface="+mn-ea"/>
              </a:rPr>
              <a:t>Proximal Policy Optimiztion (PPO)</a:t>
            </a:r>
          </a:p>
        </p:txBody>
      </p:sp>
      <p:sp>
        <p:nvSpPr>
          <p:cNvPr id="6" name="文本框 5"/>
          <p:cNvSpPr txBox="1"/>
          <p:nvPr>
            <p:custDataLst>
              <p:tags r:id="rId9"/>
            </p:custDataLst>
          </p:nvPr>
        </p:nvSpPr>
        <p:spPr>
          <a:xfrm>
            <a:off x="5147945" y="4463415"/>
            <a:ext cx="6158865" cy="2061210"/>
          </a:xfrm>
          <a:prstGeom prst="rect">
            <a:avLst/>
          </a:prstGeom>
          <a:noFill/>
        </p:spPr>
        <p:txBody>
          <a:bodyPr wrap="square" rtlCol="0" anchor="t">
            <a:spAutoFit/>
          </a:bodyPr>
          <a:lstStyle/>
          <a:p>
            <a:pPr marL="285750" indent="-285750">
              <a:buFont typeface="Wingdings" panose="05000000000000000000" charset="0"/>
              <a:buChar char="Ø"/>
            </a:pPr>
            <a:r>
              <a:rPr lang="zh-CN" altLang="en-US" sz="1600"/>
              <a:t>在每一轮开始，</a:t>
            </a:r>
            <a:r>
              <a:rPr lang="en-US" altLang="zh-CN" sz="1600"/>
              <a:t>Worker Machines </a:t>
            </a:r>
            <a:r>
              <a:rPr lang="zh-CN" altLang="en-US" sz="1600"/>
              <a:t>从优化器获取最新的策略参数，启动训练阶段</a:t>
            </a:r>
          </a:p>
          <a:p>
            <a:pPr marL="285750" indent="-285750">
              <a:buFont typeface="Wingdings" panose="05000000000000000000" charset="0"/>
              <a:buChar char="Ø"/>
            </a:pPr>
            <a:r>
              <a:rPr lang="zh-CN" altLang="en-US" sz="1600"/>
              <a:t>在分布的随机化环境中，将执行当前策略所得的经验传回优化器</a:t>
            </a:r>
          </a:p>
          <a:p>
            <a:pPr marL="285750" indent="-285750">
              <a:buFont typeface="Wingdings" panose="05000000000000000000" charset="0"/>
              <a:buChar char="Ø"/>
            </a:pPr>
            <a:r>
              <a:rPr lang="zh-CN" altLang="en-US" sz="1600"/>
              <a:t>优化器与</a:t>
            </a:r>
            <a:r>
              <a:rPr lang="en-US" altLang="zh-CN" sz="1600"/>
              <a:t> Workers </a:t>
            </a:r>
            <a:r>
              <a:rPr lang="zh-CN" altLang="en-US" sz="1600"/>
              <a:t>之间通过内存数据区中的</a:t>
            </a:r>
            <a:r>
              <a:rPr lang="en-US" altLang="zh-CN" sz="1600"/>
              <a:t> Redis </a:t>
            </a:r>
            <a:r>
              <a:rPr lang="zh-CN" altLang="en-US" sz="1600"/>
              <a:t>进行的</a:t>
            </a:r>
            <a:r>
              <a:rPr lang="en-US" altLang="zh-CN" sz="1600"/>
              <a:t> </a:t>
            </a:r>
            <a:r>
              <a:rPr lang="zh-CN" altLang="en-US" sz="1600"/>
              <a:t>，通过设置多个</a:t>
            </a:r>
            <a:r>
              <a:rPr lang="en-US" altLang="zh-CN" sz="1600"/>
              <a:t> Redis </a:t>
            </a:r>
            <a:r>
              <a:rPr lang="zh-CN" altLang="en-US" sz="1600"/>
              <a:t>来分担</a:t>
            </a:r>
            <a:r>
              <a:rPr lang="en-US" altLang="zh-CN" sz="1600"/>
              <a:t> Worker </a:t>
            </a:r>
            <a:r>
              <a:rPr lang="zh-CN" altLang="en-US" sz="1600"/>
              <a:t>的训练任务</a:t>
            </a:r>
            <a:r>
              <a:rPr lang="en-US" altLang="zh-CN" sz="1600"/>
              <a:t>        </a:t>
            </a:r>
          </a:p>
          <a:p>
            <a:pPr marL="285750" indent="-285750">
              <a:buFont typeface="Wingdings" panose="05000000000000000000" charset="0"/>
              <a:buChar char="Ø"/>
            </a:pPr>
            <a:r>
              <a:rPr lang="zh-CN" altLang="en-US" sz="1600"/>
              <a:t>优化器从</a:t>
            </a:r>
            <a:r>
              <a:rPr lang="en-US" altLang="zh-CN" sz="1600"/>
              <a:t> Redis </a:t>
            </a:r>
            <a:r>
              <a:rPr lang="zh-CN" altLang="en-US" sz="1600"/>
              <a:t>获取生成的策略经验，然后将其加载到对应的</a:t>
            </a:r>
            <a:r>
              <a:rPr lang="en-US" altLang="zh-CN" sz="1600"/>
              <a:t>GPU</a:t>
            </a:r>
            <a:r>
              <a:rPr lang="zh-CN" altLang="en-US" sz="1600"/>
              <a:t>内存中进行处理；在计算完参数的梯度后，平均分配到各线程中用于更新模型参数即控制策略</a:t>
            </a:r>
          </a:p>
        </p:txBody>
      </p:sp>
      <p:sp>
        <p:nvSpPr>
          <p:cNvPr id="7" name="矩形 6"/>
          <p:cNvSpPr/>
          <p:nvPr>
            <p:custDataLst>
              <p:tags r:id="rId10"/>
            </p:custDataLst>
          </p:nvPr>
        </p:nvSpPr>
        <p:spPr>
          <a:xfrm>
            <a:off x="5255895" y="2606040"/>
            <a:ext cx="4065905"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ln>
                  <a:noFill/>
                </a:ln>
                <a:solidFill>
                  <a:schemeClr val="bg1"/>
                </a:solidFill>
                <a:latin typeface="Times New Roman" panose="02020603050405020304" charset="0"/>
                <a:cs typeface="Times New Roman" panose="02020603050405020304" charset="0"/>
                <a:sym typeface="+mn-ea"/>
              </a:rPr>
              <a:t>Generalized Advantage Estimator (GAE)</a:t>
            </a:r>
          </a:p>
        </p:txBody>
      </p:sp>
      <p:pic>
        <p:nvPicPr>
          <p:cNvPr id="14" name="图片 13"/>
          <p:cNvPicPr>
            <a:picLocks noChangeAspect="1"/>
          </p:cNvPicPr>
          <p:nvPr>
            <p:custDataLst>
              <p:tags r:id="rId11"/>
            </p:custDataLst>
          </p:nvPr>
        </p:nvPicPr>
        <p:blipFill>
          <a:blip r:embed="rId41"/>
          <a:stretch>
            <a:fillRect/>
          </a:stretch>
        </p:blipFill>
        <p:spPr>
          <a:xfrm>
            <a:off x="4879340" y="2991485"/>
            <a:ext cx="3437255" cy="572135"/>
          </a:xfrm>
          <a:prstGeom prst="rect">
            <a:avLst/>
          </a:prstGeom>
        </p:spPr>
      </p:pic>
      <p:pic>
        <p:nvPicPr>
          <p:cNvPr id="21" name="图片 20"/>
          <p:cNvPicPr>
            <a:picLocks noChangeAspect="1"/>
          </p:cNvPicPr>
          <p:nvPr>
            <p:custDataLst>
              <p:tags r:id="rId12"/>
            </p:custDataLst>
          </p:nvPr>
        </p:nvPicPr>
        <p:blipFill>
          <a:blip r:embed="rId42"/>
          <a:stretch>
            <a:fillRect/>
          </a:stretch>
        </p:blipFill>
        <p:spPr>
          <a:xfrm>
            <a:off x="8428355" y="3096895"/>
            <a:ext cx="3211195" cy="465455"/>
          </a:xfrm>
          <a:prstGeom prst="rect">
            <a:avLst/>
          </a:prstGeom>
        </p:spPr>
      </p:pic>
      <p:pic>
        <p:nvPicPr>
          <p:cNvPr id="22" name="图片 21"/>
          <p:cNvPicPr>
            <a:picLocks noChangeAspect="1"/>
          </p:cNvPicPr>
          <p:nvPr>
            <p:custDataLst>
              <p:tags r:id="rId13"/>
            </p:custDataLst>
          </p:nvPr>
        </p:nvPicPr>
        <p:blipFill>
          <a:blip r:embed="rId43"/>
          <a:stretch>
            <a:fillRect/>
          </a:stretch>
        </p:blipFill>
        <p:spPr>
          <a:xfrm>
            <a:off x="6263005" y="3554730"/>
            <a:ext cx="3300095" cy="407670"/>
          </a:xfrm>
          <a:prstGeom prst="rect">
            <a:avLst/>
          </a:prstGeom>
        </p:spPr>
      </p:pic>
      <p:sp>
        <p:nvSpPr>
          <p:cNvPr id="40" name="椭圆 39"/>
          <p:cNvSpPr/>
          <p:nvPr>
            <p:custDataLst>
              <p:tags r:id="rId14"/>
            </p:custDataLst>
          </p:nvPr>
        </p:nvSpPr>
        <p:spPr>
          <a:xfrm>
            <a:off x="11788140" y="3128645"/>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custDataLst>
              <p:tags r:id="rId15"/>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custDataLst>
              <p:tags r:id="rId16"/>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custDataLst>
              <p:tags r:id="rId17"/>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custDataLst>
              <p:tags r:id="rId18"/>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custDataLst>
              <p:tags r:id="rId19"/>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custDataLst>
              <p:tags r:id="rId20"/>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custDataLst>
              <p:tags r:id="rId21"/>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custDataLst>
              <p:tags r:id="rId22"/>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custDataLst>
              <p:tags r:id="rId23"/>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custDataLst>
              <p:tags r:id="rId24"/>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custDataLst>
              <p:tags r:id="rId25"/>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9"/>
              </p:custDataLst>
            </p:nvPr>
          </p:nvPicPr>
          <p:blipFill>
            <a:blip r:embed="rId43"/>
            <a:stretch>
              <a:fillRect/>
            </a:stretch>
          </p:blipFill>
          <p:spPr>
            <a:xfrm>
              <a:off x="11714" y="2331"/>
              <a:ext cx="796" cy="796"/>
            </a:xfrm>
            <a:prstGeom prst="rect">
              <a:avLst/>
            </a:prstGeom>
            <a:noFill/>
          </p:spPr>
        </p:pic>
        <p:pic>
          <p:nvPicPr>
            <p:cNvPr id="69" name="图片 68"/>
            <p:cNvPicPr>
              <a:picLocks noChangeAspect="1"/>
            </p:cNvPicPr>
            <p:nvPr>
              <p:custDataLst>
                <p:tags r:id="rId40"/>
              </p:custDataLst>
            </p:nvPr>
          </p:nvPicPr>
          <p:blipFill>
            <a:blip r:embed="rId44"/>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337820" y="137795"/>
            <a:ext cx="475869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State Estimation from Vision</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34"/>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35"/>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6"/>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7"/>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8"/>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3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3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5444490" y="130810"/>
            <a:ext cx="367855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基于视觉感知的状态估计</a:t>
            </a:r>
          </a:p>
        </p:txBody>
      </p:sp>
      <p:pic>
        <p:nvPicPr>
          <p:cNvPr id="3" name="图片 2"/>
          <p:cNvPicPr>
            <a:picLocks noChangeAspect="1"/>
          </p:cNvPicPr>
          <p:nvPr>
            <p:custDataLst>
              <p:tags r:id="rId5"/>
            </p:custDataLst>
          </p:nvPr>
        </p:nvPicPr>
        <p:blipFill>
          <a:blip r:embed="rId45"/>
          <a:stretch>
            <a:fillRect/>
          </a:stretch>
        </p:blipFill>
        <p:spPr>
          <a:xfrm>
            <a:off x="1278255" y="802640"/>
            <a:ext cx="2558415" cy="3770630"/>
          </a:xfrm>
          <a:prstGeom prst="rect">
            <a:avLst/>
          </a:prstGeom>
        </p:spPr>
      </p:pic>
      <p:pic>
        <p:nvPicPr>
          <p:cNvPr id="4" name="图片 3"/>
          <p:cNvPicPr>
            <a:picLocks noChangeAspect="1"/>
          </p:cNvPicPr>
          <p:nvPr>
            <p:custDataLst>
              <p:tags r:id="rId6"/>
            </p:custDataLst>
          </p:nvPr>
        </p:nvPicPr>
        <p:blipFill>
          <a:blip r:embed="rId46"/>
          <a:stretch>
            <a:fillRect/>
          </a:stretch>
        </p:blipFill>
        <p:spPr>
          <a:xfrm>
            <a:off x="5226050" y="1068070"/>
            <a:ext cx="4827270" cy="3361690"/>
          </a:xfrm>
          <a:prstGeom prst="rect">
            <a:avLst/>
          </a:prstGeom>
        </p:spPr>
      </p:pic>
      <p:sp>
        <p:nvSpPr>
          <p:cNvPr id="23" name="矩形 22"/>
          <p:cNvSpPr/>
          <p:nvPr>
            <p:custDataLst>
              <p:tags r:id="rId7"/>
            </p:custDataLst>
          </p:nvPr>
        </p:nvSpPr>
        <p:spPr>
          <a:xfrm>
            <a:off x="763905" y="4659630"/>
            <a:ext cx="1987550"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图像维度</a:t>
            </a:r>
          </a:p>
        </p:txBody>
      </p:sp>
      <mc:AlternateContent xmlns:mc="http://schemas.openxmlformats.org/markup-compatibility/2006" xmlns:a14="http://schemas.microsoft.com/office/drawing/2010/main">
        <mc:Choice Requires="a14">
          <p:sp>
            <p:nvSpPr>
              <p:cNvPr id="42" name="文本框 41"/>
              <p:cNvSpPr txBox="1"/>
              <p:nvPr>
                <p:custDataLst>
                  <p:tags r:id="rId8"/>
                </p:custDataLst>
              </p:nvPr>
            </p:nvSpPr>
            <p:spPr>
              <a:xfrm>
                <a:off x="1144206" y="5052949"/>
                <a:ext cx="356425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Input RGB Image     </a:t>
                </a:r>
                <a14:m>
                  <m:oMath xmlns:m="http://schemas.openxmlformats.org/officeDocument/2006/math">
                    <m:r>
                      <a:rPr lang="en-US" altLang="zh-CN" i="1">
                        <a:latin typeface="Cambria Math" panose="02040503050406030204" charset="0"/>
                        <a:cs typeface="Cambria Math" panose="02040503050406030204" charset="0"/>
                      </a:rPr>
                      <m:t> 200×200×3</m:t>
                    </m:r>
                  </m:oMath>
                </a14:m>
                <a:endParaRPr lang="zh-CN" altLang="en-US"/>
              </a:p>
            </p:txBody>
          </p:sp>
        </mc:Choice>
        <mc:Fallback xmlns="">
          <p:sp>
            <p:nvSpPr>
              <p:cNvPr id="42" name="文本框 41"/>
              <p:cNvSpPr txBox="1">
                <a:spLocks noRot="1" noChangeAspect="1" noMove="1" noResize="1" noEditPoints="1" noAdjustHandles="1" noChangeArrowheads="1" noChangeShapeType="1" noTextEdit="1"/>
              </p:cNvSpPr>
              <p:nvPr>
                <p:custDataLst>
                  <p:tags r:id="rId47"/>
                </p:custDataLst>
              </p:nvPr>
            </p:nvSpPr>
            <p:spPr>
              <a:xfrm>
                <a:off x="1144206" y="5052949"/>
                <a:ext cx="3564255" cy="368300"/>
              </a:xfrm>
              <a:prstGeom prst="rect">
                <a:avLst/>
              </a:prstGeom>
              <a:blipFill rotWithShape="1">
                <a:blip r:embed="rId48"/>
                <a:stretch>
                  <a:fillRect l="-16" t="-69" r="-66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custDataLst>
                  <p:tags r:id="rId9"/>
                </p:custDataLst>
              </p:nvPr>
            </p:nvSpPr>
            <p:spPr>
              <a:xfrm>
                <a:off x="1341056" y="5387594"/>
                <a:ext cx="3456940"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    Conv2D    </a:t>
                </a:r>
                <a14:m>
                  <m:oMath xmlns:m="http://schemas.openxmlformats.org/officeDocument/2006/math">
                    <m:r>
                      <a:rPr lang="en-US" altLang="zh-CN" i="1">
                        <a:latin typeface="Cambria Math" panose="02040503050406030204" charset="0"/>
                        <a:cs typeface="Cambria Math" panose="02040503050406030204" charset="0"/>
                      </a:rPr>
                      <m:t>           196×196×32</m:t>
                    </m:r>
                  </m:oMath>
                </a14:m>
                <a:endParaRPr lang="en-US" altLang="zh-CN"/>
              </a:p>
            </p:txBody>
          </p:sp>
        </mc:Choice>
        <mc:Fallback xmlns="">
          <p:sp>
            <p:nvSpPr>
              <p:cNvPr id="7" name="文本框 6"/>
              <p:cNvSpPr txBox="1">
                <a:spLocks noRot="1" noChangeAspect="1" noMove="1" noResize="1" noEditPoints="1" noAdjustHandles="1" noChangeArrowheads="1" noChangeShapeType="1" noTextEdit="1"/>
              </p:cNvSpPr>
              <p:nvPr>
                <p:custDataLst>
                  <p:tags r:id="rId49"/>
                </p:custDataLst>
              </p:nvPr>
            </p:nvSpPr>
            <p:spPr>
              <a:xfrm>
                <a:off x="1341056" y="5387594"/>
                <a:ext cx="3456940" cy="368300"/>
              </a:xfrm>
              <a:prstGeom prst="rect">
                <a:avLst/>
              </a:prstGeom>
              <a:blipFill rotWithShape="1">
                <a:blip r:embed="rId50"/>
                <a:stretch>
                  <a:fillRect l="-17" t="-69" r="-6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custDataLst>
                  <p:tags r:id="rId10"/>
                </p:custDataLst>
              </p:nvPr>
            </p:nvSpPr>
            <p:spPr>
              <a:xfrm>
                <a:off x="1278191" y="5735574"/>
                <a:ext cx="350710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     Conv2D               </a:t>
                </a:r>
                <a14:m>
                  <m:oMath xmlns:m="http://schemas.openxmlformats.org/officeDocument/2006/math">
                    <m:r>
                      <a:rPr lang="en-US" altLang="zh-CN" i="1">
                        <a:latin typeface="Cambria Math" panose="02040503050406030204" charset="0"/>
                        <a:cs typeface="Cambria Math" panose="02040503050406030204" charset="0"/>
                      </a:rPr>
                      <m:t>194×194×32</m:t>
                    </m:r>
                  </m:oMath>
                </a14:m>
                <a:endParaRPr lang="en-US" altLang="zh-CN"/>
              </a:p>
            </p:txBody>
          </p:sp>
        </mc:Choice>
        <mc:Fallback xmlns="">
          <p:sp>
            <p:nvSpPr>
              <p:cNvPr id="14" name="文本框 13"/>
              <p:cNvSpPr txBox="1">
                <a:spLocks noRot="1" noChangeAspect="1" noMove="1" noResize="1" noEditPoints="1" noAdjustHandles="1" noChangeArrowheads="1" noChangeShapeType="1" noTextEdit="1"/>
              </p:cNvSpPr>
              <p:nvPr>
                <p:custDataLst>
                  <p:tags r:id="rId51"/>
                </p:custDataLst>
              </p:nvPr>
            </p:nvSpPr>
            <p:spPr>
              <a:xfrm>
                <a:off x="1278191" y="5735574"/>
                <a:ext cx="3507105" cy="368300"/>
              </a:xfrm>
              <a:prstGeom prst="rect">
                <a:avLst/>
              </a:prstGeom>
              <a:blipFill rotWithShape="1">
                <a:blip r:embed="rId52"/>
                <a:stretch>
                  <a:fillRect l="-16" t="-69" r="-672"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custDataLst>
                  <p:tags r:id="rId11"/>
                </p:custDataLst>
              </p:nvPr>
            </p:nvSpPr>
            <p:spPr>
              <a:xfrm>
                <a:off x="1115631" y="6061329"/>
                <a:ext cx="3531870"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    Max Pooling       </a:t>
                </a:r>
                <a14:m>
                  <m:oMath xmlns:m="http://schemas.openxmlformats.org/officeDocument/2006/math">
                    <m:r>
                      <a:rPr lang="en-US" altLang="zh-CN" i="1">
                        <a:latin typeface="Cambria Math" panose="02040503050406030204" charset="0"/>
                        <a:cs typeface="Cambria Math" panose="02040503050406030204" charset="0"/>
                      </a:rPr>
                      <m:t>      64×64×32</m:t>
                    </m:r>
                  </m:oMath>
                </a14:m>
                <a:endParaRPr lang="en-US" altLang="zh-CN"/>
              </a:p>
            </p:txBody>
          </p:sp>
        </mc:Choice>
        <mc:Fallback xmlns="">
          <p:sp>
            <p:nvSpPr>
              <p:cNvPr id="22" name="文本框 21"/>
              <p:cNvSpPr txBox="1">
                <a:spLocks noRot="1" noChangeAspect="1" noMove="1" noResize="1" noEditPoints="1" noAdjustHandles="1" noChangeArrowheads="1" noChangeShapeType="1" noTextEdit="1"/>
              </p:cNvSpPr>
              <p:nvPr>
                <p:custDataLst>
                  <p:tags r:id="rId53"/>
                </p:custDataLst>
              </p:nvPr>
            </p:nvSpPr>
            <p:spPr>
              <a:xfrm>
                <a:off x="1115631" y="6061329"/>
                <a:ext cx="3531870" cy="368300"/>
              </a:xfrm>
              <a:prstGeom prst="rect">
                <a:avLst/>
              </a:prstGeom>
              <a:blipFill rotWithShape="1">
                <a:blip r:embed="rId54"/>
                <a:stretch>
                  <a:fillRect l="-16" t="-69" r="-667"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custDataLst>
                  <p:tags r:id="rId12"/>
                </p:custDataLst>
              </p:nvPr>
            </p:nvSpPr>
            <p:spPr>
              <a:xfrm>
                <a:off x="5170741" y="5038979"/>
                <a:ext cx="275653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ResNet 1        </a:t>
                </a:r>
                <a14:m>
                  <m:oMath xmlns:m="http://schemas.openxmlformats.org/officeDocument/2006/math">
                    <m:r>
                      <a:rPr lang="en-US" altLang="zh-CN" i="1">
                        <a:latin typeface="Cambria Math" panose="02040503050406030204" charset="0"/>
                        <a:cs typeface="Cambria Math" panose="02040503050406030204" charset="0"/>
                      </a:rPr>
                      <m:t>23×23×16</m:t>
                    </m:r>
                  </m:oMath>
                </a14:m>
                <a:endParaRPr lang="en-US" altLang="zh-CN"/>
              </a:p>
            </p:txBody>
          </p:sp>
        </mc:Choice>
        <mc:Fallback xmlns="">
          <p:sp>
            <p:nvSpPr>
              <p:cNvPr id="24" name="文本框 23"/>
              <p:cNvSpPr txBox="1">
                <a:spLocks noRot="1" noChangeAspect="1" noMove="1" noResize="1" noEditPoints="1" noAdjustHandles="1" noChangeArrowheads="1" noChangeShapeType="1" noTextEdit="1"/>
              </p:cNvSpPr>
              <p:nvPr>
                <p:custDataLst>
                  <p:tags r:id="rId55"/>
                </p:custDataLst>
              </p:nvPr>
            </p:nvSpPr>
            <p:spPr>
              <a:xfrm>
                <a:off x="5170741" y="5038979"/>
                <a:ext cx="2756535" cy="368300"/>
              </a:xfrm>
              <a:prstGeom prst="rect">
                <a:avLst/>
              </a:prstGeom>
              <a:blipFill rotWithShape="1">
                <a:blip r:embed="rId56"/>
                <a:stretch>
                  <a:fillRect l="-21" t="-69" r="-855"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custDataLst>
                  <p:tags r:id="rId13"/>
                </p:custDataLst>
              </p:nvPr>
            </p:nvSpPr>
            <p:spPr>
              <a:xfrm>
                <a:off x="5177091" y="5376164"/>
                <a:ext cx="260413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ResNet 2        </a:t>
                </a:r>
                <a14:m>
                  <m:oMath xmlns:m="http://schemas.openxmlformats.org/officeDocument/2006/math">
                    <m:r>
                      <a:rPr lang="en-US" altLang="zh-CN" i="1">
                        <a:latin typeface="Cambria Math" panose="02040503050406030204" charset="0"/>
                        <a:cs typeface="Cambria Math" panose="02040503050406030204" charset="0"/>
                      </a:rPr>
                      <m:t>  9×9×32</m:t>
                    </m:r>
                  </m:oMath>
                </a14:m>
                <a:endParaRPr lang="en-US" altLang="zh-CN"/>
              </a:p>
            </p:txBody>
          </p:sp>
        </mc:Choice>
        <mc:Fallback xmlns="">
          <p:sp>
            <p:nvSpPr>
              <p:cNvPr id="25" name="文本框 24"/>
              <p:cNvSpPr txBox="1">
                <a:spLocks noRot="1" noChangeAspect="1" noMove="1" noResize="1" noEditPoints="1" noAdjustHandles="1" noChangeArrowheads="1" noChangeShapeType="1" noTextEdit="1"/>
              </p:cNvSpPr>
              <p:nvPr>
                <p:custDataLst>
                  <p:tags r:id="rId57"/>
                </p:custDataLst>
              </p:nvPr>
            </p:nvSpPr>
            <p:spPr>
              <a:xfrm>
                <a:off x="5177091" y="5376164"/>
                <a:ext cx="2604135" cy="368300"/>
              </a:xfrm>
              <a:prstGeom prst="rect">
                <a:avLst/>
              </a:prstGeom>
              <a:blipFill rotWithShape="1">
                <a:blip r:embed="rId58"/>
                <a:stretch>
                  <a:fillRect l="-22" t="-69" r="-905"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custDataLst>
                  <p:tags r:id="rId14"/>
                </p:custDataLst>
              </p:nvPr>
            </p:nvSpPr>
            <p:spPr>
              <a:xfrm>
                <a:off x="5191061" y="5693029"/>
                <a:ext cx="260413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ResNet 3       </a:t>
                </a:r>
                <a14:m>
                  <m:oMath xmlns:m="http://schemas.openxmlformats.org/officeDocument/2006/math">
                    <m:r>
                      <a:rPr lang="en-US" altLang="zh-CN" i="1">
                        <a:latin typeface="Cambria Math" panose="02040503050406030204" charset="0"/>
                        <a:cs typeface="Cambria Math" panose="02040503050406030204" charset="0"/>
                      </a:rPr>
                      <m:t>   5×5×64</m:t>
                    </m:r>
                  </m:oMath>
                </a14:m>
                <a:endParaRPr lang="en-US" altLang="zh-CN"/>
              </a:p>
            </p:txBody>
          </p:sp>
        </mc:Choice>
        <mc:Fallback xmlns="">
          <p:sp>
            <p:nvSpPr>
              <p:cNvPr id="26" name="文本框 25"/>
              <p:cNvSpPr txBox="1">
                <a:spLocks noRot="1" noChangeAspect="1" noMove="1" noResize="1" noEditPoints="1" noAdjustHandles="1" noChangeArrowheads="1" noChangeShapeType="1" noTextEdit="1"/>
              </p:cNvSpPr>
              <p:nvPr>
                <p:custDataLst>
                  <p:tags r:id="rId59"/>
                </p:custDataLst>
              </p:nvPr>
            </p:nvSpPr>
            <p:spPr>
              <a:xfrm>
                <a:off x="5191061" y="5693029"/>
                <a:ext cx="2604135" cy="368300"/>
              </a:xfrm>
              <a:prstGeom prst="rect">
                <a:avLst/>
              </a:prstGeom>
              <a:blipFill rotWithShape="1">
                <a:blip r:embed="rId60"/>
                <a:stretch>
                  <a:fillRect l="-22" t="-69" r="-905"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custDataLst>
                  <p:tags r:id="rId15"/>
                </p:custDataLst>
              </p:nvPr>
            </p:nvSpPr>
            <p:spPr>
              <a:xfrm>
                <a:off x="5191061" y="6041644"/>
                <a:ext cx="260413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ResNet 4        </a:t>
                </a:r>
                <a14:m>
                  <m:oMath xmlns:m="http://schemas.openxmlformats.org/officeDocument/2006/math">
                    <m:r>
                      <a:rPr lang="en-US" altLang="zh-CN" i="1">
                        <a:latin typeface="Cambria Math" panose="02040503050406030204" charset="0"/>
                        <a:cs typeface="Cambria Math" panose="02040503050406030204" charset="0"/>
                      </a:rPr>
                      <m:t>  3×3×64</m:t>
                    </m:r>
                  </m:oMath>
                </a14:m>
                <a:endParaRPr lang="en-US" altLang="zh-CN"/>
              </a:p>
            </p:txBody>
          </p:sp>
        </mc:Choice>
        <mc:Fallback xmlns="">
          <p:sp>
            <p:nvSpPr>
              <p:cNvPr id="30" name="文本框 29"/>
              <p:cNvSpPr txBox="1">
                <a:spLocks noRot="1" noChangeAspect="1" noMove="1" noResize="1" noEditPoints="1" noAdjustHandles="1" noChangeArrowheads="1" noChangeShapeType="1" noTextEdit="1"/>
              </p:cNvSpPr>
              <p:nvPr>
                <p:custDataLst>
                  <p:tags r:id="rId61"/>
                </p:custDataLst>
              </p:nvPr>
            </p:nvSpPr>
            <p:spPr>
              <a:xfrm>
                <a:off x="5191061" y="6041644"/>
                <a:ext cx="2604135" cy="368300"/>
              </a:xfrm>
              <a:prstGeom prst="rect">
                <a:avLst/>
              </a:prstGeom>
              <a:blipFill rotWithShape="1">
                <a:blip r:embed="rId62"/>
                <a:stretch>
                  <a:fillRect l="-22" t="-69" r="-905"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custDataLst>
                  <p:tags r:id="rId16"/>
                </p:custDataLst>
              </p:nvPr>
            </p:nvSpPr>
            <p:spPr>
              <a:xfrm>
                <a:off x="8314626" y="5061204"/>
                <a:ext cx="304609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Spatial Softmax</a:t>
                </a:r>
                <a14:m>
                  <m:oMath xmlns:m="http://schemas.openxmlformats.org/officeDocument/2006/math">
                    <m:r>
                      <a:rPr lang="en-US" altLang="zh-CN" i="1">
                        <a:latin typeface="Cambria Math" panose="02040503050406030204" charset="0"/>
                        <a:cs typeface="Cambria Math" panose="02040503050406030204" charset="0"/>
                      </a:rPr>
                      <m:t>      3×3×64</m:t>
                    </m:r>
                  </m:oMath>
                </a14:m>
                <a:endParaRPr lang="en-US" altLang="zh-CN"/>
              </a:p>
            </p:txBody>
          </p:sp>
        </mc:Choice>
        <mc:Fallback xmlns="">
          <p:sp>
            <p:nvSpPr>
              <p:cNvPr id="31" name="文本框 30"/>
              <p:cNvSpPr txBox="1">
                <a:spLocks noRot="1" noChangeAspect="1" noMove="1" noResize="1" noEditPoints="1" noAdjustHandles="1" noChangeArrowheads="1" noChangeShapeType="1" noTextEdit="1"/>
              </p:cNvSpPr>
              <p:nvPr>
                <p:custDataLst>
                  <p:tags r:id="rId63"/>
                </p:custDataLst>
              </p:nvPr>
            </p:nvSpPr>
            <p:spPr>
              <a:xfrm>
                <a:off x="8314626" y="5061204"/>
                <a:ext cx="3046095" cy="368300"/>
              </a:xfrm>
              <a:prstGeom prst="rect">
                <a:avLst/>
              </a:prstGeom>
              <a:blipFill rotWithShape="1">
                <a:blip r:embed="rId64"/>
                <a:stretch>
                  <a:fillRect l="-19" t="-69" r="-773"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custDataLst>
                  <p:tags r:id="rId17"/>
                </p:custDataLst>
              </p:nvPr>
            </p:nvSpPr>
            <p:spPr>
              <a:xfrm>
                <a:off x="8441626" y="5408549"/>
                <a:ext cx="275272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      Flatten</a:t>
                </a:r>
                <a14:m>
                  <m:oMath xmlns:m="http://schemas.openxmlformats.org/officeDocument/2006/math">
                    <m:r>
                      <a:rPr lang="en-US" altLang="zh-CN" i="1">
                        <a:latin typeface="Cambria Math" panose="02040503050406030204" charset="0"/>
                        <a:cs typeface="Cambria Math" panose="02040503050406030204" charset="0"/>
                      </a:rPr>
                      <m:t>                1×576</m:t>
                    </m:r>
                  </m:oMath>
                </a14:m>
                <a:endParaRPr lang="en-US" altLang="zh-CN"/>
              </a:p>
            </p:txBody>
          </p:sp>
        </mc:Choice>
        <mc:Fallback xmlns="">
          <p:sp>
            <p:nvSpPr>
              <p:cNvPr id="32" name="文本框 31"/>
              <p:cNvSpPr txBox="1">
                <a:spLocks noRot="1" noChangeAspect="1" noMove="1" noResize="1" noEditPoints="1" noAdjustHandles="1" noChangeArrowheads="1" noChangeShapeType="1" noTextEdit="1"/>
              </p:cNvSpPr>
              <p:nvPr>
                <p:custDataLst>
                  <p:tags r:id="rId65"/>
                </p:custDataLst>
              </p:nvPr>
            </p:nvSpPr>
            <p:spPr>
              <a:xfrm>
                <a:off x="8441626" y="5408549"/>
                <a:ext cx="2752725" cy="368300"/>
              </a:xfrm>
              <a:prstGeom prst="rect">
                <a:avLst/>
              </a:prstGeom>
              <a:blipFill rotWithShape="1">
                <a:blip r:embed="rId66"/>
                <a:stretch>
                  <a:fillRect l="-21" t="-69" r="-856"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custDataLst>
                  <p:tags r:id="rId18"/>
                </p:custDataLst>
              </p:nvPr>
            </p:nvSpPr>
            <p:spPr>
              <a:xfrm>
                <a:off x="8441626" y="5735574"/>
                <a:ext cx="2892425" cy="368300"/>
              </a:xfrm>
              <a:prstGeom prst="rect">
                <a:avLst/>
              </a:prstGeom>
              <a:noFill/>
            </p:spPr>
            <p:txBody>
              <a:bodyPr wrap="none" rtlCol="0" anchor="t">
                <a:spAutoFit/>
              </a:bodyPr>
              <a:lstStyle/>
              <a:p>
                <a:pPr algn="l"/>
                <a:r>
                  <a:rPr lang="en-US" altLang="zh-CN">
                    <a:latin typeface="Cambria Math" panose="02040503050406030204" charset="0"/>
                    <a:cs typeface="Cambria Math" panose="02040503050406030204" charset="0"/>
                  </a:rPr>
                  <a:t>Concatenate</a:t>
                </a:r>
                <a14:m>
                  <m:oMath xmlns:m="http://schemas.openxmlformats.org/officeDocument/2006/math">
                    <m:r>
                      <a:rPr lang="en-US" altLang="zh-CN" i="1">
                        <a:latin typeface="Cambria Math" panose="02040503050406030204" charset="0"/>
                        <a:cs typeface="Cambria Math" panose="02040503050406030204" charset="0"/>
                      </a:rPr>
                      <m:t>            1×1728</m:t>
                    </m:r>
                  </m:oMath>
                </a14:m>
                <a:endParaRPr lang="en-US" altLang="zh-CN"/>
              </a:p>
            </p:txBody>
          </p:sp>
        </mc:Choice>
        <mc:Fallback xmlns="">
          <p:sp>
            <p:nvSpPr>
              <p:cNvPr id="33" name="文本框 32"/>
              <p:cNvSpPr txBox="1">
                <a:spLocks noRot="1" noChangeAspect="1" noMove="1" noResize="1" noEditPoints="1" noAdjustHandles="1" noChangeArrowheads="1" noChangeShapeType="1" noTextEdit="1"/>
              </p:cNvSpPr>
              <p:nvPr>
                <p:custDataLst>
                  <p:tags r:id="rId67"/>
                </p:custDataLst>
              </p:nvPr>
            </p:nvSpPr>
            <p:spPr>
              <a:xfrm>
                <a:off x="8441626" y="5735574"/>
                <a:ext cx="2892425" cy="368300"/>
              </a:xfrm>
              <a:prstGeom prst="rect">
                <a:avLst/>
              </a:prstGeom>
              <a:blipFill rotWithShape="1">
                <a:blip r:embed="rId68"/>
                <a:stretch>
                  <a:fillRect l="-20" t="-69" r="-815" b="69"/>
                </a:stretch>
              </a:blipFill>
            </p:spPr>
            <p:txBody>
              <a:bodyPr/>
              <a:lstStyle/>
              <a:p>
                <a:r>
                  <a:rPr lang="zh-CN" altLang="en-US">
                    <a:noFill/>
                  </a:rPr>
                  <a:t> </a:t>
                </a:r>
              </a:p>
            </p:txBody>
          </p:sp>
        </mc:Fallback>
      </mc:AlternateContent>
      <p:cxnSp>
        <p:nvCxnSpPr>
          <p:cNvPr id="35" name="直接连接符 34"/>
          <p:cNvCxnSpPr/>
          <p:nvPr/>
        </p:nvCxnSpPr>
        <p:spPr>
          <a:xfrm flipV="1">
            <a:off x="907415" y="5045710"/>
            <a:ext cx="10560685" cy="21590"/>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cxnSp>
        <p:nvCxnSpPr>
          <p:cNvPr id="36" name="直接连接符 35"/>
          <p:cNvCxnSpPr/>
          <p:nvPr>
            <p:custDataLst>
              <p:tags r:id="rId19"/>
            </p:custDataLst>
          </p:nvPr>
        </p:nvCxnSpPr>
        <p:spPr>
          <a:xfrm flipV="1">
            <a:off x="1034415" y="6417945"/>
            <a:ext cx="10560685" cy="21590"/>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sp>
        <p:nvSpPr>
          <p:cNvPr id="47" name="椭圆 46"/>
          <p:cNvSpPr/>
          <p:nvPr>
            <p:custDataLst>
              <p:tags r:id="rId20"/>
            </p:custDataLst>
          </p:nvPr>
        </p:nvSpPr>
        <p:spPr>
          <a:xfrm>
            <a:off x="11788140" y="338709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custDataLst>
              <p:tags r:id="rId21"/>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custDataLst>
              <p:tags r:id="rId22"/>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custDataLst>
              <p:tags r:id="rId23"/>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custDataLst>
              <p:tags r:id="rId24"/>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custDataLst>
              <p:tags r:id="rId25"/>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custDataLst>
              <p:tags r:id="rId26"/>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custDataLst>
              <p:tags r:id="rId27"/>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custDataLst>
              <p:tags r:id="rId28"/>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custDataLst>
              <p:tags r:id="rId29"/>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30"/>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31"/>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33"/>
              </p:custDataLst>
            </p:nvPr>
          </p:nvPicPr>
          <p:blipFill>
            <a:blip r:embed="rId37"/>
            <a:stretch>
              <a:fillRect/>
            </a:stretch>
          </p:blipFill>
          <p:spPr>
            <a:xfrm>
              <a:off x="11714" y="2331"/>
              <a:ext cx="796" cy="796"/>
            </a:xfrm>
            <a:prstGeom prst="rect">
              <a:avLst/>
            </a:prstGeom>
            <a:noFill/>
          </p:spPr>
        </p:pic>
        <p:pic>
          <p:nvPicPr>
            <p:cNvPr id="69" name="图片 68"/>
            <p:cNvPicPr>
              <a:picLocks noChangeAspect="1"/>
            </p:cNvPicPr>
            <p:nvPr>
              <p:custDataLst>
                <p:tags r:id="rId34"/>
              </p:custDataLst>
            </p:nvPr>
          </p:nvPicPr>
          <p:blipFill>
            <a:blip r:embed="rId38"/>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42595" y="137795"/>
            <a:ext cx="385953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Qualitative Results</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28"/>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29"/>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30"/>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31"/>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32"/>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26"/>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27"/>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4862830" y="137795"/>
            <a:ext cx="3790950"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自发的操控行为</a:t>
            </a:r>
          </a:p>
        </p:txBody>
      </p:sp>
      <p:pic>
        <p:nvPicPr>
          <p:cNvPr id="3" name="图片 2"/>
          <p:cNvPicPr>
            <a:picLocks noChangeAspect="1"/>
          </p:cNvPicPr>
          <p:nvPr>
            <p:custDataLst>
              <p:tags r:id="rId5"/>
            </p:custDataLst>
          </p:nvPr>
        </p:nvPicPr>
        <p:blipFill>
          <a:blip r:embed="rId39"/>
          <a:stretch>
            <a:fillRect/>
          </a:stretch>
        </p:blipFill>
        <p:spPr>
          <a:xfrm>
            <a:off x="5455285" y="858520"/>
            <a:ext cx="5727065" cy="3321050"/>
          </a:xfrm>
          <a:prstGeom prst="rect">
            <a:avLst/>
          </a:prstGeom>
        </p:spPr>
      </p:pic>
      <p:sp>
        <p:nvSpPr>
          <p:cNvPr id="4" name="文本框 3"/>
          <p:cNvSpPr txBox="1"/>
          <p:nvPr/>
        </p:nvSpPr>
        <p:spPr>
          <a:xfrm>
            <a:off x="902335" y="2284095"/>
            <a:ext cx="4472305" cy="922020"/>
          </a:xfrm>
          <a:prstGeom prst="rect">
            <a:avLst/>
          </a:prstGeom>
          <a:noFill/>
        </p:spPr>
        <p:txBody>
          <a:bodyPr wrap="square" rtlCol="0" anchor="t">
            <a:spAutoFit/>
          </a:bodyPr>
          <a:lstStyle/>
          <a:p>
            <a:r>
              <a:rPr lang="zh-CN" altLang="en-US" b="1"/>
              <a:t>不对先验知识进行编码：</a:t>
            </a:r>
            <a:r>
              <a:rPr lang="zh-CN" altLang="en-US"/>
              <a:t>作者也没有将任何先验知识或先前存在的信息编码到学习过程中使用的激励函数中</a:t>
            </a:r>
          </a:p>
        </p:txBody>
      </p:sp>
      <p:sp>
        <p:nvSpPr>
          <p:cNvPr id="7" name="文本框 6"/>
          <p:cNvSpPr txBox="1"/>
          <p:nvPr>
            <p:custDataLst>
              <p:tags r:id="rId6"/>
            </p:custDataLst>
          </p:nvPr>
        </p:nvSpPr>
        <p:spPr>
          <a:xfrm>
            <a:off x="860425" y="1550670"/>
            <a:ext cx="4514215" cy="645160"/>
          </a:xfrm>
          <a:prstGeom prst="rect">
            <a:avLst/>
          </a:prstGeom>
          <a:noFill/>
        </p:spPr>
        <p:txBody>
          <a:bodyPr wrap="square" rtlCol="0" anchor="t">
            <a:spAutoFit/>
          </a:bodyPr>
          <a:lstStyle/>
          <a:p>
            <a:r>
              <a:rPr lang="zh-CN" altLang="en-US" b="1"/>
              <a:t>无人工演示</a:t>
            </a:r>
            <a:r>
              <a:rPr lang="zh-CN" altLang="en-US"/>
              <a:t>：作者</a:t>
            </a:r>
            <a:r>
              <a:rPr lang="zh-CN" altLang="en-US">
                <a:sym typeface="+mn-ea"/>
              </a:rPr>
              <a:t>没有使用人类提供的任何演示或示例来训练如何操作方块</a:t>
            </a:r>
            <a:endParaRPr lang="zh-CN" altLang="en-US"/>
          </a:p>
        </p:txBody>
      </p:sp>
      <p:sp>
        <p:nvSpPr>
          <p:cNvPr id="21" name="矩形 20"/>
          <p:cNvSpPr/>
          <p:nvPr>
            <p:custDataLst>
              <p:tags r:id="rId7"/>
            </p:custDataLst>
          </p:nvPr>
        </p:nvSpPr>
        <p:spPr>
          <a:xfrm>
            <a:off x="728345" y="1460500"/>
            <a:ext cx="4448810" cy="1844040"/>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sz="2000">
              <a:ln>
                <a:noFill/>
              </a:ln>
              <a:solidFill>
                <a:schemeClr val="tx1"/>
              </a:solidFill>
              <a:latin typeface="Times New Roman" panose="02020603050405020304" charset="0"/>
              <a:cs typeface="Times New Roman" panose="02020603050405020304" charset="0"/>
            </a:endParaRPr>
          </a:p>
        </p:txBody>
      </p:sp>
      <p:sp>
        <p:nvSpPr>
          <p:cNvPr id="22" name="矩形 21"/>
          <p:cNvSpPr/>
          <p:nvPr>
            <p:custDataLst>
              <p:tags r:id="rId8"/>
            </p:custDataLst>
          </p:nvPr>
        </p:nvSpPr>
        <p:spPr>
          <a:xfrm>
            <a:off x="1722755" y="883920"/>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无直接激励</a:t>
            </a:r>
          </a:p>
        </p:txBody>
      </p:sp>
      <p:sp>
        <p:nvSpPr>
          <p:cNvPr id="23" name="矩形 22"/>
          <p:cNvSpPr/>
          <p:nvPr>
            <p:custDataLst>
              <p:tags r:id="rId9"/>
            </p:custDataLst>
          </p:nvPr>
        </p:nvSpPr>
        <p:spPr>
          <a:xfrm>
            <a:off x="1722755" y="3690620"/>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Adaptive Learning</a:t>
            </a:r>
          </a:p>
        </p:txBody>
      </p:sp>
      <p:sp>
        <p:nvSpPr>
          <p:cNvPr id="34" name="PA-椭圆 25"/>
          <p:cNvSpPr/>
          <p:nvPr>
            <p:custDataLst>
              <p:tags r:id="rId10"/>
            </p:custDataLst>
          </p:nvPr>
        </p:nvSpPr>
        <p:spPr>
          <a:xfrm>
            <a:off x="937260" y="43383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custDataLst>
              <p:tags r:id="rId11"/>
            </p:custDataLst>
          </p:nvPr>
        </p:nvSpPr>
        <p:spPr>
          <a:xfrm>
            <a:off x="1130300" y="4217035"/>
            <a:ext cx="7181850" cy="368300"/>
          </a:xfrm>
          <a:prstGeom prst="rect">
            <a:avLst/>
          </a:prstGeom>
          <a:noFill/>
        </p:spPr>
        <p:txBody>
          <a:bodyPr wrap="square" rtlCol="0" anchor="t">
            <a:spAutoFit/>
          </a:bodyPr>
          <a:lstStyle/>
          <a:p>
            <a:r>
              <a:rPr lang="zh-CN" altLang="en-US" b="1"/>
              <a:t>自适应迁移</a:t>
            </a:r>
            <a:r>
              <a:rPr lang="zh-CN" altLang="en-US"/>
              <a:t>：倾向于使用更加灵活的小拇指而非食指和中指操控物体</a:t>
            </a:r>
          </a:p>
        </p:txBody>
      </p:sp>
      <p:sp>
        <p:nvSpPr>
          <p:cNvPr id="25" name="文本框 24"/>
          <p:cNvSpPr txBox="1"/>
          <p:nvPr>
            <p:custDataLst>
              <p:tags r:id="rId12"/>
            </p:custDataLst>
          </p:nvPr>
        </p:nvSpPr>
        <p:spPr>
          <a:xfrm>
            <a:off x="1130300" y="4601210"/>
            <a:ext cx="7181850" cy="368300"/>
          </a:xfrm>
          <a:prstGeom prst="rect">
            <a:avLst/>
          </a:prstGeom>
          <a:noFill/>
        </p:spPr>
        <p:txBody>
          <a:bodyPr wrap="square" rtlCol="0" anchor="t">
            <a:spAutoFit/>
          </a:bodyPr>
          <a:lstStyle/>
          <a:p>
            <a:r>
              <a:rPr lang="zh-CN" altLang="en-US" b="1"/>
              <a:t>成熟的策略</a:t>
            </a:r>
            <a:r>
              <a:rPr lang="zh-CN" altLang="en-US"/>
              <a:t>：能够利用手指的远端关节进行物体的旋转</a:t>
            </a:r>
          </a:p>
        </p:txBody>
      </p:sp>
      <p:sp>
        <p:nvSpPr>
          <p:cNvPr id="35" name="PA-椭圆 25"/>
          <p:cNvSpPr/>
          <p:nvPr>
            <p:custDataLst>
              <p:tags r:id="rId13"/>
            </p:custDataLst>
          </p:nvPr>
        </p:nvSpPr>
        <p:spPr>
          <a:xfrm>
            <a:off x="937260" y="47250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custDataLst>
              <p:tags r:id="rId14"/>
            </p:custDataLst>
          </p:nvPr>
        </p:nvSpPr>
        <p:spPr>
          <a:xfrm>
            <a:off x="11788140" y="365252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custDataLst>
              <p:tags r:id="rId15"/>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custDataLst>
              <p:tags r:id="rId16"/>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custDataLst>
              <p:tags r:id="rId17"/>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custDataLst>
              <p:tags r:id="rId18"/>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custDataLst>
              <p:tags r:id="rId19"/>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custDataLst>
              <p:tags r:id="rId20"/>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custDataLst>
              <p:tags r:id="rId21"/>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custDataLst>
              <p:tags r:id="rId22"/>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custDataLst>
              <p:tags r:id="rId23"/>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24"/>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25"/>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2"/>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49"/>
              </p:custDataLst>
            </p:nvPr>
          </p:nvPicPr>
          <p:blipFill>
            <a:blip r:embed="rId53"/>
            <a:stretch>
              <a:fillRect/>
            </a:stretch>
          </p:blipFill>
          <p:spPr>
            <a:xfrm>
              <a:off x="11714" y="2331"/>
              <a:ext cx="796" cy="796"/>
            </a:xfrm>
            <a:prstGeom prst="rect">
              <a:avLst/>
            </a:prstGeom>
            <a:noFill/>
          </p:spPr>
        </p:pic>
        <p:pic>
          <p:nvPicPr>
            <p:cNvPr id="69" name="图片 68"/>
            <p:cNvPicPr>
              <a:picLocks noChangeAspect="1"/>
            </p:cNvPicPr>
            <p:nvPr>
              <p:custDataLst>
                <p:tags r:id="rId50"/>
              </p:custDataLst>
            </p:nvPr>
          </p:nvPicPr>
          <p:blipFill>
            <a:blip r:embed="rId54"/>
            <a:stretch>
              <a:fillRect/>
            </a:stretch>
          </p:blipFill>
          <p:spPr>
            <a:xfrm>
              <a:off x="12510" y="2348"/>
              <a:ext cx="3341" cy="779"/>
            </a:xfrm>
            <a:prstGeom prst="rect">
              <a:avLst/>
            </a:prstGeom>
          </p:spPr>
        </p:pic>
      </p:grpSp>
      <p:sp>
        <p:nvSpPr>
          <p:cNvPr id="73" name="PA-文本框 1"/>
          <p:cNvSpPr txBox="1"/>
          <p:nvPr>
            <p:custDataLst>
              <p:tags r:id="rId3"/>
            </p:custDataLst>
          </p:nvPr>
        </p:nvSpPr>
        <p:spPr>
          <a:xfrm>
            <a:off x="442595" y="137795"/>
            <a:ext cx="3859530" cy="433705"/>
          </a:xfrm>
          <a:prstGeom prst="rect">
            <a:avLst/>
          </a:prstGeom>
          <a:noFill/>
        </p:spPr>
        <p:txBody>
          <a:bodyPr wrap="square" rtlCol="0">
            <a:noAutofit/>
          </a:bodyPr>
          <a:lstStyle/>
          <a:p>
            <a:pPr algn="l">
              <a:buClrTx/>
              <a:buSzTx/>
              <a:buFontTx/>
            </a:pPr>
            <a:r>
              <a:rPr lang="en-US" altLang="zh-CN" sz="2400" b="1" dirty="0">
                <a:solidFill>
                  <a:schemeClr val="accent1">
                    <a:lumMod val="75000"/>
                  </a:schemeClr>
                </a:solidFill>
                <a:cs typeface="+mn-ea"/>
                <a:sym typeface="+mn-lt"/>
              </a:rPr>
              <a:t>Quantitative Results</a:t>
            </a: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44"/>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6" name="圆角矩形 15"/>
            <p:cNvSpPr/>
            <p:nvPr>
              <p:custDataLst>
                <p:tags r:id="rId45"/>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7" name="圆角矩形 16"/>
            <p:cNvSpPr/>
            <p:nvPr>
              <p:custDataLst>
                <p:tags r:id="rId46"/>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8" name="圆角矩形 17"/>
            <p:cNvSpPr/>
            <p:nvPr>
              <p:custDataLst>
                <p:tags r:id="rId47"/>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sp>
          <p:nvSpPr>
            <p:cNvPr id="19" name="圆角矩形 18"/>
            <p:cNvSpPr/>
            <p:nvPr>
              <p:custDataLst>
                <p:tags r:id="rId48"/>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4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4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PA-文本框 1"/>
          <p:cNvSpPr txBox="1"/>
          <p:nvPr>
            <p:custDataLst>
              <p:tags r:id="rId4"/>
            </p:custDataLst>
          </p:nvPr>
        </p:nvSpPr>
        <p:spPr>
          <a:xfrm>
            <a:off x="4862830" y="137795"/>
            <a:ext cx="4255135" cy="433705"/>
          </a:xfrm>
          <a:prstGeom prst="rect">
            <a:avLst/>
          </a:prstGeom>
          <a:noFill/>
        </p:spPr>
        <p:txBody>
          <a:bodyPr wrap="square" rtlCol="0">
            <a:noAutofit/>
          </a:bodyPr>
          <a:lstStyle/>
          <a:p>
            <a:pPr algn="l">
              <a:buClrTx/>
              <a:buSzTx/>
              <a:buFontTx/>
            </a:pPr>
            <a:r>
              <a:rPr lang="zh-CN" altLang="en-US" sz="2400" b="1" dirty="0">
                <a:solidFill>
                  <a:schemeClr val="accent1">
                    <a:lumMod val="75000"/>
                  </a:schemeClr>
                </a:solidFill>
                <a:cs typeface="+mn-ea"/>
                <a:sym typeface="+mn-lt"/>
              </a:rPr>
              <a:t>可迁移性、视觉感知可行性</a:t>
            </a:r>
          </a:p>
        </p:txBody>
      </p:sp>
      <p:sp>
        <p:nvSpPr>
          <p:cNvPr id="22" name="矩形 21"/>
          <p:cNvSpPr/>
          <p:nvPr>
            <p:custDataLst>
              <p:tags r:id="rId5"/>
            </p:custDataLst>
          </p:nvPr>
        </p:nvSpPr>
        <p:spPr>
          <a:xfrm>
            <a:off x="8093075" y="1692275"/>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中断标志</a:t>
            </a:r>
          </a:p>
        </p:txBody>
      </p:sp>
      <p:sp>
        <p:nvSpPr>
          <p:cNvPr id="23" name="矩形 22"/>
          <p:cNvSpPr/>
          <p:nvPr>
            <p:custDataLst>
              <p:tags r:id="rId6"/>
            </p:custDataLst>
          </p:nvPr>
        </p:nvSpPr>
        <p:spPr>
          <a:xfrm>
            <a:off x="7127240" y="1035685"/>
            <a:ext cx="44551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定量指标：连续成功旋转达成目标次数</a:t>
            </a:r>
          </a:p>
        </p:txBody>
      </p:sp>
      <p:sp>
        <p:nvSpPr>
          <p:cNvPr id="34" name="PA-椭圆 25"/>
          <p:cNvSpPr/>
          <p:nvPr>
            <p:custDataLst>
              <p:tags r:id="rId7"/>
            </p:custDataLst>
          </p:nvPr>
        </p:nvSpPr>
        <p:spPr>
          <a:xfrm>
            <a:off x="7164070" y="23571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custDataLst>
              <p:tags r:id="rId8"/>
            </p:custDataLst>
          </p:nvPr>
        </p:nvSpPr>
        <p:spPr>
          <a:xfrm>
            <a:off x="952500" y="4124325"/>
            <a:ext cx="5020945" cy="337185"/>
          </a:xfrm>
          <a:prstGeom prst="rect">
            <a:avLst/>
          </a:prstGeom>
          <a:noFill/>
        </p:spPr>
        <p:txBody>
          <a:bodyPr wrap="square" rtlCol="0" anchor="t">
            <a:spAutoFit/>
          </a:bodyPr>
          <a:lstStyle/>
          <a:p>
            <a:r>
              <a:rPr lang="zh-CN" altLang="en-US" sz="1600"/>
              <a:t>训练环境：加入各种随机化因素并进行校准</a:t>
            </a:r>
          </a:p>
        </p:txBody>
      </p:sp>
      <p:sp>
        <p:nvSpPr>
          <p:cNvPr id="25" name="文本框 24"/>
          <p:cNvSpPr txBox="1"/>
          <p:nvPr>
            <p:custDataLst>
              <p:tags r:id="rId9"/>
            </p:custDataLst>
          </p:nvPr>
        </p:nvSpPr>
        <p:spPr>
          <a:xfrm>
            <a:off x="7434580" y="2245360"/>
            <a:ext cx="3032760" cy="398780"/>
          </a:xfrm>
          <a:prstGeom prst="rect">
            <a:avLst/>
          </a:prstGeom>
          <a:noFill/>
        </p:spPr>
        <p:txBody>
          <a:bodyPr wrap="square" rtlCol="0" anchor="t">
            <a:spAutoFit/>
          </a:bodyPr>
          <a:lstStyle/>
          <a:p>
            <a:r>
              <a:rPr lang="zh-CN" altLang="en-US" b="1"/>
              <a:t>物体掉落：</a:t>
            </a:r>
            <a:r>
              <a:rPr lang="en-US" altLang="zh-CN" sz="2000">
                <a:latin typeface="Times New Roman" panose="02020603050405020304" charset="0"/>
                <a:cs typeface="Times New Roman" panose="02020603050405020304" charset="0"/>
              </a:rPr>
              <a:t>Reward</a:t>
            </a:r>
            <a:r>
              <a:rPr lang="en-US" altLang="zh-CN"/>
              <a:t> = </a:t>
            </a:r>
            <a:r>
              <a:rPr lang="en-US" altLang="zh-CN">
                <a:latin typeface="Times New Roman" panose="02020603050405020304" charset="0"/>
                <a:cs typeface="Times New Roman" panose="02020603050405020304" charset="0"/>
              </a:rPr>
              <a:t>-20</a:t>
            </a:r>
          </a:p>
        </p:txBody>
      </p:sp>
      <p:sp>
        <p:nvSpPr>
          <p:cNvPr id="35" name="PA-椭圆 25"/>
          <p:cNvSpPr/>
          <p:nvPr>
            <p:custDataLst>
              <p:tags r:id="rId10"/>
            </p:custDataLst>
          </p:nvPr>
        </p:nvSpPr>
        <p:spPr>
          <a:xfrm>
            <a:off x="7164070" y="27647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custDataLst>
              <p:tags r:id="rId11"/>
            </p:custDataLst>
          </p:nvPr>
        </p:nvPicPr>
        <p:blipFill>
          <a:blip r:embed="rId55"/>
          <a:stretch>
            <a:fillRect/>
          </a:stretch>
        </p:blipFill>
        <p:spPr>
          <a:xfrm>
            <a:off x="675005" y="943610"/>
            <a:ext cx="6022340" cy="2388870"/>
          </a:xfrm>
          <a:prstGeom prst="rect">
            <a:avLst/>
          </a:prstGeom>
        </p:spPr>
      </p:pic>
      <p:sp>
        <p:nvSpPr>
          <p:cNvPr id="6" name="文本框 5"/>
          <p:cNvSpPr txBox="1"/>
          <p:nvPr>
            <p:custDataLst>
              <p:tags r:id="rId12"/>
            </p:custDataLst>
          </p:nvPr>
        </p:nvSpPr>
        <p:spPr>
          <a:xfrm>
            <a:off x="7441565" y="2632075"/>
            <a:ext cx="3297555" cy="398780"/>
          </a:xfrm>
          <a:prstGeom prst="rect">
            <a:avLst/>
          </a:prstGeom>
          <a:noFill/>
        </p:spPr>
        <p:txBody>
          <a:bodyPr wrap="square" rtlCol="0" anchor="t">
            <a:spAutoFit/>
          </a:bodyPr>
          <a:lstStyle/>
          <a:p>
            <a:r>
              <a:rPr lang="zh-CN" altLang="en-US" b="1"/>
              <a:t>时间限制：</a:t>
            </a:r>
            <a:r>
              <a:rPr lang="en-US" altLang="zh-CN" sz="2000">
                <a:latin typeface="Times New Roman" panose="02020603050405020304" charset="0"/>
                <a:cs typeface="Times New Roman" panose="02020603050405020304" charset="0"/>
              </a:rPr>
              <a:t>80s</a:t>
            </a:r>
            <a:r>
              <a:rPr lang="zh-CN" altLang="en-US"/>
              <a:t>内达不成目标</a:t>
            </a:r>
          </a:p>
        </p:txBody>
      </p:sp>
      <p:sp>
        <p:nvSpPr>
          <p:cNvPr id="14" name="PA-椭圆 25"/>
          <p:cNvSpPr/>
          <p:nvPr>
            <p:custDataLst>
              <p:tags r:id="rId13"/>
            </p:custDataLst>
          </p:nvPr>
        </p:nvSpPr>
        <p:spPr>
          <a:xfrm>
            <a:off x="7164070" y="317246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custDataLst>
              <p:tags r:id="rId14"/>
            </p:custDataLst>
          </p:nvPr>
        </p:nvSpPr>
        <p:spPr>
          <a:xfrm>
            <a:off x="7454900" y="3046730"/>
            <a:ext cx="3818890" cy="398780"/>
          </a:xfrm>
          <a:prstGeom prst="rect">
            <a:avLst/>
          </a:prstGeom>
          <a:noFill/>
        </p:spPr>
        <p:txBody>
          <a:bodyPr wrap="square" rtlCol="0" anchor="t">
            <a:spAutoFit/>
          </a:bodyPr>
          <a:lstStyle/>
          <a:p>
            <a:r>
              <a:rPr lang="zh-CN" altLang="en-US" b="1"/>
              <a:t>次数限制：</a:t>
            </a:r>
            <a:r>
              <a:rPr lang="en-US" altLang="zh-CN" sz="2000">
                <a:latin typeface="Times New Roman" panose="02020603050405020304" charset="0"/>
                <a:cs typeface="Times New Roman" panose="02020603050405020304" charset="0"/>
              </a:rPr>
              <a:t>50</a:t>
            </a:r>
            <a:r>
              <a:rPr lang="zh-CN" altLang="en-US"/>
              <a:t>次旋转仍达不成目标</a:t>
            </a:r>
          </a:p>
        </p:txBody>
      </p:sp>
      <p:sp>
        <p:nvSpPr>
          <p:cNvPr id="30" name="矩形 29"/>
          <p:cNvSpPr/>
          <p:nvPr>
            <p:custDataLst>
              <p:tags r:id="rId15"/>
            </p:custDataLst>
          </p:nvPr>
        </p:nvSpPr>
        <p:spPr>
          <a:xfrm>
            <a:off x="952500" y="362077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实验配置</a:t>
            </a:r>
          </a:p>
        </p:txBody>
      </p:sp>
      <p:sp>
        <p:nvSpPr>
          <p:cNvPr id="31" name="PA-椭圆 25"/>
          <p:cNvSpPr/>
          <p:nvPr>
            <p:custDataLst>
              <p:tags r:id="rId16"/>
            </p:custDataLst>
          </p:nvPr>
        </p:nvSpPr>
        <p:spPr>
          <a:xfrm>
            <a:off x="742950" y="423608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custDataLst>
              <p:tags r:id="rId17"/>
            </p:custDataLst>
          </p:nvPr>
        </p:nvSpPr>
        <p:spPr>
          <a:xfrm>
            <a:off x="952500" y="4490085"/>
            <a:ext cx="6043295" cy="645160"/>
          </a:xfrm>
          <a:prstGeom prst="rect">
            <a:avLst/>
          </a:prstGeom>
          <a:noFill/>
        </p:spPr>
        <p:txBody>
          <a:bodyPr wrap="square" rtlCol="0" anchor="t">
            <a:spAutoFit/>
          </a:bodyPr>
          <a:lstStyle/>
          <a:p>
            <a:r>
              <a:rPr lang="zh-CN" altLang="en-US" sz="1600"/>
              <a:t>试验次数：虚拟环境中试验</a:t>
            </a:r>
            <a:r>
              <a:rPr lang="en-US" altLang="zh-CN" sz="1600"/>
              <a:t> </a:t>
            </a:r>
            <a:r>
              <a:rPr lang="en-US" altLang="zh-CN">
                <a:latin typeface="Times New Roman" panose="02020603050405020304" charset="0"/>
                <a:cs typeface="Times New Roman" panose="02020603050405020304" charset="0"/>
              </a:rPr>
              <a:t>100 </a:t>
            </a:r>
            <a:r>
              <a:rPr lang="zh-CN" altLang="en-US" sz="1600"/>
              <a:t>次</a:t>
            </a:r>
            <a:r>
              <a:rPr lang="en-US" altLang="zh-CN" sz="1600"/>
              <a:t>/</a:t>
            </a:r>
            <a:r>
              <a:rPr lang="zh-CN" altLang="en-US" sz="1600"/>
              <a:t>组，物理环境</a:t>
            </a:r>
          </a:p>
          <a:p>
            <a:r>
              <a:rPr lang="zh-CN" altLang="en-US" sz="1600"/>
              <a:t> </a:t>
            </a:r>
            <a:r>
              <a:rPr lang="en-US" altLang="zh-CN" sz="1600"/>
              <a:t>                </a:t>
            </a:r>
            <a:r>
              <a:rPr lang="zh-CN" altLang="en-US" sz="1600"/>
              <a:t>中试验</a:t>
            </a:r>
            <a:r>
              <a:rPr lang="en-US" altLang="zh-CN" sz="1600"/>
              <a:t> </a:t>
            </a:r>
            <a:r>
              <a:rPr lang="en-US" altLang="zh-CN">
                <a:latin typeface="Times New Roman" panose="02020603050405020304" charset="0"/>
                <a:cs typeface="Times New Roman" panose="02020603050405020304" charset="0"/>
              </a:rPr>
              <a:t>10 </a:t>
            </a:r>
            <a:r>
              <a:rPr lang="zh-CN" altLang="en-US" sz="1600"/>
              <a:t>次</a:t>
            </a:r>
            <a:r>
              <a:rPr lang="en-US" altLang="zh-CN" sz="1600"/>
              <a:t>/</a:t>
            </a:r>
            <a:r>
              <a:rPr lang="zh-CN" altLang="en-US" sz="1600"/>
              <a:t>组</a:t>
            </a:r>
          </a:p>
        </p:txBody>
      </p:sp>
      <p:sp>
        <p:nvSpPr>
          <p:cNvPr id="33" name="PA-椭圆 25"/>
          <p:cNvSpPr/>
          <p:nvPr>
            <p:custDataLst>
              <p:tags r:id="rId18"/>
            </p:custDataLst>
          </p:nvPr>
        </p:nvSpPr>
        <p:spPr>
          <a:xfrm>
            <a:off x="742950" y="458660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文本框 35"/>
          <p:cNvSpPr txBox="1"/>
          <p:nvPr>
            <p:custDataLst>
              <p:tags r:id="rId19"/>
            </p:custDataLst>
          </p:nvPr>
        </p:nvSpPr>
        <p:spPr>
          <a:xfrm>
            <a:off x="957580" y="5644515"/>
            <a:ext cx="4741545" cy="61404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v</a:t>
            </a:r>
            <a:r>
              <a:rPr lang="zh-CN" altLang="en-US">
                <a:latin typeface="Times New Roman" panose="02020603050405020304" charset="0"/>
                <a:cs typeface="Times New Roman" panose="02020603050405020304" charset="0"/>
              </a:rPr>
              <a:t>ision</a:t>
            </a:r>
            <a:r>
              <a:rPr lang="zh-CN" altLang="en-US" sz="1600"/>
              <a:t>：利用训练的</a:t>
            </a:r>
            <a:r>
              <a:rPr lang="en-US" altLang="zh-CN">
                <a:latin typeface="Times New Roman" panose="02020603050405020304" charset="0"/>
                <a:cs typeface="Times New Roman" panose="02020603050405020304" charset="0"/>
              </a:rPr>
              <a:t>Vision Network</a:t>
            </a:r>
            <a:r>
              <a:rPr lang="zh-CN" altLang="en-US" sz="1600"/>
              <a:t>进行目标姿</a:t>
            </a:r>
          </a:p>
          <a:p>
            <a:r>
              <a:rPr lang="zh-CN" altLang="en-US" sz="1600"/>
              <a:t> </a:t>
            </a:r>
            <a:r>
              <a:rPr lang="en-US" altLang="zh-CN" sz="1600"/>
              <a:t>            </a:t>
            </a:r>
            <a:r>
              <a:rPr lang="zh-CN" altLang="en-US" sz="1600"/>
              <a:t>势估计</a:t>
            </a:r>
          </a:p>
        </p:txBody>
      </p:sp>
      <p:sp>
        <p:nvSpPr>
          <p:cNvPr id="37" name="PA-椭圆 25"/>
          <p:cNvSpPr/>
          <p:nvPr>
            <p:custDataLst>
              <p:tags r:id="rId20"/>
            </p:custDataLst>
          </p:nvPr>
        </p:nvSpPr>
        <p:spPr>
          <a:xfrm>
            <a:off x="742950" y="517334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p:cNvSpPr txBox="1"/>
          <p:nvPr>
            <p:custDataLst>
              <p:tags r:id="rId21"/>
            </p:custDataLst>
          </p:nvPr>
        </p:nvSpPr>
        <p:spPr>
          <a:xfrm>
            <a:off x="957580" y="5072380"/>
            <a:ext cx="4870450" cy="61404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state</a:t>
            </a:r>
            <a:r>
              <a:rPr lang="zh-CN" altLang="en-US" sz="1600"/>
              <a:t>：利用训练的</a:t>
            </a:r>
            <a:r>
              <a:rPr lang="en-US" altLang="zh-CN">
                <a:latin typeface="Times New Roman" panose="02020603050405020304" charset="0"/>
                <a:cs typeface="Times New Roman" panose="02020603050405020304" charset="0"/>
              </a:rPr>
              <a:t>PhaseSpace Markers</a:t>
            </a:r>
            <a:r>
              <a:rPr lang="zh-CN" altLang="en-US" sz="1600"/>
              <a:t>进行目</a:t>
            </a:r>
          </a:p>
          <a:p>
            <a:r>
              <a:rPr lang="zh-CN" altLang="en-US" sz="1600"/>
              <a:t> </a:t>
            </a:r>
            <a:r>
              <a:rPr lang="en-US" altLang="zh-CN" sz="1600"/>
              <a:t>          </a:t>
            </a:r>
            <a:r>
              <a:rPr lang="zh-CN" altLang="en-US" sz="1600"/>
              <a:t>标姿势估计</a:t>
            </a:r>
          </a:p>
        </p:txBody>
      </p:sp>
      <p:sp>
        <p:nvSpPr>
          <p:cNvPr id="39" name="PA-椭圆 25"/>
          <p:cNvSpPr/>
          <p:nvPr>
            <p:custDataLst>
              <p:tags r:id="rId22"/>
            </p:custDataLst>
          </p:nvPr>
        </p:nvSpPr>
        <p:spPr>
          <a:xfrm>
            <a:off x="744220" y="574040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custDataLst>
              <p:tags r:id="rId23"/>
            </p:custDataLst>
          </p:nvPr>
        </p:nvSpPr>
        <p:spPr>
          <a:xfrm>
            <a:off x="5775325" y="3639185"/>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实验结论</a:t>
            </a:r>
          </a:p>
        </p:txBody>
      </p:sp>
      <p:sp>
        <p:nvSpPr>
          <p:cNvPr id="41" name="文本框 40"/>
          <p:cNvSpPr txBox="1"/>
          <p:nvPr>
            <p:custDataLst>
              <p:tags r:id="rId24"/>
            </p:custDataLst>
          </p:nvPr>
        </p:nvSpPr>
        <p:spPr>
          <a:xfrm>
            <a:off x="5931535" y="4131945"/>
            <a:ext cx="5693410" cy="583565"/>
          </a:xfrm>
          <a:prstGeom prst="rect">
            <a:avLst/>
          </a:prstGeom>
          <a:noFill/>
        </p:spPr>
        <p:txBody>
          <a:bodyPr wrap="square" rtlCol="0" anchor="t">
            <a:spAutoFit/>
          </a:bodyPr>
          <a:lstStyle/>
          <a:p>
            <a:r>
              <a:rPr lang="zh-CN" altLang="en-US" sz="1600"/>
              <a:t>迁移差距缩小：虚拟环境迁移到物理环境中，仍然存在一定的</a:t>
            </a:r>
            <a:r>
              <a:rPr lang="en-US" altLang="zh-CN" sz="1600"/>
              <a:t>  	        </a:t>
            </a:r>
            <a:r>
              <a:rPr lang="zh-CN" altLang="en-US" sz="1600"/>
              <a:t>差距</a:t>
            </a:r>
          </a:p>
        </p:txBody>
      </p:sp>
      <p:sp>
        <p:nvSpPr>
          <p:cNvPr id="42" name="PA-椭圆 25"/>
          <p:cNvSpPr/>
          <p:nvPr>
            <p:custDataLst>
              <p:tags r:id="rId25"/>
            </p:custDataLst>
          </p:nvPr>
        </p:nvSpPr>
        <p:spPr>
          <a:xfrm>
            <a:off x="5750560" y="424116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custDataLst>
              <p:tags r:id="rId26"/>
            </p:custDataLst>
          </p:nvPr>
        </p:nvSpPr>
        <p:spPr>
          <a:xfrm>
            <a:off x="5953760" y="4637405"/>
            <a:ext cx="6158865" cy="86042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Vision Model</a:t>
            </a:r>
            <a:r>
              <a:rPr lang="zh-CN" altLang="en-US" sz="1600"/>
              <a:t>：利用</a:t>
            </a:r>
            <a:r>
              <a:rPr lang="en-US" altLang="zh-CN">
                <a:latin typeface="Times New Roman" panose="02020603050405020304" charset="0"/>
                <a:cs typeface="Times New Roman" panose="02020603050405020304" charset="0"/>
              </a:rPr>
              <a:t>Vision Model</a:t>
            </a:r>
            <a:r>
              <a:rPr lang="zh-CN" altLang="en-US" sz="1600"/>
              <a:t>略微有些精度损失，但是已</a:t>
            </a:r>
          </a:p>
          <a:p>
            <a:r>
              <a:rPr lang="zh-CN" altLang="en-US" sz="1600"/>
              <a:t> </a:t>
            </a:r>
            <a:r>
              <a:rPr lang="en-US" altLang="zh-CN" sz="1600"/>
              <a:t>                        </a:t>
            </a:r>
            <a:r>
              <a:rPr lang="zh-CN" altLang="en-US" sz="1600"/>
              <a:t>经足够实现较好的迁移性能，同时能够有望摆</a:t>
            </a:r>
          </a:p>
          <a:p>
            <a:r>
              <a:rPr lang="en-US" altLang="zh-CN" sz="1600"/>
              <a:t>                         </a:t>
            </a:r>
            <a:r>
              <a:rPr lang="zh-CN" altLang="en-US" sz="1600"/>
              <a:t>脱实验室环境进行应用</a:t>
            </a:r>
          </a:p>
        </p:txBody>
      </p:sp>
      <p:sp>
        <p:nvSpPr>
          <p:cNvPr id="44" name="PA-椭圆 25"/>
          <p:cNvSpPr/>
          <p:nvPr>
            <p:custDataLst>
              <p:tags r:id="rId27"/>
            </p:custDataLst>
          </p:nvPr>
        </p:nvSpPr>
        <p:spPr>
          <a:xfrm>
            <a:off x="5768340" y="474789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文本框 44"/>
          <p:cNvSpPr txBox="1"/>
          <p:nvPr>
            <p:custDataLst>
              <p:tags r:id="rId28"/>
            </p:custDataLst>
          </p:nvPr>
        </p:nvSpPr>
        <p:spPr>
          <a:xfrm>
            <a:off x="5901690" y="5418455"/>
            <a:ext cx="6158865" cy="86042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Object Generation</a:t>
            </a:r>
            <a:r>
              <a:rPr lang="zh-CN" altLang="en-US" sz="1600"/>
              <a:t>：利用方块的控制策略进行八棱柱试验，虽然</a:t>
            </a:r>
          </a:p>
          <a:p>
            <a:r>
              <a:rPr lang="zh-CN" altLang="en-US" sz="1600"/>
              <a:t> </a:t>
            </a:r>
            <a:r>
              <a:rPr lang="en-US" altLang="zh-CN" sz="1600"/>
              <a:t>                        </a:t>
            </a:r>
            <a:r>
              <a:rPr lang="zh-CN" altLang="en-US" sz="1600"/>
              <a:t>能够学习到迁移的控制策略，但性能上有所差距，</a:t>
            </a:r>
          </a:p>
          <a:p>
            <a:r>
              <a:rPr lang="zh-CN" altLang="en-US" sz="1600"/>
              <a:t> </a:t>
            </a:r>
            <a:r>
              <a:rPr lang="en-US" altLang="zh-CN" sz="1600"/>
              <a:t>                        </a:t>
            </a:r>
            <a:r>
              <a:rPr lang="zh-CN" altLang="en-US" sz="1600"/>
              <a:t>模型的泛化能力需要进一步调整</a:t>
            </a:r>
          </a:p>
        </p:txBody>
      </p:sp>
      <p:sp>
        <p:nvSpPr>
          <p:cNvPr id="46" name="PA-椭圆 25"/>
          <p:cNvSpPr/>
          <p:nvPr>
            <p:custDataLst>
              <p:tags r:id="rId29"/>
            </p:custDataLst>
          </p:nvPr>
        </p:nvSpPr>
        <p:spPr>
          <a:xfrm>
            <a:off x="5768340" y="552323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custDataLst>
              <p:tags r:id="rId30"/>
            </p:custDataLst>
          </p:nvPr>
        </p:nvSpPr>
        <p:spPr>
          <a:xfrm>
            <a:off x="11788140" y="390398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custDataLst>
              <p:tags r:id="rId31"/>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custDataLst>
              <p:tags r:id="rId32"/>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custDataLst>
              <p:tags r:id="rId33"/>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custDataLst>
              <p:tags r:id="rId34"/>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35"/>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36"/>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custDataLst>
              <p:tags r:id="rId37"/>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custDataLst>
              <p:tags r:id="rId38"/>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custDataLst>
              <p:tags r:id="rId39"/>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custDataLst>
              <p:tags r:id="rId40"/>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custDataLst>
              <p:tags r:id="rId41"/>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U0NzNkYzQ5YjIzZDgyNDA1MDA2N2E5ZTFjNDRmMT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0.xml><?xml version="1.0" encoding="utf-8"?>
<p:tagLst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0.xml><?xml version="1.0" encoding="utf-8"?>
<p:tagLst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0.xml><?xml version="1.0" encoding="utf-8"?>
<p:tagLst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0.xml><?xml version="1.0" encoding="utf-8"?>
<p:tagLst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0.xml><?xml version="1.0" encoding="utf-8"?>
<p:tagLst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0.xml><?xml version="1.0" encoding="utf-8"?>
<p:tagLst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0.xml><?xml version="1.0" encoding="utf-8"?>
<p:tagLst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0.xml><?xml version="1.0" encoding="utf-8"?>
<p:tagLst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0.xml><?xml version="1.0" encoding="utf-8"?>
<p:tagLst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0.xml><?xml version="1.0" encoding="utf-8"?>
<p:tagLst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0.xml><?xml version="1.0" encoding="utf-8"?>
<p:tagLst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0.xml><?xml version="1.0" encoding="utf-8"?>
<p:tagLst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0.xml><?xml version="1.0" encoding="utf-8"?>
<p:tagLst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14.xml><?xml version="1.0" encoding="utf-8"?>
<p:tagLst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PA" val="v5.2.2"/>
  <p:tag name="RESOURCELIBID_ANIM" val="446"/>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PA" val="v5.2.2"/>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xbmngs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Words>
  <Application>Microsoft Office PowerPoint</Application>
  <PresentationFormat>宽屏</PresentationFormat>
  <Paragraphs>186</Paragraphs>
  <Slides>14</Slides>
  <Notes>13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楷体</vt:lpstr>
      <vt:lpstr>微软雅黑</vt:lpstr>
      <vt:lpstr>Arial</vt:lpstr>
      <vt:lpstr>Calibri</vt:lpstr>
      <vt:lpstr>Cambria Math</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佳伟 胡</cp:lastModifiedBy>
  <cp:revision>152</cp:revision>
  <dcterms:created xsi:type="dcterms:W3CDTF">2018-11-29T03:25:00Z</dcterms:created>
  <dcterms:modified xsi:type="dcterms:W3CDTF">2024-04-28T05:24:01Z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2052-12.1.0.15712</vt:lpwstr>
  </property>
  <property fmtid="{D5CDD505-2E9C-101B-9397-08002B2CF9AE}" pid="4" name="ICV">
    <vt:lpwstr>8DB2E1F5E9864F44B6CD3602FFB5925C_12</vt:lpwstr>
  </property>
</Properties>
</file>