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9" r:id="rId3"/>
    <p:sldId id="319" r:id="rId4"/>
    <p:sldId id="263" r:id="rId5"/>
    <p:sldId id="320" r:id="rId6"/>
    <p:sldId id="264" r:id="rId7"/>
    <p:sldId id="265" r:id="rId8"/>
    <p:sldId id="326" r:id="rId9"/>
    <p:sldId id="266" r:id="rId10"/>
    <p:sldId id="321" r:id="rId11"/>
    <p:sldId id="322" r:id="rId12"/>
    <p:sldId id="267" r:id="rId13"/>
    <p:sldId id="328" r:id="rId14"/>
    <p:sldId id="327" r:id="rId15"/>
    <p:sldId id="268" r:id="rId16"/>
    <p:sldId id="329" r:id="rId17"/>
    <p:sldId id="269" r:id="rId18"/>
    <p:sldId id="270" r:id="rId19"/>
    <p:sldId id="272" r:id="rId20"/>
    <p:sldId id="330" r:id="rId21"/>
    <p:sldId id="273" r:id="rId22"/>
    <p:sldId id="274" r:id="rId23"/>
    <p:sldId id="337" r:id="rId24"/>
    <p:sldId id="275" r:id="rId25"/>
    <p:sldId id="276" r:id="rId26"/>
    <p:sldId id="277" r:id="rId27"/>
    <p:sldId id="278" r:id="rId28"/>
    <p:sldId id="336" r:id="rId29"/>
    <p:sldId id="279" r:id="rId30"/>
    <p:sldId id="332" r:id="rId31"/>
    <p:sldId id="280" r:id="rId32"/>
    <p:sldId id="281" r:id="rId33"/>
    <p:sldId id="333" r:id="rId34"/>
    <p:sldId id="282" r:id="rId35"/>
    <p:sldId id="335" r:id="rId36"/>
    <p:sldId id="284" r:id="rId37"/>
    <p:sldId id="287" r:id="rId38"/>
    <p:sldId id="289" r:id="rId39"/>
    <p:sldId id="338" r:id="rId40"/>
    <p:sldId id="339" r:id="rId41"/>
    <p:sldId id="291" r:id="rId42"/>
    <p:sldId id="340" r:id="rId43"/>
    <p:sldId id="294" r:id="rId44"/>
    <p:sldId id="295" r:id="rId45"/>
    <p:sldId id="296" r:id="rId46"/>
    <p:sldId id="297" r:id="rId47"/>
    <p:sldId id="341" r:id="rId48"/>
    <p:sldId id="299" r:id="rId49"/>
    <p:sldId id="342" r:id="rId50"/>
    <p:sldId id="300" r:id="rId51"/>
    <p:sldId id="343" r:id="rId52"/>
    <p:sldId id="301" r:id="rId53"/>
    <p:sldId id="344" r:id="rId54"/>
    <p:sldId id="302" r:id="rId55"/>
    <p:sldId id="303" r:id="rId56"/>
    <p:sldId id="304" r:id="rId57"/>
    <p:sldId id="345" r:id="rId58"/>
    <p:sldId id="305" r:id="rId59"/>
    <p:sldId id="306" r:id="rId60"/>
    <p:sldId id="307" r:id="rId61"/>
    <p:sldId id="308" r:id="rId62"/>
    <p:sldId id="309" r:id="rId63"/>
    <p:sldId id="346" r:id="rId64"/>
    <p:sldId id="311" r:id="rId65"/>
    <p:sldId id="312" r:id="rId66"/>
    <p:sldId id="347" r:id="rId67"/>
    <p:sldId id="313" r:id="rId68"/>
    <p:sldId id="348" r:id="rId69"/>
    <p:sldId id="349" r:id="rId70"/>
    <p:sldId id="316" r:id="rId71"/>
    <p:sldId id="350" r:id="rId72"/>
    <p:sldId id="317" r:id="rId73"/>
    <p:sldId id="351" r:id="rId74"/>
    <p:sldId id="318" r:id="rId7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CC66"/>
    <a:srgbClr val="9BBB59"/>
    <a:srgbClr val="F2F2F2"/>
    <a:srgbClr val="99B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94660"/>
  </p:normalViewPr>
  <p:slideViewPr>
    <p:cSldViewPr snapToObjects="1">
      <p:cViewPr varScale="1">
        <p:scale>
          <a:sx n="80" d="100"/>
          <a:sy n="80" d="100"/>
        </p:scale>
        <p:origin x="-1522" y="-67"/>
      </p:cViewPr>
      <p:guideLst>
        <p:guide orient="horz" pos="2160"/>
        <p:guide pos="288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BCE50-0E1D-4495-B2C7-068BD611DA4B}"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zh-TW" altLang="en-US"/>
        </a:p>
      </dgm:t>
    </dgm:pt>
    <dgm:pt modelId="{C1E69EF1-40AA-4299-8FAA-C8A91BEB36B2}">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1 </a:t>
          </a:r>
          <a:endParaRPr lang="zh-TW" b="1">
            <a:latin typeface="微軟正黑體" panose="020B0604030504040204" pitchFamily="34" charset="-120"/>
            <a:ea typeface="微軟正黑體" panose="020B0604030504040204" pitchFamily="34" charset="-120"/>
          </a:endParaRPr>
        </a:p>
      </dgm:t>
    </dgm:pt>
    <dgm:pt modelId="{3783CB84-520A-49A8-8BFF-C151739B9DAC}" type="par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29E3D14-A83B-4DC8-9938-18AB1D8EB339}" type="sib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BFF938-8D63-4F34-82CB-0411F3F0328F}">
      <dgm:prSet custT="1"/>
      <dgm:spPr/>
      <dgm:t>
        <a:bodyPr/>
        <a:lstStyle/>
        <a:p>
          <a:pPr algn="ctr" rtl="0"/>
          <a:r>
            <a:rPr lang="zh-TW" altLang="en-US" sz="2400" b="1" dirty="0" smtClean="0">
              <a:latin typeface="微軟正黑體" panose="020B0604030504040204" pitchFamily="34" charset="-120"/>
              <a:ea typeface="微軟正黑體" panose="020B0604030504040204" pitchFamily="34" charset="-120"/>
            </a:rPr>
            <a:t>一開始整個數列歸類為未排序</a:t>
          </a:r>
          <a:endParaRPr lang="zh-TW" altLang="en-US" sz="2400" b="1" dirty="0">
            <a:latin typeface="微軟正黑體" panose="020B0604030504040204" pitchFamily="34" charset="-120"/>
            <a:ea typeface="微軟正黑體" panose="020B0604030504040204" pitchFamily="34" charset="-120"/>
          </a:endParaRPr>
        </a:p>
      </dgm:t>
    </dgm:pt>
    <dgm:pt modelId="{D2B60AF8-817F-473F-8761-2D42FD008F0F}" type="par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6E5CB67D-FD15-433C-B1BA-D0508F8981F2}" type="sib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2B62FC66-C72B-4978-B1BE-9AD0E90F2C2E}">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2</a:t>
          </a:r>
          <a:endParaRPr lang="zh-TW" b="1">
            <a:latin typeface="微軟正黑體" panose="020B0604030504040204" pitchFamily="34" charset="-120"/>
            <a:ea typeface="微軟正黑體" panose="020B0604030504040204" pitchFamily="34" charset="-120"/>
          </a:endParaRPr>
        </a:p>
      </dgm:t>
    </dgm:pt>
    <dgm:pt modelId="{E1C15B56-79CC-49EC-ABD6-0565A90213EF}" type="par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F3F835A-D1AD-49E9-B536-9F8F0588F513}" type="sib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BB1002-3022-495E-A23F-9F7A582B7B49}">
      <dgm:prSet custT="1"/>
      <dgm:spPr/>
      <dgm:t>
        <a:bodyPr/>
        <a:lstStyle/>
        <a:p>
          <a:pPr algn="ctr" rtl="0"/>
          <a:r>
            <a:rPr lang="zh-TW" altLang="en-US" sz="1400" b="1" dirty="0" smtClean="0">
              <a:latin typeface="微軟正黑體" panose="020B0604030504040204" pitchFamily="34" charset="-120"/>
              <a:ea typeface="微軟正黑體" panose="020B0604030504040204" pitchFamily="34" charset="-120"/>
            </a:rPr>
            <a:t>從未排序的數中，挑選出最小的數，和未排序數列中的第一個位置元素互調，並將該最小的數歸類到已排序的數列中</a:t>
          </a:r>
          <a:endParaRPr lang="zh-TW" altLang="en-US" sz="1400" b="1" dirty="0">
            <a:latin typeface="微軟正黑體" panose="020B0604030504040204" pitchFamily="34" charset="-120"/>
            <a:ea typeface="微軟正黑體" panose="020B0604030504040204" pitchFamily="34" charset="-120"/>
          </a:endParaRPr>
        </a:p>
      </dgm:t>
    </dgm:pt>
    <dgm:pt modelId="{60FF6E73-947C-4954-87C4-B57D3753340B}" type="par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4F509B-39DA-4397-A761-2477A86EA903}" type="sib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88741CB3-16FC-4B3C-B539-AD125A175ADB}">
      <dgm:prSet/>
      <dgm:spPr/>
      <dgm:t>
        <a:bodyPr/>
        <a:lstStyle/>
        <a:p>
          <a:pPr algn="ctr" rtl="0"/>
          <a:r>
            <a:rPr lang="zh-TW" b="1" smtClean="0">
              <a:latin typeface="微軟正黑體" panose="020B0604030504040204" pitchFamily="34" charset="-120"/>
              <a:ea typeface="微軟正黑體" panose="020B0604030504040204" pitchFamily="34" charset="-120"/>
            </a:rPr>
            <a:t>步驟</a:t>
          </a:r>
          <a:r>
            <a:rPr lang="en-US" b="1" smtClean="0">
              <a:latin typeface="微軟正黑體" panose="020B0604030504040204" pitchFamily="34" charset="-120"/>
              <a:ea typeface="微軟正黑體" panose="020B0604030504040204" pitchFamily="34" charset="-120"/>
            </a:rPr>
            <a:t>3</a:t>
          </a:r>
          <a:endParaRPr lang="zh-TW" b="1">
            <a:latin typeface="微軟正黑體" panose="020B0604030504040204" pitchFamily="34" charset="-120"/>
            <a:ea typeface="微軟正黑體" panose="020B0604030504040204" pitchFamily="34" charset="-120"/>
          </a:endParaRPr>
        </a:p>
      </dgm:t>
    </dgm:pt>
    <dgm:pt modelId="{A8211020-B9F2-4F31-BDE6-BE21DD201197}" type="par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3DFD04A9-917E-4161-8A0B-1C2641455221}" type="sib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266DFC-06C6-4B98-8C01-496CF7B3400A}">
      <dgm:prSet custT="1"/>
      <dgm:spPr/>
      <dgm:t>
        <a:bodyPr/>
        <a:lstStyle/>
        <a:p>
          <a:pPr algn="ctr" rtl="0"/>
          <a:r>
            <a:rPr lang="zh-TW" sz="2000" b="1" dirty="0" smtClean="0">
              <a:latin typeface="微軟正黑體" panose="020B0604030504040204" pitchFamily="34" charset="-120"/>
              <a:ea typeface="微軟正黑體" panose="020B0604030504040204" pitchFamily="34" charset="-120"/>
            </a:rPr>
            <a:t>重複步驟</a:t>
          </a:r>
          <a:r>
            <a:rPr lang="en-US" sz="2000" b="1" dirty="0" smtClean="0">
              <a:latin typeface="微軟正黑體" panose="020B0604030504040204" pitchFamily="34" charset="-120"/>
              <a:ea typeface="微軟正黑體" panose="020B0604030504040204" pitchFamily="34" charset="-120"/>
            </a:rPr>
            <a:t>2</a:t>
          </a:r>
          <a:r>
            <a:rPr lang="zh-TW" sz="2000" b="1" dirty="0" smtClean="0">
              <a:latin typeface="微軟正黑體" panose="020B0604030504040204" pitchFamily="34" charset="-120"/>
              <a:ea typeface="微軟正黑體" panose="020B0604030504040204" pitchFamily="34" charset="-120"/>
            </a:rPr>
            <a:t>，直到所有的數都歸到已排序數列中</a:t>
          </a:r>
          <a:endParaRPr lang="zh-TW" sz="2000" b="1" dirty="0">
            <a:latin typeface="微軟正黑體" panose="020B0604030504040204" pitchFamily="34" charset="-120"/>
            <a:ea typeface="微軟正黑體" panose="020B0604030504040204" pitchFamily="34" charset="-120"/>
          </a:endParaRPr>
        </a:p>
      </dgm:t>
    </dgm:pt>
    <dgm:pt modelId="{7A8F4611-B02A-4804-9BFB-74AC4CDDEBF0}" type="par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C29359EA-E221-4E3E-973D-DBA16081B1F5}" type="sib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A0B8A99C-3CC7-4B68-8B82-54FC163DF4D8}" type="pres">
      <dgm:prSet presAssocID="{321BCE50-0E1D-4495-B2C7-068BD611DA4B}" presName="theList" presStyleCnt="0">
        <dgm:presLayoutVars>
          <dgm:dir/>
          <dgm:animLvl val="lvl"/>
          <dgm:resizeHandles val="exact"/>
        </dgm:presLayoutVars>
      </dgm:prSet>
      <dgm:spPr/>
      <dgm:t>
        <a:bodyPr/>
        <a:lstStyle/>
        <a:p>
          <a:endParaRPr lang="zh-TW" altLang="en-US"/>
        </a:p>
      </dgm:t>
    </dgm:pt>
    <dgm:pt modelId="{A2E0DC09-9B54-4F0A-BDDD-E7577D1AA380}" type="pres">
      <dgm:prSet presAssocID="{C1E69EF1-40AA-4299-8FAA-C8A91BEB36B2}" presName="compNode" presStyleCnt="0"/>
      <dgm:spPr/>
    </dgm:pt>
    <dgm:pt modelId="{1D8745EB-B71C-4DB0-8EF9-16A687DDE7F1}" type="pres">
      <dgm:prSet presAssocID="{C1E69EF1-40AA-4299-8FAA-C8A91BEB36B2}" presName="aNode" presStyleLbl="bgShp" presStyleIdx="0" presStyleCnt="3"/>
      <dgm:spPr/>
      <dgm:t>
        <a:bodyPr/>
        <a:lstStyle/>
        <a:p>
          <a:endParaRPr lang="zh-TW" altLang="en-US"/>
        </a:p>
      </dgm:t>
    </dgm:pt>
    <dgm:pt modelId="{DF3C4F26-3913-4112-AF45-04C023B91091}" type="pres">
      <dgm:prSet presAssocID="{C1E69EF1-40AA-4299-8FAA-C8A91BEB36B2}" presName="textNode" presStyleLbl="bgShp" presStyleIdx="0" presStyleCnt="3"/>
      <dgm:spPr/>
      <dgm:t>
        <a:bodyPr/>
        <a:lstStyle/>
        <a:p>
          <a:endParaRPr lang="zh-TW" altLang="en-US"/>
        </a:p>
      </dgm:t>
    </dgm:pt>
    <dgm:pt modelId="{D4E4C7F6-239D-4A7F-A996-2431441D2F5B}" type="pres">
      <dgm:prSet presAssocID="{C1E69EF1-40AA-4299-8FAA-C8A91BEB36B2}" presName="compChildNode" presStyleCnt="0"/>
      <dgm:spPr/>
    </dgm:pt>
    <dgm:pt modelId="{FBC19FB7-562D-4FEC-AD52-042CA635A97A}" type="pres">
      <dgm:prSet presAssocID="{C1E69EF1-40AA-4299-8FAA-C8A91BEB36B2}" presName="theInnerList" presStyleCnt="0"/>
      <dgm:spPr/>
    </dgm:pt>
    <dgm:pt modelId="{CA6EE8DB-B66B-4A06-B89B-27E4D981F042}" type="pres">
      <dgm:prSet presAssocID="{E8BFF938-8D63-4F34-82CB-0411F3F0328F}" presName="childNode" presStyleLbl="node1" presStyleIdx="0" presStyleCnt="3">
        <dgm:presLayoutVars>
          <dgm:bulletEnabled val="1"/>
        </dgm:presLayoutVars>
      </dgm:prSet>
      <dgm:spPr/>
      <dgm:t>
        <a:bodyPr/>
        <a:lstStyle/>
        <a:p>
          <a:endParaRPr lang="zh-TW" altLang="en-US"/>
        </a:p>
      </dgm:t>
    </dgm:pt>
    <dgm:pt modelId="{3AA0EEDF-ED3A-439D-869B-F25BA7343E9E}" type="pres">
      <dgm:prSet presAssocID="{C1E69EF1-40AA-4299-8FAA-C8A91BEB36B2}" presName="aSpace" presStyleCnt="0"/>
      <dgm:spPr/>
    </dgm:pt>
    <dgm:pt modelId="{96D7BB62-E2A9-4EE3-B917-8D4837F9F011}" type="pres">
      <dgm:prSet presAssocID="{2B62FC66-C72B-4978-B1BE-9AD0E90F2C2E}" presName="compNode" presStyleCnt="0"/>
      <dgm:spPr/>
    </dgm:pt>
    <dgm:pt modelId="{5E114458-8C8E-4284-B586-71EABBA55558}" type="pres">
      <dgm:prSet presAssocID="{2B62FC66-C72B-4978-B1BE-9AD0E90F2C2E}" presName="aNode" presStyleLbl="bgShp" presStyleIdx="1" presStyleCnt="3"/>
      <dgm:spPr/>
      <dgm:t>
        <a:bodyPr/>
        <a:lstStyle/>
        <a:p>
          <a:endParaRPr lang="zh-TW" altLang="en-US"/>
        </a:p>
      </dgm:t>
    </dgm:pt>
    <dgm:pt modelId="{A4E5C926-B3C5-4C74-8C37-A20EDBD34174}" type="pres">
      <dgm:prSet presAssocID="{2B62FC66-C72B-4978-B1BE-9AD0E90F2C2E}" presName="textNode" presStyleLbl="bgShp" presStyleIdx="1" presStyleCnt="3"/>
      <dgm:spPr/>
      <dgm:t>
        <a:bodyPr/>
        <a:lstStyle/>
        <a:p>
          <a:endParaRPr lang="zh-TW" altLang="en-US"/>
        </a:p>
      </dgm:t>
    </dgm:pt>
    <dgm:pt modelId="{A845A247-0124-42AB-9B6A-422A8A9695F4}" type="pres">
      <dgm:prSet presAssocID="{2B62FC66-C72B-4978-B1BE-9AD0E90F2C2E}" presName="compChildNode" presStyleCnt="0"/>
      <dgm:spPr/>
    </dgm:pt>
    <dgm:pt modelId="{67C0EA54-2C2C-43C7-B940-B3559A599AA8}" type="pres">
      <dgm:prSet presAssocID="{2B62FC66-C72B-4978-B1BE-9AD0E90F2C2E}" presName="theInnerList" presStyleCnt="0"/>
      <dgm:spPr/>
    </dgm:pt>
    <dgm:pt modelId="{9C2201EC-D908-4DE5-9B38-BC12463CE5AC}" type="pres">
      <dgm:prSet presAssocID="{E6BB1002-3022-495E-A23F-9F7A582B7B49}" presName="childNode" presStyleLbl="node1" presStyleIdx="1" presStyleCnt="3">
        <dgm:presLayoutVars>
          <dgm:bulletEnabled val="1"/>
        </dgm:presLayoutVars>
      </dgm:prSet>
      <dgm:spPr/>
      <dgm:t>
        <a:bodyPr/>
        <a:lstStyle/>
        <a:p>
          <a:endParaRPr lang="zh-TW" altLang="en-US"/>
        </a:p>
      </dgm:t>
    </dgm:pt>
    <dgm:pt modelId="{69A1ADE0-5331-499D-A6B6-832542D377EA}" type="pres">
      <dgm:prSet presAssocID="{2B62FC66-C72B-4978-B1BE-9AD0E90F2C2E}" presName="aSpace" presStyleCnt="0"/>
      <dgm:spPr/>
    </dgm:pt>
    <dgm:pt modelId="{39465AAA-ACDA-4E2B-8E91-4D23FEA1B215}" type="pres">
      <dgm:prSet presAssocID="{88741CB3-16FC-4B3C-B539-AD125A175ADB}" presName="compNode" presStyleCnt="0"/>
      <dgm:spPr/>
    </dgm:pt>
    <dgm:pt modelId="{B108C075-E406-4E93-8FDC-07DA5A9D3F6C}" type="pres">
      <dgm:prSet presAssocID="{88741CB3-16FC-4B3C-B539-AD125A175ADB}" presName="aNode" presStyleLbl="bgShp" presStyleIdx="2" presStyleCnt="3"/>
      <dgm:spPr/>
      <dgm:t>
        <a:bodyPr/>
        <a:lstStyle/>
        <a:p>
          <a:endParaRPr lang="zh-TW" altLang="en-US"/>
        </a:p>
      </dgm:t>
    </dgm:pt>
    <dgm:pt modelId="{221D19C4-677A-4C86-A9B2-A1C4CD99372B}" type="pres">
      <dgm:prSet presAssocID="{88741CB3-16FC-4B3C-B539-AD125A175ADB}" presName="textNode" presStyleLbl="bgShp" presStyleIdx="2" presStyleCnt="3"/>
      <dgm:spPr/>
      <dgm:t>
        <a:bodyPr/>
        <a:lstStyle/>
        <a:p>
          <a:endParaRPr lang="zh-TW" altLang="en-US"/>
        </a:p>
      </dgm:t>
    </dgm:pt>
    <dgm:pt modelId="{C1FB6A9E-305B-4B94-9B99-CBA60887A227}" type="pres">
      <dgm:prSet presAssocID="{88741CB3-16FC-4B3C-B539-AD125A175ADB}" presName="compChildNode" presStyleCnt="0"/>
      <dgm:spPr/>
    </dgm:pt>
    <dgm:pt modelId="{042EFDF4-FF43-4BFE-985A-068A69B1951A}" type="pres">
      <dgm:prSet presAssocID="{88741CB3-16FC-4B3C-B539-AD125A175ADB}" presName="theInnerList" presStyleCnt="0"/>
      <dgm:spPr/>
    </dgm:pt>
    <dgm:pt modelId="{468C3BB7-6DA6-4606-9772-679DB50AE176}" type="pres">
      <dgm:prSet presAssocID="{E8266DFC-06C6-4B98-8C01-496CF7B3400A}" presName="childNode" presStyleLbl="node1" presStyleIdx="2" presStyleCnt="3">
        <dgm:presLayoutVars>
          <dgm:bulletEnabled val="1"/>
        </dgm:presLayoutVars>
      </dgm:prSet>
      <dgm:spPr/>
      <dgm:t>
        <a:bodyPr/>
        <a:lstStyle/>
        <a:p>
          <a:endParaRPr lang="zh-TW" altLang="en-US"/>
        </a:p>
      </dgm:t>
    </dgm:pt>
  </dgm:ptLst>
  <dgm:cxnLst>
    <dgm:cxn modelId="{98CA0575-BC8A-4036-B3F3-D2B485CAB43B}" type="presOf" srcId="{E8BFF938-8D63-4F34-82CB-0411F3F0328F}" destId="{CA6EE8DB-B66B-4A06-B89B-27E4D981F042}" srcOrd="0" destOrd="0" presId="urn:microsoft.com/office/officeart/2005/8/layout/lProcess2"/>
    <dgm:cxn modelId="{956672F3-E83D-441B-87C9-08BA2D13661E}" srcId="{2B62FC66-C72B-4978-B1BE-9AD0E90F2C2E}" destId="{E6BB1002-3022-495E-A23F-9F7A582B7B49}" srcOrd="0" destOrd="0" parTransId="{60FF6E73-947C-4954-87C4-B57D3753340B}" sibTransId="{E64F509B-39DA-4397-A761-2477A86EA903}"/>
    <dgm:cxn modelId="{4CC038B1-C864-4BC5-A482-179D1CBACA64}" srcId="{88741CB3-16FC-4B3C-B539-AD125A175ADB}" destId="{E8266DFC-06C6-4B98-8C01-496CF7B3400A}" srcOrd="0" destOrd="0" parTransId="{7A8F4611-B02A-4804-9BFB-74AC4CDDEBF0}" sibTransId="{C29359EA-E221-4E3E-973D-DBA16081B1F5}"/>
    <dgm:cxn modelId="{DBA98697-2F69-41B0-A9DE-397F71B73516}" type="presOf" srcId="{88741CB3-16FC-4B3C-B539-AD125A175ADB}" destId="{B108C075-E406-4E93-8FDC-07DA5A9D3F6C}" srcOrd="0" destOrd="0" presId="urn:microsoft.com/office/officeart/2005/8/layout/lProcess2"/>
    <dgm:cxn modelId="{D1DC98F8-1DD4-4480-9E4B-C2C5A844F410}" type="presOf" srcId="{C1E69EF1-40AA-4299-8FAA-C8A91BEB36B2}" destId="{1D8745EB-B71C-4DB0-8EF9-16A687DDE7F1}" srcOrd="0" destOrd="0" presId="urn:microsoft.com/office/officeart/2005/8/layout/lProcess2"/>
    <dgm:cxn modelId="{52AACB5E-C08B-401F-A38B-78A43D6C7C65}" type="presOf" srcId="{2B62FC66-C72B-4978-B1BE-9AD0E90F2C2E}" destId="{5E114458-8C8E-4284-B586-71EABBA55558}" srcOrd="0" destOrd="0" presId="urn:microsoft.com/office/officeart/2005/8/layout/lProcess2"/>
    <dgm:cxn modelId="{3B01978B-C37B-41A3-BBB5-738B6A3BD3C9}" type="presOf" srcId="{321BCE50-0E1D-4495-B2C7-068BD611DA4B}" destId="{A0B8A99C-3CC7-4B68-8B82-54FC163DF4D8}" srcOrd="0" destOrd="0" presId="urn:microsoft.com/office/officeart/2005/8/layout/lProcess2"/>
    <dgm:cxn modelId="{C30045FE-9B4D-4798-B3B9-BC85398171BE}" srcId="{321BCE50-0E1D-4495-B2C7-068BD611DA4B}" destId="{C1E69EF1-40AA-4299-8FAA-C8A91BEB36B2}" srcOrd="0" destOrd="0" parTransId="{3783CB84-520A-49A8-8BFF-C151739B9DAC}" sibTransId="{E29E3D14-A83B-4DC8-9938-18AB1D8EB339}"/>
    <dgm:cxn modelId="{28F9C1C9-0B56-4F34-9CC4-E06CA8DEA656}" type="presOf" srcId="{2B62FC66-C72B-4978-B1BE-9AD0E90F2C2E}" destId="{A4E5C926-B3C5-4C74-8C37-A20EDBD34174}" srcOrd="1" destOrd="0" presId="urn:microsoft.com/office/officeart/2005/8/layout/lProcess2"/>
    <dgm:cxn modelId="{0F9FE631-5453-4EBB-AF7E-D581B2E7A4A3}" srcId="{C1E69EF1-40AA-4299-8FAA-C8A91BEB36B2}" destId="{E8BFF938-8D63-4F34-82CB-0411F3F0328F}" srcOrd="0" destOrd="0" parTransId="{D2B60AF8-817F-473F-8761-2D42FD008F0F}" sibTransId="{6E5CB67D-FD15-433C-B1BA-D0508F8981F2}"/>
    <dgm:cxn modelId="{9C1A5D3D-A2E6-4E22-B54C-0979D4B64D50}" type="presOf" srcId="{88741CB3-16FC-4B3C-B539-AD125A175ADB}" destId="{221D19C4-677A-4C86-A9B2-A1C4CD99372B}" srcOrd="1" destOrd="0" presId="urn:microsoft.com/office/officeart/2005/8/layout/lProcess2"/>
    <dgm:cxn modelId="{F24C1946-874C-4818-A7DD-BF6E582EE673}" type="presOf" srcId="{C1E69EF1-40AA-4299-8FAA-C8A91BEB36B2}" destId="{DF3C4F26-3913-4112-AF45-04C023B91091}" srcOrd="1" destOrd="0" presId="urn:microsoft.com/office/officeart/2005/8/layout/lProcess2"/>
    <dgm:cxn modelId="{40B7607E-8607-4727-AB7C-0A7093E05997}" type="presOf" srcId="{E6BB1002-3022-495E-A23F-9F7A582B7B49}" destId="{9C2201EC-D908-4DE5-9B38-BC12463CE5AC}" srcOrd="0" destOrd="0" presId="urn:microsoft.com/office/officeart/2005/8/layout/lProcess2"/>
    <dgm:cxn modelId="{5605E6AA-F379-4786-A169-5334198EF2D8}" srcId="{321BCE50-0E1D-4495-B2C7-068BD611DA4B}" destId="{2B62FC66-C72B-4978-B1BE-9AD0E90F2C2E}" srcOrd="1" destOrd="0" parTransId="{E1C15B56-79CC-49EC-ABD6-0565A90213EF}" sibTransId="{EF3F835A-D1AD-49E9-B536-9F8F0588F513}"/>
    <dgm:cxn modelId="{2984A6A7-AF49-4FD3-BB4B-E26693294930}" type="presOf" srcId="{E8266DFC-06C6-4B98-8C01-496CF7B3400A}" destId="{468C3BB7-6DA6-4606-9772-679DB50AE176}" srcOrd="0" destOrd="0" presId="urn:microsoft.com/office/officeart/2005/8/layout/lProcess2"/>
    <dgm:cxn modelId="{A8E0996A-26CD-43FC-B9A4-A0ED5C6996A0}" srcId="{321BCE50-0E1D-4495-B2C7-068BD611DA4B}" destId="{88741CB3-16FC-4B3C-B539-AD125A175ADB}" srcOrd="2" destOrd="0" parTransId="{A8211020-B9F2-4F31-BDE6-BE21DD201197}" sibTransId="{3DFD04A9-917E-4161-8A0B-1C2641455221}"/>
    <dgm:cxn modelId="{CFAE1469-3FFD-4497-80A4-46A293093787}" type="presParOf" srcId="{A0B8A99C-3CC7-4B68-8B82-54FC163DF4D8}" destId="{A2E0DC09-9B54-4F0A-BDDD-E7577D1AA380}" srcOrd="0" destOrd="0" presId="urn:microsoft.com/office/officeart/2005/8/layout/lProcess2"/>
    <dgm:cxn modelId="{C752ECCD-FD33-4185-8B86-61EF360E4249}" type="presParOf" srcId="{A2E0DC09-9B54-4F0A-BDDD-E7577D1AA380}" destId="{1D8745EB-B71C-4DB0-8EF9-16A687DDE7F1}" srcOrd="0" destOrd="0" presId="urn:microsoft.com/office/officeart/2005/8/layout/lProcess2"/>
    <dgm:cxn modelId="{7D17144D-055A-4E5F-BB78-96A3D4DD0846}" type="presParOf" srcId="{A2E0DC09-9B54-4F0A-BDDD-E7577D1AA380}" destId="{DF3C4F26-3913-4112-AF45-04C023B91091}" srcOrd="1" destOrd="0" presId="urn:microsoft.com/office/officeart/2005/8/layout/lProcess2"/>
    <dgm:cxn modelId="{B21E1178-811A-464F-A6CC-369161D578F8}" type="presParOf" srcId="{A2E0DC09-9B54-4F0A-BDDD-E7577D1AA380}" destId="{D4E4C7F6-239D-4A7F-A996-2431441D2F5B}" srcOrd="2" destOrd="0" presId="urn:microsoft.com/office/officeart/2005/8/layout/lProcess2"/>
    <dgm:cxn modelId="{22111F25-68A8-4D35-98D2-5F565A962BB5}" type="presParOf" srcId="{D4E4C7F6-239D-4A7F-A996-2431441D2F5B}" destId="{FBC19FB7-562D-4FEC-AD52-042CA635A97A}" srcOrd="0" destOrd="0" presId="urn:microsoft.com/office/officeart/2005/8/layout/lProcess2"/>
    <dgm:cxn modelId="{7140074A-7D76-47DC-B56C-768B1B716380}" type="presParOf" srcId="{FBC19FB7-562D-4FEC-AD52-042CA635A97A}" destId="{CA6EE8DB-B66B-4A06-B89B-27E4D981F042}" srcOrd="0" destOrd="0" presId="urn:microsoft.com/office/officeart/2005/8/layout/lProcess2"/>
    <dgm:cxn modelId="{12422723-824E-477D-8CC7-C77FE5A8E91C}" type="presParOf" srcId="{A0B8A99C-3CC7-4B68-8B82-54FC163DF4D8}" destId="{3AA0EEDF-ED3A-439D-869B-F25BA7343E9E}" srcOrd="1" destOrd="0" presId="urn:microsoft.com/office/officeart/2005/8/layout/lProcess2"/>
    <dgm:cxn modelId="{49386146-A707-4FD5-B22B-1553E0702C23}" type="presParOf" srcId="{A0B8A99C-3CC7-4B68-8B82-54FC163DF4D8}" destId="{96D7BB62-E2A9-4EE3-B917-8D4837F9F011}" srcOrd="2" destOrd="0" presId="urn:microsoft.com/office/officeart/2005/8/layout/lProcess2"/>
    <dgm:cxn modelId="{568C83FF-D14E-42E8-8EC0-61C54169D500}" type="presParOf" srcId="{96D7BB62-E2A9-4EE3-B917-8D4837F9F011}" destId="{5E114458-8C8E-4284-B586-71EABBA55558}" srcOrd="0" destOrd="0" presId="urn:microsoft.com/office/officeart/2005/8/layout/lProcess2"/>
    <dgm:cxn modelId="{C5534158-D4EC-41EE-819E-A634CDA44C3C}" type="presParOf" srcId="{96D7BB62-E2A9-4EE3-B917-8D4837F9F011}" destId="{A4E5C926-B3C5-4C74-8C37-A20EDBD34174}" srcOrd="1" destOrd="0" presId="urn:microsoft.com/office/officeart/2005/8/layout/lProcess2"/>
    <dgm:cxn modelId="{B10D397E-96BD-4F91-BB22-D650B41B91A5}" type="presParOf" srcId="{96D7BB62-E2A9-4EE3-B917-8D4837F9F011}" destId="{A845A247-0124-42AB-9B6A-422A8A9695F4}" srcOrd="2" destOrd="0" presId="urn:microsoft.com/office/officeart/2005/8/layout/lProcess2"/>
    <dgm:cxn modelId="{B81671CD-E7B7-4203-9F45-5A1F18810843}" type="presParOf" srcId="{A845A247-0124-42AB-9B6A-422A8A9695F4}" destId="{67C0EA54-2C2C-43C7-B940-B3559A599AA8}" srcOrd="0" destOrd="0" presId="urn:microsoft.com/office/officeart/2005/8/layout/lProcess2"/>
    <dgm:cxn modelId="{B44DCBBD-03BB-41A1-A0F9-60D575498C42}" type="presParOf" srcId="{67C0EA54-2C2C-43C7-B940-B3559A599AA8}" destId="{9C2201EC-D908-4DE5-9B38-BC12463CE5AC}" srcOrd="0" destOrd="0" presId="urn:microsoft.com/office/officeart/2005/8/layout/lProcess2"/>
    <dgm:cxn modelId="{A8DD1B39-C91F-411D-A7D5-590BC449010E}" type="presParOf" srcId="{A0B8A99C-3CC7-4B68-8B82-54FC163DF4D8}" destId="{69A1ADE0-5331-499D-A6B6-832542D377EA}" srcOrd="3" destOrd="0" presId="urn:microsoft.com/office/officeart/2005/8/layout/lProcess2"/>
    <dgm:cxn modelId="{39C6C2A3-775E-4379-9516-4F0D7BBD951C}" type="presParOf" srcId="{A0B8A99C-3CC7-4B68-8B82-54FC163DF4D8}" destId="{39465AAA-ACDA-4E2B-8E91-4D23FEA1B215}" srcOrd="4" destOrd="0" presId="urn:microsoft.com/office/officeart/2005/8/layout/lProcess2"/>
    <dgm:cxn modelId="{239246D9-38C8-4807-A1EF-7092F44ADA72}" type="presParOf" srcId="{39465AAA-ACDA-4E2B-8E91-4D23FEA1B215}" destId="{B108C075-E406-4E93-8FDC-07DA5A9D3F6C}" srcOrd="0" destOrd="0" presId="urn:microsoft.com/office/officeart/2005/8/layout/lProcess2"/>
    <dgm:cxn modelId="{8FB93659-9F4F-4A94-950F-86FEE4E7572A}" type="presParOf" srcId="{39465AAA-ACDA-4E2B-8E91-4D23FEA1B215}" destId="{221D19C4-677A-4C86-A9B2-A1C4CD99372B}" srcOrd="1" destOrd="0" presId="urn:microsoft.com/office/officeart/2005/8/layout/lProcess2"/>
    <dgm:cxn modelId="{BE8EBE38-5E4E-4FE7-A8C0-61E0E2C9929E}" type="presParOf" srcId="{39465AAA-ACDA-4E2B-8E91-4D23FEA1B215}" destId="{C1FB6A9E-305B-4B94-9B99-CBA60887A227}" srcOrd="2" destOrd="0" presId="urn:microsoft.com/office/officeart/2005/8/layout/lProcess2"/>
    <dgm:cxn modelId="{38466DFF-4D0D-4E2B-9AE8-DC6CFDF5F113}" type="presParOf" srcId="{C1FB6A9E-305B-4B94-9B99-CBA60887A227}" destId="{042EFDF4-FF43-4BFE-985A-068A69B1951A}" srcOrd="0" destOrd="0" presId="urn:microsoft.com/office/officeart/2005/8/layout/lProcess2"/>
    <dgm:cxn modelId="{C91B7380-7B64-4E12-BC2C-3315DDD1EABA}" type="presParOf" srcId="{042EFDF4-FF43-4BFE-985A-068A69B1951A}" destId="{468C3BB7-6DA6-4606-9772-679DB50AE17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1BCE50-0E1D-4495-B2C7-068BD611DA4B}"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zh-TW" altLang="en-US"/>
        </a:p>
      </dgm:t>
    </dgm:pt>
    <dgm:pt modelId="{C1E69EF1-40AA-4299-8FAA-C8A91BEB36B2}">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1 </a:t>
          </a:r>
          <a:endParaRPr lang="zh-TW" b="1">
            <a:latin typeface="微軟正黑體" panose="020B0604030504040204" pitchFamily="34" charset="-120"/>
            <a:ea typeface="微軟正黑體" panose="020B0604030504040204" pitchFamily="34" charset="-120"/>
          </a:endParaRPr>
        </a:p>
      </dgm:t>
    </dgm:pt>
    <dgm:pt modelId="{3783CB84-520A-49A8-8BFF-C151739B9DAC}" type="par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29E3D14-A83B-4DC8-9938-18AB1D8EB339}" type="sib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BFF938-8D63-4F34-82CB-0411F3F0328F}">
      <dgm:prSet custT="1"/>
      <dgm:spPr/>
      <dgm:t>
        <a:bodyPr/>
        <a:lstStyle/>
        <a:p>
          <a:pPr algn="ctr" rtl="0"/>
          <a:r>
            <a:rPr lang="zh-TW" altLang="en-US" sz="1800" b="1" dirty="0" smtClean="0">
              <a:latin typeface="微軟正黑體" panose="020B0604030504040204" pitchFamily="34" charset="-120"/>
              <a:ea typeface="微軟正黑體" panose="020B0604030504040204" pitchFamily="34" charset="-120"/>
            </a:rPr>
            <a:t>一開始只有第一個數在已排序數列裡，其他的數歸類在未排序數列裡</a:t>
          </a:r>
          <a:endParaRPr lang="zh-TW" altLang="en-US" sz="1800" b="1" dirty="0">
            <a:latin typeface="微軟正黑體" panose="020B0604030504040204" pitchFamily="34" charset="-120"/>
            <a:ea typeface="微軟正黑體" panose="020B0604030504040204" pitchFamily="34" charset="-120"/>
          </a:endParaRPr>
        </a:p>
      </dgm:t>
    </dgm:pt>
    <dgm:pt modelId="{D2B60AF8-817F-473F-8761-2D42FD008F0F}" type="par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6E5CB67D-FD15-433C-B1BA-D0508F8981F2}" type="sib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2B62FC66-C72B-4978-B1BE-9AD0E90F2C2E}">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2</a:t>
          </a:r>
          <a:endParaRPr lang="zh-TW" b="1">
            <a:latin typeface="微軟正黑體" panose="020B0604030504040204" pitchFamily="34" charset="-120"/>
            <a:ea typeface="微軟正黑體" panose="020B0604030504040204" pitchFamily="34" charset="-120"/>
          </a:endParaRPr>
        </a:p>
      </dgm:t>
    </dgm:pt>
    <dgm:pt modelId="{E1C15B56-79CC-49EC-ABD6-0565A90213EF}" type="par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F3F835A-D1AD-49E9-B536-9F8F0588F513}" type="sib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BB1002-3022-495E-A23F-9F7A582B7B49}">
      <dgm:prSet custT="1"/>
      <dgm:spPr/>
      <dgm:t>
        <a:bodyPr/>
        <a:lstStyle/>
        <a:p>
          <a:pPr algn="ctr" rtl="0"/>
          <a:r>
            <a:rPr lang="zh-TW" altLang="en-US" sz="1600" b="1" dirty="0" smtClean="0">
              <a:latin typeface="微軟正黑體" panose="020B0604030504040204" pitchFamily="34" charset="-120"/>
              <a:ea typeface="微軟正黑體" panose="020B0604030504040204" pitchFamily="34" charset="-120"/>
            </a:rPr>
            <a:t>將未排序數列的第一個數，插入到已排序的數列中，使得插入後的已排序數列仍然維持由小排到大的性質</a:t>
          </a:r>
          <a:endParaRPr lang="zh-TW" altLang="en-US" sz="1600" b="1" dirty="0">
            <a:latin typeface="微軟正黑體" panose="020B0604030504040204" pitchFamily="34" charset="-120"/>
            <a:ea typeface="微軟正黑體" panose="020B0604030504040204" pitchFamily="34" charset="-120"/>
          </a:endParaRPr>
        </a:p>
      </dgm:t>
    </dgm:pt>
    <dgm:pt modelId="{60FF6E73-947C-4954-87C4-B57D3753340B}" type="par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4F509B-39DA-4397-A761-2477A86EA903}" type="sib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88741CB3-16FC-4B3C-B539-AD125A175ADB}">
      <dgm:prSet/>
      <dgm:spPr/>
      <dgm:t>
        <a:bodyPr/>
        <a:lstStyle/>
        <a:p>
          <a:pPr algn="ctr" rtl="0"/>
          <a:r>
            <a:rPr lang="zh-TW" b="1" smtClean="0">
              <a:latin typeface="微軟正黑體" panose="020B0604030504040204" pitchFamily="34" charset="-120"/>
              <a:ea typeface="微軟正黑體" panose="020B0604030504040204" pitchFamily="34" charset="-120"/>
            </a:rPr>
            <a:t>步驟</a:t>
          </a:r>
          <a:r>
            <a:rPr lang="en-US" b="1" smtClean="0">
              <a:latin typeface="微軟正黑體" panose="020B0604030504040204" pitchFamily="34" charset="-120"/>
              <a:ea typeface="微軟正黑體" panose="020B0604030504040204" pitchFamily="34" charset="-120"/>
            </a:rPr>
            <a:t>3</a:t>
          </a:r>
          <a:endParaRPr lang="zh-TW" b="1">
            <a:latin typeface="微軟正黑體" panose="020B0604030504040204" pitchFamily="34" charset="-120"/>
            <a:ea typeface="微軟正黑體" panose="020B0604030504040204" pitchFamily="34" charset="-120"/>
          </a:endParaRPr>
        </a:p>
      </dgm:t>
    </dgm:pt>
    <dgm:pt modelId="{A8211020-B9F2-4F31-BDE6-BE21DD201197}" type="par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3DFD04A9-917E-4161-8A0B-1C2641455221}" type="sib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266DFC-06C6-4B98-8C01-496CF7B3400A}">
      <dgm:prSet custT="1"/>
      <dgm:spPr/>
      <dgm:t>
        <a:bodyPr/>
        <a:lstStyle/>
        <a:p>
          <a:pPr algn="ctr" rtl="0"/>
          <a:r>
            <a:rPr lang="zh-TW" altLang="en-US" sz="1800" b="1" dirty="0" smtClean="0">
              <a:latin typeface="微軟正黑體" panose="020B0604030504040204" pitchFamily="34" charset="-120"/>
              <a:ea typeface="微軟正黑體" panose="020B0604030504040204" pitchFamily="34" charset="-120"/>
            </a:rPr>
            <a:t>重複步驟</a:t>
          </a:r>
          <a:r>
            <a:rPr lang="en-US" altLang="zh-TW" sz="1800" b="1" dirty="0" smtClean="0">
              <a:latin typeface="微軟正黑體" panose="020B0604030504040204" pitchFamily="34" charset="-120"/>
              <a:ea typeface="微軟正黑體" panose="020B0604030504040204" pitchFamily="34" charset="-120"/>
            </a:rPr>
            <a:t>2</a:t>
          </a:r>
          <a:r>
            <a:rPr lang="zh-TW" altLang="en-US" sz="1800" b="1" dirty="0" smtClean="0">
              <a:latin typeface="微軟正黑體" panose="020B0604030504040204" pitchFamily="34" charset="-120"/>
              <a:ea typeface="微軟正黑體" panose="020B0604030504040204" pitchFamily="34" charset="-120"/>
            </a:rPr>
            <a:t>，直到所有的數都歸到已排序數列中</a:t>
          </a:r>
          <a:endParaRPr lang="zh-TW" sz="1800" b="1" dirty="0">
            <a:latin typeface="微軟正黑體" panose="020B0604030504040204" pitchFamily="34" charset="-120"/>
            <a:ea typeface="微軟正黑體" panose="020B0604030504040204" pitchFamily="34" charset="-120"/>
          </a:endParaRPr>
        </a:p>
      </dgm:t>
    </dgm:pt>
    <dgm:pt modelId="{7A8F4611-B02A-4804-9BFB-74AC4CDDEBF0}" type="par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C29359EA-E221-4E3E-973D-DBA16081B1F5}" type="sib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A0B8A99C-3CC7-4B68-8B82-54FC163DF4D8}" type="pres">
      <dgm:prSet presAssocID="{321BCE50-0E1D-4495-B2C7-068BD611DA4B}" presName="theList" presStyleCnt="0">
        <dgm:presLayoutVars>
          <dgm:dir/>
          <dgm:animLvl val="lvl"/>
          <dgm:resizeHandles val="exact"/>
        </dgm:presLayoutVars>
      </dgm:prSet>
      <dgm:spPr/>
      <dgm:t>
        <a:bodyPr/>
        <a:lstStyle/>
        <a:p>
          <a:endParaRPr lang="zh-TW" altLang="en-US"/>
        </a:p>
      </dgm:t>
    </dgm:pt>
    <dgm:pt modelId="{A2E0DC09-9B54-4F0A-BDDD-E7577D1AA380}" type="pres">
      <dgm:prSet presAssocID="{C1E69EF1-40AA-4299-8FAA-C8A91BEB36B2}" presName="compNode" presStyleCnt="0"/>
      <dgm:spPr/>
    </dgm:pt>
    <dgm:pt modelId="{1D8745EB-B71C-4DB0-8EF9-16A687DDE7F1}" type="pres">
      <dgm:prSet presAssocID="{C1E69EF1-40AA-4299-8FAA-C8A91BEB36B2}" presName="aNode" presStyleLbl="bgShp" presStyleIdx="0" presStyleCnt="3"/>
      <dgm:spPr/>
      <dgm:t>
        <a:bodyPr/>
        <a:lstStyle/>
        <a:p>
          <a:endParaRPr lang="zh-TW" altLang="en-US"/>
        </a:p>
      </dgm:t>
    </dgm:pt>
    <dgm:pt modelId="{DF3C4F26-3913-4112-AF45-04C023B91091}" type="pres">
      <dgm:prSet presAssocID="{C1E69EF1-40AA-4299-8FAA-C8A91BEB36B2}" presName="textNode" presStyleLbl="bgShp" presStyleIdx="0" presStyleCnt="3"/>
      <dgm:spPr/>
      <dgm:t>
        <a:bodyPr/>
        <a:lstStyle/>
        <a:p>
          <a:endParaRPr lang="zh-TW" altLang="en-US"/>
        </a:p>
      </dgm:t>
    </dgm:pt>
    <dgm:pt modelId="{D4E4C7F6-239D-4A7F-A996-2431441D2F5B}" type="pres">
      <dgm:prSet presAssocID="{C1E69EF1-40AA-4299-8FAA-C8A91BEB36B2}" presName="compChildNode" presStyleCnt="0"/>
      <dgm:spPr/>
    </dgm:pt>
    <dgm:pt modelId="{FBC19FB7-562D-4FEC-AD52-042CA635A97A}" type="pres">
      <dgm:prSet presAssocID="{C1E69EF1-40AA-4299-8FAA-C8A91BEB36B2}" presName="theInnerList" presStyleCnt="0"/>
      <dgm:spPr/>
    </dgm:pt>
    <dgm:pt modelId="{CA6EE8DB-B66B-4A06-B89B-27E4D981F042}" type="pres">
      <dgm:prSet presAssocID="{E8BFF938-8D63-4F34-82CB-0411F3F0328F}" presName="childNode" presStyleLbl="node1" presStyleIdx="0" presStyleCnt="3">
        <dgm:presLayoutVars>
          <dgm:bulletEnabled val="1"/>
        </dgm:presLayoutVars>
      </dgm:prSet>
      <dgm:spPr/>
      <dgm:t>
        <a:bodyPr/>
        <a:lstStyle/>
        <a:p>
          <a:endParaRPr lang="zh-TW" altLang="en-US"/>
        </a:p>
      </dgm:t>
    </dgm:pt>
    <dgm:pt modelId="{3AA0EEDF-ED3A-439D-869B-F25BA7343E9E}" type="pres">
      <dgm:prSet presAssocID="{C1E69EF1-40AA-4299-8FAA-C8A91BEB36B2}" presName="aSpace" presStyleCnt="0"/>
      <dgm:spPr/>
    </dgm:pt>
    <dgm:pt modelId="{96D7BB62-E2A9-4EE3-B917-8D4837F9F011}" type="pres">
      <dgm:prSet presAssocID="{2B62FC66-C72B-4978-B1BE-9AD0E90F2C2E}" presName="compNode" presStyleCnt="0"/>
      <dgm:spPr/>
    </dgm:pt>
    <dgm:pt modelId="{5E114458-8C8E-4284-B586-71EABBA55558}" type="pres">
      <dgm:prSet presAssocID="{2B62FC66-C72B-4978-B1BE-9AD0E90F2C2E}" presName="aNode" presStyleLbl="bgShp" presStyleIdx="1" presStyleCnt="3"/>
      <dgm:spPr/>
      <dgm:t>
        <a:bodyPr/>
        <a:lstStyle/>
        <a:p>
          <a:endParaRPr lang="zh-TW" altLang="en-US"/>
        </a:p>
      </dgm:t>
    </dgm:pt>
    <dgm:pt modelId="{A4E5C926-B3C5-4C74-8C37-A20EDBD34174}" type="pres">
      <dgm:prSet presAssocID="{2B62FC66-C72B-4978-B1BE-9AD0E90F2C2E}" presName="textNode" presStyleLbl="bgShp" presStyleIdx="1" presStyleCnt="3"/>
      <dgm:spPr/>
      <dgm:t>
        <a:bodyPr/>
        <a:lstStyle/>
        <a:p>
          <a:endParaRPr lang="zh-TW" altLang="en-US"/>
        </a:p>
      </dgm:t>
    </dgm:pt>
    <dgm:pt modelId="{A845A247-0124-42AB-9B6A-422A8A9695F4}" type="pres">
      <dgm:prSet presAssocID="{2B62FC66-C72B-4978-B1BE-9AD0E90F2C2E}" presName="compChildNode" presStyleCnt="0"/>
      <dgm:spPr/>
    </dgm:pt>
    <dgm:pt modelId="{67C0EA54-2C2C-43C7-B940-B3559A599AA8}" type="pres">
      <dgm:prSet presAssocID="{2B62FC66-C72B-4978-B1BE-9AD0E90F2C2E}" presName="theInnerList" presStyleCnt="0"/>
      <dgm:spPr/>
    </dgm:pt>
    <dgm:pt modelId="{9C2201EC-D908-4DE5-9B38-BC12463CE5AC}" type="pres">
      <dgm:prSet presAssocID="{E6BB1002-3022-495E-A23F-9F7A582B7B49}" presName="childNode" presStyleLbl="node1" presStyleIdx="1" presStyleCnt="3">
        <dgm:presLayoutVars>
          <dgm:bulletEnabled val="1"/>
        </dgm:presLayoutVars>
      </dgm:prSet>
      <dgm:spPr/>
      <dgm:t>
        <a:bodyPr/>
        <a:lstStyle/>
        <a:p>
          <a:endParaRPr lang="zh-TW" altLang="en-US"/>
        </a:p>
      </dgm:t>
    </dgm:pt>
    <dgm:pt modelId="{69A1ADE0-5331-499D-A6B6-832542D377EA}" type="pres">
      <dgm:prSet presAssocID="{2B62FC66-C72B-4978-B1BE-9AD0E90F2C2E}" presName="aSpace" presStyleCnt="0"/>
      <dgm:spPr/>
    </dgm:pt>
    <dgm:pt modelId="{39465AAA-ACDA-4E2B-8E91-4D23FEA1B215}" type="pres">
      <dgm:prSet presAssocID="{88741CB3-16FC-4B3C-B539-AD125A175ADB}" presName="compNode" presStyleCnt="0"/>
      <dgm:spPr/>
    </dgm:pt>
    <dgm:pt modelId="{B108C075-E406-4E93-8FDC-07DA5A9D3F6C}" type="pres">
      <dgm:prSet presAssocID="{88741CB3-16FC-4B3C-B539-AD125A175ADB}" presName="aNode" presStyleLbl="bgShp" presStyleIdx="2" presStyleCnt="3"/>
      <dgm:spPr/>
      <dgm:t>
        <a:bodyPr/>
        <a:lstStyle/>
        <a:p>
          <a:endParaRPr lang="zh-TW" altLang="en-US"/>
        </a:p>
      </dgm:t>
    </dgm:pt>
    <dgm:pt modelId="{221D19C4-677A-4C86-A9B2-A1C4CD99372B}" type="pres">
      <dgm:prSet presAssocID="{88741CB3-16FC-4B3C-B539-AD125A175ADB}" presName="textNode" presStyleLbl="bgShp" presStyleIdx="2" presStyleCnt="3"/>
      <dgm:spPr/>
      <dgm:t>
        <a:bodyPr/>
        <a:lstStyle/>
        <a:p>
          <a:endParaRPr lang="zh-TW" altLang="en-US"/>
        </a:p>
      </dgm:t>
    </dgm:pt>
    <dgm:pt modelId="{C1FB6A9E-305B-4B94-9B99-CBA60887A227}" type="pres">
      <dgm:prSet presAssocID="{88741CB3-16FC-4B3C-B539-AD125A175ADB}" presName="compChildNode" presStyleCnt="0"/>
      <dgm:spPr/>
    </dgm:pt>
    <dgm:pt modelId="{042EFDF4-FF43-4BFE-985A-068A69B1951A}" type="pres">
      <dgm:prSet presAssocID="{88741CB3-16FC-4B3C-B539-AD125A175ADB}" presName="theInnerList" presStyleCnt="0"/>
      <dgm:spPr/>
    </dgm:pt>
    <dgm:pt modelId="{468C3BB7-6DA6-4606-9772-679DB50AE176}" type="pres">
      <dgm:prSet presAssocID="{E8266DFC-06C6-4B98-8C01-496CF7B3400A}" presName="childNode" presStyleLbl="node1" presStyleIdx="2" presStyleCnt="3">
        <dgm:presLayoutVars>
          <dgm:bulletEnabled val="1"/>
        </dgm:presLayoutVars>
      </dgm:prSet>
      <dgm:spPr/>
      <dgm:t>
        <a:bodyPr/>
        <a:lstStyle/>
        <a:p>
          <a:endParaRPr lang="zh-TW" altLang="en-US"/>
        </a:p>
      </dgm:t>
    </dgm:pt>
  </dgm:ptLst>
  <dgm:cxnLst>
    <dgm:cxn modelId="{8A19DCF0-48CF-496F-84BB-3370A3B4D2A6}" type="presOf" srcId="{321BCE50-0E1D-4495-B2C7-068BD611DA4B}" destId="{A0B8A99C-3CC7-4B68-8B82-54FC163DF4D8}" srcOrd="0" destOrd="0" presId="urn:microsoft.com/office/officeart/2005/8/layout/lProcess2"/>
    <dgm:cxn modelId="{C90E3922-D6E8-4A7F-B557-899FD3A10DB4}" type="presOf" srcId="{E6BB1002-3022-495E-A23F-9F7A582B7B49}" destId="{9C2201EC-D908-4DE5-9B38-BC12463CE5AC}" srcOrd="0" destOrd="0" presId="urn:microsoft.com/office/officeart/2005/8/layout/lProcess2"/>
    <dgm:cxn modelId="{2E7D4589-2FBC-42DD-A572-D1363448E151}" type="presOf" srcId="{2B62FC66-C72B-4978-B1BE-9AD0E90F2C2E}" destId="{5E114458-8C8E-4284-B586-71EABBA55558}" srcOrd="0" destOrd="0" presId="urn:microsoft.com/office/officeart/2005/8/layout/lProcess2"/>
    <dgm:cxn modelId="{F2D7A6A3-79CB-4EE7-9F73-404B9895B037}" type="presOf" srcId="{88741CB3-16FC-4B3C-B539-AD125A175ADB}" destId="{B108C075-E406-4E93-8FDC-07DA5A9D3F6C}" srcOrd="0" destOrd="0" presId="urn:microsoft.com/office/officeart/2005/8/layout/lProcess2"/>
    <dgm:cxn modelId="{956672F3-E83D-441B-87C9-08BA2D13661E}" srcId="{2B62FC66-C72B-4978-B1BE-9AD0E90F2C2E}" destId="{E6BB1002-3022-495E-A23F-9F7A582B7B49}" srcOrd="0" destOrd="0" parTransId="{60FF6E73-947C-4954-87C4-B57D3753340B}" sibTransId="{E64F509B-39DA-4397-A761-2477A86EA903}"/>
    <dgm:cxn modelId="{543C3094-EA05-41A7-BDD2-740D853D5930}" type="presOf" srcId="{E8266DFC-06C6-4B98-8C01-496CF7B3400A}" destId="{468C3BB7-6DA6-4606-9772-679DB50AE176}" srcOrd="0" destOrd="0" presId="urn:microsoft.com/office/officeart/2005/8/layout/lProcess2"/>
    <dgm:cxn modelId="{4CC038B1-C864-4BC5-A482-179D1CBACA64}" srcId="{88741CB3-16FC-4B3C-B539-AD125A175ADB}" destId="{E8266DFC-06C6-4B98-8C01-496CF7B3400A}" srcOrd="0" destOrd="0" parTransId="{7A8F4611-B02A-4804-9BFB-74AC4CDDEBF0}" sibTransId="{C29359EA-E221-4E3E-973D-DBA16081B1F5}"/>
    <dgm:cxn modelId="{DFBD6C8A-0EBC-42B2-B8A6-272644E611FA}" type="presOf" srcId="{88741CB3-16FC-4B3C-B539-AD125A175ADB}" destId="{221D19C4-677A-4C86-A9B2-A1C4CD99372B}" srcOrd="1" destOrd="0" presId="urn:microsoft.com/office/officeart/2005/8/layout/lProcess2"/>
    <dgm:cxn modelId="{420690A2-BB0D-4D88-A448-ED7626887C4D}" type="presOf" srcId="{E8BFF938-8D63-4F34-82CB-0411F3F0328F}" destId="{CA6EE8DB-B66B-4A06-B89B-27E4D981F042}" srcOrd="0" destOrd="0" presId="urn:microsoft.com/office/officeart/2005/8/layout/lProcess2"/>
    <dgm:cxn modelId="{C30045FE-9B4D-4798-B3B9-BC85398171BE}" srcId="{321BCE50-0E1D-4495-B2C7-068BD611DA4B}" destId="{C1E69EF1-40AA-4299-8FAA-C8A91BEB36B2}" srcOrd="0" destOrd="0" parTransId="{3783CB84-520A-49A8-8BFF-C151739B9DAC}" sibTransId="{E29E3D14-A83B-4DC8-9938-18AB1D8EB339}"/>
    <dgm:cxn modelId="{0F9FE631-5453-4EBB-AF7E-D581B2E7A4A3}" srcId="{C1E69EF1-40AA-4299-8FAA-C8A91BEB36B2}" destId="{E8BFF938-8D63-4F34-82CB-0411F3F0328F}" srcOrd="0" destOrd="0" parTransId="{D2B60AF8-817F-473F-8761-2D42FD008F0F}" sibTransId="{6E5CB67D-FD15-433C-B1BA-D0508F8981F2}"/>
    <dgm:cxn modelId="{585B6911-716A-42C4-81E4-9997FDA9C405}" type="presOf" srcId="{C1E69EF1-40AA-4299-8FAA-C8A91BEB36B2}" destId="{1D8745EB-B71C-4DB0-8EF9-16A687DDE7F1}" srcOrd="0" destOrd="0" presId="urn:microsoft.com/office/officeart/2005/8/layout/lProcess2"/>
    <dgm:cxn modelId="{5605E6AA-F379-4786-A169-5334198EF2D8}" srcId="{321BCE50-0E1D-4495-B2C7-068BD611DA4B}" destId="{2B62FC66-C72B-4978-B1BE-9AD0E90F2C2E}" srcOrd="1" destOrd="0" parTransId="{E1C15B56-79CC-49EC-ABD6-0565A90213EF}" sibTransId="{EF3F835A-D1AD-49E9-B536-9F8F0588F513}"/>
    <dgm:cxn modelId="{15D88A81-193E-4B7E-9A4F-4F1BE6776D4C}" type="presOf" srcId="{C1E69EF1-40AA-4299-8FAA-C8A91BEB36B2}" destId="{DF3C4F26-3913-4112-AF45-04C023B91091}" srcOrd="1" destOrd="0" presId="urn:microsoft.com/office/officeart/2005/8/layout/lProcess2"/>
    <dgm:cxn modelId="{A8E0996A-26CD-43FC-B9A4-A0ED5C6996A0}" srcId="{321BCE50-0E1D-4495-B2C7-068BD611DA4B}" destId="{88741CB3-16FC-4B3C-B539-AD125A175ADB}" srcOrd="2" destOrd="0" parTransId="{A8211020-B9F2-4F31-BDE6-BE21DD201197}" sibTransId="{3DFD04A9-917E-4161-8A0B-1C2641455221}"/>
    <dgm:cxn modelId="{95DA51B4-D94C-4CE7-8518-2C678ED93582}" type="presOf" srcId="{2B62FC66-C72B-4978-B1BE-9AD0E90F2C2E}" destId="{A4E5C926-B3C5-4C74-8C37-A20EDBD34174}" srcOrd="1" destOrd="0" presId="urn:microsoft.com/office/officeart/2005/8/layout/lProcess2"/>
    <dgm:cxn modelId="{DF556FF6-5541-4A65-B49B-CA82B543642F}" type="presParOf" srcId="{A0B8A99C-3CC7-4B68-8B82-54FC163DF4D8}" destId="{A2E0DC09-9B54-4F0A-BDDD-E7577D1AA380}" srcOrd="0" destOrd="0" presId="urn:microsoft.com/office/officeart/2005/8/layout/lProcess2"/>
    <dgm:cxn modelId="{D991E5E6-944F-4559-B509-3720C9EBDD53}" type="presParOf" srcId="{A2E0DC09-9B54-4F0A-BDDD-E7577D1AA380}" destId="{1D8745EB-B71C-4DB0-8EF9-16A687DDE7F1}" srcOrd="0" destOrd="0" presId="urn:microsoft.com/office/officeart/2005/8/layout/lProcess2"/>
    <dgm:cxn modelId="{7080CC99-806F-4159-89B3-B644193B4654}" type="presParOf" srcId="{A2E0DC09-9B54-4F0A-BDDD-E7577D1AA380}" destId="{DF3C4F26-3913-4112-AF45-04C023B91091}" srcOrd="1" destOrd="0" presId="urn:microsoft.com/office/officeart/2005/8/layout/lProcess2"/>
    <dgm:cxn modelId="{38203B01-6E90-44E7-A44F-CD9F2E1B7A0C}" type="presParOf" srcId="{A2E0DC09-9B54-4F0A-BDDD-E7577D1AA380}" destId="{D4E4C7F6-239D-4A7F-A996-2431441D2F5B}" srcOrd="2" destOrd="0" presId="urn:microsoft.com/office/officeart/2005/8/layout/lProcess2"/>
    <dgm:cxn modelId="{EC7BE623-59D9-4D93-9AB5-1DC19C05A8D1}" type="presParOf" srcId="{D4E4C7F6-239D-4A7F-A996-2431441D2F5B}" destId="{FBC19FB7-562D-4FEC-AD52-042CA635A97A}" srcOrd="0" destOrd="0" presId="urn:microsoft.com/office/officeart/2005/8/layout/lProcess2"/>
    <dgm:cxn modelId="{7798AD95-AEE4-4264-9C4F-1C9E2FDA7168}" type="presParOf" srcId="{FBC19FB7-562D-4FEC-AD52-042CA635A97A}" destId="{CA6EE8DB-B66B-4A06-B89B-27E4D981F042}" srcOrd="0" destOrd="0" presId="urn:microsoft.com/office/officeart/2005/8/layout/lProcess2"/>
    <dgm:cxn modelId="{BBCC9094-59FF-490C-857C-A0C617D19208}" type="presParOf" srcId="{A0B8A99C-3CC7-4B68-8B82-54FC163DF4D8}" destId="{3AA0EEDF-ED3A-439D-869B-F25BA7343E9E}" srcOrd="1" destOrd="0" presId="urn:microsoft.com/office/officeart/2005/8/layout/lProcess2"/>
    <dgm:cxn modelId="{106ECD17-86D6-40A9-8F7B-7ADE0804BC24}" type="presParOf" srcId="{A0B8A99C-3CC7-4B68-8B82-54FC163DF4D8}" destId="{96D7BB62-E2A9-4EE3-B917-8D4837F9F011}" srcOrd="2" destOrd="0" presId="urn:microsoft.com/office/officeart/2005/8/layout/lProcess2"/>
    <dgm:cxn modelId="{D149DA8E-22BC-4CA6-8FA2-1F9B5E0D707D}" type="presParOf" srcId="{96D7BB62-E2A9-4EE3-B917-8D4837F9F011}" destId="{5E114458-8C8E-4284-B586-71EABBA55558}" srcOrd="0" destOrd="0" presId="urn:microsoft.com/office/officeart/2005/8/layout/lProcess2"/>
    <dgm:cxn modelId="{01FAF20C-7C4C-4487-A538-288F5707D1CE}" type="presParOf" srcId="{96D7BB62-E2A9-4EE3-B917-8D4837F9F011}" destId="{A4E5C926-B3C5-4C74-8C37-A20EDBD34174}" srcOrd="1" destOrd="0" presId="urn:microsoft.com/office/officeart/2005/8/layout/lProcess2"/>
    <dgm:cxn modelId="{786195F8-B09C-4F49-8971-32FB36B96951}" type="presParOf" srcId="{96D7BB62-E2A9-4EE3-B917-8D4837F9F011}" destId="{A845A247-0124-42AB-9B6A-422A8A9695F4}" srcOrd="2" destOrd="0" presId="urn:microsoft.com/office/officeart/2005/8/layout/lProcess2"/>
    <dgm:cxn modelId="{ABF12B47-B5CF-4971-B286-E9ED762D5AC4}" type="presParOf" srcId="{A845A247-0124-42AB-9B6A-422A8A9695F4}" destId="{67C0EA54-2C2C-43C7-B940-B3559A599AA8}" srcOrd="0" destOrd="0" presId="urn:microsoft.com/office/officeart/2005/8/layout/lProcess2"/>
    <dgm:cxn modelId="{AF5B6391-7F5F-44B5-98B5-FE460794B622}" type="presParOf" srcId="{67C0EA54-2C2C-43C7-B940-B3559A599AA8}" destId="{9C2201EC-D908-4DE5-9B38-BC12463CE5AC}" srcOrd="0" destOrd="0" presId="urn:microsoft.com/office/officeart/2005/8/layout/lProcess2"/>
    <dgm:cxn modelId="{0A4BEC1D-94F2-4349-B306-4231F2120C7B}" type="presParOf" srcId="{A0B8A99C-3CC7-4B68-8B82-54FC163DF4D8}" destId="{69A1ADE0-5331-499D-A6B6-832542D377EA}" srcOrd="3" destOrd="0" presId="urn:microsoft.com/office/officeart/2005/8/layout/lProcess2"/>
    <dgm:cxn modelId="{DFA45872-9237-46E8-85E1-249A1225CC97}" type="presParOf" srcId="{A0B8A99C-3CC7-4B68-8B82-54FC163DF4D8}" destId="{39465AAA-ACDA-4E2B-8E91-4D23FEA1B215}" srcOrd="4" destOrd="0" presId="urn:microsoft.com/office/officeart/2005/8/layout/lProcess2"/>
    <dgm:cxn modelId="{C180F324-391A-4071-95EB-CC033F802177}" type="presParOf" srcId="{39465AAA-ACDA-4E2B-8E91-4D23FEA1B215}" destId="{B108C075-E406-4E93-8FDC-07DA5A9D3F6C}" srcOrd="0" destOrd="0" presId="urn:microsoft.com/office/officeart/2005/8/layout/lProcess2"/>
    <dgm:cxn modelId="{8CFFD5EC-6C57-4DA9-A795-A8D0614A2DCC}" type="presParOf" srcId="{39465AAA-ACDA-4E2B-8E91-4D23FEA1B215}" destId="{221D19C4-677A-4C86-A9B2-A1C4CD99372B}" srcOrd="1" destOrd="0" presId="urn:microsoft.com/office/officeart/2005/8/layout/lProcess2"/>
    <dgm:cxn modelId="{7EC2FFEF-920D-4DFA-BA6D-D6337D56D35A}" type="presParOf" srcId="{39465AAA-ACDA-4E2B-8E91-4D23FEA1B215}" destId="{C1FB6A9E-305B-4B94-9B99-CBA60887A227}" srcOrd="2" destOrd="0" presId="urn:microsoft.com/office/officeart/2005/8/layout/lProcess2"/>
    <dgm:cxn modelId="{49CB23BC-1D21-41DE-B4E0-D26478704157}" type="presParOf" srcId="{C1FB6A9E-305B-4B94-9B99-CBA60887A227}" destId="{042EFDF4-FF43-4BFE-985A-068A69B1951A}" srcOrd="0" destOrd="0" presId="urn:microsoft.com/office/officeart/2005/8/layout/lProcess2"/>
    <dgm:cxn modelId="{4E576B8D-9347-407D-8F03-D35C1ADF1FB4}" type="presParOf" srcId="{042EFDF4-FF43-4BFE-985A-068A69B1951A}" destId="{468C3BB7-6DA6-4606-9772-679DB50AE17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1BCE50-0E1D-4495-B2C7-068BD611DA4B}" type="doc">
      <dgm:prSet loTypeId="urn:microsoft.com/office/officeart/2005/8/layout/lProcess2" loCatId="list" qsTypeId="urn:microsoft.com/office/officeart/2005/8/quickstyle/simple4" qsCatId="simple" csTypeId="urn:microsoft.com/office/officeart/2005/8/colors/colorful3" csCatId="colorful" phldr="1"/>
      <dgm:spPr/>
      <dgm:t>
        <a:bodyPr/>
        <a:lstStyle/>
        <a:p>
          <a:endParaRPr lang="zh-TW" altLang="en-US"/>
        </a:p>
      </dgm:t>
    </dgm:pt>
    <dgm:pt modelId="{C1E69EF1-40AA-4299-8FAA-C8A91BEB36B2}">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1 </a:t>
          </a:r>
          <a:endParaRPr lang="zh-TW" b="1">
            <a:latin typeface="微軟正黑體" panose="020B0604030504040204" pitchFamily="34" charset="-120"/>
            <a:ea typeface="微軟正黑體" panose="020B0604030504040204" pitchFamily="34" charset="-120"/>
          </a:endParaRPr>
        </a:p>
      </dgm:t>
    </dgm:pt>
    <dgm:pt modelId="{3783CB84-520A-49A8-8BFF-C151739B9DAC}" type="par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29E3D14-A83B-4DC8-9938-18AB1D8EB339}" type="sib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BFF938-8D63-4F34-82CB-0411F3F0328F}">
      <dgm:prSet custT="1"/>
      <dgm:spPr/>
      <dgm:t>
        <a:bodyPr/>
        <a:lstStyle/>
        <a:p>
          <a:pPr algn="ctr" rtl="0"/>
          <a:r>
            <a:rPr lang="zh-TW" altLang="en-US" sz="2400" b="1" dirty="0" smtClean="0">
              <a:latin typeface="微軟正黑體" panose="020B0604030504040204" pitchFamily="34" charset="-120"/>
              <a:ea typeface="微軟正黑體" panose="020B0604030504040204" pitchFamily="34" charset="-120"/>
            </a:rPr>
            <a:t>一開始整個數列歸類為未排序</a:t>
          </a:r>
          <a:endParaRPr lang="zh-TW" altLang="en-US" sz="2400" b="1" dirty="0">
            <a:latin typeface="微軟正黑體" panose="020B0604030504040204" pitchFamily="34" charset="-120"/>
            <a:ea typeface="微軟正黑體" panose="020B0604030504040204" pitchFamily="34" charset="-120"/>
          </a:endParaRPr>
        </a:p>
      </dgm:t>
    </dgm:pt>
    <dgm:pt modelId="{D2B60AF8-817F-473F-8761-2D42FD008F0F}" type="par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6E5CB67D-FD15-433C-B1BA-D0508F8981F2}" type="sib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2B62FC66-C72B-4978-B1BE-9AD0E90F2C2E}">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2</a:t>
          </a:r>
          <a:endParaRPr lang="zh-TW" b="1">
            <a:latin typeface="微軟正黑體" panose="020B0604030504040204" pitchFamily="34" charset="-120"/>
            <a:ea typeface="微軟正黑體" panose="020B0604030504040204" pitchFamily="34" charset="-120"/>
          </a:endParaRPr>
        </a:p>
      </dgm:t>
    </dgm:pt>
    <dgm:pt modelId="{E1C15B56-79CC-49EC-ABD6-0565A90213EF}" type="par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F3F835A-D1AD-49E9-B536-9F8F0588F513}" type="sib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BB1002-3022-495E-A23F-9F7A582B7B49}">
      <dgm:prSet custT="1"/>
      <dgm:spPr/>
      <dgm:t>
        <a:bodyPr/>
        <a:lstStyle/>
        <a:p>
          <a:pPr algn="ctr" rtl="0"/>
          <a:r>
            <a:rPr lang="zh-TW" altLang="en-US" sz="1200" b="1" dirty="0" smtClean="0">
              <a:latin typeface="微軟正黑體" panose="020B0604030504040204" pitchFamily="34" charset="-120"/>
              <a:ea typeface="微軟正黑體" panose="020B0604030504040204" pitchFamily="34" charset="-120"/>
            </a:rPr>
            <a:t>從未排序數列的最後一個數開始看起，如果後面的數比前面小，就往前推，在這過程中，最小的數會被推到未排序數列中的第一個位置，將該最小的數歸類到已排序的數列中</a:t>
          </a:r>
          <a:endParaRPr lang="zh-TW" altLang="en-US" sz="1200" b="1" dirty="0">
            <a:latin typeface="微軟正黑體" panose="020B0604030504040204" pitchFamily="34" charset="-120"/>
            <a:ea typeface="微軟正黑體" panose="020B0604030504040204" pitchFamily="34" charset="-120"/>
          </a:endParaRPr>
        </a:p>
      </dgm:t>
    </dgm:pt>
    <dgm:pt modelId="{60FF6E73-947C-4954-87C4-B57D3753340B}" type="par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4F509B-39DA-4397-A761-2477A86EA903}" type="sib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88741CB3-16FC-4B3C-B539-AD125A175ADB}">
      <dgm:prSet/>
      <dgm:spPr/>
      <dgm:t>
        <a:bodyPr/>
        <a:lstStyle/>
        <a:p>
          <a:pPr algn="ctr" rtl="0"/>
          <a:r>
            <a:rPr lang="zh-TW" b="1" smtClean="0">
              <a:latin typeface="微軟正黑體" panose="020B0604030504040204" pitchFamily="34" charset="-120"/>
              <a:ea typeface="微軟正黑體" panose="020B0604030504040204" pitchFamily="34" charset="-120"/>
            </a:rPr>
            <a:t>步驟</a:t>
          </a:r>
          <a:r>
            <a:rPr lang="en-US" b="1" smtClean="0">
              <a:latin typeface="微軟正黑體" panose="020B0604030504040204" pitchFamily="34" charset="-120"/>
              <a:ea typeface="微軟正黑體" panose="020B0604030504040204" pitchFamily="34" charset="-120"/>
            </a:rPr>
            <a:t>3</a:t>
          </a:r>
          <a:endParaRPr lang="zh-TW" b="1">
            <a:latin typeface="微軟正黑體" panose="020B0604030504040204" pitchFamily="34" charset="-120"/>
            <a:ea typeface="微軟正黑體" panose="020B0604030504040204" pitchFamily="34" charset="-120"/>
          </a:endParaRPr>
        </a:p>
      </dgm:t>
    </dgm:pt>
    <dgm:pt modelId="{A8211020-B9F2-4F31-BDE6-BE21DD201197}" type="par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3DFD04A9-917E-4161-8A0B-1C2641455221}" type="sib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266DFC-06C6-4B98-8C01-496CF7B3400A}">
      <dgm:prSet custT="1"/>
      <dgm:spPr/>
      <dgm:t>
        <a:bodyPr/>
        <a:lstStyle/>
        <a:p>
          <a:pPr algn="ctr" rtl="0"/>
          <a:r>
            <a:rPr lang="zh-TW" altLang="en-US" sz="2400" b="1" dirty="0" smtClean="0">
              <a:latin typeface="微軟正黑體" panose="020B0604030504040204" pitchFamily="34" charset="-120"/>
              <a:ea typeface="微軟正黑體" panose="020B0604030504040204" pitchFamily="34" charset="-120"/>
            </a:rPr>
            <a:t>重複步驟</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，直到沒有往前推的動作為止</a:t>
          </a:r>
          <a:endParaRPr lang="zh-TW" sz="2400" b="1" dirty="0">
            <a:latin typeface="微軟正黑體" panose="020B0604030504040204" pitchFamily="34" charset="-120"/>
            <a:ea typeface="微軟正黑體" panose="020B0604030504040204" pitchFamily="34" charset="-120"/>
          </a:endParaRPr>
        </a:p>
      </dgm:t>
    </dgm:pt>
    <dgm:pt modelId="{7A8F4611-B02A-4804-9BFB-74AC4CDDEBF0}" type="par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C29359EA-E221-4E3E-973D-DBA16081B1F5}" type="sib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A0B8A99C-3CC7-4B68-8B82-54FC163DF4D8}" type="pres">
      <dgm:prSet presAssocID="{321BCE50-0E1D-4495-B2C7-068BD611DA4B}" presName="theList" presStyleCnt="0">
        <dgm:presLayoutVars>
          <dgm:dir/>
          <dgm:animLvl val="lvl"/>
          <dgm:resizeHandles val="exact"/>
        </dgm:presLayoutVars>
      </dgm:prSet>
      <dgm:spPr/>
      <dgm:t>
        <a:bodyPr/>
        <a:lstStyle/>
        <a:p>
          <a:endParaRPr lang="zh-TW" altLang="en-US"/>
        </a:p>
      </dgm:t>
    </dgm:pt>
    <dgm:pt modelId="{A2E0DC09-9B54-4F0A-BDDD-E7577D1AA380}" type="pres">
      <dgm:prSet presAssocID="{C1E69EF1-40AA-4299-8FAA-C8A91BEB36B2}" presName="compNode" presStyleCnt="0"/>
      <dgm:spPr/>
      <dgm:t>
        <a:bodyPr/>
        <a:lstStyle/>
        <a:p>
          <a:endParaRPr lang="zh-TW" altLang="en-US"/>
        </a:p>
      </dgm:t>
    </dgm:pt>
    <dgm:pt modelId="{1D8745EB-B71C-4DB0-8EF9-16A687DDE7F1}" type="pres">
      <dgm:prSet presAssocID="{C1E69EF1-40AA-4299-8FAA-C8A91BEB36B2}" presName="aNode" presStyleLbl="bgShp" presStyleIdx="0" presStyleCnt="3"/>
      <dgm:spPr/>
      <dgm:t>
        <a:bodyPr/>
        <a:lstStyle/>
        <a:p>
          <a:endParaRPr lang="zh-TW" altLang="en-US"/>
        </a:p>
      </dgm:t>
    </dgm:pt>
    <dgm:pt modelId="{DF3C4F26-3913-4112-AF45-04C023B91091}" type="pres">
      <dgm:prSet presAssocID="{C1E69EF1-40AA-4299-8FAA-C8A91BEB36B2}" presName="textNode" presStyleLbl="bgShp" presStyleIdx="0" presStyleCnt="3"/>
      <dgm:spPr/>
      <dgm:t>
        <a:bodyPr/>
        <a:lstStyle/>
        <a:p>
          <a:endParaRPr lang="zh-TW" altLang="en-US"/>
        </a:p>
      </dgm:t>
    </dgm:pt>
    <dgm:pt modelId="{D4E4C7F6-239D-4A7F-A996-2431441D2F5B}" type="pres">
      <dgm:prSet presAssocID="{C1E69EF1-40AA-4299-8FAA-C8A91BEB36B2}" presName="compChildNode" presStyleCnt="0"/>
      <dgm:spPr/>
      <dgm:t>
        <a:bodyPr/>
        <a:lstStyle/>
        <a:p>
          <a:endParaRPr lang="zh-TW" altLang="en-US"/>
        </a:p>
      </dgm:t>
    </dgm:pt>
    <dgm:pt modelId="{FBC19FB7-562D-4FEC-AD52-042CA635A97A}" type="pres">
      <dgm:prSet presAssocID="{C1E69EF1-40AA-4299-8FAA-C8A91BEB36B2}" presName="theInnerList" presStyleCnt="0"/>
      <dgm:spPr/>
      <dgm:t>
        <a:bodyPr/>
        <a:lstStyle/>
        <a:p>
          <a:endParaRPr lang="zh-TW" altLang="en-US"/>
        </a:p>
      </dgm:t>
    </dgm:pt>
    <dgm:pt modelId="{CA6EE8DB-B66B-4A06-B89B-27E4D981F042}" type="pres">
      <dgm:prSet presAssocID="{E8BFF938-8D63-4F34-82CB-0411F3F0328F}" presName="childNode" presStyleLbl="node1" presStyleIdx="0" presStyleCnt="3">
        <dgm:presLayoutVars>
          <dgm:bulletEnabled val="1"/>
        </dgm:presLayoutVars>
      </dgm:prSet>
      <dgm:spPr/>
      <dgm:t>
        <a:bodyPr/>
        <a:lstStyle/>
        <a:p>
          <a:endParaRPr lang="zh-TW" altLang="en-US"/>
        </a:p>
      </dgm:t>
    </dgm:pt>
    <dgm:pt modelId="{3AA0EEDF-ED3A-439D-869B-F25BA7343E9E}" type="pres">
      <dgm:prSet presAssocID="{C1E69EF1-40AA-4299-8FAA-C8A91BEB36B2}" presName="aSpace" presStyleCnt="0"/>
      <dgm:spPr/>
      <dgm:t>
        <a:bodyPr/>
        <a:lstStyle/>
        <a:p>
          <a:endParaRPr lang="zh-TW" altLang="en-US"/>
        </a:p>
      </dgm:t>
    </dgm:pt>
    <dgm:pt modelId="{96D7BB62-E2A9-4EE3-B917-8D4837F9F011}" type="pres">
      <dgm:prSet presAssocID="{2B62FC66-C72B-4978-B1BE-9AD0E90F2C2E}" presName="compNode" presStyleCnt="0"/>
      <dgm:spPr/>
      <dgm:t>
        <a:bodyPr/>
        <a:lstStyle/>
        <a:p>
          <a:endParaRPr lang="zh-TW" altLang="en-US"/>
        </a:p>
      </dgm:t>
    </dgm:pt>
    <dgm:pt modelId="{5E114458-8C8E-4284-B586-71EABBA55558}" type="pres">
      <dgm:prSet presAssocID="{2B62FC66-C72B-4978-B1BE-9AD0E90F2C2E}" presName="aNode" presStyleLbl="bgShp" presStyleIdx="1" presStyleCnt="3"/>
      <dgm:spPr/>
      <dgm:t>
        <a:bodyPr/>
        <a:lstStyle/>
        <a:p>
          <a:endParaRPr lang="zh-TW" altLang="en-US"/>
        </a:p>
      </dgm:t>
    </dgm:pt>
    <dgm:pt modelId="{A4E5C926-B3C5-4C74-8C37-A20EDBD34174}" type="pres">
      <dgm:prSet presAssocID="{2B62FC66-C72B-4978-B1BE-9AD0E90F2C2E}" presName="textNode" presStyleLbl="bgShp" presStyleIdx="1" presStyleCnt="3"/>
      <dgm:spPr/>
      <dgm:t>
        <a:bodyPr/>
        <a:lstStyle/>
        <a:p>
          <a:endParaRPr lang="zh-TW" altLang="en-US"/>
        </a:p>
      </dgm:t>
    </dgm:pt>
    <dgm:pt modelId="{A845A247-0124-42AB-9B6A-422A8A9695F4}" type="pres">
      <dgm:prSet presAssocID="{2B62FC66-C72B-4978-B1BE-9AD0E90F2C2E}" presName="compChildNode" presStyleCnt="0"/>
      <dgm:spPr/>
      <dgm:t>
        <a:bodyPr/>
        <a:lstStyle/>
        <a:p>
          <a:endParaRPr lang="zh-TW" altLang="en-US"/>
        </a:p>
      </dgm:t>
    </dgm:pt>
    <dgm:pt modelId="{67C0EA54-2C2C-43C7-B940-B3559A599AA8}" type="pres">
      <dgm:prSet presAssocID="{2B62FC66-C72B-4978-B1BE-9AD0E90F2C2E}" presName="theInnerList" presStyleCnt="0"/>
      <dgm:spPr/>
      <dgm:t>
        <a:bodyPr/>
        <a:lstStyle/>
        <a:p>
          <a:endParaRPr lang="zh-TW" altLang="en-US"/>
        </a:p>
      </dgm:t>
    </dgm:pt>
    <dgm:pt modelId="{9C2201EC-D908-4DE5-9B38-BC12463CE5AC}" type="pres">
      <dgm:prSet presAssocID="{E6BB1002-3022-495E-A23F-9F7A582B7B49}" presName="childNode" presStyleLbl="node1" presStyleIdx="1" presStyleCnt="3">
        <dgm:presLayoutVars>
          <dgm:bulletEnabled val="1"/>
        </dgm:presLayoutVars>
      </dgm:prSet>
      <dgm:spPr/>
      <dgm:t>
        <a:bodyPr/>
        <a:lstStyle/>
        <a:p>
          <a:endParaRPr lang="zh-TW" altLang="en-US"/>
        </a:p>
      </dgm:t>
    </dgm:pt>
    <dgm:pt modelId="{69A1ADE0-5331-499D-A6B6-832542D377EA}" type="pres">
      <dgm:prSet presAssocID="{2B62FC66-C72B-4978-B1BE-9AD0E90F2C2E}" presName="aSpace" presStyleCnt="0"/>
      <dgm:spPr/>
      <dgm:t>
        <a:bodyPr/>
        <a:lstStyle/>
        <a:p>
          <a:endParaRPr lang="zh-TW" altLang="en-US"/>
        </a:p>
      </dgm:t>
    </dgm:pt>
    <dgm:pt modelId="{39465AAA-ACDA-4E2B-8E91-4D23FEA1B215}" type="pres">
      <dgm:prSet presAssocID="{88741CB3-16FC-4B3C-B539-AD125A175ADB}" presName="compNode" presStyleCnt="0"/>
      <dgm:spPr/>
      <dgm:t>
        <a:bodyPr/>
        <a:lstStyle/>
        <a:p>
          <a:endParaRPr lang="zh-TW" altLang="en-US"/>
        </a:p>
      </dgm:t>
    </dgm:pt>
    <dgm:pt modelId="{B108C075-E406-4E93-8FDC-07DA5A9D3F6C}" type="pres">
      <dgm:prSet presAssocID="{88741CB3-16FC-4B3C-B539-AD125A175ADB}" presName="aNode" presStyleLbl="bgShp" presStyleIdx="2" presStyleCnt="3"/>
      <dgm:spPr/>
      <dgm:t>
        <a:bodyPr/>
        <a:lstStyle/>
        <a:p>
          <a:endParaRPr lang="zh-TW" altLang="en-US"/>
        </a:p>
      </dgm:t>
    </dgm:pt>
    <dgm:pt modelId="{221D19C4-677A-4C86-A9B2-A1C4CD99372B}" type="pres">
      <dgm:prSet presAssocID="{88741CB3-16FC-4B3C-B539-AD125A175ADB}" presName="textNode" presStyleLbl="bgShp" presStyleIdx="2" presStyleCnt="3"/>
      <dgm:spPr/>
      <dgm:t>
        <a:bodyPr/>
        <a:lstStyle/>
        <a:p>
          <a:endParaRPr lang="zh-TW" altLang="en-US"/>
        </a:p>
      </dgm:t>
    </dgm:pt>
    <dgm:pt modelId="{C1FB6A9E-305B-4B94-9B99-CBA60887A227}" type="pres">
      <dgm:prSet presAssocID="{88741CB3-16FC-4B3C-B539-AD125A175ADB}" presName="compChildNode" presStyleCnt="0"/>
      <dgm:spPr/>
      <dgm:t>
        <a:bodyPr/>
        <a:lstStyle/>
        <a:p>
          <a:endParaRPr lang="zh-TW" altLang="en-US"/>
        </a:p>
      </dgm:t>
    </dgm:pt>
    <dgm:pt modelId="{042EFDF4-FF43-4BFE-985A-068A69B1951A}" type="pres">
      <dgm:prSet presAssocID="{88741CB3-16FC-4B3C-B539-AD125A175ADB}" presName="theInnerList" presStyleCnt="0"/>
      <dgm:spPr/>
      <dgm:t>
        <a:bodyPr/>
        <a:lstStyle/>
        <a:p>
          <a:endParaRPr lang="zh-TW" altLang="en-US"/>
        </a:p>
      </dgm:t>
    </dgm:pt>
    <dgm:pt modelId="{468C3BB7-6DA6-4606-9772-679DB50AE176}" type="pres">
      <dgm:prSet presAssocID="{E8266DFC-06C6-4B98-8C01-496CF7B3400A}" presName="childNode" presStyleLbl="node1" presStyleIdx="2" presStyleCnt="3">
        <dgm:presLayoutVars>
          <dgm:bulletEnabled val="1"/>
        </dgm:presLayoutVars>
      </dgm:prSet>
      <dgm:spPr/>
      <dgm:t>
        <a:bodyPr/>
        <a:lstStyle/>
        <a:p>
          <a:endParaRPr lang="zh-TW" altLang="en-US"/>
        </a:p>
      </dgm:t>
    </dgm:pt>
  </dgm:ptLst>
  <dgm:cxnLst>
    <dgm:cxn modelId="{1C3950C8-0E9F-4E70-AD4C-F2718486B0FA}" type="presOf" srcId="{321BCE50-0E1D-4495-B2C7-068BD611DA4B}" destId="{A0B8A99C-3CC7-4B68-8B82-54FC163DF4D8}" srcOrd="0" destOrd="0" presId="urn:microsoft.com/office/officeart/2005/8/layout/lProcess2"/>
    <dgm:cxn modelId="{956672F3-E83D-441B-87C9-08BA2D13661E}" srcId="{2B62FC66-C72B-4978-B1BE-9AD0E90F2C2E}" destId="{E6BB1002-3022-495E-A23F-9F7A582B7B49}" srcOrd="0" destOrd="0" parTransId="{60FF6E73-947C-4954-87C4-B57D3753340B}" sibTransId="{E64F509B-39DA-4397-A761-2477A86EA903}"/>
    <dgm:cxn modelId="{4CC038B1-C864-4BC5-A482-179D1CBACA64}" srcId="{88741CB3-16FC-4B3C-B539-AD125A175ADB}" destId="{E8266DFC-06C6-4B98-8C01-496CF7B3400A}" srcOrd="0" destOrd="0" parTransId="{7A8F4611-B02A-4804-9BFB-74AC4CDDEBF0}" sibTransId="{C29359EA-E221-4E3E-973D-DBA16081B1F5}"/>
    <dgm:cxn modelId="{6554C30E-37CB-4495-87A1-A7DB5E403639}" type="presOf" srcId="{88741CB3-16FC-4B3C-B539-AD125A175ADB}" destId="{B108C075-E406-4E93-8FDC-07DA5A9D3F6C}" srcOrd="0" destOrd="0" presId="urn:microsoft.com/office/officeart/2005/8/layout/lProcess2"/>
    <dgm:cxn modelId="{8ACC127B-BEC4-497F-9635-C1C565BB5038}" type="presOf" srcId="{E8BFF938-8D63-4F34-82CB-0411F3F0328F}" destId="{CA6EE8DB-B66B-4A06-B89B-27E4D981F042}" srcOrd="0" destOrd="0" presId="urn:microsoft.com/office/officeart/2005/8/layout/lProcess2"/>
    <dgm:cxn modelId="{C30045FE-9B4D-4798-B3B9-BC85398171BE}" srcId="{321BCE50-0E1D-4495-B2C7-068BD611DA4B}" destId="{C1E69EF1-40AA-4299-8FAA-C8A91BEB36B2}" srcOrd="0" destOrd="0" parTransId="{3783CB84-520A-49A8-8BFF-C151739B9DAC}" sibTransId="{E29E3D14-A83B-4DC8-9938-18AB1D8EB339}"/>
    <dgm:cxn modelId="{0F9FE631-5453-4EBB-AF7E-D581B2E7A4A3}" srcId="{C1E69EF1-40AA-4299-8FAA-C8A91BEB36B2}" destId="{E8BFF938-8D63-4F34-82CB-0411F3F0328F}" srcOrd="0" destOrd="0" parTransId="{D2B60AF8-817F-473F-8761-2D42FD008F0F}" sibTransId="{6E5CB67D-FD15-433C-B1BA-D0508F8981F2}"/>
    <dgm:cxn modelId="{260EDC41-EC45-4316-99CE-BD5DEC5C66AA}" type="presOf" srcId="{2B62FC66-C72B-4978-B1BE-9AD0E90F2C2E}" destId="{A4E5C926-B3C5-4C74-8C37-A20EDBD34174}" srcOrd="1" destOrd="0" presId="urn:microsoft.com/office/officeart/2005/8/layout/lProcess2"/>
    <dgm:cxn modelId="{77CE3BB7-C56F-4CD7-809C-9FEF0F9D5857}" type="presOf" srcId="{C1E69EF1-40AA-4299-8FAA-C8A91BEB36B2}" destId="{DF3C4F26-3913-4112-AF45-04C023B91091}" srcOrd="1" destOrd="0" presId="urn:microsoft.com/office/officeart/2005/8/layout/lProcess2"/>
    <dgm:cxn modelId="{8DB935DE-AA20-459A-BF49-6314F8189EEA}" type="presOf" srcId="{C1E69EF1-40AA-4299-8FAA-C8A91BEB36B2}" destId="{1D8745EB-B71C-4DB0-8EF9-16A687DDE7F1}" srcOrd="0" destOrd="0" presId="urn:microsoft.com/office/officeart/2005/8/layout/lProcess2"/>
    <dgm:cxn modelId="{4E7B5C82-DDFF-419B-BDD3-5203F12B869C}" type="presOf" srcId="{88741CB3-16FC-4B3C-B539-AD125A175ADB}" destId="{221D19C4-677A-4C86-A9B2-A1C4CD99372B}" srcOrd="1" destOrd="0" presId="urn:microsoft.com/office/officeart/2005/8/layout/lProcess2"/>
    <dgm:cxn modelId="{5BE84893-E4B0-4406-9213-3E076810C241}" type="presOf" srcId="{2B62FC66-C72B-4978-B1BE-9AD0E90F2C2E}" destId="{5E114458-8C8E-4284-B586-71EABBA55558}" srcOrd="0" destOrd="0" presId="urn:microsoft.com/office/officeart/2005/8/layout/lProcess2"/>
    <dgm:cxn modelId="{5605E6AA-F379-4786-A169-5334198EF2D8}" srcId="{321BCE50-0E1D-4495-B2C7-068BD611DA4B}" destId="{2B62FC66-C72B-4978-B1BE-9AD0E90F2C2E}" srcOrd="1" destOrd="0" parTransId="{E1C15B56-79CC-49EC-ABD6-0565A90213EF}" sibTransId="{EF3F835A-D1AD-49E9-B536-9F8F0588F513}"/>
    <dgm:cxn modelId="{3F76AB44-B109-4877-A335-B3EEB383373E}" type="presOf" srcId="{E6BB1002-3022-495E-A23F-9F7A582B7B49}" destId="{9C2201EC-D908-4DE5-9B38-BC12463CE5AC}" srcOrd="0" destOrd="0" presId="urn:microsoft.com/office/officeart/2005/8/layout/lProcess2"/>
    <dgm:cxn modelId="{2CE0B59E-0B92-45FC-8A0B-9BBADB0326D8}" type="presOf" srcId="{E8266DFC-06C6-4B98-8C01-496CF7B3400A}" destId="{468C3BB7-6DA6-4606-9772-679DB50AE176}" srcOrd="0" destOrd="0" presId="urn:microsoft.com/office/officeart/2005/8/layout/lProcess2"/>
    <dgm:cxn modelId="{A8E0996A-26CD-43FC-B9A4-A0ED5C6996A0}" srcId="{321BCE50-0E1D-4495-B2C7-068BD611DA4B}" destId="{88741CB3-16FC-4B3C-B539-AD125A175ADB}" srcOrd="2" destOrd="0" parTransId="{A8211020-B9F2-4F31-BDE6-BE21DD201197}" sibTransId="{3DFD04A9-917E-4161-8A0B-1C2641455221}"/>
    <dgm:cxn modelId="{4A477DCE-076B-4233-B01F-F7E40B5BDF1C}" type="presParOf" srcId="{A0B8A99C-3CC7-4B68-8B82-54FC163DF4D8}" destId="{A2E0DC09-9B54-4F0A-BDDD-E7577D1AA380}" srcOrd="0" destOrd="0" presId="urn:microsoft.com/office/officeart/2005/8/layout/lProcess2"/>
    <dgm:cxn modelId="{59016F3C-561A-424E-BD71-0BE152F3F212}" type="presParOf" srcId="{A2E0DC09-9B54-4F0A-BDDD-E7577D1AA380}" destId="{1D8745EB-B71C-4DB0-8EF9-16A687DDE7F1}" srcOrd="0" destOrd="0" presId="urn:microsoft.com/office/officeart/2005/8/layout/lProcess2"/>
    <dgm:cxn modelId="{F8C2D81C-9B60-4BFF-A813-2307189497A5}" type="presParOf" srcId="{A2E0DC09-9B54-4F0A-BDDD-E7577D1AA380}" destId="{DF3C4F26-3913-4112-AF45-04C023B91091}" srcOrd="1" destOrd="0" presId="urn:microsoft.com/office/officeart/2005/8/layout/lProcess2"/>
    <dgm:cxn modelId="{25B5A7FF-0453-49A6-A671-653D6212BB8A}" type="presParOf" srcId="{A2E0DC09-9B54-4F0A-BDDD-E7577D1AA380}" destId="{D4E4C7F6-239D-4A7F-A996-2431441D2F5B}" srcOrd="2" destOrd="0" presId="urn:microsoft.com/office/officeart/2005/8/layout/lProcess2"/>
    <dgm:cxn modelId="{E1C480C2-6588-4932-BF02-1884355A5D93}" type="presParOf" srcId="{D4E4C7F6-239D-4A7F-A996-2431441D2F5B}" destId="{FBC19FB7-562D-4FEC-AD52-042CA635A97A}" srcOrd="0" destOrd="0" presId="urn:microsoft.com/office/officeart/2005/8/layout/lProcess2"/>
    <dgm:cxn modelId="{EB3DBF2B-0044-495C-BA8D-2E4FA67A9E57}" type="presParOf" srcId="{FBC19FB7-562D-4FEC-AD52-042CA635A97A}" destId="{CA6EE8DB-B66B-4A06-B89B-27E4D981F042}" srcOrd="0" destOrd="0" presId="urn:microsoft.com/office/officeart/2005/8/layout/lProcess2"/>
    <dgm:cxn modelId="{9CB26951-21DD-470A-87CE-1D0EC4576B00}" type="presParOf" srcId="{A0B8A99C-3CC7-4B68-8B82-54FC163DF4D8}" destId="{3AA0EEDF-ED3A-439D-869B-F25BA7343E9E}" srcOrd="1" destOrd="0" presId="urn:microsoft.com/office/officeart/2005/8/layout/lProcess2"/>
    <dgm:cxn modelId="{141E3139-D829-4020-A009-0A840AE654EB}" type="presParOf" srcId="{A0B8A99C-3CC7-4B68-8B82-54FC163DF4D8}" destId="{96D7BB62-E2A9-4EE3-B917-8D4837F9F011}" srcOrd="2" destOrd="0" presId="urn:microsoft.com/office/officeart/2005/8/layout/lProcess2"/>
    <dgm:cxn modelId="{D1D48662-1386-4418-A3D6-AD710531ACA1}" type="presParOf" srcId="{96D7BB62-E2A9-4EE3-B917-8D4837F9F011}" destId="{5E114458-8C8E-4284-B586-71EABBA55558}" srcOrd="0" destOrd="0" presId="urn:microsoft.com/office/officeart/2005/8/layout/lProcess2"/>
    <dgm:cxn modelId="{8392B0D7-1880-47CA-891B-31F753636982}" type="presParOf" srcId="{96D7BB62-E2A9-4EE3-B917-8D4837F9F011}" destId="{A4E5C926-B3C5-4C74-8C37-A20EDBD34174}" srcOrd="1" destOrd="0" presId="urn:microsoft.com/office/officeart/2005/8/layout/lProcess2"/>
    <dgm:cxn modelId="{4B90CC16-7931-4719-B74D-BCEC3FAB6432}" type="presParOf" srcId="{96D7BB62-E2A9-4EE3-B917-8D4837F9F011}" destId="{A845A247-0124-42AB-9B6A-422A8A9695F4}" srcOrd="2" destOrd="0" presId="urn:microsoft.com/office/officeart/2005/8/layout/lProcess2"/>
    <dgm:cxn modelId="{3672D8B6-B6BC-4AD2-9B58-60BD30791163}" type="presParOf" srcId="{A845A247-0124-42AB-9B6A-422A8A9695F4}" destId="{67C0EA54-2C2C-43C7-B940-B3559A599AA8}" srcOrd="0" destOrd="0" presId="urn:microsoft.com/office/officeart/2005/8/layout/lProcess2"/>
    <dgm:cxn modelId="{E789AC2E-0FD1-42B7-9768-B2D3F9A67BAA}" type="presParOf" srcId="{67C0EA54-2C2C-43C7-B940-B3559A599AA8}" destId="{9C2201EC-D908-4DE5-9B38-BC12463CE5AC}" srcOrd="0" destOrd="0" presId="urn:microsoft.com/office/officeart/2005/8/layout/lProcess2"/>
    <dgm:cxn modelId="{80C5FC33-1481-4957-92FF-45F00C6A74C6}" type="presParOf" srcId="{A0B8A99C-3CC7-4B68-8B82-54FC163DF4D8}" destId="{69A1ADE0-5331-499D-A6B6-832542D377EA}" srcOrd="3" destOrd="0" presId="urn:microsoft.com/office/officeart/2005/8/layout/lProcess2"/>
    <dgm:cxn modelId="{ED8074B6-B457-4B79-A670-26F34E3ADB44}" type="presParOf" srcId="{A0B8A99C-3CC7-4B68-8B82-54FC163DF4D8}" destId="{39465AAA-ACDA-4E2B-8E91-4D23FEA1B215}" srcOrd="4" destOrd="0" presId="urn:microsoft.com/office/officeart/2005/8/layout/lProcess2"/>
    <dgm:cxn modelId="{D8CD5B3C-922B-4B93-9A0B-749D4AA96AAC}" type="presParOf" srcId="{39465AAA-ACDA-4E2B-8E91-4D23FEA1B215}" destId="{B108C075-E406-4E93-8FDC-07DA5A9D3F6C}" srcOrd="0" destOrd="0" presId="urn:microsoft.com/office/officeart/2005/8/layout/lProcess2"/>
    <dgm:cxn modelId="{647A4C4F-E392-4E0E-84F4-D85409A37420}" type="presParOf" srcId="{39465AAA-ACDA-4E2B-8E91-4D23FEA1B215}" destId="{221D19C4-677A-4C86-A9B2-A1C4CD99372B}" srcOrd="1" destOrd="0" presId="urn:microsoft.com/office/officeart/2005/8/layout/lProcess2"/>
    <dgm:cxn modelId="{AAFA0614-9804-4928-A63B-A897DC814D0B}" type="presParOf" srcId="{39465AAA-ACDA-4E2B-8E91-4D23FEA1B215}" destId="{C1FB6A9E-305B-4B94-9B99-CBA60887A227}" srcOrd="2" destOrd="0" presId="urn:microsoft.com/office/officeart/2005/8/layout/lProcess2"/>
    <dgm:cxn modelId="{1C927F00-B8AE-497C-A103-DDDFC2C4BF08}" type="presParOf" srcId="{C1FB6A9E-305B-4B94-9B99-CBA60887A227}" destId="{042EFDF4-FF43-4BFE-985A-068A69B1951A}" srcOrd="0" destOrd="0" presId="urn:microsoft.com/office/officeart/2005/8/layout/lProcess2"/>
    <dgm:cxn modelId="{3A6E4613-4EFC-41BE-8539-A3DA77F2A592}" type="presParOf" srcId="{042EFDF4-FF43-4BFE-985A-068A69B1951A}" destId="{468C3BB7-6DA6-4606-9772-679DB50AE17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0D3DD5-4FF4-4CB9-9043-FEF900489766}" type="doc">
      <dgm:prSet loTypeId="urn:microsoft.com/office/officeart/2005/8/layout/chevron2" loCatId="list" qsTypeId="urn:microsoft.com/office/officeart/2005/8/quickstyle/simple5" qsCatId="simple" csTypeId="urn:microsoft.com/office/officeart/2005/8/colors/colorful4" csCatId="colorful"/>
      <dgm:spPr/>
      <dgm:t>
        <a:bodyPr/>
        <a:lstStyle/>
        <a:p>
          <a:endParaRPr lang="zh-TW" altLang="en-US"/>
        </a:p>
      </dgm:t>
    </dgm:pt>
    <dgm:pt modelId="{2C10E827-78B9-4CD0-9135-C649C8ABD480}">
      <dgm:prSet/>
      <dgm:spPr/>
      <dgm:t>
        <a:bodyPr/>
        <a:lstStyle/>
        <a:p>
          <a:pP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1</a:t>
          </a:r>
          <a:endParaRPr lang="zh-TW" b="1">
            <a:latin typeface="微軟正黑體" panose="020B0604030504040204" pitchFamily="34" charset="-120"/>
            <a:ea typeface="微軟正黑體" panose="020B0604030504040204" pitchFamily="34" charset="-120"/>
          </a:endParaRPr>
        </a:p>
      </dgm:t>
    </dgm:pt>
    <dgm:pt modelId="{EA638C33-1065-42CF-B1B9-B98C81104479}" type="parTrans" cxnId="{648A79E8-6EBD-4732-A6AF-B2C284FEFE8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8152C64-7C20-4F35-9417-6DC5EBBB3B54}" type="sibTrans" cxnId="{648A79E8-6EBD-4732-A6AF-B2C284FEFE8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84090E4-912C-426D-9A37-136CFA55A092}">
      <dgm:prSet custT="1"/>
      <dgm:spPr/>
      <dgm:t>
        <a:bodyPr/>
        <a:lstStyle/>
        <a:p>
          <a:pPr rtl="0"/>
          <a:r>
            <a:rPr lang="en-US" sz="1800" b="1" dirty="0" smtClean="0">
              <a:latin typeface="微軟正黑體" panose="020B0604030504040204" pitchFamily="34" charset="-120"/>
              <a:ea typeface="微軟正黑體" panose="020B0604030504040204" pitchFamily="34" charset="-120"/>
            </a:rPr>
            <a:t>mid</a:t>
          </a:r>
          <a:r>
            <a:rPr lang="zh-TW" sz="1800" b="1" dirty="0" smtClean="0">
              <a:latin typeface="微軟正黑體" panose="020B0604030504040204" pitchFamily="34" charset="-120"/>
              <a:ea typeface="微軟正黑體" panose="020B0604030504040204" pitchFamily="34" charset="-120"/>
            </a:rPr>
            <a:t>←原排序</a:t>
          </a:r>
          <a:r>
            <a:rPr lang="zh-TW" sz="1800" b="1" smtClean="0">
              <a:latin typeface="微軟正黑體" panose="020B0604030504040204" pitchFamily="34" charset="-120"/>
              <a:ea typeface="微軟正黑體" panose="020B0604030504040204" pitchFamily="34" charset="-120"/>
            </a:rPr>
            <a:t>數列的中間數</a:t>
          </a:r>
          <a:endParaRPr lang="zh-TW" sz="1800" b="1">
            <a:latin typeface="微軟正黑體" panose="020B0604030504040204" pitchFamily="34" charset="-120"/>
            <a:ea typeface="微軟正黑體" panose="020B0604030504040204" pitchFamily="34" charset="-120"/>
          </a:endParaRPr>
        </a:p>
      </dgm:t>
    </dgm:pt>
    <dgm:pt modelId="{1EB3CEAC-62C4-4FA6-AC60-9DA9D7E5BAA2}" type="parTrans" cxnId="{D26A3FB6-4F83-486C-84C6-6C6F1F94976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7BE88AB-20C7-4C5A-A8D7-36AE018DC915}" type="sibTrans" cxnId="{D26A3FB6-4F83-486C-84C6-6C6F1F94976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A1BFA2A-5C03-4E5F-983D-2BD4CA7F9BDA}">
      <dgm:prSet/>
      <dgm:spPr/>
      <dgm:t>
        <a:bodyPr/>
        <a:lstStyle/>
        <a:p>
          <a:pP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2</a:t>
          </a:r>
          <a:endParaRPr lang="zh-TW" b="1">
            <a:latin typeface="微軟正黑體" panose="020B0604030504040204" pitchFamily="34" charset="-120"/>
            <a:ea typeface="微軟正黑體" panose="020B0604030504040204" pitchFamily="34" charset="-120"/>
          </a:endParaRPr>
        </a:p>
      </dgm:t>
    </dgm:pt>
    <dgm:pt modelId="{99407E7A-5918-46F4-AA66-3C96CE0D2086}" type="parTrans" cxnId="{3C3C7F01-216E-47FF-A875-492ABC671FB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1A6F7ECC-F4FF-4A75-AB26-6223F585E71E}" type="sibTrans" cxnId="{3C3C7F01-216E-47FF-A875-492ABC671FB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6D9C0F0-43FD-4B68-B921-48BFD0F7816A}">
      <dgm:prSet custT="1"/>
      <dgm:spPr/>
      <dgm:t>
        <a:bodyPr/>
        <a:lstStyle/>
        <a:p>
          <a:pPr rtl="0"/>
          <a:r>
            <a:rPr lang="zh-TW" sz="1800" b="1" smtClean="0">
              <a:latin typeface="微軟正黑體" panose="020B0604030504040204" pitchFamily="34" charset="-120"/>
              <a:ea typeface="微軟正黑體" panose="020B0604030504040204" pitchFamily="34" charset="-120"/>
            </a:rPr>
            <a:t>將所要搜尋的數與</a:t>
          </a:r>
          <a:r>
            <a:rPr lang="en-US" sz="1800" b="1" smtClean="0">
              <a:latin typeface="微軟正黑體" panose="020B0604030504040204" pitchFamily="34" charset="-120"/>
              <a:ea typeface="微軟正黑體" panose="020B0604030504040204" pitchFamily="34" charset="-120"/>
            </a:rPr>
            <a:t>mid</a:t>
          </a:r>
          <a:r>
            <a:rPr lang="zh-TW" sz="1800" b="1" smtClean="0">
              <a:latin typeface="微軟正黑體" panose="020B0604030504040204" pitchFamily="34" charset="-120"/>
              <a:ea typeface="微軟正黑體" panose="020B0604030504040204" pitchFamily="34" charset="-120"/>
            </a:rPr>
            <a:t>相比</a:t>
          </a:r>
          <a:endParaRPr lang="zh-TW" sz="1800" b="1">
            <a:latin typeface="微軟正黑體" panose="020B0604030504040204" pitchFamily="34" charset="-120"/>
            <a:ea typeface="微軟正黑體" panose="020B0604030504040204" pitchFamily="34" charset="-120"/>
          </a:endParaRPr>
        </a:p>
      </dgm:t>
    </dgm:pt>
    <dgm:pt modelId="{DE5220DE-B613-422A-B82A-FCBA9C21A552}" type="parTrans" cxnId="{6DCEBAB2-FFD5-46E3-9065-3AAC30BA7C4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3B5D9A6-7B96-42C6-9D06-D2C5C7E5F735}" type="sibTrans" cxnId="{6DCEBAB2-FFD5-46E3-9065-3AAC30BA7C4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A17E133-4454-4A58-83BD-C0DB239A5918}">
      <dgm:prSet/>
      <dgm:spPr/>
      <dgm:t>
        <a:bodyPr/>
        <a:lstStyle/>
        <a:p>
          <a:pP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3</a:t>
          </a:r>
          <a:endParaRPr lang="zh-TW" b="1">
            <a:latin typeface="微軟正黑體" panose="020B0604030504040204" pitchFamily="34" charset="-120"/>
            <a:ea typeface="微軟正黑體" panose="020B0604030504040204" pitchFamily="34" charset="-120"/>
          </a:endParaRPr>
        </a:p>
      </dgm:t>
    </dgm:pt>
    <dgm:pt modelId="{689324D7-7DB9-4A42-8613-E684DB67F3DD}" type="parTrans" cxnId="{930F27A9-3ED3-490C-9632-79A17FAD196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6362CFF-BDB7-4EFE-A7B1-40326E554C76}" type="sibTrans" cxnId="{930F27A9-3ED3-490C-9632-79A17FAD196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0D36D75-CE48-4990-9B09-C82EF57F00B6}">
      <dgm:prSet custT="1"/>
      <dgm:spPr/>
      <dgm:t>
        <a:bodyPr/>
        <a:lstStyle/>
        <a:p>
          <a:pPr rtl="0"/>
          <a:r>
            <a:rPr lang="zh-TW" sz="1800" b="1" smtClean="0">
              <a:latin typeface="微軟正黑體" panose="020B0604030504040204" pitchFamily="34" charset="-120"/>
              <a:ea typeface="微軟正黑體" panose="020B0604030504040204" pitchFamily="34" charset="-120"/>
            </a:rPr>
            <a:t>如果搜尋的數與</a:t>
          </a:r>
          <a:r>
            <a:rPr lang="en-US" sz="1800" b="1" smtClean="0">
              <a:latin typeface="微軟正黑體" panose="020B0604030504040204" pitchFamily="34" charset="-120"/>
              <a:ea typeface="微軟正黑體" panose="020B0604030504040204" pitchFamily="34" charset="-120"/>
            </a:rPr>
            <a:t>mid</a:t>
          </a:r>
          <a:r>
            <a:rPr lang="zh-TW" sz="1800" b="1" smtClean="0">
              <a:latin typeface="微軟正黑體" panose="020B0604030504040204" pitchFamily="34" charset="-120"/>
              <a:ea typeface="微軟正黑體" panose="020B0604030504040204" pitchFamily="34" charset="-120"/>
            </a:rPr>
            <a:t>相等，則我們已找到，回答該數在數列裡</a:t>
          </a:r>
          <a:endParaRPr lang="zh-TW" sz="1800" b="1">
            <a:latin typeface="微軟正黑體" panose="020B0604030504040204" pitchFamily="34" charset="-120"/>
            <a:ea typeface="微軟正黑體" panose="020B0604030504040204" pitchFamily="34" charset="-120"/>
          </a:endParaRPr>
        </a:p>
      </dgm:t>
    </dgm:pt>
    <dgm:pt modelId="{3994C285-D6DE-46EE-9CC3-D757142DB53C}" type="parTrans" cxnId="{1EA9BF94-70A6-4937-9215-5D651C8ABD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11FE5AC-0C02-4296-A3F2-B92731DCDF0B}" type="sibTrans" cxnId="{1EA9BF94-70A6-4937-9215-5D651C8ABD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35F2F68-9B69-410F-8DAE-32309F80F7BA}" type="pres">
      <dgm:prSet presAssocID="{760D3DD5-4FF4-4CB9-9043-FEF900489766}" presName="linearFlow" presStyleCnt="0">
        <dgm:presLayoutVars>
          <dgm:dir/>
          <dgm:animLvl val="lvl"/>
          <dgm:resizeHandles val="exact"/>
        </dgm:presLayoutVars>
      </dgm:prSet>
      <dgm:spPr/>
      <dgm:t>
        <a:bodyPr/>
        <a:lstStyle/>
        <a:p>
          <a:endParaRPr lang="zh-TW" altLang="en-US"/>
        </a:p>
      </dgm:t>
    </dgm:pt>
    <dgm:pt modelId="{4D173509-0DAC-46F1-A2DE-BE8E477EC926}" type="pres">
      <dgm:prSet presAssocID="{2C10E827-78B9-4CD0-9135-C649C8ABD480}" presName="composite" presStyleCnt="0"/>
      <dgm:spPr/>
    </dgm:pt>
    <dgm:pt modelId="{FAD15BB6-E774-456B-913A-D03FFD50F88D}" type="pres">
      <dgm:prSet presAssocID="{2C10E827-78B9-4CD0-9135-C649C8ABD480}" presName="parentText" presStyleLbl="alignNode1" presStyleIdx="0" presStyleCnt="3">
        <dgm:presLayoutVars>
          <dgm:chMax val="1"/>
          <dgm:bulletEnabled val="1"/>
        </dgm:presLayoutVars>
      </dgm:prSet>
      <dgm:spPr/>
      <dgm:t>
        <a:bodyPr/>
        <a:lstStyle/>
        <a:p>
          <a:endParaRPr lang="zh-TW" altLang="en-US"/>
        </a:p>
      </dgm:t>
    </dgm:pt>
    <dgm:pt modelId="{6EFE7AB5-0941-4CF7-B563-5474DF815C78}" type="pres">
      <dgm:prSet presAssocID="{2C10E827-78B9-4CD0-9135-C649C8ABD480}" presName="descendantText" presStyleLbl="alignAcc1" presStyleIdx="0" presStyleCnt="3">
        <dgm:presLayoutVars>
          <dgm:bulletEnabled val="1"/>
        </dgm:presLayoutVars>
      </dgm:prSet>
      <dgm:spPr/>
      <dgm:t>
        <a:bodyPr/>
        <a:lstStyle/>
        <a:p>
          <a:endParaRPr lang="zh-TW" altLang="en-US"/>
        </a:p>
      </dgm:t>
    </dgm:pt>
    <dgm:pt modelId="{B65A2965-E936-485C-B625-A5B1F83D98B8}" type="pres">
      <dgm:prSet presAssocID="{C8152C64-7C20-4F35-9417-6DC5EBBB3B54}" presName="sp" presStyleCnt="0"/>
      <dgm:spPr/>
    </dgm:pt>
    <dgm:pt modelId="{EB03756D-AD07-4C31-8C4F-DFA4417CA4C7}" type="pres">
      <dgm:prSet presAssocID="{2A1BFA2A-5C03-4E5F-983D-2BD4CA7F9BDA}" presName="composite" presStyleCnt="0"/>
      <dgm:spPr/>
    </dgm:pt>
    <dgm:pt modelId="{116AA287-C9C7-4ABA-AD92-9ED685872512}" type="pres">
      <dgm:prSet presAssocID="{2A1BFA2A-5C03-4E5F-983D-2BD4CA7F9BDA}" presName="parentText" presStyleLbl="alignNode1" presStyleIdx="1" presStyleCnt="3">
        <dgm:presLayoutVars>
          <dgm:chMax val="1"/>
          <dgm:bulletEnabled val="1"/>
        </dgm:presLayoutVars>
      </dgm:prSet>
      <dgm:spPr/>
      <dgm:t>
        <a:bodyPr/>
        <a:lstStyle/>
        <a:p>
          <a:endParaRPr lang="zh-TW" altLang="en-US"/>
        </a:p>
      </dgm:t>
    </dgm:pt>
    <dgm:pt modelId="{A9D70513-2C42-4FAE-94DD-459AB157F382}" type="pres">
      <dgm:prSet presAssocID="{2A1BFA2A-5C03-4E5F-983D-2BD4CA7F9BDA}" presName="descendantText" presStyleLbl="alignAcc1" presStyleIdx="1" presStyleCnt="3">
        <dgm:presLayoutVars>
          <dgm:bulletEnabled val="1"/>
        </dgm:presLayoutVars>
      </dgm:prSet>
      <dgm:spPr/>
      <dgm:t>
        <a:bodyPr/>
        <a:lstStyle/>
        <a:p>
          <a:endParaRPr lang="zh-TW" altLang="en-US"/>
        </a:p>
      </dgm:t>
    </dgm:pt>
    <dgm:pt modelId="{F614FE5E-8AAD-4DAE-821B-03E0DD954911}" type="pres">
      <dgm:prSet presAssocID="{1A6F7ECC-F4FF-4A75-AB26-6223F585E71E}" presName="sp" presStyleCnt="0"/>
      <dgm:spPr/>
    </dgm:pt>
    <dgm:pt modelId="{A3A97565-8920-4EAE-8AC3-EC1CE79A4F29}" type="pres">
      <dgm:prSet presAssocID="{9A17E133-4454-4A58-83BD-C0DB239A5918}" presName="composite" presStyleCnt="0"/>
      <dgm:spPr/>
    </dgm:pt>
    <dgm:pt modelId="{AF898CE2-AE28-4243-89F6-C146EF02B541}" type="pres">
      <dgm:prSet presAssocID="{9A17E133-4454-4A58-83BD-C0DB239A5918}" presName="parentText" presStyleLbl="alignNode1" presStyleIdx="2" presStyleCnt="3">
        <dgm:presLayoutVars>
          <dgm:chMax val="1"/>
          <dgm:bulletEnabled val="1"/>
        </dgm:presLayoutVars>
      </dgm:prSet>
      <dgm:spPr/>
      <dgm:t>
        <a:bodyPr/>
        <a:lstStyle/>
        <a:p>
          <a:endParaRPr lang="zh-TW" altLang="en-US"/>
        </a:p>
      </dgm:t>
    </dgm:pt>
    <dgm:pt modelId="{F8313686-5249-4203-A1E3-82BD9AB7F03E}" type="pres">
      <dgm:prSet presAssocID="{9A17E133-4454-4A58-83BD-C0DB239A5918}" presName="descendantText" presStyleLbl="alignAcc1" presStyleIdx="2" presStyleCnt="3">
        <dgm:presLayoutVars>
          <dgm:bulletEnabled val="1"/>
        </dgm:presLayoutVars>
      </dgm:prSet>
      <dgm:spPr/>
      <dgm:t>
        <a:bodyPr/>
        <a:lstStyle/>
        <a:p>
          <a:endParaRPr lang="zh-TW" altLang="en-US"/>
        </a:p>
      </dgm:t>
    </dgm:pt>
  </dgm:ptLst>
  <dgm:cxnLst>
    <dgm:cxn modelId="{648A79E8-6EBD-4732-A6AF-B2C284FEFE83}" srcId="{760D3DD5-4FF4-4CB9-9043-FEF900489766}" destId="{2C10E827-78B9-4CD0-9135-C649C8ABD480}" srcOrd="0" destOrd="0" parTransId="{EA638C33-1065-42CF-B1B9-B98C81104479}" sibTransId="{C8152C64-7C20-4F35-9417-6DC5EBBB3B54}"/>
    <dgm:cxn modelId="{1A4D2798-D47D-4627-9E90-8676B0BD465B}" type="presOf" srcId="{384090E4-912C-426D-9A37-136CFA55A092}" destId="{6EFE7AB5-0941-4CF7-B563-5474DF815C78}" srcOrd="0" destOrd="0" presId="urn:microsoft.com/office/officeart/2005/8/layout/chevron2"/>
    <dgm:cxn modelId="{D26A3FB6-4F83-486C-84C6-6C6F1F949761}" srcId="{2C10E827-78B9-4CD0-9135-C649C8ABD480}" destId="{384090E4-912C-426D-9A37-136CFA55A092}" srcOrd="0" destOrd="0" parTransId="{1EB3CEAC-62C4-4FA6-AC60-9DA9D7E5BAA2}" sibTransId="{C7BE88AB-20C7-4C5A-A8D7-36AE018DC915}"/>
    <dgm:cxn modelId="{930F27A9-3ED3-490C-9632-79A17FAD1969}" srcId="{760D3DD5-4FF4-4CB9-9043-FEF900489766}" destId="{9A17E133-4454-4A58-83BD-C0DB239A5918}" srcOrd="2" destOrd="0" parTransId="{689324D7-7DB9-4A42-8613-E684DB67F3DD}" sibTransId="{06362CFF-BDB7-4EFE-A7B1-40326E554C76}"/>
    <dgm:cxn modelId="{FD7AFBF1-42D0-4B83-B023-295526BDF8D4}" type="presOf" srcId="{760D3DD5-4FF4-4CB9-9043-FEF900489766}" destId="{435F2F68-9B69-410F-8DAE-32309F80F7BA}" srcOrd="0" destOrd="0" presId="urn:microsoft.com/office/officeart/2005/8/layout/chevron2"/>
    <dgm:cxn modelId="{6DCEBAB2-FFD5-46E3-9065-3AAC30BA7C48}" srcId="{2A1BFA2A-5C03-4E5F-983D-2BD4CA7F9BDA}" destId="{A6D9C0F0-43FD-4B68-B921-48BFD0F7816A}" srcOrd="0" destOrd="0" parTransId="{DE5220DE-B613-422A-B82A-FCBA9C21A552}" sibTransId="{23B5D9A6-7B96-42C6-9D06-D2C5C7E5F735}"/>
    <dgm:cxn modelId="{3C3C7F01-216E-47FF-A875-492ABC671FB3}" srcId="{760D3DD5-4FF4-4CB9-9043-FEF900489766}" destId="{2A1BFA2A-5C03-4E5F-983D-2BD4CA7F9BDA}" srcOrd="1" destOrd="0" parTransId="{99407E7A-5918-46F4-AA66-3C96CE0D2086}" sibTransId="{1A6F7ECC-F4FF-4A75-AB26-6223F585E71E}"/>
    <dgm:cxn modelId="{0BE1E9C4-1017-4A08-B68C-B0DF9FCC2EDC}" type="presOf" srcId="{2A1BFA2A-5C03-4E5F-983D-2BD4CA7F9BDA}" destId="{116AA287-C9C7-4ABA-AD92-9ED685872512}" srcOrd="0" destOrd="0" presId="urn:microsoft.com/office/officeart/2005/8/layout/chevron2"/>
    <dgm:cxn modelId="{1EA9BF94-70A6-4937-9215-5D651C8ABD5C}" srcId="{9A17E133-4454-4A58-83BD-C0DB239A5918}" destId="{F0D36D75-CE48-4990-9B09-C82EF57F00B6}" srcOrd="0" destOrd="0" parTransId="{3994C285-D6DE-46EE-9CC3-D757142DB53C}" sibTransId="{911FE5AC-0C02-4296-A3F2-B92731DCDF0B}"/>
    <dgm:cxn modelId="{2510EA01-6BD8-464E-A53F-29C11CECC1A7}" type="presOf" srcId="{2C10E827-78B9-4CD0-9135-C649C8ABD480}" destId="{FAD15BB6-E774-456B-913A-D03FFD50F88D}" srcOrd="0" destOrd="0" presId="urn:microsoft.com/office/officeart/2005/8/layout/chevron2"/>
    <dgm:cxn modelId="{4FC0DCD0-9FDC-4C14-BFB3-E0065746EE36}" type="presOf" srcId="{9A17E133-4454-4A58-83BD-C0DB239A5918}" destId="{AF898CE2-AE28-4243-89F6-C146EF02B541}" srcOrd="0" destOrd="0" presId="urn:microsoft.com/office/officeart/2005/8/layout/chevron2"/>
    <dgm:cxn modelId="{4B9CF579-7673-41D7-B07B-A56C28C4404D}" type="presOf" srcId="{F0D36D75-CE48-4990-9B09-C82EF57F00B6}" destId="{F8313686-5249-4203-A1E3-82BD9AB7F03E}" srcOrd="0" destOrd="0" presId="urn:microsoft.com/office/officeart/2005/8/layout/chevron2"/>
    <dgm:cxn modelId="{4E91F15F-4C16-4A05-BA53-BA082F79003D}" type="presOf" srcId="{A6D9C0F0-43FD-4B68-B921-48BFD0F7816A}" destId="{A9D70513-2C42-4FAE-94DD-459AB157F382}" srcOrd="0" destOrd="0" presId="urn:microsoft.com/office/officeart/2005/8/layout/chevron2"/>
    <dgm:cxn modelId="{05190FE8-C97A-4D47-9CEE-34E9DBF15C27}" type="presParOf" srcId="{435F2F68-9B69-410F-8DAE-32309F80F7BA}" destId="{4D173509-0DAC-46F1-A2DE-BE8E477EC926}" srcOrd="0" destOrd="0" presId="urn:microsoft.com/office/officeart/2005/8/layout/chevron2"/>
    <dgm:cxn modelId="{D0C7DC9A-1036-4799-8F1C-D5AFD8EADC3A}" type="presParOf" srcId="{4D173509-0DAC-46F1-A2DE-BE8E477EC926}" destId="{FAD15BB6-E774-456B-913A-D03FFD50F88D}" srcOrd="0" destOrd="0" presId="urn:microsoft.com/office/officeart/2005/8/layout/chevron2"/>
    <dgm:cxn modelId="{22680173-7BE4-4375-8C73-FCD735AB3F1E}" type="presParOf" srcId="{4D173509-0DAC-46F1-A2DE-BE8E477EC926}" destId="{6EFE7AB5-0941-4CF7-B563-5474DF815C78}" srcOrd="1" destOrd="0" presId="urn:microsoft.com/office/officeart/2005/8/layout/chevron2"/>
    <dgm:cxn modelId="{CFF51380-C258-477B-93BE-0972B5A2D4C4}" type="presParOf" srcId="{435F2F68-9B69-410F-8DAE-32309F80F7BA}" destId="{B65A2965-E936-485C-B625-A5B1F83D98B8}" srcOrd="1" destOrd="0" presId="urn:microsoft.com/office/officeart/2005/8/layout/chevron2"/>
    <dgm:cxn modelId="{681B3415-CC4A-4142-8767-0299C479E5BC}" type="presParOf" srcId="{435F2F68-9B69-410F-8DAE-32309F80F7BA}" destId="{EB03756D-AD07-4C31-8C4F-DFA4417CA4C7}" srcOrd="2" destOrd="0" presId="urn:microsoft.com/office/officeart/2005/8/layout/chevron2"/>
    <dgm:cxn modelId="{C828FB15-8BED-45CB-9F8F-DD2D82EFB5BD}" type="presParOf" srcId="{EB03756D-AD07-4C31-8C4F-DFA4417CA4C7}" destId="{116AA287-C9C7-4ABA-AD92-9ED685872512}" srcOrd="0" destOrd="0" presId="urn:microsoft.com/office/officeart/2005/8/layout/chevron2"/>
    <dgm:cxn modelId="{828AFABC-D403-4339-9784-E82540C5F524}" type="presParOf" srcId="{EB03756D-AD07-4C31-8C4F-DFA4417CA4C7}" destId="{A9D70513-2C42-4FAE-94DD-459AB157F382}" srcOrd="1" destOrd="0" presId="urn:microsoft.com/office/officeart/2005/8/layout/chevron2"/>
    <dgm:cxn modelId="{764A7781-2009-477B-A14A-85EF3FF55D61}" type="presParOf" srcId="{435F2F68-9B69-410F-8DAE-32309F80F7BA}" destId="{F614FE5E-8AAD-4DAE-821B-03E0DD954911}" srcOrd="3" destOrd="0" presId="urn:microsoft.com/office/officeart/2005/8/layout/chevron2"/>
    <dgm:cxn modelId="{59D26797-D4AF-49C1-9693-38A09EB3CF52}" type="presParOf" srcId="{435F2F68-9B69-410F-8DAE-32309F80F7BA}" destId="{A3A97565-8920-4EAE-8AC3-EC1CE79A4F29}" srcOrd="4" destOrd="0" presId="urn:microsoft.com/office/officeart/2005/8/layout/chevron2"/>
    <dgm:cxn modelId="{7E206EA9-826E-4969-81B1-6404CE546F1F}" type="presParOf" srcId="{A3A97565-8920-4EAE-8AC3-EC1CE79A4F29}" destId="{AF898CE2-AE28-4243-89F6-C146EF02B541}" srcOrd="0" destOrd="0" presId="urn:microsoft.com/office/officeart/2005/8/layout/chevron2"/>
    <dgm:cxn modelId="{F800308A-DE46-4037-A976-80297D093D76}" type="presParOf" srcId="{A3A97565-8920-4EAE-8AC3-EC1CE79A4F29}" destId="{F8313686-5249-4203-A1E3-82BD9AB7F03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0D3DD5-4FF4-4CB9-9043-FEF900489766}" type="doc">
      <dgm:prSet loTypeId="urn:microsoft.com/office/officeart/2005/8/layout/chevron2" loCatId="list" qsTypeId="urn:microsoft.com/office/officeart/2005/8/quickstyle/simple5" qsCatId="simple" csTypeId="urn:microsoft.com/office/officeart/2005/8/colors/colorful4" csCatId="colorful" phldr="1"/>
      <dgm:spPr/>
      <dgm:t>
        <a:bodyPr/>
        <a:lstStyle/>
        <a:p>
          <a:endParaRPr lang="zh-TW" altLang="en-US"/>
        </a:p>
      </dgm:t>
    </dgm:pt>
    <dgm:pt modelId="{2C10E827-78B9-4CD0-9135-C649C8ABD480}">
      <dgm:prSet/>
      <dgm:spPr/>
      <dgm:t>
        <a:bodyPr/>
        <a:lstStyle/>
        <a:p>
          <a:pPr rtl="0"/>
          <a:r>
            <a:rPr lang="zh-TW" b="1" dirty="0" smtClean="0">
              <a:latin typeface="微軟正黑體" panose="020B0604030504040204" pitchFamily="34" charset="-120"/>
              <a:ea typeface="微軟正黑體" panose="020B0604030504040204" pitchFamily="34" charset="-120"/>
            </a:rPr>
            <a:t>步驟 </a:t>
          </a:r>
          <a:r>
            <a:rPr lang="en-US" altLang="zh-TW" b="1" dirty="0" smtClean="0">
              <a:latin typeface="微軟正黑體" panose="020B0604030504040204" pitchFamily="34" charset="-120"/>
              <a:ea typeface="微軟正黑體" panose="020B0604030504040204" pitchFamily="34" charset="-120"/>
            </a:rPr>
            <a:t>4</a:t>
          </a:r>
          <a:endParaRPr lang="zh-TW" b="1" dirty="0">
            <a:latin typeface="微軟正黑體" panose="020B0604030504040204" pitchFamily="34" charset="-120"/>
            <a:ea typeface="微軟正黑體" panose="020B0604030504040204" pitchFamily="34" charset="-120"/>
          </a:endParaRPr>
        </a:p>
      </dgm:t>
    </dgm:pt>
    <dgm:pt modelId="{EA638C33-1065-42CF-B1B9-B98C81104479}" type="parTrans" cxnId="{648A79E8-6EBD-4732-A6AF-B2C284FEFE8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8152C64-7C20-4F35-9417-6DC5EBBB3B54}" type="sibTrans" cxnId="{648A79E8-6EBD-4732-A6AF-B2C284FEFE8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84090E4-912C-426D-9A37-136CFA55A092}">
      <dgm:prSet custT="1"/>
      <dgm:spPr/>
      <dgm:t>
        <a:bodyPr/>
        <a:lstStyle/>
        <a:p>
          <a:pPr algn="just" rtl="0"/>
          <a:r>
            <a:rPr lang="zh-TW" altLang="en-US" sz="1800" b="1" dirty="0" smtClean="0">
              <a:latin typeface="微軟正黑體" panose="020B0604030504040204" pitchFamily="34" charset="-120"/>
              <a:ea typeface="微軟正黑體" panose="020B0604030504040204" pitchFamily="34" charset="-120"/>
            </a:rPr>
            <a:t>如果目前子數列只剩一個數</a:t>
          </a:r>
          <a:r>
            <a:rPr lang="en-US" altLang="zh-TW" sz="1800" b="1" dirty="0" smtClean="0">
              <a:latin typeface="微軟正黑體" panose="020B0604030504040204" pitchFamily="34" charset="-120"/>
              <a:ea typeface="微軟正黑體" panose="020B0604030504040204" pitchFamily="34" charset="-120"/>
            </a:rPr>
            <a:t>(</a:t>
          </a:r>
          <a:r>
            <a:rPr lang="zh-TW" altLang="en-US" sz="1800" b="1" dirty="0" smtClean="0">
              <a:latin typeface="微軟正黑體" panose="020B0604030504040204" pitchFamily="34" charset="-120"/>
              <a:ea typeface="微軟正黑體" panose="020B0604030504040204" pitchFamily="34" charset="-120"/>
            </a:rPr>
            <a:t>此時搜尋的數與</a:t>
          </a:r>
          <a:r>
            <a:rPr lang="en-US" altLang="zh-TW" sz="1800" b="1" dirty="0" smtClean="0">
              <a:latin typeface="微軟正黑體" panose="020B0604030504040204" pitchFamily="34" charset="-120"/>
              <a:ea typeface="微軟正黑體" panose="020B0604030504040204" pitchFamily="34" charset="-120"/>
            </a:rPr>
            <a:t>mid</a:t>
          </a:r>
          <a:r>
            <a:rPr lang="zh-TW" altLang="en-US" sz="1800" b="1" dirty="0" smtClean="0">
              <a:latin typeface="微軟正黑體" panose="020B0604030504040204" pitchFamily="34" charset="-120"/>
              <a:ea typeface="微軟正黑體" panose="020B0604030504040204" pitchFamily="34" charset="-120"/>
            </a:rPr>
            <a:t>不等</a:t>
          </a:r>
          <a:r>
            <a:rPr lang="en-US" altLang="zh-TW" sz="1800" b="1" dirty="0" smtClean="0">
              <a:latin typeface="微軟正黑體" panose="020B0604030504040204" pitchFamily="34" charset="-120"/>
              <a:ea typeface="微軟正黑體" panose="020B0604030504040204" pitchFamily="34" charset="-120"/>
            </a:rPr>
            <a:t>)</a:t>
          </a:r>
          <a:r>
            <a:rPr lang="zh-TW" altLang="en-US" sz="1800" b="1" dirty="0" smtClean="0">
              <a:latin typeface="微軟正黑體" panose="020B0604030504040204" pitchFamily="34" charset="-120"/>
              <a:ea typeface="微軟正黑體" panose="020B0604030504040204" pitchFamily="34" charset="-120"/>
            </a:rPr>
            <a:t>，則回答該數不在數列裡</a:t>
          </a:r>
          <a:endParaRPr lang="zh-TW" sz="1800" b="1" dirty="0">
            <a:latin typeface="微軟正黑體" panose="020B0604030504040204" pitchFamily="34" charset="-120"/>
            <a:ea typeface="微軟正黑體" panose="020B0604030504040204" pitchFamily="34" charset="-120"/>
          </a:endParaRPr>
        </a:p>
      </dgm:t>
    </dgm:pt>
    <dgm:pt modelId="{1EB3CEAC-62C4-4FA6-AC60-9DA9D7E5BAA2}" type="parTrans" cxnId="{D26A3FB6-4F83-486C-84C6-6C6F1F94976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7BE88AB-20C7-4C5A-A8D7-36AE018DC915}" type="sibTrans" cxnId="{D26A3FB6-4F83-486C-84C6-6C6F1F94976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A1BFA2A-5C03-4E5F-983D-2BD4CA7F9BDA}">
      <dgm:prSet/>
      <dgm:spPr/>
      <dgm:t>
        <a:bodyPr/>
        <a:lstStyle/>
        <a:p>
          <a:pPr rtl="0"/>
          <a:r>
            <a:rPr lang="zh-TW" b="1" dirty="0" smtClean="0">
              <a:latin typeface="微軟正黑體" panose="020B0604030504040204" pitchFamily="34" charset="-120"/>
              <a:ea typeface="微軟正黑體" panose="020B0604030504040204" pitchFamily="34" charset="-120"/>
            </a:rPr>
            <a:t>步驟 </a:t>
          </a:r>
          <a:r>
            <a:rPr lang="en-US" altLang="zh-TW" b="1" dirty="0" smtClean="0">
              <a:latin typeface="微軟正黑體" panose="020B0604030504040204" pitchFamily="34" charset="-120"/>
              <a:ea typeface="微軟正黑體" panose="020B0604030504040204" pitchFamily="34" charset="-120"/>
            </a:rPr>
            <a:t>5</a:t>
          </a:r>
          <a:endParaRPr lang="zh-TW" b="1" dirty="0">
            <a:latin typeface="微軟正黑體" panose="020B0604030504040204" pitchFamily="34" charset="-120"/>
            <a:ea typeface="微軟正黑體" panose="020B0604030504040204" pitchFamily="34" charset="-120"/>
          </a:endParaRPr>
        </a:p>
      </dgm:t>
    </dgm:pt>
    <dgm:pt modelId="{99407E7A-5918-46F4-AA66-3C96CE0D2086}" type="parTrans" cxnId="{3C3C7F01-216E-47FF-A875-492ABC671FB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1A6F7ECC-F4FF-4A75-AB26-6223F585E71E}" type="sibTrans" cxnId="{3C3C7F01-216E-47FF-A875-492ABC671FB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6D9C0F0-43FD-4B68-B921-48BFD0F7816A}">
      <dgm:prSet custT="1"/>
      <dgm:spPr/>
      <dgm:t>
        <a:bodyPr/>
        <a:lstStyle/>
        <a:p>
          <a:pPr algn="just" rtl="0"/>
          <a:r>
            <a:rPr lang="zh-TW" altLang="en-US" sz="1800" b="1" dirty="0" smtClean="0">
              <a:latin typeface="微軟正黑體" panose="020B0604030504040204" pitchFamily="34" charset="-120"/>
              <a:ea typeface="微軟正黑體" panose="020B0604030504040204" pitchFamily="34" charset="-120"/>
            </a:rPr>
            <a:t>如果搜尋的數小於</a:t>
          </a:r>
          <a:r>
            <a:rPr lang="en-US" altLang="zh-TW" sz="1800" b="1" dirty="0" smtClean="0">
              <a:latin typeface="微軟正黑體" panose="020B0604030504040204" pitchFamily="34" charset="-120"/>
              <a:ea typeface="微軟正黑體" panose="020B0604030504040204" pitchFamily="34" charset="-120"/>
            </a:rPr>
            <a:t>mid</a:t>
          </a:r>
          <a:r>
            <a:rPr lang="zh-TW" altLang="en-US" sz="1800" b="1" dirty="0" smtClean="0">
              <a:latin typeface="微軟正黑體" panose="020B0604030504040204" pitchFamily="34" charset="-120"/>
              <a:ea typeface="微軟正黑體" panose="020B0604030504040204" pitchFamily="34" charset="-120"/>
            </a:rPr>
            <a:t>，則只要考慮前半的子數列，</a:t>
          </a:r>
          <a:r>
            <a:rPr lang="en-US" altLang="zh-TW" sz="1800" b="1" dirty="0" smtClean="0">
              <a:latin typeface="微軟正黑體" panose="020B0604030504040204" pitchFamily="34" charset="-120"/>
              <a:ea typeface="微軟正黑體" panose="020B0604030504040204" pitchFamily="34" charset="-120"/>
            </a:rPr>
            <a:t>mid </a:t>
          </a:r>
          <a:r>
            <a:rPr lang="zh-TW" altLang="en-US" sz="1800" b="1" dirty="0" smtClean="0">
              <a:latin typeface="微軟正黑體" panose="020B0604030504040204" pitchFamily="34" charset="-120"/>
              <a:ea typeface="微軟正黑體" panose="020B0604030504040204" pitchFamily="34" charset="-120"/>
            </a:rPr>
            <a:t>←前面子數列的中間數，回到步驟</a:t>
          </a:r>
          <a:r>
            <a:rPr lang="en-US" altLang="zh-TW" sz="1800" b="1" dirty="0" smtClean="0">
              <a:latin typeface="微軟正黑體" panose="020B0604030504040204" pitchFamily="34" charset="-120"/>
              <a:ea typeface="微軟正黑體" panose="020B0604030504040204" pitchFamily="34" charset="-120"/>
            </a:rPr>
            <a:t>2</a:t>
          </a:r>
          <a:endParaRPr lang="zh-TW" sz="1800" b="1" dirty="0">
            <a:latin typeface="微軟正黑體" panose="020B0604030504040204" pitchFamily="34" charset="-120"/>
            <a:ea typeface="微軟正黑體" panose="020B0604030504040204" pitchFamily="34" charset="-120"/>
          </a:endParaRPr>
        </a:p>
      </dgm:t>
    </dgm:pt>
    <dgm:pt modelId="{DE5220DE-B613-422A-B82A-FCBA9C21A552}" type="parTrans" cxnId="{6DCEBAB2-FFD5-46E3-9065-3AAC30BA7C4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3B5D9A6-7B96-42C6-9D06-D2C5C7E5F735}" type="sibTrans" cxnId="{6DCEBAB2-FFD5-46E3-9065-3AAC30BA7C4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A17E133-4454-4A58-83BD-C0DB239A5918}">
      <dgm:prSet/>
      <dgm:spPr/>
      <dgm:t>
        <a:bodyPr/>
        <a:lstStyle/>
        <a:p>
          <a:pPr rtl="0"/>
          <a:r>
            <a:rPr lang="zh-TW" b="1" dirty="0" smtClean="0">
              <a:latin typeface="微軟正黑體" panose="020B0604030504040204" pitchFamily="34" charset="-120"/>
              <a:ea typeface="微軟正黑體" panose="020B0604030504040204" pitchFamily="34" charset="-120"/>
            </a:rPr>
            <a:t>步驟 </a:t>
          </a:r>
          <a:r>
            <a:rPr lang="en-US" altLang="zh-TW" b="1" dirty="0" smtClean="0">
              <a:latin typeface="微軟正黑體" panose="020B0604030504040204" pitchFamily="34" charset="-120"/>
              <a:ea typeface="微軟正黑體" panose="020B0604030504040204" pitchFamily="34" charset="-120"/>
            </a:rPr>
            <a:t>6</a:t>
          </a:r>
          <a:endParaRPr lang="zh-TW" b="1" dirty="0">
            <a:latin typeface="微軟正黑體" panose="020B0604030504040204" pitchFamily="34" charset="-120"/>
            <a:ea typeface="微軟正黑體" panose="020B0604030504040204" pitchFamily="34" charset="-120"/>
          </a:endParaRPr>
        </a:p>
      </dgm:t>
    </dgm:pt>
    <dgm:pt modelId="{689324D7-7DB9-4A42-8613-E684DB67F3DD}" type="parTrans" cxnId="{930F27A9-3ED3-490C-9632-79A17FAD196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6362CFF-BDB7-4EFE-A7B1-40326E554C76}" type="sibTrans" cxnId="{930F27A9-3ED3-490C-9632-79A17FAD196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0D36D75-CE48-4990-9B09-C82EF57F00B6}">
      <dgm:prSet custT="1"/>
      <dgm:spPr/>
      <dgm:t>
        <a:bodyPr/>
        <a:lstStyle/>
        <a:p>
          <a:pPr algn="just" rtl="0"/>
          <a:r>
            <a:rPr lang="zh-TW" altLang="en-US" sz="1800" b="1" dirty="0" smtClean="0">
              <a:latin typeface="微軟正黑體" panose="020B0604030504040204" pitchFamily="34" charset="-120"/>
              <a:ea typeface="微軟正黑體" panose="020B0604030504040204" pitchFamily="34" charset="-120"/>
            </a:rPr>
            <a:t>如果搜尋的數大於</a:t>
          </a:r>
          <a:r>
            <a:rPr lang="en-US" altLang="zh-TW" sz="1800" b="1" dirty="0" smtClean="0">
              <a:latin typeface="微軟正黑體" panose="020B0604030504040204" pitchFamily="34" charset="-120"/>
              <a:ea typeface="微軟正黑體" panose="020B0604030504040204" pitchFamily="34" charset="-120"/>
            </a:rPr>
            <a:t>mid</a:t>
          </a:r>
          <a:r>
            <a:rPr lang="zh-TW" altLang="en-US" sz="1800" b="1" dirty="0" smtClean="0">
              <a:latin typeface="微軟正黑體" panose="020B0604030504040204" pitchFamily="34" charset="-120"/>
              <a:ea typeface="微軟正黑體" panose="020B0604030504040204" pitchFamily="34" charset="-120"/>
            </a:rPr>
            <a:t>，則只要考慮後半的子數列，</a:t>
          </a:r>
          <a:r>
            <a:rPr lang="en-US" altLang="zh-TW" sz="1800" b="1" dirty="0" smtClean="0">
              <a:latin typeface="微軟正黑體" panose="020B0604030504040204" pitchFamily="34" charset="-120"/>
              <a:ea typeface="微軟正黑體" panose="020B0604030504040204" pitchFamily="34" charset="-120"/>
            </a:rPr>
            <a:t>mid </a:t>
          </a:r>
          <a:r>
            <a:rPr lang="zh-TW" altLang="en-US" sz="1800" b="1" dirty="0" smtClean="0">
              <a:latin typeface="微軟正黑體" panose="020B0604030504040204" pitchFamily="34" charset="-120"/>
              <a:ea typeface="微軟正黑體" panose="020B0604030504040204" pitchFamily="34" charset="-120"/>
            </a:rPr>
            <a:t>←後面子數列的中間數，回到步驟</a:t>
          </a:r>
          <a:r>
            <a:rPr lang="en-US" altLang="zh-TW" sz="1800" b="1" dirty="0" smtClean="0">
              <a:latin typeface="微軟正黑體" panose="020B0604030504040204" pitchFamily="34" charset="-120"/>
              <a:ea typeface="微軟正黑體" panose="020B0604030504040204" pitchFamily="34" charset="-120"/>
            </a:rPr>
            <a:t>2</a:t>
          </a:r>
          <a:endParaRPr lang="zh-TW" sz="1800" b="1" dirty="0">
            <a:latin typeface="微軟正黑體" panose="020B0604030504040204" pitchFamily="34" charset="-120"/>
            <a:ea typeface="微軟正黑體" panose="020B0604030504040204" pitchFamily="34" charset="-120"/>
          </a:endParaRPr>
        </a:p>
      </dgm:t>
    </dgm:pt>
    <dgm:pt modelId="{3994C285-D6DE-46EE-9CC3-D757142DB53C}" type="parTrans" cxnId="{1EA9BF94-70A6-4937-9215-5D651C8ABD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11FE5AC-0C02-4296-A3F2-B92731DCDF0B}" type="sibTrans" cxnId="{1EA9BF94-70A6-4937-9215-5D651C8ABD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35F2F68-9B69-410F-8DAE-32309F80F7BA}" type="pres">
      <dgm:prSet presAssocID="{760D3DD5-4FF4-4CB9-9043-FEF900489766}" presName="linearFlow" presStyleCnt="0">
        <dgm:presLayoutVars>
          <dgm:dir/>
          <dgm:animLvl val="lvl"/>
          <dgm:resizeHandles val="exact"/>
        </dgm:presLayoutVars>
      </dgm:prSet>
      <dgm:spPr/>
      <dgm:t>
        <a:bodyPr/>
        <a:lstStyle/>
        <a:p>
          <a:endParaRPr lang="zh-TW" altLang="en-US"/>
        </a:p>
      </dgm:t>
    </dgm:pt>
    <dgm:pt modelId="{4D173509-0DAC-46F1-A2DE-BE8E477EC926}" type="pres">
      <dgm:prSet presAssocID="{2C10E827-78B9-4CD0-9135-C649C8ABD480}" presName="composite" presStyleCnt="0"/>
      <dgm:spPr/>
    </dgm:pt>
    <dgm:pt modelId="{FAD15BB6-E774-456B-913A-D03FFD50F88D}" type="pres">
      <dgm:prSet presAssocID="{2C10E827-78B9-4CD0-9135-C649C8ABD480}" presName="parentText" presStyleLbl="alignNode1" presStyleIdx="0" presStyleCnt="3">
        <dgm:presLayoutVars>
          <dgm:chMax val="1"/>
          <dgm:bulletEnabled val="1"/>
        </dgm:presLayoutVars>
      </dgm:prSet>
      <dgm:spPr/>
      <dgm:t>
        <a:bodyPr/>
        <a:lstStyle/>
        <a:p>
          <a:endParaRPr lang="zh-TW" altLang="en-US"/>
        </a:p>
      </dgm:t>
    </dgm:pt>
    <dgm:pt modelId="{6EFE7AB5-0941-4CF7-B563-5474DF815C78}" type="pres">
      <dgm:prSet presAssocID="{2C10E827-78B9-4CD0-9135-C649C8ABD480}" presName="descendantText" presStyleLbl="alignAcc1" presStyleIdx="0" presStyleCnt="3">
        <dgm:presLayoutVars>
          <dgm:bulletEnabled val="1"/>
        </dgm:presLayoutVars>
      </dgm:prSet>
      <dgm:spPr/>
      <dgm:t>
        <a:bodyPr/>
        <a:lstStyle/>
        <a:p>
          <a:endParaRPr lang="zh-TW" altLang="en-US"/>
        </a:p>
      </dgm:t>
    </dgm:pt>
    <dgm:pt modelId="{B65A2965-E936-485C-B625-A5B1F83D98B8}" type="pres">
      <dgm:prSet presAssocID="{C8152C64-7C20-4F35-9417-6DC5EBBB3B54}" presName="sp" presStyleCnt="0"/>
      <dgm:spPr/>
    </dgm:pt>
    <dgm:pt modelId="{EB03756D-AD07-4C31-8C4F-DFA4417CA4C7}" type="pres">
      <dgm:prSet presAssocID="{2A1BFA2A-5C03-4E5F-983D-2BD4CA7F9BDA}" presName="composite" presStyleCnt="0"/>
      <dgm:spPr/>
    </dgm:pt>
    <dgm:pt modelId="{116AA287-C9C7-4ABA-AD92-9ED685872512}" type="pres">
      <dgm:prSet presAssocID="{2A1BFA2A-5C03-4E5F-983D-2BD4CA7F9BDA}" presName="parentText" presStyleLbl="alignNode1" presStyleIdx="1" presStyleCnt="3">
        <dgm:presLayoutVars>
          <dgm:chMax val="1"/>
          <dgm:bulletEnabled val="1"/>
        </dgm:presLayoutVars>
      </dgm:prSet>
      <dgm:spPr/>
      <dgm:t>
        <a:bodyPr/>
        <a:lstStyle/>
        <a:p>
          <a:endParaRPr lang="zh-TW" altLang="en-US"/>
        </a:p>
      </dgm:t>
    </dgm:pt>
    <dgm:pt modelId="{A9D70513-2C42-4FAE-94DD-459AB157F382}" type="pres">
      <dgm:prSet presAssocID="{2A1BFA2A-5C03-4E5F-983D-2BD4CA7F9BDA}" presName="descendantText" presStyleLbl="alignAcc1" presStyleIdx="1" presStyleCnt="3">
        <dgm:presLayoutVars>
          <dgm:bulletEnabled val="1"/>
        </dgm:presLayoutVars>
      </dgm:prSet>
      <dgm:spPr/>
      <dgm:t>
        <a:bodyPr/>
        <a:lstStyle/>
        <a:p>
          <a:endParaRPr lang="zh-TW" altLang="en-US"/>
        </a:p>
      </dgm:t>
    </dgm:pt>
    <dgm:pt modelId="{F614FE5E-8AAD-4DAE-821B-03E0DD954911}" type="pres">
      <dgm:prSet presAssocID="{1A6F7ECC-F4FF-4A75-AB26-6223F585E71E}" presName="sp" presStyleCnt="0"/>
      <dgm:spPr/>
    </dgm:pt>
    <dgm:pt modelId="{A3A97565-8920-4EAE-8AC3-EC1CE79A4F29}" type="pres">
      <dgm:prSet presAssocID="{9A17E133-4454-4A58-83BD-C0DB239A5918}" presName="composite" presStyleCnt="0"/>
      <dgm:spPr/>
    </dgm:pt>
    <dgm:pt modelId="{AF898CE2-AE28-4243-89F6-C146EF02B541}" type="pres">
      <dgm:prSet presAssocID="{9A17E133-4454-4A58-83BD-C0DB239A5918}" presName="parentText" presStyleLbl="alignNode1" presStyleIdx="2" presStyleCnt="3">
        <dgm:presLayoutVars>
          <dgm:chMax val="1"/>
          <dgm:bulletEnabled val="1"/>
        </dgm:presLayoutVars>
      </dgm:prSet>
      <dgm:spPr/>
      <dgm:t>
        <a:bodyPr/>
        <a:lstStyle/>
        <a:p>
          <a:endParaRPr lang="zh-TW" altLang="en-US"/>
        </a:p>
      </dgm:t>
    </dgm:pt>
    <dgm:pt modelId="{F8313686-5249-4203-A1E3-82BD9AB7F03E}" type="pres">
      <dgm:prSet presAssocID="{9A17E133-4454-4A58-83BD-C0DB239A5918}" presName="descendantText" presStyleLbl="alignAcc1" presStyleIdx="2" presStyleCnt="3">
        <dgm:presLayoutVars>
          <dgm:bulletEnabled val="1"/>
        </dgm:presLayoutVars>
      </dgm:prSet>
      <dgm:spPr/>
      <dgm:t>
        <a:bodyPr/>
        <a:lstStyle/>
        <a:p>
          <a:endParaRPr lang="zh-TW" altLang="en-US"/>
        </a:p>
      </dgm:t>
    </dgm:pt>
  </dgm:ptLst>
  <dgm:cxnLst>
    <dgm:cxn modelId="{D5D3926E-95DE-4013-829E-AD5862666CBC}" type="presOf" srcId="{2C10E827-78B9-4CD0-9135-C649C8ABD480}" destId="{FAD15BB6-E774-456B-913A-D03FFD50F88D}" srcOrd="0" destOrd="0" presId="urn:microsoft.com/office/officeart/2005/8/layout/chevron2"/>
    <dgm:cxn modelId="{BA6C3ECC-55BE-4BF0-9270-D6263ABA81D5}" type="presOf" srcId="{A6D9C0F0-43FD-4B68-B921-48BFD0F7816A}" destId="{A9D70513-2C42-4FAE-94DD-459AB157F382}" srcOrd="0" destOrd="0" presId="urn:microsoft.com/office/officeart/2005/8/layout/chevron2"/>
    <dgm:cxn modelId="{1EA9BF94-70A6-4937-9215-5D651C8ABD5C}" srcId="{9A17E133-4454-4A58-83BD-C0DB239A5918}" destId="{F0D36D75-CE48-4990-9B09-C82EF57F00B6}" srcOrd="0" destOrd="0" parTransId="{3994C285-D6DE-46EE-9CC3-D757142DB53C}" sibTransId="{911FE5AC-0C02-4296-A3F2-B92731DCDF0B}"/>
    <dgm:cxn modelId="{BC902B0A-3AF4-48C1-823C-D2C72394679C}" type="presOf" srcId="{2A1BFA2A-5C03-4E5F-983D-2BD4CA7F9BDA}" destId="{116AA287-C9C7-4ABA-AD92-9ED685872512}" srcOrd="0" destOrd="0" presId="urn:microsoft.com/office/officeart/2005/8/layout/chevron2"/>
    <dgm:cxn modelId="{F1422C8E-D90A-450E-956A-20E6F28B2310}" type="presOf" srcId="{384090E4-912C-426D-9A37-136CFA55A092}" destId="{6EFE7AB5-0941-4CF7-B563-5474DF815C78}" srcOrd="0" destOrd="0" presId="urn:microsoft.com/office/officeart/2005/8/layout/chevron2"/>
    <dgm:cxn modelId="{D26A3FB6-4F83-486C-84C6-6C6F1F949761}" srcId="{2C10E827-78B9-4CD0-9135-C649C8ABD480}" destId="{384090E4-912C-426D-9A37-136CFA55A092}" srcOrd="0" destOrd="0" parTransId="{1EB3CEAC-62C4-4FA6-AC60-9DA9D7E5BAA2}" sibTransId="{C7BE88AB-20C7-4C5A-A8D7-36AE018DC915}"/>
    <dgm:cxn modelId="{648A79E8-6EBD-4732-A6AF-B2C284FEFE83}" srcId="{760D3DD5-4FF4-4CB9-9043-FEF900489766}" destId="{2C10E827-78B9-4CD0-9135-C649C8ABD480}" srcOrd="0" destOrd="0" parTransId="{EA638C33-1065-42CF-B1B9-B98C81104479}" sibTransId="{C8152C64-7C20-4F35-9417-6DC5EBBB3B54}"/>
    <dgm:cxn modelId="{6DCEBAB2-FFD5-46E3-9065-3AAC30BA7C48}" srcId="{2A1BFA2A-5C03-4E5F-983D-2BD4CA7F9BDA}" destId="{A6D9C0F0-43FD-4B68-B921-48BFD0F7816A}" srcOrd="0" destOrd="0" parTransId="{DE5220DE-B613-422A-B82A-FCBA9C21A552}" sibTransId="{23B5D9A6-7B96-42C6-9D06-D2C5C7E5F735}"/>
    <dgm:cxn modelId="{911EE884-4AC2-4C63-A15D-8EAF022663B2}" type="presOf" srcId="{F0D36D75-CE48-4990-9B09-C82EF57F00B6}" destId="{F8313686-5249-4203-A1E3-82BD9AB7F03E}" srcOrd="0" destOrd="0" presId="urn:microsoft.com/office/officeart/2005/8/layout/chevron2"/>
    <dgm:cxn modelId="{930F27A9-3ED3-490C-9632-79A17FAD1969}" srcId="{760D3DD5-4FF4-4CB9-9043-FEF900489766}" destId="{9A17E133-4454-4A58-83BD-C0DB239A5918}" srcOrd="2" destOrd="0" parTransId="{689324D7-7DB9-4A42-8613-E684DB67F3DD}" sibTransId="{06362CFF-BDB7-4EFE-A7B1-40326E554C76}"/>
    <dgm:cxn modelId="{625C6614-5095-45EE-9926-19FAD7BC1835}" type="presOf" srcId="{9A17E133-4454-4A58-83BD-C0DB239A5918}" destId="{AF898CE2-AE28-4243-89F6-C146EF02B541}" srcOrd="0" destOrd="0" presId="urn:microsoft.com/office/officeart/2005/8/layout/chevron2"/>
    <dgm:cxn modelId="{3C3C7F01-216E-47FF-A875-492ABC671FB3}" srcId="{760D3DD5-4FF4-4CB9-9043-FEF900489766}" destId="{2A1BFA2A-5C03-4E5F-983D-2BD4CA7F9BDA}" srcOrd="1" destOrd="0" parTransId="{99407E7A-5918-46F4-AA66-3C96CE0D2086}" sibTransId="{1A6F7ECC-F4FF-4A75-AB26-6223F585E71E}"/>
    <dgm:cxn modelId="{D6E0CCC8-0B1E-4C06-BBA3-7A3FCF6649D6}" type="presOf" srcId="{760D3DD5-4FF4-4CB9-9043-FEF900489766}" destId="{435F2F68-9B69-410F-8DAE-32309F80F7BA}" srcOrd="0" destOrd="0" presId="urn:microsoft.com/office/officeart/2005/8/layout/chevron2"/>
    <dgm:cxn modelId="{66E64EB6-E713-4407-B5EA-FE292E3E3B69}" type="presParOf" srcId="{435F2F68-9B69-410F-8DAE-32309F80F7BA}" destId="{4D173509-0DAC-46F1-A2DE-BE8E477EC926}" srcOrd="0" destOrd="0" presId="urn:microsoft.com/office/officeart/2005/8/layout/chevron2"/>
    <dgm:cxn modelId="{2D8668AA-7CD9-4E18-A192-A4386C38EEB6}" type="presParOf" srcId="{4D173509-0DAC-46F1-A2DE-BE8E477EC926}" destId="{FAD15BB6-E774-456B-913A-D03FFD50F88D}" srcOrd="0" destOrd="0" presId="urn:microsoft.com/office/officeart/2005/8/layout/chevron2"/>
    <dgm:cxn modelId="{D21229E4-0AFC-4AEC-A9AC-3651140874B5}" type="presParOf" srcId="{4D173509-0DAC-46F1-A2DE-BE8E477EC926}" destId="{6EFE7AB5-0941-4CF7-B563-5474DF815C78}" srcOrd="1" destOrd="0" presId="urn:microsoft.com/office/officeart/2005/8/layout/chevron2"/>
    <dgm:cxn modelId="{DDA1B40C-9D58-4DE8-8CDD-684F7FF1BFE5}" type="presParOf" srcId="{435F2F68-9B69-410F-8DAE-32309F80F7BA}" destId="{B65A2965-E936-485C-B625-A5B1F83D98B8}" srcOrd="1" destOrd="0" presId="urn:microsoft.com/office/officeart/2005/8/layout/chevron2"/>
    <dgm:cxn modelId="{F12C15D6-BFEA-4587-AAC2-BDF9A7C99FE5}" type="presParOf" srcId="{435F2F68-9B69-410F-8DAE-32309F80F7BA}" destId="{EB03756D-AD07-4C31-8C4F-DFA4417CA4C7}" srcOrd="2" destOrd="0" presId="urn:microsoft.com/office/officeart/2005/8/layout/chevron2"/>
    <dgm:cxn modelId="{77653458-52A5-4852-83F5-0FBF31B53249}" type="presParOf" srcId="{EB03756D-AD07-4C31-8C4F-DFA4417CA4C7}" destId="{116AA287-C9C7-4ABA-AD92-9ED685872512}" srcOrd="0" destOrd="0" presId="urn:microsoft.com/office/officeart/2005/8/layout/chevron2"/>
    <dgm:cxn modelId="{F4DB2648-02F3-4F85-AB19-C9CEA43FEECA}" type="presParOf" srcId="{EB03756D-AD07-4C31-8C4F-DFA4417CA4C7}" destId="{A9D70513-2C42-4FAE-94DD-459AB157F382}" srcOrd="1" destOrd="0" presId="urn:microsoft.com/office/officeart/2005/8/layout/chevron2"/>
    <dgm:cxn modelId="{EA77A2D0-B52D-4989-9DD7-958F7FE32F24}" type="presParOf" srcId="{435F2F68-9B69-410F-8DAE-32309F80F7BA}" destId="{F614FE5E-8AAD-4DAE-821B-03E0DD954911}" srcOrd="3" destOrd="0" presId="urn:microsoft.com/office/officeart/2005/8/layout/chevron2"/>
    <dgm:cxn modelId="{A3828391-F287-48B6-96F3-20A684188E4D}" type="presParOf" srcId="{435F2F68-9B69-410F-8DAE-32309F80F7BA}" destId="{A3A97565-8920-4EAE-8AC3-EC1CE79A4F29}" srcOrd="4" destOrd="0" presId="urn:microsoft.com/office/officeart/2005/8/layout/chevron2"/>
    <dgm:cxn modelId="{BA75EC80-DD07-4B9C-83E6-AAB2D8D229AF}" type="presParOf" srcId="{A3A97565-8920-4EAE-8AC3-EC1CE79A4F29}" destId="{AF898CE2-AE28-4243-89F6-C146EF02B541}" srcOrd="0" destOrd="0" presId="urn:microsoft.com/office/officeart/2005/8/layout/chevron2"/>
    <dgm:cxn modelId="{448A86DD-7FDD-4C03-9132-8C1F952371EB}" type="presParOf" srcId="{A3A97565-8920-4EAE-8AC3-EC1CE79A4F29}" destId="{F8313686-5249-4203-A1E3-82BD9AB7F03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745EB-B71C-4DB0-8EF9-16A687DDE7F1}">
      <dsp:nvSpPr>
        <dsp:cNvPr id="0" name=""/>
        <dsp:cNvSpPr/>
      </dsp:nvSpPr>
      <dsp:spPr>
        <a:xfrm>
          <a:off x="900" y="0"/>
          <a:ext cx="2342545" cy="3116933"/>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 </a:t>
          </a:r>
          <a:r>
            <a:rPr lang="en-US" sz="3300" b="1" kern="1200" smtClean="0">
              <a:latin typeface="微軟正黑體" panose="020B0604030504040204" pitchFamily="34" charset="-120"/>
              <a:ea typeface="微軟正黑體" panose="020B0604030504040204" pitchFamily="34" charset="-120"/>
            </a:rPr>
            <a:t>1 </a:t>
          </a:r>
          <a:endParaRPr lang="zh-TW" sz="3300" b="1" kern="1200">
            <a:latin typeface="微軟正黑體" panose="020B0604030504040204" pitchFamily="34" charset="-120"/>
            <a:ea typeface="微軟正黑體" panose="020B0604030504040204" pitchFamily="34" charset="-120"/>
          </a:endParaRPr>
        </a:p>
      </dsp:txBody>
      <dsp:txXfrm>
        <a:off x="900" y="0"/>
        <a:ext cx="2342545" cy="935079"/>
      </dsp:txXfrm>
    </dsp:sp>
    <dsp:sp modelId="{CA6EE8DB-B66B-4A06-B89B-27E4D981F042}">
      <dsp:nvSpPr>
        <dsp:cNvPr id="0" name=""/>
        <dsp:cNvSpPr/>
      </dsp:nvSpPr>
      <dsp:spPr>
        <a:xfrm>
          <a:off x="235155" y="935079"/>
          <a:ext cx="1874036" cy="202600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一開始整個數列歸類為未排序</a:t>
          </a:r>
          <a:endParaRPr lang="zh-TW" altLang="en-US" sz="2400" b="1" kern="1200" dirty="0">
            <a:latin typeface="微軟正黑體" panose="020B0604030504040204" pitchFamily="34" charset="-120"/>
            <a:ea typeface="微軟正黑體" panose="020B0604030504040204" pitchFamily="34" charset="-120"/>
          </a:endParaRPr>
        </a:p>
      </dsp:txBody>
      <dsp:txXfrm>
        <a:off x="290044" y="989968"/>
        <a:ext cx="1764258" cy="1916228"/>
      </dsp:txXfrm>
    </dsp:sp>
    <dsp:sp modelId="{5E114458-8C8E-4284-B586-71EABBA55558}">
      <dsp:nvSpPr>
        <dsp:cNvPr id="0" name=""/>
        <dsp:cNvSpPr/>
      </dsp:nvSpPr>
      <dsp:spPr>
        <a:xfrm>
          <a:off x="2519137" y="0"/>
          <a:ext cx="2342545" cy="3116933"/>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 </a:t>
          </a:r>
          <a:r>
            <a:rPr lang="en-US" sz="3300" b="1" kern="1200" smtClean="0">
              <a:latin typeface="微軟正黑體" panose="020B0604030504040204" pitchFamily="34" charset="-120"/>
              <a:ea typeface="微軟正黑體" panose="020B0604030504040204" pitchFamily="34" charset="-120"/>
            </a:rPr>
            <a:t>2</a:t>
          </a:r>
          <a:endParaRPr lang="zh-TW" sz="3300" b="1" kern="1200">
            <a:latin typeface="微軟正黑體" panose="020B0604030504040204" pitchFamily="34" charset="-120"/>
            <a:ea typeface="微軟正黑體" panose="020B0604030504040204" pitchFamily="34" charset="-120"/>
          </a:endParaRPr>
        </a:p>
      </dsp:txBody>
      <dsp:txXfrm>
        <a:off x="2519137" y="0"/>
        <a:ext cx="2342545" cy="935079"/>
      </dsp:txXfrm>
    </dsp:sp>
    <dsp:sp modelId="{9C2201EC-D908-4DE5-9B38-BC12463CE5AC}">
      <dsp:nvSpPr>
        <dsp:cNvPr id="0" name=""/>
        <dsp:cNvSpPr/>
      </dsp:nvSpPr>
      <dsp:spPr>
        <a:xfrm>
          <a:off x="2753391" y="935079"/>
          <a:ext cx="1874036" cy="202600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zh-TW" altLang="en-US" sz="1400" b="1" kern="1200" dirty="0" smtClean="0">
              <a:latin typeface="微軟正黑體" panose="020B0604030504040204" pitchFamily="34" charset="-120"/>
              <a:ea typeface="微軟正黑體" panose="020B0604030504040204" pitchFamily="34" charset="-120"/>
            </a:rPr>
            <a:t>從未排序的數中，挑選出最小的數，和未排序數列中的第一個位置元素互調，並將該最小的數歸類到已排序的數列中</a:t>
          </a:r>
          <a:endParaRPr lang="zh-TW" altLang="en-US" sz="1400" b="1" kern="1200" dirty="0">
            <a:latin typeface="微軟正黑體" panose="020B0604030504040204" pitchFamily="34" charset="-120"/>
            <a:ea typeface="微軟正黑體" panose="020B0604030504040204" pitchFamily="34" charset="-120"/>
          </a:endParaRPr>
        </a:p>
      </dsp:txBody>
      <dsp:txXfrm>
        <a:off x="2808280" y="989968"/>
        <a:ext cx="1764258" cy="1916228"/>
      </dsp:txXfrm>
    </dsp:sp>
    <dsp:sp modelId="{B108C075-E406-4E93-8FDC-07DA5A9D3F6C}">
      <dsp:nvSpPr>
        <dsp:cNvPr id="0" name=""/>
        <dsp:cNvSpPr/>
      </dsp:nvSpPr>
      <dsp:spPr>
        <a:xfrm>
          <a:off x="5037373" y="0"/>
          <a:ext cx="2342545" cy="3116933"/>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a:t>
          </a:r>
          <a:r>
            <a:rPr lang="en-US" sz="3300" b="1" kern="1200" smtClean="0">
              <a:latin typeface="微軟正黑體" panose="020B0604030504040204" pitchFamily="34" charset="-120"/>
              <a:ea typeface="微軟正黑體" panose="020B0604030504040204" pitchFamily="34" charset="-120"/>
            </a:rPr>
            <a:t>3</a:t>
          </a:r>
          <a:endParaRPr lang="zh-TW" sz="3300" b="1" kern="1200">
            <a:latin typeface="微軟正黑體" panose="020B0604030504040204" pitchFamily="34" charset="-120"/>
            <a:ea typeface="微軟正黑體" panose="020B0604030504040204" pitchFamily="34" charset="-120"/>
          </a:endParaRPr>
        </a:p>
      </dsp:txBody>
      <dsp:txXfrm>
        <a:off x="5037373" y="0"/>
        <a:ext cx="2342545" cy="935079"/>
      </dsp:txXfrm>
    </dsp:sp>
    <dsp:sp modelId="{468C3BB7-6DA6-4606-9772-679DB50AE176}">
      <dsp:nvSpPr>
        <dsp:cNvPr id="0" name=""/>
        <dsp:cNvSpPr/>
      </dsp:nvSpPr>
      <dsp:spPr>
        <a:xfrm>
          <a:off x="5271628" y="935079"/>
          <a:ext cx="1874036" cy="202600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重複步驟</a:t>
          </a:r>
          <a:r>
            <a:rPr lang="en-US" sz="2000" b="1" kern="1200" dirty="0" smtClean="0">
              <a:latin typeface="微軟正黑體" panose="020B0604030504040204" pitchFamily="34" charset="-120"/>
              <a:ea typeface="微軟正黑體" panose="020B0604030504040204" pitchFamily="34" charset="-120"/>
            </a:rPr>
            <a:t>2</a:t>
          </a:r>
          <a:r>
            <a:rPr lang="zh-TW" sz="2000" b="1" kern="1200" dirty="0" smtClean="0">
              <a:latin typeface="微軟正黑體" panose="020B0604030504040204" pitchFamily="34" charset="-120"/>
              <a:ea typeface="微軟正黑體" panose="020B0604030504040204" pitchFamily="34" charset="-120"/>
            </a:rPr>
            <a:t>，直到所有的數都歸到已排序數列中</a:t>
          </a:r>
          <a:endParaRPr lang="zh-TW" sz="2000" b="1" kern="1200" dirty="0">
            <a:latin typeface="微軟正黑體" panose="020B0604030504040204" pitchFamily="34" charset="-120"/>
            <a:ea typeface="微軟正黑體" panose="020B0604030504040204" pitchFamily="34" charset="-120"/>
          </a:endParaRPr>
        </a:p>
      </dsp:txBody>
      <dsp:txXfrm>
        <a:off x="5326517" y="989968"/>
        <a:ext cx="1764258" cy="1916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745EB-B71C-4DB0-8EF9-16A687DDE7F1}">
      <dsp:nvSpPr>
        <dsp:cNvPr id="0" name=""/>
        <dsp:cNvSpPr/>
      </dsp:nvSpPr>
      <dsp:spPr>
        <a:xfrm>
          <a:off x="900" y="0"/>
          <a:ext cx="2342545" cy="311693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 </a:t>
          </a:r>
          <a:r>
            <a:rPr lang="en-US" sz="3300" b="1" kern="1200" smtClean="0">
              <a:latin typeface="微軟正黑體" panose="020B0604030504040204" pitchFamily="34" charset="-120"/>
              <a:ea typeface="微軟正黑體" panose="020B0604030504040204" pitchFamily="34" charset="-120"/>
            </a:rPr>
            <a:t>1 </a:t>
          </a:r>
          <a:endParaRPr lang="zh-TW" sz="3300" b="1" kern="1200">
            <a:latin typeface="微軟正黑體" panose="020B0604030504040204" pitchFamily="34" charset="-120"/>
            <a:ea typeface="微軟正黑體" panose="020B0604030504040204" pitchFamily="34" charset="-120"/>
          </a:endParaRPr>
        </a:p>
      </dsp:txBody>
      <dsp:txXfrm>
        <a:off x="900" y="0"/>
        <a:ext cx="2342545" cy="935079"/>
      </dsp:txXfrm>
    </dsp:sp>
    <dsp:sp modelId="{CA6EE8DB-B66B-4A06-B89B-27E4D981F042}">
      <dsp:nvSpPr>
        <dsp:cNvPr id="0" name=""/>
        <dsp:cNvSpPr/>
      </dsp:nvSpPr>
      <dsp:spPr>
        <a:xfrm>
          <a:off x="235155" y="935079"/>
          <a:ext cx="1874036" cy="202600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zh-TW" altLang="en-US" sz="1800" b="1" kern="1200" dirty="0" smtClean="0">
              <a:latin typeface="微軟正黑體" panose="020B0604030504040204" pitchFamily="34" charset="-120"/>
              <a:ea typeface="微軟正黑體" panose="020B0604030504040204" pitchFamily="34" charset="-120"/>
            </a:rPr>
            <a:t>一開始只有第一個數在已排序數列裡，其他的數歸類在未排序數列裡</a:t>
          </a:r>
          <a:endParaRPr lang="zh-TW" altLang="en-US" sz="1800" b="1" kern="1200" dirty="0">
            <a:latin typeface="微軟正黑體" panose="020B0604030504040204" pitchFamily="34" charset="-120"/>
            <a:ea typeface="微軟正黑體" panose="020B0604030504040204" pitchFamily="34" charset="-120"/>
          </a:endParaRPr>
        </a:p>
      </dsp:txBody>
      <dsp:txXfrm>
        <a:off x="290044" y="989968"/>
        <a:ext cx="1764258" cy="1916228"/>
      </dsp:txXfrm>
    </dsp:sp>
    <dsp:sp modelId="{5E114458-8C8E-4284-B586-71EABBA55558}">
      <dsp:nvSpPr>
        <dsp:cNvPr id="0" name=""/>
        <dsp:cNvSpPr/>
      </dsp:nvSpPr>
      <dsp:spPr>
        <a:xfrm>
          <a:off x="2519137" y="0"/>
          <a:ext cx="2342545" cy="311693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 </a:t>
          </a:r>
          <a:r>
            <a:rPr lang="en-US" sz="3300" b="1" kern="1200" smtClean="0">
              <a:latin typeface="微軟正黑體" panose="020B0604030504040204" pitchFamily="34" charset="-120"/>
              <a:ea typeface="微軟正黑體" panose="020B0604030504040204" pitchFamily="34" charset="-120"/>
            </a:rPr>
            <a:t>2</a:t>
          </a:r>
          <a:endParaRPr lang="zh-TW" sz="3300" b="1" kern="1200">
            <a:latin typeface="微軟正黑體" panose="020B0604030504040204" pitchFamily="34" charset="-120"/>
            <a:ea typeface="微軟正黑體" panose="020B0604030504040204" pitchFamily="34" charset="-120"/>
          </a:endParaRPr>
        </a:p>
      </dsp:txBody>
      <dsp:txXfrm>
        <a:off x="2519137" y="0"/>
        <a:ext cx="2342545" cy="935079"/>
      </dsp:txXfrm>
    </dsp:sp>
    <dsp:sp modelId="{9C2201EC-D908-4DE5-9B38-BC12463CE5AC}">
      <dsp:nvSpPr>
        <dsp:cNvPr id="0" name=""/>
        <dsp:cNvSpPr/>
      </dsp:nvSpPr>
      <dsp:spPr>
        <a:xfrm>
          <a:off x="2753391" y="935079"/>
          <a:ext cx="1874036" cy="2026006"/>
        </a:xfrm>
        <a:prstGeom prst="roundRect">
          <a:avLst>
            <a:gd name="adj" fmla="val 10000"/>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zh-TW" altLang="en-US" sz="1600" b="1" kern="1200" dirty="0" smtClean="0">
              <a:latin typeface="微軟正黑體" panose="020B0604030504040204" pitchFamily="34" charset="-120"/>
              <a:ea typeface="微軟正黑體" panose="020B0604030504040204" pitchFamily="34" charset="-120"/>
            </a:rPr>
            <a:t>將未排序數列的第一個數，插入到已排序的數列中，使得插入後的已排序數列仍然維持由小排到大的性質</a:t>
          </a:r>
          <a:endParaRPr lang="zh-TW" altLang="en-US" sz="1600" b="1" kern="1200" dirty="0">
            <a:latin typeface="微軟正黑體" panose="020B0604030504040204" pitchFamily="34" charset="-120"/>
            <a:ea typeface="微軟正黑體" panose="020B0604030504040204" pitchFamily="34" charset="-120"/>
          </a:endParaRPr>
        </a:p>
      </dsp:txBody>
      <dsp:txXfrm>
        <a:off x="2808280" y="989968"/>
        <a:ext cx="1764258" cy="1916228"/>
      </dsp:txXfrm>
    </dsp:sp>
    <dsp:sp modelId="{B108C075-E406-4E93-8FDC-07DA5A9D3F6C}">
      <dsp:nvSpPr>
        <dsp:cNvPr id="0" name=""/>
        <dsp:cNvSpPr/>
      </dsp:nvSpPr>
      <dsp:spPr>
        <a:xfrm>
          <a:off x="5037373" y="0"/>
          <a:ext cx="2342545" cy="311693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a:t>
          </a:r>
          <a:r>
            <a:rPr lang="en-US" sz="3300" b="1" kern="1200" smtClean="0">
              <a:latin typeface="微軟正黑體" panose="020B0604030504040204" pitchFamily="34" charset="-120"/>
              <a:ea typeface="微軟正黑體" panose="020B0604030504040204" pitchFamily="34" charset="-120"/>
            </a:rPr>
            <a:t>3</a:t>
          </a:r>
          <a:endParaRPr lang="zh-TW" sz="3300" b="1" kern="1200">
            <a:latin typeface="微軟正黑體" panose="020B0604030504040204" pitchFamily="34" charset="-120"/>
            <a:ea typeface="微軟正黑體" panose="020B0604030504040204" pitchFamily="34" charset="-120"/>
          </a:endParaRPr>
        </a:p>
      </dsp:txBody>
      <dsp:txXfrm>
        <a:off x="5037373" y="0"/>
        <a:ext cx="2342545" cy="935079"/>
      </dsp:txXfrm>
    </dsp:sp>
    <dsp:sp modelId="{468C3BB7-6DA6-4606-9772-679DB50AE176}">
      <dsp:nvSpPr>
        <dsp:cNvPr id="0" name=""/>
        <dsp:cNvSpPr/>
      </dsp:nvSpPr>
      <dsp:spPr>
        <a:xfrm>
          <a:off x="5271628" y="935079"/>
          <a:ext cx="1874036" cy="2026006"/>
        </a:xfrm>
        <a:prstGeom prst="roundRect">
          <a:avLst>
            <a:gd name="adj" fmla="val 1000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rtl="0">
            <a:lnSpc>
              <a:spcPct val="90000"/>
            </a:lnSpc>
            <a:spcBef>
              <a:spcPct val="0"/>
            </a:spcBef>
            <a:spcAft>
              <a:spcPct val="35000"/>
            </a:spcAft>
          </a:pPr>
          <a:r>
            <a:rPr lang="zh-TW" altLang="en-US" sz="1800" b="1" kern="1200" dirty="0" smtClean="0">
              <a:latin typeface="微軟正黑體" panose="020B0604030504040204" pitchFamily="34" charset="-120"/>
              <a:ea typeface="微軟正黑體" panose="020B0604030504040204" pitchFamily="34" charset="-120"/>
            </a:rPr>
            <a:t>重複步驟</a:t>
          </a:r>
          <a:r>
            <a:rPr lang="en-US" altLang="zh-TW" sz="1800" b="1" kern="1200" dirty="0" smtClean="0">
              <a:latin typeface="微軟正黑體" panose="020B0604030504040204" pitchFamily="34" charset="-120"/>
              <a:ea typeface="微軟正黑體" panose="020B0604030504040204" pitchFamily="34" charset="-120"/>
            </a:rPr>
            <a:t>2</a:t>
          </a:r>
          <a:r>
            <a:rPr lang="zh-TW" altLang="en-US" sz="1800" b="1" kern="1200" dirty="0" smtClean="0">
              <a:latin typeface="微軟正黑體" panose="020B0604030504040204" pitchFamily="34" charset="-120"/>
              <a:ea typeface="微軟正黑體" panose="020B0604030504040204" pitchFamily="34" charset="-120"/>
            </a:rPr>
            <a:t>，直到所有的數都歸到已排序數列中</a:t>
          </a:r>
          <a:endParaRPr lang="zh-TW" sz="1800" b="1" kern="1200" dirty="0">
            <a:latin typeface="微軟正黑體" panose="020B0604030504040204" pitchFamily="34" charset="-120"/>
            <a:ea typeface="微軟正黑體" panose="020B0604030504040204" pitchFamily="34" charset="-120"/>
          </a:endParaRPr>
        </a:p>
      </dsp:txBody>
      <dsp:txXfrm>
        <a:off x="5326517" y="989968"/>
        <a:ext cx="1764258" cy="1916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745EB-B71C-4DB0-8EF9-16A687DDE7F1}">
      <dsp:nvSpPr>
        <dsp:cNvPr id="0" name=""/>
        <dsp:cNvSpPr/>
      </dsp:nvSpPr>
      <dsp:spPr>
        <a:xfrm>
          <a:off x="900" y="0"/>
          <a:ext cx="2342545" cy="3116933"/>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 </a:t>
          </a:r>
          <a:r>
            <a:rPr lang="en-US" sz="3300" b="1" kern="1200" smtClean="0">
              <a:latin typeface="微軟正黑體" panose="020B0604030504040204" pitchFamily="34" charset="-120"/>
              <a:ea typeface="微軟正黑體" panose="020B0604030504040204" pitchFamily="34" charset="-120"/>
            </a:rPr>
            <a:t>1 </a:t>
          </a:r>
          <a:endParaRPr lang="zh-TW" sz="3300" b="1" kern="1200">
            <a:latin typeface="微軟正黑體" panose="020B0604030504040204" pitchFamily="34" charset="-120"/>
            <a:ea typeface="微軟正黑體" panose="020B0604030504040204" pitchFamily="34" charset="-120"/>
          </a:endParaRPr>
        </a:p>
      </dsp:txBody>
      <dsp:txXfrm>
        <a:off x="900" y="0"/>
        <a:ext cx="2342545" cy="935079"/>
      </dsp:txXfrm>
    </dsp:sp>
    <dsp:sp modelId="{CA6EE8DB-B66B-4A06-B89B-27E4D981F042}">
      <dsp:nvSpPr>
        <dsp:cNvPr id="0" name=""/>
        <dsp:cNvSpPr/>
      </dsp:nvSpPr>
      <dsp:spPr>
        <a:xfrm>
          <a:off x="235155" y="935079"/>
          <a:ext cx="1874036" cy="202600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一開始整個數列歸類為未排序</a:t>
          </a:r>
          <a:endParaRPr lang="zh-TW" altLang="en-US" sz="2400" b="1" kern="1200" dirty="0">
            <a:latin typeface="微軟正黑體" panose="020B0604030504040204" pitchFamily="34" charset="-120"/>
            <a:ea typeface="微軟正黑體" panose="020B0604030504040204" pitchFamily="34" charset="-120"/>
          </a:endParaRPr>
        </a:p>
      </dsp:txBody>
      <dsp:txXfrm>
        <a:off x="290044" y="989968"/>
        <a:ext cx="1764258" cy="1916228"/>
      </dsp:txXfrm>
    </dsp:sp>
    <dsp:sp modelId="{5E114458-8C8E-4284-B586-71EABBA55558}">
      <dsp:nvSpPr>
        <dsp:cNvPr id="0" name=""/>
        <dsp:cNvSpPr/>
      </dsp:nvSpPr>
      <dsp:spPr>
        <a:xfrm>
          <a:off x="2519137" y="0"/>
          <a:ext cx="2342545" cy="3116933"/>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 </a:t>
          </a:r>
          <a:r>
            <a:rPr lang="en-US" sz="3300" b="1" kern="1200" smtClean="0">
              <a:latin typeface="微軟正黑體" panose="020B0604030504040204" pitchFamily="34" charset="-120"/>
              <a:ea typeface="微軟正黑體" panose="020B0604030504040204" pitchFamily="34" charset="-120"/>
            </a:rPr>
            <a:t>2</a:t>
          </a:r>
          <a:endParaRPr lang="zh-TW" sz="3300" b="1" kern="1200">
            <a:latin typeface="微軟正黑體" panose="020B0604030504040204" pitchFamily="34" charset="-120"/>
            <a:ea typeface="微軟正黑體" panose="020B0604030504040204" pitchFamily="34" charset="-120"/>
          </a:endParaRPr>
        </a:p>
      </dsp:txBody>
      <dsp:txXfrm>
        <a:off x="2519137" y="0"/>
        <a:ext cx="2342545" cy="935079"/>
      </dsp:txXfrm>
    </dsp:sp>
    <dsp:sp modelId="{9C2201EC-D908-4DE5-9B38-BC12463CE5AC}">
      <dsp:nvSpPr>
        <dsp:cNvPr id="0" name=""/>
        <dsp:cNvSpPr/>
      </dsp:nvSpPr>
      <dsp:spPr>
        <a:xfrm>
          <a:off x="2753391" y="935079"/>
          <a:ext cx="1874036" cy="2026006"/>
        </a:xfrm>
        <a:prstGeom prst="roundRect">
          <a:avLst>
            <a:gd name="adj" fmla="val 1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zh-TW" altLang="en-US" sz="1200" b="1" kern="1200" dirty="0" smtClean="0">
              <a:latin typeface="微軟正黑體" panose="020B0604030504040204" pitchFamily="34" charset="-120"/>
              <a:ea typeface="微軟正黑體" panose="020B0604030504040204" pitchFamily="34" charset="-120"/>
            </a:rPr>
            <a:t>從未排序數列的最後一個數開始看起，如果後面的數比前面小，就往前推，在這過程中，最小的數會被推到未排序數列中的第一個位置，將該最小的數歸類到已排序的數列中</a:t>
          </a:r>
          <a:endParaRPr lang="zh-TW" altLang="en-US" sz="1200" b="1" kern="1200" dirty="0">
            <a:latin typeface="微軟正黑體" panose="020B0604030504040204" pitchFamily="34" charset="-120"/>
            <a:ea typeface="微軟正黑體" panose="020B0604030504040204" pitchFamily="34" charset="-120"/>
          </a:endParaRPr>
        </a:p>
      </dsp:txBody>
      <dsp:txXfrm>
        <a:off x="2808280" y="989968"/>
        <a:ext cx="1764258" cy="1916228"/>
      </dsp:txXfrm>
    </dsp:sp>
    <dsp:sp modelId="{B108C075-E406-4E93-8FDC-07DA5A9D3F6C}">
      <dsp:nvSpPr>
        <dsp:cNvPr id="0" name=""/>
        <dsp:cNvSpPr/>
      </dsp:nvSpPr>
      <dsp:spPr>
        <a:xfrm>
          <a:off x="5037373" y="0"/>
          <a:ext cx="2342545" cy="3116933"/>
        </a:xfrm>
        <a:prstGeom prst="roundRect">
          <a:avLst>
            <a:gd name="adj" fmla="val 10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a:t>
          </a:r>
          <a:r>
            <a:rPr lang="en-US" sz="3300" b="1" kern="1200" smtClean="0">
              <a:latin typeface="微軟正黑體" panose="020B0604030504040204" pitchFamily="34" charset="-120"/>
              <a:ea typeface="微軟正黑體" panose="020B0604030504040204" pitchFamily="34" charset="-120"/>
            </a:rPr>
            <a:t>3</a:t>
          </a:r>
          <a:endParaRPr lang="zh-TW" sz="3300" b="1" kern="1200">
            <a:latin typeface="微軟正黑體" panose="020B0604030504040204" pitchFamily="34" charset="-120"/>
            <a:ea typeface="微軟正黑體" panose="020B0604030504040204" pitchFamily="34" charset="-120"/>
          </a:endParaRPr>
        </a:p>
      </dsp:txBody>
      <dsp:txXfrm>
        <a:off x="5037373" y="0"/>
        <a:ext cx="2342545" cy="935079"/>
      </dsp:txXfrm>
    </dsp:sp>
    <dsp:sp modelId="{468C3BB7-6DA6-4606-9772-679DB50AE176}">
      <dsp:nvSpPr>
        <dsp:cNvPr id="0" name=""/>
        <dsp:cNvSpPr/>
      </dsp:nvSpPr>
      <dsp:spPr>
        <a:xfrm>
          <a:off x="5271628" y="935079"/>
          <a:ext cx="1874036" cy="2026006"/>
        </a:xfrm>
        <a:prstGeom prst="roundRect">
          <a:avLst>
            <a:gd name="adj" fmla="val 1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重複步驟</a:t>
          </a:r>
          <a:r>
            <a:rPr lang="en-US" altLang="zh-TW" sz="2400" b="1" kern="1200" dirty="0" smtClean="0">
              <a:latin typeface="微軟正黑體" panose="020B0604030504040204" pitchFamily="34" charset="-120"/>
              <a:ea typeface="微軟正黑體" panose="020B0604030504040204" pitchFamily="34" charset="-120"/>
            </a:rPr>
            <a:t>2</a:t>
          </a:r>
          <a:r>
            <a:rPr lang="zh-TW" altLang="en-US" sz="2400" b="1" kern="1200" dirty="0" smtClean="0">
              <a:latin typeface="微軟正黑體" panose="020B0604030504040204" pitchFamily="34" charset="-120"/>
              <a:ea typeface="微軟正黑體" panose="020B0604030504040204" pitchFamily="34" charset="-120"/>
            </a:rPr>
            <a:t>，直到沒有往前推的動作為止</a:t>
          </a:r>
          <a:endParaRPr lang="zh-TW" sz="2400" b="1" kern="1200" dirty="0">
            <a:latin typeface="微軟正黑體" panose="020B0604030504040204" pitchFamily="34" charset="-120"/>
            <a:ea typeface="微軟正黑體" panose="020B0604030504040204" pitchFamily="34" charset="-120"/>
          </a:endParaRPr>
        </a:p>
      </dsp:txBody>
      <dsp:txXfrm>
        <a:off x="5326517" y="989968"/>
        <a:ext cx="1764258" cy="19162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B12AB-0481-4543-9448-EE76391C4D02}" type="datetimeFigureOut">
              <a:rPr lang="zh-TW" altLang="en-US" smtClean="0"/>
              <a:pPr/>
              <a:t>2020/3/11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45B1-C9B5-4CB2-8096-E56E4F101A5F}" type="slidenum">
              <a:rPr lang="zh-TW" altLang="en-US" smtClean="0"/>
              <a:pPr/>
              <a:t>‹#›</a:t>
            </a:fld>
            <a:endParaRPr lang="zh-TW" altLang="en-US"/>
          </a:p>
        </p:txBody>
      </p:sp>
    </p:spTree>
    <p:extLst>
      <p:ext uri="{BB962C8B-B14F-4D97-AF65-F5344CB8AC3E}">
        <p14:creationId xmlns:p14="http://schemas.microsoft.com/office/powerpoint/2010/main" val="35578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4E245B1-C9B5-4CB2-8096-E56E4F101A5F}" type="slidenum">
              <a:rPr lang="zh-TW" altLang="en-US" smtClean="0"/>
              <a:pPr/>
              <a:t>5</a:t>
            </a:fld>
            <a:endParaRPr lang="zh-TW" altLang="en-US"/>
          </a:p>
        </p:txBody>
      </p:sp>
    </p:spTree>
    <p:extLst>
      <p:ext uri="{BB962C8B-B14F-4D97-AF65-F5344CB8AC3E}">
        <p14:creationId xmlns:p14="http://schemas.microsoft.com/office/powerpoint/2010/main" val="78262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a:xfrm>
            <a:off x="-26078" y="502812"/>
            <a:ext cx="9170078" cy="6352105"/>
          </a:xfrm>
          <a:prstGeom prst="rect">
            <a:avLst/>
          </a:prstGeom>
          <a:solidFill>
            <a:schemeClr val="accent6">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8" name="圓角矩形圖說文字 277"/>
          <p:cNvSpPr/>
          <p:nvPr userDrawn="1"/>
        </p:nvSpPr>
        <p:spPr>
          <a:xfrm>
            <a:off x="272957" y="953725"/>
            <a:ext cx="2737212" cy="990044"/>
          </a:xfrm>
          <a:prstGeom prst="wedgeRoundRectCallout">
            <a:avLst>
              <a:gd name="adj1" fmla="val 34844"/>
              <a:gd name="adj2" fmla="val 81478"/>
              <a:gd name="adj3" fmla="val 16667"/>
            </a:avLst>
          </a:prstGeom>
          <a:solidFill>
            <a:srgbClr val="F2F2F2">
              <a:alpha val="20000"/>
            </a:srgbClr>
          </a:solidFill>
          <a:ln w="28575">
            <a:solidFill>
              <a:srgbClr val="000000">
                <a:alpha val="2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hasCustomPrompt="1"/>
          </p:nvPr>
        </p:nvSpPr>
        <p:spPr>
          <a:xfrm>
            <a:off x="3157953" y="1043735"/>
            <a:ext cx="5476465" cy="966748"/>
          </a:xfrm>
        </p:spPr>
        <p:txBody>
          <a:bodyPr>
            <a:noAutofit/>
          </a:bodyPr>
          <a:lstStyle>
            <a:lvl1pPr algn="l">
              <a:defRPr sz="4800" b="1">
                <a:solidFill>
                  <a:schemeClr val="bg1"/>
                </a:solidFill>
                <a:latin typeface="微軟正黑體" pitchFamily="34" charset="-120"/>
                <a:ea typeface="微軟正黑體" pitchFamily="34" charset="-120"/>
              </a:defRPr>
            </a:lvl1pPr>
          </a:lstStyle>
          <a:p>
            <a:r>
              <a:rPr lang="zh-TW" altLang="en-US" dirty="0" smtClean="0"/>
              <a:t>計算機簡介</a:t>
            </a:r>
            <a:endParaRPr lang="zh-TW" altLang="en-US" dirty="0"/>
          </a:p>
        </p:txBody>
      </p:sp>
      <p:sp>
        <p:nvSpPr>
          <p:cNvPr id="3" name="副標題 2"/>
          <p:cNvSpPr>
            <a:spLocks noGrp="1"/>
          </p:cNvSpPr>
          <p:nvPr>
            <p:ph type="subTitle" idx="1"/>
          </p:nvPr>
        </p:nvSpPr>
        <p:spPr>
          <a:xfrm>
            <a:off x="4622799" y="2393950"/>
            <a:ext cx="4194429" cy="3735388"/>
          </a:xfrm>
        </p:spPr>
        <p:txBody>
          <a:bodyPr/>
          <a:lstStyle>
            <a:lvl1pPr marL="0" indent="0" algn="l">
              <a:buNone/>
              <a:defRPr b="0">
                <a:solidFill>
                  <a:schemeClr val="tx1"/>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29" name="矩形 28"/>
          <p:cNvSpPr/>
          <p:nvPr userDrawn="1"/>
        </p:nvSpPr>
        <p:spPr>
          <a:xfrm>
            <a:off x="11650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userDrawn="1"/>
        </p:nvSpPr>
        <p:spPr>
          <a:xfrm>
            <a:off x="389693"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userDrawn="1"/>
        </p:nvSpPr>
        <p:spPr>
          <a:xfrm>
            <a:off x="258070"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userDrawn="1"/>
        </p:nvSpPr>
        <p:spPr>
          <a:xfrm>
            <a:off x="542093"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694493"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899696"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1172884"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userDrawn="1"/>
        </p:nvSpPr>
        <p:spPr>
          <a:xfrm>
            <a:off x="1041261"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userDrawn="1"/>
        </p:nvSpPr>
        <p:spPr>
          <a:xfrm>
            <a:off x="1325284"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userDrawn="1"/>
        </p:nvSpPr>
        <p:spPr>
          <a:xfrm>
            <a:off x="1477684"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userDrawn="1"/>
        </p:nvSpPr>
        <p:spPr>
          <a:xfrm>
            <a:off x="1698757"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userDrawn="1"/>
        </p:nvSpPr>
        <p:spPr>
          <a:xfrm>
            <a:off x="197194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userDrawn="1"/>
        </p:nvSpPr>
        <p:spPr>
          <a:xfrm>
            <a:off x="184032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userDrawn="1"/>
        </p:nvSpPr>
        <p:spPr>
          <a:xfrm>
            <a:off x="212434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userDrawn="1"/>
        </p:nvSpPr>
        <p:spPr>
          <a:xfrm>
            <a:off x="227674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userDrawn="1"/>
        </p:nvSpPr>
        <p:spPr>
          <a:xfrm>
            <a:off x="2512458"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userDrawn="1"/>
        </p:nvSpPr>
        <p:spPr>
          <a:xfrm>
            <a:off x="2785646"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userDrawn="1"/>
        </p:nvSpPr>
        <p:spPr>
          <a:xfrm>
            <a:off x="2654023"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userDrawn="1"/>
        </p:nvSpPr>
        <p:spPr>
          <a:xfrm>
            <a:off x="2938046"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userDrawn="1"/>
        </p:nvSpPr>
        <p:spPr>
          <a:xfrm>
            <a:off x="3090446"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userDrawn="1"/>
        </p:nvSpPr>
        <p:spPr>
          <a:xfrm>
            <a:off x="3318937"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userDrawn="1"/>
        </p:nvSpPr>
        <p:spPr>
          <a:xfrm>
            <a:off x="359212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userDrawn="1"/>
        </p:nvSpPr>
        <p:spPr>
          <a:xfrm>
            <a:off x="346050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userDrawn="1"/>
        </p:nvSpPr>
        <p:spPr>
          <a:xfrm>
            <a:off x="374452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userDrawn="1"/>
        </p:nvSpPr>
        <p:spPr>
          <a:xfrm>
            <a:off x="389692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userDrawn="1"/>
        </p:nvSpPr>
        <p:spPr>
          <a:xfrm>
            <a:off x="4129027"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userDrawn="1"/>
        </p:nvSpPr>
        <p:spPr>
          <a:xfrm>
            <a:off x="440221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userDrawn="1"/>
        </p:nvSpPr>
        <p:spPr>
          <a:xfrm>
            <a:off x="427059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userDrawn="1"/>
        </p:nvSpPr>
        <p:spPr>
          <a:xfrm>
            <a:off x="455461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userDrawn="1"/>
        </p:nvSpPr>
        <p:spPr>
          <a:xfrm>
            <a:off x="470701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userDrawn="1"/>
        </p:nvSpPr>
        <p:spPr>
          <a:xfrm>
            <a:off x="4939117"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userDrawn="1"/>
        </p:nvSpPr>
        <p:spPr>
          <a:xfrm>
            <a:off x="521230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userDrawn="1"/>
        </p:nvSpPr>
        <p:spPr>
          <a:xfrm>
            <a:off x="508068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userDrawn="1"/>
        </p:nvSpPr>
        <p:spPr>
          <a:xfrm>
            <a:off x="536470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userDrawn="1"/>
        </p:nvSpPr>
        <p:spPr>
          <a:xfrm>
            <a:off x="551710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userDrawn="1"/>
        </p:nvSpPr>
        <p:spPr>
          <a:xfrm>
            <a:off x="5749207"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userDrawn="1"/>
        </p:nvSpPr>
        <p:spPr>
          <a:xfrm>
            <a:off x="602239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userDrawn="1"/>
        </p:nvSpPr>
        <p:spPr>
          <a:xfrm>
            <a:off x="5890772"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p:cNvSpPr/>
          <p:nvPr userDrawn="1"/>
        </p:nvSpPr>
        <p:spPr>
          <a:xfrm>
            <a:off x="617479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userDrawn="1"/>
        </p:nvSpPr>
        <p:spPr>
          <a:xfrm>
            <a:off x="632719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userDrawn="1"/>
        </p:nvSpPr>
        <p:spPr>
          <a:xfrm>
            <a:off x="6563896"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userDrawn="1"/>
        </p:nvSpPr>
        <p:spPr>
          <a:xfrm>
            <a:off x="6837084"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p:cNvSpPr/>
          <p:nvPr userDrawn="1"/>
        </p:nvSpPr>
        <p:spPr>
          <a:xfrm>
            <a:off x="6705461"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userDrawn="1"/>
        </p:nvSpPr>
        <p:spPr>
          <a:xfrm>
            <a:off x="6989484"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userDrawn="1"/>
        </p:nvSpPr>
        <p:spPr>
          <a:xfrm>
            <a:off x="7141884"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userDrawn="1"/>
        </p:nvSpPr>
        <p:spPr>
          <a:xfrm>
            <a:off x="7369387"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userDrawn="1"/>
        </p:nvSpPr>
        <p:spPr>
          <a:xfrm>
            <a:off x="764257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userDrawn="1"/>
        </p:nvSpPr>
        <p:spPr>
          <a:xfrm>
            <a:off x="7510952"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userDrawn="1"/>
        </p:nvSpPr>
        <p:spPr>
          <a:xfrm>
            <a:off x="779497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userDrawn="1"/>
        </p:nvSpPr>
        <p:spPr>
          <a:xfrm>
            <a:off x="794737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userDrawn="1"/>
        </p:nvSpPr>
        <p:spPr>
          <a:xfrm>
            <a:off x="8171734"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userDrawn="1"/>
        </p:nvSpPr>
        <p:spPr>
          <a:xfrm>
            <a:off x="844492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userDrawn="1"/>
        </p:nvSpPr>
        <p:spPr>
          <a:xfrm>
            <a:off x="8313299"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userDrawn="1"/>
        </p:nvSpPr>
        <p:spPr>
          <a:xfrm>
            <a:off x="859732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userDrawn="1"/>
        </p:nvSpPr>
        <p:spPr>
          <a:xfrm>
            <a:off x="874972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userDrawn="1"/>
        </p:nvSpPr>
        <p:spPr>
          <a:xfrm>
            <a:off x="8969629"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圖片版面配置區 274"/>
          <p:cNvSpPr>
            <a:spLocks noGrp="1"/>
          </p:cNvSpPr>
          <p:nvPr>
            <p:ph type="pic" sz="quarter" idx="13"/>
          </p:nvPr>
        </p:nvSpPr>
        <p:spPr>
          <a:xfrm>
            <a:off x="0" y="2393950"/>
            <a:ext cx="4622800" cy="3735388"/>
          </a:xfrm>
        </p:spPr>
        <p:txBody>
          <a:bodyPr/>
          <a:lstStyle/>
          <a:p>
            <a:endParaRPr lang="zh-TW" altLang="en-US" dirty="0"/>
          </a:p>
        </p:txBody>
      </p:sp>
      <p:sp>
        <p:nvSpPr>
          <p:cNvPr id="276" name="文字方塊 275"/>
          <p:cNvSpPr txBox="1"/>
          <p:nvPr userDrawn="1"/>
        </p:nvSpPr>
        <p:spPr>
          <a:xfrm>
            <a:off x="264913" y="975500"/>
            <a:ext cx="2768260" cy="923330"/>
          </a:xfrm>
          <a:prstGeom prst="rect">
            <a:avLst/>
          </a:prstGeom>
          <a:noFill/>
        </p:spPr>
        <p:txBody>
          <a:bodyPr wrap="square" rtlCol="0">
            <a:spAutoFit/>
          </a:bodyPr>
          <a:lstStyle/>
          <a:p>
            <a:r>
              <a:rPr lang="en-US" altLang="zh-TW" sz="3600" b="1" dirty="0" smtClean="0">
                <a:solidFill>
                  <a:schemeClr val="bg1"/>
                </a:solidFill>
              </a:rPr>
              <a:t>CHAPTER</a:t>
            </a:r>
            <a:r>
              <a:rPr lang="zh-TW" altLang="en-US" sz="3600" b="1" dirty="0" smtClean="0">
                <a:solidFill>
                  <a:schemeClr val="bg1"/>
                </a:solidFill>
              </a:rPr>
              <a:t> </a:t>
            </a:r>
            <a:r>
              <a:rPr lang="en-US" altLang="zh-TW" sz="5400" b="1" dirty="0" smtClean="0">
                <a:solidFill>
                  <a:schemeClr val="accent6">
                    <a:lumMod val="50000"/>
                  </a:schemeClr>
                </a:solidFill>
              </a:rPr>
              <a:t>11</a:t>
            </a:r>
            <a:endParaRPr lang="zh-TW" altLang="en-US" sz="5400" b="1" dirty="0">
              <a:solidFill>
                <a:schemeClr val="accent6">
                  <a:lumMod val="50000"/>
                </a:schemeClr>
              </a:solidFill>
            </a:endParaRPr>
          </a:p>
        </p:txBody>
      </p:sp>
    </p:spTree>
    <p:extLst>
      <p:ext uri="{BB962C8B-B14F-4D97-AF65-F5344CB8AC3E}">
        <p14:creationId xmlns:p14="http://schemas.microsoft.com/office/powerpoint/2010/main" val="15088197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5242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100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32489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21220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46635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752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846138"/>
            <a:ext cx="8229600" cy="1143000"/>
          </a:xfrm>
        </p:spPr>
        <p:txBody>
          <a:bodyPr/>
          <a:lstStyle>
            <a:lvl1pPr>
              <a:defRPr b="1">
                <a:solidFill>
                  <a:srgbClr val="C00000"/>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2213865"/>
            <a:ext cx="8229600" cy="3912298"/>
          </a:xfrm>
        </p:spPr>
        <p:txBody>
          <a:bodyPr/>
          <a:lstStyle>
            <a:lvl1pPr marL="457200" indent="-457200" algn="just" hangingPunct="0">
              <a:buFontTx/>
              <a:buBlip>
                <a:blip r:embed="rId2"/>
              </a:buBlip>
              <a:defRPr sz="2800" b="1">
                <a:latin typeface="微軟正黑體" pitchFamily="34" charset="-120"/>
                <a:ea typeface="微軟正黑體" pitchFamily="34" charset="-120"/>
              </a:defRPr>
            </a:lvl1pPr>
            <a:lvl2pPr marL="914400" indent="-457200" algn="just" hangingPunct="0">
              <a:buClr>
                <a:schemeClr val="tx2"/>
              </a:buClr>
              <a:buFont typeface="Wingdings 3" panose="05040102010807070707" pitchFamily="18" charset="2"/>
              <a:buChar char=""/>
              <a:defRPr sz="2600" b="1">
                <a:latin typeface="微軟正黑體" pitchFamily="34" charset="-120"/>
                <a:ea typeface="微軟正黑體" pitchFamily="34" charset="-120"/>
              </a:defRPr>
            </a:lvl2pPr>
            <a:lvl3pPr marL="1257300" indent="-342900" algn="just" hangingPunct="0">
              <a:buClr>
                <a:schemeClr val="accent1"/>
              </a:buClr>
              <a:buFont typeface="微軟正黑體" panose="020B0604030504040204" pitchFamily="34" charset="-120"/>
              <a:buChar char="■"/>
              <a:defRPr b="1">
                <a:latin typeface="微軟正黑體" pitchFamily="34" charset="-120"/>
                <a:ea typeface="微軟正黑體" pitchFamily="34" charset="-120"/>
              </a:defRPr>
            </a:lvl3pPr>
            <a:lvl4pPr marL="1371600" indent="0" algn="just" hangingPunct="0">
              <a:buNone/>
              <a:defRPr b="1">
                <a:latin typeface="微軟正黑體" pitchFamily="34" charset="-120"/>
                <a:ea typeface="微軟正黑體" pitchFamily="34" charset="-120"/>
              </a:defRPr>
            </a:lvl4pPr>
            <a:lvl5pPr marL="1828800" indent="0" algn="just" hangingPunct="0">
              <a:buNone/>
              <a:defRPr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7287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6">
                    <a:lumMod val="40000"/>
                    <a:lumOff val="60000"/>
                  </a:schemeClr>
                </a:solidFill>
              </a:rPr>
              <a:t>Chapter</a:t>
            </a:r>
          </a:p>
          <a:p>
            <a:pPr algn="ctr"/>
            <a:r>
              <a:rPr lang="en-US" altLang="zh-TW" sz="2400" dirty="0" smtClean="0">
                <a:solidFill>
                  <a:schemeClr val="accent6">
                    <a:lumMod val="40000"/>
                    <a:lumOff val="60000"/>
                  </a:schemeClr>
                </a:solidFill>
              </a:rPr>
              <a:t>11</a:t>
            </a:r>
            <a:endParaRPr lang="zh-TW" altLang="en-US" sz="2400" dirty="0">
              <a:solidFill>
                <a:schemeClr val="accent6">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91305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178750"/>
            <a:ext cx="8229600" cy="4947413"/>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7287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6">
                    <a:lumMod val="40000"/>
                    <a:lumOff val="60000"/>
                  </a:schemeClr>
                </a:solidFill>
              </a:rPr>
              <a:t>Chapter</a:t>
            </a:r>
          </a:p>
          <a:p>
            <a:pPr algn="ctr"/>
            <a:r>
              <a:rPr lang="en-US" altLang="zh-TW" sz="2400" dirty="0" smtClean="0">
                <a:solidFill>
                  <a:schemeClr val="accent6">
                    <a:lumMod val="40000"/>
                    <a:lumOff val="60000"/>
                  </a:schemeClr>
                </a:solidFill>
              </a:rPr>
              <a:t>11</a:t>
            </a:r>
            <a:endParaRPr lang="zh-TW" altLang="en-US" sz="2400" dirty="0">
              <a:solidFill>
                <a:schemeClr val="accent6">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157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7" name="矩形 6"/>
          <p:cNvSpPr/>
          <p:nvPr userDrawn="1"/>
        </p:nvSpPr>
        <p:spPr>
          <a:xfrm>
            <a:off x="0" y="0"/>
            <a:ext cx="9144000" cy="7287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6">
                    <a:lumMod val="40000"/>
                    <a:lumOff val="60000"/>
                  </a:schemeClr>
                </a:solidFill>
              </a:rPr>
              <a:t>Chapter</a:t>
            </a:r>
          </a:p>
          <a:p>
            <a:pPr algn="ctr"/>
            <a:r>
              <a:rPr lang="en-US" altLang="zh-TW" sz="2400" dirty="0" smtClean="0">
                <a:solidFill>
                  <a:schemeClr val="accent6">
                    <a:lumMod val="40000"/>
                    <a:lumOff val="60000"/>
                  </a:schemeClr>
                </a:solidFill>
              </a:rPr>
              <a:t>11</a:t>
            </a:r>
            <a:endParaRPr lang="zh-TW" altLang="en-US" sz="2400" dirty="0">
              <a:solidFill>
                <a:schemeClr val="accent6">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p:cNvSpPr>
            <a:spLocks noGrp="1"/>
          </p:cNvSpPr>
          <p:nvPr>
            <p:ph idx="1"/>
          </p:nvPr>
        </p:nvSpPr>
        <p:spPr>
          <a:xfrm>
            <a:off x="457200" y="1133745"/>
            <a:ext cx="8229600" cy="4992418"/>
          </a:xfrm>
        </p:spPr>
        <p:txBody>
          <a:bodyPr/>
          <a:lstStyle>
            <a:lvl1pPr marL="457200" indent="-457200">
              <a:buFontTx/>
              <a:buBlip>
                <a:blip r:embed="rId4"/>
              </a:buBlip>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225720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矩形 1"/>
          <p:cNvSpPr/>
          <p:nvPr userDrawn="1"/>
        </p:nvSpPr>
        <p:spPr>
          <a:xfrm>
            <a:off x="3250" y="838104"/>
            <a:ext cx="9144000" cy="52205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7287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6">
                    <a:lumMod val="40000"/>
                    <a:lumOff val="60000"/>
                  </a:schemeClr>
                </a:solidFill>
              </a:rPr>
              <a:t>Chapter</a:t>
            </a:r>
          </a:p>
          <a:p>
            <a:pPr algn="ctr"/>
            <a:r>
              <a:rPr lang="en-US" altLang="zh-TW" sz="2400" dirty="0" smtClean="0">
                <a:solidFill>
                  <a:schemeClr val="accent6">
                    <a:lumMod val="40000"/>
                    <a:lumOff val="60000"/>
                  </a:schemeClr>
                </a:solidFill>
              </a:rPr>
              <a:t>11</a:t>
            </a:r>
            <a:endParaRPr lang="zh-TW" altLang="en-US" sz="2400" dirty="0">
              <a:solidFill>
                <a:schemeClr val="accent6">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5" y="1673805"/>
            <a:ext cx="8604269" cy="414046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userDrawn="1"/>
        </p:nvSpPr>
        <p:spPr>
          <a:xfrm>
            <a:off x="683018"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userDrawn="1"/>
        </p:nvSpPr>
        <p:spPr>
          <a:xfrm>
            <a:off x="115162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userDrawn="1"/>
        </p:nvSpPr>
        <p:spPr>
          <a:xfrm>
            <a:off x="160167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userDrawn="1"/>
        </p:nvSpPr>
        <p:spPr>
          <a:xfrm>
            <a:off x="2051720" y="1180091"/>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userDrawn="1"/>
        </p:nvSpPr>
        <p:spPr>
          <a:xfrm>
            <a:off x="683018" y="1196984"/>
            <a:ext cx="2221692" cy="369332"/>
          </a:xfrm>
          <a:prstGeom prst="rect">
            <a:avLst/>
          </a:prstGeom>
          <a:noFill/>
        </p:spPr>
        <p:txBody>
          <a:bodyPr wrap="square" rtlCol="0">
            <a:spAutoFit/>
          </a:bodyPr>
          <a:lstStyle/>
          <a:p>
            <a:r>
              <a:rPr lang="en-US" altLang="zh-TW" b="1" dirty="0" smtClean="0">
                <a:solidFill>
                  <a:srgbClr val="C00000"/>
                </a:solidFill>
                <a:latin typeface="微軟正黑體" pitchFamily="34" charset="-120"/>
                <a:ea typeface="微軟正黑體" pitchFamily="34" charset="-120"/>
              </a:rPr>
              <a:t>IT</a:t>
            </a:r>
            <a:r>
              <a:rPr lang="zh-TW" altLang="en-US" b="1" dirty="0" smtClean="0">
                <a:solidFill>
                  <a:srgbClr val="C00000"/>
                </a:solidFill>
                <a:latin typeface="微軟正黑體" pitchFamily="34" charset="-120"/>
                <a:ea typeface="微軟正黑體" pitchFamily="34" charset="-120"/>
              </a:rPr>
              <a:t>　</a:t>
            </a:r>
            <a:r>
              <a:rPr lang="zh-TW" altLang="en-US" b="1" dirty="0" smtClean="0">
                <a:solidFill>
                  <a:srgbClr val="C00000"/>
                </a:solidFill>
                <a:latin typeface="微軟正黑體" pitchFamily="34" charset="-120"/>
                <a:ea typeface="微軟正黑體" pitchFamily="34" charset="-120"/>
              </a:rPr>
              <a:t>專    家</a:t>
            </a:r>
            <a:endParaRPr lang="en-US" altLang="zh-TW" b="1" dirty="0" smtClean="0">
              <a:solidFill>
                <a:srgbClr val="C00000"/>
              </a:solidFill>
              <a:latin typeface="微軟正黑體" pitchFamily="34" charset="-120"/>
              <a:ea typeface="微軟正黑體" pitchFamily="34" charset="-120"/>
            </a:endParaRPr>
          </a:p>
        </p:txBody>
      </p:sp>
      <p:pic>
        <p:nvPicPr>
          <p:cNvPr id="14349" name="Picture 13"/>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87232">
            <a:off x="8013955" y="1273755"/>
            <a:ext cx="1038226"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1" name="Picture 15"/>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3616" y="1132600"/>
            <a:ext cx="2456765" cy="63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內容版面配置區 2"/>
          <p:cNvSpPr>
            <a:spLocks noGrp="1"/>
          </p:cNvSpPr>
          <p:nvPr>
            <p:ph idx="1"/>
          </p:nvPr>
        </p:nvSpPr>
        <p:spPr>
          <a:xfrm>
            <a:off x="406096" y="2035362"/>
            <a:ext cx="8229600" cy="3778903"/>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33649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矩形 1"/>
          <p:cNvSpPr/>
          <p:nvPr userDrawn="1"/>
        </p:nvSpPr>
        <p:spPr>
          <a:xfrm>
            <a:off x="3250" y="838104"/>
            <a:ext cx="9144000" cy="52205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7287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accent5">
                  <a:lumMod val="60000"/>
                  <a:lumOff val="40000"/>
                </a:schemeClr>
              </a:solidFill>
            </a:endParaRPr>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6">
                    <a:lumMod val="40000"/>
                    <a:lumOff val="60000"/>
                  </a:schemeClr>
                </a:solidFill>
              </a:rPr>
              <a:t>Chapter</a:t>
            </a:r>
          </a:p>
          <a:p>
            <a:pPr algn="ctr"/>
            <a:r>
              <a:rPr lang="en-US" altLang="zh-TW" sz="2400" dirty="0" smtClean="0">
                <a:solidFill>
                  <a:schemeClr val="accent6">
                    <a:lumMod val="40000"/>
                    <a:lumOff val="60000"/>
                  </a:schemeClr>
                </a:solidFill>
              </a:rPr>
              <a:t>11</a:t>
            </a:r>
            <a:endParaRPr lang="zh-TW" altLang="en-US" sz="2400" dirty="0">
              <a:solidFill>
                <a:schemeClr val="accent6">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5" y="1673805"/>
            <a:ext cx="8604269" cy="414046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Picture 14"/>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19274" y="1132600"/>
            <a:ext cx="730257" cy="9069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descr="D:\製作中\02再版書\0558909\資訊小耳朵 圖.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8211" y="838104"/>
            <a:ext cx="4545505" cy="1418395"/>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userDrawn="1"/>
        </p:nvSpPr>
        <p:spPr>
          <a:xfrm>
            <a:off x="517653" y="1628800"/>
            <a:ext cx="4443265" cy="461665"/>
          </a:xfrm>
          <a:prstGeom prst="rect">
            <a:avLst/>
          </a:prstGeom>
          <a:noFill/>
        </p:spPr>
        <p:txBody>
          <a:bodyPr wrap="square" rtlCol="0">
            <a:spAutoFit/>
          </a:bodyPr>
          <a:lstStyle/>
          <a:p>
            <a:r>
              <a:rPr lang="zh-TW" altLang="en-US" sz="2400" b="1" dirty="0" smtClean="0">
                <a:solidFill>
                  <a:srgbClr val="C00000"/>
                </a:solidFill>
                <a:latin typeface="微軟正黑體" pitchFamily="34" charset="-120"/>
                <a:ea typeface="微軟正黑體" pitchFamily="34" charset="-120"/>
              </a:rPr>
              <a:t>資    訊    科    技    專    欄</a:t>
            </a:r>
            <a:endParaRPr lang="en-US" altLang="zh-TW" sz="2400" b="1" dirty="0" smtClean="0">
              <a:solidFill>
                <a:srgbClr val="C00000"/>
              </a:solidFill>
              <a:latin typeface="微軟正黑體" pitchFamily="34" charset="-120"/>
              <a:ea typeface="微軟正黑體" pitchFamily="34" charset="-120"/>
            </a:endParaRPr>
          </a:p>
        </p:txBody>
      </p:sp>
      <p:sp>
        <p:nvSpPr>
          <p:cNvPr id="15" name="內容版面配置區 2"/>
          <p:cNvSpPr>
            <a:spLocks noGrp="1"/>
          </p:cNvSpPr>
          <p:nvPr>
            <p:ph idx="1"/>
          </p:nvPr>
        </p:nvSpPr>
        <p:spPr>
          <a:xfrm>
            <a:off x="406096" y="2256499"/>
            <a:ext cx="8229600" cy="3557766"/>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54192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27187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1443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9058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橢圓 7"/>
          <p:cNvSpPr/>
          <p:nvPr userDrawn="1"/>
        </p:nvSpPr>
        <p:spPr>
          <a:xfrm>
            <a:off x="161510" y="6219310"/>
            <a:ext cx="450050" cy="45005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userDrawn="1"/>
        </p:nvSpPr>
        <p:spPr>
          <a:xfrm>
            <a:off x="296525" y="6219310"/>
            <a:ext cx="450050" cy="450050"/>
          </a:xfrm>
          <a:prstGeom prst="ellipse">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userDrawn="1"/>
        </p:nvSpPr>
        <p:spPr>
          <a:xfrm>
            <a:off x="116505" y="6259669"/>
            <a:ext cx="585065" cy="369332"/>
          </a:xfrm>
          <a:prstGeom prst="rect">
            <a:avLst/>
          </a:prstGeom>
          <a:noFill/>
        </p:spPr>
        <p:txBody>
          <a:bodyPr wrap="square" rtlCol="0">
            <a:spAutoFit/>
          </a:bodyPr>
          <a:lstStyle/>
          <a:p>
            <a:pPr algn="ctr"/>
            <a:fld id="{8B089E88-AE65-4CA2-BA11-4B6DC14C3389}" type="slidenum">
              <a:rPr lang="zh-TW" altLang="en-US" smtClean="0">
                <a:solidFill>
                  <a:schemeClr val="bg1"/>
                </a:solidFill>
              </a:rPr>
              <a:pPr algn="ctr"/>
              <a:t>‹#›</a:t>
            </a:fld>
            <a:endParaRPr lang="zh-TW" altLang="en-US" dirty="0">
              <a:solidFill>
                <a:schemeClr val="bg1"/>
              </a:solidFill>
            </a:endParaRPr>
          </a:p>
        </p:txBody>
      </p:sp>
      <p:pic>
        <p:nvPicPr>
          <p:cNvPr id="6146" name="Picture 2" descr="D:\桌面\logo.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926595" y="6304952"/>
            <a:ext cx="945105" cy="278766"/>
          </a:xfrm>
          <a:prstGeom prst="rect">
            <a:avLst/>
          </a:prstGeom>
          <a:noFill/>
          <a:extLst>
            <a:ext uri="{909E8E84-426E-40DD-AFC4-6F175D3DCCD1}">
              <a14:hiddenFill xmlns:a14="http://schemas.microsoft.com/office/drawing/2010/main">
                <a:solidFill>
                  <a:srgbClr val="FFFFFF"/>
                </a:solidFill>
              </a14:hiddenFill>
            </a:ext>
          </a:extLst>
        </p:spPr>
      </p:pic>
      <p:sp>
        <p:nvSpPr>
          <p:cNvPr id="4" name="動作按鈕: 上一項 3">
            <a:hlinkClick r:id="" action="ppaction://hlinkshowjump?jump=previousslide" highlightClick="1"/>
          </p:cNvPr>
          <p:cNvSpPr/>
          <p:nvPr userDrawn="1"/>
        </p:nvSpPr>
        <p:spPr>
          <a:xfrm>
            <a:off x="7452320" y="6296111"/>
            <a:ext cx="360000" cy="360000"/>
          </a:xfrm>
          <a:prstGeom prst="actionButtonBackPrevious">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動作按鈕: 首頁 4">
            <a:hlinkClick r:id="" action="ppaction://hlinkshowjump?jump=firstslide" highlightClick="1"/>
          </p:cNvPr>
          <p:cNvSpPr/>
          <p:nvPr userDrawn="1"/>
        </p:nvSpPr>
        <p:spPr>
          <a:xfrm>
            <a:off x="7992380" y="6296111"/>
            <a:ext cx="360000" cy="360000"/>
          </a:xfrm>
          <a:prstGeom prst="actionButtonHome">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動作按鈕: 下一項 5">
            <a:hlinkClick r:id="" action="ppaction://hlinkshowjump?jump=nextslide" highlightClick="1"/>
          </p:cNvPr>
          <p:cNvSpPr/>
          <p:nvPr userDrawn="1"/>
        </p:nvSpPr>
        <p:spPr>
          <a:xfrm>
            <a:off x="8492930" y="6295222"/>
            <a:ext cx="360000" cy="360000"/>
          </a:xfrm>
          <a:prstGeom prst="actionButtonForwardNext">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890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1"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ctr" defTabSz="914400" rtl="0" eaLnBrk="1" latinLnBrk="0" hangingPunct="1">
        <a:spcBef>
          <a:spcPct val="0"/>
        </a:spcBef>
        <a:buNone/>
        <a:defRPr sz="4400"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5.xml"/><Relationship Id="rId3" Type="http://schemas.openxmlformats.org/officeDocument/2006/relationships/image" Target="../media/image9.jpeg"/><Relationship Id="rId7" Type="http://schemas.openxmlformats.org/officeDocument/2006/relationships/slide" Target="slide48.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41.xml"/><Relationship Id="rId5" Type="http://schemas.openxmlformats.org/officeDocument/2006/relationships/slide" Target="slide16.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2.xml"/><Relationship Id="rId4" Type="http://schemas.openxmlformats.org/officeDocument/2006/relationships/slide" Target="slide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接點 28"/>
          <p:cNvCxnSpPr/>
          <p:nvPr/>
        </p:nvCxnSpPr>
        <p:spPr>
          <a:xfrm>
            <a:off x="3157953" y="2010483"/>
            <a:ext cx="5779532" cy="0"/>
          </a:xfrm>
          <a:prstGeom prst="line">
            <a:avLst/>
          </a:prstGeom>
          <a:ln w="76200">
            <a:solidFill>
              <a:schemeClr val="bg2">
                <a:lumMod val="2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50" name="Picture 2" descr="D:\製作中\02再版書\0558909\章首頁\no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3204" y="1983133"/>
            <a:ext cx="3790950" cy="4446587"/>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6"/>
          <p:cNvSpPr>
            <a:spLocks noGrp="1"/>
          </p:cNvSpPr>
          <p:nvPr>
            <p:ph type="ctrTitle"/>
          </p:nvPr>
        </p:nvSpPr>
        <p:spPr>
          <a:xfrm>
            <a:off x="3157953" y="1043735"/>
            <a:ext cx="5476465" cy="939398"/>
          </a:xfrm>
        </p:spPr>
        <p:txBody>
          <a:bodyPr/>
          <a:lstStyle/>
          <a:p>
            <a:r>
              <a:rPr lang="zh-TW" altLang="en-US" dirty="0" smtClean="0"/>
              <a:t>演算法</a:t>
            </a:r>
            <a:endParaRPr lang="zh-TW" altLang="en-US" dirty="0"/>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45049" y="2513414"/>
            <a:ext cx="2846089" cy="2846089"/>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21401888">
            <a:off x="1138088" y="2694412"/>
            <a:ext cx="2846089" cy="2846089"/>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21077218">
            <a:off x="1263514" y="2912631"/>
            <a:ext cx="2846089" cy="2846089"/>
          </a:xfrm>
          <a:prstGeom prst="rect">
            <a:avLst/>
          </a:prstGeom>
          <a:noFill/>
          <a:ln w="57150">
            <a:solidFill>
              <a:schemeClr val="bg1"/>
            </a:solidFill>
          </a:ln>
          <a:effectLst>
            <a:outerShdw blurRad="50800" dist="38100" dir="2700000" algn="tl" rotWithShape="0">
              <a:prstClr val="black">
                <a:alpha val="40000"/>
              </a:prstClr>
            </a:outerShdw>
          </a:effectLst>
          <a:extLst/>
        </p:spPr>
      </p:pic>
      <p:sp>
        <p:nvSpPr>
          <p:cNvPr id="3" name="矩形 2"/>
          <p:cNvSpPr/>
          <p:nvPr/>
        </p:nvSpPr>
        <p:spPr>
          <a:xfrm>
            <a:off x="5374295" y="2390441"/>
            <a:ext cx="3124573" cy="3477875"/>
          </a:xfrm>
          <a:prstGeom prst="rect">
            <a:avLst/>
          </a:prstGeom>
        </p:spPr>
        <p:txBody>
          <a:bodyPr wrap="none">
            <a:spAutoFit/>
          </a:bodyPr>
          <a:lstStyle/>
          <a:p>
            <a:pPr>
              <a:lnSpc>
                <a:spcPct val="200000"/>
              </a:lnSpc>
            </a:pPr>
            <a:r>
              <a:rPr lang="en-US" altLang="zh-TW" sz="2000" b="1" dirty="0" smtClean="0">
                <a:latin typeface="微軟正黑體" pitchFamily="34" charset="-120"/>
                <a:ea typeface="微軟正黑體" pitchFamily="34" charset="-120"/>
                <a:hlinkClick r:id="rId4" action="ppaction://hlinksldjump"/>
              </a:rPr>
              <a:t>11-1 </a:t>
            </a:r>
            <a:r>
              <a:rPr lang="zh-TW" altLang="en-US" sz="2000" b="1" dirty="0" smtClean="0">
                <a:latin typeface="微軟正黑體" pitchFamily="34" charset="-120"/>
                <a:ea typeface="微軟正黑體" pitchFamily="34" charset="-120"/>
                <a:hlinkClick r:id="rId4" action="ppaction://hlinksldjump"/>
              </a:rPr>
              <a:t>最大數及最小數找法</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5" action="ppaction://hlinksldjump"/>
              </a:rPr>
              <a:t>11-2 </a:t>
            </a:r>
            <a:r>
              <a:rPr lang="zh-TW" altLang="en-US" sz="2000" b="1" dirty="0" smtClean="0">
                <a:latin typeface="微軟正黑體" pitchFamily="34" charset="-120"/>
                <a:ea typeface="微軟正黑體" pitchFamily="34" charset="-120"/>
                <a:hlinkClick r:id="rId5" action="ppaction://hlinksldjump"/>
              </a:rPr>
              <a:t>排序</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6" action="ppaction://hlinksldjump"/>
              </a:rPr>
              <a:t>11-3 </a:t>
            </a:r>
            <a:r>
              <a:rPr lang="zh-TW" altLang="en-US" sz="2000" b="1" dirty="0" smtClean="0">
                <a:latin typeface="微軟正黑體" pitchFamily="34" charset="-120"/>
                <a:ea typeface="微軟正黑體" pitchFamily="34" charset="-120"/>
                <a:hlinkClick r:id="rId6" action="ppaction://hlinksldjump"/>
              </a:rPr>
              <a:t>二元搜尋法</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7" action="ppaction://hlinksldjump"/>
              </a:rPr>
              <a:t>11-4 </a:t>
            </a:r>
            <a:r>
              <a:rPr lang="zh-TW" altLang="en-US" sz="2000" b="1" dirty="0" smtClean="0">
                <a:latin typeface="微軟正黑體" pitchFamily="34" charset="-120"/>
                <a:ea typeface="微軟正黑體" pitchFamily="34" charset="-120"/>
                <a:hlinkClick r:id="rId7" action="ppaction://hlinksldjump"/>
              </a:rPr>
              <a:t>動態規劃技巧</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8" action="ppaction://hlinksldjump"/>
              </a:rPr>
              <a:t>11-5 </a:t>
            </a:r>
            <a:r>
              <a:rPr lang="zh-TW" altLang="en-US" sz="2000" b="1" dirty="0" smtClean="0">
                <a:latin typeface="微軟正黑體" pitchFamily="34" charset="-120"/>
                <a:ea typeface="微軟正黑體" pitchFamily="34" charset="-120"/>
                <a:hlinkClick r:id="rId8" action="ppaction://hlinksldjump"/>
              </a:rPr>
              <a:t>計算難題</a:t>
            </a:r>
            <a:endParaRPr lang="en-US" altLang="zh-TW" sz="2000" b="1" dirty="0" smtClean="0">
              <a:solidFill>
                <a:schemeClr val="tx1">
                  <a:lumMod val="75000"/>
                  <a:lumOff val="25000"/>
                </a:schemeClr>
              </a:solidFill>
              <a:latin typeface="微軟正黑體" pitchFamily="34" charset="-120"/>
              <a:ea typeface="微軟正黑體" pitchFamily="34" charset="-120"/>
            </a:endParaRPr>
          </a:p>
          <a:p>
            <a:endParaRPr lang="en-US" altLang="zh-TW" sz="2000" b="1" dirty="0">
              <a:solidFill>
                <a:schemeClr val="tx1">
                  <a:lumMod val="75000"/>
                  <a:lumOff val="25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val="1643748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2" name="內容版面配置區 1"/>
          <p:cNvSpPr>
            <a:spLocks noGrp="1"/>
          </p:cNvSpPr>
          <p:nvPr>
            <p:ph idx="1"/>
          </p:nvPr>
        </p:nvSpPr>
        <p:spPr/>
        <p:txBody>
          <a:bodyPr>
            <a:normAutofit/>
          </a:bodyPr>
          <a:lstStyle/>
          <a:p>
            <a:pPr>
              <a:lnSpc>
                <a:spcPct val="120000"/>
              </a:lnSpc>
            </a:pPr>
            <a:r>
              <a:rPr lang="zh-TW" altLang="en-US" sz="2800" dirty="0"/>
              <a:t>現在請回頭再看看剛剛</a:t>
            </a:r>
            <a:r>
              <a:rPr lang="zh-TW" altLang="en-US" sz="2800" dirty="0" smtClean="0"/>
              <a:t>圖</a:t>
            </a:r>
            <a:r>
              <a:rPr lang="en-US" altLang="zh-TW" sz="2800" dirty="0" smtClean="0"/>
              <a:t>11-2</a:t>
            </a:r>
            <a:r>
              <a:rPr lang="zh-TW" altLang="en-US" sz="2800" dirty="0"/>
              <a:t>的作法</a:t>
            </a:r>
            <a:r>
              <a:rPr lang="en-US" altLang="zh-TW" sz="2800" dirty="0"/>
              <a:t>2</a:t>
            </a:r>
            <a:r>
              <a:rPr lang="zh-TW" altLang="en-US" sz="2800" dirty="0"/>
              <a:t>，我們以</a:t>
            </a:r>
            <a:r>
              <a:rPr lang="en-US" altLang="zh-TW" sz="2800" dirty="0"/>
              <a:t>7</a:t>
            </a:r>
            <a:r>
              <a:rPr lang="zh-TW" altLang="en-US" sz="2800" dirty="0"/>
              <a:t>次比較找出最大數，要找最小數，只要考慮第一輪輸掉的那些數即可，也就是</a:t>
            </a:r>
            <a:r>
              <a:rPr lang="en-US" altLang="zh-TW" sz="2800" dirty="0"/>
              <a:t>16</a:t>
            </a:r>
            <a:r>
              <a:rPr lang="zh-TW" altLang="en-US" sz="2800" dirty="0"/>
              <a:t>、</a:t>
            </a:r>
            <a:r>
              <a:rPr lang="en-US" altLang="zh-TW" sz="2800" dirty="0"/>
              <a:t>25</a:t>
            </a:r>
            <a:r>
              <a:rPr lang="zh-TW" altLang="en-US" sz="2800" dirty="0"/>
              <a:t>、</a:t>
            </a:r>
            <a:r>
              <a:rPr lang="en-US" altLang="zh-TW" sz="2800" dirty="0"/>
              <a:t>8</a:t>
            </a:r>
            <a:r>
              <a:rPr lang="zh-TW" altLang="en-US" sz="2800" dirty="0"/>
              <a:t>及</a:t>
            </a:r>
            <a:r>
              <a:rPr lang="en-US" altLang="zh-TW" sz="2800" dirty="0"/>
              <a:t>36</a:t>
            </a:r>
            <a:r>
              <a:rPr lang="zh-TW" altLang="en-US" sz="2800" dirty="0"/>
              <a:t>這四個數，因此只要再用</a:t>
            </a:r>
            <a:r>
              <a:rPr lang="en-US" altLang="zh-TW" sz="2800" dirty="0"/>
              <a:t>3</a:t>
            </a:r>
            <a:r>
              <a:rPr lang="zh-TW" altLang="en-US" sz="2800" dirty="0"/>
              <a:t>次比較即可找出最小數</a:t>
            </a:r>
            <a:r>
              <a:rPr lang="en-US" altLang="zh-TW" sz="2800" dirty="0"/>
              <a:t>8</a:t>
            </a:r>
            <a:r>
              <a:rPr lang="zh-TW" altLang="en-US" sz="2800" dirty="0"/>
              <a:t>，這樣共用了</a:t>
            </a:r>
            <a:r>
              <a:rPr lang="en-US" altLang="zh-TW" sz="2800" dirty="0"/>
              <a:t>7+3=10</a:t>
            </a:r>
            <a:r>
              <a:rPr lang="zh-TW" altLang="en-US" sz="2800" dirty="0"/>
              <a:t>次比較。</a:t>
            </a:r>
          </a:p>
          <a:p>
            <a:endParaRPr lang="zh-TW" altLang="en-US" dirty="0"/>
          </a:p>
        </p:txBody>
      </p:sp>
    </p:spTree>
    <p:extLst>
      <p:ext uri="{BB962C8B-B14F-4D97-AF65-F5344CB8AC3E}">
        <p14:creationId xmlns:p14="http://schemas.microsoft.com/office/powerpoint/2010/main" val="3342718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2" name="內容版面配置區 1"/>
          <p:cNvSpPr>
            <a:spLocks noGrp="1"/>
          </p:cNvSpPr>
          <p:nvPr>
            <p:ph idx="1"/>
          </p:nvPr>
        </p:nvSpPr>
        <p:spPr/>
        <p:txBody>
          <a:bodyPr/>
          <a:lstStyle/>
          <a:p>
            <a:r>
              <a:rPr lang="zh-TW" altLang="en-US" dirty="0"/>
              <a:t>因此，假設</a:t>
            </a:r>
            <a:r>
              <a:rPr lang="en-US" altLang="zh-TW" dirty="0"/>
              <a:t>n</a:t>
            </a:r>
            <a:r>
              <a:rPr lang="zh-TW" altLang="en-US" dirty="0"/>
              <a:t>是</a:t>
            </a:r>
            <a:r>
              <a:rPr lang="en-US" altLang="zh-TW" dirty="0"/>
              <a:t>2</a:t>
            </a:r>
            <a:r>
              <a:rPr lang="zh-TW" altLang="en-US" dirty="0"/>
              <a:t>的整數次方，如果我們的問題是從</a:t>
            </a:r>
            <a:r>
              <a:rPr lang="en-US" altLang="zh-TW" dirty="0"/>
              <a:t>n</a:t>
            </a:r>
            <a:r>
              <a:rPr lang="zh-TW" altLang="en-US" dirty="0"/>
              <a:t>個數中找出最大數及最小數，要用多少次比較呢</a:t>
            </a:r>
            <a:r>
              <a:rPr lang="zh-TW" altLang="en-US" dirty="0" smtClean="0"/>
              <a:t>？</a:t>
            </a:r>
            <a:endParaRPr lang="en-US" altLang="zh-TW" dirty="0" smtClean="0"/>
          </a:p>
          <a:p>
            <a:r>
              <a:rPr lang="zh-TW" altLang="en-US" dirty="0" smtClean="0"/>
              <a:t>我們</a:t>
            </a:r>
            <a:r>
              <a:rPr lang="zh-TW" altLang="en-US" dirty="0"/>
              <a:t>可用作法</a:t>
            </a:r>
            <a:r>
              <a:rPr lang="en-US" altLang="zh-TW" dirty="0"/>
              <a:t>1</a:t>
            </a:r>
            <a:r>
              <a:rPr lang="zh-TW" altLang="en-US" dirty="0"/>
              <a:t>以</a:t>
            </a:r>
            <a:r>
              <a:rPr lang="en-US" altLang="zh-TW" dirty="0"/>
              <a:t>n-1</a:t>
            </a:r>
            <a:r>
              <a:rPr lang="zh-TW" altLang="en-US" dirty="0"/>
              <a:t>次比較找出最大數，再以</a:t>
            </a:r>
            <a:r>
              <a:rPr lang="en-US" altLang="zh-TW" dirty="0"/>
              <a:t>n-2</a:t>
            </a:r>
            <a:r>
              <a:rPr lang="zh-TW" altLang="en-US" dirty="0"/>
              <a:t>次比較，從除了最大數之外的</a:t>
            </a:r>
            <a:r>
              <a:rPr lang="en-US" altLang="zh-TW" dirty="0"/>
              <a:t>n-1</a:t>
            </a:r>
            <a:r>
              <a:rPr lang="zh-TW" altLang="en-US" dirty="0"/>
              <a:t>個數中，找出最小數，這樣的作法共</a:t>
            </a:r>
            <a:r>
              <a:rPr lang="zh-TW" altLang="en-US" dirty="0" smtClean="0"/>
              <a:t>需</a:t>
            </a:r>
            <a:r>
              <a:rPr lang="en-US" altLang="zh-TW" dirty="0" smtClean="0"/>
              <a:t>(n-1)+(n-2) </a:t>
            </a:r>
            <a:r>
              <a:rPr lang="en-US" altLang="zh-TW" dirty="0"/>
              <a:t>=</a:t>
            </a:r>
            <a:r>
              <a:rPr lang="en-US" altLang="zh-TW" dirty="0" err="1"/>
              <a:t>2n</a:t>
            </a:r>
            <a:r>
              <a:rPr lang="en-US" altLang="zh-TW" dirty="0"/>
              <a:t>-3</a:t>
            </a:r>
            <a:r>
              <a:rPr lang="zh-TW" altLang="en-US" dirty="0"/>
              <a:t>次比較。</a:t>
            </a:r>
          </a:p>
          <a:p>
            <a:endParaRPr lang="zh-TW" altLang="en-US" dirty="0"/>
          </a:p>
        </p:txBody>
      </p:sp>
    </p:spTree>
    <p:extLst>
      <p:ext uri="{BB962C8B-B14F-4D97-AF65-F5344CB8AC3E}">
        <p14:creationId xmlns:p14="http://schemas.microsoft.com/office/powerpoint/2010/main" val="194187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作法</a:t>
            </a:r>
            <a:r>
              <a:rPr lang="en-US" altLang="zh-TW" dirty="0" smtClean="0"/>
              <a:t>2</a:t>
            </a:r>
            <a:r>
              <a:rPr lang="zh-TW" altLang="en-US" dirty="0" smtClean="0"/>
              <a:t>－兩兩比較法</a:t>
            </a:r>
            <a:endParaRPr lang="zh-TW" altLang="en-US" dirty="0"/>
          </a:p>
        </p:txBody>
      </p:sp>
      <p:sp>
        <p:nvSpPr>
          <p:cNvPr id="2" name="內容版面配置區 1"/>
          <p:cNvSpPr>
            <a:spLocks noGrp="1"/>
          </p:cNvSpPr>
          <p:nvPr>
            <p:ph idx="1"/>
          </p:nvPr>
        </p:nvSpPr>
        <p:spPr/>
        <p:txBody>
          <a:bodyPr>
            <a:normAutofit/>
          </a:bodyPr>
          <a:lstStyle/>
          <a:p>
            <a:r>
              <a:rPr lang="zh-TW" altLang="en-US" dirty="0" smtClean="0"/>
              <a:t>我們也可用作法</a:t>
            </a:r>
            <a:r>
              <a:rPr lang="en-US" altLang="zh-TW" dirty="0" smtClean="0"/>
              <a:t>2</a:t>
            </a:r>
            <a:r>
              <a:rPr lang="zh-TW" altLang="en-US" dirty="0" smtClean="0"/>
              <a:t>以</a:t>
            </a:r>
            <a:r>
              <a:rPr lang="en-US" altLang="zh-TW" dirty="0" smtClean="0"/>
              <a:t>n-1</a:t>
            </a:r>
            <a:r>
              <a:rPr lang="zh-TW" altLang="en-US" dirty="0" smtClean="0"/>
              <a:t>次比較找出最大數，再以</a:t>
            </a:r>
            <a:r>
              <a:rPr lang="en-US" altLang="zh-TW" dirty="0" smtClean="0"/>
              <a:t>n/2-1</a:t>
            </a:r>
            <a:r>
              <a:rPr lang="zh-TW" altLang="en-US" dirty="0" smtClean="0"/>
              <a:t>次比較，從第一輪輸掉的</a:t>
            </a:r>
            <a:r>
              <a:rPr lang="en-US" altLang="zh-TW" dirty="0" smtClean="0"/>
              <a:t>n/2</a:t>
            </a:r>
            <a:r>
              <a:rPr lang="zh-TW" altLang="en-US" dirty="0" smtClean="0"/>
              <a:t>個數中，找出最小數，這樣的作法共需</a:t>
            </a:r>
            <a:r>
              <a:rPr lang="en-US" altLang="zh-TW" dirty="0" smtClean="0"/>
              <a:t>(n-1)+(n/2-1) = 3n/2-2</a:t>
            </a:r>
            <a:r>
              <a:rPr lang="zh-TW" altLang="en-US" dirty="0" smtClean="0"/>
              <a:t>次比較，我們可以證明這是最少的比較次數。</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lstStyle/>
          <a:p>
            <a:r>
              <a:rPr lang="zh-TW" altLang="en-US" dirty="0"/>
              <a:t>考慮下面這個例題：「</a:t>
            </a:r>
            <a:r>
              <a:rPr lang="zh-TW" altLang="en-US" dirty="0">
                <a:solidFill>
                  <a:srgbClr val="0070C0"/>
                </a:solidFill>
              </a:rPr>
              <a:t>請找出</a:t>
            </a:r>
            <a:r>
              <a:rPr lang="en-US" altLang="zh-TW" dirty="0">
                <a:solidFill>
                  <a:srgbClr val="0070C0"/>
                </a:solidFill>
              </a:rPr>
              <a:t>16</a:t>
            </a:r>
            <a:r>
              <a:rPr lang="zh-TW" altLang="en-US" dirty="0">
                <a:solidFill>
                  <a:srgbClr val="0070C0"/>
                </a:solidFill>
              </a:rPr>
              <a:t>、</a:t>
            </a:r>
            <a:r>
              <a:rPr lang="en-US" altLang="zh-TW" dirty="0">
                <a:solidFill>
                  <a:srgbClr val="0070C0"/>
                </a:solidFill>
              </a:rPr>
              <a:t>77</a:t>
            </a:r>
            <a:r>
              <a:rPr lang="zh-TW" altLang="en-US" dirty="0">
                <a:solidFill>
                  <a:srgbClr val="0070C0"/>
                </a:solidFill>
              </a:rPr>
              <a:t>、</a:t>
            </a:r>
            <a:r>
              <a:rPr lang="en-US" altLang="zh-TW" dirty="0">
                <a:solidFill>
                  <a:srgbClr val="0070C0"/>
                </a:solidFill>
              </a:rPr>
              <a:t>25</a:t>
            </a:r>
            <a:r>
              <a:rPr lang="zh-TW" altLang="en-US" dirty="0">
                <a:solidFill>
                  <a:srgbClr val="0070C0"/>
                </a:solidFill>
              </a:rPr>
              <a:t>、</a:t>
            </a:r>
            <a:r>
              <a:rPr lang="en-US" altLang="zh-TW" dirty="0">
                <a:solidFill>
                  <a:srgbClr val="0070C0"/>
                </a:solidFill>
              </a:rPr>
              <a:t>85</a:t>
            </a:r>
            <a:r>
              <a:rPr lang="zh-TW" altLang="en-US" dirty="0">
                <a:solidFill>
                  <a:srgbClr val="0070C0"/>
                </a:solidFill>
              </a:rPr>
              <a:t>、</a:t>
            </a:r>
            <a:r>
              <a:rPr lang="en-US" altLang="zh-TW" dirty="0">
                <a:solidFill>
                  <a:srgbClr val="0070C0"/>
                </a:solidFill>
              </a:rPr>
              <a:t>12</a:t>
            </a:r>
            <a:r>
              <a:rPr lang="zh-TW" altLang="en-US" dirty="0">
                <a:solidFill>
                  <a:srgbClr val="0070C0"/>
                </a:solidFill>
              </a:rPr>
              <a:t>、</a:t>
            </a:r>
            <a:r>
              <a:rPr lang="en-US" altLang="zh-TW" dirty="0">
                <a:solidFill>
                  <a:srgbClr val="0070C0"/>
                </a:solidFill>
              </a:rPr>
              <a:t>8</a:t>
            </a:r>
            <a:r>
              <a:rPr lang="zh-TW" altLang="en-US" dirty="0">
                <a:solidFill>
                  <a:srgbClr val="0070C0"/>
                </a:solidFill>
              </a:rPr>
              <a:t>、</a:t>
            </a:r>
            <a:r>
              <a:rPr lang="en-US" altLang="zh-TW" dirty="0">
                <a:solidFill>
                  <a:srgbClr val="0070C0"/>
                </a:solidFill>
              </a:rPr>
              <a:t>36</a:t>
            </a:r>
            <a:r>
              <a:rPr lang="zh-TW" altLang="en-US" dirty="0">
                <a:solidFill>
                  <a:srgbClr val="0070C0"/>
                </a:solidFill>
              </a:rPr>
              <a:t>及</a:t>
            </a:r>
            <a:r>
              <a:rPr lang="en-US" altLang="zh-TW" dirty="0">
                <a:solidFill>
                  <a:srgbClr val="0070C0"/>
                </a:solidFill>
              </a:rPr>
              <a:t>52</a:t>
            </a:r>
            <a:r>
              <a:rPr lang="zh-TW" altLang="en-US" dirty="0">
                <a:solidFill>
                  <a:srgbClr val="0070C0"/>
                </a:solidFill>
              </a:rPr>
              <a:t>裡的最大數及第二大數</a:t>
            </a:r>
            <a:r>
              <a:rPr lang="zh-TW" altLang="en-US" dirty="0"/>
              <a:t>」，在作法</a:t>
            </a:r>
            <a:r>
              <a:rPr lang="en-US" altLang="zh-TW" dirty="0"/>
              <a:t>1</a:t>
            </a:r>
            <a:r>
              <a:rPr lang="zh-TW" altLang="en-US" dirty="0"/>
              <a:t>中，我們以</a:t>
            </a:r>
            <a:r>
              <a:rPr lang="en-US" altLang="zh-TW" dirty="0"/>
              <a:t>7</a:t>
            </a:r>
            <a:r>
              <a:rPr lang="zh-TW" altLang="en-US" dirty="0"/>
              <a:t>次比較找出最大數，再從最大數</a:t>
            </a:r>
            <a:r>
              <a:rPr lang="en-US" altLang="zh-TW" dirty="0"/>
              <a:t>85</a:t>
            </a:r>
            <a:r>
              <a:rPr lang="zh-TW" altLang="en-US" dirty="0"/>
              <a:t>外的其他</a:t>
            </a:r>
            <a:r>
              <a:rPr lang="en-US" altLang="zh-TW" dirty="0"/>
              <a:t>7</a:t>
            </a:r>
            <a:r>
              <a:rPr lang="zh-TW" altLang="en-US" dirty="0"/>
              <a:t>個數</a:t>
            </a:r>
            <a:r>
              <a:rPr lang="en-US" altLang="zh-TW" dirty="0"/>
              <a:t>(16</a:t>
            </a:r>
            <a:r>
              <a:rPr lang="zh-TW" altLang="en-US" dirty="0"/>
              <a:t>、</a:t>
            </a:r>
            <a:r>
              <a:rPr lang="en-US" altLang="zh-TW" dirty="0"/>
              <a:t>77</a:t>
            </a:r>
            <a:r>
              <a:rPr lang="zh-TW" altLang="en-US" dirty="0"/>
              <a:t>、</a:t>
            </a:r>
            <a:r>
              <a:rPr lang="en-US" altLang="zh-TW" dirty="0"/>
              <a:t>25</a:t>
            </a:r>
            <a:r>
              <a:rPr lang="zh-TW" altLang="en-US" dirty="0"/>
              <a:t>、</a:t>
            </a:r>
            <a:r>
              <a:rPr lang="en-US" altLang="zh-TW" dirty="0"/>
              <a:t>12</a:t>
            </a:r>
            <a:r>
              <a:rPr lang="zh-TW" altLang="en-US" dirty="0"/>
              <a:t>、</a:t>
            </a:r>
            <a:r>
              <a:rPr lang="en-US" altLang="zh-TW" dirty="0"/>
              <a:t>8</a:t>
            </a:r>
            <a:r>
              <a:rPr lang="zh-TW" altLang="en-US" dirty="0"/>
              <a:t>、</a:t>
            </a:r>
            <a:r>
              <a:rPr lang="en-US" altLang="zh-TW" dirty="0"/>
              <a:t>36</a:t>
            </a:r>
            <a:r>
              <a:rPr lang="zh-TW" altLang="en-US" dirty="0"/>
              <a:t>及</a:t>
            </a:r>
            <a:r>
              <a:rPr lang="en-US" altLang="zh-TW" dirty="0"/>
              <a:t>52)</a:t>
            </a:r>
            <a:r>
              <a:rPr lang="zh-TW" altLang="en-US" dirty="0"/>
              <a:t>中，以</a:t>
            </a:r>
            <a:r>
              <a:rPr lang="en-US" altLang="zh-TW" dirty="0"/>
              <a:t>6</a:t>
            </a:r>
            <a:r>
              <a:rPr lang="zh-TW" altLang="en-US" dirty="0"/>
              <a:t>次比較找出其中的最大數</a:t>
            </a:r>
            <a:r>
              <a:rPr lang="en-US" altLang="zh-TW" dirty="0"/>
              <a:t>77(</a:t>
            </a:r>
            <a:r>
              <a:rPr lang="zh-TW" altLang="en-US" dirty="0"/>
              <a:t>也就是全部的第二大數</a:t>
            </a:r>
            <a:r>
              <a:rPr lang="en-US" altLang="zh-TW" dirty="0"/>
              <a:t>)</a:t>
            </a:r>
            <a:r>
              <a:rPr lang="zh-TW" altLang="en-US" dirty="0"/>
              <a:t>，這樣共用了</a:t>
            </a:r>
            <a:r>
              <a:rPr lang="en-US" altLang="zh-TW" dirty="0"/>
              <a:t>7+6=13</a:t>
            </a:r>
            <a:r>
              <a:rPr lang="zh-TW" altLang="en-US" dirty="0"/>
              <a:t>次比較，是否有更少次數的比較方式呢</a:t>
            </a:r>
            <a:r>
              <a:rPr lang="zh-TW" altLang="en-US" dirty="0" smtClean="0"/>
              <a:t>？</a:t>
            </a:r>
            <a:endParaRPr lang="zh-TW" altLang="en-US" dirty="0"/>
          </a:p>
        </p:txBody>
      </p:sp>
    </p:spTree>
    <p:extLst>
      <p:ext uri="{BB962C8B-B14F-4D97-AF65-F5344CB8AC3E}">
        <p14:creationId xmlns:p14="http://schemas.microsoft.com/office/powerpoint/2010/main" val="2799116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lstStyle/>
          <a:p>
            <a:r>
              <a:rPr lang="zh-TW" altLang="en-US" dirty="0"/>
              <a:t>在作法</a:t>
            </a:r>
            <a:r>
              <a:rPr lang="en-US" altLang="zh-TW" dirty="0"/>
              <a:t>2</a:t>
            </a:r>
            <a:r>
              <a:rPr lang="zh-TW" altLang="en-US" dirty="0"/>
              <a:t>中，我們以</a:t>
            </a:r>
            <a:r>
              <a:rPr lang="en-US" altLang="zh-TW" dirty="0"/>
              <a:t>7</a:t>
            </a:r>
            <a:r>
              <a:rPr lang="zh-TW" altLang="en-US" dirty="0"/>
              <a:t>次比較找出最大數，要找第二大數，只要考慮曾輸給最大數的那些數即可，也就是</a:t>
            </a:r>
            <a:r>
              <a:rPr lang="en-US" altLang="zh-TW" dirty="0"/>
              <a:t>52</a:t>
            </a:r>
            <a:r>
              <a:rPr lang="zh-TW" altLang="en-US" dirty="0"/>
              <a:t>、</a:t>
            </a:r>
            <a:r>
              <a:rPr lang="en-US" altLang="zh-TW" dirty="0"/>
              <a:t>77</a:t>
            </a:r>
            <a:r>
              <a:rPr lang="zh-TW" altLang="en-US" dirty="0"/>
              <a:t>及</a:t>
            </a:r>
            <a:r>
              <a:rPr lang="en-US" altLang="zh-TW" dirty="0"/>
              <a:t>25</a:t>
            </a:r>
            <a:r>
              <a:rPr lang="zh-TW" altLang="en-US" dirty="0"/>
              <a:t>這三個數，因此只要再用</a:t>
            </a:r>
            <a:r>
              <a:rPr lang="en-US" altLang="zh-TW" dirty="0"/>
              <a:t>2</a:t>
            </a:r>
            <a:r>
              <a:rPr lang="zh-TW" altLang="en-US" dirty="0"/>
              <a:t>次比較即可找出第二大數</a:t>
            </a:r>
            <a:r>
              <a:rPr lang="en-US" altLang="zh-TW" dirty="0"/>
              <a:t>77</a:t>
            </a:r>
            <a:r>
              <a:rPr lang="zh-TW" altLang="en-US" dirty="0"/>
              <a:t>，這樣共用了</a:t>
            </a:r>
            <a:r>
              <a:rPr lang="en-US" altLang="zh-TW" dirty="0"/>
              <a:t>7+2=9</a:t>
            </a:r>
            <a:r>
              <a:rPr lang="zh-TW" altLang="en-US" dirty="0"/>
              <a:t>次比較。</a:t>
            </a:r>
          </a:p>
          <a:p>
            <a:endParaRPr lang="zh-TW" altLang="en-US" dirty="0"/>
          </a:p>
        </p:txBody>
      </p:sp>
    </p:spTree>
    <p:extLst>
      <p:ext uri="{BB962C8B-B14F-4D97-AF65-F5344CB8AC3E}">
        <p14:creationId xmlns:p14="http://schemas.microsoft.com/office/powerpoint/2010/main" val="2959297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作法</a:t>
            </a:r>
            <a:r>
              <a:rPr lang="en-US" altLang="zh-TW" smtClean="0"/>
              <a:t>2</a:t>
            </a:r>
            <a:r>
              <a:rPr lang="zh-TW" altLang="en-US" smtClean="0"/>
              <a:t>－兩兩比較法</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因此，假設</a:t>
            </a:r>
            <a:r>
              <a:rPr lang="en-US" altLang="zh-TW" dirty="0" smtClean="0"/>
              <a:t>n</a:t>
            </a:r>
            <a:r>
              <a:rPr lang="zh-TW" altLang="en-US" dirty="0" smtClean="0"/>
              <a:t>是</a:t>
            </a:r>
            <a:r>
              <a:rPr lang="en-US" altLang="zh-TW" dirty="0" smtClean="0"/>
              <a:t>2</a:t>
            </a:r>
            <a:r>
              <a:rPr lang="zh-TW" altLang="en-US" dirty="0" smtClean="0"/>
              <a:t>的整數次方，如果我們的問題是從</a:t>
            </a:r>
            <a:r>
              <a:rPr lang="en-US" altLang="zh-TW" dirty="0" smtClean="0"/>
              <a:t>n</a:t>
            </a:r>
            <a:r>
              <a:rPr lang="zh-TW" altLang="en-US" dirty="0" smtClean="0"/>
              <a:t>個數中找出最大數及第二大數，要用多少次比較呢？以作法</a:t>
            </a:r>
            <a:r>
              <a:rPr lang="en-US" altLang="zh-TW" dirty="0" smtClean="0"/>
              <a:t>1</a:t>
            </a:r>
            <a:r>
              <a:rPr lang="zh-TW" altLang="en-US" dirty="0" smtClean="0"/>
              <a:t>進行，我們需要</a:t>
            </a:r>
            <a:r>
              <a:rPr lang="en-US" altLang="zh-TW" dirty="0" smtClean="0"/>
              <a:t>(n-1)+(n-2) = 2n-3</a:t>
            </a:r>
            <a:r>
              <a:rPr lang="zh-TW" altLang="en-US" dirty="0" smtClean="0"/>
              <a:t>次比較。</a:t>
            </a:r>
            <a:endParaRPr lang="en-US" altLang="zh-TW" dirty="0" smtClean="0"/>
          </a:p>
          <a:p>
            <a:r>
              <a:rPr lang="zh-TW" altLang="en-US" dirty="0" smtClean="0"/>
              <a:t>若以作法</a:t>
            </a:r>
            <a:r>
              <a:rPr lang="en-US" altLang="zh-TW" dirty="0" smtClean="0"/>
              <a:t>2</a:t>
            </a:r>
            <a:r>
              <a:rPr lang="zh-TW" altLang="en-US" dirty="0" smtClean="0"/>
              <a:t>進行，只有</a:t>
            </a:r>
            <a:r>
              <a:rPr lang="en-US" altLang="zh-TW" dirty="0" smtClean="0"/>
              <a:t>log</a:t>
            </a:r>
            <a:r>
              <a:rPr lang="en-US" altLang="zh-TW" baseline="-25000" dirty="0" smtClean="0"/>
              <a:t>2</a:t>
            </a:r>
            <a:r>
              <a:rPr lang="en-US" altLang="zh-TW" dirty="0" smtClean="0"/>
              <a:t>n</a:t>
            </a:r>
            <a:r>
              <a:rPr lang="zh-TW" altLang="en-US" dirty="0" smtClean="0"/>
              <a:t>個數曾輸給最大數，因此，總共需要</a:t>
            </a:r>
            <a:r>
              <a:rPr lang="en-US" altLang="zh-TW" dirty="0" smtClean="0"/>
              <a:t>(n-1)+(log</a:t>
            </a:r>
            <a:r>
              <a:rPr lang="en-US" altLang="zh-TW" baseline="-25000" dirty="0" smtClean="0"/>
              <a:t>2</a:t>
            </a:r>
            <a:r>
              <a:rPr lang="en-US" altLang="zh-TW" dirty="0" smtClean="0"/>
              <a:t>n-1) =n+log</a:t>
            </a:r>
            <a:r>
              <a:rPr lang="en-US" altLang="zh-TW" baseline="-25000" dirty="0" smtClean="0"/>
              <a:t>2</a:t>
            </a:r>
            <a:r>
              <a:rPr lang="en-US" altLang="zh-TW" dirty="0" smtClean="0"/>
              <a:t>n-2</a:t>
            </a:r>
            <a:r>
              <a:rPr lang="zh-TW" altLang="en-US" dirty="0" smtClean="0"/>
              <a:t>次比較，我們可以證明這是最少的比較次數。</a:t>
            </a:r>
            <a:endParaRPr lang="en-US" altLang="zh-TW"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11-2 </a:t>
            </a:r>
            <a:r>
              <a:rPr lang="zh-TW" altLang="en-US" dirty="0"/>
              <a:t>排序</a:t>
            </a:r>
          </a:p>
        </p:txBody>
      </p:sp>
      <p:grpSp>
        <p:nvGrpSpPr>
          <p:cNvPr id="4" name="群組 3"/>
          <p:cNvGrpSpPr/>
          <p:nvPr/>
        </p:nvGrpSpPr>
        <p:grpSpPr>
          <a:xfrm rot="290544">
            <a:off x="3770096" y="2812701"/>
            <a:ext cx="4836099" cy="3396792"/>
            <a:chOff x="4076945" y="1178750"/>
            <a:chExt cx="4860540" cy="3875881"/>
          </a:xfrm>
        </p:grpSpPr>
        <p:pic>
          <p:nvPicPr>
            <p:cNvPr id="5" name="Picture 2"/>
            <p:cNvPicPr>
              <a:picLocks noChangeAspect="1" noChangeArrowheads="1"/>
            </p:cNvPicPr>
            <p:nvPr/>
          </p:nvPicPr>
          <p:blipFill rotWithShape="1">
            <a:blip r:embed="rId2" cstate="print">
              <a:duotone>
                <a:schemeClr val="accent5">
                  <a:shade val="45000"/>
                  <a:satMod val="135000"/>
                </a:schemeClr>
                <a:prstClr val="white"/>
              </a:duotone>
            </a:blip>
            <a:srcRect t="57774" b="-1085"/>
            <a:stretch/>
          </p:blipFill>
          <p:spPr bwMode="auto">
            <a:xfrm>
              <a:off x="4076945" y="1313765"/>
              <a:ext cx="4860540" cy="3740866"/>
            </a:xfrm>
            <a:prstGeom prst="ellipse">
              <a:avLst/>
            </a:prstGeom>
            <a:ln>
              <a:noFill/>
            </a:ln>
            <a:effectLst>
              <a:softEdge rad="112500"/>
            </a:effectLst>
          </p:spPr>
        </p:pic>
        <p:sp>
          <p:nvSpPr>
            <p:cNvPr id="6" name="矩形 5"/>
            <p:cNvSpPr/>
            <p:nvPr/>
          </p:nvSpPr>
          <p:spPr>
            <a:xfrm>
              <a:off x="4887035" y="1178750"/>
              <a:ext cx="1530170" cy="45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 name="內容版面配置區 2"/>
          <p:cNvSpPr>
            <a:spLocks noGrp="1"/>
          </p:cNvSpPr>
          <p:nvPr>
            <p:ph idx="1"/>
          </p:nvPr>
        </p:nvSpPr>
        <p:spPr/>
        <p:txBody>
          <a:bodyPr/>
          <a:lstStyle/>
          <a:p>
            <a:r>
              <a:rPr lang="zh-TW" altLang="en-US" dirty="0" smtClean="0">
                <a:hlinkClick r:id="rId3" action="ppaction://hlinksldjump"/>
              </a:rPr>
              <a:t>選擇排序法（</a:t>
            </a:r>
            <a:r>
              <a:rPr lang="en-US" altLang="zh-TW" dirty="0" smtClean="0">
                <a:hlinkClick r:id="rId3" action="ppaction://hlinksldjump"/>
              </a:rPr>
              <a:t>selection sort</a:t>
            </a:r>
            <a:r>
              <a:rPr lang="zh-TW" altLang="en-US" dirty="0" smtClean="0">
                <a:hlinkClick r:id="rId3" action="ppaction://hlinksldjump"/>
              </a:rPr>
              <a:t>）</a:t>
            </a:r>
            <a:endParaRPr lang="en-US" altLang="zh-TW" dirty="0" smtClean="0"/>
          </a:p>
          <a:p>
            <a:r>
              <a:rPr lang="zh-TW" altLang="en-US" dirty="0" smtClean="0">
                <a:hlinkClick r:id="rId4" action="ppaction://hlinksldjump"/>
              </a:rPr>
              <a:t>插入排序法（</a:t>
            </a:r>
            <a:r>
              <a:rPr lang="en-US" altLang="zh-TW" dirty="0" smtClean="0">
                <a:hlinkClick r:id="rId4" action="ppaction://hlinksldjump"/>
              </a:rPr>
              <a:t>insertion sort</a:t>
            </a:r>
            <a:r>
              <a:rPr lang="zh-TW" altLang="en-US" dirty="0" smtClean="0">
                <a:hlinkClick r:id="rId4" action="ppaction://hlinksldjump"/>
              </a:rPr>
              <a:t>）</a:t>
            </a:r>
            <a:endParaRPr lang="en-US" altLang="zh-TW" dirty="0" smtClean="0"/>
          </a:p>
          <a:p>
            <a:r>
              <a:rPr lang="zh-TW" altLang="en-US" dirty="0" smtClean="0">
                <a:hlinkClick r:id="rId5" action="ppaction://hlinksldjump"/>
              </a:rPr>
              <a:t>泡沫排序法（</a:t>
            </a:r>
            <a:r>
              <a:rPr lang="en-US" altLang="zh-TW" dirty="0" smtClean="0">
                <a:hlinkClick r:id="rId5" action="ppaction://hlinksldjump"/>
              </a:rPr>
              <a:t>bubble sort</a:t>
            </a:r>
            <a:r>
              <a:rPr lang="zh-TW" altLang="en-US" dirty="0" smtClean="0">
                <a:hlinkClick r:id="rId5" action="ppaction://hlinksldjump"/>
              </a:rPr>
              <a:t>）</a:t>
            </a:r>
            <a:endParaRPr lang="en-US" altLang="zh-TW" dirty="0" smtClean="0"/>
          </a:p>
          <a:p>
            <a:r>
              <a:rPr lang="zh-TW" altLang="en-US" dirty="0" smtClean="0">
                <a:hlinkClick r:id="rId6" action="ppaction://hlinksldjump"/>
              </a:rPr>
              <a:t>快速排序法（</a:t>
            </a:r>
            <a:r>
              <a:rPr lang="en-US" altLang="zh-TW" dirty="0" smtClean="0">
                <a:hlinkClick r:id="rId6" action="ppaction://hlinksldjump"/>
              </a:rPr>
              <a:t>quick sort</a:t>
            </a:r>
            <a:r>
              <a:rPr lang="zh-TW" altLang="en-US" dirty="0" smtClean="0">
                <a:hlinkClick r:id="rId6" action="ppaction://hlinksldjump"/>
              </a:rPr>
              <a:t>）</a:t>
            </a:r>
            <a:endParaRPr lang="zh-TW" altLang="en-US" dirty="0"/>
          </a:p>
        </p:txBody>
      </p:sp>
    </p:spTree>
    <p:extLst>
      <p:ext uri="{BB962C8B-B14F-4D97-AF65-F5344CB8AC3E}">
        <p14:creationId xmlns:p14="http://schemas.microsoft.com/office/powerpoint/2010/main" val="1325950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11-2 </a:t>
            </a:r>
            <a:r>
              <a:rPr lang="zh-TW" altLang="en-US" dirty="0" smtClean="0"/>
              <a:t>排序</a:t>
            </a:r>
            <a:endParaRPr lang="zh-TW" altLang="en-US" dirty="0"/>
          </a:p>
        </p:txBody>
      </p:sp>
      <p:sp>
        <p:nvSpPr>
          <p:cNvPr id="4" name="內容版面配置區 3"/>
          <p:cNvSpPr>
            <a:spLocks noGrp="1"/>
          </p:cNvSpPr>
          <p:nvPr>
            <p:ph idx="1"/>
          </p:nvPr>
        </p:nvSpPr>
        <p:spPr/>
        <p:txBody>
          <a:bodyPr/>
          <a:lstStyle/>
          <a:p>
            <a:r>
              <a:rPr lang="zh-TW" altLang="en-US" dirty="0" smtClean="0"/>
              <a:t>排序問題：給定</a:t>
            </a:r>
            <a:r>
              <a:rPr lang="en-US" altLang="zh-TW" dirty="0" smtClean="0"/>
              <a:t>n</a:t>
            </a:r>
            <a:r>
              <a:rPr lang="zh-TW" altLang="en-US" dirty="0" smtClean="0"/>
              <a:t>個數，請將它們由小排到大。排序是電腦經常用到的演算法，資料一旦排序之後，後續尋找便能快速進行。</a:t>
            </a:r>
            <a:endParaRPr lang="en-US" altLang="zh-TW" dirty="0" smtClean="0"/>
          </a:p>
          <a:p>
            <a:r>
              <a:rPr lang="zh-TW" altLang="en-US" dirty="0" smtClean="0"/>
              <a:t>但排序的演算法效率差別很大，當資料量變大時，演算法的好壞將影響執行所需時間甚鉅。</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11-2 </a:t>
            </a:r>
            <a:r>
              <a:rPr lang="zh-TW" altLang="en-US" dirty="0"/>
              <a:t>排序</a:t>
            </a:r>
          </a:p>
        </p:txBody>
      </p:sp>
      <p:sp>
        <p:nvSpPr>
          <p:cNvPr id="5" name="內容版面配置區 4"/>
          <p:cNvSpPr>
            <a:spLocks noGrp="1"/>
          </p:cNvSpPr>
          <p:nvPr>
            <p:ph idx="1"/>
          </p:nvPr>
        </p:nvSpPr>
        <p:spPr/>
        <p:txBody>
          <a:bodyPr>
            <a:normAutofit/>
          </a:bodyPr>
          <a:lstStyle/>
          <a:p>
            <a:r>
              <a:rPr lang="zh-TW" altLang="en-US" sz="2800" dirty="0" smtClean="0">
                <a:solidFill>
                  <a:srgbClr val="C00000"/>
                </a:solidFill>
              </a:rPr>
              <a:t>快速排序法</a:t>
            </a:r>
            <a:endParaRPr lang="en-US" altLang="zh-TW" sz="2800" dirty="0" smtClean="0">
              <a:solidFill>
                <a:srgbClr val="C00000"/>
              </a:solidFill>
            </a:endParaRPr>
          </a:p>
          <a:p>
            <a:r>
              <a:rPr lang="zh-TW" altLang="en-US" sz="2800" dirty="0" smtClean="0"/>
              <a:t>先任挑一個資料，將比這資料小的都放在它的前面；比這資料大的放在它後面。</a:t>
            </a:r>
            <a:endParaRPr lang="en-US" altLang="zh-TW" sz="2800" dirty="0" smtClean="0"/>
          </a:p>
          <a:p>
            <a:r>
              <a:rPr lang="zh-TW" altLang="en-US" sz="2800" dirty="0" smtClean="0"/>
              <a:t>然後，針對資料比較小及資料比較大的那兩部分，我們也都使用同樣方法來排序，以此類推。到最後，我們的資料也是由小排到大。</a:t>
            </a:r>
            <a:endParaRPr lang="en-US" altLang="zh-TW" sz="2800" dirty="0" smtClean="0"/>
          </a:p>
          <a:p>
            <a:r>
              <a:rPr lang="zh-TW" altLang="en-US" sz="2800" dirty="0" smtClean="0"/>
              <a:t>這方法平均而言，所做的比較次數會和總筆數乘上總筆數的二基底對數成正比。</a:t>
            </a:r>
            <a:endParaRPr lang="zh-TW" alt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smtClean="0"/>
              <a:t>選擇排序法</a:t>
            </a:r>
            <a:r>
              <a:rPr lang="en-US" altLang="zh-TW" smtClean="0"/>
              <a:t>(selection sort)</a:t>
            </a:r>
            <a:endParaRPr lang="zh-TW" altLang="en-US" dirty="0"/>
          </a:p>
        </p:txBody>
      </p:sp>
      <p:sp>
        <p:nvSpPr>
          <p:cNvPr id="2" name="內容版面配置區 1"/>
          <p:cNvSpPr>
            <a:spLocks noGrp="1"/>
          </p:cNvSpPr>
          <p:nvPr>
            <p:ph idx="1"/>
          </p:nvPr>
        </p:nvSpPr>
        <p:spPr/>
        <p:txBody>
          <a:bodyPr/>
          <a:lstStyle/>
          <a:p>
            <a:r>
              <a:rPr lang="zh-TW" altLang="en-US" dirty="0" smtClean="0"/>
              <a:t>選擇排序法將數列切成兩部分：已排序數列及未排序數列，每次從未排序的數列中挑出最小的數，將它移到未排序數列的最前面，這個數不會小於已排序數列的任何數，而且</a:t>
            </a:r>
          </a:p>
          <a:p>
            <a:r>
              <a:rPr lang="zh-TW" altLang="en-US" dirty="0" smtClean="0"/>
              <a:t>也不會大於未排序數列的任何數，因此它已就定位了，所以可以將它歸入已排序數列，整個關鍵動作如下圖所示。</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演算法</a:t>
            </a:r>
            <a:endParaRPr lang="zh-TW" altLang="en-US" dirty="0"/>
          </a:p>
        </p:txBody>
      </p:sp>
      <p:sp>
        <p:nvSpPr>
          <p:cNvPr id="6" name="內容版面配置區 5"/>
          <p:cNvSpPr>
            <a:spLocks noGrp="1"/>
          </p:cNvSpPr>
          <p:nvPr>
            <p:ph idx="1"/>
          </p:nvPr>
        </p:nvSpPr>
        <p:spPr/>
        <p:txBody>
          <a:bodyPr>
            <a:normAutofit/>
          </a:bodyPr>
          <a:lstStyle/>
          <a:p>
            <a:r>
              <a:rPr lang="zh-TW" altLang="en-US" dirty="0" smtClean="0"/>
              <a:t>演算法就是計算機方法，是設計適合計算機執行的方法，如同神農氏遍嘗百藥的精神一般，計算機科學家針對任何疑難雜症的計算問題，總設法找出最好的解決方法，只是不必以身試毒，而是讓數位計算機代為受罪罷了。</a:t>
            </a:r>
            <a:endParaRPr lang="en-US" altLang="zh-TW" dirty="0" smtClean="0"/>
          </a:p>
          <a:p>
            <a:r>
              <a:rPr lang="zh-TW" altLang="en-US" dirty="0"/>
              <a:t>在我們的數位世界裡，每一份數位資料的處理，最終都化成某種程度的計算問題，而好的演算法正是數位計算的靈魂</a:t>
            </a:r>
            <a:r>
              <a:rPr lang="zh-TW" altLang="en-US"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選擇排序法</a:t>
            </a:r>
            <a:r>
              <a:rPr lang="en-US" altLang="zh-TW" dirty="0"/>
              <a:t>(selection sort)</a:t>
            </a:r>
            <a:endParaRPr lang="zh-TW" alt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38300" y="2293079"/>
            <a:ext cx="5867400" cy="2235200"/>
          </a:xfrm>
          <a:prstGeom prst="rect">
            <a:avLst/>
          </a:prstGeom>
          <a:noFill/>
          <a:ln w="9525">
            <a:noFill/>
            <a:miter lim="800000"/>
            <a:headEnd/>
            <a:tailEnd/>
          </a:ln>
          <a:effectLst/>
        </p:spPr>
      </p:pic>
      <p:sp>
        <p:nvSpPr>
          <p:cNvPr id="7" name="矩形 6"/>
          <p:cNvSpPr/>
          <p:nvPr/>
        </p:nvSpPr>
        <p:spPr>
          <a:xfrm>
            <a:off x="1647682" y="4832220"/>
            <a:ext cx="5759633"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TW" altLang="en-US" b="1" dirty="0" smtClean="0">
                <a:solidFill>
                  <a:schemeClr val="bg1"/>
                </a:solidFill>
                <a:latin typeface="微軟正黑體" pitchFamily="34" charset="-120"/>
                <a:ea typeface="微軟正黑體" pitchFamily="34" charset="-120"/>
              </a:rPr>
              <a:t>選擇排序法將未排序數列的最小數移到序列前端</a:t>
            </a:r>
            <a:endParaRPr lang="zh-TW" altLang="en-US"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1491269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選擇排序法</a:t>
            </a:r>
            <a:r>
              <a:rPr lang="en-US" altLang="zh-TW" smtClean="0"/>
              <a:t>(selection sort)</a:t>
            </a:r>
            <a:endParaRPr lang="zh-TW" altLang="en-US" dirty="0"/>
          </a:p>
        </p:txBody>
      </p:sp>
      <p:sp>
        <p:nvSpPr>
          <p:cNvPr id="2" name="內容版面配置區 1"/>
          <p:cNvSpPr>
            <a:spLocks noGrp="1"/>
          </p:cNvSpPr>
          <p:nvPr>
            <p:ph idx="1"/>
          </p:nvPr>
        </p:nvSpPr>
        <p:spPr/>
        <p:txBody>
          <a:bodyPr>
            <a:normAutofit/>
          </a:bodyPr>
          <a:lstStyle/>
          <a:p>
            <a:r>
              <a:rPr lang="zh-TW" altLang="en-US" dirty="0" smtClean="0"/>
              <a:t>摘要步驟如下：</a:t>
            </a:r>
          </a:p>
        </p:txBody>
      </p:sp>
      <p:graphicFrame>
        <p:nvGraphicFramePr>
          <p:cNvPr id="7" name="資料庫圖表 6"/>
          <p:cNvGraphicFramePr/>
          <p:nvPr>
            <p:extLst>
              <p:ext uri="{D42A27DB-BD31-4B8C-83A1-F6EECF244321}">
                <p14:modId xmlns:p14="http://schemas.microsoft.com/office/powerpoint/2010/main" val="3107585791"/>
              </p:ext>
            </p:extLst>
          </p:nvPr>
        </p:nvGraphicFramePr>
        <p:xfrm>
          <a:off x="1106615" y="2877352"/>
          <a:ext cx="7380820" cy="311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cstate="print"/>
          <a:srcRect b="40080"/>
          <a:stretch/>
        </p:blipFill>
        <p:spPr bwMode="auto">
          <a:xfrm>
            <a:off x="4076945" y="953724"/>
            <a:ext cx="4860540" cy="5175575"/>
          </a:xfrm>
          <a:prstGeom prst="rect">
            <a:avLst/>
          </a:prstGeom>
          <a:noFill/>
          <a:ln w="9525">
            <a:noFill/>
            <a:miter lim="800000"/>
            <a:headEnd/>
            <a:tailEnd/>
          </a:ln>
          <a:effectLst/>
        </p:spPr>
      </p:pic>
      <p:sp>
        <p:nvSpPr>
          <p:cNvPr id="4" name="五邊形 3"/>
          <p:cNvSpPr/>
          <p:nvPr/>
        </p:nvSpPr>
        <p:spPr>
          <a:xfrm>
            <a:off x="161510" y="1313765"/>
            <a:ext cx="3668102" cy="338554"/>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smtClean="0">
                <a:latin typeface="微軟正黑體" panose="020B0604030504040204" pitchFamily="34" charset="-120"/>
                <a:ea typeface="微軟正黑體" panose="020B0604030504040204" pitchFamily="34" charset="-120"/>
              </a:rPr>
              <a:t>一</a:t>
            </a:r>
            <a:r>
              <a:rPr lang="zh-TW" altLang="en-US" sz="1600" b="1" dirty="0">
                <a:latin typeface="微軟正黑體" panose="020B0604030504040204" pitchFamily="34" charset="-120"/>
                <a:ea typeface="微軟正黑體" panose="020B0604030504040204" pitchFamily="34" charset="-120"/>
              </a:rPr>
              <a:t>開始，全部數列都</a:t>
            </a:r>
            <a:r>
              <a:rPr lang="zh-TW" altLang="en-US" sz="1600" b="1" dirty="0" smtClean="0">
                <a:latin typeface="微軟正黑體" panose="020B0604030504040204" pitchFamily="34" charset="-120"/>
                <a:ea typeface="微軟正黑體" panose="020B0604030504040204" pitchFamily="34" charset="-120"/>
              </a:rPr>
              <a:t>算是</a:t>
            </a:r>
            <a:r>
              <a:rPr lang="zh-TW" altLang="en-US" sz="1600" b="1" dirty="0">
                <a:latin typeface="微軟正黑體" panose="020B0604030504040204" pitchFamily="34" charset="-120"/>
                <a:ea typeface="微軟正黑體" panose="020B0604030504040204" pitchFamily="34" charset="-120"/>
              </a:rPr>
              <a:t>未排序</a:t>
            </a:r>
            <a:r>
              <a:rPr lang="zh-TW" altLang="en-US" sz="1600" b="1" dirty="0" smtClean="0">
                <a:latin typeface="微軟正黑體" panose="020B0604030504040204" pitchFamily="34" charset="-120"/>
                <a:ea typeface="微軟正黑體" panose="020B0604030504040204" pitchFamily="34" charset="-120"/>
              </a:rPr>
              <a:t>數列</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5" name="五邊形 4"/>
          <p:cNvSpPr/>
          <p:nvPr/>
        </p:nvSpPr>
        <p:spPr>
          <a:xfrm>
            <a:off x="161510" y="2393885"/>
            <a:ext cx="3668102" cy="1077218"/>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其中以</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最小，所以它和第一</a:t>
            </a:r>
            <a:r>
              <a:rPr lang="zh-TW" altLang="en-US" sz="1600" b="1" dirty="0" smtClean="0">
                <a:latin typeface="微軟正黑體" panose="020B0604030504040204" pitchFamily="34" charset="-120"/>
                <a:ea typeface="微軟正黑體" panose="020B0604030504040204" pitchFamily="34" charset="-120"/>
              </a:rPr>
              <a:t>個位 置</a:t>
            </a:r>
            <a:r>
              <a:rPr lang="zh-TW" altLang="en-US" sz="1600" b="1" dirty="0">
                <a:latin typeface="微軟正黑體" panose="020B0604030504040204" pitchFamily="34" charset="-120"/>
                <a:ea typeface="微軟正黑體" panose="020B0604030504040204" pitchFamily="34" charset="-120"/>
              </a:rPr>
              <a:t>的</a:t>
            </a:r>
            <a:r>
              <a:rPr lang="en-US" altLang="zh-TW" sz="1600" b="1" dirty="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互換</a:t>
            </a:r>
            <a:r>
              <a:rPr lang="zh-TW" altLang="en-US" sz="1600" b="1" dirty="0">
                <a:latin typeface="微軟正黑體" panose="020B0604030504040204" pitchFamily="34" charset="-120"/>
                <a:ea typeface="微軟正黑體" panose="020B0604030504040204" pitchFamily="34" charset="-120"/>
              </a:rPr>
              <a:t>，造成已排序數列中有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，而未排序數列中有</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p>
          <a:p>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6" name="五邊形 5"/>
          <p:cNvSpPr/>
          <p:nvPr/>
        </p:nvSpPr>
        <p:spPr>
          <a:xfrm>
            <a:off x="169951" y="3674060"/>
            <a:ext cx="3668102" cy="1077218"/>
          </a:xfrm>
          <a:prstGeom prst="homePlate">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其中以</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最小，所以它和第一個位置的</a:t>
            </a:r>
            <a:r>
              <a:rPr lang="en-US" altLang="zh-TW" sz="1600" b="1" dirty="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互換</a:t>
            </a:r>
            <a:r>
              <a:rPr lang="zh-TW" altLang="en-US" sz="1600" b="1" dirty="0">
                <a:latin typeface="微軟正黑體" panose="020B0604030504040204" pitchFamily="34" charset="-120"/>
                <a:ea typeface="微軟正黑體" panose="020B0604030504040204" pitchFamily="34" charset="-120"/>
              </a:rPr>
              <a:t>，造成已排序數列中有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，而未排序數列中有</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p>
          <a:p>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7" name="五邊形 6"/>
          <p:cNvSpPr/>
          <p:nvPr/>
        </p:nvSpPr>
        <p:spPr>
          <a:xfrm>
            <a:off x="161510" y="5054695"/>
            <a:ext cx="3668102" cy="1569660"/>
          </a:xfrm>
          <a:prstGeom prst="homePlate">
            <a:avLst/>
          </a:prstGeom>
          <a:ln>
            <a:solidFill>
              <a:schemeClr val="accent4">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smtClean="0">
                <a:latin typeface="微軟正黑體" panose="020B0604030504040204" pitchFamily="34" charset="-120"/>
                <a:ea typeface="微軟正黑體" panose="020B0604030504040204" pitchFamily="34" charset="-120"/>
              </a:rPr>
              <a:t>其中以</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最小，所以它和第一個 位置的</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互換，注意在此時</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換到未排序數列的最前面，它不比已</a:t>
            </a:r>
            <a:r>
              <a:rPr lang="zh-TW" altLang="en-US" sz="1600" b="1" dirty="0" smtClean="0">
                <a:latin typeface="微軟正黑體" panose="020B0604030504040204" pitchFamily="34" charset="-120"/>
                <a:ea typeface="微軟正黑體" panose="020B0604030504040204" pitchFamily="34" charset="-120"/>
              </a:rPr>
              <a:t>排序數列</a:t>
            </a:r>
            <a:r>
              <a:rPr lang="zh-TW" altLang="en-US" sz="1600" b="1" dirty="0">
                <a:latin typeface="微軟正黑體" panose="020B0604030504040204" pitchFamily="34" charset="-120"/>
                <a:ea typeface="微軟正黑體" panose="020B0604030504040204" pitchFamily="34" charset="-120"/>
              </a:rPr>
              <a:t>的數小，也不比未排序數列的數大，因此它移到了</a:t>
            </a:r>
            <a:r>
              <a:rPr lang="zh-TW" altLang="en-US" sz="1600" b="1" dirty="0" smtClean="0">
                <a:latin typeface="微軟正黑體" panose="020B0604030504040204" pitchFamily="34" charset="-120"/>
                <a:ea typeface="微軟正黑體" panose="020B0604030504040204" pitchFamily="34" charset="-120"/>
              </a:rPr>
              <a:t>自己的</a:t>
            </a:r>
            <a:r>
              <a:rPr lang="zh-TW" altLang="en-US" sz="1600" b="1" dirty="0">
                <a:latin typeface="微軟正黑體" panose="020B0604030504040204" pitchFamily="34" charset="-120"/>
                <a:ea typeface="微軟正黑體" panose="020B0604030504040204" pitchFamily="34" charset="-120"/>
              </a:rPr>
              <a:t>定位，可歸到已排序</a:t>
            </a:r>
            <a:r>
              <a:rPr lang="zh-TW" altLang="en-US" sz="1600" b="1" dirty="0" smtClean="0">
                <a:latin typeface="微軟正黑體" panose="020B0604030504040204" pitchFamily="34" charset="-120"/>
                <a:ea typeface="微軟正黑體" panose="020B0604030504040204" pitchFamily="34" charset="-120"/>
              </a:rPr>
              <a:t>數列。</a:t>
            </a:r>
            <a:endParaRPr lang="en-US" altLang="zh-TW" sz="1600" b="1" dirty="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253577" y="1538790"/>
            <a:ext cx="3668102" cy="1077218"/>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a:t>
            </a:r>
            <a:r>
              <a:rPr lang="zh-TW" altLang="en-US" sz="1600" b="1" dirty="0" smtClean="0">
                <a:latin typeface="微軟正黑體" panose="020B0604030504040204" pitchFamily="34" charset="-120"/>
                <a:ea typeface="微軟正黑體" panose="020B0604030504040204" pitchFamily="34" charset="-120"/>
              </a:rPr>
              <a:t>以</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最小</a:t>
            </a:r>
            <a:r>
              <a:rPr lang="zh-TW" altLang="en-US" sz="1600" b="1" dirty="0">
                <a:latin typeface="微軟正黑體" panose="020B0604030504040204" pitchFamily="34" charset="-120"/>
                <a:ea typeface="微軟正黑體" panose="020B0604030504040204" pitchFamily="34" charset="-120"/>
              </a:rPr>
              <a:t>，所以它和第一個位置的</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互換，造成已排序數列中有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而未排序數列中</a:t>
            </a:r>
            <a:r>
              <a:rPr lang="zh-TW" altLang="en-US" sz="1600" b="1" dirty="0" smtClean="0">
                <a:latin typeface="微軟正黑體" panose="020B0604030504040204" pitchFamily="34" charset="-120"/>
                <a:ea typeface="微軟正黑體" panose="020B0604030504040204" pitchFamily="34" charset="-120"/>
              </a:rPr>
              <a:t>有</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grpSp>
        <p:nvGrpSpPr>
          <p:cNvPr id="6" name="群組 5"/>
          <p:cNvGrpSpPr/>
          <p:nvPr/>
        </p:nvGrpSpPr>
        <p:grpSpPr>
          <a:xfrm>
            <a:off x="4076945" y="1178750"/>
            <a:ext cx="4860540" cy="3875881"/>
            <a:chOff x="4076945" y="1178750"/>
            <a:chExt cx="4860540" cy="3875881"/>
          </a:xfrm>
        </p:grpSpPr>
        <p:pic>
          <p:nvPicPr>
            <p:cNvPr id="3" name="Picture 2"/>
            <p:cNvPicPr>
              <a:picLocks noChangeAspect="1" noChangeArrowheads="1"/>
            </p:cNvPicPr>
            <p:nvPr/>
          </p:nvPicPr>
          <p:blipFill rotWithShape="1">
            <a:blip r:embed="rId2" cstate="print"/>
            <a:srcRect t="57774" b="-1085"/>
            <a:stretch/>
          </p:blipFill>
          <p:spPr bwMode="auto">
            <a:xfrm>
              <a:off x="4076945" y="1313765"/>
              <a:ext cx="4860540" cy="3740866"/>
            </a:xfrm>
            <a:prstGeom prst="rect">
              <a:avLst/>
            </a:prstGeom>
            <a:noFill/>
            <a:ln w="9525">
              <a:noFill/>
              <a:miter lim="800000"/>
              <a:headEnd/>
              <a:tailEnd/>
            </a:ln>
            <a:effectLst/>
          </p:spPr>
        </p:pic>
        <p:sp>
          <p:nvSpPr>
            <p:cNvPr id="5" name="矩形 4"/>
            <p:cNvSpPr/>
            <p:nvPr/>
          </p:nvSpPr>
          <p:spPr>
            <a:xfrm>
              <a:off x="4887035" y="1178750"/>
              <a:ext cx="1530170" cy="45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五邊形 6"/>
          <p:cNvSpPr/>
          <p:nvPr/>
        </p:nvSpPr>
        <p:spPr>
          <a:xfrm>
            <a:off x="253577" y="2798930"/>
            <a:ext cx="3668102" cy="1077218"/>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a:t>
            </a:r>
            <a:r>
              <a:rPr lang="zh-TW" altLang="en-US" sz="1600" b="1" dirty="0" smtClean="0">
                <a:latin typeface="微軟正黑體" panose="020B0604030504040204" pitchFamily="34" charset="-120"/>
                <a:ea typeface="微軟正黑體" panose="020B0604030504040204" pitchFamily="34" charset="-120"/>
              </a:rPr>
              <a:t>以</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最小</a:t>
            </a:r>
            <a:r>
              <a:rPr lang="zh-TW" altLang="en-US" sz="1600" b="1" dirty="0">
                <a:latin typeface="微軟正黑體" panose="020B0604030504040204" pitchFamily="34" charset="-120"/>
                <a:ea typeface="微軟正黑體" panose="020B0604030504040204" pitchFamily="34" charset="-120"/>
              </a:rPr>
              <a:t>，所以它和第一個位置</a:t>
            </a:r>
            <a:r>
              <a:rPr lang="zh-TW" altLang="en-US" sz="1600" b="1" dirty="0" smtClean="0">
                <a:latin typeface="微軟正黑體" panose="020B0604030504040204" pitchFamily="34" charset="-120"/>
                <a:ea typeface="微軟正黑體" panose="020B0604030504040204" pitchFamily="34" charset="-120"/>
              </a:rPr>
              <a:t>的</a:t>
            </a:r>
            <a:r>
              <a:rPr lang="en-US" altLang="zh-TW" sz="1600" b="1" dirty="0" smtClean="0">
                <a:latin typeface="微軟正黑體" panose="020B0604030504040204" pitchFamily="34" charset="-120"/>
                <a:ea typeface="微軟正黑體" panose="020B0604030504040204" pitchFamily="34" charset="-120"/>
              </a:rPr>
              <a:t>88</a:t>
            </a:r>
            <a:r>
              <a:rPr lang="zh-TW" altLang="en-US" sz="1600" b="1" dirty="0" smtClean="0">
                <a:latin typeface="微軟正黑體" panose="020B0604030504040204" pitchFamily="34" charset="-120"/>
                <a:ea typeface="微軟正黑體" panose="020B0604030504040204" pitchFamily="34" charset="-120"/>
              </a:rPr>
              <a:t>互換</a:t>
            </a:r>
            <a:r>
              <a:rPr lang="zh-TW" altLang="en-US" sz="1600" b="1" dirty="0">
                <a:latin typeface="微軟正黑體" panose="020B0604030504040204" pitchFamily="34" charset="-120"/>
                <a:ea typeface="微軟正黑體" panose="020B0604030504040204" pitchFamily="34" charset="-120"/>
              </a:rPr>
              <a:t>，造成已排序數列中有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而未排序數列中</a:t>
            </a:r>
            <a:r>
              <a:rPr lang="zh-TW" altLang="en-US" sz="1600" b="1" dirty="0" smtClean="0">
                <a:latin typeface="微軟正黑體" panose="020B0604030504040204" pitchFamily="34" charset="-120"/>
                <a:ea typeface="微軟正黑體" panose="020B0604030504040204" pitchFamily="34" charset="-120"/>
              </a:rPr>
              <a:t>有</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8" name="五邊形 7"/>
          <p:cNvSpPr/>
          <p:nvPr/>
        </p:nvSpPr>
        <p:spPr>
          <a:xfrm>
            <a:off x="267410" y="4104365"/>
            <a:ext cx="3668102" cy="584775"/>
          </a:xfrm>
          <a:prstGeom prst="homePlate">
            <a:avLst/>
          </a:prstGeom>
          <a:ln>
            <a:solidFill>
              <a:schemeClr val="accent4">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得到最終的排序結果：</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087816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選擇排序法</a:t>
            </a:r>
            <a:r>
              <a:rPr lang="en-US" altLang="zh-TW" dirty="0"/>
              <a:t>(selection sort)</a:t>
            </a:r>
            <a:endParaRPr lang="zh-TW" altLang="en-US" dirty="0"/>
          </a:p>
        </p:txBody>
      </p:sp>
      <p:sp>
        <p:nvSpPr>
          <p:cNvPr id="2" name="內容版面配置區 1"/>
          <p:cNvSpPr>
            <a:spLocks noGrp="1"/>
          </p:cNvSpPr>
          <p:nvPr>
            <p:ph idx="1"/>
          </p:nvPr>
        </p:nvSpPr>
        <p:spPr/>
        <p:txBody>
          <a:bodyPr>
            <a:normAutofit/>
          </a:bodyPr>
          <a:lstStyle/>
          <a:p>
            <a:r>
              <a:rPr lang="zh-TW" altLang="en-US" sz="2800" dirty="0" smtClean="0"/>
              <a:t>若給定</a:t>
            </a:r>
            <a:r>
              <a:rPr lang="en-US" altLang="zh-TW" sz="2800" dirty="0" smtClean="0"/>
              <a:t>n</a:t>
            </a:r>
            <a:r>
              <a:rPr lang="zh-TW" altLang="en-US" sz="2800" dirty="0" smtClean="0"/>
              <a:t>個數，用選擇排序法大約要做多少次的比較呢？</a:t>
            </a:r>
            <a:endParaRPr lang="en-US" altLang="zh-TW" sz="2800" dirty="0" smtClean="0"/>
          </a:p>
          <a:p>
            <a:r>
              <a:rPr lang="zh-TW" altLang="en-US" sz="2800" dirty="0" smtClean="0"/>
              <a:t>要從</a:t>
            </a:r>
            <a:r>
              <a:rPr lang="en-US" altLang="zh-TW" sz="2800" dirty="0" smtClean="0"/>
              <a:t>n</a:t>
            </a:r>
            <a:r>
              <a:rPr lang="zh-TW" altLang="en-US" sz="2800" dirty="0" smtClean="0"/>
              <a:t>個數中找出最小數，需要</a:t>
            </a:r>
            <a:r>
              <a:rPr lang="en-US" altLang="zh-TW" sz="2800" dirty="0" smtClean="0"/>
              <a:t>n-1</a:t>
            </a:r>
            <a:r>
              <a:rPr lang="zh-TW" altLang="en-US" sz="2800" dirty="0" smtClean="0"/>
              <a:t>次的比較；然後再從剩下的</a:t>
            </a:r>
            <a:r>
              <a:rPr lang="en-US" altLang="zh-TW" sz="2800" dirty="0" smtClean="0"/>
              <a:t>n-1</a:t>
            </a:r>
            <a:r>
              <a:rPr lang="zh-TW" altLang="en-US" sz="2800" dirty="0" smtClean="0"/>
              <a:t>個數中找出最小數，需要</a:t>
            </a:r>
            <a:r>
              <a:rPr lang="en-US" altLang="zh-TW" sz="2800" dirty="0" smtClean="0"/>
              <a:t>n-2</a:t>
            </a:r>
            <a:r>
              <a:rPr lang="zh-TW" altLang="en-US" sz="2800" dirty="0" smtClean="0"/>
              <a:t>次的比較；</a:t>
            </a:r>
            <a:r>
              <a:rPr lang="en-US" altLang="zh-TW" sz="2800" dirty="0" smtClean="0"/>
              <a:t>...</a:t>
            </a:r>
            <a:r>
              <a:rPr lang="zh-TW" altLang="en-US" sz="2800" dirty="0" smtClean="0"/>
              <a:t>，所以總共需要</a:t>
            </a:r>
            <a:r>
              <a:rPr lang="en-US" altLang="zh-TW" sz="2800" dirty="0" smtClean="0"/>
              <a:t>(n-1)+(n-2)+(n-3)+...+1 = </a:t>
            </a:r>
            <a:r>
              <a:rPr lang="en-US" altLang="zh-TW" sz="2800" dirty="0" smtClean="0"/>
              <a:t>n(n-1)/2</a:t>
            </a:r>
            <a:r>
              <a:rPr lang="zh-TW" altLang="en-US" sz="2800" dirty="0" smtClean="0"/>
              <a:t>次</a:t>
            </a:r>
            <a:r>
              <a:rPr lang="zh-TW" altLang="en-US" sz="2800" dirty="0" smtClean="0"/>
              <a:t>比較，和</a:t>
            </a:r>
            <a:r>
              <a:rPr lang="en-US" altLang="zh-TW" sz="2800" dirty="0" smtClean="0"/>
              <a:t>n</a:t>
            </a:r>
            <a:r>
              <a:rPr lang="en-US" altLang="zh-TW" sz="2800" baseline="30000" dirty="0" smtClean="0"/>
              <a:t>2</a:t>
            </a:r>
            <a:r>
              <a:rPr lang="zh-TW" altLang="en-US" sz="2800" dirty="0" smtClean="0"/>
              <a:t>的成長速率成正比。</a:t>
            </a:r>
            <a:endParaRPr lang="zh-TW" alt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dirty="0"/>
              <a:t>插入排序法</a:t>
            </a:r>
            <a:r>
              <a:rPr lang="en-US" altLang="zh-TW" dirty="0"/>
              <a:t>(insertion sort</a:t>
            </a:r>
            <a:r>
              <a:rPr lang="en-US" altLang="zh-TW" dirty="0" smtClean="0"/>
              <a:t>)</a:t>
            </a:r>
            <a:endParaRPr lang="zh-TW" altLang="en-US" dirty="0"/>
          </a:p>
        </p:txBody>
      </p:sp>
      <p:sp>
        <p:nvSpPr>
          <p:cNvPr id="2" name="內容版面配置區 1"/>
          <p:cNvSpPr>
            <a:spLocks noGrp="1"/>
          </p:cNvSpPr>
          <p:nvPr>
            <p:ph idx="1"/>
          </p:nvPr>
        </p:nvSpPr>
        <p:spPr/>
        <p:txBody>
          <a:bodyPr/>
          <a:lstStyle/>
          <a:p>
            <a:r>
              <a:rPr lang="zh-TW" altLang="en-US" dirty="0" smtClean="0"/>
              <a:t>插入排序法將數列切成兩部分：已排序數列及未排序數列，每次將未排序數列中的第一個數，插入到已排序數列中，使得插入後的已排序數列仍然維持由小排到大的性質。</a:t>
            </a: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1241630" y="4062603"/>
            <a:ext cx="4936105" cy="2170972"/>
          </a:xfrm>
          <a:prstGeom prst="rect">
            <a:avLst/>
          </a:prstGeom>
          <a:noFill/>
          <a:ln w="9525">
            <a:noFill/>
            <a:miter lim="800000"/>
            <a:headEnd/>
            <a:tailEnd/>
          </a:ln>
          <a:effectLst/>
        </p:spPr>
      </p:pic>
      <p:sp>
        <p:nvSpPr>
          <p:cNvPr id="4" name="圓角矩形圖說文字 3"/>
          <p:cNvSpPr/>
          <p:nvPr/>
        </p:nvSpPr>
        <p:spPr>
          <a:xfrm>
            <a:off x="6327195" y="4019882"/>
            <a:ext cx="2205246" cy="1021556"/>
          </a:xfrm>
          <a:prstGeom prst="wedgeRoundRectCallout">
            <a:avLst>
              <a:gd name="adj1" fmla="val -62298"/>
              <a:gd name="adj2" fmla="val 42010"/>
              <a:gd name="adj3" fmla="val 16667"/>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TW" altLang="en-US" b="1" dirty="0" smtClean="0">
                <a:solidFill>
                  <a:schemeClr val="bg1"/>
                </a:solidFill>
                <a:latin typeface="微軟正黑體" pitchFamily="34" charset="-120"/>
                <a:ea typeface="微軟正黑體" pitchFamily="34" charset="-120"/>
              </a:rPr>
              <a:t>插入排序法將未排序數合序插入已排序數列中</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插入排序法</a:t>
            </a:r>
            <a:r>
              <a:rPr lang="en-US" altLang="zh-TW" dirty="0" smtClean="0"/>
              <a:t>(insertion sort)</a:t>
            </a:r>
            <a:endParaRPr lang="zh-TW" altLang="en-US" dirty="0"/>
          </a:p>
        </p:txBody>
      </p:sp>
      <p:sp>
        <p:nvSpPr>
          <p:cNvPr id="2" name="內容版面配置區 1"/>
          <p:cNvSpPr>
            <a:spLocks noGrp="1"/>
          </p:cNvSpPr>
          <p:nvPr>
            <p:ph idx="1"/>
          </p:nvPr>
        </p:nvSpPr>
        <p:spPr/>
        <p:txBody>
          <a:bodyPr/>
          <a:lstStyle/>
          <a:p>
            <a:r>
              <a:rPr lang="zh-TW" altLang="en-US" smtClean="0"/>
              <a:t>摘要步驟如下：</a:t>
            </a:r>
            <a:endParaRPr lang="en-US" altLang="zh-TW" dirty="0" smtClean="0"/>
          </a:p>
        </p:txBody>
      </p:sp>
      <p:graphicFrame>
        <p:nvGraphicFramePr>
          <p:cNvPr id="3" name="資料庫圖表 2"/>
          <p:cNvGraphicFramePr/>
          <p:nvPr>
            <p:extLst>
              <p:ext uri="{D42A27DB-BD31-4B8C-83A1-F6EECF244321}">
                <p14:modId xmlns:p14="http://schemas.microsoft.com/office/powerpoint/2010/main" val="968589141"/>
              </p:ext>
            </p:extLst>
          </p:nvPr>
        </p:nvGraphicFramePr>
        <p:xfrm>
          <a:off x="1016605" y="2888940"/>
          <a:ext cx="7380820" cy="311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rotWithShape="1">
          <a:blip r:embed="rId2" cstate="print"/>
          <a:srcRect b="56359"/>
          <a:stretch/>
        </p:blipFill>
        <p:spPr bwMode="auto">
          <a:xfrm>
            <a:off x="4005301" y="1268760"/>
            <a:ext cx="4984690" cy="3960440"/>
          </a:xfrm>
          <a:prstGeom prst="rect">
            <a:avLst/>
          </a:prstGeom>
          <a:noFill/>
          <a:ln w="9525">
            <a:noFill/>
            <a:miter lim="800000"/>
            <a:headEnd/>
            <a:tailEnd/>
          </a:ln>
          <a:effectLst/>
        </p:spPr>
      </p:pic>
      <p:sp>
        <p:nvSpPr>
          <p:cNvPr id="5" name="五邊形 4"/>
          <p:cNvSpPr/>
          <p:nvPr/>
        </p:nvSpPr>
        <p:spPr>
          <a:xfrm>
            <a:off x="228823" y="1538790"/>
            <a:ext cx="3668102" cy="584775"/>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一開始，只有第一個</a:t>
            </a:r>
            <a:r>
              <a:rPr lang="zh-TW" altLang="en-US" sz="1600" b="1" dirty="0" smtClean="0">
                <a:latin typeface="微軟正黑體" panose="020B0604030504040204" pitchFamily="34" charset="-120"/>
                <a:ea typeface="微軟正黑體" panose="020B0604030504040204" pitchFamily="34" charset="-120"/>
              </a:rPr>
              <a:t>位置</a:t>
            </a:r>
            <a:r>
              <a:rPr lang="zh-TW" altLang="en-US" sz="1600" b="1" dirty="0">
                <a:latin typeface="微軟正黑體" panose="020B0604030504040204" pitchFamily="34" charset="-120"/>
                <a:ea typeface="微軟正黑體" panose="020B0604030504040204" pitchFamily="34" charset="-120"/>
              </a:rPr>
              <a:t>的數</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在已排序數列</a:t>
            </a:r>
            <a:r>
              <a:rPr lang="zh-TW" altLang="en-US" sz="1600" b="1" dirty="0" smtClean="0">
                <a:latin typeface="微軟正黑體" panose="020B0604030504040204" pitchFamily="34" charset="-120"/>
                <a:ea typeface="微軟正黑體" panose="020B0604030504040204" pitchFamily="34" charset="-120"/>
              </a:rPr>
              <a:t>裡。</a:t>
            </a:r>
            <a:endParaRPr lang="en-US" altLang="zh-TW" sz="1600" b="1" dirty="0">
              <a:latin typeface="微軟正黑體" panose="020B0604030504040204" pitchFamily="34" charset="-120"/>
              <a:ea typeface="微軟正黑體" panose="020B0604030504040204" pitchFamily="34" charset="-120"/>
            </a:endParaRPr>
          </a:p>
        </p:txBody>
      </p:sp>
      <p:sp>
        <p:nvSpPr>
          <p:cNvPr id="6" name="五邊形 5"/>
          <p:cNvSpPr/>
          <p:nvPr/>
        </p:nvSpPr>
        <p:spPr>
          <a:xfrm>
            <a:off x="283011" y="2798930"/>
            <a:ext cx="3668102" cy="1077218"/>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未排序數列的第一個數為</a:t>
            </a:r>
            <a:r>
              <a:rPr lang="en-US" altLang="zh-TW" sz="1600" b="1" dirty="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，將</a:t>
            </a:r>
            <a:r>
              <a:rPr lang="zh-TW" altLang="en-US" sz="1600" b="1" dirty="0">
                <a:latin typeface="微軟正黑體" panose="020B0604030504040204" pitchFamily="34" charset="-120"/>
                <a:ea typeface="微軟正黑體" panose="020B0604030504040204" pitchFamily="34" charset="-120"/>
              </a:rPr>
              <a:t>它插入已排序數列，因為</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最大，所以放在後面，此時</a:t>
            </a:r>
            <a:r>
              <a:rPr lang="zh-TW" altLang="en-US" sz="1600" b="1" dirty="0" smtClean="0">
                <a:latin typeface="微軟正黑體" panose="020B0604030504040204" pitchFamily="34" charset="-120"/>
                <a:ea typeface="微軟正黑體" panose="020B0604030504040204" pitchFamily="34" charset="-120"/>
              </a:rPr>
              <a:t>已排序</a:t>
            </a:r>
            <a:r>
              <a:rPr lang="zh-TW" altLang="en-US" sz="1600" b="1" dirty="0">
                <a:latin typeface="微軟正黑體" panose="020B0604030504040204" pitchFamily="34" charset="-120"/>
                <a:ea typeface="微軟正黑體" panose="020B0604030504040204" pitchFamily="34" charset="-120"/>
              </a:rPr>
              <a:t>數列為</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7" name="五邊形 6"/>
          <p:cNvSpPr/>
          <p:nvPr/>
        </p:nvSpPr>
        <p:spPr>
          <a:xfrm>
            <a:off x="310105" y="4173178"/>
            <a:ext cx="3668102" cy="830997"/>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未排序數列為</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p>
          <a:p>
            <a:r>
              <a:rPr lang="zh-TW" altLang="en-US" sz="1600" b="1" dirty="0">
                <a:latin typeface="微軟正黑體" panose="020B0604030504040204" pitchFamily="34" charset="-120"/>
                <a:ea typeface="微軟正黑體" panose="020B0604030504040204" pitchFamily="34" charset="-120"/>
              </a:rPr>
              <a:t>再將第一個數</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插入到已排序數列裡，得已排序數列為</a:t>
            </a:r>
            <a:r>
              <a:rPr lang="en-US" altLang="zh-TW" sz="1600" b="1" dirty="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cstate="print"/>
          <a:srcRect t="43640" b="-175"/>
          <a:stretch/>
        </p:blipFill>
        <p:spPr bwMode="auto">
          <a:xfrm>
            <a:off x="3990297" y="1043735"/>
            <a:ext cx="4984690" cy="5130570"/>
          </a:xfrm>
          <a:prstGeom prst="rect">
            <a:avLst/>
          </a:prstGeom>
          <a:noFill/>
          <a:ln w="9525">
            <a:noFill/>
            <a:miter lim="800000"/>
            <a:headEnd/>
            <a:tailEnd/>
          </a:ln>
          <a:effectLst/>
        </p:spPr>
      </p:pic>
      <p:sp>
        <p:nvSpPr>
          <p:cNvPr id="6" name="五邊形 5"/>
          <p:cNvSpPr/>
          <p:nvPr/>
        </p:nvSpPr>
        <p:spPr>
          <a:xfrm>
            <a:off x="251520" y="1178750"/>
            <a:ext cx="3668102" cy="1077218"/>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未排序數</a:t>
            </a:r>
            <a:r>
              <a:rPr lang="zh-TW" altLang="en-US" sz="1600" b="1" dirty="0" smtClean="0">
                <a:latin typeface="微軟正黑體" panose="020B0604030504040204" pitchFamily="34" charset="-120"/>
                <a:ea typeface="微軟正黑體" panose="020B0604030504040204" pitchFamily="34" charset="-120"/>
              </a:rPr>
              <a:t>列為</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p>
          <a:p>
            <a:r>
              <a:rPr lang="zh-TW" altLang="en-US" sz="1600" b="1" dirty="0">
                <a:latin typeface="微軟正黑體" panose="020B0604030504040204" pitchFamily="34" charset="-120"/>
                <a:ea typeface="微軟正黑體" panose="020B0604030504040204" pitchFamily="34" charset="-120"/>
              </a:rPr>
              <a:t>再將第一</a:t>
            </a:r>
            <a:r>
              <a:rPr lang="zh-TW" altLang="en-US" sz="1600" b="1" dirty="0" smtClean="0">
                <a:latin typeface="微軟正黑體" panose="020B0604030504040204" pitchFamily="34" charset="-120"/>
                <a:ea typeface="微軟正黑體" panose="020B0604030504040204" pitchFamily="34" charset="-120"/>
              </a:rPr>
              <a:t>個數</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插入</a:t>
            </a:r>
            <a:r>
              <a:rPr lang="zh-TW" altLang="en-US" sz="1600" b="1" dirty="0">
                <a:latin typeface="微軟正黑體" panose="020B0604030504040204" pitchFamily="34" charset="-120"/>
                <a:ea typeface="微軟正黑體" panose="020B0604030504040204" pitchFamily="34" charset="-120"/>
              </a:rPr>
              <a:t>到已排序數列裡</a:t>
            </a:r>
            <a:r>
              <a:rPr lang="zh-TW" altLang="en-US" sz="1600" b="1" dirty="0" smtClean="0">
                <a:latin typeface="微軟正黑體" panose="020B0604030504040204" pitchFamily="34" charset="-120"/>
                <a:ea typeface="微軟正黑體" panose="020B0604030504040204" pitchFamily="34" charset="-120"/>
              </a:rPr>
              <a:t>，此時已排序</a:t>
            </a:r>
            <a:r>
              <a:rPr lang="zh-TW" altLang="en-US" sz="1600" b="1" dirty="0">
                <a:latin typeface="微軟正黑體" panose="020B0604030504040204" pitchFamily="34" charset="-120"/>
                <a:ea typeface="微軟正黑體" panose="020B0604030504040204" pitchFamily="34" charset="-120"/>
              </a:rPr>
              <a:t>數列為</a:t>
            </a:r>
            <a:r>
              <a:rPr lang="en-US" altLang="zh-TW" sz="1600" b="1" dirty="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7" name="五邊形 6"/>
          <p:cNvSpPr/>
          <p:nvPr/>
        </p:nvSpPr>
        <p:spPr>
          <a:xfrm>
            <a:off x="251520" y="2562363"/>
            <a:ext cx="3668102" cy="830997"/>
          </a:xfrm>
          <a:prstGeom prst="homePlate">
            <a:avLst/>
          </a:prstGeom>
          <a:ln>
            <a:solidFill>
              <a:schemeClr val="accent4">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未排序數</a:t>
            </a:r>
            <a:r>
              <a:rPr lang="zh-TW" altLang="en-US" sz="1600" b="1" dirty="0" smtClean="0">
                <a:latin typeface="微軟正黑體" panose="020B0604030504040204" pitchFamily="34" charset="-120"/>
                <a:ea typeface="微軟正黑體" panose="020B0604030504040204" pitchFamily="34" charset="-120"/>
              </a:rPr>
              <a:t>列為</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，再</a:t>
            </a:r>
            <a:r>
              <a:rPr lang="zh-TW" altLang="en-US" sz="1600" b="1" dirty="0">
                <a:latin typeface="微軟正黑體" panose="020B0604030504040204" pitchFamily="34" charset="-120"/>
                <a:ea typeface="微軟正黑體" panose="020B0604030504040204" pitchFamily="34" charset="-120"/>
              </a:rPr>
              <a:t>將第一</a:t>
            </a:r>
            <a:r>
              <a:rPr lang="zh-TW" altLang="en-US" sz="1600" b="1" dirty="0" smtClean="0">
                <a:latin typeface="微軟正黑體" panose="020B0604030504040204" pitchFamily="34" charset="-120"/>
                <a:ea typeface="微軟正黑體" panose="020B0604030504040204" pitchFamily="34" charset="-120"/>
              </a:rPr>
              <a:t>個數</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插入</a:t>
            </a:r>
            <a:r>
              <a:rPr lang="zh-TW" altLang="en-US" sz="1600" b="1" dirty="0">
                <a:latin typeface="微軟正黑體" panose="020B0604030504040204" pitchFamily="34" charset="-120"/>
                <a:ea typeface="微軟正黑體" panose="020B0604030504040204" pitchFamily="34" charset="-120"/>
              </a:rPr>
              <a:t>到已排序數列裡</a:t>
            </a:r>
            <a:r>
              <a:rPr lang="zh-TW" altLang="en-US" sz="1600" b="1" dirty="0" smtClean="0">
                <a:latin typeface="微軟正黑體" panose="020B0604030504040204" pitchFamily="34" charset="-120"/>
                <a:ea typeface="微軟正黑體" panose="020B0604030504040204" pitchFamily="34" charset="-120"/>
              </a:rPr>
              <a:t>，此時已排序</a:t>
            </a:r>
            <a:r>
              <a:rPr lang="zh-TW" altLang="en-US" sz="1600" b="1" dirty="0">
                <a:latin typeface="微軟正黑體" panose="020B0604030504040204" pitchFamily="34" charset="-120"/>
                <a:ea typeface="微軟正黑體" panose="020B0604030504040204" pitchFamily="34" charset="-120"/>
              </a:rPr>
              <a:t>數</a:t>
            </a:r>
            <a:r>
              <a:rPr lang="zh-TW" altLang="en-US" sz="1600" b="1" dirty="0" smtClean="0">
                <a:latin typeface="微軟正黑體" panose="020B0604030504040204" pitchFamily="34" charset="-120"/>
                <a:ea typeface="微軟正黑體" panose="020B0604030504040204" pitchFamily="34" charset="-120"/>
              </a:rPr>
              <a:t>列為</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8" name="五邊形 7"/>
          <p:cNvSpPr/>
          <p:nvPr/>
        </p:nvSpPr>
        <p:spPr>
          <a:xfrm>
            <a:off x="251520" y="3952835"/>
            <a:ext cx="3668102" cy="830997"/>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未排序數</a:t>
            </a:r>
            <a:r>
              <a:rPr lang="zh-TW" altLang="en-US" sz="1600" b="1" dirty="0" smtClean="0">
                <a:latin typeface="微軟正黑體" panose="020B0604030504040204" pitchFamily="34" charset="-120"/>
                <a:ea typeface="微軟正黑體" panose="020B0604030504040204" pitchFamily="34" charset="-120"/>
              </a:rPr>
              <a:t>列為</a:t>
            </a:r>
            <a:r>
              <a:rPr lang="en-US" altLang="zh-TW" sz="1600" b="1" dirty="0" smtClean="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，再</a:t>
            </a:r>
            <a:r>
              <a:rPr lang="zh-TW" altLang="en-US" sz="1600" b="1" dirty="0">
                <a:latin typeface="微軟正黑體" panose="020B0604030504040204" pitchFamily="34" charset="-120"/>
                <a:ea typeface="微軟正黑體" panose="020B0604030504040204" pitchFamily="34" charset="-120"/>
              </a:rPr>
              <a:t>將第一</a:t>
            </a:r>
            <a:r>
              <a:rPr lang="zh-TW" altLang="en-US" sz="1600" b="1" dirty="0" smtClean="0">
                <a:latin typeface="微軟正黑體" panose="020B0604030504040204" pitchFamily="34" charset="-120"/>
                <a:ea typeface="微軟正黑體" panose="020B0604030504040204" pitchFamily="34" charset="-120"/>
              </a:rPr>
              <a:t>個數</a:t>
            </a:r>
            <a:r>
              <a:rPr lang="en-US" altLang="zh-TW" sz="1600" b="1" dirty="0" smtClean="0">
                <a:latin typeface="微軟正黑體" panose="020B0604030504040204" pitchFamily="34" charset="-120"/>
                <a:ea typeface="微軟正黑體" panose="020B0604030504040204" pitchFamily="34" charset="-120"/>
              </a:rPr>
              <a:t>8</a:t>
            </a:r>
            <a:r>
              <a:rPr lang="zh-TW" altLang="en-US" sz="1600" b="1" dirty="0" smtClean="0">
                <a:latin typeface="微軟正黑體" panose="020B0604030504040204" pitchFamily="34" charset="-120"/>
                <a:ea typeface="微軟正黑體" panose="020B0604030504040204" pitchFamily="34" charset="-120"/>
              </a:rPr>
              <a:t>插入</a:t>
            </a:r>
            <a:r>
              <a:rPr lang="zh-TW" altLang="en-US" sz="1600" b="1" dirty="0">
                <a:latin typeface="微軟正黑體" panose="020B0604030504040204" pitchFamily="34" charset="-120"/>
                <a:ea typeface="微軟正黑體" panose="020B0604030504040204" pitchFamily="34" charset="-120"/>
              </a:rPr>
              <a:t>到已排序數列裡</a:t>
            </a:r>
            <a:r>
              <a:rPr lang="zh-TW" altLang="en-US" sz="1600" b="1" dirty="0" smtClean="0">
                <a:latin typeface="微軟正黑體" panose="020B0604030504040204" pitchFamily="34" charset="-120"/>
                <a:ea typeface="微軟正黑體" panose="020B0604030504040204" pitchFamily="34" charset="-120"/>
              </a:rPr>
              <a:t>，此時已排序</a:t>
            </a:r>
            <a:r>
              <a:rPr lang="zh-TW" altLang="en-US" sz="1600" b="1" dirty="0">
                <a:latin typeface="微軟正黑體" panose="020B0604030504040204" pitchFamily="34" charset="-120"/>
                <a:ea typeface="微軟正黑體" panose="020B0604030504040204" pitchFamily="34" charset="-120"/>
              </a:rPr>
              <a:t>數</a:t>
            </a:r>
            <a:r>
              <a:rPr lang="zh-TW" altLang="en-US" sz="1600" b="1" dirty="0" smtClean="0">
                <a:latin typeface="微軟正黑體" panose="020B0604030504040204" pitchFamily="34" charset="-120"/>
                <a:ea typeface="微軟正黑體" panose="020B0604030504040204" pitchFamily="34" charset="-120"/>
              </a:rPr>
              <a:t>列為</a:t>
            </a:r>
            <a:r>
              <a:rPr lang="en-US" altLang="zh-TW" sz="1600" b="1" dirty="0" smtClean="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 、 </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9" name="五邊形 8"/>
          <p:cNvSpPr/>
          <p:nvPr/>
        </p:nvSpPr>
        <p:spPr>
          <a:xfrm>
            <a:off x="251520" y="5184485"/>
            <a:ext cx="3668102" cy="584775"/>
          </a:xfrm>
          <a:prstGeom prst="homePlate">
            <a:avLst/>
          </a:prstGeom>
          <a:ln>
            <a:solidFill>
              <a:schemeClr val="accent6">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得到最終的排序結果：</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91180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插入排序法</a:t>
            </a:r>
            <a:r>
              <a:rPr lang="en-US" altLang="zh-TW" smtClean="0"/>
              <a:t>(insertion sort)</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若給定</a:t>
            </a:r>
            <a:r>
              <a:rPr lang="en-US" altLang="zh-TW" dirty="0" smtClean="0"/>
              <a:t>n</a:t>
            </a:r>
            <a:r>
              <a:rPr lang="zh-TW" altLang="en-US" dirty="0" smtClean="0"/>
              <a:t>個數，用插入排序法大約要做多少次的比較呢？</a:t>
            </a:r>
          </a:p>
          <a:p>
            <a:r>
              <a:rPr lang="zh-TW" altLang="en-US" dirty="0" smtClean="0"/>
              <a:t>一開始，已排序數列的數只有一個，因此我們只要</a:t>
            </a:r>
            <a:r>
              <a:rPr lang="en-US" altLang="zh-TW" dirty="0" smtClean="0"/>
              <a:t>1</a:t>
            </a:r>
            <a:r>
              <a:rPr lang="zh-TW" altLang="en-US" dirty="0" smtClean="0"/>
              <a:t>次比較即可，等到已排序數列的數漸漸多了，我們所需的比較次數逐漸增加，在</a:t>
            </a:r>
            <a:r>
              <a:rPr lang="en-US" altLang="zh-TW" dirty="0" smtClean="0"/>
              <a:t>n</a:t>
            </a:r>
            <a:r>
              <a:rPr lang="zh-TW" altLang="en-US" dirty="0" smtClean="0"/>
              <a:t>個已排序的數中，找尋一個數最合序的位置</a:t>
            </a:r>
            <a:r>
              <a:rPr lang="en-US" altLang="zh-TW" dirty="0" smtClean="0"/>
              <a:t>(</a:t>
            </a:r>
            <a:r>
              <a:rPr lang="zh-TW" altLang="en-US" dirty="0" smtClean="0"/>
              <a:t>也就是在那個位置之前的數都沒有比較大，且之後的數都沒有比較小</a:t>
            </a:r>
            <a:r>
              <a:rPr lang="en-US" altLang="zh-TW" dirty="0" smtClean="0"/>
              <a:t>)</a:t>
            </a:r>
            <a:r>
              <a:rPr lang="zh-TW" altLang="en-US" dirty="0" smtClean="0"/>
              <a:t>，只要</a:t>
            </a:r>
            <a:r>
              <a:rPr lang="en-US" altLang="zh-TW" dirty="0" smtClean="0"/>
              <a:t>log</a:t>
            </a:r>
            <a:r>
              <a:rPr lang="en-US" altLang="zh-TW" baseline="-25000" dirty="0" smtClean="0"/>
              <a:t>2</a:t>
            </a:r>
            <a:r>
              <a:rPr lang="en-US" altLang="zh-TW" dirty="0" smtClean="0"/>
              <a:t>n</a:t>
            </a:r>
            <a:r>
              <a:rPr lang="zh-TW" altLang="en-US" dirty="0" smtClean="0"/>
              <a:t>個比較即可，因此我們最多也不會用超過</a:t>
            </a:r>
            <a:r>
              <a:rPr lang="en-US" altLang="zh-TW" dirty="0" smtClean="0"/>
              <a:t>nlog</a:t>
            </a:r>
            <a:r>
              <a:rPr lang="en-US" altLang="zh-TW" baseline="-25000" dirty="0" smtClean="0"/>
              <a:t>2</a:t>
            </a:r>
            <a:r>
              <a:rPr lang="en-US" altLang="zh-TW" dirty="0" smtClean="0"/>
              <a:t>n</a:t>
            </a:r>
            <a:r>
              <a:rPr lang="zh-TW" altLang="en-US" dirty="0" smtClean="0"/>
              <a:t>個比較。</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演算法</a:t>
            </a:r>
          </a:p>
        </p:txBody>
      </p:sp>
      <p:sp>
        <p:nvSpPr>
          <p:cNvPr id="2" name="內容版面配置區 1"/>
          <p:cNvSpPr>
            <a:spLocks noGrp="1"/>
          </p:cNvSpPr>
          <p:nvPr>
            <p:ph idx="1"/>
          </p:nvPr>
        </p:nvSpPr>
        <p:spPr/>
        <p:txBody>
          <a:bodyPr>
            <a:normAutofit/>
          </a:bodyPr>
          <a:lstStyle/>
          <a:p>
            <a:r>
              <a:rPr lang="zh-TW" altLang="en-US" sz="2800" dirty="0" smtClean="0"/>
              <a:t>日益</a:t>
            </a:r>
            <a:r>
              <a:rPr lang="zh-TW" altLang="en-US" sz="2800" dirty="0"/>
              <a:t>精進的數位處理器，配上精雕細琢的演算法，將是構築未來數位世界很重要的兩把刷子</a:t>
            </a:r>
            <a:r>
              <a:rPr lang="zh-TW" altLang="en-US" sz="2800" dirty="0" smtClean="0"/>
              <a:t>。</a:t>
            </a:r>
            <a:endParaRPr lang="en-US" altLang="zh-TW" sz="2800" dirty="0" smtClean="0"/>
          </a:p>
          <a:p>
            <a:r>
              <a:rPr lang="zh-TW" altLang="en-US" dirty="0" smtClean="0"/>
              <a:t>演算法</a:t>
            </a:r>
            <a:r>
              <a:rPr lang="zh-TW" altLang="en-US" dirty="0"/>
              <a:t>常需要好的設計與分析，有時也需要腦筋</a:t>
            </a:r>
            <a:r>
              <a:rPr lang="zh-TW" altLang="en-US" dirty="0" smtClean="0"/>
              <a:t>急轉彎</a:t>
            </a:r>
            <a:r>
              <a:rPr lang="zh-TW" altLang="en-US" dirty="0"/>
              <a:t>，才能找到好解答</a:t>
            </a:r>
            <a:r>
              <a:rPr lang="zh-TW" altLang="en-US" dirty="0" smtClean="0"/>
              <a:t>。</a:t>
            </a:r>
            <a:endParaRPr lang="zh-TW" altLang="en-US" dirty="0"/>
          </a:p>
          <a:p>
            <a:endParaRPr lang="zh-TW" altLang="en-US" dirty="0"/>
          </a:p>
        </p:txBody>
      </p:sp>
    </p:spTree>
    <p:extLst>
      <p:ext uri="{BB962C8B-B14F-4D97-AF65-F5344CB8AC3E}">
        <p14:creationId xmlns:p14="http://schemas.microsoft.com/office/powerpoint/2010/main" val="3284418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插入排序法</a:t>
            </a:r>
            <a:r>
              <a:rPr lang="en-US" altLang="zh-TW" dirty="0"/>
              <a:t>(insertion sort)</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a:t>然而這裡的問題是：當你找到一個數合序的位置時，你必須去移動該數插入後，在已排序數列中該位置之後的數都要往後移動一個位置，這樣最慘的情況下，代價可不小</a:t>
            </a:r>
            <a:r>
              <a:rPr lang="zh-TW" altLang="en-US" dirty="0" smtClean="0"/>
              <a:t>。</a:t>
            </a:r>
            <a:endParaRPr lang="en-US" altLang="zh-TW" dirty="0" smtClean="0"/>
          </a:p>
          <a:p>
            <a:r>
              <a:rPr lang="zh-TW" altLang="en-US" dirty="0" smtClean="0"/>
              <a:t>假設</a:t>
            </a:r>
            <a:r>
              <a:rPr lang="zh-TW" altLang="en-US" dirty="0"/>
              <a:t>給定的數列是由大排到小，則每次都插到已排序數列的最左邊，等於所有已排序數列的數每次都要移動位置，所以總共需</a:t>
            </a:r>
            <a:r>
              <a:rPr lang="en-US" altLang="zh-TW" dirty="0"/>
              <a:t>1+2+3+...+(n-2)+(n-1</a:t>
            </a:r>
            <a:r>
              <a:rPr lang="en-US" altLang="zh-TW" dirty="0" smtClean="0"/>
              <a:t>)=n(n-1)/</a:t>
            </a:r>
            <a:r>
              <a:rPr lang="en-US" altLang="zh-TW" dirty="0"/>
              <a:t>2</a:t>
            </a:r>
            <a:r>
              <a:rPr lang="zh-TW" altLang="en-US" dirty="0"/>
              <a:t>次移動，和</a:t>
            </a:r>
            <a:r>
              <a:rPr lang="en-US" altLang="zh-TW" dirty="0"/>
              <a:t>n</a:t>
            </a:r>
            <a:r>
              <a:rPr lang="en-US" altLang="zh-TW" baseline="30000" dirty="0"/>
              <a:t>2</a:t>
            </a:r>
            <a:r>
              <a:rPr lang="zh-TW" altLang="en-US" dirty="0"/>
              <a:t>的成長速率成正比</a:t>
            </a:r>
            <a:r>
              <a:rPr lang="zh-TW" altLang="en-US" dirty="0" smtClean="0"/>
              <a:t>。</a:t>
            </a:r>
            <a:endParaRPr lang="zh-TW" altLang="en-US" dirty="0"/>
          </a:p>
        </p:txBody>
      </p:sp>
    </p:spTree>
    <p:extLst>
      <p:ext uri="{BB962C8B-B14F-4D97-AF65-F5344CB8AC3E}">
        <p14:creationId xmlns:p14="http://schemas.microsoft.com/office/powerpoint/2010/main" val="301656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插入排序法</a:t>
            </a:r>
            <a:r>
              <a:rPr lang="en-US" altLang="zh-TW" smtClean="0"/>
              <a:t>(insertion sort)</a:t>
            </a:r>
            <a:endParaRPr lang="zh-TW" altLang="en-US" dirty="0"/>
          </a:p>
        </p:txBody>
      </p:sp>
      <p:sp>
        <p:nvSpPr>
          <p:cNvPr id="2" name="內容版面配置區 1"/>
          <p:cNvSpPr>
            <a:spLocks noGrp="1"/>
          </p:cNvSpPr>
          <p:nvPr>
            <p:ph idx="1"/>
          </p:nvPr>
        </p:nvSpPr>
        <p:spPr/>
        <p:txBody>
          <a:bodyPr>
            <a:normAutofit fontScale="92500"/>
          </a:bodyPr>
          <a:lstStyle/>
          <a:p>
            <a:r>
              <a:rPr lang="zh-TW" altLang="en-US" dirty="0" smtClean="0"/>
              <a:t>細心的讀者可能會想到，排序前半段的時候，已排序數列比較短，所以插入排序法比較有效率，到了後半段，未排序數列比較短，選擇排序法就會比較有效。</a:t>
            </a:r>
            <a:endParaRPr lang="en-US" altLang="zh-TW" dirty="0" smtClean="0"/>
          </a:p>
          <a:p>
            <a:r>
              <a:rPr lang="zh-TW" altLang="en-US" dirty="0" smtClean="0"/>
              <a:t>我們是不是可以綜合這兩種排序法而找到更有效率的方法呢？答案是肯定的，在前半段使用插入排序法，最慘情況共需</a:t>
            </a:r>
            <a:r>
              <a:rPr lang="en-US" altLang="zh-TW" dirty="0" smtClean="0"/>
              <a:t>1+2+3+...+n/2=(1+n/2)n/4</a:t>
            </a:r>
            <a:r>
              <a:rPr lang="zh-TW" altLang="en-US" dirty="0" smtClean="0"/>
              <a:t>次移動；在後半段使用選擇排序法，共需</a:t>
            </a:r>
            <a:r>
              <a:rPr lang="en-US" altLang="zh-TW" dirty="0" smtClean="0"/>
              <a:t>n/2+(n/2-1)+...+1=(1+n/2)n/4</a:t>
            </a:r>
            <a:r>
              <a:rPr lang="zh-TW" altLang="en-US" dirty="0" smtClean="0"/>
              <a:t>次比較。</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dirty="0"/>
              <a:t>泡沫排序法</a:t>
            </a:r>
            <a:r>
              <a:rPr lang="en-US" altLang="zh-TW" dirty="0"/>
              <a:t>(bubble sort</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泡沫排序法將數列切成兩部分：已排序數列及未排序數列。</a:t>
            </a:r>
            <a:endParaRPr lang="en-US" altLang="zh-TW" dirty="0" smtClean="0"/>
          </a:p>
          <a:p>
            <a:r>
              <a:rPr lang="zh-TW" altLang="en-US" dirty="0" smtClean="0"/>
              <a:t>每次從未排序數列中的最後一個數看起，如果它比前面的數小，則往前移，一直看到未排序數列的第一個數為止，在這過程裡，未排序數列最小的數會像泡沫一樣，浮到最前面，這過程和選擇排序法類似。</a:t>
            </a: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泡沫排序法</a:t>
            </a:r>
            <a:r>
              <a:rPr lang="en-US" altLang="zh-TW" dirty="0"/>
              <a:t>(bubble sort)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1736685" y="3090464"/>
            <a:ext cx="5940660" cy="2223819"/>
          </a:xfrm>
          <a:prstGeom prst="rect">
            <a:avLst/>
          </a:prstGeom>
          <a:noFill/>
          <a:ln w="9525">
            <a:noFill/>
            <a:miter lim="800000"/>
            <a:headEnd/>
            <a:tailEnd/>
          </a:ln>
          <a:effectLst/>
        </p:spPr>
      </p:pic>
      <p:sp>
        <p:nvSpPr>
          <p:cNvPr id="5" name="五邊形 4"/>
          <p:cNvSpPr/>
          <p:nvPr/>
        </p:nvSpPr>
        <p:spPr>
          <a:xfrm>
            <a:off x="470803" y="2219406"/>
            <a:ext cx="2846219" cy="646331"/>
          </a:xfrm>
          <a:prstGeom prst="homePlate">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4"/>
          </a:lnRef>
          <a:fillRef idx="3">
            <a:schemeClr val="accent4"/>
          </a:fillRef>
          <a:effectRef idx="3">
            <a:schemeClr val="accent4"/>
          </a:effectRef>
          <a:fontRef idx="minor">
            <a:schemeClr val="lt1"/>
          </a:fontRef>
        </p:style>
        <p:txBody>
          <a:bodyPr wrap="square">
            <a:spAutoFit/>
          </a:bodyPr>
          <a:lstStyle/>
          <a:p>
            <a:r>
              <a:rPr lang="zh-TW" altLang="en-US" b="1" dirty="0" smtClean="0">
                <a:solidFill>
                  <a:schemeClr val="bg1"/>
                </a:solidFill>
                <a:latin typeface="微軟正黑體" pitchFamily="34" charset="-120"/>
                <a:ea typeface="微軟正黑體" pitchFamily="34" charset="-120"/>
              </a:rPr>
              <a:t>泡沫排序法將未排序數列數列的小數往前推</a:t>
            </a:r>
            <a:endParaRPr lang="zh-TW" altLang="en-US"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1673755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泡沫排序法</a:t>
            </a:r>
            <a:r>
              <a:rPr lang="en-US" altLang="zh-TW" dirty="0"/>
              <a:t>(bubble sort)</a:t>
            </a:r>
            <a:endParaRPr lang="zh-TW" altLang="en-US" dirty="0"/>
          </a:p>
        </p:txBody>
      </p:sp>
      <p:sp>
        <p:nvSpPr>
          <p:cNvPr id="2" name="內容版面配置區 1"/>
          <p:cNvSpPr>
            <a:spLocks noGrp="1"/>
          </p:cNvSpPr>
          <p:nvPr>
            <p:ph idx="1"/>
          </p:nvPr>
        </p:nvSpPr>
        <p:spPr/>
        <p:txBody>
          <a:bodyPr/>
          <a:lstStyle/>
          <a:p>
            <a:r>
              <a:rPr lang="zh-TW" altLang="en-US" dirty="0" smtClean="0"/>
              <a:t>摘要步驟如下：</a:t>
            </a:r>
          </a:p>
        </p:txBody>
      </p:sp>
      <p:graphicFrame>
        <p:nvGraphicFramePr>
          <p:cNvPr id="4" name="資料庫圖表 3"/>
          <p:cNvGraphicFramePr/>
          <p:nvPr>
            <p:extLst>
              <p:ext uri="{D42A27DB-BD31-4B8C-83A1-F6EECF244321}">
                <p14:modId xmlns:p14="http://schemas.microsoft.com/office/powerpoint/2010/main" val="4268450048"/>
              </p:ext>
            </p:extLst>
          </p:nvPr>
        </p:nvGraphicFramePr>
        <p:xfrm>
          <a:off x="1016605" y="2798930"/>
          <a:ext cx="7380820" cy="311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b="50648"/>
          <a:stretch/>
        </p:blipFill>
        <p:spPr bwMode="auto">
          <a:xfrm>
            <a:off x="4009632" y="1326898"/>
            <a:ext cx="4657823" cy="3767287"/>
          </a:xfrm>
          <a:prstGeom prst="rect">
            <a:avLst/>
          </a:prstGeom>
          <a:noFill/>
          <a:ln w="9525">
            <a:noFill/>
            <a:miter lim="800000"/>
            <a:headEnd/>
            <a:tailEnd/>
          </a:ln>
          <a:effectLst/>
        </p:spPr>
      </p:pic>
      <p:sp>
        <p:nvSpPr>
          <p:cNvPr id="7" name="五邊形 6"/>
          <p:cNvSpPr/>
          <p:nvPr/>
        </p:nvSpPr>
        <p:spPr>
          <a:xfrm>
            <a:off x="251520" y="1448780"/>
            <a:ext cx="3668102" cy="830997"/>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全部數列都是未排序數列，從最後一個數</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看起，它沒比</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小，所以不做任何動作。</a:t>
            </a:r>
            <a:endParaRPr lang="en-US" altLang="zh-TW" sz="1600" b="1" dirty="0">
              <a:latin typeface="微軟正黑體" panose="020B0604030504040204" pitchFamily="34" charset="-120"/>
              <a:ea typeface="微軟正黑體" panose="020B0604030504040204" pitchFamily="34" charset="-120"/>
            </a:endParaRPr>
          </a:p>
        </p:txBody>
      </p:sp>
      <p:sp>
        <p:nvSpPr>
          <p:cNvPr id="10" name="五邊形 9"/>
          <p:cNvSpPr/>
          <p:nvPr/>
        </p:nvSpPr>
        <p:spPr>
          <a:xfrm>
            <a:off x="251520" y="2798930"/>
            <a:ext cx="3668102" cy="830997"/>
          </a:xfrm>
          <a:prstGeom prst="homePlate">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看到</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小，所以往前推，又比</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小，再往前推，一直被推到最前面，造成已排序數列中有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11" name="五邊形 10"/>
          <p:cNvSpPr/>
          <p:nvPr/>
        </p:nvSpPr>
        <p:spPr>
          <a:xfrm>
            <a:off x="296525" y="3879050"/>
            <a:ext cx="3668102" cy="1323439"/>
          </a:xfrm>
          <a:prstGeom prst="homePlate">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再從最後一個數</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看起，它沒</a:t>
            </a:r>
            <a:r>
              <a:rPr lang="zh-TW" altLang="en-US" sz="1600" b="1" dirty="0" smtClean="0">
                <a:latin typeface="微軟正黑體" panose="020B0604030504040204" pitchFamily="34" charset="-120"/>
                <a:ea typeface="微軟正黑體" panose="020B0604030504040204" pitchFamily="34" charset="-120"/>
              </a:rPr>
              <a:t>比 </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小，所以不做任何動作，接著看到</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小，所以往前推，又比</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小，再往前推，一直被推到最</a:t>
            </a:r>
            <a:r>
              <a:rPr lang="zh-TW" altLang="en-US" sz="1600" b="1" dirty="0" smtClean="0">
                <a:latin typeface="微軟正黑體" panose="020B0604030504040204" pitchFamily="34" charset="-120"/>
                <a:ea typeface="微軟正黑體" panose="020B0604030504040204" pitchFamily="34" charset="-120"/>
              </a:rPr>
              <a:t>前面。</a:t>
            </a:r>
            <a:endParaRPr lang="en-US" altLang="zh-TW"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051995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rotWithShape="1">
          <a:blip r:embed="rId2" cstate="print"/>
          <a:srcRect t="49352" b="33968"/>
          <a:stretch/>
        </p:blipFill>
        <p:spPr bwMode="auto">
          <a:xfrm>
            <a:off x="4031940" y="888678"/>
            <a:ext cx="5012391" cy="1370192"/>
          </a:xfrm>
          <a:prstGeom prst="rect">
            <a:avLst/>
          </a:prstGeom>
          <a:noFill/>
          <a:ln w="9525">
            <a:noFill/>
            <a:miter lim="800000"/>
            <a:headEnd/>
            <a:tailEnd/>
          </a:ln>
          <a:effectLst/>
        </p:spPr>
      </p:pic>
      <p:sp>
        <p:nvSpPr>
          <p:cNvPr id="9" name="五邊形 8"/>
          <p:cNvSpPr/>
          <p:nvPr/>
        </p:nvSpPr>
        <p:spPr>
          <a:xfrm>
            <a:off x="251520" y="969725"/>
            <a:ext cx="3668102" cy="1323439"/>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再從最後一個數</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看起，它比</a:t>
            </a:r>
            <a:r>
              <a:rPr lang="zh-TW" altLang="en-US" sz="1600" b="1" dirty="0" smtClean="0">
                <a:latin typeface="微軟正黑體" panose="020B0604030504040204" pitchFamily="34" charset="-120"/>
                <a:ea typeface="微軟正黑體" panose="020B0604030504040204" pitchFamily="34" charset="-120"/>
              </a:rPr>
              <a:t>前  面</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小，所以往前推，但推完後它比前面</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大，所以就停住，再看</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小，所以往前推，但推完後它比前面</a:t>
            </a:r>
            <a:r>
              <a:rPr lang="en-US" altLang="zh-TW" sz="1600" b="1" dirty="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大。</a:t>
            </a:r>
            <a:endParaRPr lang="en-US" altLang="zh-TW" sz="1600" b="1" dirty="0">
              <a:latin typeface="微軟正黑體" panose="020B0604030504040204" pitchFamily="34" charset="-120"/>
              <a:ea typeface="微軟正黑體" panose="020B0604030504040204" pitchFamily="34" charset="-120"/>
            </a:endParaRPr>
          </a:p>
        </p:txBody>
      </p:sp>
      <p:sp>
        <p:nvSpPr>
          <p:cNvPr id="11" name="五邊形 10"/>
          <p:cNvSpPr/>
          <p:nvPr/>
        </p:nvSpPr>
        <p:spPr>
          <a:xfrm>
            <a:off x="251520" y="2640350"/>
            <a:ext cx="3668102" cy="1323439"/>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再從最後一個數</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看起，它沒</a:t>
            </a:r>
            <a:r>
              <a:rPr lang="zh-TW" altLang="en-US" sz="1600" b="1" dirty="0" smtClean="0">
                <a:latin typeface="微軟正黑體" panose="020B0604030504040204" pitchFamily="34" charset="-120"/>
                <a:ea typeface="微軟正黑體" panose="020B0604030504040204" pitchFamily="34" charset="-120"/>
              </a:rPr>
              <a:t>比 </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小，所以不做任何動作，接著看到</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小，所以往前推，但推完後它比前面</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大，所以就停</a:t>
            </a:r>
            <a:r>
              <a:rPr lang="zh-TW" altLang="en-US" sz="1600" b="1" dirty="0" smtClean="0">
                <a:latin typeface="微軟正黑體" panose="020B0604030504040204" pitchFamily="34" charset="-120"/>
                <a:ea typeface="微軟正黑體" panose="020B0604030504040204" pitchFamily="34" charset="-120"/>
              </a:rPr>
              <a:t>住。</a:t>
            </a:r>
            <a:endParaRPr lang="en-US" altLang="zh-TW" sz="1600" b="1" dirty="0">
              <a:latin typeface="微軟正黑體" panose="020B0604030504040204" pitchFamily="34" charset="-120"/>
              <a:ea typeface="微軟正黑體" panose="020B0604030504040204" pitchFamily="34" charset="-120"/>
            </a:endParaRPr>
          </a:p>
        </p:txBody>
      </p:sp>
      <p:sp>
        <p:nvSpPr>
          <p:cNvPr id="12" name="五邊形 11"/>
          <p:cNvSpPr/>
          <p:nvPr/>
        </p:nvSpPr>
        <p:spPr>
          <a:xfrm>
            <a:off x="251520" y="4262655"/>
            <a:ext cx="3668102" cy="1815882"/>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smtClean="0">
                <a:latin typeface="微軟正黑體" panose="020B0604030504040204" pitchFamily="34" charset="-120"/>
                <a:ea typeface="微軟正黑體" panose="020B0604030504040204" pitchFamily="34" charset="-120"/>
              </a:rPr>
              <a:t>再從最後一個數</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看起，發現   這一次從</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一直看到</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，都沒有往前推的動作，表示在未排序數列中，每個數都</a:t>
            </a:r>
            <a:r>
              <a:rPr lang="zh-TW" altLang="en-US" sz="1600" b="1" dirty="0" smtClean="0">
                <a:latin typeface="微軟正黑體" panose="020B0604030504040204" pitchFamily="34" charset="-120"/>
                <a:ea typeface="微軟正黑體" panose="020B0604030504040204" pitchFamily="34" charset="-120"/>
              </a:rPr>
              <a:t>不比前面</a:t>
            </a:r>
            <a:r>
              <a:rPr lang="zh-TW" altLang="en-US" sz="1600" b="1" dirty="0">
                <a:latin typeface="微軟正黑體" panose="020B0604030504040204" pitchFamily="34" charset="-120"/>
                <a:ea typeface="微軟正黑體" panose="020B0604030504040204" pitchFamily="34" charset="-120"/>
              </a:rPr>
              <a:t>的數小，亦即它也已排序，</a:t>
            </a:r>
            <a:r>
              <a:rPr lang="zh-TW" altLang="en-US" sz="1600" b="1" dirty="0" smtClean="0">
                <a:latin typeface="微軟正黑體" panose="020B0604030504040204" pitchFamily="34" charset="-120"/>
                <a:ea typeface="微軟正黑體" panose="020B0604030504040204" pitchFamily="34" charset="-120"/>
              </a:rPr>
              <a:t>因此得到</a:t>
            </a:r>
            <a:r>
              <a:rPr lang="zh-TW" altLang="en-US" sz="1600" b="1" dirty="0">
                <a:latin typeface="微軟正黑體" panose="020B0604030504040204" pitchFamily="34" charset="-120"/>
                <a:ea typeface="微軟正黑體" panose="020B0604030504040204" pitchFamily="34" charset="-120"/>
              </a:rPr>
              <a:t>最終的排序</a:t>
            </a:r>
            <a:r>
              <a:rPr lang="zh-TW" altLang="en-US" sz="1600" b="1" dirty="0" smtClean="0">
                <a:latin typeface="微軟正黑體" panose="020B0604030504040204" pitchFamily="34" charset="-120"/>
                <a:ea typeface="微軟正黑體" panose="020B0604030504040204" pitchFamily="34" charset="-120"/>
              </a:rPr>
              <a:t>結果</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pic>
        <p:nvPicPr>
          <p:cNvPr id="13" name="Picture 2"/>
          <p:cNvPicPr>
            <a:picLocks noChangeAspect="1" noChangeArrowheads="1"/>
          </p:cNvPicPr>
          <p:nvPr/>
        </p:nvPicPr>
        <p:blipFill rotWithShape="1">
          <a:blip r:embed="rId2" cstate="print"/>
          <a:srcRect t="66265" b="16752"/>
          <a:stretch/>
        </p:blipFill>
        <p:spPr bwMode="auto">
          <a:xfrm>
            <a:off x="4015294" y="2708919"/>
            <a:ext cx="5012391" cy="1395156"/>
          </a:xfrm>
          <a:prstGeom prst="rect">
            <a:avLst/>
          </a:prstGeom>
          <a:noFill/>
          <a:ln w="9525">
            <a:noFill/>
            <a:miter lim="800000"/>
            <a:headEnd/>
            <a:tailEnd/>
          </a:ln>
          <a:effectLst/>
        </p:spPr>
      </p:pic>
      <p:pic>
        <p:nvPicPr>
          <p:cNvPr id="14" name="Picture 2"/>
          <p:cNvPicPr>
            <a:picLocks noChangeAspect="1" noChangeArrowheads="1"/>
          </p:cNvPicPr>
          <p:nvPr/>
        </p:nvPicPr>
        <p:blipFill rotWithShape="1">
          <a:blip r:embed="rId2" cstate="print"/>
          <a:srcRect t="84331" b="-1314"/>
          <a:stretch/>
        </p:blipFill>
        <p:spPr bwMode="auto">
          <a:xfrm>
            <a:off x="4031940" y="4779149"/>
            <a:ext cx="5012391" cy="1395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快速排序法</a:t>
            </a:r>
            <a:r>
              <a:rPr lang="en-US" altLang="zh-TW" dirty="0"/>
              <a:t>(quick sort</a:t>
            </a:r>
            <a:r>
              <a:rPr lang="en-US" altLang="zh-TW" dirty="0" smtClean="0"/>
              <a:t>)</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快速排序法的概念比較複雜，在此我們並不深入討論細節，僅就整個方向略加敘述，希望讀者能有所體會。</a:t>
            </a:r>
            <a:endParaRPr lang="en-US" altLang="zh-TW" dirty="0" smtClean="0"/>
          </a:p>
          <a:p>
            <a:r>
              <a:rPr lang="zh-TW" altLang="en-US" dirty="0" smtClean="0"/>
              <a:t>它的作法是先取一個數，通常是最前面的那個數，決定這個數該在的位置，等這個數就定位後，比它小的數會在該數的前面，而比它大的數會在該數的後面，再將同樣招數套在前面那一堆以及後面那一堆，等到大家都就定位後，整個數列也已排序了。</a:t>
            </a:r>
            <a:endParaRPr lang="zh-TW"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rotWithShape="1">
          <a:blip r:embed="rId2" cstate="print"/>
          <a:srcRect t="1" b="80969"/>
          <a:stretch/>
        </p:blipFill>
        <p:spPr bwMode="auto">
          <a:xfrm>
            <a:off x="4028295" y="1371370"/>
            <a:ext cx="4909190" cy="1427560"/>
          </a:xfrm>
          <a:prstGeom prst="rect">
            <a:avLst/>
          </a:prstGeom>
          <a:noFill/>
          <a:ln w="9525">
            <a:noFill/>
            <a:miter lim="800000"/>
            <a:headEnd/>
            <a:tailEnd/>
          </a:ln>
          <a:effectLst/>
        </p:spPr>
      </p:pic>
      <p:sp>
        <p:nvSpPr>
          <p:cNvPr id="5" name="圓角矩形 4"/>
          <p:cNvSpPr/>
          <p:nvPr/>
        </p:nvSpPr>
        <p:spPr>
          <a:xfrm>
            <a:off x="239569" y="1021880"/>
            <a:ext cx="3668102" cy="2062103"/>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smtClean="0">
                <a:latin typeface="微軟正黑體" panose="020B0604030504040204" pitchFamily="34" charset="-120"/>
                <a:ea typeface="微軟正黑體" panose="020B0604030504040204" pitchFamily="34" charset="-120"/>
              </a:rPr>
              <a:t>分別</a:t>
            </a:r>
            <a:r>
              <a:rPr lang="zh-TW" altLang="en-US" sz="1600" b="1" dirty="0">
                <a:latin typeface="微軟正黑體" panose="020B0604030504040204" pitchFamily="34" charset="-120"/>
                <a:ea typeface="微軟正黑體" panose="020B0604030504040204" pitchFamily="34" charset="-120"/>
              </a:rPr>
              <a:t>從數列的前面和後面往中間看起，從前面過來的會停在</a:t>
            </a:r>
            <a:r>
              <a:rPr lang="zh-TW" altLang="en-US" sz="1600" b="1" dirty="0" smtClean="0">
                <a:latin typeface="微軟正黑體" panose="020B0604030504040204" pitchFamily="34" charset="-120"/>
                <a:ea typeface="微軟正黑體" panose="020B0604030504040204" pitchFamily="34" charset="-120"/>
              </a:rPr>
              <a:t>比</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大的地方，因為我們希望將比</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大的數都往後移，因此</a:t>
            </a:r>
            <a:r>
              <a:rPr lang="zh-TW" altLang="en-US" sz="1600" b="1" dirty="0" smtClean="0">
                <a:latin typeface="微軟正黑體" panose="020B0604030504040204" pitchFamily="34" charset="-120"/>
                <a:ea typeface="微軟正黑體" panose="020B0604030504040204" pitchFamily="34" charset="-120"/>
              </a:rPr>
              <a:t>停在</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；從後面過來的，會停在比</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小的地方，因為我們</a:t>
            </a:r>
            <a:r>
              <a:rPr lang="zh-TW" altLang="en-US" sz="1600" b="1" dirty="0" smtClean="0">
                <a:latin typeface="微軟正黑體" panose="020B0604030504040204" pitchFamily="34" charset="-120"/>
                <a:ea typeface="微軟正黑體" panose="020B0604030504040204" pitchFamily="34" charset="-120"/>
              </a:rPr>
              <a:t>希望將</a:t>
            </a:r>
            <a:r>
              <a:rPr lang="zh-TW" altLang="en-US" sz="1600" b="1" dirty="0">
                <a:latin typeface="微軟正黑體" panose="020B0604030504040204" pitchFamily="34" charset="-120"/>
                <a:ea typeface="微軟正黑體" panose="020B0604030504040204" pitchFamily="34" charset="-120"/>
              </a:rPr>
              <a:t>比</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小的都往前移，因此停在</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；此時，將</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和</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互</a:t>
            </a:r>
            <a:r>
              <a:rPr lang="zh-TW" altLang="en-US" sz="1600" b="1" dirty="0" smtClean="0">
                <a:latin typeface="微軟正黑體" panose="020B0604030504040204" pitchFamily="34" charset="-120"/>
                <a:ea typeface="微軟正黑體" panose="020B0604030504040204" pitchFamily="34" charset="-120"/>
              </a:rPr>
              <a:t>調。</a:t>
            </a:r>
            <a:endParaRPr lang="en-US" altLang="zh-TW" sz="1600" b="1" dirty="0">
              <a:latin typeface="微軟正黑體" panose="020B0604030504040204" pitchFamily="34" charset="-120"/>
              <a:ea typeface="微軟正黑體" panose="020B0604030504040204" pitchFamily="34" charset="-120"/>
            </a:endParaRPr>
          </a:p>
        </p:txBody>
      </p:sp>
      <p:pic>
        <p:nvPicPr>
          <p:cNvPr id="6" name="Picture 2"/>
          <p:cNvPicPr>
            <a:picLocks noChangeAspect="1" noChangeArrowheads="1"/>
          </p:cNvPicPr>
          <p:nvPr/>
        </p:nvPicPr>
        <p:blipFill rotWithShape="1">
          <a:blip r:embed="rId2" cstate="print"/>
          <a:srcRect t="19057" b="61913"/>
          <a:stretch/>
        </p:blipFill>
        <p:spPr bwMode="auto">
          <a:xfrm>
            <a:off x="4028295" y="3531610"/>
            <a:ext cx="4909190" cy="1427560"/>
          </a:xfrm>
          <a:prstGeom prst="rect">
            <a:avLst/>
          </a:prstGeom>
          <a:noFill/>
          <a:ln w="9525">
            <a:noFill/>
            <a:miter lim="800000"/>
            <a:headEnd/>
            <a:tailEnd/>
          </a:ln>
          <a:effectLst/>
        </p:spPr>
      </p:pic>
      <p:sp>
        <p:nvSpPr>
          <p:cNvPr id="7" name="圓角矩形 6"/>
          <p:cNvSpPr/>
          <p:nvPr/>
        </p:nvSpPr>
        <p:spPr>
          <a:xfrm>
            <a:off x="239569" y="3569603"/>
            <a:ext cx="3668102" cy="919401"/>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smtClean="0">
                <a:latin typeface="微軟正黑體" panose="020B0604030504040204" pitchFamily="34" charset="-120"/>
                <a:ea typeface="微軟正黑體" panose="020B0604030504040204" pitchFamily="34" charset="-120"/>
              </a:rPr>
              <a:t>接著</a:t>
            </a:r>
            <a:r>
              <a:rPr lang="zh-TW" altLang="en-US" sz="1600" b="1" dirty="0">
                <a:latin typeface="微軟正黑體" panose="020B0604030504040204" pitchFamily="34" charset="-120"/>
                <a:ea typeface="微軟正黑體" panose="020B0604030504040204" pitchFamily="34" charset="-120"/>
              </a:rPr>
              <a:t>再往中間邁進，</a:t>
            </a:r>
            <a:r>
              <a:rPr lang="zh-TW" altLang="en-US" sz="1600" b="1" dirty="0" smtClean="0">
                <a:latin typeface="微軟正黑體" panose="020B0604030504040204" pitchFamily="34" charset="-120"/>
                <a:ea typeface="微軟正黑體" panose="020B0604030504040204" pitchFamily="34" charset="-120"/>
              </a:rPr>
              <a:t>因此又</a:t>
            </a:r>
            <a:r>
              <a:rPr lang="zh-TW" altLang="en-US" sz="1600" b="1" dirty="0">
                <a:latin typeface="微軟正黑體" panose="020B0604030504040204" pitchFamily="34" charset="-120"/>
                <a:ea typeface="微軟正黑體" panose="020B0604030504040204" pitchFamily="34" charset="-120"/>
              </a:rPr>
              <a:t>互調了</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和</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，最後我們</a:t>
            </a:r>
            <a:r>
              <a:rPr lang="zh-TW" altLang="en-US" sz="1600" b="1" dirty="0" smtClean="0">
                <a:latin typeface="微軟正黑體" panose="020B0604030504040204" pitchFamily="34" charset="-120"/>
                <a:ea typeface="微軟正黑體" panose="020B0604030504040204" pitchFamily="34" charset="-120"/>
              </a:rPr>
              <a:t>得到</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8" name="圓角矩形 7"/>
          <p:cNvSpPr/>
          <p:nvPr/>
        </p:nvSpPr>
        <p:spPr>
          <a:xfrm>
            <a:off x="239569" y="5282663"/>
            <a:ext cx="3668102" cy="646986"/>
          </a:xfrm>
          <a:prstGeom prst="round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smtClean="0">
                <a:latin typeface="微軟正黑體" panose="020B0604030504040204" pitchFamily="34" charset="-120"/>
                <a:ea typeface="微軟正黑體" panose="020B0604030504040204" pitchFamily="34" charset="-120"/>
              </a:rPr>
              <a:t>再</a:t>
            </a:r>
            <a:r>
              <a:rPr lang="zh-TW" altLang="en-US" sz="1600" b="1" dirty="0">
                <a:latin typeface="微軟正黑體" panose="020B0604030504040204" pitchFamily="34" charset="-120"/>
                <a:ea typeface="微軟正黑體" panose="020B0604030504040204" pitchFamily="34" charset="-120"/>
              </a:rPr>
              <a:t>把</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和</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互調，得到</a:t>
            </a:r>
            <a:r>
              <a:rPr lang="en-US" altLang="zh-TW" sz="1600" b="1" dirty="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pic>
        <p:nvPicPr>
          <p:cNvPr id="9" name="Picture 2"/>
          <p:cNvPicPr>
            <a:picLocks noChangeAspect="1" noChangeArrowheads="1"/>
          </p:cNvPicPr>
          <p:nvPr/>
        </p:nvPicPr>
        <p:blipFill rotWithShape="1">
          <a:blip r:embed="rId2" cstate="print"/>
          <a:srcRect t="37196" b="43774"/>
          <a:stretch/>
        </p:blipFill>
        <p:spPr bwMode="auto">
          <a:xfrm>
            <a:off x="4028295" y="5094185"/>
            <a:ext cx="4909190" cy="14275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rotWithShape="1">
          <a:blip r:embed="rId2" cstate="print"/>
          <a:srcRect t="56562" b="411"/>
          <a:stretch/>
        </p:blipFill>
        <p:spPr bwMode="auto">
          <a:xfrm>
            <a:off x="4028295" y="2258870"/>
            <a:ext cx="4909190" cy="3227760"/>
          </a:xfrm>
          <a:prstGeom prst="rect">
            <a:avLst/>
          </a:prstGeom>
          <a:noFill/>
          <a:ln w="9525">
            <a:noFill/>
            <a:miter lim="800000"/>
            <a:headEnd/>
            <a:tailEnd/>
          </a:ln>
          <a:effectLst/>
        </p:spPr>
      </p:pic>
      <p:sp>
        <p:nvSpPr>
          <p:cNvPr id="5" name="圓角矩形 4"/>
          <p:cNvSpPr/>
          <p:nvPr/>
        </p:nvSpPr>
        <p:spPr>
          <a:xfrm>
            <a:off x="239569" y="2393885"/>
            <a:ext cx="3668102" cy="919401"/>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a:latin typeface="微軟正黑體" panose="020B0604030504040204" pitchFamily="34" charset="-120"/>
                <a:ea typeface="微軟正黑體" panose="020B0604030504040204" pitchFamily="34" charset="-120"/>
              </a:rPr>
              <a:t>此時</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已就定位，</a:t>
            </a:r>
            <a:r>
              <a:rPr lang="zh-TW" altLang="en-US" sz="1600" b="1" dirty="0" smtClean="0">
                <a:latin typeface="微軟正黑體" panose="020B0604030504040204" pitchFamily="34" charset="-120"/>
                <a:ea typeface="微軟正黑體" panose="020B0604030504040204" pitchFamily="34" charset="-120"/>
              </a:rPr>
              <a:t>剩下的</a:t>
            </a:r>
            <a:r>
              <a:rPr lang="zh-TW" altLang="en-US" sz="1600" b="1" dirty="0">
                <a:latin typeface="微軟正黑體" panose="020B0604030504040204" pitchFamily="34" charset="-120"/>
                <a:ea typeface="微軟正黑體" panose="020B0604030504040204" pitchFamily="34" charset="-120"/>
              </a:rPr>
              <a:t>任務就是把</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及</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這兩個子數列排</a:t>
            </a:r>
            <a:r>
              <a:rPr lang="zh-TW" altLang="en-US" sz="1600" b="1" dirty="0" smtClean="0">
                <a:latin typeface="微軟正黑體" panose="020B0604030504040204" pitchFamily="34" charset="-120"/>
                <a:ea typeface="微軟正黑體" panose="020B0604030504040204" pitchFamily="34" charset="-120"/>
              </a:rPr>
              <a:t>好。</a:t>
            </a:r>
            <a:endParaRPr lang="en-US" altLang="zh-TW" sz="1600" b="1" dirty="0">
              <a:latin typeface="微軟正黑體" panose="020B0604030504040204" pitchFamily="34" charset="-120"/>
              <a:ea typeface="微軟正黑體" panose="020B0604030504040204" pitchFamily="34" charset="-120"/>
            </a:endParaRPr>
          </a:p>
        </p:txBody>
      </p:sp>
      <p:sp>
        <p:nvSpPr>
          <p:cNvPr id="7" name="圓角矩形 6"/>
          <p:cNvSpPr/>
          <p:nvPr/>
        </p:nvSpPr>
        <p:spPr>
          <a:xfrm>
            <a:off x="239569" y="4537209"/>
            <a:ext cx="3668102" cy="646986"/>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a:latin typeface="微軟正黑體" panose="020B0604030504040204" pitchFamily="34" charset="-120"/>
                <a:ea typeface="微軟正黑體" panose="020B0604030504040204" pitchFamily="34" charset="-120"/>
              </a:rPr>
              <a:t>套用同樣的招式將這兩個子數列一一</a:t>
            </a:r>
            <a:r>
              <a:rPr lang="zh-TW" altLang="en-US" sz="1600" b="1" dirty="0" smtClean="0">
                <a:latin typeface="微軟正黑體" panose="020B0604030504040204" pitchFamily="34" charset="-120"/>
                <a:ea typeface="微軟正黑體" panose="020B0604030504040204" pitchFamily="34" charset="-120"/>
              </a:rPr>
              <a:t>解決。</a:t>
            </a:r>
            <a:endParaRPr lang="en-US" altLang="zh-TW"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57880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11-1 </a:t>
            </a:r>
            <a:r>
              <a:rPr lang="zh-TW" altLang="en-US" b="1" dirty="0" smtClean="0"/>
              <a:t>最大數及最小數找法</a:t>
            </a:r>
            <a:endParaRPr lang="zh-TW" altLang="en-US" dirty="0"/>
          </a:p>
        </p:txBody>
      </p:sp>
      <p:pic>
        <p:nvPicPr>
          <p:cNvPr id="5" name="Picture 2"/>
          <p:cNvPicPr>
            <a:picLocks noChangeAspect="1" noChangeArrowheads="1"/>
          </p:cNvPicPr>
          <p:nvPr/>
        </p:nvPicPr>
        <p:blipFill>
          <a:blip r:embed="rId2" cstate="print">
            <a:duotone>
              <a:schemeClr val="accent5">
                <a:shade val="45000"/>
                <a:satMod val="135000"/>
              </a:schemeClr>
              <a:prstClr val="white"/>
            </a:duotone>
          </a:blip>
          <a:srcRect/>
          <a:stretch>
            <a:fillRect/>
          </a:stretch>
        </p:blipFill>
        <p:spPr bwMode="auto">
          <a:xfrm>
            <a:off x="2591780" y="2708920"/>
            <a:ext cx="5880724" cy="3131371"/>
          </a:xfrm>
          <a:prstGeom prst="rect">
            <a:avLst/>
          </a:prstGeom>
          <a:noFill/>
          <a:ln w="9525">
            <a:noFill/>
            <a:miter lim="800000"/>
            <a:headEnd/>
            <a:tailEnd/>
          </a:ln>
          <a:effectLst/>
        </p:spPr>
      </p:pic>
      <p:sp>
        <p:nvSpPr>
          <p:cNvPr id="4" name="內容版面配置區 3"/>
          <p:cNvSpPr>
            <a:spLocks noGrp="1"/>
          </p:cNvSpPr>
          <p:nvPr>
            <p:ph idx="1"/>
          </p:nvPr>
        </p:nvSpPr>
        <p:spPr/>
        <p:txBody>
          <a:bodyPr>
            <a:normAutofit/>
          </a:bodyPr>
          <a:lstStyle/>
          <a:p>
            <a:r>
              <a:rPr lang="zh-TW" altLang="en-US" dirty="0" smtClean="0">
                <a:hlinkClick r:id="rId3" action="ppaction://hlinksldjump"/>
              </a:rPr>
              <a:t>作法</a:t>
            </a:r>
            <a:r>
              <a:rPr lang="en-US" altLang="zh-TW" dirty="0" smtClean="0">
                <a:hlinkClick r:id="rId3" action="ppaction://hlinksldjump"/>
              </a:rPr>
              <a:t>1</a:t>
            </a:r>
            <a:r>
              <a:rPr lang="zh-TW" altLang="en-US" dirty="0" smtClean="0">
                <a:hlinkClick r:id="rId3" action="ppaction://hlinksldjump"/>
              </a:rPr>
              <a:t>─逐一比較法</a:t>
            </a:r>
            <a:endParaRPr lang="en-US" altLang="zh-TW" dirty="0" smtClean="0"/>
          </a:p>
          <a:p>
            <a:r>
              <a:rPr lang="zh-TW" altLang="en-US" dirty="0" smtClean="0">
                <a:hlinkClick r:id="rId4" action="ppaction://hlinksldjump"/>
              </a:rPr>
              <a:t>作法</a:t>
            </a:r>
            <a:r>
              <a:rPr lang="en-US" altLang="zh-TW" dirty="0" smtClean="0">
                <a:hlinkClick r:id="rId4" action="ppaction://hlinksldjump"/>
              </a:rPr>
              <a:t>2</a:t>
            </a:r>
            <a:r>
              <a:rPr lang="zh-TW" altLang="en-US" dirty="0" smtClean="0">
                <a:hlinkClick r:id="rId4" action="ppaction://hlinksldjump"/>
              </a:rPr>
              <a:t>─兩兩比較法</a:t>
            </a:r>
            <a:endParaRPr lang="zh-TW"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快速排序法</a:t>
            </a:r>
            <a:r>
              <a:rPr lang="en-US" altLang="zh-TW" dirty="0"/>
              <a:t>(quick sort</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zh-TW" altLang="en-US" dirty="0"/>
              <a:t>快速排序法通常執行起來，比前面的方法要快許多</a:t>
            </a:r>
            <a:r>
              <a:rPr lang="zh-TW" altLang="en-US" dirty="0" smtClean="0"/>
              <a:t>，若每次</a:t>
            </a:r>
            <a:r>
              <a:rPr lang="zh-TW" altLang="en-US" dirty="0"/>
              <a:t>就定位的數正好把數列切成兩個大小</a:t>
            </a:r>
            <a:r>
              <a:rPr lang="zh-TW" altLang="en-US" dirty="0" smtClean="0"/>
              <a:t>差不多</a:t>
            </a:r>
            <a:r>
              <a:rPr lang="zh-TW" altLang="en-US" dirty="0"/>
              <a:t>的子數列</a:t>
            </a:r>
            <a:r>
              <a:rPr lang="zh-TW" altLang="en-US" dirty="0" smtClean="0"/>
              <a:t>，子</a:t>
            </a:r>
            <a:r>
              <a:rPr lang="zh-TW" altLang="en-US" dirty="0"/>
              <a:t>數列的大小每次縮小一半，</a:t>
            </a:r>
            <a:r>
              <a:rPr lang="zh-TW" altLang="en-US" dirty="0" smtClean="0"/>
              <a:t>等到</a:t>
            </a:r>
            <a:r>
              <a:rPr lang="zh-TW" altLang="en-US" dirty="0"/>
              <a:t>子數列被切到只剩一</a:t>
            </a:r>
            <a:r>
              <a:rPr lang="zh-TW" altLang="en-US" dirty="0" smtClean="0"/>
              <a:t>個數。</a:t>
            </a:r>
            <a:endParaRPr lang="en-US" altLang="zh-TW" dirty="0" smtClean="0"/>
          </a:p>
          <a:p>
            <a:r>
              <a:rPr lang="zh-TW" altLang="en-US" dirty="0" smtClean="0"/>
              <a:t>假設</a:t>
            </a:r>
            <a:r>
              <a:rPr lang="en-US" altLang="zh-TW" dirty="0" smtClean="0"/>
              <a:t>n</a:t>
            </a:r>
            <a:r>
              <a:rPr lang="zh-TW" altLang="en-US" dirty="0" smtClean="0"/>
              <a:t>是</a:t>
            </a:r>
            <a:r>
              <a:rPr lang="en-US" altLang="zh-TW" dirty="0" smtClean="0"/>
              <a:t>2</a:t>
            </a:r>
            <a:r>
              <a:rPr lang="zh-TW" altLang="en-US" dirty="0" smtClean="0"/>
              <a:t>的整數次方，如果一個數列長度為</a:t>
            </a:r>
            <a:r>
              <a:rPr lang="en-US" altLang="zh-TW" dirty="0" smtClean="0"/>
              <a:t>n</a:t>
            </a:r>
            <a:r>
              <a:rPr lang="zh-TW" altLang="en-US" dirty="0"/>
              <a:t>，每次若被切為一半，得到所切的</a:t>
            </a:r>
            <a:r>
              <a:rPr lang="zh-TW" altLang="en-US" dirty="0" smtClean="0"/>
              <a:t>次數</a:t>
            </a:r>
            <a:r>
              <a:rPr lang="zh-TW" altLang="en-US" dirty="0"/>
              <a:t>大約為</a:t>
            </a:r>
            <a:r>
              <a:rPr lang="en-US" altLang="zh-TW" dirty="0"/>
              <a:t>log</a:t>
            </a:r>
            <a:r>
              <a:rPr lang="en-US" altLang="zh-TW" baseline="-25000" dirty="0"/>
              <a:t>2</a:t>
            </a:r>
            <a:r>
              <a:rPr lang="en-US" altLang="zh-TW" dirty="0"/>
              <a:t>n</a:t>
            </a:r>
            <a:r>
              <a:rPr lang="zh-TW" altLang="en-US" dirty="0"/>
              <a:t>，精細的計算可證明快速排序法所用比較</a:t>
            </a:r>
            <a:r>
              <a:rPr lang="zh-TW" altLang="en-US" dirty="0" smtClean="0"/>
              <a:t>次數的</a:t>
            </a:r>
            <a:r>
              <a:rPr lang="zh-TW" altLang="en-US" dirty="0"/>
              <a:t>平均和</a:t>
            </a:r>
            <a:r>
              <a:rPr lang="en-US" altLang="zh-TW" dirty="0"/>
              <a:t>nlog</a:t>
            </a:r>
            <a:r>
              <a:rPr lang="en-US" altLang="zh-TW" baseline="-25000" dirty="0"/>
              <a:t>2</a:t>
            </a:r>
            <a:r>
              <a:rPr lang="en-US" altLang="zh-TW" dirty="0"/>
              <a:t>n</a:t>
            </a:r>
            <a:r>
              <a:rPr lang="zh-TW" altLang="en-US" dirty="0"/>
              <a:t>的常數倍成正比。</a:t>
            </a:r>
          </a:p>
        </p:txBody>
      </p:sp>
    </p:spTree>
    <p:extLst>
      <p:ext uri="{BB962C8B-B14F-4D97-AF65-F5344CB8AC3E}">
        <p14:creationId xmlns:p14="http://schemas.microsoft.com/office/powerpoint/2010/main" val="7622798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11-3 </a:t>
            </a:r>
            <a:r>
              <a:rPr lang="zh-TW" altLang="en-US" dirty="0" smtClean="0"/>
              <a:t>二元搜尋法</a:t>
            </a:r>
            <a:endParaRPr lang="zh-TW" altLang="en-US" dirty="0"/>
          </a:p>
        </p:txBody>
      </p:sp>
      <p:sp>
        <p:nvSpPr>
          <p:cNvPr id="4" name="內容版面配置區 3"/>
          <p:cNvSpPr>
            <a:spLocks noGrp="1"/>
          </p:cNvSpPr>
          <p:nvPr>
            <p:ph idx="1"/>
          </p:nvPr>
        </p:nvSpPr>
        <p:spPr/>
        <p:txBody>
          <a:bodyPr>
            <a:normAutofit/>
          </a:bodyPr>
          <a:lstStyle/>
          <a:p>
            <a:r>
              <a:rPr lang="zh-TW" altLang="en-US" dirty="0" smtClean="0"/>
              <a:t>給定一個數列，搜尋問題問的是某個數是否在裡面？例如：給定一個數列</a:t>
            </a:r>
            <a:r>
              <a:rPr lang="en-US" altLang="zh-TW" dirty="0" smtClean="0"/>
              <a:t>16</a:t>
            </a:r>
            <a:r>
              <a:rPr lang="zh-TW" altLang="en-US" dirty="0" smtClean="0"/>
              <a:t>、</a:t>
            </a:r>
            <a:r>
              <a:rPr lang="en-US" altLang="zh-TW" dirty="0" smtClean="0"/>
              <a:t>77</a:t>
            </a:r>
            <a:r>
              <a:rPr lang="zh-TW" altLang="en-US" dirty="0" smtClean="0"/>
              <a:t>、</a:t>
            </a:r>
            <a:r>
              <a:rPr lang="en-US" altLang="zh-TW" dirty="0" smtClean="0"/>
              <a:t>25</a:t>
            </a:r>
            <a:r>
              <a:rPr lang="zh-TW" altLang="en-US" dirty="0" smtClean="0"/>
              <a:t>、</a:t>
            </a:r>
            <a:r>
              <a:rPr lang="en-US" altLang="zh-TW" dirty="0" smtClean="0"/>
              <a:t>85</a:t>
            </a:r>
            <a:r>
              <a:rPr lang="zh-TW" altLang="en-US" dirty="0" smtClean="0"/>
              <a:t>、</a:t>
            </a:r>
            <a:r>
              <a:rPr lang="en-US" altLang="zh-TW" dirty="0" smtClean="0"/>
              <a:t>12</a:t>
            </a:r>
            <a:r>
              <a:rPr lang="zh-TW" altLang="en-US" dirty="0" smtClean="0"/>
              <a:t>、</a:t>
            </a:r>
            <a:r>
              <a:rPr lang="en-US" altLang="zh-TW" dirty="0" smtClean="0"/>
              <a:t>8</a:t>
            </a:r>
            <a:r>
              <a:rPr lang="zh-TW" altLang="en-US" dirty="0" smtClean="0"/>
              <a:t>、</a:t>
            </a:r>
            <a:r>
              <a:rPr lang="en-US" altLang="zh-TW" dirty="0" smtClean="0"/>
              <a:t>36</a:t>
            </a:r>
            <a:r>
              <a:rPr lang="zh-TW" altLang="en-US" dirty="0" smtClean="0"/>
              <a:t>、</a:t>
            </a:r>
            <a:r>
              <a:rPr lang="en-US" altLang="zh-TW" dirty="0" smtClean="0"/>
              <a:t>52</a:t>
            </a:r>
            <a:r>
              <a:rPr lang="zh-TW" altLang="en-US" dirty="0" smtClean="0"/>
              <a:t>，請問</a:t>
            </a:r>
            <a:r>
              <a:rPr lang="en-US" altLang="zh-TW" dirty="0" smtClean="0"/>
              <a:t>5</a:t>
            </a:r>
            <a:r>
              <a:rPr lang="zh-TW" altLang="en-US" dirty="0" smtClean="0"/>
              <a:t>在不在裡面？</a:t>
            </a:r>
            <a:endParaRPr lang="en-US" altLang="zh-TW" dirty="0" smtClean="0"/>
          </a:p>
          <a:p>
            <a:r>
              <a:rPr lang="zh-TW" altLang="en-US" dirty="0" smtClean="0"/>
              <a:t>我們逐一比對後發現</a:t>
            </a:r>
            <a:r>
              <a:rPr lang="en-US" altLang="zh-TW" dirty="0" smtClean="0"/>
              <a:t>5</a:t>
            </a:r>
            <a:r>
              <a:rPr lang="zh-TW" altLang="en-US" dirty="0" smtClean="0"/>
              <a:t>並不在裡面，所以回答</a:t>
            </a:r>
            <a:r>
              <a:rPr lang="en-US" altLang="zh-TW" dirty="0" smtClean="0"/>
              <a:t>5</a:t>
            </a:r>
            <a:r>
              <a:rPr lang="zh-TW" altLang="en-US" dirty="0" smtClean="0"/>
              <a:t>不在這數列裡。</a:t>
            </a:r>
            <a:endParaRPr lang="en-US" altLang="zh-TW" dirty="0" smtClean="0"/>
          </a:p>
          <a:p>
            <a:r>
              <a:rPr lang="zh-TW" altLang="en-US" dirty="0" smtClean="0"/>
              <a:t>請問</a:t>
            </a:r>
            <a:r>
              <a:rPr lang="en-US" altLang="zh-TW" dirty="0" smtClean="0"/>
              <a:t>12</a:t>
            </a:r>
            <a:r>
              <a:rPr lang="zh-TW" altLang="en-US" dirty="0" smtClean="0"/>
              <a:t>在不在裡面呢？我們一一看過去，發現第五個位置有</a:t>
            </a:r>
            <a:r>
              <a:rPr lang="en-US" altLang="zh-TW" dirty="0" smtClean="0"/>
              <a:t>12</a:t>
            </a:r>
            <a:r>
              <a:rPr lang="zh-TW" altLang="en-US" dirty="0" smtClean="0"/>
              <a:t>，因此回答</a:t>
            </a:r>
            <a:r>
              <a:rPr lang="en-US" altLang="zh-TW" dirty="0" smtClean="0"/>
              <a:t>12</a:t>
            </a:r>
            <a:r>
              <a:rPr lang="zh-TW" altLang="en-US" dirty="0" smtClean="0"/>
              <a:t>在這數列裡。</a:t>
            </a:r>
            <a:endParaRPr lang="zh-TW"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11-3 </a:t>
            </a:r>
            <a:r>
              <a:rPr lang="zh-TW" altLang="en-US" dirty="0"/>
              <a:t>二元搜尋法</a:t>
            </a:r>
          </a:p>
        </p:txBody>
      </p:sp>
      <p:sp>
        <p:nvSpPr>
          <p:cNvPr id="3" name="內容版面配置區 2"/>
          <p:cNvSpPr>
            <a:spLocks noGrp="1"/>
          </p:cNvSpPr>
          <p:nvPr>
            <p:ph idx="1"/>
          </p:nvPr>
        </p:nvSpPr>
        <p:spPr/>
        <p:txBody>
          <a:bodyPr/>
          <a:lstStyle/>
          <a:p>
            <a:r>
              <a:rPr lang="zh-TW" altLang="en-US" dirty="0"/>
              <a:t>這種逐一比較搜尋的方法稱為</a:t>
            </a:r>
            <a:r>
              <a:rPr lang="zh-TW" altLang="en-US" dirty="0">
                <a:solidFill>
                  <a:srgbClr val="C00000"/>
                </a:solidFill>
              </a:rPr>
              <a:t>循序搜尋法</a:t>
            </a:r>
            <a:r>
              <a:rPr lang="en-US" altLang="zh-TW" dirty="0"/>
              <a:t>(sequential search)</a:t>
            </a:r>
            <a:r>
              <a:rPr lang="zh-TW" altLang="en-US" dirty="0"/>
              <a:t>，在數列很短的時候，還撐得過去，但當數列很長的時候，每次搜尋都要一一比對，則效率就差了</a:t>
            </a:r>
            <a:r>
              <a:rPr lang="zh-TW" altLang="en-US" dirty="0" smtClean="0"/>
              <a:t>。</a:t>
            </a:r>
            <a:endParaRPr lang="en-US" altLang="zh-TW" dirty="0" smtClean="0"/>
          </a:p>
          <a:p>
            <a:r>
              <a:rPr lang="zh-TW" altLang="en-US" dirty="0">
                <a:solidFill>
                  <a:srgbClr val="C00000"/>
                </a:solidFill>
              </a:rPr>
              <a:t>二元搜尋</a:t>
            </a:r>
            <a:r>
              <a:rPr lang="zh-TW" altLang="en-US" dirty="0" smtClean="0">
                <a:solidFill>
                  <a:srgbClr val="C00000"/>
                </a:solidFill>
              </a:rPr>
              <a:t>法</a:t>
            </a:r>
            <a:r>
              <a:rPr lang="zh-TW" altLang="en-US" dirty="0" smtClean="0"/>
              <a:t>（</a:t>
            </a:r>
            <a:r>
              <a:rPr lang="en-US" altLang="zh-TW" dirty="0" smtClean="0"/>
              <a:t>binary </a:t>
            </a:r>
            <a:r>
              <a:rPr lang="en-US" altLang="zh-TW" dirty="0"/>
              <a:t>search</a:t>
            </a:r>
            <a:r>
              <a:rPr lang="zh-TW" altLang="en-US" dirty="0"/>
              <a:t>）的運作</a:t>
            </a:r>
            <a:r>
              <a:rPr lang="zh-TW" altLang="en-US" dirty="0" smtClean="0"/>
              <a:t>道理，如果我們</a:t>
            </a:r>
            <a:r>
              <a:rPr lang="zh-TW" altLang="en-US" dirty="0"/>
              <a:t>先有個排序好的數列，則搜尋起來就有效多了。</a:t>
            </a:r>
          </a:p>
        </p:txBody>
      </p:sp>
    </p:spTree>
    <p:extLst>
      <p:ext uri="{BB962C8B-B14F-4D97-AF65-F5344CB8AC3E}">
        <p14:creationId xmlns:p14="http://schemas.microsoft.com/office/powerpoint/2010/main" val="3854779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11-3 </a:t>
            </a:r>
            <a:r>
              <a:rPr lang="zh-TW" altLang="en-US" dirty="0"/>
              <a:t>二元搜尋法</a:t>
            </a:r>
          </a:p>
        </p:txBody>
      </p:sp>
      <p:sp>
        <p:nvSpPr>
          <p:cNvPr id="2" name="內容版面配置區 1"/>
          <p:cNvSpPr>
            <a:spLocks noGrp="1"/>
          </p:cNvSpPr>
          <p:nvPr>
            <p:ph idx="1"/>
          </p:nvPr>
        </p:nvSpPr>
        <p:spPr/>
        <p:txBody>
          <a:bodyPr/>
          <a:lstStyle/>
          <a:p>
            <a:r>
              <a:rPr lang="zh-TW" altLang="en-US" dirty="0" smtClean="0"/>
              <a:t>給定一個排序好的數列，二元搜尋法的步驟如下</a:t>
            </a:r>
            <a:r>
              <a:rPr lang="en-US" altLang="zh-TW" dirty="0" smtClean="0"/>
              <a:t>(</a:t>
            </a:r>
            <a:r>
              <a:rPr lang="zh-TW" altLang="en-US" dirty="0" smtClean="0"/>
              <a:t>實作時須注意儲存數列的陣列是從</a:t>
            </a:r>
            <a:r>
              <a:rPr lang="en-US" altLang="zh-TW" dirty="0" smtClean="0"/>
              <a:t>0</a:t>
            </a:r>
            <a:r>
              <a:rPr lang="zh-TW" altLang="en-US" dirty="0" smtClean="0"/>
              <a:t>的位置算起，或是從</a:t>
            </a:r>
            <a:r>
              <a:rPr lang="en-US" altLang="zh-TW" dirty="0" smtClean="0"/>
              <a:t>1</a:t>
            </a:r>
            <a:r>
              <a:rPr lang="zh-TW" altLang="en-US" dirty="0" smtClean="0"/>
              <a:t>的位置算起。</a:t>
            </a:r>
            <a:r>
              <a:rPr lang="en-US" altLang="zh-TW" dirty="0" smtClean="0"/>
              <a:t>)</a:t>
            </a:r>
            <a:r>
              <a:rPr lang="zh-TW" altLang="en-US" dirty="0" smtClean="0"/>
              <a:t>：</a:t>
            </a:r>
          </a:p>
        </p:txBody>
      </p:sp>
      <p:graphicFrame>
        <p:nvGraphicFramePr>
          <p:cNvPr id="7" name="資料庫圖表 6"/>
          <p:cNvGraphicFramePr/>
          <p:nvPr>
            <p:extLst>
              <p:ext uri="{D42A27DB-BD31-4B8C-83A1-F6EECF244321}">
                <p14:modId xmlns:p14="http://schemas.microsoft.com/office/powerpoint/2010/main" val="2206380705"/>
              </p:ext>
            </p:extLst>
          </p:nvPr>
        </p:nvGraphicFramePr>
        <p:xfrm>
          <a:off x="971599" y="3744035"/>
          <a:ext cx="7515835" cy="2205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11-3 </a:t>
            </a:r>
            <a:r>
              <a:rPr lang="zh-TW" altLang="en-US" dirty="0"/>
              <a:t>二元搜尋法</a:t>
            </a:r>
          </a:p>
        </p:txBody>
      </p:sp>
      <p:graphicFrame>
        <p:nvGraphicFramePr>
          <p:cNvPr id="9" name="資料庫圖表 8"/>
          <p:cNvGraphicFramePr/>
          <p:nvPr>
            <p:extLst>
              <p:ext uri="{D42A27DB-BD31-4B8C-83A1-F6EECF244321}">
                <p14:modId xmlns:p14="http://schemas.microsoft.com/office/powerpoint/2010/main" val="4111000420"/>
              </p:ext>
            </p:extLst>
          </p:nvPr>
        </p:nvGraphicFramePr>
        <p:xfrm>
          <a:off x="791580" y="2123855"/>
          <a:ext cx="7740860" cy="382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11-3 </a:t>
            </a:r>
            <a:r>
              <a:rPr lang="zh-TW" altLang="en-US" dirty="0"/>
              <a:t>二元搜尋法</a:t>
            </a:r>
          </a:p>
        </p:txBody>
      </p:sp>
      <p:pic>
        <p:nvPicPr>
          <p:cNvPr id="9218" name="Picture 2"/>
          <p:cNvPicPr>
            <a:picLocks noGrp="1" noChangeAspect="1" noChangeArrowheads="1"/>
          </p:cNvPicPr>
          <p:nvPr>
            <p:ph idx="1"/>
          </p:nvPr>
        </p:nvPicPr>
        <p:blipFill>
          <a:blip r:embed="rId2" cstate="print"/>
          <a:stretch>
            <a:fillRect/>
          </a:stretch>
        </p:blipFill>
        <p:spPr bwMode="auto">
          <a:xfrm>
            <a:off x="871917" y="2168860"/>
            <a:ext cx="7400165" cy="2690442"/>
          </a:xfrm>
          <a:prstGeom prst="rect">
            <a:avLst/>
          </a:prstGeom>
          <a:noFill/>
          <a:ln w="9525">
            <a:noFill/>
            <a:miter lim="800000"/>
            <a:headEnd/>
            <a:tailEnd/>
          </a:ln>
          <a:effectLst/>
        </p:spPr>
      </p:pic>
      <p:sp>
        <p:nvSpPr>
          <p:cNvPr id="4" name="矩形 3"/>
          <p:cNvSpPr/>
          <p:nvPr/>
        </p:nvSpPr>
        <p:spPr>
          <a:xfrm>
            <a:off x="2244632" y="5274205"/>
            <a:ext cx="499893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TW" altLang="en-US" b="1" dirty="0" smtClean="0">
                <a:solidFill>
                  <a:schemeClr val="bg1"/>
                </a:solidFill>
                <a:latin typeface="微軟正黑體" pitchFamily="34" charset="-120"/>
                <a:ea typeface="微軟正黑體" pitchFamily="34" charset="-120"/>
              </a:rPr>
              <a:t>二元搜尋法只要比較一次，問題大小就至少減半</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11-3 </a:t>
            </a:r>
            <a:r>
              <a:rPr lang="zh-TW" altLang="en-US" dirty="0"/>
              <a:t>二元搜尋法</a:t>
            </a:r>
          </a:p>
        </p:txBody>
      </p:sp>
      <p:sp>
        <p:nvSpPr>
          <p:cNvPr id="2" name="內容版面配置區 1"/>
          <p:cNvSpPr>
            <a:spLocks noGrp="1"/>
          </p:cNvSpPr>
          <p:nvPr>
            <p:ph idx="1"/>
          </p:nvPr>
        </p:nvSpPr>
        <p:spPr/>
        <p:txBody>
          <a:bodyPr>
            <a:normAutofit/>
          </a:bodyPr>
          <a:lstStyle/>
          <a:p>
            <a:r>
              <a:rPr lang="zh-TW" altLang="en-US" dirty="0" smtClean="0"/>
              <a:t>假設我們的數列有</a:t>
            </a:r>
            <a:r>
              <a:rPr lang="en-US" altLang="zh-TW" dirty="0" smtClean="0"/>
              <a:t>2</a:t>
            </a:r>
            <a:r>
              <a:rPr lang="en-US" altLang="zh-TW" baseline="30000" dirty="0" smtClean="0"/>
              <a:t>30</a:t>
            </a:r>
            <a:r>
              <a:rPr lang="zh-TW" altLang="en-US" dirty="0" smtClean="0"/>
              <a:t>個數，也就是大約十億個數，若該數列已排序，以二元搜尋法找某數是否在裡面，最多需要幾次比較呢？</a:t>
            </a:r>
            <a:endParaRPr lang="en-US" altLang="zh-TW" dirty="0" smtClean="0"/>
          </a:p>
          <a:p>
            <a:r>
              <a:rPr lang="zh-TW" altLang="en-US" dirty="0" smtClean="0"/>
              <a:t>先比一次中間數，所須考慮的子數列個數就從</a:t>
            </a:r>
            <a:r>
              <a:rPr lang="en-US" altLang="zh-TW" dirty="0" smtClean="0"/>
              <a:t>2</a:t>
            </a:r>
            <a:r>
              <a:rPr lang="en-US" altLang="zh-TW" baseline="30000" dirty="0" smtClean="0"/>
              <a:t>30</a:t>
            </a:r>
            <a:r>
              <a:rPr lang="zh-TW" altLang="en-US" dirty="0" smtClean="0"/>
              <a:t>減半成為</a:t>
            </a:r>
            <a:r>
              <a:rPr lang="en-US" altLang="zh-TW" dirty="0" smtClean="0"/>
              <a:t>2</a:t>
            </a:r>
            <a:r>
              <a:rPr lang="en-US" altLang="zh-TW" baseline="30000" dirty="0" smtClean="0"/>
              <a:t>29</a:t>
            </a:r>
            <a:r>
              <a:rPr lang="zh-TW" altLang="en-US" dirty="0" smtClean="0"/>
              <a:t>，再一次比較，所須考慮的子數列個數最多為</a:t>
            </a:r>
            <a:r>
              <a:rPr lang="en-US" altLang="zh-TW" dirty="0" smtClean="0"/>
              <a:t>2</a:t>
            </a:r>
            <a:r>
              <a:rPr lang="en-US" altLang="zh-TW" baseline="30000" dirty="0" smtClean="0"/>
              <a:t>28</a:t>
            </a:r>
            <a:r>
              <a:rPr lang="zh-TW" altLang="en-US" dirty="0" smtClean="0"/>
              <a:t>，</a:t>
            </a:r>
            <a:r>
              <a:rPr lang="en-US" altLang="zh-TW" dirty="0" smtClean="0"/>
              <a:t>...</a:t>
            </a:r>
            <a:r>
              <a:rPr lang="zh-TW" altLang="en-US" dirty="0" smtClean="0"/>
              <a:t>，經過</a:t>
            </a:r>
            <a:r>
              <a:rPr lang="en-US" altLang="zh-TW" dirty="0" smtClean="0"/>
              <a:t>30</a:t>
            </a:r>
            <a:r>
              <a:rPr lang="zh-TW" altLang="en-US" dirty="0" smtClean="0"/>
              <a:t>次比較後，子數列最多只剩</a:t>
            </a:r>
            <a:r>
              <a:rPr lang="en-US" altLang="zh-TW" dirty="0" smtClean="0"/>
              <a:t>2</a:t>
            </a:r>
            <a:r>
              <a:rPr lang="en-US" altLang="zh-TW" baseline="30000" dirty="0" smtClean="0"/>
              <a:t>0</a:t>
            </a:r>
            <a:r>
              <a:rPr lang="zh-TW" altLang="en-US" dirty="0" smtClean="0"/>
              <a:t>個，此時再一次比較就可確認某數是否在裡面。</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11-3 </a:t>
            </a:r>
            <a:r>
              <a:rPr lang="zh-TW" altLang="en-US" dirty="0"/>
              <a:t>二元搜尋法</a:t>
            </a:r>
          </a:p>
        </p:txBody>
      </p:sp>
      <p:sp>
        <p:nvSpPr>
          <p:cNvPr id="3" name="內容版面配置區 2"/>
          <p:cNvSpPr>
            <a:spLocks noGrp="1"/>
          </p:cNvSpPr>
          <p:nvPr>
            <p:ph idx="1"/>
          </p:nvPr>
        </p:nvSpPr>
        <p:spPr/>
        <p:txBody>
          <a:bodyPr/>
          <a:lstStyle/>
          <a:p>
            <a:r>
              <a:rPr lang="zh-TW" altLang="en-US" dirty="0" smtClean="0"/>
              <a:t>因此</a:t>
            </a:r>
            <a:r>
              <a:rPr lang="zh-TW" altLang="en-US" dirty="0"/>
              <a:t>，二元搜尋法</a:t>
            </a:r>
            <a:r>
              <a:rPr lang="zh-TW" altLang="en-US" dirty="0" smtClean="0"/>
              <a:t>最多</a:t>
            </a:r>
            <a:r>
              <a:rPr lang="zh-TW" altLang="en-US" dirty="0"/>
              <a:t>只要</a:t>
            </a:r>
            <a:r>
              <a:rPr lang="en-US" altLang="zh-TW" dirty="0"/>
              <a:t>31</a:t>
            </a:r>
            <a:r>
              <a:rPr lang="zh-TW" altLang="en-US" dirty="0"/>
              <a:t>次比較，就可判斷某數是否在一個有十億個數的數列裡，很神奇吧</a:t>
            </a:r>
            <a:r>
              <a:rPr lang="zh-TW" altLang="en-US" dirty="0" smtClean="0"/>
              <a:t>！</a:t>
            </a:r>
            <a:endParaRPr lang="en-US" altLang="zh-TW" dirty="0" smtClean="0"/>
          </a:p>
          <a:p>
            <a:r>
              <a:rPr lang="zh-TW" altLang="en-US" dirty="0" smtClean="0"/>
              <a:t>同樣</a:t>
            </a:r>
            <a:r>
              <a:rPr lang="zh-TW" altLang="en-US" dirty="0"/>
              <a:t>推理，我們也可知道，若已排序的數列長度為</a:t>
            </a:r>
            <a:r>
              <a:rPr lang="en-US" altLang="zh-TW" dirty="0"/>
              <a:t>n</a:t>
            </a:r>
            <a:r>
              <a:rPr lang="zh-TW" altLang="en-US" dirty="0"/>
              <a:t>，則二元搜尋法的最多比較次數大約為</a:t>
            </a:r>
            <a:r>
              <a:rPr lang="en-US" altLang="zh-TW" dirty="0"/>
              <a:t>log</a:t>
            </a:r>
            <a:r>
              <a:rPr lang="en-US" altLang="zh-TW" baseline="-25000" dirty="0"/>
              <a:t>2</a:t>
            </a:r>
            <a:r>
              <a:rPr lang="en-US" altLang="zh-TW" dirty="0"/>
              <a:t>n</a:t>
            </a:r>
            <a:r>
              <a:rPr lang="zh-TW" altLang="en-US" dirty="0" smtClean="0"/>
              <a:t>。</a:t>
            </a:r>
            <a:endParaRPr lang="en-US" altLang="zh-TW" dirty="0" smtClean="0"/>
          </a:p>
        </p:txBody>
      </p:sp>
    </p:spTree>
    <p:extLst>
      <p:ext uri="{BB962C8B-B14F-4D97-AF65-F5344CB8AC3E}">
        <p14:creationId xmlns:p14="http://schemas.microsoft.com/office/powerpoint/2010/main" val="7111958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11-4 </a:t>
            </a:r>
            <a:r>
              <a:rPr lang="zh-TW" altLang="en-US" dirty="0" smtClean="0"/>
              <a:t>動態規劃技巧</a:t>
            </a:r>
            <a:endParaRPr lang="zh-TW" altLang="en-US" dirty="0"/>
          </a:p>
        </p:txBody>
      </p:sp>
      <p:sp>
        <p:nvSpPr>
          <p:cNvPr id="4" name="內容版面配置區 3"/>
          <p:cNvSpPr>
            <a:spLocks noGrp="1"/>
          </p:cNvSpPr>
          <p:nvPr>
            <p:ph idx="1"/>
          </p:nvPr>
        </p:nvSpPr>
        <p:spPr/>
        <p:txBody>
          <a:bodyPr>
            <a:normAutofit/>
          </a:bodyPr>
          <a:lstStyle/>
          <a:p>
            <a:r>
              <a:rPr lang="zh-TW" altLang="en-US" dirty="0" smtClean="0">
                <a:solidFill>
                  <a:srgbClr val="C00000"/>
                </a:solidFill>
              </a:rPr>
              <a:t>動態</a:t>
            </a:r>
            <a:r>
              <a:rPr lang="zh-TW" altLang="en-US" dirty="0">
                <a:solidFill>
                  <a:srgbClr val="C00000"/>
                </a:solidFill>
              </a:rPr>
              <a:t>規劃技巧</a:t>
            </a:r>
            <a:r>
              <a:rPr lang="en-US" altLang="zh-TW" dirty="0"/>
              <a:t>(dynamic </a:t>
            </a:r>
            <a:r>
              <a:rPr lang="en-US" altLang="zh-TW" dirty="0" err="1"/>
              <a:t>progr</a:t>
            </a:r>
            <a:r>
              <a:rPr lang="en-US" altLang="zh-TW" dirty="0"/>
              <a:t> </a:t>
            </a:r>
            <a:r>
              <a:rPr lang="en-US" altLang="zh-TW" dirty="0" err="1" smtClean="0"/>
              <a:t>amming</a:t>
            </a:r>
            <a:r>
              <a:rPr lang="en-US" altLang="zh-TW" dirty="0" smtClean="0"/>
              <a:t>)</a:t>
            </a:r>
            <a:r>
              <a:rPr lang="zh-TW" altLang="en-US" dirty="0" smtClean="0"/>
              <a:t>的</a:t>
            </a:r>
            <a:r>
              <a:rPr lang="en-US" altLang="zh-TW" dirty="0" smtClean="0"/>
              <a:t>programming</a:t>
            </a:r>
            <a:r>
              <a:rPr lang="zh-TW" altLang="en-US" dirty="0" smtClean="0"/>
              <a:t>在此並不是程式設計的意思，而是代表一種「列表式」的運算。</a:t>
            </a:r>
            <a:endParaRPr lang="en-US" altLang="zh-TW" dirty="0" smtClean="0"/>
          </a:p>
          <a:p>
            <a:r>
              <a:rPr lang="zh-TW" altLang="en-US" dirty="0" smtClean="0"/>
              <a:t>在正式介紹動態規劃技巧之前，我們先從一個簡單的例子來感受列表式的計算為何有時可較有效率地求得我們所要的結果。</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sp>
        <p:nvSpPr>
          <p:cNvPr id="3" name="內容版面配置區 2"/>
          <p:cNvSpPr>
            <a:spLocks noGrp="1"/>
          </p:cNvSpPr>
          <p:nvPr>
            <p:ph idx="1"/>
          </p:nvPr>
        </p:nvSpPr>
        <p:spPr/>
        <p:txBody>
          <a:bodyPr/>
          <a:lstStyle/>
          <a:p>
            <a:r>
              <a:rPr lang="zh-TW" altLang="en-US" dirty="0">
                <a:solidFill>
                  <a:srgbClr val="C00000"/>
                </a:solidFill>
              </a:rPr>
              <a:t>費氏數</a:t>
            </a:r>
            <a:r>
              <a:rPr lang="en-US" altLang="zh-TW" dirty="0"/>
              <a:t>(</a:t>
            </a:r>
            <a:r>
              <a:rPr lang="zh-TW" altLang="en-US" dirty="0"/>
              <a:t> </a:t>
            </a:r>
            <a:r>
              <a:rPr lang="en-US" altLang="zh-TW" dirty="0"/>
              <a:t>Fibonacci</a:t>
            </a:r>
            <a:r>
              <a:rPr lang="zh-TW" altLang="en-US" dirty="0"/>
              <a:t> </a:t>
            </a:r>
            <a:r>
              <a:rPr lang="en-US" altLang="zh-TW" dirty="0"/>
              <a:t>number</a:t>
            </a:r>
            <a:r>
              <a:rPr lang="en-US" altLang="zh-TW" dirty="0" smtClean="0"/>
              <a:t>)</a:t>
            </a:r>
            <a:r>
              <a:rPr lang="zh-TW" altLang="en-US" dirty="0" smtClean="0"/>
              <a:t>可</a:t>
            </a:r>
            <a:r>
              <a:rPr lang="zh-TW" altLang="en-US" dirty="0"/>
              <a:t>用下列的遞迴關係</a:t>
            </a:r>
            <a:r>
              <a:rPr lang="en-US" altLang="zh-TW" dirty="0"/>
              <a:t>(recurrence)</a:t>
            </a:r>
            <a:r>
              <a:rPr lang="zh-TW" altLang="en-US" dirty="0"/>
              <a:t>來描述</a:t>
            </a:r>
            <a:r>
              <a:rPr lang="zh-TW" altLang="en-US" dirty="0" smtClean="0"/>
              <a:t>：</a:t>
            </a:r>
            <a:endParaRPr lang="en-US" altLang="zh-TW" dirty="0" smtClean="0"/>
          </a:p>
          <a:p>
            <a:endParaRPr lang="en-US" altLang="zh-TW" dirty="0"/>
          </a:p>
          <a:p>
            <a:endParaRPr lang="en-US" altLang="zh-TW" dirty="0" smtClean="0"/>
          </a:p>
          <a:p>
            <a:r>
              <a:rPr lang="zh-TW" altLang="en-US" dirty="0"/>
              <a:t>如果想知道</a:t>
            </a:r>
            <a:r>
              <a:rPr lang="en-US" altLang="zh-TW" dirty="0"/>
              <a:t>F</a:t>
            </a:r>
            <a:r>
              <a:rPr lang="en-US" altLang="zh-TW" baseline="-25000" dirty="0"/>
              <a:t>20</a:t>
            </a:r>
            <a:r>
              <a:rPr lang="zh-TW" altLang="en-US" dirty="0"/>
              <a:t>的值是多少，有人可能會以程式語言中的遞迴呼叫</a:t>
            </a:r>
            <a:r>
              <a:rPr lang="en-US" altLang="zh-TW" dirty="0"/>
              <a:t>(recursive call)</a:t>
            </a:r>
            <a:r>
              <a:rPr lang="zh-TW" altLang="en-US" dirty="0"/>
              <a:t>這麼做：先試著去求得</a:t>
            </a:r>
            <a:r>
              <a:rPr lang="en-US" altLang="zh-TW" dirty="0"/>
              <a:t>F</a:t>
            </a:r>
            <a:r>
              <a:rPr lang="en-US" altLang="zh-TW" baseline="-25000" dirty="0"/>
              <a:t>19</a:t>
            </a:r>
            <a:r>
              <a:rPr lang="zh-TW" altLang="en-US" dirty="0"/>
              <a:t>，然後再設法求</a:t>
            </a:r>
            <a:r>
              <a:rPr lang="en-US" altLang="zh-TW" dirty="0"/>
              <a:t>F</a:t>
            </a:r>
            <a:r>
              <a:rPr lang="en-US" altLang="zh-TW" baseline="-25000" dirty="0"/>
              <a:t>18</a:t>
            </a:r>
            <a:r>
              <a:rPr lang="zh-TW" altLang="en-US" dirty="0"/>
              <a:t>，最後再將兩個加起來。</a:t>
            </a:r>
          </a:p>
          <a:p>
            <a:endParaRPr lang="zh-TW" altLang="en-US" dirty="0"/>
          </a:p>
        </p:txBody>
      </p:sp>
      <p:pic>
        <p:nvPicPr>
          <p:cNvPr id="4" name="Picture 2"/>
          <p:cNvPicPr>
            <a:picLocks noChangeAspect="1" noChangeArrowheads="1"/>
          </p:cNvPicPr>
          <p:nvPr/>
        </p:nvPicPr>
        <p:blipFill rotWithShape="1">
          <a:blip r:embed="rId2" cstate="print"/>
          <a:srcRect l="2106" t="4458" r="1710" b="6392"/>
          <a:stretch/>
        </p:blipFill>
        <p:spPr bwMode="auto">
          <a:xfrm>
            <a:off x="1061610" y="3203975"/>
            <a:ext cx="6165685" cy="9001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12901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作法</a:t>
            </a:r>
            <a:r>
              <a:rPr lang="en-US" altLang="zh-TW" dirty="0" smtClean="0"/>
              <a:t>1</a:t>
            </a:r>
            <a:r>
              <a:rPr lang="zh-TW" altLang="en-US" dirty="0" smtClean="0"/>
              <a:t>－逐一比較法</a:t>
            </a:r>
            <a:endParaRPr lang="zh-TW" altLang="en-US" dirty="0"/>
          </a:p>
        </p:txBody>
      </p:sp>
      <p:sp>
        <p:nvSpPr>
          <p:cNvPr id="2" name="內容版面配置區 1"/>
          <p:cNvSpPr>
            <a:spLocks noGrp="1"/>
          </p:cNvSpPr>
          <p:nvPr>
            <p:ph idx="1"/>
          </p:nvPr>
        </p:nvSpPr>
        <p:spPr/>
        <p:txBody>
          <a:bodyPr>
            <a:normAutofit fontScale="92500" lnSpcReduction="20000"/>
          </a:bodyPr>
          <a:lstStyle/>
          <a:p>
            <a:r>
              <a:rPr lang="zh-TW" altLang="en-US" dirty="0" smtClean="0"/>
              <a:t>從第一個數看起，記錄到目前為止最大的數，循序往後面的數看去，如果接下來的數比所記錄的最大數更大，則取代之，直到最後一個數，則所記錄的數即為最大數。</a:t>
            </a:r>
          </a:p>
          <a:p>
            <a:r>
              <a:rPr lang="zh-TW" altLang="en-US" dirty="0" smtClean="0"/>
              <a:t>下圖給了一個八個數的例題「</a:t>
            </a:r>
            <a:r>
              <a:rPr lang="zh-TW" altLang="en-US" dirty="0" smtClean="0">
                <a:solidFill>
                  <a:srgbClr val="0070C0"/>
                </a:solidFill>
              </a:rPr>
              <a:t>請找出</a:t>
            </a:r>
            <a:r>
              <a:rPr lang="en-US" altLang="zh-TW" dirty="0" smtClean="0">
                <a:solidFill>
                  <a:srgbClr val="0070C0"/>
                </a:solidFill>
              </a:rPr>
              <a:t>16</a:t>
            </a:r>
            <a:r>
              <a:rPr lang="zh-TW" altLang="en-US" dirty="0" smtClean="0">
                <a:solidFill>
                  <a:srgbClr val="0070C0"/>
                </a:solidFill>
              </a:rPr>
              <a:t>、</a:t>
            </a:r>
            <a:r>
              <a:rPr lang="en-US" altLang="zh-TW" dirty="0" smtClean="0">
                <a:solidFill>
                  <a:srgbClr val="0070C0"/>
                </a:solidFill>
              </a:rPr>
              <a:t>77</a:t>
            </a:r>
            <a:r>
              <a:rPr lang="zh-TW" altLang="en-US" dirty="0" smtClean="0">
                <a:solidFill>
                  <a:srgbClr val="0070C0"/>
                </a:solidFill>
              </a:rPr>
              <a:t>、</a:t>
            </a:r>
            <a:r>
              <a:rPr lang="en-US" altLang="zh-TW" dirty="0" smtClean="0">
                <a:solidFill>
                  <a:srgbClr val="0070C0"/>
                </a:solidFill>
              </a:rPr>
              <a:t>25</a:t>
            </a:r>
            <a:r>
              <a:rPr lang="zh-TW" altLang="en-US" dirty="0" smtClean="0">
                <a:solidFill>
                  <a:srgbClr val="0070C0"/>
                </a:solidFill>
              </a:rPr>
              <a:t>、</a:t>
            </a:r>
            <a:r>
              <a:rPr lang="en-US" altLang="zh-TW" dirty="0" smtClean="0">
                <a:solidFill>
                  <a:srgbClr val="0070C0"/>
                </a:solidFill>
              </a:rPr>
              <a:t>85</a:t>
            </a:r>
            <a:r>
              <a:rPr lang="zh-TW" altLang="en-US" dirty="0" smtClean="0">
                <a:solidFill>
                  <a:srgbClr val="0070C0"/>
                </a:solidFill>
              </a:rPr>
              <a:t>、</a:t>
            </a:r>
            <a:r>
              <a:rPr lang="en-US" altLang="zh-TW" dirty="0" smtClean="0">
                <a:solidFill>
                  <a:srgbClr val="0070C0"/>
                </a:solidFill>
              </a:rPr>
              <a:t>12</a:t>
            </a:r>
            <a:r>
              <a:rPr lang="zh-TW" altLang="en-US" dirty="0" smtClean="0">
                <a:solidFill>
                  <a:srgbClr val="0070C0"/>
                </a:solidFill>
              </a:rPr>
              <a:t>、</a:t>
            </a:r>
            <a:r>
              <a:rPr lang="en-US" altLang="zh-TW" dirty="0" smtClean="0">
                <a:solidFill>
                  <a:srgbClr val="0070C0"/>
                </a:solidFill>
              </a:rPr>
              <a:t>8</a:t>
            </a:r>
            <a:r>
              <a:rPr lang="zh-TW" altLang="en-US" dirty="0" smtClean="0">
                <a:solidFill>
                  <a:srgbClr val="0070C0"/>
                </a:solidFill>
              </a:rPr>
              <a:t>、</a:t>
            </a:r>
            <a:r>
              <a:rPr lang="en-US" altLang="zh-TW" dirty="0" smtClean="0">
                <a:solidFill>
                  <a:srgbClr val="0070C0"/>
                </a:solidFill>
              </a:rPr>
              <a:t>36</a:t>
            </a:r>
            <a:r>
              <a:rPr lang="zh-TW" altLang="en-US" dirty="0" smtClean="0">
                <a:solidFill>
                  <a:srgbClr val="0070C0"/>
                </a:solidFill>
              </a:rPr>
              <a:t>及</a:t>
            </a:r>
            <a:r>
              <a:rPr lang="en-US" altLang="zh-TW" dirty="0" smtClean="0">
                <a:solidFill>
                  <a:srgbClr val="0070C0"/>
                </a:solidFill>
              </a:rPr>
              <a:t>52</a:t>
            </a:r>
            <a:r>
              <a:rPr lang="zh-TW" altLang="en-US" dirty="0" smtClean="0">
                <a:solidFill>
                  <a:srgbClr val="0070C0"/>
                </a:solidFill>
              </a:rPr>
              <a:t>裡的最大數</a:t>
            </a:r>
            <a:r>
              <a:rPr lang="zh-TW" altLang="en-US" dirty="0" smtClean="0"/>
              <a:t>」，一開始</a:t>
            </a:r>
            <a:r>
              <a:rPr lang="en-US" altLang="zh-TW" dirty="0" smtClean="0"/>
              <a:t>16</a:t>
            </a:r>
            <a:r>
              <a:rPr lang="zh-TW" altLang="en-US" dirty="0" smtClean="0"/>
              <a:t>是紀錄上最大的數；等看到</a:t>
            </a:r>
            <a:r>
              <a:rPr lang="en-US" altLang="zh-TW" dirty="0" smtClean="0"/>
              <a:t>77</a:t>
            </a:r>
            <a:r>
              <a:rPr lang="zh-TW" altLang="en-US" dirty="0" smtClean="0"/>
              <a:t>時，</a:t>
            </a:r>
            <a:r>
              <a:rPr lang="en-US" altLang="zh-TW" dirty="0" smtClean="0"/>
              <a:t>77</a:t>
            </a:r>
            <a:r>
              <a:rPr lang="zh-TW" altLang="en-US" dirty="0" smtClean="0"/>
              <a:t>比</a:t>
            </a:r>
            <a:r>
              <a:rPr lang="en-US" altLang="zh-TW" dirty="0" smtClean="0"/>
              <a:t>16</a:t>
            </a:r>
            <a:r>
              <a:rPr lang="zh-TW" altLang="en-US" dirty="0" smtClean="0"/>
              <a:t>大，所以將所記錄的數改成</a:t>
            </a:r>
            <a:r>
              <a:rPr lang="en-US" altLang="zh-TW" dirty="0" smtClean="0"/>
              <a:t>77</a:t>
            </a:r>
            <a:r>
              <a:rPr lang="zh-TW" altLang="en-US" dirty="0" smtClean="0"/>
              <a:t>；接著是</a:t>
            </a:r>
            <a:r>
              <a:rPr lang="en-US" altLang="zh-TW" dirty="0" smtClean="0"/>
              <a:t>25</a:t>
            </a:r>
            <a:r>
              <a:rPr lang="zh-TW" altLang="en-US" dirty="0" smtClean="0"/>
              <a:t>，但</a:t>
            </a:r>
            <a:r>
              <a:rPr lang="en-US" altLang="zh-TW" dirty="0" smtClean="0"/>
              <a:t>25</a:t>
            </a:r>
            <a:r>
              <a:rPr lang="zh-TW" altLang="en-US" dirty="0" smtClean="0"/>
              <a:t>比</a:t>
            </a:r>
            <a:r>
              <a:rPr lang="en-US" altLang="zh-TW" dirty="0" smtClean="0"/>
              <a:t>77</a:t>
            </a:r>
            <a:r>
              <a:rPr lang="zh-TW" altLang="en-US" dirty="0" smtClean="0"/>
              <a:t>小，所以不更改紀錄；接著是</a:t>
            </a:r>
            <a:r>
              <a:rPr lang="en-US" altLang="zh-TW" dirty="0" smtClean="0"/>
              <a:t>85</a:t>
            </a:r>
            <a:r>
              <a:rPr lang="zh-TW" altLang="en-US" dirty="0" smtClean="0"/>
              <a:t>，它比</a:t>
            </a:r>
            <a:r>
              <a:rPr lang="en-US" altLang="zh-TW" dirty="0" smtClean="0"/>
              <a:t>77</a:t>
            </a:r>
            <a:r>
              <a:rPr lang="zh-TW" altLang="en-US" dirty="0" smtClean="0"/>
              <a:t>大，所以最大數改成</a:t>
            </a:r>
            <a:r>
              <a:rPr lang="en-US" altLang="zh-TW" dirty="0" smtClean="0"/>
              <a:t>85</a:t>
            </a:r>
            <a:r>
              <a:rPr lang="zh-TW" altLang="en-US" dirty="0" smtClean="0"/>
              <a:t>，之後</a:t>
            </a:r>
            <a:r>
              <a:rPr lang="en-US" altLang="zh-TW" dirty="0" smtClean="0"/>
              <a:t>85</a:t>
            </a:r>
            <a:r>
              <a:rPr lang="zh-TW" altLang="en-US" dirty="0" smtClean="0"/>
              <a:t>持續為最大數，一直到最後，因此，最大數為</a:t>
            </a:r>
            <a:r>
              <a:rPr lang="en-US" altLang="zh-TW" dirty="0" smtClean="0"/>
              <a:t>85</a:t>
            </a:r>
            <a:r>
              <a:rPr lang="zh-TW" altLang="en-US" dirty="0" smtClean="0"/>
              <a:t>。</a:t>
            </a:r>
          </a:p>
          <a:p>
            <a:endParaRPr lang="zh-TW" altLang="en-US" dirty="0"/>
          </a:p>
        </p:txBody>
      </p:sp>
    </p:spTree>
    <p:extLst>
      <p:ext uri="{BB962C8B-B14F-4D97-AF65-F5344CB8AC3E}">
        <p14:creationId xmlns:p14="http://schemas.microsoft.com/office/powerpoint/2010/main" val="126364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sp>
        <p:nvSpPr>
          <p:cNvPr id="4" name="內容版面配置區 3"/>
          <p:cNvSpPr>
            <a:spLocks noGrp="1"/>
          </p:cNvSpPr>
          <p:nvPr>
            <p:ph idx="1"/>
          </p:nvPr>
        </p:nvSpPr>
        <p:spPr/>
        <p:txBody>
          <a:bodyPr>
            <a:normAutofit/>
          </a:bodyPr>
          <a:lstStyle/>
          <a:p>
            <a:pPr>
              <a:lnSpc>
                <a:spcPct val="120000"/>
              </a:lnSpc>
            </a:pPr>
            <a:r>
              <a:rPr lang="zh-TW" altLang="en-US" dirty="0" smtClean="0"/>
              <a:t>而要如何求得</a:t>
            </a:r>
            <a:r>
              <a:rPr lang="en-US" altLang="zh-TW" dirty="0" smtClean="0"/>
              <a:t>F</a:t>
            </a:r>
            <a:r>
              <a:rPr lang="en-US" altLang="zh-TW" baseline="-25000" dirty="0" smtClean="0"/>
              <a:t>19</a:t>
            </a:r>
            <a:r>
              <a:rPr lang="zh-TW" altLang="en-US" dirty="0" smtClean="0"/>
              <a:t>呢？這還不簡單嗎？將</a:t>
            </a:r>
            <a:r>
              <a:rPr lang="en-US" altLang="zh-TW" dirty="0" smtClean="0"/>
              <a:t>F</a:t>
            </a:r>
            <a:r>
              <a:rPr lang="en-US" altLang="zh-TW" baseline="-25000" dirty="0" smtClean="0"/>
              <a:t>18</a:t>
            </a:r>
            <a:r>
              <a:rPr lang="zh-TW" altLang="en-US" dirty="0" smtClean="0"/>
              <a:t>及</a:t>
            </a:r>
            <a:r>
              <a:rPr lang="en-US" altLang="zh-TW" dirty="0" smtClean="0"/>
              <a:t>F</a:t>
            </a:r>
            <a:r>
              <a:rPr lang="en-US" altLang="zh-TW" baseline="-25000" dirty="0" smtClean="0"/>
              <a:t>17</a:t>
            </a:r>
            <a:r>
              <a:rPr lang="zh-TW" altLang="en-US" dirty="0" smtClean="0"/>
              <a:t>算出來就可以了呀！</a:t>
            </a:r>
            <a:r>
              <a:rPr lang="en-US" altLang="zh-TW" dirty="0" smtClean="0"/>
              <a:t>Wait a minute</a:t>
            </a:r>
            <a:r>
              <a:rPr lang="zh-TW" altLang="en-US" dirty="0" smtClean="0"/>
              <a:t>！</a:t>
            </a:r>
            <a:r>
              <a:rPr lang="en-US" altLang="zh-TW" dirty="0" err="1" smtClean="0"/>
              <a:t>F</a:t>
            </a:r>
            <a:r>
              <a:rPr lang="en-US" altLang="zh-TW" baseline="-25000" dirty="0" err="1" smtClean="0"/>
              <a:t>18</a:t>
            </a:r>
            <a:r>
              <a:rPr lang="zh-TW" altLang="en-US" dirty="0" smtClean="0"/>
              <a:t>不是已經算過了嗎？為何現在又要重算了呢？</a:t>
            </a:r>
            <a:endParaRPr lang="en-US" altLang="zh-TW" dirty="0" smtClean="0"/>
          </a:p>
          <a:p>
            <a:pPr>
              <a:lnSpc>
                <a:spcPct val="120000"/>
              </a:lnSpc>
            </a:pPr>
            <a:r>
              <a:rPr lang="zh-TW" altLang="en-US" dirty="0" smtClean="0"/>
              <a:t>實際上，以遞迴呼叫來處理這樣的問題，重算的次數還真嚇人呢！</a:t>
            </a:r>
            <a:endParaRPr lang="en-US" altLang="zh-TW"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sp>
        <p:nvSpPr>
          <p:cNvPr id="3" name="內容版面配置區 2"/>
          <p:cNvSpPr>
            <a:spLocks noGrp="1"/>
          </p:cNvSpPr>
          <p:nvPr>
            <p:ph idx="1"/>
          </p:nvPr>
        </p:nvSpPr>
        <p:spPr/>
        <p:txBody>
          <a:bodyPr/>
          <a:lstStyle/>
          <a:p>
            <a:r>
              <a:rPr lang="zh-TW" altLang="en-US" dirty="0" smtClean="0"/>
              <a:t>如果</a:t>
            </a:r>
            <a:r>
              <a:rPr lang="zh-TW" altLang="en-US" dirty="0"/>
              <a:t>我們以列表式方法逐一從</a:t>
            </a:r>
            <a:r>
              <a:rPr lang="en-US" altLang="zh-TW" dirty="0"/>
              <a:t>F</a:t>
            </a:r>
            <a:r>
              <a:rPr lang="en-US" altLang="zh-TW" sz="3100" baseline="-25000" dirty="0"/>
              <a:t>0</a:t>
            </a:r>
            <a:r>
              <a:rPr lang="zh-TW" altLang="en-US" dirty="0"/>
              <a:t>、</a:t>
            </a:r>
            <a:r>
              <a:rPr lang="en-US" altLang="zh-TW" dirty="0"/>
              <a:t>F</a:t>
            </a:r>
            <a:r>
              <a:rPr lang="en-US" altLang="zh-TW" sz="3100" baseline="-25000" dirty="0"/>
              <a:t>1</a:t>
            </a:r>
            <a:r>
              <a:rPr lang="zh-TW" altLang="en-US" dirty="0"/>
              <a:t>、</a:t>
            </a:r>
            <a:r>
              <a:rPr lang="en-US" altLang="zh-TW" dirty="0"/>
              <a:t>F</a:t>
            </a:r>
            <a:r>
              <a:rPr lang="en-US" altLang="zh-TW" sz="3100" baseline="-25000" dirty="0"/>
              <a:t>2</a:t>
            </a:r>
            <a:r>
              <a:rPr lang="zh-TW" altLang="en-US" dirty="0"/>
              <a:t>等往</a:t>
            </a:r>
            <a:r>
              <a:rPr lang="en-US" altLang="zh-TW" dirty="0"/>
              <a:t>F</a:t>
            </a:r>
            <a:r>
              <a:rPr lang="en-US" altLang="zh-TW" sz="3100" baseline="-25000" dirty="0"/>
              <a:t>20</a:t>
            </a:r>
            <a:r>
              <a:rPr lang="zh-TW" altLang="en-US" dirty="0"/>
              <a:t>算去，你會發現在</a:t>
            </a:r>
            <a:r>
              <a:rPr lang="en-US" altLang="zh-TW" dirty="0"/>
              <a:t>20</a:t>
            </a:r>
            <a:r>
              <a:rPr lang="zh-TW" altLang="en-US" dirty="0"/>
              <a:t>次運算之內我們就能算出</a:t>
            </a:r>
            <a:r>
              <a:rPr lang="en-US" altLang="zh-TW" dirty="0"/>
              <a:t>F</a:t>
            </a:r>
            <a:r>
              <a:rPr lang="en-US" altLang="zh-TW" sz="3100" baseline="-25000" dirty="0"/>
              <a:t>20</a:t>
            </a:r>
            <a:r>
              <a:rPr lang="zh-TW" altLang="en-US" dirty="0"/>
              <a:t>的值</a:t>
            </a:r>
            <a:r>
              <a:rPr lang="zh-TW" altLang="en-US" dirty="0" smtClean="0"/>
              <a:t>：</a:t>
            </a:r>
            <a:endParaRPr lang="en-US" altLang="zh-TW" dirty="0" smtClean="0"/>
          </a:p>
          <a:p>
            <a:endParaRPr lang="en-US" altLang="zh-TW" dirty="0"/>
          </a:p>
          <a:p>
            <a:endParaRPr lang="en-US" altLang="zh-TW" dirty="0" smtClean="0"/>
          </a:p>
          <a:p>
            <a:r>
              <a:rPr lang="zh-TW" altLang="en-US" dirty="0"/>
              <a:t>列表式方法最大的作用就是避免重複計算</a:t>
            </a:r>
            <a:r>
              <a:rPr lang="en-US" altLang="zh-TW" dirty="0"/>
              <a:t>(</a:t>
            </a:r>
            <a:r>
              <a:rPr lang="en-US" altLang="zh-TW" dirty="0" err="1"/>
              <a:t>recomputation</a:t>
            </a:r>
            <a:r>
              <a:rPr lang="en-US" altLang="zh-TW" dirty="0" smtClean="0"/>
              <a:t>)</a:t>
            </a:r>
            <a:r>
              <a:rPr lang="zh-TW" altLang="en-US" dirty="0" smtClean="0"/>
              <a:t> 。</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016604" y="3699030"/>
            <a:ext cx="7425825" cy="775832"/>
          </a:xfrm>
          <a:prstGeom prst="rect">
            <a:avLst/>
          </a:prstGeom>
          <a:noFill/>
          <a:ln w="9525">
            <a:noFill/>
            <a:miter lim="800000"/>
            <a:headEnd/>
            <a:tailEnd/>
          </a:ln>
          <a:effectLst/>
        </p:spPr>
      </p:pic>
    </p:spTree>
    <p:extLst>
      <p:ext uri="{BB962C8B-B14F-4D97-AF65-F5344CB8AC3E}">
        <p14:creationId xmlns:p14="http://schemas.microsoft.com/office/powerpoint/2010/main" val="28319573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smtClean="0"/>
              <a:t>基本上，動態規劃技巧有三個主要部分：</a:t>
            </a:r>
            <a:endParaRPr lang="en-US" altLang="zh-TW" dirty="0" smtClean="0"/>
          </a:p>
          <a:p>
            <a:pPr lvl="1"/>
            <a:r>
              <a:rPr lang="zh-TW" altLang="en-US" dirty="0" smtClean="0"/>
              <a:t>遞迴關係</a:t>
            </a:r>
            <a:r>
              <a:rPr lang="en-US" altLang="zh-TW" dirty="0" smtClean="0"/>
              <a:t>(recurrence relation)</a:t>
            </a:r>
          </a:p>
          <a:p>
            <a:pPr lvl="1"/>
            <a:r>
              <a:rPr lang="zh-TW" altLang="en-US" dirty="0" smtClean="0"/>
              <a:t>列表式運算</a:t>
            </a:r>
            <a:r>
              <a:rPr lang="en-US" altLang="zh-TW" dirty="0" smtClean="0"/>
              <a:t>(tabular computation)</a:t>
            </a:r>
          </a:p>
          <a:p>
            <a:pPr lvl="1"/>
            <a:r>
              <a:rPr lang="zh-TW" altLang="en-US" dirty="0" smtClean="0"/>
              <a:t>路徑迴溯</a:t>
            </a:r>
            <a:r>
              <a:rPr lang="en-US" altLang="zh-TW" dirty="0" smtClean="0"/>
              <a:t>(</a:t>
            </a:r>
            <a:r>
              <a:rPr lang="en-US" altLang="zh-TW" dirty="0" err="1" smtClean="0"/>
              <a:t>traceback</a:t>
            </a:r>
            <a:r>
              <a:rPr lang="en-US" altLang="zh-TW" dirty="0" smtClean="0"/>
              <a:t>)</a:t>
            </a:r>
            <a:r>
              <a:rPr lang="zh-TW" altLang="en-US" dirty="0" smtClean="0"/>
              <a:t>。</a:t>
            </a:r>
            <a:endParaRPr lang="en-US" altLang="zh-TW" dirty="0" smtClean="0"/>
          </a:p>
          <a:p>
            <a:r>
              <a:rPr lang="zh-TW" altLang="en-US" dirty="0" smtClean="0"/>
              <a:t>我們以</a:t>
            </a:r>
            <a:r>
              <a:rPr lang="zh-TW" altLang="en-US" dirty="0" smtClean="0">
                <a:solidFill>
                  <a:srgbClr val="C00000"/>
                </a:solidFill>
              </a:rPr>
              <a:t>「最長共同子序列」</a:t>
            </a:r>
            <a:r>
              <a:rPr lang="en-US" altLang="zh-TW" dirty="0" smtClean="0"/>
              <a:t>(Longest Common Subsequence</a:t>
            </a:r>
            <a:r>
              <a:rPr lang="zh-TW" altLang="en-US" dirty="0" smtClean="0"/>
              <a:t>；</a:t>
            </a:r>
            <a:r>
              <a:rPr lang="en-US" altLang="zh-TW" dirty="0" smtClean="0"/>
              <a:t>LCS)</a:t>
            </a:r>
            <a:r>
              <a:rPr lang="zh-TW" altLang="en-US" dirty="0" smtClean="0"/>
              <a:t>問題為例來談談這些特性。</a:t>
            </a:r>
            <a:endParaRPr lang="en-US" altLang="zh-TW"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sp>
        <p:nvSpPr>
          <p:cNvPr id="3" name="內容版面配置區 2"/>
          <p:cNvSpPr>
            <a:spLocks noGrp="1"/>
          </p:cNvSpPr>
          <p:nvPr>
            <p:ph idx="1"/>
          </p:nvPr>
        </p:nvSpPr>
        <p:spPr/>
        <p:txBody>
          <a:bodyPr/>
          <a:lstStyle/>
          <a:p>
            <a:r>
              <a:rPr lang="zh-TW" altLang="en-US" dirty="0" smtClean="0"/>
              <a:t>首先先</a:t>
            </a:r>
            <a:r>
              <a:rPr lang="zh-TW" altLang="en-US" dirty="0"/>
              <a:t>解釋什麼是</a:t>
            </a:r>
            <a:r>
              <a:rPr lang="zh-TW" altLang="en-US" dirty="0">
                <a:solidFill>
                  <a:srgbClr val="C00000"/>
                </a:solidFill>
              </a:rPr>
              <a:t>子序列</a:t>
            </a:r>
            <a:r>
              <a:rPr lang="en-US" altLang="zh-TW" dirty="0"/>
              <a:t>(subsequence)</a:t>
            </a:r>
            <a:r>
              <a:rPr lang="zh-TW" altLang="en-US" dirty="0"/>
              <a:t> ，所謂子序列就是將一個序列中的一些</a:t>
            </a:r>
            <a:r>
              <a:rPr lang="en-US" altLang="zh-TW" dirty="0"/>
              <a:t>(</a:t>
            </a:r>
            <a:r>
              <a:rPr lang="zh-TW" altLang="en-US" dirty="0"/>
              <a:t>可能是零個</a:t>
            </a:r>
            <a:r>
              <a:rPr lang="en-US" altLang="zh-TW" dirty="0"/>
              <a:t>)</a:t>
            </a:r>
            <a:r>
              <a:rPr lang="zh-TW" altLang="en-US" dirty="0"/>
              <a:t>字元去掉所得到的序列，例如：</a:t>
            </a:r>
            <a:r>
              <a:rPr lang="en-US" altLang="zh-TW" dirty="0" err="1"/>
              <a:t>pred</a:t>
            </a:r>
            <a:r>
              <a:rPr lang="zh-TW" altLang="en-US" dirty="0"/>
              <a:t>、</a:t>
            </a:r>
            <a:r>
              <a:rPr lang="en-US" altLang="zh-TW" dirty="0" err="1"/>
              <a:t>sdn</a:t>
            </a:r>
            <a:r>
              <a:rPr lang="zh-TW" altLang="en-US" dirty="0"/>
              <a:t>、</a:t>
            </a:r>
            <a:r>
              <a:rPr lang="en-US" altLang="zh-TW" dirty="0" err="1"/>
              <a:t>predent</a:t>
            </a:r>
            <a:r>
              <a:rPr lang="zh-TW" altLang="en-US" dirty="0"/>
              <a:t>等都</a:t>
            </a:r>
            <a:r>
              <a:rPr lang="zh-TW" altLang="en-US" dirty="0" smtClean="0"/>
              <a:t>是</a:t>
            </a:r>
            <a:r>
              <a:rPr lang="en-US" altLang="zh-TW" dirty="0" smtClean="0">
                <a:solidFill>
                  <a:srgbClr val="0070C0"/>
                </a:solidFill>
              </a:rPr>
              <a:t>president</a:t>
            </a:r>
            <a:r>
              <a:rPr lang="zh-TW" altLang="en-US" dirty="0" smtClean="0"/>
              <a:t>的</a:t>
            </a:r>
            <a:r>
              <a:rPr lang="zh-TW" altLang="en-US" dirty="0"/>
              <a:t>子序列</a:t>
            </a:r>
            <a:r>
              <a:rPr lang="zh-TW" altLang="en-US" dirty="0" smtClean="0"/>
              <a:t>。</a:t>
            </a:r>
            <a:endParaRPr lang="en-US" altLang="zh-TW" dirty="0" smtClean="0"/>
          </a:p>
          <a:p>
            <a:r>
              <a:rPr lang="zh-TW" altLang="en-US" dirty="0" smtClean="0"/>
              <a:t>給</a:t>
            </a:r>
            <a:r>
              <a:rPr lang="zh-TW" altLang="en-US" dirty="0"/>
              <a:t>定兩序列，最長共同子序列</a:t>
            </a:r>
            <a:r>
              <a:rPr lang="en-US" altLang="zh-TW" dirty="0"/>
              <a:t>(LCS)</a:t>
            </a:r>
            <a:r>
              <a:rPr lang="zh-TW" altLang="en-US" dirty="0"/>
              <a:t>問題是決定一個子序列，</a:t>
            </a:r>
            <a:r>
              <a:rPr lang="zh-TW" altLang="en-US" dirty="0" smtClean="0"/>
              <a:t>使得：</a:t>
            </a:r>
            <a:endParaRPr lang="en-US" altLang="zh-TW" dirty="0"/>
          </a:p>
          <a:p>
            <a:pPr lvl="1"/>
            <a:r>
              <a:rPr lang="zh-TW" altLang="en-US" dirty="0" smtClean="0"/>
              <a:t>該</a:t>
            </a:r>
            <a:r>
              <a:rPr lang="zh-TW" altLang="en-US" dirty="0"/>
              <a:t>子序列是這兩序列的子序列；</a:t>
            </a:r>
            <a:endParaRPr lang="en-US" altLang="zh-TW" dirty="0"/>
          </a:p>
          <a:p>
            <a:pPr lvl="1"/>
            <a:r>
              <a:rPr lang="zh-TW" altLang="en-US" dirty="0" smtClean="0"/>
              <a:t>它的</a:t>
            </a:r>
            <a:r>
              <a:rPr lang="zh-TW" altLang="en-US" dirty="0"/>
              <a:t>長度是最長的。</a:t>
            </a:r>
            <a:endParaRPr lang="en-US" altLang="zh-TW" dirty="0"/>
          </a:p>
          <a:p>
            <a:endParaRPr lang="zh-TW" altLang="en-US" dirty="0"/>
          </a:p>
        </p:txBody>
      </p:sp>
    </p:spTree>
    <p:extLst>
      <p:ext uri="{BB962C8B-B14F-4D97-AF65-F5344CB8AC3E}">
        <p14:creationId xmlns:p14="http://schemas.microsoft.com/office/powerpoint/2010/main" val="16103938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內容版面配置區 8"/>
          <p:cNvSpPr>
            <a:spLocks noGrp="1"/>
          </p:cNvSpPr>
          <p:nvPr>
            <p:ph idx="1"/>
          </p:nvPr>
        </p:nvSpPr>
        <p:spPr/>
        <p:txBody>
          <a:bodyPr/>
          <a:lstStyle/>
          <a:p>
            <a:r>
              <a:rPr lang="zh-TW" altLang="en-US" dirty="0"/>
              <a:t>當然最長共同子序列不一定是唯一</a:t>
            </a:r>
            <a:r>
              <a:rPr lang="zh-TW" altLang="en-US" dirty="0" smtClean="0"/>
              <a:t>，現在</a:t>
            </a:r>
            <a:r>
              <a:rPr lang="zh-TW" altLang="en-US" dirty="0"/>
              <a:t>來探討如何找出其中一個最長的子序列，讀者們應能將此方法擴充為找出所有最長共同子序列的方法</a:t>
            </a:r>
            <a:r>
              <a:rPr lang="zh-TW" altLang="en-US" dirty="0" smtClean="0"/>
              <a:t>：</a:t>
            </a:r>
            <a:endParaRPr lang="zh-TW" altLang="en-US" dirty="0"/>
          </a:p>
        </p:txBody>
      </p:sp>
      <p:pic>
        <p:nvPicPr>
          <p:cNvPr id="12290" name="Picture 2"/>
          <p:cNvPicPr>
            <a:picLocks noChangeAspect="1" noChangeArrowheads="1"/>
          </p:cNvPicPr>
          <p:nvPr/>
        </p:nvPicPr>
        <p:blipFill rotWithShape="1">
          <a:blip r:embed="rId2" cstate="print"/>
          <a:srcRect l="2827" t="8670" r="1691" b="8968"/>
          <a:stretch/>
        </p:blipFill>
        <p:spPr bwMode="auto">
          <a:xfrm>
            <a:off x="1016605" y="3789040"/>
            <a:ext cx="6120680" cy="855095"/>
          </a:xfrm>
          <a:prstGeom prst="rect">
            <a:avLst/>
          </a:prstGeom>
          <a:ln>
            <a:noFill/>
          </a:ln>
          <a:effectLst>
            <a:outerShdw blurRad="190500" algn="tl" rotWithShape="0">
              <a:srgbClr val="000000">
                <a:alpha val="70000"/>
              </a:srgbClr>
            </a:outerShdw>
          </a:effectLst>
        </p:spPr>
      </p:pic>
      <p:pic>
        <p:nvPicPr>
          <p:cNvPr id="12292" name="Picture 4"/>
          <p:cNvPicPr>
            <a:picLocks noChangeAspect="1" noChangeArrowheads="1"/>
          </p:cNvPicPr>
          <p:nvPr/>
        </p:nvPicPr>
        <p:blipFill rotWithShape="1">
          <a:blip r:embed="rId3" cstate="print"/>
          <a:srcRect l="2583" t="6555" r="1519" b="5946"/>
          <a:stretch/>
        </p:blipFill>
        <p:spPr bwMode="auto">
          <a:xfrm>
            <a:off x="1018484" y="4959170"/>
            <a:ext cx="6165685" cy="900100"/>
          </a:xfrm>
          <a:prstGeom prst="rect">
            <a:avLst/>
          </a:prstGeom>
          <a:ln>
            <a:noFill/>
          </a:ln>
          <a:effectLst>
            <a:outerShdw blurRad="190500" algn="tl" rotWithShape="0">
              <a:srgbClr val="000000">
                <a:alpha val="70000"/>
              </a:srgbClr>
            </a:outerShdw>
          </a:effectLst>
        </p:spPr>
      </p:pic>
      <p:sp>
        <p:nvSpPr>
          <p:cNvPr id="8" name="標題 7"/>
          <p:cNvSpPr>
            <a:spLocks noGrp="1"/>
          </p:cNvSpPr>
          <p:nvPr>
            <p:ph type="title"/>
          </p:nvPr>
        </p:nvSpPr>
        <p:spPr/>
        <p:txBody>
          <a:bodyPr/>
          <a:lstStyle/>
          <a:p>
            <a:r>
              <a:rPr lang="en-US" altLang="zh-TW" dirty="0" smtClean="0"/>
              <a:t>11-4 </a:t>
            </a:r>
            <a:r>
              <a:rPr lang="zh-TW" altLang="en-US" dirty="0"/>
              <a:t>動態規劃技巧</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11-4 </a:t>
            </a:r>
            <a:r>
              <a:rPr lang="zh-TW" altLang="en-US" dirty="0" smtClean="0"/>
              <a:t>動態規劃技巧</a:t>
            </a:r>
            <a:endParaRPr lang="zh-TW" altLang="en-US" dirty="0"/>
          </a:p>
        </p:txBody>
      </p:sp>
      <p:sp>
        <p:nvSpPr>
          <p:cNvPr id="2" name="內容版面配置區 1"/>
          <p:cNvSpPr>
            <a:spLocks noGrp="1"/>
          </p:cNvSpPr>
          <p:nvPr>
            <p:ph idx="1"/>
          </p:nvPr>
        </p:nvSpPr>
        <p:spPr/>
        <p:txBody>
          <a:bodyPr>
            <a:normAutofit/>
          </a:bodyPr>
          <a:lstStyle/>
          <a:p>
            <a:r>
              <a:rPr lang="zh-TW" altLang="en-US" sz="2800" dirty="0" smtClean="0"/>
              <a:t>給定兩序列</a:t>
            </a:r>
            <a:r>
              <a:rPr lang="en-US" altLang="zh-TW" sz="2800" dirty="0" smtClean="0"/>
              <a:t>A = a</a:t>
            </a:r>
            <a:r>
              <a:rPr lang="en-US" altLang="zh-TW" sz="2800" baseline="-25000" dirty="0" smtClean="0"/>
              <a:t>1</a:t>
            </a:r>
            <a:r>
              <a:rPr lang="en-US" altLang="zh-TW" sz="2800" dirty="0" smtClean="0"/>
              <a:t>a</a:t>
            </a:r>
            <a:r>
              <a:rPr lang="en-US" altLang="zh-TW" sz="2800" baseline="-25000" dirty="0" smtClean="0"/>
              <a:t>2</a:t>
            </a:r>
            <a:r>
              <a:rPr lang="en-US" altLang="zh-TW" sz="2800" dirty="0" smtClean="0"/>
              <a:t>...a</a:t>
            </a:r>
            <a:r>
              <a:rPr lang="en-US" altLang="zh-TW" sz="2800" baseline="-25000" dirty="0" smtClean="0"/>
              <a:t>m</a:t>
            </a:r>
            <a:r>
              <a:rPr lang="zh-TW" altLang="en-US" sz="2800" dirty="0" smtClean="0"/>
              <a:t>及</a:t>
            </a:r>
            <a:r>
              <a:rPr lang="en-US" altLang="zh-TW" sz="2800" dirty="0" smtClean="0"/>
              <a:t>B = b</a:t>
            </a:r>
            <a:r>
              <a:rPr lang="en-US" altLang="zh-TW" sz="2800" baseline="-25000" dirty="0" smtClean="0"/>
              <a:t>1</a:t>
            </a:r>
            <a:r>
              <a:rPr lang="en-US" altLang="zh-TW" sz="2800" dirty="0" smtClean="0"/>
              <a:t>b</a:t>
            </a:r>
            <a:r>
              <a:rPr lang="en-US" altLang="zh-TW" sz="2800" baseline="-25000" dirty="0" smtClean="0"/>
              <a:t>2</a:t>
            </a:r>
            <a:r>
              <a:rPr lang="en-US" altLang="zh-TW" sz="2800" dirty="0" smtClean="0"/>
              <a:t>...</a:t>
            </a:r>
            <a:r>
              <a:rPr lang="en-US" altLang="zh-TW" sz="2800" dirty="0" err="1" smtClean="0"/>
              <a:t>b</a:t>
            </a:r>
            <a:r>
              <a:rPr lang="en-US" altLang="zh-TW" sz="2800" baseline="-25000" dirty="0" err="1" smtClean="0"/>
              <a:t>n</a:t>
            </a:r>
            <a:r>
              <a:rPr lang="zh-TW" altLang="en-US" sz="2800" dirty="0" smtClean="0"/>
              <a:t>，令</a:t>
            </a:r>
            <a:r>
              <a:rPr lang="en-US" altLang="zh-TW" sz="2800" dirty="0" err="1" smtClean="0"/>
              <a:t>len</a:t>
            </a:r>
            <a:r>
              <a:rPr lang="en-US" altLang="zh-TW" sz="2800" dirty="0" smtClean="0"/>
              <a:t>(</a:t>
            </a:r>
            <a:r>
              <a:rPr lang="en-US" altLang="zh-TW" sz="2800" dirty="0" err="1" smtClean="0"/>
              <a:t>i,j</a:t>
            </a:r>
            <a:r>
              <a:rPr lang="en-US" altLang="zh-TW" sz="2800" dirty="0" smtClean="0"/>
              <a:t>)</a:t>
            </a:r>
            <a:r>
              <a:rPr lang="zh-TW" altLang="en-US" sz="2800" dirty="0" smtClean="0"/>
              <a:t>表示</a:t>
            </a:r>
            <a:r>
              <a:rPr lang="en-US" altLang="zh-TW" sz="2800" dirty="0" smtClean="0"/>
              <a:t>a</a:t>
            </a:r>
            <a:r>
              <a:rPr lang="en-US" altLang="zh-TW" sz="2800" baseline="-25000" dirty="0" smtClean="0"/>
              <a:t>1</a:t>
            </a:r>
            <a:r>
              <a:rPr lang="en-US" altLang="zh-TW" sz="2800" dirty="0" smtClean="0"/>
              <a:t>a</a:t>
            </a:r>
            <a:r>
              <a:rPr lang="en-US" altLang="zh-TW" sz="2800" baseline="-25000" dirty="0" smtClean="0"/>
              <a:t>2</a:t>
            </a:r>
            <a:r>
              <a:rPr lang="en-US" altLang="zh-TW" sz="2800" dirty="0" smtClean="0"/>
              <a:t>...</a:t>
            </a:r>
            <a:r>
              <a:rPr lang="en-US" altLang="zh-TW" sz="2800" dirty="0" err="1" smtClean="0"/>
              <a:t>a</a:t>
            </a:r>
            <a:r>
              <a:rPr lang="en-US" altLang="zh-TW" sz="2800" baseline="-25000" dirty="0" err="1" smtClean="0"/>
              <a:t>i</a:t>
            </a:r>
            <a:r>
              <a:rPr lang="zh-TW" altLang="en-US" sz="2800" dirty="0" smtClean="0"/>
              <a:t>與</a:t>
            </a:r>
            <a:r>
              <a:rPr lang="en-US" altLang="zh-TW" sz="2800" dirty="0" smtClean="0"/>
              <a:t>b</a:t>
            </a:r>
            <a:r>
              <a:rPr lang="en-US" altLang="zh-TW" sz="2800" baseline="-25000" dirty="0" smtClean="0"/>
              <a:t>1</a:t>
            </a:r>
            <a:r>
              <a:rPr lang="en-US" altLang="zh-TW" sz="2800" dirty="0" smtClean="0"/>
              <a:t>b</a:t>
            </a:r>
            <a:r>
              <a:rPr lang="en-US" altLang="zh-TW" sz="2800" baseline="-25000" dirty="0" smtClean="0"/>
              <a:t>2</a:t>
            </a:r>
            <a:r>
              <a:rPr lang="en-US" altLang="zh-TW" sz="2800" dirty="0" smtClean="0"/>
              <a:t>...</a:t>
            </a:r>
            <a:r>
              <a:rPr lang="en-US" altLang="zh-TW" sz="2800" dirty="0" err="1" smtClean="0"/>
              <a:t>b</a:t>
            </a:r>
            <a:r>
              <a:rPr lang="en-US" altLang="zh-TW" sz="2800" baseline="-25000" dirty="0" err="1" smtClean="0"/>
              <a:t>j</a:t>
            </a:r>
            <a:r>
              <a:rPr lang="zh-TW" altLang="en-US" sz="2800" dirty="0" smtClean="0"/>
              <a:t>的</a:t>
            </a:r>
            <a:r>
              <a:rPr lang="en-US" altLang="zh-TW" sz="2800" dirty="0" smtClean="0"/>
              <a:t>LCS</a:t>
            </a:r>
            <a:r>
              <a:rPr lang="zh-TW" altLang="en-US" sz="2800" dirty="0" smtClean="0"/>
              <a:t>之長度，則下列遞迴關係可用來計算</a:t>
            </a:r>
            <a:r>
              <a:rPr lang="en-US" altLang="zh-TW" sz="2800" dirty="0" err="1" smtClean="0"/>
              <a:t>len</a:t>
            </a:r>
            <a:r>
              <a:rPr lang="en-US" altLang="zh-TW" sz="2800" dirty="0" smtClean="0"/>
              <a:t>(</a:t>
            </a:r>
            <a:r>
              <a:rPr lang="en-US" altLang="zh-TW" sz="2800" dirty="0" err="1" smtClean="0"/>
              <a:t>i</a:t>
            </a:r>
            <a:r>
              <a:rPr lang="en-US" altLang="zh-TW" sz="2800" dirty="0" smtClean="0"/>
              <a:t>, j)</a:t>
            </a:r>
            <a:r>
              <a:rPr lang="zh-TW" altLang="en-US" sz="2800" dirty="0" smtClean="0"/>
              <a:t>：</a:t>
            </a:r>
            <a:endParaRPr lang="zh-TW" altLang="en-US" sz="2800" dirty="0"/>
          </a:p>
        </p:txBody>
      </p:sp>
      <p:pic>
        <p:nvPicPr>
          <p:cNvPr id="13314" name="Picture 2"/>
          <p:cNvPicPr>
            <a:picLocks noChangeAspect="1" noChangeArrowheads="1"/>
          </p:cNvPicPr>
          <p:nvPr/>
        </p:nvPicPr>
        <p:blipFill rotWithShape="1">
          <a:blip r:embed="rId2" cstate="print"/>
          <a:srcRect l="2106" t="3474" r="1008" b="6196"/>
          <a:stretch/>
        </p:blipFill>
        <p:spPr bwMode="auto">
          <a:xfrm>
            <a:off x="1061610" y="3879050"/>
            <a:ext cx="6210690" cy="117013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smtClean="0"/>
              <a:t>遞迴關係：當某個序列是空序列時，</a:t>
            </a:r>
            <a:r>
              <a:rPr lang="en-US" altLang="zh-TW" dirty="0" smtClean="0"/>
              <a:t>LCS</a:t>
            </a:r>
            <a:r>
              <a:rPr lang="zh-TW" altLang="en-US" dirty="0" smtClean="0"/>
              <a:t>的長度為</a:t>
            </a:r>
            <a:r>
              <a:rPr lang="en-US" altLang="zh-TW" dirty="0" smtClean="0"/>
              <a:t>0</a:t>
            </a:r>
            <a:r>
              <a:rPr lang="zh-TW" altLang="en-US" dirty="0" smtClean="0"/>
              <a:t>；當</a:t>
            </a:r>
            <a:r>
              <a:rPr lang="en-US" altLang="zh-TW" dirty="0" err="1" smtClean="0"/>
              <a:t>a</a:t>
            </a:r>
            <a:r>
              <a:rPr lang="en-US" altLang="zh-TW" baseline="-25000" dirty="0" err="1" smtClean="0"/>
              <a:t>i</a:t>
            </a:r>
            <a:r>
              <a:rPr lang="en-US" altLang="zh-TW" dirty="0" smtClean="0"/>
              <a:t>=</a:t>
            </a:r>
            <a:r>
              <a:rPr lang="en-US" altLang="zh-TW" dirty="0" err="1" smtClean="0"/>
              <a:t>b</a:t>
            </a:r>
            <a:r>
              <a:rPr lang="en-US" altLang="zh-TW" baseline="-25000" dirty="0" err="1" smtClean="0"/>
              <a:t>j</a:t>
            </a:r>
            <a:r>
              <a:rPr lang="zh-TW" altLang="en-US" dirty="0" smtClean="0"/>
              <a:t>時，我們將</a:t>
            </a:r>
            <a:r>
              <a:rPr lang="en-US" altLang="zh-TW" dirty="0" smtClean="0"/>
              <a:t>a</a:t>
            </a:r>
            <a:r>
              <a:rPr lang="en-US" altLang="zh-TW" baseline="-25000" dirty="0" smtClean="0"/>
              <a:t>1</a:t>
            </a:r>
            <a:r>
              <a:rPr lang="en-US" altLang="zh-TW" dirty="0" smtClean="0"/>
              <a:t>a</a:t>
            </a:r>
            <a:r>
              <a:rPr lang="en-US" altLang="zh-TW" baseline="-25000" dirty="0" smtClean="0"/>
              <a:t>2</a:t>
            </a:r>
            <a:r>
              <a:rPr lang="en-US" altLang="zh-TW" dirty="0" smtClean="0"/>
              <a:t>...a</a:t>
            </a:r>
            <a:r>
              <a:rPr lang="en-US" altLang="zh-TW" baseline="-25000" dirty="0" smtClean="0"/>
              <a:t>i-1</a:t>
            </a:r>
            <a:r>
              <a:rPr lang="zh-TW" altLang="en-US" dirty="0" smtClean="0"/>
              <a:t>及</a:t>
            </a:r>
            <a:r>
              <a:rPr lang="en-US" altLang="zh-TW" dirty="0" smtClean="0"/>
              <a:t>b</a:t>
            </a:r>
            <a:r>
              <a:rPr lang="en-US" altLang="zh-TW" baseline="-25000" dirty="0" smtClean="0"/>
              <a:t>1</a:t>
            </a:r>
            <a:r>
              <a:rPr lang="en-US" altLang="zh-TW" dirty="0" smtClean="0"/>
              <a:t>b</a:t>
            </a:r>
            <a:r>
              <a:rPr lang="en-US" altLang="zh-TW" baseline="-25000" dirty="0" smtClean="0"/>
              <a:t>2</a:t>
            </a:r>
            <a:r>
              <a:rPr lang="en-US" altLang="zh-TW" dirty="0" smtClean="0"/>
              <a:t>...b</a:t>
            </a:r>
            <a:r>
              <a:rPr lang="en-US" altLang="zh-TW" baseline="-25000" dirty="0" smtClean="0"/>
              <a:t>j-1</a:t>
            </a:r>
            <a:r>
              <a:rPr lang="zh-TW" altLang="en-US" dirty="0" smtClean="0"/>
              <a:t>的</a:t>
            </a:r>
            <a:r>
              <a:rPr lang="en-US" altLang="zh-TW" dirty="0" smtClean="0"/>
              <a:t>LCS</a:t>
            </a:r>
            <a:r>
              <a:rPr lang="zh-TW" altLang="en-US" dirty="0" smtClean="0"/>
              <a:t>長度再加上</a:t>
            </a:r>
            <a:r>
              <a:rPr lang="en-US" altLang="zh-TW" dirty="0" smtClean="0"/>
              <a:t>1</a:t>
            </a:r>
            <a:r>
              <a:rPr lang="zh-TW" altLang="en-US" dirty="0" smtClean="0"/>
              <a:t>即可</a:t>
            </a:r>
            <a:r>
              <a:rPr lang="en-US" altLang="zh-TW" dirty="0" smtClean="0"/>
              <a:t>(</a:t>
            </a:r>
            <a:r>
              <a:rPr lang="zh-TW" altLang="en-US" dirty="0" smtClean="0"/>
              <a:t>因為最後的字元相同，可使</a:t>
            </a:r>
            <a:r>
              <a:rPr lang="en-US" altLang="zh-TW" dirty="0" smtClean="0"/>
              <a:t>LCS</a:t>
            </a:r>
            <a:r>
              <a:rPr lang="zh-TW" altLang="en-US" dirty="0" smtClean="0"/>
              <a:t>的長度增加</a:t>
            </a:r>
            <a:r>
              <a:rPr lang="en-US" altLang="zh-TW" dirty="0" smtClean="0"/>
              <a:t>1</a:t>
            </a:r>
            <a:r>
              <a:rPr lang="zh-TW" altLang="en-US" dirty="0" smtClean="0"/>
              <a:t>。</a:t>
            </a:r>
            <a:r>
              <a:rPr lang="en-US" altLang="zh-TW" dirty="0" smtClean="0"/>
              <a:t>)</a:t>
            </a:r>
          </a:p>
          <a:p>
            <a:r>
              <a:rPr lang="zh-TW" altLang="en-US" dirty="0" smtClean="0"/>
              <a:t>當</a:t>
            </a:r>
            <a:r>
              <a:rPr lang="en-US" altLang="zh-TW" dirty="0" err="1" smtClean="0"/>
              <a:t>a</a:t>
            </a:r>
            <a:r>
              <a:rPr lang="en-US" altLang="zh-TW" baseline="-25000" dirty="0" err="1" smtClean="0"/>
              <a:t>i</a:t>
            </a:r>
            <a:r>
              <a:rPr lang="zh-TW" altLang="en-US" dirty="0" smtClean="0"/>
              <a:t>≠</a:t>
            </a:r>
            <a:r>
              <a:rPr lang="en-US" altLang="zh-TW" dirty="0" err="1" smtClean="0"/>
              <a:t>b</a:t>
            </a:r>
            <a:r>
              <a:rPr lang="en-US" altLang="zh-TW" baseline="-25000" dirty="0" err="1" smtClean="0"/>
              <a:t>j</a:t>
            </a:r>
            <a:r>
              <a:rPr lang="zh-TW" altLang="en-US" dirty="0" smtClean="0"/>
              <a:t>時，這兩個字元不可能配對來貢獻給</a:t>
            </a:r>
            <a:r>
              <a:rPr lang="en-US" altLang="zh-TW" dirty="0" smtClean="0"/>
              <a:t>LCS</a:t>
            </a:r>
            <a:r>
              <a:rPr lang="zh-TW" altLang="en-US" dirty="0" smtClean="0"/>
              <a:t>，所以我們取</a:t>
            </a:r>
            <a:r>
              <a:rPr lang="en-US" altLang="zh-TW" dirty="0" smtClean="0"/>
              <a:t>a</a:t>
            </a:r>
            <a:r>
              <a:rPr lang="en-US" altLang="zh-TW" baseline="-25000" dirty="0" smtClean="0"/>
              <a:t>1</a:t>
            </a:r>
            <a:r>
              <a:rPr lang="en-US" altLang="zh-TW" dirty="0" smtClean="0"/>
              <a:t>a</a:t>
            </a:r>
            <a:r>
              <a:rPr lang="en-US" altLang="zh-TW" baseline="-25000" dirty="0" smtClean="0"/>
              <a:t>2</a:t>
            </a:r>
            <a:r>
              <a:rPr lang="en-US" altLang="zh-TW" dirty="0" smtClean="0"/>
              <a:t>...</a:t>
            </a:r>
            <a:r>
              <a:rPr lang="en-US" altLang="zh-TW" dirty="0" err="1" smtClean="0"/>
              <a:t>a</a:t>
            </a:r>
            <a:r>
              <a:rPr lang="en-US" altLang="zh-TW" baseline="-25000" dirty="0" err="1" smtClean="0"/>
              <a:t>i</a:t>
            </a:r>
            <a:r>
              <a:rPr lang="zh-TW" altLang="en-US" dirty="0" smtClean="0"/>
              <a:t>與</a:t>
            </a:r>
            <a:r>
              <a:rPr lang="en-US" altLang="zh-TW" dirty="0" smtClean="0"/>
              <a:t>b</a:t>
            </a:r>
            <a:r>
              <a:rPr lang="en-US" altLang="zh-TW" baseline="-25000" dirty="0" smtClean="0"/>
              <a:t>1</a:t>
            </a:r>
            <a:r>
              <a:rPr lang="en-US" altLang="zh-TW" dirty="0" smtClean="0"/>
              <a:t>b</a:t>
            </a:r>
            <a:r>
              <a:rPr lang="en-US" altLang="zh-TW" baseline="-25000" dirty="0" smtClean="0"/>
              <a:t>2</a:t>
            </a:r>
            <a:r>
              <a:rPr lang="en-US" altLang="zh-TW" dirty="0" smtClean="0"/>
              <a:t>...b</a:t>
            </a:r>
            <a:r>
              <a:rPr lang="en-US" altLang="zh-TW" baseline="-25000" dirty="0" smtClean="0"/>
              <a:t>j-1</a:t>
            </a:r>
            <a:r>
              <a:rPr lang="zh-TW" altLang="en-US" dirty="0" smtClean="0"/>
              <a:t>的</a:t>
            </a:r>
            <a:r>
              <a:rPr lang="en-US" altLang="zh-TW" dirty="0" smtClean="0"/>
              <a:t>LCS</a:t>
            </a:r>
            <a:r>
              <a:rPr lang="zh-TW" altLang="en-US" dirty="0" smtClean="0"/>
              <a:t>或</a:t>
            </a:r>
            <a:r>
              <a:rPr lang="en-US" altLang="zh-TW" dirty="0" smtClean="0"/>
              <a:t>a</a:t>
            </a:r>
            <a:r>
              <a:rPr lang="en-US" altLang="zh-TW" baseline="-25000" dirty="0" smtClean="0"/>
              <a:t>1</a:t>
            </a:r>
            <a:r>
              <a:rPr lang="en-US" altLang="zh-TW" dirty="0" smtClean="0"/>
              <a:t>a</a:t>
            </a:r>
            <a:r>
              <a:rPr lang="en-US" altLang="zh-TW" baseline="-25000" dirty="0" smtClean="0"/>
              <a:t>2</a:t>
            </a:r>
            <a:r>
              <a:rPr lang="en-US" altLang="zh-TW" dirty="0" smtClean="0"/>
              <a:t>...a</a:t>
            </a:r>
            <a:r>
              <a:rPr lang="en-US" altLang="zh-TW" baseline="-25000" dirty="0" smtClean="0"/>
              <a:t>i-1</a:t>
            </a:r>
            <a:r>
              <a:rPr lang="zh-TW" altLang="en-US" dirty="0" smtClean="0"/>
              <a:t>與</a:t>
            </a:r>
            <a:r>
              <a:rPr lang="en-US" altLang="zh-TW" dirty="0" smtClean="0"/>
              <a:t>b</a:t>
            </a:r>
            <a:r>
              <a:rPr lang="en-US" altLang="zh-TW" baseline="-25000" dirty="0" smtClean="0"/>
              <a:t>1</a:t>
            </a:r>
            <a:r>
              <a:rPr lang="en-US" altLang="zh-TW" dirty="0" smtClean="0"/>
              <a:t>b</a:t>
            </a:r>
            <a:r>
              <a:rPr lang="en-US" altLang="zh-TW" baseline="-25000" dirty="0" smtClean="0"/>
              <a:t>2</a:t>
            </a:r>
            <a:r>
              <a:rPr lang="en-US" altLang="zh-TW" dirty="0" smtClean="0"/>
              <a:t>...</a:t>
            </a:r>
            <a:r>
              <a:rPr lang="en-US" altLang="zh-TW" dirty="0" err="1" smtClean="0"/>
              <a:t>b</a:t>
            </a:r>
            <a:r>
              <a:rPr lang="en-US" altLang="zh-TW" baseline="-25000" dirty="0" err="1" smtClean="0"/>
              <a:t>j</a:t>
            </a:r>
            <a:r>
              <a:rPr lang="zh-TW" altLang="en-US" dirty="0" smtClean="0"/>
              <a:t>的</a:t>
            </a:r>
            <a:r>
              <a:rPr lang="en-US" altLang="zh-TW" dirty="0" smtClean="0"/>
              <a:t>LCS</a:t>
            </a:r>
            <a:r>
              <a:rPr lang="zh-TW" altLang="en-US" dirty="0" smtClean="0"/>
              <a:t>等這兩者中較長的一個作為目前</a:t>
            </a:r>
            <a:r>
              <a:rPr lang="en-US" altLang="zh-TW" dirty="0" smtClean="0"/>
              <a:t>LCS</a:t>
            </a:r>
            <a:r>
              <a:rPr lang="zh-TW" altLang="en-US" dirty="0" smtClean="0"/>
              <a:t>的長度。</a:t>
            </a:r>
            <a:endParaRPr lang="zh-TW"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sp>
        <p:nvSpPr>
          <p:cNvPr id="3" name="內容版面配置區 2"/>
          <p:cNvSpPr>
            <a:spLocks noGrp="1"/>
          </p:cNvSpPr>
          <p:nvPr>
            <p:ph idx="1"/>
          </p:nvPr>
        </p:nvSpPr>
        <p:spPr/>
        <p:txBody>
          <a:bodyPr/>
          <a:lstStyle/>
          <a:p>
            <a:r>
              <a:rPr lang="zh-TW" altLang="en-US" dirty="0"/>
              <a:t>值得注意的是：</a:t>
            </a:r>
            <a:r>
              <a:rPr lang="en-US" altLang="zh-TW" dirty="0" err="1"/>
              <a:t>len</a:t>
            </a:r>
            <a:r>
              <a:rPr lang="en-US" altLang="zh-TW" dirty="0"/>
              <a:t>(</a:t>
            </a:r>
            <a:r>
              <a:rPr lang="en-US" altLang="zh-TW" dirty="0" err="1"/>
              <a:t>m,n</a:t>
            </a:r>
            <a:r>
              <a:rPr lang="en-US" altLang="zh-TW" dirty="0"/>
              <a:t>)</a:t>
            </a:r>
            <a:r>
              <a:rPr lang="zh-TW" altLang="en-US" dirty="0"/>
              <a:t>為</a:t>
            </a:r>
            <a:r>
              <a:rPr lang="en-US" altLang="zh-TW" dirty="0" smtClean="0"/>
              <a:t>A=a</a:t>
            </a:r>
            <a:r>
              <a:rPr lang="en-US" altLang="zh-TW" baseline="-25000" dirty="0" smtClean="0"/>
              <a:t>1</a:t>
            </a:r>
            <a:r>
              <a:rPr lang="en-US" altLang="zh-TW" dirty="0" smtClean="0"/>
              <a:t>a</a:t>
            </a:r>
            <a:r>
              <a:rPr lang="en-US" altLang="zh-TW" baseline="-25000" dirty="0" smtClean="0"/>
              <a:t>2</a:t>
            </a:r>
            <a:r>
              <a:rPr lang="en-US" altLang="zh-TW" dirty="0"/>
              <a:t>...a</a:t>
            </a:r>
            <a:r>
              <a:rPr lang="en-US" altLang="zh-TW" baseline="-25000" dirty="0"/>
              <a:t>m</a:t>
            </a:r>
            <a:r>
              <a:rPr lang="zh-TW" altLang="en-US" dirty="0"/>
              <a:t>及</a:t>
            </a:r>
            <a:r>
              <a:rPr lang="en-US" altLang="zh-TW" dirty="0"/>
              <a:t>B =b</a:t>
            </a:r>
            <a:r>
              <a:rPr lang="en-US" altLang="zh-TW" baseline="-25000" dirty="0"/>
              <a:t>1</a:t>
            </a:r>
            <a:r>
              <a:rPr lang="en-US" altLang="zh-TW" dirty="0"/>
              <a:t>b</a:t>
            </a:r>
            <a:r>
              <a:rPr lang="en-US" altLang="zh-TW" baseline="-25000" dirty="0"/>
              <a:t>2</a:t>
            </a:r>
            <a:r>
              <a:rPr lang="en-US" altLang="zh-TW" dirty="0"/>
              <a:t>...</a:t>
            </a:r>
            <a:r>
              <a:rPr lang="en-US" altLang="zh-TW" dirty="0" err="1"/>
              <a:t>b</a:t>
            </a:r>
            <a:r>
              <a:rPr lang="en-US" altLang="zh-TW" baseline="-25000" dirty="0" err="1"/>
              <a:t>n</a:t>
            </a:r>
            <a:r>
              <a:rPr lang="zh-TW" altLang="en-US" dirty="0"/>
              <a:t>這兩個序列的</a:t>
            </a:r>
            <a:r>
              <a:rPr lang="en-US" altLang="zh-TW" dirty="0"/>
              <a:t>LCS</a:t>
            </a:r>
            <a:r>
              <a:rPr lang="zh-TW" altLang="en-US" dirty="0"/>
              <a:t>之長度</a:t>
            </a:r>
            <a:r>
              <a:rPr lang="zh-TW" altLang="en-US" dirty="0" smtClean="0"/>
              <a:t>。</a:t>
            </a:r>
            <a:endParaRPr lang="en-US" altLang="zh-TW" dirty="0" smtClean="0"/>
          </a:p>
          <a:p>
            <a:r>
              <a:rPr lang="zh-TW" altLang="en-US" dirty="0"/>
              <a:t>我們可直接用程式語言中的遞迴呼叫</a:t>
            </a:r>
            <a:r>
              <a:rPr lang="en-US" altLang="zh-TW" dirty="0"/>
              <a:t>(recursive call)</a:t>
            </a:r>
            <a:r>
              <a:rPr lang="zh-TW" altLang="en-US" dirty="0"/>
              <a:t>來計算</a:t>
            </a:r>
            <a:r>
              <a:rPr lang="en-US" altLang="zh-TW" dirty="0" err="1"/>
              <a:t>len</a:t>
            </a:r>
            <a:r>
              <a:rPr lang="en-US" altLang="zh-TW" dirty="0"/>
              <a:t>(</a:t>
            </a:r>
            <a:r>
              <a:rPr lang="en-US" altLang="zh-TW" dirty="0" err="1"/>
              <a:t>i,j</a:t>
            </a:r>
            <a:r>
              <a:rPr lang="en-US" altLang="zh-TW" dirty="0"/>
              <a:t>)</a:t>
            </a:r>
            <a:r>
              <a:rPr lang="zh-TW" altLang="en-US" dirty="0"/>
              <a:t>，但這需要</a:t>
            </a:r>
            <a:r>
              <a:rPr lang="en-US" altLang="zh-TW" dirty="0"/>
              <a:t>exponential time(</a:t>
            </a:r>
            <a:r>
              <a:rPr lang="zh-TW" altLang="en-US" dirty="0"/>
              <a:t>那是很長很長的時間</a:t>
            </a:r>
            <a:r>
              <a:rPr lang="en-US" altLang="zh-TW" dirty="0"/>
              <a:t>)</a:t>
            </a:r>
            <a:r>
              <a:rPr lang="zh-TW" altLang="en-US" dirty="0"/>
              <a:t>；而我們若以動態規劃技巧來計算</a:t>
            </a:r>
            <a:r>
              <a:rPr lang="en-US" altLang="zh-TW" dirty="0" err="1"/>
              <a:t>len</a:t>
            </a:r>
            <a:r>
              <a:rPr lang="en-US" altLang="zh-TW" dirty="0"/>
              <a:t>(</a:t>
            </a:r>
            <a:r>
              <a:rPr lang="en-US" altLang="zh-TW" dirty="0" err="1"/>
              <a:t>i,j</a:t>
            </a:r>
            <a:r>
              <a:rPr lang="en-US" altLang="zh-TW" dirty="0"/>
              <a:t>)</a:t>
            </a:r>
            <a:r>
              <a:rPr lang="zh-TW" altLang="en-US" dirty="0"/>
              <a:t>，則在與</a:t>
            </a:r>
            <a:r>
              <a:rPr lang="en-US" altLang="zh-TW" dirty="0" err="1"/>
              <a:t>m×n</a:t>
            </a:r>
            <a:r>
              <a:rPr lang="zh-TW" altLang="en-US" dirty="0"/>
              <a:t>成常數正比的時間內，我們就能算出</a:t>
            </a:r>
            <a:r>
              <a:rPr lang="en-US" altLang="zh-TW" dirty="0" err="1"/>
              <a:t>len</a:t>
            </a:r>
            <a:r>
              <a:rPr lang="en-US" altLang="zh-TW" dirty="0"/>
              <a:t>(</a:t>
            </a:r>
            <a:r>
              <a:rPr lang="en-US" altLang="zh-TW" dirty="0" err="1"/>
              <a:t>m,n</a:t>
            </a:r>
            <a:r>
              <a:rPr lang="en-US" altLang="zh-TW" dirty="0"/>
              <a:t>)</a:t>
            </a:r>
            <a:r>
              <a:rPr lang="zh-TW" altLang="en-US" dirty="0"/>
              <a:t>。</a:t>
            </a:r>
          </a:p>
          <a:p>
            <a:endParaRPr lang="zh-TW" altLang="en-US" dirty="0"/>
          </a:p>
        </p:txBody>
      </p:sp>
    </p:spTree>
    <p:extLst>
      <p:ext uri="{BB962C8B-B14F-4D97-AF65-F5344CB8AC3E}">
        <p14:creationId xmlns:p14="http://schemas.microsoft.com/office/powerpoint/2010/main" val="19691893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smtClean="0"/>
              <a:t>現在讓我們以</a:t>
            </a:r>
            <a:r>
              <a:rPr lang="zh-TW" altLang="en-US" dirty="0" smtClean="0">
                <a:solidFill>
                  <a:srgbClr val="C00000"/>
                </a:solidFill>
              </a:rPr>
              <a:t>虛擬碼</a:t>
            </a:r>
            <a:r>
              <a:rPr lang="en-US" altLang="zh-TW" dirty="0" smtClean="0"/>
              <a:t>(pseudo code)</a:t>
            </a:r>
            <a:r>
              <a:rPr lang="zh-TW" altLang="en-US" dirty="0" smtClean="0"/>
              <a:t>寫成的程序</a:t>
            </a:r>
            <a:r>
              <a:rPr lang="en-US" altLang="zh-TW" dirty="0" smtClean="0"/>
              <a:t>LCS-Length</a:t>
            </a:r>
            <a:r>
              <a:rPr lang="zh-TW" altLang="en-US" dirty="0" smtClean="0"/>
              <a:t>來說明如何用</a:t>
            </a:r>
            <a:r>
              <a:rPr lang="zh-TW" altLang="en-US" dirty="0" smtClean="0">
                <a:solidFill>
                  <a:srgbClr val="C00000"/>
                </a:solidFill>
              </a:rPr>
              <a:t>列表式運算</a:t>
            </a:r>
            <a:r>
              <a:rPr lang="en-US" altLang="zh-TW" dirty="0" smtClean="0"/>
              <a:t>(tabular computation)</a:t>
            </a:r>
            <a:r>
              <a:rPr lang="zh-TW" altLang="en-US" dirty="0" smtClean="0"/>
              <a:t>來算出序列</a:t>
            </a:r>
            <a:r>
              <a:rPr lang="en-US" altLang="zh-TW" dirty="0" smtClean="0"/>
              <a:t>A</a:t>
            </a:r>
            <a:r>
              <a:rPr lang="zh-TW" altLang="en-US" dirty="0" smtClean="0"/>
              <a:t>與序列</a:t>
            </a:r>
            <a:r>
              <a:rPr lang="en-US" altLang="zh-TW" dirty="0" smtClean="0"/>
              <a:t>B</a:t>
            </a:r>
            <a:r>
              <a:rPr lang="zh-TW" altLang="en-US" dirty="0" smtClean="0"/>
              <a:t>的</a:t>
            </a:r>
            <a:r>
              <a:rPr lang="en-US" altLang="zh-TW" dirty="0" smtClean="0"/>
              <a:t>LCS</a:t>
            </a:r>
            <a:r>
              <a:rPr lang="zh-TW" altLang="en-US" dirty="0" smtClean="0"/>
              <a:t>長度，在計算過程中，我們也記錄了最佳長度的貢獻者，以便稍後能藉由</a:t>
            </a:r>
            <a:r>
              <a:rPr lang="zh-TW" altLang="en-US" dirty="0" smtClean="0">
                <a:solidFill>
                  <a:srgbClr val="C00000"/>
                </a:solidFill>
              </a:rPr>
              <a:t>路徑回溯</a:t>
            </a:r>
            <a:r>
              <a:rPr lang="en-US" altLang="zh-TW" dirty="0" smtClean="0"/>
              <a:t>(</a:t>
            </a:r>
            <a:r>
              <a:rPr lang="en-US" altLang="zh-TW" dirty="0" err="1" smtClean="0"/>
              <a:t>traceback</a:t>
            </a:r>
            <a:r>
              <a:rPr lang="en-US" altLang="zh-TW" dirty="0" smtClean="0"/>
              <a:t>)</a:t>
            </a:r>
            <a:r>
              <a:rPr lang="zh-TW" altLang="en-US" dirty="0" smtClean="0"/>
              <a:t>找出</a:t>
            </a:r>
            <a:r>
              <a:rPr lang="en-US" altLang="zh-TW" dirty="0" smtClean="0"/>
              <a:t>LCS</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pic>
        <p:nvPicPr>
          <p:cNvPr id="14338" name="Picture 2"/>
          <p:cNvPicPr>
            <a:picLocks noGrp="1" noChangeAspect="1" noChangeArrowheads="1"/>
          </p:cNvPicPr>
          <p:nvPr>
            <p:ph idx="1"/>
          </p:nvPr>
        </p:nvPicPr>
        <p:blipFill>
          <a:blip r:embed="rId2" cstate="print"/>
          <a:stretch>
            <a:fillRect/>
          </a:stretch>
        </p:blipFill>
        <p:spPr>
          <a:xfrm>
            <a:off x="1707997" y="2078850"/>
            <a:ext cx="5737855" cy="3911600"/>
          </a:xfrm>
          <a:prstGeom prst="rect">
            <a:avLst/>
          </a:prstGeom>
          <a:ln>
            <a:noFill/>
          </a:ln>
          <a:effectLst>
            <a:outerShdw blurRad="190500" algn="tl" rotWithShape="0">
              <a:srgbClr val="000000">
                <a:alpha val="70000"/>
              </a:srgbClr>
            </a:outerShdw>
          </a:effectLst>
        </p:spPr>
      </p:pic>
      <p:sp>
        <p:nvSpPr>
          <p:cNvPr id="4" name="矩形 3"/>
          <p:cNvSpPr/>
          <p:nvPr/>
        </p:nvSpPr>
        <p:spPr>
          <a:xfrm>
            <a:off x="5202070" y="2438890"/>
            <a:ext cx="3716905"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TW" b="1" dirty="0" smtClean="0">
                <a:solidFill>
                  <a:schemeClr val="bg1"/>
                </a:solidFill>
                <a:latin typeface="微軟正黑體" pitchFamily="34" charset="-120"/>
                <a:ea typeface="微軟正黑體" pitchFamily="34" charset="-120"/>
              </a:rPr>
              <a:t>LCS-Length</a:t>
            </a:r>
            <a:r>
              <a:rPr lang="zh-TW" altLang="en-US" b="1" dirty="0" smtClean="0">
                <a:solidFill>
                  <a:schemeClr val="bg1"/>
                </a:solidFill>
                <a:latin typeface="微軟正黑體" pitchFamily="34" charset="-120"/>
                <a:ea typeface="微軟正黑體" pitchFamily="34" charset="-120"/>
              </a:rPr>
              <a:t>計算序列</a:t>
            </a:r>
            <a:r>
              <a:rPr lang="en-US" altLang="zh-TW" b="1" dirty="0" smtClean="0">
                <a:solidFill>
                  <a:schemeClr val="bg1"/>
                </a:solidFill>
                <a:latin typeface="微軟正黑體" pitchFamily="34" charset="-120"/>
                <a:ea typeface="微軟正黑體" pitchFamily="34" charset="-120"/>
              </a:rPr>
              <a:t>A</a:t>
            </a:r>
            <a:r>
              <a:rPr lang="zh-TW" altLang="en-US" b="1" dirty="0" smtClean="0">
                <a:solidFill>
                  <a:schemeClr val="bg1"/>
                </a:solidFill>
                <a:latin typeface="微軟正黑體" pitchFamily="34" charset="-120"/>
                <a:ea typeface="微軟正黑體" pitchFamily="34" charset="-120"/>
              </a:rPr>
              <a:t>及序列</a:t>
            </a:r>
            <a:r>
              <a:rPr lang="en-US" altLang="zh-TW" b="1" dirty="0" smtClean="0">
                <a:solidFill>
                  <a:schemeClr val="bg1"/>
                </a:solidFill>
                <a:latin typeface="微軟正黑體" pitchFamily="34" charset="-120"/>
                <a:ea typeface="微軟正黑體" pitchFamily="34" charset="-120"/>
              </a:rPr>
              <a:t>B</a:t>
            </a:r>
            <a:r>
              <a:rPr lang="zh-TW" altLang="en-US" b="1" dirty="0" smtClean="0">
                <a:solidFill>
                  <a:schemeClr val="bg1"/>
                </a:solidFill>
                <a:latin typeface="微軟正黑體" pitchFamily="34" charset="-120"/>
                <a:ea typeface="微軟正黑體" pitchFamily="34" charset="-120"/>
              </a:rPr>
              <a:t>的</a:t>
            </a:r>
            <a:r>
              <a:rPr lang="en-US" altLang="zh-TW" b="1" dirty="0" smtClean="0">
                <a:solidFill>
                  <a:schemeClr val="bg1"/>
                </a:solidFill>
                <a:latin typeface="微軟正黑體" pitchFamily="34" charset="-120"/>
                <a:ea typeface="微軟正黑體" pitchFamily="34" charset="-120"/>
              </a:rPr>
              <a:t>LCS</a:t>
            </a:r>
            <a:r>
              <a:rPr lang="zh-TW" altLang="en-US" b="1" dirty="0" smtClean="0">
                <a:solidFill>
                  <a:schemeClr val="bg1"/>
                </a:solidFill>
                <a:latin typeface="微軟正黑體" pitchFamily="34" charset="-120"/>
                <a:ea typeface="微軟正黑體" pitchFamily="34" charset="-120"/>
              </a:rPr>
              <a:t>之長度，並記錄最佳值的由來</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1</a:t>
            </a:r>
            <a:r>
              <a:rPr lang="zh-TW" altLang="en-US" dirty="0"/>
              <a:t>－逐一比較法</a:t>
            </a:r>
          </a:p>
        </p:txBody>
      </p:sp>
      <p:sp>
        <p:nvSpPr>
          <p:cNvPr id="4" name="內容版面配置區 3"/>
          <p:cNvSpPr>
            <a:spLocks noGrp="1"/>
          </p:cNvSpPr>
          <p:nvPr>
            <p:ph idx="1"/>
          </p:nvPr>
        </p:nvSpPr>
        <p:spPr/>
        <p:txBody>
          <a:bodyPr>
            <a:normAutofit/>
          </a:bodyPr>
          <a:lstStyle/>
          <a:p>
            <a:r>
              <a:rPr lang="zh-TW" altLang="en-US" dirty="0" smtClean="0"/>
              <a:t>作法</a:t>
            </a:r>
            <a:r>
              <a:rPr lang="en-US" altLang="zh-TW" dirty="0" smtClean="0"/>
              <a:t>1</a:t>
            </a:r>
            <a:r>
              <a:rPr lang="zh-TW" altLang="en-US" dirty="0" smtClean="0"/>
              <a:t>從八個數中找出最大數，共需多少次的比較呢？前面兩個數需要一次，之後每個數都需一次比較，所以共用了</a:t>
            </a:r>
            <a:r>
              <a:rPr lang="en-US" altLang="zh-TW" dirty="0" smtClean="0"/>
              <a:t>7</a:t>
            </a:r>
            <a:r>
              <a:rPr lang="zh-TW" altLang="en-US" dirty="0" smtClean="0"/>
              <a:t>次比較。</a:t>
            </a:r>
            <a:endParaRPr lang="en-US" altLang="zh-TW" dirty="0" smtClean="0"/>
          </a:p>
          <a:p>
            <a:r>
              <a:rPr lang="zh-TW" altLang="en-US" dirty="0" smtClean="0"/>
              <a:t>同理可推，給定</a:t>
            </a:r>
            <a:r>
              <a:rPr lang="en-US" altLang="zh-TW" dirty="0" smtClean="0"/>
              <a:t>n</a:t>
            </a:r>
            <a:r>
              <a:rPr lang="zh-TW" altLang="en-US" dirty="0" smtClean="0"/>
              <a:t>個數，作法</a:t>
            </a:r>
            <a:r>
              <a:rPr lang="en-US" altLang="zh-TW" dirty="0" smtClean="0"/>
              <a:t>1</a:t>
            </a:r>
            <a:r>
              <a:rPr lang="zh-TW" altLang="en-US" dirty="0" smtClean="0"/>
              <a:t>需用</a:t>
            </a:r>
            <a:r>
              <a:rPr lang="en-US" altLang="zh-TW" dirty="0" smtClean="0"/>
              <a:t>n-1</a:t>
            </a:r>
            <a:r>
              <a:rPr lang="zh-TW" altLang="en-US" dirty="0" smtClean="0"/>
              <a:t>次比較找出最大數。</a:t>
            </a:r>
            <a:endParaRPr lang="zh-TW" altLang="en-US" dirty="0"/>
          </a:p>
        </p:txBody>
      </p:sp>
      <p:pic>
        <p:nvPicPr>
          <p:cNvPr id="9" name="Picture 2"/>
          <p:cNvPicPr>
            <a:picLocks noChangeAspect="1" noChangeArrowheads="1"/>
          </p:cNvPicPr>
          <p:nvPr/>
        </p:nvPicPr>
        <p:blipFill>
          <a:blip r:embed="rId2" cstate="print"/>
          <a:srcRect/>
          <a:stretch>
            <a:fillRect/>
          </a:stretch>
        </p:blipFill>
        <p:spPr bwMode="auto">
          <a:xfrm>
            <a:off x="2456765" y="4245890"/>
            <a:ext cx="3644900" cy="1940838"/>
          </a:xfrm>
          <a:prstGeom prst="rect">
            <a:avLst/>
          </a:prstGeom>
          <a:noFill/>
          <a:ln w="9525">
            <a:noFill/>
            <a:miter lim="800000"/>
            <a:headEnd/>
            <a:tailEnd/>
          </a:ln>
          <a:effectLst/>
        </p:spPr>
      </p:pic>
      <p:sp>
        <p:nvSpPr>
          <p:cNvPr id="10" name="向左箭號 9"/>
          <p:cNvSpPr/>
          <p:nvPr/>
        </p:nvSpPr>
        <p:spPr>
          <a:xfrm>
            <a:off x="6323597" y="4772358"/>
            <a:ext cx="2437180" cy="733663"/>
          </a:xfrm>
          <a:prstGeom prst="leftArrow">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逐一比較找出最大數</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lstStyle/>
          <a:p>
            <a:r>
              <a:rPr lang="zh-TW" altLang="en-US" dirty="0" smtClean="0"/>
              <a:t>在</a:t>
            </a:r>
            <a:r>
              <a:rPr lang="en-US" altLang="zh-TW" dirty="0" smtClean="0"/>
              <a:t>LCS-Length</a:t>
            </a:r>
            <a:r>
              <a:rPr lang="zh-TW" altLang="en-US" dirty="0" smtClean="0"/>
              <a:t>中，我們依序由小的</a:t>
            </a:r>
            <a:r>
              <a:rPr lang="en-US" altLang="zh-TW" dirty="0" err="1" smtClean="0"/>
              <a:t>i</a:t>
            </a:r>
            <a:r>
              <a:rPr lang="zh-TW" altLang="en-US" dirty="0" smtClean="0"/>
              <a:t>和</a:t>
            </a:r>
            <a:r>
              <a:rPr lang="en-US" altLang="zh-TW" dirty="0" smtClean="0"/>
              <a:t>j</a:t>
            </a:r>
            <a:r>
              <a:rPr lang="zh-TW" altLang="en-US" dirty="0" smtClean="0"/>
              <a:t>算起</a:t>
            </a:r>
            <a:r>
              <a:rPr lang="en-US" altLang="zh-TW" dirty="0" smtClean="0"/>
              <a:t>(</a:t>
            </a:r>
            <a:r>
              <a:rPr lang="zh-TW" altLang="en-US" dirty="0" smtClean="0"/>
              <a:t>這是一種</a:t>
            </a:r>
            <a:r>
              <a:rPr lang="en-US" altLang="zh-TW" dirty="0" smtClean="0"/>
              <a:t>bottom-up</a:t>
            </a:r>
            <a:r>
              <a:rPr lang="zh-TW" altLang="en-US" dirty="0" smtClean="0"/>
              <a:t>的算法</a:t>
            </a:r>
            <a:r>
              <a:rPr lang="en-US" altLang="zh-TW" dirty="0" smtClean="0"/>
              <a:t>)</a:t>
            </a:r>
            <a:r>
              <a:rPr lang="zh-TW" altLang="en-US" dirty="0" smtClean="0"/>
              <a:t>，並以</a:t>
            </a:r>
            <a:r>
              <a:rPr lang="en-US" altLang="zh-TW" dirty="0" err="1" smtClean="0"/>
              <a:t>prev</a:t>
            </a:r>
            <a:r>
              <a:rPr lang="zh-TW" altLang="en-US" dirty="0" smtClean="0"/>
              <a:t>陣列來記錄最大值的由來。</a:t>
            </a:r>
            <a:endParaRPr lang="en-US" altLang="zh-TW" dirty="0" smtClean="0"/>
          </a:p>
          <a:p>
            <a:r>
              <a:rPr lang="zh-TW" altLang="en-US" dirty="0" smtClean="0"/>
              <a:t>在談到如何藉由</a:t>
            </a:r>
            <a:r>
              <a:rPr lang="en-US" altLang="zh-TW" dirty="0" err="1" smtClean="0"/>
              <a:t>prev</a:t>
            </a:r>
            <a:r>
              <a:rPr lang="zh-TW" altLang="en-US" dirty="0" smtClean="0"/>
              <a:t>陣列做路徑迴溯前，先讓我們用一個例題來進一步說明</a:t>
            </a:r>
            <a:r>
              <a:rPr lang="en-US" altLang="zh-TW" dirty="0" smtClean="0"/>
              <a:t>LCS-Length</a:t>
            </a:r>
            <a:r>
              <a:rPr lang="zh-TW" altLang="en-US" dirty="0" smtClean="0"/>
              <a:t>。</a:t>
            </a:r>
          </a:p>
          <a:p>
            <a:r>
              <a:rPr lang="zh-TW" altLang="en-US" dirty="0" smtClean="0"/>
              <a:t>假設兩序列為</a:t>
            </a:r>
            <a:r>
              <a:rPr lang="en-US" altLang="zh-TW" dirty="0" smtClean="0"/>
              <a:t>president</a:t>
            </a:r>
            <a:r>
              <a:rPr lang="zh-TW" altLang="en-US" dirty="0" smtClean="0"/>
              <a:t>及</a:t>
            </a:r>
            <a:r>
              <a:rPr lang="en-US" altLang="zh-TW" dirty="0" smtClean="0"/>
              <a:t>providence</a:t>
            </a:r>
            <a:r>
              <a:rPr lang="zh-TW" altLang="en-US" dirty="0" smtClean="0"/>
              <a:t>，下圖描述了</a:t>
            </a:r>
            <a:r>
              <a:rPr lang="en-US" altLang="zh-TW" dirty="0" err="1" smtClean="0"/>
              <a:t>LCSLength</a:t>
            </a:r>
            <a:r>
              <a:rPr lang="zh-TW" altLang="en-US" dirty="0" smtClean="0"/>
              <a:t>的運算過程。</a:t>
            </a:r>
            <a:endParaRPr lang="zh-TW"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pic>
        <p:nvPicPr>
          <p:cNvPr id="15362" name="Picture 2"/>
          <p:cNvPicPr>
            <a:picLocks noGrp="1" noChangeAspect="1" noChangeArrowheads="1"/>
          </p:cNvPicPr>
          <p:nvPr>
            <p:ph idx="1"/>
          </p:nvPr>
        </p:nvPicPr>
        <p:blipFill>
          <a:blip r:embed="rId2" cstate="print"/>
          <a:stretch>
            <a:fillRect/>
          </a:stretch>
        </p:blipFill>
        <p:spPr bwMode="auto">
          <a:xfrm>
            <a:off x="1377089" y="2002676"/>
            <a:ext cx="6389821" cy="3911600"/>
          </a:xfrm>
          <a:prstGeom prst="rect">
            <a:avLst/>
          </a:prstGeom>
          <a:noFill/>
          <a:ln w="9525">
            <a:noFill/>
            <a:miter lim="800000"/>
            <a:headEnd/>
            <a:tailEnd/>
          </a:ln>
          <a:effectLst/>
        </p:spPr>
      </p:pic>
      <p:sp>
        <p:nvSpPr>
          <p:cNvPr id="4" name="矩形 3"/>
          <p:cNvSpPr/>
          <p:nvPr/>
        </p:nvSpPr>
        <p:spPr>
          <a:xfrm>
            <a:off x="2024731" y="5994285"/>
            <a:ext cx="509453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LCS-Length</a:t>
            </a:r>
            <a:r>
              <a:rPr lang="zh-TW" altLang="en-US" b="1" dirty="0" smtClean="0">
                <a:solidFill>
                  <a:schemeClr val="bg1"/>
                </a:solidFill>
                <a:latin typeface="微軟正黑體" pitchFamily="34" charset="-120"/>
                <a:ea typeface="微軟正黑體" pitchFamily="34" charset="-120"/>
              </a:rPr>
              <a:t>計算</a:t>
            </a:r>
            <a:r>
              <a:rPr lang="en-US" altLang="zh-TW" b="1" dirty="0" smtClean="0">
                <a:solidFill>
                  <a:schemeClr val="bg1"/>
                </a:solidFill>
                <a:latin typeface="微軟正黑體" pitchFamily="34" charset="-120"/>
                <a:ea typeface="微軟正黑體" pitchFamily="34" charset="-120"/>
              </a:rPr>
              <a:t>president</a:t>
            </a:r>
            <a:r>
              <a:rPr lang="zh-TW" altLang="en-US" b="1" dirty="0" smtClean="0">
                <a:solidFill>
                  <a:schemeClr val="bg1"/>
                </a:solidFill>
                <a:latin typeface="微軟正黑體" pitchFamily="34" charset="-120"/>
                <a:ea typeface="微軟正黑體" pitchFamily="34" charset="-120"/>
              </a:rPr>
              <a:t>與</a:t>
            </a:r>
            <a:r>
              <a:rPr lang="en-US" altLang="zh-TW" b="1" dirty="0" smtClean="0">
                <a:solidFill>
                  <a:schemeClr val="bg1"/>
                </a:solidFill>
                <a:latin typeface="微軟正黑體" pitchFamily="34" charset="-120"/>
                <a:ea typeface="微軟正黑體" pitchFamily="34" charset="-120"/>
              </a:rPr>
              <a:t>providence</a:t>
            </a:r>
            <a:r>
              <a:rPr lang="zh-TW" altLang="en-US" b="1" dirty="0" smtClean="0">
                <a:solidFill>
                  <a:schemeClr val="bg1"/>
                </a:solidFill>
                <a:latin typeface="微軟正黑體" pitchFamily="34" charset="-120"/>
                <a:ea typeface="微軟正黑體" pitchFamily="34" charset="-120"/>
              </a:rPr>
              <a:t>的</a:t>
            </a:r>
            <a:r>
              <a:rPr lang="en-US" altLang="zh-TW" b="1" dirty="0" smtClean="0">
                <a:solidFill>
                  <a:schemeClr val="bg1"/>
                </a:solidFill>
                <a:latin typeface="微軟正黑體" pitchFamily="34" charset="-120"/>
                <a:ea typeface="微軟正黑體" pitchFamily="34" charset="-120"/>
              </a:rPr>
              <a:t>LCS</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smtClean="0"/>
              <a:t>如何藉由路徑回溯</a:t>
            </a:r>
            <a:r>
              <a:rPr lang="en-US" altLang="zh-TW" dirty="0" smtClean="0"/>
              <a:t>(</a:t>
            </a:r>
            <a:r>
              <a:rPr lang="en-US" altLang="zh-TW" dirty="0" err="1" smtClean="0"/>
              <a:t>traceback</a:t>
            </a:r>
            <a:r>
              <a:rPr lang="en-US" altLang="zh-TW" dirty="0" smtClean="0"/>
              <a:t>)</a:t>
            </a:r>
            <a:r>
              <a:rPr lang="zh-TW" altLang="en-US" dirty="0" smtClean="0"/>
              <a:t>將最長共同子序列</a:t>
            </a:r>
            <a:r>
              <a:rPr lang="en-US" altLang="zh-TW" dirty="0" smtClean="0"/>
              <a:t>(LCS)</a:t>
            </a:r>
            <a:r>
              <a:rPr lang="zh-TW" altLang="en-US" dirty="0" smtClean="0"/>
              <a:t>建構出來。</a:t>
            </a:r>
            <a:endParaRPr lang="en-US" altLang="zh-TW" dirty="0" smtClean="0"/>
          </a:p>
          <a:p>
            <a:r>
              <a:rPr lang="zh-TW" altLang="en-US" dirty="0" smtClean="0"/>
              <a:t>基本上，從</a:t>
            </a:r>
            <a:r>
              <a:rPr lang="en-US" altLang="zh-TW" dirty="0" smtClean="0"/>
              <a:t>(</a:t>
            </a:r>
            <a:r>
              <a:rPr lang="en-US" altLang="zh-TW" dirty="0" err="1" smtClean="0"/>
              <a:t>m,n</a:t>
            </a:r>
            <a:r>
              <a:rPr lang="en-US" altLang="zh-TW" dirty="0" smtClean="0"/>
              <a:t>)</a:t>
            </a:r>
            <a:r>
              <a:rPr lang="zh-TW" altLang="en-US" dirty="0" smtClean="0"/>
              <a:t>沿著</a:t>
            </a:r>
            <a:r>
              <a:rPr lang="en-US" altLang="zh-TW" dirty="0" err="1" smtClean="0"/>
              <a:t>prev</a:t>
            </a:r>
            <a:r>
              <a:rPr lang="zh-TW" altLang="en-US" dirty="0" smtClean="0"/>
              <a:t>所記錄的箭頭方向回溯，每當我們碰到斜角箭頭時，表示那個位置</a:t>
            </a:r>
            <a:r>
              <a:rPr lang="en-US" altLang="zh-TW" dirty="0" err="1" smtClean="0"/>
              <a:t>a</a:t>
            </a:r>
            <a:r>
              <a:rPr lang="en-US" altLang="zh-TW" baseline="-25000" dirty="0" err="1" smtClean="0"/>
              <a:t>i</a:t>
            </a:r>
            <a:r>
              <a:rPr lang="en-US" altLang="zh-TW" dirty="0" smtClean="0"/>
              <a:t> =</a:t>
            </a:r>
            <a:r>
              <a:rPr lang="en-US" altLang="zh-TW" dirty="0" err="1" smtClean="0"/>
              <a:t>b</a:t>
            </a:r>
            <a:r>
              <a:rPr lang="en-US" altLang="zh-TW" baseline="-25000" dirty="0" err="1" smtClean="0"/>
              <a:t>j</a:t>
            </a:r>
            <a:r>
              <a:rPr lang="zh-TW" altLang="en-US" dirty="0" smtClean="0"/>
              <a:t>，且它也是</a:t>
            </a:r>
            <a:r>
              <a:rPr lang="en-US" altLang="zh-TW" dirty="0" smtClean="0"/>
              <a:t>LCS</a:t>
            </a:r>
            <a:r>
              <a:rPr lang="zh-TW" altLang="en-US" dirty="0" smtClean="0"/>
              <a:t>的一部分，所以我們在往前回溯結束後</a:t>
            </a:r>
            <a:r>
              <a:rPr lang="en-US" altLang="zh-TW" dirty="0" smtClean="0"/>
              <a:t>(</a:t>
            </a:r>
            <a:r>
              <a:rPr lang="zh-TW" altLang="en-US" dirty="0" smtClean="0"/>
              <a:t>我們的回溯過程直到邊界為止</a:t>
            </a:r>
            <a:r>
              <a:rPr lang="en-US" altLang="zh-TW" dirty="0" smtClean="0"/>
              <a:t>)</a:t>
            </a:r>
            <a:r>
              <a:rPr lang="zh-TW" altLang="en-US" dirty="0" smtClean="0"/>
              <a:t>，還得將這個字符印出。</a:t>
            </a:r>
            <a:endParaRPr lang="zh-TW"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a:t>下圖的程序</a:t>
            </a:r>
            <a:r>
              <a:rPr lang="en-US" altLang="zh-TW" dirty="0"/>
              <a:t>Output-LCS</a:t>
            </a:r>
            <a:r>
              <a:rPr lang="zh-TW" altLang="en-US" dirty="0"/>
              <a:t>說明了整個回溯過程，起始呼叫為</a:t>
            </a:r>
            <a:r>
              <a:rPr lang="en-US" altLang="zh-TW" dirty="0"/>
              <a:t>Output-LCS(A, </a:t>
            </a:r>
            <a:r>
              <a:rPr lang="en-US" altLang="zh-TW" dirty="0" err="1"/>
              <a:t>prev</a:t>
            </a:r>
            <a:r>
              <a:rPr lang="en-US" altLang="zh-TW" dirty="0"/>
              <a:t>, m, n)</a:t>
            </a:r>
            <a:r>
              <a:rPr lang="zh-TW" altLang="en-US" dirty="0"/>
              <a:t>。</a:t>
            </a:r>
          </a:p>
        </p:txBody>
      </p:sp>
      <p:pic>
        <p:nvPicPr>
          <p:cNvPr id="4" name="Picture 2"/>
          <p:cNvPicPr>
            <a:picLocks noChangeAspect="1" noChangeArrowheads="1"/>
          </p:cNvPicPr>
          <p:nvPr/>
        </p:nvPicPr>
        <p:blipFill>
          <a:blip r:embed="rId2" cstate="print"/>
          <a:stretch>
            <a:fillRect/>
          </a:stretch>
        </p:blipFill>
        <p:spPr>
          <a:xfrm>
            <a:off x="1016605" y="3338990"/>
            <a:ext cx="6204375" cy="2378007"/>
          </a:xfrm>
          <a:prstGeom prst="rect">
            <a:avLst/>
          </a:prstGeom>
          <a:ln>
            <a:noFill/>
          </a:ln>
          <a:effectLst>
            <a:outerShdw blurRad="190500" algn="tl" rotWithShape="0">
              <a:srgbClr val="000000">
                <a:alpha val="70000"/>
              </a:srgbClr>
            </a:outerShdw>
          </a:effectLst>
        </p:spPr>
      </p:pic>
      <p:sp>
        <p:nvSpPr>
          <p:cNvPr id="6" name="矩形 5"/>
          <p:cNvSpPr/>
          <p:nvPr/>
        </p:nvSpPr>
        <p:spPr>
          <a:xfrm>
            <a:off x="2584198" y="5920487"/>
            <a:ext cx="4636782" cy="4001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TW" sz="2000" b="1" dirty="0" smtClean="0">
                <a:solidFill>
                  <a:schemeClr val="bg1"/>
                </a:solidFill>
                <a:latin typeface="微軟正黑體" pitchFamily="34" charset="-120"/>
                <a:ea typeface="微軟正黑體" pitchFamily="34" charset="-120"/>
              </a:rPr>
              <a:t>Output-LCS</a:t>
            </a:r>
            <a:r>
              <a:rPr lang="zh-TW" altLang="en-US" sz="2000" b="1" dirty="0" smtClean="0">
                <a:solidFill>
                  <a:schemeClr val="bg1"/>
                </a:solidFill>
                <a:latin typeface="微軟正黑體" pitchFamily="34" charset="-120"/>
                <a:ea typeface="微軟正黑體" pitchFamily="34" charset="-120"/>
              </a:rPr>
              <a:t>程序可將整個</a:t>
            </a:r>
            <a:r>
              <a:rPr lang="en-US" altLang="zh-TW" sz="2000" b="1" dirty="0" smtClean="0">
                <a:solidFill>
                  <a:schemeClr val="bg1"/>
                </a:solidFill>
                <a:latin typeface="微軟正黑體" pitchFamily="34" charset="-120"/>
                <a:ea typeface="微軟正黑體" pitchFamily="34" charset="-120"/>
              </a:rPr>
              <a:t>LCS</a:t>
            </a:r>
            <a:r>
              <a:rPr lang="zh-TW" altLang="en-US" sz="2000" b="1" dirty="0" smtClean="0">
                <a:solidFill>
                  <a:schemeClr val="bg1"/>
                </a:solidFill>
                <a:latin typeface="微軟正黑體" pitchFamily="34" charset="-120"/>
                <a:ea typeface="微軟正黑體" pitchFamily="34" charset="-120"/>
              </a:rPr>
              <a:t>回溯出來</a:t>
            </a:r>
            <a:endParaRPr lang="zh-TW" altLang="en-US" sz="2000"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2913271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pic>
        <p:nvPicPr>
          <p:cNvPr id="17410" name="Picture 2"/>
          <p:cNvPicPr>
            <a:picLocks noGrp="1" noChangeAspect="1" noChangeArrowheads="1"/>
          </p:cNvPicPr>
          <p:nvPr>
            <p:ph idx="1"/>
          </p:nvPr>
        </p:nvPicPr>
        <p:blipFill>
          <a:blip r:embed="rId2" cstate="print"/>
          <a:stretch>
            <a:fillRect/>
          </a:stretch>
        </p:blipFill>
        <p:spPr bwMode="auto">
          <a:xfrm>
            <a:off x="1377089" y="1808820"/>
            <a:ext cx="6389821" cy="3911600"/>
          </a:xfrm>
          <a:prstGeom prst="rect">
            <a:avLst/>
          </a:prstGeom>
          <a:noFill/>
          <a:ln w="9525">
            <a:noFill/>
            <a:miter lim="800000"/>
            <a:headEnd/>
            <a:tailEnd/>
          </a:ln>
          <a:effectLst/>
        </p:spPr>
      </p:pic>
      <p:sp>
        <p:nvSpPr>
          <p:cNvPr id="4" name="矩形 3"/>
          <p:cNvSpPr/>
          <p:nvPr/>
        </p:nvSpPr>
        <p:spPr>
          <a:xfrm>
            <a:off x="1377089" y="5813967"/>
            <a:ext cx="603067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TW" b="1" dirty="0" smtClean="0">
                <a:solidFill>
                  <a:schemeClr val="bg1"/>
                </a:solidFill>
                <a:latin typeface="微軟正黑體" pitchFamily="34" charset="-120"/>
                <a:ea typeface="微軟正黑體" pitchFamily="34" charset="-120"/>
              </a:rPr>
              <a:t>Output-LCS</a:t>
            </a:r>
            <a:r>
              <a:rPr lang="zh-TW" altLang="en-US" b="1" dirty="0" smtClean="0">
                <a:solidFill>
                  <a:schemeClr val="bg1"/>
                </a:solidFill>
                <a:latin typeface="微軟正黑體" pitchFamily="34" charset="-120"/>
                <a:ea typeface="微軟正黑體" pitchFamily="34" charset="-120"/>
              </a:rPr>
              <a:t>的回溯路線序，深色陰影</a:t>
            </a:r>
            <a:r>
              <a:rPr lang="en-US" altLang="zh-TW" b="1" dirty="0" smtClean="0">
                <a:solidFill>
                  <a:schemeClr val="bg1"/>
                </a:solidFill>
                <a:latin typeface="微軟正黑體" pitchFamily="34" charset="-120"/>
                <a:ea typeface="微軟正黑體" pitchFamily="34" charset="-120"/>
              </a:rPr>
              <a:t>(</a:t>
            </a:r>
            <a:r>
              <a:rPr lang="en-US" altLang="zh-TW" b="1" dirty="0" err="1" smtClean="0">
                <a:solidFill>
                  <a:schemeClr val="bg1"/>
                </a:solidFill>
                <a:latin typeface="微軟正黑體" pitchFamily="34" charset="-120"/>
                <a:ea typeface="微軟正黑體" pitchFamily="34" charset="-120"/>
              </a:rPr>
              <a:t>priden</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為</a:t>
            </a:r>
            <a:r>
              <a:rPr lang="en-US" altLang="zh-TW" b="1" dirty="0" smtClean="0">
                <a:solidFill>
                  <a:schemeClr val="bg1"/>
                </a:solidFill>
                <a:latin typeface="微軟正黑體" pitchFamily="34" charset="-120"/>
                <a:ea typeface="微軟正黑體" pitchFamily="34" charset="-120"/>
              </a:rPr>
              <a:t>LCS</a:t>
            </a:r>
            <a:r>
              <a:rPr lang="zh-TW" altLang="en-US" b="1" dirty="0" smtClean="0">
                <a:solidFill>
                  <a:schemeClr val="bg1"/>
                </a:solidFill>
                <a:latin typeface="微軟正黑體" pitchFamily="34" charset="-120"/>
                <a:ea typeface="微軟正黑體" pitchFamily="34" charset="-120"/>
              </a:rPr>
              <a:t>所在</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11-5 </a:t>
            </a:r>
            <a:r>
              <a:rPr lang="zh-TW" altLang="en-US" dirty="0" smtClean="0"/>
              <a:t>計算難題</a:t>
            </a:r>
            <a:endParaRPr lang="zh-TW" altLang="en-US" dirty="0"/>
          </a:p>
        </p:txBody>
      </p:sp>
      <p:sp>
        <p:nvSpPr>
          <p:cNvPr id="4" name="內容版面配置區 3"/>
          <p:cNvSpPr>
            <a:spLocks noGrp="1"/>
          </p:cNvSpPr>
          <p:nvPr>
            <p:ph idx="1"/>
          </p:nvPr>
        </p:nvSpPr>
        <p:spPr/>
        <p:txBody>
          <a:bodyPr>
            <a:normAutofit/>
          </a:bodyPr>
          <a:lstStyle/>
          <a:p>
            <a:r>
              <a:rPr lang="zh-TW" altLang="en-US" dirty="0" smtClean="0"/>
              <a:t>是不是所有的數位計算問題，我們都能找到有效的解答呢？</a:t>
            </a:r>
            <a:endParaRPr lang="en-US" altLang="zh-TW" dirty="0" smtClean="0"/>
          </a:p>
          <a:p>
            <a:r>
              <a:rPr lang="zh-TW" altLang="en-US" dirty="0" smtClean="0"/>
              <a:t>牛頓曾說：「假如我曾經看得更遠，那是因為站在巨人的肩膀上。」在前輩的耕耘下，有些問題已證明是無解的。</a:t>
            </a:r>
            <a:endParaRPr lang="en-US" altLang="zh-TW" dirty="0" smtClean="0"/>
          </a:p>
          <a:p>
            <a:r>
              <a:rPr lang="zh-TW" altLang="en-US" dirty="0" smtClean="0"/>
              <a:t>例如：判斷程式是否會停的問題</a:t>
            </a:r>
            <a:r>
              <a:rPr lang="en-US" altLang="zh-TW" dirty="0" smtClean="0"/>
              <a:t>(halting problem)</a:t>
            </a:r>
            <a:r>
              <a:rPr lang="zh-TW" altLang="en-US" dirty="0" smtClean="0"/>
              <a:t>就可證明是無法解答的。</a:t>
            </a:r>
            <a:endParaRPr lang="zh-TW"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a:t>計算難題</a:t>
            </a:r>
          </a:p>
        </p:txBody>
      </p:sp>
      <p:sp>
        <p:nvSpPr>
          <p:cNvPr id="3" name="內容版面配置區 2"/>
          <p:cNvSpPr>
            <a:spLocks noGrp="1"/>
          </p:cNvSpPr>
          <p:nvPr>
            <p:ph idx="1"/>
          </p:nvPr>
        </p:nvSpPr>
        <p:spPr/>
        <p:txBody>
          <a:bodyPr/>
          <a:lstStyle/>
          <a:p>
            <a:r>
              <a:rPr lang="zh-TW" altLang="en-US" dirty="0" smtClean="0"/>
              <a:t>而</a:t>
            </a:r>
            <a:r>
              <a:rPr lang="zh-TW" altLang="en-US" dirty="0"/>
              <a:t>在可解的數位計算問題裡，很多都已依它的計算時間及記憶空間複雜度的難易做歸類了</a:t>
            </a:r>
            <a:r>
              <a:rPr lang="zh-TW" altLang="en-US" dirty="0" smtClean="0"/>
              <a:t>，最</a:t>
            </a:r>
            <a:r>
              <a:rPr lang="zh-TW" altLang="en-US" dirty="0"/>
              <a:t>有名的歸類要算是</a:t>
            </a:r>
            <a:r>
              <a:rPr lang="en-US" altLang="zh-TW" dirty="0"/>
              <a:t>NP-Complete</a:t>
            </a:r>
            <a:r>
              <a:rPr lang="zh-TW" altLang="en-US" dirty="0"/>
              <a:t>問題了</a:t>
            </a:r>
            <a:r>
              <a:rPr lang="zh-TW" altLang="en-US" dirty="0" smtClean="0"/>
              <a:t>。</a:t>
            </a:r>
            <a:endParaRPr lang="en-US" altLang="zh-TW" dirty="0" smtClean="0"/>
          </a:p>
          <a:p>
            <a:r>
              <a:rPr lang="zh-TW" altLang="en-US" dirty="0"/>
              <a:t>如果您的老闆交代您一個數位計算問題，您苦思多日仍無有效率的解法，您可以試著證明這問題是</a:t>
            </a:r>
            <a:r>
              <a:rPr lang="en-US" altLang="zh-TW" dirty="0"/>
              <a:t>NP-Complete</a:t>
            </a:r>
            <a:r>
              <a:rPr lang="zh-TW" altLang="en-US" dirty="0"/>
              <a:t>，然後告訴您的老闆說，即使全世界最厲害的電腦學家，也沒有這個問題的有效解法。</a:t>
            </a:r>
          </a:p>
        </p:txBody>
      </p:sp>
    </p:spTree>
    <p:extLst>
      <p:ext uri="{BB962C8B-B14F-4D97-AF65-F5344CB8AC3E}">
        <p14:creationId xmlns:p14="http://schemas.microsoft.com/office/powerpoint/2010/main" val="16641590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smtClean="0"/>
              <a:t>計算難題</a:t>
            </a:r>
            <a:endParaRPr lang="zh-TW" altLang="en-US" dirty="0"/>
          </a:p>
        </p:txBody>
      </p:sp>
      <p:sp>
        <p:nvSpPr>
          <p:cNvPr id="4" name="內容版面配置區 3"/>
          <p:cNvSpPr>
            <a:spLocks noGrp="1"/>
          </p:cNvSpPr>
          <p:nvPr>
            <p:ph idx="1"/>
          </p:nvPr>
        </p:nvSpPr>
        <p:spPr/>
        <p:txBody>
          <a:bodyPr>
            <a:normAutofit/>
          </a:bodyPr>
          <a:lstStyle/>
          <a:p>
            <a:r>
              <a:rPr lang="zh-TW" altLang="en-US" dirty="0" smtClean="0"/>
              <a:t>是的，所有</a:t>
            </a:r>
            <a:r>
              <a:rPr lang="en-US" altLang="zh-TW" dirty="0" smtClean="0"/>
              <a:t>NP-Complete</a:t>
            </a:r>
            <a:r>
              <a:rPr lang="zh-TW" altLang="en-US" dirty="0" smtClean="0"/>
              <a:t>問題，目前都沒有有效的精確解法，而且只要有一個找到有效解法，那所有</a:t>
            </a:r>
            <a:r>
              <a:rPr lang="en-US" altLang="zh-TW" dirty="0" smtClean="0"/>
              <a:t>NP-Complete</a:t>
            </a:r>
            <a:r>
              <a:rPr lang="zh-TW" altLang="en-US" dirty="0" smtClean="0"/>
              <a:t>問題都有有效解法了。</a:t>
            </a:r>
            <a:endParaRPr lang="en-US" altLang="zh-TW" dirty="0" smtClean="0"/>
          </a:p>
          <a:p>
            <a:r>
              <a:rPr lang="zh-TW" altLang="en-US" dirty="0" smtClean="0"/>
              <a:t>至今已有數以萬計的問題被證明為</a:t>
            </a:r>
            <a:r>
              <a:rPr lang="en-US" altLang="zh-TW" dirty="0" smtClean="0"/>
              <a:t>NP-Complete</a:t>
            </a:r>
            <a:r>
              <a:rPr lang="zh-TW" altLang="en-US" dirty="0" smtClean="0"/>
              <a:t>，雖然大家幾乎都認為這類型的問題並不存在有效解法，但到現在都沒有人可以證明。</a:t>
            </a:r>
            <a:endParaRPr lang="zh-TW"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a:t>計算難題</a:t>
            </a:r>
          </a:p>
        </p:txBody>
      </p:sp>
      <p:sp>
        <p:nvSpPr>
          <p:cNvPr id="3" name="內容版面配置區 2"/>
          <p:cNvSpPr>
            <a:spLocks noGrp="1"/>
          </p:cNvSpPr>
          <p:nvPr>
            <p:ph idx="1"/>
          </p:nvPr>
        </p:nvSpPr>
        <p:spPr/>
        <p:txBody>
          <a:bodyPr/>
          <a:lstStyle/>
          <a:p>
            <a:r>
              <a:rPr lang="zh-TW" altLang="en-US" dirty="0" smtClean="0"/>
              <a:t>「</a:t>
            </a:r>
            <a:r>
              <a:rPr lang="zh-TW" altLang="en-US" dirty="0">
                <a:solidFill>
                  <a:srgbClr val="C00000"/>
                </a:solidFill>
              </a:rPr>
              <a:t>旅行推銷員問題</a:t>
            </a:r>
            <a:r>
              <a:rPr lang="zh-TW" altLang="en-US" dirty="0"/>
              <a:t>」和「</a:t>
            </a:r>
            <a:r>
              <a:rPr lang="zh-TW" altLang="en-US" dirty="0">
                <a:solidFill>
                  <a:srgbClr val="C00000"/>
                </a:solidFill>
              </a:rPr>
              <a:t>小偷背包問題</a:t>
            </a:r>
            <a:r>
              <a:rPr lang="zh-TW" altLang="en-US" dirty="0"/>
              <a:t>」，看似簡單，但都已證明是</a:t>
            </a:r>
            <a:r>
              <a:rPr lang="en-US" altLang="zh-TW" dirty="0"/>
              <a:t>NP-Complete</a:t>
            </a:r>
            <a:r>
              <a:rPr lang="zh-TW" altLang="en-US" dirty="0" smtClean="0"/>
              <a:t>。</a:t>
            </a:r>
            <a:endParaRPr lang="zh-TW" altLang="en-US" dirty="0"/>
          </a:p>
        </p:txBody>
      </p:sp>
      <p:sp>
        <p:nvSpPr>
          <p:cNvPr id="5" name="圓角矩形 4"/>
          <p:cNvSpPr/>
          <p:nvPr/>
        </p:nvSpPr>
        <p:spPr>
          <a:xfrm>
            <a:off x="852293" y="3299857"/>
            <a:ext cx="7740860" cy="2653367"/>
          </a:xfrm>
          <a:prstGeom prst="roundRect">
            <a:avLst>
              <a:gd name="adj" fmla="val 7312"/>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TW" altLang="en-US" sz="2000" b="1" dirty="0">
                <a:latin typeface="微軟正黑體" panose="020B0604030504040204" pitchFamily="34" charset="-120"/>
                <a:ea typeface="微軟正黑體" panose="020B0604030504040204" pitchFamily="34" charset="-120"/>
              </a:rPr>
              <a:t>有一個推銷員，要到各個城市去推銷產品，他</a:t>
            </a:r>
            <a:r>
              <a:rPr lang="zh-TW" altLang="en-US" sz="2000" b="1" dirty="0" smtClean="0">
                <a:latin typeface="微軟正黑體" panose="020B0604030504040204" pitchFamily="34" charset="-120"/>
                <a:ea typeface="微軟正黑體" panose="020B0604030504040204" pitchFamily="34" charset="-120"/>
              </a:rPr>
              <a:t>希望能</a:t>
            </a:r>
            <a:r>
              <a:rPr lang="zh-TW" altLang="en-US" sz="2000" b="1" dirty="0">
                <a:latin typeface="微軟正黑體" panose="020B0604030504040204" pitchFamily="34" charset="-120"/>
                <a:ea typeface="微軟正黑體" panose="020B0604030504040204" pitchFamily="34" charset="-120"/>
              </a:rPr>
              <a:t>找到一個最短的旅遊途徑，訪問每一個城市，而且每個</a:t>
            </a:r>
            <a:r>
              <a:rPr lang="zh-TW" altLang="en-US" sz="2000" b="1" dirty="0" smtClean="0">
                <a:latin typeface="微軟正黑體" panose="020B0604030504040204" pitchFamily="34" charset="-120"/>
                <a:ea typeface="微軟正黑體" panose="020B0604030504040204" pitchFamily="34" charset="-120"/>
              </a:rPr>
              <a:t>城市</a:t>
            </a:r>
            <a:r>
              <a:rPr lang="zh-TW" altLang="en-US" sz="2000" b="1" dirty="0">
                <a:latin typeface="微軟正黑體" panose="020B0604030504040204" pitchFamily="34" charset="-120"/>
                <a:ea typeface="微軟正黑體" panose="020B0604030504040204" pitchFamily="34" charset="-120"/>
              </a:rPr>
              <a:t>只拜訪一次，然後回到最初出發的城市。如果只有幾個</a:t>
            </a:r>
            <a:r>
              <a:rPr lang="zh-TW" altLang="en-US" sz="2000" b="1" dirty="0" smtClean="0">
                <a:latin typeface="微軟正黑體" panose="020B0604030504040204" pitchFamily="34" charset="-120"/>
                <a:ea typeface="微軟正黑體" panose="020B0604030504040204" pitchFamily="34" charset="-120"/>
              </a:rPr>
              <a:t>城市</a:t>
            </a:r>
            <a:r>
              <a:rPr lang="zh-TW" altLang="en-US" sz="2000" b="1" dirty="0">
                <a:latin typeface="微軟正黑體" panose="020B0604030504040204" pitchFamily="34" charset="-120"/>
                <a:ea typeface="微軟正黑體" panose="020B0604030504040204" pitchFamily="34" charset="-120"/>
              </a:rPr>
              <a:t>要訪問，我們很快就可以找出一個最短的旅遊途徑，但</a:t>
            </a:r>
            <a:r>
              <a:rPr lang="zh-TW" altLang="en-US" sz="2000" b="1" dirty="0" smtClean="0">
                <a:latin typeface="微軟正黑體" panose="020B0604030504040204" pitchFamily="34" charset="-120"/>
                <a:ea typeface="微軟正黑體" panose="020B0604030504040204" pitchFamily="34" charset="-120"/>
              </a:rPr>
              <a:t>如果</a:t>
            </a:r>
            <a:r>
              <a:rPr lang="zh-TW" altLang="en-US" sz="2000" b="1" dirty="0">
                <a:latin typeface="微軟正黑體" panose="020B0604030504040204" pitchFamily="34" charset="-120"/>
                <a:ea typeface="微軟正黑體" panose="020B0604030504040204" pitchFamily="34" charset="-120"/>
              </a:rPr>
              <a:t>有很多很多的城市要訪問時，那就會難倒目前所有的</a:t>
            </a:r>
            <a:r>
              <a:rPr lang="zh-TW" altLang="en-US" sz="2000" b="1" dirty="0" smtClean="0">
                <a:latin typeface="微軟正黑體" panose="020B0604030504040204" pitchFamily="34" charset="-120"/>
                <a:ea typeface="微軟正黑體" panose="020B0604030504040204" pitchFamily="34" charset="-120"/>
              </a:rPr>
              <a:t>數位計算機</a:t>
            </a:r>
            <a:r>
              <a:rPr lang="zh-TW" altLang="en-US" sz="2000" b="1" dirty="0">
                <a:latin typeface="微軟正黑體" panose="020B0604030504040204" pitchFamily="34" charset="-120"/>
                <a:ea typeface="微軟正黑體" panose="020B0604030504040204" pitchFamily="34" charset="-120"/>
              </a:rPr>
              <a:t>了</a:t>
            </a:r>
            <a:r>
              <a:rPr lang="zh-TW" altLang="en-US" sz="2000" b="1" dirty="0" smtClean="0">
                <a:latin typeface="微軟正黑體" panose="020B0604030504040204" pitchFamily="34" charset="-120"/>
                <a:ea typeface="微軟正黑體" panose="020B0604030504040204" pitchFamily="34" charset="-120"/>
              </a:rPr>
              <a:t>。</a:t>
            </a:r>
            <a:endParaRPr lang="en-US" altLang="zh-TW" sz="2000" b="1" dirty="0" smtClean="0">
              <a:latin typeface="微軟正黑體" panose="020B0604030504040204" pitchFamily="34" charset="-120"/>
              <a:ea typeface="微軟正黑體" panose="020B0604030504040204" pitchFamily="34" charset="-120"/>
            </a:endParaRPr>
          </a:p>
          <a:p>
            <a:r>
              <a:rPr lang="zh-TW" altLang="en-US" sz="2000" b="1" dirty="0" smtClean="0">
                <a:latin typeface="微軟正黑體" panose="020B0604030504040204" pitchFamily="34" charset="-120"/>
                <a:ea typeface="微軟正黑體" panose="020B0604030504040204" pitchFamily="34" charset="-120"/>
              </a:rPr>
              <a:t>這</a:t>
            </a:r>
            <a:r>
              <a:rPr lang="zh-TW" altLang="en-US" sz="2000" b="1" dirty="0">
                <a:latin typeface="微軟正黑體" panose="020B0604030504040204" pitchFamily="34" charset="-120"/>
                <a:ea typeface="微軟正黑體" panose="020B0604030504040204" pitchFamily="34" charset="-120"/>
              </a:rPr>
              <a:t>問題的關鍵在於：當我們要拜訪很多城市時</a:t>
            </a:r>
            <a:r>
              <a:rPr lang="zh-TW" altLang="en-US" sz="2000" b="1" dirty="0" smtClean="0">
                <a:latin typeface="微軟正黑體" panose="020B0604030504040204" pitchFamily="34" charset="-120"/>
                <a:ea typeface="微軟正黑體" panose="020B0604030504040204" pitchFamily="34" charset="-120"/>
              </a:rPr>
              <a:t>，可能</a:t>
            </a:r>
            <a:r>
              <a:rPr lang="zh-TW" altLang="en-US" sz="2000" b="1" dirty="0">
                <a:latin typeface="微軟正黑體" panose="020B0604030504040204" pitchFamily="34" charset="-120"/>
                <a:ea typeface="微軟正黑體" panose="020B0604030504040204" pitchFamily="34" charset="-120"/>
              </a:rPr>
              <a:t>的拜訪順序組合是天文數字，而我們至今又沒有好的</a:t>
            </a:r>
            <a:r>
              <a:rPr lang="zh-TW" altLang="en-US" sz="2000" b="1" dirty="0" smtClean="0">
                <a:latin typeface="微軟正黑體" panose="020B0604030504040204" pitchFamily="34" charset="-120"/>
                <a:ea typeface="微軟正黑體" panose="020B0604030504040204" pitchFamily="34" charset="-120"/>
              </a:rPr>
              <a:t>方法</a:t>
            </a:r>
            <a:r>
              <a:rPr lang="zh-TW" altLang="en-US" sz="2000" b="1" dirty="0">
                <a:latin typeface="微軟正黑體" panose="020B0604030504040204" pitchFamily="34" charset="-120"/>
                <a:ea typeface="微軟正黑體" panose="020B0604030504040204" pitchFamily="34" charset="-120"/>
              </a:rPr>
              <a:t>，可以快速決定最短的旅遊途徑。</a:t>
            </a:r>
          </a:p>
        </p:txBody>
      </p:sp>
      <p:sp>
        <p:nvSpPr>
          <p:cNvPr id="6" name="向左箭號 5"/>
          <p:cNvSpPr/>
          <p:nvPr/>
        </p:nvSpPr>
        <p:spPr>
          <a:xfrm rot="741974">
            <a:off x="5032697" y="5759332"/>
            <a:ext cx="1974622" cy="733663"/>
          </a:xfrm>
          <a:prstGeom prst="leftArrow">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旅行推銷員問題</a:t>
            </a:r>
          </a:p>
        </p:txBody>
      </p:sp>
    </p:spTree>
    <p:extLst>
      <p:ext uri="{BB962C8B-B14F-4D97-AF65-F5344CB8AC3E}">
        <p14:creationId xmlns:p14="http://schemas.microsoft.com/office/powerpoint/2010/main" val="36634786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a:t>計算難題</a:t>
            </a:r>
          </a:p>
        </p:txBody>
      </p:sp>
      <p:sp>
        <p:nvSpPr>
          <p:cNvPr id="4" name="圓角矩形 3"/>
          <p:cNvSpPr/>
          <p:nvPr/>
        </p:nvSpPr>
        <p:spPr>
          <a:xfrm>
            <a:off x="701570" y="2123855"/>
            <a:ext cx="5130570" cy="2973050"/>
          </a:xfrm>
          <a:prstGeom prst="roundRect">
            <a:avLst>
              <a:gd name="adj" fmla="val 7312"/>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TW" altLang="en-US" sz="2000" b="1" dirty="0">
                <a:latin typeface="微軟正黑體" panose="020B0604030504040204" pitchFamily="34" charset="-120"/>
                <a:ea typeface="微軟正黑體" panose="020B0604030504040204" pitchFamily="34" charset="-120"/>
              </a:rPr>
              <a:t>有個小偷，光顧一家超級市場，他帶了一個背包來裝所偷的東西，假設他的背包最多只能裝三十公斤，而超市內的每樣東西有它的重量及價值，小偷背包問題是要找出最佳的偷法，使得背包內所裝的贓物總價值最高，且總重量又不超過三十公斤</a:t>
            </a:r>
            <a:r>
              <a:rPr lang="zh-TW" altLang="en-US" sz="2000" b="1" dirty="0" smtClean="0">
                <a:latin typeface="微軟正黑體" panose="020B0604030504040204" pitchFamily="34" charset="-120"/>
                <a:ea typeface="微軟正黑體" panose="020B0604030504040204" pitchFamily="34" charset="-120"/>
              </a:rPr>
              <a:t>。</a:t>
            </a:r>
            <a:endParaRPr lang="en-US" altLang="zh-TW" sz="2000" b="1" dirty="0" smtClean="0">
              <a:latin typeface="微軟正黑體" panose="020B0604030504040204" pitchFamily="34" charset="-120"/>
              <a:ea typeface="微軟正黑體" panose="020B0604030504040204" pitchFamily="34" charset="-120"/>
            </a:endParaRPr>
          </a:p>
          <a:p>
            <a:r>
              <a:rPr lang="zh-TW" altLang="en-US" sz="2000" b="1" dirty="0" smtClean="0">
                <a:latin typeface="微軟正黑體" panose="020B0604030504040204" pitchFamily="34" charset="-120"/>
                <a:ea typeface="微軟正黑體" panose="020B0604030504040204" pitchFamily="34" charset="-120"/>
              </a:rPr>
              <a:t>這樣</a:t>
            </a:r>
            <a:r>
              <a:rPr lang="zh-TW" altLang="en-US" sz="2000" b="1" dirty="0">
                <a:latin typeface="微軟正黑體" panose="020B0604030504040204" pitchFamily="34" charset="-120"/>
                <a:ea typeface="微軟正黑體" panose="020B0604030504040204" pitchFamily="34" charset="-120"/>
              </a:rPr>
              <a:t>的一個問題居然也是難題！如果小偷用數位計算機來替他決定最好的偷法，在他得到答案前，可能早就被繩之以法了。</a:t>
            </a:r>
          </a:p>
        </p:txBody>
      </p:sp>
      <p:sp>
        <p:nvSpPr>
          <p:cNvPr id="5" name="向左箭號 4"/>
          <p:cNvSpPr/>
          <p:nvPr/>
        </p:nvSpPr>
        <p:spPr>
          <a:xfrm rot="20764410">
            <a:off x="5669880" y="1872007"/>
            <a:ext cx="1736646" cy="733663"/>
          </a:xfrm>
          <a:prstGeom prst="leftArrow">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anose="020B0604030504040204" pitchFamily="34" charset="-120"/>
                <a:ea typeface="微軟正黑體" panose="020B0604030504040204" pitchFamily="34" charset="-120"/>
              </a:rPr>
              <a:t>小偷背包問題</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2"/>
          <a:stretch>
            <a:fillRect/>
          </a:stretch>
        </p:blipFill>
        <p:spPr>
          <a:xfrm>
            <a:off x="5202070" y="2938590"/>
            <a:ext cx="3803693" cy="3237608"/>
          </a:xfrm>
          <a:prstGeom prst="rect">
            <a:avLst/>
          </a:prstGeom>
        </p:spPr>
      </p:pic>
    </p:spTree>
    <p:extLst>
      <p:ext uri="{BB962C8B-B14F-4D97-AF65-F5344CB8AC3E}">
        <p14:creationId xmlns:p14="http://schemas.microsoft.com/office/powerpoint/2010/main" val="1370392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作法</a:t>
            </a:r>
            <a:r>
              <a:rPr lang="en-US" altLang="zh-TW" dirty="0"/>
              <a:t>2</a:t>
            </a:r>
            <a:r>
              <a:rPr lang="zh-TW" altLang="en-US" dirty="0"/>
              <a:t>－兩兩比較</a:t>
            </a:r>
            <a:r>
              <a:rPr lang="zh-TW" altLang="en-US" dirty="0" smtClean="0"/>
              <a:t>法</a:t>
            </a:r>
            <a:endParaRPr lang="zh-TW" altLang="en-US" dirty="0"/>
          </a:p>
        </p:txBody>
      </p:sp>
      <p:pic>
        <p:nvPicPr>
          <p:cNvPr id="6" name="Picture 3"/>
          <p:cNvPicPr>
            <a:picLocks noChangeAspect="1" noChangeArrowheads="1"/>
          </p:cNvPicPr>
          <p:nvPr/>
        </p:nvPicPr>
        <p:blipFill>
          <a:blip r:embed="rId2" cstate="print"/>
          <a:srcRect/>
          <a:stretch>
            <a:fillRect/>
          </a:stretch>
        </p:blipFill>
        <p:spPr bwMode="auto">
          <a:xfrm>
            <a:off x="2276745" y="4246096"/>
            <a:ext cx="4087404" cy="2176462"/>
          </a:xfrm>
          <a:prstGeom prst="rect">
            <a:avLst/>
          </a:prstGeom>
          <a:noFill/>
          <a:ln w="9525">
            <a:noFill/>
            <a:miter lim="800000"/>
            <a:headEnd/>
            <a:tailEnd/>
          </a:ln>
          <a:effectLst/>
        </p:spPr>
      </p:pic>
      <p:sp>
        <p:nvSpPr>
          <p:cNvPr id="2" name="內容版面配置區 1"/>
          <p:cNvSpPr>
            <a:spLocks noGrp="1"/>
          </p:cNvSpPr>
          <p:nvPr>
            <p:ph idx="1"/>
          </p:nvPr>
        </p:nvSpPr>
        <p:spPr/>
        <p:txBody>
          <a:bodyPr>
            <a:normAutofit/>
          </a:bodyPr>
          <a:lstStyle/>
          <a:p>
            <a:r>
              <a:rPr lang="zh-TW" altLang="en-US" dirty="0" smtClean="0"/>
              <a:t>兩兩比較，將比較大的數再用同樣作法兩兩比較，直到最後勝出的數即為最大。如下圖所示，第一輪勝出的數為</a:t>
            </a:r>
            <a:r>
              <a:rPr lang="en-US" altLang="zh-TW" dirty="0" smtClean="0"/>
              <a:t>77</a:t>
            </a:r>
            <a:r>
              <a:rPr lang="zh-TW" altLang="en-US" dirty="0" smtClean="0"/>
              <a:t>、</a:t>
            </a:r>
            <a:r>
              <a:rPr lang="en-US" altLang="zh-TW" dirty="0" smtClean="0"/>
              <a:t>85</a:t>
            </a:r>
            <a:r>
              <a:rPr lang="zh-TW" altLang="en-US" dirty="0" smtClean="0"/>
              <a:t>、</a:t>
            </a:r>
            <a:r>
              <a:rPr lang="en-US" altLang="zh-TW" dirty="0" smtClean="0"/>
              <a:t>12</a:t>
            </a:r>
            <a:r>
              <a:rPr lang="zh-TW" altLang="en-US" dirty="0" smtClean="0"/>
              <a:t>及</a:t>
            </a:r>
            <a:r>
              <a:rPr lang="en-US" altLang="zh-TW" dirty="0" smtClean="0"/>
              <a:t>52</a:t>
            </a:r>
            <a:r>
              <a:rPr lang="zh-TW" altLang="en-US" dirty="0" smtClean="0"/>
              <a:t>；第二輪勝出的數為</a:t>
            </a:r>
            <a:r>
              <a:rPr lang="en-US" altLang="zh-TW" dirty="0" smtClean="0"/>
              <a:t>85</a:t>
            </a:r>
            <a:r>
              <a:rPr lang="zh-TW" altLang="en-US" dirty="0" smtClean="0"/>
              <a:t>及</a:t>
            </a:r>
            <a:r>
              <a:rPr lang="en-US" altLang="zh-TW" dirty="0" smtClean="0"/>
              <a:t>52</a:t>
            </a:r>
            <a:r>
              <a:rPr lang="zh-TW" altLang="en-US" dirty="0" smtClean="0"/>
              <a:t>；第三輪勝出的數為</a:t>
            </a:r>
            <a:r>
              <a:rPr lang="en-US" altLang="zh-TW" dirty="0" smtClean="0"/>
              <a:t>85</a:t>
            </a:r>
            <a:r>
              <a:rPr lang="zh-TW" altLang="en-US" dirty="0" smtClean="0"/>
              <a:t>，此數即為最大數。</a:t>
            </a:r>
            <a:endParaRPr lang="en-US" altLang="zh-TW" dirty="0" smtClean="0"/>
          </a:p>
        </p:txBody>
      </p:sp>
      <p:sp>
        <p:nvSpPr>
          <p:cNvPr id="7" name="向左箭號 6"/>
          <p:cNvSpPr/>
          <p:nvPr/>
        </p:nvSpPr>
        <p:spPr>
          <a:xfrm>
            <a:off x="6368363" y="4908012"/>
            <a:ext cx="2437180" cy="733663"/>
          </a:xfrm>
          <a:prstGeom prst="leftArrow">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兩兩比較找出最大數</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11-5 </a:t>
            </a:r>
            <a:r>
              <a:rPr lang="zh-TW" altLang="en-US" dirty="0" smtClean="0"/>
              <a:t>計算難題</a:t>
            </a:r>
            <a:endParaRPr lang="zh-TW" altLang="en-US" dirty="0"/>
          </a:p>
        </p:txBody>
      </p:sp>
      <p:sp>
        <p:nvSpPr>
          <p:cNvPr id="2" name="內容版面配置區 1"/>
          <p:cNvSpPr>
            <a:spLocks noGrp="1"/>
          </p:cNvSpPr>
          <p:nvPr>
            <p:ph idx="1"/>
          </p:nvPr>
        </p:nvSpPr>
        <p:spPr/>
        <p:txBody>
          <a:bodyPr>
            <a:normAutofit/>
          </a:bodyPr>
          <a:lstStyle/>
          <a:p>
            <a:r>
              <a:rPr lang="zh-TW" altLang="en-US" dirty="0" smtClean="0"/>
              <a:t>不僅如此，我們還可證明，小偷背包問題和旅行推銷員問題的精確解法，它們的難度是一樣的，也就是說，只要其中有一個存在有效率的精確解法，另一個也會存在有效率的精確解法。</a:t>
            </a:r>
            <a:endParaRPr lang="en-US" altLang="zh-TW" dirty="0" smtClean="0"/>
          </a:p>
          <a:p>
            <a:r>
              <a:rPr lang="zh-TW" altLang="en-US" dirty="0" smtClean="0"/>
              <a:t>實際上，在數位計算世界裡，已有數以萬計的問題，被證明為和旅行推銷員問題同樣難度，真是不可思議吧！</a:t>
            </a:r>
            <a:endParaRPr lang="zh-TW"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a:t>計算難題</a:t>
            </a:r>
          </a:p>
        </p:txBody>
      </p:sp>
      <p:sp>
        <p:nvSpPr>
          <p:cNvPr id="3" name="內容版面配置區 2"/>
          <p:cNvSpPr>
            <a:spLocks noGrp="1"/>
          </p:cNvSpPr>
          <p:nvPr>
            <p:ph idx="1"/>
          </p:nvPr>
        </p:nvSpPr>
        <p:spPr/>
        <p:txBody>
          <a:bodyPr/>
          <a:lstStyle/>
          <a:p>
            <a:r>
              <a:rPr lang="zh-TW" altLang="en-US" dirty="0"/>
              <a:t>如果您的老闆交代您一個數位計算問題，您苦思多日仍無有效率的解法，您可以試著證明它和旅行推銷員問題同樣難度，然後告訴您的老闆說，即使全世界最厲害的資訊學家，也沒有這個問題的有效解法，這樣就不會被炒魷魚喔</a:t>
            </a:r>
            <a:r>
              <a:rPr lang="zh-TW" altLang="en-US" dirty="0" smtClean="0"/>
              <a:t>！</a:t>
            </a:r>
            <a:endParaRPr lang="en-US" altLang="zh-TW" dirty="0" smtClean="0"/>
          </a:p>
          <a:p>
            <a:r>
              <a:rPr lang="zh-TW" altLang="en-US" dirty="0" smtClean="0"/>
              <a:t>面對</a:t>
            </a:r>
            <a:r>
              <a:rPr lang="zh-TW" altLang="en-US" dirty="0"/>
              <a:t>這一類型難題，我們是否真的束手無策呢？</a:t>
            </a:r>
          </a:p>
          <a:p>
            <a:endParaRPr lang="zh-TW" altLang="en-US" dirty="0"/>
          </a:p>
        </p:txBody>
      </p:sp>
    </p:spTree>
    <p:extLst>
      <p:ext uri="{BB962C8B-B14F-4D97-AF65-F5344CB8AC3E}">
        <p14:creationId xmlns:p14="http://schemas.microsoft.com/office/powerpoint/2010/main" val="15657999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11-5 </a:t>
            </a:r>
            <a:r>
              <a:rPr lang="zh-TW" altLang="en-US" dirty="0" smtClean="0"/>
              <a:t>計算難題</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十幾年前，如果證明某一個問題是屬於這一類型的問題，那可算是一篇精采的博士論文。可是現在如果找到了新的難題，那還不夠，還必須提出好的近似解法</a:t>
            </a:r>
            <a:r>
              <a:rPr lang="en-US" altLang="zh-TW" dirty="0" smtClean="0"/>
              <a:t>(</a:t>
            </a:r>
            <a:r>
              <a:rPr lang="zh-TW" altLang="en-US" dirty="0" smtClean="0"/>
              <a:t>在有效率的時間內，找到和最佳解答差不多的近似答案</a:t>
            </a:r>
            <a:r>
              <a:rPr lang="en-US" altLang="zh-TW" dirty="0" smtClean="0"/>
              <a:t>)</a:t>
            </a:r>
            <a:r>
              <a:rPr lang="zh-TW" altLang="en-US" dirty="0" smtClean="0"/>
              <a:t> 。</a:t>
            </a:r>
            <a:endParaRPr lang="en-US" altLang="zh-TW" dirty="0" smtClean="0"/>
          </a:p>
          <a:p>
            <a:r>
              <a:rPr lang="zh-TW" altLang="en-US" dirty="0" smtClean="0"/>
              <a:t>很有意思的是，雖然我們說小偷背包問題和旅行推銷員問題的精確解法一樣難，但它們的近似解法卻南轅北轍。</a:t>
            </a:r>
            <a:endParaRPr lang="zh-TW"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a:t>計算難題</a:t>
            </a:r>
          </a:p>
        </p:txBody>
      </p:sp>
      <p:sp>
        <p:nvSpPr>
          <p:cNvPr id="3" name="內容版面配置區 2"/>
          <p:cNvSpPr>
            <a:spLocks noGrp="1"/>
          </p:cNvSpPr>
          <p:nvPr>
            <p:ph idx="1"/>
          </p:nvPr>
        </p:nvSpPr>
        <p:spPr/>
        <p:txBody>
          <a:bodyPr/>
          <a:lstStyle/>
          <a:p>
            <a:r>
              <a:rPr lang="zh-TW" altLang="en-US" dirty="0"/>
              <a:t>我們可以證明，旅行推銷員問題不太可能存在好的近似解法；而小偷背包問題卻已有很好的近似解法，這也難怪很少有小偷在超市當場被抓包囉。</a:t>
            </a:r>
          </a:p>
          <a:p>
            <a:r>
              <a:rPr lang="zh-TW" altLang="en-US" dirty="0"/>
              <a:t>高難度的數位計算問題，是演算法專家最重要的食糧。各式各樣的難題，雖然令人費盡心思，但它的滋味就如同山珍海味。如果沒有問題傷腦筋，那才真是傷腦筋的問題呢</a:t>
            </a:r>
            <a:r>
              <a:rPr lang="zh-TW" altLang="en-US" dirty="0" smtClean="0"/>
              <a:t>！</a:t>
            </a:r>
            <a:endParaRPr lang="zh-TW" altLang="en-US" dirty="0"/>
          </a:p>
        </p:txBody>
      </p:sp>
    </p:spTree>
    <p:extLst>
      <p:ext uri="{BB962C8B-B14F-4D97-AF65-F5344CB8AC3E}">
        <p14:creationId xmlns:p14="http://schemas.microsoft.com/office/powerpoint/2010/main" val="36053868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6096" y="2438889"/>
            <a:ext cx="8229600" cy="3375375"/>
          </a:xfrm>
        </p:spPr>
        <p:txBody>
          <a:bodyPr>
            <a:normAutofit/>
          </a:bodyPr>
          <a:lstStyle/>
          <a:p>
            <a:pPr algn="just" hangingPunct="0"/>
            <a:r>
              <a:rPr lang="zh-TW" altLang="en-US" sz="2800" b="1" dirty="0"/>
              <a:t>微軟總裁比爾蓋茲在哈佛大學休學前，曾發表過一篇頗具深度的科學論文</a:t>
            </a:r>
            <a:r>
              <a:rPr lang="zh-TW" altLang="en-US" sz="2800" b="1" dirty="0" smtClean="0"/>
              <a:t>。趙</a:t>
            </a:r>
            <a:r>
              <a:rPr lang="zh-TW" altLang="en-US" sz="2800" b="1" dirty="0"/>
              <a:t>老勉勵某位大三學生：「微軟總裁比爾蓋茲像你這年紀時，就已寫了</a:t>
            </a:r>
            <a:r>
              <a:rPr lang="zh-TW" altLang="en-US" sz="2800" b="1" dirty="0" smtClean="0"/>
              <a:t>一篇</a:t>
            </a:r>
            <a:r>
              <a:rPr lang="zh-TW" altLang="en-US" sz="2800" b="1" dirty="0"/>
              <a:t>好論文！」</a:t>
            </a:r>
          </a:p>
          <a:p>
            <a:pPr algn="just" hangingPunct="0"/>
            <a:r>
              <a:rPr lang="zh-TW" altLang="en-US" sz="2800" b="1" dirty="0"/>
              <a:t>該學生投桃報李：「微軟總裁比爾蓋茲像您這</a:t>
            </a:r>
            <a:r>
              <a:rPr lang="zh-TW" altLang="en-US" sz="2800" b="1" dirty="0" smtClean="0"/>
              <a:t>年紀，</a:t>
            </a:r>
            <a:r>
              <a:rPr lang="zh-TW" altLang="en-US" sz="2800" b="1" dirty="0"/>
              <a:t>已是世界上最</a:t>
            </a:r>
            <a:r>
              <a:rPr lang="zh-TW" altLang="en-US" sz="2800" b="1" dirty="0" smtClean="0"/>
              <a:t>有錢的</a:t>
            </a:r>
            <a:r>
              <a:rPr lang="zh-TW" altLang="en-US" sz="2800" b="1" dirty="0"/>
              <a:t>人了！！</a:t>
            </a:r>
            <a:r>
              <a:rPr lang="zh-TW" altLang="en-US" sz="3600" b="1"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lstStyle/>
          <a:p>
            <a:r>
              <a:rPr lang="zh-TW" altLang="en-US" dirty="0"/>
              <a:t>作法</a:t>
            </a:r>
            <a:r>
              <a:rPr lang="en-US" altLang="zh-TW" dirty="0"/>
              <a:t>2</a:t>
            </a:r>
            <a:r>
              <a:rPr lang="zh-TW" altLang="en-US" dirty="0"/>
              <a:t>從八個數中找出最大數，共需多少次的比較呢？</a:t>
            </a:r>
          </a:p>
          <a:p>
            <a:r>
              <a:rPr lang="zh-TW" altLang="en-US" dirty="0" smtClean="0"/>
              <a:t>第一</a:t>
            </a:r>
            <a:r>
              <a:rPr lang="zh-TW" altLang="en-US" dirty="0"/>
              <a:t>輪需要</a:t>
            </a:r>
            <a:r>
              <a:rPr lang="en-US" altLang="zh-TW" dirty="0"/>
              <a:t>4</a:t>
            </a:r>
            <a:r>
              <a:rPr lang="zh-TW" altLang="en-US" dirty="0"/>
              <a:t>次比較、第二輪</a:t>
            </a:r>
            <a:r>
              <a:rPr lang="en-US" altLang="zh-TW" dirty="0"/>
              <a:t>2</a:t>
            </a:r>
            <a:r>
              <a:rPr lang="zh-TW" altLang="en-US" dirty="0"/>
              <a:t>次、第三輪</a:t>
            </a:r>
            <a:r>
              <a:rPr lang="en-US" altLang="zh-TW" dirty="0"/>
              <a:t>1</a:t>
            </a:r>
            <a:r>
              <a:rPr lang="zh-TW" altLang="en-US" dirty="0"/>
              <a:t>次，總共</a:t>
            </a:r>
            <a:r>
              <a:rPr lang="en-US" altLang="zh-TW" dirty="0"/>
              <a:t>7</a:t>
            </a:r>
            <a:r>
              <a:rPr lang="zh-TW" altLang="en-US" dirty="0"/>
              <a:t>次，和作法</a:t>
            </a:r>
            <a:r>
              <a:rPr lang="en-US" altLang="zh-TW" dirty="0"/>
              <a:t>1</a:t>
            </a:r>
            <a:r>
              <a:rPr lang="zh-TW" altLang="en-US" dirty="0"/>
              <a:t>次數相同</a:t>
            </a:r>
            <a:r>
              <a:rPr lang="zh-TW" altLang="en-US" dirty="0" smtClean="0"/>
              <a:t>。</a:t>
            </a:r>
            <a:endParaRPr lang="en-US" altLang="zh-TW" dirty="0" smtClean="0"/>
          </a:p>
          <a:p>
            <a:r>
              <a:rPr lang="zh-TW" altLang="en-US" dirty="0" smtClean="0"/>
              <a:t>假設</a:t>
            </a:r>
            <a:r>
              <a:rPr lang="en-US" altLang="zh-TW" dirty="0"/>
              <a:t>n</a:t>
            </a:r>
            <a:r>
              <a:rPr lang="zh-TW" altLang="en-US" dirty="0"/>
              <a:t>是</a:t>
            </a:r>
            <a:r>
              <a:rPr lang="en-US" altLang="zh-TW" dirty="0"/>
              <a:t>2</a:t>
            </a:r>
            <a:r>
              <a:rPr lang="zh-TW" altLang="en-US" dirty="0"/>
              <a:t>的整數次方，給定</a:t>
            </a:r>
            <a:r>
              <a:rPr lang="en-US" altLang="zh-TW" dirty="0"/>
              <a:t>n</a:t>
            </a:r>
            <a:r>
              <a:rPr lang="zh-TW" altLang="en-US" dirty="0"/>
              <a:t>個數，第一輪需要</a:t>
            </a:r>
            <a:r>
              <a:rPr lang="en-US" altLang="zh-TW" dirty="0"/>
              <a:t>n/2</a:t>
            </a:r>
            <a:r>
              <a:rPr lang="zh-TW" altLang="en-US" dirty="0"/>
              <a:t>、第二輪</a:t>
            </a:r>
            <a:r>
              <a:rPr lang="en-US" altLang="zh-TW" dirty="0"/>
              <a:t>n/22</a:t>
            </a:r>
            <a:r>
              <a:rPr lang="zh-TW" altLang="en-US" dirty="0"/>
              <a:t>、第三輪</a:t>
            </a:r>
            <a:r>
              <a:rPr lang="en-US" altLang="zh-TW" dirty="0"/>
              <a:t>n/23</a:t>
            </a:r>
            <a:r>
              <a:rPr lang="zh-TW" altLang="en-US" dirty="0"/>
              <a:t>、</a:t>
            </a:r>
            <a:r>
              <a:rPr lang="en-US" altLang="zh-TW" dirty="0"/>
              <a:t>...</a:t>
            </a:r>
            <a:r>
              <a:rPr lang="zh-TW" altLang="en-US" dirty="0"/>
              <a:t>，所以共需</a:t>
            </a:r>
            <a:r>
              <a:rPr lang="en-US" altLang="zh-TW" dirty="0"/>
              <a:t>n/2 + n/22 +n/23 + ... + 1 = n-1</a:t>
            </a:r>
            <a:r>
              <a:rPr lang="zh-TW" altLang="en-US" dirty="0"/>
              <a:t>，和作法</a:t>
            </a:r>
            <a:r>
              <a:rPr lang="en-US" altLang="zh-TW" dirty="0"/>
              <a:t>1</a:t>
            </a:r>
            <a:r>
              <a:rPr lang="zh-TW" altLang="en-US" dirty="0"/>
              <a:t>次數相同！</a:t>
            </a:r>
          </a:p>
          <a:p>
            <a:endParaRPr lang="zh-TW" altLang="en-US" dirty="0"/>
          </a:p>
        </p:txBody>
      </p:sp>
    </p:spTree>
    <p:extLst>
      <p:ext uri="{BB962C8B-B14F-4D97-AF65-F5344CB8AC3E}">
        <p14:creationId xmlns:p14="http://schemas.microsoft.com/office/powerpoint/2010/main" val="739636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2" name="內容版面配置區 1"/>
          <p:cNvSpPr>
            <a:spLocks noGrp="1"/>
          </p:cNvSpPr>
          <p:nvPr>
            <p:ph idx="1"/>
          </p:nvPr>
        </p:nvSpPr>
        <p:spPr/>
        <p:txBody>
          <a:bodyPr/>
          <a:lstStyle/>
          <a:p>
            <a:r>
              <a:rPr lang="zh-TW" altLang="en-US" dirty="0" smtClean="0"/>
              <a:t>考慮下面這個例題：「請找出</a:t>
            </a:r>
            <a:r>
              <a:rPr lang="en-US" altLang="zh-TW" dirty="0" smtClean="0"/>
              <a:t>16</a:t>
            </a:r>
            <a:r>
              <a:rPr lang="zh-TW" altLang="en-US" dirty="0" smtClean="0"/>
              <a:t>、</a:t>
            </a:r>
            <a:r>
              <a:rPr lang="en-US" altLang="zh-TW" dirty="0" smtClean="0"/>
              <a:t>77</a:t>
            </a:r>
            <a:r>
              <a:rPr lang="zh-TW" altLang="en-US" dirty="0" smtClean="0"/>
              <a:t>、</a:t>
            </a:r>
            <a:r>
              <a:rPr lang="en-US" altLang="zh-TW" dirty="0" smtClean="0"/>
              <a:t>25</a:t>
            </a:r>
            <a:r>
              <a:rPr lang="zh-TW" altLang="en-US" dirty="0" smtClean="0"/>
              <a:t>、</a:t>
            </a:r>
            <a:r>
              <a:rPr lang="en-US" altLang="zh-TW" dirty="0" smtClean="0"/>
              <a:t>85</a:t>
            </a:r>
            <a:r>
              <a:rPr lang="zh-TW" altLang="en-US" dirty="0" smtClean="0"/>
              <a:t>、</a:t>
            </a:r>
            <a:r>
              <a:rPr lang="en-US" altLang="zh-TW" dirty="0" smtClean="0"/>
              <a:t>12</a:t>
            </a:r>
            <a:r>
              <a:rPr lang="zh-TW" altLang="en-US" dirty="0" smtClean="0"/>
              <a:t>、</a:t>
            </a:r>
            <a:r>
              <a:rPr lang="en-US" altLang="zh-TW" dirty="0" smtClean="0"/>
              <a:t>8</a:t>
            </a:r>
            <a:r>
              <a:rPr lang="zh-TW" altLang="en-US" dirty="0" smtClean="0"/>
              <a:t>、</a:t>
            </a:r>
            <a:r>
              <a:rPr lang="en-US" altLang="zh-TW" dirty="0" smtClean="0"/>
              <a:t>36</a:t>
            </a:r>
            <a:r>
              <a:rPr lang="zh-TW" altLang="en-US" dirty="0" smtClean="0"/>
              <a:t>及</a:t>
            </a:r>
            <a:r>
              <a:rPr lang="en-US" altLang="zh-TW" dirty="0" smtClean="0"/>
              <a:t>52</a:t>
            </a:r>
            <a:r>
              <a:rPr lang="zh-TW" altLang="en-US" dirty="0" smtClean="0"/>
              <a:t>裡的最大數及最小數」，先看看圖</a:t>
            </a:r>
            <a:r>
              <a:rPr lang="en-US" altLang="zh-TW" dirty="0" smtClean="0"/>
              <a:t>11-1</a:t>
            </a:r>
            <a:r>
              <a:rPr lang="zh-TW" altLang="en-US" dirty="0" smtClean="0"/>
              <a:t>作法</a:t>
            </a:r>
            <a:r>
              <a:rPr lang="en-US" altLang="zh-TW" dirty="0" smtClean="0"/>
              <a:t>1</a:t>
            </a:r>
            <a:r>
              <a:rPr lang="zh-TW" altLang="en-US" dirty="0" smtClean="0"/>
              <a:t>，我們以</a:t>
            </a:r>
            <a:r>
              <a:rPr lang="en-US" altLang="zh-TW" dirty="0" smtClean="0"/>
              <a:t>7</a:t>
            </a:r>
            <a:r>
              <a:rPr lang="zh-TW" altLang="en-US" dirty="0" smtClean="0"/>
              <a:t>次比較找出最大數，再從最大數</a:t>
            </a:r>
            <a:r>
              <a:rPr lang="en-US" altLang="zh-TW" dirty="0" smtClean="0"/>
              <a:t>85</a:t>
            </a:r>
            <a:r>
              <a:rPr lang="zh-TW" altLang="en-US" dirty="0" smtClean="0"/>
              <a:t>外的其他</a:t>
            </a:r>
            <a:r>
              <a:rPr lang="en-US" altLang="zh-TW" dirty="0" smtClean="0"/>
              <a:t>7</a:t>
            </a:r>
            <a:r>
              <a:rPr lang="zh-TW" altLang="en-US" dirty="0" smtClean="0"/>
              <a:t>個數</a:t>
            </a:r>
            <a:r>
              <a:rPr lang="en-US" altLang="zh-TW" dirty="0" smtClean="0"/>
              <a:t>(16</a:t>
            </a:r>
            <a:r>
              <a:rPr lang="zh-TW" altLang="en-US" dirty="0" smtClean="0"/>
              <a:t>、</a:t>
            </a:r>
            <a:r>
              <a:rPr lang="en-US" altLang="zh-TW" dirty="0" smtClean="0"/>
              <a:t>77</a:t>
            </a:r>
            <a:r>
              <a:rPr lang="zh-TW" altLang="en-US" dirty="0" smtClean="0"/>
              <a:t>、</a:t>
            </a:r>
            <a:r>
              <a:rPr lang="en-US" altLang="zh-TW" dirty="0" smtClean="0"/>
              <a:t>25</a:t>
            </a:r>
            <a:r>
              <a:rPr lang="zh-TW" altLang="en-US" dirty="0" smtClean="0"/>
              <a:t>、</a:t>
            </a:r>
            <a:r>
              <a:rPr lang="en-US" altLang="zh-TW" dirty="0" smtClean="0"/>
              <a:t>12</a:t>
            </a:r>
            <a:r>
              <a:rPr lang="zh-TW" altLang="en-US" dirty="0" smtClean="0"/>
              <a:t>、</a:t>
            </a:r>
            <a:r>
              <a:rPr lang="en-US" altLang="zh-TW" dirty="0" smtClean="0"/>
              <a:t>8</a:t>
            </a:r>
            <a:r>
              <a:rPr lang="zh-TW" altLang="en-US" dirty="0" smtClean="0"/>
              <a:t>、</a:t>
            </a:r>
            <a:r>
              <a:rPr lang="en-US" altLang="zh-TW" dirty="0" smtClean="0"/>
              <a:t>36</a:t>
            </a:r>
            <a:r>
              <a:rPr lang="zh-TW" altLang="en-US" dirty="0" smtClean="0"/>
              <a:t>及</a:t>
            </a:r>
            <a:r>
              <a:rPr lang="en-US" altLang="zh-TW" dirty="0" smtClean="0"/>
              <a:t>52)</a:t>
            </a:r>
            <a:r>
              <a:rPr lang="zh-TW" altLang="en-US" dirty="0" smtClean="0"/>
              <a:t>中，以</a:t>
            </a:r>
            <a:r>
              <a:rPr lang="en-US" altLang="zh-TW" dirty="0" smtClean="0"/>
              <a:t>6</a:t>
            </a:r>
            <a:r>
              <a:rPr lang="zh-TW" altLang="en-US" dirty="0" smtClean="0"/>
              <a:t>次比較找出最小數</a:t>
            </a:r>
            <a:r>
              <a:rPr lang="en-US" altLang="zh-TW" dirty="0" smtClean="0"/>
              <a:t>8</a:t>
            </a:r>
            <a:r>
              <a:rPr lang="zh-TW" altLang="en-US" dirty="0" smtClean="0"/>
              <a:t>，這樣共用了</a:t>
            </a:r>
            <a:r>
              <a:rPr lang="en-US" altLang="zh-TW" dirty="0" smtClean="0"/>
              <a:t>7+6=13</a:t>
            </a:r>
            <a:r>
              <a:rPr lang="zh-TW" altLang="en-US" dirty="0" smtClean="0"/>
              <a:t>次比較，是否有更少次數的比較方式呢？</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1697</TotalTime>
  <Words>6041</Words>
  <Application>Microsoft Office PowerPoint</Application>
  <PresentationFormat>如螢幕大小 (4:3)</PresentationFormat>
  <Paragraphs>261</Paragraphs>
  <Slides>74</Slides>
  <Notes>1</Notes>
  <HiddenSlides>0</HiddenSlides>
  <MMClips>0</MMClips>
  <ScaleCrop>false</ScaleCrop>
  <HeadingPairs>
    <vt:vector size="4" baseType="variant">
      <vt:variant>
        <vt:lpstr>佈景主題</vt:lpstr>
      </vt:variant>
      <vt:variant>
        <vt:i4>1</vt:i4>
      </vt:variant>
      <vt:variant>
        <vt:lpstr>投影片標題</vt:lpstr>
      </vt:variant>
      <vt:variant>
        <vt:i4>74</vt:i4>
      </vt:variant>
    </vt:vector>
  </HeadingPairs>
  <TitlesOfParts>
    <vt:vector size="75" baseType="lpstr">
      <vt:lpstr>Office 佈景主題</vt:lpstr>
      <vt:lpstr>演算法</vt:lpstr>
      <vt:lpstr>演算法</vt:lpstr>
      <vt:lpstr>演算法</vt:lpstr>
      <vt:lpstr>11-1 最大數及最小數找法</vt:lpstr>
      <vt:lpstr>作法1－逐一比較法</vt:lpstr>
      <vt:lpstr>作法1－逐一比較法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11-2 排序</vt:lpstr>
      <vt:lpstr>11-2 排序</vt:lpstr>
      <vt:lpstr>11-2 排序</vt:lpstr>
      <vt:lpstr>選擇排序法(selection sort)</vt:lpstr>
      <vt:lpstr>選擇排序法(selection sort)</vt:lpstr>
      <vt:lpstr>選擇排序法(selection sort)</vt:lpstr>
      <vt:lpstr>PowerPoint 簡報</vt:lpstr>
      <vt:lpstr>PowerPoint 簡報</vt:lpstr>
      <vt:lpstr>選擇排序法(selection sort)</vt:lpstr>
      <vt:lpstr>插入排序法(insertion sort)</vt:lpstr>
      <vt:lpstr>插入排序法(insertion sort)</vt:lpstr>
      <vt:lpstr>PowerPoint 簡報</vt:lpstr>
      <vt:lpstr>PowerPoint 簡報</vt:lpstr>
      <vt:lpstr>插入排序法(insertion sort)</vt:lpstr>
      <vt:lpstr>插入排序法(insertion sort)</vt:lpstr>
      <vt:lpstr>插入排序法(insertion sort)</vt:lpstr>
      <vt:lpstr>泡沫排序法(bubble sort)</vt:lpstr>
      <vt:lpstr>泡沫排序法(bubble sort)</vt:lpstr>
      <vt:lpstr>泡沫排序法(bubble sort)</vt:lpstr>
      <vt:lpstr>PowerPoint 簡報</vt:lpstr>
      <vt:lpstr>PowerPoint 簡報</vt:lpstr>
      <vt:lpstr>快速排序法(quick sort)</vt:lpstr>
      <vt:lpstr>PowerPoint 簡報</vt:lpstr>
      <vt:lpstr>PowerPoint 簡報</vt:lpstr>
      <vt:lpstr>快速排序法(quick sort)</vt:lpstr>
      <vt:lpstr>11-3 二元搜尋法</vt:lpstr>
      <vt:lpstr>11-3 二元搜尋法</vt:lpstr>
      <vt:lpstr>11-3 二元搜尋法</vt:lpstr>
      <vt:lpstr>11-3 二元搜尋法</vt:lpstr>
      <vt:lpstr>11-3 二元搜尋法</vt:lpstr>
      <vt:lpstr>11-3 二元搜尋法</vt:lpstr>
      <vt:lpstr>11-3 二元搜尋法</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11-5 計算難題</vt:lpstr>
      <vt:lpstr>11-5 計算難題</vt:lpstr>
      <vt:lpstr>11-5 計算難題</vt:lpstr>
      <vt:lpstr>11-5 計算難題</vt:lpstr>
      <vt:lpstr>11-5 計算難題</vt:lpstr>
      <vt:lpstr>11-5 計算難題</vt:lpstr>
      <vt:lpstr>11-5 計算難題</vt:lpstr>
      <vt:lpstr>11-5 計算難題</vt:lpstr>
      <vt:lpstr>11-5 計算難題</vt:lpstr>
      <vt:lpstr>PowerPoint 簡報</vt:lpstr>
    </vt:vector>
  </TitlesOfParts>
  <Company>FDZone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ox01ox01</dc:creator>
  <cp:lastModifiedBy>chwa</cp:lastModifiedBy>
  <cp:revision>132</cp:revision>
  <dcterms:created xsi:type="dcterms:W3CDTF">2015-04-21T01:58:17Z</dcterms:created>
  <dcterms:modified xsi:type="dcterms:W3CDTF">2020-03-11T09:51:50Z</dcterms:modified>
</cp:coreProperties>
</file>