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1"/>
  </p:notesMasterIdLst>
  <p:sldIdLst>
    <p:sldId id="256" r:id="rId2"/>
    <p:sldId id="362" r:id="rId3"/>
    <p:sldId id="363" r:id="rId4"/>
    <p:sldId id="364" r:id="rId5"/>
    <p:sldId id="370" r:id="rId6"/>
    <p:sldId id="373" r:id="rId7"/>
    <p:sldId id="365" r:id="rId8"/>
    <p:sldId id="366" r:id="rId9"/>
    <p:sldId id="369" r:id="rId10"/>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淺色樣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66206" autoAdjust="0"/>
  </p:normalViewPr>
  <p:slideViewPr>
    <p:cSldViewPr snapToGrid="0">
      <p:cViewPr varScale="1">
        <p:scale>
          <a:sx n="115" d="100"/>
          <a:sy n="115" d="100"/>
        </p:scale>
        <p:origin x="1476" y="108"/>
      </p:cViewPr>
      <p:guideLst>
        <p:guide orient="horz" pos="2160"/>
        <p:guide pos="2880"/>
      </p:guideLst>
    </p:cSldViewPr>
  </p:slideViewPr>
  <p:notesTextViewPr>
    <p:cViewPr>
      <p:scale>
        <a:sx n="100" d="100"/>
        <a:sy n="100" d="100"/>
      </p:scale>
      <p:origin x="0" y="0"/>
    </p:cViewPr>
  </p:notesTextViewPr>
  <p:notesViewPr>
    <p:cSldViewPr snapToGrid="0">
      <p:cViewPr varScale="1">
        <p:scale>
          <a:sx n="86" d="100"/>
          <a:sy n="86" d="100"/>
        </p:scale>
        <p:origin x="292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02CC11-4546-4AF1-9689-BE0A2B75E90C}" type="datetimeFigureOut">
              <a:rPr lang="zh-TW" altLang="en-US" smtClean="0"/>
              <a:t>2021/3/12</a:t>
            </a:fld>
            <a:endParaRPr lang="zh-TW" altLang="en-US"/>
          </a:p>
        </p:txBody>
      </p:sp>
      <p:sp>
        <p:nvSpPr>
          <p:cNvPr id="4" name="投影片圖像版面配置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479F7-5F77-4DD3-9F18-5D9BF5034000}" type="slidenum">
              <a:rPr lang="zh-TW" altLang="en-US" smtClean="0"/>
              <a:t>‹#›</a:t>
            </a:fld>
            <a:endParaRPr lang="zh-TW" altLang="en-US"/>
          </a:p>
        </p:txBody>
      </p:sp>
    </p:spTree>
    <p:extLst>
      <p:ext uri="{BB962C8B-B14F-4D97-AF65-F5344CB8AC3E}">
        <p14:creationId xmlns:p14="http://schemas.microsoft.com/office/powerpoint/2010/main" val="825456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產業困境：目前台灣金融詐騙頻傳，危及許多人的財產安全，所以蔡總統為了提升犯罪偵防的能力，將假訊息防治中心升格為資安工作站</a:t>
            </a:r>
            <a:endParaRPr lang="en-US" altLang="zh-TW" dirty="0"/>
          </a:p>
          <a:p>
            <a:endParaRPr lang="en-US" altLang="zh-TW" dirty="0"/>
          </a:p>
          <a:p>
            <a:r>
              <a:rPr lang="zh-TW" altLang="en-US" dirty="0"/>
              <a:t>開發原因：蒐集多來源且公正公開的詐騙資訊並建立詐騙</a:t>
            </a:r>
            <a:r>
              <a:rPr lang="en-US" altLang="zh-TW" dirty="0"/>
              <a:t>SOP</a:t>
            </a:r>
            <a:r>
              <a:rPr lang="zh-TW" altLang="en-US" dirty="0"/>
              <a:t>，可以建立具有時間序列特性的防詐騙模組，使用聊天機器人提供</a:t>
            </a:r>
            <a:r>
              <a:rPr lang="en-US" altLang="zh-TW" dirty="0"/>
              <a:t>24</a:t>
            </a:r>
            <a:r>
              <a:rPr lang="zh-TW" altLang="en-US" dirty="0"/>
              <a:t>小時的監控效果。</a:t>
            </a:r>
            <a:endParaRPr lang="en-US" altLang="zh-TW" dirty="0"/>
          </a:p>
          <a:p>
            <a:endParaRPr lang="en-US" altLang="zh-TW" dirty="0"/>
          </a:p>
          <a:p>
            <a:r>
              <a:rPr lang="zh-TW" altLang="en-US" dirty="0"/>
              <a:t>超連結到</a:t>
            </a:r>
            <a:r>
              <a:rPr lang="en-US" altLang="zh-TW" dirty="0"/>
              <a:t>P24</a:t>
            </a:r>
            <a:r>
              <a:rPr lang="zh-TW" altLang="en-US" dirty="0"/>
              <a:t>  說明調查局成立資安工作站，說明完  在連結回</a:t>
            </a:r>
            <a:r>
              <a:rPr lang="en-US" altLang="zh-TW" dirty="0"/>
              <a:t>P20</a:t>
            </a:r>
            <a:r>
              <a:rPr lang="zh-TW" altLang="en-US" dirty="0"/>
              <a:t>繼續說明</a:t>
            </a:r>
            <a:endParaRPr lang="en-US" altLang="zh-TW" dirty="0"/>
          </a:p>
          <a:p>
            <a:endParaRPr lang="en-US" altLang="zh-TW" dirty="0"/>
          </a:p>
          <a:p>
            <a:endParaRPr lang="en-US" altLang="zh-TW" dirty="0"/>
          </a:p>
          <a:p>
            <a:r>
              <a:rPr lang="zh-TW" altLang="en-US" dirty="0"/>
              <a:t>技術創新：利用具有時間序列特性進行語義分析建立深度特徵學習，建立反詐騙聊天機器人</a:t>
            </a:r>
            <a:endParaRPr lang="en-US" altLang="zh-TW" dirty="0"/>
          </a:p>
          <a:p>
            <a:r>
              <a:rPr lang="en-US" altLang="zh-TW" dirty="0"/>
              <a:t>Endpoint</a:t>
            </a:r>
            <a:r>
              <a:rPr lang="zh-TW" altLang="en-US" dirty="0"/>
              <a:t>：建立反詐騙聊天機器人，可自動更新最新詐騙資訊達到反詐騙效果</a:t>
            </a:r>
            <a:endParaRPr lang="en-US" altLang="zh-TW" dirty="0"/>
          </a:p>
          <a:p>
            <a:r>
              <a:rPr lang="zh-TW" altLang="en-US" dirty="0"/>
              <a:t>應用面向：在金融業發展的時候，能兼具反詐騙方法，加速金融產業結合人工智慧的方法</a:t>
            </a:r>
            <a:endParaRPr lang="en-US" altLang="zh-TW" dirty="0"/>
          </a:p>
          <a:p>
            <a:r>
              <a:rPr lang="zh-TW" altLang="en-US" dirty="0"/>
              <a:t>附圖：使用者的使用案例與實際使用情境</a:t>
            </a:r>
          </a:p>
          <a:p>
            <a:endParaRPr lang="en-US" altLang="zh-TW" dirty="0"/>
          </a:p>
          <a:p>
            <a:endParaRPr lang="en-US" altLang="zh-TW" dirty="0"/>
          </a:p>
          <a:p>
            <a:endParaRPr lang="en-US" altLang="zh-TW" dirty="0"/>
          </a:p>
          <a:p>
            <a:endParaRPr lang="zh-TW" altLang="en-US" dirty="0"/>
          </a:p>
        </p:txBody>
      </p:sp>
      <p:sp>
        <p:nvSpPr>
          <p:cNvPr id="4" name="投影片編號版面配置區 3"/>
          <p:cNvSpPr>
            <a:spLocks noGrp="1"/>
          </p:cNvSpPr>
          <p:nvPr>
            <p:ph type="sldNum" sz="quarter" idx="10"/>
          </p:nvPr>
        </p:nvSpPr>
        <p:spPr/>
        <p:txBody>
          <a:bodyPr/>
          <a:lstStyle/>
          <a:p>
            <a:fld id="{5AB479F7-5F77-4DD3-9F18-5D9BF5034000}" type="slidenum">
              <a:rPr lang="zh-TW" altLang="en-US" smtClean="0"/>
              <a:t>2</a:t>
            </a:fld>
            <a:endParaRPr lang="zh-TW" altLang="en-US"/>
          </a:p>
        </p:txBody>
      </p:sp>
    </p:spTree>
    <p:extLst>
      <p:ext uri="{BB962C8B-B14F-4D97-AF65-F5344CB8AC3E}">
        <p14:creationId xmlns:p14="http://schemas.microsoft.com/office/powerpoint/2010/main" val="42848951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金融詐騙檢測：金融詐騙案件金額從數千到身家財產都有，因此對於詐騙的檢測非常重要，模型會分析使用者的輸入情境，進行分析和分類，將結果回覆給使用者。</a:t>
            </a:r>
            <a:endParaRPr lang="en-US" altLang="zh-TW" dirty="0"/>
          </a:p>
          <a:p>
            <a:endParaRPr lang="en-US" altLang="zh-TW" dirty="0"/>
          </a:p>
          <a:p>
            <a:r>
              <a:rPr lang="zh-TW" altLang="en-US" dirty="0"/>
              <a:t>架構圖：使用者先輸入一段情境，然後分析出情境中所包含的關鍵字</a:t>
            </a:r>
            <a:r>
              <a:rPr lang="en-US" altLang="zh-TW" dirty="0"/>
              <a:t>(ATM</a:t>
            </a:r>
            <a:r>
              <a:rPr lang="zh-TW" altLang="en-US" dirty="0"/>
              <a:t>詐騙關鍵字</a:t>
            </a:r>
            <a:r>
              <a:rPr lang="en-US" altLang="zh-TW" dirty="0"/>
              <a:t>)</a:t>
            </a:r>
            <a:r>
              <a:rPr lang="zh-TW" altLang="en-US" dirty="0"/>
              <a:t>，然後選擇對應的回覆內容給使用者</a:t>
            </a:r>
            <a:r>
              <a:rPr lang="en-US" altLang="zh-TW" dirty="0"/>
              <a:t>(</a:t>
            </a:r>
            <a:r>
              <a:rPr lang="zh-TW" altLang="en-US" dirty="0"/>
              <a:t>請勿透過</a:t>
            </a:r>
            <a:r>
              <a:rPr lang="en-US" altLang="zh-TW" dirty="0"/>
              <a:t>ATM</a:t>
            </a:r>
            <a:r>
              <a:rPr lang="zh-TW" altLang="en-US" dirty="0"/>
              <a:t>支付這筆費用</a:t>
            </a:r>
            <a:r>
              <a:rPr lang="en-US" altLang="zh-TW" dirty="0"/>
              <a:t>)</a:t>
            </a:r>
            <a:r>
              <a:rPr lang="zh-TW" altLang="en-US" dirty="0"/>
              <a:t>。</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5AB479F7-5F77-4DD3-9F18-5D9BF5034000}" type="slidenum">
              <a:rPr lang="zh-TW" altLang="en-US" smtClean="0"/>
              <a:t>3</a:t>
            </a:fld>
            <a:endParaRPr lang="zh-TW" altLang="en-US"/>
          </a:p>
        </p:txBody>
      </p:sp>
    </p:spTree>
    <p:extLst>
      <p:ext uri="{BB962C8B-B14F-4D97-AF65-F5344CB8AC3E}">
        <p14:creationId xmlns:p14="http://schemas.microsoft.com/office/powerpoint/2010/main" val="2307533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使用者首先進行輸入，若是判定為資訊不足會要求使用者補足相關資訊後，進行判斷意圖，如果判斷為合法會直接回覆使用者，</a:t>
            </a:r>
            <a:endParaRPr lang="en-US" altLang="zh-TW" dirty="0"/>
          </a:p>
          <a:p>
            <a:r>
              <a:rPr lang="zh-TW" altLang="en-US" dirty="0"/>
              <a:t>如果判斷為非法事件，則會判斷非法事件的類型以便回覆使用者相對應的反詐騙方法和資訊，如果判斷為未知的新型態事件，</a:t>
            </a:r>
            <a:endParaRPr lang="en-US" altLang="zh-TW" dirty="0"/>
          </a:p>
          <a:p>
            <a:r>
              <a:rPr lang="zh-TW" altLang="en-US" dirty="0"/>
              <a:t>則會學習該新型態詐騙事件的資訊，重新訓練前兩者模型，當下次再有使用者詢問時就可以判斷出該新型態的詐騙事件</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5AB479F7-5F77-4DD3-9F18-5D9BF5034000}" type="slidenum">
              <a:rPr lang="zh-TW" altLang="en-US" smtClean="0"/>
              <a:t>4</a:t>
            </a:fld>
            <a:endParaRPr lang="zh-TW" altLang="en-US"/>
          </a:p>
        </p:txBody>
      </p:sp>
    </p:spTree>
    <p:extLst>
      <p:ext uri="{BB962C8B-B14F-4D97-AF65-F5344CB8AC3E}">
        <p14:creationId xmlns:p14="http://schemas.microsoft.com/office/powerpoint/2010/main" val="1084068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金融詐騙檢測：金融詐騙案件金額從數千到身家財產都有，因此對於詐騙的檢測非常重要，模型會分析使用者的輸入情境，進行分析和分類，將結果回覆給使用者。</a:t>
            </a:r>
            <a:endParaRPr lang="en-US" altLang="zh-TW" dirty="0"/>
          </a:p>
          <a:p>
            <a:endParaRPr lang="en-US" altLang="zh-TW" dirty="0"/>
          </a:p>
          <a:p>
            <a:r>
              <a:rPr lang="zh-TW" altLang="en-US" dirty="0"/>
              <a:t>架構圖：使用者先輸入一段情境，然後分析出情境中所包含的關鍵字</a:t>
            </a:r>
            <a:r>
              <a:rPr lang="en-US" altLang="zh-TW" dirty="0"/>
              <a:t>(ATM</a:t>
            </a:r>
            <a:r>
              <a:rPr lang="zh-TW" altLang="en-US" dirty="0"/>
              <a:t>詐騙關鍵字</a:t>
            </a:r>
            <a:r>
              <a:rPr lang="en-US" altLang="zh-TW" dirty="0"/>
              <a:t>)</a:t>
            </a:r>
            <a:r>
              <a:rPr lang="zh-TW" altLang="en-US" dirty="0"/>
              <a:t>，然後選擇對應的回覆內容給使用者</a:t>
            </a:r>
            <a:r>
              <a:rPr lang="en-US" altLang="zh-TW" dirty="0"/>
              <a:t>(</a:t>
            </a:r>
            <a:r>
              <a:rPr lang="zh-TW" altLang="en-US" dirty="0"/>
              <a:t>請勿透過</a:t>
            </a:r>
            <a:r>
              <a:rPr lang="en-US" altLang="zh-TW" dirty="0"/>
              <a:t>ATM</a:t>
            </a:r>
            <a:r>
              <a:rPr lang="zh-TW" altLang="en-US" dirty="0"/>
              <a:t>支付這筆費用</a:t>
            </a:r>
            <a:r>
              <a:rPr lang="en-US" altLang="zh-TW" dirty="0"/>
              <a:t>)</a:t>
            </a:r>
            <a:r>
              <a:rPr lang="zh-TW" altLang="en-US" dirty="0"/>
              <a:t>。</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5AB479F7-5F77-4DD3-9F18-5D9BF5034000}" type="slidenum">
              <a:rPr lang="zh-TW" altLang="en-US" smtClean="0"/>
              <a:t>5</a:t>
            </a:fld>
            <a:endParaRPr lang="zh-TW" altLang="en-US"/>
          </a:p>
        </p:txBody>
      </p:sp>
    </p:spTree>
    <p:extLst>
      <p:ext uri="{BB962C8B-B14F-4D97-AF65-F5344CB8AC3E}">
        <p14:creationId xmlns:p14="http://schemas.microsoft.com/office/powerpoint/2010/main" val="3919088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金融詐騙檢測：金融詐騙案件金額從數千到身家財產都有，因此對於詐騙的檢測非常重要，模型會分析使用者的輸入情境，進行分析和分類，將結果回覆給使用者。</a:t>
            </a:r>
            <a:endParaRPr lang="en-US" altLang="zh-TW" dirty="0"/>
          </a:p>
          <a:p>
            <a:endParaRPr lang="en-US" altLang="zh-TW" dirty="0"/>
          </a:p>
          <a:p>
            <a:r>
              <a:rPr lang="zh-TW" altLang="en-US" dirty="0"/>
              <a:t>架構圖：使用者先輸入一段情境，然後分析出情境中所包含的關鍵字</a:t>
            </a:r>
            <a:r>
              <a:rPr lang="en-US" altLang="zh-TW" dirty="0"/>
              <a:t>(ATM</a:t>
            </a:r>
            <a:r>
              <a:rPr lang="zh-TW" altLang="en-US" dirty="0"/>
              <a:t>詐騙關鍵字</a:t>
            </a:r>
            <a:r>
              <a:rPr lang="en-US" altLang="zh-TW" dirty="0"/>
              <a:t>)</a:t>
            </a:r>
            <a:r>
              <a:rPr lang="zh-TW" altLang="en-US" dirty="0"/>
              <a:t>，然後選擇對應的回覆內容給使用者</a:t>
            </a:r>
            <a:r>
              <a:rPr lang="en-US" altLang="zh-TW" dirty="0"/>
              <a:t>(</a:t>
            </a:r>
            <a:r>
              <a:rPr lang="zh-TW" altLang="en-US" dirty="0"/>
              <a:t>請勿透過</a:t>
            </a:r>
            <a:r>
              <a:rPr lang="en-US" altLang="zh-TW" dirty="0"/>
              <a:t>ATM</a:t>
            </a:r>
            <a:r>
              <a:rPr lang="zh-TW" altLang="en-US" dirty="0"/>
              <a:t>支付這筆費用</a:t>
            </a:r>
            <a:r>
              <a:rPr lang="en-US" altLang="zh-TW" dirty="0"/>
              <a:t>)</a:t>
            </a:r>
            <a:r>
              <a:rPr lang="zh-TW" altLang="en-US" dirty="0"/>
              <a:t>。</a:t>
            </a:r>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5AB479F7-5F77-4DD3-9F18-5D9BF5034000}" type="slidenum">
              <a:rPr lang="zh-TW" altLang="en-US" smtClean="0"/>
              <a:t>6</a:t>
            </a:fld>
            <a:endParaRPr lang="zh-TW" altLang="en-US"/>
          </a:p>
        </p:txBody>
      </p:sp>
    </p:spTree>
    <p:extLst>
      <p:ext uri="{BB962C8B-B14F-4D97-AF65-F5344CB8AC3E}">
        <p14:creationId xmlns:p14="http://schemas.microsoft.com/office/powerpoint/2010/main" val="100967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使用者在聊天機器人上的實際使用情形，可以根據使用者的輸入回覆不同非法事件的解決辦法或是回覆判定為合法的情況。</a:t>
            </a:r>
            <a:endParaRPr lang="en-US" altLang="zh-TW" dirty="0"/>
          </a:p>
          <a:p>
            <a:r>
              <a:rPr lang="zh-TW" altLang="en-US" dirty="0"/>
              <a:t>截至</a:t>
            </a:r>
            <a:r>
              <a:rPr lang="en-US" altLang="zh-TW" dirty="0"/>
              <a:t>2020/4/29</a:t>
            </a:r>
            <a:r>
              <a:rPr lang="zh-TW" altLang="en-US" dirty="0"/>
              <a:t>實際使用人數已從期中的</a:t>
            </a:r>
            <a:r>
              <a:rPr lang="en-US" altLang="zh-TW" dirty="0"/>
              <a:t>6</a:t>
            </a:r>
            <a:r>
              <a:rPr lang="zh-TW" altLang="en-US" dirty="0"/>
              <a:t>人提升至</a:t>
            </a:r>
            <a:r>
              <a:rPr lang="en-US" altLang="zh-TW" dirty="0"/>
              <a:t>1065</a:t>
            </a:r>
            <a:r>
              <a:rPr lang="zh-TW" altLang="en-US" dirty="0"/>
              <a:t>人</a:t>
            </a:r>
            <a:endParaRPr lang="en-US" altLang="zh-TW" dirty="0"/>
          </a:p>
          <a:p>
            <a:r>
              <a:rPr lang="zh-TW" altLang="en-US" dirty="0"/>
              <a:t>同時，帶領本計畫培育之學生發表國際研討會論文。</a:t>
            </a:r>
          </a:p>
          <a:p>
            <a:endParaRPr lang="zh-TW" altLang="en-US" dirty="0"/>
          </a:p>
        </p:txBody>
      </p:sp>
      <p:sp>
        <p:nvSpPr>
          <p:cNvPr id="4" name="投影片編號版面配置區 3"/>
          <p:cNvSpPr>
            <a:spLocks noGrp="1"/>
          </p:cNvSpPr>
          <p:nvPr>
            <p:ph type="sldNum" sz="quarter" idx="10"/>
          </p:nvPr>
        </p:nvSpPr>
        <p:spPr/>
        <p:txBody>
          <a:bodyPr/>
          <a:lstStyle/>
          <a:p>
            <a:fld id="{5AB479F7-5F77-4DD3-9F18-5D9BF5034000}" type="slidenum">
              <a:rPr lang="zh-TW" altLang="en-US" smtClean="0"/>
              <a:t>7</a:t>
            </a:fld>
            <a:endParaRPr lang="zh-TW" altLang="en-US"/>
          </a:p>
        </p:txBody>
      </p:sp>
    </p:spTree>
    <p:extLst>
      <p:ext uri="{BB962C8B-B14F-4D97-AF65-F5344CB8AC3E}">
        <p14:creationId xmlns:p14="http://schemas.microsoft.com/office/powerpoint/2010/main" val="3433354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上周，菜總統替調查局資安工作站</a:t>
            </a:r>
            <a:r>
              <a:rPr lang="en-US" altLang="zh-TW" dirty="0"/>
              <a:t>(</a:t>
            </a:r>
            <a:r>
              <a:rPr lang="zh-TW" altLang="en-US" dirty="0"/>
              <a:t>前假訊息防制中心</a:t>
            </a:r>
            <a:r>
              <a:rPr lang="en-US" altLang="zh-TW" dirty="0"/>
              <a:t>)</a:t>
            </a:r>
            <a:r>
              <a:rPr lang="zh-TW" altLang="en-US" dirty="0"/>
              <a:t>揭牌。顯見政府對於打擊假消息十分重視，主軸二之計畫成果切中需求，可對國家社會產生正向影響。</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超連結</a:t>
            </a:r>
            <a:r>
              <a:rPr lang="en-US" altLang="zh-TW" dirty="0"/>
              <a:t>-</a:t>
            </a:r>
            <a:r>
              <a:rPr lang="en-US" altLang="zh-TW" dirty="0">
                <a:sym typeface="Wingdings" panose="05000000000000000000" pitchFamily="2" charset="2"/>
              </a:rPr>
              <a:t></a:t>
            </a:r>
            <a:r>
              <a:rPr lang="zh-TW" altLang="en-US" dirty="0">
                <a:sym typeface="Wingdings" panose="05000000000000000000" pitchFamily="2" charset="2"/>
              </a:rPr>
              <a:t>回</a:t>
            </a:r>
            <a:r>
              <a:rPr lang="en-US" altLang="zh-TW" dirty="0">
                <a:sym typeface="Wingdings" panose="05000000000000000000" pitchFamily="2" charset="2"/>
              </a:rPr>
              <a:t>P20</a:t>
            </a: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5AB479F7-5F77-4DD3-9F18-5D9BF5034000}" type="slidenum">
              <a:rPr lang="zh-TW" altLang="en-US" smtClean="0"/>
              <a:t>8</a:t>
            </a:fld>
            <a:endParaRPr lang="zh-TW" altLang="en-US"/>
          </a:p>
        </p:txBody>
      </p:sp>
    </p:spTree>
    <p:extLst>
      <p:ext uri="{BB962C8B-B14F-4D97-AF65-F5344CB8AC3E}">
        <p14:creationId xmlns:p14="http://schemas.microsoft.com/office/powerpoint/2010/main" val="4022023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4570E810-006A-423E-A96F-D57C0E029236}"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231318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2C4522E6-507B-4CC8-AF8E-1B08B6F9D3B9}"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67028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C26BC6B0-4B72-4DE1-B161-39FDDDBD8AAB}"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2977350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64C060C2-E64A-4340-8C0A-2B031845C68A}"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2651319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9BBE92B5-7D91-44D8-A94E-8872FCB86F7F}" type="datetime1">
              <a:rPr lang="zh-TW" altLang="en-US" smtClean="0"/>
              <a:t>2021/3/12</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2178275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A42115FE-8F7C-417B-AF2C-743E4BFC04D4}" type="datetime1">
              <a:rPr lang="zh-TW" altLang="en-US" smtClean="0"/>
              <a:t>2021/3/12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3650134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FAB9254E-554E-448F-BEFE-894BC03B53B3}" type="datetime1">
              <a:rPr lang="zh-TW" altLang="en-US" smtClean="0"/>
              <a:t>2021/3/12</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102961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anose="02020603050405020304" pitchFamily="18" charset="0"/>
                <a:ea typeface="標楷體" panose="03000509000000000000" pitchFamily="65" charset="-120"/>
              </a:defRPr>
            </a:lvl1p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lvl1pPr>
              <a:defRPr baseline="0">
                <a:latin typeface="Times New Roman" panose="02020603050405020304" pitchFamily="18" charset="0"/>
                <a:ea typeface="標楷體" panose="03000509000000000000" pitchFamily="65" charset="-120"/>
              </a:defRPr>
            </a:lvl1pPr>
          </a:lstStyle>
          <a:p>
            <a:fld id="{D804DDEA-4BFA-45D0-855E-FB032C469417}" type="datetime1">
              <a:rPr lang="zh-TW" altLang="en-US" smtClean="0"/>
              <a:pPr/>
              <a:t>2021/3/12</a:t>
            </a:fld>
            <a:endParaRPr lang="zh-TW" altLang="en-US"/>
          </a:p>
        </p:txBody>
      </p:sp>
      <p:sp>
        <p:nvSpPr>
          <p:cNvPr id="4" name="Footer Placeholder 3"/>
          <p:cNvSpPr>
            <a:spLocks noGrp="1"/>
          </p:cNvSpPr>
          <p:nvPr>
            <p:ph type="ftr" sz="quarter" idx="11"/>
          </p:nvPr>
        </p:nvSpPr>
        <p:spPr/>
        <p:txBody>
          <a:bodyPr/>
          <a:lstStyle>
            <a:lvl1pPr>
              <a:defRPr baseline="0">
                <a:latin typeface="Times New Roman" panose="02020603050405020304" pitchFamily="18" charset="0"/>
                <a:ea typeface="標楷體" panose="03000509000000000000" pitchFamily="65" charset="-120"/>
              </a:defRPr>
            </a:lvl1pPr>
          </a:lstStyle>
          <a:p>
            <a:endParaRPr lang="zh-TW" altLang="en-US"/>
          </a:p>
        </p:txBody>
      </p:sp>
      <p:sp>
        <p:nvSpPr>
          <p:cNvPr id="5" name="Slide Number Placeholder 4"/>
          <p:cNvSpPr>
            <a:spLocks noGrp="1"/>
          </p:cNvSpPr>
          <p:nvPr>
            <p:ph type="sldNum" sz="quarter" idx="12"/>
          </p:nvPr>
        </p:nvSpPr>
        <p:spPr/>
        <p:txBody>
          <a:bodyPr/>
          <a:lstStyle>
            <a:lvl1pPr>
              <a:defRPr baseline="0">
                <a:latin typeface="Times New Roman" panose="02020603050405020304" pitchFamily="18" charset="0"/>
                <a:ea typeface="標楷體" panose="03000509000000000000" pitchFamily="65" charset="-120"/>
              </a:defRPr>
            </a:lvl1pPr>
          </a:lstStyle>
          <a:p>
            <a:fld id="{7C65DB25-6296-430E-A3A5-A74299CA9C98}" type="slidenum">
              <a:rPr lang="zh-TW" altLang="en-US" smtClean="0"/>
              <a:pPr/>
              <a:t>‹#›</a:t>
            </a:fld>
            <a:endParaRPr lang="zh-TW" altLang="en-US"/>
          </a:p>
        </p:txBody>
      </p:sp>
    </p:spTree>
    <p:extLst>
      <p:ext uri="{BB962C8B-B14F-4D97-AF65-F5344CB8AC3E}">
        <p14:creationId xmlns:p14="http://schemas.microsoft.com/office/powerpoint/2010/main" val="2201825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4936B2-A216-4FDE-8FAE-95279DEC3AD8}" type="datetime1">
              <a:rPr lang="zh-TW" altLang="en-US" smtClean="0"/>
              <a:t>2021/3/12</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3670870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F8AC261E-0102-4993-9447-E964C6343A0F}" type="datetime1">
              <a:rPr lang="zh-TW" altLang="en-US" smtClean="0"/>
              <a:t>2021/3/12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3495352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16B808E8-D62C-4FB7-9B7F-88E39D962D4A}" type="datetime1">
              <a:rPr lang="zh-TW" altLang="en-US" smtClean="0"/>
              <a:t>2021/3/12</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755359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78B733-4D93-428D-8FD3-34F4FFBF31A4}" type="datetime1">
              <a:rPr lang="zh-TW" altLang="en-US" smtClean="0"/>
              <a:t>2021/3/12</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65DB25-6296-430E-A3A5-A74299CA9C98}" type="slidenum">
              <a:rPr lang="zh-TW" altLang="en-US" smtClean="0"/>
              <a:t>‹#›</a:t>
            </a:fld>
            <a:endParaRPr lang="zh-TW" altLang="en-US"/>
          </a:p>
        </p:txBody>
      </p:sp>
    </p:spTree>
    <p:extLst>
      <p:ext uri="{BB962C8B-B14F-4D97-AF65-F5344CB8AC3E}">
        <p14:creationId xmlns:p14="http://schemas.microsoft.com/office/powerpoint/2010/main" val="19040760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1747BCA-2023-4279-9649-DD8BD743A439}"/>
              </a:ext>
            </a:extLst>
          </p:cNvPr>
          <p:cNvSpPr/>
          <p:nvPr/>
        </p:nvSpPr>
        <p:spPr>
          <a:xfrm>
            <a:off x="139192" y="2018408"/>
            <a:ext cx="8865616" cy="3970318"/>
          </a:xfrm>
          <a:prstGeom prst="rect">
            <a:avLst/>
          </a:prstGeom>
        </p:spPr>
        <p:txBody>
          <a:bodyPr wrap="square">
            <a:spAutoFit/>
          </a:bodyPr>
          <a:lstStyle/>
          <a:p>
            <a:pPr algn="ctr"/>
            <a:r>
              <a:rPr lang="zh-TW" altLang="en-US" sz="2800" b="1" dirty="0">
                <a:latin typeface="微軟正黑體" panose="020B0604030504040204" pitchFamily="34" charset="-120"/>
                <a:ea typeface="微軟正黑體" panose="020B0604030504040204" pitchFamily="34" charset="-120"/>
              </a:rPr>
              <a:t>計畫期間：</a:t>
            </a:r>
            <a:r>
              <a:rPr lang="en-US" altLang="zh-TW" sz="2800" b="1" dirty="0">
                <a:latin typeface="微軟正黑體" panose="020B0604030504040204" pitchFamily="34" charset="-120"/>
                <a:ea typeface="微軟正黑體" panose="020B0604030504040204" pitchFamily="34" charset="-120"/>
              </a:rPr>
              <a:t>2019.10.01~2020.05.31</a:t>
            </a:r>
          </a:p>
          <a:p>
            <a:pPr algn="ctr"/>
            <a:r>
              <a:rPr lang="zh-TW" altLang="en-US" sz="2800" b="1" dirty="0">
                <a:latin typeface="微軟正黑體" panose="020B0604030504040204" pitchFamily="34" charset="-120"/>
                <a:ea typeface="微軟正黑體" panose="020B0604030504040204" pitchFamily="34" charset="-120"/>
              </a:rPr>
              <a:t>簡報資料期間：</a:t>
            </a:r>
            <a:r>
              <a:rPr lang="en-US" altLang="zh-TW" sz="2800" b="1" dirty="0">
                <a:latin typeface="微軟正黑體" panose="020B0604030504040204" pitchFamily="34" charset="-120"/>
                <a:ea typeface="微軟正黑體" panose="020B0604030504040204" pitchFamily="34" charset="-120"/>
              </a:rPr>
              <a:t>2019.10.01~2020.04.30</a:t>
            </a:r>
          </a:p>
          <a:p>
            <a:pPr algn="ctr"/>
            <a:endParaRPr lang="en-US" altLang="zh-TW" sz="2800" b="1" dirty="0">
              <a:latin typeface="微軟正黑體" panose="020B0604030504040204" pitchFamily="34" charset="-120"/>
              <a:ea typeface="微軟正黑體" panose="020B0604030504040204" pitchFamily="34" charset="-120"/>
            </a:endParaRPr>
          </a:p>
          <a:p>
            <a:pPr algn="ctr"/>
            <a:r>
              <a:rPr lang="zh-TW" altLang="en-US" sz="2800" b="1" dirty="0">
                <a:latin typeface="微軟正黑體" panose="020B0604030504040204" pitchFamily="34" charset="-120"/>
                <a:ea typeface="微軟正黑體" panose="020B0604030504040204" pitchFamily="34" charset="-120"/>
              </a:rPr>
              <a:t>執行單位：</a:t>
            </a:r>
            <a:r>
              <a:rPr lang="en-US" altLang="zh-TW" sz="2800" b="1" dirty="0">
                <a:latin typeface="微軟正黑體" panose="020B0604030504040204" pitchFamily="34" charset="-120"/>
                <a:ea typeface="微軟正黑體" panose="020B0604030504040204" pitchFamily="34" charset="-120"/>
              </a:rPr>
              <a:t>TWISC@NTHU</a:t>
            </a:r>
          </a:p>
          <a:p>
            <a:pPr algn="ctr"/>
            <a:r>
              <a:rPr lang="zh-TW" altLang="en-US" sz="2800" b="1" dirty="0">
                <a:latin typeface="微軟正黑體" panose="020B0604030504040204" pitchFamily="34" charset="-120"/>
                <a:ea typeface="微軟正黑體" panose="020B0604030504040204" pitchFamily="34" charset="-120"/>
              </a:rPr>
              <a:t>計畫主持人：孫宏民</a:t>
            </a:r>
            <a:endParaRPr lang="en-US" altLang="zh-TW" sz="2800" b="1" dirty="0">
              <a:latin typeface="微軟正黑體" panose="020B0604030504040204" pitchFamily="34" charset="-120"/>
              <a:ea typeface="微軟正黑體" panose="020B0604030504040204" pitchFamily="34" charset="-120"/>
            </a:endParaRPr>
          </a:p>
          <a:p>
            <a:pPr algn="ctr"/>
            <a:r>
              <a:rPr lang="zh-TW" altLang="en-US" sz="2800" b="1" dirty="0">
                <a:latin typeface="微軟正黑體" panose="020B0604030504040204" pitchFamily="34" charset="-120"/>
                <a:ea typeface="微軟正黑體" panose="020B0604030504040204" pitchFamily="34" charset="-120"/>
              </a:rPr>
              <a:t>共同主持人：</a:t>
            </a:r>
            <a:r>
              <a:rPr lang="zh-TW" altLang="en-US" sz="2800" b="1" dirty="0" smtClean="0">
                <a:latin typeface="微軟正黑體" panose="020B0604030504040204" pitchFamily="34" charset="-120"/>
                <a:ea typeface="微軟正黑體" panose="020B0604030504040204" pitchFamily="34" charset="-120"/>
              </a:rPr>
              <a:t>張家瑋、</a:t>
            </a:r>
            <a:r>
              <a:rPr lang="zh-TW" altLang="en-US" sz="2800" b="1" dirty="0">
                <a:latin typeface="微軟正黑體" panose="020B0604030504040204" pitchFamily="34" charset="-120"/>
                <a:ea typeface="微軟正黑體" panose="020B0604030504040204" pitchFamily="34" charset="-120"/>
              </a:rPr>
              <a:t>黃思皓、葉羅堯</a:t>
            </a:r>
            <a:endParaRPr lang="en-US" altLang="zh-TW" sz="2800" b="1" dirty="0">
              <a:latin typeface="微軟正黑體" panose="020B0604030504040204" pitchFamily="34" charset="-120"/>
              <a:ea typeface="微軟正黑體" panose="020B0604030504040204" pitchFamily="34" charset="-120"/>
            </a:endParaRPr>
          </a:p>
          <a:p>
            <a:pPr algn="ctr"/>
            <a:r>
              <a:rPr lang="zh-TW" altLang="en-US" sz="2800" b="1" dirty="0">
                <a:latin typeface="微軟正黑體" panose="020B0604030504040204" pitchFamily="34" charset="-120"/>
                <a:ea typeface="微軟正黑體" panose="020B0604030504040204" pitchFamily="34" charset="-120"/>
              </a:rPr>
              <a:t>報告人：</a:t>
            </a:r>
            <a:r>
              <a:rPr lang="zh-TW" altLang="en-US" sz="2800" b="1" dirty="0" smtClean="0">
                <a:latin typeface="微軟正黑體" panose="020B0604030504040204" pitchFamily="34" charset="-120"/>
                <a:ea typeface="微軟正黑體" panose="020B0604030504040204" pitchFamily="34" charset="-120"/>
              </a:rPr>
              <a:t>張家瑋</a:t>
            </a:r>
            <a:endParaRPr lang="en-US" altLang="zh-TW" sz="2800" b="1" dirty="0" smtClean="0">
              <a:latin typeface="微軟正黑體" panose="020B0604030504040204" pitchFamily="34" charset="-120"/>
              <a:ea typeface="微軟正黑體" panose="020B0604030504040204" pitchFamily="34" charset="-120"/>
            </a:endParaRPr>
          </a:p>
          <a:p>
            <a:pPr algn="ctr"/>
            <a:endParaRPr lang="en-US" altLang="zh-TW" sz="2800" b="1" dirty="0">
              <a:latin typeface="微軟正黑體" panose="020B0604030504040204" pitchFamily="34" charset="-120"/>
              <a:ea typeface="微軟正黑體" panose="020B0604030504040204" pitchFamily="34" charset="-120"/>
            </a:endParaRPr>
          </a:p>
          <a:p>
            <a:pPr algn="ctr"/>
            <a:r>
              <a:rPr lang="zh-TW" altLang="en-US" sz="2800" b="1" dirty="0">
                <a:latin typeface="微軟正黑體" panose="020B0604030504040204" pitchFamily="34" charset="-120"/>
                <a:ea typeface="微軟正黑體" panose="020B0604030504040204" pitchFamily="34" charset="-120"/>
              </a:rPr>
              <a:t>簡報日期：</a:t>
            </a:r>
            <a:r>
              <a:rPr lang="en-US" altLang="zh-TW" sz="2800" b="1" dirty="0" smtClean="0">
                <a:latin typeface="微軟正黑體" panose="020B0604030504040204" pitchFamily="34" charset="-120"/>
                <a:ea typeface="微軟正黑體" panose="020B0604030504040204" pitchFamily="34" charset="-120"/>
              </a:rPr>
              <a:t>2021.03.12</a:t>
            </a:r>
            <a:endParaRPr lang="zh-TW" altLang="en-US" sz="3200" b="1" dirty="0">
              <a:latin typeface="微軟正黑體" panose="020B0604030504040204" pitchFamily="34" charset="-120"/>
              <a:ea typeface="微軟正黑體" panose="020B0604030504040204" pitchFamily="34" charset="-120"/>
            </a:endParaRPr>
          </a:p>
        </p:txBody>
      </p:sp>
      <p:sp>
        <p:nvSpPr>
          <p:cNvPr id="9" name="矩形 8">
            <a:extLst>
              <a:ext uri="{FF2B5EF4-FFF2-40B4-BE49-F238E27FC236}">
                <a16:creationId xmlns:a16="http://schemas.microsoft.com/office/drawing/2014/main" id="{D031BA88-FEA1-42C4-9FBF-98E5D5AD299B}"/>
              </a:ext>
            </a:extLst>
          </p:cNvPr>
          <p:cNvSpPr/>
          <p:nvPr/>
        </p:nvSpPr>
        <p:spPr>
          <a:xfrm>
            <a:off x="139192" y="10765"/>
            <a:ext cx="8865616" cy="1556580"/>
          </a:xfrm>
          <a:prstGeom prst="rect">
            <a:avLst/>
          </a:prstGeom>
        </p:spPr>
        <p:txBody>
          <a:bodyPr wrap="square">
            <a:spAutoFit/>
          </a:bodyPr>
          <a:lstStyle/>
          <a:p>
            <a:pPr algn="ctr">
              <a:lnSpc>
                <a:spcPts val="6000"/>
              </a:lnSpc>
            </a:pPr>
            <a:r>
              <a:rPr lang="zh-TW" altLang="en-US" sz="4400" b="1" dirty="0">
                <a:latin typeface="微軟正黑體" panose="020B0604030504040204" pitchFamily="34" charset="-120"/>
                <a:ea typeface="微軟正黑體" panose="020B0604030504040204" pitchFamily="34" charset="-120"/>
              </a:rPr>
              <a:t>科技部</a:t>
            </a:r>
            <a:endParaRPr lang="en-US" altLang="zh-TW" sz="4400" b="1" dirty="0">
              <a:latin typeface="微軟正黑體" panose="020B0604030504040204" pitchFamily="34" charset="-120"/>
              <a:ea typeface="微軟正黑體" panose="020B0604030504040204" pitchFamily="34" charset="-120"/>
            </a:endParaRPr>
          </a:p>
          <a:p>
            <a:pPr algn="ctr">
              <a:lnSpc>
                <a:spcPts val="6000"/>
              </a:lnSpc>
            </a:pPr>
            <a:r>
              <a:rPr lang="zh-TW" altLang="en-US" sz="4000" dirty="0">
                <a:latin typeface="微軟正黑體" panose="020B0604030504040204" pitchFamily="34" charset="-120"/>
                <a:ea typeface="微軟正黑體" panose="020B0604030504040204" pitchFamily="34" charset="-120"/>
              </a:rPr>
              <a:t>金融創新應用之資訊安全攻防</a:t>
            </a:r>
            <a:r>
              <a:rPr lang="zh-TW" altLang="en-US" sz="4000" b="1" dirty="0">
                <a:latin typeface="微軟正黑體" panose="020B0604030504040204" pitchFamily="34" charset="-120"/>
                <a:ea typeface="微軟正黑體" panose="020B0604030504040204" pitchFamily="34" charset="-120"/>
              </a:rPr>
              <a:t>計畫</a:t>
            </a:r>
            <a:endParaRPr lang="en-US" altLang="zh-TW" sz="4000" b="1" dirty="0">
              <a:latin typeface="微軟正黑體" panose="020B0604030504040204" pitchFamily="34" charset="-120"/>
              <a:ea typeface="微軟正黑體" panose="020B0604030504040204" pitchFamily="34" charset="-120"/>
            </a:endParaRPr>
          </a:p>
        </p:txBody>
      </p:sp>
      <p:sp>
        <p:nvSpPr>
          <p:cNvPr id="2" name="投影片編號版面配置區 1">
            <a:extLst>
              <a:ext uri="{FF2B5EF4-FFF2-40B4-BE49-F238E27FC236}">
                <a16:creationId xmlns:a16="http://schemas.microsoft.com/office/drawing/2014/main" id="{CB061827-27A7-4D1B-A868-37D671C2F890}"/>
              </a:ext>
            </a:extLst>
          </p:cNvPr>
          <p:cNvSpPr>
            <a:spLocks noGrp="1"/>
          </p:cNvSpPr>
          <p:nvPr>
            <p:ph type="sldNum" sz="quarter" idx="12"/>
          </p:nvPr>
        </p:nvSpPr>
        <p:spPr/>
        <p:txBody>
          <a:bodyPr/>
          <a:lstStyle/>
          <a:p>
            <a:fld id="{7C65DB25-6296-430E-A3A5-A74299CA9C98}" type="slidenum">
              <a:rPr lang="zh-TW" altLang="en-US" smtClean="0"/>
              <a:t>1</a:t>
            </a:fld>
            <a:endParaRPr lang="zh-TW" altLang="en-US"/>
          </a:p>
        </p:txBody>
      </p:sp>
    </p:spTree>
    <p:extLst>
      <p:ext uri="{BB962C8B-B14F-4D97-AF65-F5344CB8AC3E}">
        <p14:creationId xmlns:p14="http://schemas.microsoft.com/office/powerpoint/2010/main" val="1440592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91106EA4-E7DF-4DE3-83C1-29D2E3401699}"/>
              </a:ext>
            </a:extLst>
          </p:cNvPr>
          <p:cNvSpPr>
            <a:spLocks noGrp="1"/>
          </p:cNvSpPr>
          <p:nvPr>
            <p:ph type="sldNum" sz="quarter" idx="12"/>
          </p:nvPr>
        </p:nvSpPr>
        <p:spPr/>
        <p:txBody>
          <a:bodyPr/>
          <a:lstStyle/>
          <a:p>
            <a:fld id="{7C65DB25-6296-430E-A3A5-A74299CA9C98}" type="slidenum">
              <a:rPr lang="zh-TW" altLang="en-US" smtClean="0">
                <a:latin typeface="微軟正黑體" panose="020B0604030504040204" pitchFamily="34" charset="-120"/>
                <a:ea typeface="微軟正黑體" panose="020B0604030504040204" pitchFamily="34" charset="-120"/>
              </a:rPr>
              <a:t>2</a:t>
            </a:fld>
            <a:endParaRPr lang="zh-TW" altLang="en-US">
              <a:latin typeface="微軟正黑體" panose="020B0604030504040204" pitchFamily="34" charset="-120"/>
              <a:ea typeface="微軟正黑體" panose="020B0604030504040204" pitchFamily="34" charset="-120"/>
            </a:endParaRPr>
          </a:p>
        </p:txBody>
      </p:sp>
      <p:grpSp>
        <p:nvGrpSpPr>
          <p:cNvPr id="5" name="群組 4">
            <a:extLst>
              <a:ext uri="{FF2B5EF4-FFF2-40B4-BE49-F238E27FC236}">
                <a16:creationId xmlns:a16="http://schemas.microsoft.com/office/drawing/2014/main" id="{ADEC2882-CECF-4911-908C-14B12AACCB84}"/>
              </a:ext>
            </a:extLst>
          </p:cNvPr>
          <p:cNvGrpSpPr/>
          <p:nvPr/>
        </p:nvGrpSpPr>
        <p:grpSpPr>
          <a:xfrm>
            <a:off x="827045" y="1134911"/>
            <a:ext cx="7776864" cy="932603"/>
            <a:chOff x="611560" y="1057299"/>
            <a:chExt cx="7776864" cy="1154780"/>
          </a:xfrm>
        </p:grpSpPr>
        <p:sp>
          <p:nvSpPr>
            <p:cNvPr id="6" name="矩形: 圓角 2">
              <a:extLst>
                <a:ext uri="{FF2B5EF4-FFF2-40B4-BE49-F238E27FC236}">
                  <a16:creationId xmlns:a16="http://schemas.microsoft.com/office/drawing/2014/main" id="{16F5C122-5108-4256-917B-FEDBF32F9B4F}"/>
                </a:ext>
              </a:extLst>
            </p:cNvPr>
            <p:cNvSpPr/>
            <p:nvPr/>
          </p:nvSpPr>
          <p:spPr>
            <a:xfrm>
              <a:off x="611560" y="1057299"/>
              <a:ext cx="7776864" cy="1154780"/>
            </a:xfrm>
            <a:prstGeom prst="roundRect">
              <a:avLst>
                <a:gd name="adj" fmla="val 12049"/>
              </a:avLst>
            </a:prstGeom>
            <a:solidFill>
              <a:schemeClr val="bg2"/>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7" name="文字方塊 6">
              <a:extLst>
                <a:ext uri="{FF2B5EF4-FFF2-40B4-BE49-F238E27FC236}">
                  <a16:creationId xmlns:a16="http://schemas.microsoft.com/office/drawing/2014/main" id="{C5708836-FB5B-43F4-86BF-C2596CAB68C8}"/>
                </a:ext>
              </a:extLst>
            </p:cNvPr>
            <p:cNvSpPr txBox="1"/>
            <p:nvPr/>
          </p:nvSpPr>
          <p:spPr>
            <a:xfrm>
              <a:off x="741757" y="1200773"/>
              <a:ext cx="6468437" cy="381100"/>
            </a:xfrm>
            <a:prstGeom prst="rect">
              <a:avLst/>
            </a:prstGeom>
            <a:noFill/>
          </p:spPr>
          <p:txBody>
            <a:bodyPr wrap="none" rtlCol="0">
              <a:spAutoFit/>
            </a:bodyPr>
            <a:lstStyle/>
            <a:p>
              <a:r>
                <a:rPr lang="zh-TW" altLang="en-US" sz="1400" b="1" dirty="0">
                  <a:latin typeface="微軟正黑體" panose="020B0604030504040204" pitchFamily="34" charset="-120"/>
                  <a:ea typeface="微軟正黑體" panose="020B0604030504040204" pitchFamily="34" charset="-120"/>
                  <a:cs typeface="Times New Roman" panose="02020603050405020304" pitchFamily="18" charset="0"/>
                </a:rPr>
                <a:t>產業困境：</a:t>
              </a:r>
              <a:r>
                <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rPr>
                <a:t>目前應用於金融詐騙，金融詐騙影響國內金融秩序及國人財產安全。</a:t>
              </a:r>
            </a:p>
          </p:txBody>
        </p:sp>
        <p:sp>
          <p:nvSpPr>
            <p:cNvPr id="8" name="文字方塊 7">
              <a:extLst>
                <a:ext uri="{FF2B5EF4-FFF2-40B4-BE49-F238E27FC236}">
                  <a16:creationId xmlns:a16="http://schemas.microsoft.com/office/drawing/2014/main" id="{6F7B7FCD-2BFC-4941-9F6F-4F5C5864A515}"/>
                </a:ext>
              </a:extLst>
            </p:cNvPr>
            <p:cNvSpPr txBox="1"/>
            <p:nvPr/>
          </p:nvSpPr>
          <p:spPr>
            <a:xfrm>
              <a:off x="741757" y="1508550"/>
              <a:ext cx="7498841" cy="647868"/>
            </a:xfrm>
            <a:prstGeom prst="rect">
              <a:avLst/>
            </a:prstGeom>
            <a:noFill/>
          </p:spPr>
          <p:txBody>
            <a:bodyPr wrap="square" rtlCol="0">
              <a:spAutoFit/>
            </a:bodyPr>
            <a:lstStyle/>
            <a:p>
              <a:pPr marL="896938" indent="-896938"/>
              <a:r>
                <a:rPr lang="zh-TW" altLang="en-US" sz="1400" b="1" dirty="0">
                  <a:latin typeface="微軟正黑體" panose="020B0604030504040204" pitchFamily="34" charset="-120"/>
                  <a:ea typeface="微軟正黑體" panose="020B0604030504040204" pitchFamily="34" charset="-120"/>
                  <a:cs typeface="Times New Roman" panose="02020603050405020304" pitchFamily="18" charset="0"/>
                </a:rPr>
                <a:t>開發原因：</a:t>
              </a:r>
              <a:r>
                <a:rPr lang="en-US" altLang="zh-TW" sz="1400" b="1" dirty="0">
                  <a:latin typeface="微軟正黑體" panose="020B0604030504040204" pitchFamily="34" charset="-120"/>
                  <a:ea typeface="微軟正黑體" panose="020B0604030504040204" pitchFamily="34" charset="-120"/>
                  <a:cs typeface="Times New Roman" panose="02020603050405020304" pitchFamily="18" charset="0"/>
                </a:rPr>
                <a:t>	</a:t>
              </a:r>
              <a:r>
                <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rPr>
                <a:t>透過常見詐騙事件資料收集與建立詐騙</a:t>
              </a:r>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SOP</a:t>
              </a:r>
              <a:r>
                <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rPr>
                <a:t>，可建構出具備時間序列之詐騙事件並建立防詐騙模組，透過機器人</a:t>
              </a:r>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24</a:t>
              </a:r>
              <a:r>
                <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rPr>
                <a:t>小時監控有效提高防詐騙。</a:t>
              </a:r>
            </a:p>
          </p:txBody>
        </p:sp>
      </p:grpSp>
      <p:grpSp>
        <p:nvGrpSpPr>
          <p:cNvPr id="9" name="群組 8">
            <a:extLst>
              <a:ext uri="{FF2B5EF4-FFF2-40B4-BE49-F238E27FC236}">
                <a16:creationId xmlns:a16="http://schemas.microsoft.com/office/drawing/2014/main" id="{79C335F0-4714-46CE-9F16-C5F81DF1879E}"/>
              </a:ext>
            </a:extLst>
          </p:cNvPr>
          <p:cNvGrpSpPr/>
          <p:nvPr/>
        </p:nvGrpSpPr>
        <p:grpSpPr>
          <a:xfrm>
            <a:off x="6584182" y="3542186"/>
            <a:ext cx="2011983" cy="790796"/>
            <a:chOff x="611561" y="4380580"/>
            <a:chExt cx="2552210" cy="979189"/>
          </a:xfrm>
        </p:grpSpPr>
        <p:sp>
          <p:nvSpPr>
            <p:cNvPr id="10" name="矩形 9">
              <a:extLst>
                <a:ext uri="{FF2B5EF4-FFF2-40B4-BE49-F238E27FC236}">
                  <a16:creationId xmlns:a16="http://schemas.microsoft.com/office/drawing/2014/main" id="{B23733BF-FDF7-4646-9497-49384EBAAF36}"/>
                </a:ext>
              </a:extLst>
            </p:cNvPr>
            <p:cNvSpPr/>
            <p:nvPr/>
          </p:nvSpPr>
          <p:spPr>
            <a:xfrm>
              <a:off x="611561" y="4380580"/>
              <a:ext cx="2552210" cy="936104"/>
            </a:xfrm>
            <a:prstGeom prst="rect">
              <a:avLst/>
            </a:prstGeom>
            <a:solidFill>
              <a:schemeClr val="bg2"/>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1" name="文字方塊 10">
              <a:extLst>
                <a:ext uri="{FF2B5EF4-FFF2-40B4-BE49-F238E27FC236}">
                  <a16:creationId xmlns:a16="http://schemas.microsoft.com/office/drawing/2014/main" id="{CAED69C3-177F-4195-BFE0-630D08199B76}"/>
                </a:ext>
              </a:extLst>
            </p:cNvPr>
            <p:cNvSpPr txBox="1"/>
            <p:nvPr/>
          </p:nvSpPr>
          <p:spPr>
            <a:xfrm>
              <a:off x="753034" y="4409389"/>
              <a:ext cx="1137324" cy="381100"/>
            </a:xfrm>
            <a:prstGeom prst="rect">
              <a:avLst/>
            </a:prstGeom>
            <a:noFill/>
          </p:spPr>
          <p:txBody>
            <a:bodyPr wrap="square" rtlCol="0">
              <a:spAutoFit/>
            </a:bodyPr>
            <a:lstStyle/>
            <a:p>
              <a:r>
                <a:rPr lang="zh-TW" altLang="en-US" sz="1400" b="1" dirty="0">
                  <a:latin typeface="微軟正黑體" panose="020B0604030504040204" pitchFamily="34" charset="-120"/>
                  <a:ea typeface="微軟正黑體" panose="020B0604030504040204" pitchFamily="34" charset="-120"/>
                  <a:cs typeface="Times New Roman" panose="02020603050405020304" pitchFamily="18" charset="0"/>
                </a:rPr>
                <a:t>技術擴散</a:t>
              </a:r>
            </a:p>
          </p:txBody>
        </p:sp>
        <p:sp>
          <p:nvSpPr>
            <p:cNvPr id="12" name="文字方塊 11">
              <a:extLst>
                <a:ext uri="{FF2B5EF4-FFF2-40B4-BE49-F238E27FC236}">
                  <a16:creationId xmlns:a16="http://schemas.microsoft.com/office/drawing/2014/main" id="{750EDC5B-B7CF-428A-B447-ECDA3A0DCE79}"/>
                </a:ext>
              </a:extLst>
            </p:cNvPr>
            <p:cNvSpPr txBox="1"/>
            <p:nvPr/>
          </p:nvSpPr>
          <p:spPr>
            <a:xfrm>
              <a:off x="771419" y="4711901"/>
              <a:ext cx="2392350" cy="647868"/>
            </a:xfrm>
            <a:prstGeom prst="rect">
              <a:avLst/>
            </a:prstGeom>
            <a:noFill/>
          </p:spPr>
          <p:txBody>
            <a:bodyPr wrap="square" rtlCol="0">
              <a:spAutoFit/>
            </a:bodyPr>
            <a:lstStyle/>
            <a:p>
              <a:r>
                <a:rPr lang="en-US" altLang="zh-TW" sz="1400" dirty="0">
                  <a:latin typeface="微軟正黑體" panose="020B0604030504040204" pitchFamily="34" charset="-120"/>
                  <a:ea typeface="微軟正黑體" panose="020B0604030504040204" pitchFamily="34" charset="-120"/>
                  <a:cs typeface="Times New Roman" panose="02020603050405020304" pitchFamily="18" charset="0"/>
                </a:rPr>
                <a:t>Line</a:t>
              </a:r>
              <a:endPar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endParaRPr>
            </a:p>
            <a:p>
              <a:endParaRPr lang="zh-TW" altLang="en-US" sz="1400" b="1" dirty="0">
                <a:latin typeface="微軟正黑體" panose="020B0604030504040204" pitchFamily="34" charset="-120"/>
                <a:ea typeface="微軟正黑體" panose="020B0604030504040204" pitchFamily="34" charset="-120"/>
                <a:cs typeface="Times New Roman" panose="02020603050405020304" pitchFamily="18" charset="0"/>
              </a:endParaRPr>
            </a:p>
          </p:txBody>
        </p:sp>
      </p:grpSp>
      <p:sp>
        <p:nvSpPr>
          <p:cNvPr id="13" name="矩形: 圓角 24">
            <a:extLst>
              <a:ext uri="{FF2B5EF4-FFF2-40B4-BE49-F238E27FC236}">
                <a16:creationId xmlns:a16="http://schemas.microsoft.com/office/drawing/2014/main" id="{FE0936BA-A94C-4D7E-BDA5-A595AA793F82}"/>
              </a:ext>
            </a:extLst>
          </p:cNvPr>
          <p:cNvSpPr/>
          <p:nvPr/>
        </p:nvSpPr>
        <p:spPr>
          <a:xfrm>
            <a:off x="819301" y="4485279"/>
            <a:ext cx="7776864" cy="1898915"/>
          </a:xfrm>
          <a:prstGeom prst="roundRect">
            <a:avLst>
              <a:gd name="adj" fmla="val 4800"/>
            </a:avLst>
          </a:prstGeom>
          <a:solidFill>
            <a:schemeClr val="bg2"/>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4" name="矩形: 圓角 35">
            <a:extLst>
              <a:ext uri="{FF2B5EF4-FFF2-40B4-BE49-F238E27FC236}">
                <a16:creationId xmlns:a16="http://schemas.microsoft.com/office/drawing/2014/main" id="{2D685E9C-6B0A-46F8-A9F3-B58D9DF92EE3}"/>
              </a:ext>
            </a:extLst>
          </p:cNvPr>
          <p:cNvSpPr/>
          <p:nvPr/>
        </p:nvSpPr>
        <p:spPr>
          <a:xfrm>
            <a:off x="815799" y="3543477"/>
            <a:ext cx="5314470" cy="756000"/>
          </a:xfrm>
          <a:prstGeom prst="roundRect">
            <a:avLst>
              <a:gd name="adj" fmla="val 9997"/>
            </a:avLst>
          </a:prstGeom>
          <a:solidFill>
            <a:schemeClr val="bg2"/>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5" name="文字方塊 14">
            <a:extLst>
              <a:ext uri="{FF2B5EF4-FFF2-40B4-BE49-F238E27FC236}">
                <a16:creationId xmlns:a16="http://schemas.microsoft.com/office/drawing/2014/main" id="{E894D652-8432-4E39-AEEC-C2BDCFCF9EFF}"/>
              </a:ext>
            </a:extLst>
          </p:cNvPr>
          <p:cNvSpPr txBox="1"/>
          <p:nvPr/>
        </p:nvSpPr>
        <p:spPr>
          <a:xfrm>
            <a:off x="928844" y="3570408"/>
            <a:ext cx="902811" cy="307777"/>
          </a:xfrm>
          <a:prstGeom prst="rect">
            <a:avLst/>
          </a:prstGeom>
          <a:noFill/>
        </p:spPr>
        <p:txBody>
          <a:bodyPr wrap="none" rtlCol="0">
            <a:spAutoFit/>
          </a:bodyPr>
          <a:lstStyle/>
          <a:p>
            <a:r>
              <a:rPr lang="zh-TW" altLang="en-US" sz="1400" b="1" dirty="0">
                <a:latin typeface="微軟正黑體" panose="020B0604030504040204" pitchFamily="34" charset="-120"/>
                <a:ea typeface="微軟正黑體" panose="020B0604030504040204" pitchFamily="34" charset="-120"/>
                <a:cs typeface="Times New Roman" panose="02020603050405020304" pitchFamily="18" charset="0"/>
              </a:rPr>
              <a:t>應用面向</a:t>
            </a:r>
          </a:p>
        </p:txBody>
      </p:sp>
      <p:sp>
        <p:nvSpPr>
          <p:cNvPr id="16" name="文字方塊 15">
            <a:extLst>
              <a:ext uri="{FF2B5EF4-FFF2-40B4-BE49-F238E27FC236}">
                <a16:creationId xmlns:a16="http://schemas.microsoft.com/office/drawing/2014/main" id="{A394982E-D620-451F-A406-3AC41FF0084E}"/>
              </a:ext>
            </a:extLst>
          </p:cNvPr>
          <p:cNvSpPr txBox="1"/>
          <p:nvPr/>
        </p:nvSpPr>
        <p:spPr>
          <a:xfrm>
            <a:off x="823543" y="3782387"/>
            <a:ext cx="5197659" cy="461665"/>
          </a:xfrm>
          <a:prstGeom prst="rect">
            <a:avLst/>
          </a:prstGeom>
          <a:noFill/>
        </p:spPr>
        <p:txBody>
          <a:bodyPr wrap="square" rtlCol="0">
            <a:spAutoFit/>
          </a:bodyPr>
          <a:lstStyle/>
          <a:p>
            <a:r>
              <a:rPr lang="zh-TW" altLang="en-US" sz="1200" dirty="0">
                <a:latin typeface="微軟正黑體" panose="020B0604030504040204" pitchFamily="34" charset="-120"/>
                <a:ea typeface="微軟正黑體" panose="020B0604030504040204" pitchFamily="34" charset="-120"/>
                <a:cs typeface="Times New Roman" panose="02020603050405020304" pitchFamily="18" charset="0"/>
              </a:rPr>
              <a:t>讓金融機構發展業務，須同時兼顧金融防詐騙手法，可加快金融機構邁入人工智慧時代的步伐</a:t>
            </a:r>
            <a:endParaRPr lang="en-US" altLang="zh-TW" sz="1200" dirty="0">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17" name="等腰三角形 16">
            <a:extLst>
              <a:ext uri="{FF2B5EF4-FFF2-40B4-BE49-F238E27FC236}">
                <a16:creationId xmlns:a16="http://schemas.microsoft.com/office/drawing/2014/main" id="{462A225B-1E3B-4A53-93D4-A52C53AEBC9E}"/>
              </a:ext>
            </a:extLst>
          </p:cNvPr>
          <p:cNvSpPr/>
          <p:nvPr/>
        </p:nvSpPr>
        <p:spPr>
          <a:xfrm rot="5400000">
            <a:off x="6289162" y="3878905"/>
            <a:ext cx="136127" cy="117351"/>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cs typeface="Times New Roman" panose="02020603050405020304" pitchFamily="18" charset="0"/>
            </a:endParaRPr>
          </a:p>
        </p:txBody>
      </p:sp>
      <p:grpSp>
        <p:nvGrpSpPr>
          <p:cNvPr id="20" name="群組 19">
            <a:extLst>
              <a:ext uri="{FF2B5EF4-FFF2-40B4-BE49-F238E27FC236}">
                <a16:creationId xmlns:a16="http://schemas.microsoft.com/office/drawing/2014/main" id="{ADEC2882-CECF-4911-908C-14B12AACCB84}"/>
              </a:ext>
            </a:extLst>
          </p:cNvPr>
          <p:cNvGrpSpPr/>
          <p:nvPr/>
        </p:nvGrpSpPr>
        <p:grpSpPr>
          <a:xfrm>
            <a:off x="823543" y="2194333"/>
            <a:ext cx="7776864" cy="1211018"/>
            <a:chOff x="611560" y="1057299"/>
            <a:chExt cx="7776864" cy="1154780"/>
          </a:xfrm>
        </p:grpSpPr>
        <p:sp>
          <p:nvSpPr>
            <p:cNvPr id="21" name="矩形: 圓角 2">
              <a:extLst>
                <a:ext uri="{FF2B5EF4-FFF2-40B4-BE49-F238E27FC236}">
                  <a16:creationId xmlns:a16="http://schemas.microsoft.com/office/drawing/2014/main" id="{16F5C122-5108-4256-917B-FEDBF32F9B4F}"/>
                </a:ext>
              </a:extLst>
            </p:cNvPr>
            <p:cNvSpPr/>
            <p:nvPr/>
          </p:nvSpPr>
          <p:spPr>
            <a:xfrm>
              <a:off x="611560" y="1057299"/>
              <a:ext cx="7776864" cy="1154780"/>
            </a:xfrm>
            <a:prstGeom prst="roundRect">
              <a:avLst>
                <a:gd name="adj" fmla="val 12049"/>
              </a:avLst>
            </a:prstGeom>
            <a:solidFill>
              <a:schemeClr val="bg2"/>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cs typeface="Times New Roman" panose="02020603050405020304" pitchFamily="18" charset="0"/>
              </a:endParaRPr>
            </a:p>
          </p:txBody>
        </p:sp>
        <p:sp>
          <p:nvSpPr>
            <p:cNvPr id="22" name="文字方塊 21">
              <a:extLst>
                <a:ext uri="{FF2B5EF4-FFF2-40B4-BE49-F238E27FC236}">
                  <a16:creationId xmlns:a16="http://schemas.microsoft.com/office/drawing/2014/main" id="{C5708836-FB5B-43F4-86BF-C2596CAB68C8}"/>
                </a:ext>
              </a:extLst>
            </p:cNvPr>
            <p:cNvSpPr txBox="1"/>
            <p:nvPr/>
          </p:nvSpPr>
          <p:spPr>
            <a:xfrm>
              <a:off x="741757" y="1200773"/>
              <a:ext cx="6468437" cy="293484"/>
            </a:xfrm>
            <a:prstGeom prst="rect">
              <a:avLst/>
            </a:prstGeom>
            <a:noFill/>
          </p:spPr>
          <p:txBody>
            <a:bodyPr wrap="none" rtlCol="0">
              <a:spAutoFit/>
            </a:bodyPr>
            <a:lstStyle/>
            <a:p>
              <a:r>
                <a:rPr lang="zh-TW" altLang="en-US" sz="1400" b="1" dirty="0">
                  <a:latin typeface="微軟正黑體" panose="020B0604030504040204" pitchFamily="34" charset="-120"/>
                  <a:ea typeface="微軟正黑體" panose="020B0604030504040204" pitchFamily="34" charset="-120"/>
                  <a:cs typeface="Times New Roman" panose="02020603050405020304" pitchFamily="18" charset="0"/>
                </a:rPr>
                <a:t>技術創新：</a:t>
              </a:r>
              <a:r>
                <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rPr>
                <a:t>利用時間序列與語意分析建構深度表徵學習，建構防詐騙機器人。</a:t>
              </a:r>
            </a:p>
          </p:txBody>
        </p:sp>
        <p:sp>
          <p:nvSpPr>
            <p:cNvPr id="23" name="文字方塊 22">
              <a:extLst>
                <a:ext uri="{FF2B5EF4-FFF2-40B4-BE49-F238E27FC236}">
                  <a16:creationId xmlns:a16="http://schemas.microsoft.com/office/drawing/2014/main" id="{6F7B7FCD-2BFC-4941-9F6F-4F5C5864A515}"/>
                </a:ext>
              </a:extLst>
            </p:cNvPr>
            <p:cNvSpPr txBox="1"/>
            <p:nvPr/>
          </p:nvSpPr>
          <p:spPr>
            <a:xfrm>
              <a:off x="722925" y="1707685"/>
              <a:ext cx="7498841" cy="293484"/>
            </a:xfrm>
            <a:prstGeom prst="rect">
              <a:avLst/>
            </a:prstGeom>
            <a:noFill/>
          </p:spPr>
          <p:txBody>
            <a:bodyPr wrap="square" rtlCol="0">
              <a:spAutoFit/>
            </a:bodyPr>
            <a:lstStyle/>
            <a:p>
              <a:pPr marL="896938" indent="-896938"/>
              <a:r>
                <a:rPr lang="en-US" altLang="zh-TW" sz="1400" b="1" dirty="0">
                  <a:latin typeface="微軟正黑體" panose="020B0604030504040204" pitchFamily="34" charset="-120"/>
                  <a:ea typeface="微軟正黑體" panose="020B0604030504040204" pitchFamily="34" charset="-120"/>
                  <a:cs typeface="Times New Roman" panose="02020603050405020304" pitchFamily="18" charset="0"/>
                </a:rPr>
                <a:t>Endpoints</a:t>
              </a:r>
              <a:r>
                <a:rPr lang="zh-TW" altLang="en-US" sz="1400" b="1" dirty="0">
                  <a:latin typeface="微軟正黑體" panose="020B0604030504040204" pitchFamily="34" charset="-120"/>
                  <a:ea typeface="微軟正黑體" panose="020B0604030504040204" pitchFamily="34" charset="-120"/>
                  <a:cs typeface="Times New Roman" panose="02020603050405020304" pitchFamily="18" charset="0"/>
                </a:rPr>
                <a:t>：建立防詐騙機器人，且可自動更新並建立最新的詐騙手法達到防詐目的。</a:t>
              </a:r>
              <a:endParaRPr lang="zh-TW" altLang="en-US" sz="1400" dirty="0">
                <a:latin typeface="微軟正黑體" panose="020B0604030504040204" pitchFamily="34" charset="-120"/>
                <a:ea typeface="微軟正黑體" panose="020B0604030504040204" pitchFamily="34" charset="-120"/>
                <a:cs typeface="Times New Roman" panose="02020603050405020304" pitchFamily="18" charset="0"/>
              </a:endParaRPr>
            </a:p>
          </p:txBody>
        </p:sp>
      </p:grpSp>
      <p:sp>
        <p:nvSpPr>
          <p:cNvPr id="28" name="標題 1">
            <a:extLst>
              <a:ext uri="{FF2B5EF4-FFF2-40B4-BE49-F238E27FC236}">
                <a16:creationId xmlns:a16="http://schemas.microsoft.com/office/drawing/2014/main" id="{9FD56A99-F187-4D27-AD4B-26DF34B8D1BA}"/>
              </a:ext>
            </a:extLst>
          </p:cNvPr>
          <p:cNvSpPr>
            <a:spLocks noGrp="1"/>
          </p:cNvSpPr>
          <p:nvPr>
            <p:ph type="title"/>
          </p:nvPr>
        </p:nvSpPr>
        <p:spPr>
          <a:xfrm>
            <a:off x="197328" y="97708"/>
            <a:ext cx="8739637" cy="997847"/>
          </a:xfrm>
        </p:spPr>
        <p:txBody>
          <a:bodyPr>
            <a:normAutofit/>
          </a:bodyPr>
          <a:lstStyle/>
          <a:p>
            <a:pPr algn="ctr"/>
            <a:r>
              <a:rPr lang="zh-TW" altLang="en-US" sz="4000" dirty="0" smtClean="0">
                <a:latin typeface="微軟正黑體" panose="020B0604030504040204" pitchFamily="34" charset="-120"/>
                <a:ea typeface="微軟正黑體" panose="020B0604030504040204" pitchFamily="34" charset="-120"/>
              </a:rPr>
              <a:t>緣起與重點摘要</a:t>
            </a:r>
            <a:endParaRPr lang="zh-TW" altLang="en-US" sz="4000" dirty="0">
              <a:latin typeface="微軟正黑體" panose="020B0604030504040204" pitchFamily="34" charset="-120"/>
              <a:ea typeface="微軟正黑體" panose="020B0604030504040204" pitchFamily="34" charset="-120"/>
            </a:endParaRPr>
          </a:p>
        </p:txBody>
      </p:sp>
      <p:pic>
        <p:nvPicPr>
          <p:cNvPr id="2" name="圖片 1">
            <a:extLst>
              <a:ext uri="{FF2B5EF4-FFF2-40B4-BE49-F238E27FC236}">
                <a16:creationId xmlns:a16="http://schemas.microsoft.com/office/drawing/2014/main" id="{9EF285AF-7CC3-48FC-9AB8-295D05F2ACF7}"/>
              </a:ext>
            </a:extLst>
          </p:cNvPr>
          <p:cNvPicPr>
            <a:picLocks noChangeAspect="1"/>
          </p:cNvPicPr>
          <p:nvPr/>
        </p:nvPicPr>
        <p:blipFill>
          <a:blip r:embed="rId3"/>
          <a:stretch>
            <a:fillRect/>
          </a:stretch>
        </p:blipFill>
        <p:spPr>
          <a:xfrm>
            <a:off x="4004621" y="4589279"/>
            <a:ext cx="4429128" cy="1801524"/>
          </a:xfrm>
          <a:prstGeom prst="rect">
            <a:avLst/>
          </a:prstGeom>
        </p:spPr>
      </p:pic>
      <p:pic>
        <p:nvPicPr>
          <p:cNvPr id="30" name="圖片 29">
            <a:extLst>
              <a:ext uri="{FF2B5EF4-FFF2-40B4-BE49-F238E27FC236}">
                <a16:creationId xmlns:a16="http://schemas.microsoft.com/office/drawing/2014/main" id="{3586CD06-7BDE-4534-A274-AC498BF1DB32}"/>
              </a:ext>
            </a:extLst>
          </p:cNvPr>
          <p:cNvPicPr>
            <a:picLocks noChangeAspect="1"/>
          </p:cNvPicPr>
          <p:nvPr/>
        </p:nvPicPr>
        <p:blipFill>
          <a:blip r:embed="rId4"/>
          <a:stretch>
            <a:fillRect/>
          </a:stretch>
        </p:blipFill>
        <p:spPr>
          <a:xfrm>
            <a:off x="898155" y="4706739"/>
            <a:ext cx="2944050" cy="1479164"/>
          </a:xfrm>
          <a:prstGeom prst="rect">
            <a:avLst/>
          </a:prstGeom>
        </p:spPr>
      </p:pic>
    </p:spTree>
    <p:extLst>
      <p:ext uri="{BB962C8B-B14F-4D97-AF65-F5344CB8AC3E}">
        <p14:creationId xmlns:p14="http://schemas.microsoft.com/office/powerpoint/2010/main" val="2134845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白色大理石">
            <a:extLst>
              <a:ext uri="{FF2B5EF4-FFF2-40B4-BE49-F238E27FC236}">
                <a16:creationId xmlns:a16="http://schemas.microsoft.com/office/drawing/2014/main" id="{D2E9AB98-CF3E-495B-A4AB-43A6E9E4F84E}"/>
              </a:ext>
            </a:extLst>
          </p:cNvPr>
          <p:cNvSpPr txBox="1">
            <a:spLocks noChangeArrowheads="1"/>
          </p:cNvSpPr>
          <p:nvPr/>
        </p:nvSpPr>
        <p:spPr bwMode="auto">
          <a:xfrm>
            <a:off x="35718" y="1085043"/>
            <a:ext cx="9072563" cy="70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4400">
                <a:solidFill>
                  <a:schemeClr val="tx2"/>
                </a:solidFill>
                <a:latin typeface="Times New Roman" panose="02020603050405020304" pitchFamily="18" charset="0"/>
                <a:ea typeface="標楷體" panose="03000509000000000000" pitchFamily="65" charset="-120"/>
              </a:defRPr>
            </a:lvl1pPr>
            <a:lvl2pPr marL="742950" indent="-285750" eaLnBrk="0" hangingPunct="0">
              <a:defRPr sz="4400">
                <a:solidFill>
                  <a:schemeClr val="tx2"/>
                </a:solidFill>
                <a:latin typeface="Times New Roman" panose="02020603050405020304" pitchFamily="18" charset="0"/>
                <a:ea typeface="標楷體" panose="03000509000000000000" pitchFamily="65" charset="-120"/>
              </a:defRPr>
            </a:lvl2pPr>
            <a:lvl3pPr marL="1143000" indent="-228600" eaLnBrk="0" hangingPunct="0">
              <a:defRPr sz="4400">
                <a:solidFill>
                  <a:schemeClr val="tx2"/>
                </a:solidFill>
                <a:latin typeface="Times New Roman" panose="02020603050405020304" pitchFamily="18" charset="0"/>
                <a:ea typeface="標楷體" panose="03000509000000000000" pitchFamily="65" charset="-120"/>
              </a:defRPr>
            </a:lvl3pPr>
            <a:lvl4pPr marL="1600200" indent="-228600" eaLnBrk="0" hangingPunct="0">
              <a:defRPr sz="4400">
                <a:solidFill>
                  <a:schemeClr val="tx2"/>
                </a:solidFill>
                <a:latin typeface="Times New Roman" panose="02020603050405020304" pitchFamily="18" charset="0"/>
                <a:ea typeface="標楷體" panose="03000509000000000000" pitchFamily="65" charset="-120"/>
              </a:defRPr>
            </a:lvl4pPr>
            <a:lvl5pPr marL="2057400" indent="-228600" eaLnBrk="0" hangingPunct="0">
              <a:defRPr sz="4400">
                <a:solidFill>
                  <a:schemeClr val="tx2"/>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9pPr>
          </a:lstStyle>
          <a:p>
            <a:pPr lvl="1">
              <a:lnSpc>
                <a:spcPct val="110000"/>
              </a:lnSpc>
              <a:spcBef>
                <a:spcPts val="300"/>
              </a:spcBef>
              <a:buClr>
                <a:schemeClr val="tx1"/>
              </a:buClr>
              <a:buSzPct val="75000"/>
            </a:pPr>
            <a:endParaRPr lang="en-US" altLang="zh-TW" sz="2400" dirty="0">
              <a:solidFill>
                <a:schemeClr val="tx1"/>
              </a:solidFill>
            </a:endParaRPr>
          </a:p>
        </p:txBody>
      </p:sp>
      <p:sp>
        <p:nvSpPr>
          <p:cNvPr id="3" name="投影片編號版面配置區 2">
            <a:extLst>
              <a:ext uri="{FF2B5EF4-FFF2-40B4-BE49-F238E27FC236}">
                <a16:creationId xmlns:a16="http://schemas.microsoft.com/office/drawing/2014/main" id="{0754E464-8DCC-4754-A8C6-D91D930184D8}"/>
              </a:ext>
            </a:extLst>
          </p:cNvPr>
          <p:cNvSpPr>
            <a:spLocks noGrp="1"/>
          </p:cNvSpPr>
          <p:nvPr>
            <p:ph type="sldNum" sz="quarter" idx="12"/>
          </p:nvPr>
        </p:nvSpPr>
        <p:spPr/>
        <p:txBody>
          <a:bodyPr/>
          <a:lstStyle/>
          <a:p>
            <a:fld id="{7C65DB25-6296-430E-A3A5-A74299CA9C98}" type="slidenum">
              <a:rPr lang="zh-TW" altLang="en-US" smtClean="0"/>
              <a:t>3</a:t>
            </a:fld>
            <a:endParaRPr lang="zh-TW" altLang="en-US"/>
          </a:p>
        </p:txBody>
      </p:sp>
      <p:cxnSp>
        <p:nvCxnSpPr>
          <p:cNvPr id="6" name="直線接點 5">
            <a:extLst>
              <a:ext uri="{FF2B5EF4-FFF2-40B4-BE49-F238E27FC236}">
                <a16:creationId xmlns:a16="http://schemas.microsoft.com/office/drawing/2014/main" id="{A9D7E630-56DA-4974-BBFD-208609B11ED5}"/>
              </a:ext>
            </a:extLst>
          </p:cNvPr>
          <p:cNvCxnSpPr/>
          <p:nvPr/>
        </p:nvCxnSpPr>
        <p:spPr>
          <a:xfrm>
            <a:off x="4345782" y="1728921"/>
            <a:ext cx="0" cy="49925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六邊形 8">
            <a:extLst>
              <a:ext uri="{FF2B5EF4-FFF2-40B4-BE49-F238E27FC236}">
                <a16:creationId xmlns:a16="http://schemas.microsoft.com/office/drawing/2014/main" id="{1508874A-7D20-4B63-812B-A24DF00207C6}"/>
              </a:ext>
            </a:extLst>
          </p:cNvPr>
          <p:cNvSpPr/>
          <p:nvPr/>
        </p:nvSpPr>
        <p:spPr>
          <a:xfrm>
            <a:off x="425439" y="1789592"/>
            <a:ext cx="3445788" cy="451485"/>
          </a:xfrm>
          <a:prstGeom prst="hexagon">
            <a:avLst/>
          </a:prstGeom>
          <a:solidFill>
            <a:srgbClr val="002060"/>
          </a:solidFill>
        </p:spPr>
        <p:txBody>
          <a:bodyPr wrap="square">
            <a:spAutoFit/>
          </a:bodyPr>
          <a:lstStyle/>
          <a:p>
            <a:pPr algn="ctr"/>
            <a:r>
              <a:rPr lang="en-US" altLang="zh-TW" dirty="0" smtClean="0">
                <a:solidFill>
                  <a:schemeClr val="bg1"/>
                </a:solidFill>
                <a:latin typeface="微軟正黑體" panose="020B0604030504040204" pitchFamily="34" charset="-120"/>
                <a:ea typeface="微軟正黑體" panose="020B0604030504040204" pitchFamily="34" charset="-120"/>
              </a:rPr>
              <a:t>RASA</a:t>
            </a:r>
            <a:r>
              <a:rPr lang="zh-TW" altLang="en-US" dirty="0" smtClean="0">
                <a:solidFill>
                  <a:schemeClr val="bg1"/>
                </a:solidFill>
                <a:latin typeface="微軟正黑體" panose="020B0604030504040204" pitchFamily="34" charset="-120"/>
                <a:ea typeface="微軟正黑體" panose="020B0604030504040204" pitchFamily="34" charset="-120"/>
              </a:rPr>
              <a:t>開源框架</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10" name="六邊形 9">
            <a:extLst>
              <a:ext uri="{FF2B5EF4-FFF2-40B4-BE49-F238E27FC236}">
                <a16:creationId xmlns:a16="http://schemas.microsoft.com/office/drawing/2014/main" id="{358AA298-B67D-4E90-9C26-CF23F77F8825}"/>
              </a:ext>
            </a:extLst>
          </p:cNvPr>
          <p:cNvSpPr/>
          <p:nvPr/>
        </p:nvSpPr>
        <p:spPr>
          <a:xfrm>
            <a:off x="5385926" y="1789592"/>
            <a:ext cx="3445788" cy="451485"/>
          </a:xfrm>
          <a:prstGeom prst="hexagon">
            <a:avLst/>
          </a:prstGeom>
          <a:solidFill>
            <a:srgbClr val="002060"/>
          </a:solidFill>
        </p:spPr>
        <p:txBody>
          <a:bodyPr wrap="square">
            <a:spAutoFit/>
          </a:bodyPr>
          <a:lstStyle/>
          <a:p>
            <a:pPr algn="ctr"/>
            <a:r>
              <a:rPr lang="zh-TW" altLang="en-US" dirty="0">
                <a:solidFill>
                  <a:schemeClr val="bg1"/>
                </a:solidFill>
                <a:latin typeface="微軟正黑體" panose="020B0604030504040204" pitchFamily="34" charset="-120"/>
                <a:ea typeface="微軟正黑體" panose="020B0604030504040204" pitchFamily="34" charset="-120"/>
              </a:rPr>
              <a:t>核心模組</a:t>
            </a:r>
          </a:p>
        </p:txBody>
      </p:sp>
      <p:sp>
        <p:nvSpPr>
          <p:cNvPr id="12" name="標題 1">
            <a:extLst>
              <a:ext uri="{FF2B5EF4-FFF2-40B4-BE49-F238E27FC236}">
                <a16:creationId xmlns:a16="http://schemas.microsoft.com/office/drawing/2014/main" id="{9FD56A99-F187-4D27-AD4B-26DF34B8D1BA}"/>
              </a:ext>
            </a:extLst>
          </p:cNvPr>
          <p:cNvSpPr>
            <a:spLocks noGrp="1"/>
          </p:cNvSpPr>
          <p:nvPr>
            <p:ph type="title"/>
          </p:nvPr>
        </p:nvSpPr>
        <p:spPr>
          <a:xfrm>
            <a:off x="197328" y="204244"/>
            <a:ext cx="8739637" cy="997847"/>
          </a:xfrm>
        </p:spPr>
        <p:txBody>
          <a:bodyPr>
            <a:normAutofit/>
          </a:bodyPr>
          <a:lstStyle/>
          <a:p>
            <a:pPr algn="ctr"/>
            <a:r>
              <a:rPr lang="zh-TW" altLang="en-US" sz="4000" dirty="0" smtClean="0">
                <a:latin typeface="微軟正黑體" panose="020B0604030504040204" pitchFamily="34" charset="-120"/>
                <a:ea typeface="微軟正黑體" panose="020B0604030504040204" pitchFamily="34" charset="-120"/>
              </a:rPr>
              <a:t>聊天機器人之設計與開發</a:t>
            </a:r>
            <a:endParaRPr lang="zh-TW" altLang="en-US" sz="4000" dirty="0">
              <a:latin typeface="微軟正黑體" panose="020B0604030504040204" pitchFamily="34" charset="-120"/>
              <a:ea typeface="微軟正黑體" panose="020B0604030504040204" pitchFamily="34" charset="-120"/>
            </a:endParaRPr>
          </a:p>
        </p:txBody>
      </p:sp>
      <p:sp>
        <p:nvSpPr>
          <p:cNvPr id="2" name="矩形 1"/>
          <p:cNvSpPr/>
          <p:nvPr/>
        </p:nvSpPr>
        <p:spPr>
          <a:xfrm>
            <a:off x="540327" y="2241312"/>
            <a:ext cx="3225338" cy="2031325"/>
          </a:xfrm>
          <a:prstGeom prst="rect">
            <a:avLst/>
          </a:prstGeom>
        </p:spPr>
        <p:txBody>
          <a:bodyPr wrap="square">
            <a:spAutoFit/>
          </a:bodyPr>
          <a:lstStyle/>
          <a:p>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Rasa</a:t>
            </a:r>
            <a:r>
              <a:rPr lang="zh-TW" altLang="zh-TW" dirty="0">
                <a:latin typeface="微軟正黑體" panose="020B0604030504040204" pitchFamily="34" charset="-120"/>
                <a:ea typeface="微軟正黑體" panose="020B0604030504040204" pitchFamily="34" charset="-120"/>
                <a:cs typeface="Times New Roman" panose="02020603050405020304" pitchFamily="18" charset="0"/>
              </a:rPr>
              <a:t>是</a:t>
            </a:r>
            <a:r>
              <a:rPr lang="zh-TW" altLang="zh-TW" dirty="0" smtClean="0">
                <a:latin typeface="微軟正黑體" panose="020B0604030504040204" pitchFamily="34" charset="-120"/>
                <a:ea typeface="微軟正黑體" panose="020B0604030504040204" pitchFamily="34" charset="-120"/>
                <a:cs typeface="Times New Roman" panose="02020603050405020304" pitchFamily="18" charset="0"/>
              </a:rPr>
              <a:t>基於深度學習</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的多輪對話框架</a:t>
            </a:r>
            <a:r>
              <a:rPr lang="zh-TW" altLang="zh-TW"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可以</a:t>
            </a:r>
            <a:r>
              <a:rPr lang="zh-TW" altLang="zh-TW" dirty="0" smtClean="0">
                <a:latin typeface="微軟正黑體" panose="020B0604030504040204" pitchFamily="34" charset="-120"/>
                <a:ea typeface="微軟正黑體" panose="020B0604030504040204" pitchFamily="34" charset="-120"/>
                <a:cs typeface="Times New Roman" panose="02020603050405020304" pitchFamily="18" charset="0"/>
              </a:rPr>
              <a:t>用來建立</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聊天機器人</a:t>
            </a:r>
            <a:r>
              <a:rPr lang="zh-TW" altLang="zh-TW" dirty="0" smtClean="0">
                <a:latin typeface="微軟正黑體" panose="020B0604030504040204" pitchFamily="34" charset="-120"/>
                <a:ea typeface="微軟正黑體" panose="020B0604030504040204" pitchFamily="34" charset="-120"/>
                <a:cs typeface="Times New Roman" panose="02020603050405020304" pitchFamily="18" charset="0"/>
              </a:rPr>
              <a:t>的</a:t>
            </a:r>
            <a:r>
              <a:rPr lang="zh-TW" altLang="zh-TW" dirty="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開</a:t>
            </a:r>
            <a:r>
              <a:rPr lang="zh-TW" altLang="zh-TW" dirty="0" smtClean="0">
                <a:solidFill>
                  <a:srgbClr val="FF0000"/>
                </a:solidFill>
                <a:latin typeface="微軟正黑體" panose="020B0604030504040204" pitchFamily="34" charset="-120"/>
                <a:ea typeface="微軟正黑體" panose="020B0604030504040204" pitchFamily="34" charset="-120"/>
                <a:cs typeface="Times New Roman" panose="02020603050405020304" pitchFamily="18" charset="0"/>
              </a:rPr>
              <a:t>源</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軟體</a:t>
            </a:r>
            <a:r>
              <a:rPr lang="zh-TW" altLang="zh-TW"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模組化設計</a:t>
            </a:r>
            <a:endPar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支援 </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Restful API</a:t>
            </a: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rPr>
              <a:t>可以修改、客製原始碼</a:t>
            </a:r>
            <a:endParaRPr lang="zh-TW" altLang="en-US" dirty="0">
              <a:latin typeface="微軟正黑體" panose="020B0604030504040204" pitchFamily="34" charset="-120"/>
              <a:ea typeface="微軟正黑體" panose="020B0604030504040204" pitchFamily="34" charset="-120"/>
            </a:endParaRPr>
          </a:p>
        </p:txBody>
      </p:sp>
      <p:sp>
        <p:nvSpPr>
          <p:cNvPr id="13" name="矩形 12"/>
          <p:cNvSpPr/>
          <p:nvPr/>
        </p:nvSpPr>
        <p:spPr>
          <a:xfrm>
            <a:off x="5504464" y="2244088"/>
            <a:ext cx="3225338" cy="2862322"/>
          </a:xfrm>
          <a:prstGeom prst="rect">
            <a:avLst/>
          </a:prstGeom>
        </p:spPr>
        <p:txBody>
          <a:bodyPr wrap="square">
            <a:spAutoFit/>
          </a:bodyPr>
          <a:lstStyle/>
          <a:p>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Rasa</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框架包含兩大模組，</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Rasa NLU </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與 </a:t>
            </a:r>
            <a:r>
              <a:rPr lang="en-US" altLang="zh-TW" dirty="0">
                <a:latin typeface="微軟正黑體" panose="020B0604030504040204" pitchFamily="34" charset="-120"/>
                <a:ea typeface="微軟正黑體" panose="020B0604030504040204" pitchFamily="34" charset="-120"/>
                <a:cs typeface="Times New Roman" panose="02020603050405020304" pitchFamily="18" charset="0"/>
              </a:rPr>
              <a:t>Rasa </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Core</a:t>
            </a:r>
            <a:r>
              <a:rPr lang="zh-TW" altLang="zh-TW"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AutoNum type="arabicPeriod"/>
            </a:pP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Rasa NLU</a:t>
            </a:r>
          </a:p>
          <a:p>
            <a:pPr marL="800100" lvl="1" indent="-34290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意圖辨識 </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Intent</a:t>
            </a:r>
          </a:p>
          <a:p>
            <a:pPr marL="800100" lvl="1" indent="-34290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實體辨識 </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Entity</a:t>
            </a:r>
            <a:endParaRPr lang="en-US" altLang="zh-TW" dirty="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AutoNum type="arabicPeriod"/>
            </a:pP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Rasa Core</a:t>
            </a:r>
          </a:p>
          <a:p>
            <a:pPr marL="800100" lvl="1" indent="-342900">
              <a:buAutoNum type="arabicPeriod"/>
            </a:pP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Tracker</a:t>
            </a:r>
          </a:p>
          <a:p>
            <a:pPr marL="800100" lvl="1" indent="-342900">
              <a:buAutoNum type="arabicPeriod"/>
            </a:pP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Policy</a:t>
            </a:r>
          </a:p>
          <a:p>
            <a:pPr marL="800100" lvl="1" indent="-342900">
              <a:buAutoNum type="arabicPeriod"/>
            </a:pP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Action</a:t>
            </a:r>
            <a:endParaRPr lang="zh-TW" altLang="en-US" dirty="0">
              <a:latin typeface="微軟正黑體" panose="020B0604030504040204" pitchFamily="34" charset="-120"/>
              <a:ea typeface="微軟正黑體" panose="020B0604030504040204" pitchFamily="34" charset="-120"/>
            </a:endParaRPr>
          </a:p>
        </p:txBody>
      </p:sp>
      <p:pic>
        <p:nvPicPr>
          <p:cNvPr id="14" name="圖片 13"/>
          <p:cNvPicPr/>
          <p:nvPr/>
        </p:nvPicPr>
        <p:blipFill>
          <a:blip r:embed="rId3"/>
          <a:stretch>
            <a:fillRect/>
          </a:stretch>
        </p:blipFill>
        <p:spPr>
          <a:xfrm>
            <a:off x="456721" y="4503538"/>
            <a:ext cx="5406390" cy="2218055"/>
          </a:xfrm>
          <a:prstGeom prst="rect">
            <a:avLst/>
          </a:prstGeom>
        </p:spPr>
      </p:pic>
    </p:spTree>
    <p:extLst>
      <p:ext uri="{BB962C8B-B14F-4D97-AF65-F5344CB8AC3E}">
        <p14:creationId xmlns:p14="http://schemas.microsoft.com/office/powerpoint/2010/main" val="1046391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0754E464-8DCC-4754-A8C6-D91D930184D8}"/>
              </a:ext>
            </a:extLst>
          </p:cNvPr>
          <p:cNvSpPr>
            <a:spLocks noGrp="1"/>
          </p:cNvSpPr>
          <p:nvPr>
            <p:ph type="sldNum" sz="quarter" idx="12"/>
          </p:nvPr>
        </p:nvSpPr>
        <p:spPr/>
        <p:txBody>
          <a:bodyPr/>
          <a:lstStyle/>
          <a:p>
            <a:fld id="{7C65DB25-6296-430E-A3A5-A74299CA9C98}" type="slidenum">
              <a:rPr lang="zh-TW" altLang="en-US" smtClean="0"/>
              <a:t>4</a:t>
            </a:fld>
            <a:endParaRPr lang="zh-TW" altLang="en-US"/>
          </a:p>
        </p:txBody>
      </p:sp>
      <p:pic>
        <p:nvPicPr>
          <p:cNvPr id="11" name="圖片 10">
            <a:extLst>
              <a:ext uri="{FF2B5EF4-FFF2-40B4-BE49-F238E27FC236}">
                <a16:creationId xmlns:a16="http://schemas.microsoft.com/office/drawing/2014/main" id="{6956EFFE-B7DE-4447-9D50-74D4E3389F3B}"/>
              </a:ext>
            </a:extLst>
          </p:cNvPr>
          <p:cNvPicPr>
            <a:picLocks noChangeAspect="1"/>
          </p:cNvPicPr>
          <p:nvPr/>
        </p:nvPicPr>
        <p:blipFill>
          <a:blip r:embed="rId3"/>
          <a:stretch>
            <a:fillRect/>
          </a:stretch>
        </p:blipFill>
        <p:spPr>
          <a:xfrm>
            <a:off x="512676" y="1972977"/>
            <a:ext cx="8136405" cy="4087932"/>
          </a:xfrm>
          <a:prstGeom prst="rect">
            <a:avLst/>
          </a:prstGeom>
        </p:spPr>
      </p:pic>
      <p:sp>
        <p:nvSpPr>
          <p:cNvPr id="7" name="標題 1">
            <a:extLst>
              <a:ext uri="{FF2B5EF4-FFF2-40B4-BE49-F238E27FC236}">
                <a16:creationId xmlns:a16="http://schemas.microsoft.com/office/drawing/2014/main" id="{9FD56A99-F187-4D27-AD4B-26DF34B8D1BA}"/>
              </a:ext>
            </a:extLst>
          </p:cNvPr>
          <p:cNvSpPr>
            <a:spLocks noGrp="1"/>
          </p:cNvSpPr>
          <p:nvPr>
            <p:ph type="title"/>
          </p:nvPr>
        </p:nvSpPr>
        <p:spPr>
          <a:xfrm>
            <a:off x="197328" y="639247"/>
            <a:ext cx="8739637" cy="997847"/>
          </a:xfrm>
        </p:spPr>
        <p:txBody>
          <a:bodyPr>
            <a:normAutofit fontScale="90000"/>
          </a:bodyPr>
          <a:lstStyle/>
          <a:p>
            <a:pPr algn="ctr"/>
            <a:r>
              <a:rPr lang="zh-TW" altLang="en-US" sz="4000" dirty="0" smtClean="0">
                <a:latin typeface="微軟正黑體" panose="020B0604030504040204" pitchFamily="34" charset="-120"/>
                <a:ea typeface="微軟正黑體" panose="020B0604030504040204" pitchFamily="34" charset="-120"/>
              </a:rPr>
              <a:t>基於</a:t>
            </a:r>
            <a:r>
              <a:rPr lang="en-US" altLang="zh-TW" sz="4000" dirty="0" smtClean="0">
                <a:latin typeface="微軟正黑體" panose="020B0604030504040204" pitchFamily="34" charset="-120"/>
                <a:ea typeface="微軟正黑體" panose="020B0604030504040204" pitchFamily="34" charset="-120"/>
              </a:rPr>
              <a:t>Rasa</a:t>
            </a:r>
            <a:r>
              <a:rPr lang="zh-TW" altLang="en-US" sz="4000" dirty="0" smtClean="0">
                <a:latin typeface="微軟正黑體" panose="020B0604030504040204" pitchFamily="34" charset="-120"/>
                <a:ea typeface="微軟正黑體" panose="020B0604030504040204" pitchFamily="34" charset="-120"/>
              </a:rPr>
              <a:t>框架之金融防詐騙</a:t>
            </a:r>
            <a:r>
              <a:rPr lang="en-US" altLang="zh-TW" sz="4000" dirty="0" smtClean="0">
                <a:latin typeface="微軟正黑體" panose="020B0604030504040204" pitchFamily="34" charset="-120"/>
                <a:ea typeface="微軟正黑體" panose="020B0604030504040204" pitchFamily="34" charset="-120"/>
              </a:rPr>
              <a:t/>
            </a:r>
            <a:br>
              <a:rPr lang="en-US" altLang="zh-TW" sz="4000" dirty="0" smtClean="0">
                <a:latin typeface="微軟正黑體" panose="020B0604030504040204" pitchFamily="34" charset="-120"/>
                <a:ea typeface="微軟正黑體" panose="020B0604030504040204" pitchFamily="34" charset="-120"/>
              </a:rPr>
            </a:br>
            <a:r>
              <a:rPr lang="zh-TW" altLang="en-US" sz="4000" dirty="0" smtClean="0">
                <a:latin typeface="微軟正黑體" panose="020B0604030504040204" pitchFamily="34" charset="-120"/>
                <a:ea typeface="微軟正黑體" panose="020B0604030504040204" pitchFamily="34" charset="-120"/>
              </a:rPr>
              <a:t>的使用案例</a:t>
            </a:r>
            <a:endParaRPr lang="zh-TW" altLang="en-US" sz="40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324885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白色大理石">
            <a:extLst>
              <a:ext uri="{FF2B5EF4-FFF2-40B4-BE49-F238E27FC236}">
                <a16:creationId xmlns:a16="http://schemas.microsoft.com/office/drawing/2014/main" id="{D2E9AB98-CF3E-495B-A4AB-43A6E9E4F84E}"/>
              </a:ext>
            </a:extLst>
          </p:cNvPr>
          <p:cNvSpPr txBox="1">
            <a:spLocks noChangeArrowheads="1"/>
          </p:cNvSpPr>
          <p:nvPr/>
        </p:nvSpPr>
        <p:spPr bwMode="auto">
          <a:xfrm>
            <a:off x="35718" y="1085043"/>
            <a:ext cx="9072563" cy="70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4400">
                <a:solidFill>
                  <a:schemeClr val="tx2"/>
                </a:solidFill>
                <a:latin typeface="Times New Roman" panose="02020603050405020304" pitchFamily="18" charset="0"/>
                <a:ea typeface="標楷體" panose="03000509000000000000" pitchFamily="65" charset="-120"/>
              </a:defRPr>
            </a:lvl1pPr>
            <a:lvl2pPr marL="742950" indent="-285750" eaLnBrk="0" hangingPunct="0">
              <a:defRPr sz="4400">
                <a:solidFill>
                  <a:schemeClr val="tx2"/>
                </a:solidFill>
                <a:latin typeface="Times New Roman" panose="02020603050405020304" pitchFamily="18" charset="0"/>
                <a:ea typeface="標楷體" panose="03000509000000000000" pitchFamily="65" charset="-120"/>
              </a:defRPr>
            </a:lvl2pPr>
            <a:lvl3pPr marL="1143000" indent="-228600" eaLnBrk="0" hangingPunct="0">
              <a:defRPr sz="4400">
                <a:solidFill>
                  <a:schemeClr val="tx2"/>
                </a:solidFill>
                <a:latin typeface="Times New Roman" panose="02020603050405020304" pitchFamily="18" charset="0"/>
                <a:ea typeface="標楷體" panose="03000509000000000000" pitchFamily="65" charset="-120"/>
              </a:defRPr>
            </a:lvl3pPr>
            <a:lvl4pPr marL="1600200" indent="-228600" eaLnBrk="0" hangingPunct="0">
              <a:defRPr sz="4400">
                <a:solidFill>
                  <a:schemeClr val="tx2"/>
                </a:solidFill>
                <a:latin typeface="Times New Roman" panose="02020603050405020304" pitchFamily="18" charset="0"/>
                <a:ea typeface="標楷體" panose="03000509000000000000" pitchFamily="65" charset="-120"/>
              </a:defRPr>
            </a:lvl4pPr>
            <a:lvl5pPr marL="2057400" indent="-228600" eaLnBrk="0" hangingPunct="0">
              <a:defRPr sz="4400">
                <a:solidFill>
                  <a:schemeClr val="tx2"/>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9pPr>
          </a:lstStyle>
          <a:p>
            <a:pPr lvl="1">
              <a:lnSpc>
                <a:spcPct val="110000"/>
              </a:lnSpc>
              <a:spcBef>
                <a:spcPts val="300"/>
              </a:spcBef>
              <a:buClr>
                <a:schemeClr val="tx1"/>
              </a:buClr>
              <a:buSzPct val="75000"/>
            </a:pPr>
            <a:endParaRPr lang="en-US" altLang="zh-TW" sz="2400" dirty="0">
              <a:solidFill>
                <a:schemeClr val="tx1"/>
              </a:solidFill>
            </a:endParaRPr>
          </a:p>
        </p:txBody>
      </p:sp>
      <p:sp>
        <p:nvSpPr>
          <p:cNvPr id="3" name="投影片編號版面配置區 2">
            <a:extLst>
              <a:ext uri="{FF2B5EF4-FFF2-40B4-BE49-F238E27FC236}">
                <a16:creationId xmlns:a16="http://schemas.microsoft.com/office/drawing/2014/main" id="{0754E464-8DCC-4754-A8C6-D91D930184D8}"/>
              </a:ext>
            </a:extLst>
          </p:cNvPr>
          <p:cNvSpPr>
            <a:spLocks noGrp="1"/>
          </p:cNvSpPr>
          <p:nvPr>
            <p:ph type="sldNum" sz="quarter" idx="12"/>
          </p:nvPr>
        </p:nvSpPr>
        <p:spPr/>
        <p:txBody>
          <a:bodyPr/>
          <a:lstStyle/>
          <a:p>
            <a:fld id="{7C65DB25-6296-430E-A3A5-A74299CA9C98}" type="slidenum">
              <a:rPr lang="zh-TW" altLang="en-US" smtClean="0"/>
              <a:t>5</a:t>
            </a:fld>
            <a:endParaRPr lang="zh-TW" altLang="en-US"/>
          </a:p>
        </p:txBody>
      </p:sp>
      <p:cxnSp>
        <p:nvCxnSpPr>
          <p:cNvPr id="6" name="直線接點 5">
            <a:extLst>
              <a:ext uri="{FF2B5EF4-FFF2-40B4-BE49-F238E27FC236}">
                <a16:creationId xmlns:a16="http://schemas.microsoft.com/office/drawing/2014/main" id="{A9D7E630-56DA-4974-BBFD-208609B11ED5}"/>
              </a:ext>
            </a:extLst>
          </p:cNvPr>
          <p:cNvCxnSpPr/>
          <p:nvPr/>
        </p:nvCxnSpPr>
        <p:spPr>
          <a:xfrm>
            <a:off x="4345782" y="1728921"/>
            <a:ext cx="0" cy="49925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六邊形 8">
            <a:extLst>
              <a:ext uri="{FF2B5EF4-FFF2-40B4-BE49-F238E27FC236}">
                <a16:creationId xmlns:a16="http://schemas.microsoft.com/office/drawing/2014/main" id="{1508874A-7D20-4B63-812B-A24DF00207C6}"/>
              </a:ext>
            </a:extLst>
          </p:cNvPr>
          <p:cNvSpPr/>
          <p:nvPr/>
        </p:nvSpPr>
        <p:spPr>
          <a:xfrm>
            <a:off x="425439" y="1789592"/>
            <a:ext cx="3445788" cy="451485"/>
          </a:xfrm>
          <a:prstGeom prst="hexagon">
            <a:avLst/>
          </a:prstGeom>
          <a:solidFill>
            <a:srgbClr val="002060"/>
          </a:solidFill>
        </p:spPr>
        <p:txBody>
          <a:bodyPr wrap="square">
            <a:spAutoFit/>
          </a:bodyPr>
          <a:lstStyle/>
          <a:p>
            <a:pPr algn="ctr"/>
            <a:r>
              <a:rPr lang="zh-TW" altLang="en-US" dirty="0" smtClean="0">
                <a:solidFill>
                  <a:schemeClr val="bg1"/>
                </a:solidFill>
                <a:latin typeface="微軟正黑體" panose="020B0604030504040204" pitchFamily="34" charset="-120"/>
                <a:ea typeface="微軟正黑體" panose="020B0604030504040204" pitchFamily="34" charset="-120"/>
              </a:rPr>
              <a:t>資料來源</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10" name="六邊形 9">
            <a:extLst>
              <a:ext uri="{FF2B5EF4-FFF2-40B4-BE49-F238E27FC236}">
                <a16:creationId xmlns:a16="http://schemas.microsoft.com/office/drawing/2014/main" id="{358AA298-B67D-4E90-9C26-CF23F77F8825}"/>
              </a:ext>
            </a:extLst>
          </p:cNvPr>
          <p:cNvSpPr/>
          <p:nvPr/>
        </p:nvSpPr>
        <p:spPr>
          <a:xfrm>
            <a:off x="5385926" y="1789592"/>
            <a:ext cx="3445788" cy="451485"/>
          </a:xfrm>
          <a:prstGeom prst="hexagon">
            <a:avLst/>
          </a:prstGeom>
          <a:solidFill>
            <a:srgbClr val="002060"/>
          </a:solidFill>
        </p:spPr>
        <p:txBody>
          <a:bodyPr wrap="square">
            <a:spAutoFit/>
          </a:bodyPr>
          <a:lstStyle/>
          <a:p>
            <a:pPr algn="ctr"/>
            <a:r>
              <a:rPr lang="zh-TW" altLang="en-US" dirty="0" smtClean="0">
                <a:solidFill>
                  <a:schemeClr val="bg1"/>
                </a:solidFill>
                <a:latin typeface="微軟正黑體" panose="020B0604030504040204" pitchFamily="34" charset="-120"/>
                <a:ea typeface="微軟正黑體" panose="020B0604030504040204" pitchFamily="34" charset="-120"/>
              </a:rPr>
              <a:t>目標任務</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12" name="標題 1">
            <a:extLst>
              <a:ext uri="{FF2B5EF4-FFF2-40B4-BE49-F238E27FC236}">
                <a16:creationId xmlns:a16="http://schemas.microsoft.com/office/drawing/2014/main" id="{9FD56A99-F187-4D27-AD4B-26DF34B8D1BA}"/>
              </a:ext>
            </a:extLst>
          </p:cNvPr>
          <p:cNvSpPr>
            <a:spLocks noGrp="1"/>
          </p:cNvSpPr>
          <p:nvPr>
            <p:ph type="title"/>
          </p:nvPr>
        </p:nvSpPr>
        <p:spPr>
          <a:xfrm>
            <a:off x="197328" y="204244"/>
            <a:ext cx="8739637" cy="997847"/>
          </a:xfrm>
        </p:spPr>
        <p:txBody>
          <a:bodyPr>
            <a:normAutofit/>
          </a:bodyPr>
          <a:lstStyle/>
          <a:p>
            <a:pPr algn="ctr"/>
            <a:r>
              <a:rPr lang="zh-TW" altLang="en-US" sz="4000" dirty="0" smtClean="0">
                <a:latin typeface="微軟正黑體" panose="020B0604030504040204" pitchFamily="34" charset="-120"/>
                <a:ea typeface="微軟正黑體" panose="020B0604030504040204" pitchFamily="34" charset="-120"/>
              </a:rPr>
              <a:t>資料來源與目標任務</a:t>
            </a:r>
            <a:endParaRPr lang="zh-TW" altLang="en-US" sz="4000" dirty="0">
              <a:latin typeface="微軟正黑體" panose="020B0604030504040204" pitchFamily="34" charset="-120"/>
              <a:ea typeface="微軟正黑體" panose="020B0604030504040204" pitchFamily="34" charset="-120"/>
            </a:endParaRPr>
          </a:p>
        </p:txBody>
      </p:sp>
      <p:sp>
        <p:nvSpPr>
          <p:cNvPr id="2" name="矩形 1"/>
          <p:cNvSpPr/>
          <p:nvPr/>
        </p:nvSpPr>
        <p:spPr>
          <a:xfrm>
            <a:off x="540327" y="2241312"/>
            <a:ext cx="3225338" cy="1477328"/>
          </a:xfrm>
          <a:prstGeom prst="rect">
            <a:avLst/>
          </a:prstGeom>
        </p:spPr>
        <p:txBody>
          <a:bodyPr wrap="square">
            <a:spAutoFit/>
          </a:bodyPr>
          <a:lstStyle/>
          <a:p>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即時爬蟲並彙整以下平台資料：</a:t>
            </a:r>
            <a:endPar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endParaRPr>
          </a:p>
          <a:p>
            <a:endPar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AutoNum type="arabicPeriod"/>
            </a:pPr>
            <a:r>
              <a:rPr lang="en-US" altLang="zh-TW" dirty="0" err="1" smtClean="0">
                <a:latin typeface="微軟正黑體" panose="020B0604030504040204" pitchFamily="34" charset="-120"/>
                <a:ea typeface="微軟正黑體" panose="020B0604030504040204" pitchFamily="34" charset="-120"/>
                <a:cs typeface="Times New Roman" panose="02020603050405020304" pitchFamily="18" charset="0"/>
              </a:rPr>
              <a:t>Cofacts</a:t>
            </a: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真的假的</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資料庫</a:t>
            </a:r>
            <a:endPar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AutoNum type="arabicPeriod"/>
            </a:pPr>
            <a:r>
              <a:rPr lang="zh-TW" altLang="en-US" dirty="0">
                <a:latin typeface="微軟正黑體" panose="020B0604030504040204" pitchFamily="34" charset="-120"/>
                <a:ea typeface="微軟正黑體" panose="020B0604030504040204" pitchFamily="34" charset="-120"/>
                <a:cs typeface="Times New Roman" panose="02020603050405020304" pitchFamily="18" charset="0"/>
              </a:rPr>
              <a:t>警政</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署</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165</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全民防騙網</a:t>
            </a:r>
            <a:endPar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endParaRPr>
          </a:p>
          <a:p>
            <a:pPr marL="342900" indent="-342900">
              <a:buAutoNum type="arabicPeriod"/>
            </a:pP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PTT</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 </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Bunco</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版 </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dirty="0" smtClean="0">
                <a:latin typeface="微軟正黑體" panose="020B0604030504040204" pitchFamily="34" charset="-120"/>
                <a:ea typeface="微軟正黑體" panose="020B0604030504040204" pitchFamily="34" charset="-120"/>
                <a:cs typeface="Times New Roman" panose="02020603050405020304" pitchFamily="18" charset="0"/>
              </a:rPr>
              <a:t>反詐騙專版</a:t>
            </a:r>
            <a:r>
              <a:rPr lang="en-US" altLang="zh-TW" dirty="0" smtClean="0">
                <a:latin typeface="微軟正黑體" panose="020B0604030504040204" pitchFamily="34" charset="-120"/>
                <a:ea typeface="微軟正黑體" panose="020B0604030504040204" pitchFamily="34" charset="-120"/>
                <a:cs typeface="Times New Roman" panose="02020603050405020304" pitchFamily="18" charset="0"/>
              </a:rPr>
              <a:t>)</a:t>
            </a:r>
            <a:endParaRPr lang="zh-TW" altLang="en-US" dirty="0">
              <a:latin typeface="微軟正黑體" panose="020B0604030504040204" pitchFamily="34" charset="-120"/>
              <a:ea typeface="微軟正黑體" panose="020B0604030504040204" pitchFamily="34" charset="-120"/>
            </a:endParaRPr>
          </a:p>
        </p:txBody>
      </p:sp>
      <p:sp>
        <p:nvSpPr>
          <p:cNvPr id="13" name="矩形 12"/>
          <p:cNvSpPr/>
          <p:nvPr/>
        </p:nvSpPr>
        <p:spPr>
          <a:xfrm>
            <a:off x="5504464" y="2244088"/>
            <a:ext cx="3225338" cy="2862322"/>
          </a:xfrm>
          <a:prstGeom prst="rect">
            <a:avLst/>
          </a:prstGeom>
        </p:spPr>
        <p:txBody>
          <a:bodyPr wrap="square">
            <a:spAutoFit/>
          </a:bodyPr>
          <a:lstStyle/>
          <a:p>
            <a:r>
              <a:rPr lang="zh-TW" altLang="en-US" dirty="0" smtClean="0">
                <a:latin typeface="微軟正黑體" panose="020B0604030504040204" pitchFamily="34" charset="-120"/>
                <a:ea typeface="微軟正黑體" panose="020B0604030504040204" pitchFamily="34" charset="-120"/>
              </a:rPr>
              <a:t>本研究須完成兩大階段任務：</a:t>
            </a:r>
            <a:endParaRPr lang="en-US" altLang="zh-TW"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rPr>
              <a:t>判別是否為詐騙事件</a:t>
            </a:r>
            <a:endParaRPr lang="en-US" altLang="zh-TW" dirty="0" smtClean="0">
              <a:latin typeface="微軟正黑體" panose="020B0604030504040204" pitchFamily="34" charset="-120"/>
              <a:ea typeface="微軟正黑體" panose="020B0604030504040204" pitchFamily="34" charset="-120"/>
            </a:endParaRPr>
          </a:p>
          <a:p>
            <a:pPr marL="800100" lvl="1" indent="-34290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詐騙</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非詐騙</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未確認等三種類型。</a:t>
            </a:r>
            <a:endParaRPr lang="en-US" altLang="zh-TW"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a:latin typeface="微軟正黑體" panose="020B0604030504040204" pitchFamily="34" charset="-120"/>
                <a:ea typeface="微軟正黑體" panose="020B0604030504040204" pitchFamily="34" charset="-120"/>
              </a:rPr>
              <a:t>判別是何種詐騙</a:t>
            </a:r>
            <a:r>
              <a:rPr lang="zh-TW" altLang="en-US" dirty="0" smtClean="0">
                <a:latin typeface="微軟正黑體" panose="020B0604030504040204" pitchFamily="34" charset="-120"/>
                <a:ea typeface="微軟正黑體" panose="020B0604030504040204" pitchFamily="34" charset="-120"/>
              </a:rPr>
              <a:t>類型，決定具體回應。</a:t>
            </a:r>
            <a:endParaRPr lang="en-US" altLang="zh-TW" dirty="0" smtClean="0">
              <a:latin typeface="微軟正黑體" panose="020B0604030504040204" pitchFamily="34" charset="-120"/>
              <a:ea typeface="微軟正黑體" panose="020B0604030504040204" pitchFamily="34" charset="-120"/>
            </a:endParaRPr>
          </a:p>
          <a:p>
            <a:pPr marL="742950" lvl="1" indent="-285750">
              <a:buFont typeface="Arial" panose="020B0604020202020204" pitchFamily="34" charset="0"/>
              <a:buChar char="•"/>
            </a:pPr>
            <a:r>
              <a:rPr lang="en-US" altLang="zh-TW" dirty="0" smtClean="0">
                <a:latin typeface="微軟正黑體" panose="020B0604030504040204" pitchFamily="34" charset="-120"/>
                <a:ea typeface="微軟正黑體" panose="020B0604030504040204" pitchFamily="34" charset="-120"/>
              </a:rPr>
              <a:t>ATM</a:t>
            </a:r>
            <a:r>
              <a:rPr lang="zh-TW" altLang="en-US" dirty="0" smtClean="0">
                <a:latin typeface="微軟正黑體" panose="020B0604030504040204" pitchFamily="34" charset="-120"/>
                <a:ea typeface="微軟正黑體" panose="020B0604030504040204" pitchFamily="34" charset="-120"/>
              </a:rPr>
              <a:t>、購物網站</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手機支付</a:t>
            </a:r>
            <a:r>
              <a:rPr lang="zh-TW" altLang="en-US" dirty="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假冒</a:t>
            </a:r>
            <a:r>
              <a:rPr lang="zh-TW" altLang="en-US" dirty="0">
                <a:latin typeface="微軟正黑體" panose="020B0604030504040204" pitchFamily="34" charset="-120"/>
                <a:ea typeface="微軟正黑體" panose="020B0604030504040204" pitchFamily="34" charset="-120"/>
              </a:rPr>
              <a:t>或</a:t>
            </a:r>
            <a:r>
              <a:rPr lang="zh-TW" altLang="en-US" dirty="0" smtClean="0">
                <a:latin typeface="微軟正黑體" panose="020B0604030504040204" pitchFamily="34" charset="-120"/>
                <a:ea typeface="微軟正黑體" panose="020B0604030504040204" pitchFamily="34" charset="-120"/>
              </a:rPr>
              <a:t>偽造等等七種類型。</a:t>
            </a:r>
            <a:endParaRPr lang="en-US" altLang="zh-TW" dirty="0" smtClean="0">
              <a:latin typeface="微軟正黑體" panose="020B0604030504040204" pitchFamily="34" charset="-120"/>
              <a:ea typeface="微軟正黑體" panose="020B0604030504040204" pitchFamily="34" charset="-120"/>
            </a:endParaRPr>
          </a:p>
          <a:p>
            <a:pPr marL="800100" lvl="1" indent="-342900">
              <a:buAutoNum type="arabicPeriod"/>
            </a:pPr>
            <a:endParaRPr lang="zh-TW" altLang="en-US" dirty="0">
              <a:latin typeface="微軟正黑體" panose="020B0604030504040204" pitchFamily="34" charset="-120"/>
              <a:ea typeface="微軟正黑體" panose="020B0604030504040204" pitchFamily="34" charset="-120"/>
            </a:endParaRPr>
          </a:p>
        </p:txBody>
      </p:sp>
      <p:pic>
        <p:nvPicPr>
          <p:cNvPr id="11" name="圖片 10"/>
          <p:cNvPicPr/>
          <p:nvPr/>
        </p:nvPicPr>
        <p:blipFill>
          <a:blip r:embed="rId3"/>
          <a:stretch>
            <a:fillRect/>
          </a:stretch>
        </p:blipFill>
        <p:spPr>
          <a:xfrm>
            <a:off x="752056" y="4951906"/>
            <a:ext cx="7187453" cy="1733475"/>
          </a:xfrm>
          <a:prstGeom prst="rect">
            <a:avLst/>
          </a:prstGeom>
        </p:spPr>
      </p:pic>
    </p:spTree>
    <p:extLst>
      <p:ext uri="{BB962C8B-B14F-4D97-AF65-F5344CB8AC3E}">
        <p14:creationId xmlns:p14="http://schemas.microsoft.com/office/powerpoint/2010/main" val="641565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descr="白色大理石">
            <a:extLst>
              <a:ext uri="{FF2B5EF4-FFF2-40B4-BE49-F238E27FC236}">
                <a16:creationId xmlns:a16="http://schemas.microsoft.com/office/drawing/2014/main" id="{D2E9AB98-CF3E-495B-A4AB-43A6E9E4F84E}"/>
              </a:ext>
            </a:extLst>
          </p:cNvPr>
          <p:cNvSpPr txBox="1">
            <a:spLocks noChangeArrowheads="1"/>
          </p:cNvSpPr>
          <p:nvPr/>
        </p:nvSpPr>
        <p:spPr bwMode="auto">
          <a:xfrm>
            <a:off x="35718" y="1085043"/>
            <a:ext cx="9072563" cy="704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defRPr sz="4400">
                <a:solidFill>
                  <a:schemeClr val="tx2"/>
                </a:solidFill>
                <a:latin typeface="Times New Roman" panose="02020603050405020304" pitchFamily="18" charset="0"/>
                <a:ea typeface="標楷體" panose="03000509000000000000" pitchFamily="65" charset="-120"/>
              </a:defRPr>
            </a:lvl1pPr>
            <a:lvl2pPr marL="742950" indent="-285750" eaLnBrk="0" hangingPunct="0">
              <a:defRPr sz="4400">
                <a:solidFill>
                  <a:schemeClr val="tx2"/>
                </a:solidFill>
                <a:latin typeface="Times New Roman" panose="02020603050405020304" pitchFamily="18" charset="0"/>
                <a:ea typeface="標楷體" panose="03000509000000000000" pitchFamily="65" charset="-120"/>
              </a:defRPr>
            </a:lvl2pPr>
            <a:lvl3pPr marL="1143000" indent="-228600" eaLnBrk="0" hangingPunct="0">
              <a:defRPr sz="4400">
                <a:solidFill>
                  <a:schemeClr val="tx2"/>
                </a:solidFill>
                <a:latin typeface="Times New Roman" panose="02020603050405020304" pitchFamily="18" charset="0"/>
                <a:ea typeface="標楷體" panose="03000509000000000000" pitchFamily="65" charset="-120"/>
              </a:defRPr>
            </a:lvl3pPr>
            <a:lvl4pPr marL="1600200" indent="-228600" eaLnBrk="0" hangingPunct="0">
              <a:defRPr sz="4400">
                <a:solidFill>
                  <a:schemeClr val="tx2"/>
                </a:solidFill>
                <a:latin typeface="Times New Roman" panose="02020603050405020304" pitchFamily="18" charset="0"/>
                <a:ea typeface="標楷體" panose="03000509000000000000" pitchFamily="65" charset="-120"/>
              </a:defRPr>
            </a:lvl4pPr>
            <a:lvl5pPr marL="2057400" indent="-228600" eaLnBrk="0" hangingPunct="0">
              <a:defRPr sz="4400">
                <a:solidFill>
                  <a:schemeClr val="tx2"/>
                </a:solidFill>
                <a:latin typeface="Times New Roman" panose="02020603050405020304" pitchFamily="18" charset="0"/>
                <a:ea typeface="標楷體" panose="03000509000000000000" pitchFamily="65" charset="-120"/>
              </a:defRPr>
            </a:lvl5pPr>
            <a:lvl6pPr marL="25146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6pPr>
            <a:lvl7pPr marL="29718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7pPr>
            <a:lvl8pPr marL="34290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8pPr>
            <a:lvl9pPr marL="3886200" indent="-228600" eaLnBrk="0" fontAlgn="base" hangingPunct="0">
              <a:spcBef>
                <a:spcPct val="0"/>
              </a:spcBef>
              <a:spcAft>
                <a:spcPct val="0"/>
              </a:spcAft>
              <a:defRPr sz="4400">
                <a:solidFill>
                  <a:schemeClr val="tx2"/>
                </a:solidFill>
                <a:latin typeface="Times New Roman" panose="02020603050405020304" pitchFamily="18" charset="0"/>
                <a:ea typeface="標楷體" panose="03000509000000000000" pitchFamily="65" charset="-120"/>
              </a:defRPr>
            </a:lvl9pPr>
          </a:lstStyle>
          <a:p>
            <a:pPr lvl="1">
              <a:lnSpc>
                <a:spcPct val="110000"/>
              </a:lnSpc>
              <a:spcBef>
                <a:spcPts val="300"/>
              </a:spcBef>
              <a:buClr>
                <a:schemeClr val="tx1"/>
              </a:buClr>
              <a:buSzPct val="75000"/>
            </a:pPr>
            <a:endParaRPr lang="en-US" altLang="zh-TW" sz="2400" dirty="0">
              <a:solidFill>
                <a:schemeClr val="tx1"/>
              </a:solidFill>
            </a:endParaRPr>
          </a:p>
        </p:txBody>
      </p:sp>
      <p:sp>
        <p:nvSpPr>
          <p:cNvPr id="3" name="投影片編號版面配置區 2">
            <a:extLst>
              <a:ext uri="{FF2B5EF4-FFF2-40B4-BE49-F238E27FC236}">
                <a16:creationId xmlns:a16="http://schemas.microsoft.com/office/drawing/2014/main" id="{0754E464-8DCC-4754-A8C6-D91D930184D8}"/>
              </a:ext>
            </a:extLst>
          </p:cNvPr>
          <p:cNvSpPr>
            <a:spLocks noGrp="1"/>
          </p:cNvSpPr>
          <p:nvPr>
            <p:ph type="sldNum" sz="quarter" idx="12"/>
          </p:nvPr>
        </p:nvSpPr>
        <p:spPr/>
        <p:txBody>
          <a:bodyPr/>
          <a:lstStyle/>
          <a:p>
            <a:fld id="{7C65DB25-6296-430E-A3A5-A74299CA9C98}" type="slidenum">
              <a:rPr lang="zh-TW" altLang="en-US" smtClean="0"/>
              <a:t>6</a:t>
            </a:fld>
            <a:endParaRPr lang="zh-TW" altLang="en-US"/>
          </a:p>
        </p:txBody>
      </p:sp>
      <p:cxnSp>
        <p:nvCxnSpPr>
          <p:cNvPr id="6" name="直線接點 5">
            <a:extLst>
              <a:ext uri="{FF2B5EF4-FFF2-40B4-BE49-F238E27FC236}">
                <a16:creationId xmlns:a16="http://schemas.microsoft.com/office/drawing/2014/main" id="{A9D7E630-56DA-4974-BBFD-208609B11ED5}"/>
              </a:ext>
            </a:extLst>
          </p:cNvPr>
          <p:cNvCxnSpPr/>
          <p:nvPr/>
        </p:nvCxnSpPr>
        <p:spPr>
          <a:xfrm flipH="1">
            <a:off x="4345502" y="1728921"/>
            <a:ext cx="280" cy="19924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六邊形 8">
            <a:extLst>
              <a:ext uri="{FF2B5EF4-FFF2-40B4-BE49-F238E27FC236}">
                <a16:creationId xmlns:a16="http://schemas.microsoft.com/office/drawing/2014/main" id="{1508874A-7D20-4B63-812B-A24DF00207C6}"/>
              </a:ext>
            </a:extLst>
          </p:cNvPr>
          <p:cNvSpPr/>
          <p:nvPr/>
        </p:nvSpPr>
        <p:spPr>
          <a:xfrm>
            <a:off x="425439" y="1789592"/>
            <a:ext cx="3445788" cy="451485"/>
          </a:xfrm>
          <a:prstGeom prst="hexagon">
            <a:avLst/>
          </a:prstGeom>
          <a:solidFill>
            <a:srgbClr val="002060"/>
          </a:solidFill>
        </p:spPr>
        <p:txBody>
          <a:bodyPr wrap="square">
            <a:spAutoFit/>
          </a:bodyPr>
          <a:lstStyle/>
          <a:p>
            <a:pPr algn="ctr"/>
            <a:r>
              <a:rPr lang="zh-TW" altLang="en-US" dirty="0" smtClean="0">
                <a:solidFill>
                  <a:schemeClr val="bg1"/>
                </a:solidFill>
                <a:latin typeface="微軟正黑體" panose="020B0604030504040204" pitchFamily="34" charset="-120"/>
                <a:ea typeface="微軟正黑體" panose="020B0604030504040204" pitchFamily="34" charset="-120"/>
              </a:rPr>
              <a:t>語意向量表示法</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10" name="六邊形 9">
            <a:extLst>
              <a:ext uri="{FF2B5EF4-FFF2-40B4-BE49-F238E27FC236}">
                <a16:creationId xmlns:a16="http://schemas.microsoft.com/office/drawing/2014/main" id="{358AA298-B67D-4E90-9C26-CF23F77F8825}"/>
              </a:ext>
            </a:extLst>
          </p:cNvPr>
          <p:cNvSpPr/>
          <p:nvPr/>
        </p:nvSpPr>
        <p:spPr>
          <a:xfrm>
            <a:off x="5385926" y="1789592"/>
            <a:ext cx="3445788" cy="451485"/>
          </a:xfrm>
          <a:prstGeom prst="hexagon">
            <a:avLst/>
          </a:prstGeom>
          <a:solidFill>
            <a:srgbClr val="002060"/>
          </a:solidFill>
        </p:spPr>
        <p:txBody>
          <a:bodyPr wrap="square">
            <a:spAutoFit/>
          </a:bodyPr>
          <a:lstStyle/>
          <a:p>
            <a:pPr algn="ctr"/>
            <a:r>
              <a:rPr lang="zh-TW" altLang="en-US" dirty="0" smtClean="0">
                <a:solidFill>
                  <a:schemeClr val="bg1"/>
                </a:solidFill>
                <a:latin typeface="微軟正黑體" panose="020B0604030504040204" pitchFamily="34" charset="-120"/>
                <a:ea typeface="微軟正黑體" panose="020B0604030504040204" pitchFamily="34" charset="-120"/>
              </a:rPr>
              <a:t>分類模型</a:t>
            </a:r>
            <a:endParaRPr lang="zh-TW" altLang="en-US" dirty="0">
              <a:solidFill>
                <a:schemeClr val="bg1"/>
              </a:solidFill>
              <a:latin typeface="微軟正黑體" panose="020B0604030504040204" pitchFamily="34" charset="-120"/>
              <a:ea typeface="微軟正黑體" panose="020B0604030504040204" pitchFamily="34" charset="-120"/>
            </a:endParaRPr>
          </a:p>
        </p:txBody>
      </p:sp>
      <p:sp>
        <p:nvSpPr>
          <p:cNvPr id="12" name="標題 1">
            <a:extLst>
              <a:ext uri="{FF2B5EF4-FFF2-40B4-BE49-F238E27FC236}">
                <a16:creationId xmlns:a16="http://schemas.microsoft.com/office/drawing/2014/main" id="{9FD56A99-F187-4D27-AD4B-26DF34B8D1BA}"/>
              </a:ext>
            </a:extLst>
          </p:cNvPr>
          <p:cNvSpPr>
            <a:spLocks noGrp="1"/>
          </p:cNvSpPr>
          <p:nvPr>
            <p:ph type="title"/>
          </p:nvPr>
        </p:nvSpPr>
        <p:spPr>
          <a:xfrm>
            <a:off x="197328" y="204244"/>
            <a:ext cx="8739637" cy="997847"/>
          </a:xfrm>
        </p:spPr>
        <p:txBody>
          <a:bodyPr>
            <a:normAutofit/>
          </a:bodyPr>
          <a:lstStyle/>
          <a:p>
            <a:pPr algn="ctr"/>
            <a:r>
              <a:rPr lang="zh-TW" altLang="en-US" sz="4000" dirty="0">
                <a:latin typeface="微軟正黑體" panose="020B0604030504040204" pitchFamily="34" charset="-120"/>
                <a:ea typeface="微軟正黑體" panose="020B0604030504040204" pitchFamily="34" charset="-120"/>
              </a:rPr>
              <a:t>語意向量表示</a:t>
            </a:r>
            <a:r>
              <a:rPr lang="zh-TW" altLang="en-US" sz="4000" dirty="0" smtClean="0">
                <a:latin typeface="微軟正黑體" panose="020B0604030504040204" pitchFamily="34" charset="-120"/>
                <a:ea typeface="微軟正黑體" panose="020B0604030504040204" pitchFamily="34" charset="-120"/>
              </a:rPr>
              <a:t>法與分類模型</a:t>
            </a:r>
            <a:endParaRPr lang="zh-TW" altLang="en-US" sz="4000" dirty="0">
              <a:latin typeface="微軟正黑體" panose="020B0604030504040204" pitchFamily="34" charset="-120"/>
              <a:ea typeface="微軟正黑體" panose="020B0604030504040204" pitchFamily="34" charset="-120"/>
            </a:endParaRPr>
          </a:p>
        </p:txBody>
      </p:sp>
      <p:sp>
        <p:nvSpPr>
          <p:cNvPr id="13" name="矩形 12"/>
          <p:cNvSpPr/>
          <p:nvPr/>
        </p:nvSpPr>
        <p:spPr>
          <a:xfrm>
            <a:off x="5504464" y="2244088"/>
            <a:ext cx="3225338" cy="1477328"/>
          </a:xfrm>
          <a:prstGeom prst="rect">
            <a:avLst/>
          </a:prstGeom>
        </p:spPr>
        <p:txBody>
          <a:bodyPr wrap="square">
            <a:spAutoFit/>
          </a:bodyPr>
          <a:lstStyle/>
          <a:p>
            <a:pPr marL="342900" indent="-342900">
              <a:buAutoNum type="arabicPeriod"/>
            </a:pPr>
            <a:r>
              <a:rPr lang="en-US" altLang="zh-TW" dirty="0" smtClean="0">
                <a:latin typeface="微軟正黑體" panose="020B0604030504040204" pitchFamily="34" charset="-120"/>
                <a:ea typeface="微軟正黑體" panose="020B0604030504040204" pitchFamily="34" charset="-120"/>
              </a:rPr>
              <a:t>K</a:t>
            </a:r>
            <a:r>
              <a:rPr lang="zh-TW" altLang="en-US" dirty="0" smtClean="0">
                <a:latin typeface="微軟正黑體" panose="020B0604030504040204" pitchFamily="34" charset="-120"/>
                <a:ea typeface="微軟正黑體" panose="020B0604030504040204" pitchFamily="34" charset="-120"/>
              </a:rPr>
              <a:t>近鄰</a:t>
            </a:r>
            <a:endParaRPr lang="en-US" altLang="zh-TW"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smtClean="0">
                <a:latin typeface="微軟正黑體" panose="020B0604030504040204" pitchFamily="34" charset="-120"/>
                <a:ea typeface="微軟正黑體" panose="020B0604030504040204" pitchFamily="34" charset="-120"/>
              </a:rPr>
              <a:t>樸素貝葉斯 </a:t>
            </a:r>
            <a:endParaRPr lang="en-US" altLang="zh-TW"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a:latin typeface="微軟正黑體" panose="020B0604030504040204" pitchFamily="34" charset="-120"/>
                <a:ea typeface="微軟正黑體" panose="020B0604030504040204" pitchFamily="34" charset="-120"/>
              </a:rPr>
              <a:t>隨機</a:t>
            </a:r>
            <a:r>
              <a:rPr lang="zh-TW" altLang="en-US" dirty="0" smtClean="0">
                <a:latin typeface="微軟正黑體" panose="020B0604030504040204" pitchFamily="34" charset="-120"/>
                <a:ea typeface="微軟正黑體" panose="020B0604030504040204" pitchFamily="34" charset="-120"/>
              </a:rPr>
              <a:t>森林 </a:t>
            </a:r>
            <a:endParaRPr lang="en-US" altLang="zh-TW" dirty="0" smtClean="0">
              <a:latin typeface="微軟正黑體" panose="020B0604030504040204" pitchFamily="34" charset="-120"/>
              <a:ea typeface="微軟正黑體" panose="020B0604030504040204" pitchFamily="34" charset="-120"/>
            </a:endParaRPr>
          </a:p>
          <a:p>
            <a:pPr marL="342900" indent="-342900">
              <a:buAutoNum type="arabicPeriod"/>
            </a:pPr>
            <a:r>
              <a:rPr lang="zh-TW" altLang="en-US" dirty="0">
                <a:latin typeface="微軟正黑體" panose="020B0604030504040204" pitchFamily="34" charset="-120"/>
                <a:ea typeface="微軟正黑體" panose="020B0604030504040204" pitchFamily="34" charset="-120"/>
              </a:rPr>
              <a:t>支援</a:t>
            </a:r>
            <a:r>
              <a:rPr lang="zh-TW" altLang="en-US" dirty="0" smtClean="0">
                <a:latin typeface="微軟正黑體" panose="020B0604030504040204" pitchFamily="34" charset="-120"/>
                <a:ea typeface="微軟正黑體" panose="020B0604030504040204" pitchFamily="34" charset="-120"/>
              </a:rPr>
              <a:t>向量機 </a:t>
            </a:r>
            <a:r>
              <a:rPr lang="en-US" altLang="zh-TW" dirty="0" smtClean="0">
                <a:latin typeface="微軟正黑體" panose="020B0604030504040204" pitchFamily="34" charset="-120"/>
                <a:ea typeface="微軟正黑體" panose="020B0604030504040204" pitchFamily="34" charset="-120"/>
              </a:rPr>
              <a:t>(SVM)</a:t>
            </a:r>
          </a:p>
          <a:p>
            <a:pPr marL="342900" indent="-342900">
              <a:buAutoNum type="arabicPeriod"/>
            </a:pPr>
            <a:r>
              <a:rPr lang="zh-TW" altLang="en-US" dirty="0">
                <a:latin typeface="微軟正黑體" panose="020B0604030504040204" pitchFamily="34" charset="-120"/>
                <a:ea typeface="微軟正黑體" panose="020B0604030504040204" pitchFamily="34" charset="-120"/>
              </a:rPr>
              <a:t>自適應增強</a:t>
            </a:r>
          </a:p>
        </p:txBody>
      </p:sp>
      <p:sp>
        <p:nvSpPr>
          <p:cNvPr id="8" name="Rectangle 1"/>
          <p:cNvSpPr>
            <a:spLocks noChangeArrowheads="1"/>
          </p:cNvSpPr>
          <p:nvPr/>
        </p:nvSpPr>
        <p:spPr bwMode="auto">
          <a:xfrm>
            <a:off x="626226" y="349149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800" b="0" i="0" u="none" strike="noStrike" cap="none" normalizeH="0" baseline="0" smtClean="0">
                <a:ln>
                  <a:noFill/>
                </a:ln>
                <a:solidFill>
                  <a:schemeClr val="tx1"/>
                </a:solidFill>
                <a:effectLst/>
                <a:latin typeface="Arial" panose="020B0604020202020204" pitchFamily="34" charset="0"/>
              </a:rPr>
              <a:t/>
            </a:r>
            <a:br>
              <a:rPr kumimoji="0" lang="zh-TW" altLang="zh-TW" sz="1800" b="0" i="0" u="none" strike="noStrike" cap="none" normalizeH="0" baseline="0" smtClean="0">
                <a:ln>
                  <a:noFill/>
                </a:ln>
                <a:solidFill>
                  <a:schemeClr val="tx1"/>
                </a:solidFill>
                <a:effectLst/>
                <a:latin typeface="Arial" panose="020B0604020202020204" pitchFamily="34" charset="0"/>
              </a:rPr>
            </a:br>
            <a:endParaRPr kumimoji="0" lang="zh-TW" altLang="zh-TW" sz="1800" b="0" i="0" u="none" strike="noStrike" cap="none" normalizeH="0" baseline="0" smtClean="0">
              <a:ln>
                <a:noFill/>
              </a:ln>
              <a:solidFill>
                <a:schemeClr val="tx1"/>
              </a:solidFill>
              <a:effectLst/>
              <a:latin typeface="Arial" panose="020B0604020202020204" pitchFamily="34" charset="0"/>
            </a:endParaRPr>
          </a:p>
        </p:txBody>
      </p:sp>
      <p:sp>
        <p:nvSpPr>
          <p:cNvPr id="16" name="矩形 15"/>
          <p:cNvSpPr/>
          <p:nvPr/>
        </p:nvSpPr>
        <p:spPr>
          <a:xfrm>
            <a:off x="535664" y="2377093"/>
            <a:ext cx="3225338" cy="1200329"/>
          </a:xfrm>
          <a:prstGeom prst="rect">
            <a:avLst/>
          </a:prstGeom>
        </p:spPr>
        <p:txBody>
          <a:bodyPr wrap="square">
            <a:spAutoFit/>
          </a:bodyPr>
          <a:lstStyle/>
          <a:p>
            <a:pPr marL="342900" indent="-342900">
              <a:buAutoNum type="arabicPeriod"/>
            </a:pPr>
            <a:r>
              <a:rPr lang="en-US" altLang="zh-TW" dirty="0" smtClean="0">
                <a:latin typeface="微軟正黑體" panose="020B0604030504040204" pitchFamily="34" charset="-120"/>
                <a:ea typeface="微軟正黑體" panose="020B0604030504040204" pitchFamily="34" charset="-120"/>
              </a:rPr>
              <a:t>Word2Vec – 300 d</a:t>
            </a:r>
          </a:p>
          <a:p>
            <a:pPr marL="342900" indent="-342900">
              <a:buAutoNum type="arabicPeriod"/>
            </a:pPr>
            <a:r>
              <a:rPr lang="en-US" altLang="zh-TW" dirty="0" smtClean="0">
                <a:latin typeface="微軟正黑體" panose="020B0604030504040204" pitchFamily="34" charset="-120"/>
                <a:ea typeface="微軟正黑體" panose="020B0604030504040204" pitchFamily="34" charset="-120"/>
              </a:rPr>
              <a:t>ELMO – 1024 d</a:t>
            </a:r>
          </a:p>
          <a:p>
            <a:pPr marL="342900" indent="-342900">
              <a:buAutoNum type="arabicPeriod"/>
            </a:pPr>
            <a:r>
              <a:rPr lang="en-US" altLang="zh-TW" dirty="0" smtClean="0">
                <a:latin typeface="微軟正黑體" panose="020B0604030504040204" pitchFamily="34" charset="-120"/>
                <a:ea typeface="微軟正黑體" panose="020B0604030504040204" pitchFamily="34" charset="-120"/>
              </a:rPr>
              <a:t>BERT – 768 d</a:t>
            </a:r>
          </a:p>
          <a:p>
            <a:pPr marL="342900" indent="-342900">
              <a:buAutoNum type="arabicPeriod"/>
            </a:pPr>
            <a:r>
              <a:rPr lang="en-US" altLang="zh-TW" dirty="0" err="1" smtClean="0">
                <a:latin typeface="微軟正黑體" panose="020B0604030504040204" pitchFamily="34" charset="-120"/>
                <a:ea typeface="微軟正黑體" panose="020B0604030504040204" pitchFamily="34" charset="-120"/>
              </a:rPr>
              <a:t>DistiBERT</a:t>
            </a:r>
            <a:r>
              <a:rPr lang="en-US" altLang="zh-TW" dirty="0" smtClean="0">
                <a:latin typeface="微軟正黑體" panose="020B0604030504040204" pitchFamily="34" charset="-120"/>
                <a:ea typeface="微軟正黑體" panose="020B0604030504040204" pitchFamily="34" charset="-120"/>
              </a:rPr>
              <a:t> – 768 d</a:t>
            </a:r>
          </a:p>
        </p:txBody>
      </p:sp>
      <p:sp>
        <p:nvSpPr>
          <p:cNvPr id="20" name="文字方塊 19"/>
          <p:cNvSpPr txBox="1"/>
          <p:nvPr/>
        </p:nvSpPr>
        <p:spPr>
          <a:xfrm>
            <a:off x="1943623" y="4045492"/>
            <a:ext cx="5165197" cy="2585323"/>
          </a:xfrm>
          <a:prstGeom prst="rect">
            <a:avLst/>
          </a:prstGeom>
          <a:noFill/>
        </p:spPr>
        <p:txBody>
          <a:bodyPr wrap="none" rtlCol="0">
            <a:spAutoFit/>
          </a:bodyPr>
          <a:lstStyle/>
          <a:p>
            <a:r>
              <a:rPr lang="zh-TW" altLang="en-US" dirty="0" smtClean="0">
                <a:latin typeface="微軟正黑體" panose="020B0604030504040204" pitchFamily="34" charset="-120"/>
                <a:ea typeface="微軟正黑體" panose="020B0604030504040204" pitchFamily="34" charset="-120"/>
              </a:rPr>
              <a:t>針對詐騙事件分類任務之實驗：</a:t>
            </a:r>
            <a:endParaRPr lang="en-US" altLang="zh-TW"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dirty="0" smtClean="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en-US" altLang="zh-TW" dirty="0" smtClean="0">
                <a:latin typeface="微軟正黑體" panose="020B0604030504040204" pitchFamily="34" charset="-120"/>
                <a:ea typeface="微軟正黑體" panose="020B0604030504040204" pitchFamily="34" charset="-120"/>
              </a:rPr>
              <a:t>Grid Search</a:t>
            </a:r>
            <a:r>
              <a:rPr lang="zh-TW" altLang="en-US" dirty="0" smtClean="0">
                <a:latin typeface="微軟正黑體" panose="020B0604030504040204" pitchFamily="34" charset="-120"/>
                <a:ea typeface="微軟正黑體" panose="020B0604030504040204" pitchFamily="34" charset="-120"/>
              </a:rPr>
              <a:t> 尋找最佳效能</a:t>
            </a:r>
            <a:endParaRPr lang="en-US" altLang="zh-TW" dirty="0" smtClean="0">
              <a:latin typeface="微軟正黑體" panose="020B0604030504040204" pitchFamily="34" charset="-120"/>
              <a:ea typeface="微軟正黑體" panose="020B0604030504040204" pitchFamily="34" charset="-120"/>
            </a:endParaRPr>
          </a:p>
          <a:p>
            <a:r>
              <a:rPr lang="zh-TW" altLang="en-US" dirty="0" smtClean="0">
                <a:latin typeface="微軟正黑體" panose="020B0604030504040204" pitchFamily="34" charset="-120"/>
                <a:ea typeface="微軟正黑體" panose="020B0604030504040204" pitchFamily="34" charset="-120"/>
              </a:rPr>
              <a:t>最佳準確度：</a:t>
            </a:r>
            <a:r>
              <a:rPr lang="en-US" altLang="zh-TW" dirty="0" smtClean="0">
                <a:latin typeface="微軟正黑體" panose="020B0604030504040204" pitchFamily="34" charset="-120"/>
                <a:ea typeface="微軟正黑體" panose="020B0604030504040204" pitchFamily="34" charset="-120"/>
              </a:rPr>
              <a:t>BERT</a:t>
            </a:r>
            <a:r>
              <a:rPr lang="zh-TW" altLang="en-US" dirty="0" smtClean="0">
                <a:latin typeface="微軟正黑體" panose="020B0604030504040204" pitchFamily="34" charset="-120"/>
                <a:ea typeface="微軟正黑體" panose="020B0604030504040204" pitchFamily="34" charset="-120"/>
              </a:rPr>
              <a:t> </a:t>
            </a:r>
            <a:r>
              <a:rPr lang="en-US" altLang="zh-TW" dirty="0" smtClean="0">
                <a:latin typeface="微軟正黑體" panose="020B0604030504040204" pitchFamily="34" charset="-120"/>
                <a:ea typeface="微軟正黑體" panose="020B0604030504040204" pitchFamily="34" charset="-120"/>
              </a:rPr>
              <a:t>+</a:t>
            </a:r>
            <a:r>
              <a:rPr lang="zh-TW" altLang="en-US" dirty="0" smtClean="0">
                <a:latin typeface="微軟正黑體" panose="020B0604030504040204" pitchFamily="34" charset="-120"/>
                <a:ea typeface="微軟正黑體" panose="020B0604030504040204" pitchFamily="34" charset="-120"/>
              </a:rPr>
              <a:t> </a:t>
            </a:r>
            <a:r>
              <a:rPr lang="en-US" altLang="zh-TW" dirty="0">
                <a:latin typeface="微軟正黑體" panose="020B0604030504040204" pitchFamily="34" charset="-120"/>
                <a:ea typeface="微軟正黑體" panose="020B0604030504040204" pitchFamily="34" charset="-120"/>
              </a:rPr>
              <a:t>SVM – 98.4% (±0.03</a:t>
            </a:r>
            <a:r>
              <a:rPr lang="en-US" altLang="zh-TW" dirty="0" smtClean="0">
                <a:latin typeface="微軟正黑體" panose="020B0604030504040204" pitchFamily="34" charset="-120"/>
                <a:ea typeface="微軟正黑體" panose="020B0604030504040204" pitchFamily="34" charset="-120"/>
              </a:rPr>
              <a:t>)</a:t>
            </a:r>
          </a:p>
          <a:p>
            <a:r>
              <a:rPr lang="zh-TW" altLang="en-US" dirty="0" smtClean="0">
                <a:latin typeface="微軟正黑體" panose="020B0604030504040204" pitchFamily="34" charset="-120"/>
                <a:ea typeface="微軟正黑體" panose="020B0604030504040204" pitchFamily="34" charset="-120"/>
              </a:rPr>
              <a:t>次之準確度：</a:t>
            </a:r>
            <a:r>
              <a:rPr lang="en-US" altLang="zh-TW" dirty="0" err="1" smtClean="0">
                <a:latin typeface="微軟正黑體" panose="020B0604030504040204" pitchFamily="34" charset="-120"/>
                <a:ea typeface="微軟正黑體" panose="020B0604030504040204" pitchFamily="34" charset="-120"/>
              </a:rPr>
              <a:t>DistilBERT</a:t>
            </a:r>
            <a:r>
              <a:rPr lang="en-US" altLang="zh-TW" dirty="0" smtClean="0">
                <a:latin typeface="微軟正黑體" panose="020B0604030504040204" pitchFamily="34" charset="-120"/>
                <a:ea typeface="微軟正黑體" panose="020B0604030504040204" pitchFamily="34" charset="-120"/>
              </a:rPr>
              <a:t> + SVM – 97.2% </a:t>
            </a:r>
            <a:r>
              <a:rPr lang="en-US" altLang="zh-TW" dirty="0">
                <a:latin typeface="微軟正黑體" panose="020B0604030504040204" pitchFamily="34" charset="-120"/>
                <a:ea typeface="微軟正黑體" panose="020B0604030504040204" pitchFamily="34" charset="-120"/>
              </a:rPr>
              <a:t>(±</a:t>
            </a:r>
            <a:r>
              <a:rPr lang="en-US" altLang="zh-TW" dirty="0" smtClean="0">
                <a:latin typeface="微軟正黑體" panose="020B0604030504040204" pitchFamily="34" charset="-120"/>
                <a:ea typeface="微軟正黑體" panose="020B0604030504040204" pitchFamily="34" charset="-120"/>
              </a:rPr>
              <a:t>0.05)</a:t>
            </a:r>
          </a:p>
          <a:p>
            <a:endParaRPr lang="en-US" altLang="zh-TW"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r>
              <a:rPr lang="zh-TW" altLang="en-US" dirty="0" smtClean="0">
                <a:latin typeface="微軟正黑體" panose="020B0604030504040204" pitchFamily="34" charset="-120"/>
                <a:ea typeface="微軟正黑體" panose="020B0604030504040204" pitchFamily="34" charset="-120"/>
              </a:rPr>
              <a:t>執行速度測試</a:t>
            </a:r>
            <a:endParaRPr lang="en-US" altLang="zh-TW" dirty="0" smtClean="0">
              <a:latin typeface="微軟正黑體" panose="020B0604030504040204" pitchFamily="34" charset="-120"/>
              <a:ea typeface="微軟正黑體" panose="020B0604030504040204" pitchFamily="34" charset="-120"/>
            </a:endParaRPr>
          </a:p>
          <a:p>
            <a:r>
              <a:rPr lang="en-US" altLang="zh-TW" dirty="0" err="1" smtClean="0">
                <a:latin typeface="微軟正黑體" panose="020B0604030504040204" pitchFamily="34" charset="-120"/>
                <a:ea typeface="微軟正黑體" panose="020B0604030504040204" pitchFamily="34" charset="-120"/>
              </a:rPr>
              <a:t>DistilBERT</a:t>
            </a:r>
            <a:r>
              <a:rPr lang="en-US" altLang="zh-TW" dirty="0" smtClean="0">
                <a:latin typeface="微軟正黑體" panose="020B0604030504040204" pitchFamily="34" charset="-120"/>
                <a:ea typeface="微軟正黑體" panose="020B0604030504040204" pitchFamily="34" charset="-120"/>
              </a:rPr>
              <a:t> + SVM – 139.87 sec</a:t>
            </a:r>
          </a:p>
          <a:p>
            <a:r>
              <a:rPr lang="en-US" altLang="zh-TW" dirty="0" smtClean="0">
                <a:latin typeface="微軟正黑體" panose="020B0604030504040204" pitchFamily="34" charset="-120"/>
                <a:ea typeface="微軟正黑體" panose="020B0604030504040204" pitchFamily="34" charset="-120"/>
              </a:rPr>
              <a:t>BERT + SVM – 234.32 sec</a:t>
            </a:r>
            <a:endParaRPr lang="en-US" altLang="zh-TW"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552045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0754E464-8DCC-4754-A8C6-D91D930184D8}"/>
              </a:ext>
            </a:extLst>
          </p:cNvPr>
          <p:cNvSpPr>
            <a:spLocks noGrp="1"/>
          </p:cNvSpPr>
          <p:nvPr>
            <p:ph type="sldNum" sz="quarter" idx="12"/>
          </p:nvPr>
        </p:nvSpPr>
        <p:spPr/>
        <p:txBody>
          <a:bodyPr/>
          <a:lstStyle/>
          <a:p>
            <a:fld id="{7C65DB25-6296-430E-A3A5-A74299CA9C98}" type="slidenum">
              <a:rPr lang="zh-TW" altLang="en-US" smtClean="0"/>
              <a:t>7</a:t>
            </a:fld>
            <a:endParaRPr lang="zh-TW" altLang="en-US"/>
          </a:p>
        </p:txBody>
      </p:sp>
      <p:grpSp>
        <p:nvGrpSpPr>
          <p:cNvPr id="5" name="群組 4">
            <a:extLst>
              <a:ext uri="{FF2B5EF4-FFF2-40B4-BE49-F238E27FC236}">
                <a16:creationId xmlns:a16="http://schemas.microsoft.com/office/drawing/2014/main" id="{23BA1A1F-034D-4C40-BE0A-BF0ED8FDBC7F}"/>
              </a:ext>
            </a:extLst>
          </p:cNvPr>
          <p:cNvGrpSpPr>
            <a:grpSpLocks noChangeAspect="1"/>
          </p:cNvGrpSpPr>
          <p:nvPr/>
        </p:nvGrpSpPr>
        <p:grpSpPr>
          <a:xfrm>
            <a:off x="0" y="1403464"/>
            <a:ext cx="1738436" cy="3093282"/>
            <a:chOff x="0" y="0"/>
            <a:chExt cx="2644055" cy="4700544"/>
          </a:xfrm>
        </p:grpSpPr>
        <p:pic>
          <p:nvPicPr>
            <p:cNvPr id="6" name="圖片 5">
              <a:extLst>
                <a:ext uri="{FF2B5EF4-FFF2-40B4-BE49-F238E27FC236}">
                  <a16:creationId xmlns:a16="http://schemas.microsoft.com/office/drawing/2014/main" id="{70C87B7E-39BB-4BB9-8F23-9AEF0AABE60B}"/>
                </a:ext>
              </a:extLst>
            </p:cNvPr>
            <p:cNvPicPr>
              <a:picLocks noChangeAspect="1"/>
            </p:cNvPicPr>
            <p:nvPr/>
          </p:nvPicPr>
          <p:blipFill>
            <a:blip r:embed="rId3"/>
            <a:stretch>
              <a:fillRect/>
            </a:stretch>
          </p:blipFill>
          <p:spPr>
            <a:xfrm>
              <a:off x="0" y="0"/>
              <a:ext cx="2644055" cy="4700544"/>
            </a:xfrm>
            <a:prstGeom prst="rect">
              <a:avLst/>
            </a:prstGeom>
          </p:spPr>
        </p:pic>
        <p:cxnSp>
          <p:nvCxnSpPr>
            <p:cNvPr id="7" name="直線接點 6">
              <a:extLst>
                <a:ext uri="{FF2B5EF4-FFF2-40B4-BE49-F238E27FC236}">
                  <a16:creationId xmlns:a16="http://schemas.microsoft.com/office/drawing/2014/main" id="{8274DF17-A2B9-4E59-B66A-A0F75B0EC445}"/>
                </a:ext>
              </a:extLst>
            </p:cNvPr>
            <p:cNvCxnSpPr/>
            <p:nvPr/>
          </p:nvCxnSpPr>
          <p:spPr>
            <a:xfrm>
              <a:off x="1658213" y="2945987"/>
              <a:ext cx="432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接點 7">
              <a:extLst>
                <a:ext uri="{FF2B5EF4-FFF2-40B4-BE49-F238E27FC236}">
                  <a16:creationId xmlns:a16="http://schemas.microsoft.com/office/drawing/2014/main" id="{A1699134-7C42-4D52-B22C-914401AA9E5A}"/>
                </a:ext>
              </a:extLst>
            </p:cNvPr>
            <p:cNvCxnSpPr>
              <a:cxnSpLocks/>
            </p:cNvCxnSpPr>
            <p:nvPr/>
          </p:nvCxnSpPr>
          <p:spPr>
            <a:xfrm>
              <a:off x="438784" y="3073695"/>
              <a:ext cx="109926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接點 8">
              <a:extLst>
                <a:ext uri="{FF2B5EF4-FFF2-40B4-BE49-F238E27FC236}">
                  <a16:creationId xmlns:a16="http://schemas.microsoft.com/office/drawing/2014/main" id="{A556BDEA-71EB-48C2-97D0-F8E90EF3BF2A}"/>
                </a:ext>
              </a:extLst>
            </p:cNvPr>
            <p:cNvCxnSpPr/>
            <p:nvPr/>
          </p:nvCxnSpPr>
          <p:spPr>
            <a:xfrm>
              <a:off x="1658213" y="624207"/>
              <a:ext cx="432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接點 9">
              <a:extLst>
                <a:ext uri="{FF2B5EF4-FFF2-40B4-BE49-F238E27FC236}">
                  <a16:creationId xmlns:a16="http://schemas.microsoft.com/office/drawing/2014/main" id="{5C4F91E5-884A-4F4C-8841-908D98BE86F3}"/>
                </a:ext>
              </a:extLst>
            </p:cNvPr>
            <p:cNvCxnSpPr>
              <a:cxnSpLocks/>
            </p:cNvCxnSpPr>
            <p:nvPr/>
          </p:nvCxnSpPr>
          <p:spPr>
            <a:xfrm>
              <a:off x="438784" y="768223"/>
              <a:ext cx="88324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1" name="群組 10">
            <a:extLst>
              <a:ext uri="{FF2B5EF4-FFF2-40B4-BE49-F238E27FC236}">
                <a16:creationId xmlns:a16="http://schemas.microsoft.com/office/drawing/2014/main" id="{E333F2B6-2A8C-404E-AEC6-13712487A6BD}"/>
              </a:ext>
            </a:extLst>
          </p:cNvPr>
          <p:cNvGrpSpPr>
            <a:grpSpLocks noChangeAspect="1"/>
          </p:cNvGrpSpPr>
          <p:nvPr/>
        </p:nvGrpSpPr>
        <p:grpSpPr>
          <a:xfrm>
            <a:off x="1759322" y="1403463"/>
            <a:ext cx="1753955" cy="3093282"/>
            <a:chOff x="-23603" y="0"/>
            <a:chExt cx="2667658" cy="4700544"/>
          </a:xfrm>
        </p:grpSpPr>
        <p:pic>
          <p:nvPicPr>
            <p:cNvPr id="12" name="Picture 2" descr="https://scontent-tpe1-1.xx.fbcdn.net/v/t1.15752-9/73287318_531887340941928_1502939250214043648_n.png?_nc_cat=101&amp;_nc_oc=AQnOURLy64tpYEqCtk3ugvDfwohi9HMLGJsiPChkxcllDE5GigldFkt3955s_cyAcSe1_UpWCB1IixfiQekNqGv1&amp;_nc_ht=scontent-tpe1-1.xx&amp;oh=ceb29d6c9bb32731e2f347bda4afb690&amp;oe=5E552C7C">
              <a:extLst>
                <a:ext uri="{FF2B5EF4-FFF2-40B4-BE49-F238E27FC236}">
                  <a16:creationId xmlns:a16="http://schemas.microsoft.com/office/drawing/2014/main" id="{19EC4F69-8053-494B-9C4E-22D3310D935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0"/>
              <a:ext cx="2644055" cy="4700544"/>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直線接點 12">
              <a:extLst>
                <a:ext uri="{FF2B5EF4-FFF2-40B4-BE49-F238E27FC236}">
                  <a16:creationId xmlns:a16="http://schemas.microsoft.com/office/drawing/2014/main" id="{0A2B7E94-77F8-49DB-BECF-33EA7C94AC4D}"/>
                </a:ext>
              </a:extLst>
            </p:cNvPr>
            <p:cNvCxnSpPr/>
            <p:nvPr/>
          </p:nvCxnSpPr>
          <p:spPr>
            <a:xfrm>
              <a:off x="1659896" y="1368141"/>
              <a:ext cx="432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96F0EE3-B68A-42EB-86D8-9C467097D4E0}"/>
                </a:ext>
              </a:extLst>
            </p:cNvPr>
            <p:cNvCxnSpPr>
              <a:cxnSpLocks/>
            </p:cNvCxnSpPr>
            <p:nvPr/>
          </p:nvCxnSpPr>
          <p:spPr>
            <a:xfrm>
              <a:off x="436721" y="1496687"/>
              <a:ext cx="84723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接點 14">
              <a:extLst>
                <a:ext uri="{FF2B5EF4-FFF2-40B4-BE49-F238E27FC236}">
                  <a16:creationId xmlns:a16="http://schemas.microsoft.com/office/drawing/2014/main" id="{29C0A16B-0782-4555-9A2A-6369796C46B2}"/>
                </a:ext>
              </a:extLst>
            </p:cNvPr>
            <p:cNvCxnSpPr/>
            <p:nvPr/>
          </p:nvCxnSpPr>
          <p:spPr>
            <a:xfrm>
              <a:off x="1653269" y="2975629"/>
              <a:ext cx="43204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線接點 15">
              <a:extLst>
                <a:ext uri="{FF2B5EF4-FFF2-40B4-BE49-F238E27FC236}">
                  <a16:creationId xmlns:a16="http://schemas.microsoft.com/office/drawing/2014/main" id="{2C1D6A6B-BAF9-4679-AB8B-9198BB428BB1}"/>
                </a:ext>
              </a:extLst>
            </p:cNvPr>
            <p:cNvCxnSpPr>
              <a:cxnSpLocks/>
            </p:cNvCxnSpPr>
            <p:nvPr/>
          </p:nvCxnSpPr>
          <p:spPr>
            <a:xfrm>
              <a:off x="-23603" y="3073696"/>
              <a:ext cx="6298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群組 16">
            <a:extLst>
              <a:ext uri="{FF2B5EF4-FFF2-40B4-BE49-F238E27FC236}">
                <a16:creationId xmlns:a16="http://schemas.microsoft.com/office/drawing/2014/main" id="{70514E2D-8E23-4F8A-A020-C403A2CAD067}"/>
              </a:ext>
            </a:extLst>
          </p:cNvPr>
          <p:cNvGrpSpPr>
            <a:grpSpLocks noChangeAspect="1"/>
          </p:cNvGrpSpPr>
          <p:nvPr/>
        </p:nvGrpSpPr>
        <p:grpSpPr>
          <a:xfrm>
            <a:off x="3549682" y="1403463"/>
            <a:ext cx="1738436" cy="3093282"/>
            <a:chOff x="0" y="0"/>
            <a:chExt cx="2640953" cy="4695027"/>
          </a:xfrm>
        </p:grpSpPr>
        <p:pic>
          <p:nvPicPr>
            <p:cNvPr id="18" name="圖片 17">
              <a:extLst>
                <a:ext uri="{FF2B5EF4-FFF2-40B4-BE49-F238E27FC236}">
                  <a16:creationId xmlns:a16="http://schemas.microsoft.com/office/drawing/2014/main" id="{7226A1D8-16F2-478E-BA14-4B01C472170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640953" cy="4695027"/>
            </a:xfrm>
            <a:prstGeom prst="rect">
              <a:avLst/>
            </a:prstGeom>
          </p:spPr>
        </p:pic>
        <p:cxnSp>
          <p:nvCxnSpPr>
            <p:cNvPr id="19" name="直線接點 18">
              <a:extLst>
                <a:ext uri="{FF2B5EF4-FFF2-40B4-BE49-F238E27FC236}">
                  <a16:creationId xmlns:a16="http://schemas.microsoft.com/office/drawing/2014/main" id="{5BBE62F5-5803-41E4-A3FE-330B334E1BA9}"/>
                </a:ext>
              </a:extLst>
            </p:cNvPr>
            <p:cNvCxnSpPr>
              <a:cxnSpLocks/>
            </p:cNvCxnSpPr>
            <p:nvPr/>
          </p:nvCxnSpPr>
          <p:spPr>
            <a:xfrm>
              <a:off x="432180" y="3393072"/>
              <a:ext cx="890139" cy="33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20" name="圖片 19">
            <a:extLst>
              <a:ext uri="{FF2B5EF4-FFF2-40B4-BE49-F238E27FC236}">
                <a16:creationId xmlns:a16="http://schemas.microsoft.com/office/drawing/2014/main" id="{34C327F0-6BA1-443D-B3AF-E3405633DBA7}"/>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24523" y="1403463"/>
            <a:ext cx="1734830" cy="3093282"/>
          </a:xfrm>
          <a:prstGeom prst="rect">
            <a:avLst/>
          </a:prstGeom>
          <a:noFill/>
          <a:ln>
            <a:noFill/>
          </a:ln>
        </p:spPr>
      </p:pic>
      <p:sp>
        <p:nvSpPr>
          <p:cNvPr id="22" name="標題 1">
            <a:extLst>
              <a:ext uri="{FF2B5EF4-FFF2-40B4-BE49-F238E27FC236}">
                <a16:creationId xmlns:a16="http://schemas.microsoft.com/office/drawing/2014/main" id="{9FD56A99-F187-4D27-AD4B-26DF34B8D1BA}"/>
              </a:ext>
            </a:extLst>
          </p:cNvPr>
          <p:cNvSpPr>
            <a:spLocks noGrp="1"/>
          </p:cNvSpPr>
          <p:nvPr>
            <p:ph type="title"/>
          </p:nvPr>
        </p:nvSpPr>
        <p:spPr>
          <a:xfrm>
            <a:off x="197328" y="97708"/>
            <a:ext cx="8739637" cy="997847"/>
          </a:xfrm>
        </p:spPr>
        <p:txBody>
          <a:bodyPr>
            <a:normAutofit/>
          </a:bodyPr>
          <a:lstStyle/>
          <a:p>
            <a:pPr algn="ctr"/>
            <a:r>
              <a:rPr lang="zh-TW" altLang="en-US" sz="4000" dirty="0" smtClean="0">
                <a:latin typeface="微軟正黑體" panose="020B0604030504040204" pitchFamily="34" charset="-120"/>
                <a:ea typeface="微軟正黑體" panose="020B0604030504040204" pitchFamily="34" charset="-120"/>
              </a:rPr>
              <a:t>研究產出</a:t>
            </a:r>
            <a:endParaRPr lang="zh-TW" altLang="en-US" sz="4000" dirty="0">
              <a:latin typeface="微軟正黑體" panose="020B0604030504040204" pitchFamily="34" charset="-120"/>
              <a:ea typeface="微軟正黑體" panose="020B0604030504040204" pitchFamily="34" charset="-120"/>
            </a:endParaRPr>
          </a:p>
        </p:txBody>
      </p:sp>
      <p:pic>
        <p:nvPicPr>
          <p:cNvPr id="26" name="Picture 2" descr="C:\Users\acer\Desktop\擷取.JPG">
            <a:extLst>
              <a:ext uri="{FF2B5EF4-FFF2-40B4-BE49-F238E27FC236}">
                <a16:creationId xmlns:a16="http://schemas.microsoft.com/office/drawing/2014/main" id="{A80238C4-D141-430E-A79D-B9740EA835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9112" y="3390740"/>
            <a:ext cx="1958559" cy="1766720"/>
          </a:xfrm>
          <a:prstGeom prst="rect">
            <a:avLst/>
          </a:prstGeom>
          <a:noFill/>
          <a:extLst>
            <a:ext uri="{909E8E84-426E-40DD-AFC4-6F175D3DCCD1}">
              <a14:hiddenFill xmlns:a14="http://schemas.microsoft.com/office/drawing/2010/main">
                <a:solidFill>
                  <a:srgbClr val="FFFFFF"/>
                </a:solidFill>
              </a14:hiddenFill>
            </a:ext>
          </a:extLst>
        </p:spPr>
      </p:pic>
      <p:pic>
        <p:nvPicPr>
          <p:cNvPr id="2" name="圖片 1"/>
          <p:cNvPicPr>
            <a:picLocks noChangeAspect="1"/>
          </p:cNvPicPr>
          <p:nvPr/>
        </p:nvPicPr>
        <p:blipFill rotWithShape="1">
          <a:blip r:embed="rId8"/>
          <a:srcRect l="14937" t="28932" r="76258" b="42799"/>
          <a:stretch/>
        </p:blipFill>
        <p:spPr>
          <a:xfrm>
            <a:off x="7147156" y="1403463"/>
            <a:ext cx="1996843" cy="2003662"/>
          </a:xfrm>
          <a:prstGeom prst="rect">
            <a:avLst/>
          </a:prstGeom>
        </p:spPr>
      </p:pic>
      <p:sp>
        <p:nvSpPr>
          <p:cNvPr id="4" name="文字方塊 3"/>
          <p:cNvSpPr txBox="1"/>
          <p:nvPr/>
        </p:nvSpPr>
        <p:spPr>
          <a:xfrm>
            <a:off x="7080135" y="5210006"/>
            <a:ext cx="2121093" cy="646331"/>
          </a:xfrm>
          <a:prstGeom prst="rect">
            <a:avLst/>
          </a:prstGeom>
          <a:noFill/>
        </p:spPr>
        <p:txBody>
          <a:bodyPr wrap="none" rtlCol="0">
            <a:spAutoFit/>
          </a:bodyPr>
          <a:lstStyle/>
          <a:p>
            <a:r>
              <a:rPr lang="en-US" altLang="zh-TW" b="1" dirty="0" smtClean="0">
                <a:latin typeface="微軟正黑體" panose="020B0604030504040204" pitchFamily="34" charset="-120"/>
                <a:ea typeface="微軟正黑體" panose="020B0604030504040204" pitchFamily="34" charset="-120"/>
              </a:rPr>
              <a:t>2021/3/11</a:t>
            </a:r>
            <a:endParaRPr lang="en-US" altLang="zh-TW" b="1" dirty="0">
              <a:latin typeface="微軟正黑體" panose="020B0604030504040204" pitchFamily="34" charset="-120"/>
              <a:ea typeface="微軟正黑體" panose="020B0604030504040204" pitchFamily="34" charset="-120"/>
            </a:endParaRPr>
          </a:p>
          <a:p>
            <a:r>
              <a:rPr lang="zh-TW" altLang="en-US" b="1" dirty="0">
                <a:latin typeface="微軟正黑體" panose="020B0604030504040204" pitchFamily="34" charset="-120"/>
                <a:ea typeface="微軟正黑體" panose="020B0604030504040204" pitchFamily="34" charset="-120"/>
              </a:rPr>
              <a:t>訂閱人數達</a:t>
            </a:r>
            <a:r>
              <a:rPr lang="en-US" altLang="zh-TW" b="1" dirty="0" smtClean="0">
                <a:solidFill>
                  <a:srgbClr val="FF0000"/>
                </a:solidFill>
                <a:latin typeface="微軟正黑體" panose="020B0604030504040204" pitchFamily="34" charset="-120"/>
                <a:ea typeface="微軟正黑體" panose="020B0604030504040204" pitchFamily="34" charset="-120"/>
              </a:rPr>
              <a:t>1078</a:t>
            </a:r>
            <a:r>
              <a:rPr lang="zh-TW" altLang="en-US" b="1" dirty="0" smtClean="0">
                <a:latin typeface="微軟正黑體" panose="020B0604030504040204" pitchFamily="34" charset="-120"/>
                <a:ea typeface="微軟正黑體" panose="020B0604030504040204" pitchFamily="34" charset="-120"/>
              </a:rPr>
              <a:t>人</a:t>
            </a:r>
            <a:endParaRPr lang="zh-TW" altLang="en-US" b="1" dirty="0">
              <a:latin typeface="微軟正黑體" panose="020B0604030504040204" pitchFamily="34" charset="-120"/>
              <a:ea typeface="微軟正黑體" panose="020B0604030504040204" pitchFamily="34" charset="-120"/>
            </a:endParaRPr>
          </a:p>
        </p:txBody>
      </p:sp>
      <p:sp>
        <p:nvSpPr>
          <p:cNvPr id="21" name="矩形 20"/>
          <p:cNvSpPr/>
          <p:nvPr/>
        </p:nvSpPr>
        <p:spPr>
          <a:xfrm>
            <a:off x="154296" y="4726329"/>
            <a:ext cx="6612544" cy="1384995"/>
          </a:xfrm>
          <a:prstGeom prst="rect">
            <a:avLst/>
          </a:prstGeom>
        </p:spPr>
        <p:txBody>
          <a:bodyPr wrap="square">
            <a:spAutoFit/>
          </a:bodyPr>
          <a:lstStyle/>
          <a:p>
            <a:pPr marL="285750" indent="-285750" algn="just">
              <a:buFont typeface="Arial" panose="020B0604020202020204" pitchFamily="34" charset="0"/>
              <a:buChar char="•"/>
            </a:pPr>
            <a:r>
              <a:rPr lang="en-US" altLang="zh-TW" sz="1400" dirty="0">
                <a:solidFill>
                  <a:srgbClr val="333333"/>
                </a:solidFill>
                <a:latin typeface="微軟正黑體" panose="020B0604030504040204" pitchFamily="34" charset="-120"/>
                <a:ea typeface="微軟正黑體" panose="020B0604030504040204" pitchFamily="34" charset="-120"/>
              </a:rPr>
              <a:t>Chang TH., </a:t>
            </a:r>
            <a:r>
              <a:rPr lang="en-US" altLang="zh-TW" sz="1400" dirty="0" err="1">
                <a:solidFill>
                  <a:srgbClr val="333333"/>
                </a:solidFill>
                <a:latin typeface="微軟正黑體" panose="020B0604030504040204" pitchFamily="34" charset="-120"/>
                <a:ea typeface="微軟正黑體" panose="020B0604030504040204" pitchFamily="34" charset="-120"/>
              </a:rPr>
              <a:t>Tu</a:t>
            </a:r>
            <a:r>
              <a:rPr lang="en-US" altLang="zh-TW" sz="1400" dirty="0">
                <a:solidFill>
                  <a:srgbClr val="333333"/>
                </a:solidFill>
                <a:latin typeface="微軟正黑體" panose="020B0604030504040204" pitchFamily="34" charset="-120"/>
                <a:ea typeface="微軟正黑體" panose="020B0604030504040204" pitchFamily="34" charset="-120"/>
              </a:rPr>
              <a:t> WH., Chang JW., Huang TC., Luo YX. (2020) </a:t>
            </a:r>
            <a:r>
              <a:rPr lang="en-US" altLang="zh-TW" sz="1400" dirty="0">
                <a:latin typeface="微軟正黑體" panose="020B0604030504040204" pitchFamily="34" charset="-120"/>
                <a:ea typeface="微軟正黑體" panose="020B0604030504040204" pitchFamily="34" charset="-120"/>
              </a:rPr>
              <a:t>The Explore of Using Deep Learning Models for Fake News Classification</a:t>
            </a:r>
            <a:r>
              <a:rPr lang="en-US" altLang="zh-TW" sz="1400" dirty="0">
                <a:solidFill>
                  <a:srgbClr val="333333"/>
                </a:solidFill>
                <a:latin typeface="微軟正黑體" panose="020B0604030504040204" pitchFamily="34" charset="-120"/>
                <a:ea typeface="微軟正黑體" panose="020B0604030504040204" pitchFamily="34" charset="-120"/>
              </a:rPr>
              <a:t>. In: Frontier Computing. FC 2019. Lecture Notes in Electrical Engineering, </a:t>
            </a:r>
            <a:r>
              <a:rPr lang="en-US" altLang="zh-TW" sz="1400" dirty="0" err="1">
                <a:solidFill>
                  <a:srgbClr val="333333"/>
                </a:solidFill>
                <a:latin typeface="微軟正黑體" panose="020B0604030504040204" pitchFamily="34" charset="-120"/>
                <a:ea typeface="微軟正黑體" panose="020B0604030504040204" pitchFamily="34" charset="-120"/>
              </a:rPr>
              <a:t>vol</a:t>
            </a:r>
            <a:r>
              <a:rPr lang="en-US" altLang="zh-TW" sz="1400" dirty="0">
                <a:solidFill>
                  <a:srgbClr val="333333"/>
                </a:solidFill>
                <a:latin typeface="微軟正黑體" panose="020B0604030504040204" pitchFamily="34" charset="-120"/>
                <a:ea typeface="微軟正黑體" panose="020B0604030504040204" pitchFamily="34" charset="-120"/>
              </a:rPr>
              <a:t> 551. Springer, Singapore.</a:t>
            </a:r>
            <a:r>
              <a:rPr lang="zh-TW" altLang="en-US" sz="1400" dirty="0">
                <a:solidFill>
                  <a:srgbClr val="333333"/>
                </a:solidFill>
                <a:latin typeface="微軟正黑體" panose="020B0604030504040204" pitchFamily="34" charset="-120"/>
                <a:ea typeface="微軟正黑體" panose="020B0604030504040204" pitchFamily="34" charset="-120"/>
              </a:rPr>
              <a:t> </a:t>
            </a:r>
            <a:r>
              <a:rPr lang="en-US" altLang="zh-TW" sz="1400" dirty="0">
                <a:solidFill>
                  <a:srgbClr val="333333"/>
                </a:solidFill>
                <a:latin typeface="微軟正黑體" panose="020B0604030504040204" pitchFamily="34" charset="-120"/>
                <a:ea typeface="微軟正黑體" panose="020B0604030504040204" pitchFamily="34" charset="-120"/>
              </a:rPr>
              <a:t>(EI</a:t>
            </a:r>
            <a:r>
              <a:rPr lang="zh-TW" altLang="en-US" sz="1400" dirty="0">
                <a:solidFill>
                  <a:srgbClr val="333333"/>
                </a:solidFill>
                <a:latin typeface="微軟正黑體" panose="020B0604030504040204" pitchFamily="34" charset="-120"/>
                <a:ea typeface="微軟正黑體" panose="020B0604030504040204" pitchFamily="34" charset="-120"/>
              </a:rPr>
              <a:t> </a:t>
            </a:r>
            <a:r>
              <a:rPr lang="en-US" altLang="zh-TW" sz="1400" dirty="0">
                <a:solidFill>
                  <a:srgbClr val="333333"/>
                </a:solidFill>
                <a:latin typeface="微軟正黑體" panose="020B0604030504040204" pitchFamily="34" charset="-120"/>
                <a:ea typeface="微軟正黑體" panose="020B0604030504040204" pitchFamily="34" charset="-120"/>
              </a:rPr>
              <a:t>Index</a:t>
            </a:r>
            <a:r>
              <a:rPr lang="en-US" altLang="zh-TW" sz="1400" dirty="0" smtClean="0">
                <a:solidFill>
                  <a:srgbClr val="333333"/>
                </a:solidFill>
                <a:latin typeface="微軟正黑體" panose="020B0604030504040204" pitchFamily="34" charset="-120"/>
                <a:ea typeface="微軟正黑體" panose="020B0604030504040204" pitchFamily="34" charset="-120"/>
              </a:rPr>
              <a:t>)</a:t>
            </a:r>
          </a:p>
          <a:p>
            <a:pPr marL="285750" indent="-285750" algn="just">
              <a:buFont typeface="Arial" panose="020B0604020202020204" pitchFamily="34" charset="0"/>
              <a:buChar char="•"/>
            </a:pPr>
            <a:r>
              <a:rPr lang="en-US" altLang="zh-TW" sz="1400" dirty="0" smtClean="0">
                <a:solidFill>
                  <a:srgbClr val="333333"/>
                </a:solidFill>
                <a:latin typeface="微軟正黑體" panose="020B0604030504040204" pitchFamily="34" charset="-120"/>
                <a:ea typeface="微軟正黑體" panose="020B0604030504040204" pitchFamily="34" charset="-120"/>
              </a:rPr>
              <a:t>Extended Version is submitted to </a:t>
            </a:r>
            <a:r>
              <a:rPr lang="en-US" altLang="zh-TW" sz="1400" dirty="0" smtClean="0">
                <a:latin typeface="微軟正黑體" panose="020B0604030504040204" pitchFamily="34" charset="-120"/>
                <a:ea typeface="微軟正黑體" panose="020B0604030504040204" pitchFamily="34" charset="-120"/>
              </a:rPr>
              <a:t>AIHC</a:t>
            </a:r>
            <a:r>
              <a:rPr lang="zh-TW" altLang="en-US" sz="1400" dirty="0">
                <a:latin typeface="微軟正黑體" panose="020B0604030504040204" pitchFamily="34" charset="-120"/>
                <a:ea typeface="微軟正黑體" panose="020B0604030504040204" pitchFamily="34" charset="-120"/>
              </a:rPr>
              <a:t> </a:t>
            </a:r>
            <a:r>
              <a:rPr lang="en-US" altLang="zh-TW" sz="1400" dirty="0">
                <a:latin typeface="微軟正黑體" panose="020B0604030504040204" pitchFamily="34" charset="-120"/>
                <a:ea typeface="微軟正黑體" panose="020B0604030504040204" pitchFamily="34" charset="-120"/>
              </a:rPr>
              <a:t>Journal</a:t>
            </a:r>
            <a:r>
              <a:rPr lang="en-US" altLang="zh-TW" sz="1400" dirty="0" smtClean="0">
                <a:solidFill>
                  <a:srgbClr val="333333"/>
                </a:solidFill>
                <a:latin typeface="微軟正黑體" panose="020B0604030504040204" pitchFamily="34" charset="-120"/>
                <a:ea typeface="微軟正黑體" panose="020B0604030504040204" pitchFamily="34" charset="-120"/>
              </a:rPr>
              <a:t>, the current status is </a:t>
            </a:r>
            <a:r>
              <a:rPr lang="en-US" altLang="zh-TW" sz="1400" b="1" dirty="0" smtClean="0">
                <a:solidFill>
                  <a:srgbClr val="FF0000"/>
                </a:solidFill>
                <a:latin typeface="微軟正黑體" panose="020B0604030504040204" pitchFamily="34" charset="-120"/>
                <a:ea typeface="微軟正黑體" panose="020B0604030504040204" pitchFamily="34" charset="-120"/>
              </a:rPr>
              <a:t>Major Revision</a:t>
            </a:r>
            <a:r>
              <a:rPr lang="en-US" altLang="zh-TW" sz="1400" dirty="0" smtClean="0">
                <a:solidFill>
                  <a:srgbClr val="333333"/>
                </a:solidFill>
                <a:latin typeface="微軟正黑體" panose="020B0604030504040204" pitchFamily="34" charset="-120"/>
                <a:ea typeface="微軟正黑體" panose="020B0604030504040204" pitchFamily="34" charset="-120"/>
              </a:rPr>
              <a:t>. (COMPUTER </a:t>
            </a:r>
            <a:r>
              <a:rPr lang="en-US" altLang="zh-TW" sz="1400" dirty="0">
                <a:solidFill>
                  <a:srgbClr val="333333"/>
                </a:solidFill>
                <a:latin typeface="微軟正黑體" panose="020B0604030504040204" pitchFamily="34" charset="-120"/>
                <a:ea typeface="微軟正黑體" panose="020B0604030504040204" pitchFamily="34" charset="-120"/>
              </a:rPr>
              <a:t>SCIENCE, ARTIFICIAL </a:t>
            </a:r>
            <a:r>
              <a:rPr lang="en-US" altLang="zh-TW" sz="1400" dirty="0" smtClean="0">
                <a:solidFill>
                  <a:srgbClr val="333333"/>
                </a:solidFill>
                <a:latin typeface="微軟正黑體" panose="020B0604030504040204" pitchFamily="34" charset="-120"/>
                <a:ea typeface="微軟正黑體" panose="020B0604030504040204" pitchFamily="34" charset="-120"/>
              </a:rPr>
              <a:t>INTELLIGENCE, Rank: 26/137)</a:t>
            </a:r>
            <a:endParaRPr lang="zh-TW" altLang="en-US" sz="1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03344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0754E464-8DCC-4754-A8C6-D91D930184D8}"/>
              </a:ext>
            </a:extLst>
          </p:cNvPr>
          <p:cNvSpPr>
            <a:spLocks noGrp="1"/>
          </p:cNvSpPr>
          <p:nvPr>
            <p:ph type="sldNum" sz="quarter" idx="12"/>
          </p:nvPr>
        </p:nvSpPr>
        <p:spPr/>
        <p:txBody>
          <a:bodyPr/>
          <a:lstStyle/>
          <a:p>
            <a:fld id="{7C65DB25-6296-430E-A3A5-A74299CA9C98}" type="slidenum">
              <a:rPr lang="zh-TW" altLang="en-US" smtClean="0">
                <a:latin typeface="Times New Roman" panose="02020603050405020304" pitchFamily="18" charset="0"/>
                <a:ea typeface="標楷體" panose="03000509000000000000" pitchFamily="65" charset="-120"/>
              </a:rPr>
              <a:t>8</a:t>
            </a:fld>
            <a:endParaRPr lang="zh-TW" altLang="en-US">
              <a:latin typeface="Times New Roman" panose="02020603050405020304" pitchFamily="18" charset="0"/>
              <a:ea typeface="標楷體" panose="03000509000000000000" pitchFamily="65" charset="-120"/>
            </a:endParaRPr>
          </a:p>
        </p:txBody>
      </p:sp>
      <p:sp>
        <p:nvSpPr>
          <p:cNvPr id="7" name="標題 1">
            <a:extLst>
              <a:ext uri="{FF2B5EF4-FFF2-40B4-BE49-F238E27FC236}">
                <a16:creationId xmlns:a16="http://schemas.microsoft.com/office/drawing/2014/main" id="{9FD56A99-F187-4D27-AD4B-26DF34B8D1BA}"/>
              </a:ext>
            </a:extLst>
          </p:cNvPr>
          <p:cNvSpPr>
            <a:spLocks noGrp="1"/>
          </p:cNvSpPr>
          <p:nvPr>
            <p:ph type="title"/>
          </p:nvPr>
        </p:nvSpPr>
        <p:spPr>
          <a:xfrm>
            <a:off x="197328" y="97708"/>
            <a:ext cx="8739637" cy="997847"/>
          </a:xfrm>
        </p:spPr>
        <p:txBody>
          <a:bodyPr>
            <a:normAutofit/>
          </a:bodyPr>
          <a:lstStyle/>
          <a:p>
            <a:pPr algn="ctr"/>
            <a:r>
              <a:rPr lang="zh-TW" altLang="en-US" sz="4000" dirty="0" smtClean="0">
                <a:latin typeface="微軟正黑體" panose="020B0604030504040204" pitchFamily="34" charset="-120"/>
                <a:ea typeface="微軟正黑體" panose="020B0604030504040204" pitchFamily="34" charset="-120"/>
              </a:rPr>
              <a:t>研究貢獻</a:t>
            </a:r>
            <a:endParaRPr lang="zh-TW" altLang="en-US" sz="4000" dirty="0">
              <a:latin typeface="微軟正黑體" panose="020B0604030504040204" pitchFamily="34" charset="-120"/>
              <a:ea typeface="微軟正黑體" panose="020B0604030504040204" pitchFamily="34" charset="-120"/>
            </a:endParaRPr>
          </a:p>
        </p:txBody>
      </p:sp>
      <p:pic>
        <p:nvPicPr>
          <p:cNvPr id="4" name="圖片 3"/>
          <p:cNvPicPr>
            <a:picLocks noChangeAspect="1"/>
          </p:cNvPicPr>
          <p:nvPr/>
        </p:nvPicPr>
        <p:blipFill>
          <a:blip r:embed="rId3"/>
          <a:stretch>
            <a:fillRect/>
          </a:stretch>
        </p:blipFill>
        <p:spPr>
          <a:xfrm>
            <a:off x="793016" y="1114334"/>
            <a:ext cx="3235351" cy="5289917"/>
          </a:xfrm>
          <a:prstGeom prst="rect">
            <a:avLst/>
          </a:prstGeom>
        </p:spPr>
      </p:pic>
      <p:sp>
        <p:nvSpPr>
          <p:cNvPr id="5" name="文字方塊 4"/>
          <p:cNvSpPr txBox="1"/>
          <p:nvPr/>
        </p:nvSpPr>
        <p:spPr>
          <a:xfrm>
            <a:off x="4259271" y="1202104"/>
            <a:ext cx="4427529" cy="4616648"/>
          </a:xfrm>
          <a:prstGeom prst="rect">
            <a:avLst/>
          </a:prstGeom>
          <a:noFill/>
        </p:spPr>
        <p:txBody>
          <a:bodyPr wrap="square" rtlCol="0">
            <a:spAutoFit/>
          </a:bodyPr>
          <a:lstStyle/>
          <a:p>
            <a:r>
              <a:rPr lang="en-US" altLang="zh-TW" b="1" dirty="0" smtClean="0">
                <a:latin typeface="微軟正黑體" panose="020B0604030504040204" pitchFamily="34" charset="-120"/>
                <a:ea typeface="微軟正黑體" panose="020B0604030504040204" pitchFamily="34" charset="-120"/>
              </a:rPr>
              <a:t>2020</a:t>
            </a:r>
            <a:r>
              <a:rPr lang="zh-TW" altLang="en-US" b="1" dirty="0" smtClean="0">
                <a:latin typeface="微軟正黑體" panose="020B0604030504040204" pitchFamily="34" charset="-120"/>
                <a:ea typeface="微軟正黑體" panose="020B0604030504040204" pitchFamily="34" charset="-120"/>
              </a:rPr>
              <a:t>年</a:t>
            </a:r>
            <a:endParaRPr lang="en-US" altLang="zh-TW" b="1" dirty="0" smtClean="0">
              <a:latin typeface="微軟正黑體" panose="020B0604030504040204" pitchFamily="34" charset="-120"/>
              <a:ea typeface="微軟正黑體" panose="020B0604030504040204" pitchFamily="34" charset="-120"/>
            </a:endParaRPr>
          </a:p>
          <a:p>
            <a:r>
              <a:rPr lang="zh-TW" altLang="en-US" b="1" dirty="0" smtClean="0">
                <a:latin typeface="微軟正黑體" panose="020B0604030504040204" pitchFamily="34" charset="-120"/>
                <a:ea typeface="微軟正黑體" panose="020B0604030504040204" pitchFamily="34" charset="-120"/>
              </a:rPr>
              <a:t>調查局</a:t>
            </a:r>
            <a:r>
              <a:rPr lang="zh-TW" altLang="en-US" b="1" dirty="0">
                <a:latin typeface="微軟正黑體" panose="020B0604030504040204" pitchFamily="34" charset="-120"/>
                <a:ea typeface="微軟正黑體" panose="020B0604030504040204" pitchFamily="34" charset="-120"/>
              </a:rPr>
              <a:t>假訊息防制中心升格資安工作站</a:t>
            </a:r>
            <a:endParaRPr lang="en-US" altLang="zh-TW" b="1" dirty="0">
              <a:latin typeface="微軟正黑體" panose="020B0604030504040204" pitchFamily="34" charset="-120"/>
              <a:ea typeface="微軟正黑體" panose="020B0604030504040204" pitchFamily="34" charset="-120"/>
            </a:endParaRPr>
          </a:p>
          <a:p>
            <a:pPr marL="285750" indent="-285750">
              <a:buFont typeface="Arial" panose="020B0604020202020204" pitchFamily="34" charset="0"/>
              <a:buChar char="•"/>
            </a:pPr>
            <a:endParaRPr lang="en-US" altLang="zh-TW" dirty="0">
              <a:latin typeface="微軟正黑體" panose="020B0604030504040204" pitchFamily="34" charset="-120"/>
              <a:ea typeface="微軟正黑體" panose="020B0604030504040204" pitchFamily="34" charset="-120"/>
            </a:endParaRPr>
          </a:p>
          <a:p>
            <a:pPr marL="285750" indent="-285750" algn="just">
              <a:buFont typeface="Wingdings" panose="05000000000000000000" pitchFamily="2" charset="2"/>
              <a:buChar char="ü"/>
            </a:pPr>
            <a:r>
              <a:rPr lang="zh-TW" altLang="en-US" sz="1600" dirty="0">
                <a:latin typeface="微軟正黑體" panose="020B0604030504040204" pitchFamily="34" charset="-120"/>
                <a:ea typeface="微軟正黑體" panose="020B0604030504040204" pitchFamily="34" charset="-120"/>
              </a:rPr>
              <a:t>由於假新聞氾濫，去年調查局率先成立「假訊息防制中心」積極偵辦並遏制假消息。</a:t>
            </a:r>
            <a:endParaRPr lang="en-US" altLang="zh-TW" sz="1600" dirty="0">
              <a:latin typeface="微軟正黑體" panose="020B0604030504040204" pitchFamily="34" charset="-120"/>
              <a:ea typeface="微軟正黑體" panose="020B0604030504040204" pitchFamily="34" charset="-120"/>
            </a:endParaRPr>
          </a:p>
          <a:p>
            <a:pPr marL="285750" indent="-285750" algn="just">
              <a:buFont typeface="Wingdings" panose="05000000000000000000" pitchFamily="2" charset="2"/>
              <a:buChar char="ü"/>
            </a:pPr>
            <a:r>
              <a:rPr lang="zh-TW" altLang="en-US" sz="1600" dirty="0">
                <a:latin typeface="微軟正黑體" panose="020B0604030504040204" pitchFamily="34" charset="-120"/>
                <a:ea typeface="微軟正黑體" panose="020B0604030504040204" pitchFamily="34" charset="-120"/>
              </a:rPr>
              <a:t>蔡總統：「由於</a:t>
            </a:r>
            <a:r>
              <a:rPr lang="zh-TW" altLang="en-US" sz="1600" dirty="0">
                <a:solidFill>
                  <a:srgbClr val="FF0000"/>
                </a:solidFill>
                <a:latin typeface="微軟正黑體" panose="020B0604030504040204" pitchFamily="34" charset="-120"/>
                <a:ea typeface="微軟正黑體" panose="020B0604030504040204" pitchFamily="34" charset="-120"/>
              </a:rPr>
              <a:t>網路犯罪的訊息量太過龐大</a:t>
            </a:r>
            <a:r>
              <a:rPr lang="zh-TW" altLang="en-US" sz="1600" dirty="0">
                <a:latin typeface="微軟正黑體" panose="020B0604030504040204" pitchFamily="34" charset="-120"/>
                <a:ea typeface="微軟正黑體" panose="020B0604030504040204" pitchFamily="34" charset="-120"/>
              </a:rPr>
              <a:t>，資安工作站的同仁也都必須持續強化對網路犯罪偵防、蒐證、以及鑑識能力。」</a:t>
            </a:r>
            <a:endParaRPr lang="en-US" altLang="zh-TW" sz="1600" dirty="0">
              <a:latin typeface="微軟正黑體" panose="020B0604030504040204" pitchFamily="34" charset="-120"/>
              <a:ea typeface="微軟正黑體" panose="020B0604030504040204" pitchFamily="34" charset="-120"/>
            </a:endParaRPr>
          </a:p>
          <a:p>
            <a:pPr marL="285750" indent="-285750" algn="just">
              <a:buFont typeface="Wingdings" panose="05000000000000000000" pitchFamily="2" charset="2"/>
              <a:buChar char="ü"/>
            </a:pPr>
            <a:endParaRPr lang="en-US" altLang="zh-TW" sz="1600" dirty="0">
              <a:latin typeface="微軟正黑體" panose="020B0604030504040204" pitchFamily="34" charset="-120"/>
              <a:ea typeface="微軟正黑體" panose="020B0604030504040204" pitchFamily="34" charset="-120"/>
            </a:endParaRPr>
          </a:p>
          <a:p>
            <a:pPr marL="285750" indent="-285750" algn="just">
              <a:buFont typeface="Wingdings" panose="05000000000000000000" pitchFamily="2" charset="2"/>
              <a:buChar char="Ø"/>
            </a:pPr>
            <a:r>
              <a:rPr lang="zh-TW" altLang="en-US" sz="1600" dirty="0">
                <a:latin typeface="微軟正黑體" panose="020B0604030504040204" pitchFamily="34" charset="-120"/>
                <a:ea typeface="微軟正黑體" panose="020B0604030504040204" pitchFamily="34" charset="-120"/>
              </a:rPr>
              <a:t>本主軸以防詐騙機器人為研究核心，旨在為國家社會打擊詐騙犯罪事件，本服務透過</a:t>
            </a:r>
            <a:r>
              <a:rPr lang="en-US" altLang="zh-TW" sz="1600" dirty="0">
                <a:latin typeface="微軟正黑體" panose="020B0604030504040204" pitchFamily="34" charset="-120"/>
                <a:ea typeface="微軟正黑體" panose="020B0604030504040204" pitchFamily="34" charset="-120"/>
              </a:rPr>
              <a:t>Line</a:t>
            </a:r>
            <a:r>
              <a:rPr lang="zh-TW" altLang="en-US" sz="1600" dirty="0">
                <a:latin typeface="微軟正黑體" panose="020B0604030504040204" pitchFamily="34" charset="-120"/>
                <a:ea typeface="微軟正黑體" panose="020B0604030504040204" pitchFamily="34" charset="-120"/>
              </a:rPr>
              <a:t>可以讓一般民眾輕鬆使用與接觸，可以透過自然語言方式輸入查詢。</a:t>
            </a:r>
            <a:endParaRPr lang="en-US" altLang="zh-TW" sz="1600" dirty="0">
              <a:latin typeface="微軟正黑體" panose="020B0604030504040204" pitchFamily="34" charset="-120"/>
              <a:ea typeface="微軟正黑體" panose="020B0604030504040204" pitchFamily="34" charset="-120"/>
            </a:endParaRPr>
          </a:p>
          <a:p>
            <a:pPr marL="285750" indent="-285750" algn="just">
              <a:buFont typeface="Wingdings" panose="05000000000000000000" pitchFamily="2" charset="2"/>
              <a:buChar char="Ø"/>
            </a:pPr>
            <a:r>
              <a:rPr lang="zh-TW" altLang="en-US" sz="1600" dirty="0">
                <a:latin typeface="微軟正黑體" panose="020B0604030504040204" pitchFamily="34" charset="-120"/>
                <a:ea typeface="微軟正黑體" panose="020B0604030504040204" pitchFamily="34" charset="-120"/>
              </a:rPr>
              <a:t>本平台即時彙整多個詐騙資料來源，如 </a:t>
            </a:r>
            <a:r>
              <a:rPr lang="en-US" altLang="zh-TW" sz="1600" dirty="0" err="1">
                <a:latin typeface="微軟正黑體" panose="020B0604030504040204" pitchFamily="34" charset="-120"/>
                <a:ea typeface="微軟正黑體" panose="020B0604030504040204" pitchFamily="34" charset="-120"/>
              </a:rPr>
              <a:t>Cofacts</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PTT</a:t>
            </a:r>
            <a:r>
              <a:rPr lang="zh-TW" altLang="en-US" sz="1600" dirty="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Bunco</a:t>
            </a:r>
            <a:r>
              <a:rPr lang="zh-TW" altLang="en-US" sz="1600" dirty="0">
                <a:latin typeface="微軟正黑體" panose="020B0604030504040204" pitchFamily="34" charset="-120"/>
                <a:ea typeface="微軟正黑體" panose="020B0604030504040204" pitchFamily="34" charset="-120"/>
              </a:rPr>
              <a:t>、</a:t>
            </a:r>
            <a:r>
              <a:rPr lang="en-US" altLang="zh-TW" sz="1600" dirty="0">
                <a:latin typeface="微軟正黑體" panose="020B0604030504040204" pitchFamily="34" charset="-120"/>
                <a:ea typeface="微軟正黑體" panose="020B0604030504040204" pitchFamily="34" charset="-120"/>
              </a:rPr>
              <a:t>165</a:t>
            </a:r>
            <a:r>
              <a:rPr lang="zh-TW" altLang="en-US" sz="1600" dirty="0">
                <a:latin typeface="微軟正黑體" panose="020B0604030504040204" pitchFamily="34" charset="-120"/>
                <a:ea typeface="微軟正黑體" panose="020B0604030504040204" pitchFamily="34" charset="-120"/>
              </a:rPr>
              <a:t>全民防騙網以及舉報機制，可以對付新奇的詐騙手法。</a:t>
            </a:r>
            <a:endParaRPr lang="en-US" altLang="zh-TW" sz="1600" dirty="0">
              <a:latin typeface="微軟正黑體" panose="020B0604030504040204" pitchFamily="34" charset="-120"/>
              <a:ea typeface="微軟正黑體" panose="020B0604030504040204" pitchFamily="34" charset="-120"/>
            </a:endParaRPr>
          </a:p>
          <a:p>
            <a:pPr marL="285750" indent="-285750" algn="just">
              <a:buFont typeface="Wingdings" panose="05000000000000000000" pitchFamily="2" charset="2"/>
              <a:buChar char="Ø"/>
            </a:pPr>
            <a:r>
              <a:rPr lang="zh-TW" altLang="en-US" sz="1600" dirty="0">
                <a:latin typeface="微軟正黑體" panose="020B0604030504040204" pitchFamily="34" charset="-120"/>
                <a:ea typeface="微軟正黑體" panose="020B0604030504040204" pitchFamily="34" charset="-120"/>
              </a:rPr>
              <a:t>因此本主軸之研究成果相信將能夠對於調查局資安工作站有所裨益</a:t>
            </a:r>
            <a:r>
              <a:rPr lang="zh-TW" altLang="en-US" sz="1600" dirty="0" smtClean="0">
                <a:latin typeface="微軟正黑體" panose="020B0604030504040204" pitchFamily="34" charset="-120"/>
                <a:ea typeface="微軟正黑體" panose="020B0604030504040204" pitchFamily="34" charset="-120"/>
              </a:rPr>
              <a:t>。</a:t>
            </a:r>
            <a:endParaRPr lang="en-US" altLang="zh-TW" sz="16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591991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E39FF39F-3BA7-4590-ACF0-19125285F3E7}"/>
              </a:ext>
            </a:extLst>
          </p:cNvPr>
          <p:cNvSpPr>
            <a:spLocks noGrp="1"/>
          </p:cNvSpPr>
          <p:nvPr>
            <p:ph type="sldNum" sz="quarter" idx="12"/>
          </p:nvPr>
        </p:nvSpPr>
        <p:spPr/>
        <p:txBody>
          <a:bodyPr/>
          <a:lstStyle/>
          <a:p>
            <a:fld id="{7C65DB25-6296-430E-A3A5-A74299CA9C98}" type="slidenum">
              <a:rPr lang="zh-TW" altLang="en-US" smtClean="0"/>
              <a:t>9</a:t>
            </a:fld>
            <a:endParaRPr lang="zh-TW" altLang="en-US"/>
          </a:p>
        </p:txBody>
      </p:sp>
      <p:sp>
        <p:nvSpPr>
          <p:cNvPr id="5" name="標題 1">
            <a:extLst>
              <a:ext uri="{FF2B5EF4-FFF2-40B4-BE49-F238E27FC236}">
                <a16:creationId xmlns:a16="http://schemas.microsoft.com/office/drawing/2014/main" id="{A07E8EC3-03AD-4421-9661-26B3770675FE}"/>
              </a:ext>
            </a:extLst>
          </p:cNvPr>
          <p:cNvSpPr txBox="1">
            <a:spLocks/>
          </p:cNvSpPr>
          <p:nvPr/>
        </p:nvSpPr>
        <p:spPr>
          <a:xfrm>
            <a:off x="1524000" y="2576512"/>
            <a:ext cx="6096000" cy="8524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ctr"/>
            <a:r>
              <a:rPr lang="zh-TW" altLang="en-US" sz="4000" b="1" dirty="0" smtClean="0">
                <a:latin typeface="微軟正黑體" panose="020B0604030504040204" pitchFamily="34" charset="-120"/>
                <a:ea typeface="微軟正黑體" panose="020B0604030504040204" pitchFamily="34" charset="-120"/>
              </a:rPr>
              <a:t>謝謝聆聽</a:t>
            </a:r>
            <a:endParaRPr lang="zh-TW" altLang="en-US" sz="4000" b="1"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426269052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13689</TotalTime>
  <Words>1306</Words>
  <Application>Microsoft Office PowerPoint</Application>
  <PresentationFormat>如螢幕大小 (4:3)</PresentationFormat>
  <Paragraphs>136</Paragraphs>
  <Slides>9</Slides>
  <Notes>7</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9</vt:i4>
      </vt:variant>
    </vt:vector>
  </HeadingPairs>
  <TitlesOfParts>
    <vt:vector size="18" baseType="lpstr">
      <vt:lpstr>微軟正黑體</vt:lpstr>
      <vt:lpstr>新細明體</vt:lpstr>
      <vt:lpstr>標楷體</vt:lpstr>
      <vt:lpstr>Arial</vt:lpstr>
      <vt:lpstr>Calibri</vt:lpstr>
      <vt:lpstr>Calibri Light</vt:lpstr>
      <vt:lpstr>Times New Roman</vt:lpstr>
      <vt:lpstr>Wingdings</vt:lpstr>
      <vt:lpstr>Office 佈景主題</vt:lpstr>
      <vt:lpstr>PowerPoint 簡報</vt:lpstr>
      <vt:lpstr>緣起與重點摘要</vt:lpstr>
      <vt:lpstr>聊天機器人之設計與開發</vt:lpstr>
      <vt:lpstr>基於Rasa框架之金融防詐騙 的使用案例</vt:lpstr>
      <vt:lpstr>資料來源與目標任務</vt:lpstr>
      <vt:lpstr>語意向量表示法與分類模型</vt:lpstr>
      <vt:lpstr>研究產出</vt:lpstr>
      <vt:lpstr>研究貢獻</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家瑋 張</cp:lastModifiedBy>
  <cp:revision>256</cp:revision>
  <dcterms:created xsi:type="dcterms:W3CDTF">2019-01-31T12:01:53Z</dcterms:created>
  <dcterms:modified xsi:type="dcterms:W3CDTF">2021-03-12T02:29:21Z</dcterms:modified>
</cp:coreProperties>
</file>