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81" r:id="rId3"/>
    <p:sldId id="283" r:id="rId4"/>
    <p:sldId id="280" r:id="rId5"/>
    <p:sldId id="293" r:id="rId6"/>
    <p:sldId id="257" r:id="rId7"/>
    <p:sldId id="258" r:id="rId8"/>
    <p:sldId id="294" r:id="rId9"/>
    <p:sldId id="312" r:id="rId10"/>
    <p:sldId id="296" r:id="rId11"/>
    <p:sldId id="325" r:id="rId12"/>
    <p:sldId id="298" r:id="rId13"/>
    <p:sldId id="299" r:id="rId14"/>
    <p:sldId id="326" r:id="rId15"/>
    <p:sldId id="327" r:id="rId16"/>
    <p:sldId id="329" r:id="rId17"/>
    <p:sldId id="330" r:id="rId18"/>
    <p:sldId id="331" r:id="rId19"/>
    <p:sldId id="332" r:id="rId20"/>
    <p:sldId id="328" r:id="rId21"/>
    <p:sldId id="333" r:id="rId22"/>
    <p:sldId id="334" r:id="rId23"/>
    <p:sldId id="335" r:id="rId24"/>
    <p:sldId id="336" r:id="rId25"/>
    <p:sldId id="338" r:id="rId26"/>
    <p:sldId id="339" r:id="rId27"/>
    <p:sldId id="340" r:id="rId28"/>
    <p:sldId id="341" r:id="rId29"/>
    <p:sldId id="342" r:id="rId30"/>
    <p:sldId id="347" r:id="rId31"/>
    <p:sldId id="348" r:id="rId32"/>
    <p:sldId id="349" r:id="rId33"/>
    <p:sldId id="353" r:id="rId34"/>
    <p:sldId id="354" r:id="rId35"/>
    <p:sldId id="355" r:id="rId36"/>
    <p:sldId id="356" r:id="rId37"/>
    <p:sldId id="357" r:id="rId38"/>
    <p:sldId id="359" r:id="rId39"/>
    <p:sldId id="360" r:id="rId40"/>
    <p:sldId id="311" r:id="rId4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36" autoAdjust="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705E2-3603-4E65-AE84-017C9C9B052A}" type="datetimeFigureOut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00CA2-4D27-48C3-9B0D-DCC06268C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95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2BD78-ADD4-4377-A64A-101E66544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EFE490-D65B-4E0D-8586-A6D6ADA0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C5343-38A9-47FD-A097-29085E92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A802-097A-4BE0-AB8A-D7BBCB0B3070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C0CB10-BBED-452D-845B-E3023E76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9D04F7-803C-4B2E-93BA-99BDC6CA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23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2873-159F-4AA8-86EE-6B6A29B2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B2A9DA-9320-4D49-882E-A5970F1E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399077-2A11-48D8-9C8D-78C79243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8E3-0413-4D63-AC3C-F99FBB6DC5C0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59BA58-A3A4-4292-87B0-160649D2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B3E6A7-58CC-400F-9C0F-78E4C4AC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52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961342-4169-49CF-A988-3F5FD619A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41DC5E-0367-4EC8-A723-67DCB6ECC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679373-FA3D-4C7B-BE70-8972ED10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205A-E880-4846-9DC6-5DC96D9F87EB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F9AD5-60AA-4CDD-A3C6-588B962B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51713E-9049-4A77-96A9-81647EB7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9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3B3A-9C92-48B6-B578-77BF2181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3D8198-C1F2-4E90-80C6-2C490C88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AD93A4-1761-486F-ACF5-4C69A583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934E-E584-4E1A-8284-2924A722D47F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C1129B-3DB8-4FEC-BF62-4FCBE7A1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2CCF2-089E-445A-931A-27B7F05E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16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BC760-A2DF-4151-AC47-1CD6A1FA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054D0D-6AD0-429D-8AF9-B046443B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332E77-B388-4830-8A9F-C75F563C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C157-FA65-40E2-BC22-608AE9120513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EDB5B-1D38-4C69-A100-3F286616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B1CED4-C457-4F1D-BA73-F29F1A20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9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AB64B-6DC8-4D2C-8036-278D1BDD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E533FB-4BB6-4968-B189-00BB70D1F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8DCE6F-273C-45F6-83D1-F5BCA6C19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77D1B7-A901-4578-8CDF-DEAE81D0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09F-49E8-4146-95A2-D21BDA754325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50F3AB-00AE-4F4A-9A84-695EED16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2C92D1-F0F2-45E4-98CB-934BCA11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69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8BA47-3582-4368-A082-6B9578F3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AD1E43-A8B6-4021-9DB3-3407769D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4CC3A5-CED3-4E09-897F-9E0B4C59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76A6004-7F63-4FAE-B8F0-E3A522718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565A242-1C5B-4826-B879-10D6E6C00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C80221-8568-4864-8308-656E9C9D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46B3-4480-4D73-A3AA-F8FAC74A962A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263DDC5-8CAB-4BB6-959C-9DBF4DF9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FABAD7-69F3-40FF-979F-18AA43C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91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F2C94-E1ED-4E94-909B-84BA0E15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F7CEC0-DBAC-421E-80BF-4B31F99C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DA3-9352-4334-955E-E6A65139A24C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FFAE98-F30D-4DCA-9C72-6A071D72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B785A0-A7C4-4F49-B614-7A96FD73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69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DD7FC-19AC-4892-B2FB-4BB1C1F0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BB-6307-46DD-8469-288CB3452712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73EDB9-0514-420E-AB66-874193D0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8906A9-803F-4E45-9E85-DCEE8761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20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7A4F3-715C-4B4B-B6D0-CB547344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F7CFF-91AC-48DA-BDAB-EA7BFC73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9A747D-EB82-45FF-A76C-8EA1D7190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13C87D-B4A9-45EE-BB57-808DE2E0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7873-FA13-46D2-BD16-F25A0DB09ECE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3052F4-217D-466E-B9EE-01221A6D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EAD502-0C8C-47EB-9FC2-9E912ABE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26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31D92-7597-4CE7-BE10-C490A1E1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F3FEEF-E1D1-4DF8-9E16-B87214CEC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EA8C4F-71EE-4B99-BC31-4CA78679F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FD997B-E60F-4D22-AE41-D78F03F3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D9B-0DAC-4E15-9A31-03035FE85375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8BB784-DA5F-4476-A36C-5272568E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E60598-0254-4A3C-838E-6DC44862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62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B5B718-D793-45E5-AAE8-C46D67F8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AE6C18-F8CF-4941-9262-76725933F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583D1B-148B-4347-A652-4881927C7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625B-6E46-4644-99FF-EF6996BB805F}" type="datetime1">
              <a:rPr lang="zh-TW" altLang="en-US" smtClean="0"/>
              <a:t>2022/10/3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F393EB-F86C-485D-85FA-7F3B6A913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C682-D150-4BBB-B5FE-CCC872E49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14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1C7E-C15C-4E6E-AE52-BC2F1E3C9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002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校務研究工作坊 </a:t>
            </a:r>
            <a: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(III)</a:t>
            </a:r>
            <a:b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成績分析之資料處理、探勘與視覺化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E6E81C-4695-45E7-97E2-17D3F052E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0334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博士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國立臺中科技大學資訊工程系</a:t>
            </a:r>
            <a:r>
              <a:rPr lang="zh-TW" altLang="en-US" sz="3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副教授</a:t>
            </a:r>
            <a:endParaRPr lang="en-US" altLang="zh-TW" sz="36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兼校務研究中心數據研究分析組</a:t>
            </a:r>
            <a:r>
              <a:rPr lang="zh-TW" altLang="en-US" sz="3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</a:t>
            </a:r>
          </a:p>
        </p:txBody>
      </p:sp>
    </p:spTree>
    <p:extLst>
      <p:ext uri="{BB962C8B-B14F-4D97-AF65-F5344CB8AC3E}">
        <p14:creationId xmlns:p14="http://schemas.microsoft.com/office/powerpoint/2010/main" val="63605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透過各欄位的統計了解資料的輪廓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6D7C30-22CF-69B5-C1F7-F6F116DF1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269" y="1586783"/>
            <a:ext cx="5449060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0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透過各欄位的統計發現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並採取補值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4B9AAC-78D2-C350-73F9-C899DE313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199" y="1500950"/>
            <a:ext cx="8961661" cy="50451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DD55888-4467-79FC-ADDB-23B97F6AA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229" y="2242254"/>
            <a:ext cx="4789145" cy="46072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706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548062"/>
          </a:xfrm>
        </p:spPr>
        <p:txBody>
          <a:bodyPr>
            <a:normAutofit/>
          </a:bodyPr>
          <a:lstStyle/>
          <a:p>
            <a:r>
              <a:rPr lang="zh-TW" altLang="en-US" sz="10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議題設定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[108]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學年的第</a:t>
            </a:r>
            <a:r>
              <a:rPr lang="en-US" altLang="zh-TW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[1/2]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學期，缺課率與成績排名的關係？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13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上學期的缺課率與成績排名關係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13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CF849E9-A751-CD02-2B2A-41E30A9AB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025" y="1580621"/>
            <a:ext cx="8495682" cy="502440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94BBC29-72B7-8A81-015A-E9042D8166FA}"/>
              </a:ext>
            </a:extLst>
          </p:cNvPr>
          <p:cNvSpPr txBox="1"/>
          <p:nvPr/>
        </p:nvSpPr>
        <p:spPr>
          <a:xfrm>
            <a:off x="2328333" y="66050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6255 rows × 11 columns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3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上學期的缺課率與成績排名關係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11C118-7EA1-BC73-CFD0-CA8CD42CE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252" y="1611607"/>
            <a:ext cx="8459895" cy="501009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45B390A-0C37-3304-F697-B27F34180D4F}"/>
              </a:ext>
            </a:extLst>
          </p:cNvPr>
          <p:cNvSpPr txBox="1"/>
          <p:nvPr/>
        </p:nvSpPr>
        <p:spPr>
          <a:xfrm>
            <a:off x="2446867" y="653891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1276 rows × 11 columns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27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上學期的缺課率與成績排名關係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5E3EE6-895A-2319-BE6C-27B224FBC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9066"/>
            <a:ext cx="11042731" cy="165986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94BAF79-98F8-A09C-381D-E9132A219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565" y="3428999"/>
            <a:ext cx="4173093" cy="28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2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下學期的缺課率與成績排名關係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EEC079-AD0D-DB94-1F10-502F26E65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49" y="1492350"/>
            <a:ext cx="9329505" cy="5062339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90E700F-A542-5AED-C0EC-2EFEAC39FDF8}"/>
              </a:ext>
            </a:extLst>
          </p:cNvPr>
          <p:cNvSpPr txBox="1"/>
          <p:nvPr/>
        </p:nvSpPr>
        <p:spPr>
          <a:xfrm>
            <a:off x="2167276" y="65502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1320 rows × 11 columns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29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下學期的缺課率與成績排名關係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11BE65D-4DB2-69AA-037F-323495223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24" y="2668227"/>
            <a:ext cx="11008151" cy="152154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EA721A8-7335-9C8B-C449-65C44080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565" y="3428999"/>
            <a:ext cx="4173093" cy="28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3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學期的缺課率與成績排名關係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76BF53-E1AE-A562-6E0E-9FBC8706B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052" y="1501636"/>
            <a:ext cx="8459895" cy="497430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97E7878-1AE6-42BC-F7A4-2F8D21A11B25}"/>
              </a:ext>
            </a:extLst>
          </p:cNvPr>
          <p:cNvSpPr txBox="1"/>
          <p:nvPr/>
        </p:nvSpPr>
        <p:spPr>
          <a:xfrm>
            <a:off x="2413000" y="64928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3897 rows × 11 columns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350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3006435-F3A5-13F0-8086-A7627F5E7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33" y="2650938"/>
            <a:ext cx="10915935" cy="155612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學期的缺課率與成績排名關係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A721A8-7335-9C8B-C449-65C44080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565" y="3428999"/>
            <a:ext cx="4173093" cy="28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728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F067B-5EA2-1E33-0ACB-2F53DA7F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校務研究工作坊三部曲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07383-45C4-E553-6613-B33C1C77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424"/>
            <a:ext cx="10515600" cy="4034398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生源分析之資料處理、探勘與視覺化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缺曠分析之資料處理、探勘與視覺化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成績分析之資料處理、探勘與視覺化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1A68F-2397-BB2C-6042-AD012D7C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718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548062"/>
          </a:xfrm>
        </p:spPr>
        <p:txBody>
          <a:bodyPr>
            <a:normAutofit/>
          </a:bodyPr>
          <a:lstStyle/>
          <a:p>
            <a:r>
              <a:rPr lang="zh-TW" altLang="en-US" sz="10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議題設定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學生的成績排名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，會和之前的成績排名有關嗎？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594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學生逐年成績之相關性分析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6E1F89-8B81-91E2-65BB-C38011F6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34" y="1447261"/>
            <a:ext cx="8376398" cy="515251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897093A-B045-D57A-2156-3882691E69A7}"/>
              </a:ext>
            </a:extLst>
          </p:cNvPr>
          <p:cNvSpPr txBox="1"/>
          <p:nvPr/>
        </p:nvSpPr>
        <p:spPr>
          <a:xfrm>
            <a:off x="2582333" y="659977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1267 rows × 14 columns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8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學生逐年成績之相關性分析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ED226C-47E5-98CD-320C-96F6EEAB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02" y="2002552"/>
            <a:ext cx="11221397" cy="28528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65B60C2-4272-09C1-B963-BECC46CB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027" y="3540821"/>
            <a:ext cx="3448837" cy="235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90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548062"/>
          </a:xfrm>
        </p:spPr>
        <p:txBody>
          <a:bodyPr>
            <a:normAutofit/>
          </a:bodyPr>
          <a:lstStyle/>
          <a:p>
            <a:r>
              <a:rPr lang="zh-TW" altLang="en-US" sz="10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議題設定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7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學生的缺席率</a:t>
            </a:r>
            <a:r>
              <a:rPr lang="zh-TW" altLang="en-US" sz="7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，會和之前的缺席率有關嗎？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7121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96543A6-BF3A-3C06-004C-514AEFF06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990" y="1386396"/>
            <a:ext cx="8205087" cy="51525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學生逐年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缺席率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之相關性分析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897093A-B045-D57A-2156-3882691E69A7}"/>
              </a:ext>
            </a:extLst>
          </p:cNvPr>
          <p:cNvSpPr txBox="1"/>
          <p:nvPr/>
        </p:nvSpPr>
        <p:spPr>
          <a:xfrm>
            <a:off x="2582333" y="659977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1267 rows × 19 columns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647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學生逐年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缺席率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之相關性分析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3B593A-8D41-54EB-6674-F142882EF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5761"/>
            <a:ext cx="10574226" cy="288647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83614DF-0940-FC0B-167A-BFB37415A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781" y="3693041"/>
            <a:ext cx="3448837" cy="235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62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548062"/>
          </a:xfrm>
        </p:spPr>
        <p:txBody>
          <a:bodyPr>
            <a:normAutofit fontScale="90000"/>
          </a:bodyPr>
          <a:lstStyle/>
          <a:p>
            <a:r>
              <a:rPr lang="zh-TW" altLang="en-US" sz="10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議題設定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學生的缺席率與成績排名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，會和之前的缺席率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成績排名有關嗎？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779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學生逐年成績排名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缺席率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之相關性分析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A3AFBD-20D2-7204-109B-77E02A3F2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84" y="1549884"/>
            <a:ext cx="10314416" cy="480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48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學生逐年成績排名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缺席率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之相關性分析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28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E4CFC6-AC0C-9C53-F083-AF4E73A5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84" y="1631421"/>
            <a:ext cx="10314416" cy="463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261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548062"/>
          </a:xfrm>
        </p:spPr>
        <p:txBody>
          <a:bodyPr>
            <a:normAutofit/>
          </a:bodyPr>
          <a:lstStyle/>
          <a:p>
            <a:r>
              <a:rPr lang="zh-TW" altLang="en-US" sz="10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進階議題設定 </a:t>
            </a:r>
            <a:r>
              <a:rPr lang="en-US" altLang="zh-TW" sz="10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30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6B8B3D9-0285-62B8-6BBC-5683BDF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 data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進行學生缺曠分析！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040D789-FFA9-A146-79DD-9EA3B31D1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88184C-A492-A03E-AFEF-1B5205C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117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尋找議題，探索各欄位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D654C4-7DA2-15E7-1666-9FBE9F78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9710"/>
            <a:ext cx="4919050" cy="476316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C1BA38E-5562-1397-0D78-8DEE548CE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1729710"/>
            <a:ext cx="5533932" cy="363732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DB5E4CA-C28C-16E1-6B9F-E05B870F64B2}"/>
              </a:ext>
            </a:extLst>
          </p:cNvPr>
          <p:cNvSpPr/>
          <p:nvPr/>
        </p:nvSpPr>
        <p:spPr>
          <a:xfrm>
            <a:off x="1532467" y="3548372"/>
            <a:ext cx="1464733" cy="3632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99959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入學管道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成績排名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，是否具有差異？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829CE3-3E80-79BA-7DF3-EC22779C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764" y="2837356"/>
            <a:ext cx="10059804" cy="30389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CECF34A-E8B7-6079-BB5C-4F989D9C5A31}"/>
              </a:ext>
            </a:extLst>
          </p:cNvPr>
          <p:cNvSpPr txBox="1"/>
          <p:nvPr/>
        </p:nvSpPr>
        <p:spPr>
          <a:xfrm>
            <a:off x="1150764" y="1793309"/>
            <a:ext cx="5190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甄選入學 </a:t>
            </a:r>
            <a:r>
              <a:rPr lang="en-US" altLang="zh-TW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VS </a:t>
            </a:r>
            <a:r>
              <a:rPr lang="zh-TW" altLang="en-US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聯合分發</a:t>
            </a:r>
          </a:p>
        </p:txBody>
      </p:sp>
    </p:spTree>
    <p:extLst>
      <p:ext uri="{BB962C8B-B14F-4D97-AF65-F5344CB8AC3E}">
        <p14:creationId xmlns:p14="http://schemas.microsoft.com/office/powerpoint/2010/main" val="2524295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入學管道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上的成績排名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是否具有差異？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86E369-B7C2-EE37-56DC-C3A2F3C7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21" y="1848801"/>
            <a:ext cx="11327758" cy="38038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9C030E3-C3F3-80AE-1164-21E5AC3C2C83}"/>
              </a:ext>
            </a:extLst>
          </p:cNvPr>
          <p:cNvSpPr txBox="1"/>
          <p:nvPr/>
        </p:nvSpPr>
        <p:spPr>
          <a:xfrm>
            <a:off x="1294697" y="5766493"/>
            <a:ext cx="82082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甄選入學 </a:t>
            </a:r>
            <a:r>
              <a:rPr lang="en-US" altLang="zh-TW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VS </a:t>
            </a:r>
            <a:r>
              <a:rPr lang="zh-TW" altLang="en-US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聯合分發，於</a:t>
            </a:r>
            <a:r>
              <a:rPr lang="en-US" altLang="zh-TW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108</a:t>
            </a:r>
            <a:r>
              <a:rPr lang="zh-TW" altLang="en-US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上的成績排名</a:t>
            </a:r>
            <a:endParaRPr lang="en-US" altLang="zh-TW" sz="3200" b="1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沒有顯著差異！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20D152-107B-61FA-4228-27DD03BFD47C}"/>
              </a:ext>
            </a:extLst>
          </p:cNvPr>
          <p:cNvSpPr/>
          <p:nvPr/>
        </p:nvSpPr>
        <p:spPr>
          <a:xfrm>
            <a:off x="5477933" y="5342467"/>
            <a:ext cx="2404534" cy="310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0571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入學管道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下的成績排名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是否具有差異？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C030E3-C3F3-80AE-1164-21E5AC3C2C83}"/>
              </a:ext>
            </a:extLst>
          </p:cNvPr>
          <p:cNvSpPr txBox="1"/>
          <p:nvPr/>
        </p:nvSpPr>
        <p:spPr>
          <a:xfrm>
            <a:off x="1294697" y="5766493"/>
            <a:ext cx="82082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甄選入學 </a:t>
            </a:r>
            <a:r>
              <a:rPr lang="en-US" altLang="zh-TW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VS </a:t>
            </a:r>
            <a:r>
              <a:rPr lang="zh-TW" altLang="en-US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聯合分發，於</a:t>
            </a:r>
            <a:r>
              <a:rPr lang="en-US" altLang="zh-TW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108</a:t>
            </a:r>
            <a:r>
              <a:rPr lang="zh-TW" altLang="en-US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下的成績排名</a:t>
            </a:r>
            <a:endParaRPr lang="en-US" altLang="zh-TW" sz="3200" b="1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沒有顯著差異！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8D59AB-5770-9247-751F-89F4AC615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81" y="1734226"/>
            <a:ext cx="11338237" cy="38772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03AFC5-8A1C-9106-89F8-A47200425DE2}"/>
              </a:ext>
            </a:extLst>
          </p:cNvPr>
          <p:cNvSpPr/>
          <p:nvPr/>
        </p:nvSpPr>
        <p:spPr>
          <a:xfrm>
            <a:off x="5398833" y="5301244"/>
            <a:ext cx="2404534" cy="310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08566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入學管道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上的成績排名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是否具有差異？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C030E3-C3F3-80AE-1164-21E5AC3C2C83}"/>
              </a:ext>
            </a:extLst>
          </p:cNvPr>
          <p:cNvSpPr txBox="1"/>
          <p:nvPr/>
        </p:nvSpPr>
        <p:spPr>
          <a:xfrm>
            <a:off x="1294697" y="5766493"/>
            <a:ext cx="82082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甄選入學 </a:t>
            </a:r>
            <a:r>
              <a:rPr lang="en-US" altLang="zh-TW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VS </a:t>
            </a:r>
            <a:r>
              <a:rPr lang="zh-TW" altLang="en-US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聯合分發，於</a:t>
            </a:r>
            <a:r>
              <a:rPr lang="en-US" altLang="zh-TW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110</a:t>
            </a:r>
            <a:r>
              <a:rPr lang="zh-TW" altLang="en-US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上的成績排名</a:t>
            </a:r>
            <a:endParaRPr lang="en-US" altLang="zh-TW" sz="3200" b="1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sz="3200" b="1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沒有顯著差異！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69E503-90A3-5444-8EBC-EB1C62E8F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71" y="1784743"/>
            <a:ext cx="11411590" cy="388769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11E5F83-7273-0856-B5B8-A428A8D61AAF}"/>
              </a:ext>
            </a:extLst>
          </p:cNvPr>
          <p:cNvSpPr/>
          <p:nvPr/>
        </p:nvSpPr>
        <p:spPr>
          <a:xfrm>
            <a:off x="5398833" y="5301244"/>
            <a:ext cx="2404534" cy="3101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8873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548062"/>
          </a:xfrm>
        </p:spPr>
        <p:txBody>
          <a:bodyPr>
            <a:normAutofit/>
          </a:bodyPr>
          <a:lstStyle/>
          <a:p>
            <a:r>
              <a:rPr lang="zh-TW" altLang="en-US" sz="10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進階議題設定 </a:t>
            </a:r>
            <a:r>
              <a:rPr lang="en-US" altLang="zh-TW" sz="10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307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上學期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缺席率高低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成績排名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，是否具有差異？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F0E03C-63F1-60AF-7F24-C90BFD61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84" y="1929763"/>
            <a:ext cx="10840963" cy="45631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928420B-478A-2E22-6345-535484513740}"/>
              </a:ext>
            </a:extLst>
          </p:cNvPr>
          <p:cNvSpPr/>
          <p:nvPr/>
        </p:nvSpPr>
        <p:spPr>
          <a:xfrm>
            <a:off x="5477933" y="6214533"/>
            <a:ext cx="2404534" cy="2783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060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下學期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缺席率高低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成績排名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，是否具有差異？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(1/3)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E3736E-699F-0B36-002E-3E6750178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20" y="1690688"/>
            <a:ext cx="9313759" cy="476316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E7B20D-F799-37D2-9707-43EE50942B77}"/>
              </a:ext>
            </a:extLst>
          </p:cNvPr>
          <p:cNvSpPr txBox="1"/>
          <p:nvPr/>
        </p:nvSpPr>
        <p:spPr>
          <a:xfrm>
            <a:off x="2082800" y="645385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581 rows × 19 columns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38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下學期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缺席率高低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成績排名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，是否具有差異？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(2/3)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7B20D-F799-37D2-9707-43EE50942B77}"/>
              </a:ext>
            </a:extLst>
          </p:cNvPr>
          <p:cNvSpPr txBox="1"/>
          <p:nvPr/>
        </p:nvSpPr>
        <p:spPr>
          <a:xfrm>
            <a:off x="2099734" y="653891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686 rows × 19 columns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2B842BB-5633-030B-1128-C7C1FFA4E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75" y="1682472"/>
            <a:ext cx="9345250" cy="481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01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下學期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缺席率高低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r>
              <a:rPr lang="zh-TW" altLang="en-US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成績排名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，是否具有差異？ 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(3/3)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8E7B20D-F799-37D2-9707-43EE50942B77}"/>
              </a:ext>
            </a:extLst>
          </p:cNvPr>
          <p:cNvSpPr txBox="1"/>
          <p:nvPr/>
        </p:nvSpPr>
        <p:spPr>
          <a:xfrm>
            <a:off x="2849033" y="4808722"/>
            <a:ext cx="64939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i="0" dirty="0">
                <a:solidFill>
                  <a:schemeClr val="accent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581</a:t>
            </a:r>
            <a:r>
              <a:rPr lang="zh-TW" altLang="en-US" sz="3200" b="1" i="0" dirty="0">
                <a:solidFill>
                  <a:schemeClr val="accent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位低缺席率  </a:t>
            </a:r>
            <a:r>
              <a:rPr lang="en-US" altLang="zh-TW" sz="3200" b="1" i="0" dirty="0">
                <a:solidFill>
                  <a:schemeClr val="accent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vs</a:t>
            </a:r>
            <a:r>
              <a:rPr lang="zh-TW" altLang="en-US" sz="3200" b="1" i="0" dirty="0">
                <a:solidFill>
                  <a:schemeClr val="accent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200" b="1" i="0" dirty="0">
                <a:solidFill>
                  <a:schemeClr val="accent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686</a:t>
            </a:r>
            <a:r>
              <a:rPr lang="zh-TW" altLang="en-US" sz="3200" b="1" i="0" dirty="0">
                <a:solidFill>
                  <a:schemeClr val="accent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位高缺席率，顯示其成績排名具顯著差異！</a:t>
            </a:r>
            <a:endParaRPr lang="zh-TW" altLang="en-US" sz="3200" b="1" dirty="0">
              <a:solidFill>
                <a:schemeClr val="accent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A78C1CC-93B2-D8C5-3997-A650FF5F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55" y="2527808"/>
            <a:ext cx="12008891" cy="180238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C5476F2-747A-5C6E-73B0-F4EE90415FE0}"/>
              </a:ext>
            </a:extLst>
          </p:cNvPr>
          <p:cNvSpPr/>
          <p:nvPr/>
        </p:nvSpPr>
        <p:spPr>
          <a:xfrm>
            <a:off x="4893733" y="3953933"/>
            <a:ext cx="2912534" cy="2783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115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環境準備與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557D60-1C25-D294-917B-2EFAC670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547" y="2736511"/>
            <a:ext cx="6350453" cy="225128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26DD8D-C4F9-8159-21EB-14D57AC06603}"/>
              </a:ext>
            </a:extLst>
          </p:cNvPr>
          <p:cNvSpPr txBox="1"/>
          <p:nvPr/>
        </p:nvSpPr>
        <p:spPr>
          <a:xfrm>
            <a:off x="5841547" y="2277035"/>
            <a:ext cx="468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於命令提示字元中輸入 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pandas</a:t>
            </a:r>
            <a:endParaRPr lang="zh-TW" altLang="en-US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25C2E66-C2DC-C20F-F810-58418B10B4DA}"/>
              </a:ext>
            </a:extLst>
          </p:cNvPr>
          <p:cNvSpPr txBox="1"/>
          <p:nvPr/>
        </p:nvSpPr>
        <p:spPr>
          <a:xfrm>
            <a:off x="510989" y="2277035"/>
            <a:ext cx="5330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到 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官方網站，建議 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3.8.10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版本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https://www.python.org/downloads/windows/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或直接透過下方連結下載並安裝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https://www.python.org/ftp/python/3.8.10/python-3.8.10-amd64.exe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ow To Install Python 3.8 On Windows | Tutorials24x7">
            <a:extLst>
              <a:ext uri="{FF2B5EF4-FFF2-40B4-BE49-F238E27FC236}">
                <a16:creationId xmlns:a16="http://schemas.microsoft.com/office/drawing/2014/main" id="{8B3B9ABD-85C3-7E69-3736-B5B80D63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59" y="4155363"/>
            <a:ext cx="4130217" cy="256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438CB65-669D-F108-5071-5ED17FE37F8E}"/>
              </a:ext>
            </a:extLst>
          </p:cNvPr>
          <p:cNvSpPr/>
          <p:nvPr/>
        </p:nvSpPr>
        <p:spPr>
          <a:xfrm>
            <a:off x="2250142" y="6475787"/>
            <a:ext cx="1138518" cy="149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BAEA531-ACD1-E7F9-0AEE-17F9CA799DD8}"/>
              </a:ext>
            </a:extLst>
          </p:cNvPr>
          <p:cNvSpPr txBox="1"/>
          <p:nvPr/>
        </p:nvSpPr>
        <p:spPr>
          <a:xfrm>
            <a:off x="5841547" y="50771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於命令提示字元中輸入 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en-US" altLang="zh-TW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endParaRPr lang="zh-TW" altLang="en-US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0542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AA8D105-DAE6-9A29-64DB-FA71B4AA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 &amp; A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you!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8A7881-1520-CA1B-7A52-0FABAB52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AE0683-6B58-DDDC-EB7C-D932A0FDA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493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觀察資料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2E7B3E-74C0-193C-CE2A-D356DCEAB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9" t="18765" r="1362"/>
          <a:stretch/>
        </p:blipFill>
        <p:spPr>
          <a:xfrm>
            <a:off x="1600584" y="1567416"/>
            <a:ext cx="9321030" cy="50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4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741870-4DA9-34E5-CB76-8E854765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568" y="1568959"/>
            <a:ext cx="8383398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99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提取欄位、索引與值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2804BA-DBE4-8114-12F7-DD18D3F12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4" y="1547115"/>
            <a:ext cx="8897592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2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743A556-FCD3-DE69-D494-F72FF6C4F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02" y="1448811"/>
            <a:ext cx="8444996" cy="515251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欄位名稱由中轉英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2ACD9D4-9C57-FEDA-28D9-582BCE3ED129}"/>
              </a:ext>
            </a:extLst>
          </p:cNvPr>
          <p:cNvSpPr txBox="1"/>
          <p:nvPr/>
        </p:nvSpPr>
        <p:spPr>
          <a:xfrm>
            <a:off x="3366740" y="5336480"/>
            <a:ext cx="764540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#重新命名成英文並存成一個 Dict 容器</a:t>
            </a:r>
          </a:p>
          <a:p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new_col_name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= {'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':'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Student_ID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':'Gender', 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學籍班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簡稱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)':'Class', 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入學身分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':'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Admission_Status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入學方式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':'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Admission_Method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 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國籍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':'Citizenship', 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畢業方式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':'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Graduation_Method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民族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':'Nationality','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新住民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國籍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)':'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NewResidents_Citizenship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','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108-1':'Rank_10801’,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108-2':'Rank_10802,'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109-1':'Rank_10901','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109-2':'Rank_10902’, 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110-1':'Rank_11001', 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108-1':'Absence_10801', 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108-2':'Absence_10802’,</a:t>
            </a:r>
          </a:p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             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109-1':'Absence_10901', 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109-2':'Absence_10902', '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110-1':'Absence_11001'}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128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透過各欄位型態了解資料的輪廓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BC0BE7E-523E-8A7D-648F-18C69F4CC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752" y="1586783"/>
            <a:ext cx="5039428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8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</TotalTime>
  <Words>855</Words>
  <Application>Microsoft Office PowerPoint</Application>
  <PresentationFormat>寬螢幕</PresentationFormat>
  <Paragraphs>114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6" baseType="lpstr">
      <vt:lpstr>微軟正黑體</vt:lpstr>
      <vt:lpstr>Arial</vt:lpstr>
      <vt:lpstr>Calibri</vt:lpstr>
      <vt:lpstr>Calibri Light</vt:lpstr>
      <vt:lpstr>Times New Roman</vt:lpstr>
      <vt:lpstr>Office 佈景主題</vt:lpstr>
      <vt:lpstr>校務研究工作坊 (III) 成績分析之資料處理、探勘與視覺化</vt:lpstr>
      <vt:lpstr>校務研究工作坊三部曲</vt:lpstr>
      <vt:lpstr>以Sample data 進行學生缺曠分析！</vt:lpstr>
      <vt:lpstr>Python 環境準備與 Pandas安裝</vt:lpstr>
      <vt:lpstr>觀察資料</vt:lpstr>
      <vt:lpstr>Pandas 讀取 CSV 資料</vt:lpstr>
      <vt:lpstr>DataFrame 提取欄位、索引與值</vt:lpstr>
      <vt:lpstr>欄位名稱由中轉英</vt:lpstr>
      <vt:lpstr>透過各欄位型態了解資料的輪廓</vt:lpstr>
      <vt:lpstr>透過各欄位的統計了解資料的輪廓</vt:lpstr>
      <vt:lpstr>透過各欄位的統計發現Nan並採取補值</vt:lpstr>
      <vt:lpstr>議題設定 [108]學年的第[1/2]學期，缺課率與成績排名的關係？</vt:lpstr>
      <vt:lpstr>108上學期的缺課率與成績排名關係</vt:lpstr>
      <vt:lpstr>108上學期的缺課率與成績排名關係</vt:lpstr>
      <vt:lpstr>108上學期的缺課率與成績排名關係</vt:lpstr>
      <vt:lpstr>108下學期的缺課率與成績排名關係</vt:lpstr>
      <vt:lpstr>108下學期的缺課率與成績排名關係</vt:lpstr>
      <vt:lpstr>110上學期的缺課率與成績排名關係</vt:lpstr>
      <vt:lpstr>110上學期的缺課率與成績排名關係</vt:lpstr>
      <vt:lpstr>議題設定 學生的成績排名，會和之前的成績排名有關嗎？</vt:lpstr>
      <vt:lpstr>學生逐年成績之相關性分析</vt:lpstr>
      <vt:lpstr>學生逐年成績之相關性分析</vt:lpstr>
      <vt:lpstr>議題設定 學生的缺席率，會和之前的缺席率有關嗎？</vt:lpstr>
      <vt:lpstr>學生逐年缺席率之相關性分析</vt:lpstr>
      <vt:lpstr>學生逐年缺席率之相關性分析</vt:lpstr>
      <vt:lpstr>議題設定 學生的缺席率與成績排名，會和之前的缺席率/成績排名有關嗎？</vt:lpstr>
      <vt:lpstr>學生逐年成績排名/缺席率之相關性分析</vt:lpstr>
      <vt:lpstr>學生逐年成績排名/缺席率之相關性分析</vt:lpstr>
      <vt:lpstr>進階議題設定 1</vt:lpstr>
      <vt:lpstr>尋找議題，探索各欄位</vt:lpstr>
      <vt:lpstr>入學管道對於成績排名，是否具有差異？</vt:lpstr>
      <vt:lpstr>入學管道對於108上的成績排名， 是否具有差異？</vt:lpstr>
      <vt:lpstr>入學管道對於108下的成績排名， 是否具有差異？</vt:lpstr>
      <vt:lpstr>入學管道對於110上的成績排名， 是否具有差異？</vt:lpstr>
      <vt:lpstr>進階議題設定 2</vt:lpstr>
      <vt:lpstr>108上學期的缺席率高低對於成績排名，是否具有差異？</vt:lpstr>
      <vt:lpstr>108下學期的缺席率高低對於成績排名，是否具有差異？ (1/3)</vt:lpstr>
      <vt:lpstr>108下學期的缺席率高低對於成績排名，是否具有差異？ (2/3)</vt:lpstr>
      <vt:lpstr>108下學期的缺席率高低對於成績排名，是否具有差異？ (3/3)</vt:lpstr>
      <vt:lpstr>Q &amp; A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資料分析</dc:title>
  <dc:creator>張家瑋</dc:creator>
  <cp:lastModifiedBy>張家瑋</cp:lastModifiedBy>
  <cp:revision>389</cp:revision>
  <dcterms:created xsi:type="dcterms:W3CDTF">2022-07-18T07:20:25Z</dcterms:created>
  <dcterms:modified xsi:type="dcterms:W3CDTF">2022-10-03T13:34:33Z</dcterms:modified>
</cp:coreProperties>
</file>