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5" r:id="rId1"/>
  </p:sldMasterIdLst>
  <p:notesMasterIdLst>
    <p:notesMasterId r:id="rId38"/>
  </p:notesMasterIdLst>
  <p:sldIdLst>
    <p:sldId id="435" r:id="rId2"/>
    <p:sldId id="416" r:id="rId3"/>
    <p:sldId id="436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448" r:id="rId16"/>
    <p:sldId id="449" r:id="rId17"/>
    <p:sldId id="450" r:id="rId18"/>
    <p:sldId id="451" r:id="rId19"/>
    <p:sldId id="452" r:id="rId20"/>
    <p:sldId id="453" r:id="rId21"/>
    <p:sldId id="454" r:id="rId22"/>
    <p:sldId id="455" r:id="rId23"/>
    <p:sldId id="456" r:id="rId24"/>
    <p:sldId id="457" r:id="rId25"/>
    <p:sldId id="458" r:id="rId26"/>
    <p:sldId id="459" r:id="rId27"/>
    <p:sldId id="460" r:id="rId28"/>
    <p:sldId id="461" r:id="rId29"/>
    <p:sldId id="462" r:id="rId30"/>
    <p:sldId id="463" r:id="rId31"/>
    <p:sldId id="464" r:id="rId32"/>
    <p:sldId id="465" r:id="rId33"/>
    <p:sldId id="466" r:id="rId34"/>
    <p:sldId id="467" r:id="rId35"/>
    <p:sldId id="468" r:id="rId36"/>
    <p:sldId id="469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FBB87-18E0-4A0B-87C6-465E04F6E92E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24A1E-F1C3-48AD-BDE7-98824D8B7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55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4A1E-F1C3-48AD-BDE7-98824D8B760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771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4A1E-F1C3-48AD-BDE7-98824D8B760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36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487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45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737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7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917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379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159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308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8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61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35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26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55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84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13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57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47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046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rchive.ics.uci.edu/ml/datasets/Online%20Retai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Online%20Retai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www.borgelt.net/pyfim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bpython.com/market-basket-analysis.html" TargetMode="External"/><Relationship Id="rId2" Type="http://schemas.openxmlformats.org/officeDocument/2006/relationships/hyperlink" Target="http://rasbt.github.io/mlxtend/user_guide/frequent_patterns/association_rule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zhuanlan.zhihu.com/p/3060024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62399" y="1543643"/>
            <a:ext cx="7197726" cy="2421464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雲端數據運算與分析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548724"/>
          </a:xfrm>
        </p:spPr>
        <p:txBody>
          <a:bodyPr>
            <a:no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助理教授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中科技大學資訊工程系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461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152962" y="2154607"/>
            <a:ext cx="99504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i="1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的組合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{{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A, C}, {B, C}, {B, E},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C, 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}}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{{A, C}, {B, C}, {B, E},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C, 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}}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{{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A, B, C}, {A, C, E}, {B, C, E}}</a:t>
            </a: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Apriori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性質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剪枝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：某個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frequent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的所有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subsets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是頻繁的，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candidate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，我們可以刪除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頻繁的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subsets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{A, B, C}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2-itemset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{A, B}, {A, C}, {B, 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其中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{A, B}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不是 </a:t>
            </a: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元素，所以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A, C, E}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2-itemset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{A, C}, {A, E}, {C, 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其中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{A, E}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不是 </a:t>
            </a: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元素，所以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B, C, E}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2-itemset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{B, C}, {B, E}, {C, 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，所有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2-itemset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都是 </a:t>
            </a: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元素，因此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保留。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剪枝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得到 </a:t>
            </a: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={{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B, C, 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}}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0335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剪枝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845"/>
          <a:stretch/>
        </p:blipFill>
        <p:spPr>
          <a:xfrm>
            <a:off x="2443714" y="1714597"/>
            <a:ext cx="7293922" cy="483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8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Thinking Time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608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828800" y="2195302"/>
            <a:ext cx="92825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每一步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candidate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時產生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的組合過多，沒有排除不應該參與組合的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元素。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每次計算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支持度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時都對全部的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transactions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掃描一遍，造成龐大的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 / O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開銷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。這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種代價是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隨著資料的增加而產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幾何級數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增長。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5622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FP-Growth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186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228436" y="1935921"/>
            <a:ext cx="991061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不用產生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candidate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以樹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(Tree)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的結構儲存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frequent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，即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frequent pattern tree (FP-tree)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只要遞迴地探勘這棵樹。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400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0458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FP-tree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建造方法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769" y="1935921"/>
            <a:ext cx="7879080" cy="457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21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95" y="354695"/>
            <a:ext cx="10353761" cy="1326321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FP-tree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建造方法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17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1982361" y="1579416"/>
            <a:ext cx="8153400" cy="5218545"/>
            <a:chOff x="2157845" y="1514764"/>
            <a:chExt cx="8153400" cy="5218545"/>
          </a:xfrm>
        </p:grpSpPr>
        <p:sp>
          <p:nvSpPr>
            <p:cNvPr id="6" name="矩形 5"/>
            <p:cNvSpPr/>
            <p:nvPr/>
          </p:nvSpPr>
          <p:spPr>
            <a:xfrm>
              <a:off x="2157845" y="1514764"/>
              <a:ext cx="8153400" cy="52185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2"/>
            <a:srcRect t="-1263" b="-3051"/>
            <a:stretch/>
          </p:blipFill>
          <p:spPr>
            <a:xfrm>
              <a:off x="2157845" y="1616364"/>
              <a:ext cx="8153400" cy="5116945"/>
            </a:xfrm>
            <a:prstGeom prst="rect">
              <a:avLst/>
            </a:prstGeom>
          </p:spPr>
        </p:pic>
      </p:grpSp>
      <p:sp>
        <p:nvSpPr>
          <p:cNvPr id="5" name="矩形 4"/>
          <p:cNvSpPr/>
          <p:nvPr/>
        </p:nvSpPr>
        <p:spPr>
          <a:xfrm>
            <a:off x="5763491" y="4673598"/>
            <a:ext cx="1754909" cy="2050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396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FP-tree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建造方法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730" y="2185300"/>
            <a:ext cx="4743450" cy="35623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59" y="2053603"/>
            <a:ext cx="6218802" cy="382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92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Mining Tree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139532" y="2146233"/>
            <a:ext cx="99106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Bottom-Up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探索，依序檢視每個項目。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遞迴建子樹，找到所有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k-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001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關聯式法則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Association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Rule Learning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47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813428" y="1913254"/>
            <a:ext cx="688110" cy="16708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605544" y="1912974"/>
            <a:ext cx="688110" cy="1671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Mining Tree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20</a:t>
            </a:fld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8" y="1912974"/>
            <a:ext cx="5935504" cy="167116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32535"/>
          <a:stretch/>
        </p:blipFill>
        <p:spPr>
          <a:xfrm>
            <a:off x="6949599" y="1912974"/>
            <a:ext cx="3455905" cy="167116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059709" y="3604955"/>
            <a:ext cx="1057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FP-tree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935638" y="3604955"/>
            <a:ext cx="125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的子樹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l="84020" r="54"/>
          <a:stretch/>
        </p:blipFill>
        <p:spPr>
          <a:xfrm>
            <a:off x="10405504" y="1912974"/>
            <a:ext cx="815849" cy="1671162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7175535" y="3607303"/>
            <a:ext cx="1223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的子樹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887684" y="3604955"/>
            <a:ext cx="125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的子樹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395091" y="3604954"/>
            <a:ext cx="123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的子樹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275" y="4272105"/>
            <a:ext cx="4829080" cy="1832515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1515901" y="6104620"/>
            <a:ext cx="125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的子樹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729649" y="6125439"/>
            <a:ext cx="194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{e}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的條件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FP-tree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965409" y="6427785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</a:t>
            </a:r>
            <a:r>
              <a:rPr lang="en-US" altLang="zh-TW" i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Sup{b} &lt; 2</a:t>
            </a:r>
            <a:endParaRPr lang="zh-TW" altLang="en-US" i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4017818" y="5301673"/>
            <a:ext cx="1" cy="3325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4082473" y="4887511"/>
            <a:ext cx="230909" cy="2663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4442691" y="4516583"/>
            <a:ext cx="341745" cy="2309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 flipV="1">
            <a:off x="4470400" y="4904509"/>
            <a:ext cx="498764" cy="6834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4535188" y="4645891"/>
            <a:ext cx="323139" cy="2259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 flipV="1">
            <a:off x="4969164" y="4547671"/>
            <a:ext cx="369454" cy="57851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6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Thinking Time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423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228436" y="1935921"/>
            <a:ext cx="99106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避免多次掃描資料庫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(for support)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，節省了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IO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與運算成本。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不產生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candidate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1947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Apriori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Case 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24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Description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237973" y="6288135"/>
            <a:ext cx="6189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archive.ics.uci.edu/ml/datasets/Online%20Retail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386" y="1690688"/>
            <a:ext cx="6375589" cy="4406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4525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Description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592" y="1518223"/>
            <a:ext cx="8084814" cy="42346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247117" y="6105255"/>
            <a:ext cx="6189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archive.ics.uci.edu/ml/datasets/Online%20Retail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6345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1 - Install 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mlxtend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386012" y="1825625"/>
            <a:ext cx="8967788" cy="4351338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mlxtend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xlrd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2452687"/>
            <a:ext cx="74199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98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2 – Import Libs &amp; </a:t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Preprocessing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972" y="1938257"/>
            <a:ext cx="7670055" cy="451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69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2 – Import Libs &amp; </a:t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Preprocessing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959" y="1920047"/>
            <a:ext cx="5682081" cy="45871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橢圓 4"/>
          <p:cNvSpPr/>
          <p:nvPr/>
        </p:nvSpPr>
        <p:spPr>
          <a:xfrm>
            <a:off x="4078224" y="3598323"/>
            <a:ext cx="420624" cy="2834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021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3 – Data Preprocessing &amp; </a:t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Association Rule Learning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75" y="2023142"/>
            <a:ext cx="8586312" cy="426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5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2096064"/>
            <a:ext cx="10594714" cy="3695136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在大型資料庫中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發現項目間關聯的方法。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牛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麵包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樂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：代表某人同時買了牛奶和麵包，就可能會買可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樂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該方法常使用於電子商務上，通常可為</a:t>
            </a:r>
            <a:r>
              <a:rPr lang="zh-TW" altLang="en-US" sz="28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促銷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28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產品推薦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行銷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決策依據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847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3 – Results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30</a:t>
            </a:fld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0" y="2895600"/>
            <a:ext cx="12192000" cy="1209675"/>
            <a:chOff x="0" y="2889123"/>
            <a:chExt cx="14418260" cy="1390651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889123"/>
              <a:ext cx="4314825" cy="1390650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4826" y="2889124"/>
              <a:ext cx="4550358" cy="139065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26888" y="2889123"/>
              <a:ext cx="5591372" cy="139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883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Apriori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Case 2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29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Generating Association Rules from Frequent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279" y="2201845"/>
            <a:ext cx="8339441" cy="43370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870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Generating Association Rules from Frequent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2176462"/>
            <a:ext cx="7953375" cy="4029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970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Generating Association Rules from Frequent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992" y="1870503"/>
            <a:ext cx="6118614" cy="47446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427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Other Tools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PyFIM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http://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www.borgelt.net/pyfim.html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50" y="1690688"/>
            <a:ext cx="6591300" cy="434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2866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Reference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://rasbt.github.io/mlxtend/user_guide/frequent_patterns/association_rules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/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pbpython.com/market-basket-analysis.html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://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zhuanlan.zhihu.com/p/30600248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972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商品的項目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集合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8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800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8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800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…, </a:t>
            </a:r>
            <a:r>
              <a:rPr lang="en-US" altLang="zh-TW" sz="2800" i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800" i="1" baseline="-25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zh-TW" altLang="en-US" sz="2800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</a:t>
            </a:r>
          </a:p>
          <a:p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(Database)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8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en-US" altLang="zh-TW" sz="28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2800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8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2800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…, </a:t>
            </a:r>
            <a:r>
              <a:rPr lang="en-US" altLang="zh-TW" sz="2800" i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2800" i="1" baseline="-25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800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。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#Transaction</a:t>
            </a: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(Association Rule)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 </a:t>
            </a:r>
            <a:r>
              <a:rPr lang="en-US" altLang="zh-TW" sz="28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8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sz="28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92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案例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279118"/>
              </p:ext>
            </p:extLst>
          </p:nvPr>
        </p:nvGraphicFramePr>
        <p:xfrm>
          <a:off x="1241583" y="1969116"/>
          <a:ext cx="437412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25">
                  <a:extLst>
                    <a:ext uri="{9D8B030D-6E8A-4147-A177-3AD203B41FA5}">
                      <a16:colId xmlns:a16="http://schemas.microsoft.com/office/drawing/2014/main" val="3578963088"/>
                    </a:ext>
                  </a:extLst>
                </a:gridCol>
                <a:gridCol w="874825">
                  <a:extLst>
                    <a:ext uri="{9D8B030D-6E8A-4147-A177-3AD203B41FA5}">
                      <a16:colId xmlns:a16="http://schemas.microsoft.com/office/drawing/2014/main" val="1035636643"/>
                    </a:ext>
                  </a:extLst>
                </a:gridCol>
                <a:gridCol w="874825">
                  <a:extLst>
                    <a:ext uri="{9D8B030D-6E8A-4147-A177-3AD203B41FA5}">
                      <a16:colId xmlns:a16="http://schemas.microsoft.com/office/drawing/2014/main" val="2170501998"/>
                    </a:ext>
                  </a:extLst>
                </a:gridCol>
                <a:gridCol w="874825">
                  <a:extLst>
                    <a:ext uri="{9D8B030D-6E8A-4147-A177-3AD203B41FA5}">
                      <a16:colId xmlns:a16="http://schemas.microsoft.com/office/drawing/2014/main" val="3814313871"/>
                    </a:ext>
                  </a:extLst>
                </a:gridCol>
                <a:gridCol w="874825">
                  <a:extLst>
                    <a:ext uri="{9D8B030D-6E8A-4147-A177-3AD203B41FA5}">
                      <a16:colId xmlns:a16="http://schemas.microsoft.com/office/drawing/2014/main" val="49194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網球拍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 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運動鞋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羽毛球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641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59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2998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45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900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910006"/>
                  </a:ext>
                </a:extLst>
              </a:tr>
              <a:tr h="352675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96149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942893" y="183335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顧客購買記錄的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 </a:t>
            </a: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個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項目集 </a:t>
            </a: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羽毛球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觀察關聯規則，網球拍 → 網球。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包含網球拍。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同時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包含網球拍和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支持度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 3/6 = 0.5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，信心度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 3/5 = 0.6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若最小支持度為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，最小信心度為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關聯規則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網球拍→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是存在強關聯的。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52080" y="4889640"/>
            <a:ext cx="89816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1-itemset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(4):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羽毛球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2-itemset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(7):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羽毛球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羽毛球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羽毛球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3-itemset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(4):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羽毛球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羽毛球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羽毛球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10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Apriori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7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228436" y="1935921"/>
            <a:ext cx="991061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逐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層搜索的迭代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400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用於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探索（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+ 1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frequent 1-itemset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sz="2400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2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sz="2400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用來找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frequent 2-itemset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sz="2400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。而 </a:t>
            </a:r>
            <a:r>
              <a:rPr lang="en-US" altLang="zh-TW" sz="2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sz="2400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用來找到 </a:t>
            </a:r>
            <a:r>
              <a:rPr lang="en-US" altLang="zh-TW" sz="2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sz="2400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。直到不能找到 </a:t>
            </a:r>
            <a:r>
              <a:rPr lang="en-US" altLang="zh-TW" sz="2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每找一個 </a:t>
            </a:r>
            <a:r>
              <a:rPr lang="en-US" altLang="zh-TW" sz="2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sz="2400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400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需要掃描一次資料庫。為提高頻繁項集逐層產生的效率，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Apriori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性質則可減少搜索。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Apriori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性質：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frequent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所有非空子集都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必須是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頻繁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若某個</a:t>
            </a:r>
            <a:r>
              <a:rPr lang="zh-TW" altLang="en-US" sz="2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2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en-US" altLang="zh-CN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CN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candidate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subsets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不在 </a:t>
            </a:r>
            <a:r>
              <a:rPr lang="en-US" altLang="zh-CN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CN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-1)-</a:t>
            </a:r>
            <a:r>
              <a:rPr lang="en-US" altLang="zh-CN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</a:t>
            </a:r>
            <a:r>
              <a:rPr lang="en-US" altLang="zh-CN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candidate </a:t>
            </a:r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删除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277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案例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388462"/>
              </p:ext>
            </p:extLst>
          </p:nvPr>
        </p:nvGraphicFramePr>
        <p:xfrm>
          <a:off x="1186164" y="1959879"/>
          <a:ext cx="437412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25">
                  <a:extLst>
                    <a:ext uri="{9D8B030D-6E8A-4147-A177-3AD203B41FA5}">
                      <a16:colId xmlns:a16="http://schemas.microsoft.com/office/drawing/2014/main" val="3578963088"/>
                    </a:ext>
                  </a:extLst>
                </a:gridCol>
                <a:gridCol w="874825">
                  <a:extLst>
                    <a:ext uri="{9D8B030D-6E8A-4147-A177-3AD203B41FA5}">
                      <a16:colId xmlns:a16="http://schemas.microsoft.com/office/drawing/2014/main" val="1035636643"/>
                    </a:ext>
                  </a:extLst>
                </a:gridCol>
                <a:gridCol w="874825">
                  <a:extLst>
                    <a:ext uri="{9D8B030D-6E8A-4147-A177-3AD203B41FA5}">
                      <a16:colId xmlns:a16="http://schemas.microsoft.com/office/drawing/2014/main" val="2170501998"/>
                    </a:ext>
                  </a:extLst>
                </a:gridCol>
                <a:gridCol w="874825">
                  <a:extLst>
                    <a:ext uri="{9D8B030D-6E8A-4147-A177-3AD203B41FA5}">
                      <a16:colId xmlns:a16="http://schemas.microsoft.com/office/drawing/2014/main" val="3814313871"/>
                    </a:ext>
                  </a:extLst>
                </a:gridCol>
                <a:gridCol w="874825">
                  <a:extLst>
                    <a:ext uri="{9D8B030D-6E8A-4147-A177-3AD203B41FA5}">
                      <a16:colId xmlns:a16="http://schemas.microsoft.com/office/drawing/2014/main" val="49194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網球拍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 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運動鞋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羽毛球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641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59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2998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45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900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910006"/>
                  </a:ext>
                </a:extLst>
              </a:tr>
              <a:tr h="352675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96149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887474" y="182411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顧客購買記錄的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 </a:t>
            </a: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個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項目集 </a:t>
            </a: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羽毛球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觀察關聯規則，網球拍 → 網球。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包含網球拍。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同時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包含網球拍和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支持度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 3/6 = 0.5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，信心度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 3/5 = 0.6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若最小支持度為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，最小信心度為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關聯規則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網球拍→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是存在強關聯的。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58819" y="4880404"/>
            <a:ext cx="89816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1-itemset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(4):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羽毛球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2-itemset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(7):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羽毛球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羽毛球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運動鞋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羽毛球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3-itemset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(4):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網球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羽毛球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運動鞋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羽毛球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運動鞋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羽毛球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zh-TW" altLang="en-US" strike="sngStrike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773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05" y="1910768"/>
            <a:ext cx="7562694" cy="477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71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5700</TotalTime>
  <Words>1231</Words>
  <Application>Microsoft Office PowerPoint</Application>
  <PresentationFormat>寬螢幕</PresentationFormat>
  <Paragraphs>240</Paragraphs>
  <Slides>36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2" baseType="lpstr">
      <vt:lpstr>微軟正黑體</vt:lpstr>
      <vt:lpstr>新細明體</vt:lpstr>
      <vt:lpstr>Arial</vt:lpstr>
      <vt:lpstr>Calibri</vt:lpstr>
      <vt:lpstr>Calibri Light</vt:lpstr>
      <vt:lpstr>天體</vt:lpstr>
      <vt:lpstr>雲端數據運算與分析</vt:lpstr>
      <vt:lpstr>關聯式法則Association Rule Learning</vt:lpstr>
      <vt:lpstr>概念</vt:lpstr>
      <vt:lpstr>定義</vt:lpstr>
      <vt:lpstr>案例</vt:lpstr>
      <vt:lpstr>Apriori</vt:lpstr>
      <vt:lpstr>概念</vt:lpstr>
      <vt:lpstr>案例</vt:lpstr>
      <vt:lpstr>方法</vt:lpstr>
      <vt:lpstr>方法</vt:lpstr>
      <vt:lpstr>剪枝</vt:lpstr>
      <vt:lpstr>Thinking Time</vt:lpstr>
      <vt:lpstr>重點</vt:lpstr>
      <vt:lpstr>FP-Growth</vt:lpstr>
      <vt:lpstr>概念</vt:lpstr>
      <vt:lpstr>FP-tree 建造方法</vt:lpstr>
      <vt:lpstr>FP-tree 建造方法</vt:lpstr>
      <vt:lpstr>FP-tree 建造方法</vt:lpstr>
      <vt:lpstr>Mining Tree</vt:lpstr>
      <vt:lpstr>Mining Tree</vt:lpstr>
      <vt:lpstr>Thinking Time</vt:lpstr>
      <vt:lpstr>重點</vt:lpstr>
      <vt:lpstr>Apriori</vt:lpstr>
      <vt:lpstr>Data Description</vt:lpstr>
      <vt:lpstr>Data Description</vt:lpstr>
      <vt:lpstr>Step 1 - Install mlxtend</vt:lpstr>
      <vt:lpstr>Step 2 – Import Libs &amp;  Data Preprocessing</vt:lpstr>
      <vt:lpstr>Step 2 – Import Libs &amp;  Data Preprocessing</vt:lpstr>
      <vt:lpstr>Step 3 – Data Preprocessing &amp;  Association Rule Learning</vt:lpstr>
      <vt:lpstr>Step 3 – Results</vt:lpstr>
      <vt:lpstr>Apriori</vt:lpstr>
      <vt:lpstr>Generating Association Rules from Frequent Itemsets</vt:lpstr>
      <vt:lpstr>Generating Association Rules from Frequent Itemsets</vt:lpstr>
      <vt:lpstr>Generating Association Rules from Frequent Itemsets</vt:lpstr>
      <vt:lpstr>Other Tools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人工智慧應用實務</dc:title>
  <dc:creator>張家瑋</dc:creator>
  <cp:lastModifiedBy>家瑋 張</cp:lastModifiedBy>
  <cp:revision>809</cp:revision>
  <dcterms:created xsi:type="dcterms:W3CDTF">2018-01-01T14:24:17Z</dcterms:created>
  <dcterms:modified xsi:type="dcterms:W3CDTF">2019-11-19T06:14:24Z</dcterms:modified>
</cp:coreProperties>
</file>