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9" r:id="rId2"/>
    <p:sldId id="401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411" r:id="rId12"/>
    <p:sldId id="379" r:id="rId13"/>
    <p:sldId id="372" r:id="rId14"/>
    <p:sldId id="345" r:id="rId15"/>
    <p:sldId id="373" r:id="rId16"/>
    <p:sldId id="347" r:id="rId17"/>
    <p:sldId id="348" r:id="rId18"/>
    <p:sldId id="349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27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87" autoAdjust="0"/>
  </p:normalViewPr>
  <p:slideViewPr>
    <p:cSldViewPr snapToGrid="0">
      <p:cViewPr varScale="1">
        <p:scale>
          <a:sx n="91" d="100"/>
          <a:sy n="91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E686-87AC-4C91-A2B2-13D2DB9E9D6E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4BB2-A89A-43D9-8AB0-79A8BDE43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15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8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25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6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25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4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6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1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34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6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8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5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8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tw/url?sa=i&amp;rct=j&amp;q=&amp;esrc=s&amp;source=images&amp;cd=&amp;cad=rja&amp;uact=8&amp;ved=0ahUKEwj76Im4tIvMAhWBO5QKHZeIDd4QjRwIBw&amp;url=http://www.macworld.com/article/1140551/notes.html&amp;psig=AFQjCNFu7eMti4eLHA8KPL_shl12l-rF_w&amp;ust=1460629869304995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0" y="2373923"/>
            <a:ext cx="10436469" cy="240345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ROJECTS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專案實作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3111" y="5637781"/>
            <a:ext cx="5416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features from the data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data into vector model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Ex)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(Term Frequency - Inverse Document Frequency)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10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8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自然語言理解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Language Understanding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83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EMANTIC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imilarity </a:t>
            </a:r>
            <a:r>
              <a:rPr lang="en-US" alt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easures</a:t>
            </a:r>
            <a:endParaRPr lang="zh-TW" altLang="en-US" sz="6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4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599" y="715968"/>
            <a:ext cx="8460510" cy="554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59" y="1247428"/>
            <a:ext cx="6397326" cy="38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r="3847"/>
          <a:stretch/>
        </p:blipFill>
        <p:spPr bwMode="auto">
          <a:xfrm>
            <a:off x="3495102" y="3822904"/>
            <a:ext cx="1746408" cy="2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81194" y="2326968"/>
            <a:ext cx="670446" cy="576147"/>
            <a:chOff x="3917949" y="3787402"/>
            <a:chExt cx="1428751" cy="1400176"/>
          </a:xfrm>
        </p:grpSpPr>
        <p:pic>
          <p:nvPicPr>
            <p:cNvPr id="16" name="Picture 13" descr="How to Convert Lotus Notes Mail File to Outlook Manuall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66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49" y="3787402"/>
              <a:ext cx="1428751" cy="140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http://images.macworld.com/images/news/graphics/140551-lotus-notes-logo_original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6000" l="9408" r="895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987" y="4235078"/>
              <a:ext cx="1366838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2889808" y="13826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820000"/>
                </a:solidFill>
                <a:latin typeface="微軟正黑體" pitchFamily="34" charset="-120"/>
                <a:ea typeface="微軟正黑體" pitchFamily="34" charset="-120"/>
              </a:rPr>
              <a:t>文字檔案</a:t>
            </a:r>
            <a:endParaRPr lang="zh-TW" altLang="en-US" dirty="0">
              <a:solidFill>
                <a:srgbClr val="82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8436" y="4796483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解析成多元維度的向量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4804080" y="1841784"/>
            <a:ext cx="249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將被拆解成多個字元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/>
          <a:stretch/>
        </p:blipFill>
        <p:spPr bwMode="auto">
          <a:xfrm rot="18214293">
            <a:off x="7182201" y="3381517"/>
            <a:ext cx="638175" cy="4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69517" y="1564786"/>
            <a:ext cx="194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向量比對</a:t>
            </a:r>
            <a:endParaRPr lang="en-US" altLang="zh-TW" dirty="0">
              <a:solidFill>
                <a:srgbClr val="7030A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找出相似的資料</a:t>
            </a:r>
          </a:p>
        </p:txBody>
      </p:sp>
    </p:spTree>
    <p:extLst>
      <p:ext uri="{BB962C8B-B14F-4D97-AF65-F5344CB8AC3E}">
        <p14:creationId xmlns:p14="http://schemas.microsoft.com/office/powerpoint/2010/main" val="183873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137" y="6370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14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684"/>
              </p:ext>
            </p:extLst>
          </p:nvPr>
        </p:nvGraphicFramePr>
        <p:xfrm>
          <a:off x="2852024" y="2476238"/>
          <a:ext cx="6603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5">
                  <a:extLst>
                    <a:ext uri="{9D8B030D-6E8A-4147-A177-3AD203B41FA5}">
                      <a16:colId xmlns:a16="http://schemas.microsoft.com/office/drawing/2014/main" val="121843786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611270047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976744524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71794555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2035532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87428735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76593767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01006740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358357753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0799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8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65363"/>
                  </a:ext>
                </a:extLst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8907332" y="5142155"/>
            <a:ext cx="344245" cy="43030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 1 5"/>
          <p:cNvSpPr/>
          <p:nvPr/>
        </p:nvSpPr>
        <p:spPr>
          <a:xfrm>
            <a:off x="8019825" y="5260490"/>
            <a:ext cx="2119257" cy="1269402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55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36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3" y="2398099"/>
            <a:ext cx="6757415" cy="364913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TF: term frequency: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IDF: inverse document frequency: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|D|:  total number of documents in the corpus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: number of documents where term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appears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8" y="2132321"/>
            <a:ext cx="1394645" cy="533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16" y="2784667"/>
            <a:ext cx="2186199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3" y="4286026"/>
            <a:ext cx="1277842" cy="320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2" y="5417964"/>
            <a:ext cx="2170228" cy="4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290522"/>
            <a:ext cx="10131425" cy="3649133"/>
          </a:xfrm>
        </p:spPr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calculation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the term "this" is performed as follows: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,                                                  </a:t>
            </a: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zero for the word "this", which implies that the word is not very informative as it appears in all documents.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93" y="3586103"/>
            <a:ext cx="2753109" cy="120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3" y="3838551"/>
            <a:ext cx="3038899" cy="704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17" y="5512258"/>
            <a:ext cx="3324689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453445"/>
            <a:ext cx="492511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slightly more interesting example arises from the word "example", which occurs three times only in the second document: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                                 ,       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18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9" y="437417"/>
            <a:ext cx="4925112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3" b="36519"/>
          <a:stretch/>
        </p:blipFill>
        <p:spPr>
          <a:xfrm>
            <a:off x="2606737" y="3983548"/>
            <a:ext cx="3356003" cy="1173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/>
          <a:stretch/>
        </p:blipFill>
        <p:spPr>
          <a:xfrm>
            <a:off x="6207844" y="3983548"/>
            <a:ext cx="4058216" cy="702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6" y="5261342"/>
            <a:ext cx="899285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pinion mining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的輿情分析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13112" y="5637782"/>
            <a:ext cx="5416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資訊工程系</a:t>
            </a:r>
            <a:r>
              <a:rPr lang="zh-TW" altLang="en-US" sz="24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3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的原理與應用</a:t>
            </a:r>
          </a:p>
        </p:txBody>
      </p:sp>
    </p:spTree>
    <p:extLst>
      <p:ext uri="{BB962C8B-B14F-4D97-AF65-F5344CB8AC3E}">
        <p14:creationId xmlns:p14="http://schemas.microsoft.com/office/powerpoint/2010/main" val="378347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20505"/>
            <a:ext cx="6712964" cy="3059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68" y="3683519"/>
            <a:ext cx="6705619" cy="27982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36" y="1894377"/>
            <a:ext cx="5046308" cy="24003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25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282741" y="1053779"/>
            <a:ext cx="514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實作大綱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2741" y="2279930"/>
            <a:ext cx="656886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中文斷詞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stop-words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04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30785" y="844238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100755" y="1964297"/>
            <a:ext cx="6046552" cy="4247317"/>
            <a:chOff x="243717" y="2750580"/>
            <a:chExt cx="6046552" cy="4247317"/>
          </a:xfrm>
        </p:grpSpPr>
        <p:sp>
          <p:nvSpPr>
            <p:cNvPr id="3" name="矩形 2"/>
            <p:cNvSpPr/>
            <p:nvPr/>
          </p:nvSpPr>
          <p:spPr>
            <a:xfrm>
              <a:off x="857885" y="2750580"/>
              <a:ext cx="5432384" cy="424731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chemeClr val="bg1"/>
                  </a:solidFill>
                </a:rPr>
                <a:t> library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chemeClr val="bg1"/>
                  </a:solidFill>
                </a:rPr>
                <a:t> library1 </a:t>
              </a:r>
              <a:r>
                <a:rPr lang="en-US" altLang="zh-TW" dirty="0">
                  <a:solidFill>
                    <a:srgbClr val="FF0000"/>
                  </a:solidFill>
                </a:rPr>
                <a:t>as</a:t>
              </a:r>
              <a:r>
                <a:rPr lang="en-US" altLang="zh-TW" dirty="0">
                  <a:solidFill>
                    <a:schemeClr val="bg1"/>
                  </a:solidFill>
                </a:rPr>
                <a:t> lib1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from</a:t>
              </a:r>
              <a:r>
                <a:rPr lang="en-US" altLang="zh-TW" dirty="0">
                  <a:solidFill>
                    <a:schemeClr val="bg1"/>
                  </a:solidFill>
                </a:rPr>
                <a:t> library import sub-library </a:t>
              </a:r>
              <a:r>
                <a:rPr lang="en-US" altLang="zh-TW" dirty="0">
                  <a:solidFill>
                    <a:srgbClr val="FF0000"/>
                  </a:solidFill>
                </a:rPr>
                <a:t>as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chemeClr val="bg1"/>
                  </a:solidFill>
                </a:rPr>
                <a:t>sublib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(‘Hello World’)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for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chemeClr val="bg1"/>
                  </a:solidFill>
                </a:rPr>
                <a:t>i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in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00B0F0"/>
                  </a:solidFill>
                </a:rPr>
                <a:t>range</a:t>
              </a:r>
              <a:r>
                <a:rPr lang="en-US" altLang="zh-TW" dirty="0">
                  <a:solidFill>
                    <a:schemeClr val="bg1"/>
                  </a:solidFill>
                </a:rPr>
                <a:t>(10):</a:t>
              </a:r>
            </a:p>
            <a:p>
              <a:r>
                <a:rPr lang="en-US" altLang="zh-TW" dirty="0">
                  <a:solidFill>
                    <a:schemeClr val="bg1"/>
                  </a:solidFill>
                </a:rPr>
                <a:t>---- </a:t>
              </a:r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(‘Hi!’)      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#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印出十次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‘Hi!’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 err="1">
                  <a:solidFill>
                    <a:srgbClr val="00B0F0"/>
                  </a:solidFill>
                </a:rPr>
                <a:t>def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rgbClr val="00B050"/>
                  </a:solidFill>
                </a:rPr>
                <a:t>sayhi</a:t>
              </a:r>
              <a:r>
                <a:rPr lang="en-US" altLang="zh-TW" dirty="0">
                  <a:solidFill>
                    <a:schemeClr val="bg1"/>
                  </a:solidFill>
                </a:rPr>
                <a:t>():</a:t>
              </a:r>
            </a:p>
            <a:p>
              <a:r>
                <a:rPr lang="en-US" altLang="zh-TW" dirty="0">
                  <a:solidFill>
                    <a:schemeClr val="bg1"/>
                  </a:solidFill>
                </a:rPr>
                <a:t>---- </a:t>
              </a:r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(‘Hi’)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 err="1">
                  <a:solidFill>
                    <a:srgbClr val="00B0F0"/>
                  </a:solidFill>
                </a:rPr>
                <a:t>sayhi</a:t>
              </a:r>
              <a:r>
                <a:rPr lang="en-US" altLang="zh-TW" dirty="0">
                  <a:solidFill>
                    <a:schemeClr val="bg1"/>
                  </a:solidFill>
                </a:rPr>
                <a:t>()                  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#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呼叫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function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sayhi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()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，印出一次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‘Hi’</a:t>
              </a:r>
            </a:p>
            <a:p>
              <a:endParaRPr lang="zh-TW" altLang="en-US" dirty="0"/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243717" y="4263104"/>
              <a:ext cx="423209" cy="1806099"/>
            </a:xfrm>
            <a:prstGeom prst="wedgeRoundRectCallout">
              <a:avLst>
                <a:gd name="adj1" fmla="val 102631"/>
                <a:gd name="adj2" fmla="val -14384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四個空白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752600" y="3979600"/>
            <a:ext cx="354833" cy="218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752600" y="4789827"/>
            <a:ext cx="35483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3434192" y="2167483"/>
            <a:ext cx="89772" cy="5430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99885" y="22543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匯入函示庫</a:t>
            </a:r>
          </a:p>
        </p:txBody>
      </p:sp>
      <p:sp>
        <p:nvSpPr>
          <p:cNvPr id="59" name="矩形 58"/>
          <p:cNvSpPr/>
          <p:nvPr/>
        </p:nvSpPr>
        <p:spPr>
          <a:xfrm>
            <a:off x="5541264" y="3665213"/>
            <a:ext cx="137160" cy="248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flipH="1">
            <a:off x="4882895" y="4489703"/>
            <a:ext cx="128015" cy="236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6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6720" y="1883664"/>
            <a:ext cx="8732520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433938" y="73500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Library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9236" y="2531755"/>
            <a:ext cx="84000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用來讀取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格式的套件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np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用來處理數值矩陣的套件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mpl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用來繪製圖表的套件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的子套件，提供命令行式函數的集合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基礎於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的高階圖表的繪製套件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collections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儲存資料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zhfont1 =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mpl.font_manager.FontProperties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fname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='DejaVuSans.ttf')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讀取中文字型</a:t>
            </a:r>
          </a:p>
        </p:txBody>
      </p:sp>
    </p:spTree>
    <p:extLst>
      <p:ext uri="{BB962C8B-B14F-4D97-AF65-F5344CB8AC3E}">
        <p14:creationId xmlns:p14="http://schemas.microsoft.com/office/powerpoint/2010/main" val="125850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60688" y="1965960"/>
            <a:ext cx="8646352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563596" y="788211"/>
            <a:ext cx="34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1520" y="29056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load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posts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=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gossip.json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欲載入文檔之路徑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open(path, </a:t>
            </a:r>
            <a:r>
              <a:rPr lang="en-US" altLang="zh-TW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='utf8')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posts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json.load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082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23019" y="2727266"/>
            <a:ext cx="8732520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643981" y="1582990"/>
            <a:ext cx="268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4403" y="2782987"/>
            <a:ext cx="66050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儲存所有留言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儲存所有推文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儲存所有噓文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posts: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逐一讀取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中的所有八卦版文章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post['comments']: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抓出該篇文章的所有留言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user = comment['user']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抓出該則留言的鄉民帳號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it-IT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的留言次數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endParaRPr lang="zh-TW" altLang="it-IT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#score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大於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代表是推文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的推文次數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#score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小於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代表是噓文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的噓文次數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</a:p>
        </p:txBody>
      </p:sp>
      <p:sp>
        <p:nvSpPr>
          <p:cNvPr id="3" name="左大括弧 2"/>
          <p:cNvSpPr/>
          <p:nvPr/>
        </p:nvSpPr>
        <p:spPr>
          <a:xfrm>
            <a:off x="3694445" y="4531807"/>
            <a:ext cx="251209" cy="1848896"/>
          </a:xfrm>
          <a:prstGeom prst="leftBrac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59770" y="4994590"/>
            <a:ext cx="173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同在第二個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的生命週期中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26" y="280933"/>
            <a:ext cx="4456410" cy="228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777767" y="223327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繪製圖表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908610" y="3284041"/>
            <a:ext cx="2395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69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576099" y="2615539"/>
            <a:ext cx="82137" cy="69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文本框 58"/>
          <p:cNvSpPr txBox="1"/>
          <p:nvPr/>
        </p:nvSpPr>
        <p:spPr>
          <a:xfrm>
            <a:off x="1929880" y="778191"/>
            <a:ext cx="821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183" t="12068" r="7585" b="3810"/>
          <a:stretch/>
        </p:blipFill>
        <p:spPr>
          <a:xfrm>
            <a:off x="3364945" y="1862564"/>
            <a:ext cx="5349743" cy="471750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064070" y="3307588"/>
            <a:ext cx="296177" cy="1234993"/>
            <a:chOff x="899175" y="2922333"/>
            <a:chExt cx="296177" cy="1234993"/>
          </a:xfrm>
        </p:grpSpPr>
        <p:sp>
          <p:nvSpPr>
            <p:cNvPr id="6" name="矩形 5"/>
            <p:cNvSpPr/>
            <p:nvPr/>
          </p:nvSpPr>
          <p:spPr>
            <a:xfrm>
              <a:off x="899175" y="2922333"/>
              <a:ext cx="296177" cy="273043"/>
            </a:xfrm>
            <a:prstGeom prst="rect">
              <a:avLst/>
            </a:prstGeom>
            <a:solidFill>
              <a:srgbClr val="00A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99175" y="3403308"/>
              <a:ext cx="296177" cy="273043"/>
            </a:xfrm>
            <a:prstGeom prst="rect">
              <a:avLst/>
            </a:prstGeom>
            <a:solidFill>
              <a:srgbClr val="7CB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→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175" y="3884283"/>
              <a:ext cx="296177" cy="273043"/>
            </a:xfrm>
            <a:prstGeom prst="rect">
              <a:avLst/>
            </a:prstGeom>
            <a:solidFill>
              <a:srgbClr val="FF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噓</a:t>
              </a:r>
            </a:p>
          </p:txBody>
        </p:sp>
      </p:grpSp>
      <p:sp>
        <p:nvSpPr>
          <p:cNvPr id="9" name="矩形圖說文字 8"/>
          <p:cNvSpPr/>
          <p:nvPr/>
        </p:nvSpPr>
        <p:spPr>
          <a:xfrm>
            <a:off x="8738537" y="5256632"/>
            <a:ext cx="1517301" cy="763675"/>
          </a:xfrm>
          <a:prstGeom prst="wedgeRectCallout">
            <a:avLst>
              <a:gd name="adj1" fmla="val -58699"/>
              <a:gd name="adj2" fmla="val 80585"/>
            </a:avLst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的鄉民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90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860369" y="2551176"/>
            <a:ext cx="8732520" cy="405993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237363" y="1039605"/>
            <a:ext cx="819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2358" y="2749374"/>
            <a:ext cx="667771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hates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sorted_cnts = [t[0]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(counts.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key= 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x: -x[1])][:20]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#取前20個最踴躍回覆者之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usernames = [u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名的鄉民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total_y = [counts[u]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名鄉民的總留言數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y_pushes = [pushes[u]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名鄉民的推文數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y_hates = [hates[u]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名鄉民的噓文數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y_neutral =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(total_y) -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(y_pushes) -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(y_hates)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名鄉民的箭頭(中立)留言數</a:t>
            </a:r>
            <a:endParaRPr lang="en-US" altLang="zh-TW" sz="14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y_NandP = y_neutral +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(y_pushes)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依序將前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名鄉民的箭頭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中立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留言數與推文數相加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7179316" y="1552547"/>
            <a:ext cx="3839982" cy="1406341"/>
          </a:xfrm>
          <a:prstGeom prst="wedgeRoundRectCallout">
            <a:avLst>
              <a:gd name="adj1" fmla="val -52980"/>
              <a:gd name="adj2" fmla="val 6835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counts.items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取得所有在案鄉民的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與其留言次數。如下：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{[account, times], [account1, times1], [account2, times2]…]}</a:t>
            </a:r>
          </a:p>
        </p:txBody>
      </p:sp>
      <p:sp>
        <p:nvSpPr>
          <p:cNvPr id="34" name="圓角矩形圖說文字 33"/>
          <p:cNvSpPr/>
          <p:nvPr/>
        </p:nvSpPr>
        <p:spPr>
          <a:xfrm>
            <a:off x="9553246" y="4264941"/>
            <a:ext cx="2583139" cy="1145091"/>
          </a:xfrm>
          <a:prstGeom prst="wedgeRoundRectCallout">
            <a:avLst>
              <a:gd name="adj1" fmla="val -52780"/>
              <a:gd name="adj2" fmla="val -1286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預設是遞增，所以實作技巧上可以將次數都先加上負號，再取前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52976" y="2048256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396413" y="1051742"/>
            <a:ext cx="83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0980" y="2178886"/>
            <a:ext cx="84765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pushes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hates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np.arange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0-19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的矩陣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的鄉民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fig, ax =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plt.subplots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=(10,8))</a:t>
            </a:r>
          </a:p>
          <a:p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y_pushes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y_neutral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='#00ACC1',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將推文數與中立留言數相加，依照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順序繪圖，該顏色代表鄉民的推文數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y_neutral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='#7CB342',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順序繪圖，該顏色代表鄉民的中立留言數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y_hates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='#FFB300',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順序繪圖，該顏色代表鄉民的噓文數。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軸之值加上負號，讓噓文在另一象限顯示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plt.xlim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(-0.5, 19.5)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設定本圖的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軸邊界，左右多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是為了美觀留有空間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plt.ylim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(-max(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y_hates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)*1.2, max(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y_NandP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)*1.2)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設定本圖的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軸邊界，分別以上下象限的最大值得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plt.yticks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(())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軸的標籤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ax.set_xticks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0-19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的軸距標記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ax.set_xticklabels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(usernames, rotation=45,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fontsize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=12,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fontproperties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=zhfont1)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在已設定的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軸標記上，將鄉民的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標記上。設定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文字傾斜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度，文字大小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並使用 </a:t>
            </a:r>
            <a:r>
              <a:rPr lang="en-US" altLang="zh-TW" sz="13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DejaVu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Sans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字體。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….</a:t>
            </a: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203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Preparation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 and cleaning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 data in order to reduce noise and handle missing values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斷詞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irrelevant or redundant attributes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 words,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擷取有用資訊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(TF-IDF)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Generalize and/or normalize data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轉成向量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(Vector representation)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7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057014" y="2190465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313021" y="1157490"/>
            <a:ext cx="821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313021" y="2190465"/>
            <a:ext cx="8476513" cy="4031873"/>
            <a:chOff x="2232701" y="2551968"/>
            <a:chExt cx="8476513" cy="4031873"/>
          </a:xfrm>
        </p:grpSpPr>
        <p:sp>
          <p:nvSpPr>
            <p:cNvPr id="2" name="矩形 1"/>
            <p:cNvSpPr/>
            <p:nvPr/>
          </p:nvSpPr>
          <p:spPr>
            <a:xfrm>
              <a:off x="2232701" y="2551968"/>
              <a:ext cx="8476513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6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00ACC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def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show_distributions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counts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pushes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hates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</a:t>
              </a:r>
              <a:r>
                <a:rPr lang="zh-TW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以下設定推、噓、中立留言的次數所顯示的位置</a:t>
              </a:r>
              <a:endPara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for x, y, z in zip(X,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y_pushes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)+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y_neutral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y_pushes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y+10, z,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for x, y in zip(X,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y_neutral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y-35, y,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for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x,y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in zip(X, -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y_hates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y-35, abs(y),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plt.show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(fig)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</a:t>
              </a:r>
              <a:r>
                <a:rPr lang="zh-TW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顯示圖表</a:t>
              </a:r>
              <a:endPara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16474" y="4083619"/>
              <a:ext cx="4119825" cy="2404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圖說文字 4"/>
            <p:cNvSpPr/>
            <p:nvPr/>
          </p:nvSpPr>
          <p:spPr>
            <a:xfrm>
              <a:off x="7122889" y="3692774"/>
              <a:ext cx="271306" cy="301451"/>
            </a:xfrm>
            <a:prstGeom prst="wedgeRectCallout">
              <a:avLst>
                <a:gd name="adj1" fmla="val -31944"/>
                <a:gd name="adj2" fmla="val 758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00082" y="4083619"/>
              <a:ext cx="2021975" cy="236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8837668" y="3662629"/>
              <a:ext cx="271306" cy="301451"/>
            </a:xfrm>
            <a:prstGeom prst="wedgeRectCallout">
              <a:avLst>
                <a:gd name="adj1" fmla="val -24537"/>
                <a:gd name="adj2" fmla="val 8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圖說文字 5"/>
            <p:cNvSpPr/>
            <p:nvPr/>
          </p:nvSpPr>
          <p:spPr>
            <a:xfrm>
              <a:off x="4478216" y="4567905"/>
              <a:ext cx="1245996" cy="251199"/>
            </a:xfrm>
            <a:prstGeom prst="wedgeRectCallout">
              <a:avLst>
                <a:gd name="adj1" fmla="val -67604"/>
                <a:gd name="adj2" fmla="val -58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真正的數值</a:t>
              </a:r>
            </a:p>
          </p:txBody>
        </p:sp>
        <p:sp>
          <p:nvSpPr>
            <p:cNvPr id="32" name="矩形圖說文字 31"/>
            <p:cNvSpPr/>
            <p:nvPr/>
          </p:nvSpPr>
          <p:spPr>
            <a:xfrm>
              <a:off x="4841631" y="6094233"/>
              <a:ext cx="1245996" cy="251199"/>
            </a:xfrm>
            <a:prstGeom prst="wedgeRectCallout">
              <a:avLst>
                <a:gd name="adj1" fmla="val -71636"/>
                <a:gd name="adj2" fmla="val -62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取絕對值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539523" y="2853283"/>
            <a:ext cx="82137" cy="69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文本框 58"/>
          <p:cNvSpPr txBox="1"/>
          <p:nvPr/>
        </p:nvSpPr>
        <p:spPr>
          <a:xfrm>
            <a:off x="2529192" y="865367"/>
            <a:ext cx="712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踴躍留言者的簡易分析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183" t="12068" r="7585" b="3810"/>
          <a:stretch/>
        </p:blipFill>
        <p:spPr>
          <a:xfrm>
            <a:off x="3391528" y="2276844"/>
            <a:ext cx="4987770" cy="439830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907803" y="3995022"/>
            <a:ext cx="296177" cy="1234993"/>
            <a:chOff x="899175" y="2922333"/>
            <a:chExt cx="296177" cy="1234993"/>
          </a:xfrm>
        </p:grpSpPr>
        <p:sp>
          <p:nvSpPr>
            <p:cNvPr id="6" name="矩形 5"/>
            <p:cNvSpPr/>
            <p:nvPr/>
          </p:nvSpPr>
          <p:spPr>
            <a:xfrm>
              <a:off x="899175" y="2922333"/>
              <a:ext cx="296177" cy="273043"/>
            </a:xfrm>
            <a:prstGeom prst="rect">
              <a:avLst/>
            </a:prstGeom>
            <a:solidFill>
              <a:srgbClr val="00A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99175" y="3403308"/>
              <a:ext cx="296177" cy="273043"/>
            </a:xfrm>
            <a:prstGeom prst="rect">
              <a:avLst/>
            </a:prstGeom>
            <a:solidFill>
              <a:srgbClr val="7CB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→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175" y="3884283"/>
              <a:ext cx="296177" cy="273043"/>
            </a:xfrm>
            <a:prstGeom prst="rect">
              <a:avLst/>
            </a:prstGeom>
            <a:solidFill>
              <a:srgbClr val="FF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噓</a:t>
              </a:r>
            </a:p>
          </p:txBody>
        </p:sp>
      </p:grpSp>
      <p:sp>
        <p:nvSpPr>
          <p:cNvPr id="9" name="矩形圖說文字 8"/>
          <p:cNvSpPr/>
          <p:nvPr/>
        </p:nvSpPr>
        <p:spPr>
          <a:xfrm>
            <a:off x="8445330" y="5675247"/>
            <a:ext cx="1517301" cy="763675"/>
          </a:xfrm>
          <a:prstGeom prst="wedgeRectCallout">
            <a:avLst>
              <a:gd name="adj1" fmla="val -65328"/>
              <a:gd name="adj2" fmla="val 36282"/>
            </a:avLst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的鄉民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8780" y="1732902"/>
            <a:ext cx="6493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75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622319" y="226985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中文斷詞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753161" y="3320617"/>
            <a:ext cx="3930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stop-words</a:t>
            </a:r>
          </a:p>
        </p:txBody>
      </p:sp>
    </p:spTree>
    <p:extLst>
      <p:ext uri="{BB962C8B-B14F-4D97-AF65-F5344CB8AC3E}">
        <p14:creationId xmlns:p14="http://schemas.microsoft.com/office/powerpoint/2010/main" val="190558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52769" y="956463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中文斷詞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8017" y="2236741"/>
            <a:ext cx="65955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用來處理中文斷詞的套件</a:t>
            </a:r>
            <a:endParaRPr lang="en-US" altLang="zh-TW" sz="24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jieba.</a:t>
            </a:r>
            <a:r>
              <a:rPr lang="en-US" altLang="zh-TW" sz="2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我來到台南成功大學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”):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print(w)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73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534" y="2414121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3064213" y="1054654"/>
            <a:ext cx="67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PTT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鄉民用語分析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1533" y="2878735"/>
            <a:ext cx="84765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預處理鄉民留言之用語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斷詞與計算次數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[]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[]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posts: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post['comments']: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取得八卦文文章之鄉民留言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 = comment['content'].</a:t>
            </a:r>
            <a:r>
              <a:rPr lang="en-US" altLang="zh-TW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strip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去頭去尾換行之類的字符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d =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w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中的文字斷詞後所得之詞語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d[w] += 1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else 0)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每則留言之標記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噓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</a:p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預處理鄉民留言之用語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斷詞與計算次數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85" y="1608652"/>
            <a:ext cx="4456410" cy="228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384575" y="242530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186233" y="3430344"/>
            <a:ext cx="4374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03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5038928" y="784089"/>
            <a:ext cx="649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7460" y="2971564"/>
            <a:ext cx="4722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單篇文章的詞頻統計</a:t>
            </a:r>
            <a:endParaRPr lang="en-US" altLang="zh-TW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{'1': 2, '/': 1, ' ': 1, '早上': 1, '8': 1, '點多': 1, '台': 1, '中': 1, '清水': 1, '紫': 1, '雲': 1, '巖': 1, '外': 1, '中山路': 1, '那邊': 1, '的': 3, '7': 1, '-': 1, '11': 1, '附近': 1, '我': 1, '同學': 1, '阿嬤出': 1, '嚴重': 1, '車禍': 1, '肇事者': 1, '到現': 1, '在': 1, '都': 1, '還沒': 1, '出面': 1, '現在': 1, '還在': 1, '加護': 1, '病房': 1, '如果': 1, '有': 2, '路口': 1, '監視器': 1, '影像': 1, '或是': 1, '行車紀': 1, '錄器': 1, '拍': 1, '到': 1, '懇請': 1, '提供': 1, '麻煩': 1, '八卦': 1, '板': 1, '各位': 1, '幫高調': 1, '謝謝': 1, '！': 2})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7854754" y="1447863"/>
            <a:ext cx="3884664" cy="7848302"/>
            <a:chOff x="4001522" y="1905572"/>
            <a:chExt cx="2177697" cy="7848302"/>
          </a:xfrm>
        </p:grpSpPr>
        <p:sp>
          <p:nvSpPr>
            <p:cNvPr id="59" name="矩形 58"/>
            <p:cNvSpPr/>
            <p:nvPr/>
          </p:nvSpPr>
          <p:spPr>
            <a:xfrm>
              <a:off x="4001522" y="1905572"/>
              <a:ext cx="1073006" cy="7848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(0, 0)        1.0</a:t>
              </a:r>
            </a:p>
            <a:p>
              <a:r>
                <a:rPr lang="en-US" altLang="zh-TW" sz="1200" dirty="0"/>
                <a:t>(0, 1)        1.0</a:t>
              </a:r>
            </a:p>
            <a:p>
              <a:r>
                <a:rPr lang="en-US" altLang="zh-TW" sz="1200" dirty="0"/>
                <a:t>(0, 2)        1.0</a:t>
              </a:r>
            </a:p>
            <a:p>
              <a:r>
                <a:rPr lang="en-US" altLang="zh-TW" sz="1200" dirty="0"/>
                <a:t>(0, 3)        2.0</a:t>
              </a:r>
            </a:p>
            <a:p>
              <a:r>
                <a:rPr lang="en-US" altLang="zh-TW" sz="1200" dirty="0"/>
                <a:t>(0, 4)        1.0</a:t>
              </a:r>
            </a:p>
            <a:p>
              <a:r>
                <a:rPr lang="en-US" altLang="zh-TW" sz="1200" dirty="0"/>
                <a:t>(0, 5)        1.0</a:t>
              </a:r>
            </a:p>
            <a:p>
              <a:r>
                <a:rPr lang="en-US" altLang="zh-TW" sz="1200" dirty="0"/>
                <a:t>(0, 6)        1.0</a:t>
              </a:r>
            </a:p>
            <a:p>
              <a:r>
                <a:rPr lang="en-US" altLang="zh-TW" sz="1200" dirty="0"/>
                <a:t>(0, 7)        1.0</a:t>
              </a:r>
            </a:p>
            <a:p>
              <a:r>
                <a:rPr lang="en-US" altLang="zh-TW" sz="1200" dirty="0"/>
                <a:t>(0, 8)        1.0</a:t>
              </a:r>
            </a:p>
            <a:p>
              <a:r>
                <a:rPr lang="en-US" altLang="zh-TW" sz="1200" dirty="0"/>
                <a:t>(0, 9)        1.0</a:t>
              </a:r>
            </a:p>
            <a:p>
              <a:r>
                <a:rPr lang="en-US" altLang="zh-TW" sz="1200" dirty="0"/>
                <a:t>(0, 10)       1.0</a:t>
              </a:r>
            </a:p>
            <a:p>
              <a:r>
                <a:rPr lang="en-US" altLang="zh-TW" sz="1200" dirty="0"/>
                <a:t>(0, 11)       1.0</a:t>
              </a:r>
            </a:p>
            <a:p>
              <a:r>
                <a:rPr lang="en-US" altLang="zh-TW" sz="1200" dirty="0"/>
                <a:t>(0, 12)       1.0</a:t>
              </a:r>
            </a:p>
            <a:p>
              <a:r>
                <a:rPr lang="en-US" altLang="zh-TW" sz="1200" dirty="0"/>
                <a:t>(0, 13)       1.0</a:t>
              </a:r>
            </a:p>
            <a:p>
              <a:r>
                <a:rPr lang="en-US" altLang="zh-TW" sz="1200" dirty="0"/>
                <a:t>(0, 14)       1.0</a:t>
              </a:r>
            </a:p>
            <a:p>
              <a:r>
                <a:rPr lang="en-US" altLang="zh-TW" sz="1200" dirty="0"/>
                <a:t>(0, 15)       1.0</a:t>
              </a:r>
            </a:p>
            <a:p>
              <a:r>
                <a:rPr lang="en-US" altLang="zh-TW" sz="1200" dirty="0"/>
                <a:t>(0, 16)       1.0</a:t>
              </a:r>
            </a:p>
            <a:p>
              <a:r>
                <a:rPr lang="en-US" altLang="zh-TW" sz="1200" dirty="0"/>
                <a:t>(0, 17)       1.0</a:t>
              </a:r>
            </a:p>
            <a:p>
              <a:r>
                <a:rPr lang="en-US" altLang="zh-TW" sz="1200" dirty="0"/>
                <a:t>(0, 18)       1.0</a:t>
              </a:r>
            </a:p>
            <a:p>
              <a:r>
                <a:rPr lang="en-US" altLang="zh-TW" sz="1200" dirty="0"/>
                <a:t>(0, 19)       1.0</a:t>
              </a:r>
            </a:p>
            <a:p>
              <a:r>
                <a:rPr lang="en-US" altLang="zh-TW" sz="1200" dirty="0"/>
                <a:t>(0, 20)       1.0</a:t>
              </a:r>
            </a:p>
            <a:p>
              <a:r>
                <a:rPr lang="en-US" altLang="zh-TW" sz="1200" dirty="0"/>
                <a:t>(0, 21)       1.0</a:t>
              </a:r>
            </a:p>
            <a:p>
              <a:r>
                <a:rPr lang="en-US" altLang="zh-TW" sz="1200" dirty="0"/>
                <a:t>(0, 22)       1.0</a:t>
              </a:r>
            </a:p>
            <a:p>
              <a:r>
                <a:rPr lang="en-US" altLang="zh-TW" sz="1200" dirty="0"/>
                <a:t>(0, 23)       1.0</a:t>
              </a:r>
            </a:p>
            <a:p>
              <a:r>
                <a:rPr lang="en-US" altLang="zh-TW" sz="1200" dirty="0"/>
                <a:t>(0, 24)       1.0</a:t>
              </a:r>
            </a:p>
            <a:p>
              <a:r>
                <a:rPr lang="en-US" altLang="zh-TW" sz="1200" dirty="0"/>
                <a:t> </a:t>
              </a:r>
              <a:r>
                <a:rPr lang="zh-TW" altLang="en-US" sz="1200" dirty="0"/>
                <a:t>         </a:t>
              </a:r>
              <a:r>
                <a:rPr lang="en-US" altLang="zh-TW" sz="1200" dirty="0"/>
                <a:t> :     :</a:t>
              </a:r>
            </a:p>
            <a:p>
              <a:r>
                <a:rPr lang="en-US" altLang="zh-TW" sz="1200" dirty="0"/>
                <a:t>  </a:t>
              </a:r>
              <a:endParaRPr lang="zh-TW" altLang="en-US" sz="1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74528" y="1905572"/>
              <a:ext cx="1104691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(0, 29)       1.0</a:t>
              </a:r>
            </a:p>
            <a:p>
              <a:r>
                <a:rPr lang="en-US" altLang="zh-TW" sz="1200" dirty="0"/>
                <a:t>(0, 30)       2.0</a:t>
              </a:r>
            </a:p>
            <a:p>
              <a:r>
                <a:rPr lang="en-US" altLang="zh-TW" sz="1200" dirty="0"/>
                <a:t>(0, 31)       1.0</a:t>
              </a:r>
            </a:p>
            <a:p>
              <a:r>
                <a:rPr lang="en-US" altLang="zh-TW" sz="1200" dirty="0"/>
                <a:t>(0, 32)       1.0</a:t>
              </a:r>
            </a:p>
            <a:p>
              <a:r>
                <a:rPr lang="en-US" altLang="zh-TW" sz="1200" dirty="0"/>
                <a:t>(0, 33)       1.0</a:t>
              </a:r>
            </a:p>
            <a:p>
              <a:r>
                <a:rPr lang="en-US" altLang="zh-TW" sz="1200" dirty="0"/>
                <a:t>(0, 34)       1.0</a:t>
              </a:r>
            </a:p>
            <a:p>
              <a:r>
                <a:rPr lang="en-US" altLang="zh-TW" sz="1200" dirty="0"/>
                <a:t>(0, 35)       3.0</a:t>
              </a:r>
            </a:p>
            <a:p>
              <a:r>
                <a:rPr lang="en-US" altLang="zh-TW" sz="1200" dirty="0"/>
                <a:t>(0, 36)       1.0</a:t>
              </a:r>
            </a:p>
            <a:p>
              <a:r>
                <a:rPr lang="en-US" altLang="zh-TW" sz="1200" dirty="0"/>
                <a:t>(0, 37)       1.0</a:t>
              </a:r>
            </a:p>
            <a:p>
              <a:r>
                <a:rPr lang="en-US" altLang="zh-TW" sz="1200" dirty="0"/>
                <a:t>(0, 38)       1.0</a:t>
              </a:r>
            </a:p>
            <a:p>
              <a:r>
                <a:rPr lang="en-US" altLang="zh-TW" sz="1200" dirty="0"/>
                <a:t>(0, 39)       1.0</a:t>
              </a:r>
            </a:p>
            <a:p>
              <a:r>
                <a:rPr lang="en-US" altLang="zh-TW" sz="1200" dirty="0"/>
                <a:t>(0, 40)       1.0</a:t>
              </a:r>
            </a:p>
            <a:p>
              <a:r>
                <a:rPr lang="en-US" altLang="zh-TW" sz="1200" dirty="0"/>
                <a:t>(0, 41)       1.0</a:t>
              </a:r>
            </a:p>
            <a:p>
              <a:r>
                <a:rPr lang="en-US" altLang="zh-TW" sz="1200" dirty="0"/>
                <a:t>(0, 42)       1.0</a:t>
              </a:r>
            </a:p>
            <a:p>
              <a:r>
                <a:rPr lang="en-US" altLang="zh-TW" sz="1200" dirty="0"/>
                <a:t>(0, 43)       1.0</a:t>
              </a:r>
            </a:p>
            <a:p>
              <a:r>
                <a:rPr lang="en-US" altLang="zh-TW" sz="1200" dirty="0"/>
                <a:t>(0, 44)       1.0</a:t>
              </a:r>
            </a:p>
            <a:p>
              <a:r>
                <a:rPr lang="en-US" altLang="zh-TW" sz="1200" dirty="0"/>
                <a:t>(0, 45)       1.0</a:t>
              </a:r>
            </a:p>
            <a:p>
              <a:r>
                <a:rPr lang="en-US" altLang="zh-TW" sz="1200" dirty="0"/>
                <a:t>(0, 46)       1.0</a:t>
              </a:r>
            </a:p>
            <a:p>
              <a:r>
                <a:rPr lang="en-US" altLang="zh-TW" sz="1200" dirty="0"/>
                <a:t>(0, 47)       1.0</a:t>
              </a:r>
            </a:p>
            <a:p>
              <a:r>
                <a:rPr lang="en-US" altLang="zh-TW" sz="1200" dirty="0"/>
                <a:t>(0, 48)       1.0</a:t>
              </a:r>
            </a:p>
            <a:p>
              <a:r>
                <a:rPr lang="en-US" altLang="zh-TW" sz="1200" dirty="0"/>
                <a:t>(0, 49)       1.0</a:t>
              </a:r>
            </a:p>
            <a:p>
              <a:r>
                <a:rPr lang="en-US" altLang="zh-TW" sz="1200" dirty="0"/>
                <a:t>(0, 50)       1.0</a:t>
              </a:r>
            </a:p>
            <a:p>
              <a:r>
                <a:rPr lang="en-US" altLang="zh-TW" sz="1200" dirty="0"/>
                <a:t>(0, 51)       1.0</a:t>
              </a:r>
            </a:p>
            <a:p>
              <a:r>
                <a:rPr lang="en-US" altLang="zh-TW" sz="1200" dirty="0"/>
                <a:t>(0, 52)       1.0</a:t>
              </a:r>
            </a:p>
            <a:p>
              <a:r>
                <a:rPr lang="en-US" altLang="zh-TW" sz="1200" dirty="0"/>
                <a:t>(0, 53)       2.0</a:t>
              </a:r>
              <a:endParaRPr lang="zh-TW" altLang="en-US" sz="1200" dirty="0"/>
            </a:p>
          </p:txBody>
        </p:sp>
      </p:grpSp>
      <p:sp>
        <p:nvSpPr>
          <p:cNvPr id="4" name="向右箭號 3"/>
          <p:cNvSpPr/>
          <p:nvPr/>
        </p:nvSpPr>
        <p:spPr>
          <a:xfrm>
            <a:off x="7141031" y="3574227"/>
            <a:ext cx="673531" cy="4562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單篇的向量轉換</a:t>
            </a:r>
          </a:p>
        </p:txBody>
      </p:sp>
    </p:spTree>
    <p:extLst>
      <p:ext uri="{BB962C8B-B14F-4D97-AF65-F5344CB8AC3E}">
        <p14:creationId xmlns:p14="http://schemas.microsoft.com/office/powerpoint/2010/main" val="1910111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5404739" y="582677"/>
            <a:ext cx="1445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675479" y="1964354"/>
            <a:ext cx="7046341" cy="4893647"/>
            <a:chOff x="3327513" y="931556"/>
            <a:chExt cx="7046341" cy="4893647"/>
          </a:xfrm>
        </p:grpSpPr>
        <p:sp>
          <p:nvSpPr>
            <p:cNvPr id="8" name="矩形 7"/>
            <p:cNvSpPr/>
            <p:nvPr/>
          </p:nvSpPr>
          <p:spPr>
            <a:xfrm>
              <a:off x="3327513" y="931556"/>
              <a:ext cx="4572000" cy="48936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200" dirty="0"/>
                <a:t>  </a:t>
              </a:r>
              <a:r>
                <a:rPr lang="en-US" altLang="zh-TW" sz="1200" dirty="0"/>
                <a:t>(0, 53)       0.23735633163877065</a:t>
              </a:r>
            </a:p>
            <a:p>
              <a:r>
                <a:rPr lang="en-US" altLang="zh-TW" sz="1200" dirty="0"/>
                <a:t>  (0, 52)       0.11867816581938533</a:t>
              </a:r>
            </a:p>
            <a:p>
              <a:r>
                <a:rPr lang="en-US" altLang="zh-TW" sz="1200" dirty="0"/>
                <a:t>  (0, 51)       0.11867816581938533</a:t>
              </a:r>
            </a:p>
            <a:p>
              <a:r>
                <a:rPr lang="en-US" altLang="zh-TW" sz="1200" dirty="0"/>
                <a:t>  (0, 50)       0.11867816581938533</a:t>
              </a:r>
            </a:p>
            <a:p>
              <a:r>
                <a:rPr lang="en-US" altLang="zh-TW" sz="1200" dirty="0"/>
                <a:t>  (0, 49)       0.11867816581938533</a:t>
              </a:r>
            </a:p>
            <a:p>
              <a:r>
                <a:rPr lang="en-US" altLang="zh-TW" sz="1200" dirty="0"/>
                <a:t>  (0, 48)       0.11867816581938533</a:t>
              </a:r>
            </a:p>
            <a:p>
              <a:r>
                <a:rPr lang="en-US" altLang="zh-TW" sz="1200" dirty="0"/>
                <a:t>  (0, 47)       0.11867816581938533</a:t>
              </a:r>
            </a:p>
            <a:p>
              <a:r>
                <a:rPr lang="en-US" altLang="zh-TW" sz="1200" dirty="0"/>
                <a:t>  (0, 46)       0.11867816581938533</a:t>
              </a:r>
            </a:p>
            <a:p>
              <a:r>
                <a:rPr lang="en-US" altLang="zh-TW" sz="1200" dirty="0"/>
                <a:t>  (0, 45)       0.11867816581938533</a:t>
              </a:r>
            </a:p>
            <a:p>
              <a:r>
                <a:rPr lang="en-US" altLang="zh-TW" sz="1200" dirty="0"/>
                <a:t>  (0, 44)       0.11867816581938533</a:t>
              </a:r>
            </a:p>
            <a:p>
              <a:r>
                <a:rPr lang="en-US" altLang="zh-TW" sz="1200" dirty="0"/>
                <a:t>  (0, 43)       0.11867816581938533</a:t>
              </a:r>
            </a:p>
            <a:p>
              <a:r>
                <a:rPr lang="en-US" altLang="zh-TW" sz="1200" dirty="0"/>
                <a:t>  (0, 42)       0.11867816581938533</a:t>
              </a:r>
            </a:p>
            <a:p>
              <a:r>
                <a:rPr lang="en-US" altLang="zh-TW" sz="1200" dirty="0"/>
                <a:t>  (0, 41)       0.11867816581938533</a:t>
              </a:r>
            </a:p>
            <a:p>
              <a:r>
                <a:rPr lang="en-US" altLang="zh-TW" sz="1200" dirty="0"/>
                <a:t>  (0, 40)       0.11867816581938533</a:t>
              </a:r>
            </a:p>
            <a:p>
              <a:r>
                <a:rPr lang="en-US" altLang="zh-TW" sz="1200" dirty="0"/>
                <a:t>  (0, 39)       0.11867816581938533</a:t>
              </a:r>
            </a:p>
            <a:p>
              <a:r>
                <a:rPr lang="en-US" altLang="zh-TW" sz="1200" dirty="0"/>
                <a:t>  (0, 38)       0.11867816581938533</a:t>
              </a:r>
            </a:p>
            <a:p>
              <a:r>
                <a:rPr lang="en-US" altLang="zh-TW" sz="1200" dirty="0"/>
                <a:t>  (0, 37)       0.11867816581938533</a:t>
              </a:r>
            </a:p>
            <a:p>
              <a:r>
                <a:rPr lang="en-US" altLang="zh-TW" sz="1200" dirty="0"/>
                <a:t>  (0, 36)       0.11867816581938533</a:t>
              </a:r>
            </a:p>
            <a:p>
              <a:r>
                <a:rPr lang="en-US" altLang="zh-TW" sz="1200" dirty="0"/>
                <a:t>  (0, 35)       0.35603449745815596</a:t>
              </a:r>
            </a:p>
            <a:p>
              <a:r>
                <a:rPr lang="en-US" altLang="zh-TW" sz="1200" dirty="0"/>
                <a:t>  (0, 34)       0.11867816581938533</a:t>
              </a:r>
            </a:p>
            <a:p>
              <a:r>
                <a:rPr lang="en-US" altLang="zh-TW" sz="1200" dirty="0"/>
                <a:t>  (0, 33)       0.11867816581938533</a:t>
              </a:r>
            </a:p>
            <a:p>
              <a:r>
                <a:rPr lang="en-US" altLang="zh-TW" sz="1200" dirty="0"/>
                <a:t>  (0, 32)       0.11867816581938533</a:t>
              </a:r>
            </a:p>
            <a:p>
              <a:r>
                <a:rPr lang="en-US" altLang="zh-TW" sz="1200" dirty="0"/>
                <a:t>  (0, 31)       0.11867816581938533</a:t>
              </a:r>
            </a:p>
            <a:p>
              <a:r>
                <a:rPr lang="en-US" altLang="zh-TW" sz="1200" dirty="0"/>
                <a:t>  (0, 30)       0.23735633163877065</a:t>
              </a:r>
            </a:p>
            <a:p>
              <a:r>
                <a:rPr lang="en-US" altLang="zh-TW" sz="1200" dirty="0"/>
                <a:t>  (0, 29)       0.11867816581938533</a:t>
              </a:r>
            </a:p>
            <a:p>
              <a:r>
                <a:rPr lang="en-US" altLang="zh-TW" sz="1200" dirty="0"/>
                <a:t>  </a:t>
              </a:r>
              <a:r>
                <a:rPr lang="zh-TW" altLang="en-US" sz="1200" dirty="0"/>
                <a:t>            </a:t>
              </a:r>
              <a:r>
                <a:rPr lang="en-US" altLang="zh-TW" sz="1200" dirty="0"/>
                <a:t>:     :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01854" y="931556"/>
              <a:ext cx="4572000" cy="470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200" dirty="0"/>
                <a:t> </a:t>
              </a:r>
              <a:r>
                <a:rPr lang="zh-TW" altLang="en-US" sz="1200" dirty="0"/>
                <a:t> </a:t>
              </a:r>
              <a:r>
                <a:rPr lang="en-US" altLang="zh-TW" sz="1200" dirty="0"/>
                <a:t>(0, 24)       0.11867816581938533</a:t>
              </a:r>
            </a:p>
            <a:p>
              <a:r>
                <a:rPr lang="en-US" altLang="zh-TW" sz="1200" dirty="0"/>
                <a:t>  (0, 23)       0.11867816581938533</a:t>
              </a:r>
            </a:p>
            <a:p>
              <a:r>
                <a:rPr lang="en-US" altLang="zh-TW" sz="1200" dirty="0"/>
                <a:t>  (0, 22)       0.11867816581938533</a:t>
              </a:r>
            </a:p>
            <a:p>
              <a:r>
                <a:rPr lang="en-US" altLang="zh-TW" sz="1200" dirty="0"/>
                <a:t>  (0, 21)       0.11867816581938533</a:t>
              </a:r>
            </a:p>
            <a:p>
              <a:r>
                <a:rPr lang="en-US" altLang="zh-TW" sz="1200" dirty="0"/>
                <a:t>  (0, 20)       0.11867816581938533</a:t>
              </a:r>
            </a:p>
            <a:p>
              <a:r>
                <a:rPr lang="en-US" altLang="zh-TW" sz="1200" dirty="0"/>
                <a:t>  (0, 19)       0.11867816581938533</a:t>
              </a:r>
            </a:p>
            <a:p>
              <a:r>
                <a:rPr lang="en-US" altLang="zh-TW" sz="1200" dirty="0"/>
                <a:t>  (0, 18)       0.11867816581938533</a:t>
              </a:r>
            </a:p>
            <a:p>
              <a:r>
                <a:rPr lang="en-US" altLang="zh-TW" sz="1200" dirty="0"/>
                <a:t>  (0, 17)       0.11867816581938533</a:t>
              </a:r>
            </a:p>
            <a:p>
              <a:r>
                <a:rPr lang="en-US" altLang="zh-TW" sz="1200" dirty="0"/>
                <a:t>  (0, 16)       0.11867816581938533</a:t>
              </a:r>
            </a:p>
            <a:p>
              <a:r>
                <a:rPr lang="en-US" altLang="zh-TW" sz="1200" dirty="0"/>
                <a:t>  (0, 15)       0.11867816581938533</a:t>
              </a:r>
            </a:p>
            <a:p>
              <a:r>
                <a:rPr lang="en-US" altLang="zh-TW" sz="1200" dirty="0"/>
                <a:t>  (0, 14)       0.11867816581938533</a:t>
              </a:r>
            </a:p>
            <a:p>
              <a:r>
                <a:rPr lang="en-US" altLang="zh-TW" sz="1200" dirty="0"/>
                <a:t>  (0, 13)       0.11867816581938533</a:t>
              </a:r>
            </a:p>
            <a:p>
              <a:r>
                <a:rPr lang="en-US" altLang="zh-TW" sz="1200" dirty="0"/>
                <a:t>  (0, 12)       0.11867816581938533</a:t>
              </a:r>
            </a:p>
            <a:p>
              <a:r>
                <a:rPr lang="en-US" altLang="zh-TW" sz="1200" dirty="0"/>
                <a:t>  (0, 11)       0.11867816581938533</a:t>
              </a:r>
            </a:p>
            <a:p>
              <a:r>
                <a:rPr lang="en-US" altLang="zh-TW" sz="1200" dirty="0"/>
                <a:t>  (0, 10)       0.11867816581938533</a:t>
              </a:r>
            </a:p>
            <a:p>
              <a:r>
                <a:rPr lang="en-US" altLang="zh-TW" sz="1200" dirty="0"/>
                <a:t>  (0, 9)        0.11867816581938533</a:t>
              </a:r>
            </a:p>
            <a:p>
              <a:r>
                <a:rPr lang="en-US" altLang="zh-TW" sz="1200" dirty="0"/>
                <a:t>  (0, 8)        0.11867816581938533</a:t>
              </a:r>
            </a:p>
            <a:p>
              <a:r>
                <a:rPr lang="en-US" altLang="zh-TW" sz="1200" dirty="0"/>
                <a:t>  (0, 7)        0.11867816581938533</a:t>
              </a:r>
            </a:p>
            <a:p>
              <a:r>
                <a:rPr lang="en-US" altLang="zh-TW" sz="1200" dirty="0"/>
                <a:t>  (0, 6)        0.11867816581938533</a:t>
              </a:r>
            </a:p>
            <a:p>
              <a:r>
                <a:rPr lang="en-US" altLang="zh-TW" sz="1200" dirty="0"/>
                <a:t>  (0, 5)        0.11867816581938533</a:t>
              </a:r>
            </a:p>
            <a:p>
              <a:r>
                <a:rPr lang="en-US" altLang="zh-TW" sz="1200" dirty="0"/>
                <a:t>  (0, 4)        0.11867816581938533</a:t>
              </a:r>
            </a:p>
            <a:p>
              <a:r>
                <a:rPr lang="en-US" altLang="zh-TW" sz="1200" dirty="0"/>
                <a:t>  (0, 3)        0.23735633163877065</a:t>
              </a:r>
            </a:p>
            <a:p>
              <a:r>
                <a:rPr lang="en-US" altLang="zh-TW" sz="1200" dirty="0"/>
                <a:t>  (0, 2)        0.11867816581938533</a:t>
              </a:r>
            </a:p>
            <a:p>
              <a:r>
                <a:rPr lang="en-US" altLang="zh-TW" sz="1200" dirty="0"/>
                <a:t>  (0, 1)        0.11867816581938533</a:t>
              </a:r>
            </a:p>
            <a:p>
              <a:r>
                <a:rPr lang="en-US" altLang="zh-TW" sz="1200" dirty="0"/>
                <a:t>  (0, 0)        0.11867816581938533</a:t>
              </a:r>
              <a:endParaRPr lang="zh-TW" altLang="en-US" sz="1200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039229" y="2617164"/>
            <a:ext cx="2177697" cy="4455066"/>
            <a:chOff x="4001522" y="1905572"/>
            <a:chExt cx="2177697" cy="4455066"/>
          </a:xfrm>
        </p:grpSpPr>
        <p:sp>
          <p:nvSpPr>
            <p:cNvPr id="59" name="矩形 58"/>
            <p:cNvSpPr/>
            <p:nvPr/>
          </p:nvSpPr>
          <p:spPr>
            <a:xfrm>
              <a:off x="4001522" y="1905572"/>
              <a:ext cx="1073006" cy="445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050" dirty="0"/>
                <a:t>(0, 0)        1.0</a:t>
              </a:r>
            </a:p>
            <a:p>
              <a:r>
                <a:rPr lang="en-US" altLang="zh-TW" sz="1050" dirty="0"/>
                <a:t>(0, 1)        1.0</a:t>
              </a:r>
            </a:p>
            <a:p>
              <a:r>
                <a:rPr lang="en-US" altLang="zh-TW" sz="1050" dirty="0"/>
                <a:t>(0, 2)        1.0</a:t>
              </a:r>
            </a:p>
            <a:p>
              <a:r>
                <a:rPr lang="en-US" altLang="zh-TW" sz="1050" dirty="0"/>
                <a:t>(0, 3)        2.0</a:t>
              </a:r>
            </a:p>
            <a:p>
              <a:r>
                <a:rPr lang="en-US" altLang="zh-TW" sz="1050" dirty="0"/>
                <a:t>(0, 4)        1.0</a:t>
              </a:r>
            </a:p>
            <a:p>
              <a:r>
                <a:rPr lang="en-US" altLang="zh-TW" sz="1050" dirty="0"/>
                <a:t>(0, 5)        1.0</a:t>
              </a:r>
            </a:p>
            <a:p>
              <a:r>
                <a:rPr lang="en-US" altLang="zh-TW" sz="1050" dirty="0"/>
                <a:t>(0, 6)        1.0</a:t>
              </a:r>
            </a:p>
            <a:p>
              <a:r>
                <a:rPr lang="en-US" altLang="zh-TW" sz="1050" dirty="0"/>
                <a:t>(0, 7)        1.0</a:t>
              </a:r>
            </a:p>
            <a:p>
              <a:r>
                <a:rPr lang="en-US" altLang="zh-TW" sz="1050" dirty="0"/>
                <a:t>(0, 8)        1.0</a:t>
              </a:r>
            </a:p>
            <a:p>
              <a:r>
                <a:rPr lang="en-US" altLang="zh-TW" sz="1050" dirty="0"/>
                <a:t>(0, 9)        1.0</a:t>
              </a:r>
            </a:p>
            <a:p>
              <a:r>
                <a:rPr lang="en-US" altLang="zh-TW" sz="1050" dirty="0"/>
                <a:t>(0, 10)       1.0</a:t>
              </a:r>
            </a:p>
            <a:p>
              <a:r>
                <a:rPr lang="en-US" altLang="zh-TW" sz="1050" dirty="0"/>
                <a:t>(0, 11)       1.0</a:t>
              </a:r>
            </a:p>
            <a:p>
              <a:r>
                <a:rPr lang="en-US" altLang="zh-TW" sz="1050" dirty="0"/>
                <a:t>(0, 12)       1.0</a:t>
              </a:r>
            </a:p>
            <a:p>
              <a:r>
                <a:rPr lang="en-US" altLang="zh-TW" sz="1050" dirty="0"/>
                <a:t>(0, 13)       1.0</a:t>
              </a:r>
            </a:p>
            <a:p>
              <a:r>
                <a:rPr lang="en-US" altLang="zh-TW" sz="1050" dirty="0"/>
                <a:t>(0, 14)       1.0</a:t>
              </a:r>
            </a:p>
            <a:p>
              <a:r>
                <a:rPr lang="en-US" altLang="zh-TW" sz="1050" dirty="0"/>
                <a:t>(0, 15)       1.0</a:t>
              </a:r>
            </a:p>
            <a:p>
              <a:r>
                <a:rPr lang="en-US" altLang="zh-TW" sz="1050" dirty="0"/>
                <a:t>(0, 16)       1.0</a:t>
              </a:r>
            </a:p>
            <a:p>
              <a:r>
                <a:rPr lang="en-US" altLang="zh-TW" sz="1050" dirty="0"/>
                <a:t>(0, 17)       1.0</a:t>
              </a:r>
            </a:p>
            <a:p>
              <a:r>
                <a:rPr lang="en-US" altLang="zh-TW" sz="1050" dirty="0"/>
                <a:t>(0, 18)       1.0</a:t>
              </a:r>
            </a:p>
            <a:p>
              <a:r>
                <a:rPr lang="en-US" altLang="zh-TW" sz="1050" dirty="0"/>
                <a:t>(0, 19)       1.0</a:t>
              </a:r>
            </a:p>
            <a:p>
              <a:r>
                <a:rPr lang="en-US" altLang="zh-TW" sz="1050" dirty="0"/>
                <a:t>(0, 20)       1.0</a:t>
              </a:r>
            </a:p>
            <a:p>
              <a:r>
                <a:rPr lang="en-US" altLang="zh-TW" sz="1050" dirty="0"/>
                <a:t>(0, 21)       1.0</a:t>
              </a:r>
            </a:p>
            <a:p>
              <a:r>
                <a:rPr lang="en-US" altLang="zh-TW" sz="1050" dirty="0"/>
                <a:t>(0, 22)       1.0</a:t>
              </a:r>
            </a:p>
            <a:p>
              <a:r>
                <a:rPr lang="en-US" altLang="zh-TW" sz="1050" dirty="0"/>
                <a:t>(0, 23)       1.0</a:t>
              </a:r>
            </a:p>
            <a:p>
              <a:r>
                <a:rPr lang="en-US" altLang="zh-TW" sz="1050" dirty="0"/>
                <a:t>(0, 24)       1.0</a:t>
              </a:r>
            </a:p>
            <a:p>
              <a:r>
                <a:rPr lang="en-US" altLang="zh-TW" sz="1050" dirty="0"/>
                <a:t> </a:t>
              </a:r>
              <a:r>
                <a:rPr lang="zh-TW" altLang="en-US" sz="1050" dirty="0"/>
                <a:t>         </a:t>
              </a:r>
              <a:r>
                <a:rPr lang="en-US" altLang="zh-TW" sz="1050" dirty="0"/>
                <a:t> :     :</a:t>
              </a:r>
            </a:p>
            <a:p>
              <a:r>
                <a:rPr lang="en-US" altLang="zh-TW" sz="1050" dirty="0"/>
                <a:t>  </a:t>
              </a:r>
              <a:endParaRPr lang="zh-TW" altLang="en-US" sz="105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74528" y="1905572"/>
              <a:ext cx="1104691" cy="4131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050" dirty="0"/>
                <a:t>(0, 29)       1.0</a:t>
              </a:r>
            </a:p>
            <a:p>
              <a:r>
                <a:rPr lang="en-US" altLang="zh-TW" sz="1050" dirty="0"/>
                <a:t>(0, 30)       2.0</a:t>
              </a:r>
            </a:p>
            <a:p>
              <a:r>
                <a:rPr lang="en-US" altLang="zh-TW" sz="1050" dirty="0"/>
                <a:t>(0, 31)       1.0</a:t>
              </a:r>
            </a:p>
            <a:p>
              <a:r>
                <a:rPr lang="en-US" altLang="zh-TW" sz="1050" dirty="0"/>
                <a:t>(0, 32)       1.0</a:t>
              </a:r>
            </a:p>
            <a:p>
              <a:r>
                <a:rPr lang="en-US" altLang="zh-TW" sz="1050" dirty="0"/>
                <a:t>(0, 33)       1.0</a:t>
              </a:r>
            </a:p>
            <a:p>
              <a:r>
                <a:rPr lang="en-US" altLang="zh-TW" sz="1050" dirty="0"/>
                <a:t>(0, 34)       1.0</a:t>
              </a:r>
            </a:p>
            <a:p>
              <a:r>
                <a:rPr lang="en-US" altLang="zh-TW" sz="1050" dirty="0"/>
                <a:t>(0, 35)       3.0</a:t>
              </a:r>
            </a:p>
            <a:p>
              <a:r>
                <a:rPr lang="en-US" altLang="zh-TW" sz="1050" dirty="0"/>
                <a:t>(0, 36)       1.0</a:t>
              </a:r>
            </a:p>
            <a:p>
              <a:r>
                <a:rPr lang="en-US" altLang="zh-TW" sz="1050" dirty="0"/>
                <a:t>(0, 37)       1.0</a:t>
              </a:r>
            </a:p>
            <a:p>
              <a:r>
                <a:rPr lang="en-US" altLang="zh-TW" sz="1050" dirty="0"/>
                <a:t>(0, 38)       1.0</a:t>
              </a:r>
            </a:p>
            <a:p>
              <a:r>
                <a:rPr lang="en-US" altLang="zh-TW" sz="1050" dirty="0"/>
                <a:t>(0, 39)       1.0</a:t>
              </a:r>
            </a:p>
            <a:p>
              <a:r>
                <a:rPr lang="en-US" altLang="zh-TW" sz="1050" dirty="0"/>
                <a:t>(0, 40)       1.0</a:t>
              </a:r>
            </a:p>
            <a:p>
              <a:r>
                <a:rPr lang="en-US" altLang="zh-TW" sz="1050" dirty="0"/>
                <a:t>(0, 41)       1.0</a:t>
              </a:r>
            </a:p>
            <a:p>
              <a:r>
                <a:rPr lang="en-US" altLang="zh-TW" sz="1050" dirty="0"/>
                <a:t>(0, 42)       1.0</a:t>
              </a:r>
            </a:p>
            <a:p>
              <a:r>
                <a:rPr lang="en-US" altLang="zh-TW" sz="1050" dirty="0"/>
                <a:t>(0, 43)       1.0</a:t>
              </a:r>
            </a:p>
            <a:p>
              <a:r>
                <a:rPr lang="en-US" altLang="zh-TW" sz="1050" dirty="0"/>
                <a:t>(0, 44)       1.0</a:t>
              </a:r>
            </a:p>
            <a:p>
              <a:r>
                <a:rPr lang="en-US" altLang="zh-TW" sz="1050" dirty="0"/>
                <a:t>(0, 45)       1.0</a:t>
              </a:r>
            </a:p>
            <a:p>
              <a:r>
                <a:rPr lang="en-US" altLang="zh-TW" sz="1050" dirty="0"/>
                <a:t>(0, 46)       1.0</a:t>
              </a:r>
            </a:p>
            <a:p>
              <a:r>
                <a:rPr lang="en-US" altLang="zh-TW" sz="1050" dirty="0"/>
                <a:t>(0, 47)       1.0</a:t>
              </a:r>
            </a:p>
            <a:p>
              <a:r>
                <a:rPr lang="en-US" altLang="zh-TW" sz="1050" dirty="0"/>
                <a:t>(0, 48)       1.0</a:t>
              </a:r>
            </a:p>
            <a:p>
              <a:r>
                <a:rPr lang="en-US" altLang="zh-TW" sz="1050" dirty="0"/>
                <a:t>(0, 49)       1.0</a:t>
              </a:r>
            </a:p>
            <a:p>
              <a:r>
                <a:rPr lang="en-US" altLang="zh-TW" sz="1050" dirty="0"/>
                <a:t>(0, 50)       1.0</a:t>
              </a:r>
            </a:p>
            <a:p>
              <a:r>
                <a:rPr lang="en-US" altLang="zh-TW" sz="1050" dirty="0"/>
                <a:t>(0, 51)       1.0</a:t>
              </a:r>
            </a:p>
            <a:p>
              <a:r>
                <a:rPr lang="en-US" altLang="zh-TW" sz="1050" dirty="0"/>
                <a:t>(0, 52)       1.0</a:t>
              </a:r>
            </a:p>
            <a:p>
              <a:r>
                <a:rPr lang="en-US" altLang="zh-TW" sz="1050" dirty="0"/>
                <a:t>(0, 53)       2.0</a:t>
              </a:r>
              <a:endParaRPr lang="zh-TW" altLang="en-US" sz="1050" dirty="0"/>
            </a:p>
          </p:txBody>
        </p:sp>
      </p:grpSp>
      <p:sp>
        <p:nvSpPr>
          <p:cNvPr id="61" name="向右箭號 60"/>
          <p:cNvSpPr/>
          <p:nvPr/>
        </p:nvSpPr>
        <p:spPr>
          <a:xfrm>
            <a:off x="4438308" y="3705440"/>
            <a:ext cx="1268855" cy="9645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</a:t>
            </a:r>
            <a:r>
              <a:rPr lang="en-US" altLang="zh-TW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</a:p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737658" y="1318023"/>
            <a:ext cx="340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(Sparse Matrix)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260610" y="2286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單篇統計詞頻</a:t>
            </a:r>
          </a:p>
        </p:txBody>
      </p:sp>
    </p:spTree>
    <p:extLst>
      <p:ext uri="{BB962C8B-B14F-4D97-AF65-F5344CB8AC3E}">
        <p14:creationId xmlns:p14="http://schemas.microsoft.com/office/powerpoint/2010/main" val="3766332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828414" y="2141036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3891064" y="1113273"/>
            <a:ext cx="6035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-learn (</a:t>
            </a:r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5582" y="2893730"/>
            <a:ext cx="7835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sklearn.feature_extraction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DictVectorizer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用於轉換 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estimators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可用的向量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sklearn.feature_extraction.text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TfidfTransformer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將矩陣轉換為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LinearSVC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演算法為例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844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910710" y="2163261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288630" y="1074641"/>
            <a:ext cx="797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提取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的用語特徵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5741" y="2423514"/>
            <a:ext cx="67200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將詞語及其出現次數轉換成向量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DictVectorizer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宣告向量轉換方法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c_tfidf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TfidfTransformer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c_tfidf.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 </a:t>
            </a:r>
          </a:p>
          <a:p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將所有的留言中的詞語矩陣，轉成向量並計算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餵入訓練資料 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以及資料標籤 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c_svc.coef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_[0]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取得留言用語的權重係數，值越大代表越有代表性</a:t>
            </a:r>
          </a:p>
        </p:txBody>
      </p:sp>
    </p:spTree>
    <p:extLst>
      <p:ext uri="{BB962C8B-B14F-4D97-AF65-F5344CB8AC3E}">
        <p14:creationId xmlns:p14="http://schemas.microsoft.com/office/powerpoint/2010/main" val="82605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by word/ sentence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in English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English, we can directly segment the word by space “ ”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I love machine learning.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[I, love, machine, learning]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in Chinese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Chinese, we segment the word by meaningful word rather than 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directly segment by characters.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我喜歡機器學習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機器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學習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	    rather than 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94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1605065" y="826069"/>
            <a:ext cx="943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的前三十大用語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350" y="2611415"/>
            <a:ext cx="818982" cy="60413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正面用語</a:t>
            </a:r>
          </a:p>
        </p:txBody>
      </p:sp>
      <p:sp>
        <p:nvSpPr>
          <p:cNvPr id="59" name="矩形 58"/>
          <p:cNvSpPr/>
          <p:nvPr/>
        </p:nvSpPr>
        <p:spPr>
          <a:xfrm>
            <a:off x="8429350" y="3430914"/>
            <a:ext cx="818982" cy="564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負面用語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51" y="2153695"/>
            <a:ext cx="4808305" cy="4145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4711" y="1656483"/>
            <a:ext cx="6996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display_top_features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c_svc.coef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_[0],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c_dvec.</a:t>
            </a:r>
            <a:r>
              <a:rPr lang="en-US" altLang="zh-TW" sz="16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get_feature_names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30)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686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2952" y="1819784"/>
            <a:ext cx="5309178" cy="1629209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4634" y="1840910"/>
            <a:ext cx="505332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/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ear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小明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,</a:t>
            </a:r>
          </a:p>
          <a:p>
            <a:pPr defTabSz="584200" hangingPunct="0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這是目前公司的最新技術，利用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apples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 和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pens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的特性可以讓產能最佳化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…………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  <a:sym typeface="Helvetica Light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5812054" y="3844811"/>
            <a:ext cx="561840" cy="608846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246596" y="4788764"/>
            <a:ext cx="5692756" cy="1230150"/>
            <a:chOff x="2845835" y="7034510"/>
            <a:chExt cx="6547222" cy="1436009"/>
          </a:xfrm>
        </p:grpSpPr>
        <p:sp>
          <p:nvSpPr>
            <p:cNvPr id="13" name="矩形 12"/>
            <p:cNvSpPr/>
            <p:nvPr/>
          </p:nvSpPr>
          <p:spPr>
            <a:xfrm>
              <a:off x="2845835" y="7034510"/>
              <a:ext cx="6547222" cy="1428887"/>
            </a:xfrm>
            <a:prstGeom prst="rect">
              <a:avLst/>
            </a:prstGeom>
            <a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21359" y="7057346"/>
              <a:ext cx="6125402" cy="1413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D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ear,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這是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公司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和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可以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15" name="圓角矩形圖說文字 14"/>
          <p:cNvSpPr/>
          <p:nvPr/>
        </p:nvSpPr>
        <p:spPr>
          <a:xfrm>
            <a:off x="5619710" y="1318783"/>
            <a:ext cx="3938458" cy="522129"/>
          </a:xfrm>
          <a:prstGeom prst="wedgeRoundRectCallout">
            <a:avLst>
              <a:gd name="adj1" fmla="val -37525"/>
              <a:gd name="adj2" fmla="val 114164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根據字詞結構將一句話斷字</a:t>
            </a:r>
          </a:p>
        </p:txBody>
      </p:sp>
    </p:spTree>
    <p:extLst>
      <p:ext uri="{BB962C8B-B14F-4D97-AF65-F5344CB8AC3E}">
        <p14:creationId xmlns:p14="http://schemas.microsoft.com/office/powerpoint/2010/main" val="10088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Removing Stop Words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word which is meaningless.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Usually do after segment.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 words in Chinese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of stop words: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今天的空氣品質不好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不好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 words in English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of stop words: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is, the, an, and, a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Today‘s air quality is not good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[Today's, air, quality, not, good]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6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7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56428" y="4453446"/>
            <a:ext cx="6547222" cy="1011611"/>
            <a:chOff x="3194655" y="7407271"/>
            <a:chExt cx="6547222" cy="1011611"/>
          </a:xfrm>
        </p:grpSpPr>
        <p:sp>
          <p:nvSpPr>
            <p:cNvPr id="6" name="矩形 5"/>
            <p:cNvSpPr/>
            <p:nvPr/>
          </p:nvSpPr>
          <p:spPr>
            <a:xfrm>
              <a:off x="3194655" y="7407271"/>
              <a:ext cx="6547222" cy="1011611"/>
            </a:xfrm>
            <a:prstGeom prst="rect">
              <a:avLst/>
            </a:prstGeom>
            <a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140858" y="958617"/>
            <a:ext cx="6547222" cy="1346454"/>
            <a:chOff x="3560943" y="7263295"/>
            <a:chExt cx="6547222" cy="1346454"/>
          </a:xfrm>
        </p:grpSpPr>
        <p:sp>
          <p:nvSpPr>
            <p:cNvPr id="9" name="矩形 8"/>
            <p:cNvSpPr/>
            <p:nvPr/>
          </p:nvSpPr>
          <p:spPr>
            <a:xfrm>
              <a:off x="3560943" y="7263295"/>
              <a:ext cx="6547222" cy="1346454"/>
            </a:xfrm>
            <a:prstGeom prst="rect">
              <a:avLst/>
            </a:prstGeom>
            <a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36467" y="7322762"/>
              <a:ext cx="6125402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D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ear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這是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公司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和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可以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11" name="圓角矩形圖說文字 10"/>
          <p:cNvSpPr/>
          <p:nvPr/>
        </p:nvSpPr>
        <p:spPr>
          <a:xfrm>
            <a:off x="7291423" y="2987362"/>
            <a:ext cx="2530533" cy="522129"/>
          </a:xfrm>
          <a:prstGeom prst="wedgeRoundRectCallout">
            <a:avLst>
              <a:gd name="adj1" fmla="val -54251"/>
              <a:gd name="adj2" fmla="val -23303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移除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stop-word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6109452" y="2946285"/>
            <a:ext cx="539262" cy="604282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47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Stemming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Stemming is to transform the word into its original type by removing word endings such as -s , 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“bikes” is replaced with “bike”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“raining” is replaced with “rain”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“tried” is replaced with “try”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8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8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9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056311" y="1126039"/>
            <a:ext cx="6547222" cy="1011611"/>
            <a:chOff x="3194655" y="7407271"/>
            <a:chExt cx="6547222" cy="1011611"/>
          </a:xfrm>
        </p:grpSpPr>
        <p:sp>
          <p:nvSpPr>
            <p:cNvPr id="6" name="矩形 5"/>
            <p:cNvSpPr/>
            <p:nvPr/>
          </p:nvSpPr>
          <p:spPr>
            <a:xfrm>
              <a:off x="3194655" y="7407271"/>
              <a:ext cx="6547222" cy="1011611"/>
            </a:xfrm>
            <a:prstGeom prst="rect">
              <a:avLst/>
            </a:prstGeom>
            <a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apples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8" name="圓角矩形圖說文字 7"/>
          <p:cNvSpPr/>
          <p:nvPr/>
        </p:nvSpPr>
        <p:spPr>
          <a:xfrm>
            <a:off x="7242262" y="2840625"/>
            <a:ext cx="2530533" cy="522129"/>
          </a:xfrm>
          <a:prstGeom prst="wedgeRoundRectCallout">
            <a:avLst>
              <a:gd name="adj1" fmla="val -54251"/>
              <a:gd name="adj2" fmla="val -23303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stemming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6060291" y="2799548"/>
            <a:ext cx="539262" cy="604282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056311" y="4130373"/>
            <a:ext cx="6547222" cy="1112772"/>
            <a:chOff x="3194655" y="7356690"/>
            <a:chExt cx="6547222" cy="1112772"/>
          </a:xfrm>
        </p:grpSpPr>
        <p:sp>
          <p:nvSpPr>
            <p:cNvPr id="11" name="矩形 10"/>
            <p:cNvSpPr/>
            <p:nvPr/>
          </p:nvSpPr>
          <p:spPr>
            <a:xfrm>
              <a:off x="3194655" y="7356690"/>
              <a:ext cx="6547222" cy="1112772"/>
            </a:xfrm>
            <a:prstGeom prst="rect">
              <a:avLst/>
            </a:prstGeom>
            <a:blipFill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en-US" altLang="zh-TW" sz="2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apple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1689</TotalTime>
  <Words>3916</Words>
  <Application>Microsoft Office PowerPoint</Application>
  <PresentationFormat>寬螢幕</PresentationFormat>
  <Paragraphs>562</Paragraphs>
  <Slides>41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微軟正黑體</vt:lpstr>
      <vt:lpstr>Arial</vt:lpstr>
      <vt:lpstr>Calibri</vt:lpstr>
      <vt:lpstr>Calibri Light</vt:lpstr>
      <vt:lpstr>天體</vt:lpstr>
      <vt:lpstr>PROJECTS of Natural language Processing</vt:lpstr>
      <vt:lpstr> Natural language processing</vt:lpstr>
      <vt:lpstr>Data Preparation</vt:lpstr>
      <vt:lpstr>Segmentation</vt:lpstr>
      <vt:lpstr>PowerPoint 簡報</vt:lpstr>
      <vt:lpstr>Removing Stop Words</vt:lpstr>
      <vt:lpstr>PowerPoint 簡報</vt:lpstr>
      <vt:lpstr>Stemming</vt:lpstr>
      <vt:lpstr>PowerPoint 簡報</vt:lpstr>
      <vt:lpstr>Representation</vt:lpstr>
      <vt:lpstr>自然語言理解</vt:lpstr>
      <vt:lpstr>SEMANTIC Similarity Measures</vt:lpstr>
      <vt:lpstr>PowerPoint 簡報</vt:lpstr>
      <vt:lpstr>Vector Representation</vt:lpstr>
      <vt:lpstr>TF-IDF</vt:lpstr>
      <vt:lpstr>TF-IDF</vt:lpstr>
      <vt:lpstr>PowerPoint 簡報</vt:lpstr>
      <vt:lpstr>PowerPoint 簡報</vt:lpstr>
      <vt:lpstr>PTT Opinion mining</vt:lpstr>
      <vt:lpstr>PTT 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張家瑋</cp:lastModifiedBy>
  <cp:revision>473</cp:revision>
  <dcterms:created xsi:type="dcterms:W3CDTF">2018-09-11T14:32:26Z</dcterms:created>
  <dcterms:modified xsi:type="dcterms:W3CDTF">2019-11-26T18:43:03Z</dcterms:modified>
</cp:coreProperties>
</file>