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6"/>
  </p:notesMasterIdLst>
  <p:sldIdLst>
    <p:sldId id="300" r:id="rId2"/>
    <p:sldId id="259" r:id="rId3"/>
    <p:sldId id="323" r:id="rId4"/>
    <p:sldId id="326" r:id="rId5"/>
    <p:sldId id="284" r:id="rId6"/>
    <p:sldId id="301" r:id="rId7"/>
    <p:sldId id="324" r:id="rId8"/>
    <p:sldId id="325" r:id="rId9"/>
    <p:sldId id="327" r:id="rId10"/>
    <p:sldId id="328" r:id="rId11"/>
    <p:sldId id="329" r:id="rId12"/>
    <p:sldId id="330" r:id="rId13"/>
    <p:sldId id="331" r:id="rId14"/>
    <p:sldId id="27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A95AB-AEF7-4BBB-9F25-BEE0C7D9EABE}" type="datetimeFigureOut">
              <a:rPr lang="zh-TW" altLang="en-US" smtClean="0"/>
              <a:t>2019/10/23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307FE-44D4-473E-A212-38A29FC60070}" type="slidenum">
              <a:rPr lang="zh-TW" altLang="en-US" smtClean="0"/>
              <a:t>‹#›</a:t>
            </a:fld>
            <a:endParaRPr lang="zh-TW" altLang="en-US"/>
          </a:p>
        </p:txBody>
      </p:sp>
    </p:spTree>
    <p:extLst>
      <p:ext uri="{BB962C8B-B14F-4D97-AF65-F5344CB8AC3E}">
        <p14:creationId xmlns:p14="http://schemas.microsoft.com/office/powerpoint/2010/main" val="233057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ED2897-DF01-4916-9A80-26BD18CC4A33}" type="datetime1">
              <a:rPr lang="zh-TW" altLang="en-US" smtClean="0"/>
              <a:t>2019/10/23</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74263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60A7FB3-BA53-49BE-A8B0-D71DAEA90A78}" type="datetime1">
              <a:rPr lang="zh-TW" altLang="en-US" smtClean="0"/>
              <a:t>2019/10/23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38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A83BDE0-0836-466A-A3C8-4540BF20FFA4}"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12256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29892EB-DE95-4F1A-84B7-0B1254B02B03}"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6369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334676D6-4055-4E7F-ABA1-7A689AA9FF01}"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944737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537BC34-F67E-4ACB-9E78-DABB2BE4146F}"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49927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768C065-9FEA-4F04-BD1B-98AC4D4CC013}"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742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9B4C50E-733F-4346-B125-355DE18AEEA3}"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1510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1BFD432-4583-47D3-A4C9-BF3340F73205}"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82173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023A82-2FFD-42FE-BAAF-52993178DA67}"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25019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7CE8BFC-C5BC-450A-99E6-B624D426A9C6}" type="datetime1">
              <a:rPr lang="zh-TW" altLang="en-US" smtClean="0"/>
              <a:t>2019/10/23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65462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29DD62D-F0FD-45A8-B2B6-4E0C77C80D79}" type="datetime1">
              <a:rPr lang="zh-TW" altLang="en-US" smtClean="0"/>
              <a:t>2019/10/23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37708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4149845-029B-4FA2-A268-BD9E2C14ED08}" type="datetime1">
              <a:rPr lang="zh-TW" altLang="en-US" smtClean="0"/>
              <a:t>2019/10/23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573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7C34484-9E0B-4D79-AEA9-5138788320B9}" type="datetime1">
              <a:rPr lang="zh-TW" altLang="en-US" smtClean="0"/>
              <a:t>2019/10/23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8676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B1BA2E2-0967-44E7-AF9F-830FDD9BBC4B}" type="datetime1">
              <a:rPr lang="zh-TW" altLang="en-US" smtClean="0"/>
              <a:t>2019/10/23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2675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B969A28-8544-4303-AA19-970B352A56AB}" type="datetime1">
              <a:rPr lang="zh-TW" altLang="en-US" smtClean="0"/>
              <a:t>2019/10/23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1427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FC1D1E6-02EB-4F21-AD37-DC2B418CCF70}" type="datetime1">
              <a:rPr lang="zh-TW" altLang="en-US" smtClean="0"/>
              <a:t>2019/10/23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8246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42697E-6B12-4979-AAAD-4177A0182C74}" type="datetime1">
              <a:rPr lang="zh-TW" altLang="en-US" smtClean="0"/>
              <a:t>2019/10/23</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59349721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a:bodyPr>
          <a:lstStyle/>
          <a:p>
            <a:r>
              <a:rPr lang="zh-TW" altLang="en-US" sz="5300" b="1" smtClean="0">
                <a:latin typeface="微軟正黑體" panose="020B0604030504040204" pitchFamily="34" charset="-120"/>
                <a:ea typeface="微軟正黑體" panose="020B0604030504040204" pitchFamily="34" charset="-120"/>
              </a:rPr>
              <a:t>雲端數據運算與分析</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971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noFill/>
          <a:ln w="38100">
            <a:noFill/>
          </a:ln>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Get Data with Chinese</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10</a:t>
            </a:fld>
            <a:endParaRPr lang="zh-TW"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98" y="1926137"/>
            <a:ext cx="296188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807868" y="3000652"/>
            <a:ext cx="2095130" cy="11460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07868" y="2580052"/>
            <a:ext cx="2299316" cy="18978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649" y="1926137"/>
            <a:ext cx="20555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793" y="3414565"/>
            <a:ext cx="5226942" cy="1464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noFill/>
          <a:ln w="38100">
            <a:noFill/>
          </a:ln>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Get Data by name</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11</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47" y="3079705"/>
            <a:ext cx="66484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02747" y="2413337"/>
            <a:ext cx="3843616" cy="461665"/>
          </a:xfrm>
          <a:prstGeom prst="rect">
            <a:avLst/>
          </a:prstGeom>
        </p:spPr>
        <p:txBody>
          <a:bodyPr wrap="none">
            <a:spAutoFit/>
          </a:bodyPr>
          <a:lstStyle/>
          <a:p>
            <a:r>
              <a:rPr lang="en-US" altLang="zh-TW" sz="2400" dirty="0">
                <a:latin typeface="微軟正黑體" panose="020B0604030504040204" pitchFamily="34" charset="-120"/>
                <a:ea typeface="微軟正黑體" panose="020B0604030504040204" pitchFamily="34" charset="-120"/>
              </a:rPr>
              <a:t>from flask import request</a:t>
            </a:r>
            <a:endParaRPr lang="zh-TW" altLang="en-US" sz="2400" dirty="0">
              <a:latin typeface="微軟正黑體" panose="020B0604030504040204" pitchFamily="34" charset="-120"/>
              <a:ea typeface="微軟正黑體" panose="020B0604030504040204" pitchFamily="34" charset="-12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467" y="3079705"/>
            <a:ext cx="40576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518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noFill/>
          <a:ln w="38100">
            <a:noFill/>
          </a:ln>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Get Data FROM</a:t>
            </a:r>
            <a:r>
              <a:rPr lang="zh-TW" altLang="en-US" sz="4000" b="1" dirty="0" smtClean="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CSV</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12</a:t>
            </a:fld>
            <a:endParaRPr lang="zh-TW" altLang="en-US"/>
          </a:p>
        </p:txBody>
      </p:sp>
      <p:grpSp>
        <p:nvGrpSpPr>
          <p:cNvPr id="6" name="群組 5"/>
          <p:cNvGrpSpPr/>
          <p:nvPr/>
        </p:nvGrpSpPr>
        <p:grpSpPr>
          <a:xfrm>
            <a:off x="1392284" y="1881427"/>
            <a:ext cx="4495800" cy="4798457"/>
            <a:chOff x="277586" y="1881427"/>
            <a:chExt cx="4495800" cy="4798457"/>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86" y="2250759"/>
              <a:ext cx="44958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77586" y="1881427"/>
              <a:ext cx="1750929"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gapminder.csv</a:t>
              </a:r>
              <a:endParaRPr lang="zh-TW" altLang="en-US" dirty="0">
                <a:latin typeface="微軟正黑體" panose="020B0604030504040204" pitchFamily="34" charset="-120"/>
                <a:ea typeface="微軟正黑體" panose="020B0604030504040204" pitchFamily="34" charset="-120"/>
              </a:endParaRPr>
            </a:p>
          </p:txBody>
        </p:sp>
      </p:gr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691" y="2250759"/>
            <a:ext cx="365114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87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noFill/>
          <a:ln w="38100">
            <a:noFill/>
          </a:ln>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Get Data FROM</a:t>
            </a:r>
            <a:r>
              <a:rPr lang="zh-TW" altLang="en-US" sz="4000" b="1" dirty="0" smtClean="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CSV</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13</a:t>
            </a:fld>
            <a:endParaRPr lang="zh-TW"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24" y="2431053"/>
            <a:ext cx="60102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739" y="2431053"/>
            <a:ext cx="4919938" cy="3030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01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58819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17" y="495051"/>
            <a:ext cx="11012339" cy="5764582"/>
          </a:xfrm>
          <a:prstGeom prst="rect">
            <a:avLst/>
          </a:prstGeom>
        </p:spPr>
      </p:pic>
      <p:sp>
        <p:nvSpPr>
          <p:cNvPr id="4" name="標題 3"/>
          <p:cNvSpPr>
            <a:spLocks noGrp="1"/>
          </p:cNvSpPr>
          <p:nvPr>
            <p:ph type="title"/>
          </p:nvPr>
        </p:nvSpPr>
        <p:spPr>
          <a:xfrm>
            <a:off x="1176073" y="2110650"/>
            <a:ext cx="5700216" cy="2223181"/>
          </a:xfrm>
        </p:spPr>
        <p:txBody>
          <a:bodyPr>
            <a:normAutofit/>
          </a:bodyPr>
          <a:lstStyle/>
          <a:p>
            <a:r>
              <a:rPr lang="en-US" altLang="zh-TW" b="1" dirty="0" err="1" smtClean="0">
                <a:solidFill>
                  <a:srgbClr val="FFFF00"/>
                </a:solidFill>
                <a:latin typeface="微軟正黑體" panose="020B0604030504040204" pitchFamily="34" charset="-120"/>
                <a:ea typeface="微軟正黑體" panose="020B0604030504040204" pitchFamily="34" charset="-120"/>
              </a:rPr>
              <a:t>R</a:t>
            </a:r>
            <a:r>
              <a:rPr lang="en-US" altLang="zh-TW" b="1" dirty="0" err="1" smtClean="0">
                <a:latin typeface="微軟正黑體" panose="020B0604030504040204" pitchFamily="34" charset="-120"/>
                <a:ea typeface="微軟正黑體" panose="020B0604030504040204" pitchFamily="34" charset="-120"/>
              </a:rPr>
              <a:t>eSTFUL</a:t>
            </a:r>
            <a:r>
              <a:rPr lang="zh-TW" altLang="en-US" b="1" dirty="0" smtClean="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API &amp; </a:t>
            </a:r>
            <a:r>
              <a:rPr lang="en-US" altLang="zh-TW" b="1" dirty="0" smtClean="0">
                <a:solidFill>
                  <a:srgbClr val="FFFF00"/>
                </a:solidFill>
                <a:latin typeface="微軟正黑體" panose="020B0604030504040204" pitchFamily="34" charset="-120"/>
                <a:ea typeface="微軟正黑體" panose="020B0604030504040204" pitchFamily="34" charset="-120"/>
              </a:rPr>
              <a:t>F</a:t>
            </a:r>
            <a:r>
              <a:rPr lang="en-US" altLang="zh-TW" b="1" dirty="0" smtClean="0">
                <a:latin typeface="微軟正黑體" panose="020B0604030504040204" pitchFamily="34" charset="-120"/>
                <a:ea typeface="微軟正黑體" panose="020B0604030504040204" pitchFamily="34" charset="-120"/>
              </a:rPr>
              <a:t>LASK</a:t>
            </a:r>
            <a:endParaRPr lang="zh-TW" altLang="en-US" b="1" dirty="0">
              <a:latin typeface="微軟正黑體" panose="020B0604030504040204" pitchFamily="34" charset="-120"/>
              <a:ea typeface="微軟正黑體" panose="020B0604030504040204" pitchFamily="34" charset="-120"/>
            </a:endParaRPr>
          </a:p>
        </p:txBody>
      </p:sp>
      <p:sp>
        <p:nvSpPr>
          <p:cNvPr id="7" name="標題 3"/>
          <p:cNvSpPr txBox="1">
            <a:spLocks/>
          </p:cNvSpPr>
          <p:nvPr/>
        </p:nvSpPr>
        <p:spPr>
          <a:xfrm>
            <a:off x="8790196" y="5036278"/>
            <a:ext cx="2564343" cy="73440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TW" sz="2800" b="1" dirty="0" smtClean="0">
                <a:latin typeface="微軟正黑體" panose="020B0604030504040204" pitchFamily="34" charset="-120"/>
                <a:ea typeface="微軟正黑體" panose="020B0604030504040204" pitchFamily="34" charset="-120"/>
              </a:rPr>
              <a:t>Flask</a:t>
            </a:r>
            <a:endParaRPr lang="en-US" altLang="zh-TW" sz="2800" b="1" dirty="0">
              <a:latin typeface="微軟正黑體" panose="020B0604030504040204" pitchFamily="34" charset="-120"/>
              <a:ea typeface="微軟正黑體" panose="020B0604030504040204" pitchFamily="34" charset="-120"/>
            </a:endParaRPr>
          </a:p>
        </p:txBody>
      </p:sp>
      <p:sp>
        <p:nvSpPr>
          <p:cNvPr id="8" name="文字版面配置區 4"/>
          <p:cNvSpPr txBox="1">
            <a:spLocks/>
          </p:cNvSpPr>
          <p:nvPr/>
        </p:nvSpPr>
        <p:spPr>
          <a:xfrm>
            <a:off x="7817024" y="2110650"/>
            <a:ext cx="490748" cy="3922776"/>
          </a:xfrm>
          <a:prstGeom prst="rect">
            <a:avLst/>
          </a:prstGeom>
        </p:spPr>
        <p:txBody>
          <a:bodyPr vert="wordArtVertRtl" lIns="91440" tIns="45720" rIns="91440" bIns="45720" rtlCol="0" anchor="t">
            <a:no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ctr"/>
            <a:r>
              <a:rPr lang="en-US" altLang="zh-TW" sz="2400" b="1" dirty="0" smtClean="0">
                <a:latin typeface="微軟正黑體" panose="020B0604030504040204" pitchFamily="34" charset="-120"/>
                <a:ea typeface="微軟正黑體" panose="020B0604030504040204" pitchFamily="34" charset="-120"/>
              </a:rPr>
              <a:t>Restful</a:t>
            </a:r>
          </a:p>
        </p:txBody>
      </p:sp>
    </p:spTree>
    <p:extLst>
      <p:ext uri="{BB962C8B-B14F-4D97-AF65-F5344CB8AC3E}">
        <p14:creationId xmlns:p14="http://schemas.microsoft.com/office/powerpoint/2010/main" val="1275663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Restful API</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1323703" y="2142067"/>
            <a:ext cx="9493523" cy="3649133"/>
          </a:xfrm>
        </p:spPr>
        <p:txBody>
          <a:bodyPr>
            <a:normAutofit lnSpcReduction="10000"/>
          </a:bodyPr>
          <a:lstStyle/>
          <a:p>
            <a:pPr algn="just"/>
            <a:r>
              <a:rPr lang="en-US" altLang="zh-TW" sz="2400" dirty="0">
                <a:latin typeface="微軟正黑體" panose="020B0604030504040204" pitchFamily="34" charset="-120"/>
                <a:ea typeface="微軟正黑體" panose="020B0604030504040204" pitchFamily="34" charset="-120"/>
              </a:rPr>
              <a:t>API</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Application Programming Interface</a:t>
            </a:r>
            <a:r>
              <a:rPr lang="zh-TW" altLang="en-US" sz="2400" dirty="0">
                <a:latin typeface="微軟正黑體" panose="020B0604030504040204" pitchFamily="34" charset="-120"/>
                <a:ea typeface="微軟正黑體" panose="020B0604030504040204" pitchFamily="34" charset="-120"/>
              </a:rPr>
              <a:t>） 指的是一段程式碼與作業系統、與其他段程式碼彼此之間溝通的</a:t>
            </a:r>
            <a:r>
              <a:rPr lang="zh-TW" altLang="en-US" sz="2400" dirty="0" smtClean="0">
                <a:latin typeface="微軟正黑體" panose="020B0604030504040204" pitchFamily="34" charset="-120"/>
                <a:ea typeface="微軟正黑體" panose="020B0604030504040204" pitchFamily="34" charset="-120"/>
              </a:rPr>
              <a:t>管道。</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建構於網站應用程式的 </a:t>
            </a:r>
            <a:r>
              <a:rPr lang="en-US" altLang="zh-TW" sz="2400" dirty="0">
                <a:latin typeface="微軟正黑體" panose="020B0604030504040204" pitchFamily="34" charset="-120"/>
                <a:ea typeface="微軟正黑體" panose="020B0604030504040204" pitchFamily="34" charset="-120"/>
              </a:rPr>
              <a:t>API </a:t>
            </a:r>
            <a:r>
              <a:rPr lang="zh-TW" altLang="en-US" sz="2400" dirty="0">
                <a:latin typeface="微軟正黑體" panose="020B0604030504040204" pitchFamily="34" charset="-120"/>
                <a:ea typeface="微軟正黑體" panose="020B0604030504040204" pitchFamily="34" charset="-120"/>
              </a:rPr>
              <a:t>類型，即 </a:t>
            </a:r>
            <a:r>
              <a:rPr lang="en-US" altLang="zh-TW" sz="2400" dirty="0">
                <a:latin typeface="微軟正黑體" panose="020B0604030504040204" pitchFamily="34" charset="-120"/>
                <a:ea typeface="微軟正黑體" panose="020B0604030504040204" pitchFamily="34" charset="-120"/>
              </a:rPr>
              <a:t>Web </a:t>
            </a:r>
            <a:r>
              <a:rPr lang="en-US" altLang="zh-TW" sz="2400" dirty="0" smtClean="0">
                <a:latin typeface="微軟正黑體" panose="020B0604030504040204" pitchFamily="34" charset="-120"/>
                <a:ea typeface="微軟正黑體" panose="020B0604030504040204" pitchFamily="34" charset="-120"/>
              </a:rPr>
              <a:t>API</a:t>
            </a:r>
            <a:r>
              <a:rPr lang="zh-TW" altLang="en-US" sz="2400" dirty="0">
                <a:latin typeface="微軟正黑體" panose="020B0604030504040204" pitchFamily="34" charset="-120"/>
                <a:ea typeface="微軟正黑體" panose="020B0604030504040204" pitchFamily="34" charset="-120"/>
              </a:rPr>
              <a:t>，透過網站應用程式達成讓資料與應用程式功能在不同工作環境中共同分享的工具</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en-US" altLang="zh-TW" sz="2400" dirty="0">
                <a:latin typeface="微軟正黑體" panose="020B0604030504040204" pitchFamily="34" charset="-120"/>
                <a:ea typeface="微軟正黑體" panose="020B0604030504040204" pitchFamily="34" charset="-120"/>
              </a:rPr>
              <a:t>REST</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Representational State Transfer</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REST </a:t>
            </a:r>
            <a:r>
              <a:rPr lang="zh-TW" altLang="en-US" sz="2400" dirty="0">
                <a:latin typeface="微軟正黑體" panose="020B0604030504040204" pitchFamily="34" charset="-120"/>
                <a:ea typeface="微軟正黑體" panose="020B0604030504040204" pitchFamily="34" charset="-120"/>
              </a:rPr>
              <a:t>是描述 </a:t>
            </a:r>
            <a:r>
              <a:rPr lang="en-US" altLang="zh-TW" sz="2400" dirty="0">
                <a:latin typeface="微軟正黑體" panose="020B0604030504040204" pitchFamily="34" charset="-120"/>
                <a:ea typeface="微軟正黑體" panose="020B0604030504040204" pitchFamily="34" charset="-120"/>
              </a:rPr>
              <a:t>Web API </a:t>
            </a:r>
            <a:r>
              <a:rPr lang="zh-TW" altLang="en-US" sz="2400" dirty="0">
                <a:latin typeface="微軟正黑體" panose="020B0604030504040204" pitchFamily="34" charset="-120"/>
                <a:ea typeface="微軟正黑體" panose="020B0604030504040204" pitchFamily="34" charset="-120"/>
              </a:rPr>
              <a:t>最佳實踐方式的哲學，遵循 </a:t>
            </a:r>
            <a:r>
              <a:rPr lang="en-US" altLang="zh-TW" sz="2400" dirty="0">
                <a:latin typeface="微軟正黑體" panose="020B0604030504040204" pitchFamily="34" charset="-120"/>
                <a:ea typeface="微軟正黑體" panose="020B0604030504040204" pitchFamily="34" charset="-120"/>
              </a:rPr>
              <a:t>REST </a:t>
            </a:r>
            <a:r>
              <a:rPr lang="zh-TW" altLang="en-US" sz="2400" dirty="0">
                <a:latin typeface="微軟正黑體" panose="020B0604030504040204" pitchFamily="34" charset="-120"/>
                <a:ea typeface="微軟正黑體" panose="020B0604030504040204" pitchFamily="34" charset="-120"/>
              </a:rPr>
              <a:t>所設計出來的 </a:t>
            </a:r>
            <a:r>
              <a:rPr lang="en-US" altLang="zh-TW" sz="2400" dirty="0">
                <a:latin typeface="微軟正黑體" panose="020B0604030504040204" pitchFamily="34" charset="-120"/>
                <a:ea typeface="微軟正黑體" panose="020B0604030504040204" pitchFamily="34" charset="-120"/>
              </a:rPr>
              <a:t>Web API </a:t>
            </a:r>
            <a:r>
              <a:rPr lang="zh-TW" altLang="en-US" sz="2400" dirty="0">
                <a:latin typeface="微軟正黑體" panose="020B0604030504040204" pitchFamily="34" charset="-120"/>
                <a:ea typeface="微軟正黑體" panose="020B0604030504040204" pitchFamily="34" charset="-120"/>
              </a:rPr>
              <a:t>就能夠被稱呼為 </a:t>
            </a:r>
            <a:r>
              <a:rPr lang="en-US" altLang="zh-TW" sz="2400" dirty="0">
                <a:latin typeface="微軟正黑體" panose="020B0604030504040204" pitchFamily="34" charset="-120"/>
                <a:ea typeface="微軟正黑體" panose="020B0604030504040204" pitchFamily="34" charset="-120"/>
              </a:rPr>
              <a:t>REST API</a:t>
            </a:r>
            <a:r>
              <a:rPr lang="zh-TW" altLang="en-US" sz="2400"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3</a:t>
            </a:fld>
            <a:endParaRPr lang="zh-TW" altLang="en-US"/>
          </a:p>
        </p:txBody>
      </p:sp>
    </p:spTree>
    <p:extLst>
      <p:ext uri="{BB962C8B-B14F-4D97-AF65-F5344CB8AC3E}">
        <p14:creationId xmlns:p14="http://schemas.microsoft.com/office/powerpoint/2010/main" val="29887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Restful API </a:t>
            </a:r>
            <a:r>
              <a:rPr lang="zh-TW" altLang="en-US" sz="4000" b="1" dirty="0" smtClean="0">
                <a:latin typeface="微軟正黑體" panose="020B0604030504040204" pitchFamily="34" charset="-120"/>
                <a:ea typeface="微軟正黑體" panose="020B0604030504040204" pitchFamily="34" charset="-120"/>
              </a:rPr>
              <a:t>的請求類型</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4</a:t>
            </a:fld>
            <a:endParaRPr lang="zh-TW" altLang="en-US"/>
          </a:p>
        </p:txBody>
      </p:sp>
      <p:sp>
        <p:nvSpPr>
          <p:cNvPr id="2" name="矩形 1"/>
          <p:cNvSpPr/>
          <p:nvPr/>
        </p:nvSpPr>
        <p:spPr>
          <a:xfrm>
            <a:off x="2743200" y="2075779"/>
            <a:ext cx="6096000" cy="4093428"/>
          </a:xfrm>
          <a:prstGeom prst="rect">
            <a:avLst/>
          </a:prstGeom>
        </p:spPr>
        <p:txBody>
          <a:bodyPr>
            <a:spAutoFit/>
          </a:bodyPr>
          <a:lstStyle/>
          <a:p>
            <a:pPr marL="285750" indent="-285750">
              <a:buFont typeface="Arial" panose="020B0604020202020204" pitchFamily="34" charset="0"/>
              <a:buChar char="•"/>
            </a:pPr>
            <a:r>
              <a:rPr lang="en-US" altLang="zh-TW" sz="2000" b="1" dirty="0" smtClean="0">
                <a:solidFill>
                  <a:srgbClr val="FFFF00"/>
                </a:solidFill>
                <a:latin typeface="微軟正黑體" panose="020B0604030504040204" pitchFamily="34" charset="-120"/>
                <a:ea typeface="微軟正黑體" panose="020B0604030504040204" pitchFamily="34" charset="-120"/>
              </a:rPr>
              <a:t>GET</a:t>
            </a:r>
          </a:p>
          <a:p>
            <a:pPr marL="742950" lvl="1" indent="-285750">
              <a:buFont typeface="Wingdings" panose="05000000000000000000" pitchFamily="2" charset="2"/>
              <a:buChar char="n"/>
            </a:pPr>
            <a:r>
              <a:rPr lang="zh-TW" altLang="en-US" dirty="0" smtClean="0">
                <a:latin typeface="微軟正黑體" panose="020B0604030504040204" pitchFamily="34" charset="-120"/>
                <a:ea typeface="微軟正黑體" panose="020B0604030504040204" pitchFamily="34" charset="-120"/>
              </a:rPr>
              <a:t>向</a:t>
            </a:r>
            <a:r>
              <a:rPr lang="zh-TW" altLang="en-US" dirty="0">
                <a:latin typeface="微軟正黑體" panose="020B0604030504040204" pitchFamily="34" charset="-120"/>
                <a:ea typeface="微軟正黑體" panose="020B0604030504040204" pitchFamily="34" charset="-120"/>
              </a:rPr>
              <a:t>伺服器提出取得資訊的請求，所以伺服器處理此類的請求不應有更改資料的動作</a:t>
            </a:r>
            <a:r>
              <a:rPr lang="zh-TW" altLang="en-US"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000" b="1" dirty="0">
                <a:solidFill>
                  <a:srgbClr val="FFFF00"/>
                </a:solidFill>
                <a:latin typeface="微軟正黑體" panose="020B0604030504040204" pitchFamily="34" charset="-120"/>
                <a:ea typeface="微軟正黑體" panose="020B0604030504040204" pitchFamily="34" charset="-120"/>
              </a:rPr>
              <a:t>POST</a:t>
            </a:r>
          </a:p>
          <a:p>
            <a:pPr marL="742950" lvl="1" indent="-285750">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向指定資源提交資料，請求伺服器進行處理更新資料的方法，若是存在資料時則會再新增一</a:t>
            </a:r>
            <a:r>
              <a:rPr lang="zh-TW" altLang="en-US" dirty="0" smtClean="0">
                <a:latin typeface="微軟正黑體" panose="020B0604030504040204" pitchFamily="34" charset="-120"/>
                <a:ea typeface="微軟正黑體" panose="020B0604030504040204" pitchFamily="34" charset="-120"/>
              </a:rPr>
              <a:t>筆</a:t>
            </a: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000" b="1" dirty="0">
                <a:solidFill>
                  <a:srgbClr val="FFFF00"/>
                </a:solidFill>
                <a:latin typeface="微軟正黑體" panose="020B0604030504040204" pitchFamily="34" charset="-120"/>
                <a:ea typeface="微軟正黑體" panose="020B0604030504040204" pitchFamily="34" charset="-120"/>
              </a:rPr>
              <a:t>PUT</a:t>
            </a:r>
          </a:p>
          <a:p>
            <a:pPr marL="742950" lvl="1" indent="-285750">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向指定資源位置上傳其最新內容，如果存在就有資料就更新</a:t>
            </a:r>
            <a:r>
              <a:rPr lang="zh-TW" altLang="en-US" dirty="0" smtClean="0">
                <a:latin typeface="微軟正黑體" panose="020B0604030504040204" pitchFamily="34" charset="-120"/>
                <a:ea typeface="微軟正黑體" panose="020B0604030504040204" pitchFamily="34" charset="-120"/>
              </a:rPr>
              <a:t>資料</a:t>
            </a: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000" b="1" dirty="0">
                <a:solidFill>
                  <a:srgbClr val="FFFF00"/>
                </a:solidFill>
                <a:latin typeface="微軟正黑體" panose="020B0604030504040204" pitchFamily="34" charset="-120"/>
                <a:ea typeface="微軟正黑體" panose="020B0604030504040204" pitchFamily="34" charset="-120"/>
              </a:rPr>
              <a:t>PATCH</a:t>
            </a:r>
          </a:p>
          <a:p>
            <a:pPr marL="742950" lvl="1" indent="-285750">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向伺服器提出修改局部資料的請求，與</a:t>
            </a:r>
            <a:r>
              <a:rPr lang="en-US" altLang="zh-TW" dirty="0">
                <a:latin typeface="微軟正黑體" panose="020B0604030504040204" pitchFamily="34" charset="-120"/>
                <a:ea typeface="微軟正黑體" panose="020B0604030504040204" pitchFamily="34" charset="-120"/>
              </a:rPr>
              <a:t>POST</a:t>
            </a:r>
            <a:r>
              <a:rPr lang="zh-TW" altLang="en-US" dirty="0">
                <a:latin typeface="微軟正黑體" panose="020B0604030504040204" pitchFamily="34" charset="-120"/>
                <a:ea typeface="微軟正黑體" panose="020B0604030504040204" pitchFamily="34" charset="-120"/>
              </a:rPr>
              <a:t>相比就是會新增很多筆</a:t>
            </a:r>
            <a:r>
              <a:rPr lang="zh-TW" altLang="en-US" dirty="0" smtClean="0">
                <a:latin typeface="微軟正黑體" panose="020B0604030504040204" pitchFamily="34" charset="-120"/>
                <a:ea typeface="微軟正黑體" panose="020B0604030504040204" pitchFamily="34" charset="-120"/>
              </a:rPr>
              <a:t>資料</a:t>
            </a: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000" b="1" dirty="0">
                <a:solidFill>
                  <a:srgbClr val="FFFF00"/>
                </a:solidFill>
                <a:latin typeface="微軟正黑體" panose="020B0604030504040204" pitchFamily="34" charset="-120"/>
                <a:ea typeface="微軟正黑體" panose="020B0604030504040204" pitchFamily="34" charset="-120"/>
              </a:rPr>
              <a:t>DELETE</a:t>
            </a:r>
          </a:p>
          <a:p>
            <a:pPr marL="742950" lvl="1" indent="-285750">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向伺服器提出刪除資料的請求</a:t>
            </a:r>
          </a:p>
        </p:txBody>
      </p:sp>
    </p:spTree>
    <p:extLst>
      <p:ext uri="{BB962C8B-B14F-4D97-AF65-F5344CB8AC3E}">
        <p14:creationId xmlns:p14="http://schemas.microsoft.com/office/powerpoint/2010/main" val="300270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Flask</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1680754" y="2142067"/>
            <a:ext cx="9136472" cy="3335624"/>
          </a:xfrm>
        </p:spPr>
        <p:txBody>
          <a:bodyPr>
            <a:normAutofit/>
          </a:bodyPr>
          <a:lstStyle/>
          <a:p>
            <a:pPr algn="just"/>
            <a:r>
              <a:rPr lang="en-US" altLang="zh-TW" sz="2400" dirty="0">
                <a:latin typeface="微軟正黑體" panose="020B0604030504040204" pitchFamily="34" charset="-120"/>
                <a:ea typeface="微軟正黑體" panose="020B0604030504040204" pitchFamily="34" charset="-120"/>
              </a:rPr>
              <a:t>Python </a:t>
            </a:r>
            <a:r>
              <a:rPr lang="zh-TW" altLang="en-US" sz="2400" dirty="0">
                <a:latin typeface="微軟正黑體" panose="020B0604030504040204" pitchFamily="34" charset="-120"/>
                <a:ea typeface="微軟正黑體" panose="020B0604030504040204" pitchFamily="34" charset="-120"/>
              </a:rPr>
              <a:t>有許多能用於創建 </a:t>
            </a:r>
            <a:r>
              <a:rPr lang="en-US" altLang="zh-TW" sz="2400" dirty="0">
                <a:latin typeface="微軟正黑體" panose="020B0604030504040204" pitchFamily="34" charset="-120"/>
                <a:ea typeface="微軟正黑體" panose="020B0604030504040204" pitchFamily="34" charset="-120"/>
              </a:rPr>
              <a:t>Web </a:t>
            </a:r>
            <a:r>
              <a:rPr lang="zh-TW" altLang="en-US" sz="2400" dirty="0">
                <a:latin typeface="微軟正黑體" panose="020B0604030504040204" pitchFamily="34" charset="-120"/>
                <a:ea typeface="微軟正黑體" panose="020B0604030504040204" pitchFamily="34" charset="-120"/>
              </a:rPr>
              <a:t>應用程式和 </a:t>
            </a:r>
            <a:r>
              <a:rPr lang="en-US" altLang="zh-TW" sz="2400" dirty="0">
                <a:latin typeface="微軟正黑體" panose="020B0604030504040204" pitchFamily="34" charset="-120"/>
                <a:ea typeface="微軟正黑體" panose="020B0604030504040204" pitchFamily="34" charset="-120"/>
              </a:rPr>
              <a:t>Web API </a:t>
            </a:r>
            <a:r>
              <a:rPr lang="zh-TW" altLang="en-US" sz="2400" dirty="0">
                <a:latin typeface="微軟正黑體" panose="020B0604030504040204" pitchFamily="34" charset="-120"/>
                <a:ea typeface="微軟正黑體" panose="020B0604030504040204" pitchFamily="34" charset="-120"/>
              </a:rPr>
              <a:t>的框架</a:t>
            </a:r>
            <a:r>
              <a:rPr lang="zh-TW" altLang="en-US" sz="2400" dirty="0" smtClean="0">
                <a:latin typeface="微軟正黑體" panose="020B0604030504040204" pitchFamily="34" charset="-120"/>
                <a:ea typeface="微軟正黑體" panose="020B0604030504040204" pitchFamily="34" charset="-120"/>
              </a:rPr>
              <a:t>，而輕</a:t>
            </a:r>
            <a:r>
              <a:rPr lang="zh-TW" altLang="en-US" sz="2400" dirty="0">
                <a:latin typeface="微軟正黑體" panose="020B0604030504040204" pitchFamily="34" charset="-120"/>
                <a:ea typeface="微軟正黑體" panose="020B0604030504040204" pitchFamily="34" charset="-120"/>
              </a:rPr>
              <a:t>量的 </a:t>
            </a:r>
            <a:r>
              <a:rPr lang="en-US" altLang="zh-TW" sz="2400" dirty="0">
                <a:latin typeface="微軟正黑體" panose="020B0604030504040204" pitchFamily="34" charset="-120"/>
                <a:ea typeface="微軟正黑體" panose="020B0604030504040204" pitchFamily="34" charset="-120"/>
              </a:rPr>
              <a:t>Flask </a:t>
            </a:r>
            <a:r>
              <a:rPr lang="zh-TW" altLang="en-US" sz="2400" dirty="0" smtClean="0">
                <a:latin typeface="微軟正黑體" panose="020B0604030504040204" pitchFamily="34" charset="-120"/>
                <a:ea typeface="微軟正黑體" panose="020B0604030504040204" pitchFamily="34" charset="-120"/>
              </a:rPr>
              <a:t>框架可以勝任</a:t>
            </a:r>
            <a:r>
              <a:rPr lang="en-US" altLang="zh-TW" sz="2400" dirty="0">
                <a:latin typeface="微軟正黑體" panose="020B0604030504040204" pitchFamily="34" charset="-120"/>
                <a:ea typeface="微軟正黑體" panose="020B0604030504040204" pitchFamily="34" charset="-120"/>
              </a:rPr>
              <a:t>Web API </a:t>
            </a:r>
            <a:r>
              <a:rPr lang="zh-TW" altLang="en-US" sz="2400" dirty="0">
                <a:latin typeface="微軟正黑體" panose="020B0604030504040204" pitchFamily="34" charset="-120"/>
                <a:ea typeface="微軟正黑體" panose="020B0604030504040204" pitchFamily="34" charset="-120"/>
              </a:rPr>
              <a:t>的需求：管理 </a:t>
            </a:r>
            <a:r>
              <a:rPr lang="en-US" altLang="zh-TW" sz="2400" dirty="0">
                <a:latin typeface="微軟正黑體" panose="020B0604030504040204" pitchFamily="34" charset="-120"/>
                <a:ea typeface="微軟正黑體" panose="020B0604030504040204" pitchFamily="34" charset="-120"/>
              </a:rPr>
              <a:t>HTTP </a:t>
            </a:r>
            <a:r>
              <a:rPr lang="zh-TW" altLang="en-US" sz="2400" dirty="0">
                <a:latin typeface="微軟正黑體" panose="020B0604030504040204" pitchFamily="34" charset="-120"/>
                <a:ea typeface="微軟正黑體" panose="020B0604030504040204" pitchFamily="34" charset="-120"/>
              </a:rPr>
              <a:t>請求和顯示資料內容</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en-US" altLang="zh-TW" sz="2400" dirty="0" smtClean="0">
                <a:latin typeface="微軟正黑體" panose="020B0604030504040204" pitchFamily="34" charset="-120"/>
                <a:ea typeface="微軟正黑體" panose="020B0604030504040204" pitchFamily="34" charset="-120"/>
              </a:rPr>
              <a:t>flask-restful</a:t>
            </a:r>
            <a:r>
              <a:rPr lang="zh-TW" altLang="en-US" sz="2400" dirty="0" smtClean="0">
                <a:latin typeface="微軟正黑體" panose="020B0604030504040204" pitchFamily="34" charset="-120"/>
                <a:ea typeface="微軟正黑體" panose="020B0604030504040204" pitchFamily="34" charset="-120"/>
              </a:rPr>
              <a:t> 是針對 </a:t>
            </a:r>
            <a:r>
              <a:rPr lang="en-US" altLang="zh-TW" sz="2400" dirty="0" smtClean="0">
                <a:latin typeface="微軟正黑體" panose="020B0604030504040204" pitchFamily="34" charset="-120"/>
                <a:ea typeface="微軟正黑體" panose="020B0604030504040204" pitchFamily="34" charset="-120"/>
              </a:rPr>
              <a:t>restful </a:t>
            </a:r>
            <a:r>
              <a:rPr lang="en-US" altLang="zh-TW" sz="2400" dirty="0" err="1" smtClean="0">
                <a:latin typeface="微軟正黑體" panose="020B0604030504040204" pitchFamily="34" charset="-120"/>
                <a:ea typeface="微軟正黑體" panose="020B0604030504040204" pitchFamily="34" charset="-120"/>
              </a:rPr>
              <a:t>api</a:t>
            </a:r>
            <a:r>
              <a:rPr lang="zh-TW" altLang="en-US" sz="2400" dirty="0" smtClean="0">
                <a:latin typeface="微軟正黑體" panose="020B0604030504040204" pitchFamily="34" charset="-120"/>
                <a:ea typeface="微軟正黑體" panose="020B0604030504040204" pitchFamily="34" charset="-120"/>
              </a:rPr>
              <a:t> 開發</a:t>
            </a:r>
            <a:r>
              <a:rPr lang="zh-TW" altLang="en-US" sz="2400" dirty="0">
                <a:latin typeface="微軟正黑體" panose="020B0604030504040204" pitchFamily="34" charset="-120"/>
                <a:ea typeface="微軟正黑體" panose="020B0604030504040204" pitchFamily="34" charset="-120"/>
              </a:rPr>
              <a:t>的一個</a:t>
            </a:r>
            <a:r>
              <a:rPr lang="en-US" altLang="zh-TW" sz="2400" dirty="0">
                <a:latin typeface="微軟正黑體" panose="020B0604030504040204" pitchFamily="34" charset="-120"/>
                <a:ea typeface="微軟正黑體" panose="020B0604030504040204" pitchFamily="34" charset="-120"/>
              </a:rPr>
              <a:t>flask</a:t>
            </a:r>
            <a:r>
              <a:rPr lang="zh-TW" altLang="en-US" sz="2400" dirty="0">
                <a:latin typeface="微軟正黑體" panose="020B0604030504040204" pitchFamily="34" charset="-120"/>
                <a:ea typeface="微軟正黑體" panose="020B0604030504040204" pitchFamily="34" charset="-120"/>
              </a:rPr>
              <a:t>的套件，建構在</a:t>
            </a:r>
            <a:r>
              <a:rPr lang="en-US" altLang="zh-TW" sz="2400" dirty="0" smtClean="0">
                <a:latin typeface="微軟正黑體" panose="020B0604030504040204" pitchFamily="34" charset="-120"/>
                <a:ea typeface="微軟正黑體" panose="020B0604030504040204" pitchFamily="34" charset="-120"/>
              </a:rPr>
              <a:t>flask</a:t>
            </a:r>
            <a:r>
              <a:rPr lang="zh-TW" altLang="en-US" sz="2400" dirty="0" smtClean="0">
                <a:latin typeface="微軟正黑體" panose="020B0604030504040204" pitchFamily="34" charset="-120"/>
                <a:ea typeface="微軟正黑體" panose="020B0604030504040204" pitchFamily="34" charset="-120"/>
              </a:rPr>
              <a:t> 的</a:t>
            </a:r>
            <a:r>
              <a:rPr lang="zh-TW" altLang="en-US" sz="2400" dirty="0">
                <a:latin typeface="微軟正黑體" panose="020B0604030504040204" pitchFamily="34" charset="-120"/>
                <a:ea typeface="微軟正黑體" panose="020B0604030504040204" pitchFamily="34" charset="-120"/>
              </a:rPr>
              <a:t>輕薄短小的基礎下，</a:t>
            </a:r>
            <a:r>
              <a:rPr lang="en-US" altLang="zh-TW" sz="2400" dirty="0" smtClean="0">
                <a:latin typeface="微軟正黑體" panose="020B0604030504040204" pitchFamily="34" charset="-120"/>
                <a:ea typeface="微軟正黑體" panose="020B0604030504040204" pitchFamily="34" charset="-120"/>
              </a:rPr>
              <a:t>flask-restful</a:t>
            </a:r>
            <a:r>
              <a:rPr lang="zh-TW" altLang="en-US" sz="2400" dirty="0" smtClean="0">
                <a:latin typeface="微軟正黑體" panose="020B0604030504040204" pitchFamily="34" charset="-120"/>
                <a:ea typeface="微軟正黑體" panose="020B0604030504040204" pitchFamily="34" charset="-120"/>
              </a:rPr>
              <a:t> 可以</a:t>
            </a:r>
            <a:r>
              <a:rPr lang="zh-TW" altLang="en-US" sz="2400" dirty="0">
                <a:latin typeface="微軟正黑體" panose="020B0604030504040204" pitchFamily="34" charset="-120"/>
                <a:ea typeface="微軟正黑體" panose="020B0604030504040204" pitchFamily="34" charset="-120"/>
              </a:rPr>
              <a:t>在短短幾行內完成</a:t>
            </a:r>
            <a:r>
              <a:rPr lang="en-US" altLang="zh-TW" sz="2400" dirty="0">
                <a:latin typeface="微軟正黑體" panose="020B0604030504040204" pitchFamily="34" charset="-120"/>
                <a:ea typeface="微軟正黑體" panose="020B0604030504040204" pitchFamily="34" charset="-120"/>
              </a:rPr>
              <a:t>restful </a:t>
            </a:r>
            <a:r>
              <a:rPr lang="en-US" altLang="zh-TW" sz="2400" dirty="0" err="1">
                <a:latin typeface="微軟正黑體" panose="020B0604030504040204" pitchFamily="34" charset="-120"/>
                <a:ea typeface="微軟正黑體" panose="020B0604030504040204" pitchFamily="34" charset="-120"/>
              </a:rPr>
              <a:t>api</a:t>
            </a:r>
            <a:r>
              <a:rPr lang="zh-TW" altLang="en-US" sz="2400" dirty="0">
                <a:latin typeface="微軟正黑體" panose="020B0604030504040204" pitchFamily="34" charset="-120"/>
                <a:ea typeface="微軟正黑體" panose="020B0604030504040204" pitchFamily="34" charset="-120"/>
              </a:rPr>
              <a:t>的開發</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5</a:t>
            </a:fld>
            <a:endParaRPr lang="zh-TW" altLang="en-US"/>
          </a:p>
        </p:txBody>
      </p:sp>
    </p:spTree>
    <p:extLst>
      <p:ext uri="{BB962C8B-B14F-4D97-AF65-F5344CB8AC3E}">
        <p14:creationId xmlns:p14="http://schemas.microsoft.com/office/powerpoint/2010/main" val="2197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虛擬</a:t>
            </a:r>
            <a:r>
              <a:rPr lang="zh-TW" altLang="en-US" sz="4000" b="1" dirty="0" smtClean="0">
                <a:latin typeface="微軟正黑體" panose="020B0604030504040204" pitchFamily="34" charset="-120"/>
                <a:ea typeface="微軟正黑體" panose="020B0604030504040204" pitchFamily="34" charset="-120"/>
              </a:rPr>
              <a:t>環境設定</a:t>
            </a:r>
            <a:endParaRPr lang="zh-TW" altLang="en-US" sz="4000" b="1" dirty="0">
              <a:latin typeface="微軟正黑體" panose="020B0604030504040204" pitchFamily="34" charset="-120"/>
              <a:ea typeface="微軟正黑體" panose="020B0604030504040204" pitchFamily="34" charset="-120"/>
            </a:endParaRPr>
          </a:p>
        </p:txBody>
      </p:sp>
      <p:sp>
        <p:nvSpPr>
          <p:cNvPr id="2" name="內容版面配置區 1"/>
          <p:cNvSpPr>
            <a:spLocks noGrp="1"/>
          </p:cNvSpPr>
          <p:nvPr>
            <p:ph idx="1"/>
          </p:nvPr>
        </p:nvSpPr>
        <p:spPr/>
        <p:txBody>
          <a:bodyPr>
            <a:normAutofit lnSpcReduction="10000"/>
          </a:bodyPr>
          <a:lstStyle/>
          <a:p>
            <a:r>
              <a:rPr lang="zh-TW" altLang="en-US" sz="2400" dirty="0" smtClean="0">
                <a:latin typeface="微軟正黑體" panose="020B0604030504040204" pitchFamily="34" charset="-120"/>
                <a:ea typeface="微軟正黑體" panose="020B0604030504040204" pitchFamily="34" charset="-120"/>
              </a:rPr>
              <a:t>前提在 </a:t>
            </a:r>
            <a:r>
              <a:rPr lang="en-US" altLang="zh-TW" sz="2400" dirty="0" smtClean="0">
                <a:latin typeface="微軟正黑體" panose="020B0604030504040204" pitchFamily="34" charset="-120"/>
                <a:ea typeface="微軟正黑體" panose="020B0604030504040204" pitchFamily="34" charset="-120"/>
              </a:rPr>
              <a:t>Python 3.6 </a:t>
            </a:r>
            <a:r>
              <a:rPr lang="zh-TW" altLang="en-US" sz="2400" dirty="0" smtClean="0">
                <a:latin typeface="微軟正黑體" panose="020B0604030504040204" pitchFamily="34" charset="-120"/>
                <a:ea typeface="微軟正黑體" panose="020B0604030504040204" pitchFamily="34" charset="-120"/>
              </a:rPr>
              <a:t>以上版本，使用內建的 </a:t>
            </a:r>
            <a:r>
              <a:rPr lang="en-US" altLang="zh-TW" sz="2400" dirty="0" smtClean="0">
                <a:latin typeface="微軟正黑體" panose="020B0604030504040204" pitchFamily="34" charset="-120"/>
                <a:ea typeface="微軟正黑體" panose="020B0604030504040204" pitchFamily="34" charset="-120"/>
              </a:rPr>
              <a:t>python3-venv </a:t>
            </a:r>
            <a:r>
              <a:rPr lang="zh-TW" altLang="en-US" sz="2400" dirty="0" smtClean="0">
                <a:latin typeface="微軟正黑體" panose="020B0604030504040204" pitchFamily="34" charset="-120"/>
                <a:ea typeface="微軟正黑體" panose="020B0604030504040204" pitchFamily="34" charset="-120"/>
              </a:rPr>
              <a:t>套件。</a:t>
            </a:r>
            <a:endParaRPr lang="en-US" altLang="zh-TW" sz="24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2000" dirty="0" smtClean="0">
                <a:latin typeface="微軟正黑體" panose="020B0604030504040204" pitchFamily="34" charset="-120"/>
                <a:ea typeface="微軟正黑體" panose="020B0604030504040204" pitchFamily="34" charset="-120"/>
              </a:rPr>
              <a:t> python -m </a:t>
            </a:r>
            <a:r>
              <a:rPr lang="en-US" altLang="zh-TW" sz="2000" dirty="0" err="1" smtClean="0">
                <a:latin typeface="微軟正黑體" panose="020B0604030504040204" pitchFamily="34" charset="-120"/>
                <a:ea typeface="微軟正黑體" panose="020B0604030504040204" pitchFamily="34" charset="-120"/>
              </a:rPr>
              <a:t>venv</a:t>
            </a:r>
            <a:r>
              <a:rPr lang="en-US" altLang="zh-TW" sz="2000" dirty="0" smtClean="0">
                <a:latin typeface="微軟正黑體" panose="020B0604030504040204" pitchFamily="34" charset="-120"/>
                <a:ea typeface="微軟正黑體" panose="020B0604030504040204" pitchFamily="34" charset="-120"/>
              </a:rPr>
              <a:t> </a:t>
            </a:r>
            <a:r>
              <a:rPr lang="en-US" altLang="zh-TW" sz="2000" dirty="0" err="1" smtClean="0">
                <a:latin typeface="微軟正黑體" panose="020B0604030504040204" pitchFamily="34" charset="-120"/>
                <a:ea typeface="微軟正黑體" panose="020B0604030504040204" pitchFamily="34" charset="-120"/>
              </a:rPr>
              <a:t>venv</a:t>
            </a: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虛擬環境名稱</a:t>
            </a:r>
            <a:r>
              <a:rPr lang="en-US" altLang="zh-TW" sz="2000" dirty="0" smtClean="0">
                <a:latin typeface="微軟正黑體" panose="020B0604030504040204" pitchFamily="34" charset="-120"/>
                <a:ea typeface="微軟正黑體" panose="020B0604030504040204" pitchFamily="34" charset="-120"/>
              </a:rPr>
              <a:t>)</a:t>
            </a:r>
          </a:p>
          <a:p>
            <a:pPr lvl="1">
              <a:buFont typeface="Wingdings" panose="05000000000000000000" pitchFamily="2" charset="2"/>
              <a:buChar char="Ø"/>
            </a:pPr>
            <a:endParaRPr lang="en-US" altLang="zh-TW" sz="2200" dirty="0">
              <a:latin typeface="微軟正黑體" panose="020B0604030504040204" pitchFamily="34" charset="-120"/>
              <a:ea typeface="微軟正黑體" panose="020B0604030504040204" pitchFamily="34" charset="-120"/>
            </a:endParaRPr>
          </a:p>
          <a:p>
            <a:pPr>
              <a:buFont typeface="Arial" panose="020B0604020202020204" pitchFamily="34" charset="0"/>
              <a:buChar char="•"/>
            </a:pPr>
            <a:r>
              <a:rPr lang="en-US" altLang="zh-TW" sz="2400" dirty="0" smtClean="0">
                <a:latin typeface="微軟正黑體" panose="020B0604030504040204" pitchFamily="34" charset="-120"/>
                <a:ea typeface="微軟正黑體" panose="020B0604030504040204" pitchFamily="34" charset="-120"/>
              </a:rPr>
              <a:t>Windows</a:t>
            </a:r>
          </a:p>
          <a:p>
            <a:pPr lvl="1">
              <a:buFont typeface="Wingdings" panose="05000000000000000000" pitchFamily="2" charset="2"/>
              <a:buChar char="Ø"/>
            </a:pPr>
            <a:r>
              <a:rPr lang="en-US" altLang="zh-TW" sz="2000" dirty="0" smtClean="0">
                <a:latin typeface="微軟正黑體" panose="020B0604030504040204" pitchFamily="34" charset="-120"/>
                <a:ea typeface="微軟正黑體" panose="020B0604030504040204" pitchFamily="34" charset="-120"/>
              </a:rPr>
              <a:t> .\</a:t>
            </a:r>
            <a:r>
              <a:rPr lang="en-US" altLang="zh-TW" sz="2000" dirty="0" err="1" smtClean="0">
                <a:latin typeface="微軟正黑體" panose="020B0604030504040204" pitchFamily="34" charset="-120"/>
                <a:ea typeface="微軟正黑體" panose="020B0604030504040204" pitchFamily="34" charset="-120"/>
              </a:rPr>
              <a:t>venv</a:t>
            </a:r>
            <a:r>
              <a:rPr lang="en-US" altLang="zh-TW" sz="2000" smtClean="0">
                <a:latin typeface="微軟正黑體" panose="020B0604030504040204" pitchFamily="34" charset="-120"/>
                <a:ea typeface="微軟正黑體" panose="020B0604030504040204" pitchFamily="34" charset="-120"/>
              </a:rPr>
              <a:t>\Scripts\activate.bat</a:t>
            </a:r>
            <a:endParaRPr lang="en-US" altLang="zh-TW" sz="20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endParaRPr lang="en-US" altLang="zh-TW" sz="2200" dirty="0">
              <a:latin typeface="微軟正黑體" panose="020B0604030504040204" pitchFamily="34" charset="-120"/>
              <a:ea typeface="微軟正黑體" panose="020B0604030504040204" pitchFamily="34" charset="-120"/>
            </a:endParaRPr>
          </a:p>
          <a:p>
            <a:pPr>
              <a:buFont typeface="Arial" panose="020B0604020202020204" pitchFamily="34" charset="0"/>
              <a:buChar char="•"/>
            </a:pPr>
            <a:r>
              <a:rPr lang="en-US" altLang="zh-TW" sz="2400" dirty="0" smtClean="0">
                <a:latin typeface="微軟正黑體" panose="020B0604030504040204" pitchFamily="34" charset="-120"/>
                <a:ea typeface="微軟正黑體" panose="020B0604030504040204" pitchFamily="34" charset="-120"/>
              </a:rPr>
              <a:t>Linux/</a:t>
            </a:r>
            <a:r>
              <a:rPr lang="en-US" altLang="zh-TW" sz="2400" dirty="0" err="1" smtClean="0">
                <a:latin typeface="微軟正黑體" panose="020B0604030504040204" pitchFamily="34" charset="-120"/>
                <a:ea typeface="微軟正黑體" panose="020B0604030504040204" pitchFamily="34" charset="-120"/>
              </a:rPr>
              <a:t>macOS</a:t>
            </a:r>
            <a:endParaRPr lang="en-US" altLang="zh-TW" sz="24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2000" dirty="0" smtClean="0">
                <a:latin typeface="微軟正黑體" panose="020B0604030504040204" pitchFamily="34" charset="-120"/>
                <a:ea typeface="微軟正黑體" panose="020B0604030504040204" pitchFamily="34" charset="-120"/>
              </a:rPr>
              <a:t>source ./</a:t>
            </a:r>
            <a:r>
              <a:rPr lang="en-US" altLang="zh-TW" sz="2000" dirty="0" err="1" smtClean="0">
                <a:latin typeface="微軟正黑體" panose="020B0604030504040204" pitchFamily="34" charset="-120"/>
                <a:ea typeface="微軟正黑體" panose="020B0604030504040204" pitchFamily="34" charset="-120"/>
              </a:rPr>
              <a:t>venv</a:t>
            </a:r>
            <a:r>
              <a:rPr lang="en-US" altLang="zh-TW" sz="2000" dirty="0" smtClean="0">
                <a:latin typeface="微軟正黑體" panose="020B0604030504040204" pitchFamily="34" charset="-120"/>
                <a:ea typeface="微軟正黑體" panose="020B0604030504040204" pitchFamily="34" charset="-120"/>
              </a:rPr>
              <a:t>/bin/activate</a:t>
            </a:r>
            <a:endParaRPr lang="zh-TW" altLang="en-US" sz="20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6</a:t>
            </a:fld>
            <a:endParaRPr lang="zh-TW"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619" y="3443780"/>
            <a:ext cx="4690613" cy="3070692"/>
          </a:xfrm>
          <a:prstGeom prst="rect">
            <a:avLst/>
          </a:prstGeom>
          <a:noFill/>
          <a:ln w="38100">
            <a:solidFill>
              <a:srgbClr val="FFFF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4349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安裝所需模組</a:t>
            </a:r>
            <a:endParaRPr lang="zh-TW" altLang="en-US" sz="4000" b="1" dirty="0">
              <a:latin typeface="微軟正黑體" panose="020B0604030504040204" pitchFamily="34" charset="-120"/>
              <a:ea typeface="微軟正黑體" panose="020B0604030504040204" pitchFamily="34" charset="-120"/>
            </a:endParaRPr>
          </a:p>
        </p:txBody>
      </p:sp>
      <p:sp>
        <p:nvSpPr>
          <p:cNvPr id="2" name="內容版面配置區 1"/>
          <p:cNvSpPr>
            <a:spLocks noGrp="1"/>
          </p:cNvSpPr>
          <p:nvPr>
            <p:ph idx="1"/>
          </p:nvPr>
        </p:nvSpPr>
        <p:spPr>
          <a:xfrm>
            <a:off x="1506583" y="2142068"/>
            <a:ext cx="9310643" cy="1837749"/>
          </a:xfrm>
        </p:spPr>
        <p:txBody>
          <a:bodyPr>
            <a:normAutofit/>
          </a:bodyPr>
          <a:lstStyle/>
          <a:p>
            <a:pPr marL="457200" indent="-457200">
              <a:buFont typeface="+mj-lt"/>
              <a:buAutoNum type="arabicPeriod"/>
            </a:pPr>
            <a:r>
              <a:rPr lang="en-US" altLang="zh-TW" sz="2400" dirty="0" smtClean="0">
                <a:latin typeface="微軟正黑體" panose="020B0604030504040204" pitchFamily="34" charset="-120"/>
                <a:ea typeface="微軟正黑體" panose="020B0604030504040204" pitchFamily="34" charset="-120"/>
              </a:rPr>
              <a:t>pip install</a:t>
            </a:r>
            <a:r>
              <a:rPr lang="zh-TW" altLang="en-US"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flask</a:t>
            </a:r>
          </a:p>
          <a:p>
            <a:pPr marL="457200" indent="-457200">
              <a:buFont typeface="+mj-lt"/>
              <a:buAutoNum type="arabicPeriod"/>
            </a:pPr>
            <a:r>
              <a:rPr lang="en-US" altLang="zh-TW" sz="2400" dirty="0" smtClean="0">
                <a:latin typeface="微軟正黑體" panose="020B0604030504040204" pitchFamily="34" charset="-120"/>
                <a:ea typeface="微軟正黑體" panose="020B0604030504040204" pitchFamily="34" charset="-120"/>
              </a:rPr>
              <a:t>pip </a:t>
            </a:r>
            <a:r>
              <a:rPr lang="en-US" altLang="zh-TW" sz="2400" dirty="0" smtClean="0">
                <a:latin typeface="微軟正黑體" panose="020B0604030504040204" pitchFamily="34" charset="-120"/>
                <a:ea typeface="微軟正黑體" panose="020B0604030504040204" pitchFamily="34" charset="-120"/>
              </a:rPr>
              <a:t>freeze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92D050"/>
                </a:solidFill>
                <a:latin typeface="微軟正黑體" panose="020B0604030504040204" pitchFamily="34" charset="-120"/>
                <a:ea typeface="微軟正黑體" panose="020B0604030504040204" pitchFamily="34" charset="-120"/>
              </a:rPr>
              <a:t>#</a:t>
            </a:r>
            <a:r>
              <a:rPr lang="zh-TW" altLang="en-US" sz="2400" dirty="0" smtClean="0">
                <a:solidFill>
                  <a:srgbClr val="92D050"/>
                </a:solidFill>
                <a:latin typeface="微軟正黑體" panose="020B0604030504040204" pitchFamily="34" charset="-120"/>
                <a:ea typeface="微軟正黑體" panose="020B0604030504040204" pitchFamily="34" charset="-120"/>
              </a:rPr>
              <a:t>觀看虛擬環境下已安裝的模組</a:t>
            </a:r>
            <a:endParaRPr lang="en-US" altLang="zh-TW" sz="2400" dirty="0" smtClean="0">
              <a:solidFill>
                <a:srgbClr val="92D05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7</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700" y="4089174"/>
            <a:ext cx="3723463" cy="2538092"/>
          </a:xfrm>
          <a:prstGeom prst="rect">
            <a:avLst/>
          </a:prstGeom>
          <a:noFill/>
          <a:ln w="19050">
            <a:solidFill>
              <a:srgbClr val="FFFF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393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第一個 </a:t>
            </a:r>
            <a:r>
              <a:rPr lang="en-US" altLang="zh-TW" sz="4000" b="1" dirty="0" smtClean="0">
                <a:latin typeface="微軟正黑體" panose="020B0604030504040204" pitchFamily="34" charset="-120"/>
                <a:ea typeface="微軟正黑體" panose="020B0604030504040204" pitchFamily="34" charset="-120"/>
              </a:rPr>
              <a:t>flask </a:t>
            </a:r>
            <a:r>
              <a:rPr lang="zh-TW" altLang="en-US" sz="4000" b="1" dirty="0" smtClean="0">
                <a:latin typeface="微軟正黑體" panose="020B0604030504040204" pitchFamily="34" charset="-120"/>
                <a:ea typeface="微軟正黑體" panose="020B0604030504040204" pitchFamily="34" charset="-120"/>
              </a:rPr>
              <a:t>範例</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8</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90" y="2318112"/>
            <a:ext cx="41052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141" y="2318112"/>
            <a:ext cx="6381750" cy="1466850"/>
          </a:xfrm>
          <a:prstGeom prst="rect">
            <a:avLst/>
          </a:prstGeom>
          <a:noFill/>
          <a:ln w="19050">
            <a:solidFill>
              <a:srgbClr val="FFFF00"/>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141" y="4133850"/>
            <a:ext cx="26193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469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noFill/>
          <a:ln w="38100">
            <a:noFill/>
          </a:ln>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Get Data By Web API</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5444367F-F3AE-4765-8E0E-2FA8436AFA7E}" type="slidenum">
              <a:rPr lang="zh-TW" altLang="en-US" smtClean="0"/>
              <a:t>9</a:t>
            </a:fld>
            <a:endParaRPr lang="zh-TW" altLang="en-US"/>
          </a:p>
        </p:txBody>
      </p:sp>
      <p:grpSp>
        <p:nvGrpSpPr>
          <p:cNvPr id="3" name="群組 2"/>
          <p:cNvGrpSpPr/>
          <p:nvPr/>
        </p:nvGrpSpPr>
        <p:grpSpPr>
          <a:xfrm>
            <a:off x="584859" y="1926137"/>
            <a:ext cx="3184541" cy="4851954"/>
            <a:chOff x="854838" y="1830338"/>
            <a:chExt cx="3184541" cy="4851954"/>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38" y="1830338"/>
              <a:ext cx="3184541" cy="485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184366" y="2812869"/>
              <a:ext cx="2203268" cy="144344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664" y="1926137"/>
            <a:ext cx="3073977"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735" y="2693929"/>
            <a:ext cx="4794704" cy="1452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8497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4292</TotalTime>
  <Words>382</Words>
  <Application>Microsoft Office PowerPoint</Application>
  <PresentationFormat>自訂</PresentationFormat>
  <Paragraphs>60</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天體</vt:lpstr>
      <vt:lpstr>雲端數據運算與分析</vt:lpstr>
      <vt:lpstr>ReSTFUL API &amp; FLASK</vt:lpstr>
      <vt:lpstr>Restful API</vt:lpstr>
      <vt:lpstr>Restful API 的請求類型</vt:lpstr>
      <vt:lpstr>Flask</vt:lpstr>
      <vt:lpstr>虛擬環境設定</vt:lpstr>
      <vt:lpstr>安裝所需模組</vt:lpstr>
      <vt:lpstr>第一個 flask 範例</vt:lpstr>
      <vt:lpstr>Get Data By Web API</vt:lpstr>
      <vt:lpstr>Get Data with Chinese</vt:lpstr>
      <vt:lpstr>Get Data by name</vt:lpstr>
      <vt:lpstr>Get Data FROM CSV</vt:lpstr>
      <vt:lpstr>Get Data FROM CSV</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dc:title>
  <dc:creator>家瑋 張</dc:creator>
  <cp:lastModifiedBy>user</cp:lastModifiedBy>
  <cp:revision>838</cp:revision>
  <dcterms:created xsi:type="dcterms:W3CDTF">2018-09-11T14:32:26Z</dcterms:created>
  <dcterms:modified xsi:type="dcterms:W3CDTF">2019-10-23T01:59:31Z</dcterms:modified>
</cp:coreProperties>
</file>