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41"/>
  </p:notesMasterIdLst>
  <p:sldIdLst>
    <p:sldId id="43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388" r:id="rId22"/>
    <p:sldId id="389" r:id="rId23"/>
    <p:sldId id="390" r:id="rId24"/>
    <p:sldId id="404" r:id="rId25"/>
    <p:sldId id="405" r:id="rId26"/>
    <p:sldId id="409" r:id="rId27"/>
    <p:sldId id="410" r:id="rId28"/>
    <p:sldId id="406" r:id="rId29"/>
    <p:sldId id="400" r:id="rId30"/>
    <p:sldId id="402" r:id="rId31"/>
    <p:sldId id="403" r:id="rId32"/>
    <p:sldId id="415" r:id="rId33"/>
    <p:sldId id="407" r:id="rId34"/>
    <p:sldId id="411" r:id="rId35"/>
    <p:sldId id="412" r:id="rId36"/>
    <p:sldId id="408" r:id="rId37"/>
    <p:sldId id="414" r:id="rId38"/>
    <p:sldId id="413" r:id="rId39"/>
    <p:sldId id="38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https://youtu.be/iy7-Q7Y1Klk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7fb49c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7fb49c34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7fb49c34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73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VFG7fd1H3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gpan.gitbooks.io/the-study-of-r/content/clustering.html" TargetMode="External"/><Relationship Id="rId2" Type="http://schemas.openxmlformats.org/officeDocument/2006/relationships/hyperlink" Target="https://rpubs.com/skydome20/R-Note9-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cckmit.wikidot.com/ai:kmeans" TargetMode="External"/><Relationship Id="rId4" Type="http://schemas.openxmlformats.org/officeDocument/2006/relationships/hyperlink" Target="https://www.youtube.com/watch?v=BVFG7fd1H30&amp;feature=youtu.b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7-Q7Y1Kl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gpan.gitbooks.io/the-study-of-r/content/clustering.html" TargetMode="External"/><Relationship Id="rId2" Type="http://schemas.openxmlformats.org/officeDocument/2006/relationships/hyperlink" Target="https://rpubs.com/skydome20/R-Note9-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VFG7fd1H30&amp;feature=youtu.be" TargetMode="External"/><Relationship Id="rId4" Type="http://schemas.openxmlformats.org/officeDocument/2006/relationships/hyperlink" Target="https://www.youtube.com/watch?v=iy7-Q7Y1Klk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7-Q7Y1Klk" TargetMode="External"/><Relationship Id="rId4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5751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BVFG7fd1H3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9023" y="1767111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63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rpubs.com/skydome20/R-Note9-Clustering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jgpan.gitbooks.io/the-study-of-r/content/clustering.html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K-Means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Clustering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Example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ccckmit.wikidot.com/ai:kmeans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12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77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13810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如何決定？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相似度的方法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階層式分群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515" y="2142068"/>
            <a:ext cx="9299711" cy="2867678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不須事先設定群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，每次反覆運算過程僅將距離最近的兩個樣本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群聚為一類，直到符合設定的群集數條件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往上聚合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樹狀結構底部開始，將資料或各分群逐次合併，一開始將每個資料都視為一個獨立的分群，然後依據分群間相似度計算公式，不斷合併兩個最相似的資料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分群，直到所有資料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分群都合併成一個大的群集或達到所訂定的停止條件（設定的數量）為止。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61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603"/>
          <a:stretch/>
        </p:blipFill>
        <p:spPr>
          <a:xfrm>
            <a:off x="2303062" y="1952320"/>
            <a:ext cx="7575225" cy="42960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1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3600" b="1" dirty="0"/>
          </a:p>
        </p:txBody>
      </p:sp>
      <p:pic>
        <p:nvPicPr>
          <p:cNvPr id="5" name="iy7-Q7Y1Kl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78460" y="1767113"/>
            <a:ext cx="8624430" cy="48512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參考來源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9694" y="2142067"/>
            <a:ext cx="9377532" cy="31205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rpubs.com/skydome20/R-Note9-Clustering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jgpan.gitbooks.io/the-study-of-r/content/clustering.html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MATLAB skills, machine learning, sect 5: Hierarchical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Clustering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hlinkClick r:id="rId5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0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515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451370"/>
            <a:ext cx="10131425" cy="179961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由上往下分裂？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的差異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14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分群練習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Clustering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EXERCISE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5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把許多事物按照某種標準歸為數個類別，其中較為相近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類似的聚為一類，反之較不相近的則聚為不同類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是企圖從一大堆雜亂無章的原始資料中，找出少數幾個較小的群體，使得</a:t>
            </a: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群體內的分子在某些變項的測量值均很類似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zh-TW" altLang="en-US" sz="2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群體與群體間的分子在該測量值上差異較大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組樣本會因不同目的、資料輸入方式、所選擇分群特徵或資料屬性，形成不同的分群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452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鳶尾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花資料集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6" y="2142067"/>
            <a:ext cx="9260800" cy="364913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的寬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03756" y="3467545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[5.1 3.5 1.4 0.2]</a:t>
            </a:r>
            <a:endParaRPr lang="zh-TW" altLang="en-US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822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90" y="2228882"/>
            <a:ext cx="5566696" cy="39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8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07" b="-1"/>
          <a:stretch/>
        </p:blipFill>
        <p:spPr>
          <a:xfrm>
            <a:off x="1678714" y="2373550"/>
            <a:ext cx="8145598" cy="28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05" y="2065867"/>
            <a:ext cx="6799898" cy="41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7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48" y="2137886"/>
            <a:ext cx="5668328" cy="43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階層式分群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312059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把許多事物按照某種標準歸為數個類別，其中較為相近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類似的聚為一類，反之較不相近的則聚為不同類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是企圖從一大堆雜亂無章的原始資料中，找出少數幾個較小的群體，使得群體內的分子在某些變項的測量值均很類似，而群體與群體間的分子在該測量值上差異較大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組樣本會因不同目的、資料輸入方式、所選擇分群特徵或資料屬性，形成不同的分群結果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6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Processes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603"/>
          <a:stretch/>
        </p:blipFill>
        <p:spPr>
          <a:xfrm>
            <a:off x="2303062" y="1952320"/>
            <a:ext cx="7575225" cy="429608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3600" b="1" dirty="0"/>
          </a:p>
        </p:txBody>
      </p:sp>
      <p:pic>
        <p:nvPicPr>
          <p:cNvPr id="5" name="iy7-Q7Y1Kl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60752" y="1938986"/>
            <a:ext cx="7840391" cy="441021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160752" y="6456528"/>
            <a:ext cx="337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https://youtu.be/iy7-Q7Y1Klk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鳶尾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花資料集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56426" y="2142067"/>
            <a:ext cx="9260800" cy="364913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花瓣（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花萼（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Sepal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的寬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03756" y="3467545"/>
            <a:ext cx="4471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[5.1 3.5 1.4 0.2]</a:t>
            </a:r>
            <a:endParaRPr lang="zh-TW" altLang="en-US" sz="48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077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09569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55" y="2067559"/>
            <a:ext cx="8633460" cy="399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5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09569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在設定某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Hierarchical clustering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075" b="1"/>
          <a:stretch/>
        </p:blipFill>
        <p:spPr>
          <a:xfrm>
            <a:off x="1268182" y="2276273"/>
            <a:ext cx="9744805" cy="290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9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90" y="2065867"/>
            <a:ext cx="9969342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31" y="2147888"/>
            <a:ext cx="5668328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9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自行練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30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336000" y="1577425"/>
            <a:ext cx="1152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[1.207e+01, 2.160e+00, 2.170e+00, 2.100e+01, 8.500e+01, 2.600e+00, 2.650e+00, 3.700e-01,</a:t>
            </a:r>
            <a:endParaRPr sz="2000">
              <a:solidFill>
                <a:schemeClr val="lt1"/>
              </a:solidFill>
              <a:highlight>
                <a:srgbClr val="274E1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 1.350e+00, 2.760e+00, 8.600e-01, 3.280e+00, 3.780e+02]</a:t>
            </a:r>
            <a:endParaRPr sz="2000">
              <a:highlight>
                <a:srgbClr val="274E13"/>
              </a:highlight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36000" y="585750"/>
            <a:ext cx="1152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Wine Dataset</a:t>
            </a:r>
            <a:endParaRPr sz="4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3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(1) Alcohol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1.207e+01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(3)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2.170e+00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(5) Magnesium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8.500e+01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(7) Flavanoids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(9) Proanthocyanins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1.350e+00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(11)Hue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8.600e-01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(13)Proline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3.780e+02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6096000" y="2709000"/>
            <a:ext cx="57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</a:rPr>
              <a:t>(2) Malic acid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2.160e+00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(4) Alcalinity of ash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2.100e+01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(6) Total phenols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2.600e+00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(8) Nonflavanoid phenols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3.700e-01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(10)Color intensity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2.760e+00</a:t>
            </a:r>
            <a:r>
              <a:rPr lang="zh-TW" sz="1600">
                <a:solidFill>
                  <a:srgbClr val="FFFFFF"/>
                </a:solidFill>
              </a:rPr>
              <a:t/>
            </a:r>
            <a:br>
              <a:rPr lang="zh-TW" sz="1600">
                <a:solidFill>
                  <a:srgbClr val="FFFFFF"/>
                </a:solidFill>
              </a:rPr>
            </a:br>
            <a:r>
              <a:rPr lang="zh-TW" sz="1600">
                <a:solidFill>
                  <a:srgbClr val="FFFFFF"/>
                </a:solidFill>
              </a:rPr>
              <a:t>(12)OD280/OD315 of diluted wines 	→	</a:t>
            </a:r>
            <a:r>
              <a:rPr lang="zh-TW" sz="2000">
                <a:solidFill>
                  <a:schemeClr val="lt1"/>
                </a:solidFill>
                <a:highlight>
                  <a:srgbClr val="274E13"/>
                </a:highlight>
              </a:rPr>
              <a:t>3.280e+00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1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7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74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22962" y="2142067"/>
            <a:ext cx="9494264" cy="2254835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 </a:t>
            </a:r>
            <a:r>
              <a:rPr lang="en-US" altLang="zh-TW" sz="2400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樣本作為起始中心點，將其餘樣本歸入相似度最高中心點所在的群；再計算目前群內樣本座標的平均值為新的中心點，依次循環反覆運算，直到所有樣本所屬的群不再變動。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指派群集中心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174875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3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初始群集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065867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新的質量中心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41" y="2065867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8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4.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變動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群集邊界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7918" y="2120371"/>
            <a:ext cx="5621744" cy="3695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60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5667</TotalTime>
  <Words>793</Words>
  <Application>Microsoft Office PowerPoint</Application>
  <PresentationFormat>寬螢幕</PresentationFormat>
  <Paragraphs>113</Paragraphs>
  <Slides>39</Slides>
  <Notes>2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Calibri Light</vt:lpstr>
      <vt:lpstr>天體</vt:lpstr>
      <vt:lpstr>雲端數據運算與分析</vt:lpstr>
      <vt:lpstr>分群  Clustering</vt:lpstr>
      <vt:lpstr>概念</vt:lpstr>
      <vt:lpstr>K-MEaNs</vt:lpstr>
      <vt:lpstr>概念</vt:lpstr>
      <vt:lpstr>Step 1. 隨機指派群集中心</vt:lpstr>
      <vt:lpstr>Step 2. 產生初始群集</vt:lpstr>
      <vt:lpstr>STEP 3. 產生新的質量中心</vt:lpstr>
      <vt:lpstr>STEP 4. 變動群集邊界</vt:lpstr>
      <vt:lpstr>Example</vt:lpstr>
      <vt:lpstr>參考來源</vt:lpstr>
      <vt:lpstr>Thinking</vt:lpstr>
      <vt:lpstr>重點</vt:lpstr>
      <vt:lpstr>階層式分群法 hierarchical clustering</vt:lpstr>
      <vt:lpstr>概念</vt:lpstr>
      <vt:lpstr>Processes</vt:lpstr>
      <vt:lpstr>Example</vt:lpstr>
      <vt:lpstr>參考來源</vt:lpstr>
      <vt:lpstr>Thinking</vt:lpstr>
      <vt:lpstr>重點</vt:lpstr>
      <vt:lpstr>分群練習  Clustering EXERCISE</vt:lpstr>
      <vt:lpstr>概念</vt:lpstr>
      <vt:lpstr>K-MEaNs</vt:lpstr>
      <vt:lpstr>鳶尾花資料集</vt:lpstr>
      <vt:lpstr>在設定某K的Kmeans</vt:lpstr>
      <vt:lpstr>在設定某K的Kmeans</vt:lpstr>
      <vt:lpstr>K從2到10的Kmeans效能</vt:lpstr>
      <vt:lpstr>K從2到10的Kmeans效能</vt:lpstr>
      <vt:lpstr>階層式分群法 hierarchical clustering</vt:lpstr>
      <vt:lpstr>Processes</vt:lpstr>
      <vt:lpstr>Example</vt:lpstr>
      <vt:lpstr>鳶尾花資料集</vt:lpstr>
      <vt:lpstr>在設定某K的Hierarchical clustering</vt:lpstr>
      <vt:lpstr>在設定某K的Hierarchical clustering</vt:lpstr>
      <vt:lpstr>K從2到10的效能</vt:lpstr>
      <vt:lpstr>K從2到10的效能</vt:lpstr>
      <vt:lpstr>自行練習</vt:lpstr>
      <vt:lpstr>PowerPoint 簡報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家瑋 張</cp:lastModifiedBy>
  <cp:revision>788</cp:revision>
  <dcterms:created xsi:type="dcterms:W3CDTF">2018-01-01T14:24:17Z</dcterms:created>
  <dcterms:modified xsi:type="dcterms:W3CDTF">2019-11-06T06:51:51Z</dcterms:modified>
</cp:coreProperties>
</file>