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0" r:id="rId3"/>
    <p:sldId id="261" r:id="rId4"/>
    <p:sldId id="262" r:id="rId5"/>
    <p:sldId id="259" r:id="rId6"/>
    <p:sldId id="263" r:id="rId7"/>
    <p:sldId id="258" r:id="rId8"/>
    <p:sldId id="265" r:id="rId9"/>
    <p:sldId id="266" r:id="rId10"/>
    <p:sldId id="267" r:id="rId11"/>
    <p:sldId id="269" r:id="rId12"/>
    <p:sldId id="270"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E829644-1774-4C73-89BE-0ADD7A603893}">
          <p14:sldIdLst>
            <p14:sldId id="256"/>
            <p14:sldId id="260"/>
            <p14:sldId id="261"/>
            <p14:sldId id="262"/>
            <p14:sldId id="259"/>
            <p14:sldId id="263"/>
            <p14:sldId id="258"/>
            <p14:sldId id="265"/>
            <p14:sldId id="266"/>
            <p14:sldId id="267"/>
            <p14:sldId id="269"/>
            <p14:sldId id="27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37" autoAdjust="0"/>
  </p:normalViewPr>
  <p:slideViewPr>
    <p:cSldViewPr snapToGrid="0">
      <p:cViewPr varScale="1">
        <p:scale>
          <a:sx n="145" d="100"/>
          <a:sy n="145" d="100"/>
        </p:scale>
        <p:origin x="85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A316-24AC-4931-8807-175A78EE2A3F}" type="datetimeFigureOut">
              <a:rPr lang="zh-TW" altLang="en-US" smtClean="0"/>
              <a:t>2021/4/19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F190D-9624-48C1-9F73-E6938EC7972A}" type="slidenum">
              <a:rPr lang="zh-TW" altLang="en-US" smtClean="0"/>
              <a:t>‹#›</a:t>
            </a:fld>
            <a:endParaRPr lang="zh-TW" altLang="en-US"/>
          </a:p>
        </p:txBody>
      </p:sp>
    </p:spTree>
    <p:extLst>
      <p:ext uri="{BB962C8B-B14F-4D97-AF65-F5344CB8AC3E}">
        <p14:creationId xmlns:p14="http://schemas.microsoft.com/office/powerpoint/2010/main" val="349268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蒲盈宏 語文學院</a:t>
            </a:r>
            <a:endParaRPr lang="en-US" altLang="zh-TW" dirty="0"/>
          </a:p>
          <a:p>
            <a:pPr marL="228600" indent="-228600">
              <a:buAutoNum type="arabicPeriod"/>
            </a:pPr>
            <a:r>
              <a:rPr lang="zh-TW" altLang="en-US" dirty="0"/>
              <a:t>林宏哲 </a:t>
            </a:r>
            <a:r>
              <a:rPr lang="en-US" altLang="zh-TW" dirty="0"/>
              <a:t>OURSTEAM</a:t>
            </a:r>
            <a:r>
              <a:rPr lang="zh-TW" altLang="en-US" dirty="0"/>
              <a:t> </a:t>
            </a:r>
            <a:r>
              <a:rPr lang="en-US" altLang="zh-TW" dirty="0"/>
              <a:t>MICROBIT</a:t>
            </a:r>
          </a:p>
          <a:p>
            <a:pPr marL="228600" indent="-228600">
              <a:buAutoNum type="arabicPeriod"/>
            </a:pPr>
            <a:r>
              <a:rPr lang="zh-TW" altLang="en-US" dirty="0"/>
              <a:t>朱庭宏 </a:t>
            </a:r>
            <a:r>
              <a:rPr lang="en-US" altLang="zh-TW" dirty="0"/>
              <a:t>wiki google</a:t>
            </a:r>
            <a:endParaRPr lang="zh-TW" altLang="en-US" dirty="0"/>
          </a:p>
        </p:txBody>
      </p:sp>
      <p:sp>
        <p:nvSpPr>
          <p:cNvPr id="4" name="投影片編號版面配置區 3"/>
          <p:cNvSpPr>
            <a:spLocks noGrp="1"/>
          </p:cNvSpPr>
          <p:nvPr>
            <p:ph type="sldNum" sz="quarter" idx="5"/>
          </p:nvPr>
        </p:nvSpPr>
        <p:spPr/>
        <p:txBody>
          <a:bodyPr/>
          <a:lstStyle/>
          <a:p>
            <a:fld id="{F8AF190D-9624-48C1-9F73-E6938EC7972A}" type="slidenum">
              <a:rPr lang="zh-TW" altLang="en-US" smtClean="0"/>
              <a:t>9</a:t>
            </a:fld>
            <a:endParaRPr lang="zh-TW" altLang="en-US"/>
          </a:p>
        </p:txBody>
      </p:sp>
    </p:spTree>
    <p:extLst>
      <p:ext uri="{BB962C8B-B14F-4D97-AF65-F5344CB8AC3E}">
        <p14:creationId xmlns:p14="http://schemas.microsoft.com/office/powerpoint/2010/main" val="241149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2F180-79A1-4995-BD96-6C795952D7E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4065C10-44E7-48A6-86D0-8E4C1016E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CD2EEFE-DC44-4DB5-AFB1-5315D6C369F9}"/>
              </a:ext>
            </a:extLst>
          </p:cNvPr>
          <p:cNvSpPr>
            <a:spLocks noGrp="1"/>
          </p:cNvSpPr>
          <p:nvPr>
            <p:ph type="dt" sz="half" idx="10"/>
          </p:nvPr>
        </p:nvSpPr>
        <p:spPr/>
        <p:txBody>
          <a:bodyPr/>
          <a:lstStyle/>
          <a:p>
            <a:fld id="{C38E199C-F54C-4950-B840-C6DEF1BF3612}"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76C9C25D-D909-446A-8190-C765F0876F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17F627-B084-48AE-9FC2-A02CF9703C45}"/>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55203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F2C6C-C5BC-49CB-84F1-735DA6857C3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4D870E-709D-4493-A6A5-D6F8B9A46DC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E7E636-BCA9-418C-9E79-62AB72D5FBE0}"/>
              </a:ext>
            </a:extLst>
          </p:cNvPr>
          <p:cNvSpPr>
            <a:spLocks noGrp="1"/>
          </p:cNvSpPr>
          <p:nvPr>
            <p:ph type="dt" sz="half" idx="10"/>
          </p:nvPr>
        </p:nvSpPr>
        <p:spPr/>
        <p:txBody>
          <a:bodyPr/>
          <a:lstStyle/>
          <a:p>
            <a:fld id="{4D2F704C-0A03-40CD-8CE2-6AEFE9C1D0D5}"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4110792B-599A-4F5C-8486-DF01038FCD7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F265B2-13C7-4595-85D3-CA4FAFDC1182}"/>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27466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C3891A6-8E98-4DD6-877D-B9FB91C92C0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56268BA-6805-42DF-9572-4597D59A210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B3213F8-7918-440E-A2DB-9774405157B5}"/>
              </a:ext>
            </a:extLst>
          </p:cNvPr>
          <p:cNvSpPr>
            <a:spLocks noGrp="1"/>
          </p:cNvSpPr>
          <p:nvPr>
            <p:ph type="dt" sz="half" idx="10"/>
          </p:nvPr>
        </p:nvSpPr>
        <p:spPr/>
        <p:txBody>
          <a:bodyPr/>
          <a:lstStyle/>
          <a:p>
            <a:fld id="{512575F1-BBB4-408B-8417-FF7C9CB911C8}"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38BAC7A8-6772-40DF-AE63-5ADE2A0313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2C0E55-2B86-416D-87B5-9FACB4BC5B26}"/>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428712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90EF68-9CC9-45E2-A5A7-715D05157FA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DFD653-972B-4905-8A4A-0D71FD3B6EB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717585-18D4-4FAD-9825-C0D299B13866}"/>
              </a:ext>
            </a:extLst>
          </p:cNvPr>
          <p:cNvSpPr>
            <a:spLocks noGrp="1"/>
          </p:cNvSpPr>
          <p:nvPr>
            <p:ph type="dt" sz="half" idx="10"/>
          </p:nvPr>
        </p:nvSpPr>
        <p:spPr/>
        <p:txBody>
          <a:bodyPr/>
          <a:lstStyle/>
          <a:p>
            <a:fld id="{6E9C41E8-B50F-41B7-8839-C96B2CBFADDE}"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AC493C96-EB66-44AB-A96B-FCF599A6EE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B9A898-B608-4F8C-8674-D40CD245AD4E}"/>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79693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E2716-C3B0-490E-9A90-22D8588096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45C552-436C-4AC6-9C5A-918CE724D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E7322D2-1F12-425F-BE41-84403637E624}"/>
              </a:ext>
            </a:extLst>
          </p:cNvPr>
          <p:cNvSpPr>
            <a:spLocks noGrp="1"/>
          </p:cNvSpPr>
          <p:nvPr>
            <p:ph type="dt" sz="half" idx="10"/>
          </p:nvPr>
        </p:nvSpPr>
        <p:spPr/>
        <p:txBody>
          <a:bodyPr/>
          <a:lstStyle/>
          <a:p>
            <a:fld id="{A29267B9-BC7D-4D6C-9835-BBEEC920EF09}"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A4784A36-22EE-4408-8C7B-FBD70EC88A1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9ED4F-60C0-4A89-A299-7C33009A7AC3}"/>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7033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FD9F44-B0C7-43A6-90F4-8F8FD20CF3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2D54D9-30BA-4FF5-BEE1-DD05D59145E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60575C0-3F1D-4501-AAAF-AA5148FA8C1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FC11A-AB56-4F5B-B3C3-5DDFFCD199B2}"/>
              </a:ext>
            </a:extLst>
          </p:cNvPr>
          <p:cNvSpPr>
            <a:spLocks noGrp="1"/>
          </p:cNvSpPr>
          <p:nvPr>
            <p:ph type="dt" sz="half" idx="10"/>
          </p:nvPr>
        </p:nvSpPr>
        <p:spPr/>
        <p:txBody>
          <a:bodyPr/>
          <a:lstStyle/>
          <a:p>
            <a:fld id="{A7D2785C-44F7-406B-ACCA-D9F962C86C63}"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C09AB1AB-ED40-46E8-89DE-9301217A50B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7230387-FE09-4BED-9C0B-ED5D0BBD7892}"/>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91256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F83F18-0A5D-4964-99AC-A1CD27BF00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0E3EC4-D11B-4F0C-B80D-F8C3CC32A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ECFE217-6D37-400E-BD1B-19E72BAA4F3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384FE78-8BD2-41C6-83F1-6A53BA60D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7DC7B24-768C-441D-92A0-098A229922D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B8200A-5417-4E88-8F49-F9369A0B654D}"/>
              </a:ext>
            </a:extLst>
          </p:cNvPr>
          <p:cNvSpPr>
            <a:spLocks noGrp="1"/>
          </p:cNvSpPr>
          <p:nvPr>
            <p:ph type="dt" sz="half" idx="10"/>
          </p:nvPr>
        </p:nvSpPr>
        <p:spPr/>
        <p:txBody>
          <a:bodyPr/>
          <a:lstStyle/>
          <a:p>
            <a:fld id="{DAAE7DB6-7A48-4DF5-8EB8-808515BCC797}" type="datetime1">
              <a:rPr lang="zh-TW" altLang="en-US" smtClean="0"/>
              <a:t>2021/4/19</a:t>
            </a:fld>
            <a:endParaRPr lang="zh-TW" altLang="en-US"/>
          </a:p>
        </p:txBody>
      </p:sp>
      <p:sp>
        <p:nvSpPr>
          <p:cNvPr id="8" name="頁尾版面配置區 7">
            <a:extLst>
              <a:ext uri="{FF2B5EF4-FFF2-40B4-BE49-F238E27FC236}">
                <a16:creationId xmlns:a16="http://schemas.microsoft.com/office/drawing/2014/main" id="{F49F538F-346F-4F09-9471-77C1F723D4B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8CA9348-DD2D-4AFF-9C41-FC83A3955E98}"/>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52496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A46F0C-F593-4668-8BA3-50CAE51681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5FBD48D-18E1-4C1A-9C6B-7FFFC20035AB}"/>
              </a:ext>
            </a:extLst>
          </p:cNvPr>
          <p:cNvSpPr>
            <a:spLocks noGrp="1"/>
          </p:cNvSpPr>
          <p:nvPr>
            <p:ph type="dt" sz="half" idx="10"/>
          </p:nvPr>
        </p:nvSpPr>
        <p:spPr/>
        <p:txBody>
          <a:bodyPr/>
          <a:lstStyle/>
          <a:p>
            <a:fld id="{581838D1-B6CC-4B59-BF2A-4F0C395A1763}" type="datetime1">
              <a:rPr lang="zh-TW" altLang="en-US" smtClean="0"/>
              <a:t>2021/4/19</a:t>
            </a:fld>
            <a:endParaRPr lang="zh-TW" altLang="en-US"/>
          </a:p>
        </p:txBody>
      </p:sp>
      <p:sp>
        <p:nvSpPr>
          <p:cNvPr id="4" name="頁尾版面配置區 3">
            <a:extLst>
              <a:ext uri="{FF2B5EF4-FFF2-40B4-BE49-F238E27FC236}">
                <a16:creationId xmlns:a16="http://schemas.microsoft.com/office/drawing/2014/main" id="{E6389341-E8EF-4F85-B318-9A0147EFBCC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75D7094-405D-4BB6-8B48-B8D2221FBB2C}"/>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8363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8E284F-D342-423B-8106-31F6B269F544}"/>
              </a:ext>
            </a:extLst>
          </p:cNvPr>
          <p:cNvSpPr>
            <a:spLocks noGrp="1"/>
          </p:cNvSpPr>
          <p:nvPr>
            <p:ph type="dt" sz="half" idx="10"/>
          </p:nvPr>
        </p:nvSpPr>
        <p:spPr/>
        <p:txBody>
          <a:bodyPr/>
          <a:lstStyle/>
          <a:p>
            <a:fld id="{2CBAFDAC-40A2-4A13-80B3-31287E5695BD}" type="datetime1">
              <a:rPr lang="zh-TW" altLang="en-US" smtClean="0"/>
              <a:t>2021/4/19</a:t>
            </a:fld>
            <a:endParaRPr lang="zh-TW" altLang="en-US"/>
          </a:p>
        </p:txBody>
      </p:sp>
      <p:sp>
        <p:nvSpPr>
          <p:cNvPr id="3" name="頁尾版面配置區 2">
            <a:extLst>
              <a:ext uri="{FF2B5EF4-FFF2-40B4-BE49-F238E27FC236}">
                <a16:creationId xmlns:a16="http://schemas.microsoft.com/office/drawing/2014/main" id="{E018FD3B-02B8-4953-92F4-8D75DA68D9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D3B4117-C436-4DF8-99F5-E32FD2D9A494}"/>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78350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69D080-588A-4B7C-9D28-D958E29F9EA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0B1F6A3-13EF-4CA1-83D4-8AA7DFD59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05CBE7-DC4F-4934-A9C6-649EBA67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BF232CE-8DF4-42FB-9558-95B14792A749}"/>
              </a:ext>
            </a:extLst>
          </p:cNvPr>
          <p:cNvSpPr>
            <a:spLocks noGrp="1"/>
          </p:cNvSpPr>
          <p:nvPr>
            <p:ph type="dt" sz="half" idx="10"/>
          </p:nvPr>
        </p:nvSpPr>
        <p:spPr/>
        <p:txBody>
          <a:bodyPr/>
          <a:lstStyle/>
          <a:p>
            <a:fld id="{122D7C06-5FFF-4F98-92C4-3ECF0137DBEF}"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6E4DAA4E-4D32-41F7-9653-73DDD8A92D1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2BDC1AB-FEDA-4BDE-80DB-5BA86AFCE153}"/>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95941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CD02C-5C82-4471-95B2-20215861B57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5A6411-07E2-45A1-9254-65396DBB4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68F674-36DE-4C5F-87F9-58856D057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A4EB449-3A32-4545-ABD0-66A690961273}"/>
              </a:ext>
            </a:extLst>
          </p:cNvPr>
          <p:cNvSpPr>
            <a:spLocks noGrp="1"/>
          </p:cNvSpPr>
          <p:nvPr>
            <p:ph type="dt" sz="half" idx="10"/>
          </p:nvPr>
        </p:nvSpPr>
        <p:spPr/>
        <p:txBody>
          <a:bodyPr/>
          <a:lstStyle/>
          <a:p>
            <a:fld id="{875EA991-C596-4B9F-A36F-862339A489C7}"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118E18FE-2A29-4D5D-A198-611661B4F3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5E6835-091F-4DD2-9F57-86210D94205C}"/>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3206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415ECF-800D-4556-A159-A96D79FAD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930AA9-7B38-4AF0-8077-FB7F35E5E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7B22A83-86AA-4532-9A33-430CCD813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9E788-B9FA-4484-A74C-BA894E85F45D}"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0F7FA939-5576-47F7-8E0B-54F3D2131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B564A2B-E1EF-49CD-8813-F5082EA7D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25536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iet.org/involved/young-professionals/iet-presentin10-competition/" TargetMode="External"/><Relationship Id="rId2" Type="http://schemas.openxmlformats.org/officeDocument/2006/relationships/hyperlink" Target="https://www.theiet.org/impact-society/awards-scholarships/iet-present-around-the-world-competitio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theiet.org/impact-society/awards-scholarships/the-iet-global-challeng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acebook.com/watch/?v=294136358597617" TargetMode="External"/><Relationship Id="rId2" Type="http://schemas.openxmlformats.org/officeDocument/2006/relationships/hyperlink" Target="https://www.facebook.com/IStuMat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CE606A-C909-4943-B958-B8EB02D97953}"/>
              </a:ext>
            </a:extLst>
          </p:cNvPr>
          <p:cNvSpPr>
            <a:spLocks noGrp="1"/>
          </p:cNvSpPr>
          <p:nvPr>
            <p:ph type="ctrTitle"/>
          </p:nvPr>
        </p:nvSpPr>
        <p:spPr>
          <a:xfrm>
            <a:off x="1524000" y="3629887"/>
            <a:ext cx="9144000" cy="718272"/>
          </a:xfrm>
        </p:spPr>
        <p:txBody>
          <a:bodyPr>
            <a:normAutofit/>
          </a:bodyPr>
          <a:lstStyle/>
          <a:p>
            <a:r>
              <a:rPr lang="en-US" altLang="zh-TW" sz="4400" b="1" dirty="0">
                <a:latin typeface="微軟正黑體" panose="020B0604030504040204" pitchFamily="34" charset="-120"/>
                <a:ea typeface="微軟正黑體" panose="020B0604030504040204" pitchFamily="34" charset="-120"/>
              </a:rPr>
              <a:t>IET</a:t>
            </a:r>
            <a:r>
              <a:rPr lang="zh-TW" altLang="en-US" sz="4400" b="1" dirty="0">
                <a:latin typeface="微軟正黑體" panose="020B0604030504040204" pitchFamily="34" charset="-120"/>
                <a:ea typeface="微軟正黑體" panose="020B0604030504040204" pitchFamily="34" charset="-120"/>
              </a:rPr>
              <a:t> </a:t>
            </a:r>
            <a:r>
              <a:rPr lang="en-US" altLang="zh-TW" sz="4400" b="1" dirty="0" err="1">
                <a:latin typeface="微軟正黑體" panose="020B0604030504040204" pitchFamily="34" charset="-120"/>
                <a:ea typeface="微軟正黑體" panose="020B0604030504040204" pitchFamily="34" charset="-120"/>
              </a:rPr>
              <a:t>Oncampus</a:t>
            </a:r>
            <a:r>
              <a:rPr lang="en-US" altLang="zh-TW" sz="4400" b="1" dirty="0">
                <a:latin typeface="微軟正黑體" panose="020B0604030504040204" pitchFamily="34" charset="-120"/>
                <a:ea typeface="微軟正黑體" panose="020B0604030504040204" pitchFamily="34" charset="-120"/>
              </a:rPr>
              <a:t> x Taichung Tech</a:t>
            </a:r>
            <a:endParaRPr lang="zh-TW" altLang="en-US" sz="44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685791BC-EF17-49C4-85C9-8069C9C18AE2}"/>
              </a:ext>
            </a:extLst>
          </p:cNvPr>
          <p:cNvSpPr>
            <a:spLocks noGrp="1"/>
          </p:cNvSpPr>
          <p:nvPr>
            <p:ph type="subTitle" idx="1"/>
          </p:nvPr>
        </p:nvSpPr>
        <p:spPr>
          <a:xfrm>
            <a:off x="1524000" y="4738256"/>
            <a:ext cx="9144000" cy="1801091"/>
          </a:xfrm>
        </p:spPr>
        <p:txBody>
          <a:bodyPr>
            <a:normAutofit fontScale="62500" lnSpcReduction="20000"/>
          </a:bodyPr>
          <a:lstStyle/>
          <a:p>
            <a:r>
              <a:rPr lang="en-US" altLang="zh-TW" sz="4500" b="1" dirty="0">
                <a:latin typeface="微軟正黑體" panose="020B0604030504040204" pitchFamily="34" charset="-120"/>
                <a:ea typeface="微軟正黑體" panose="020B0604030504040204" pitchFamily="34" charset="-120"/>
              </a:rPr>
              <a:t>Dr. Jia-Wei Chang</a:t>
            </a:r>
          </a:p>
          <a:p>
            <a:endParaRPr lang="en-US" altLang="zh-TW" sz="2800" b="1" dirty="0">
              <a:latin typeface="微軟正黑體" panose="020B0604030504040204" pitchFamily="34" charset="-120"/>
              <a:ea typeface="微軟正黑體" panose="020B0604030504040204" pitchFamily="34" charset="-120"/>
            </a:endParaRPr>
          </a:p>
          <a:p>
            <a:r>
              <a:rPr lang="en-US" altLang="zh-TW" sz="2800" baseline="30000" dirty="0">
                <a:latin typeface="微軟正黑體" panose="020B0604030504040204" pitchFamily="34" charset="-120"/>
                <a:ea typeface="微軟正黑體" panose="020B0604030504040204" pitchFamily="34" charset="-120"/>
              </a:rPr>
              <a:t>1</a:t>
            </a:r>
            <a:r>
              <a:rPr lang="en-US" altLang="zh-TW" sz="2800" dirty="0">
                <a:latin typeface="微軟正黑體" panose="020B0604030504040204" pitchFamily="34" charset="-120"/>
                <a:ea typeface="微軟正黑體" panose="020B0604030504040204" pitchFamily="34" charset="-120"/>
              </a:rPr>
              <a:t> Chair of Young Professionals Section, IET Taipei</a:t>
            </a:r>
          </a:p>
          <a:p>
            <a:r>
              <a:rPr lang="en-US" altLang="zh-TW" sz="2800" baseline="30000" dirty="0">
                <a:latin typeface="微軟正黑體" panose="020B0604030504040204" pitchFamily="34" charset="-120"/>
                <a:ea typeface="微軟正黑體" panose="020B0604030504040204" pitchFamily="34" charset="-120"/>
              </a:rPr>
              <a:t>2</a:t>
            </a:r>
            <a:r>
              <a:rPr lang="en-US" altLang="zh-TW" sz="2800" dirty="0">
                <a:latin typeface="微軟正黑體" panose="020B0604030504040204" pitchFamily="34" charset="-120"/>
                <a:ea typeface="微軟正黑體" panose="020B0604030504040204" pitchFamily="34" charset="-120"/>
              </a:rPr>
              <a:t> Assistant Professor, Dept. of Computer Science and Information Engineering, </a:t>
            </a:r>
          </a:p>
          <a:p>
            <a:r>
              <a:rPr lang="en-US" altLang="zh-TW" sz="2800" dirty="0">
                <a:latin typeface="微軟正黑體" panose="020B0604030504040204" pitchFamily="34" charset="-120"/>
                <a:ea typeface="微軟正黑體" panose="020B0604030504040204" pitchFamily="34" charset="-120"/>
              </a:rPr>
              <a:t>National Taichung University of Science and Technology</a:t>
            </a:r>
            <a:endParaRPr lang="zh-TW" altLang="en-US" sz="28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BBECED27-185C-490A-9E3E-1E6829F93875}"/>
              </a:ext>
            </a:extLst>
          </p:cNvPr>
          <p:cNvPicPr>
            <a:picLocks noChangeAspect="1"/>
          </p:cNvPicPr>
          <p:nvPr/>
        </p:nvPicPr>
        <p:blipFill>
          <a:blip r:embed="rId2"/>
          <a:stretch>
            <a:fillRect/>
          </a:stretch>
        </p:blipFill>
        <p:spPr>
          <a:xfrm>
            <a:off x="0" y="0"/>
            <a:ext cx="12192000" cy="3111500"/>
          </a:xfrm>
          <a:prstGeom prst="rect">
            <a:avLst/>
          </a:prstGeom>
        </p:spPr>
      </p:pic>
    </p:spTree>
    <p:extLst>
      <p:ext uri="{BB962C8B-B14F-4D97-AF65-F5344CB8AC3E}">
        <p14:creationId xmlns:p14="http://schemas.microsoft.com/office/powerpoint/2010/main" val="304911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zh-TW" altLang="en-US" b="1" dirty="0">
                <a:latin typeface="微軟正黑體" panose="020B0604030504040204" pitchFamily="34" charset="-120"/>
                <a:ea typeface="微軟正黑體" panose="020B0604030504040204" pitchFamily="34" charset="-120"/>
              </a:rPr>
              <a:t>破冰時間</a:t>
            </a:r>
            <a:br>
              <a:rPr lang="en-US" altLang="zh-TW"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自我介紹</a:t>
            </a: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pPr algn="ctr"/>
            <a:r>
              <a:rPr lang="en-US" altLang="zh-TW" dirty="0">
                <a:latin typeface="微軟正黑體" panose="020B0604030504040204" pitchFamily="34" charset="-120"/>
                <a:ea typeface="微軟正黑體" panose="020B0604030504040204" pitchFamily="34" charset="-120"/>
              </a:rPr>
              <a:t>TIP</a:t>
            </a:r>
            <a:r>
              <a:rPr lang="zh-TW" altLang="en-US" dirty="0">
                <a:latin typeface="微軟正黑體" panose="020B0604030504040204" pitchFamily="34" charset="-120"/>
                <a:ea typeface="微軟正黑體" panose="020B0604030504040204" pitchFamily="34" charset="-120"/>
              </a:rPr>
              <a:t>：科系、專長、興趣以及對於本社團的期待與願望</a:t>
            </a:r>
          </a:p>
        </p:txBody>
      </p:sp>
    </p:spTree>
    <p:extLst>
      <p:ext uri="{BB962C8B-B14F-4D97-AF65-F5344CB8AC3E}">
        <p14:creationId xmlns:p14="http://schemas.microsoft.com/office/powerpoint/2010/main" val="10270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447092" y="226984"/>
            <a:ext cx="10623364" cy="958374"/>
          </a:xfrm>
        </p:spPr>
        <p:txBody>
          <a:bodyPr>
            <a:noAutofit/>
          </a:bodyPr>
          <a:lstStyle/>
          <a:p>
            <a:pPr algn="ctr"/>
            <a:r>
              <a:rPr lang="zh-TW" altLang="en-US" sz="3200" b="1" dirty="0">
                <a:latin typeface="微軟正黑體" panose="020B0604030504040204" pitchFamily="34" charset="-120"/>
                <a:ea typeface="微軟正黑體" panose="020B0604030504040204" pitchFamily="34" charset="-120"/>
              </a:rPr>
              <a:t>首屆幹部採取自願制</a:t>
            </a:r>
            <a:br>
              <a:rPr lang="en-US" altLang="zh-TW" sz="3200" b="1" dirty="0">
                <a:latin typeface="微軟正黑體" panose="020B0604030504040204" pitchFamily="34" charset="-120"/>
                <a:ea typeface="微軟正黑體" panose="020B0604030504040204" pitchFamily="34" charset="-120"/>
              </a:rPr>
            </a:br>
            <a:r>
              <a:rPr lang="en-US" altLang="zh-TW" sz="2400" dirty="0">
                <a:latin typeface="微軟正黑體" panose="020B0604030504040204" pitchFamily="34" charset="-120"/>
                <a:ea typeface="微軟正黑體" panose="020B0604030504040204" pitchFamily="34" charset="-120"/>
              </a:rPr>
              <a:t>(4/24</a:t>
            </a:r>
            <a:r>
              <a:rPr lang="zh-TW" altLang="en-US" sz="2400" dirty="0">
                <a:latin typeface="微軟正黑體" panose="020B0604030504040204" pitchFamily="34" charset="-120"/>
                <a:ea typeface="微軟正黑體" panose="020B0604030504040204" pitchFamily="34" charset="-120"/>
              </a:rPr>
              <a:t>參選截止、</a:t>
            </a:r>
            <a:r>
              <a:rPr lang="en-US" altLang="zh-TW" sz="2400" dirty="0">
                <a:latin typeface="微軟正黑體" panose="020B0604030504040204" pitchFamily="34" charset="-120"/>
                <a:ea typeface="微軟正黑體" panose="020B0604030504040204" pitchFamily="34" charset="-120"/>
              </a:rPr>
              <a:t>4/30</a:t>
            </a:r>
            <a:r>
              <a:rPr lang="zh-TW" altLang="en-US" sz="2400" dirty="0">
                <a:latin typeface="微軟正黑體" panose="020B0604030504040204" pitchFamily="34" charset="-120"/>
                <a:ea typeface="微軟正黑體" panose="020B0604030504040204" pitchFamily="34" charset="-120"/>
              </a:rPr>
              <a:t>投票截止公布名單</a:t>
            </a:r>
            <a:r>
              <a:rPr lang="en-US" altLang="zh-TW" sz="2400" dirty="0">
                <a:latin typeface="微軟正黑體" panose="020B0604030504040204" pitchFamily="34" charset="-120"/>
                <a:ea typeface="微軟正黑體" panose="020B0604030504040204" pitchFamily="34" charset="-120"/>
              </a:rPr>
              <a:t>)</a:t>
            </a:r>
            <a:br>
              <a:rPr lang="en-US" altLang="zh-TW" sz="3200" b="1"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同一職位若有多人自願則需政見發表並使用</a:t>
            </a:r>
            <a:r>
              <a:rPr lang="en-US" altLang="zh-TW" sz="2400" dirty="0">
                <a:latin typeface="微軟正黑體" panose="020B0604030504040204" pitchFamily="34" charset="-120"/>
                <a:ea typeface="微軟正黑體" panose="020B0604030504040204" pitchFamily="34" charset="-120"/>
              </a:rPr>
              <a:t>Line</a:t>
            </a:r>
            <a:r>
              <a:rPr lang="zh-TW" altLang="en-US" sz="2400" dirty="0">
                <a:latin typeface="微軟正黑體" panose="020B0604030504040204" pitchFamily="34" charset="-120"/>
                <a:ea typeface="微軟正黑體" panose="020B0604030504040204" pitchFamily="34" charset="-120"/>
              </a:rPr>
              <a:t>或</a:t>
            </a:r>
            <a:r>
              <a:rPr lang="en-US" altLang="zh-TW" sz="2400" dirty="0">
                <a:latin typeface="微軟正黑體" panose="020B0604030504040204" pitchFamily="34" charset="-120"/>
                <a:ea typeface="微軟正黑體" panose="020B0604030504040204" pitchFamily="34" charset="-120"/>
              </a:rPr>
              <a:t>FB</a:t>
            </a:r>
            <a:r>
              <a:rPr lang="zh-TW" altLang="en-US" sz="2800" dirty="0">
                <a:latin typeface="微軟正黑體" panose="020B0604030504040204" pitchFamily="34" charset="-120"/>
                <a:ea typeface="微軟正黑體" panose="020B0604030504040204" pitchFamily="34" charset="-120"/>
              </a:rPr>
              <a:t>投票</a:t>
            </a:r>
            <a:endParaRPr lang="zh-TW" altLang="en-US" sz="3200" dirty="0">
              <a:latin typeface="微軟正黑體" panose="020B0604030504040204" pitchFamily="34" charset="-120"/>
              <a:ea typeface="微軟正黑體" panose="020B0604030504040204" pitchFamily="34" charset="-120"/>
            </a:endParaRPr>
          </a:p>
        </p:txBody>
      </p:sp>
      <p:graphicFrame>
        <p:nvGraphicFramePr>
          <p:cNvPr id="6" name="表格 5">
            <a:extLst>
              <a:ext uri="{FF2B5EF4-FFF2-40B4-BE49-F238E27FC236}">
                <a16:creationId xmlns:a16="http://schemas.microsoft.com/office/drawing/2014/main" id="{158FAA6A-60FD-4142-96B2-D715D8461795}"/>
              </a:ext>
            </a:extLst>
          </p:cNvPr>
          <p:cNvGraphicFramePr>
            <a:graphicFrameLocks noGrp="1"/>
          </p:cNvGraphicFramePr>
          <p:nvPr>
            <p:extLst>
              <p:ext uri="{D42A27DB-BD31-4B8C-83A1-F6EECF244321}">
                <p14:modId xmlns:p14="http://schemas.microsoft.com/office/powerpoint/2010/main" val="3551242703"/>
              </p:ext>
            </p:extLst>
          </p:nvPr>
        </p:nvGraphicFramePr>
        <p:xfrm>
          <a:off x="447091" y="1323499"/>
          <a:ext cx="10623364" cy="5400040"/>
        </p:xfrm>
        <a:graphic>
          <a:graphicData uri="http://schemas.openxmlformats.org/drawingml/2006/table">
            <a:tbl>
              <a:tblPr firstRow="1" bandRow="1">
                <a:tableStyleId>{5C22544A-7EE6-4342-B048-85BDC9FD1C3A}</a:tableStyleId>
              </a:tblPr>
              <a:tblGrid>
                <a:gridCol w="1613983">
                  <a:extLst>
                    <a:ext uri="{9D8B030D-6E8A-4147-A177-3AD203B41FA5}">
                      <a16:colId xmlns:a16="http://schemas.microsoft.com/office/drawing/2014/main" val="3929024102"/>
                    </a:ext>
                  </a:extLst>
                </a:gridCol>
                <a:gridCol w="1534382">
                  <a:extLst>
                    <a:ext uri="{9D8B030D-6E8A-4147-A177-3AD203B41FA5}">
                      <a16:colId xmlns:a16="http://schemas.microsoft.com/office/drawing/2014/main" val="3726995844"/>
                    </a:ext>
                  </a:extLst>
                </a:gridCol>
                <a:gridCol w="4758431">
                  <a:extLst>
                    <a:ext uri="{9D8B030D-6E8A-4147-A177-3AD203B41FA5}">
                      <a16:colId xmlns:a16="http://schemas.microsoft.com/office/drawing/2014/main" val="1937145137"/>
                    </a:ext>
                  </a:extLst>
                </a:gridCol>
                <a:gridCol w="2716568">
                  <a:extLst>
                    <a:ext uri="{9D8B030D-6E8A-4147-A177-3AD203B41FA5}">
                      <a16:colId xmlns:a16="http://schemas.microsoft.com/office/drawing/2014/main" val="4118080091"/>
                    </a:ext>
                  </a:extLst>
                </a:gridCol>
              </a:tblGrid>
              <a:tr h="370840">
                <a:tc>
                  <a:txBody>
                    <a:bodyPr/>
                    <a:lstStyle/>
                    <a:p>
                      <a:pPr algn="ctr"/>
                      <a:r>
                        <a:rPr lang="zh-TW" altLang="en-US" dirty="0">
                          <a:latin typeface="微軟正黑體" panose="020B0604030504040204" pitchFamily="34" charset="-120"/>
                          <a:ea typeface="微軟正黑體" panose="020B0604030504040204" pitchFamily="34" charset="-120"/>
                        </a:rPr>
                        <a:t>職稱</a:t>
                      </a:r>
                    </a:p>
                  </a:txBody>
                  <a:tcPr/>
                </a:tc>
                <a:tc>
                  <a:txBody>
                    <a:bodyPr/>
                    <a:lstStyle/>
                    <a:p>
                      <a:pPr algn="ctr"/>
                      <a:r>
                        <a:rPr lang="zh-TW" altLang="en-US" dirty="0">
                          <a:latin typeface="微軟正黑體" panose="020B0604030504040204" pitchFamily="34" charset="-120"/>
                          <a:ea typeface="微軟正黑體" panose="020B0604030504040204" pitchFamily="34" charset="-120"/>
                        </a:rPr>
                        <a:t>人力專長</a:t>
                      </a:r>
                    </a:p>
                  </a:txBody>
                  <a:tcPr/>
                </a:tc>
                <a:tc>
                  <a:txBody>
                    <a:bodyPr/>
                    <a:lstStyle/>
                    <a:p>
                      <a:pPr algn="ctr"/>
                      <a:r>
                        <a:rPr lang="zh-TW" altLang="en-US" dirty="0">
                          <a:latin typeface="微軟正黑體" panose="020B0604030504040204" pitchFamily="34" charset="-120"/>
                          <a:ea typeface="微軟正黑體" panose="020B0604030504040204" pitchFamily="34" charset="-120"/>
                        </a:rPr>
                        <a:t>備註</a:t>
                      </a:r>
                    </a:p>
                  </a:txBody>
                  <a:tcPr/>
                </a:tc>
                <a:tc>
                  <a:txBody>
                    <a:bodyPr/>
                    <a:lstStyle/>
                    <a:p>
                      <a:pPr algn="ctr"/>
                      <a:r>
                        <a:rPr lang="zh-TW" altLang="en-US" dirty="0">
                          <a:latin typeface="微軟正黑體" panose="020B0604030504040204" pitchFamily="34" charset="-120"/>
                          <a:ea typeface="微軟正黑體" panose="020B0604030504040204" pitchFamily="34" charset="-120"/>
                        </a:rPr>
                        <a:t>組長</a:t>
                      </a:r>
                    </a:p>
                  </a:txBody>
                  <a:tcPr/>
                </a:tc>
                <a:extLst>
                  <a:ext uri="{0D108BD9-81ED-4DB2-BD59-A6C34878D82A}">
                    <a16:rowId xmlns:a16="http://schemas.microsoft.com/office/drawing/2014/main" val="2988721642"/>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總召</a:t>
                      </a:r>
                    </a:p>
                  </a:txBody>
                  <a:tcPr anchor="ctr"/>
                </a:tc>
                <a:tc>
                  <a:txBody>
                    <a:bodyPr/>
                    <a:lstStyle/>
                    <a:p>
                      <a:pPr algn="l"/>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latin typeface="微軟正黑體" panose="020B0604030504040204" pitchFamily="34" charset="-120"/>
                          <a:ea typeface="微軟正黑體" panose="020B0604030504040204" pitchFamily="34" charset="-120"/>
                        </a:rPr>
                        <a:t>當年度之最高行政代表人，協調各組並須確保、協助各分組有依據社群會議之決策推動進度。設置總召與副總召各一人。</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4447213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活動議程組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規劃並執行年度成果策展、四場科技分享活動</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英文</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以及每月一次的社群活動。</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tc>
                  <a:txBody>
                    <a:bodyPr/>
                    <a:lstStyle/>
                    <a:p>
                      <a:endParaRPr lang="zh-TW" altLang="en-US"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122405077"/>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行銷公關組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含平面、電子、社群平台等管道之廣告策略與實施，對外統一之聯絡窗口。</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tc>
                  <a:txBody>
                    <a:bodyPr/>
                    <a:lstStyle/>
                    <a:p>
                      <a:endParaRPr lang="zh-TW" altLang="en-US"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790346986"/>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文創設計組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設計、企劃、資訊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年度主視覺、各活動主視覺之平面與電子廣告設計與周邊產品設計。</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2180555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行政暨財務組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會計、管理、商業</a:t>
                      </a:r>
                    </a:p>
                  </a:txBody>
                  <a:tcPr anchor="ctr"/>
                </a:tc>
                <a:tc>
                  <a:txBody>
                    <a:bodyPr/>
                    <a:lstStyle/>
                    <a:p>
                      <a:r>
                        <a:rPr lang="zh-TW" altLang="en-US" dirty="0">
                          <a:latin typeface="微軟正黑體" panose="020B0604030504040204" pitchFamily="34" charset="-120"/>
                          <a:ea typeface="微軟正黑體" panose="020B0604030504040204" pitchFamily="34" charset="-120"/>
                        </a:rPr>
                        <a:t>管理社團內所有人事、各種記錄檔案、金流、活動報名，含票務、售票。</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51641439"/>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場務組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負責籌備策展與四場活動之場務與各項財產管理，含網路佈線、電力、直播、攝影以及各項活動所需設備，並為各項活動機動人員。</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614783977"/>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記錄與翻譯組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活動中之英語、日語翻譯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含口譯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以及每次會議、活動之記錄與直播。</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774978640"/>
                  </a:ext>
                </a:extLst>
              </a:tr>
            </a:tbl>
          </a:graphicData>
        </a:graphic>
      </p:graphicFrame>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11</a:t>
            </a:fld>
            <a:endParaRPr lang="zh-TW" altLang="en-US"/>
          </a:p>
        </p:txBody>
      </p:sp>
    </p:spTree>
    <p:extLst>
      <p:ext uri="{BB962C8B-B14F-4D97-AF65-F5344CB8AC3E}">
        <p14:creationId xmlns:p14="http://schemas.microsoft.com/office/powerpoint/2010/main" val="114032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831850" y="387475"/>
            <a:ext cx="10515600" cy="2852737"/>
          </a:xfrm>
        </p:spPr>
        <p:txBody>
          <a:bodyPr/>
          <a:lstStyle/>
          <a:p>
            <a:pPr algn="ctr"/>
            <a:r>
              <a:rPr lang="zh-TW" altLang="en-US" b="1" dirty="0">
                <a:latin typeface="微軟正黑體" panose="020B0604030504040204" pitchFamily="34" charset="-120"/>
                <a:ea typeface="微軟正黑體" panose="020B0604030504040204" pitchFamily="34" charset="-120"/>
              </a:rPr>
              <a:t>未來固定社課時間調查</a:t>
            </a:r>
          </a:p>
        </p:txBody>
      </p:sp>
      <p:sp>
        <p:nvSpPr>
          <p:cNvPr id="4" name="文字版面配置區 3">
            <a:extLst>
              <a:ext uri="{FF2B5EF4-FFF2-40B4-BE49-F238E27FC236}">
                <a16:creationId xmlns:a16="http://schemas.microsoft.com/office/drawing/2014/main" id="{DB615B73-9DEE-4029-840F-E55511BECBE6}"/>
              </a:ext>
            </a:extLst>
          </p:cNvPr>
          <p:cNvSpPr>
            <a:spLocks noGrp="1"/>
          </p:cNvSpPr>
          <p:nvPr>
            <p:ph type="body" idx="1"/>
          </p:nvPr>
        </p:nvSpPr>
        <p:spPr>
          <a:xfrm>
            <a:off x="831850" y="3267200"/>
            <a:ext cx="10515600" cy="1500187"/>
          </a:xfrm>
        </p:spPr>
        <p:txBody>
          <a:bodyPr/>
          <a:lstStyle/>
          <a:p>
            <a:pPr algn="ctr"/>
            <a:r>
              <a:rPr lang="zh-TW" altLang="en-US" dirty="0">
                <a:latin typeface="微軟正黑體" panose="020B0604030504040204" pitchFamily="34" charset="-120"/>
                <a:ea typeface="微軟正黑體" panose="020B0604030504040204" pitchFamily="34" charset="-120"/>
              </a:rPr>
              <a:t>原則上每周一次社課聚會，以</a:t>
            </a:r>
            <a:r>
              <a:rPr lang="en-US" altLang="zh-TW" dirty="0">
                <a:latin typeface="微軟正黑體" panose="020B0604030504040204" pitchFamily="34" charset="-120"/>
                <a:ea typeface="微軟正黑體" panose="020B0604030504040204" pitchFamily="34" charset="-120"/>
              </a:rPr>
              <a:t>Line</a:t>
            </a:r>
            <a:r>
              <a:rPr lang="zh-TW" altLang="en-US" dirty="0">
                <a:latin typeface="微軟正黑體" panose="020B0604030504040204" pitchFamily="34" charset="-120"/>
                <a:ea typeface="微軟正黑體" panose="020B0604030504040204" pitchFamily="34" charset="-120"/>
              </a:rPr>
              <a:t>群組獲</a:t>
            </a:r>
            <a:r>
              <a:rPr lang="en-US" altLang="zh-TW" dirty="0">
                <a:latin typeface="微軟正黑體" panose="020B0604030504040204" pitchFamily="34" charset="-120"/>
                <a:ea typeface="微軟正黑體" panose="020B0604030504040204" pitchFamily="34" charset="-120"/>
              </a:rPr>
              <a:t>FB</a:t>
            </a:r>
            <a:r>
              <a:rPr lang="zh-TW" altLang="en-US" dirty="0">
                <a:latin typeface="微軟正黑體" panose="020B0604030504040204" pitchFamily="34" charset="-120"/>
                <a:ea typeface="微軟正黑體" panose="020B0604030504040204" pitchFamily="34" charset="-120"/>
              </a:rPr>
              <a:t>社團調查</a:t>
            </a:r>
            <a:endParaRPr lang="en-US" altLang="zh-TW" dirty="0">
              <a:latin typeface="微軟正黑體" panose="020B0604030504040204" pitchFamily="34" charset="-120"/>
              <a:ea typeface="微軟正黑體" panose="020B0604030504040204" pitchFamily="34" charset="-120"/>
            </a:endParaRPr>
          </a:p>
          <a:p>
            <a:pPr algn="ctr"/>
            <a:r>
              <a:rPr lang="en-US" altLang="zh-TW" dirty="0">
                <a:latin typeface="微軟正黑體" panose="020B0604030504040204" pitchFamily="34" charset="-120"/>
                <a:ea typeface="微軟正黑體" panose="020B0604030504040204" pitchFamily="34" charset="-120"/>
              </a:rPr>
              <a:t>https://reurl.cc/OX8MED</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12</a:t>
            </a:fld>
            <a:endParaRPr lang="zh-TW" altLang="en-US"/>
          </a:p>
        </p:txBody>
      </p:sp>
      <p:pic>
        <p:nvPicPr>
          <p:cNvPr id="7" name="圖片 6">
            <a:extLst>
              <a:ext uri="{FF2B5EF4-FFF2-40B4-BE49-F238E27FC236}">
                <a16:creationId xmlns:a16="http://schemas.microsoft.com/office/drawing/2014/main" id="{1B329793-49A9-4421-9A53-60EEE2CAD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315" y="4454683"/>
            <a:ext cx="1901667" cy="1901667"/>
          </a:xfrm>
          <a:prstGeom prst="rect">
            <a:avLst/>
          </a:prstGeom>
        </p:spPr>
      </p:pic>
      <p:sp>
        <p:nvSpPr>
          <p:cNvPr id="8" name="文字方塊 7">
            <a:extLst>
              <a:ext uri="{FF2B5EF4-FFF2-40B4-BE49-F238E27FC236}">
                <a16:creationId xmlns:a16="http://schemas.microsoft.com/office/drawing/2014/main" id="{5FCA35FF-EACF-48AA-9023-67277D5BA453}"/>
              </a:ext>
            </a:extLst>
          </p:cNvPr>
          <p:cNvSpPr txBox="1"/>
          <p:nvPr/>
        </p:nvSpPr>
        <p:spPr>
          <a:xfrm>
            <a:off x="7328566" y="6400800"/>
            <a:ext cx="90922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FB</a:t>
            </a:r>
            <a:r>
              <a:rPr lang="zh-TW" altLang="en-US" dirty="0">
                <a:latin typeface="微軟正黑體" panose="020B0604030504040204" pitchFamily="34" charset="-120"/>
                <a:ea typeface="微軟正黑體" panose="020B0604030504040204" pitchFamily="34" charset="-120"/>
              </a:rPr>
              <a:t>社團</a:t>
            </a:r>
          </a:p>
        </p:txBody>
      </p:sp>
      <p:pic>
        <p:nvPicPr>
          <p:cNvPr id="10" name="圖片 9">
            <a:extLst>
              <a:ext uri="{FF2B5EF4-FFF2-40B4-BE49-F238E27FC236}">
                <a16:creationId xmlns:a16="http://schemas.microsoft.com/office/drawing/2014/main" id="{DFD7EA16-D095-414E-A6C9-1C6B8EEC9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624" y="4315303"/>
            <a:ext cx="2155222" cy="2155222"/>
          </a:xfrm>
          <a:prstGeom prst="rect">
            <a:avLst/>
          </a:prstGeom>
        </p:spPr>
      </p:pic>
      <p:sp>
        <p:nvSpPr>
          <p:cNvPr id="11" name="文字方塊 10">
            <a:extLst>
              <a:ext uri="{FF2B5EF4-FFF2-40B4-BE49-F238E27FC236}">
                <a16:creationId xmlns:a16="http://schemas.microsoft.com/office/drawing/2014/main" id="{3E79516A-9FCE-47AB-8EA1-9F97679BC5E0}"/>
              </a:ext>
            </a:extLst>
          </p:cNvPr>
          <p:cNvSpPr txBox="1"/>
          <p:nvPr/>
        </p:nvSpPr>
        <p:spPr>
          <a:xfrm>
            <a:off x="3879623" y="6400800"/>
            <a:ext cx="90922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LINE</a:t>
            </a:r>
            <a:r>
              <a:rPr lang="zh-TW" altLang="en-US" dirty="0">
                <a:latin typeface="微軟正黑體" panose="020B0604030504040204" pitchFamily="34" charset="-120"/>
                <a:ea typeface="微軟正黑體" panose="020B0604030504040204" pitchFamily="34" charset="-120"/>
              </a:rPr>
              <a:t>群</a:t>
            </a:r>
          </a:p>
        </p:txBody>
      </p:sp>
    </p:spTree>
    <p:extLst>
      <p:ext uri="{BB962C8B-B14F-4D97-AF65-F5344CB8AC3E}">
        <p14:creationId xmlns:p14="http://schemas.microsoft.com/office/powerpoint/2010/main" val="396896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en-US" altLang="zh-TW" b="1" dirty="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9518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solidFill>
                  <a:srgbClr val="00AB98"/>
                </a:solidFill>
                <a:latin typeface="微軟正黑體" panose="020B0604030504040204" pitchFamily="34" charset="-120"/>
                <a:ea typeface="微軟正黑體" panose="020B0604030504040204" pitchFamily="34" charset="-120"/>
              </a:rPr>
              <a:t>I</a:t>
            </a:r>
            <a:r>
              <a:rPr lang="en-US" altLang="zh-TW" sz="4000" b="1" dirty="0">
                <a:latin typeface="微軟正黑體" panose="020B0604030504040204" pitchFamily="34" charset="-120"/>
                <a:ea typeface="微軟正黑體" panose="020B0604030504040204" pitchFamily="34" charset="-120"/>
              </a:rPr>
              <a:t>nstitution of </a:t>
            </a:r>
            <a:r>
              <a:rPr lang="en-US" altLang="zh-TW" b="1" dirty="0">
                <a:solidFill>
                  <a:srgbClr val="00AB98"/>
                </a:solidFill>
                <a:latin typeface="微軟正黑體" panose="020B0604030504040204" pitchFamily="34" charset="-120"/>
                <a:ea typeface="微軟正黑體" panose="020B0604030504040204" pitchFamily="34" charset="-120"/>
              </a:rPr>
              <a:t>E</a:t>
            </a:r>
            <a:r>
              <a:rPr lang="en-US" altLang="zh-TW" sz="4000" b="1" dirty="0">
                <a:latin typeface="微軟正黑體" panose="020B0604030504040204" pitchFamily="34" charset="-120"/>
                <a:ea typeface="微軟正黑體" panose="020B0604030504040204" pitchFamily="34" charset="-120"/>
              </a:rPr>
              <a:t>ngineering and </a:t>
            </a:r>
            <a:r>
              <a:rPr lang="en-US" altLang="zh-TW" b="1" dirty="0">
                <a:solidFill>
                  <a:srgbClr val="00AB98"/>
                </a:solidFill>
                <a:latin typeface="微軟正黑體" panose="020B0604030504040204" pitchFamily="34" charset="-120"/>
                <a:ea typeface="微軟正黑體" panose="020B0604030504040204" pitchFamily="34" charset="-120"/>
              </a:rPr>
              <a:t>T</a:t>
            </a:r>
            <a:r>
              <a:rPr lang="en-US" altLang="zh-TW" sz="4000" b="1" dirty="0">
                <a:latin typeface="微軟正黑體" panose="020B0604030504040204" pitchFamily="34" charset="-120"/>
                <a:ea typeface="微軟正黑體" panose="020B0604030504040204" pitchFamily="34" charset="-120"/>
              </a:rPr>
              <a:t>echnology</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2</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14400" y="1992193"/>
            <a:ext cx="10439400" cy="3416320"/>
          </a:xfrm>
          <a:prstGeom prst="rect">
            <a:avLst/>
          </a:prstGeom>
        </p:spPr>
        <p:txBody>
          <a:bodyPr wrap="square">
            <a:spAutoFit/>
          </a:bodyPr>
          <a:lstStyle/>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國際工程技術學會（簡稱：</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），為國際知名的電子電機領域之工程學術機構。該</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是由兩個不同機構所成立於</a:t>
            </a:r>
            <a:r>
              <a:rPr lang="en-US" altLang="zh-TW" sz="2400" dirty="0">
                <a:latin typeface="微軟正黑體" panose="020B0604030504040204" pitchFamily="34" charset="-120"/>
                <a:ea typeface="微軟正黑體" panose="020B0604030504040204" pitchFamily="34" charset="-120"/>
              </a:rPr>
              <a:t>2006</a:t>
            </a:r>
            <a:r>
              <a:rPr lang="zh-TW" altLang="en-US" sz="2400" dirty="0">
                <a:latin typeface="微軟正黑體" panose="020B0604030504040204" pitchFamily="34" charset="-120"/>
                <a:ea typeface="微軟正黑體" panose="020B0604030504040204" pitchFamily="34" charset="-120"/>
              </a:rPr>
              <a:t>年。前身為英國電機工程師學會（</a:t>
            </a:r>
            <a:r>
              <a:rPr lang="en-US" altLang="zh-TW" sz="2400" dirty="0">
                <a:latin typeface="微軟正黑體" panose="020B0604030504040204" pitchFamily="34" charset="-120"/>
                <a:ea typeface="微軟正黑體" panose="020B0604030504040204" pitchFamily="34" charset="-120"/>
              </a:rPr>
              <a:t>IEE</a:t>
            </a:r>
            <a:r>
              <a:rPr lang="zh-TW" altLang="en-US" sz="2400" dirty="0">
                <a:latin typeface="微軟正黑體" panose="020B0604030504040204" pitchFamily="34" charset="-120"/>
                <a:ea typeface="微軟正黑體" panose="020B0604030504040204" pitchFamily="34" charset="-120"/>
              </a:rPr>
              <a:t>），其歷史可以追溯到</a:t>
            </a:r>
            <a:r>
              <a:rPr lang="en-US" altLang="zh-TW" sz="2400" b="1" dirty="0">
                <a:solidFill>
                  <a:srgbClr val="FF0000"/>
                </a:solidFill>
                <a:latin typeface="微軟正黑體" panose="020B0604030504040204" pitchFamily="34" charset="-120"/>
                <a:ea typeface="微軟正黑體" panose="020B0604030504040204" pitchFamily="34" charset="-120"/>
              </a:rPr>
              <a:t>1871</a:t>
            </a:r>
            <a:r>
              <a:rPr lang="zh-TW" altLang="en-US" sz="2400" dirty="0">
                <a:latin typeface="微軟正黑體" panose="020B0604030504040204" pitchFamily="34" charset="-120"/>
                <a:ea typeface="微軟正黑體" panose="020B0604030504040204" pitchFamily="34" charset="-120"/>
              </a:rPr>
              <a:t>年</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，與工業工程師學會（</a:t>
            </a:r>
            <a:r>
              <a:rPr lang="en-US" altLang="zh-TW" sz="2400" dirty="0">
                <a:latin typeface="微軟正黑體" panose="020B0604030504040204" pitchFamily="34" charset="-120"/>
                <a:ea typeface="微軟正黑體" panose="020B0604030504040204" pitchFamily="34" charset="-120"/>
              </a:rPr>
              <a:t>IIE</a:t>
            </a:r>
            <a:r>
              <a:rPr lang="zh-TW" altLang="en-US" sz="2400" dirty="0">
                <a:latin typeface="微軟正黑體" panose="020B0604030504040204" pitchFamily="34" charset="-120"/>
                <a:ea typeface="微軟正黑體" panose="020B0604030504040204" pitchFamily="34" charset="-120"/>
              </a:rPr>
              <a:t>）合併之機構於</a:t>
            </a:r>
            <a:r>
              <a:rPr lang="en-US" altLang="zh-TW" sz="2400" dirty="0">
                <a:latin typeface="微軟正黑體" panose="020B0604030504040204" pitchFamily="34" charset="-120"/>
                <a:ea typeface="微軟正黑體" panose="020B0604030504040204" pitchFamily="34" charset="-120"/>
              </a:rPr>
              <a:t>1884</a:t>
            </a:r>
            <a:r>
              <a:rPr lang="zh-TW" altLang="en-US" sz="2400" dirty="0">
                <a:latin typeface="微軟正黑體" panose="020B0604030504040204" pitchFamily="34" charset="-120"/>
                <a:ea typeface="微軟正黑體" panose="020B0604030504040204" pitchFamily="34" charset="-120"/>
              </a:rPr>
              <a:t>年遍布全球</a:t>
            </a:r>
            <a:r>
              <a:rPr lang="en-US" altLang="zh-TW" sz="2400" dirty="0">
                <a:latin typeface="微軟正黑體" panose="020B0604030504040204" pitchFamily="34" charset="-120"/>
                <a:ea typeface="微軟正黑體" panose="020B0604030504040204" pitchFamily="34" charset="-120"/>
              </a:rPr>
              <a:t>37</a:t>
            </a:r>
            <a:r>
              <a:rPr lang="zh-TW" altLang="en-US" sz="2400" dirty="0">
                <a:latin typeface="微軟正黑體" panose="020B0604030504040204" pitchFamily="34" charset="-120"/>
                <a:ea typeface="微軟正黑體" panose="020B0604030504040204" pitchFamily="34" charset="-120"/>
              </a:rPr>
              <a:t>個國家，會員目前超過</a:t>
            </a:r>
            <a:r>
              <a:rPr lang="en-US" altLang="zh-TW" sz="2400" b="1" dirty="0">
                <a:solidFill>
                  <a:srgbClr val="FF0000"/>
                </a:solidFill>
                <a:latin typeface="微軟正黑體" panose="020B0604030504040204" pitchFamily="34" charset="-120"/>
                <a:ea typeface="微軟正黑體" panose="020B0604030504040204" pitchFamily="34" charset="-120"/>
              </a:rPr>
              <a:t>15.3</a:t>
            </a:r>
            <a:r>
              <a:rPr lang="zh-TW" altLang="en-US" sz="2400" b="1" dirty="0">
                <a:solidFill>
                  <a:srgbClr val="FF0000"/>
                </a:solidFill>
                <a:latin typeface="微軟正黑體" panose="020B0604030504040204" pitchFamily="34" charset="-120"/>
                <a:ea typeface="微軟正黑體" panose="020B0604030504040204" pitchFamily="34" charset="-120"/>
              </a:rPr>
              <a:t>萬</a:t>
            </a:r>
            <a:r>
              <a:rPr lang="zh-TW" altLang="en-US" sz="2400" dirty="0">
                <a:latin typeface="微軟正黑體" panose="020B0604030504040204" pitchFamily="34" charset="-120"/>
                <a:ea typeface="微軟正黑體" panose="020B0604030504040204" pitchFamily="34" charset="-120"/>
              </a:rPr>
              <a:t>人。國際工程技術學會的主要辦事處設在</a:t>
            </a:r>
            <a:r>
              <a:rPr lang="zh-TW" altLang="en-US" sz="2400" b="1" dirty="0">
                <a:solidFill>
                  <a:srgbClr val="FF0000"/>
                </a:solidFill>
                <a:latin typeface="微軟正黑體" panose="020B0604030504040204" pitchFamily="34" charset="-120"/>
                <a:ea typeface="微軟正黑體" panose="020B0604030504040204" pitchFamily="34" charset="-120"/>
              </a:rPr>
              <a:t>英國倫敦</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在資訊相關領域中，</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與 </a:t>
            </a:r>
            <a:r>
              <a:rPr lang="en-US" altLang="zh-TW" sz="2400" dirty="0">
                <a:latin typeface="微軟正黑體" panose="020B0604030504040204" pitchFamily="34" charset="-120"/>
                <a:ea typeface="微軟正黑體" panose="020B0604030504040204" pitchFamily="34" charset="-120"/>
              </a:rPr>
              <a:t>IEEE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ACM</a:t>
            </a:r>
            <a:r>
              <a:rPr lang="zh-TW" altLang="en-US" sz="2400" dirty="0">
                <a:latin typeface="微軟正黑體" panose="020B0604030504040204" pitchFamily="34" charset="-120"/>
                <a:ea typeface="微軟正黑體" panose="020B0604030504040204" pitchFamily="34" charset="-120"/>
              </a:rPr>
              <a:t> 同列為頂尖國際學會，都非常重視工程領域中的學術貢獻。然而，</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與 </a:t>
            </a:r>
            <a:r>
              <a:rPr lang="en-US" altLang="zh-TW" sz="2400" dirty="0">
                <a:latin typeface="微軟正黑體" panose="020B0604030504040204" pitchFamily="34" charset="-120"/>
                <a:ea typeface="微軟正黑體" panose="020B0604030504040204" pitchFamily="34" charset="-120"/>
              </a:rPr>
              <a:t>IEEE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ACM</a:t>
            </a:r>
            <a:r>
              <a:rPr lang="zh-TW" altLang="en-US" sz="2400" dirty="0">
                <a:latin typeface="微軟正黑體" panose="020B0604030504040204" pitchFamily="34" charset="-120"/>
                <a:ea typeface="微軟正黑體" panose="020B0604030504040204" pitchFamily="34" charset="-120"/>
              </a:rPr>
              <a:t> 的最大差異在於</a:t>
            </a:r>
            <a:r>
              <a:rPr lang="zh-TW" altLang="en-US" sz="2400" b="1" dirty="0">
                <a:solidFill>
                  <a:srgbClr val="FF0000"/>
                </a:solidFill>
                <a:latin typeface="微軟正黑體" panose="020B0604030504040204" pitchFamily="34" charset="-120"/>
                <a:ea typeface="微軟正黑體" panose="020B0604030504040204" pitchFamily="34" charset="-120"/>
              </a:rPr>
              <a:t>職能提升與業界的鏈結</a:t>
            </a:r>
            <a:r>
              <a:rPr lang="zh-TW" altLang="en-US" sz="2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47227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latin typeface="微軟正黑體" panose="020B0604030504040204" pitchFamily="34" charset="-120"/>
                <a:ea typeface="微軟正黑體" panose="020B0604030504040204" pitchFamily="34" charset="-120"/>
              </a:rPr>
              <a:t>Young Professionals Section</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3</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14400" y="1770245"/>
            <a:ext cx="10439400" cy="3600986"/>
          </a:xfrm>
          <a:prstGeom prst="rect">
            <a:avLst/>
          </a:prstGeom>
        </p:spPr>
        <p:txBody>
          <a:bodyPr wrap="square">
            <a:spAutoFit/>
          </a:bodyPr>
          <a:lstStyle/>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由</a:t>
            </a:r>
            <a:r>
              <a:rPr lang="en-US" altLang="zh-TW" sz="2400" dirty="0">
                <a:latin typeface="微軟正黑體" panose="020B0604030504040204" pitchFamily="34" charset="-120"/>
                <a:ea typeface="微軟正黑體" panose="020B0604030504040204" pitchFamily="34" charset="-120"/>
              </a:rPr>
              <a:t>35</a:t>
            </a:r>
            <a:r>
              <a:rPr lang="zh-TW" altLang="en-US" sz="2400" dirty="0">
                <a:latin typeface="微軟正黑體" panose="020B0604030504040204" pitchFamily="34" charset="-120"/>
                <a:ea typeface="微軟正黑體" panose="020B0604030504040204" pitchFamily="34" charset="-120"/>
              </a:rPr>
              <a:t>歲以下有興趣積極參與</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學會並希望增進自己的教育與職能提升的 </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成員所組成。</a:t>
            </a: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針對上述目標，</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YPC</a:t>
            </a:r>
            <a:r>
              <a:rPr lang="zh-TW" altLang="en-US" sz="2400" dirty="0">
                <a:latin typeface="微軟正黑體" panose="020B0604030504040204" pitchFamily="34" charset="-120"/>
                <a:ea typeface="微軟正黑體" panose="020B0604030504040204" pitchFamily="34" charset="-120"/>
              </a:rPr>
              <a:t> 規畫了兩大國際賽事。</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b="1" dirty="0">
                <a:solidFill>
                  <a:srgbClr val="00AB98"/>
                </a:solidFill>
                <a:latin typeface="微軟正黑體" panose="020B0604030504040204" pitchFamily="34" charset="-120"/>
                <a:ea typeface="微軟正黑體" panose="020B0604030504040204" pitchFamily="34" charset="-120"/>
              </a:rPr>
              <a:t>Present Around the World</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2"/>
              </a:rPr>
              <a:t>link</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(~2020)</a:t>
            </a:r>
            <a:r>
              <a:rPr lang="zh-TW" altLang="en-US" sz="2400" dirty="0">
                <a:latin typeface="微軟正黑體" panose="020B0604030504040204" pitchFamily="34" charset="-120"/>
                <a:ea typeface="微軟正黑體" panose="020B0604030504040204" pitchFamily="34" charset="-120"/>
              </a:rPr>
              <a:t> → </a:t>
            </a:r>
            <a:r>
              <a:rPr lang="en-US" altLang="zh-TW" sz="2400" b="1" dirty="0">
                <a:solidFill>
                  <a:srgbClr val="00AB98"/>
                </a:solidFill>
                <a:latin typeface="微軟正黑體" panose="020B0604030504040204" pitchFamily="34" charset="-120"/>
                <a:ea typeface="微軟正黑體" panose="020B0604030504040204" pitchFamily="34" charset="-120"/>
              </a:rPr>
              <a:t>#PresentIn10</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3"/>
              </a:rPr>
              <a:t>link</a:t>
            </a:r>
            <a:r>
              <a:rPr lang="en-US" altLang="zh-TW" sz="2400" b="1" dirty="0">
                <a:solidFill>
                  <a:srgbClr val="00AB98"/>
                </a:solidFill>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(2021~)</a:t>
            </a:r>
          </a:p>
          <a:p>
            <a:pPr marL="1257300" lvl="2" indent="-342900" algn="just">
              <a:buFont typeface="Wingdings" panose="05000000000000000000" pitchFamily="2" charset="2"/>
              <a:buChar char="n"/>
            </a:pPr>
            <a:r>
              <a:rPr lang="zh-TW" altLang="en-US" sz="2000" dirty="0">
                <a:latin typeface="微軟正黑體" panose="020B0604030504040204" pitchFamily="34" charset="-120"/>
                <a:ea typeface="微軟正黑體" panose="020B0604030504040204" pitchFamily="34" charset="-120"/>
              </a:rPr>
              <a:t>各區選出區代表，往年前往亞太地區指定地點</a:t>
            </a:r>
            <a:r>
              <a:rPr lang="en-US" altLang="zh-TW" sz="2000" dirty="0">
                <a:latin typeface="微軟正黑體" panose="020B0604030504040204" pitchFamily="34" charset="-120"/>
                <a:ea typeface="微軟正黑體" panose="020B0604030504040204" pitchFamily="34" charset="-120"/>
              </a:rPr>
              <a:t>(2020</a:t>
            </a:r>
            <a:r>
              <a:rPr lang="zh-TW" altLang="en-US" sz="2000" dirty="0">
                <a:latin typeface="微軟正黑體" panose="020B0604030504040204" pitchFamily="34" charset="-120"/>
                <a:ea typeface="微軟正黑體" panose="020B0604030504040204" pitchFamily="34" charset="-120"/>
              </a:rPr>
              <a:t>在香港</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比賽後再擇出亞太區代表，亞太區代表前往英國倫敦進行世界決賽。從亞太區半決賽到世界決賽，皆由 </a:t>
            </a:r>
            <a:r>
              <a:rPr lang="en-US" altLang="zh-TW" sz="2000" dirty="0">
                <a:latin typeface="微軟正黑體" panose="020B0604030504040204" pitchFamily="34" charset="-120"/>
                <a:ea typeface="微軟正黑體" panose="020B0604030504040204" pitchFamily="34" charset="-120"/>
              </a:rPr>
              <a:t>IET</a:t>
            </a:r>
            <a:r>
              <a:rPr lang="zh-TW" altLang="en-US" sz="2000" dirty="0">
                <a:latin typeface="微軟正黑體" panose="020B0604030504040204" pitchFamily="34" charset="-120"/>
                <a:ea typeface="微軟正黑體" panose="020B0604030504040204" pitchFamily="34" charset="-120"/>
              </a:rPr>
              <a:t>總會包辦機票食宿。</a:t>
            </a:r>
            <a:endParaRPr lang="en-US" altLang="zh-TW" sz="20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b="1" dirty="0">
                <a:solidFill>
                  <a:srgbClr val="00AB98"/>
                </a:solidFill>
                <a:latin typeface="微軟正黑體" panose="020B0604030504040204" pitchFamily="34" charset="-120"/>
                <a:ea typeface="微軟正黑體" panose="020B0604030504040204" pitchFamily="34" charset="-120"/>
              </a:rPr>
              <a:t>The IET Global Challenge</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4"/>
              </a:rPr>
              <a:t>link</a:t>
            </a:r>
            <a:endParaRPr lang="en-US" altLang="zh-TW" sz="1400" b="1" dirty="0">
              <a:solidFill>
                <a:srgbClr val="00AB98"/>
              </a:solidFill>
              <a:latin typeface="微軟正黑體" panose="020B0604030504040204" pitchFamily="34" charset="-120"/>
              <a:ea typeface="微軟正黑體" panose="020B0604030504040204" pitchFamily="34" charset="-120"/>
            </a:endParaRPr>
          </a:p>
          <a:p>
            <a:pPr marL="1257300" lvl="2" indent="-342900" algn="just">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減塑挑戰</a:t>
            </a:r>
            <a:endParaRPr lang="en-US" altLang="zh-TW" sz="24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BB28FB08-9677-4D02-9A05-3E75D486D9F0}"/>
              </a:ext>
            </a:extLst>
          </p:cNvPr>
          <p:cNvPicPr>
            <a:picLocks noChangeAspect="1"/>
          </p:cNvPicPr>
          <p:nvPr/>
        </p:nvPicPr>
        <p:blipFill>
          <a:blip r:embed="rId5"/>
          <a:stretch>
            <a:fillRect/>
          </a:stretch>
        </p:blipFill>
        <p:spPr>
          <a:xfrm>
            <a:off x="2229099" y="5450788"/>
            <a:ext cx="5958266" cy="1197517"/>
          </a:xfrm>
          <a:prstGeom prst="rect">
            <a:avLst/>
          </a:prstGeom>
        </p:spPr>
      </p:pic>
    </p:spTree>
    <p:extLst>
      <p:ext uri="{BB962C8B-B14F-4D97-AF65-F5344CB8AC3E}">
        <p14:creationId xmlns:p14="http://schemas.microsoft.com/office/powerpoint/2010/main" val="369456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latin typeface="微軟正黑體" panose="020B0604030504040204" pitchFamily="34" charset="-120"/>
                <a:ea typeface="微軟正黑體" panose="020B0604030504040204" pitchFamily="34" charset="-120"/>
              </a:rPr>
              <a:t>Young Professionals in Taiwan</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4</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41034" y="1770245"/>
            <a:ext cx="10439400" cy="2800767"/>
          </a:xfrm>
          <a:prstGeom prst="rect">
            <a:avLst/>
          </a:prstGeom>
        </p:spPr>
        <p:txBody>
          <a:bodyPr wrap="square">
            <a:spAutoFit/>
          </a:bodyPr>
          <a:lstStyle/>
          <a:p>
            <a:pPr marL="342900" indent="-342900" algn="just">
              <a:buFont typeface="Arial" panose="020B0604020202020204" pitchFamily="34" charset="0"/>
              <a:buChar char="•"/>
            </a:pPr>
            <a:r>
              <a:rPr lang="zh-TW" altLang="en-US" sz="3200" b="1" dirty="0">
                <a:latin typeface="微軟正黑體" panose="020B0604030504040204" pitchFamily="34" charset="-120"/>
                <a:ea typeface="微軟正黑體" panose="020B0604030504040204" pitchFamily="34" charset="-120"/>
              </a:rPr>
              <a:t>創創黑客松 </a:t>
            </a:r>
            <a:r>
              <a:rPr lang="en-US" altLang="zh-TW" sz="1400" dirty="0">
                <a:latin typeface="微軟正黑體" panose="020B0604030504040204" pitchFamily="34" charset="-120"/>
                <a:ea typeface="微軟正黑體" panose="020B0604030504040204" pitchFamily="34" charset="-120"/>
                <a:hlinkClick r:id="rId2"/>
              </a:rPr>
              <a:t>link</a:t>
            </a:r>
            <a:endParaRPr lang="en-US" altLang="zh-TW" sz="1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創創的 </a:t>
            </a:r>
            <a:r>
              <a:rPr lang="en-US" altLang="zh-TW" sz="2400" dirty="0">
                <a:latin typeface="微軟正黑體" panose="020B0604030504040204" pitchFamily="34" charset="-120"/>
                <a:ea typeface="微軟正黑體" panose="020B0604030504040204" pitchFamily="34" charset="-120"/>
                <a:hlinkClick r:id="rId3"/>
              </a:rPr>
              <a:t>History</a:t>
            </a:r>
            <a:r>
              <a:rPr lang="en-US" altLang="zh-TW" sz="2400" dirty="0">
                <a:latin typeface="微軟正黑體" panose="020B0604030504040204" pitchFamily="34" charset="-120"/>
                <a:ea typeface="微軟正黑體" panose="020B0604030504040204" pitchFamily="34" charset="-120"/>
              </a:rPr>
              <a:t>  2017~Now</a:t>
            </a: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為教育部認證之國家級之競賽，世界五百大</a:t>
            </a:r>
            <a:r>
              <a:rPr lang="en-US" altLang="zh-TW" sz="2400" dirty="0">
                <a:latin typeface="微軟正黑體" panose="020B0604030504040204" pitchFamily="34" charset="-120"/>
                <a:ea typeface="微軟正黑體" panose="020B0604030504040204" pitchFamily="34" charset="-120"/>
              </a:rPr>
              <a:t>ADI</a:t>
            </a:r>
            <a:r>
              <a:rPr lang="zh-TW" altLang="en-US" sz="2400" dirty="0">
                <a:latin typeface="微軟正黑體" panose="020B0604030504040204" pitchFamily="34" charset="-120"/>
                <a:ea typeface="微軟正黑體" panose="020B0604030504040204" pitchFamily="34" charset="-120"/>
              </a:rPr>
              <a:t>贊助</a:t>
            </a:r>
            <a:r>
              <a:rPr lang="en-US" altLang="zh-TW" sz="2400" dirty="0">
                <a:latin typeface="微軟正黑體" panose="020B0604030504040204" pitchFamily="34" charset="-120"/>
                <a:ea typeface="微軟正黑體" panose="020B0604030504040204" pitchFamily="34" charset="-120"/>
              </a:rPr>
              <a:t>2020~2024</a:t>
            </a:r>
            <a:r>
              <a:rPr lang="zh-TW" altLang="en-US" sz="2400" dirty="0">
                <a:latin typeface="微軟正黑體" panose="020B0604030504040204" pitchFamily="34" charset="-120"/>
                <a:ea typeface="微軟正黑體" panose="020B0604030504040204" pitchFamily="34" charset="-120"/>
              </a:rPr>
              <a:t>經費。</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為橋梁鏈結世界其他國家之 </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YP</a:t>
            </a:r>
            <a:r>
              <a:rPr lang="zh-TW" altLang="en-US" sz="2400" dirty="0">
                <a:latin typeface="微軟正黑體" panose="020B0604030504040204" pitchFamily="34" charset="-120"/>
                <a:ea typeface="微軟正黑體" panose="020B0604030504040204" pitchFamily="34" charset="-120"/>
              </a:rPr>
              <a:t>，創創將成為國際級競賽。</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知名企業實習機會</a:t>
            </a:r>
            <a:endParaRPr lang="en-US" altLang="zh-TW" sz="2400" dirty="0">
              <a:latin typeface="微軟正黑體" panose="020B0604030504040204" pitchFamily="34" charset="-120"/>
              <a:ea typeface="微軟正黑體" panose="020B0604030504040204" pitchFamily="34" charset="-120"/>
            </a:endParaRPr>
          </a:p>
          <a:p>
            <a:pPr marL="1257300" lvl="2"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今年新增</a:t>
            </a:r>
            <a:r>
              <a:rPr lang="zh-TW" altLang="en-US" sz="2400" b="1" dirty="0">
                <a:solidFill>
                  <a:srgbClr val="00AB98"/>
                </a:solidFill>
                <a:latin typeface="微軟正黑體" panose="020B0604030504040204" pitchFamily="34" charset="-120"/>
                <a:ea typeface="微軟正黑體" panose="020B0604030504040204" pitchFamily="34" charset="-120"/>
              </a:rPr>
              <a:t>科技沙龍</a:t>
            </a:r>
            <a:endParaRPr lang="en-US" altLang="zh-TW" sz="2400" b="1" dirty="0">
              <a:solidFill>
                <a:srgbClr val="00AB98"/>
              </a:solidFill>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B026F17F-528E-4DAA-AA5D-B265C1A0C624}"/>
              </a:ext>
            </a:extLst>
          </p:cNvPr>
          <p:cNvPicPr>
            <a:picLocks noChangeAspect="1"/>
          </p:cNvPicPr>
          <p:nvPr/>
        </p:nvPicPr>
        <p:blipFill>
          <a:blip r:embed="rId4"/>
          <a:stretch>
            <a:fillRect/>
          </a:stretch>
        </p:blipFill>
        <p:spPr>
          <a:xfrm>
            <a:off x="7900638" y="3958089"/>
            <a:ext cx="2730723" cy="2641852"/>
          </a:xfrm>
          <a:prstGeom prst="rect">
            <a:avLst/>
          </a:prstGeom>
        </p:spPr>
      </p:pic>
      <p:pic>
        <p:nvPicPr>
          <p:cNvPr id="7" name="圖片 6">
            <a:extLst>
              <a:ext uri="{FF2B5EF4-FFF2-40B4-BE49-F238E27FC236}">
                <a16:creationId xmlns:a16="http://schemas.microsoft.com/office/drawing/2014/main" id="{F2A0D195-7421-48D5-9F7A-881D70FEB27D}"/>
              </a:ext>
            </a:extLst>
          </p:cNvPr>
          <p:cNvPicPr>
            <a:picLocks noChangeAspect="1"/>
          </p:cNvPicPr>
          <p:nvPr/>
        </p:nvPicPr>
        <p:blipFill>
          <a:blip r:embed="rId5"/>
          <a:stretch>
            <a:fillRect/>
          </a:stretch>
        </p:blipFill>
        <p:spPr>
          <a:xfrm>
            <a:off x="5119838" y="3958089"/>
            <a:ext cx="2641852" cy="2641852"/>
          </a:xfrm>
          <a:prstGeom prst="rect">
            <a:avLst/>
          </a:prstGeom>
        </p:spPr>
      </p:pic>
    </p:spTree>
    <p:extLst>
      <p:ext uri="{BB962C8B-B14F-4D97-AF65-F5344CB8AC3E}">
        <p14:creationId xmlns:p14="http://schemas.microsoft.com/office/powerpoint/2010/main" val="411855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加入 </a:t>
            </a:r>
            <a:r>
              <a:rPr lang="en-US" altLang="zh-TW" b="1" dirty="0">
                <a:latin typeface="微軟正黑體" panose="020B0604030504040204" pitchFamily="34" charset="-120"/>
                <a:ea typeface="微軟正黑體" panose="020B0604030504040204" pitchFamily="34" charset="-120"/>
              </a:rPr>
              <a:t>IET</a:t>
            </a:r>
            <a:r>
              <a:rPr lang="zh-TW" altLang="en-US" b="1" dirty="0">
                <a:latin typeface="微軟正黑體" panose="020B0604030504040204" pitchFamily="34" charset="-120"/>
                <a:ea typeface="微軟正黑體" panose="020B0604030504040204" pitchFamily="34" charset="-120"/>
              </a:rPr>
              <a:t> </a:t>
            </a:r>
            <a:r>
              <a:rPr lang="en-US" altLang="zh-TW" b="1" dirty="0" err="1">
                <a:latin typeface="微軟正黑體" panose="020B0604030504040204" pitchFamily="34" charset="-120"/>
                <a:ea typeface="微軟正黑體" panose="020B0604030504040204" pitchFamily="34" charset="-120"/>
              </a:rPr>
              <a:t>Oncampus</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的利多</a:t>
            </a:r>
          </a:p>
        </p:txBody>
      </p:sp>
      <p:sp>
        <p:nvSpPr>
          <p:cNvPr id="3" name="內容版面配置區 2">
            <a:extLst>
              <a:ext uri="{FF2B5EF4-FFF2-40B4-BE49-F238E27FC236}">
                <a16:creationId xmlns:a16="http://schemas.microsoft.com/office/drawing/2014/main" id="{1A353017-454A-4966-A28B-95F74DDB46A7}"/>
              </a:ext>
            </a:extLst>
          </p:cNvPr>
          <p:cNvSpPr>
            <a:spLocks noGrp="1"/>
          </p:cNvSpPr>
          <p:nvPr>
            <p:ph idx="1"/>
          </p:nvPr>
        </p:nvSpPr>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成為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Young</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Professionals</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Members</a:t>
            </a:r>
          </a:p>
          <a:p>
            <a:pPr lvl="1"/>
            <a:r>
              <a:rPr lang="zh-TW" altLang="en-US" dirty="0">
                <a:latin typeface="微軟正黑體" panose="020B0604030504040204" pitchFamily="34" charset="-120"/>
                <a:ea typeface="微軟正黑體" panose="020B0604030504040204" pitchFamily="34" charset="-120"/>
              </a:rPr>
              <a:t>爭取年度 </a:t>
            </a:r>
            <a:r>
              <a:rPr lang="en-US" altLang="zh-TW" dirty="0">
                <a:latin typeface="微軟正黑體" panose="020B0604030504040204" pitchFamily="34" charset="-120"/>
                <a:ea typeface="微軟正黑體" panose="020B0604030504040204" pitchFamily="34" charset="-120"/>
              </a:rPr>
              <a:t>Young Professionals Member Award</a:t>
            </a:r>
          </a:p>
          <a:p>
            <a:pPr lvl="1"/>
            <a:r>
              <a:rPr lang="zh-TW" altLang="en-US" dirty="0">
                <a:latin typeface="微軟正黑體" panose="020B0604030504040204" pitchFamily="34" charset="-120"/>
                <a:ea typeface="微軟正黑體" panose="020B0604030504040204" pitchFamily="34" charset="-120"/>
              </a:rPr>
              <a:t>爭取加入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Young Professionals Committee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Member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全球</a:t>
            </a:r>
            <a:r>
              <a:rPr lang="en-US" altLang="zh-TW" dirty="0">
                <a:latin typeface="微軟正黑體" panose="020B0604030504040204" pitchFamily="34" charset="-120"/>
                <a:ea typeface="微軟正黑體" panose="020B0604030504040204" pitchFamily="34" charset="-120"/>
              </a:rPr>
              <a:t>YP</a:t>
            </a:r>
            <a:r>
              <a:rPr lang="zh-TW" altLang="en-US" dirty="0">
                <a:latin typeface="微軟正黑體" panose="020B0604030504040204" pitchFamily="34" charset="-120"/>
                <a:ea typeface="微軟正黑體" panose="020B0604030504040204" pitchFamily="34" charset="-120"/>
              </a:rPr>
              <a:t>總會</a:t>
            </a:r>
            <a:r>
              <a:rPr lang="en-US" altLang="zh-TW" dirty="0">
                <a:latin typeface="微軟正黑體" panose="020B0604030504040204" pitchFamily="34" charset="-120"/>
                <a:ea typeface="微軟正黑體" panose="020B0604030504040204" pitchFamily="34" charset="-120"/>
              </a:rPr>
              <a:t>)</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創創黑客松種子隊之機會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合作之相關廠商的實習媒合之機會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與其他國家之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YP</a:t>
            </a:r>
            <a:r>
              <a:rPr lang="zh-TW" altLang="en-US" dirty="0">
                <a:latin typeface="微軟正黑體" panose="020B0604030504040204" pitchFamily="34" charset="-120"/>
                <a:ea typeface="微軟正黑體" panose="020B0604030504040204" pitchFamily="34" charset="-120"/>
              </a:rPr>
              <a:t> 國際交流機會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參與本社團活動提升職能與專業</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人脈擴展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自我實現</a:t>
            </a:r>
          </a:p>
        </p:txBody>
      </p:sp>
      <p:sp>
        <p:nvSpPr>
          <p:cNvPr id="4" name="投影片編號版面配置區 3">
            <a:extLst>
              <a:ext uri="{FF2B5EF4-FFF2-40B4-BE49-F238E27FC236}">
                <a16:creationId xmlns:a16="http://schemas.microsoft.com/office/drawing/2014/main" id="{5A9F9EB2-5D8F-4BE0-B1B4-AFD25EBFE067}"/>
              </a:ext>
            </a:extLst>
          </p:cNvPr>
          <p:cNvSpPr>
            <a:spLocks noGrp="1"/>
          </p:cNvSpPr>
          <p:nvPr>
            <p:ph type="sldNum" sz="quarter" idx="12"/>
          </p:nvPr>
        </p:nvSpPr>
        <p:spPr/>
        <p:txBody>
          <a:bodyPr/>
          <a:lstStyle/>
          <a:p>
            <a:fld id="{612FBA1E-1D42-40AD-AC2A-B3EA88BA6933}" type="slidenum">
              <a:rPr lang="zh-TW" altLang="en-US" smtClean="0"/>
              <a:t>5</a:t>
            </a:fld>
            <a:endParaRPr lang="zh-TW" altLang="en-US"/>
          </a:p>
        </p:txBody>
      </p:sp>
    </p:spTree>
    <p:extLst>
      <p:ext uri="{BB962C8B-B14F-4D97-AF65-F5344CB8AC3E}">
        <p14:creationId xmlns:p14="http://schemas.microsoft.com/office/powerpoint/2010/main" val="37270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IET</a:t>
            </a:r>
            <a:r>
              <a:rPr lang="zh-TW" altLang="en-US" b="1" dirty="0">
                <a:latin typeface="微軟正黑體" panose="020B0604030504040204" pitchFamily="34" charset="-120"/>
                <a:ea typeface="微軟正黑體" panose="020B0604030504040204" pitchFamily="34" charset="-120"/>
              </a:rPr>
              <a:t> </a:t>
            </a:r>
            <a:r>
              <a:rPr lang="en-US" altLang="zh-TW" b="1" dirty="0" err="1">
                <a:latin typeface="微軟正黑體" panose="020B0604030504040204" pitchFamily="34" charset="-120"/>
                <a:ea typeface="微軟正黑體" panose="020B0604030504040204" pitchFamily="34" charset="-120"/>
              </a:rPr>
              <a:t>Oncampus</a:t>
            </a:r>
            <a:r>
              <a:rPr lang="en-US" altLang="zh-TW" b="1" dirty="0">
                <a:latin typeface="微軟正黑體" panose="020B0604030504040204" pitchFamily="34" charset="-120"/>
                <a:ea typeface="微軟正黑體" panose="020B0604030504040204" pitchFamily="34" charset="-120"/>
              </a:rPr>
              <a:t> x Taichung Tech</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1A353017-454A-4966-A28B-95F74DDB46A7}"/>
              </a:ext>
            </a:extLst>
          </p:cNvPr>
          <p:cNvSpPr>
            <a:spLocks noGrp="1"/>
          </p:cNvSpPr>
          <p:nvPr>
            <p:ph idx="1"/>
          </p:nvPr>
        </p:nvSpPr>
        <p:spPr>
          <a:xfrm>
            <a:off x="838200" y="1870015"/>
            <a:ext cx="10515600" cy="4351338"/>
          </a:xfrm>
        </p:spPr>
        <p:txBody>
          <a:bodyPr>
            <a:normAutofit fontScale="92500" lnSpcReduction="10000"/>
          </a:bodyPr>
          <a:lstStyle/>
          <a:p>
            <a:pPr marL="514350" indent="-514350" algn="just">
              <a:buFont typeface="+mj-lt"/>
              <a:buAutoNum type="arabicPeriod"/>
            </a:pPr>
            <a:r>
              <a:rPr lang="en-US" altLang="zh-TW" sz="2400" dirty="0">
                <a:latin typeface="微軟正黑體" panose="020B0604030504040204" pitchFamily="34" charset="-120"/>
                <a:ea typeface="微軟正黑體" panose="020B0604030504040204" pitchFamily="34" charset="-120"/>
              </a:rPr>
              <a:t>IET </a:t>
            </a:r>
            <a:r>
              <a:rPr lang="zh-TW" altLang="en-US" sz="2400" dirty="0">
                <a:latin typeface="微軟正黑體" panose="020B0604030504040204" pitchFamily="34" charset="-120"/>
                <a:ea typeface="微軟正黑體" panose="020B0604030504040204" pitchFamily="34" charset="-120"/>
              </a:rPr>
              <a:t>總會對於 </a:t>
            </a:r>
            <a:r>
              <a:rPr lang="en-US" altLang="zh-TW" sz="2400" dirty="0" err="1">
                <a:latin typeface="微軟正黑體" panose="020B0604030504040204" pitchFamily="34" charset="-120"/>
                <a:ea typeface="微軟正黑體" panose="020B0604030504040204" pitchFamily="34" charset="-120"/>
              </a:rPr>
              <a:t>Oncampus</a:t>
            </a:r>
            <a:r>
              <a:rPr lang="zh-TW" altLang="en-US" sz="2400" dirty="0">
                <a:latin typeface="微軟正黑體" panose="020B0604030504040204" pitchFamily="34" charset="-120"/>
                <a:ea typeface="微軟正黑體" panose="020B0604030504040204" pitchFamily="34" charset="-120"/>
              </a:rPr>
              <a:t> 之要求為每年須辦理</a:t>
            </a:r>
            <a:r>
              <a:rPr lang="zh-TW" altLang="en-US" sz="2400" b="1" dirty="0">
                <a:solidFill>
                  <a:srgbClr val="FF0000"/>
                </a:solidFill>
                <a:latin typeface="微軟正黑體" panose="020B0604030504040204" pitchFamily="34" charset="-120"/>
                <a:ea typeface="微軟正黑體" panose="020B0604030504040204" pitchFamily="34" charset="-120"/>
              </a:rPr>
              <a:t>四場活動</a:t>
            </a:r>
            <a:r>
              <a:rPr lang="zh-TW" altLang="en-US" sz="2400" dirty="0">
                <a:latin typeface="微軟正黑體" panose="020B0604030504040204" pitchFamily="34" charset="-120"/>
                <a:ea typeface="微軟正黑體" panose="020B0604030504040204" pitchFamily="34" charset="-120"/>
              </a:rPr>
              <a:t>，須以英語舉辦。</a:t>
            </a: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除了總會規定之四場活動之外，個人對於該社團之期待為每年須辦理</a:t>
            </a:r>
            <a:r>
              <a:rPr lang="zh-TW" altLang="en-US" sz="2400" b="1" dirty="0">
                <a:solidFill>
                  <a:srgbClr val="FF0000"/>
                </a:solidFill>
                <a:latin typeface="微軟正黑體" panose="020B0604030504040204" pitchFamily="34" charset="-120"/>
                <a:ea typeface="微軟正黑體" panose="020B0604030504040204" pitchFamily="34" charset="-120"/>
              </a:rPr>
              <a:t>年度策展</a:t>
            </a:r>
            <a:r>
              <a:rPr lang="zh-TW" altLang="en-US" sz="2400" dirty="0">
                <a:latin typeface="微軟正黑體" panose="020B0604030504040204" pitchFamily="34" charset="-120"/>
                <a:ea typeface="微軟正黑體" panose="020B0604030504040204" pitchFamily="34" charset="-120"/>
              </a:rPr>
              <a:t>活動，策展</a:t>
            </a:r>
            <a:r>
              <a:rPr lang="zh-TW" altLang="en-US" sz="2400" b="1" dirty="0">
                <a:solidFill>
                  <a:srgbClr val="FF0000"/>
                </a:solidFill>
                <a:latin typeface="微軟正黑體" panose="020B0604030504040204" pitchFamily="34" charset="-120"/>
                <a:ea typeface="微軟正黑體" panose="020B0604030504040204" pitchFamily="34" charset="-120"/>
              </a:rPr>
              <a:t>主題不限</a:t>
            </a:r>
            <a:r>
              <a:rPr lang="zh-TW" altLang="en-US" sz="2400" dirty="0">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形式不限</a:t>
            </a:r>
            <a:r>
              <a:rPr lang="zh-TW" altLang="en-US" sz="2400" dirty="0">
                <a:latin typeface="微軟正黑體" panose="020B0604030504040204" pitchFamily="34" charset="-120"/>
                <a:ea typeface="微軟正黑體" panose="020B0604030504040204" pitchFamily="34" charset="-120"/>
              </a:rPr>
              <a:t>，希望達到可售票等級之規模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如</a:t>
            </a:r>
            <a:r>
              <a:rPr lang="en-US" altLang="zh-TW" sz="2400" dirty="0">
                <a:latin typeface="微軟正黑體" panose="020B0604030504040204" pitchFamily="34" charset="-120"/>
                <a:ea typeface="微軟正黑體" panose="020B0604030504040204" pitchFamily="34" charset="-120"/>
              </a:rPr>
              <a:t>TED</a:t>
            </a:r>
            <a:r>
              <a:rPr lang="zh-TW" altLang="en-US" sz="2400" dirty="0">
                <a:latin typeface="微軟正黑體" panose="020B0604030504040204" pitchFamily="34" charset="-120"/>
                <a:ea typeface="微軟正黑體" panose="020B0604030504040204" pitchFamily="34" charset="-120"/>
              </a:rPr>
              <a:t>演講的規模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，主題、形式由當年度幹部與成員決定之。</a:t>
            </a: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該社團為複合性社團，除了</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之外將整合</a:t>
            </a:r>
            <a:r>
              <a:rPr lang="en-US" altLang="zh-TW" sz="2400" dirty="0" err="1">
                <a:solidFill>
                  <a:srgbClr val="FF0000"/>
                </a:solidFill>
                <a:latin typeface="微軟正黑體" panose="020B0604030504040204" pitchFamily="34" charset="-120"/>
                <a:ea typeface="微軟正黑體" panose="020B0604030504040204" pitchFamily="34" charset="-120"/>
              </a:rPr>
              <a:t>Microbit</a:t>
            </a:r>
            <a:r>
              <a:rPr lang="zh-TW" altLang="en-US" sz="2400" dirty="0">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Google</a:t>
            </a:r>
            <a:r>
              <a:rPr lang="zh-TW" altLang="en-US" sz="2400" dirty="0">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Microsoft</a:t>
            </a:r>
            <a:r>
              <a:rPr lang="zh-TW" altLang="en-US" sz="2400" dirty="0">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Wiki</a:t>
            </a:r>
            <a:r>
              <a:rPr lang="zh-TW" altLang="en-US" sz="2400" dirty="0">
                <a:solidFill>
                  <a:srgbClr val="FF0000"/>
                </a:solidFill>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Open Data </a:t>
            </a:r>
            <a:r>
              <a:rPr lang="zh-TW" altLang="en-US" sz="2400" dirty="0">
                <a:latin typeface="微軟正黑體" panose="020B0604030504040204" pitchFamily="34" charset="-120"/>
                <a:ea typeface="微軟正黑體" panose="020B0604030504040204" pitchFamily="34" charset="-120"/>
              </a:rPr>
              <a:t>等等校園推廣計畫。結合上述資源，將依據該社群會議決策與活動議程組的規畫舉辦各項跨域與科技分享活動。</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a:t>
            </a:r>
            <a:r>
              <a:rPr lang="en-US" altLang="zh-TW" sz="2200" i="1" dirty="0">
                <a:latin typeface="微軟正黑體" panose="020B0604030504040204" pitchFamily="34" charset="-120"/>
                <a:ea typeface="微軟正黑體" panose="020B0604030504040204" pitchFamily="34" charset="-120"/>
              </a:rPr>
              <a:t>5/12</a:t>
            </a:r>
            <a:r>
              <a:rPr lang="zh-TW" altLang="en-US" sz="2200" i="1" dirty="0">
                <a:latin typeface="微軟正黑體" panose="020B0604030504040204" pitchFamily="34" charset="-120"/>
                <a:ea typeface="微軟正黑體" panose="020B0604030504040204" pitchFamily="34" charset="-120"/>
              </a:rPr>
              <a:t> 即有一場 </a:t>
            </a:r>
            <a:r>
              <a:rPr lang="en-US" altLang="zh-TW" sz="2200" i="1" dirty="0">
                <a:latin typeface="微軟正黑體" panose="020B0604030504040204" pitchFamily="34" charset="-120"/>
                <a:ea typeface="微軟正黑體" panose="020B0604030504040204" pitchFamily="34" charset="-120"/>
              </a:rPr>
              <a:t>OURSTEAM</a:t>
            </a:r>
            <a:r>
              <a:rPr lang="zh-TW" altLang="en-US" sz="2200" i="1" dirty="0">
                <a:latin typeface="微軟正黑體" panose="020B0604030504040204" pitchFamily="34" charset="-120"/>
                <a:ea typeface="微軟正黑體" panose="020B0604030504040204" pitchFamily="34" charset="-120"/>
              </a:rPr>
              <a:t> 舉辦的 </a:t>
            </a:r>
            <a:r>
              <a:rPr lang="en-US" altLang="zh-TW" sz="2200" i="1" dirty="0" err="1">
                <a:latin typeface="微軟正黑體" panose="020B0604030504040204" pitchFamily="34" charset="-120"/>
                <a:ea typeface="微軟正黑體" panose="020B0604030504040204" pitchFamily="34" charset="-120"/>
              </a:rPr>
              <a:t>Microbit</a:t>
            </a:r>
            <a:r>
              <a:rPr lang="zh-TW" altLang="en-US" sz="2200" i="1" dirty="0">
                <a:latin typeface="微軟正黑體" panose="020B0604030504040204" pitchFamily="34" charset="-120"/>
                <a:ea typeface="微軟正黑體" panose="020B0604030504040204" pitchFamily="34" charset="-120"/>
              </a:rPr>
              <a:t> 研習工作坊。*</a:t>
            </a:r>
            <a:endParaRPr lang="en-US" altLang="zh-TW" sz="2200" i="1"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每年將重新招募新成員並遴選新任幹部，每年活動與策展由新任幹部統籌組織。</a:t>
            </a:r>
          </a:p>
        </p:txBody>
      </p:sp>
      <p:sp>
        <p:nvSpPr>
          <p:cNvPr id="4" name="投影片編號版面配置區 3">
            <a:extLst>
              <a:ext uri="{FF2B5EF4-FFF2-40B4-BE49-F238E27FC236}">
                <a16:creationId xmlns:a16="http://schemas.microsoft.com/office/drawing/2014/main" id="{5A9F9EB2-5D8F-4BE0-B1B4-AFD25EBFE067}"/>
              </a:ext>
            </a:extLst>
          </p:cNvPr>
          <p:cNvSpPr>
            <a:spLocks noGrp="1"/>
          </p:cNvSpPr>
          <p:nvPr>
            <p:ph type="sldNum" sz="quarter" idx="12"/>
          </p:nvPr>
        </p:nvSpPr>
        <p:spPr/>
        <p:txBody>
          <a:bodyPr/>
          <a:lstStyle/>
          <a:p>
            <a:fld id="{612FBA1E-1D42-40AD-AC2A-B3EA88BA6933}" type="slidenum">
              <a:rPr lang="zh-TW" altLang="en-US" smtClean="0"/>
              <a:t>6</a:t>
            </a:fld>
            <a:endParaRPr lang="zh-TW" altLang="en-US"/>
          </a:p>
        </p:txBody>
      </p:sp>
    </p:spTree>
    <p:extLst>
      <p:ext uri="{BB962C8B-B14F-4D97-AF65-F5344CB8AC3E}">
        <p14:creationId xmlns:p14="http://schemas.microsoft.com/office/powerpoint/2010/main" val="344535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組織組成之初步規畫</a:t>
            </a:r>
          </a:p>
        </p:txBody>
      </p:sp>
      <p:graphicFrame>
        <p:nvGraphicFramePr>
          <p:cNvPr id="6" name="表格 5">
            <a:extLst>
              <a:ext uri="{FF2B5EF4-FFF2-40B4-BE49-F238E27FC236}">
                <a16:creationId xmlns:a16="http://schemas.microsoft.com/office/drawing/2014/main" id="{158FAA6A-60FD-4142-96B2-D715D8461795}"/>
              </a:ext>
            </a:extLst>
          </p:cNvPr>
          <p:cNvGraphicFramePr>
            <a:graphicFrameLocks noGrp="1"/>
          </p:cNvGraphicFramePr>
          <p:nvPr>
            <p:extLst>
              <p:ext uri="{D42A27DB-BD31-4B8C-83A1-F6EECF244321}">
                <p14:modId xmlns:p14="http://schemas.microsoft.com/office/powerpoint/2010/main" val="3353282046"/>
              </p:ext>
            </p:extLst>
          </p:nvPr>
        </p:nvGraphicFramePr>
        <p:xfrm>
          <a:off x="563240" y="1816721"/>
          <a:ext cx="11353801" cy="4033520"/>
        </p:xfrm>
        <a:graphic>
          <a:graphicData uri="http://schemas.openxmlformats.org/drawingml/2006/table">
            <a:tbl>
              <a:tblPr firstRow="1" bandRow="1">
                <a:tableStyleId>{5C22544A-7EE6-4342-B048-85BDC9FD1C3A}</a:tableStyleId>
              </a:tblPr>
              <a:tblGrid>
                <a:gridCol w="1724956">
                  <a:extLst>
                    <a:ext uri="{9D8B030D-6E8A-4147-A177-3AD203B41FA5}">
                      <a16:colId xmlns:a16="http://schemas.microsoft.com/office/drawing/2014/main" val="3929024102"/>
                    </a:ext>
                  </a:extLst>
                </a:gridCol>
                <a:gridCol w="2260509">
                  <a:extLst>
                    <a:ext uri="{9D8B030D-6E8A-4147-A177-3AD203B41FA5}">
                      <a16:colId xmlns:a16="http://schemas.microsoft.com/office/drawing/2014/main" val="3726995844"/>
                    </a:ext>
                  </a:extLst>
                </a:gridCol>
                <a:gridCol w="7368336">
                  <a:extLst>
                    <a:ext uri="{9D8B030D-6E8A-4147-A177-3AD203B41FA5}">
                      <a16:colId xmlns:a16="http://schemas.microsoft.com/office/drawing/2014/main" val="1937145137"/>
                    </a:ext>
                  </a:extLst>
                </a:gridCol>
              </a:tblGrid>
              <a:tr h="370840">
                <a:tc>
                  <a:txBody>
                    <a:bodyPr/>
                    <a:lstStyle/>
                    <a:p>
                      <a:pPr algn="ctr"/>
                      <a:r>
                        <a:rPr lang="zh-TW" altLang="en-US" dirty="0">
                          <a:latin typeface="微軟正黑體" panose="020B0604030504040204" pitchFamily="34" charset="-120"/>
                          <a:ea typeface="微軟正黑體" panose="020B0604030504040204" pitchFamily="34" charset="-120"/>
                        </a:rPr>
                        <a:t>職稱</a:t>
                      </a:r>
                    </a:p>
                  </a:txBody>
                  <a:tcPr/>
                </a:tc>
                <a:tc>
                  <a:txBody>
                    <a:bodyPr/>
                    <a:lstStyle/>
                    <a:p>
                      <a:pPr algn="ctr"/>
                      <a:r>
                        <a:rPr lang="zh-TW" altLang="en-US" dirty="0">
                          <a:latin typeface="微軟正黑體" panose="020B0604030504040204" pitchFamily="34" charset="-120"/>
                          <a:ea typeface="微軟正黑體" panose="020B0604030504040204" pitchFamily="34" charset="-120"/>
                        </a:rPr>
                        <a:t>人力專長</a:t>
                      </a:r>
                    </a:p>
                  </a:txBody>
                  <a:tcPr/>
                </a:tc>
                <a:tc>
                  <a:txBody>
                    <a:bodyPr/>
                    <a:lstStyle/>
                    <a:p>
                      <a:pPr algn="ctr"/>
                      <a:r>
                        <a:rPr lang="zh-TW" altLang="en-US" dirty="0">
                          <a:latin typeface="微軟正黑體" panose="020B0604030504040204" pitchFamily="34" charset="-120"/>
                          <a:ea typeface="微軟正黑體" panose="020B0604030504040204" pitchFamily="34" charset="-120"/>
                        </a:rPr>
                        <a:t>備註</a:t>
                      </a:r>
                    </a:p>
                  </a:txBody>
                  <a:tcPr/>
                </a:tc>
                <a:extLst>
                  <a:ext uri="{0D108BD9-81ED-4DB2-BD59-A6C34878D82A}">
                    <a16:rowId xmlns:a16="http://schemas.microsoft.com/office/drawing/2014/main" val="2988721642"/>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總召</a:t>
                      </a:r>
                    </a:p>
                  </a:txBody>
                  <a:tcPr anchor="ctr"/>
                </a:tc>
                <a:tc>
                  <a:txBody>
                    <a:bodyPr/>
                    <a:lstStyle/>
                    <a:p>
                      <a:pPr algn="l"/>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latin typeface="微軟正黑體" panose="020B0604030504040204" pitchFamily="34" charset="-120"/>
                          <a:ea typeface="微軟正黑體" panose="020B0604030504040204" pitchFamily="34" charset="-120"/>
                        </a:rPr>
                        <a:t>當年度之最高行政代表人，協調各組並須確保、協助各分組有依據社群會議之決策推動進度。設置總召與副總召各一人。</a:t>
                      </a:r>
                    </a:p>
                  </a:txBody>
                  <a:tcPr/>
                </a:tc>
                <a:extLst>
                  <a:ext uri="{0D108BD9-81ED-4DB2-BD59-A6C34878D82A}">
                    <a16:rowId xmlns:a16="http://schemas.microsoft.com/office/drawing/2014/main" val="14447213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活動議程組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規劃並執行年度成果策展、四場科技分享活動</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英文</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以及每月一次的社群活動。</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extLst>
                  <a:ext uri="{0D108BD9-81ED-4DB2-BD59-A6C34878D82A}">
                    <a16:rowId xmlns:a16="http://schemas.microsoft.com/office/drawing/2014/main" val="2122405077"/>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行銷公關組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含平面、電子、社群平台等管道之廣告策略與實施，對外統一之聯絡窗口。</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extLst>
                  <a:ext uri="{0D108BD9-81ED-4DB2-BD59-A6C34878D82A}">
                    <a16:rowId xmlns:a16="http://schemas.microsoft.com/office/drawing/2014/main" val="1790346986"/>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設計組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設計、企劃、資訊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年度主視覺、各活動主視覺之平面與電子廣告設計或周邊產品設計。</a:t>
                      </a:r>
                    </a:p>
                  </a:txBody>
                  <a:tcPr/>
                </a:tc>
                <a:extLst>
                  <a:ext uri="{0D108BD9-81ED-4DB2-BD59-A6C34878D82A}">
                    <a16:rowId xmlns:a16="http://schemas.microsoft.com/office/drawing/2014/main" val="22180555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行政暨財務組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會計、管理、商業</a:t>
                      </a:r>
                    </a:p>
                  </a:txBody>
                  <a:tcPr anchor="ctr"/>
                </a:tc>
                <a:tc>
                  <a:txBody>
                    <a:bodyPr/>
                    <a:lstStyle/>
                    <a:p>
                      <a:r>
                        <a:rPr lang="zh-TW" altLang="en-US" dirty="0">
                          <a:latin typeface="微軟正黑體" panose="020B0604030504040204" pitchFamily="34" charset="-120"/>
                          <a:ea typeface="微軟正黑體" panose="020B0604030504040204" pitchFamily="34" charset="-120"/>
                        </a:rPr>
                        <a:t>管理社團內所有人事、各種記錄檔案、金流、活動報名，含票務、售票。</a:t>
                      </a:r>
                    </a:p>
                  </a:txBody>
                  <a:tcPr/>
                </a:tc>
                <a:extLst>
                  <a:ext uri="{0D108BD9-81ED-4DB2-BD59-A6C34878D82A}">
                    <a16:rowId xmlns:a16="http://schemas.microsoft.com/office/drawing/2014/main" val="1151641439"/>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場務組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負責籌備策展與四場活動之場務與各項財產管理，含網路佈線、電力、直播、攝影以及各項活動所需設備，並為各項活動機動人員。</a:t>
                      </a:r>
                    </a:p>
                  </a:txBody>
                  <a:tcPr/>
                </a:tc>
                <a:extLst>
                  <a:ext uri="{0D108BD9-81ED-4DB2-BD59-A6C34878D82A}">
                    <a16:rowId xmlns:a16="http://schemas.microsoft.com/office/drawing/2014/main" val="1614783977"/>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記錄與翻譯組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活動中之英語、日語翻譯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含口譯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以及每次會議、活動之記錄與直播。</a:t>
                      </a:r>
                    </a:p>
                  </a:txBody>
                  <a:tcPr/>
                </a:tc>
                <a:extLst>
                  <a:ext uri="{0D108BD9-81ED-4DB2-BD59-A6C34878D82A}">
                    <a16:rowId xmlns:a16="http://schemas.microsoft.com/office/drawing/2014/main" val="774978640"/>
                  </a:ext>
                </a:extLst>
              </a:tr>
            </a:tbl>
          </a:graphicData>
        </a:graphic>
      </p:graphicFrame>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7</a:t>
            </a:fld>
            <a:endParaRPr lang="zh-TW" altLang="en-US"/>
          </a:p>
        </p:txBody>
      </p:sp>
    </p:spTree>
    <p:extLst>
      <p:ext uri="{BB962C8B-B14F-4D97-AF65-F5344CB8AC3E}">
        <p14:creationId xmlns:p14="http://schemas.microsoft.com/office/powerpoint/2010/main" val="107401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en-US" altLang="zh-TW" b="1" dirty="0">
                <a:latin typeface="微軟正黑體" panose="020B0604030504040204" pitchFamily="34" charset="-120"/>
                <a:ea typeface="微軟正黑體" panose="020B0604030504040204" pitchFamily="34" charset="-120"/>
              </a:rPr>
              <a:t>Q</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&amp; A</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4374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zh-TW" altLang="en-US" b="1" dirty="0">
                <a:latin typeface="微軟正黑體" panose="020B0604030504040204" pitchFamily="34" charset="-120"/>
                <a:ea typeface="微軟正黑體" panose="020B0604030504040204" pitchFamily="34" charset="-120"/>
              </a:rPr>
              <a:t>來賓致詞</a:t>
            </a: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27469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1215</Words>
  <Application>Microsoft Office PowerPoint</Application>
  <PresentationFormat>寬螢幕</PresentationFormat>
  <Paragraphs>114</Paragraphs>
  <Slides>13</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微軟正黑體</vt:lpstr>
      <vt:lpstr>新細明體</vt:lpstr>
      <vt:lpstr>Arial</vt:lpstr>
      <vt:lpstr>Calibri</vt:lpstr>
      <vt:lpstr>Calibri Light</vt:lpstr>
      <vt:lpstr>Wingdings</vt:lpstr>
      <vt:lpstr>Office 佈景主題</vt:lpstr>
      <vt:lpstr>IET Oncampus x Taichung Tech</vt:lpstr>
      <vt:lpstr>Institution of Engineering and Technology</vt:lpstr>
      <vt:lpstr>Young Professionals Section</vt:lpstr>
      <vt:lpstr>Young Professionals in Taiwan</vt:lpstr>
      <vt:lpstr>加入 IET Oncampus 的利多</vt:lpstr>
      <vt:lpstr>IET Oncampus x Taichung Tech</vt:lpstr>
      <vt:lpstr>組織組成之初步規畫</vt:lpstr>
      <vt:lpstr>Q &amp; A</vt:lpstr>
      <vt:lpstr>來賓致詞</vt:lpstr>
      <vt:lpstr>破冰時間 自我介紹</vt:lpstr>
      <vt:lpstr>首屆幹部採取自願制 (4/24參選截止、4/30投票截止公布名單) 同一職位若有多人自願則需政見發表並使用Line或FB投票</vt:lpstr>
      <vt:lpstr>未來固定社課時間調查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NUTC</dc:creator>
  <cp:lastModifiedBy>NUTC</cp:lastModifiedBy>
  <cp:revision>208</cp:revision>
  <dcterms:created xsi:type="dcterms:W3CDTF">2021-04-17T09:47:52Z</dcterms:created>
  <dcterms:modified xsi:type="dcterms:W3CDTF">2021-04-19T09:25:02Z</dcterms:modified>
</cp:coreProperties>
</file>