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256" r:id="rId2"/>
    <p:sldId id="257" r:id="rId3"/>
    <p:sldId id="369" r:id="rId4"/>
    <p:sldId id="258" r:id="rId5"/>
    <p:sldId id="259" r:id="rId6"/>
    <p:sldId id="260" r:id="rId7"/>
    <p:sldId id="370" r:id="rId8"/>
    <p:sldId id="261" r:id="rId9"/>
    <p:sldId id="262" r:id="rId10"/>
    <p:sldId id="371" r:id="rId11"/>
    <p:sldId id="263" r:id="rId12"/>
    <p:sldId id="264" r:id="rId13"/>
    <p:sldId id="372" r:id="rId14"/>
    <p:sldId id="265" r:id="rId15"/>
    <p:sldId id="267" r:id="rId16"/>
    <p:sldId id="266" r:id="rId17"/>
    <p:sldId id="373" r:id="rId18"/>
    <p:sldId id="268" r:id="rId19"/>
    <p:sldId id="374" r:id="rId20"/>
    <p:sldId id="367" r:id="rId21"/>
    <p:sldId id="269" r:id="rId22"/>
    <p:sldId id="375" r:id="rId23"/>
    <p:sldId id="270" r:id="rId24"/>
    <p:sldId id="271" r:id="rId25"/>
    <p:sldId id="272" r:id="rId26"/>
    <p:sldId id="273" r:id="rId27"/>
    <p:sldId id="376" r:id="rId28"/>
    <p:sldId id="274" r:id="rId29"/>
    <p:sldId id="275" r:id="rId30"/>
    <p:sldId id="276" r:id="rId31"/>
    <p:sldId id="377" r:id="rId32"/>
    <p:sldId id="277" r:id="rId33"/>
    <p:sldId id="278" r:id="rId34"/>
    <p:sldId id="279" r:id="rId35"/>
    <p:sldId id="280" r:id="rId36"/>
    <p:sldId id="378" r:id="rId37"/>
    <p:sldId id="282" r:id="rId38"/>
    <p:sldId id="379" r:id="rId39"/>
    <p:sldId id="283" r:id="rId40"/>
    <p:sldId id="284" r:id="rId41"/>
    <p:sldId id="285" r:id="rId42"/>
    <p:sldId id="380" r:id="rId43"/>
    <p:sldId id="286" r:id="rId44"/>
    <p:sldId id="287" r:id="rId45"/>
    <p:sldId id="381" r:id="rId46"/>
    <p:sldId id="288" r:id="rId47"/>
    <p:sldId id="289" r:id="rId48"/>
    <p:sldId id="290" r:id="rId49"/>
    <p:sldId id="291" r:id="rId50"/>
    <p:sldId id="293" r:id="rId51"/>
    <p:sldId id="382" r:id="rId52"/>
    <p:sldId id="383" r:id="rId53"/>
    <p:sldId id="384" r:id="rId54"/>
    <p:sldId id="297" r:id="rId55"/>
    <p:sldId id="299" r:id="rId56"/>
    <p:sldId id="385" r:id="rId57"/>
    <p:sldId id="300" r:id="rId58"/>
    <p:sldId id="386" r:id="rId59"/>
    <p:sldId id="301" r:id="rId60"/>
    <p:sldId id="303" r:id="rId61"/>
    <p:sldId id="387" r:id="rId62"/>
    <p:sldId id="305" r:id="rId63"/>
    <p:sldId id="388" r:id="rId64"/>
    <p:sldId id="306" r:id="rId65"/>
    <p:sldId id="389" r:id="rId66"/>
    <p:sldId id="307" r:id="rId67"/>
    <p:sldId id="390" r:id="rId68"/>
    <p:sldId id="420" r:id="rId69"/>
    <p:sldId id="308" r:id="rId70"/>
    <p:sldId id="309" r:id="rId71"/>
    <p:sldId id="392" r:id="rId72"/>
    <p:sldId id="311" r:id="rId73"/>
    <p:sldId id="393" r:id="rId74"/>
    <p:sldId id="313" r:id="rId75"/>
    <p:sldId id="394" r:id="rId76"/>
    <p:sldId id="395" r:id="rId77"/>
    <p:sldId id="315" r:id="rId78"/>
    <p:sldId id="396" r:id="rId79"/>
    <p:sldId id="316" r:id="rId80"/>
    <p:sldId id="317" r:id="rId81"/>
    <p:sldId id="397" r:id="rId82"/>
    <p:sldId id="398" r:id="rId83"/>
    <p:sldId id="318" r:id="rId84"/>
    <p:sldId id="319" r:id="rId85"/>
    <p:sldId id="399" r:id="rId86"/>
    <p:sldId id="320" r:id="rId87"/>
    <p:sldId id="400" r:id="rId88"/>
    <p:sldId id="368" r:id="rId89"/>
    <p:sldId id="401" r:id="rId90"/>
    <p:sldId id="321" r:id="rId91"/>
    <p:sldId id="402" r:id="rId92"/>
    <p:sldId id="322" r:id="rId93"/>
    <p:sldId id="323" r:id="rId94"/>
    <p:sldId id="324" r:id="rId95"/>
    <p:sldId id="325" r:id="rId96"/>
    <p:sldId id="403" r:id="rId97"/>
    <p:sldId id="326" r:id="rId98"/>
    <p:sldId id="327" r:id="rId99"/>
    <p:sldId id="328" r:id="rId100"/>
    <p:sldId id="329" r:id="rId101"/>
    <p:sldId id="404" r:id="rId102"/>
    <p:sldId id="330" r:id="rId103"/>
    <p:sldId id="331" r:id="rId104"/>
    <p:sldId id="332" r:id="rId105"/>
    <p:sldId id="333" r:id="rId106"/>
    <p:sldId id="334" r:id="rId107"/>
    <p:sldId id="405" r:id="rId108"/>
    <p:sldId id="335" r:id="rId109"/>
    <p:sldId id="336" r:id="rId110"/>
    <p:sldId id="337" r:id="rId111"/>
    <p:sldId id="338" r:id="rId112"/>
    <p:sldId id="339" r:id="rId113"/>
    <p:sldId id="406" r:id="rId114"/>
    <p:sldId id="340" r:id="rId115"/>
    <p:sldId id="341" r:id="rId116"/>
    <p:sldId id="342" r:id="rId117"/>
    <p:sldId id="343" r:id="rId118"/>
    <p:sldId id="344" r:id="rId119"/>
    <p:sldId id="345" r:id="rId120"/>
    <p:sldId id="421" r:id="rId121"/>
    <p:sldId id="422" r:id="rId122"/>
    <p:sldId id="423" r:id="rId123"/>
    <p:sldId id="424" r:id="rId124"/>
    <p:sldId id="425" r:id="rId125"/>
    <p:sldId id="409" r:id="rId126"/>
    <p:sldId id="346" r:id="rId127"/>
    <p:sldId id="407" r:id="rId128"/>
    <p:sldId id="347" r:id="rId129"/>
    <p:sldId id="408" r:id="rId130"/>
    <p:sldId id="348" r:id="rId131"/>
    <p:sldId id="349" r:id="rId132"/>
    <p:sldId id="350" r:id="rId133"/>
    <p:sldId id="351" r:id="rId134"/>
    <p:sldId id="410" r:id="rId135"/>
    <p:sldId id="411" r:id="rId136"/>
    <p:sldId id="352" r:id="rId137"/>
    <p:sldId id="353" r:id="rId138"/>
    <p:sldId id="354" r:id="rId139"/>
    <p:sldId id="412" r:id="rId140"/>
    <p:sldId id="355" r:id="rId141"/>
    <p:sldId id="356" r:id="rId142"/>
    <p:sldId id="357" r:id="rId143"/>
    <p:sldId id="358" r:id="rId144"/>
    <p:sldId id="413" r:id="rId145"/>
    <p:sldId id="359" r:id="rId146"/>
    <p:sldId id="414" r:id="rId147"/>
    <p:sldId id="360" r:id="rId148"/>
    <p:sldId id="415" r:id="rId149"/>
    <p:sldId id="361" r:id="rId150"/>
    <p:sldId id="416" r:id="rId151"/>
    <p:sldId id="362" r:id="rId152"/>
    <p:sldId id="417" r:id="rId153"/>
    <p:sldId id="418" r:id="rId154"/>
    <p:sldId id="363" r:id="rId155"/>
    <p:sldId id="364" r:id="rId156"/>
    <p:sldId id="419" r:id="rId157"/>
    <p:sldId id="365" r:id="rId15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9" autoAdjust="0"/>
    <p:restoredTop sz="94660"/>
  </p:normalViewPr>
  <p:slideViewPr>
    <p:cSldViewPr snapToObjects="1">
      <p:cViewPr varScale="1">
        <p:scale>
          <a:sx n="82" d="100"/>
          <a:sy n="82" d="100"/>
        </p:scale>
        <p:origin x="-1206" y="-78"/>
      </p:cViewPr>
      <p:guideLst>
        <p:guide orient="horz" pos="216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05E7C-6978-4FC9-BFFD-0161E78C6AC5}" type="doc">
      <dgm:prSet loTypeId="urn:microsoft.com/office/officeart/2005/8/layout/default" loCatId="list" qsTypeId="urn:microsoft.com/office/officeart/2005/8/quickstyle/simple5" qsCatId="simple" csTypeId="urn:microsoft.com/office/officeart/2005/8/colors/colorful4" csCatId="colorful" phldr="1"/>
      <dgm:spPr/>
      <dgm:t>
        <a:bodyPr/>
        <a:lstStyle/>
        <a:p>
          <a:endParaRPr lang="zh-TW" altLang="en-US"/>
        </a:p>
      </dgm:t>
    </dgm:pt>
    <dgm:pt modelId="{D39B5313-50E2-41EC-A0B4-F78B5793F8DD}">
      <dgm:prSet custT="1"/>
      <dgm:spPr/>
      <dgm:t>
        <a:bodyPr/>
        <a:lstStyle/>
        <a:p>
          <a:pPr rtl="0"/>
          <a:r>
            <a:rPr lang="zh-TW" altLang="en-US" sz="2800" b="1" smtClean="0">
              <a:latin typeface="微軟正黑體" panose="020B0604030504040204" pitchFamily="34" charset="-120"/>
              <a:ea typeface="微軟正黑體" panose="020B0604030504040204" pitchFamily="34" charset="-120"/>
            </a:rPr>
            <a:t>資料的重複與不一致</a:t>
          </a:r>
          <a:endParaRPr lang="zh-TW" altLang="en-US" sz="2800" b="1">
            <a:latin typeface="微軟正黑體" panose="020B0604030504040204" pitchFamily="34" charset="-120"/>
            <a:ea typeface="微軟正黑體" panose="020B0604030504040204" pitchFamily="34" charset="-120"/>
          </a:endParaRPr>
        </a:p>
      </dgm:t>
    </dgm:pt>
    <dgm:pt modelId="{C1FDB5FA-F0CA-4C44-A9D7-D02D64F5CBE9}" type="parTrans" cxnId="{4497E93B-B5CA-4D60-98A6-46D6DA82C1B7}">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55ED6E95-C416-4744-8C95-A7D6B11983CE}" type="sibTrans" cxnId="{4497E93B-B5CA-4D60-98A6-46D6DA82C1B7}">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1CBBD44D-E619-459A-ABB3-A1BB732C1BB2}">
      <dgm:prSet custT="1"/>
      <dgm:spPr/>
      <dgm:t>
        <a:bodyPr/>
        <a:lstStyle/>
        <a:p>
          <a:pPr rtl="0"/>
          <a:r>
            <a:rPr lang="zh-TW" altLang="en-US" sz="2800" b="1" dirty="0" smtClean="0">
              <a:latin typeface="微軟正黑體" panose="020B0604030504040204" pitchFamily="34" charset="-120"/>
              <a:ea typeface="微軟正黑體" panose="020B0604030504040204" pitchFamily="34" charset="-120"/>
            </a:rPr>
            <a:t>資料難以存取</a:t>
          </a:r>
          <a:endParaRPr lang="zh-TW" altLang="en-US" sz="2800" b="1" dirty="0">
            <a:latin typeface="微軟正黑體" panose="020B0604030504040204" pitchFamily="34" charset="-120"/>
            <a:ea typeface="微軟正黑體" panose="020B0604030504040204" pitchFamily="34" charset="-120"/>
          </a:endParaRPr>
        </a:p>
      </dgm:t>
    </dgm:pt>
    <dgm:pt modelId="{CF836B5B-89F4-4A18-9E5B-BB8A782699B3}" type="parTrans" cxnId="{7BFAF48C-8D40-4E49-9889-0A17E70C593B}">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F443B0F2-BC2D-4B42-8B8E-835C2EBD3AAA}" type="sibTrans" cxnId="{7BFAF48C-8D40-4E49-9889-0A17E70C593B}">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AA6C986C-1452-4582-953B-B3F0B1D32DF2}">
      <dgm:prSet custT="1"/>
      <dgm:spPr/>
      <dgm:t>
        <a:bodyPr/>
        <a:lstStyle/>
        <a:p>
          <a:pPr rtl="0"/>
          <a:r>
            <a:rPr lang="zh-TW" altLang="en-US" sz="2800" b="1" smtClean="0">
              <a:latin typeface="微軟正黑體" panose="020B0604030504040204" pitchFamily="34" charset="-120"/>
              <a:ea typeface="微軟正黑體" panose="020B0604030504040204" pitchFamily="34" charset="-120"/>
            </a:rPr>
            <a:t>資料的限制難以修改</a:t>
          </a:r>
          <a:endParaRPr lang="zh-TW" altLang="en-US" sz="2800" b="1">
            <a:latin typeface="微軟正黑體" panose="020B0604030504040204" pitchFamily="34" charset="-120"/>
            <a:ea typeface="微軟正黑體" panose="020B0604030504040204" pitchFamily="34" charset="-120"/>
          </a:endParaRPr>
        </a:p>
      </dgm:t>
    </dgm:pt>
    <dgm:pt modelId="{5B054E8F-EC49-4464-BF18-00E99FF75031}" type="parTrans" cxnId="{8C176F48-AEEC-4356-8F53-553CC06FA2F4}">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FFD0161C-F466-4E13-9ADA-0799F7D9CE77}" type="sibTrans" cxnId="{8C176F48-AEEC-4356-8F53-553CC06FA2F4}">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806F9F23-39BC-474D-ADC4-12323E2E97AB}" type="pres">
      <dgm:prSet presAssocID="{D1705E7C-6978-4FC9-BFFD-0161E78C6AC5}" presName="diagram" presStyleCnt="0">
        <dgm:presLayoutVars>
          <dgm:dir/>
          <dgm:resizeHandles val="exact"/>
        </dgm:presLayoutVars>
      </dgm:prSet>
      <dgm:spPr/>
      <dgm:t>
        <a:bodyPr/>
        <a:lstStyle/>
        <a:p>
          <a:endParaRPr lang="zh-TW" altLang="en-US"/>
        </a:p>
      </dgm:t>
    </dgm:pt>
    <dgm:pt modelId="{A36787ED-0331-41B6-8C25-EBC923295063}" type="pres">
      <dgm:prSet presAssocID="{D39B5313-50E2-41EC-A0B4-F78B5793F8DD}" presName="node" presStyleLbl="node1" presStyleIdx="0" presStyleCnt="3">
        <dgm:presLayoutVars>
          <dgm:bulletEnabled val="1"/>
        </dgm:presLayoutVars>
      </dgm:prSet>
      <dgm:spPr/>
      <dgm:t>
        <a:bodyPr/>
        <a:lstStyle/>
        <a:p>
          <a:endParaRPr lang="zh-TW" altLang="en-US"/>
        </a:p>
      </dgm:t>
    </dgm:pt>
    <dgm:pt modelId="{0AE9387D-B49A-4AE2-8370-458DEECB421E}" type="pres">
      <dgm:prSet presAssocID="{55ED6E95-C416-4744-8C95-A7D6B11983CE}" presName="sibTrans" presStyleCnt="0"/>
      <dgm:spPr/>
    </dgm:pt>
    <dgm:pt modelId="{D189BFFB-C144-48C2-9969-63E83943EEEF}" type="pres">
      <dgm:prSet presAssocID="{1CBBD44D-E619-459A-ABB3-A1BB732C1BB2}" presName="node" presStyleLbl="node1" presStyleIdx="1" presStyleCnt="3">
        <dgm:presLayoutVars>
          <dgm:bulletEnabled val="1"/>
        </dgm:presLayoutVars>
      </dgm:prSet>
      <dgm:spPr/>
      <dgm:t>
        <a:bodyPr/>
        <a:lstStyle/>
        <a:p>
          <a:endParaRPr lang="zh-TW" altLang="en-US"/>
        </a:p>
      </dgm:t>
    </dgm:pt>
    <dgm:pt modelId="{585A7E5B-AA83-46FF-BC39-0E066C4F0468}" type="pres">
      <dgm:prSet presAssocID="{F443B0F2-BC2D-4B42-8B8E-835C2EBD3AAA}" presName="sibTrans" presStyleCnt="0"/>
      <dgm:spPr/>
    </dgm:pt>
    <dgm:pt modelId="{00D3345A-D9DA-4A90-B425-712994287589}" type="pres">
      <dgm:prSet presAssocID="{AA6C986C-1452-4582-953B-B3F0B1D32DF2}" presName="node" presStyleLbl="node1" presStyleIdx="2" presStyleCnt="3">
        <dgm:presLayoutVars>
          <dgm:bulletEnabled val="1"/>
        </dgm:presLayoutVars>
      </dgm:prSet>
      <dgm:spPr/>
      <dgm:t>
        <a:bodyPr/>
        <a:lstStyle/>
        <a:p>
          <a:endParaRPr lang="zh-TW" altLang="en-US"/>
        </a:p>
      </dgm:t>
    </dgm:pt>
  </dgm:ptLst>
  <dgm:cxnLst>
    <dgm:cxn modelId="{188A397E-06D9-42B7-B7D7-3E4C35891EA8}" type="presOf" srcId="{1CBBD44D-E619-459A-ABB3-A1BB732C1BB2}" destId="{D189BFFB-C144-48C2-9969-63E83943EEEF}" srcOrd="0" destOrd="0" presId="urn:microsoft.com/office/officeart/2005/8/layout/default"/>
    <dgm:cxn modelId="{F7069289-DC26-4CC1-BA52-71D0B1A7E649}" type="presOf" srcId="{D1705E7C-6978-4FC9-BFFD-0161E78C6AC5}" destId="{806F9F23-39BC-474D-ADC4-12323E2E97AB}" srcOrd="0" destOrd="0" presId="urn:microsoft.com/office/officeart/2005/8/layout/default"/>
    <dgm:cxn modelId="{7BFAF48C-8D40-4E49-9889-0A17E70C593B}" srcId="{D1705E7C-6978-4FC9-BFFD-0161E78C6AC5}" destId="{1CBBD44D-E619-459A-ABB3-A1BB732C1BB2}" srcOrd="1" destOrd="0" parTransId="{CF836B5B-89F4-4A18-9E5B-BB8A782699B3}" sibTransId="{F443B0F2-BC2D-4B42-8B8E-835C2EBD3AAA}"/>
    <dgm:cxn modelId="{61E9B951-4F2D-456F-AF11-A9A9E344A359}" type="presOf" srcId="{D39B5313-50E2-41EC-A0B4-F78B5793F8DD}" destId="{A36787ED-0331-41B6-8C25-EBC923295063}" srcOrd="0" destOrd="0" presId="urn:microsoft.com/office/officeart/2005/8/layout/default"/>
    <dgm:cxn modelId="{3B36D710-EA92-4A27-B083-2796DEDF592B}" type="presOf" srcId="{AA6C986C-1452-4582-953B-B3F0B1D32DF2}" destId="{00D3345A-D9DA-4A90-B425-712994287589}" srcOrd="0" destOrd="0" presId="urn:microsoft.com/office/officeart/2005/8/layout/default"/>
    <dgm:cxn modelId="{8C176F48-AEEC-4356-8F53-553CC06FA2F4}" srcId="{D1705E7C-6978-4FC9-BFFD-0161E78C6AC5}" destId="{AA6C986C-1452-4582-953B-B3F0B1D32DF2}" srcOrd="2" destOrd="0" parTransId="{5B054E8F-EC49-4464-BF18-00E99FF75031}" sibTransId="{FFD0161C-F466-4E13-9ADA-0799F7D9CE77}"/>
    <dgm:cxn modelId="{4497E93B-B5CA-4D60-98A6-46D6DA82C1B7}" srcId="{D1705E7C-6978-4FC9-BFFD-0161E78C6AC5}" destId="{D39B5313-50E2-41EC-A0B4-F78B5793F8DD}" srcOrd="0" destOrd="0" parTransId="{C1FDB5FA-F0CA-4C44-A9D7-D02D64F5CBE9}" sibTransId="{55ED6E95-C416-4744-8C95-A7D6B11983CE}"/>
    <dgm:cxn modelId="{6897D6D4-BC2A-42DE-8637-A7C9601CA674}" type="presParOf" srcId="{806F9F23-39BC-474D-ADC4-12323E2E97AB}" destId="{A36787ED-0331-41B6-8C25-EBC923295063}" srcOrd="0" destOrd="0" presId="urn:microsoft.com/office/officeart/2005/8/layout/default"/>
    <dgm:cxn modelId="{955C5F65-8E1B-4DB2-9817-C7B6AB8FE86E}" type="presParOf" srcId="{806F9F23-39BC-474D-ADC4-12323E2E97AB}" destId="{0AE9387D-B49A-4AE2-8370-458DEECB421E}" srcOrd="1" destOrd="0" presId="urn:microsoft.com/office/officeart/2005/8/layout/default"/>
    <dgm:cxn modelId="{68D9330E-6045-41CC-934D-069AAF555403}" type="presParOf" srcId="{806F9F23-39BC-474D-ADC4-12323E2E97AB}" destId="{D189BFFB-C144-48C2-9969-63E83943EEEF}" srcOrd="2" destOrd="0" presId="urn:microsoft.com/office/officeart/2005/8/layout/default"/>
    <dgm:cxn modelId="{0DFE96E4-1AAB-4376-8CB3-4C1F9F26948D}" type="presParOf" srcId="{806F9F23-39BC-474D-ADC4-12323E2E97AB}" destId="{585A7E5B-AA83-46FF-BC39-0E066C4F0468}" srcOrd="3" destOrd="0" presId="urn:microsoft.com/office/officeart/2005/8/layout/default"/>
    <dgm:cxn modelId="{24540530-486E-41B6-8189-D97857FC76C7}" type="presParOf" srcId="{806F9F23-39BC-474D-ADC4-12323E2E97AB}" destId="{00D3345A-D9DA-4A90-B425-71299428758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05E7C-6978-4FC9-BFFD-0161E78C6AC5}" type="doc">
      <dgm:prSet loTypeId="urn:microsoft.com/office/officeart/2005/8/layout/hList6" loCatId="list" qsTypeId="urn:microsoft.com/office/officeart/2005/8/quickstyle/simple5" qsCatId="simple" csTypeId="urn:microsoft.com/office/officeart/2005/8/colors/colorful4" csCatId="colorful" phldr="1"/>
      <dgm:spPr/>
      <dgm:t>
        <a:bodyPr/>
        <a:lstStyle/>
        <a:p>
          <a:endParaRPr lang="zh-TW" altLang="en-US"/>
        </a:p>
      </dgm:t>
    </dgm:pt>
    <dgm:pt modelId="{36E35840-9A09-4AF9-A38B-2DF9CBCFAEDA}">
      <dgm:prSet custT="1"/>
      <dgm:spPr/>
      <dgm:t>
        <a:bodyPr/>
        <a:lstStyle/>
        <a:p>
          <a:pPr rtl="0"/>
          <a:r>
            <a:rPr lang="zh-TW" sz="3200" b="1" dirty="0" smtClean="0">
              <a:latin typeface="微軟正黑體" panose="020B0604030504040204" pitchFamily="34" charset="-120"/>
              <a:ea typeface="微軟正黑體" panose="020B0604030504040204" pitchFamily="34" charset="-120"/>
            </a:rPr>
            <a:t>資料異動的一致性</a:t>
          </a:r>
          <a:endParaRPr lang="zh-TW" sz="3200" b="1" dirty="0">
            <a:latin typeface="微軟正黑體" panose="020B0604030504040204" pitchFamily="34" charset="-120"/>
            <a:ea typeface="微軟正黑體" panose="020B0604030504040204" pitchFamily="34" charset="-120"/>
          </a:endParaRPr>
        </a:p>
      </dgm:t>
    </dgm:pt>
    <dgm:pt modelId="{5D95AA96-B3F8-408E-8989-69FE07708A96}" type="parTrans" cxnId="{F8317029-45C9-48EF-84F3-32FE7CEA143F}">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8534F4ED-FDB9-4EF5-8BFB-8CD1853849C5}" type="sibTrans" cxnId="{F8317029-45C9-48EF-84F3-32FE7CEA143F}">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5D7ACD83-AEFD-4593-8BCF-98F708E4A957}">
      <dgm:prSet custT="1"/>
      <dgm:spPr/>
      <dgm:t>
        <a:bodyPr/>
        <a:lstStyle/>
        <a:p>
          <a:pPr rtl="0"/>
          <a:r>
            <a:rPr lang="zh-TW" altLang="en-US" sz="3200" b="1" smtClean="0">
              <a:latin typeface="微軟正黑體" panose="020B0604030504040204" pitchFamily="34" charset="-120"/>
              <a:ea typeface="微軟正黑體" panose="020B0604030504040204" pitchFamily="34" charset="-120"/>
            </a:rPr>
            <a:t>併行存取資料的錯誤</a:t>
          </a:r>
          <a:endParaRPr lang="zh-TW" altLang="en-US" sz="3200" b="1">
            <a:latin typeface="微軟正黑體" panose="020B0604030504040204" pitchFamily="34" charset="-120"/>
            <a:ea typeface="微軟正黑體" panose="020B0604030504040204" pitchFamily="34" charset="-120"/>
          </a:endParaRPr>
        </a:p>
      </dgm:t>
    </dgm:pt>
    <dgm:pt modelId="{E491C78B-89C2-43EC-8AE1-B4095853FDFC}" type="parTrans" cxnId="{2C86666E-EF72-4043-8877-017BF6D063AC}">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56AF2FD4-FBB1-46AE-A703-9CEF36F09DA8}" type="sibTrans" cxnId="{2C86666E-EF72-4043-8877-017BF6D063AC}">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408AED02-3617-4AC1-BD0A-A52927AD4F7B}">
      <dgm:prSet custT="1"/>
      <dgm:spPr/>
      <dgm:t>
        <a:bodyPr/>
        <a:lstStyle/>
        <a:p>
          <a:pPr rtl="0"/>
          <a:r>
            <a:rPr lang="zh-TW" altLang="en-US" sz="3200" b="1" smtClean="0">
              <a:latin typeface="微軟正黑體" panose="020B0604030504040204" pitchFamily="34" charset="-120"/>
              <a:ea typeface="微軟正黑體" panose="020B0604030504040204" pitchFamily="34" charset="-120"/>
            </a:rPr>
            <a:t>安全控管的困難</a:t>
          </a:r>
          <a:endParaRPr lang="zh-TW" altLang="en-US" sz="3200" b="1">
            <a:latin typeface="微軟正黑體" panose="020B0604030504040204" pitchFamily="34" charset="-120"/>
            <a:ea typeface="微軟正黑體" panose="020B0604030504040204" pitchFamily="34" charset="-120"/>
          </a:endParaRPr>
        </a:p>
      </dgm:t>
    </dgm:pt>
    <dgm:pt modelId="{67F81DC9-0488-4BAC-8E67-91AF4F427A48}" type="parTrans" cxnId="{55E951AD-7C19-4A2D-B720-75598B3BB40D}">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E87B83D8-8418-40A5-807B-202C0CDF64B1}" type="sibTrans" cxnId="{55E951AD-7C19-4A2D-B720-75598B3BB40D}">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050C61C5-577E-4323-8644-22F4891E63A9}" type="pres">
      <dgm:prSet presAssocID="{D1705E7C-6978-4FC9-BFFD-0161E78C6AC5}" presName="Name0" presStyleCnt="0">
        <dgm:presLayoutVars>
          <dgm:dir/>
          <dgm:resizeHandles val="exact"/>
        </dgm:presLayoutVars>
      </dgm:prSet>
      <dgm:spPr/>
      <dgm:t>
        <a:bodyPr/>
        <a:lstStyle/>
        <a:p>
          <a:endParaRPr lang="zh-TW" altLang="en-US"/>
        </a:p>
      </dgm:t>
    </dgm:pt>
    <dgm:pt modelId="{A46767DA-9ED3-42A7-951B-5564CA98E94F}" type="pres">
      <dgm:prSet presAssocID="{36E35840-9A09-4AF9-A38B-2DF9CBCFAEDA}" presName="node" presStyleLbl="node1" presStyleIdx="0" presStyleCnt="3">
        <dgm:presLayoutVars>
          <dgm:bulletEnabled val="1"/>
        </dgm:presLayoutVars>
      </dgm:prSet>
      <dgm:spPr/>
      <dgm:t>
        <a:bodyPr/>
        <a:lstStyle/>
        <a:p>
          <a:endParaRPr lang="zh-TW" altLang="en-US"/>
        </a:p>
      </dgm:t>
    </dgm:pt>
    <dgm:pt modelId="{10BBB263-8A59-480D-9A88-9959DA94B14A}" type="pres">
      <dgm:prSet presAssocID="{8534F4ED-FDB9-4EF5-8BFB-8CD1853849C5}" presName="sibTrans" presStyleCnt="0"/>
      <dgm:spPr/>
    </dgm:pt>
    <dgm:pt modelId="{5A6EA645-7DC9-427F-A2D7-0AD227A09664}" type="pres">
      <dgm:prSet presAssocID="{5D7ACD83-AEFD-4593-8BCF-98F708E4A957}" presName="node" presStyleLbl="node1" presStyleIdx="1" presStyleCnt="3">
        <dgm:presLayoutVars>
          <dgm:bulletEnabled val="1"/>
        </dgm:presLayoutVars>
      </dgm:prSet>
      <dgm:spPr/>
      <dgm:t>
        <a:bodyPr/>
        <a:lstStyle/>
        <a:p>
          <a:endParaRPr lang="zh-TW" altLang="en-US"/>
        </a:p>
      </dgm:t>
    </dgm:pt>
    <dgm:pt modelId="{E10FF549-31EB-4E3F-A5E5-819C8B6D6D38}" type="pres">
      <dgm:prSet presAssocID="{56AF2FD4-FBB1-46AE-A703-9CEF36F09DA8}" presName="sibTrans" presStyleCnt="0"/>
      <dgm:spPr/>
    </dgm:pt>
    <dgm:pt modelId="{62CB8FE7-A391-46C7-AE18-5FE87655C389}" type="pres">
      <dgm:prSet presAssocID="{408AED02-3617-4AC1-BD0A-A52927AD4F7B}" presName="node" presStyleLbl="node1" presStyleIdx="2" presStyleCnt="3">
        <dgm:presLayoutVars>
          <dgm:bulletEnabled val="1"/>
        </dgm:presLayoutVars>
      </dgm:prSet>
      <dgm:spPr/>
      <dgm:t>
        <a:bodyPr/>
        <a:lstStyle/>
        <a:p>
          <a:endParaRPr lang="zh-TW" altLang="en-US"/>
        </a:p>
      </dgm:t>
    </dgm:pt>
  </dgm:ptLst>
  <dgm:cxnLst>
    <dgm:cxn modelId="{2C86666E-EF72-4043-8877-017BF6D063AC}" srcId="{D1705E7C-6978-4FC9-BFFD-0161E78C6AC5}" destId="{5D7ACD83-AEFD-4593-8BCF-98F708E4A957}" srcOrd="1" destOrd="0" parTransId="{E491C78B-89C2-43EC-8AE1-B4095853FDFC}" sibTransId="{56AF2FD4-FBB1-46AE-A703-9CEF36F09DA8}"/>
    <dgm:cxn modelId="{F8317029-45C9-48EF-84F3-32FE7CEA143F}" srcId="{D1705E7C-6978-4FC9-BFFD-0161E78C6AC5}" destId="{36E35840-9A09-4AF9-A38B-2DF9CBCFAEDA}" srcOrd="0" destOrd="0" parTransId="{5D95AA96-B3F8-408E-8989-69FE07708A96}" sibTransId="{8534F4ED-FDB9-4EF5-8BFB-8CD1853849C5}"/>
    <dgm:cxn modelId="{D0447E58-7E8B-4829-8F03-B28F8106BA18}" type="presOf" srcId="{408AED02-3617-4AC1-BD0A-A52927AD4F7B}" destId="{62CB8FE7-A391-46C7-AE18-5FE87655C389}" srcOrd="0" destOrd="0" presId="urn:microsoft.com/office/officeart/2005/8/layout/hList6"/>
    <dgm:cxn modelId="{D4ECADDD-1258-4EC3-A458-B4694D95A595}" type="presOf" srcId="{36E35840-9A09-4AF9-A38B-2DF9CBCFAEDA}" destId="{A46767DA-9ED3-42A7-951B-5564CA98E94F}" srcOrd="0" destOrd="0" presId="urn:microsoft.com/office/officeart/2005/8/layout/hList6"/>
    <dgm:cxn modelId="{55E951AD-7C19-4A2D-B720-75598B3BB40D}" srcId="{D1705E7C-6978-4FC9-BFFD-0161E78C6AC5}" destId="{408AED02-3617-4AC1-BD0A-A52927AD4F7B}" srcOrd="2" destOrd="0" parTransId="{67F81DC9-0488-4BAC-8E67-91AF4F427A48}" sibTransId="{E87B83D8-8418-40A5-807B-202C0CDF64B1}"/>
    <dgm:cxn modelId="{BEE05EF9-D5AD-407A-9A1A-7B10699CC7B8}" type="presOf" srcId="{D1705E7C-6978-4FC9-BFFD-0161E78C6AC5}" destId="{050C61C5-577E-4323-8644-22F4891E63A9}" srcOrd="0" destOrd="0" presId="urn:microsoft.com/office/officeart/2005/8/layout/hList6"/>
    <dgm:cxn modelId="{71908103-C25C-476D-8B65-7F1A2EC7130E}" type="presOf" srcId="{5D7ACD83-AEFD-4593-8BCF-98F708E4A957}" destId="{5A6EA645-7DC9-427F-A2D7-0AD227A09664}" srcOrd="0" destOrd="0" presId="urn:microsoft.com/office/officeart/2005/8/layout/hList6"/>
    <dgm:cxn modelId="{21F108EF-527B-43C7-AC9F-5D242877F36B}" type="presParOf" srcId="{050C61C5-577E-4323-8644-22F4891E63A9}" destId="{A46767DA-9ED3-42A7-951B-5564CA98E94F}" srcOrd="0" destOrd="0" presId="urn:microsoft.com/office/officeart/2005/8/layout/hList6"/>
    <dgm:cxn modelId="{84A8575B-6989-4E3C-A4D9-72C27403F832}" type="presParOf" srcId="{050C61C5-577E-4323-8644-22F4891E63A9}" destId="{10BBB263-8A59-480D-9A88-9959DA94B14A}" srcOrd="1" destOrd="0" presId="urn:microsoft.com/office/officeart/2005/8/layout/hList6"/>
    <dgm:cxn modelId="{426FF84C-244C-4B2A-8205-209A912CA65E}" type="presParOf" srcId="{050C61C5-577E-4323-8644-22F4891E63A9}" destId="{5A6EA645-7DC9-427F-A2D7-0AD227A09664}" srcOrd="2" destOrd="0" presId="urn:microsoft.com/office/officeart/2005/8/layout/hList6"/>
    <dgm:cxn modelId="{4296042F-278B-43BF-B2CD-0B2512890B69}" type="presParOf" srcId="{050C61C5-577E-4323-8644-22F4891E63A9}" destId="{E10FF549-31EB-4E3F-A5E5-819C8B6D6D38}" srcOrd="3" destOrd="0" presId="urn:microsoft.com/office/officeart/2005/8/layout/hList6"/>
    <dgm:cxn modelId="{2523DE97-ED9F-4F87-8CAB-F54E626DBD3C}" type="presParOf" srcId="{050C61C5-577E-4323-8644-22F4891E63A9}" destId="{62CB8FE7-A391-46C7-AE18-5FE87655C38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705E7C-6978-4FC9-BFFD-0161E78C6AC5}"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zh-TW" altLang="en-US"/>
        </a:p>
      </dgm:t>
    </dgm:pt>
    <dgm:pt modelId="{0E4F7B74-7D0E-4F75-93FA-C0594B073826}">
      <dgm:prSet custT="1"/>
      <dgm:spPr/>
      <dgm:t>
        <a:bodyPr/>
        <a:lstStyle/>
        <a:p>
          <a:pPr algn="ctr" rtl="0"/>
          <a:r>
            <a:rPr lang="zh-TW" sz="3600" b="1" dirty="0" smtClean="0">
              <a:latin typeface="微軟正黑體" panose="020B0604030504040204" pitchFamily="34" charset="-120"/>
              <a:ea typeface="微軟正黑體" panose="020B0604030504040204" pitchFamily="34" charset="-120"/>
            </a:rPr>
            <a:t>查詢處理模組</a:t>
          </a:r>
          <a:endParaRPr lang="zh-TW" sz="3600" b="1" dirty="0">
            <a:latin typeface="微軟正黑體" panose="020B0604030504040204" pitchFamily="34" charset="-120"/>
            <a:ea typeface="微軟正黑體" panose="020B0604030504040204" pitchFamily="34" charset="-120"/>
          </a:endParaRPr>
        </a:p>
      </dgm:t>
    </dgm:pt>
    <dgm:pt modelId="{1FA5588A-50AB-41DD-9E5C-2FF4808D957C}" type="parTrans" cxnId="{58A337A7-4CA1-4A7D-9A2C-153725141906}">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FC489AA3-2188-4486-9619-C6EA36CB4293}" type="sibTrans" cxnId="{58A337A7-4CA1-4A7D-9A2C-153725141906}">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7BA88CB0-7223-4D30-94F1-04D09463AE4B}">
      <dgm:prSet custT="1"/>
      <dgm:spPr/>
      <dgm:t>
        <a:bodyPr/>
        <a:lstStyle/>
        <a:p>
          <a:pPr algn="ctr" rtl="0"/>
          <a:r>
            <a:rPr lang="zh-TW" sz="3600" b="1" dirty="0" smtClean="0">
              <a:latin typeface="微軟正黑體" panose="020B0604030504040204" pitchFamily="34" charset="-120"/>
              <a:ea typeface="微軟正黑體" panose="020B0604030504040204" pitchFamily="34" charset="-120"/>
            </a:rPr>
            <a:t>儲存處理模組</a:t>
          </a:r>
          <a:endParaRPr lang="zh-TW" sz="3600" b="1" dirty="0">
            <a:latin typeface="微軟正黑體" panose="020B0604030504040204" pitchFamily="34" charset="-120"/>
            <a:ea typeface="微軟正黑體" panose="020B0604030504040204" pitchFamily="34" charset="-120"/>
          </a:endParaRPr>
        </a:p>
      </dgm:t>
    </dgm:pt>
    <dgm:pt modelId="{B0602B44-35CD-48AE-9D04-3E5295E495A0}" type="parTrans" cxnId="{0ADAB545-B471-4D22-8945-85ABEF9CD817}">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37F64D23-22E4-47FF-AF94-0AD1730E0088}" type="sibTrans" cxnId="{0ADAB545-B471-4D22-8945-85ABEF9CD817}">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A4D7B5E8-2C1A-467C-B8BC-E5A541F7856A}" type="pres">
      <dgm:prSet presAssocID="{D1705E7C-6978-4FC9-BFFD-0161E78C6AC5}" presName="linear" presStyleCnt="0">
        <dgm:presLayoutVars>
          <dgm:animLvl val="lvl"/>
          <dgm:resizeHandles val="exact"/>
        </dgm:presLayoutVars>
      </dgm:prSet>
      <dgm:spPr/>
      <dgm:t>
        <a:bodyPr/>
        <a:lstStyle/>
        <a:p>
          <a:endParaRPr lang="zh-TW" altLang="en-US"/>
        </a:p>
      </dgm:t>
    </dgm:pt>
    <dgm:pt modelId="{895D5751-D044-4FC7-9C55-FB027A0A9477}" type="pres">
      <dgm:prSet presAssocID="{0E4F7B74-7D0E-4F75-93FA-C0594B073826}" presName="parentText" presStyleLbl="node1" presStyleIdx="0" presStyleCnt="2">
        <dgm:presLayoutVars>
          <dgm:chMax val="0"/>
          <dgm:bulletEnabled val="1"/>
        </dgm:presLayoutVars>
      </dgm:prSet>
      <dgm:spPr/>
      <dgm:t>
        <a:bodyPr/>
        <a:lstStyle/>
        <a:p>
          <a:endParaRPr lang="zh-TW" altLang="en-US"/>
        </a:p>
      </dgm:t>
    </dgm:pt>
    <dgm:pt modelId="{54803C58-8845-4A4D-9EC7-889324C8B131}" type="pres">
      <dgm:prSet presAssocID="{FC489AA3-2188-4486-9619-C6EA36CB4293}" presName="spacer" presStyleCnt="0"/>
      <dgm:spPr/>
    </dgm:pt>
    <dgm:pt modelId="{F9ADF75C-85B7-4AD6-B2BE-3445FAC53D01}" type="pres">
      <dgm:prSet presAssocID="{7BA88CB0-7223-4D30-94F1-04D09463AE4B}" presName="parentText" presStyleLbl="node1" presStyleIdx="1" presStyleCnt="2">
        <dgm:presLayoutVars>
          <dgm:chMax val="0"/>
          <dgm:bulletEnabled val="1"/>
        </dgm:presLayoutVars>
      </dgm:prSet>
      <dgm:spPr/>
      <dgm:t>
        <a:bodyPr/>
        <a:lstStyle/>
        <a:p>
          <a:endParaRPr lang="zh-TW" altLang="en-US"/>
        </a:p>
      </dgm:t>
    </dgm:pt>
  </dgm:ptLst>
  <dgm:cxnLst>
    <dgm:cxn modelId="{0ADAB545-B471-4D22-8945-85ABEF9CD817}" srcId="{D1705E7C-6978-4FC9-BFFD-0161E78C6AC5}" destId="{7BA88CB0-7223-4D30-94F1-04D09463AE4B}" srcOrd="1" destOrd="0" parTransId="{B0602B44-35CD-48AE-9D04-3E5295E495A0}" sibTransId="{37F64D23-22E4-47FF-AF94-0AD1730E0088}"/>
    <dgm:cxn modelId="{0096F358-A950-43CC-AE68-D71795DA10FE}" type="presOf" srcId="{7BA88CB0-7223-4D30-94F1-04D09463AE4B}" destId="{F9ADF75C-85B7-4AD6-B2BE-3445FAC53D01}" srcOrd="0" destOrd="0" presId="urn:microsoft.com/office/officeart/2005/8/layout/vList2"/>
    <dgm:cxn modelId="{A65E1832-764C-418B-8C7C-9188E40951B1}" type="presOf" srcId="{D1705E7C-6978-4FC9-BFFD-0161E78C6AC5}" destId="{A4D7B5E8-2C1A-467C-B8BC-E5A541F7856A}" srcOrd="0" destOrd="0" presId="urn:microsoft.com/office/officeart/2005/8/layout/vList2"/>
    <dgm:cxn modelId="{58A337A7-4CA1-4A7D-9A2C-153725141906}" srcId="{D1705E7C-6978-4FC9-BFFD-0161E78C6AC5}" destId="{0E4F7B74-7D0E-4F75-93FA-C0594B073826}" srcOrd="0" destOrd="0" parTransId="{1FA5588A-50AB-41DD-9E5C-2FF4808D957C}" sibTransId="{FC489AA3-2188-4486-9619-C6EA36CB4293}"/>
    <dgm:cxn modelId="{BD2FF06A-A0E8-4AB1-9DDD-80C45EC5525B}" type="presOf" srcId="{0E4F7B74-7D0E-4F75-93FA-C0594B073826}" destId="{895D5751-D044-4FC7-9C55-FB027A0A9477}" srcOrd="0" destOrd="0" presId="urn:microsoft.com/office/officeart/2005/8/layout/vList2"/>
    <dgm:cxn modelId="{67F09C23-5D88-4319-90F9-342FF758E990}" type="presParOf" srcId="{A4D7B5E8-2C1A-467C-B8BC-E5A541F7856A}" destId="{895D5751-D044-4FC7-9C55-FB027A0A9477}" srcOrd="0" destOrd="0" presId="urn:microsoft.com/office/officeart/2005/8/layout/vList2"/>
    <dgm:cxn modelId="{8A5AB2A0-2711-4176-9701-738C6313D771}" type="presParOf" srcId="{A4D7B5E8-2C1A-467C-B8BC-E5A541F7856A}" destId="{54803C58-8845-4A4D-9EC7-889324C8B131}" srcOrd="1" destOrd="0" presId="urn:microsoft.com/office/officeart/2005/8/layout/vList2"/>
    <dgm:cxn modelId="{685BEA34-498E-4C64-A5DF-96694872FAC8}" type="presParOf" srcId="{A4D7B5E8-2C1A-467C-B8BC-E5A541F7856A}" destId="{F9ADF75C-85B7-4AD6-B2BE-3445FAC53D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0CD3AA-97FD-4CCB-B619-A1606950DE40}"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zh-TW" altLang="en-US"/>
        </a:p>
      </dgm:t>
    </dgm:pt>
    <dgm:pt modelId="{8F07D7D7-3290-4FF9-83DB-ADD8825DDA02}">
      <dgm:prSet/>
      <dgm:spPr/>
      <dgm:t>
        <a:bodyPr/>
        <a:lstStyle/>
        <a:p>
          <a:pPr rtl="0"/>
          <a:r>
            <a:rPr lang="zh-TW" b="1" smtClean="0">
              <a:latin typeface="微軟正黑體" panose="020B0604030504040204" pitchFamily="34" charset="-120"/>
              <a:ea typeface="微軟正黑體" panose="020B0604030504040204" pitchFamily="34" charset="-120"/>
            </a:rPr>
            <a:t>資料定義語言</a:t>
          </a:r>
          <a:r>
            <a:rPr lang="en-US" b="1" smtClean="0">
              <a:latin typeface="微軟正黑體" panose="020B0604030504040204" pitchFamily="34" charset="-120"/>
              <a:ea typeface="微軟正黑體" panose="020B0604030504040204" pitchFamily="34" charset="-120"/>
            </a:rPr>
            <a:t>(Data Definition Language </a:t>
          </a:r>
          <a:r>
            <a:rPr lang="zh-TW" b="1" smtClean="0">
              <a:latin typeface="微軟正黑體" panose="020B0604030504040204" pitchFamily="34" charset="-120"/>
              <a:ea typeface="微軟正黑體" panose="020B0604030504040204" pitchFamily="34" charset="-120"/>
            </a:rPr>
            <a:t>；</a:t>
          </a:r>
          <a:r>
            <a:rPr lang="en-US" b="1" smtClean="0">
              <a:latin typeface="微軟正黑體" panose="020B0604030504040204" pitchFamily="34" charset="-120"/>
              <a:ea typeface="微軟正黑體" panose="020B0604030504040204" pitchFamily="34" charset="-120"/>
            </a:rPr>
            <a:t>DDL)</a:t>
          </a:r>
          <a:r>
            <a:rPr lang="zh-TW" b="1" smtClean="0">
              <a:latin typeface="微軟正黑體" panose="020B0604030504040204" pitchFamily="34" charset="-120"/>
              <a:ea typeface="微軟正黑體" panose="020B0604030504040204" pitchFamily="34" charset="-120"/>
            </a:rPr>
            <a:t> </a:t>
          </a:r>
          <a:endParaRPr lang="zh-TW" b="1">
            <a:latin typeface="微軟正黑體" panose="020B0604030504040204" pitchFamily="34" charset="-120"/>
            <a:ea typeface="微軟正黑體" panose="020B0604030504040204" pitchFamily="34" charset="-120"/>
          </a:endParaRPr>
        </a:p>
      </dgm:t>
    </dgm:pt>
    <dgm:pt modelId="{800E811D-8E9F-445E-813C-A7CD24442620}" type="parTrans" cxnId="{AEF9EF0B-3D74-47B4-B5B1-09F402820C3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07799D6-2A69-43B5-B0A0-6B3BC9F7B3EF}" type="sibTrans" cxnId="{AEF9EF0B-3D74-47B4-B5B1-09F402820C3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18E4567-B089-4041-B8FA-FF94C06207EB}">
      <dgm:prSet/>
      <dgm:spPr/>
      <dgm:t>
        <a:bodyPr/>
        <a:lstStyle/>
        <a:p>
          <a:pPr rtl="0"/>
          <a:r>
            <a:rPr lang="zh-TW" b="1" smtClean="0">
              <a:latin typeface="微軟正黑體" panose="020B0604030504040204" pitchFamily="34" charset="-120"/>
              <a:ea typeface="微軟正黑體" panose="020B0604030504040204" pitchFamily="34" charset="-120"/>
            </a:rPr>
            <a:t>資料處理語言</a:t>
          </a:r>
          <a:r>
            <a:rPr lang="en-US" b="1" smtClean="0">
              <a:latin typeface="微軟正黑體" panose="020B0604030504040204" pitchFamily="34" charset="-120"/>
              <a:ea typeface="微軟正黑體" panose="020B0604030504040204" pitchFamily="34" charset="-120"/>
            </a:rPr>
            <a:t>(Data</a:t>
          </a:r>
          <a:r>
            <a:rPr lang="zh-TW" b="1" smtClean="0">
              <a:latin typeface="微軟正黑體" panose="020B0604030504040204" pitchFamily="34" charset="-120"/>
              <a:ea typeface="微軟正黑體" panose="020B0604030504040204" pitchFamily="34" charset="-120"/>
            </a:rPr>
            <a:t> </a:t>
          </a:r>
          <a:r>
            <a:rPr lang="en-US" b="1" smtClean="0">
              <a:latin typeface="微軟正黑體" panose="020B0604030504040204" pitchFamily="34" charset="-120"/>
              <a:ea typeface="微軟正黑體" panose="020B0604030504040204" pitchFamily="34" charset="-120"/>
            </a:rPr>
            <a:t>Manipulation Language</a:t>
          </a:r>
          <a:r>
            <a:rPr lang="zh-TW" b="1" smtClean="0">
              <a:latin typeface="微軟正黑體" panose="020B0604030504040204" pitchFamily="34" charset="-120"/>
              <a:ea typeface="微軟正黑體" panose="020B0604030504040204" pitchFamily="34" charset="-120"/>
            </a:rPr>
            <a:t>；</a:t>
          </a:r>
          <a:r>
            <a:rPr lang="en-US" b="1" smtClean="0">
              <a:latin typeface="微軟正黑體" panose="020B0604030504040204" pitchFamily="34" charset="-120"/>
              <a:ea typeface="微軟正黑體" panose="020B0604030504040204" pitchFamily="34" charset="-120"/>
            </a:rPr>
            <a:t>DML)</a:t>
          </a:r>
          <a:endParaRPr lang="zh-TW" b="1">
            <a:latin typeface="微軟正黑體" panose="020B0604030504040204" pitchFamily="34" charset="-120"/>
            <a:ea typeface="微軟正黑體" panose="020B0604030504040204" pitchFamily="34" charset="-120"/>
          </a:endParaRPr>
        </a:p>
      </dgm:t>
    </dgm:pt>
    <dgm:pt modelId="{800BDA51-3744-4911-8ABA-D9DBC6C8D2F2}" type="parTrans" cxnId="{E166F731-84E0-435D-83B5-08915004B732}">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4E44BD1-296A-4C2B-8276-C7C074F1C54D}" type="sibTrans" cxnId="{E166F731-84E0-435D-83B5-08915004B732}">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C6088DF-54DC-4CAB-8862-EAD08253EBCB}" type="pres">
      <dgm:prSet presAssocID="{D90CD3AA-97FD-4CCB-B619-A1606950DE40}" presName="linear" presStyleCnt="0">
        <dgm:presLayoutVars>
          <dgm:animLvl val="lvl"/>
          <dgm:resizeHandles val="exact"/>
        </dgm:presLayoutVars>
      </dgm:prSet>
      <dgm:spPr/>
      <dgm:t>
        <a:bodyPr/>
        <a:lstStyle/>
        <a:p>
          <a:endParaRPr lang="zh-TW" altLang="en-US"/>
        </a:p>
      </dgm:t>
    </dgm:pt>
    <dgm:pt modelId="{D375209C-03D2-497B-B46F-DFC738004745}" type="pres">
      <dgm:prSet presAssocID="{8F07D7D7-3290-4FF9-83DB-ADD8825DDA02}" presName="parentText" presStyleLbl="node1" presStyleIdx="0" presStyleCnt="2">
        <dgm:presLayoutVars>
          <dgm:chMax val="0"/>
          <dgm:bulletEnabled val="1"/>
        </dgm:presLayoutVars>
      </dgm:prSet>
      <dgm:spPr/>
      <dgm:t>
        <a:bodyPr/>
        <a:lstStyle/>
        <a:p>
          <a:endParaRPr lang="zh-TW" altLang="en-US"/>
        </a:p>
      </dgm:t>
    </dgm:pt>
    <dgm:pt modelId="{3D453B67-5E1C-4EF6-B00B-C7C2C387EA88}" type="pres">
      <dgm:prSet presAssocID="{007799D6-2A69-43B5-B0A0-6B3BC9F7B3EF}" presName="spacer" presStyleCnt="0"/>
      <dgm:spPr/>
    </dgm:pt>
    <dgm:pt modelId="{8EF5684A-1AB7-45A9-9016-F2C32EB1EABC}" type="pres">
      <dgm:prSet presAssocID="{318E4567-B089-4041-B8FA-FF94C06207EB}" presName="parentText" presStyleLbl="node1" presStyleIdx="1" presStyleCnt="2">
        <dgm:presLayoutVars>
          <dgm:chMax val="0"/>
          <dgm:bulletEnabled val="1"/>
        </dgm:presLayoutVars>
      </dgm:prSet>
      <dgm:spPr/>
      <dgm:t>
        <a:bodyPr/>
        <a:lstStyle/>
        <a:p>
          <a:endParaRPr lang="zh-TW" altLang="en-US"/>
        </a:p>
      </dgm:t>
    </dgm:pt>
  </dgm:ptLst>
  <dgm:cxnLst>
    <dgm:cxn modelId="{AEF9EF0B-3D74-47B4-B5B1-09F402820C34}" srcId="{D90CD3AA-97FD-4CCB-B619-A1606950DE40}" destId="{8F07D7D7-3290-4FF9-83DB-ADD8825DDA02}" srcOrd="0" destOrd="0" parTransId="{800E811D-8E9F-445E-813C-A7CD24442620}" sibTransId="{007799D6-2A69-43B5-B0A0-6B3BC9F7B3EF}"/>
    <dgm:cxn modelId="{9FFFD767-4ACE-4B2E-BD28-0D085A4DDE7E}" type="presOf" srcId="{D90CD3AA-97FD-4CCB-B619-A1606950DE40}" destId="{9C6088DF-54DC-4CAB-8862-EAD08253EBCB}" srcOrd="0" destOrd="0" presId="urn:microsoft.com/office/officeart/2005/8/layout/vList2"/>
    <dgm:cxn modelId="{31DC427C-70C1-4316-96BC-20A563C686D8}" type="presOf" srcId="{318E4567-B089-4041-B8FA-FF94C06207EB}" destId="{8EF5684A-1AB7-45A9-9016-F2C32EB1EABC}" srcOrd="0" destOrd="0" presId="urn:microsoft.com/office/officeart/2005/8/layout/vList2"/>
    <dgm:cxn modelId="{E166F731-84E0-435D-83B5-08915004B732}" srcId="{D90CD3AA-97FD-4CCB-B619-A1606950DE40}" destId="{318E4567-B089-4041-B8FA-FF94C06207EB}" srcOrd="1" destOrd="0" parTransId="{800BDA51-3744-4911-8ABA-D9DBC6C8D2F2}" sibTransId="{D4E44BD1-296A-4C2B-8276-C7C074F1C54D}"/>
    <dgm:cxn modelId="{A18ACD10-9C0A-4451-B50F-DA768BA90E6E}" type="presOf" srcId="{8F07D7D7-3290-4FF9-83DB-ADD8825DDA02}" destId="{D375209C-03D2-497B-B46F-DFC738004745}" srcOrd="0" destOrd="0" presId="urn:microsoft.com/office/officeart/2005/8/layout/vList2"/>
    <dgm:cxn modelId="{40641EB0-E606-45C8-AAA4-4F06DC4AD5BB}" type="presParOf" srcId="{9C6088DF-54DC-4CAB-8862-EAD08253EBCB}" destId="{D375209C-03D2-497B-B46F-DFC738004745}" srcOrd="0" destOrd="0" presId="urn:microsoft.com/office/officeart/2005/8/layout/vList2"/>
    <dgm:cxn modelId="{8760A208-EEF4-4235-A762-68C9159CC82F}" type="presParOf" srcId="{9C6088DF-54DC-4CAB-8862-EAD08253EBCB}" destId="{3D453B67-5E1C-4EF6-B00B-C7C2C387EA88}" srcOrd="1" destOrd="0" presId="urn:microsoft.com/office/officeart/2005/8/layout/vList2"/>
    <dgm:cxn modelId="{8BAE2F78-6FE5-4E4B-8AF5-193438B4B30D}" type="presParOf" srcId="{9C6088DF-54DC-4CAB-8862-EAD08253EBCB}" destId="{8EF5684A-1AB7-45A9-9016-F2C32EB1EA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7F999D-DD54-4D53-87C6-0ADF2F869D11}"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zh-TW" altLang="en-US"/>
        </a:p>
      </dgm:t>
    </dgm:pt>
    <dgm:pt modelId="{93919EF8-5560-4E8C-8BD4-57DC8B3C6CC8}">
      <dgm:prSet custT="1"/>
      <dgm:spPr/>
      <dgm:t>
        <a:bodyPr/>
        <a:lstStyle/>
        <a:p>
          <a:pPr algn="just" rtl="0"/>
          <a:r>
            <a:rPr lang="zh-TW" sz="1800" b="1" dirty="0" smtClean="0">
              <a:latin typeface="微軟正黑體" panose="020B0604030504040204" pitchFamily="34" charset="-120"/>
              <a:ea typeface="微軟正黑體" panose="020B0604030504040204" pitchFamily="34" charset="-120"/>
            </a:rPr>
            <a:t>「主鍵」是定義在某一個表格上，它可以由一個屬性或多個屬性所構成，這個</a:t>
          </a:r>
          <a:r>
            <a:rPr lang="en-US" sz="1800" b="1" dirty="0" smtClean="0">
              <a:latin typeface="微軟正黑體" panose="020B0604030504040204" pitchFamily="34" charset="-120"/>
              <a:ea typeface="微軟正黑體" panose="020B0604030504040204" pitchFamily="34" charset="-120"/>
            </a:rPr>
            <a:t>(</a:t>
          </a:r>
          <a:r>
            <a:rPr lang="zh-TW" sz="1800" b="1" dirty="0" smtClean="0">
              <a:latin typeface="微軟正黑體" panose="020B0604030504040204" pitchFamily="34" charset="-120"/>
              <a:ea typeface="微軟正黑體" panose="020B0604030504040204" pitchFamily="34" charset="-120"/>
            </a:rPr>
            <a:t>或這些</a:t>
          </a:r>
          <a:r>
            <a:rPr lang="en-US" sz="1800" b="1" dirty="0" smtClean="0">
              <a:latin typeface="微軟正黑體" panose="020B0604030504040204" pitchFamily="34" charset="-120"/>
              <a:ea typeface="微軟正黑體" panose="020B0604030504040204" pitchFamily="34" charset="-120"/>
            </a:rPr>
            <a:t>)</a:t>
          </a:r>
          <a:r>
            <a:rPr lang="zh-TW" sz="1800" b="1" dirty="0" smtClean="0">
              <a:latin typeface="微軟正黑體" panose="020B0604030504040204" pitchFamily="34" charset="-120"/>
              <a:ea typeface="微軟正黑體" panose="020B0604030504040204" pitchFamily="34" charset="-120"/>
            </a:rPr>
            <a:t>屬性能成為主鍵的條件，是在任何情況下，它們的屬性值在整個表格裡都不會重複。</a:t>
          </a:r>
          <a:endParaRPr lang="zh-TW" sz="1800" b="1" dirty="0">
            <a:latin typeface="微軟正黑體" panose="020B0604030504040204" pitchFamily="34" charset="-120"/>
            <a:ea typeface="微軟正黑體" panose="020B0604030504040204" pitchFamily="34" charset="-120"/>
          </a:endParaRPr>
        </a:p>
      </dgm:t>
    </dgm:pt>
    <dgm:pt modelId="{C42D397D-5B1C-481E-A4C9-3AF3E8F0E712}" type="parTrans" cxnId="{277CD5B5-39AB-4401-8E0D-3F6B426FBCCE}">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10104D41-3584-4CEB-AD9E-3539387C950F}" type="sibTrans" cxnId="{277CD5B5-39AB-4401-8E0D-3F6B426FBCCE}">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F9138EE1-010E-4B1E-98B6-D8C2FC23FC9C}">
      <dgm:prSet/>
      <dgm:spPr/>
      <dgm:t>
        <a:bodyPr/>
        <a:lstStyle/>
        <a:p>
          <a:pPr algn="just" rtl="0"/>
          <a:r>
            <a:rPr lang="zh-TW" b="1" smtClean="0">
              <a:latin typeface="微軟正黑體" panose="020B0604030504040204" pitchFamily="34" charset="-120"/>
              <a:ea typeface="微軟正黑體" panose="020B0604030504040204" pitchFamily="34" charset="-120"/>
            </a:rPr>
            <a:t>「外來鍵」雖然也是定義在某一個表格上，但它卻表示了和另一個表格之間的「從屬」關係。</a:t>
          </a:r>
          <a:endParaRPr lang="zh-TW" b="1">
            <a:latin typeface="微軟正黑體" panose="020B0604030504040204" pitchFamily="34" charset="-120"/>
            <a:ea typeface="微軟正黑體" panose="020B0604030504040204" pitchFamily="34" charset="-120"/>
          </a:endParaRPr>
        </a:p>
      </dgm:t>
    </dgm:pt>
    <dgm:pt modelId="{9339959A-B2E2-4340-A39E-8E1A6FE151F4}" type="parTrans" cxnId="{D23E4F69-F2AB-4628-80C2-96545DD90DFB}">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7E7A5953-FAAB-4DF3-AA32-665436210A74}" type="sibTrans" cxnId="{D23E4F69-F2AB-4628-80C2-96545DD90DFB}">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6B41EDC7-F84D-4EA6-A244-C8132BCEE936}" type="pres">
      <dgm:prSet presAssocID="{3F7F999D-DD54-4D53-87C6-0ADF2F869D11}" presName="diagram" presStyleCnt="0">
        <dgm:presLayoutVars>
          <dgm:dir/>
          <dgm:resizeHandles val="exact"/>
        </dgm:presLayoutVars>
      </dgm:prSet>
      <dgm:spPr/>
      <dgm:t>
        <a:bodyPr/>
        <a:lstStyle/>
        <a:p>
          <a:endParaRPr lang="zh-TW" altLang="en-US"/>
        </a:p>
      </dgm:t>
    </dgm:pt>
    <dgm:pt modelId="{65F69EC8-0C5F-4D97-A4AD-6DD2915B39CF}" type="pres">
      <dgm:prSet presAssocID="{93919EF8-5560-4E8C-8BD4-57DC8B3C6CC8}" presName="node" presStyleLbl="node1" presStyleIdx="0" presStyleCnt="2">
        <dgm:presLayoutVars>
          <dgm:bulletEnabled val="1"/>
        </dgm:presLayoutVars>
      </dgm:prSet>
      <dgm:spPr/>
      <dgm:t>
        <a:bodyPr/>
        <a:lstStyle/>
        <a:p>
          <a:endParaRPr lang="zh-TW" altLang="en-US"/>
        </a:p>
      </dgm:t>
    </dgm:pt>
    <dgm:pt modelId="{9E521C6E-E1CA-4FE5-B18F-5A040F81FDF9}" type="pres">
      <dgm:prSet presAssocID="{10104D41-3584-4CEB-AD9E-3539387C950F}" presName="sibTrans" presStyleCnt="0"/>
      <dgm:spPr/>
    </dgm:pt>
    <dgm:pt modelId="{C5495094-1A72-4638-A23D-8F7EFE22CB4F}" type="pres">
      <dgm:prSet presAssocID="{F9138EE1-010E-4B1E-98B6-D8C2FC23FC9C}" presName="node" presStyleLbl="node1" presStyleIdx="1" presStyleCnt="2">
        <dgm:presLayoutVars>
          <dgm:bulletEnabled val="1"/>
        </dgm:presLayoutVars>
      </dgm:prSet>
      <dgm:spPr/>
      <dgm:t>
        <a:bodyPr/>
        <a:lstStyle/>
        <a:p>
          <a:endParaRPr lang="zh-TW" altLang="en-US"/>
        </a:p>
      </dgm:t>
    </dgm:pt>
  </dgm:ptLst>
  <dgm:cxnLst>
    <dgm:cxn modelId="{2EEEE669-9589-41DC-8E81-52578E36BCED}" type="presOf" srcId="{93919EF8-5560-4E8C-8BD4-57DC8B3C6CC8}" destId="{65F69EC8-0C5F-4D97-A4AD-6DD2915B39CF}" srcOrd="0" destOrd="0" presId="urn:microsoft.com/office/officeart/2005/8/layout/default"/>
    <dgm:cxn modelId="{4A1D9A90-9BD5-4853-9635-5D7C65E9D926}" type="presOf" srcId="{3F7F999D-DD54-4D53-87C6-0ADF2F869D11}" destId="{6B41EDC7-F84D-4EA6-A244-C8132BCEE936}" srcOrd="0" destOrd="0" presId="urn:microsoft.com/office/officeart/2005/8/layout/default"/>
    <dgm:cxn modelId="{277CD5B5-39AB-4401-8E0D-3F6B426FBCCE}" srcId="{3F7F999D-DD54-4D53-87C6-0ADF2F869D11}" destId="{93919EF8-5560-4E8C-8BD4-57DC8B3C6CC8}" srcOrd="0" destOrd="0" parTransId="{C42D397D-5B1C-481E-A4C9-3AF3E8F0E712}" sibTransId="{10104D41-3584-4CEB-AD9E-3539387C950F}"/>
    <dgm:cxn modelId="{6B7A6315-3959-466B-832B-96F326880DD0}" type="presOf" srcId="{F9138EE1-010E-4B1E-98B6-D8C2FC23FC9C}" destId="{C5495094-1A72-4638-A23D-8F7EFE22CB4F}" srcOrd="0" destOrd="0" presId="urn:microsoft.com/office/officeart/2005/8/layout/default"/>
    <dgm:cxn modelId="{D23E4F69-F2AB-4628-80C2-96545DD90DFB}" srcId="{3F7F999D-DD54-4D53-87C6-0ADF2F869D11}" destId="{F9138EE1-010E-4B1E-98B6-D8C2FC23FC9C}" srcOrd="1" destOrd="0" parTransId="{9339959A-B2E2-4340-A39E-8E1A6FE151F4}" sibTransId="{7E7A5953-FAAB-4DF3-AA32-665436210A74}"/>
    <dgm:cxn modelId="{D66E6037-870F-4775-A71A-10E2E38AC656}" type="presParOf" srcId="{6B41EDC7-F84D-4EA6-A244-C8132BCEE936}" destId="{65F69EC8-0C5F-4D97-A4AD-6DD2915B39CF}" srcOrd="0" destOrd="0" presId="urn:microsoft.com/office/officeart/2005/8/layout/default"/>
    <dgm:cxn modelId="{E9C00A42-47FE-4220-A89A-3D3F40126431}" type="presParOf" srcId="{6B41EDC7-F84D-4EA6-A244-C8132BCEE936}" destId="{9E521C6E-E1CA-4FE5-B18F-5A040F81FDF9}" srcOrd="1" destOrd="0" presId="urn:microsoft.com/office/officeart/2005/8/layout/default"/>
    <dgm:cxn modelId="{0C9DC40F-983E-46E1-9480-EE711542AD10}" type="presParOf" srcId="{6B41EDC7-F84D-4EA6-A244-C8132BCEE936}" destId="{C5495094-1A72-4638-A23D-8F7EFE22CB4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787ED-0331-41B6-8C25-EBC923295063}">
      <dsp:nvSpPr>
        <dsp:cNvPr id="0" name=""/>
        <dsp:cNvSpPr/>
      </dsp:nvSpPr>
      <dsp:spPr>
        <a:xfrm>
          <a:off x="0" y="415798"/>
          <a:ext cx="2461210" cy="1476726"/>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smtClean="0">
              <a:latin typeface="微軟正黑體" panose="020B0604030504040204" pitchFamily="34" charset="-120"/>
              <a:ea typeface="微軟正黑體" panose="020B0604030504040204" pitchFamily="34" charset="-120"/>
            </a:rPr>
            <a:t>資料的重複與不一致</a:t>
          </a:r>
          <a:endParaRPr lang="zh-TW" altLang="en-US" sz="2800" b="1" kern="1200">
            <a:latin typeface="微軟正黑體" panose="020B0604030504040204" pitchFamily="34" charset="-120"/>
            <a:ea typeface="微軟正黑體" panose="020B0604030504040204" pitchFamily="34" charset="-120"/>
          </a:endParaRPr>
        </a:p>
      </dsp:txBody>
      <dsp:txXfrm>
        <a:off x="0" y="415798"/>
        <a:ext cx="2461210" cy="1476726"/>
      </dsp:txXfrm>
    </dsp:sp>
    <dsp:sp modelId="{D189BFFB-C144-48C2-9969-63E83943EEEF}">
      <dsp:nvSpPr>
        <dsp:cNvPr id="0" name=""/>
        <dsp:cNvSpPr/>
      </dsp:nvSpPr>
      <dsp:spPr>
        <a:xfrm>
          <a:off x="2707332" y="415798"/>
          <a:ext cx="2461210" cy="1476726"/>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dirty="0" smtClean="0">
              <a:latin typeface="微軟正黑體" panose="020B0604030504040204" pitchFamily="34" charset="-120"/>
              <a:ea typeface="微軟正黑體" panose="020B0604030504040204" pitchFamily="34" charset="-120"/>
            </a:rPr>
            <a:t>資料難以存取</a:t>
          </a:r>
          <a:endParaRPr lang="zh-TW" altLang="en-US" sz="2800" b="1" kern="1200" dirty="0">
            <a:latin typeface="微軟正黑體" panose="020B0604030504040204" pitchFamily="34" charset="-120"/>
            <a:ea typeface="微軟正黑體" panose="020B0604030504040204" pitchFamily="34" charset="-120"/>
          </a:endParaRPr>
        </a:p>
      </dsp:txBody>
      <dsp:txXfrm>
        <a:off x="2707332" y="415798"/>
        <a:ext cx="2461210" cy="1476726"/>
      </dsp:txXfrm>
    </dsp:sp>
    <dsp:sp modelId="{00D3345A-D9DA-4A90-B425-712994287589}">
      <dsp:nvSpPr>
        <dsp:cNvPr id="0" name=""/>
        <dsp:cNvSpPr/>
      </dsp:nvSpPr>
      <dsp:spPr>
        <a:xfrm>
          <a:off x="5414664" y="415798"/>
          <a:ext cx="2461210" cy="1476726"/>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smtClean="0">
              <a:latin typeface="微軟正黑體" panose="020B0604030504040204" pitchFamily="34" charset="-120"/>
              <a:ea typeface="微軟正黑體" panose="020B0604030504040204" pitchFamily="34" charset="-120"/>
            </a:rPr>
            <a:t>資料的限制難以修改</a:t>
          </a:r>
          <a:endParaRPr lang="zh-TW" altLang="en-US" sz="2800" b="1" kern="1200">
            <a:latin typeface="微軟正黑體" panose="020B0604030504040204" pitchFamily="34" charset="-120"/>
            <a:ea typeface="微軟正黑體" panose="020B0604030504040204" pitchFamily="34" charset="-120"/>
          </a:endParaRPr>
        </a:p>
      </dsp:txBody>
      <dsp:txXfrm>
        <a:off x="5414664" y="415798"/>
        <a:ext cx="2461210" cy="147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767DA-9ED3-42A7-951B-5564CA98E94F}">
      <dsp:nvSpPr>
        <dsp:cNvPr id="0" name=""/>
        <dsp:cNvSpPr/>
      </dsp:nvSpPr>
      <dsp:spPr>
        <a:xfrm rot="16200000">
          <a:off x="96633" y="-95671"/>
          <a:ext cx="2308324" cy="2499667"/>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0">
            <a:lnSpc>
              <a:spcPct val="90000"/>
            </a:lnSpc>
            <a:spcBef>
              <a:spcPct val="0"/>
            </a:spcBef>
            <a:spcAft>
              <a:spcPct val="35000"/>
            </a:spcAft>
          </a:pPr>
          <a:r>
            <a:rPr lang="zh-TW" sz="3200" b="1" kern="1200" dirty="0" smtClean="0">
              <a:latin typeface="微軟正黑體" panose="020B0604030504040204" pitchFamily="34" charset="-120"/>
              <a:ea typeface="微軟正黑體" panose="020B0604030504040204" pitchFamily="34" charset="-120"/>
            </a:rPr>
            <a:t>資料異動的一致性</a:t>
          </a:r>
          <a:endParaRPr lang="zh-TW" sz="3200" b="1" kern="1200" dirty="0">
            <a:latin typeface="微軟正黑體" panose="020B0604030504040204" pitchFamily="34" charset="-120"/>
            <a:ea typeface="微軟正黑體" panose="020B0604030504040204" pitchFamily="34" charset="-120"/>
          </a:endParaRPr>
        </a:p>
      </dsp:txBody>
      <dsp:txXfrm rot="5400000">
        <a:off x="962" y="461665"/>
        <a:ext cx="2499667" cy="1384994"/>
      </dsp:txXfrm>
    </dsp:sp>
    <dsp:sp modelId="{5A6EA645-7DC9-427F-A2D7-0AD227A09664}">
      <dsp:nvSpPr>
        <dsp:cNvPr id="0" name=""/>
        <dsp:cNvSpPr/>
      </dsp:nvSpPr>
      <dsp:spPr>
        <a:xfrm rot="16200000">
          <a:off x="2783775" y="-95671"/>
          <a:ext cx="2308324" cy="2499667"/>
        </a:xfrm>
        <a:prstGeom prst="flowChartManualOperati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0">
            <a:lnSpc>
              <a:spcPct val="90000"/>
            </a:lnSpc>
            <a:spcBef>
              <a:spcPct val="0"/>
            </a:spcBef>
            <a:spcAft>
              <a:spcPct val="35000"/>
            </a:spcAft>
          </a:pPr>
          <a:r>
            <a:rPr lang="zh-TW" altLang="en-US" sz="3200" b="1" kern="1200" smtClean="0">
              <a:latin typeface="微軟正黑體" panose="020B0604030504040204" pitchFamily="34" charset="-120"/>
              <a:ea typeface="微軟正黑體" panose="020B0604030504040204" pitchFamily="34" charset="-120"/>
            </a:rPr>
            <a:t>併行存取資料的錯誤</a:t>
          </a:r>
          <a:endParaRPr lang="zh-TW" altLang="en-US" sz="3200" b="1" kern="1200">
            <a:latin typeface="微軟正黑體" panose="020B0604030504040204" pitchFamily="34" charset="-120"/>
            <a:ea typeface="微軟正黑體" panose="020B0604030504040204" pitchFamily="34" charset="-120"/>
          </a:endParaRPr>
        </a:p>
      </dsp:txBody>
      <dsp:txXfrm rot="5400000">
        <a:off x="2688104" y="461665"/>
        <a:ext cx="2499667" cy="1384994"/>
      </dsp:txXfrm>
    </dsp:sp>
    <dsp:sp modelId="{62CB8FE7-A391-46C7-AE18-5FE87655C389}">
      <dsp:nvSpPr>
        <dsp:cNvPr id="0" name=""/>
        <dsp:cNvSpPr/>
      </dsp:nvSpPr>
      <dsp:spPr>
        <a:xfrm rot="16200000">
          <a:off x="5470917" y="-95671"/>
          <a:ext cx="2308324" cy="2499667"/>
        </a:xfrm>
        <a:prstGeom prst="flowChartManualOperati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0">
            <a:lnSpc>
              <a:spcPct val="90000"/>
            </a:lnSpc>
            <a:spcBef>
              <a:spcPct val="0"/>
            </a:spcBef>
            <a:spcAft>
              <a:spcPct val="35000"/>
            </a:spcAft>
          </a:pPr>
          <a:r>
            <a:rPr lang="zh-TW" altLang="en-US" sz="3200" b="1" kern="1200" smtClean="0">
              <a:latin typeface="微軟正黑體" panose="020B0604030504040204" pitchFamily="34" charset="-120"/>
              <a:ea typeface="微軟正黑體" panose="020B0604030504040204" pitchFamily="34" charset="-120"/>
            </a:rPr>
            <a:t>安全控管的困難</a:t>
          </a:r>
          <a:endParaRPr lang="zh-TW" altLang="en-US" sz="3200" b="1" kern="1200">
            <a:latin typeface="微軟正黑體" panose="020B0604030504040204" pitchFamily="34" charset="-120"/>
            <a:ea typeface="微軟正黑體" panose="020B0604030504040204" pitchFamily="34" charset="-120"/>
          </a:endParaRPr>
        </a:p>
      </dsp:txBody>
      <dsp:txXfrm rot="5400000">
        <a:off x="5375246" y="461665"/>
        <a:ext cx="2499667" cy="1384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2018/4/25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502812"/>
            <a:ext cx="9170078" cy="6352105"/>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953725"/>
            <a:ext cx="2737212" cy="990044"/>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3" y="1043735"/>
            <a:ext cx="5476465" cy="966748"/>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799" y="2393950"/>
            <a:ext cx="4194429" cy="3735388"/>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3"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0"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3"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3"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1"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8"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3"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7"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2"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6"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4"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1"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4"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4"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7"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299"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29"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2393950"/>
            <a:ext cx="4622800" cy="3735388"/>
          </a:xfrm>
        </p:spPr>
        <p:txBody>
          <a:bodyPr/>
          <a:lstStyle/>
          <a:p>
            <a:endParaRPr lang="zh-TW" altLang="en-US" dirty="0"/>
          </a:p>
        </p:txBody>
      </p:sp>
      <p:sp>
        <p:nvSpPr>
          <p:cNvPr id="276" name="文字方塊 275"/>
          <p:cNvSpPr txBox="1"/>
          <p:nvPr userDrawn="1"/>
        </p:nvSpPr>
        <p:spPr>
          <a:xfrm>
            <a:off x="264913" y="975500"/>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2">
                    <a:lumMod val="50000"/>
                  </a:schemeClr>
                </a:solidFill>
              </a:rPr>
              <a:t>13</a:t>
            </a:r>
            <a:endParaRPr lang="zh-TW" altLang="en-US" sz="5400" b="1" dirty="0">
              <a:solidFill>
                <a:schemeClr val="accent2">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846138"/>
            <a:ext cx="8229600" cy="1143000"/>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2213865"/>
            <a:ext cx="8229600" cy="3912298"/>
          </a:xfrm>
        </p:spPr>
        <p:txBody>
          <a:bodyPr/>
          <a:lstStyle>
            <a:lvl1pPr marL="457200" indent="-457200" algn="just" hangingPunct="0">
              <a:buFontTx/>
              <a:buBlip>
                <a:blip r:embed="rId2"/>
              </a:buBlip>
              <a:defRPr sz="2800" b="1">
                <a:latin typeface="微軟正黑體" pitchFamily="34" charset="-120"/>
                <a:ea typeface="微軟正黑體" pitchFamily="34" charset="-120"/>
              </a:defRPr>
            </a:lvl1pPr>
            <a:lvl2pPr marL="914400" indent="-457200" algn="just" hangingPunct="0">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lgn="just" hangingPunct="0">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lgn="just" hangingPunct="0">
              <a:buNone/>
              <a:defRPr b="1">
                <a:latin typeface="微軟正黑體" pitchFamily="34" charset="-120"/>
                <a:ea typeface="微軟正黑體" pitchFamily="34" charset="-120"/>
              </a:defRPr>
            </a:lvl4pPr>
            <a:lvl5pPr marL="1828800" indent="0" algn="just" hangingPunct="0">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78750"/>
            <a:ext cx="8229600" cy="494741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1133745"/>
            <a:ext cx="8229600" cy="4992418"/>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userDrawn="1"/>
        </p:nvSpPr>
        <p:spPr>
          <a:xfrm>
            <a:off x="683018" y="11969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魔　法　師</a:t>
            </a:r>
            <a:endParaRPr lang="en-US" altLang="zh-TW" b="1" dirty="0" smtClean="0">
              <a:solidFill>
                <a:srgbClr val="C00000"/>
              </a:solidFill>
              <a:latin typeface="微軟正黑體" pitchFamily="34" charset="-120"/>
              <a:ea typeface="微軟正黑體" pitchFamily="34" charset="-120"/>
            </a:endParaRPr>
          </a:p>
        </p:txBody>
      </p:sp>
      <p:pic>
        <p:nvPicPr>
          <p:cNvPr id="14349" name="Picture 13"/>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87232">
            <a:off x="8013955" y="1273755"/>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1" name="Picture 15"/>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616" y="1132600"/>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內容版面配置區 2"/>
          <p:cNvSpPr>
            <a:spLocks noGrp="1"/>
          </p:cNvSpPr>
          <p:nvPr>
            <p:ph idx="1"/>
          </p:nvPr>
        </p:nvSpPr>
        <p:spPr>
          <a:xfrm>
            <a:off x="406096" y="2035362"/>
            <a:ext cx="8229600" cy="377890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3364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Picture 14"/>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9274" y="1132600"/>
            <a:ext cx="730257" cy="9069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D:\製作中\02再版書\0558909\資訊小耳朵 圖.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8211" y="838104"/>
            <a:ext cx="4545505" cy="141839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userDrawn="1"/>
        </p:nvSpPr>
        <p:spPr>
          <a:xfrm>
            <a:off x="517653" y="1628800"/>
            <a:ext cx="4443265" cy="461665"/>
          </a:xfrm>
          <a:prstGeom prst="rect">
            <a:avLst/>
          </a:prstGeom>
          <a:noFill/>
        </p:spPr>
        <p:txBody>
          <a:bodyPr wrap="square" rtlCol="0">
            <a:spAutoFit/>
          </a:bodyPr>
          <a:lstStyle/>
          <a:p>
            <a:r>
              <a:rPr lang="en-US" altLang="zh-TW" sz="2400" b="1" dirty="0" smtClean="0">
                <a:solidFill>
                  <a:srgbClr val="C00000"/>
                </a:solidFill>
                <a:latin typeface="微軟正黑體" pitchFamily="34" charset="-120"/>
                <a:ea typeface="微軟正黑體" pitchFamily="34" charset="-120"/>
              </a:rPr>
              <a:t>IT</a:t>
            </a:r>
            <a:r>
              <a:rPr lang="zh-TW" altLang="en-US" sz="2400" b="1" dirty="0" smtClean="0">
                <a:solidFill>
                  <a:srgbClr val="C00000"/>
                </a:solidFill>
                <a:latin typeface="微軟正黑體" pitchFamily="34" charset="-120"/>
                <a:ea typeface="微軟正黑體" pitchFamily="34" charset="-120"/>
              </a:rPr>
              <a:t>     魔     法     小     百     科</a:t>
            </a:r>
            <a:endParaRPr lang="en-US" altLang="zh-TW" sz="2400" b="1" dirty="0" smtClean="0">
              <a:solidFill>
                <a:srgbClr val="C00000"/>
              </a:solidFill>
              <a:latin typeface="微軟正黑體" pitchFamily="34" charset="-120"/>
              <a:ea typeface="微軟正黑體" pitchFamily="34" charset="-120"/>
            </a:endParaRPr>
          </a:p>
        </p:txBody>
      </p:sp>
      <p:sp>
        <p:nvSpPr>
          <p:cNvPr id="15" name="內容版面配置區 2"/>
          <p:cNvSpPr>
            <a:spLocks noGrp="1"/>
          </p:cNvSpPr>
          <p:nvPr>
            <p:ph idx="1"/>
          </p:nvPr>
        </p:nvSpPr>
        <p:spPr>
          <a:xfrm>
            <a:off x="406096" y="2256499"/>
            <a:ext cx="8229600" cy="3557766"/>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橢圓 7"/>
          <p:cNvSpPr/>
          <p:nvPr userDrawn="1"/>
        </p:nvSpPr>
        <p:spPr>
          <a:xfrm>
            <a:off x="161510" y="6219310"/>
            <a:ext cx="450050" cy="450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296525" y="6219310"/>
            <a:ext cx="450050" cy="450050"/>
          </a:xfrm>
          <a:prstGeom prst="ellipse">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userDrawn="1"/>
        </p:nvSpPr>
        <p:spPr>
          <a:xfrm>
            <a:off x="116505" y="6259669"/>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pic>
        <p:nvPicPr>
          <p:cNvPr id="6146" name="Picture 2" descr="D:\桌面\logo.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26595" y="6304952"/>
            <a:ext cx="945105" cy="278766"/>
          </a:xfrm>
          <a:prstGeom prst="rect">
            <a:avLst/>
          </a:prstGeom>
          <a:noFill/>
          <a:extLst>
            <a:ext uri="{909E8E84-426E-40DD-AFC4-6F175D3DCCD1}">
              <a14:hiddenFill xmlns:a14="http://schemas.microsoft.com/office/drawing/2010/main">
                <a:solidFill>
                  <a:srgbClr val="FFFFFF"/>
                </a:solidFill>
              </a14:hiddenFill>
            </a:ext>
          </a:extLst>
        </p:spPr>
      </p:pic>
      <p:sp>
        <p:nvSpPr>
          <p:cNvPr id="4" name="動作按鈕: 上一項 3">
            <a:hlinkClick r:id="" action="ppaction://hlinkshowjump?jump=previousslide" highlightClick="1"/>
          </p:cNvPr>
          <p:cNvSpPr/>
          <p:nvPr userDrawn="1"/>
        </p:nvSpPr>
        <p:spPr>
          <a:xfrm>
            <a:off x="7452320" y="6296111"/>
            <a:ext cx="360000" cy="360000"/>
          </a:xfrm>
          <a:prstGeom prst="actionButtonBackPrevious">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動作按鈕: 首頁 4">
            <a:hlinkClick r:id="" action="ppaction://hlinkshowjump?jump=firstslide" highlightClick="1"/>
          </p:cNvPr>
          <p:cNvSpPr/>
          <p:nvPr userDrawn="1"/>
        </p:nvSpPr>
        <p:spPr>
          <a:xfrm>
            <a:off x="7992380" y="6296111"/>
            <a:ext cx="360000" cy="360000"/>
          </a:xfrm>
          <a:prstGeom prst="actionButtonHome">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下一項 5">
            <a:hlinkClick r:id="" action="ppaction://hlinkshowjump?jump=nextslide" highlightClick="1"/>
          </p:cNvPr>
          <p:cNvSpPr/>
          <p:nvPr userDrawn="1"/>
        </p:nvSpPr>
        <p:spPr>
          <a:xfrm>
            <a:off x="8492930" y="6295222"/>
            <a:ext cx="360000" cy="360000"/>
          </a:xfrm>
          <a:prstGeom prst="actionButtonForwardNext">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5.xml"/><Relationship Id="rId3" Type="http://schemas.openxmlformats.org/officeDocument/2006/relationships/image" Target="../media/image9.jpeg"/><Relationship Id="rId7" Type="http://schemas.openxmlformats.org/officeDocument/2006/relationships/slide" Target="slide120.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56.xml"/><Relationship Id="rId5" Type="http://schemas.openxmlformats.org/officeDocument/2006/relationships/slide" Target="slide21.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slide" Target="slide136.xml"/><Relationship Id="rId7" Type="http://schemas.openxmlformats.org/officeDocument/2006/relationships/image" Target="../media/image55.png"/><Relationship Id="rId2" Type="http://schemas.openxmlformats.org/officeDocument/2006/relationships/slide" Target="slide131.xml"/><Relationship Id="rId1" Type="http://schemas.openxmlformats.org/officeDocument/2006/relationships/slideLayout" Target="../slideLayouts/slideLayout2.xml"/><Relationship Id="rId6" Type="http://schemas.openxmlformats.org/officeDocument/2006/relationships/slide" Target="slide147.xml"/><Relationship Id="rId5" Type="http://schemas.openxmlformats.org/officeDocument/2006/relationships/slide" Target="slide143.xml"/><Relationship Id="rId4" Type="http://schemas.openxmlformats.org/officeDocument/2006/relationships/slide" Target="slide13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http://dblab.cs.ntou.edu.tw/"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image" Target="../media/image29.png"/><Relationship Id="rId2"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06.xml"/><Relationship Id="rId5" Type="http://schemas.openxmlformats.org/officeDocument/2006/relationships/slide" Target="slide95.xml"/><Relationship Id="rId4" Type="http://schemas.openxmlformats.org/officeDocument/2006/relationships/slide" Target="slide7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2010483"/>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3749" y="2057081"/>
            <a:ext cx="3790950" cy="4446587"/>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3" y="1043735"/>
            <a:ext cx="5476465" cy="939398"/>
          </a:xfrm>
        </p:spPr>
        <p:txBody>
          <a:bodyPr/>
          <a:lstStyle/>
          <a:p>
            <a:r>
              <a:rPr lang="zh-TW" altLang="en-US" dirty="0" smtClean="0"/>
              <a:t>資料庫</a:t>
            </a:r>
            <a:endParaRPr lang="zh-TW" alt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9535" y="2570753"/>
            <a:ext cx="4097117" cy="2731411"/>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401888">
            <a:off x="512574" y="2751751"/>
            <a:ext cx="4097117" cy="2731411"/>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077218">
            <a:off x="638000" y="2969970"/>
            <a:ext cx="4097117" cy="2731411"/>
          </a:xfrm>
          <a:prstGeom prst="rect">
            <a:avLst/>
          </a:prstGeom>
          <a:noFill/>
          <a:ln w="57150">
            <a:solidFill>
              <a:schemeClr val="bg1"/>
            </a:solidFill>
          </a:ln>
          <a:effectLst>
            <a:outerShdw blurRad="50800" dist="38100" dir="2700000" algn="tl" rotWithShape="0">
              <a:prstClr val="black">
                <a:alpha val="40000"/>
              </a:prstClr>
            </a:outerShdw>
          </a:effectLst>
          <a:extLst/>
        </p:spPr>
      </p:pic>
      <p:sp>
        <p:nvSpPr>
          <p:cNvPr id="3" name="矩形 2"/>
          <p:cNvSpPr/>
          <p:nvPr/>
        </p:nvSpPr>
        <p:spPr>
          <a:xfrm>
            <a:off x="5374295" y="2390441"/>
            <a:ext cx="3509859" cy="4093428"/>
          </a:xfrm>
          <a:prstGeom prst="rect">
            <a:avLst/>
          </a:prstGeom>
        </p:spPr>
        <p:txBody>
          <a:bodyPr wrap="square">
            <a:spAutoFit/>
          </a:bodyPr>
          <a:lstStyle/>
          <a:p>
            <a:pPr>
              <a:lnSpc>
                <a:spcPct val="200000"/>
              </a:lnSpc>
            </a:pPr>
            <a:r>
              <a:rPr lang="en-US" altLang="zh-TW" sz="2000" b="1" dirty="0" smtClean="0">
                <a:latin typeface="微軟正黑體" pitchFamily="34" charset="-120"/>
                <a:ea typeface="微軟正黑體" pitchFamily="34" charset="-120"/>
                <a:hlinkClick r:id="rId4" action="ppaction://hlinksldjump"/>
              </a:rPr>
              <a:t>13-1 </a:t>
            </a:r>
            <a:r>
              <a:rPr lang="zh-TW" altLang="en-US" sz="2000" b="1" dirty="0" smtClean="0">
                <a:latin typeface="微軟正黑體" pitchFamily="34" charset="-120"/>
                <a:ea typeface="微軟正黑體" pitchFamily="34" charset="-120"/>
                <a:hlinkClick r:id="rId4" action="ppaction://hlinksldjump"/>
              </a:rPr>
              <a:t>資料庫管理系統簡介</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5" action="ppaction://hlinksldjump"/>
              </a:rPr>
              <a:t>13-2 </a:t>
            </a:r>
            <a:r>
              <a:rPr lang="zh-TW" altLang="en-US" sz="2000" b="1" dirty="0" smtClean="0">
                <a:latin typeface="微軟正黑體" pitchFamily="34" charset="-120"/>
                <a:ea typeface="微軟正黑體" pitchFamily="34" charset="-120"/>
                <a:hlinkClick r:id="rId5" action="ppaction://hlinksldjump"/>
              </a:rPr>
              <a:t>關聯式資料模式和查詢</a:t>
            </a:r>
            <a:endParaRPr lang="en-US" altLang="zh-TW" sz="2000" b="1" dirty="0" smtClean="0">
              <a:latin typeface="微軟正黑體" pitchFamily="34" charset="-120"/>
              <a:ea typeface="微軟正黑體" pitchFamily="34" charset="-120"/>
              <a:hlinkClick r:id="rId5" action="ppaction://hlinksldjump"/>
            </a:endParaRPr>
          </a:p>
          <a:p>
            <a:pPr marL="648000">
              <a:lnSpc>
                <a:spcPct val="200000"/>
              </a:lnSpc>
            </a:pPr>
            <a:r>
              <a:rPr lang="zh-TW" altLang="en-US" sz="2000" b="1" smtClean="0">
                <a:latin typeface="微軟正黑體" pitchFamily="34" charset="-120"/>
                <a:ea typeface="微軟正黑體" pitchFamily="34" charset="-120"/>
                <a:hlinkClick r:id="rId5" action="ppaction://hlinksldjump"/>
              </a:rPr>
              <a:t>語言</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6" action="ppaction://hlinksldjump"/>
              </a:rPr>
              <a:t>13-3 Access</a:t>
            </a:r>
            <a:r>
              <a:rPr lang="zh-TW" altLang="en-US" sz="2000" b="1" dirty="0" smtClean="0">
                <a:latin typeface="微軟正黑體" pitchFamily="34" charset="-120"/>
                <a:ea typeface="微軟正黑體" pitchFamily="34" charset="-120"/>
                <a:hlinkClick r:id="rId6" action="ppaction://hlinksldjump"/>
              </a:rPr>
              <a:t>簡介</a:t>
            </a:r>
            <a:endParaRPr lang="en-US" altLang="zh-TW" sz="2000" b="1" dirty="0" smtClean="0">
              <a:latin typeface="微軟正黑體" pitchFamily="34" charset="-120"/>
              <a:ea typeface="微軟正黑體" pitchFamily="34" charset="-120"/>
            </a:endParaRPr>
          </a:p>
          <a:p>
            <a:pPr>
              <a:lnSpc>
                <a:spcPct val="200000"/>
              </a:lnSpc>
            </a:pPr>
            <a:r>
              <a:rPr lang="en-US" altLang="zh-TW" sz="2000" b="1" u="sng" dirty="0">
                <a:solidFill>
                  <a:srgbClr val="0000FF"/>
                </a:solidFill>
                <a:latin typeface="微軟正黑體" pitchFamily="34" charset="-120"/>
                <a:ea typeface="微軟正黑體" pitchFamily="34" charset="-120"/>
                <a:hlinkClick r:id="rId7" action="ppaction://hlinksldjump"/>
              </a:rPr>
              <a:t>13-4</a:t>
            </a:r>
            <a:r>
              <a:rPr lang="zh-TW" altLang="en-US" sz="2000" b="1" u="sng" dirty="0">
                <a:solidFill>
                  <a:srgbClr val="0000FF"/>
                </a:solidFill>
                <a:latin typeface="微軟正黑體" pitchFamily="34" charset="-120"/>
                <a:ea typeface="微軟正黑體" pitchFamily="34" charset="-120"/>
                <a:hlinkClick r:id="rId7" action="ppaction://hlinksldjump"/>
              </a:rPr>
              <a:t> 資料探勘</a:t>
            </a:r>
            <a:endParaRPr lang="en-US" altLang="zh-TW" sz="2000" b="1" u="sng" dirty="0">
              <a:solidFill>
                <a:srgbClr val="0000FF"/>
              </a:solidFill>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8" action="ppaction://hlinksldjump"/>
              </a:rPr>
              <a:t>13-5 XML</a:t>
            </a:r>
            <a:r>
              <a:rPr lang="zh-TW" altLang="en-US" sz="2000" b="1" dirty="0" smtClean="0">
                <a:latin typeface="微軟正黑體" pitchFamily="34" charset="-120"/>
                <a:ea typeface="微軟正黑體" pitchFamily="34" charset="-120"/>
                <a:hlinkClick r:id="rId8" action="ppaction://hlinksldjump"/>
              </a:rPr>
              <a:t>簡介</a:t>
            </a:r>
            <a:endParaRPr lang="en-US" altLang="zh-TW" sz="2000" b="1" dirty="0" smtClean="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3" name="內容版面配置區 2"/>
          <p:cNvSpPr>
            <a:spLocks noGrp="1"/>
          </p:cNvSpPr>
          <p:nvPr>
            <p:ph idx="1"/>
          </p:nvPr>
        </p:nvSpPr>
        <p:spPr/>
        <p:txBody>
          <a:bodyPr/>
          <a:lstStyle/>
          <a:p>
            <a:r>
              <a:rPr lang="zh-TW" altLang="en-US" dirty="0"/>
              <a:t>若做完第一個扣款動作之後，系統因為停電或其他原因突然故障，而沒有繼續執行第</a:t>
            </a:r>
            <a:r>
              <a:rPr lang="en-US" altLang="zh-TW" dirty="0"/>
              <a:t>2</a:t>
            </a:r>
            <a:r>
              <a:rPr lang="zh-TW" altLang="en-US" dirty="0"/>
              <a:t>個動作，等到系統恢復正常執行後，若不對這兩個帳戶給予特別的處理，則使用者一定會加以抗議， 因為他的總錢數變少了， 也就是資料庫的「一致性」不再存在</a:t>
            </a:r>
            <a:r>
              <a:rPr lang="zh-TW" altLang="en-US" dirty="0" smtClean="0"/>
              <a:t>。</a:t>
            </a:r>
            <a:endParaRPr lang="en-US" altLang="zh-TW" dirty="0" smtClean="0"/>
          </a:p>
          <a:p>
            <a:r>
              <a:rPr lang="zh-TW" altLang="en-US" dirty="0" smtClean="0"/>
              <a:t>一般</a:t>
            </a:r>
            <a:r>
              <a:rPr lang="zh-TW" altLang="en-US" dirty="0"/>
              <a:t>資料庫系統的作法會復原</a:t>
            </a:r>
            <a:r>
              <a:rPr lang="en-US" altLang="zh-TW" dirty="0"/>
              <a:t>(recover)</a:t>
            </a:r>
            <a:r>
              <a:rPr lang="zh-TW" altLang="en-US" dirty="0"/>
              <a:t>第</a:t>
            </a:r>
            <a:r>
              <a:rPr lang="en-US" altLang="zh-TW" dirty="0"/>
              <a:t>1</a:t>
            </a:r>
            <a:r>
              <a:rPr lang="zh-TW" altLang="en-US" dirty="0"/>
              <a:t>個動作的結果，也就是把</a:t>
            </a:r>
            <a:r>
              <a:rPr lang="en-US" altLang="zh-TW" dirty="0"/>
              <a:t>1</a:t>
            </a:r>
            <a:r>
              <a:rPr lang="zh-TW" altLang="en-US" dirty="0"/>
              <a:t>萬元再還給</a:t>
            </a:r>
            <a:r>
              <a:rPr lang="en-US" altLang="zh-TW" dirty="0"/>
              <a:t>A</a:t>
            </a:r>
            <a:r>
              <a:rPr lang="zh-TW" altLang="en-US" dirty="0"/>
              <a:t>銀行的帳戶。</a:t>
            </a:r>
          </a:p>
          <a:p>
            <a:endParaRPr lang="zh-TW" altLang="en-US" dirty="0"/>
          </a:p>
        </p:txBody>
      </p:sp>
    </p:spTree>
    <p:extLst>
      <p:ext uri="{BB962C8B-B14F-4D97-AF65-F5344CB8AC3E}">
        <p14:creationId xmlns:p14="http://schemas.microsoft.com/office/powerpoint/2010/main" val="28874148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smtClean="0"/>
              <a:t>設定主鍵和外來鍵</a:t>
            </a:r>
            <a:endParaRPr lang="zh-TW" altLang="en-US" dirty="0"/>
          </a:p>
        </p:txBody>
      </p:sp>
      <p:sp>
        <p:nvSpPr>
          <p:cNvPr id="2" name="內容版面配置區 1"/>
          <p:cNvSpPr>
            <a:spLocks noGrp="1"/>
          </p:cNvSpPr>
          <p:nvPr>
            <p:ph idx="1"/>
          </p:nvPr>
        </p:nvSpPr>
        <p:spPr/>
        <p:txBody>
          <a:bodyPr>
            <a:normAutofit/>
          </a:bodyPr>
          <a:lstStyle/>
          <a:p>
            <a:r>
              <a:rPr lang="zh-TW" altLang="en-US" dirty="0" smtClean="0"/>
              <a:t>以下列步驟設定表格欄位間的關聯：</a:t>
            </a:r>
          </a:p>
          <a:p>
            <a:pPr marL="514350" indent="-514350">
              <a:buFont typeface="+mj-lt"/>
              <a:buAutoNum type="arabicPeriod"/>
            </a:pPr>
            <a:r>
              <a:rPr lang="zh-TW" altLang="en-US" dirty="0" smtClean="0"/>
              <a:t>利用滑鼠指標，從學生表格的「學號」欄位拖曳到成績表格的「學號」欄位，此時出現</a:t>
            </a:r>
            <a:r>
              <a:rPr lang="en-US" altLang="zh-TW" dirty="0" smtClean="0"/>
              <a:t>【</a:t>
            </a:r>
            <a:r>
              <a:rPr lang="zh-TW" altLang="en-US" dirty="0" smtClean="0"/>
              <a:t>編輯關聯</a:t>
            </a:r>
            <a:r>
              <a:rPr lang="en-US" altLang="zh-TW" dirty="0" smtClean="0"/>
              <a:t>】</a:t>
            </a:r>
            <a:r>
              <a:rPr lang="zh-TW" altLang="en-US" dirty="0" smtClean="0"/>
              <a:t>的視窗。</a:t>
            </a:r>
          </a:p>
          <a:p>
            <a:pPr marL="514350" indent="-514350">
              <a:buFont typeface="+mj-lt"/>
              <a:buAutoNum type="arabicPeriod"/>
            </a:pPr>
            <a:r>
              <a:rPr lang="zh-TW" altLang="en-US" dirty="0" smtClean="0"/>
              <a:t>設定</a:t>
            </a:r>
            <a:r>
              <a:rPr lang="en-US" altLang="zh-TW" dirty="0" smtClean="0"/>
              <a:t>【</a:t>
            </a:r>
            <a:r>
              <a:rPr lang="zh-TW" altLang="en-US" dirty="0" smtClean="0"/>
              <a:t>強迫參考完整性</a:t>
            </a:r>
            <a:r>
              <a:rPr lang="en-US" altLang="zh-TW" dirty="0" smtClean="0"/>
              <a:t>】</a:t>
            </a:r>
            <a:r>
              <a:rPr lang="zh-TW" altLang="en-US" dirty="0" smtClean="0"/>
              <a:t>：設定之後就代表定義了外來鍵，在這裡我們將它選取。此項設定，會強制要求建立「成績」表格的學號時，該值必須已經存在於「學生」表格裡。</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設定主鍵和外來鍵</a:t>
            </a:r>
          </a:p>
        </p:txBody>
      </p:sp>
      <p:sp>
        <p:nvSpPr>
          <p:cNvPr id="3" name="內容版面配置區 2"/>
          <p:cNvSpPr>
            <a:spLocks noGrp="1"/>
          </p:cNvSpPr>
          <p:nvPr>
            <p:ph idx="1"/>
          </p:nvPr>
        </p:nvSpPr>
        <p:spPr/>
        <p:txBody>
          <a:bodyPr/>
          <a:lstStyle/>
          <a:p>
            <a:pPr marL="514350" indent="-514350">
              <a:buFont typeface="+mj-lt"/>
              <a:buAutoNum type="arabicPeriod" startAt="3"/>
            </a:pPr>
            <a:r>
              <a:rPr lang="zh-TW" altLang="en-US" dirty="0"/>
              <a:t>設定</a:t>
            </a:r>
            <a:r>
              <a:rPr lang="en-US" altLang="zh-TW" dirty="0"/>
              <a:t>【</a:t>
            </a:r>
            <a:r>
              <a:rPr lang="zh-TW" altLang="en-US" dirty="0"/>
              <a:t>串聯更新關聯欄位</a:t>
            </a:r>
            <a:r>
              <a:rPr lang="en-US" altLang="zh-TW" dirty="0"/>
              <a:t>】</a:t>
            </a:r>
            <a:r>
              <a:rPr lang="zh-TW" altLang="en-US" dirty="0"/>
              <a:t>：若是選取此項，則當我們更改學生表格的學號欄位時，會連帶更新成績表格的對應學號值，在這裡我們不選取。</a:t>
            </a:r>
          </a:p>
          <a:p>
            <a:pPr marL="514350" indent="-514350">
              <a:buFont typeface="+mj-lt"/>
              <a:buAutoNum type="arabicPeriod" startAt="3"/>
            </a:pPr>
            <a:r>
              <a:rPr lang="zh-TW" altLang="en-US" dirty="0"/>
              <a:t>設定</a:t>
            </a:r>
            <a:r>
              <a:rPr lang="en-US" altLang="zh-TW" dirty="0"/>
              <a:t>【</a:t>
            </a:r>
            <a:r>
              <a:rPr lang="zh-TW" altLang="en-US" dirty="0"/>
              <a:t>串聯刪除關聯記錄</a:t>
            </a:r>
            <a:r>
              <a:rPr lang="en-US" altLang="zh-TW" dirty="0"/>
              <a:t>】</a:t>
            </a:r>
            <a:r>
              <a:rPr lang="zh-TW" altLang="en-US" dirty="0"/>
              <a:t>：若是選取此項，則當我們刪除學生表格的某筆紀錄時，會把成績表格中，所有學號相同的資料列連帶刪除，在這裡我們不選取。</a:t>
            </a:r>
          </a:p>
          <a:p>
            <a:endParaRPr lang="zh-TW" altLang="en-US" dirty="0"/>
          </a:p>
        </p:txBody>
      </p:sp>
    </p:spTree>
    <p:extLst>
      <p:ext uri="{BB962C8B-B14F-4D97-AF65-F5344CB8AC3E}">
        <p14:creationId xmlns:p14="http://schemas.microsoft.com/office/powerpoint/2010/main" val="26439221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pic>
        <p:nvPicPr>
          <p:cNvPr id="29698" name="Picture 2"/>
          <p:cNvPicPr>
            <a:picLocks noGrp="1" noChangeAspect="1" noChangeArrowheads="1"/>
          </p:cNvPicPr>
          <p:nvPr>
            <p:ph idx="1"/>
          </p:nvPr>
        </p:nvPicPr>
        <p:blipFill>
          <a:blip r:embed="rId2" cstate="print"/>
          <a:stretch>
            <a:fillRect/>
          </a:stretch>
        </p:blipFill>
        <p:spPr>
          <a:xfrm>
            <a:off x="2239348" y="1989138"/>
            <a:ext cx="4672911" cy="4251583"/>
          </a:xfrm>
        </p:spPr>
      </p:pic>
      <p:sp>
        <p:nvSpPr>
          <p:cNvPr id="4" name="矩形 3"/>
          <p:cNvSpPr/>
          <p:nvPr/>
        </p:nvSpPr>
        <p:spPr>
          <a:xfrm>
            <a:off x="206515" y="4194085"/>
            <a:ext cx="2871299"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設定外來鍵</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表格間的關聯</a:t>
            </a:r>
            <a:r>
              <a:rPr lang="en-US" altLang="zh-TW" b="1" dirty="0" smtClean="0">
                <a:solidFill>
                  <a:schemeClr val="bg1"/>
                </a:solidFill>
                <a:latin typeface="微軟正黑體" pitchFamily="34" charset="-120"/>
                <a:ea typeface="微軟正黑體" pitchFamily="34" charset="-120"/>
              </a:rPr>
              <a:t>)</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a:xfrm>
            <a:off x="457200" y="2123855"/>
            <a:ext cx="8229600" cy="4002308"/>
          </a:xfrm>
        </p:spPr>
        <p:txBody>
          <a:bodyPr>
            <a:normAutofit/>
          </a:bodyPr>
          <a:lstStyle/>
          <a:p>
            <a:r>
              <a:rPr lang="zh-TW" altLang="en-US" dirty="0" smtClean="0"/>
              <a:t>透過之前已經設定好的主索引鍵定義，</a:t>
            </a:r>
            <a:r>
              <a:rPr lang="en-US" altLang="zh-TW" dirty="0" smtClean="0"/>
              <a:t>Access</a:t>
            </a:r>
            <a:r>
              <a:rPr lang="zh-TW" altLang="en-US" dirty="0" smtClean="0"/>
              <a:t>會自動偵測到這兩個表格「學號」屬性值的</a:t>
            </a:r>
            <a:r>
              <a:rPr lang="en-US" altLang="zh-TW" dirty="0" smtClean="0"/>
              <a:t>【</a:t>
            </a:r>
            <a:r>
              <a:rPr lang="zh-TW" altLang="en-US" dirty="0" smtClean="0"/>
              <a:t>關聯類型</a:t>
            </a:r>
            <a:r>
              <a:rPr lang="en-US" altLang="zh-TW" dirty="0" smtClean="0"/>
              <a:t>】</a:t>
            </a:r>
            <a:r>
              <a:rPr lang="zh-TW" altLang="en-US" dirty="0" smtClean="0"/>
              <a:t>是</a:t>
            </a:r>
            <a:r>
              <a:rPr lang="en-US" altLang="zh-TW" dirty="0" smtClean="0"/>
              <a:t>【1</a:t>
            </a:r>
            <a:r>
              <a:rPr lang="zh-TW" altLang="en-US" dirty="0" smtClean="0"/>
              <a:t>對多</a:t>
            </a:r>
            <a:r>
              <a:rPr lang="en-US" altLang="zh-TW" dirty="0" smtClean="0"/>
              <a:t>】</a:t>
            </a:r>
            <a:r>
              <a:rPr lang="zh-TW" altLang="en-US" dirty="0" smtClean="0"/>
              <a:t>，這表示學生資料表裡的一個學號，可以在成績表格裡出現多次。</a:t>
            </a:r>
            <a:endParaRPr lang="en-US" altLang="zh-TW" dirty="0" smtClean="0"/>
          </a:p>
          <a:p>
            <a:r>
              <a:rPr lang="zh-TW" altLang="en-US" dirty="0" smtClean="0"/>
              <a:t>按下</a:t>
            </a:r>
            <a:r>
              <a:rPr lang="en-US" altLang="zh-TW" dirty="0" smtClean="0"/>
              <a:t>【</a:t>
            </a:r>
            <a:r>
              <a:rPr lang="zh-TW" altLang="en-US" dirty="0" smtClean="0"/>
              <a:t>建立</a:t>
            </a:r>
            <a:r>
              <a:rPr lang="en-US" altLang="zh-TW" dirty="0" smtClean="0"/>
              <a:t>】</a:t>
            </a:r>
            <a:r>
              <a:rPr lang="zh-TW" altLang="en-US" dirty="0" smtClean="0"/>
              <a:t>，這時兩個表格間會出現一條線，把互相關聯的屬性連結起來，同時利用「</a:t>
            </a:r>
            <a:r>
              <a:rPr lang="en-US" altLang="zh-TW" dirty="0" smtClean="0"/>
              <a:t>1</a:t>
            </a:r>
            <a:r>
              <a:rPr lang="zh-TW" altLang="en-US" dirty="0" smtClean="0"/>
              <a:t>」和「∞」這兩個符號來表示「</a:t>
            </a:r>
            <a:r>
              <a:rPr lang="en-US" altLang="zh-TW" dirty="0" smtClean="0"/>
              <a:t>1</a:t>
            </a:r>
            <a:r>
              <a:rPr lang="zh-TW" altLang="en-US" dirty="0" smtClean="0"/>
              <a:t>對多」的關係。</a:t>
            </a:r>
            <a:endParaRPr lang="en-US" altLang="zh-TW" dirty="0" smtClean="0"/>
          </a:p>
          <a:p>
            <a:r>
              <a:rPr lang="zh-TW" altLang="en-US" dirty="0" smtClean="0"/>
              <a:t>最後記得關閉此工具時要將此圖儲存起來。</a:t>
            </a:r>
            <a:endParaRPr lang="zh-TW"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pic>
        <p:nvPicPr>
          <p:cNvPr id="30722" name="Picture 2"/>
          <p:cNvPicPr>
            <a:picLocks noGrp="1" noChangeAspect="1" noChangeArrowheads="1"/>
          </p:cNvPicPr>
          <p:nvPr>
            <p:ph idx="1"/>
          </p:nvPr>
        </p:nvPicPr>
        <p:blipFill>
          <a:blip r:embed="rId2" cstate="print"/>
          <a:stretch>
            <a:fillRect/>
          </a:stretch>
        </p:blipFill>
        <p:spPr>
          <a:xfrm>
            <a:off x="1781690" y="2168860"/>
            <a:ext cx="5511013" cy="2520280"/>
          </a:xfrm>
        </p:spPr>
      </p:pic>
      <p:sp>
        <p:nvSpPr>
          <p:cNvPr id="4" name="矩形 3"/>
          <p:cNvSpPr/>
          <p:nvPr/>
        </p:nvSpPr>
        <p:spPr>
          <a:xfrm>
            <a:off x="3671753" y="4959170"/>
            <a:ext cx="1800493"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完成關聯的設定</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p:txBody>
          <a:bodyPr/>
          <a:lstStyle/>
          <a:p>
            <a:r>
              <a:rPr lang="zh-TW" altLang="en-US" dirty="0" smtClean="0"/>
              <a:t>針對資料表進行</a:t>
            </a:r>
            <a:r>
              <a:rPr lang="en-US" altLang="zh-TW" dirty="0" smtClean="0"/>
              <a:t>【</a:t>
            </a:r>
            <a:r>
              <a:rPr lang="zh-TW" altLang="en-US" dirty="0" smtClean="0"/>
              <a:t>設計檢視</a:t>
            </a:r>
            <a:r>
              <a:rPr lang="en-US" altLang="zh-TW" dirty="0" smtClean="0"/>
              <a:t>】</a:t>
            </a:r>
            <a:r>
              <a:rPr lang="zh-TW" altLang="en-US" dirty="0" smtClean="0"/>
              <a:t>時，點選功能表中</a:t>
            </a:r>
            <a:r>
              <a:rPr lang="en-US" altLang="zh-TW" dirty="0" smtClean="0"/>
              <a:t>【</a:t>
            </a:r>
            <a:r>
              <a:rPr lang="zh-TW" altLang="en-US" dirty="0" smtClean="0"/>
              <a:t>資料表工具</a:t>
            </a:r>
            <a:r>
              <a:rPr lang="en-US" altLang="zh-TW" dirty="0" smtClean="0"/>
              <a:t>】</a:t>
            </a:r>
            <a:r>
              <a:rPr lang="zh-TW" altLang="en-US" dirty="0" smtClean="0"/>
              <a:t>的</a:t>
            </a:r>
            <a:r>
              <a:rPr lang="en-US" altLang="zh-TW" dirty="0" smtClean="0"/>
              <a:t>【</a:t>
            </a:r>
            <a:r>
              <a:rPr lang="zh-TW" altLang="en-US" dirty="0" smtClean="0"/>
              <a:t>設計</a:t>
            </a:r>
            <a:r>
              <a:rPr lang="en-US" altLang="zh-TW" dirty="0" smtClean="0"/>
              <a:t>】</a:t>
            </a:r>
            <a:r>
              <a:rPr lang="zh-TW" altLang="en-US" dirty="0" smtClean="0"/>
              <a:t>頁面，也可看到</a:t>
            </a:r>
            <a:r>
              <a:rPr lang="en-US" altLang="zh-TW" dirty="0" smtClean="0"/>
              <a:t>【</a:t>
            </a:r>
            <a:r>
              <a:rPr lang="zh-TW" altLang="en-US" dirty="0" smtClean="0"/>
              <a:t>資料庫關聯圖</a:t>
            </a:r>
            <a:r>
              <a:rPr lang="en-US" altLang="zh-TW" dirty="0" smtClean="0"/>
              <a:t>】</a:t>
            </a:r>
            <a:r>
              <a:rPr lang="zh-TW" altLang="en-US" dirty="0" smtClean="0"/>
              <a:t>的選項。</a:t>
            </a:r>
            <a:endParaRPr lang="en-US" altLang="zh-TW" dirty="0" smtClean="0"/>
          </a:p>
          <a:p>
            <a:r>
              <a:rPr lang="zh-TW" altLang="en-US" dirty="0" smtClean="0"/>
              <a:t>點選之後功能表則會出現</a:t>
            </a:r>
            <a:r>
              <a:rPr lang="en-US" altLang="zh-TW" dirty="0" smtClean="0"/>
              <a:t>【</a:t>
            </a:r>
            <a:r>
              <a:rPr lang="zh-TW" altLang="en-US" dirty="0" smtClean="0"/>
              <a:t>關聯工具</a:t>
            </a:r>
            <a:r>
              <a:rPr lang="en-US" altLang="zh-TW" dirty="0" smtClean="0"/>
              <a:t>】</a:t>
            </a:r>
            <a:r>
              <a:rPr lang="zh-TW" altLang="en-US" dirty="0" smtClean="0"/>
              <a:t>的</a:t>
            </a:r>
            <a:r>
              <a:rPr lang="en-US" altLang="zh-TW" dirty="0" smtClean="0"/>
              <a:t>【</a:t>
            </a:r>
            <a:r>
              <a:rPr lang="zh-TW" altLang="en-US" dirty="0" smtClean="0"/>
              <a:t>設計</a:t>
            </a:r>
            <a:r>
              <a:rPr lang="en-US" altLang="zh-TW" dirty="0" smtClean="0"/>
              <a:t>】</a:t>
            </a:r>
            <a:r>
              <a:rPr lang="zh-TW" altLang="en-US" dirty="0" smtClean="0"/>
              <a:t>頁面，可供我們編輯既有的關聯或建立新的關聯。</a:t>
            </a:r>
            <a:endParaRPr lang="zh-TW" altLang="en-US" dirty="0"/>
          </a:p>
        </p:txBody>
      </p:sp>
      <p:pic>
        <p:nvPicPr>
          <p:cNvPr id="31746" name="Picture 2"/>
          <p:cNvPicPr>
            <a:picLocks noChangeAspect="1" noChangeArrowheads="1"/>
          </p:cNvPicPr>
          <p:nvPr/>
        </p:nvPicPr>
        <p:blipFill>
          <a:blip r:embed="rId2" cstate="print"/>
          <a:srcRect/>
          <a:stretch>
            <a:fillRect/>
          </a:stretch>
        </p:blipFill>
        <p:spPr bwMode="auto">
          <a:xfrm>
            <a:off x="2467240" y="5049180"/>
            <a:ext cx="4344562" cy="1395155"/>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lstStyle/>
          <a:p>
            <a:r>
              <a:rPr lang="en-US" altLang="zh-TW" dirty="0" smtClean="0"/>
              <a:t>Access</a:t>
            </a:r>
            <a:r>
              <a:rPr lang="zh-TW" altLang="en-US" dirty="0" smtClean="0"/>
              <a:t>以圖形化的介面為基礎，所以對於不熟悉</a:t>
            </a:r>
            <a:r>
              <a:rPr lang="en-US" altLang="zh-TW" dirty="0" smtClean="0"/>
              <a:t>SQL</a:t>
            </a:r>
            <a:r>
              <a:rPr lang="zh-TW" altLang="en-US" dirty="0" smtClean="0"/>
              <a:t>語法的使用者，提供了相當便利的工具。</a:t>
            </a:r>
            <a:endParaRPr lang="en-US" altLang="zh-TW" dirty="0" smtClean="0"/>
          </a:p>
          <a:p>
            <a:r>
              <a:rPr lang="zh-TW" altLang="en-US" dirty="0" smtClean="0"/>
              <a:t>如同之前提到的建立資料表方式，</a:t>
            </a:r>
            <a:r>
              <a:rPr lang="en-US" altLang="zh-TW" dirty="0" smtClean="0"/>
              <a:t>Access</a:t>
            </a:r>
            <a:r>
              <a:rPr lang="zh-TW" altLang="en-US" dirty="0" smtClean="0"/>
              <a:t>中也有數種不同建立查詢的方法，在</a:t>
            </a:r>
            <a:r>
              <a:rPr lang="en-US" altLang="zh-TW" dirty="0" smtClean="0"/>
              <a:t>【</a:t>
            </a:r>
            <a:r>
              <a:rPr lang="zh-TW" altLang="en-US" dirty="0" smtClean="0"/>
              <a:t>查詢</a:t>
            </a:r>
            <a:r>
              <a:rPr lang="en-US" altLang="zh-TW" dirty="0" smtClean="0"/>
              <a:t>】</a:t>
            </a:r>
            <a:r>
              <a:rPr lang="zh-TW" altLang="en-US" dirty="0" smtClean="0"/>
              <a:t>類型中，提供了</a:t>
            </a:r>
            <a:r>
              <a:rPr lang="en-US" altLang="zh-TW" dirty="0" smtClean="0"/>
              <a:t>【</a:t>
            </a:r>
            <a:r>
              <a:rPr lang="zh-TW" altLang="en-US" dirty="0" smtClean="0"/>
              <a:t>查詢精靈</a:t>
            </a:r>
            <a:r>
              <a:rPr lang="en-US" altLang="zh-TW" dirty="0" smtClean="0"/>
              <a:t>】</a:t>
            </a:r>
            <a:r>
              <a:rPr lang="zh-TW" altLang="en-US" dirty="0" smtClean="0"/>
              <a:t>和</a:t>
            </a:r>
            <a:r>
              <a:rPr lang="en-US" altLang="zh-TW" dirty="0" smtClean="0"/>
              <a:t>【</a:t>
            </a:r>
            <a:r>
              <a:rPr lang="zh-TW" altLang="en-US" dirty="0" smtClean="0"/>
              <a:t>查詢設計</a:t>
            </a:r>
            <a:r>
              <a:rPr lang="en-US" altLang="zh-TW" dirty="0" smtClean="0"/>
              <a:t>】</a:t>
            </a:r>
            <a:r>
              <a:rPr lang="zh-TW" altLang="en-US" dirty="0" smtClean="0"/>
              <a:t>兩種選項。</a:t>
            </a:r>
            <a:endParaRPr lang="zh-TW"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3" name="內容版面配置區 2"/>
          <p:cNvSpPr>
            <a:spLocks noGrp="1"/>
          </p:cNvSpPr>
          <p:nvPr>
            <p:ph idx="1"/>
          </p:nvPr>
        </p:nvSpPr>
        <p:spPr/>
        <p:txBody>
          <a:bodyPr/>
          <a:lstStyle/>
          <a:p>
            <a:r>
              <a:rPr lang="zh-TW" altLang="en-US" dirty="0" smtClean="0"/>
              <a:t>首先，於</a:t>
            </a:r>
            <a:r>
              <a:rPr lang="en-US" altLang="zh-TW" dirty="0"/>
              <a:t>【</a:t>
            </a:r>
            <a:r>
              <a:rPr lang="zh-TW" altLang="en-US" dirty="0"/>
              <a:t>資料庫視窗</a:t>
            </a:r>
            <a:r>
              <a:rPr lang="en-US" altLang="zh-TW" dirty="0"/>
              <a:t>】</a:t>
            </a:r>
            <a:r>
              <a:rPr lang="zh-TW" altLang="en-US" dirty="0"/>
              <a:t>中的</a:t>
            </a:r>
            <a:r>
              <a:rPr lang="en-US" altLang="zh-TW" dirty="0"/>
              <a:t>【</a:t>
            </a:r>
            <a:r>
              <a:rPr lang="zh-TW" altLang="en-US" dirty="0"/>
              <a:t>建立</a:t>
            </a:r>
            <a:r>
              <a:rPr lang="en-US" altLang="zh-TW" dirty="0"/>
              <a:t>】</a:t>
            </a:r>
            <a:r>
              <a:rPr lang="zh-TW" altLang="en-US" dirty="0"/>
              <a:t>頁面中的</a:t>
            </a:r>
            <a:r>
              <a:rPr lang="en-US" altLang="zh-TW" dirty="0"/>
              <a:t>【</a:t>
            </a:r>
            <a:r>
              <a:rPr lang="zh-TW" altLang="en-US" dirty="0"/>
              <a:t>查詢</a:t>
            </a:r>
            <a:r>
              <a:rPr lang="en-US" altLang="zh-TW" dirty="0"/>
              <a:t>】</a:t>
            </a:r>
            <a:r>
              <a:rPr lang="zh-TW" altLang="en-US" dirty="0"/>
              <a:t>類型，選取</a:t>
            </a:r>
            <a:r>
              <a:rPr lang="en-US" altLang="zh-TW" dirty="0"/>
              <a:t>【</a:t>
            </a:r>
            <a:r>
              <a:rPr lang="zh-TW" altLang="en-US" dirty="0"/>
              <a:t>查詢設計</a:t>
            </a:r>
            <a:r>
              <a:rPr lang="en-US" altLang="zh-TW" dirty="0"/>
              <a:t>】</a:t>
            </a:r>
            <a:r>
              <a:rPr lang="zh-TW" altLang="en-US" dirty="0"/>
              <a:t>，則會出現</a:t>
            </a:r>
            <a:r>
              <a:rPr lang="en-US" altLang="zh-TW" dirty="0"/>
              <a:t>【</a:t>
            </a:r>
            <a:r>
              <a:rPr lang="zh-TW" altLang="en-US" dirty="0"/>
              <a:t>顯示資料表</a:t>
            </a:r>
            <a:r>
              <a:rPr lang="en-US" altLang="zh-TW" dirty="0"/>
              <a:t>】</a:t>
            </a:r>
            <a:r>
              <a:rPr lang="zh-TW" altLang="en-US" dirty="0"/>
              <a:t>視窗，其中顯示了資料庫中所有的資料表</a:t>
            </a:r>
            <a:r>
              <a:rPr lang="zh-TW" altLang="en-US" dirty="0" smtClean="0"/>
              <a:t>。</a:t>
            </a:r>
            <a:endParaRPr lang="en-US" altLang="zh-TW" dirty="0" smtClean="0"/>
          </a:p>
          <a:p>
            <a:r>
              <a:rPr lang="zh-TW" altLang="en-US" dirty="0" smtClean="0"/>
              <a:t>在</a:t>
            </a:r>
            <a:r>
              <a:rPr lang="zh-TW" altLang="en-US" dirty="0"/>
              <a:t>該視窗中選取查詢句需要參考到的一個或數個資料表後，就會出現</a:t>
            </a:r>
            <a:r>
              <a:rPr lang="en-US" altLang="zh-TW" dirty="0"/>
              <a:t>【</a:t>
            </a:r>
            <a:r>
              <a:rPr lang="zh-TW" altLang="en-US" dirty="0"/>
              <a:t>查詢</a:t>
            </a:r>
            <a:r>
              <a:rPr lang="en-US" altLang="zh-TW" dirty="0"/>
              <a:t>】</a:t>
            </a:r>
            <a:r>
              <a:rPr lang="zh-TW" altLang="en-US" dirty="0"/>
              <a:t>視窗。</a:t>
            </a:r>
          </a:p>
        </p:txBody>
      </p:sp>
    </p:spTree>
    <p:extLst>
      <p:ext uri="{BB962C8B-B14F-4D97-AF65-F5344CB8AC3E}">
        <p14:creationId xmlns:p14="http://schemas.microsoft.com/office/powerpoint/2010/main" val="22324293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normAutofit/>
          </a:bodyPr>
          <a:lstStyle/>
          <a:p>
            <a:r>
              <a:rPr lang="zh-TW" altLang="en-US" dirty="0" smtClean="0"/>
              <a:t>該視窗的上半部會顯示已經選取好的資料表，而我們必須在視窗的下半部，或稱為</a:t>
            </a:r>
            <a:r>
              <a:rPr lang="en-US" altLang="zh-TW" dirty="0" smtClean="0"/>
              <a:t>【</a:t>
            </a:r>
            <a:r>
              <a:rPr lang="zh-TW" altLang="en-US" dirty="0" smtClean="0"/>
              <a:t>設計格線區</a:t>
            </a:r>
            <a:r>
              <a:rPr lang="en-US" altLang="zh-TW" dirty="0" smtClean="0"/>
              <a:t>】</a:t>
            </a:r>
            <a:r>
              <a:rPr lang="zh-TW" altLang="en-US" dirty="0" smtClean="0"/>
              <a:t>，指定輸出的欄位及提供限制資料選取的準則。</a:t>
            </a:r>
            <a:endParaRPr lang="en-US" altLang="zh-TW" dirty="0" smtClean="0"/>
          </a:p>
          <a:p>
            <a:r>
              <a:rPr lang="zh-TW" altLang="en-US" dirty="0" smtClean="0"/>
              <a:t>以第</a:t>
            </a:r>
            <a:r>
              <a:rPr lang="en-US" altLang="zh-TW" dirty="0" smtClean="0"/>
              <a:t>13-2</a:t>
            </a:r>
            <a:r>
              <a:rPr lang="zh-TW" altLang="en-US" dirty="0" smtClean="0"/>
              <a:t>節的</a:t>
            </a:r>
            <a:r>
              <a:rPr lang="en-US" altLang="zh-TW" dirty="0" smtClean="0"/>
              <a:t>SQL</a:t>
            </a:r>
            <a:r>
              <a:rPr lang="zh-TW" altLang="en-US" dirty="0" smtClean="0"/>
              <a:t>查詢為例，假設我們要建立查詢句</a:t>
            </a:r>
            <a:r>
              <a:rPr lang="en-US" altLang="zh-TW" dirty="0" smtClean="0"/>
              <a:t>1</a:t>
            </a:r>
            <a:r>
              <a:rPr lang="zh-TW" altLang="en-US" dirty="0" smtClean="0"/>
              <a:t>，如下所示：</a:t>
            </a:r>
            <a:endParaRPr lang="zh-TW" altLang="en-US" dirty="0"/>
          </a:p>
        </p:txBody>
      </p:sp>
      <p:pic>
        <p:nvPicPr>
          <p:cNvPr id="32770" name="Picture 2"/>
          <p:cNvPicPr>
            <a:picLocks noChangeAspect="1" noChangeArrowheads="1"/>
          </p:cNvPicPr>
          <p:nvPr/>
        </p:nvPicPr>
        <p:blipFill rotWithShape="1">
          <a:blip r:embed="rId2" cstate="print"/>
          <a:srcRect l="2109" t="4458" r="1563" b="10850"/>
          <a:stretch/>
        </p:blipFill>
        <p:spPr bwMode="auto">
          <a:xfrm>
            <a:off x="1020217" y="5117515"/>
            <a:ext cx="6165686" cy="85509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首先，必須在</a:t>
            </a:r>
            <a:r>
              <a:rPr lang="en-US" altLang="zh-TW" dirty="0" smtClean="0"/>
              <a:t>【</a:t>
            </a:r>
            <a:r>
              <a:rPr lang="zh-TW" altLang="en-US" dirty="0" smtClean="0"/>
              <a:t>顯示資料表</a:t>
            </a:r>
            <a:r>
              <a:rPr lang="en-US" altLang="zh-TW" dirty="0" smtClean="0"/>
              <a:t>】</a:t>
            </a:r>
            <a:r>
              <a:rPr lang="zh-TW" altLang="en-US" dirty="0" smtClean="0"/>
              <a:t>視窗中，選取要使用的資料表</a:t>
            </a:r>
            <a:r>
              <a:rPr lang="en-US" altLang="zh-TW" dirty="0" smtClean="0"/>
              <a:t>(</a:t>
            </a:r>
            <a:r>
              <a:rPr lang="zh-TW" altLang="en-US" dirty="0" smtClean="0"/>
              <a:t>對應到</a:t>
            </a:r>
            <a:r>
              <a:rPr lang="en-US" altLang="zh-TW" dirty="0" smtClean="0"/>
              <a:t>FROM</a:t>
            </a:r>
            <a:r>
              <a:rPr lang="zh-TW" altLang="en-US" dirty="0" smtClean="0"/>
              <a:t>子句</a:t>
            </a:r>
            <a:r>
              <a:rPr lang="en-US" altLang="zh-TW" dirty="0" smtClean="0"/>
              <a:t>)</a:t>
            </a:r>
            <a:r>
              <a:rPr lang="zh-TW" altLang="en-US" dirty="0" smtClean="0"/>
              <a:t>，這裡我們選取</a:t>
            </a:r>
            <a:r>
              <a:rPr lang="en-US" altLang="zh-TW" dirty="0" smtClean="0">
                <a:solidFill>
                  <a:srgbClr val="0070C0"/>
                </a:solidFill>
              </a:rPr>
              <a:t>Student</a:t>
            </a:r>
            <a:r>
              <a:rPr lang="zh-TW" altLang="en-US" dirty="0" smtClean="0"/>
              <a:t>。</a:t>
            </a:r>
            <a:endParaRPr lang="en-US" altLang="zh-TW" dirty="0" smtClean="0"/>
          </a:p>
          <a:p>
            <a:r>
              <a:rPr lang="zh-TW" altLang="en-US" dirty="0" smtClean="0"/>
              <a:t>進入</a:t>
            </a:r>
            <a:r>
              <a:rPr lang="en-US" altLang="zh-TW" dirty="0" smtClean="0"/>
              <a:t>【</a:t>
            </a:r>
            <a:r>
              <a:rPr lang="zh-TW" altLang="en-US" dirty="0" smtClean="0"/>
              <a:t>查詢</a:t>
            </a:r>
            <a:r>
              <a:rPr lang="en-US" altLang="zh-TW" dirty="0" smtClean="0"/>
              <a:t>】</a:t>
            </a:r>
            <a:r>
              <a:rPr lang="zh-TW" altLang="en-US" dirty="0" smtClean="0"/>
              <a:t>視窗後，先選取所有會使用到的欄位，在此查詢句中為「地址」、「監護人」和「學號」等三個欄位。</a:t>
            </a:r>
            <a:endParaRPr lang="en-US" altLang="zh-TW" dirty="0" smtClean="0"/>
          </a:p>
          <a:p>
            <a:r>
              <a:rPr lang="zh-TW" altLang="en-US" dirty="0" smtClean="0"/>
              <a:t>通常該欄位源自的資料表也會自動被選取，唯一要注意的情況是相同名稱的欄位出現在不同表格時，你必須明確指定要使用哪個表格的欄位。</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併行存取資料的</a:t>
            </a:r>
            <a:r>
              <a:rPr lang="zh-TW" altLang="en-US" dirty="0" smtClean="0"/>
              <a:t>錯誤</a:t>
            </a:r>
            <a:endParaRPr lang="zh-TW" altLang="en-US" dirty="0"/>
          </a:p>
        </p:txBody>
      </p:sp>
      <p:sp>
        <p:nvSpPr>
          <p:cNvPr id="2" name="內容版面配置區 1"/>
          <p:cNvSpPr>
            <a:spLocks noGrp="1"/>
          </p:cNvSpPr>
          <p:nvPr>
            <p:ph idx="1"/>
          </p:nvPr>
        </p:nvSpPr>
        <p:spPr>
          <a:xfrm>
            <a:off x="457200" y="1989138"/>
            <a:ext cx="8229600" cy="4230172"/>
          </a:xfrm>
        </p:spPr>
        <p:txBody>
          <a:bodyPr>
            <a:normAutofit fontScale="92500" lnSpcReduction="10000"/>
          </a:bodyPr>
          <a:lstStyle/>
          <a:p>
            <a:r>
              <a:rPr lang="zh-TW" altLang="en-US" dirty="0" smtClean="0"/>
              <a:t>大型資料庫通常會有很多使用者同時存取，如同航空公司的訂位系統，一般可透過很多個旅行社進行交易。</a:t>
            </a:r>
            <a:endParaRPr lang="en-US" altLang="zh-TW" dirty="0" smtClean="0"/>
          </a:p>
          <a:p>
            <a:pPr lvl="1"/>
            <a:r>
              <a:rPr lang="zh-TW" altLang="en-US" dirty="0" smtClean="0"/>
              <a:t>假設甲先生從台北的旅行社，要求在</a:t>
            </a:r>
            <a:r>
              <a:rPr lang="en-US" altLang="zh-TW" dirty="0" smtClean="0"/>
              <a:t>1</a:t>
            </a:r>
            <a:r>
              <a:rPr lang="zh-TW" altLang="en-US" dirty="0" smtClean="0"/>
              <a:t>月</a:t>
            </a:r>
            <a:r>
              <a:rPr lang="en-US" altLang="zh-TW" dirty="0" smtClean="0"/>
              <a:t>1</a:t>
            </a:r>
            <a:r>
              <a:rPr lang="zh-TW" altLang="en-US" dirty="0" smtClean="0"/>
              <a:t>日台北到舊金山的航次訂位；而乙小姐透過高雄的旅行社，要求在同一航班上訂位。</a:t>
            </a:r>
          </a:p>
          <a:p>
            <a:pPr lvl="1"/>
            <a:r>
              <a:rPr lang="zh-TW" altLang="en-US" dirty="0" smtClean="0"/>
              <a:t>如果兩人訂位時，第</a:t>
            </a:r>
            <a:r>
              <a:rPr lang="en-US" altLang="zh-TW" dirty="0" smtClean="0"/>
              <a:t>10</a:t>
            </a:r>
            <a:r>
              <a:rPr lang="zh-TW" altLang="en-US" dirty="0" smtClean="0"/>
              <a:t>排座位</a:t>
            </a:r>
            <a:r>
              <a:rPr lang="en-US" altLang="zh-TW" dirty="0" smtClean="0"/>
              <a:t>A</a:t>
            </a:r>
            <a:r>
              <a:rPr lang="zh-TW" altLang="en-US" dirty="0" smtClean="0"/>
              <a:t>是空位，若是不加以控管，則可能兩人會正好都訂到該位置。</a:t>
            </a:r>
            <a:endParaRPr lang="en-US" altLang="zh-TW" dirty="0" smtClean="0"/>
          </a:p>
          <a:p>
            <a:r>
              <a:rPr lang="zh-TW" altLang="en-US" dirty="0" smtClean="0"/>
              <a:t>一般資料庫系統的作法，是利用鎖定</a:t>
            </a:r>
            <a:r>
              <a:rPr lang="en-US" altLang="zh-TW" dirty="0" smtClean="0"/>
              <a:t>(lock)</a:t>
            </a:r>
            <a:r>
              <a:rPr lang="zh-TW" altLang="en-US" dirty="0" smtClean="0"/>
              <a:t>的機制，允許大家可以同時讀取資料，但是碰到寫入的動作時，同一時間則允許只有一個人進行。</a:t>
            </a:r>
            <a:endParaRPr lang="zh-TW"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a:xfrm>
            <a:off x="457200" y="2213865"/>
            <a:ext cx="8229600" cy="4050450"/>
          </a:xfrm>
        </p:spPr>
        <p:txBody>
          <a:bodyPr>
            <a:normAutofit/>
          </a:bodyPr>
          <a:lstStyle/>
          <a:p>
            <a:r>
              <a:rPr lang="zh-TW" altLang="en-US" dirty="0" smtClean="0"/>
              <a:t>接著針對每個欄位，如果是要輸出的，也就是對應到</a:t>
            </a:r>
            <a:r>
              <a:rPr lang="en-US" altLang="zh-TW" dirty="0" smtClean="0"/>
              <a:t>SELECT</a:t>
            </a:r>
            <a:r>
              <a:rPr lang="zh-TW" altLang="en-US" dirty="0" smtClean="0"/>
              <a:t>子句，則必須要將</a:t>
            </a:r>
            <a:r>
              <a:rPr lang="en-US" altLang="zh-TW" dirty="0" smtClean="0"/>
              <a:t>【</a:t>
            </a:r>
            <a:r>
              <a:rPr lang="zh-TW" altLang="en-US" dirty="0" smtClean="0"/>
              <a:t>顯示</a:t>
            </a:r>
            <a:r>
              <a:rPr lang="en-US" altLang="zh-TW" dirty="0" smtClean="0"/>
              <a:t>】</a:t>
            </a:r>
            <a:r>
              <a:rPr lang="zh-TW" altLang="en-US" dirty="0" smtClean="0"/>
              <a:t>的方塊選取起來，通常該方塊會自動勾選，所以反過來必須把不需要輸出的欄位取消顯示。</a:t>
            </a:r>
            <a:endParaRPr lang="en-US" altLang="zh-TW" dirty="0" smtClean="0"/>
          </a:p>
          <a:p>
            <a:r>
              <a:rPr lang="zh-TW" altLang="en-US" dirty="0" smtClean="0"/>
              <a:t>如果是有限制條件的，也就是對應到</a:t>
            </a:r>
            <a:r>
              <a:rPr lang="en-US" altLang="zh-TW" dirty="0" smtClean="0"/>
              <a:t>WHERE</a:t>
            </a:r>
            <a:r>
              <a:rPr lang="zh-TW" altLang="en-US" dirty="0" smtClean="0"/>
              <a:t>子句，則必須在</a:t>
            </a:r>
            <a:r>
              <a:rPr lang="en-US" altLang="zh-TW" dirty="0" smtClean="0"/>
              <a:t>【</a:t>
            </a:r>
            <a:r>
              <a:rPr lang="zh-TW" altLang="en-US" dirty="0" smtClean="0"/>
              <a:t>準則</a:t>
            </a:r>
            <a:r>
              <a:rPr lang="en-US" altLang="zh-TW" dirty="0" smtClean="0"/>
              <a:t>】</a:t>
            </a:r>
            <a:r>
              <a:rPr lang="zh-TW" altLang="en-US" dirty="0" smtClean="0"/>
              <a:t>的空格裡指定該欄位的值所必須符合的限制式。</a:t>
            </a:r>
            <a:endParaRPr lang="en-US" altLang="zh-TW" dirty="0" smtClean="0"/>
          </a:p>
          <a:p>
            <a:pPr lvl="1"/>
            <a:r>
              <a:rPr lang="zh-TW" altLang="en-US" dirty="0" smtClean="0"/>
              <a:t>以查詢句</a:t>
            </a:r>
            <a:r>
              <a:rPr lang="en-US" altLang="zh-TW" dirty="0" smtClean="0"/>
              <a:t>1</a:t>
            </a:r>
            <a:r>
              <a:rPr lang="zh-TW" altLang="en-US" dirty="0" smtClean="0"/>
              <a:t>而言，限制式是希望學號的欄位值等於某個常數，則直接輸入該常數即可。</a:t>
            </a:r>
            <a:endParaRPr lang="zh-TW" alt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pic>
        <p:nvPicPr>
          <p:cNvPr id="33794" name="Picture 2"/>
          <p:cNvPicPr>
            <a:picLocks noGrp="1" noChangeAspect="1" noChangeArrowheads="1"/>
          </p:cNvPicPr>
          <p:nvPr>
            <p:ph idx="1"/>
          </p:nvPr>
        </p:nvPicPr>
        <p:blipFill>
          <a:blip r:embed="rId2" cstate="print"/>
          <a:stretch>
            <a:fillRect/>
          </a:stretch>
        </p:blipFill>
        <p:spPr bwMode="auto">
          <a:xfrm>
            <a:off x="1708822" y="2078850"/>
            <a:ext cx="5726356" cy="3911600"/>
          </a:xfrm>
          <a:prstGeom prst="rect">
            <a:avLst/>
          </a:prstGeom>
          <a:noFill/>
          <a:ln w="9525">
            <a:solidFill>
              <a:schemeClr val="tx1"/>
            </a:solidFill>
            <a:miter lim="800000"/>
            <a:headEnd/>
            <a:tailEnd/>
          </a:ln>
          <a:effectLst/>
        </p:spPr>
      </p:pic>
      <p:sp>
        <p:nvSpPr>
          <p:cNvPr id="4" name="矩形 3"/>
          <p:cNvSpPr/>
          <p:nvPr/>
        </p:nvSpPr>
        <p:spPr>
          <a:xfrm>
            <a:off x="746575" y="3158970"/>
            <a:ext cx="243528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1</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Access</a:t>
            </a:r>
            <a:r>
              <a:rPr lang="zh-TW" altLang="en-US" b="1" dirty="0" smtClean="0">
                <a:solidFill>
                  <a:schemeClr val="bg1"/>
                </a:solidFill>
                <a:latin typeface="微軟正黑體" pitchFamily="34" charset="-120"/>
                <a:ea typeface="微軟正黑體" pitchFamily="34" charset="-120"/>
              </a:rPr>
              <a:t>設計</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normAutofit/>
          </a:bodyPr>
          <a:lstStyle/>
          <a:p>
            <a:r>
              <a:rPr lang="zh-TW" altLang="en-US" dirty="0" smtClean="0"/>
              <a:t>完成設計之後，按下右上方的，此時</a:t>
            </a:r>
            <a:r>
              <a:rPr lang="en-US" altLang="zh-TW" dirty="0" smtClean="0"/>
              <a:t>Access</a:t>
            </a:r>
            <a:r>
              <a:rPr lang="zh-TW" altLang="en-US" dirty="0" smtClean="0"/>
              <a:t>會詢問是否要儲存此查詢句，如果希望以後能繼續使用此設計，則回答</a:t>
            </a:r>
            <a:r>
              <a:rPr lang="en-US" altLang="zh-TW" dirty="0" smtClean="0"/>
              <a:t>【</a:t>
            </a:r>
            <a:r>
              <a:rPr lang="zh-TW" altLang="en-US" dirty="0" smtClean="0"/>
              <a:t>是</a:t>
            </a:r>
            <a:r>
              <a:rPr lang="en-US" altLang="zh-TW" dirty="0" smtClean="0"/>
              <a:t>】</a:t>
            </a:r>
            <a:r>
              <a:rPr lang="zh-TW" altLang="en-US" dirty="0" smtClean="0"/>
              <a:t>。</a:t>
            </a:r>
            <a:endParaRPr lang="en-US" altLang="zh-TW" dirty="0" smtClean="0"/>
          </a:p>
          <a:p>
            <a:r>
              <a:rPr lang="zh-TW" altLang="en-US" dirty="0" smtClean="0"/>
              <a:t>接著，在跳出的小視窗中輸入方便記憶的查詢句名稱</a:t>
            </a:r>
            <a:r>
              <a:rPr lang="en-US" altLang="zh-TW" dirty="0" smtClean="0"/>
              <a:t>(</a:t>
            </a:r>
            <a:r>
              <a:rPr lang="zh-TW" altLang="en-US" dirty="0" smtClean="0"/>
              <a:t>系統的預設名稱是</a:t>
            </a:r>
            <a:r>
              <a:rPr lang="en-US" altLang="zh-TW" dirty="0" smtClean="0"/>
              <a:t>【</a:t>
            </a:r>
            <a:r>
              <a:rPr lang="zh-TW" altLang="en-US" dirty="0" smtClean="0"/>
              <a:t>查詢</a:t>
            </a:r>
            <a:r>
              <a:rPr lang="en-US" altLang="zh-TW" dirty="0" smtClean="0"/>
              <a:t>】</a:t>
            </a:r>
            <a:r>
              <a:rPr lang="zh-TW" altLang="en-US" dirty="0" smtClean="0"/>
              <a:t>後面加上流水號</a:t>
            </a:r>
            <a:r>
              <a:rPr lang="en-US" altLang="zh-TW" dirty="0" smtClean="0"/>
              <a:t>)</a:t>
            </a:r>
            <a:r>
              <a:rPr lang="zh-TW" altLang="en-US" dirty="0" smtClean="0"/>
              <a:t>，此時我們不改變它，也就是維持名稱為</a:t>
            </a:r>
            <a:r>
              <a:rPr lang="en-US" altLang="zh-TW" dirty="0" smtClean="0"/>
              <a:t>【</a:t>
            </a:r>
            <a:r>
              <a:rPr lang="zh-TW" altLang="en-US" dirty="0" smtClean="0"/>
              <a:t>查詢</a:t>
            </a:r>
            <a:r>
              <a:rPr lang="en-US" altLang="zh-TW" dirty="0" smtClean="0"/>
              <a:t>1】</a:t>
            </a:r>
            <a:r>
              <a:rPr lang="zh-TW" altLang="en-US" dirty="0" smtClean="0"/>
              <a:t>，最後按下</a:t>
            </a:r>
            <a:r>
              <a:rPr lang="en-US" altLang="zh-TW" dirty="0" smtClean="0"/>
              <a:t>【</a:t>
            </a:r>
            <a:r>
              <a:rPr lang="zh-TW" altLang="en-US" dirty="0" smtClean="0"/>
              <a:t>確定</a:t>
            </a:r>
            <a:r>
              <a:rPr lang="en-US" altLang="zh-TW" dirty="0" smtClean="0"/>
              <a:t>】</a:t>
            </a:r>
            <a:r>
              <a:rPr lang="zh-TW" altLang="en-US" dirty="0" smtClean="0"/>
              <a:t>即可。</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3" name="內容版面配置區 2"/>
          <p:cNvSpPr>
            <a:spLocks noGrp="1"/>
          </p:cNvSpPr>
          <p:nvPr>
            <p:ph idx="1"/>
          </p:nvPr>
        </p:nvSpPr>
        <p:spPr>
          <a:xfrm>
            <a:off x="457200" y="1989138"/>
            <a:ext cx="8229600" cy="4137025"/>
          </a:xfrm>
        </p:spPr>
        <p:txBody>
          <a:bodyPr/>
          <a:lstStyle/>
          <a:p>
            <a:r>
              <a:rPr lang="zh-TW" altLang="en-US" dirty="0"/>
              <a:t>若要查看此查詢句的執行結果</a:t>
            </a:r>
            <a:r>
              <a:rPr lang="zh-TW" altLang="en-US" dirty="0" smtClean="0"/>
              <a:t>，可以</a:t>
            </a:r>
            <a:r>
              <a:rPr lang="zh-TW" altLang="en-US" dirty="0"/>
              <a:t>當還在設計查詢句時，點選功能表中</a:t>
            </a:r>
            <a:r>
              <a:rPr lang="en-US" altLang="zh-TW" dirty="0"/>
              <a:t>【</a:t>
            </a:r>
            <a:r>
              <a:rPr lang="zh-TW" altLang="en-US" dirty="0"/>
              <a:t>查詢工具</a:t>
            </a:r>
            <a:r>
              <a:rPr lang="en-US" altLang="zh-TW" dirty="0"/>
              <a:t>】</a:t>
            </a:r>
            <a:r>
              <a:rPr lang="zh-TW" altLang="en-US" dirty="0"/>
              <a:t>之</a:t>
            </a:r>
            <a:r>
              <a:rPr lang="en-US" altLang="zh-TW" dirty="0"/>
              <a:t>【</a:t>
            </a:r>
            <a:r>
              <a:rPr lang="zh-TW" altLang="en-US" dirty="0"/>
              <a:t>設計</a:t>
            </a:r>
            <a:r>
              <a:rPr lang="en-US" altLang="zh-TW" dirty="0"/>
              <a:t>】</a:t>
            </a:r>
            <a:r>
              <a:rPr lang="zh-TW" altLang="en-US" dirty="0"/>
              <a:t>頁面的</a:t>
            </a:r>
            <a:r>
              <a:rPr lang="en-US" altLang="zh-TW" dirty="0"/>
              <a:t>【</a:t>
            </a:r>
            <a:r>
              <a:rPr lang="zh-TW" altLang="en-US" dirty="0"/>
              <a:t>執行</a:t>
            </a:r>
            <a:r>
              <a:rPr lang="en-US" altLang="zh-TW" dirty="0"/>
              <a:t>】</a:t>
            </a:r>
            <a:r>
              <a:rPr lang="zh-TW" altLang="en-US" dirty="0"/>
              <a:t>選項。或是之後在</a:t>
            </a:r>
            <a:r>
              <a:rPr lang="en-US" altLang="zh-TW" dirty="0"/>
              <a:t>【</a:t>
            </a:r>
            <a:r>
              <a:rPr lang="zh-TW" altLang="en-US" dirty="0"/>
              <a:t>資料庫視窗</a:t>
            </a:r>
            <a:r>
              <a:rPr lang="en-US" altLang="zh-TW" dirty="0"/>
              <a:t>】</a:t>
            </a:r>
            <a:r>
              <a:rPr lang="zh-TW" altLang="en-US" dirty="0"/>
              <a:t>左側的窗格中，選取</a:t>
            </a:r>
            <a:r>
              <a:rPr lang="en-US" altLang="zh-TW" dirty="0"/>
              <a:t>【</a:t>
            </a:r>
            <a:r>
              <a:rPr lang="zh-TW" altLang="en-US" dirty="0"/>
              <a:t>查詢</a:t>
            </a:r>
            <a:r>
              <a:rPr lang="en-US" altLang="zh-TW" dirty="0"/>
              <a:t>1】</a:t>
            </a:r>
            <a:r>
              <a:rPr lang="zh-TW" altLang="en-US" dirty="0"/>
              <a:t>物件再按右鍵選取</a:t>
            </a:r>
            <a:r>
              <a:rPr lang="en-US" altLang="zh-TW" dirty="0"/>
              <a:t>【</a:t>
            </a:r>
            <a:r>
              <a:rPr lang="zh-TW" altLang="en-US" dirty="0"/>
              <a:t>開啟</a:t>
            </a:r>
            <a:r>
              <a:rPr lang="en-US" altLang="zh-TW" dirty="0"/>
              <a:t>】</a:t>
            </a:r>
            <a:r>
              <a:rPr lang="zh-TW" altLang="en-US" dirty="0"/>
              <a:t>，也同樣會執行該查詢句。</a:t>
            </a:r>
          </a:p>
          <a:p>
            <a:endParaRPr lang="zh-TW" altLang="en-US" dirty="0"/>
          </a:p>
        </p:txBody>
      </p:sp>
      <p:pic>
        <p:nvPicPr>
          <p:cNvPr id="4" name="Picture 2"/>
          <p:cNvPicPr>
            <a:picLocks noChangeAspect="1" noChangeArrowheads="1"/>
          </p:cNvPicPr>
          <p:nvPr/>
        </p:nvPicPr>
        <p:blipFill>
          <a:blip r:embed="rId2" cstate="print"/>
          <a:stretch>
            <a:fillRect/>
          </a:stretch>
        </p:blipFill>
        <p:spPr>
          <a:xfrm>
            <a:off x="1088959" y="4572543"/>
            <a:ext cx="6438900" cy="1085850"/>
          </a:xfrm>
          <a:prstGeom prst="rect">
            <a:avLst/>
          </a:prstGeom>
        </p:spPr>
      </p:pic>
      <p:sp>
        <p:nvSpPr>
          <p:cNvPr id="5" name="矩形 4"/>
          <p:cNvSpPr/>
          <p:nvPr/>
        </p:nvSpPr>
        <p:spPr>
          <a:xfrm>
            <a:off x="2726795" y="5806050"/>
            <a:ext cx="387798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查詢工具</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功能表的</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設計</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頁面</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6502401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6" name="內容版面配置區 5"/>
          <p:cNvSpPr>
            <a:spLocks noGrp="1"/>
          </p:cNvSpPr>
          <p:nvPr>
            <p:ph idx="1"/>
          </p:nvPr>
        </p:nvSpPr>
        <p:spPr/>
        <p:txBody>
          <a:bodyPr/>
          <a:lstStyle/>
          <a:p>
            <a:r>
              <a:rPr lang="zh-TW" altLang="en-US" dirty="0" smtClean="0"/>
              <a:t>以查詢</a:t>
            </a:r>
            <a:r>
              <a:rPr lang="zh-TW" altLang="en-US" dirty="0"/>
              <a:t>句</a:t>
            </a:r>
            <a:r>
              <a:rPr lang="en-US" altLang="zh-TW" dirty="0"/>
              <a:t>3</a:t>
            </a:r>
            <a:r>
              <a:rPr lang="zh-TW" altLang="en-US" dirty="0"/>
              <a:t>為範例，該查詢句重複列舉如下</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a:t>在這個查詢句中，由於「排名」欄位和「系別」欄位都有限制，</a:t>
            </a:r>
            <a:r>
              <a:rPr lang="zh-TW" altLang="en-US" dirty="0" smtClean="0"/>
              <a:t>所以必須</a:t>
            </a:r>
            <a:r>
              <a:rPr lang="zh-TW" altLang="en-US" dirty="0"/>
              <a:t>將個別的限制式都在</a:t>
            </a:r>
            <a:r>
              <a:rPr lang="en-US" altLang="zh-TW" dirty="0"/>
              <a:t>【</a:t>
            </a:r>
            <a:r>
              <a:rPr lang="zh-TW" altLang="en-US" dirty="0"/>
              <a:t>準則</a:t>
            </a:r>
            <a:r>
              <a:rPr lang="en-US" altLang="zh-TW" dirty="0"/>
              <a:t>】</a:t>
            </a:r>
            <a:r>
              <a:rPr lang="zh-TW" altLang="en-US" dirty="0"/>
              <a:t>的空格裡輸入。</a:t>
            </a:r>
            <a:endParaRPr lang="en-US" altLang="zh-TW" dirty="0"/>
          </a:p>
          <a:p>
            <a:endParaRPr lang="zh-TW" altLang="en-US" dirty="0"/>
          </a:p>
        </p:txBody>
      </p:sp>
      <p:pic>
        <p:nvPicPr>
          <p:cNvPr id="8" name="Picture 3"/>
          <p:cNvPicPr>
            <a:picLocks noChangeAspect="1" noChangeArrowheads="1"/>
          </p:cNvPicPr>
          <p:nvPr/>
        </p:nvPicPr>
        <p:blipFill rotWithShape="1">
          <a:blip r:embed="rId2" cstate="print"/>
          <a:srcRect l="2097" t="4335" r="2146" b="8968"/>
          <a:stretch/>
        </p:blipFill>
        <p:spPr bwMode="auto">
          <a:xfrm>
            <a:off x="1061610" y="3023955"/>
            <a:ext cx="6165686" cy="9001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normAutofit/>
          </a:bodyPr>
          <a:lstStyle/>
          <a:p>
            <a:r>
              <a:rPr lang="zh-TW" altLang="en-US" dirty="0" smtClean="0"/>
              <a:t>由於排名的限制是要求欄位值小於某個常數，所以整個限制式必須連「</a:t>
            </a:r>
            <a:r>
              <a:rPr lang="en-US" altLang="zh-TW" dirty="0" smtClean="0"/>
              <a:t>&lt;</a:t>
            </a:r>
            <a:r>
              <a:rPr lang="zh-TW" altLang="en-US" dirty="0" smtClean="0"/>
              <a:t>」符號一起表示。</a:t>
            </a:r>
            <a:endParaRPr lang="en-US" altLang="zh-TW" dirty="0" smtClean="0"/>
          </a:p>
          <a:p>
            <a:r>
              <a:rPr lang="zh-TW" altLang="en-US" dirty="0" smtClean="0"/>
              <a:t>值得注意的是，在</a:t>
            </a:r>
            <a:r>
              <a:rPr lang="en-US" altLang="zh-TW" dirty="0" smtClean="0"/>
              <a:t>Access</a:t>
            </a:r>
            <a:r>
              <a:rPr lang="zh-TW" altLang="en-US" dirty="0" smtClean="0"/>
              <a:t>裡，字串要以成對的雙引號括起來，雖然在上個範例中並沒有加入雙引號，但是</a:t>
            </a:r>
            <a:r>
              <a:rPr lang="en-US" altLang="zh-TW" dirty="0" smtClean="0"/>
              <a:t>Access</a:t>
            </a:r>
            <a:r>
              <a:rPr lang="zh-TW" altLang="en-US" dirty="0" smtClean="0"/>
              <a:t>會主動幫我們加入，所以不會有錯誤發生。</a:t>
            </a:r>
            <a:endParaRPr lang="zh-TW"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pic>
        <p:nvPicPr>
          <p:cNvPr id="36866" name="Picture 2"/>
          <p:cNvPicPr>
            <a:picLocks noGrp="1" noChangeAspect="1" noChangeArrowheads="1"/>
          </p:cNvPicPr>
          <p:nvPr>
            <p:ph idx="1"/>
          </p:nvPr>
        </p:nvPicPr>
        <p:blipFill>
          <a:blip r:embed="rId2" cstate="print"/>
          <a:stretch>
            <a:fillRect/>
          </a:stretch>
        </p:blipFill>
        <p:spPr>
          <a:xfrm>
            <a:off x="1704438" y="1982517"/>
            <a:ext cx="5735123" cy="3911600"/>
          </a:xfrm>
        </p:spPr>
      </p:pic>
      <p:sp>
        <p:nvSpPr>
          <p:cNvPr id="4" name="矩形 3"/>
          <p:cNvSpPr/>
          <p:nvPr/>
        </p:nvSpPr>
        <p:spPr>
          <a:xfrm>
            <a:off x="746575" y="2940851"/>
            <a:ext cx="243528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3</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Access</a:t>
            </a:r>
            <a:r>
              <a:rPr lang="zh-TW" altLang="en-US" b="1" dirty="0" smtClean="0">
                <a:solidFill>
                  <a:schemeClr val="bg1"/>
                </a:solidFill>
                <a:latin typeface="微軟正黑體" pitchFamily="34" charset="-120"/>
                <a:ea typeface="微軟正黑體" pitchFamily="34" charset="-120"/>
              </a:rPr>
              <a:t>設計</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建立</a:t>
            </a:r>
            <a:r>
              <a:rPr lang="en-US" altLang="zh-TW" dirty="0" smtClean="0"/>
              <a:t>SQL</a:t>
            </a:r>
            <a:r>
              <a:rPr lang="zh-TW" altLang="en-US" dirty="0" smtClean="0"/>
              <a:t>查詢</a:t>
            </a:r>
            <a:endParaRPr lang="zh-TW" altLang="en-US" dirty="0"/>
          </a:p>
        </p:txBody>
      </p:sp>
      <p:sp>
        <p:nvSpPr>
          <p:cNvPr id="2" name="內容版面配置區 1"/>
          <p:cNvSpPr>
            <a:spLocks noGrp="1"/>
          </p:cNvSpPr>
          <p:nvPr>
            <p:ph idx="1"/>
          </p:nvPr>
        </p:nvSpPr>
        <p:spPr>
          <a:xfrm>
            <a:off x="457200" y="1989138"/>
            <a:ext cx="8229600" cy="4137025"/>
          </a:xfrm>
        </p:spPr>
        <p:txBody>
          <a:bodyPr>
            <a:normAutofit fontScale="92500"/>
          </a:bodyPr>
          <a:lstStyle/>
          <a:p>
            <a:r>
              <a:rPr lang="zh-TW" altLang="en-US" dirty="0" smtClean="0"/>
              <a:t>最後一個例子是對應到查詢句</a:t>
            </a:r>
            <a:r>
              <a:rPr lang="en-US" altLang="zh-TW" dirty="0" smtClean="0"/>
              <a:t>5</a:t>
            </a:r>
            <a:r>
              <a:rPr lang="zh-TW" altLang="en-US" dirty="0" smtClean="0"/>
              <a:t>，如下所列：</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這裡必須將</a:t>
            </a:r>
            <a:r>
              <a:rPr lang="en-US" altLang="zh-TW" dirty="0" smtClean="0"/>
              <a:t>Student</a:t>
            </a:r>
            <a:r>
              <a:rPr lang="zh-TW" altLang="en-US" dirty="0" smtClean="0"/>
              <a:t>資料表和</a:t>
            </a:r>
            <a:r>
              <a:rPr lang="en-US" altLang="zh-TW" dirty="0" smtClean="0"/>
              <a:t>Enroll</a:t>
            </a:r>
            <a:r>
              <a:rPr lang="zh-TW" altLang="en-US" dirty="0" smtClean="0"/>
              <a:t>資料表一起選取進來。由於之前已經設定好兩個表格之間的關聯，所以對應的關聯圖會主動被包含進來，且連結限制「</a:t>
            </a:r>
            <a:r>
              <a:rPr lang="en-US" altLang="zh-TW" dirty="0" smtClean="0"/>
              <a:t>student.</a:t>
            </a:r>
            <a:r>
              <a:rPr lang="zh-TW" altLang="en-US" dirty="0" smtClean="0"/>
              <a:t>學號＝</a:t>
            </a:r>
            <a:r>
              <a:rPr lang="en-US" altLang="zh-TW" dirty="0" smtClean="0"/>
              <a:t>enroll.</a:t>
            </a:r>
            <a:r>
              <a:rPr lang="zh-TW" altLang="en-US" dirty="0" smtClean="0"/>
              <a:t>學號」就不用再次輸入。</a:t>
            </a:r>
            <a:endParaRPr lang="zh-TW" altLang="en-US" dirty="0"/>
          </a:p>
        </p:txBody>
      </p:sp>
      <p:pic>
        <p:nvPicPr>
          <p:cNvPr id="37890" name="Picture 2"/>
          <p:cNvPicPr>
            <a:picLocks noChangeAspect="1" noChangeArrowheads="1"/>
          </p:cNvPicPr>
          <p:nvPr/>
        </p:nvPicPr>
        <p:blipFill rotWithShape="1">
          <a:blip r:embed="rId2" cstate="print"/>
          <a:srcRect l="2106" t="5052" r="1710" b="6797"/>
          <a:stretch/>
        </p:blipFill>
        <p:spPr bwMode="auto">
          <a:xfrm>
            <a:off x="1016605" y="2933945"/>
            <a:ext cx="6165685" cy="11251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pic>
        <p:nvPicPr>
          <p:cNvPr id="38914" name="Picture 2"/>
          <p:cNvPicPr>
            <a:picLocks noGrp="1" noChangeAspect="1" noChangeArrowheads="1"/>
          </p:cNvPicPr>
          <p:nvPr>
            <p:ph idx="1"/>
          </p:nvPr>
        </p:nvPicPr>
        <p:blipFill>
          <a:blip r:embed="rId2" cstate="print"/>
          <a:stretch>
            <a:fillRect/>
          </a:stretch>
        </p:blipFill>
        <p:spPr bwMode="auto">
          <a:xfrm>
            <a:off x="1671637" y="1989138"/>
            <a:ext cx="5800725" cy="3848100"/>
          </a:xfrm>
          <a:prstGeom prst="rect">
            <a:avLst/>
          </a:prstGeom>
          <a:noFill/>
          <a:ln w="9525">
            <a:solidFill>
              <a:schemeClr val="tx1"/>
            </a:solidFill>
            <a:miter lim="800000"/>
            <a:headEnd/>
            <a:tailEnd/>
          </a:ln>
          <a:effectLst/>
        </p:spPr>
      </p:pic>
      <p:sp>
        <p:nvSpPr>
          <p:cNvPr id="4" name="矩形 3"/>
          <p:cNvSpPr/>
          <p:nvPr/>
        </p:nvSpPr>
        <p:spPr>
          <a:xfrm>
            <a:off x="5644299" y="2843935"/>
            <a:ext cx="243528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5</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Access</a:t>
            </a:r>
            <a:r>
              <a:rPr lang="zh-TW" altLang="en-US" b="1" dirty="0" smtClean="0">
                <a:solidFill>
                  <a:schemeClr val="bg1"/>
                </a:solidFill>
                <a:latin typeface="微軟正黑體" pitchFamily="34" charset="-120"/>
                <a:ea typeface="微軟正黑體" pitchFamily="34" charset="-120"/>
              </a:rPr>
              <a:t>設計</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11860" y="2483895"/>
            <a:ext cx="5323836" cy="3330370"/>
          </a:xfrm>
        </p:spPr>
        <p:txBody>
          <a:bodyPr>
            <a:normAutofit/>
          </a:bodyPr>
          <a:lstStyle/>
          <a:p>
            <a:pPr algn="just"/>
            <a:r>
              <a:rPr lang="en-US" altLang="zh-TW" sz="2000" b="1" dirty="0"/>
              <a:t>Oracle</a:t>
            </a:r>
            <a:r>
              <a:rPr lang="zh-TW" altLang="en-US" sz="2000" b="1" dirty="0"/>
              <a:t>資料庫軟體，在資料庫技術的研究上，一直具有領先的地位。其</a:t>
            </a:r>
            <a:r>
              <a:rPr lang="zh-TW" altLang="en-US" sz="2000" b="1" dirty="0" smtClean="0"/>
              <a:t>近年來</a:t>
            </a:r>
            <a:r>
              <a:rPr lang="zh-TW" altLang="en-US" sz="2000" b="1" dirty="0"/>
              <a:t>最具代表性的應該首推</a:t>
            </a:r>
            <a:r>
              <a:rPr lang="en-US" altLang="zh-TW" sz="2000" b="1" dirty="0"/>
              <a:t>1992</a:t>
            </a:r>
            <a:r>
              <a:rPr lang="zh-TW" altLang="en-US" sz="2000" b="1" dirty="0"/>
              <a:t>年推出的</a:t>
            </a:r>
            <a:r>
              <a:rPr lang="en-US" altLang="zh-TW" sz="2000" b="1" dirty="0"/>
              <a:t>Oracle 7</a:t>
            </a:r>
            <a:r>
              <a:rPr lang="zh-TW" altLang="en-US" sz="2000" b="1" dirty="0" smtClean="0"/>
              <a:t>。</a:t>
            </a:r>
            <a:endParaRPr lang="en-US" altLang="zh-TW" sz="2000" b="1" dirty="0" smtClean="0"/>
          </a:p>
          <a:p>
            <a:pPr algn="just"/>
            <a:r>
              <a:rPr lang="zh-TW" altLang="en-US" sz="2000" b="1" dirty="0" smtClean="0"/>
              <a:t>該</a:t>
            </a:r>
            <a:r>
              <a:rPr lang="zh-TW" altLang="en-US" sz="2000" b="1" dirty="0"/>
              <a:t>資料庫軟體不僅穩定、</a:t>
            </a:r>
            <a:r>
              <a:rPr lang="zh-TW" altLang="en-US" sz="2000" b="1" dirty="0" smtClean="0"/>
              <a:t>效率</a:t>
            </a:r>
            <a:r>
              <a:rPr lang="zh-TW" altLang="en-US" sz="2000" b="1" dirty="0"/>
              <a:t>好，還提供相當多管理的工具，以及具主從</a:t>
            </a:r>
            <a:r>
              <a:rPr lang="zh-TW" altLang="en-US" sz="2000" b="1" dirty="0" smtClean="0"/>
              <a:t>架構</a:t>
            </a:r>
            <a:r>
              <a:rPr lang="en-US" altLang="zh-TW" sz="2000" b="1" dirty="0" smtClean="0"/>
              <a:t>(client-server architecture)</a:t>
            </a:r>
            <a:r>
              <a:rPr lang="zh-TW" altLang="en-US" sz="2000" b="1" dirty="0" smtClean="0"/>
              <a:t>的</a:t>
            </a:r>
            <a:r>
              <a:rPr lang="zh-TW" altLang="en-US" sz="2000" b="1" dirty="0"/>
              <a:t>發展工具，所以一推出就很受好評。其自行研發的</a:t>
            </a:r>
            <a:r>
              <a:rPr lang="en-US" altLang="zh-TW" sz="2000" b="1" dirty="0"/>
              <a:t>PL/SQL</a:t>
            </a:r>
            <a:r>
              <a:rPr lang="zh-TW" altLang="en-US" sz="2000" b="1" dirty="0"/>
              <a:t>，也可供程式</a:t>
            </a:r>
            <a:r>
              <a:rPr lang="zh-TW" altLang="en-US" sz="2000" b="1" dirty="0" smtClean="0"/>
              <a:t>設計師</a:t>
            </a:r>
            <a:r>
              <a:rPr lang="zh-TW" altLang="en-US" sz="2000" b="1" dirty="0"/>
              <a:t>直接利用</a:t>
            </a:r>
            <a:r>
              <a:rPr lang="en-US" altLang="zh-TW" sz="2000" b="1" dirty="0"/>
              <a:t>SQL</a:t>
            </a:r>
            <a:r>
              <a:rPr lang="zh-TW" altLang="en-US" sz="2000" b="1" dirty="0"/>
              <a:t>撰寫函數和程序。</a:t>
            </a:r>
          </a:p>
        </p:txBody>
      </p:sp>
      <p:sp>
        <p:nvSpPr>
          <p:cNvPr id="2" name="匾額 1"/>
          <p:cNvSpPr/>
          <p:nvPr/>
        </p:nvSpPr>
        <p:spPr>
          <a:xfrm>
            <a:off x="780831" y="2393885"/>
            <a:ext cx="2205245" cy="447678"/>
          </a:xfrm>
          <a:prstGeom prst="plaque">
            <a:avLst/>
          </a:prstGeom>
          <a:solidFill>
            <a:schemeClr val="tx2"/>
          </a:solidFill>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latin typeface="微軟正黑體" pitchFamily="34" charset="-120"/>
                <a:ea typeface="微軟正黑體" pitchFamily="34" charset="-120"/>
              </a:rPr>
              <a:t>Oracle</a:t>
            </a:r>
            <a:r>
              <a:rPr lang="zh-TW" altLang="en-US" sz="2400" b="1" dirty="0">
                <a:latin typeface="微軟正黑體" pitchFamily="34" charset="-120"/>
                <a:ea typeface="微軟正黑體" pitchFamily="34" charset="-120"/>
              </a:rPr>
              <a:t>簡介</a:t>
            </a:r>
          </a:p>
        </p:txBody>
      </p:sp>
      <p:pic>
        <p:nvPicPr>
          <p:cNvPr id="5" name="圖片 4"/>
          <p:cNvPicPr>
            <a:picLocks noChangeAspect="1"/>
          </p:cNvPicPr>
          <p:nvPr/>
        </p:nvPicPr>
        <p:blipFill>
          <a:blip r:embed="rId2"/>
          <a:stretch>
            <a:fillRect/>
          </a:stretch>
        </p:blipFill>
        <p:spPr>
          <a:xfrm>
            <a:off x="521550" y="3048702"/>
            <a:ext cx="2723809" cy="1142857"/>
          </a:xfrm>
          <a:prstGeom prst="roundRect">
            <a:avLst>
              <a:gd name="adj" fmla="val 16667"/>
            </a:avLst>
          </a:prstGeom>
          <a:ln>
            <a:noFill/>
          </a:ln>
          <a:effectLst>
            <a:outerShdw blurRad="76200" dist="38100" dir="7800000" algn="tl" rotWithShape="0">
              <a:srgbClr val="000000">
                <a:alpha val="40000"/>
              </a:srgbClr>
            </a:outerShdw>
            <a:reflection blurRad="6350" stA="50000" endA="300" endPos="90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安全控管的</a:t>
            </a:r>
            <a:r>
              <a:rPr lang="zh-TW" altLang="en-US" dirty="0" smtClean="0"/>
              <a:t>困難</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資料庫系統裡常常整合來自不同單位的資料，譬如學校的系統可能整合人事薪資資料，以及學生的成績資料。</a:t>
            </a:r>
            <a:endParaRPr lang="en-US" altLang="zh-TW" dirty="0" smtClean="0"/>
          </a:p>
          <a:p>
            <a:r>
              <a:rPr lang="zh-TW" altLang="en-US" dirty="0" smtClean="0"/>
              <a:t>在目前資訊安全很重要的時代，我們希望限定各個單位的人，只看到其負責的部分，譬如限定人事室的職員只看到人事資料，會計室只看到薪資資料，教務處只看到成績資料。</a:t>
            </a:r>
            <a:endParaRPr lang="zh-TW"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r>
              <a:rPr lang="en-US" altLang="zh-TW" dirty="0" smtClean="0"/>
              <a:t>13-4 </a:t>
            </a:r>
            <a:r>
              <a:rPr lang="zh-TW" altLang="en-US" dirty="0" smtClean="0"/>
              <a:t>資料探勘</a:t>
            </a:r>
          </a:p>
        </p:txBody>
      </p:sp>
      <p:sp>
        <p:nvSpPr>
          <p:cNvPr id="52227" name="內容版面配置區 2"/>
          <p:cNvSpPr>
            <a:spLocks noGrp="1"/>
          </p:cNvSpPr>
          <p:nvPr>
            <p:ph idx="1"/>
          </p:nvPr>
        </p:nvSpPr>
        <p:spPr/>
        <p:txBody>
          <a:bodyPr>
            <a:normAutofit lnSpcReduction="10000"/>
          </a:bodyPr>
          <a:lstStyle/>
          <a:p>
            <a:r>
              <a:rPr lang="zh-TW" altLang="en-US" smtClean="0"/>
              <a:t>資料探勘（</a:t>
            </a:r>
            <a:r>
              <a:rPr lang="en-US" altLang="zh-TW" smtClean="0"/>
              <a:t>Data Mining</a:t>
            </a:r>
            <a:r>
              <a:rPr lang="zh-TW" altLang="en-US" smtClean="0"/>
              <a:t>；</a:t>
            </a:r>
            <a:r>
              <a:rPr lang="en-US" altLang="zh-TW" smtClean="0"/>
              <a:t>DM</a:t>
            </a:r>
            <a:r>
              <a:rPr lang="zh-TW" altLang="en-US" smtClean="0"/>
              <a:t>）：從大量的未處理資料（</a:t>
            </a:r>
            <a:r>
              <a:rPr lang="en-US" altLang="zh-TW" smtClean="0"/>
              <a:t>raw data</a:t>
            </a:r>
            <a:r>
              <a:rPr lang="zh-TW" altLang="en-US" smtClean="0"/>
              <a:t>）中，挖掘出有建設性的資訊（</a:t>
            </a:r>
            <a:r>
              <a:rPr lang="en-US" altLang="zh-TW" smtClean="0"/>
              <a:t>information</a:t>
            </a:r>
            <a:r>
              <a:rPr lang="zh-TW" altLang="en-US" smtClean="0"/>
              <a:t>）</a:t>
            </a:r>
            <a:endParaRPr lang="en-US" altLang="zh-TW" smtClean="0"/>
          </a:p>
          <a:p>
            <a:r>
              <a:rPr lang="zh-TW" altLang="en-US" smtClean="0"/>
              <a:t>資料探勘的實例</a:t>
            </a:r>
            <a:endParaRPr lang="en-US" altLang="zh-TW" smtClean="0"/>
          </a:p>
          <a:p>
            <a:pPr lvl="1"/>
            <a:r>
              <a:rPr lang="zh-TW" altLang="en-US" smtClean="0"/>
              <a:t>美國的沃爾瑪（</a:t>
            </a:r>
            <a:r>
              <a:rPr lang="en-US" altLang="zh-TW" smtClean="0"/>
              <a:t>Wal-Mart</a:t>
            </a:r>
            <a:r>
              <a:rPr lang="zh-TW" altLang="en-US" smtClean="0"/>
              <a:t>）公司，利用資料探勘的技術後，發現啤酒和尿片常常一起被購買</a:t>
            </a:r>
            <a:endParaRPr lang="en-US" altLang="zh-TW" smtClean="0"/>
          </a:p>
          <a:p>
            <a:pPr lvl="1"/>
            <a:r>
              <a:rPr lang="zh-TW" altLang="en-US" smtClean="0"/>
              <a:t>公司把這兩項貨品擺在附近，由於顧客覺得購買方便，而造成這兩項產品的銷售率都成長</a:t>
            </a:r>
            <a:r>
              <a:rPr lang="en-US" altLang="zh-TW" smtClean="0"/>
              <a:t>3 </a:t>
            </a:r>
            <a:r>
              <a:rPr lang="zh-TW" altLang="en-US" smtClean="0"/>
              <a:t>成以上。</a:t>
            </a:r>
          </a:p>
        </p:txBody>
      </p:sp>
    </p:spTree>
    <p:extLst>
      <p:ext uri="{BB962C8B-B14F-4D97-AF65-F5344CB8AC3E}">
        <p14:creationId xmlns:p14="http://schemas.microsoft.com/office/powerpoint/2010/main" val="320447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r>
              <a:rPr lang="zh-TW" altLang="en-US" smtClean="0"/>
              <a:t>資料探勘的應用之一</a:t>
            </a:r>
          </a:p>
        </p:txBody>
      </p:sp>
      <p:sp>
        <p:nvSpPr>
          <p:cNvPr id="53251" name="內容版面配置區 2"/>
          <p:cNvSpPr>
            <a:spLocks noGrp="1"/>
          </p:cNvSpPr>
          <p:nvPr>
            <p:ph idx="1"/>
          </p:nvPr>
        </p:nvSpPr>
        <p:spPr/>
        <p:txBody>
          <a:bodyPr>
            <a:normAutofit fontScale="92500"/>
          </a:bodyPr>
          <a:lstStyle/>
          <a:p>
            <a:r>
              <a:rPr lang="zh-TW" altLang="en-US" smtClean="0"/>
              <a:t>針對客戶關係管理（</a:t>
            </a:r>
            <a:r>
              <a:rPr lang="en-US" altLang="zh-TW" smtClean="0"/>
              <a:t>Customer Relationship Management</a:t>
            </a:r>
            <a:r>
              <a:rPr lang="zh-TW" altLang="en-US" smtClean="0"/>
              <a:t>；</a:t>
            </a:r>
            <a:r>
              <a:rPr lang="en-US" altLang="zh-TW" smtClean="0"/>
              <a:t>CRM</a:t>
            </a:r>
            <a:r>
              <a:rPr lang="zh-TW" altLang="en-US" smtClean="0"/>
              <a:t>）上，ＤＭ可能的應用與好處如下：</a:t>
            </a:r>
          </a:p>
          <a:p>
            <a:pPr lvl="1"/>
            <a:r>
              <a:rPr lang="zh-TW" altLang="en-US" smtClean="0"/>
              <a:t>了解客戶的滿意度，與客戶建立良好的互動；</a:t>
            </a:r>
          </a:p>
          <a:p>
            <a:pPr lvl="1"/>
            <a:r>
              <a:rPr lang="zh-TW" altLang="en-US" smtClean="0"/>
              <a:t>精確地掌握顧客消費習性，主動傳遞資訊給客戶；</a:t>
            </a:r>
          </a:p>
          <a:p>
            <a:pPr lvl="1"/>
            <a:r>
              <a:rPr lang="zh-TW" altLang="en-US" smtClean="0"/>
              <a:t>根據使用者的使用行為，事先偵察出不合理的使用狀況；</a:t>
            </a:r>
          </a:p>
          <a:p>
            <a:pPr lvl="1"/>
            <a:r>
              <a:rPr lang="zh-TW" altLang="en-US" smtClean="0"/>
              <a:t>分析潛藏的客戶群，或針對特定消費行為的顧客群做促銷。</a:t>
            </a:r>
          </a:p>
        </p:txBody>
      </p:sp>
    </p:spTree>
    <p:extLst>
      <p:ext uri="{BB962C8B-B14F-4D97-AF65-F5344CB8AC3E}">
        <p14:creationId xmlns:p14="http://schemas.microsoft.com/office/powerpoint/2010/main" val="113054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p:cNvSpPr>
            <a:spLocks noGrp="1"/>
          </p:cNvSpPr>
          <p:nvPr>
            <p:ph type="title"/>
          </p:nvPr>
        </p:nvSpPr>
        <p:spPr/>
        <p:txBody>
          <a:bodyPr/>
          <a:lstStyle/>
          <a:p>
            <a:r>
              <a:rPr lang="zh-TW" altLang="en-US" smtClean="0"/>
              <a:t>資料探勘產生的常見資訊類別</a:t>
            </a:r>
          </a:p>
        </p:txBody>
      </p:sp>
      <p:sp>
        <p:nvSpPr>
          <p:cNvPr id="54275" name="內容版面配置區 2"/>
          <p:cNvSpPr>
            <a:spLocks noGrp="1"/>
          </p:cNvSpPr>
          <p:nvPr>
            <p:ph idx="1"/>
          </p:nvPr>
        </p:nvSpPr>
        <p:spPr>
          <a:xfrm>
            <a:off x="386535" y="1918906"/>
            <a:ext cx="8229600" cy="3912298"/>
          </a:xfrm>
        </p:spPr>
        <p:txBody>
          <a:bodyPr/>
          <a:lstStyle/>
          <a:p>
            <a:r>
              <a:rPr lang="zh-TW" altLang="en-US" dirty="0" smtClean="0"/>
              <a:t>關聯規則（</a:t>
            </a:r>
            <a:r>
              <a:rPr lang="en-US" altLang="zh-TW" dirty="0" smtClean="0"/>
              <a:t>association rule</a:t>
            </a:r>
            <a:r>
              <a:rPr lang="zh-TW" altLang="en-US" dirty="0" smtClean="0"/>
              <a:t>）</a:t>
            </a:r>
            <a:endParaRPr lang="en-US" altLang="zh-TW" dirty="0" smtClean="0"/>
          </a:p>
          <a:p>
            <a:pPr lvl="1"/>
            <a:r>
              <a:rPr lang="zh-TW" altLang="en-US" dirty="0" smtClean="0"/>
              <a:t>規則範例：「若買啤酒則買尿片」，表示成：</a:t>
            </a:r>
            <a:endParaRPr lang="en-US" altLang="zh-TW" dirty="0" smtClean="0"/>
          </a:p>
          <a:p>
            <a:pPr lvl="1"/>
            <a:endParaRPr lang="en-US" altLang="zh-TW" dirty="0" smtClean="0"/>
          </a:p>
          <a:p>
            <a:pPr lvl="1"/>
            <a:r>
              <a:rPr lang="zh-TW" altLang="en-US" dirty="0" smtClean="0"/>
              <a:t>規則必須伴隨支持度（</a:t>
            </a:r>
            <a:r>
              <a:rPr lang="en-US" altLang="zh-TW" dirty="0" smtClean="0"/>
              <a:t>support</a:t>
            </a:r>
            <a:r>
              <a:rPr lang="zh-TW" altLang="en-US" dirty="0" smtClean="0"/>
              <a:t>） 和信心度（</a:t>
            </a:r>
            <a:r>
              <a:rPr lang="en-US" altLang="zh-TW" dirty="0" smtClean="0"/>
              <a:t>confidence</a:t>
            </a:r>
            <a:r>
              <a:rPr lang="zh-TW" altLang="en-US" dirty="0" smtClean="0"/>
              <a:t>）</a:t>
            </a:r>
            <a:endParaRPr lang="en-US" altLang="zh-TW" dirty="0" smtClean="0"/>
          </a:p>
          <a:p>
            <a:r>
              <a:rPr lang="zh-TW" altLang="en-US" dirty="0" smtClean="0"/>
              <a:t>分類（</a:t>
            </a:r>
            <a:r>
              <a:rPr lang="en-US" altLang="zh-TW" dirty="0" smtClean="0"/>
              <a:t>classification</a:t>
            </a:r>
            <a:r>
              <a:rPr lang="zh-TW" altLang="en-US" dirty="0" smtClean="0"/>
              <a:t>）</a:t>
            </a:r>
            <a:endParaRPr lang="en-US" altLang="zh-TW" dirty="0" smtClean="0"/>
          </a:p>
          <a:p>
            <a:pPr lvl="1"/>
            <a:r>
              <a:rPr lang="zh-TW" altLang="en-US" dirty="0" smtClean="0"/>
              <a:t>根據既有的資料和一些特性，建立出一些分類法則，以推測一個新的狀況屬於哪一類：</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2857118"/>
            <a:ext cx="64865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097" y="5566911"/>
            <a:ext cx="64389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95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a:xfrm>
            <a:off x="662763" y="908720"/>
            <a:ext cx="8002587" cy="847725"/>
          </a:xfrm>
        </p:spPr>
        <p:txBody>
          <a:bodyPr/>
          <a:lstStyle/>
          <a:p>
            <a:r>
              <a:rPr lang="zh-TW" altLang="en-US" dirty="0" smtClean="0"/>
              <a:t>資料探勘產生的常見資訊類別</a:t>
            </a:r>
            <a:r>
              <a:rPr lang="zh-TW" altLang="en-US" sz="2000" dirty="0" smtClean="0"/>
              <a:t>（續）</a:t>
            </a:r>
          </a:p>
        </p:txBody>
      </p:sp>
      <p:sp>
        <p:nvSpPr>
          <p:cNvPr id="55299" name="內容版面配置區 2"/>
          <p:cNvSpPr>
            <a:spLocks noGrp="1"/>
          </p:cNvSpPr>
          <p:nvPr>
            <p:ph idx="1"/>
          </p:nvPr>
        </p:nvSpPr>
        <p:spPr/>
        <p:txBody>
          <a:bodyPr/>
          <a:lstStyle/>
          <a:p>
            <a:r>
              <a:rPr lang="zh-TW" altLang="en-US" smtClean="0"/>
              <a:t>分群（</a:t>
            </a:r>
            <a:r>
              <a:rPr lang="en-US" altLang="zh-TW" smtClean="0"/>
              <a:t>clustering</a:t>
            </a:r>
            <a:r>
              <a:rPr lang="zh-TW" altLang="en-US" smtClean="0"/>
              <a:t>）</a:t>
            </a:r>
          </a:p>
          <a:p>
            <a:pPr lvl="1"/>
            <a:r>
              <a:rPr lang="zh-TW" altLang="en-US" smtClean="0"/>
              <a:t>把具有相同或類似特性的物件分做同一群</a:t>
            </a:r>
            <a:endParaRPr lang="en-US" altLang="zh-TW" smtClean="0"/>
          </a:p>
          <a:p>
            <a:pPr lvl="1"/>
            <a:r>
              <a:rPr lang="zh-TW" altLang="en-US" smtClean="0"/>
              <a:t>在網路書店的範例中，我們可以根據使用者的購買行為將其分群，然後主動推薦新書</a:t>
            </a:r>
            <a:endParaRPr lang="en-US" altLang="zh-TW" smtClean="0"/>
          </a:p>
          <a:p>
            <a:pPr lvl="1"/>
            <a:r>
              <a:rPr lang="zh-TW" altLang="en-US" smtClean="0"/>
              <a:t>在空間資料上，我們可以把每一次犯罪的地點記錄下來，然後經由分群得知犯罪率特別高的區域</a:t>
            </a:r>
          </a:p>
        </p:txBody>
      </p:sp>
    </p:spTree>
    <p:extLst>
      <p:ext uri="{BB962C8B-B14F-4D97-AF65-F5344CB8AC3E}">
        <p14:creationId xmlns:p14="http://schemas.microsoft.com/office/powerpoint/2010/main" val="208560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zh-TW" altLang="en-US" smtClean="0"/>
              <a:t>進行資料探勘的步驟</a:t>
            </a:r>
          </a:p>
        </p:txBody>
      </p:sp>
      <p:sp>
        <p:nvSpPr>
          <p:cNvPr id="56323" name="內容版面配置區 2"/>
          <p:cNvSpPr>
            <a:spLocks noGrp="1"/>
          </p:cNvSpPr>
          <p:nvPr>
            <p:ph idx="1"/>
          </p:nvPr>
        </p:nvSpPr>
        <p:spPr/>
        <p:txBody>
          <a:bodyPr>
            <a:normAutofit fontScale="92500"/>
          </a:bodyPr>
          <a:lstStyle/>
          <a:p>
            <a:r>
              <a:rPr lang="zh-TW" altLang="en-US" smtClean="0"/>
              <a:t>資料管理與準備</a:t>
            </a:r>
            <a:endParaRPr lang="en-US" altLang="zh-TW" smtClean="0"/>
          </a:p>
          <a:p>
            <a:pPr lvl="1"/>
            <a:r>
              <a:rPr lang="zh-TW" altLang="en-US" smtClean="0"/>
              <a:t>資料可能必須轉化以符合資料探勘演算法的要求。</a:t>
            </a:r>
            <a:endParaRPr lang="en-US" altLang="zh-TW" smtClean="0"/>
          </a:p>
          <a:p>
            <a:pPr lvl="1"/>
            <a:r>
              <a:rPr lang="en-US" altLang="zh-TW" smtClean="0"/>
              <a:t>raw data </a:t>
            </a:r>
            <a:r>
              <a:rPr lang="zh-TW" altLang="en-US" smtClean="0"/>
              <a:t>中不合理的資料必須移除</a:t>
            </a:r>
            <a:endParaRPr lang="en-US" altLang="zh-TW" smtClean="0"/>
          </a:p>
          <a:p>
            <a:r>
              <a:rPr lang="zh-TW" altLang="en-US" smtClean="0"/>
              <a:t>建立模型以分析資料</a:t>
            </a:r>
            <a:endParaRPr lang="en-US" altLang="zh-TW" smtClean="0"/>
          </a:p>
          <a:p>
            <a:pPr lvl="1"/>
            <a:r>
              <a:rPr lang="zh-TW" altLang="en-US" smtClean="0"/>
              <a:t>選擇適當的演算法</a:t>
            </a:r>
            <a:endParaRPr lang="en-US" altLang="zh-TW" smtClean="0"/>
          </a:p>
          <a:p>
            <a:pPr lvl="1"/>
            <a:r>
              <a:rPr lang="zh-TW" altLang="en-US" smtClean="0"/>
              <a:t>設定參數</a:t>
            </a:r>
            <a:endParaRPr lang="en-US" altLang="zh-TW" smtClean="0"/>
          </a:p>
          <a:p>
            <a:r>
              <a:rPr lang="zh-TW" altLang="en-US" smtClean="0"/>
              <a:t>輸出結果</a:t>
            </a:r>
            <a:endParaRPr lang="en-US" altLang="zh-TW" smtClean="0"/>
          </a:p>
          <a:p>
            <a:pPr lvl="1"/>
            <a:r>
              <a:rPr lang="zh-TW" altLang="en-US" smtClean="0"/>
              <a:t>通常以圖形或報表呈現</a:t>
            </a:r>
          </a:p>
        </p:txBody>
      </p:sp>
    </p:spTree>
    <p:extLst>
      <p:ext uri="{BB962C8B-B14F-4D97-AF65-F5344CB8AC3E}">
        <p14:creationId xmlns:p14="http://schemas.microsoft.com/office/powerpoint/2010/main" val="1291917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p:txBody>
          <a:bodyPr/>
          <a:lstStyle/>
          <a:p>
            <a:r>
              <a:rPr lang="en-US" altLang="zh-TW" dirty="0" smtClean="0">
                <a:hlinkClick r:id="rId2" action="ppaction://hlinksldjump"/>
              </a:rPr>
              <a:t>XML</a:t>
            </a:r>
            <a:r>
              <a:rPr lang="zh-TW" altLang="en-US" dirty="0" smtClean="0">
                <a:hlinkClick r:id="rId2" action="ppaction://hlinksldjump"/>
              </a:rPr>
              <a:t>文件結構</a:t>
            </a:r>
            <a:endParaRPr lang="en-US" altLang="zh-TW" dirty="0" smtClean="0"/>
          </a:p>
          <a:p>
            <a:r>
              <a:rPr lang="zh-TW" altLang="en-US" dirty="0" smtClean="0">
                <a:hlinkClick r:id="rId3" action="ppaction://hlinksldjump"/>
              </a:rPr>
              <a:t>文件物件模型</a:t>
            </a:r>
            <a:endParaRPr lang="en-US" altLang="zh-TW" dirty="0" smtClean="0"/>
          </a:p>
          <a:p>
            <a:r>
              <a:rPr lang="zh-TW" altLang="en-US" dirty="0" smtClean="0">
                <a:hlinkClick r:id="rId4" action="ppaction://hlinksldjump"/>
              </a:rPr>
              <a:t>文件型態定義</a:t>
            </a:r>
            <a:endParaRPr lang="en-US" altLang="zh-TW" dirty="0" smtClean="0"/>
          </a:p>
          <a:p>
            <a:r>
              <a:rPr lang="en-US" altLang="zh-TW" dirty="0" err="1" smtClean="0">
                <a:hlinkClick r:id="rId5" action="ppaction://hlinksldjump"/>
              </a:rPr>
              <a:t>Xpath</a:t>
            </a:r>
            <a:r>
              <a:rPr lang="zh-TW" altLang="en-US" dirty="0" smtClean="0">
                <a:hlinkClick r:id="rId5" action="ppaction://hlinksldjump"/>
              </a:rPr>
              <a:t>標準</a:t>
            </a:r>
            <a:endParaRPr lang="en-US" altLang="zh-TW" dirty="0" smtClean="0"/>
          </a:p>
          <a:p>
            <a:r>
              <a:rPr lang="en-US" altLang="zh-TW" dirty="0" smtClean="0">
                <a:hlinkClick r:id="rId6" action="ppaction://hlinksldjump"/>
              </a:rPr>
              <a:t>XQuery</a:t>
            </a:r>
            <a:r>
              <a:rPr lang="zh-TW" altLang="en-US" dirty="0" smtClean="0">
                <a:hlinkClick r:id="rId6" action="ppaction://hlinksldjump"/>
              </a:rPr>
              <a:t>查詢語言</a:t>
            </a:r>
            <a:endParaRPr lang="zh-TW" altLang="en-US" dirty="0"/>
          </a:p>
        </p:txBody>
      </p:sp>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98350" y="3113965"/>
            <a:ext cx="2888450" cy="2888450"/>
          </a:xfrm>
          <a:prstGeom prst="rect">
            <a:avLst/>
          </a:prstGeom>
        </p:spPr>
      </p:pic>
      <p:pic>
        <p:nvPicPr>
          <p:cNvPr id="5" name="圖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7375" y="4980126"/>
            <a:ext cx="1669250" cy="1669250"/>
          </a:xfrm>
          <a:prstGeom prst="rect">
            <a:avLst/>
          </a:prstGeom>
        </p:spPr>
      </p:pic>
    </p:spTree>
    <p:extLst>
      <p:ext uri="{BB962C8B-B14F-4D97-AF65-F5344CB8AC3E}">
        <p14:creationId xmlns:p14="http://schemas.microsoft.com/office/powerpoint/2010/main" val="206041052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13-5 XML</a:t>
            </a:r>
            <a:r>
              <a:rPr lang="zh-TW" altLang="en-US" dirty="0" smtClean="0"/>
              <a:t>簡介</a:t>
            </a:r>
            <a:endParaRPr lang="zh-TW" altLang="en-US" dirty="0"/>
          </a:p>
        </p:txBody>
      </p:sp>
      <p:sp>
        <p:nvSpPr>
          <p:cNvPr id="4" name="內容版面配置區 3"/>
          <p:cNvSpPr>
            <a:spLocks noGrp="1"/>
          </p:cNvSpPr>
          <p:nvPr>
            <p:ph idx="1"/>
          </p:nvPr>
        </p:nvSpPr>
        <p:spPr/>
        <p:txBody>
          <a:bodyPr>
            <a:normAutofit/>
          </a:bodyPr>
          <a:lstStyle/>
          <a:p>
            <a:r>
              <a:rPr lang="zh-TW" altLang="en-US" dirty="0" smtClean="0">
                <a:solidFill>
                  <a:srgbClr val="C00000"/>
                </a:solidFill>
              </a:rPr>
              <a:t>全球資訊網</a:t>
            </a:r>
            <a:r>
              <a:rPr lang="en-US" altLang="zh-TW" dirty="0" smtClean="0"/>
              <a:t>(World-Wide-Web</a:t>
            </a:r>
            <a:r>
              <a:rPr lang="zh-TW" altLang="en-US" dirty="0" smtClean="0"/>
              <a:t>；簡稱</a:t>
            </a:r>
            <a:r>
              <a:rPr lang="en-US" altLang="zh-TW" dirty="0" smtClean="0"/>
              <a:t>WWW</a:t>
            </a:r>
            <a:r>
              <a:rPr lang="zh-TW" altLang="en-US" dirty="0" smtClean="0"/>
              <a:t>或</a:t>
            </a:r>
            <a:r>
              <a:rPr lang="en-US" altLang="zh-TW" dirty="0" smtClean="0"/>
              <a:t>Web)</a:t>
            </a:r>
            <a:r>
              <a:rPr lang="zh-TW" altLang="en-US" dirty="0" smtClean="0"/>
              <a:t>已經可以說是全世界資訊分享的主要方式，因為它在無遠弗屆的廣域網路環境中，提供一種便利且簡單的方式去存取資料，所以相當多的企業已經將其產品廣告或可分享的資料放在網際網路上。</a:t>
            </a:r>
            <a:endParaRPr lang="zh-TW" alt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p:txBody>
          <a:bodyPr/>
          <a:lstStyle/>
          <a:p>
            <a:r>
              <a:rPr lang="en-US" altLang="zh-TW" dirty="0"/>
              <a:t>WWW</a:t>
            </a:r>
            <a:r>
              <a:rPr lang="zh-TW" altLang="en-US" dirty="0"/>
              <a:t>上所接受的資料型態是符合</a:t>
            </a:r>
            <a:r>
              <a:rPr lang="en-US" altLang="zh-TW" dirty="0"/>
              <a:t>HTML</a:t>
            </a:r>
            <a:r>
              <a:rPr lang="zh-TW" altLang="en-US" dirty="0"/>
              <a:t>格式的文件，但是原本</a:t>
            </a:r>
            <a:r>
              <a:rPr lang="en-US" altLang="zh-TW" dirty="0"/>
              <a:t>HTML</a:t>
            </a:r>
            <a:r>
              <a:rPr lang="zh-TW" altLang="en-US" dirty="0"/>
              <a:t>是設計為顯示資料之用，以便將文件內容呈現在使用者面前，所以內含許多控制輸出的標籤</a:t>
            </a:r>
            <a:r>
              <a:rPr lang="en-US" altLang="zh-TW" dirty="0"/>
              <a:t>(tag)</a:t>
            </a:r>
            <a:r>
              <a:rPr lang="zh-TW" altLang="en-US" dirty="0"/>
              <a:t>，如</a:t>
            </a:r>
            <a:r>
              <a:rPr lang="en-US" altLang="zh-TW" dirty="0"/>
              <a:t>&lt;table&gt;</a:t>
            </a:r>
            <a:r>
              <a:rPr lang="zh-TW" altLang="en-US" dirty="0"/>
              <a:t>、</a:t>
            </a:r>
            <a:r>
              <a:rPr lang="en-US" altLang="zh-TW" dirty="0"/>
              <a:t>&lt;font&gt;</a:t>
            </a:r>
            <a:r>
              <a:rPr lang="zh-TW" altLang="en-US" dirty="0"/>
              <a:t>、</a:t>
            </a:r>
            <a:r>
              <a:rPr lang="en-US" altLang="zh-TW" dirty="0"/>
              <a:t>&lt;</a:t>
            </a:r>
            <a:r>
              <a:rPr lang="en-US" altLang="zh-TW" dirty="0" err="1"/>
              <a:t>ol</a:t>
            </a:r>
            <a:r>
              <a:rPr lang="en-US" altLang="zh-TW" dirty="0"/>
              <a:t>&gt;</a:t>
            </a:r>
            <a:r>
              <a:rPr lang="zh-TW" altLang="en-US" dirty="0"/>
              <a:t>、</a:t>
            </a:r>
            <a:r>
              <a:rPr lang="en-US" altLang="zh-TW" dirty="0"/>
              <a:t>&lt;li&gt;…</a:t>
            </a:r>
            <a:r>
              <a:rPr lang="zh-TW" altLang="en-US" dirty="0"/>
              <a:t>等，而不是表示資訊的內容及它的結構，其缺乏對資訊意涵的描述，所以不利於自動化的資訊傳遞與交流。</a:t>
            </a:r>
          </a:p>
          <a:p>
            <a:endParaRPr lang="zh-TW" altLang="en-US" dirty="0"/>
          </a:p>
        </p:txBody>
      </p:sp>
    </p:spTree>
    <p:extLst>
      <p:ext uri="{BB962C8B-B14F-4D97-AF65-F5344CB8AC3E}">
        <p14:creationId xmlns:p14="http://schemas.microsoft.com/office/powerpoint/2010/main" val="225341882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a:xfrm>
            <a:off x="457200" y="1989138"/>
            <a:ext cx="8229600" cy="4137025"/>
          </a:xfrm>
        </p:spPr>
        <p:txBody>
          <a:bodyPr>
            <a:normAutofit/>
          </a:bodyPr>
          <a:lstStyle/>
          <a:p>
            <a:r>
              <a:rPr lang="zh-TW" altLang="en-US" dirty="0" smtClean="0">
                <a:solidFill>
                  <a:srgbClr val="C00000"/>
                </a:solidFill>
              </a:rPr>
              <a:t>可延伸式標記語言</a:t>
            </a:r>
            <a:r>
              <a:rPr lang="en-US" altLang="zh-TW" dirty="0" smtClean="0"/>
              <a:t>(Extensible Markup Language</a:t>
            </a:r>
            <a:r>
              <a:rPr lang="zh-TW" altLang="en-US" dirty="0" smtClean="0"/>
              <a:t>；</a:t>
            </a:r>
            <a:r>
              <a:rPr lang="en-US" altLang="zh-TW" dirty="0" smtClean="0"/>
              <a:t>XML)</a:t>
            </a:r>
            <a:r>
              <a:rPr lang="zh-TW" altLang="en-US" dirty="0" smtClean="0"/>
              <a:t>，已成為最近</a:t>
            </a:r>
            <a:r>
              <a:rPr lang="en-US" altLang="zh-TW" dirty="0" smtClean="0"/>
              <a:t>Web</a:t>
            </a:r>
            <a:r>
              <a:rPr lang="zh-TW" altLang="en-US" dirty="0" smtClean="0"/>
              <a:t>上相當受到重視的格式。</a:t>
            </a:r>
            <a:endParaRPr lang="en-US" altLang="zh-TW" dirty="0" smtClean="0"/>
          </a:p>
          <a:p>
            <a:r>
              <a:rPr lang="en-US" altLang="zh-TW" dirty="0" smtClean="0"/>
              <a:t>XML</a:t>
            </a:r>
            <a:r>
              <a:rPr lang="zh-TW" altLang="en-US" dirty="0" smtClean="0"/>
              <a:t>是由</a:t>
            </a:r>
            <a:r>
              <a:rPr lang="en-US" altLang="zh-TW" dirty="0" smtClean="0"/>
              <a:t>W3C</a:t>
            </a:r>
            <a:r>
              <a:rPr lang="zh-TW" altLang="en-US" dirty="0" smtClean="0"/>
              <a:t>制定的一個有關於描述資訊的上層語言</a:t>
            </a:r>
            <a:r>
              <a:rPr lang="en-US" altLang="zh-TW" dirty="0" smtClean="0"/>
              <a:t>(meta language)</a:t>
            </a:r>
            <a:r>
              <a:rPr lang="zh-TW" altLang="en-US" dirty="0" smtClean="0"/>
              <a:t>，其</a:t>
            </a:r>
            <a:r>
              <a:rPr lang="en-US" altLang="zh-TW" dirty="0" smtClean="0"/>
              <a:t>1.0</a:t>
            </a:r>
            <a:r>
              <a:rPr lang="zh-TW" altLang="en-US" dirty="0" smtClean="0"/>
              <a:t>版於</a:t>
            </a:r>
            <a:r>
              <a:rPr lang="en-US" altLang="zh-TW" dirty="0" smtClean="0"/>
              <a:t>1998</a:t>
            </a:r>
            <a:r>
              <a:rPr lang="zh-TW" altLang="en-US" dirty="0" smtClean="0"/>
              <a:t>年</a:t>
            </a:r>
            <a:r>
              <a:rPr lang="en-US" altLang="zh-TW" dirty="0" smtClean="0"/>
              <a:t>2</a:t>
            </a:r>
            <a:r>
              <a:rPr lang="zh-TW" altLang="en-US" dirty="0" smtClean="0"/>
              <a:t>月正式推出。</a:t>
            </a:r>
            <a:endParaRPr lang="en-US" altLang="zh-TW" dirty="0" smtClean="0"/>
          </a:p>
          <a:p>
            <a:r>
              <a:rPr lang="en-US" altLang="zh-TW" dirty="0" smtClean="0"/>
              <a:t>XML</a:t>
            </a:r>
            <a:r>
              <a:rPr lang="zh-TW" altLang="en-US" dirty="0" smtClean="0"/>
              <a:t>的目的為定義一個描述資料之標準，允許使用者可以自由地定義標籤，以適當的結構來描述所要傳輸的資料。</a:t>
            </a:r>
            <a:endParaRPr lang="zh-TW"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a:xfrm>
            <a:off x="457200" y="1989138"/>
            <a:ext cx="8229600" cy="4137025"/>
          </a:xfrm>
        </p:spPr>
        <p:txBody>
          <a:bodyPr>
            <a:normAutofit lnSpcReduction="10000"/>
          </a:bodyPr>
          <a:lstStyle/>
          <a:p>
            <a:r>
              <a:rPr lang="en-US" altLang="zh-TW" dirty="0"/>
              <a:t>XML</a:t>
            </a:r>
            <a:r>
              <a:rPr lang="zh-TW" altLang="en-US" dirty="0"/>
              <a:t>規格將資料與使用者介面分離，所以易於達到自動化處理的目的</a:t>
            </a:r>
            <a:r>
              <a:rPr lang="zh-TW" altLang="en-US" dirty="0" smtClean="0"/>
              <a:t>。</a:t>
            </a:r>
            <a:endParaRPr lang="en-US" altLang="zh-TW" dirty="0" smtClean="0"/>
          </a:p>
          <a:p>
            <a:r>
              <a:rPr lang="en-US" altLang="zh-TW" dirty="0" smtClean="0"/>
              <a:t>XML</a:t>
            </a:r>
            <a:r>
              <a:rPr lang="zh-TW" altLang="en-US" dirty="0"/>
              <a:t>對於各類型資料</a:t>
            </a:r>
            <a:r>
              <a:rPr lang="en-US" altLang="zh-TW" dirty="0"/>
              <a:t>(</a:t>
            </a:r>
            <a:r>
              <a:rPr lang="zh-TW" altLang="en-US" dirty="0"/>
              <a:t>如物件、文章、圖形、文字檔、二元檔等</a:t>
            </a:r>
            <a:r>
              <a:rPr lang="en-US" altLang="zh-TW" dirty="0"/>
              <a:t>)</a:t>
            </a:r>
            <a:r>
              <a:rPr lang="zh-TW" altLang="en-US" dirty="0"/>
              <a:t>都能標註，且以文字為基礎來表示資料，不僅容易在異質系統之間傳遞交流，且能穿過防火牆，便於在不同企業間進行資料交換</a:t>
            </a:r>
            <a:r>
              <a:rPr lang="zh-TW" altLang="en-US" dirty="0" smtClean="0"/>
              <a:t>。</a:t>
            </a:r>
            <a:endParaRPr lang="en-US" altLang="zh-TW" dirty="0" smtClean="0"/>
          </a:p>
          <a:p>
            <a:r>
              <a:rPr lang="zh-TW" altLang="en-US" dirty="0" smtClean="0"/>
              <a:t>所以</a:t>
            </a:r>
            <a:r>
              <a:rPr lang="zh-TW" altLang="en-US" dirty="0"/>
              <a:t>，已經有相當多組織，將其資料表示標準化，以</a:t>
            </a:r>
            <a:r>
              <a:rPr lang="en-US" altLang="zh-TW" dirty="0"/>
              <a:t>XML</a:t>
            </a:r>
            <a:r>
              <a:rPr lang="zh-TW" altLang="en-US" dirty="0"/>
              <a:t>格式表示，作為在</a:t>
            </a:r>
            <a:r>
              <a:rPr lang="en-US" altLang="zh-TW" dirty="0"/>
              <a:t>Web</a:t>
            </a:r>
            <a:r>
              <a:rPr lang="zh-TW" altLang="en-US" dirty="0"/>
              <a:t>上資料共享的主要依據。</a:t>
            </a:r>
          </a:p>
          <a:p>
            <a:endParaRPr lang="zh-TW" altLang="en-US" dirty="0"/>
          </a:p>
        </p:txBody>
      </p:sp>
    </p:spTree>
    <p:extLst>
      <p:ext uri="{BB962C8B-B14F-4D97-AF65-F5344CB8AC3E}">
        <p14:creationId xmlns:p14="http://schemas.microsoft.com/office/powerpoint/2010/main" val="2688738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安全控管的困難</a:t>
            </a:r>
          </a:p>
        </p:txBody>
      </p:sp>
      <p:sp>
        <p:nvSpPr>
          <p:cNvPr id="3" name="內容版面配置區 2"/>
          <p:cNvSpPr>
            <a:spLocks noGrp="1"/>
          </p:cNvSpPr>
          <p:nvPr>
            <p:ph idx="1"/>
          </p:nvPr>
        </p:nvSpPr>
        <p:spPr/>
        <p:txBody>
          <a:bodyPr/>
          <a:lstStyle/>
          <a:p>
            <a:r>
              <a:rPr lang="zh-TW" altLang="en-US" dirty="0"/>
              <a:t>這方面的控管若是都利用程式碼來限制，既困難又不容易修改</a:t>
            </a:r>
            <a:r>
              <a:rPr lang="zh-TW" altLang="en-US" dirty="0" smtClean="0"/>
              <a:t>。</a:t>
            </a:r>
            <a:endParaRPr lang="en-US" altLang="zh-TW" dirty="0" smtClean="0"/>
          </a:p>
          <a:p>
            <a:r>
              <a:rPr lang="zh-TW" altLang="en-US" dirty="0" smtClean="0"/>
              <a:t>但是</a:t>
            </a:r>
            <a:r>
              <a:rPr lang="zh-TW" altLang="en-US" dirty="0"/>
              <a:t>在目前的資料庫系統，都可直接指定每個使用者或每個群組所能看到的資料，在使用權限的設定和修改方面都相當方便</a:t>
            </a:r>
            <a:r>
              <a:rPr lang="zh-TW" altLang="en-US" dirty="0" smtClean="0"/>
              <a:t>。</a:t>
            </a:r>
            <a:endParaRPr lang="zh-TW" altLang="en-US" dirty="0"/>
          </a:p>
        </p:txBody>
      </p:sp>
    </p:spTree>
    <p:extLst>
      <p:ext uri="{BB962C8B-B14F-4D97-AF65-F5344CB8AC3E}">
        <p14:creationId xmlns:p14="http://schemas.microsoft.com/office/powerpoint/2010/main" val="25369414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2" name="內容版面配置區 1"/>
          <p:cNvSpPr>
            <a:spLocks noGrp="1"/>
          </p:cNvSpPr>
          <p:nvPr>
            <p:ph idx="1"/>
          </p:nvPr>
        </p:nvSpPr>
        <p:spPr/>
        <p:txBody>
          <a:bodyPr/>
          <a:lstStyle/>
          <a:p>
            <a:r>
              <a:rPr lang="zh-TW" altLang="en-US" dirty="0" smtClean="0"/>
              <a:t>從</a:t>
            </a:r>
            <a:r>
              <a:rPr lang="en-US" altLang="zh-TW" dirty="0" smtClean="0"/>
              <a:t>XML</a:t>
            </a:r>
            <a:r>
              <a:rPr lang="zh-TW" altLang="en-US" dirty="0" smtClean="0"/>
              <a:t>提出至今，幾家重要的軟體廠商，如</a:t>
            </a:r>
            <a:r>
              <a:rPr lang="en-US" altLang="zh-TW" dirty="0" smtClean="0"/>
              <a:t>Oracle</a:t>
            </a:r>
            <a:r>
              <a:rPr lang="zh-TW" altLang="en-US" dirty="0" smtClean="0"/>
              <a:t>、</a:t>
            </a:r>
            <a:r>
              <a:rPr lang="en-US" altLang="zh-TW" dirty="0" smtClean="0"/>
              <a:t>HP</a:t>
            </a:r>
            <a:r>
              <a:rPr lang="zh-TW" altLang="en-US" dirty="0" smtClean="0"/>
              <a:t>、</a:t>
            </a:r>
            <a:r>
              <a:rPr lang="en-US" altLang="zh-TW" dirty="0" smtClean="0"/>
              <a:t>IBM</a:t>
            </a:r>
            <a:r>
              <a:rPr lang="zh-TW" altLang="en-US" dirty="0" smtClean="0"/>
              <a:t>、</a:t>
            </a:r>
            <a:r>
              <a:rPr lang="en-US" altLang="zh-TW" dirty="0" smtClean="0"/>
              <a:t>Microsoft</a:t>
            </a:r>
            <a:r>
              <a:rPr lang="zh-TW" altLang="en-US" dirty="0" smtClean="0"/>
              <a:t>等，皆全力的投入研發，並配合</a:t>
            </a:r>
            <a:r>
              <a:rPr lang="en-US" altLang="zh-TW" dirty="0" smtClean="0"/>
              <a:t>W3C</a:t>
            </a:r>
            <a:r>
              <a:rPr lang="zh-TW" altLang="en-US" dirty="0" smtClean="0"/>
              <a:t>的規格，不斷地推出新的產品與應用，所以</a:t>
            </a:r>
            <a:r>
              <a:rPr lang="en-US" altLang="zh-TW" dirty="0" smtClean="0"/>
              <a:t>XML</a:t>
            </a:r>
            <a:r>
              <a:rPr lang="zh-TW" altLang="en-US" dirty="0" smtClean="0"/>
              <a:t>的重要性絕對是不可忽視。</a:t>
            </a:r>
            <a:endParaRPr lang="en-US" altLang="zh-TW" dirty="0" smtClean="0"/>
          </a:p>
          <a:p>
            <a:r>
              <a:rPr lang="zh-TW" altLang="en-US" dirty="0" smtClean="0"/>
              <a:t>由於</a:t>
            </a:r>
            <a:r>
              <a:rPr lang="en-US" altLang="zh-TW" dirty="0" smtClean="0"/>
              <a:t>XML</a:t>
            </a:r>
            <a:r>
              <a:rPr lang="zh-TW" altLang="en-US" dirty="0" smtClean="0"/>
              <a:t>只提供表示資料的方式，必須配合</a:t>
            </a:r>
            <a:r>
              <a:rPr lang="en-US" altLang="zh-TW" dirty="0" smtClean="0"/>
              <a:t>W3C</a:t>
            </a:r>
            <a:r>
              <a:rPr lang="zh-TW" altLang="en-US" dirty="0" smtClean="0"/>
              <a:t>另外定義的輔助技術來處理</a:t>
            </a:r>
            <a:r>
              <a:rPr lang="en-US" altLang="zh-TW" dirty="0" smtClean="0"/>
              <a:t>XML</a:t>
            </a:r>
            <a:r>
              <a:rPr lang="zh-TW" altLang="en-US" dirty="0" smtClean="0"/>
              <a:t>資料。</a:t>
            </a:r>
            <a:endParaRPr lang="zh-TW"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XML</a:t>
            </a:r>
            <a:r>
              <a:rPr lang="zh-TW" altLang="en-US" dirty="0"/>
              <a:t>文件</a:t>
            </a:r>
            <a:r>
              <a:rPr lang="zh-TW" altLang="en-US" dirty="0" smtClean="0"/>
              <a:t>結構</a:t>
            </a:r>
            <a:endParaRPr lang="zh-TW" altLang="en-US" dirty="0"/>
          </a:p>
        </p:txBody>
      </p:sp>
      <p:sp>
        <p:nvSpPr>
          <p:cNvPr id="2" name="內容版面配置區 1"/>
          <p:cNvSpPr>
            <a:spLocks noGrp="1"/>
          </p:cNvSpPr>
          <p:nvPr>
            <p:ph idx="1"/>
          </p:nvPr>
        </p:nvSpPr>
        <p:spPr/>
        <p:txBody>
          <a:bodyPr/>
          <a:lstStyle/>
          <a:p>
            <a:r>
              <a:rPr lang="zh-TW" altLang="en-US" dirty="0" smtClean="0"/>
              <a:t>一個</a:t>
            </a:r>
            <a:r>
              <a:rPr lang="en-US" altLang="zh-TW" dirty="0" smtClean="0"/>
              <a:t>XML</a:t>
            </a:r>
            <a:r>
              <a:rPr lang="zh-TW" altLang="en-US" dirty="0" smtClean="0"/>
              <a:t>文件的範例如圖</a:t>
            </a:r>
            <a:r>
              <a:rPr lang="en-US" altLang="zh-TW" dirty="0" smtClean="0"/>
              <a:t>13-18</a:t>
            </a:r>
            <a:r>
              <a:rPr lang="zh-TW" altLang="en-US" dirty="0" smtClean="0"/>
              <a:t>所示，它表示了三本書籍的資料，每一本書則分別描述了書名、作者、出版廠商、出版日期等訊息。</a:t>
            </a:r>
            <a:endParaRPr lang="en-US" altLang="zh-TW" dirty="0" smtClean="0"/>
          </a:p>
          <a:p>
            <a:r>
              <a:rPr lang="zh-TW" altLang="en-US" dirty="0" smtClean="0"/>
              <a:t>由範例中，可看出</a:t>
            </a:r>
            <a:r>
              <a:rPr lang="en-US" altLang="zh-TW" dirty="0" smtClean="0"/>
              <a:t>XML</a:t>
            </a:r>
            <a:r>
              <a:rPr lang="zh-TW" altLang="en-US" dirty="0" smtClean="0"/>
              <a:t>文件利用適當的標註，來提供資料的結構及與語意有關的資訊。</a:t>
            </a:r>
            <a:endParaRPr lang="en-US" altLang="zh-TW" dirty="0" smtClean="0"/>
          </a:p>
          <a:p>
            <a:r>
              <a:rPr lang="zh-TW" altLang="en-US" dirty="0" smtClean="0"/>
              <a:t>特別注意的是：該文件只表示「資料」，並無指定「顯示介面」。</a:t>
            </a:r>
            <a:endParaRPr lang="zh-TW"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XML</a:t>
            </a:r>
            <a:r>
              <a:rPr lang="zh-TW" altLang="en-US" dirty="0"/>
              <a:t>文件結構</a:t>
            </a:r>
          </a:p>
        </p:txBody>
      </p:sp>
      <p:pic>
        <p:nvPicPr>
          <p:cNvPr id="39938" name="Picture 2"/>
          <p:cNvPicPr>
            <a:picLocks noGrp="1" noChangeAspect="1" noChangeArrowheads="1"/>
          </p:cNvPicPr>
          <p:nvPr>
            <p:ph idx="1"/>
          </p:nvPr>
        </p:nvPicPr>
        <p:blipFill>
          <a:blip r:embed="rId2" cstate="print"/>
          <a:stretch>
            <a:fillRect/>
          </a:stretch>
        </p:blipFill>
        <p:spPr>
          <a:xfrm>
            <a:off x="2025246" y="1853825"/>
            <a:ext cx="5247583" cy="4770530"/>
          </a:xfrm>
        </p:spPr>
      </p:pic>
      <p:sp>
        <p:nvSpPr>
          <p:cNvPr id="4" name="矩形 3"/>
          <p:cNvSpPr/>
          <p:nvPr/>
        </p:nvSpPr>
        <p:spPr>
          <a:xfrm>
            <a:off x="6475976" y="2627493"/>
            <a:ext cx="1609736"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文件範例</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XML</a:t>
            </a:r>
            <a:r>
              <a:rPr lang="zh-TW" altLang="en-US" dirty="0"/>
              <a:t>文件結構</a:t>
            </a:r>
          </a:p>
        </p:txBody>
      </p:sp>
      <p:sp>
        <p:nvSpPr>
          <p:cNvPr id="2" name="內容版面配置區 1"/>
          <p:cNvSpPr>
            <a:spLocks noGrp="1"/>
          </p:cNvSpPr>
          <p:nvPr>
            <p:ph idx="1"/>
          </p:nvPr>
        </p:nvSpPr>
        <p:spPr/>
        <p:txBody>
          <a:bodyPr>
            <a:normAutofit/>
          </a:bodyPr>
          <a:lstStyle/>
          <a:p>
            <a:r>
              <a:rPr lang="zh-TW" altLang="en-US" dirty="0" smtClean="0"/>
              <a:t>以下利用此範例進一步說明</a:t>
            </a:r>
            <a:r>
              <a:rPr lang="en-US" altLang="zh-TW" dirty="0" smtClean="0"/>
              <a:t>XML</a:t>
            </a:r>
            <a:r>
              <a:rPr lang="zh-TW" altLang="en-US" dirty="0" smtClean="0"/>
              <a:t>文件的架構。</a:t>
            </a:r>
            <a:r>
              <a:rPr lang="en-US" altLang="zh-TW" dirty="0" smtClean="0"/>
              <a:t>XML</a:t>
            </a:r>
            <a:r>
              <a:rPr lang="zh-TW" altLang="en-US" dirty="0" smtClean="0"/>
              <a:t>可說是由一個個元素</a:t>
            </a:r>
            <a:r>
              <a:rPr lang="en-US" altLang="zh-TW" dirty="0" smtClean="0"/>
              <a:t>(element)</a:t>
            </a:r>
            <a:r>
              <a:rPr lang="zh-TW" altLang="en-US" dirty="0" smtClean="0"/>
              <a:t>所組成的。</a:t>
            </a:r>
            <a:endParaRPr lang="en-US" altLang="zh-TW" dirty="0" smtClean="0"/>
          </a:p>
          <a:p>
            <a:r>
              <a:rPr lang="zh-TW" altLang="en-US" dirty="0" smtClean="0"/>
              <a:t>所謂的元素，就是由一個開始標籤</a:t>
            </a:r>
            <a:r>
              <a:rPr lang="en-US" altLang="zh-TW" dirty="0" smtClean="0"/>
              <a:t>(start-tag)</a:t>
            </a:r>
            <a:r>
              <a:rPr lang="zh-TW" altLang="en-US" dirty="0" smtClean="0"/>
              <a:t>到對應的結束標籤</a:t>
            </a:r>
            <a:r>
              <a:rPr lang="en-US" altLang="zh-TW" dirty="0" smtClean="0"/>
              <a:t>(end-tag)</a:t>
            </a:r>
            <a:r>
              <a:rPr lang="zh-TW" altLang="en-US" dirty="0" smtClean="0"/>
              <a:t>為止，包含其中的所有內容。</a:t>
            </a:r>
            <a:endParaRPr lang="en-US" altLang="zh-TW" dirty="0" smtClean="0"/>
          </a:p>
          <a:p>
            <a:r>
              <a:rPr lang="zh-TW" altLang="en-US" dirty="0" smtClean="0"/>
              <a:t>譬如，從</a:t>
            </a:r>
            <a:r>
              <a:rPr lang="en-US" altLang="zh-TW" dirty="0" smtClean="0"/>
              <a:t>L2</a:t>
            </a:r>
            <a:r>
              <a:rPr lang="zh-TW" altLang="en-US" dirty="0" smtClean="0"/>
              <a:t>行的開始標籤 </a:t>
            </a:r>
            <a:r>
              <a:rPr lang="en-US" altLang="zh-TW" dirty="0" smtClean="0"/>
              <a:t>&lt;Book&gt;</a:t>
            </a:r>
            <a:r>
              <a:rPr lang="zh-TW" altLang="en-US" dirty="0" smtClean="0"/>
              <a:t>到</a:t>
            </a:r>
            <a:r>
              <a:rPr lang="en-US" altLang="zh-TW" dirty="0" smtClean="0"/>
              <a:t>L11</a:t>
            </a:r>
            <a:r>
              <a:rPr lang="zh-TW" altLang="en-US" dirty="0" smtClean="0"/>
              <a:t>行的 </a:t>
            </a:r>
            <a:r>
              <a:rPr lang="en-US" altLang="zh-TW" dirty="0" smtClean="0"/>
              <a:t>&lt;/Book&gt;</a:t>
            </a:r>
            <a:r>
              <a:rPr lang="zh-TW" altLang="en-US" dirty="0" smtClean="0"/>
              <a:t>為止，表示了一個</a:t>
            </a:r>
            <a:r>
              <a:rPr lang="en-US" altLang="zh-TW" dirty="0" smtClean="0"/>
              <a:t>Book</a:t>
            </a:r>
            <a:r>
              <a:rPr lang="zh-TW" altLang="en-US" dirty="0" smtClean="0"/>
              <a:t>元素。</a:t>
            </a:r>
            <a:endParaRPr lang="zh-TW"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a:xfrm>
            <a:off x="457200" y="2213864"/>
            <a:ext cx="8229600" cy="4005445"/>
          </a:xfrm>
        </p:spPr>
        <p:txBody>
          <a:bodyPr>
            <a:normAutofit lnSpcReduction="10000"/>
          </a:bodyPr>
          <a:lstStyle/>
          <a:p>
            <a:r>
              <a:rPr lang="zh-TW" altLang="en-US" dirty="0"/>
              <a:t>元素中可以包含其他元素，稱作子元素，譬如，該</a:t>
            </a:r>
            <a:r>
              <a:rPr lang="en-US" altLang="zh-TW" dirty="0"/>
              <a:t>Book</a:t>
            </a:r>
            <a:r>
              <a:rPr lang="zh-TW" altLang="en-US" dirty="0"/>
              <a:t>元素有四個子元素：</a:t>
            </a:r>
            <a:r>
              <a:rPr lang="en-US" altLang="zh-TW" dirty="0"/>
              <a:t>Title</a:t>
            </a:r>
            <a:r>
              <a:rPr lang="zh-TW" altLang="en-US" dirty="0"/>
              <a:t>、</a:t>
            </a:r>
            <a:r>
              <a:rPr lang="en-US" altLang="zh-TW" dirty="0"/>
              <a:t>Authors</a:t>
            </a:r>
            <a:r>
              <a:rPr lang="zh-TW" altLang="en-US" dirty="0"/>
              <a:t>、</a:t>
            </a:r>
            <a:r>
              <a:rPr lang="en-US" altLang="zh-TW" dirty="0"/>
              <a:t>Publisher</a:t>
            </a:r>
            <a:r>
              <a:rPr lang="zh-TW" altLang="en-US" dirty="0"/>
              <a:t>、</a:t>
            </a:r>
            <a:r>
              <a:rPr lang="en-US" altLang="zh-TW" dirty="0"/>
              <a:t>Date</a:t>
            </a:r>
            <a:r>
              <a:rPr lang="zh-TW" altLang="en-US" dirty="0"/>
              <a:t>。</a:t>
            </a:r>
          </a:p>
          <a:p>
            <a:r>
              <a:rPr lang="en-US" altLang="zh-TW" dirty="0" smtClean="0"/>
              <a:t>XML</a:t>
            </a:r>
            <a:r>
              <a:rPr lang="zh-TW" altLang="en-US" dirty="0"/>
              <a:t>要求文件必須格式正確</a:t>
            </a:r>
            <a:r>
              <a:rPr lang="en-US" altLang="zh-TW" dirty="0"/>
              <a:t>(well-formed)</a:t>
            </a:r>
            <a:r>
              <a:rPr lang="zh-TW" altLang="en-US" dirty="0"/>
              <a:t>，也就是每個</a:t>
            </a:r>
            <a:r>
              <a:rPr lang="en-US" altLang="zh-TW" dirty="0"/>
              <a:t>XML</a:t>
            </a:r>
            <a:r>
              <a:rPr lang="zh-TW" altLang="en-US" dirty="0"/>
              <a:t>文件中只能有一個在最外層的根元素</a:t>
            </a:r>
            <a:r>
              <a:rPr lang="en-US" altLang="zh-TW" dirty="0"/>
              <a:t>(root element)</a:t>
            </a:r>
            <a:r>
              <a:rPr lang="zh-TW" altLang="en-US" dirty="0"/>
              <a:t>，如</a:t>
            </a:r>
            <a:r>
              <a:rPr lang="en-US" altLang="zh-TW" dirty="0"/>
              <a:t>L1-L31</a:t>
            </a:r>
            <a:r>
              <a:rPr lang="zh-TW" altLang="en-US" dirty="0"/>
              <a:t>行的</a:t>
            </a:r>
            <a:r>
              <a:rPr lang="en-US" altLang="zh-TW" dirty="0"/>
              <a:t>Books</a:t>
            </a:r>
            <a:r>
              <a:rPr lang="zh-TW" altLang="en-US" dirty="0"/>
              <a:t>元素；同時，每個元素的開始標籤與結束標籤須成對，標籤之間不可交錯</a:t>
            </a:r>
            <a:r>
              <a:rPr lang="zh-TW" altLang="en-US" dirty="0" smtClean="0"/>
              <a:t>，即所有</a:t>
            </a:r>
            <a:r>
              <a:rPr lang="zh-TW" altLang="en-US" dirty="0"/>
              <a:t>元素的排列必須為嚴謹的巢狀結構</a:t>
            </a:r>
            <a:r>
              <a:rPr lang="zh-TW" altLang="en-US" dirty="0" smtClean="0"/>
              <a:t>。</a:t>
            </a:r>
            <a:endParaRPr lang="zh-TW" altLang="en-US" dirty="0"/>
          </a:p>
        </p:txBody>
      </p:sp>
    </p:spTree>
    <p:extLst>
      <p:ext uri="{BB962C8B-B14F-4D97-AF65-F5344CB8AC3E}">
        <p14:creationId xmlns:p14="http://schemas.microsoft.com/office/powerpoint/2010/main" val="234261919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p:txBody>
          <a:bodyPr/>
          <a:lstStyle/>
          <a:p>
            <a:r>
              <a:rPr lang="zh-TW" altLang="en-US" dirty="0"/>
              <a:t>元素可包含屬性</a:t>
            </a:r>
            <a:r>
              <a:rPr lang="en-US" altLang="zh-TW" dirty="0"/>
              <a:t>(attribute)</a:t>
            </a:r>
            <a:r>
              <a:rPr lang="zh-TW" altLang="en-US" dirty="0"/>
              <a:t>，所有的屬性之值必須加上單引號或雙引號，如</a:t>
            </a:r>
            <a:r>
              <a:rPr lang="en-US" altLang="zh-TW" dirty="0"/>
              <a:t>L10</a:t>
            </a:r>
            <a:r>
              <a:rPr lang="zh-TW" altLang="en-US" dirty="0"/>
              <a:t>行的</a:t>
            </a:r>
            <a:r>
              <a:rPr lang="en-US" altLang="zh-TW" dirty="0"/>
              <a:t>Date</a:t>
            </a:r>
            <a:r>
              <a:rPr lang="zh-TW" altLang="en-US" dirty="0"/>
              <a:t>元素包含一個屬性</a:t>
            </a:r>
            <a:r>
              <a:rPr lang="en-US" altLang="zh-TW" dirty="0"/>
              <a:t>year</a:t>
            </a:r>
            <a:r>
              <a:rPr lang="zh-TW" altLang="en-US" dirty="0"/>
              <a:t>，其值為</a:t>
            </a:r>
            <a:r>
              <a:rPr lang="en-US" altLang="zh-TW" dirty="0"/>
              <a:t>2000</a:t>
            </a:r>
            <a:r>
              <a:rPr lang="zh-TW" altLang="en-US" dirty="0" smtClean="0"/>
              <a:t>。</a:t>
            </a:r>
            <a:endParaRPr lang="zh-TW" altLang="en-US" dirty="0"/>
          </a:p>
        </p:txBody>
      </p:sp>
    </p:spTree>
    <p:extLst>
      <p:ext uri="{BB962C8B-B14F-4D97-AF65-F5344CB8AC3E}">
        <p14:creationId xmlns:p14="http://schemas.microsoft.com/office/powerpoint/2010/main" val="19266846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文件物件模型</a:t>
            </a:r>
          </a:p>
        </p:txBody>
      </p:sp>
      <p:sp>
        <p:nvSpPr>
          <p:cNvPr id="2" name="內容版面配置區 1"/>
          <p:cNvSpPr>
            <a:spLocks noGrp="1"/>
          </p:cNvSpPr>
          <p:nvPr>
            <p:ph idx="1"/>
          </p:nvPr>
        </p:nvSpPr>
        <p:spPr/>
        <p:txBody>
          <a:bodyPr>
            <a:normAutofit/>
          </a:bodyPr>
          <a:lstStyle/>
          <a:p>
            <a:r>
              <a:rPr lang="zh-TW" altLang="en-US" dirty="0" smtClean="0"/>
              <a:t>文件物件模型</a:t>
            </a:r>
            <a:r>
              <a:rPr lang="en-US" altLang="zh-TW" dirty="0" smtClean="0"/>
              <a:t>(Document Object Model</a:t>
            </a:r>
            <a:r>
              <a:rPr lang="zh-TW" altLang="en-US" dirty="0" smtClean="0"/>
              <a:t>；</a:t>
            </a:r>
            <a:r>
              <a:rPr lang="en-US" altLang="zh-TW" dirty="0" smtClean="0"/>
              <a:t>DOM)</a:t>
            </a:r>
            <a:r>
              <a:rPr lang="zh-TW" altLang="en-US" dirty="0" smtClean="0"/>
              <a:t>，是</a:t>
            </a:r>
            <a:r>
              <a:rPr lang="en-US" altLang="zh-TW" dirty="0" smtClean="0"/>
              <a:t>W3C</a:t>
            </a:r>
            <a:r>
              <a:rPr lang="zh-TW" altLang="en-US" dirty="0" smtClean="0"/>
              <a:t>定義來描述</a:t>
            </a:r>
            <a:r>
              <a:rPr lang="en-US" altLang="zh-TW" dirty="0" smtClean="0"/>
              <a:t>XML</a:t>
            </a:r>
            <a:r>
              <a:rPr lang="zh-TW" altLang="en-US" dirty="0" smtClean="0"/>
              <a:t>文件的架構，同時規範存取</a:t>
            </a:r>
            <a:r>
              <a:rPr lang="en-US" altLang="zh-TW" dirty="0" smtClean="0"/>
              <a:t>XML</a:t>
            </a:r>
            <a:r>
              <a:rPr lang="zh-TW" altLang="en-US" dirty="0" smtClean="0"/>
              <a:t>資料的介面，然後各家廠商可以根據該標準介面，自行提供實作的細節。</a:t>
            </a:r>
          </a:p>
          <a:p>
            <a:r>
              <a:rPr lang="en-US" altLang="zh-TW" dirty="0" smtClean="0"/>
              <a:t>DOM</a:t>
            </a:r>
            <a:r>
              <a:rPr lang="zh-TW" altLang="en-US" dirty="0" smtClean="0"/>
              <a:t>的基本觀念，就是將</a:t>
            </a:r>
            <a:r>
              <a:rPr lang="en-US" altLang="zh-TW" dirty="0" smtClean="0"/>
              <a:t>XML</a:t>
            </a:r>
            <a:r>
              <a:rPr lang="zh-TW" altLang="en-US" dirty="0" smtClean="0"/>
              <a:t>檔案分解成個別的元素、屬性等，然後以它們為節點，表示成一個有順序的標籤樹</a:t>
            </a:r>
            <a:r>
              <a:rPr lang="en-US" altLang="zh-TW" dirty="0" smtClean="0"/>
              <a:t>(ordered label tree)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文件物件模型</a:t>
            </a:r>
          </a:p>
        </p:txBody>
      </p:sp>
      <p:pic>
        <p:nvPicPr>
          <p:cNvPr id="40962" name="Picture 2"/>
          <p:cNvPicPr>
            <a:picLocks noGrp="1" noChangeAspect="1" noChangeArrowheads="1"/>
          </p:cNvPicPr>
          <p:nvPr>
            <p:ph idx="1"/>
          </p:nvPr>
        </p:nvPicPr>
        <p:blipFill>
          <a:blip r:embed="rId2" cstate="print"/>
          <a:stretch>
            <a:fillRect/>
          </a:stretch>
        </p:blipFill>
        <p:spPr bwMode="auto">
          <a:xfrm>
            <a:off x="1759187" y="1853825"/>
            <a:ext cx="5625625" cy="4947890"/>
          </a:xfrm>
          <a:prstGeom prst="rect">
            <a:avLst/>
          </a:prstGeom>
          <a:noFill/>
          <a:ln w="9525">
            <a:noFill/>
            <a:miter lim="800000"/>
            <a:headEnd/>
            <a:tailEnd/>
          </a:ln>
          <a:effectLst/>
        </p:spPr>
      </p:pic>
      <p:sp>
        <p:nvSpPr>
          <p:cNvPr id="4" name="矩形 3"/>
          <p:cNvSpPr/>
          <p:nvPr/>
        </p:nvSpPr>
        <p:spPr>
          <a:xfrm>
            <a:off x="6057165" y="2168860"/>
            <a:ext cx="2871299"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文件的</a:t>
            </a:r>
            <a:r>
              <a:rPr lang="en-US" altLang="zh-TW" b="1" dirty="0" smtClean="0">
                <a:solidFill>
                  <a:schemeClr val="bg1"/>
                </a:solidFill>
                <a:latin typeface="微軟正黑體" pitchFamily="34" charset="-120"/>
                <a:ea typeface="微軟正黑體" pitchFamily="34" charset="-120"/>
              </a:rPr>
              <a:t>DOM</a:t>
            </a:r>
            <a:r>
              <a:rPr lang="zh-TW" altLang="en-US" b="1" dirty="0" smtClean="0">
                <a:solidFill>
                  <a:schemeClr val="bg1"/>
                </a:solidFill>
                <a:latin typeface="微軟正黑體" pitchFamily="34" charset="-120"/>
                <a:ea typeface="微軟正黑體" pitchFamily="34" charset="-120"/>
              </a:rPr>
              <a:t>樹狀表示</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文件型態</a:t>
            </a:r>
            <a:r>
              <a:rPr lang="zh-TW" altLang="en-US" dirty="0" smtClean="0"/>
              <a:t>定義</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相較於結構化的關聯式資料庫，</a:t>
            </a:r>
            <a:r>
              <a:rPr lang="en-US" altLang="zh-TW" dirty="0" smtClean="0"/>
              <a:t>XML</a:t>
            </a:r>
            <a:r>
              <a:rPr lang="zh-TW" altLang="en-US" dirty="0" smtClean="0"/>
              <a:t>提供了一種半結構化的</a:t>
            </a:r>
            <a:r>
              <a:rPr lang="en-US" altLang="zh-TW" dirty="0" smtClean="0"/>
              <a:t>(semi-structured)</a:t>
            </a:r>
            <a:r>
              <a:rPr lang="zh-TW" altLang="en-US" dirty="0" smtClean="0"/>
              <a:t>表示資料的方式。</a:t>
            </a:r>
            <a:endParaRPr lang="en-US" altLang="zh-TW" dirty="0" smtClean="0"/>
          </a:p>
          <a:p>
            <a:pPr lvl="1"/>
            <a:r>
              <a:rPr lang="zh-TW" altLang="en-US" dirty="0" smtClean="0"/>
              <a:t>舉例來說，關聯式資料庫的每筆資料都必須具有固定個數的欄位，但是</a:t>
            </a:r>
            <a:r>
              <a:rPr lang="en-US" altLang="zh-TW" dirty="0" smtClean="0"/>
              <a:t>XML</a:t>
            </a:r>
            <a:r>
              <a:rPr lang="zh-TW" altLang="en-US" dirty="0" smtClean="0"/>
              <a:t>資料內某一個元素可以出現一次以上。</a:t>
            </a:r>
            <a:endParaRPr lang="en-US" altLang="zh-TW" dirty="0" smtClean="0"/>
          </a:p>
          <a:p>
            <a:r>
              <a:rPr lang="zh-TW" altLang="en-US" dirty="0" smtClean="0"/>
              <a:t>這些資料定義規格，可以利用</a:t>
            </a:r>
            <a:r>
              <a:rPr lang="en-US" altLang="zh-TW" dirty="0" smtClean="0"/>
              <a:t>W3C</a:t>
            </a:r>
            <a:r>
              <a:rPr lang="zh-TW" altLang="en-US" dirty="0" smtClean="0"/>
              <a:t>所頒訂的</a:t>
            </a:r>
            <a:r>
              <a:rPr lang="zh-TW" altLang="en-US" dirty="0" smtClean="0">
                <a:solidFill>
                  <a:srgbClr val="C00000"/>
                </a:solidFill>
              </a:rPr>
              <a:t>文件型態定義</a:t>
            </a:r>
            <a:r>
              <a:rPr lang="en-US" altLang="zh-TW" dirty="0" smtClean="0"/>
              <a:t>(Document </a:t>
            </a:r>
            <a:r>
              <a:rPr lang="en-US" altLang="zh-TW" dirty="0" err="1" smtClean="0"/>
              <a:t>TypeDefinition</a:t>
            </a:r>
            <a:r>
              <a:rPr lang="zh-TW" altLang="en-US" dirty="0" smtClean="0"/>
              <a:t>；</a:t>
            </a:r>
            <a:r>
              <a:rPr lang="en-US" altLang="zh-TW" dirty="0" smtClean="0"/>
              <a:t>DTD)</a:t>
            </a:r>
            <a:r>
              <a:rPr lang="zh-TW" altLang="en-US" dirty="0" smtClean="0"/>
              <a:t>來描述。</a:t>
            </a:r>
            <a:endParaRPr lang="zh-TW"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該定義可規範特定</a:t>
            </a:r>
            <a:r>
              <a:rPr lang="en-US" altLang="zh-TW" dirty="0"/>
              <a:t>XML</a:t>
            </a:r>
            <a:r>
              <a:rPr lang="zh-TW" altLang="en-US" dirty="0"/>
              <a:t>文件的格式，也就是將每一個元素可以包含哪些子元素或屬性、各元素出現的順序等，清楚地加以定義和規範。</a:t>
            </a:r>
          </a:p>
          <a:p>
            <a:endParaRPr lang="zh-TW" altLang="en-US" dirty="0"/>
          </a:p>
        </p:txBody>
      </p:sp>
      <p:pic>
        <p:nvPicPr>
          <p:cNvPr id="4" name="Picture 2"/>
          <p:cNvPicPr>
            <a:picLocks noChangeAspect="1" noChangeArrowheads="1"/>
          </p:cNvPicPr>
          <p:nvPr/>
        </p:nvPicPr>
        <p:blipFill>
          <a:blip r:embed="rId2" cstate="print"/>
          <a:stretch>
            <a:fillRect/>
          </a:stretch>
        </p:blipFill>
        <p:spPr bwMode="auto">
          <a:xfrm>
            <a:off x="1065574" y="3654025"/>
            <a:ext cx="7246959" cy="2250250"/>
          </a:xfrm>
          <a:prstGeom prst="rect">
            <a:avLst/>
          </a:prstGeom>
          <a:noFill/>
          <a:ln w="9525">
            <a:noFill/>
            <a:miter lim="800000"/>
            <a:headEnd/>
            <a:tailEnd/>
          </a:ln>
          <a:effectLst/>
        </p:spPr>
      </p:pic>
      <p:sp>
        <p:nvSpPr>
          <p:cNvPr id="5" name="矩形 4"/>
          <p:cNvSpPr/>
          <p:nvPr/>
        </p:nvSpPr>
        <p:spPr>
          <a:xfrm>
            <a:off x="7569353" y="3985348"/>
            <a:ext cx="112729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DTD</a:t>
            </a:r>
            <a:r>
              <a:rPr lang="zh-TW" altLang="en-US" b="1" dirty="0" smtClean="0">
                <a:solidFill>
                  <a:schemeClr val="bg1"/>
                </a:solidFill>
                <a:latin typeface="微軟正黑體" pitchFamily="34" charset="-120"/>
                <a:ea typeface="微軟正黑體" pitchFamily="34" charset="-120"/>
              </a:rPr>
              <a:t>範例</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3138215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13-1 </a:t>
            </a:r>
            <a:r>
              <a:rPr lang="zh-TW" altLang="en-US" dirty="0"/>
              <a:t>資料庫管理系統簡介</a:t>
            </a:r>
          </a:p>
        </p:txBody>
      </p:sp>
      <p:sp>
        <p:nvSpPr>
          <p:cNvPr id="2" name="內容版面配置區 1"/>
          <p:cNvSpPr>
            <a:spLocks noGrp="1"/>
          </p:cNvSpPr>
          <p:nvPr>
            <p:ph idx="1"/>
          </p:nvPr>
        </p:nvSpPr>
        <p:spPr/>
        <p:txBody>
          <a:bodyPr/>
          <a:lstStyle/>
          <a:p>
            <a:r>
              <a:rPr lang="zh-TW" altLang="en-US" dirty="0" smtClean="0"/>
              <a:t>一般資料庫管理系統的架構，其中包含幾個成分：</a:t>
            </a:r>
            <a:endParaRPr lang="zh-TW" altLang="en-US" dirty="0"/>
          </a:p>
        </p:txBody>
      </p:sp>
      <p:graphicFrame>
        <p:nvGraphicFramePr>
          <p:cNvPr id="3" name="資料庫圖表 2"/>
          <p:cNvGraphicFramePr/>
          <p:nvPr>
            <p:extLst>
              <p:ext uri="{D42A27DB-BD31-4B8C-83A1-F6EECF244321}">
                <p14:modId xmlns:p14="http://schemas.microsoft.com/office/powerpoint/2010/main" val="1897600269"/>
              </p:ext>
            </p:extLst>
          </p:nvPr>
        </p:nvGraphicFramePr>
        <p:xfrm>
          <a:off x="808813" y="3474005"/>
          <a:ext cx="787587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在</a:t>
            </a:r>
            <a:r>
              <a:rPr lang="en-US" altLang="zh-TW" dirty="0"/>
              <a:t>DTD</a:t>
            </a:r>
            <a:r>
              <a:rPr lang="zh-TW" altLang="en-US" dirty="0"/>
              <a:t>文件中，</a:t>
            </a:r>
            <a:r>
              <a:rPr lang="en-US" altLang="zh-TW" dirty="0"/>
              <a:t>ELEMENT</a:t>
            </a:r>
            <a:r>
              <a:rPr lang="zh-TW" altLang="en-US" dirty="0"/>
              <a:t>標籤之後定義的是元素的名稱，接著用小括號括起來的，是該元素的「內容模型」，也就是在對應的</a:t>
            </a:r>
            <a:r>
              <a:rPr lang="en-US" altLang="zh-TW" dirty="0"/>
              <a:t>XML</a:t>
            </a:r>
            <a:r>
              <a:rPr lang="zh-TW" altLang="en-US" dirty="0"/>
              <a:t>文件中可以出現的內容</a:t>
            </a:r>
            <a:r>
              <a:rPr lang="zh-TW" altLang="en-US" dirty="0" smtClean="0"/>
              <a:t>。</a:t>
            </a:r>
            <a:endParaRPr lang="en-US" altLang="zh-TW" dirty="0" smtClean="0"/>
          </a:p>
          <a:p>
            <a:r>
              <a:rPr lang="zh-TW" altLang="en-US" dirty="0" smtClean="0"/>
              <a:t>在</a:t>
            </a:r>
            <a:r>
              <a:rPr lang="en-US" altLang="zh-TW" dirty="0"/>
              <a:t>L4</a:t>
            </a:r>
            <a:r>
              <a:rPr lang="zh-TW" altLang="en-US" dirty="0"/>
              <a:t>行的定義，規定了</a:t>
            </a:r>
            <a:r>
              <a:rPr lang="en-US" altLang="zh-TW" dirty="0"/>
              <a:t>Book</a:t>
            </a:r>
            <a:r>
              <a:rPr lang="zh-TW" altLang="en-US" dirty="0"/>
              <a:t>這個元素可包含</a:t>
            </a:r>
            <a:r>
              <a:rPr lang="en-US" altLang="zh-TW" dirty="0"/>
              <a:t>Title</a:t>
            </a:r>
            <a:r>
              <a:rPr lang="zh-TW" altLang="en-US" dirty="0"/>
              <a:t>、</a:t>
            </a:r>
            <a:r>
              <a:rPr lang="en-US" altLang="zh-TW" dirty="0"/>
              <a:t>Authors</a:t>
            </a:r>
            <a:r>
              <a:rPr lang="zh-TW" altLang="en-US" dirty="0"/>
              <a:t>等四個子元素</a:t>
            </a:r>
            <a:r>
              <a:rPr lang="zh-TW" altLang="en-US" dirty="0" smtClean="0"/>
              <a:t>。</a:t>
            </a:r>
            <a:endParaRPr lang="en-US" altLang="zh-TW" dirty="0" smtClean="0"/>
          </a:p>
          <a:p>
            <a:r>
              <a:rPr lang="zh-TW" altLang="en-US" dirty="0" smtClean="0"/>
              <a:t>至於</a:t>
            </a:r>
            <a:r>
              <a:rPr lang="en-US" altLang="zh-TW" dirty="0"/>
              <a:t>L3</a:t>
            </a:r>
            <a:r>
              <a:rPr lang="zh-TW" altLang="en-US" dirty="0"/>
              <a:t>行的「</a:t>
            </a:r>
            <a:r>
              <a:rPr lang="en-US" altLang="zh-TW" dirty="0"/>
              <a:t>NMTOKEN</a:t>
            </a:r>
            <a:r>
              <a:rPr lang="zh-TW" altLang="en-US" dirty="0"/>
              <a:t>」則是規範屬性值內不能包含空白</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文件型態定義</a:t>
            </a:r>
          </a:p>
        </p:txBody>
      </p:sp>
      <p:sp>
        <p:nvSpPr>
          <p:cNvPr id="2" name="內容版面配置區 1"/>
          <p:cNvSpPr>
            <a:spLocks noGrp="1"/>
          </p:cNvSpPr>
          <p:nvPr>
            <p:ph idx="1"/>
          </p:nvPr>
        </p:nvSpPr>
        <p:spPr/>
        <p:txBody>
          <a:bodyPr/>
          <a:lstStyle/>
          <a:p>
            <a:r>
              <a:rPr lang="zh-TW" altLang="en-US" dirty="0"/>
              <a:t>在</a:t>
            </a:r>
            <a:r>
              <a:rPr lang="en-US" altLang="zh-TW" dirty="0" smtClean="0"/>
              <a:t>L5</a:t>
            </a:r>
            <a:r>
              <a:rPr lang="zh-TW" altLang="en-US" dirty="0" smtClean="0"/>
              <a:t>行</a:t>
            </a:r>
            <a:r>
              <a:rPr lang="zh-TW" altLang="en-US" dirty="0"/>
              <a:t>中進一步註明</a:t>
            </a:r>
            <a:r>
              <a:rPr lang="en-US" altLang="zh-TW" dirty="0" smtClean="0"/>
              <a:t>Title</a:t>
            </a:r>
            <a:r>
              <a:rPr lang="zh-TW" altLang="en-US" dirty="0" smtClean="0"/>
              <a:t>元素</a:t>
            </a:r>
            <a:r>
              <a:rPr lang="zh-TW" altLang="en-US" dirty="0"/>
              <a:t>存放的資料為「</a:t>
            </a:r>
            <a:r>
              <a:rPr lang="en-US" altLang="zh-TW" dirty="0"/>
              <a:t>#PCDATA</a:t>
            </a:r>
            <a:r>
              <a:rPr lang="zh-TW" altLang="en-US" dirty="0"/>
              <a:t>」</a:t>
            </a:r>
            <a:r>
              <a:rPr lang="en-US" altLang="zh-TW" dirty="0"/>
              <a:t>(</a:t>
            </a:r>
            <a:r>
              <a:rPr lang="en-US" altLang="zh-TW" dirty="0" err="1"/>
              <a:t>Parsable</a:t>
            </a:r>
            <a:r>
              <a:rPr lang="en-US" altLang="zh-TW" dirty="0"/>
              <a:t> Character Data)</a:t>
            </a:r>
            <a:r>
              <a:rPr lang="zh-TW" altLang="en-US" dirty="0"/>
              <a:t>，該字串為預先定義的標記，代表可解析的文字資料</a:t>
            </a:r>
            <a:r>
              <a:rPr lang="zh-TW" altLang="en-US" dirty="0" smtClean="0"/>
              <a:t>。</a:t>
            </a:r>
            <a:endParaRPr lang="en-US" altLang="zh-TW" dirty="0" smtClean="0"/>
          </a:p>
          <a:p>
            <a:r>
              <a:rPr lang="en-US" altLang="zh-TW" dirty="0" smtClean="0"/>
              <a:t>ATTLIST</a:t>
            </a:r>
            <a:r>
              <a:rPr lang="zh-TW" altLang="en-US" dirty="0"/>
              <a:t>標籤則是用以宣告元素的屬性，包含了屬性名稱、屬性類別及預設行為的描述，若屬性不只一個時，可以用這三個部分為一個單位一直重複下去。</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文件型態定義</a:t>
            </a:r>
          </a:p>
        </p:txBody>
      </p:sp>
      <p:sp>
        <p:nvSpPr>
          <p:cNvPr id="2" name="內容版面配置區 1"/>
          <p:cNvSpPr>
            <a:spLocks noGrp="1"/>
          </p:cNvSpPr>
          <p:nvPr>
            <p:ph idx="1"/>
          </p:nvPr>
        </p:nvSpPr>
        <p:spPr/>
        <p:txBody>
          <a:bodyPr>
            <a:normAutofit/>
          </a:bodyPr>
          <a:lstStyle/>
          <a:p>
            <a:r>
              <a:rPr lang="en-US" altLang="zh-TW" dirty="0" smtClean="0"/>
              <a:t>L9</a:t>
            </a:r>
            <a:r>
              <a:rPr lang="zh-TW" altLang="en-US" dirty="0" smtClean="0"/>
              <a:t>行定義了</a:t>
            </a:r>
            <a:r>
              <a:rPr lang="en-US" altLang="zh-TW" dirty="0" smtClean="0"/>
              <a:t>Date</a:t>
            </a:r>
            <a:r>
              <a:rPr lang="zh-TW" altLang="en-US" dirty="0" smtClean="0"/>
              <a:t>這個元素具有</a:t>
            </a:r>
            <a:r>
              <a:rPr lang="en-US" altLang="zh-TW" dirty="0" smtClean="0">
                <a:solidFill>
                  <a:srgbClr val="0070C0"/>
                </a:solidFill>
              </a:rPr>
              <a:t>year</a:t>
            </a:r>
            <a:r>
              <a:rPr lang="zh-TW" altLang="en-US" dirty="0" smtClean="0"/>
              <a:t>和</a:t>
            </a:r>
            <a:r>
              <a:rPr lang="en-US" altLang="zh-TW" dirty="0" smtClean="0">
                <a:solidFill>
                  <a:srgbClr val="0070C0"/>
                </a:solidFill>
              </a:rPr>
              <a:t>month</a:t>
            </a:r>
            <a:r>
              <a:rPr lang="zh-TW" altLang="en-US" dirty="0" smtClean="0"/>
              <a:t>這二個屬性。其中，</a:t>
            </a:r>
            <a:r>
              <a:rPr lang="en-US" altLang="zh-TW" dirty="0" smtClean="0"/>
              <a:t>year</a:t>
            </a:r>
            <a:r>
              <a:rPr lang="zh-TW" altLang="en-US" dirty="0" smtClean="0"/>
              <a:t>屬性的類別為 </a:t>
            </a:r>
            <a:r>
              <a:rPr lang="en-US" altLang="zh-TW" dirty="0" smtClean="0"/>
              <a:t>#CDATA</a:t>
            </a:r>
            <a:r>
              <a:rPr lang="zh-TW" altLang="en-US" dirty="0" smtClean="0"/>
              <a:t>，表示該屬性值為一般文字；預設行為的描述為</a:t>
            </a:r>
            <a:r>
              <a:rPr lang="en-US" altLang="zh-TW" dirty="0" smtClean="0"/>
              <a:t>#REQUIRED </a:t>
            </a:r>
            <a:r>
              <a:rPr lang="zh-TW" altLang="en-US" dirty="0" smtClean="0"/>
              <a:t>，表示該屬性值一定要存在。</a:t>
            </a:r>
            <a:endParaRPr lang="en-US" altLang="zh-TW" dirty="0" smtClean="0"/>
          </a:p>
          <a:p>
            <a:r>
              <a:rPr lang="zh-TW" altLang="en-US" dirty="0" smtClean="0"/>
              <a:t>特別注意的是：</a:t>
            </a:r>
            <a:r>
              <a:rPr lang="en-US" altLang="zh-TW" dirty="0" smtClean="0"/>
              <a:t>DTD</a:t>
            </a:r>
            <a:r>
              <a:rPr lang="zh-TW" altLang="en-US" dirty="0" smtClean="0"/>
              <a:t>允許類似</a:t>
            </a:r>
            <a:r>
              <a:rPr lang="en-US" altLang="zh-TW" dirty="0" smtClean="0"/>
              <a:t>regular expression</a:t>
            </a:r>
            <a:r>
              <a:rPr lang="zh-TW" altLang="en-US" dirty="0" smtClean="0"/>
              <a:t>的符號，如</a:t>
            </a:r>
            <a:r>
              <a:rPr lang="en-US" altLang="zh-TW" dirty="0" smtClean="0"/>
              <a:t>L2</a:t>
            </a:r>
            <a:r>
              <a:rPr lang="zh-TW" altLang="en-US" dirty="0" smtClean="0"/>
              <a:t>行的星號</a:t>
            </a:r>
            <a:r>
              <a:rPr lang="en-US" altLang="zh-TW" dirty="0" smtClean="0"/>
              <a:t>(</a:t>
            </a:r>
            <a:r>
              <a:rPr lang="zh-TW" altLang="en-US" dirty="0" smtClean="0"/>
              <a:t>*</a:t>
            </a:r>
            <a:r>
              <a:rPr lang="en-US" altLang="zh-TW" dirty="0" smtClean="0"/>
              <a:t>)</a:t>
            </a:r>
            <a:r>
              <a:rPr lang="zh-TW" altLang="en-US" dirty="0" smtClean="0"/>
              <a:t>代表</a:t>
            </a:r>
            <a:r>
              <a:rPr lang="en-US" altLang="zh-TW" dirty="0" smtClean="0"/>
              <a:t>Books</a:t>
            </a:r>
            <a:r>
              <a:rPr lang="zh-TW" altLang="en-US" dirty="0" smtClean="0"/>
              <a:t>元素裡可包含多個</a:t>
            </a:r>
            <a:r>
              <a:rPr lang="en-US" altLang="zh-TW" dirty="0" smtClean="0"/>
              <a:t>Book</a:t>
            </a:r>
            <a:r>
              <a:rPr lang="zh-TW" altLang="en-US" dirty="0" smtClean="0"/>
              <a:t>子元素。</a:t>
            </a:r>
            <a:endParaRPr lang="zh-TW"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XPath</a:t>
            </a:r>
            <a:r>
              <a:rPr lang="zh-TW" altLang="en-US" dirty="0" smtClean="0"/>
              <a:t>標準</a:t>
            </a:r>
            <a:endParaRPr lang="zh-TW" altLang="en-US" dirty="0"/>
          </a:p>
        </p:txBody>
      </p:sp>
      <p:sp>
        <p:nvSpPr>
          <p:cNvPr id="2" name="內容版面配置區 1"/>
          <p:cNvSpPr>
            <a:spLocks noGrp="1"/>
          </p:cNvSpPr>
          <p:nvPr>
            <p:ph idx="1"/>
          </p:nvPr>
        </p:nvSpPr>
        <p:spPr/>
        <p:txBody>
          <a:bodyPr>
            <a:normAutofit/>
          </a:bodyPr>
          <a:lstStyle/>
          <a:p>
            <a:r>
              <a:rPr lang="en-US" altLang="zh-TW" dirty="0" smtClean="0"/>
              <a:t>XPath</a:t>
            </a:r>
            <a:r>
              <a:rPr lang="zh-TW" altLang="en-US" dirty="0" smtClean="0"/>
              <a:t>是節點位置語言，用來取出位於特定位置的</a:t>
            </a:r>
            <a:r>
              <a:rPr lang="en-US" altLang="zh-TW" dirty="0" smtClean="0"/>
              <a:t>XML</a:t>
            </a:r>
            <a:r>
              <a:rPr lang="zh-TW" altLang="en-US" dirty="0" smtClean="0"/>
              <a:t>元素。</a:t>
            </a:r>
            <a:endParaRPr lang="en-US" altLang="zh-TW" dirty="0" smtClean="0"/>
          </a:p>
          <a:p>
            <a:r>
              <a:rPr lang="zh-TW" altLang="en-US" dirty="0" smtClean="0"/>
              <a:t>我們直接參照圖</a:t>
            </a:r>
            <a:r>
              <a:rPr lang="en-US" altLang="zh-TW" dirty="0" smtClean="0"/>
              <a:t>13-19</a:t>
            </a:r>
            <a:r>
              <a:rPr lang="zh-TW" altLang="en-US" dirty="0" smtClean="0"/>
              <a:t>的樹狀結構，可以更清楚地瞭解</a:t>
            </a:r>
            <a:r>
              <a:rPr lang="en-US" altLang="zh-TW" dirty="0" smtClean="0"/>
              <a:t>XPath</a:t>
            </a:r>
            <a:r>
              <a:rPr lang="zh-TW" altLang="en-US" dirty="0" smtClean="0"/>
              <a:t>的寫法。</a:t>
            </a:r>
            <a:endParaRPr lang="en-US" altLang="zh-TW" dirty="0" smtClean="0"/>
          </a:p>
          <a:p>
            <a:r>
              <a:rPr lang="zh-TW" altLang="en-US" dirty="0" smtClean="0"/>
              <a:t>在</a:t>
            </a:r>
            <a:r>
              <a:rPr lang="en-US" altLang="zh-TW" dirty="0" smtClean="0"/>
              <a:t>XPath</a:t>
            </a:r>
            <a:r>
              <a:rPr lang="zh-TW" altLang="en-US" dirty="0" smtClean="0"/>
              <a:t>中，我們必須指定如何從一個節點走到下一個節點，最常見的是把從根元素到該節點的完整路徑寫出來，如「</a:t>
            </a:r>
            <a:r>
              <a:rPr lang="en-US" altLang="zh-TW" dirty="0" smtClean="0"/>
              <a:t>/Books/Book/Title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XPath</a:t>
            </a:r>
            <a:r>
              <a:rPr lang="zh-TW" altLang="en-US" dirty="0"/>
              <a:t>標準</a:t>
            </a:r>
          </a:p>
        </p:txBody>
      </p:sp>
      <p:sp>
        <p:nvSpPr>
          <p:cNvPr id="3" name="內容版面配置區 2"/>
          <p:cNvSpPr>
            <a:spLocks noGrp="1"/>
          </p:cNvSpPr>
          <p:nvPr>
            <p:ph idx="1"/>
          </p:nvPr>
        </p:nvSpPr>
        <p:spPr/>
        <p:txBody>
          <a:bodyPr>
            <a:normAutofit/>
          </a:bodyPr>
          <a:lstStyle/>
          <a:p>
            <a:r>
              <a:rPr lang="zh-TW" altLang="en-US" dirty="0"/>
              <a:t>該</a:t>
            </a:r>
            <a:r>
              <a:rPr lang="en-US" altLang="zh-TW" dirty="0"/>
              <a:t>XPath</a:t>
            </a:r>
            <a:r>
              <a:rPr lang="zh-TW" altLang="en-US" dirty="0"/>
              <a:t>敘述式，會回傳下列三個元素</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a:t>有時我們不是很確定元素在樹裡的確切位置，則我們可以在節點間使用「</a:t>
            </a:r>
            <a:r>
              <a:rPr lang="en-US" altLang="zh-TW" dirty="0"/>
              <a:t>//</a:t>
            </a:r>
            <a:r>
              <a:rPr lang="zh-TW" altLang="en-US" dirty="0"/>
              <a:t>」符號</a:t>
            </a:r>
            <a:r>
              <a:rPr lang="zh-TW" altLang="en-US" dirty="0" smtClean="0"/>
              <a:t>。</a:t>
            </a:r>
            <a:endParaRPr lang="en-US" altLang="zh-TW" dirty="0" smtClean="0"/>
          </a:p>
          <a:p>
            <a:pPr lvl="1"/>
            <a:r>
              <a:rPr lang="zh-TW" altLang="en-US" dirty="0" smtClean="0"/>
              <a:t>在</a:t>
            </a:r>
            <a:r>
              <a:rPr lang="en-US" altLang="zh-TW" dirty="0"/>
              <a:t>XPath</a:t>
            </a:r>
            <a:r>
              <a:rPr lang="zh-TW" altLang="en-US" dirty="0"/>
              <a:t>的標準中，「</a:t>
            </a:r>
            <a:r>
              <a:rPr lang="en-US" altLang="zh-TW" dirty="0"/>
              <a:t>/</a:t>
            </a:r>
            <a:r>
              <a:rPr lang="zh-TW" altLang="en-US" dirty="0"/>
              <a:t>」代表元素間具有父子關係，而「</a:t>
            </a:r>
            <a:r>
              <a:rPr lang="en-US" altLang="zh-TW" dirty="0"/>
              <a:t>//</a:t>
            </a:r>
            <a:r>
              <a:rPr lang="zh-TW" altLang="en-US" dirty="0"/>
              <a:t>」則代表元素間具有祖孫關係。</a:t>
            </a:r>
          </a:p>
        </p:txBody>
      </p:sp>
      <p:pic>
        <p:nvPicPr>
          <p:cNvPr id="4" name="Picture 2"/>
          <p:cNvPicPr>
            <a:picLocks noChangeAspect="1" noChangeArrowheads="1"/>
          </p:cNvPicPr>
          <p:nvPr/>
        </p:nvPicPr>
        <p:blipFill rotWithShape="1">
          <a:blip r:embed="rId2" cstate="print"/>
          <a:srcRect l="1877" t="4829" r="13906" b="8242"/>
          <a:stretch/>
        </p:blipFill>
        <p:spPr bwMode="auto">
          <a:xfrm>
            <a:off x="1061610" y="2933944"/>
            <a:ext cx="6930770" cy="8100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9611809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XPath</a:t>
            </a:r>
            <a:r>
              <a:rPr lang="zh-TW" altLang="en-US" dirty="0"/>
              <a:t>標準</a:t>
            </a:r>
          </a:p>
        </p:txBody>
      </p:sp>
      <p:sp>
        <p:nvSpPr>
          <p:cNvPr id="2" name="內容版面配置區 1"/>
          <p:cNvSpPr>
            <a:spLocks noGrp="1"/>
          </p:cNvSpPr>
          <p:nvPr>
            <p:ph idx="1"/>
          </p:nvPr>
        </p:nvSpPr>
        <p:spPr/>
        <p:txBody>
          <a:bodyPr>
            <a:normAutofit/>
          </a:bodyPr>
          <a:lstStyle/>
          <a:p>
            <a:r>
              <a:rPr lang="zh-TW" altLang="en-US" dirty="0" smtClean="0"/>
              <a:t>假設我們不確定</a:t>
            </a:r>
            <a:r>
              <a:rPr lang="en-US" altLang="zh-TW" dirty="0" smtClean="0"/>
              <a:t>Title</a:t>
            </a:r>
            <a:r>
              <a:rPr lang="zh-TW" altLang="en-US" dirty="0" smtClean="0"/>
              <a:t>元素的完整路徑，可以下「</a:t>
            </a:r>
            <a:r>
              <a:rPr lang="en-US" altLang="zh-TW" dirty="0" smtClean="0"/>
              <a:t>//Title</a:t>
            </a:r>
            <a:r>
              <a:rPr lang="zh-TW" altLang="en-US" dirty="0" smtClean="0"/>
              <a:t>」或「</a:t>
            </a:r>
            <a:r>
              <a:rPr lang="en-US" altLang="zh-TW" dirty="0" smtClean="0"/>
              <a:t>/Books//Title</a:t>
            </a:r>
            <a:r>
              <a:rPr lang="zh-TW" altLang="en-US" dirty="0" smtClean="0"/>
              <a:t>」，其回傳的元素會跟上式「</a:t>
            </a:r>
            <a:r>
              <a:rPr lang="en-US" altLang="zh-TW" dirty="0" smtClean="0"/>
              <a:t>/Books/Book/Title</a:t>
            </a:r>
            <a:r>
              <a:rPr lang="zh-TW" altLang="en-US" dirty="0" smtClean="0"/>
              <a:t>」相同。</a:t>
            </a:r>
            <a:endParaRPr lang="en-US" altLang="zh-TW" dirty="0" smtClean="0"/>
          </a:p>
          <a:p>
            <a:r>
              <a:rPr lang="zh-TW" altLang="en-US" dirty="0" smtClean="0"/>
              <a:t>可以利用萬用字元，取出不限定名稱的所有元素，如「</a:t>
            </a:r>
            <a:r>
              <a:rPr lang="en-US" altLang="zh-TW" dirty="0" smtClean="0"/>
              <a:t>/Books/Book/*</a:t>
            </a:r>
            <a:r>
              <a:rPr lang="zh-TW" altLang="en-US" dirty="0" smtClean="0"/>
              <a:t>」。</a:t>
            </a:r>
            <a:endParaRPr lang="en-US" altLang="zh-TW" dirty="0" smtClean="0"/>
          </a:p>
          <a:p>
            <a:r>
              <a:rPr lang="zh-TW" altLang="en-US" dirty="0" smtClean="0"/>
              <a:t>也可針對某個節點的內容加以限制。</a:t>
            </a:r>
            <a:endParaRPr lang="zh-TW"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XPath</a:t>
            </a:r>
            <a:r>
              <a:rPr lang="zh-TW" altLang="en-US" dirty="0"/>
              <a:t>標準</a:t>
            </a:r>
          </a:p>
        </p:txBody>
      </p:sp>
      <p:sp>
        <p:nvSpPr>
          <p:cNvPr id="3" name="內容版面配置區 2"/>
          <p:cNvSpPr>
            <a:spLocks noGrp="1"/>
          </p:cNvSpPr>
          <p:nvPr>
            <p:ph idx="1"/>
          </p:nvPr>
        </p:nvSpPr>
        <p:spPr/>
        <p:txBody>
          <a:bodyPr/>
          <a:lstStyle/>
          <a:p>
            <a:pPr algn="l"/>
            <a:r>
              <a:rPr lang="zh-TW" altLang="en-US" dirty="0" smtClean="0"/>
              <a:t>「</a:t>
            </a:r>
            <a:r>
              <a:rPr lang="en-US" altLang="zh-TW" dirty="0"/>
              <a:t>/Books/Book[//Author</a:t>
            </a:r>
            <a:r>
              <a:rPr lang="en-US" altLang="zh-TW" dirty="0" smtClean="0"/>
              <a:t>=“</a:t>
            </a:r>
            <a:r>
              <a:rPr lang="zh-TW" altLang="en-US" dirty="0"/>
              <a:t>趙坤茂”</a:t>
            </a:r>
            <a:r>
              <a:rPr lang="en-US" altLang="zh-TW" dirty="0"/>
              <a:t>]/Title</a:t>
            </a:r>
            <a:r>
              <a:rPr lang="zh-TW" altLang="en-US" dirty="0"/>
              <a:t>」，會回傳所有「趙坤茂」寫的書本的標題</a:t>
            </a:r>
            <a:r>
              <a:rPr lang="zh-TW" altLang="en-US" dirty="0" smtClean="0"/>
              <a:t>。</a:t>
            </a:r>
            <a:endParaRPr lang="en-US" altLang="zh-TW" dirty="0" smtClean="0"/>
          </a:p>
          <a:p>
            <a:pPr algn="l"/>
            <a:r>
              <a:rPr lang="en-US" altLang="zh-TW" dirty="0" smtClean="0"/>
              <a:t>XPath</a:t>
            </a:r>
            <a:r>
              <a:rPr lang="zh-TW" altLang="en-US" dirty="0"/>
              <a:t>標準裡也提供許多函數以便使用者下達複雜的限制式，譬如表示式「</a:t>
            </a:r>
            <a:r>
              <a:rPr lang="en-US" altLang="zh-TW" dirty="0"/>
              <a:t>//*[count(Book)=3] </a:t>
            </a:r>
            <a:r>
              <a:rPr lang="zh-TW" altLang="en-US" dirty="0"/>
              <a:t>」，則會指出擁有三個「</a:t>
            </a:r>
            <a:r>
              <a:rPr lang="en-US" altLang="zh-TW" dirty="0"/>
              <a:t>Book</a:t>
            </a:r>
            <a:r>
              <a:rPr lang="zh-TW" altLang="en-US" dirty="0"/>
              <a:t>」子元素的所有元素</a:t>
            </a:r>
            <a:r>
              <a:rPr lang="zh-TW" altLang="en-US" dirty="0" smtClean="0"/>
              <a:t>。</a:t>
            </a:r>
            <a:endParaRPr lang="zh-TW" altLang="en-US" dirty="0"/>
          </a:p>
        </p:txBody>
      </p:sp>
    </p:spTree>
    <p:extLst>
      <p:ext uri="{BB962C8B-B14F-4D97-AF65-F5344CB8AC3E}">
        <p14:creationId xmlns:p14="http://schemas.microsoft.com/office/powerpoint/2010/main" val="339369583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XQuery</a:t>
            </a:r>
            <a:r>
              <a:rPr lang="zh-TW" altLang="en-US" dirty="0"/>
              <a:t>查詢</a:t>
            </a:r>
            <a:r>
              <a:rPr lang="zh-TW" altLang="en-US" dirty="0" smtClean="0"/>
              <a:t>語言</a:t>
            </a:r>
            <a:endParaRPr lang="zh-TW" altLang="en-US" dirty="0"/>
          </a:p>
        </p:txBody>
      </p:sp>
      <p:sp>
        <p:nvSpPr>
          <p:cNvPr id="2" name="內容版面配置區 1"/>
          <p:cNvSpPr>
            <a:spLocks noGrp="1"/>
          </p:cNvSpPr>
          <p:nvPr>
            <p:ph idx="1"/>
          </p:nvPr>
        </p:nvSpPr>
        <p:spPr>
          <a:xfrm>
            <a:off x="457200" y="2213865"/>
            <a:ext cx="8229600" cy="3912298"/>
          </a:xfrm>
        </p:spPr>
        <p:txBody>
          <a:bodyPr>
            <a:normAutofit/>
          </a:bodyPr>
          <a:lstStyle/>
          <a:p>
            <a:r>
              <a:rPr lang="zh-TW" altLang="en-US" dirty="0" smtClean="0"/>
              <a:t>由於預期</a:t>
            </a:r>
            <a:r>
              <a:rPr lang="en-US" altLang="zh-TW" dirty="0" smtClean="0"/>
              <a:t>XML</a:t>
            </a:r>
            <a:r>
              <a:rPr lang="zh-TW" altLang="en-US" dirty="0" smtClean="0"/>
              <a:t>資料在未來將大量的出現，</a:t>
            </a:r>
            <a:r>
              <a:rPr lang="en-US" altLang="zh-TW" dirty="0" smtClean="0"/>
              <a:t>XML</a:t>
            </a:r>
            <a:r>
              <a:rPr lang="zh-TW" altLang="en-US" dirty="0" smtClean="0"/>
              <a:t>資料查詢的議題會相當重要，所以，</a:t>
            </a:r>
            <a:r>
              <a:rPr lang="en-US" altLang="zh-TW" dirty="0" smtClean="0"/>
              <a:t>W3C</a:t>
            </a:r>
            <a:r>
              <a:rPr lang="zh-TW" altLang="en-US" dirty="0" smtClean="0"/>
              <a:t>在</a:t>
            </a:r>
            <a:r>
              <a:rPr lang="en-US" altLang="zh-TW" dirty="0" smtClean="0"/>
              <a:t>2001</a:t>
            </a:r>
            <a:r>
              <a:rPr lang="zh-TW" altLang="en-US" dirty="0" smtClean="0"/>
              <a:t>年的</a:t>
            </a:r>
            <a:r>
              <a:rPr lang="en-US" altLang="zh-TW" dirty="0" smtClean="0"/>
              <a:t>2</a:t>
            </a:r>
            <a:r>
              <a:rPr lang="zh-TW" altLang="en-US" dirty="0" smtClean="0"/>
              <a:t>月首先提出了</a:t>
            </a:r>
            <a:r>
              <a:rPr lang="en-US" altLang="zh-TW" dirty="0" smtClean="0"/>
              <a:t>XML Query Requirements</a:t>
            </a:r>
            <a:r>
              <a:rPr lang="zh-TW" altLang="en-US" dirty="0" smtClean="0"/>
              <a:t>，討論對</a:t>
            </a:r>
            <a:r>
              <a:rPr lang="en-US" altLang="zh-TW" dirty="0" smtClean="0"/>
              <a:t>XML</a:t>
            </a:r>
            <a:r>
              <a:rPr lang="zh-TW" altLang="en-US" dirty="0" smtClean="0"/>
              <a:t>資料做查詢時的需求，隨後也在</a:t>
            </a:r>
            <a:r>
              <a:rPr lang="en-US" altLang="zh-TW" dirty="0" smtClean="0"/>
              <a:t>2001</a:t>
            </a:r>
            <a:r>
              <a:rPr lang="zh-TW" altLang="en-US" dirty="0" smtClean="0"/>
              <a:t>年的</a:t>
            </a:r>
            <a:r>
              <a:rPr lang="en-US" altLang="zh-TW" dirty="0" smtClean="0"/>
              <a:t>6</a:t>
            </a:r>
            <a:r>
              <a:rPr lang="zh-TW" altLang="en-US" dirty="0" smtClean="0"/>
              <a:t>月提出了</a:t>
            </a:r>
            <a:r>
              <a:rPr lang="en-US" altLang="zh-TW" dirty="0" smtClean="0"/>
              <a:t>XQuery 1.0 Working Draft</a:t>
            </a:r>
            <a:r>
              <a:rPr lang="zh-TW" altLang="en-US" dirty="0" smtClean="0"/>
              <a:t>，以作為</a:t>
            </a:r>
            <a:r>
              <a:rPr lang="en-US" altLang="zh-TW" dirty="0" smtClean="0"/>
              <a:t>XML </a:t>
            </a:r>
            <a:r>
              <a:rPr lang="zh-TW" altLang="en-US" dirty="0" smtClean="0"/>
              <a:t>查詢語言的標準。經過多年的修改與討論，</a:t>
            </a:r>
            <a:r>
              <a:rPr lang="en-US" altLang="zh-TW" dirty="0" smtClean="0"/>
              <a:t>XQuery 1.0</a:t>
            </a:r>
            <a:r>
              <a:rPr lang="zh-TW" altLang="en-US" dirty="0" smtClean="0"/>
              <a:t>的正式版本終於在</a:t>
            </a:r>
            <a:r>
              <a:rPr lang="en-US" altLang="zh-TW" dirty="0" smtClean="0"/>
              <a:t>2007</a:t>
            </a:r>
            <a:r>
              <a:rPr lang="zh-TW" altLang="en-US" dirty="0" smtClean="0"/>
              <a:t>年</a:t>
            </a:r>
            <a:r>
              <a:rPr lang="en-US" altLang="zh-TW" dirty="0" smtClean="0"/>
              <a:t>1</a:t>
            </a:r>
            <a:r>
              <a:rPr lang="zh-TW" altLang="en-US" dirty="0" smtClean="0"/>
              <a:t>月頒佈。</a:t>
            </a:r>
            <a:endParaRPr lang="zh-TW" alt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XQuery</a:t>
            </a:r>
            <a:r>
              <a:rPr lang="zh-TW" altLang="en-US" dirty="0"/>
              <a:t>查詢語言</a:t>
            </a:r>
          </a:p>
        </p:txBody>
      </p:sp>
      <p:sp>
        <p:nvSpPr>
          <p:cNvPr id="3" name="內容版面配置區 2"/>
          <p:cNvSpPr>
            <a:spLocks noGrp="1"/>
          </p:cNvSpPr>
          <p:nvPr>
            <p:ph idx="1"/>
          </p:nvPr>
        </p:nvSpPr>
        <p:spPr/>
        <p:txBody>
          <a:bodyPr/>
          <a:lstStyle/>
          <a:p>
            <a:r>
              <a:rPr lang="en-US" altLang="zh-TW" dirty="0"/>
              <a:t>XQuery</a:t>
            </a:r>
            <a:r>
              <a:rPr lang="zh-TW" altLang="en-US" dirty="0"/>
              <a:t>基本上利用</a:t>
            </a:r>
            <a:r>
              <a:rPr lang="en-US" altLang="zh-TW" dirty="0"/>
              <a:t>XPath</a:t>
            </a:r>
            <a:r>
              <a:rPr lang="zh-TW" altLang="en-US" dirty="0"/>
              <a:t>的語法，在</a:t>
            </a:r>
            <a:r>
              <a:rPr lang="en-US" altLang="zh-TW" dirty="0"/>
              <a:t>XML</a:t>
            </a:r>
            <a:r>
              <a:rPr lang="zh-TW" altLang="en-US" dirty="0"/>
              <a:t>資料中找尋出符合特定路徑的資料</a:t>
            </a:r>
            <a:r>
              <a:rPr lang="zh-TW" altLang="en-US" dirty="0" smtClean="0"/>
              <a:t>。</a:t>
            </a:r>
            <a:endParaRPr lang="en-US" altLang="zh-TW" dirty="0" smtClean="0"/>
          </a:p>
          <a:p>
            <a:r>
              <a:rPr lang="zh-TW" altLang="en-US" dirty="0" smtClean="0"/>
              <a:t>為了</a:t>
            </a:r>
            <a:r>
              <a:rPr lang="zh-TW" altLang="en-US" dirty="0"/>
              <a:t>可以更詳盡的描述不同路徑資料間的關係，</a:t>
            </a:r>
            <a:r>
              <a:rPr lang="en-US" altLang="zh-TW" dirty="0"/>
              <a:t>XQuery</a:t>
            </a:r>
            <a:r>
              <a:rPr lang="zh-TW" altLang="en-US" dirty="0"/>
              <a:t>也設計成由很多不同功能的子句所構成</a:t>
            </a:r>
            <a:r>
              <a:rPr lang="zh-TW" altLang="en-US" dirty="0" smtClean="0"/>
              <a:t>。</a:t>
            </a:r>
            <a:endParaRPr lang="en-US" altLang="zh-TW" dirty="0" smtClean="0"/>
          </a:p>
          <a:p>
            <a:r>
              <a:rPr lang="zh-TW" altLang="en-US" dirty="0" smtClean="0"/>
              <a:t>基本</a:t>
            </a:r>
            <a:r>
              <a:rPr lang="zh-TW" altLang="en-US" dirty="0"/>
              <a:t>上來說，一個</a:t>
            </a:r>
            <a:r>
              <a:rPr lang="en-US" altLang="zh-TW" dirty="0"/>
              <a:t>XQuery</a:t>
            </a:r>
            <a:r>
              <a:rPr lang="zh-TW" altLang="en-US" dirty="0"/>
              <a:t>的敘述式為一個</a:t>
            </a:r>
            <a:r>
              <a:rPr lang="en-US" altLang="zh-TW" dirty="0"/>
              <a:t>FLWOR</a:t>
            </a:r>
            <a:r>
              <a:rPr lang="zh-TW" altLang="en-US" dirty="0"/>
              <a:t>表示式，包含了</a:t>
            </a:r>
            <a:r>
              <a:rPr lang="en-US" altLang="zh-TW" dirty="0"/>
              <a:t>for</a:t>
            </a:r>
            <a:r>
              <a:rPr lang="zh-TW" altLang="en-US" dirty="0"/>
              <a:t>、</a:t>
            </a:r>
            <a:r>
              <a:rPr lang="en-US" altLang="zh-TW" dirty="0"/>
              <a:t>let</a:t>
            </a:r>
            <a:r>
              <a:rPr lang="zh-TW" altLang="en-US" dirty="0"/>
              <a:t>、</a:t>
            </a:r>
            <a:r>
              <a:rPr lang="en-US" altLang="zh-TW" dirty="0"/>
              <a:t>where</a:t>
            </a:r>
            <a:r>
              <a:rPr lang="zh-TW" altLang="en-US" dirty="0"/>
              <a:t>、</a:t>
            </a:r>
            <a:r>
              <a:rPr lang="en-US" altLang="zh-TW" dirty="0"/>
              <a:t>order by</a:t>
            </a:r>
            <a:r>
              <a:rPr lang="zh-TW" altLang="en-US" dirty="0"/>
              <a:t>、</a:t>
            </a:r>
            <a:r>
              <a:rPr lang="en-US" altLang="zh-TW" dirty="0"/>
              <a:t>return</a:t>
            </a:r>
            <a:r>
              <a:rPr lang="zh-TW" altLang="en-US" dirty="0"/>
              <a:t>五個部分。</a:t>
            </a:r>
          </a:p>
        </p:txBody>
      </p:sp>
    </p:spTree>
    <p:extLst>
      <p:ext uri="{BB962C8B-B14F-4D97-AF65-F5344CB8AC3E}">
        <p14:creationId xmlns:p14="http://schemas.microsoft.com/office/powerpoint/2010/main" val="220560077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XQuery</a:t>
            </a:r>
            <a:r>
              <a:rPr lang="zh-TW" altLang="en-US" dirty="0"/>
              <a:t>查詢語言</a:t>
            </a:r>
          </a:p>
        </p:txBody>
      </p:sp>
      <p:sp>
        <p:nvSpPr>
          <p:cNvPr id="2" name="內容版面配置區 1"/>
          <p:cNvSpPr>
            <a:spLocks noGrp="1"/>
          </p:cNvSpPr>
          <p:nvPr>
            <p:ph idx="1"/>
          </p:nvPr>
        </p:nvSpPr>
        <p:spPr>
          <a:xfrm>
            <a:off x="457200" y="1989138"/>
            <a:ext cx="8229600" cy="4275177"/>
          </a:xfrm>
        </p:spPr>
        <p:txBody>
          <a:bodyPr>
            <a:normAutofit/>
          </a:bodyPr>
          <a:lstStyle/>
          <a:p>
            <a:r>
              <a:rPr lang="en-US" altLang="zh-TW" dirty="0" smtClean="0">
                <a:solidFill>
                  <a:srgbClr val="0070C0"/>
                </a:solidFill>
              </a:rPr>
              <a:t>for</a:t>
            </a:r>
            <a:r>
              <a:rPr lang="zh-TW" altLang="en-US" dirty="0" smtClean="0"/>
              <a:t>子句類似</a:t>
            </a:r>
            <a:r>
              <a:rPr lang="en-US" altLang="zh-TW" dirty="0" smtClean="0"/>
              <a:t>SQL</a:t>
            </a:r>
            <a:r>
              <a:rPr lang="zh-TW" altLang="en-US" dirty="0" smtClean="0"/>
              <a:t>的</a:t>
            </a:r>
            <a:r>
              <a:rPr lang="en-US" altLang="zh-TW" dirty="0" smtClean="0"/>
              <a:t>FROM</a:t>
            </a:r>
            <a:r>
              <a:rPr lang="zh-TW" altLang="en-US" dirty="0" smtClean="0"/>
              <a:t>子句，其主要功能是宣告變數，並指定對應的元素集合，以便遞迴取得</a:t>
            </a:r>
            <a:r>
              <a:rPr lang="en-US" altLang="zh-TW" dirty="0" smtClean="0"/>
              <a:t>(iterate over)</a:t>
            </a:r>
            <a:r>
              <a:rPr lang="zh-TW" altLang="en-US" dirty="0" smtClean="0"/>
              <a:t>一個特定的元素加以處理。</a:t>
            </a:r>
            <a:endParaRPr lang="en-US" altLang="zh-TW" dirty="0" smtClean="0"/>
          </a:p>
          <a:p>
            <a:r>
              <a:rPr lang="en-US" altLang="zh-TW" dirty="0" smtClean="0">
                <a:solidFill>
                  <a:srgbClr val="0070C0"/>
                </a:solidFill>
              </a:rPr>
              <a:t>let</a:t>
            </a:r>
            <a:r>
              <a:rPr lang="zh-TW" altLang="en-US" dirty="0" smtClean="0"/>
              <a:t>子句則是將變數直接與某一個表示式結合</a:t>
            </a:r>
            <a:r>
              <a:rPr lang="en-US" altLang="zh-TW" dirty="0" smtClean="0"/>
              <a:t>(binding)</a:t>
            </a:r>
            <a:r>
              <a:rPr lang="zh-TW" altLang="en-US" dirty="0" smtClean="0"/>
              <a:t>，可以簡化之後查詢句的敘述。 </a:t>
            </a:r>
            <a:endParaRPr lang="en-US" altLang="zh-TW" dirty="0" smtClean="0"/>
          </a:p>
          <a:p>
            <a:r>
              <a:rPr lang="en-US" altLang="zh-TW" dirty="0" smtClean="0">
                <a:solidFill>
                  <a:srgbClr val="0070C0"/>
                </a:solidFill>
              </a:rPr>
              <a:t>where</a:t>
            </a:r>
            <a:r>
              <a:rPr lang="zh-TW" altLang="en-US" dirty="0" smtClean="0"/>
              <a:t>和</a:t>
            </a:r>
            <a:r>
              <a:rPr lang="en-US" altLang="zh-TW" dirty="0" smtClean="0">
                <a:solidFill>
                  <a:srgbClr val="0070C0"/>
                </a:solidFill>
              </a:rPr>
              <a:t>order by</a:t>
            </a:r>
            <a:r>
              <a:rPr lang="zh-TW" altLang="en-US" dirty="0" smtClean="0"/>
              <a:t>則分別類似</a:t>
            </a:r>
            <a:r>
              <a:rPr lang="en-US" altLang="zh-TW" dirty="0" smtClean="0"/>
              <a:t>SQL</a:t>
            </a:r>
            <a:r>
              <a:rPr lang="zh-TW" altLang="en-US" dirty="0" smtClean="0"/>
              <a:t>的</a:t>
            </a:r>
            <a:r>
              <a:rPr lang="en-US" altLang="zh-TW" dirty="0" smtClean="0"/>
              <a:t>WHERE</a:t>
            </a:r>
            <a:r>
              <a:rPr lang="zh-TW" altLang="en-US" dirty="0" smtClean="0"/>
              <a:t>子句和</a:t>
            </a:r>
            <a:r>
              <a:rPr lang="en-US" altLang="zh-TW" dirty="0" smtClean="0"/>
              <a:t>ORDER BY</a:t>
            </a:r>
            <a:r>
              <a:rPr lang="zh-TW" altLang="en-US" dirty="0" smtClean="0"/>
              <a:t>子句，前者允許對變數做條件的限制，後者則可以對輸出的元素值指定排序的方式。</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13-1 </a:t>
            </a:r>
            <a:r>
              <a:rPr lang="zh-TW" altLang="en-US" dirty="0"/>
              <a:t>資料庫管理系統簡介</a:t>
            </a:r>
          </a:p>
        </p:txBody>
      </p:sp>
      <p:pic>
        <p:nvPicPr>
          <p:cNvPr id="1026" name="Picture 2"/>
          <p:cNvPicPr>
            <a:picLocks noGrp="1" noChangeAspect="1" noChangeArrowheads="1"/>
          </p:cNvPicPr>
          <p:nvPr>
            <p:ph idx="1"/>
          </p:nvPr>
        </p:nvPicPr>
        <p:blipFill>
          <a:blip r:embed="rId2" cstate="print"/>
          <a:stretch>
            <a:fillRect/>
          </a:stretch>
        </p:blipFill>
        <p:spPr>
          <a:xfrm>
            <a:off x="1556664" y="1898829"/>
            <a:ext cx="6075675" cy="4328593"/>
          </a:xfrm>
        </p:spPr>
      </p:pic>
      <p:sp>
        <p:nvSpPr>
          <p:cNvPr id="4" name="向左箭號 3"/>
          <p:cNvSpPr/>
          <p:nvPr/>
        </p:nvSpPr>
        <p:spPr>
          <a:xfrm rot="20736544">
            <a:off x="6370201" y="2065033"/>
            <a:ext cx="2524274" cy="794802"/>
          </a:xfrm>
          <a:prstGeom prst="leftArrow">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sz="2000" b="1" dirty="0" smtClean="0">
                <a:solidFill>
                  <a:schemeClr val="bg1"/>
                </a:solidFill>
                <a:latin typeface="微軟正黑體" pitchFamily="34" charset="-120"/>
                <a:ea typeface="微軟正黑體" pitchFamily="34" charset="-120"/>
              </a:rPr>
              <a:t>資料庫系統架構</a:t>
            </a:r>
            <a:endParaRPr lang="zh-TW" altLang="en-US" sz="2000"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XQuery</a:t>
            </a:r>
            <a:r>
              <a:rPr lang="zh-TW" altLang="en-US" dirty="0"/>
              <a:t>查詢語言</a:t>
            </a:r>
          </a:p>
        </p:txBody>
      </p:sp>
      <p:sp>
        <p:nvSpPr>
          <p:cNvPr id="3" name="內容版面配置區 2"/>
          <p:cNvSpPr>
            <a:spLocks noGrp="1"/>
          </p:cNvSpPr>
          <p:nvPr>
            <p:ph idx="1"/>
          </p:nvPr>
        </p:nvSpPr>
        <p:spPr/>
        <p:txBody>
          <a:bodyPr/>
          <a:lstStyle/>
          <a:p>
            <a:r>
              <a:rPr lang="en-US" altLang="zh-TW" dirty="0" smtClean="0">
                <a:solidFill>
                  <a:srgbClr val="0070C0"/>
                </a:solidFill>
              </a:rPr>
              <a:t>return</a:t>
            </a:r>
            <a:r>
              <a:rPr lang="zh-TW" altLang="en-US" dirty="0" smtClean="0"/>
              <a:t>則</a:t>
            </a:r>
            <a:r>
              <a:rPr lang="zh-TW" altLang="en-US" dirty="0"/>
              <a:t>可以建構新的</a:t>
            </a:r>
            <a:r>
              <a:rPr lang="en-US" altLang="zh-TW" dirty="0"/>
              <a:t>XML</a:t>
            </a:r>
            <a:r>
              <a:rPr lang="zh-TW" altLang="en-US" dirty="0"/>
              <a:t>元素為查詢的輸出，類似</a:t>
            </a:r>
            <a:r>
              <a:rPr lang="en-US" altLang="zh-TW" dirty="0"/>
              <a:t>SQL</a:t>
            </a:r>
            <a:r>
              <a:rPr lang="zh-TW" altLang="en-US" dirty="0"/>
              <a:t>的</a:t>
            </a:r>
            <a:r>
              <a:rPr lang="en-US" altLang="zh-TW" dirty="0"/>
              <a:t>SELECT</a:t>
            </a:r>
            <a:r>
              <a:rPr lang="zh-TW" altLang="en-US" dirty="0"/>
              <a:t>子句</a:t>
            </a:r>
            <a:r>
              <a:rPr lang="zh-TW" altLang="en-US" dirty="0" smtClean="0"/>
              <a:t>。</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061609" y="3405770"/>
            <a:ext cx="7335815" cy="1647054"/>
          </a:xfrm>
          <a:prstGeom prst="rect">
            <a:avLst/>
          </a:prstGeom>
          <a:noFill/>
          <a:ln w="9525">
            <a:noFill/>
            <a:miter lim="800000"/>
            <a:headEnd/>
            <a:tailEnd/>
          </a:ln>
          <a:effectLst/>
        </p:spPr>
      </p:pic>
      <p:sp>
        <p:nvSpPr>
          <p:cNvPr id="5" name="矩形 4"/>
          <p:cNvSpPr/>
          <p:nvPr/>
        </p:nvSpPr>
        <p:spPr>
          <a:xfrm>
            <a:off x="1861438" y="5263213"/>
            <a:ext cx="573615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TW" b="1" dirty="0" err="1" smtClean="0">
                <a:solidFill>
                  <a:schemeClr val="bg1"/>
                </a:solidFill>
                <a:latin typeface="微軟正黑體" pitchFamily="34" charset="-120"/>
                <a:ea typeface="微軟正黑體" pitchFamily="34" charset="-120"/>
              </a:rPr>
              <a:t>XQuery</a:t>
            </a:r>
            <a:r>
              <a:rPr lang="zh-TW" altLang="en-US" b="1" dirty="0" smtClean="0">
                <a:solidFill>
                  <a:schemeClr val="bg1"/>
                </a:solidFill>
                <a:latin typeface="微軟正黑體" pitchFamily="34" charset="-120"/>
                <a:ea typeface="微軟正黑體" pitchFamily="34" charset="-120"/>
              </a:rPr>
              <a:t>範例 ── 找出</a:t>
            </a:r>
            <a:r>
              <a:rPr lang="en-US" altLang="zh-TW" b="1" dirty="0" smtClean="0">
                <a:solidFill>
                  <a:schemeClr val="bg1"/>
                </a:solidFill>
                <a:latin typeface="微軟正黑體" pitchFamily="34" charset="-120"/>
                <a:ea typeface="微軟正黑體" pitchFamily="34" charset="-120"/>
              </a:rPr>
              <a:t>Title</a:t>
            </a:r>
            <a:r>
              <a:rPr lang="zh-TW" altLang="en-US" b="1" dirty="0" smtClean="0">
                <a:solidFill>
                  <a:schemeClr val="bg1"/>
                </a:solidFill>
                <a:latin typeface="微軟正黑體" pitchFamily="34" charset="-120"/>
                <a:ea typeface="微軟正黑體" pitchFamily="34" charset="-120"/>
              </a:rPr>
              <a:t>元素值包含</a:t>
            </a:r>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的書籍資料</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195686997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XQuery</a:t>
            </a:r>
            <a:r>
              <a:rPr lang="zh-TW" altLang="en-US" dirty="0" smtClean="0"/>
              <a:t>查詢語言</a:t>
            </a:r>
            <a:endParaRPr lang="zh-TW" altLang="en-US" dirty="0"/>
          </a:p>
        </p:txBody>
      </p:sp>
      <p:sp>
        <p:nvSpPr>
          <p:cNvPr id="8" name="內容版面配置區 7"/>
          <p:cNvSpPr>
            <a:spLocks noGrp="1"/>
          </p:cNvSpPr>
          <p:nvPr>
            <p:ph idx="1"/>
          </p:nvPr>
        </p:nvSpPr>
        <p:spPr/>
        <p:txBody>
          <a:bodyPr/>
          <a:lstStyle/>
          <a:p>
            <a:r>
              <a:rPr lang="zh-TW" altLang="en-US" dirty="0" smtClean="0"/>
              <a:t>以圖</a:t>
            </a:r>
            <a:r>
              <a:rPr lang="en-US" altLang="zh-TW" dirty="0" smtClean="0"/>
              <a:t>13-22</a:t>
            </a:r>
            <a:r>
              <a:rPr lang="zh-TW" altLang="en-US" dirty="0" smtClean="0"/>
              <a:t>的範例來說明如何撰寫一個</a:t>
            </a:r>
            <a:r>
              <a:rPr lang="en-US" altLang="zh-TW" dirty="0" smtClean="0"/>
              <a:t>XQuery</a:t>
            </a:r>
            <a:r>
              <a:rPr lang="zh-TW" altLang="en-US" dirty="0" smtClean="0"/>
              <a:t>的查詢句，該查詢句是要找出書的標題內包含「</a:t>
            </a:r>
            <a:r>
              <a:rPr lang="en-US" altLang="zh-TW" dirty="0" smtClean="0"/>
              <a:t>XML</a:t>
            </a:r>
            <a:r>
              <a:rPr lang="zh-TW" altLang="en-US" dirty="0" smtClean="0"/>
              <a:t>」字串的書籍資料，假設</a:t>
            </a:r>
            <a:r>
              <a:rPr lang="en-US" altLang="zh-TW" dirty="0" smtClean="0"/>
              <a:t>XML</a:t>
            </a:r>
            <a:r>
              <a:rPr lang="zh-TW" altLang="en-US" dirty="0" smtClean="0"/>
              <a:t>資料是存放在網址「</a:t>
            </a:r>
            <a:r>
              <a:rPr lang="en-US" altLang="zh-TW" dirty="0" smtClean="0"/>
              <a:t>http://dblab.cs.ntou. edu.tw</a:t>
            </a:r>
            <a:r>
              <a:rPr lang="zh-TW" altLang="en-US" dirty="0" smtClean="0"/>
              <a:t>」下檔名為「</a:t>
            </a:r>
            <a:r>
              <a:rPr lang="en-US" altLang="zh-TW" dirty="0" smtClean="0"/>
              <a:t>B0001.xml</a:t>
            </a:r>
            <a:r>
              <a:rPr lang="zh-TW" altLang="en-US" dirty="0" smtClean="0"/>
              <a:t>」的文件內。</a:t>
            </a:r>
            <a:endParaRPr lang="zh-TW" alt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XQuery</a:t>
            </a:r>
            <a:r>
              <a:rPr lang="zh-TW" altLang="en-US" dirty="0"/>
              <a:t>查詢語言</a:t>
            </a:r>
          </a:p>
        </p:txBody>
      </p:sp>
      <p:sp>
        <p:nvSpPr>
          <p:cNvPr id="3" name="內容版面配置區 2"/>
          <p:cNvSpPr>
            <a:spLocks noGrp="1"/>
          </p:cNvSpPr>
          <p:nvPr>
            <p:ph idx="1"/>
          </p:nvPr>
        </p:nvSpPr>
        <p:spPr/>
        <p:txBody>
          <a:bodyPr>
            <a:normAutofit/>
          </a:bodyPr>
          <a:lstStyle/>
          <a:p>
            <a:r>
              <a:rPr lang="en-US" altLang="zh-TW" dirty="0" smtClean="0"/>
              <a:t>L1</a:t>
            </a:r>
            <a:r>
              <a:rPr lang="zh-TW" altLang="en-US" dirty="0"/>
              <a:t>行指定「</a:t>
            </a:r>
            <a:r>
              <a:rPr lang="en-US" altLang="zh-TW" dirty="0"/>
              <a:t>B0001.xml</a:t>
            </a:r>
            <a:r>
              <a:rPr lang="zh-TW" altLang="en-US" dirty="0"/>
              <a:t>」檔案內每一個位於「</a:t>
            </a:r>
            <a:r>
              <a:rPr lang="en-US" altLang="zh-TW" dirty="0"/>
              <a:t>/Books/Book</a:t>
            </a:r>
            <a:r>
              <a:rPr lang="zh-TW" altLang="en-US" dirty="0"/>
              <a:t>」的元素給</a:t>
            </a:r>
            <a:r>
              <a:rPr lang="en-US" altLang="zh-TW" dirty="0"/>
              <a:t>$b</a:t>
            </a:r>
            <a:r>
              <a:rPr lang="zh-TW" altLang="en-US" dirty="0"/>
              <a:t>這個變數，我們可以同時指出文件的所在位置</a:t>
            </a:r>
            <a:r>
              <a:rPr lang="en-US" altLang="zh-TW" dirty="0"/>
              <a:t>(URL)</a:t>
            </a:r>
            <a:r>
              <a:rPr lang="zh-TW" altLang="en-US" dirty="0"/>
              <a:t>為「</a:t>
            </a:r>
            <a:r>
              <a:rPr lang="en-US" altLang="zh-TW" dirty="0">
                <a:hlinkClick r:id="rId2"/>
              </a:rPr>
              <a:t>http://dblab.cs.ntou.edu.tw/</a:t>
            </a:r>
            <a:r>
              <a:rPr lang="zh-TW" altLang="en-US" dirty="0" smtClean="0"/>
              <a:t>」。</a:t>
            </a:r>
            <a:endParaRPr lang="en-US" altLang="zh-TW" dirty="0" smtClean="0"/>
          </a:p>
          <a:p>
            <a:r>
              <a:rPr lang="en-US" altLang="zh-TW" dirty="0" smtClean="0"/>
              <a:t>L2</a:t>
            </a:r>
            <a:r>
              <a:rPr lang="zh-TW" altLang="en-US" dirty="0"/>
              <a:t>行的目的在限定 </a:t>
            </a:r>
            <a:r>
              <a:rPr lang="en-US" altLang="zh-TW" dirty="0"/>
              <a:t>$b</a:t>
            </a:r>
            <a:r>
              <a:rPr lang="zh-TW" altLang="en-US" dirty="0"/>
              <a:t>元素下的</a:t>
            </a:r>
            <a:r>
              <a:rPr lang="en-US" altLang="zh-TW" dirty="0"/>
              <a:t>Title</a:t>
            </a:r>
            <a:r>
              <a:rPr lang="zh-TW" altLang="en-US" dirty="0"/>
              <a:t>子元素必須包含「</a:t>
            </a:r>
            <a:r>
              <a:rPr lang="en-US" altLang="zh-TW" dirty="0"/>
              <a:t>XML</a:t>
            </a:r>
            <a:r>
              <a:rPr lang="zh-TW" altLang="en-US" dirty="0"/>
              <a:t>」這個字串，所使用到的</a:t>
            </a:r>
            <a:r>
              <a:rPr lang="zh-TW" altLang="en-US" dirty="0" smtClean="0"/>
              <a:t>函數</a:t>
            </a:r>
            <a:r>
              <a:rPr lang="en-US" altLang="zh-TW" dirty="0" smtClean="0">
                <a:solidFill>
                  <a:srgbClr val="0070C0"/>
                </a:solidFill>
              </a:rPr>
              <a:t>contains</a:t>
            </a:r>
            <a:r>
              <a:rPr lang="zh-TW" altLang="en-US" dirty="0" smtClean="0"/>
              <a:t>，</a:t>
            </a:r>
            <a:r>
              <a:rPr lang="zh-TW" altLang="en-US" dirty="0"/>
              <a:t>是用來檢查元素的內容值是否包含某個特定字串</a:t>
            </a:r>
            <a:r>
              <a:rPr lang="zh-TW" altLang="en-US" dirty="0" smtClean="0"/>
              <a:t>。</a:t>
            </a:r>
            <a:endParaRPr lang="zh-TW" altLang="en-US" dirty="0"/>
          </a:p>
        </p:txBody>
      </p:sp>
    </p:spTree>
    <p:extLst>
      <p:ext uri="{BB962C8B-B14F-4D97-AF65-F5344CB8AC3E}">
        <p14:creationId xmlns:p14="http://schemas.microsoft.com/office/powerpoint/2010/main" val="21282143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XQuery</a:t>
            </a:r>
            <a:r>
              <a:rPr lang="zh-TW" altLang="en-US" dirty="0"/>
              <a:t>查詢語言</a:t>
            </a:r>
          </a:p>
        </p:txBody>
      </p:sp>
      <p:sp>
        <p:nvSpPr>
          <p:cNvPr id="3" name="內容版面配置區 2"/>
          <p:cNvSpPr>
            <a:spLocks noGrp="1"/>
          </p:cNvSpPr>
          <p:nvPr>
            <p:ph idx="1"/>
          </p:nvPr>
        </p:nvSpPr>
        <p:spPr/>
        <p:txBody>
          <a:bodyPr/>
          <a:lstStyle/>
          <a:p>
            <a:r>
              <a:rPr lang="en-US" altLang="zh-TW" dirty="0"/>
              <a:t>L3</a:t>
            </a:r>
            <a:r>
              <a:rPr lang="zh-TW" altLang="en-US" dirty="0"/>
              <a:t>行之後的表示式是將符合條件的查詢結果傳回來，也就是印出「</a:t>
            </a:r>
            <a:r>
              <a:rPr lang="en-US" altLang="zh-TW" dirty="0"/>
              <a:t>/Books/Book</a:t>
            </a:r>
            <a:r>
              <a:rPr lang="zh-TW" altLang="en-US" dirty="0"/>
              <a:t>」的內容</a:t>
            </a:r>
            <a:r>
              <a:rPr lang="zh-TW" altLang="en-US" dirty="0" smtClean="0"/>
              <a:t>。</a:t>
            </a:r>
            <a:endParaRPr lang="en-US" altLang="zh-TW" dirty="0" smtClean="0"/>
          </a:p>
          <a:p>
            <a:r>
              <a:rPr lang="en-US" altLang="zh-TW" dirty="0" smtClean="0"/>
              <a:t>L4</a:t>
            </a:r>
            <a:r>
              <a:rPr lang="zh-TW" altLang="en-US" dirty="0"/>
              <a:t>行及</a:t>
            </a:r>
            <a:r>
              <a:rPr lang="en-US" altLang="zh-TW" dirty="0"/>
              <a:t>L6</a:t>
            </a:r>
            <a:r>
              <a:rPr lang="zh-TW" altLang="en-US" dirty="0"/>
              <a:t>行指定輸出之</a:t>
            </a:r>
            <a:r>
              <a:rPr lang="en-US" altLang="zh-TW" dirty="0"/>
              <a:t>XML</a:t>
            </a:r>
            <a:r>
              <a:rPr lang="zh-TW" altLang="en-US" dirty="0"/>
              <a:t>資料的根節點，其開始標籤</a:t>
            </a:r>
            <a:r>
              <a:rPr lang="zh-TW" altLang="en-US" dirty="0" smtClean="0"/>
              <a:t>為</a:t>
            </a:r>
            <a:r>
              <a:rPr lang="en-US" altLang="zh-TW" dirty="0" smtClean="0"/>
              <a:t>&lt;</a:t>
            </a:r>
            <a:r>
              <a:rPr lang="en-US" altLang="zh-TW" dirty="0"/>
              <a:t>Results&gt;</a:t>
            </a:r>
            <a:r>
              <a:rPr lang="zh-TW" altLang="en-US" dirty="0"/>
              <a:t>，而其結尾標籤為 </a:t>
            </a:r>
            <a:r>
              <a:rPr lang="en-US" altLang="zh-TW" dirty="0"/>
              <a:t>&lt;/Results&gt;</a:t>
            </a:r>
            <a:r>
              <a:rPr lang="zh-TW" altLang="en-US" dirty="0" smtClean="0"/>
              <a:t>。</a:t>
            </a:r>
            <a:endParaRPr lang="zh-TW" altLang="en-US" dirty="0"/>
          </a:p>
        </p:txBody>
      </p:sp>
    </p:spTree>
    <p:extLst>
      <p:ext uri="{BB962C8B-B14F-4D97-AF65-F5344CB8AC3E}">
        <p14:creationId xmlns:p14="http://schemas.microsoft.com/office/powerpoint/2010/main" val="191260349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zh-TW" dirty="0"/>
              <a:t>XQuery</a:t>
            </a:r>
            <a:r>
              <a:rPr lang="zh-TW" altLang="en-US" dirty="0"/>
              <a:t>查詢語言</a:t>
            </a:r>
          </a:p>
        </p:txBody>
      </p:sp>
      <p:pic>
        <p:nvPicPr>
          <p:cNvPr id="45058" name="Picture 2"/>
          <p:cNvPicPr>
            <a:picLocks noGrp="1" noChangeAspect="1" noChangeArrowheads="1"/>
          </p:cNvPicPr>
          <p:nvPr>
            <p:ph idx="1"/>
          </p:nvPr>
        </p:nvPicPr>
        <p:blipFill>
          <a:blip r:embed="rId2" cstate="print"/>
          <a:stretch>
            <a:fillRect/>
          </a:stretch>
        </p:blipFill>
        <p:spPr>
          <a:xfrm>
            <a:off x="881590" y="2043461"/>
            <a:ext cx="7547598" cy="2780694"/>
          </a:xfrm>
        </p:spPr>
      </p:pic>
      <p:sp>
        <p:nvSpPr>
          <p:cNvPr id="4" name="矩形 3"/>
          <p:cNvSpPr/>
          <p:nvPr/>
        </p:nvSpPr>
        <p:spPr>
          <a:xfrm>
            <a:off x="2657744" y="5004175"/>
            <a:ext cx="399529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對應於圖</a:t>
            </a:r>
            <a:r>
              <a:rPr lang="en-US" altLang="zh-TW" b="1" dirty="0" smtClean="0">
                <a:solidFill>
                  <a:schemeClr val="bg1"/>
                </a:solidFill>
                <a:latin typeface="微軟正黑體" pitchFamily="34" charset="-120"/>
                <a:ea typeface="微軟正黑體" pitchFamily="34" charset="-120"/>
              </a:rPr>
              <a:t>13-21</a:t>
            </a:r>
            <a:r>
              <a:rPr lang="zh-TW" altLang="en-US" b="1" dirty="0" smtClean="0">
                <a:solidFill>
                  <a:schemeClr val="bg1"/>
                </a:solidFill>
                <a:latin typeface="微軟正黑體" pitchFamily="34" charset="-120"/>
                <a:ea typeface="微軟正黑體" pitchFamily="34" charset="-120"/>
              </a:rPr>
              <a:t>之</a:t>
            </a:r>
            <a:r>
              <a:rPr lang="en-US" altLang="zh-TW" b="1" dirty="0" err="1" smtClean="0">
                <a:solidFill>
                  <a:schemeClr val="bg1"/>
                </a:solidFill>
                <a:latin typeface="微軟正黑體" pitchFamily="34" charset="-120"/>
                <a:ea typeface="微軟正黑體" pitchFamily="34" charset="-120"/>
              </a:rPr>
              <a:t>XQuery</a:t>
            </a:r>
            <a:r>
              <a:rPr lang="zh-TW" altLang="en-US" b="1" dirty="0" smtClean="0">
                <a:solidFill>
                  <a:schemeClr val="bg1"/>
                </a:solidFill>
                <a:latin typeface="微軟正黑體" pitchFamily="34" charset="-120"/>
                <a:ea typeface="微軟正黑體" pitchFamily="34" charset="-120"/>
              </a:rPr>
              <a:t>的查詢結果</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a:t>XQuery</a:t>
            </a:r>
            <a:r>
              <a:rPr lang="zh-TW" altLang="en-US" dirty="0"/>
              <a:t>查詢語言</a:t>
            </a:r>
          </a:p>
        </p:txBody>
      </p:sp>
      <p:sp>
        <p:nvSpPr>
          <p:cNvPr id="2" name="內容版面配置區 1"/>
          <p:cNvSpPr>
            <a:spLocks noGrp="1"/>
          </p:cNvSpPr>
          <p:nvPr>
            <p:ph idx="1"/>
          </p:nvPr>
        </p:nvSpPr>
        <p:spPr/>
        <p:txBody>
          <a:bodyPr>
            <a:normAutofit lnSpcReduction="10000"/>
          </a:bodyPr>
          <a:lstStyle/>
          <a:p>
            <a:r>
              <a:rPr lang="zh-TW" altLang="en-US" dirty="0" smtClean="0"/>
              <a:t>圖</a:t>
            </a:r>
            <a:r>
              <a:rPr lang="en-US" altLang="zh-TW" dirty="0" smtClean="0"/>
              <a:t>13-24</a:t>
            </a:r>
            <a:r>
              <a:rPr lang="zh-TW" altLang="en-US" dirty="0" smtClean="0"/>
              <a:t>是另一個</a:t>
            </a:r>
            <a:r>
              <a:rPr lang="en-US" altLang="zh-TW" dirty="0" smtClean="0"/>
              <a:t>XQuery</a:t>
            </a:r>
            <a:r>
              <a:rPr lang="zh-TW" altLang="en-US" dirty="0" smtClean="0"/>
              <a:t>的範例，這裡我們希望以作者「趙坤茂」為主，把他寫的書的所有資料都列出來，不過要以書名排序。這裡的寫法和之前的查詢句有幾個差異。</a:t>
            </a:r>
            <a:endParaRPr lang="en-US" altLang="zh-TW" dirty="0" smtClean="0"/>
          </a:p>
          <a:p>
            <a:pPr lvl="1"/>
            <a:r>
              <a:rPr lang="zh-TW" altLang="en-US" dirty="0" smtClean="0"/>
              <a:t>首先，可以把輸出文件的根元素，寫在整個查詢句的最外頭。</a:t>
            </a:r>
            <a:endParaRPr lang="en-US" altLang="zh-TW" dirty="0" smtClean="0"/>
          </a:p>
          <a:p>
            <a:pPr lvl="1"/>
            <a:r>
              <a:rPr lang="zh-TW" altLang="en-US" dirty="0" smtClean="0"/>
              <a:t>另外，內容值的限制可以直接用等式。</a:t>
            </a:r>
            <a:endParaRPr lang="en-US" altLang="zh-TW" dirty="0" smtClean="0"/>
          </a:p>
          <a:p>
            <a:pPr lvl="1"/>
            <a:r>
              <a:rPr lang="zh-TW" altLang="en-US" dirty="0"/>
              <a:t>最後，</a:t>
            </a:r>
            <a:r>
              <a:rPr lang="en-US" altLang="zh-TW" dirty="0">
                <a:solidFill>
                  <a:srgbClr val="0070C0"/>
                </a:solidFill>
              </a:rPr>
              <a:t>order by</a:t>
            </a:r>
            <a:r>
              <a:rPr lang="zh-TW" altLang="en-US" dirty="0"/>
              <a:t>子句是在</a:t>
            </a:r>
            <a:r>
              <a:rPr lang="en-US" altLang="zh-TW" dirty="0">
                <a:solidFill>
                  <a:srgbClr val="0070C0"/>
                </a:solidFill>
              </a:rPr>
              <a:t>return</a:t>
            </a:r>
            <a:r>
              <a:rPr lang="zh-TW" altLang="en-US" dirty="0"/>
              <a:t>子句之前。輸出的結果如圖</a:t>
            </a:r>
            <a:r>
              <a:rPr lang="en-US" altLang="zh-TW" dirty="0"/>
              <a:t>13-25</a:t>
            </a:r>
            <a:r>
              <a:rPr lang="zh-TW" altLang="en-US" dirty="0"/>
              <a:t>所示</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XQuery</a:t>
            </a:r>
            <a:r>
              <a:rPr lang="zh-TW" altLang="en-US" dirty="0"/>
              <a:t>查詢語言</a:t>
            </a:r>
          </a:p>
        </p:txBody>
      </p:sp>
      <p:sp>
        <p:nvSpPr>
          <p:cNvPr id="3" name="內容版面配置區 2"/>
          <p:cNvSpPr>
            <a:spLocks noGrp="1"/>
          </p:cNvSpPr>
          <p:nvPr>
            <p:ph idx="1"/>
          </p:nvPr>
        </p:nvSpPr>
        <p:spPr/>
        <p:txBody>
          <a:bodyPr/>
          <a:lstStyle/>
          <a:p>
            <a:pPr lvl="1"/>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881590" y="2708920"/>
            <a:ext cx="7477590" cy="1885653"/>
          </a:xfrm>
          <a:prstGeom prst="rect">
            <a:avLst/>
          </a:prstGeom>
          <a:noFill/>
          <a:ln w="9525">
            <a:noFill/>
            <a:miter lim="800000"/>
            <a:headEnd/>
            <a:tailEnd/>
          </a:ln>
          <a:effectLst/>
        </p:spPr>
      </p:pic>
      <p:sp>
        <p:nvSpPr>
          <p:cNvPr id="5" name="矩形 4"/>
          <p:cNvSpPr/>
          <p:nvPr/>
        </p:nvSpPr>
        <p:spPr>
          <a:xfrm>
            <a:off x="1646675" y="5139190"/>
            <a:ext cx="5819016" cy="40011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altLang="zh-TW" sz="2000" b="1" dirty="0" err="1" smtClean="0">
                <a:solidFill>
                  <a:schemeClr val="bg1"/>
                </a:solidFill>
                <a:latin typeface="微軟正黑體" pitchFamily="34" charset="-120"/>
                <a:ea typeface="微軟正黑體" pitchFamily="34" charset="-120"/>
              </a:rPr>
              <a:t>XQuery</a:t>
            </a:r>
            <a:r>
              <a:rPr lang="zh-TW" altLang="en-US" sz="2000" b="1" dirty="0" smtClean="0">
                <a:solidFill>
                  <a:schemeClr val="bg1"/>
                </a:solidFill>
                <a:latin typeface="微軟正黑體" pitchFamily="34" charset="-120"/>
                <a:ea typeface="微軟正黑體" pitchFamily="34" charset="-120"/>
              </a:rPr>
              <a:t>範例 ── 找出作者趙坤茂所寫的所有書籍</a:t>
            </a:r>
            <a:endParaRPr lang="zh-TW" altLang="en-US" sz="2000"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205668422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XQuery</a:t>
            </a:r>
            <a:r>
              <a:rPr lang="zh-TW" altLang="en-US" dirty="0"/>
              <a:t>查詢語言</a:t>
            </a:r>
          </a:p>
        </p:txBody>
      </p:sp>
      <p:pic>
        <p:nvPicPr>
          <p:cNvPr id="47106" name="Picture 2"/>
          <p:cNvPicPr>
            <a:picLocks noGrp="1" noChangeAspect="1" noChangeArrowheads="1"/>
          </p:cNvPicPr>
          <p:nvPr>
            <p:ph idx="1"/>
          </p:nvPr>
        </p:nvPicPr>
        <p:blipFill>
          <a:blip r:embed="rId2" cstate="print"/>
          <a:stretch>
            <a:fillRect/>
          </a:stretch>
        </p:blipFill>
        <p:spPr>
          <a:xfrm>
            <a:off x="1196625" y="1943835"/>
            <a:ext cx="6660740" cy="4170203"/>
          </a:xfrm>
        </p:spPr>
      </p:pic>
      <p:sp>
        <p:nvSpPr>
          <p:cNvPr id="4" name="矩形 3"/>
          <p:cNvSpPr/>
          <p:nvPr/>
        </p:nvSpPr>
        <p:spPr>
          <a:xfrm>
            <a:off x="2730463" y="6219310"/>
            <a:ext cx="398455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對應於圖</a:t>
            </a:r>
            <a:r>
              <a:rPr lang="en-US" altLang="zh-TW" b="1" dirty="0" smtClean="0">
                <a:solidFill>
                  <a:schemeClr val="bg1"/>
                </a:solidFill>
                <a:latin typeface="微軟正黑體" pitchFamily="34" charset="-120"/>
                <a:ea typeface="微軟正黑體" pitchFamily="34" charset="-120"/>
              </a:rPr>
              <a:t>13-23</a:t>
            </a:r>
            <a:r>
              <a:rPr lang="zh-TW" altLang="en-US" b="1" dirty="0" smtClean="0">
                <a:solidFill>
                  <a:schemeClr val="bg1"/>
                </a:solidFill>
                <a:latin typeface="微軟正黑體" pitchFamily="34" charset="-120"/>
                <a:ea typeface="微軟正黑體" pitchFamily="34" charset="-120"/>
              </a:rPr>
              <a:t>之</a:t>
            </a:r>
            <a:r>
              <a:rPr lang="en-US" altLang="zh-TW" b="1" dirty="0" err="1" smtClean="0">
                <a:solidFill>
                  <a:schemeClr val="bg1"/>
                </a:solidFill>
                <a:latin typeface="微軟正黑體" pitchFamily="34" charset="-120"/>
                <a:ea typeface="微軟正黑體" pitchFamily="34" charset="-120"/>
              </a:rPr>
              <a:t>XQuery</a:t>
            </a:r>
            <a:r>
              <a:rPr lang="zh-TW" altLang="en-US" b="1" dirty="0" smtClean="0">
                <a:solidFill>
                  <a:schemeClr val="bg1"/>
                </a:solidFill>
                <a:latin typeface="微軟正黑體" pitchFamily="34" charset="-120"/>
                <a:ea typeface="微軟正黑體" pitchFamily="34" charset="-120"/>
              </a:rPr>
              <a:t>的查詢結果</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查詢處理模組</a:t>
            </a:r>
            <a:r>
              <a:rPr lang="en-US" altLang="zh-TW" dirty="0"/>
              <a:t>(query processor</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所謂的「查詢語言」， 可看作是使用者和資料庫系統之間的溝通橋樑，其中又可細分為：</a:t>
            </a:r>
            <a:endParaRPr lang="en-US" altLang="zh-TW" dirty="0" smtClean="0"/>
          </a:p>
        </p:txBody>
      </p:sp>
      <p:graphicFrame>
        <p:nvGraphicFramePr>
          <p:cNvPr id="7" name="資料庫圖表 6"/>
          <p:cNvGraphicFramePr/>
          <p:nvPr>
            <p:extLst>
              <p:ext uri="{D42A27DB-BD31-4B8C-83A1-F6EECF244321}">
                <p14:modId xmlns:p14="http://schemas.microsoft.com/office/powerpoint/2010/main" val="3420798533"/>
              </p:ext>
            </p:extLst>
          </p:nvPr>
        </p:nvGraphicFramePr>
        <p:xfrm>
          <a:off x="1061609" y="3248980"/>
          <a:ext cx="7335815" cy="1890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查詢處理模組</a:t>
            </a:r>
            <a:r>
              <a:rPr lang="en-US" altLang="zh-TW" dirty="0"/>
              <a:t>(query processor)</a:t>
            </a:r>
            <a:endParaRPr lang="zh-TW" altLang="en-US" dirty="0"/>
          </a:p>
        </p:txBody>
      </p:sp>
      <p:sp>
        <p:nvSpPr>
          <p:cNvPr id="3" name="內容版面配置區 2"/>
          <p:cNvSpPr>
            <a:spLocks noGrp="1"/>
          </p:cNvSpPr>
          <p:nvPr>
            <p:ph idx="1"/>
          </p:nvPr>
        </p:nvSpPr>
        <p:spPr/>
        <p:txBody>
          <a:bodyPr/>
          <a:lstStyle/>
          <a:p>
            <a:r>
              <a:rPr lang="zh-TW" altLang="en-US" dirty="0"/>
              <a:t>目前通用的查詢語言為</a:t>
            </a:r>
            <a:r>
              <a:rPr lang="en-US" altLang="zh-TW" dirty="0">
                <a:solidFill>
                  <a:srgbClr val="C00000"/>
                </a:solidFill>
              </a:rPr>
              <a:t>SQL</a:t>
            </a:r>
            <a:r>
              <a:rPr lang="en-US" altLang="zh-TW" dirty="0"/>
              <a:t>(Structured Query Language</a:t>
            </a:r>
            <a:r>
              <a:rPr lang="en-US" altLang="zh-TW" dirty="0" smtClean="0"/>
              <a:t>)</a:t>
            </a:r>
            <a:r>
              <a:rPr lang="zh-TW" altLang="en-US" dirty="0" smtClean="0"/>
              <a:t> 。</a:t>
            </a:r>
            <a:endParaRPr lang="en-US" altLang="zh-TW" dirty="0" smtClean="0"/>
          </a:p>
          <a:p>
            <a:r>
              <a:rPr lang="zh-TW" altLang="en-US" dirty="0" smtClean="0"/>
              <a:t>「</a:t>
            </a:r>
            <a:r>
              <a:rPr lang="zh-TW" altLang="en-US" dirty="0"/>
              <a:t>查詢處理模組」的功用，主要是接受使用者下達的查詢句，利用「編譯器」將其解析之後，透過「查詢執行引擎」選擇最有效率的執行方式，再交給「儲存處理模組」將資料取出</a:t>
            </a:r>
            <a:r>
              <a:rPr lang="zh-TW" altLang="en-US" dirty="0" smtClean="0"/>
              <a:t>。</a:t>
            </a:r>
            <a:endParaRPr lang="zh-TW" altLang="en-US" dirty="0"/>
          </a:p>
        </p:txBody>
      </p:sp>
    </p:spTree>
    <p:extLst>
      <p:ext uri="{BB962C8B-B14F-4D97-AF65-F5344CB8AC3E}">
        <p14:creationId xmlns:p14="http://schemas.microsoft.com/office/powerpoint/2010/main" val="1046587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儲存處理模組</a:t>
            </a:r>
            <a:r>
              <a:rPr lang="en-US" altLang="zh-TW" dirty="0"/>
              <a:t>(storage manager</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由於資料庫的資料是以檔案的方式存放在硬碟中，所以此模組會先呼叫「檔案管理模組」，找出資料存放的檔案。</a:t>
            </a:r>
            <a:endParaRPr lang="en-US" altLang="zh-TW" dirty="0" smtClean="0"/>
          </a:p>
          <a:p>
            <a:r>
              <a:rPr lang="zh-TW" altLang="en-US" dirty="0" smtClean="0"/>
              <a:t>同時在執行的過程中，「安全控管模組」會檢查使用者的權限，避免惡意的資料破壞；而「異動處理模組」會確定整個資料庫內容的一致性和正確性。</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儲存處理模組</a:t>
            </a:r>
            <a:r>
              <a:rPr lang="en-US" altLang="zh-TW" dirty="0"/>
              <a:t>(storage manager)</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圖</a:t>
            </a:r>
            <a:r>
              <a:rPr lang="en-US" altLang="zh-TW" dirty="0" smtClean="0"/>
              <a:t>13-1</a:t>
            </a:r>
            <a:r>
              <a:rPr lang="zh-TW" altLang="en-US" dirty="0" smtClean="0"/>
              <a:t>除了</a:t>
            </a:r>
            <a:r>
              <a:rPr lang="zh-TW" altLang="en-US" dirty="0"/>
              <a:t>標示出一般的使用者外，還特別標示出</a:t>
            </a:r>
            <a:r>
              <a:rPr lang="zh-TW" altLang="en-US" dirty="0">
                <a:solidFill>
                  <a:srgbClr val="C00000"/>
                </a:solidFill>
              </a:rPr>
              <a:t>資料庫管理者</a:t>
            </a:r>
            <a:r>
              <a:rPr lang="en-US" altLang="zh-TW" dirty="0"/>
              <a:t>(</a:t>
            </a:r>
            <a:r>
              <a:rPr lang="en-US" altLang="zh-TW" dirty="0" err="1"/>
              <a:t>DataBase</a:t>
            </a:r>
            <a:r>
              <a:rPr lang="en-US" altLang="zh-TW" dirty="0"/>
              <a:t> Administrator</a:t>
            </a:r>
            <a:r>
              <a:rPr lang="zh-TW" altLang="en-US" dirty="0"/>
              <a:t>；</a:t>
            </a:r>
            <a:r>
              <a:rPr lang="en-US" altLang="zh-TW" dirty="0"/>
              <a:t>DBA)</a:t>
            </a:r>
            <a:r>
              <a:rPr lang="zh-TW" altLang="en-US" dirty="0" smtClean="0"/>
              <a:t>。</a:t>
            </a:r>
            <a:endParaRPr lang="en-US" altLang="zh-TW" dirty="0" smtClean="0"/>
          </a:p>
          <a:p>
            <a:r>
              <a:rPr lang="zh-TW" altLang="en-US" dirty="0" smtClean="0"/>
              <a:t>我們</a:t>
            </a:r>
            <a:r>
              <a:rPr lang="zh-TW" altLang="en-US" dirty="0"/>
              <a:t>可以看到一般使用者是下達</a:t>
            </a:r>
            <a:r>
              <a:rPr lang="en-US" altLang="zh-TW" dirty="0"/>
              <a:t>DML</a:t>
            </a:r>
            <a:r>
              <a:rPr lang="zh-TW" altLang="en-US" dirty="0"/>
              <a:t>查詢句，以便對資料做查詢等處理；而資料庫管理者，則是下達</a:t>
            </a:r>
            <a:r>
              <a:rPr lang="en-US" altLang="zh-TW" dirty="0"/>
              <a:t>DDL</a:t>
            </a:r>
            <a:r>
              <a:rPr lang="zh-TW" altLang="en-US" dirty="0"/>
              <a:t>敘述句，來定義資料庫內建立的資料型態和關係。之所以需要特別的資料庫管理者，是因為資料庫系統相當龐大，所以需要具有專門技術且瞭解整個系統的人，來負責管理。</a:t>
            </a:r>
          </a:p>
          <a:p>
            <a:endParaRPr lang="zh-TW" altLang="en-US" dirty="0"/>
          </a:p>
        </p:txBody>
      </p:sp>
    </p:spTree>
    <p:extLst>
      <p:ext uri="{BB962C8B-B14F-4D97-AF65-F5344CB8AC3E}">
        <p14:creationId xmlns:p14="http://schemas.microsoft.com/office/powerpoint/2010/main" val="3395397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13-1 </a:t>
            </a:r>
            <a:r>
              <a:rPr lang="zh-TW" altLang="en-US" dirty="0" smtClean="0"/>
              <a:t>資料庫管理系統簡介</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資料管理已經是目前各個企業和機構最重要的課題之一。</a:t>
            </a:r>
            <a:endParaRPr lang="en-US" altLang="zh-TW" dirty="0" smtClean="0"/>
          </a:p>
          <a:p>
            <a:pPr lvl="1"/>
            <a:r>
              <a:rPr lang="zh-TW" altLang="en-US" dirty="0" smtClean="0"/>
              <a:t>舉例來說，銀行必須記錄每個客戶的存款金額及提款紀錄；航空公司必須管理每架班機的飛行時刻表與乘客訂位紀錄；學校則必須記錄學生的學籍資料和選課成績等。</a:t>
            </a:r>
            <a:endParaRPr lang="en-US" altLang="zh-TW" dirty="0" smtClean="0"/>
          </a:p>
          <a:p>
            <a:r>
              <a:rPr lang="zh-TW" altLang="en-US" dirty="0" smtClean="0"/>
              <a:t>由於資料量龐大，透過電話傳真等人工書面處理，不僅耗時費力，更容易發生人為疏失。所以，將資料數位化並輔以電腦處理，已經是時勢所趨。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儲存處理模組</a:t>
            </a:r>
            <a:r>
              <a:rPr lang="en-US" altLang="zh-TW" dirty="0"/>
              <a:t>(storage manager)</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資料庫管理者的職責至少包含了下列幾項：</a:t>
            </a:r>
          </a:p>
          <a:p>
            <a:pPr lvl="1"/>
            <a:r>
              <a:rPr lang="zh-TW" altLang="en-US" dirty="0" smtClean="0"/>
              <a:t>決定哪些資料包含在資料庫內，且設定資料彼此之間的關聯。</a:t>
            </a:r>
            <a:endParaRPr lang="en-US" altLang="zh-TW" dirty="0" smtClean="0"/>
          </a:p>
          <a:p>
            <a:pPr lvl="1"/>
            <a:r>
              <a:rPr lang="zh-TW" altLang="en-US" dirty="0" smtClean="0"/>
              <a:t>設計資料存放在硬碟裡面的架構。</a:t>
            </a:r>
            <a:endParaRPr lang="en-US" altLang="zh-TW" dirty="0" smtClean="0"/>
          </a:p>
          <a:p>
            <a:pPr lvl="1"/>
            <a:r>
              <a:rPr lang="zh-TW" altLang="en-US" dirty="0" smtClean="0"/>
              <a:t>建立使用者帳號。</a:t>
            </a:r>
          </a:p>
          <a:p>
            <a:pPr lvl="1"/>
            <a:r>
              <a:rPr lang="zh-TW" altLang="en-US" dirty="0" smtClean="0"/>
              <a:t>執行安全的控管。</a:t>
            </a:r>
            <a:endParaRPr lang="en-US" altLang="zh-TW" dirty="0" smtClean="0"/>
          </a:p>
          <a:p>
            <a:pPr lvl="1"/>
            <a:r>
              <a:rPr lang="zh-TW" altLang="en-US" dirty="0"/>
              <a:t>週期性的資料維護，譬如：將資料備份、確定硬碟空間是否足夠、監控系統的效能並做適當的</a:t>
            </a:r>
            <a:r>
              <a:rPr lang="zh-TW" altLang="en-US" dirty="0" smtClean="0"/>
              <a:t>調整。</a:t>
            </a:r>
            <a:endParaRPr lang="zh-TW" altLang="en-US" dirty="0"/>
          </a:p>
        </p:txBody>
      </p:sp>
    </p:spTree>
    <p:extLst>
      <p:ext uri="{BB962C8B-B14F-4D97-AF65-F5344CB8AC3E}">
        <p14:creationId xmlns:p14="http://schemas.microsoft.com/office/powerpoint/2010/main" val="2970902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13-2 </a:t>
            </a:r>
            <a:r>
              <a:rPr lang="zh-TW" altLang="en-US" dirty="0" smtClean="0"/>
              <a:t>關聯式資料模式和查詢語言</a:t>
            </a:r>
            <a:endParaRPr lang="zh-TW" altLang="en-US" dirty="0"/>
          </a:p>
        </p:txBody>
      </p:sp>
      <p:sp>
        <p:nvSpPr>
          <p:cNvPr id="4" name="內容版面配置區 3"/>
          <p:cNvSpPr>
            <a:spLocks noGrp="1"/>
          </p:cNvSpPr>
          <p:nvPr>
            <p:ph idx="1"/>
          </p:nvPr>
        </p:nvSpPr>
        <p:spPr/>
        <p:txBody>
          <a:bodyPr>
            <a:normAutofit/>
          </a:bodyPr>
          <a:lstStyle/>
          <a:p>
            <a:r>
              <a:rPr lang="zh-TW" altLang="en-US" dirty="0" smtClean="0"/>
              <a:t>為了將真實世界的資料以資料庫軟體表示，我們需要適當的資料表示工具，稱作</a:t>
            </a:r>
            <a:r>
              <a:rPr lang="zh-TW" altLang="en-US" dirty="0" smtClean="0">
                <a:solidFill>
                  <a:srgbClr val="C00000"/>
                </a:solidFill>
              </a:rPr>
              <a:t>資料模式</a:t>
            </a:r>
            <a:r>
              <a:rPr lang="en-US" altLang="zh-TW" dirty="0" smtClean="0"/>
              <a:t>(data model)</a:t>
            </a:r>
            <a:r>
              <a:rPr lang="zh-TW" altLang="en-US" dirty="0" smtClean="0"/>
              <a:t>。</a:t>
            </a:r>
            <a:endParaRPr lang="en-US" altLang="zh-TW" dirty="0" smtClean="0"/>
          </a:p>
          <a:p>
            <a:r>
              <a:rPr lang="zh-TW" altLang="en-US" dirty="0" smtClean="0"/>
              <a:t>最早被提出來的為</a:t>
            </a:r>
            <a:r>
              <a:rPr lang="zh-TW" altLang="en-US" dirty="0" smtClean="0">
                <a:solidFill>
                  <a:srgbClr val="C00000"/>
                </a:solidFill>
              </a:rPr>
              <a:t>網路模式</a:t>
            </a:r>
            <a:r>
              <a:rPr lang="en-US" altLang="zh-TW" dirty="0" smtClean="0"/>
              <a:t>(network data model)</a:t>
            </a:r>
            <a:r>
              <a:rPr lang="zh-TW" altLang="en-US" dirty="0" smtClean="0"/>
              <a:t>和</a:t>
            </a:r>
            <a:r>
              <a:rPr lang="zh-TW" altLang="en-US" dirty="0" smtClean="0">
                <a:solidFill>
                  <a:srgbClr val="C00000"/>
                </a:solidFill>
              </a:rPr>
              <a:t>階層模式</a:t>
            </a:r>
            <a:r>
              <a:rPr lang="en-US" altLang="zh-TW" dirty="0" smtClean="0"/>
              <a:t>(hierarchical data model)</a:t>
            </a:r>
            <a:r>
              <a:rPr lang="zh-TW" altLang="en-US" dirty="0" smtClean="0"/>
              <a:t>，但是最具影響力的卻是</a:t>
            </a:r>
            <a:r>
              <a:rPr lang="en-US" altLang="zh-TW" dirty="0" smtClean="0"/>
              <a:t>1970</a:t>
            </a:r>
            <a:r>
              <a:rPr lang="zh-TW" altLang="en-US" dirty="0" smtClean="0"/>
              <a:t>年由</a:t>
            </a:r>
            <a:r>
              <a:rPr lang="en-US" altLang="zh-TW" dirty="0" err="1" smtClean="0"/>
              <a:t>Codd</a:t>
            </a:r>
            <a:r>
              <a:rPr lang="zh-TW" altLang="en-US" dirty="0" smtClean="0"/>
              <a:t>提出的</a:t>
            </a:r>
            <a:r>
              <a:rPr lang="zh-TW" altLang="en-US" dirty="0" smtClean="0">
                <a:solidFill>
                  <a:srgbClr val="C00000"/>
                </a:solidFill>
              </a:rPr>
              <a:t>關聯式模式</a:t>
            </a:r>
            <a:r>
              <a:rPr lang="en-US" altLang="zh-TW" dirty="0" smtClean="0"/>
              <a:t>(relational data model)</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關聯式資料庫主要是由很多關聯</a:t>
            </a:r>
            <a:r>
              <a:rPr lang="en-US" altLang="zh-TW" dirty="0"/>
              <a:t>(relation)</a:t>
            </a:r>
            <a:r>
              <a:rPr lang="zh-TW" altLang="en-US" dirty="0"/>
              <a:t>所組成，一個關聯就如同一個表格，由「列」和「欄」所構成，在本章中我們會將「關聯」和「表格」這兩個用詞視為相同</a:t>
            </a:r>
            <a:r>
              <a:rPr lang="zh-TW" altLang="en-US" dirty="0" smtClean="0"/>
              <a:t>。</a:t>
            </a:r>
            <a:endParaRPr lang="en-US" altLang="zh-TW" dirty="0" smtClean="0"/>
          </a:p>
        </p:txBody>
      </p:sp>
    </p:spTree>
    <p:extLst>
      <p:ext uri="{BB962C8B-B14F-4D97-AF65-F5344CB8AC3E}">
        <p14:creationId xmlns:p14="http://schemas.microsoft.com/office/powerpoint/2010/main" val="3902202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4" name="內容版面配置區 3"/>
          <p:cNvSpPr>
            <a:spLocks noGrp="1"/>
          </p:cNvSpPr>
          <p:nvPr>
            <p:ph idx="1"/>
          </p:nvPr>
        </p:nvSpPr>
        <p:spPr>
          <a:xfrm>
            <a:off x="457200" y="1989138"/>
            <a:ext cx="8229600" cy="4137025"/>
          </a:xfrm>
        </p:spPr>
        <p:txBody>
          <a:bodyPr>
            <a:normAutofit/>
          </a:bodyPr>
          <a:lstStyle/>
          <a:p>
            <a:r>
              <a:rPr lang="zh-TW" altLang="en-US" dirty="0"/>
              <a:t>一個學生</a:t>
            </a:r>
            <a:r>
              <a:rPr lang="en-US" altLang="zh-TW" dirty="0"/>
              <a:t>(student)</a:t>
            </a:r>
            <a:r>
              <a:rPr lang="zh-TW" altLang="en-US" dirty="0"/>
              <a:t>關聯如下表所示，其中第一列代表了這個關聯所要表示的資料特性，稱作屬性</a:t>
            </a:r>
            <a:r>
              <a:rPr lang="en-US" altLang="zh-TW" dirty="0"/>
              <a:t>(attribute)</a:t>
            </a:r>
            <a:r>
              <a:rPr lang="zh-TW" altLang="en-US" dirty="0"/>
              <a:t>，而每一個屬性各自對應到一欄。</a:t>
            </a:r>
          </a:p>
          <a:p>
            <a:r>
              <a:rPr lang="zh-TW" altLang="en-US" dirty="0" smtClean="0"/>
              <a:t>在此關聯中，每個學生我們希望記錄他的系別、年級、學號、姓名、地址、監護人、成績排名等屬性。</a:t>
            </a:r>
            <a:endParaRPr lang="en-US" altLang="zh-TW" dirty="0" smtClean="0"/>
          </a:p>
          <a:p>
            <a:r>
              <a:rPr lang="zh-TW" altLang="en-US" dirty="0" smtClean="0"/>
              <a:t>其餘的每一列則代表了這個關聯集合裡的某一筆資料，稱作資料列</a:t>
            </a:r>
            <a:r>
              <a:rPr lang="en-US" altLang="zh-TW" dirty="0" smtClean="0"/>
              <a:t>(tuple)</a:t>
            </a:r>
            <a:r>
              <a:rPr lang="zh-TW" altLang="en-US" dirty="0" smtClean="0"/>
              <a:t>，我們在每一列的前面加註編號以方便日後的說明。</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smtClean="0"/>
              <a:t>舉例來說，編號</a:t>
            </a:r>
            <a:r>
              <a:rPr lang="en-US" altLang="zh-TW" smtClean="0"/>
              <a:t>1</a:t>
            </a:r>
            <a:r>
              <a:rPr lang="zh-TW" altLang="en-US" smtClean="0"/>
              <a:t>的那一列，表示了某個特定學生，其系別為「資工系」、年級為「</a:t>
            </a:r>
            <a:r>
              <a:rPr lang="en-US" altLang="zh-TW" smtClean="0"/>
              <a:t>4</a:t>
            </a:r>
            <a:r>
              <a:rPr lang="zh-TW" altLang="en-US" smtClean="0"/>
              <a:t>」、學號為「</a:t>
            </a:r>
            <a:r>
              <a:rPr lang="en-US" altLang="zh-TW" smtClean="0"/>
              <a:t>B9901</a:t>
            </a:r>
            <a:r>
              <a:rPr lang="zh-TW" altLang="en-US" smtClean="0"/>
              <a:t>」、姓名為「王雅蕙」、地址為「台北市」、監護人為「王爸爸」、排名為「</a:t>
            </a:r>
            <a:r>
              <a:rPr lang="en-US" altLang="zh-TW" smtClean="0"/>
              <a:t>1</a:t>
            </a:r>
            <a:r>
              <a:rPr lang="zh-TW" altLang="en-US" smtClean="0"/>
              <a:t>」等等；至於編號</a:t>
            </a:r>
            <a:r>
              <a:rPr lang="en-US" altLang="zh-TW" smtClean="0"/>
              <a:t>2</a:t>
            </a:r>
            <a:r>
              <a:rPr lang="zh-TW" altLang="en-US" smtClean="0"/>
              <a:t>的那一列，則表示了另一個姓名為「劉維新」的學生的相關資料。</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pic>
        <p:nvPicPr>
          <p:cNvPr id="2050" name="Picture 2"/>
          <p:cNvPicPr>
            <a:picLocks noChangeAspect="1" noChangeArrowheads="1"/>
          </p:cNvPicPr>
          <p:nvPr/>
        </p:nvPicPr>
        <p:blipFill>
          <a:blip r:embed="rId2" cstate="print"/>
          <a:srcRect/>
          <a:stretch>
            <a:fillRect/>
          </a:stretch>
        </p:blipFill>
        <p:spPr bwMode="auto">
          <a:xfrm>
            <a:off x="1196625" y="1974309"/>
            <a:ext cx="6795755" cy="3884738"/>
          </a:xfrm>
          <a:prstGeom prst="rect">
            <a:avLst/>
          </a:prstGeom>
          <a:noFill/>
          <a:ln w="9525">
            <a:noFill/>
            <a:miter lim="800000"/>
            <a:headEnd/>
            <a:tailEnd/>
          </a:ln>
          <a:effectLst/>
        </p:spPr>
      </p:pic>
      <p:sp>
        <p:nvSpPr>
          <p:cNvPr id="6" name="矩形 5"/>
          <p:cNvSpPr/>
          <p:nvPr/>
        </p:nvSpPr>
        <p:spPr>
          <a:xfrm>
            <a:off x="3587531" y="5994285"/>
            <a:ext cx="212590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a:latin typeface="微軟正黑體" panose="020B0604030504040204" pitchFamily="34" charset="-120"/>
                <a:ea typeface="微軟正黑體" panose="020B0604030504040204" pitchFamily="34" charset="-120"/>
              </a:rPr>
              <a:t>學生</a:t>
            </a:r>
            <a:r>
              <a:rPr lang="en-US" altLang="zh-TW" b="1" dirty="0">
                <a:latin typeface="微軟正黑體" panose="020B0604030504040204" pitchFamily="34" charset="-120"/>
                <a:ea typeface="微軟正黑體" panose="020B0604030504040204" pitchFamily="34" charset="-120"/>
              </a:rPr>
              <a:t>(student)</a:t>
            </a:r>
            <a:r>
              <a:rPr lang="zh-TW" altLang="en-US" b="1" dirty="0">
                <a:latin typeface="微軟正黑體" panose="020B0604030504040204" pitchFamily="34" charset="-120"/>
                <a:ea typeface="微軟正黑體" panose="020B0604030504040204" pitchFamily="34" charset="-120"/>
              </a:rPr>
              <a:t>關聯</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dirty="0" smtClean="0"/>
              <a:t>將資料建立好之後，我們必須透過特殊的語言將資料查詢出來，此類語言稱作</a:t>
            </a:r>
            <a:r>
              <a:rPr lang="zh-TW" altLang="en-US" dirty="0" smtClean="0">
                <a:solidFill>
                  <a:srgbClr val="C00000"/>
                </a:solidFill>
              </a:rPr>
              <a:t>查詢語言</a:t>
            </a:r>
            <a:r>
              <a:rPr lang="en-US" altLang="zh-TW" dirty="0" smtClean="0"/>
              <a:t>(query language)</a:t>
            </a:r>
            <a:r>
              <a:rPr lang="zh-TW" altLang="en-US" dirty="0" smtClean="0"/>
              <a:t>，而標準的關聯式查詢語言稱作</a:t>
            </a:r>
            <a:r>
              <a:rPr lang="en-US" altLang="zh-TW" dirty="0" smtClean="0"/>
              <a:t>SQL(Structured Query Language)</a:t>
            </a:r>
            <a:r>
              <a:rPr lang="zh-TW" altLang="en-US" dirty="0" smtClean="0"/>
              <a:t>，以下簡介其語法。</a:t>
            </a:r>
            <a:endParaRPr lang="en-US" altLang="zh-TW" dirty="0" smtClean="0"/>
          </a:p>
          <a:p>
            <a:r>
              <a:rPr lang="zh-TW" altLang="en-US" dirty="0" smtClean="0"/>
              <a:t>一個</a:t>
            </a:r>
            <a:r>
              <a:rPr lang="en-US" altLang="zh-TW" dirty="0" smtClean="0"/>
              <a:t>SQL</a:t>
            </a:r>
            <a:r>
              <a:rPr lang="zh-TW" altLang="en-US" dirty="0" smtClean="0"/>
              <a:t>查詢句主要是由三個部分所構成，分別稱作</a:t>
            </a:r>
            <a:r>
              <a:rPr lang="en-US" altLang="zh-TW" dirty="0" smtClean="0"/>
              <a:t>SELECT</a:t>
            </a:r>
            <a:r>
              <a:rPr lang="zh-TW" altLang="en-US" dirty="0" smtClean="0"/>
              <a:t>子句、</a:t>
            </a:r>
            <a:r>
              <a:rPr lang="en-US" altLang="zh-TW" dirty="0" smtClean="0"/>
              <a:t>FROM</a:t>
            </a:r>
            <a:r>
              <a:rPr lang="zh-TW" altLang="en-US" dirty="0" smtClean="0"/>
              <a:t>子句和</a:t>
            </a:r>
            <a:r>
              <a:rPr lang="en-US" altLang="zh-TW" dirty="0" smtClean="0"/>
              <a:t>WHERE</a:t>
            </a:r>
            <a:r>
              <a:rPr lang="zh-TW" altLang="en-US" dirty="0" smtClean="0"/>
              <a:t>子句。</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en-US" altLang="zh-TW" dirty="0" smtClean="0"/>
              <a:t>SELECT</a:t>
            </a:r>
            <a:r>
              <a:rPr lang="zh-TW" altLang="en-US" dirty="0"/>
              <a:t>子句列舉欲顯示給使用者的屬性、所參考到的關聯表示在</a:t>
            </a:r>
            <a:r>
              <a:rPr lang="en-US" altLang="zh-TW" dirty="0"/>
              <a:t>FROM</a:t>
            </a:r>
            <a:r>
              <a:rPr lang="zh-TW" altLang="en-US" dirty="0"/>
              <a:t>子句、而資料列的選擇條件則寫在</a:t>
            </a:r>
            <a:r>
              <a:rPr lang="en-US" altLang="zh-TW" dirty="0"/>
              <a:t>WHERE</a:t>
            </a:r>
            <a:r>
              <a:rPr lang="zh-TW" altLang="en-US" dirty="0"/>
              <a:t>子句</a:t>
            </a:r>
            <a:r>
              <a:rPr lang="zh-TW" altLang="en-US" dirty="0" smtClean="0"/>
              <a:t>。</a:t>
            </a:r>
            <a:endParaRPr lang="en-US" altLang="zh-TW" dirty="0" smtClean="0"/>
          </a:p>
          <a:p>
            <a:r>
              <a:rPr lang="zh-TW" altLang="en-US" dirty="0" smtClean="0"/>
              <a:t>換句話說，根據</a:t>
            </a:r>
            <a:r>
              <a:rPr lang="en-US" altLang="zh-TW" dirty="0"/>
              <a:t>FROM</a:t>
            </a:r>
            <a:r>
              <a:rPr lang="zh-TW" altLang="en-US" dirty="0"/>
              <a:t>子句，找出會使用到的關聯；再根據</a:t>
            </a:r>
            <a:r>
              <a:rPr lang="en-US" altLang="zh-TW" dirty="0"/>
              <a:t>WHERE</a:t>
            </a:r>
            <a:r>
              <a:rPr lang="zh-TW" altLang="en-US" dirty="0"/>
              <a:t>子句的條件式，挑出該關聯裡符合限制的資料列；最後依據</a:t>
            </a:r>
            <a:r>
              <a:rPr lang="en-US" altLang="zh-TW" dirty="0"/>
              <a:t>SELECT</a:t>
            </a:r>
            <a:r>
              <a:rPr lang="zh-TW" altLang="en-US" dirty="0"/>
              <a:t>子句，將這些資料列的特定屬性輸出給使用者。</a:t>
            </a:r>
          </a:p>
          <a:p>
            <a:endParaRPr lang="zh-TW" altLang="en-US" dirty="0"/>
          </a:p>
        </p:txBody>
      </p:sp>
    </p:spTree>
    <p:extLst>
      <p:ext uri="{BB962C8B-B14F-4D97-AF65-F5344CB8AC3E}">
        <p14:creationId xmlns:p14="http://schemas.microsoft.com/office/powerpoint/2010/main" val="2474966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以表</a:t>
            </a:r>
            <a:r>
              <a:rPr lang="en-US" altLang="zh-TW" dirty="0" smtClean="0"/>
              <a:t>13-1 </a:t>
            </a:r>
            <a:r>
              <a:rPr lang="zh-TW" altLang="en-US" dirty="0" smtClean="0"/>
              <a:t>的學生關聯為例，假設要輸出學號「</a:t>
            </a:r>
            <a:r>
              <a:rPr lang="en-US" altLang="zh-TW" dirty="0" smtClean="0"/>
              <a:t>B9901</a:t>
            </a:r>
            <a:r>
              <a:rPr lang="zh-TW" altLang="en-US" dirty="0" smtClean="0"/>
              <a:t>」同學的地址與監護人，則所對應的</a:t>
            </a:r>
            <a:r>
              <a:rPr lang="en-US" altLang="zh-TW" dirty="0" smtClean="0"/>
              <a:t>SQL</a:t>
            </a:r>
            <a:r>
              <a:rPr lang="zh-TW" altLang="en-US" dirty="0" smtClean="0"/>
              <a:t>查詢句如下所示：</a:t>
            </a:r>
            <a:endParaRPr lang="zh-TW" altLang="en-US" dirty="0"/>
          </a:p>
        </p:txBody>
      </p:sp>
      <p:pic>
        <p:nvPicPr>
          <p:cNvPr id="3074" name="Picture 2"/>
          <p:cNvPicPr>
            <a:picLocks noChangeAspect="1" noChangeArrowheads="1"/>
          </p:cNvPicPr>
          <p:nvPr/>
        </p:nvPicPr>
        <p:blipFill rotWithShape="1">
          <a:blip r:embed="rId2" cstate="print"/>
          <a:srcRect l="2527" t="5728" r="1962" b="5484"/>
          <a:stretch/>
        </p:blipFill>
        <p:spPr bwMode="auto">
          <a:xfrm>
            <a:off x="971600" y="3834045"/>
            <a:ext cx="7605845" cy="139515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在查詢句</a:t>
            </a:r>
            <a:r>
              <a:rPr lang="en-US" altLang="zh-TW" dirty="0" smtClean="0"/>
              <a:t>1</a:t>
            </a:r>
            <a:r>
              <a:rPr lang="zh-TW" altLang="en-US" dirty="0" smtClean="0"/>
              <a:t>當中，將要使用到的關聯表格</a:t>
            </a:r>
            <a:r>
              <a:rPr lang="en-US" altLang="zh-TW" dirty="0" smtClean="0"/>
              <a:t>student</a:t>
            </a:r>
            <a:r>
              <a:rPr lang="zh-TW" altLang="en-US" dirty="0" smtClean="0"/>
              <a:t>列在</a:t>
            </a:r>
            <a:r>
              <a:rPr lang="en-US" altLang="zh-TW" dirty="0" smtClean="0"/>
              <a:t>FROM</a:t>
            </a:r>
            <a:r>
              <a:rPr lang="zh-TW" altLang="en-US" dirty="0" smtClean="0"/>
              <a:t>子句；至於</a:t>
            </a:r>
            <a:r>
              <a:rPr lang="en-US" altLang="zh-TW" dirty="0" smtClean="0"/>
              <a:t>WHERE</a:t>
            </a:r>
            <a:r>
              <a:rPr lang="zh-TW" altLang="en-US" dirty="0" smtClean="0"/>
              <a:t>子句的限制式，則是為了限定學號，所以根據表格</a:t>
            </a:r>
            <a:r>
              <a:rPr lang="en-US" altLang="zh-TW" dirty="0" smtClean="0"/>
              <a:t>13-1</a:t>
            </a:r>
            <a:r>
              <a:rPr lang="zh-TW" altLang="en-US" dirty="0" smtClean="0"/>
              <a:t>，編號</a:t>
            </a:r>
            <a:r>
              <a:rPr lang="en-US" altLang="zh-TW" dirty="0" smtClean="0"/>
              <a:t>1</a:t>
            </a:r>
            <a:r>
              <a:rPr lang="zh-TW" altLang="en-US" dirty="0" smtClean="0"/>
              <a:t>的資料列會被挑選出來；接著根據</a:t>
            </a:r>
            <a:r>
              <a:rPr lang="en-US" altLang="zh-TW" dirty="0" smtClean="0"/>
              <a:t>SELECT</a:t>
            </a:r>
            <a:r>
              <a:rPr lang="zh-TW" altLang="en-US" dirty="0" smtClean="0"/>
              <a:t>子句，將該筆資料列在「地址」和「監護人」屬性欄位的值輸出，所得則為下表。</a:t>
            </a: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1016605" y="5139190"/>
            <a:ext cx="6381750" cy="676275"/>
          </a:xfrm>
          <a:prstGeom prst="rect">
            <a:avLst/>
          </a:prstGeom>
          <a:noFill/>
          <a:ln w="9525">
            <a:noFill/>
            <a:miter lim="800000"/>
            <a:headEnd/>
            <a:tailEnd/>
          </a:ln>
          <a:effectLst/>
        </p:spPr>
      </p:pic>
      <p:sp>
        <p:nvSpPr>
          <p:cNvPr id="3" name="向左箭號 2"/>
          <p:cNvSpPr/>
          <p:nvPr/>
        </p:nvSpPr>
        <p:spPr>
          <a:xfrm rot="21258373">
            <a:off x="6765897" y="4965821"/>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1</a:t>
            </a:r>
            <a:r>
              <a:rPr lang="zh-TW" altLang="en-US" b="1" dirty="0" smtClean="0">
                <a:solidFill>
                  <a:schemeClr val="bg1"/>
                </a:solidFill>
                <a:latin typeface="微軟正黑體" pitchFamily="34" charset="-120"/>
                <a:ea typeface="微軟正黑體" pitchFamily="34" charset="-120"/>
              </a:rPr>
              <a:t>的輸出</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13-1 </a:t>
            </a:r>
            <a:r>
              <a:rPr lang="zh-TW" altLang="en-US" dirty="0"/>
              <a:t>資料庫管理系統簡介</a:t>
            </a:r>
          </a:p>
        </p:txBody>
      </p:sp>
      <p:sp>
        <p:nvSpPr>
          <p:cNvPr id="3" name="內容版面配置區 2"/>
          <p:cNvSpPr>
            <a:spLocks noGrp="1"/>
          </p:cNvSpPr>
          <p:nvPr>
            <p:ph idx="1"/>
          </p:nvPr>
        </p:nvSpPr>
        <p:spPr/>
        <p:txBody>
          <a:bodyPr/>
          <a:lstStyle/>
          <a:p>
            <a:r>
              <a:rPr lang="zh-TW" altLang="en-US" dirty="0"/>
              <a:t>建立數位化的資料處理系統，雖然可利用一般程式語言提供的檔案管理功能，但是當資料量與日俱增之後，就會面臨到下列問題：</a:t>
            </a:r>
            <a:endParaRPr lang="en-US" altLang="zh-TW" dirty="0"/>
          </a:p>
          <a:p>
            <a:endParaRPr lang="zh-TW" altLang="en-US" dirty="0"/>
          </a:p>
        </p:txBody>
      </p:sp>
      <p:graphicFrame>
        <p:nvGraphicFramePr>
          <p:cNvPr id="5" name="資料庫圖表 4"/>
          <p:cNvGraphicFramePr/>
          <p:nvPr>
            <p:extLst>
              <p:ext uri="{D42A27DB-BD31-4B8C-83A1-F6EECF244321}">
                <p14:modId xmlns:p14="http://schemas.microsoft.com/office/powerpoint/2010/main" val="3771825408"/>
              </p:ext>
            </p:extLst>
          </p:nvPr>
        </p:nvGraphicFramePr>
        <p:xfrm>
          <a:off x="805533" y="3564015"/>
          <a:ext cx="787587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613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en-US" altLang="zh-TW" dirty="0" smtClean="0"/>
              <a:t>SQL</a:t>
            </a:r>
            <a:r>
              <a:rPr lang="zh-TW" altLang="en-US" dirty="0" smtClean="0"/>
              <a:t>語言允許很多種類的條件式表示在</a:t>
            </a:r>
            <a:r>
              <a:rPr lang="en-US" altLang="zh-TW" dirty="0" smtClean="0"/>
              <a:t>WHERE</a:t>
            </a:r>
            <a:r>
              <a:rPr lang="zh-TW" altLang="en-US" dirty="0" smtClean="0"/>
              <a:t>子句裡，其中可利用不同的算數運算子</a:t>
            </a:r>
            <a:r>
              <a:rPr lang="en-US" altLang="zh-TW" dirty="0" smtClean="0"/>
              <a:t>(arithmetic operator)</a:t>
            </a:r>
            <a:r>
              <a:rPr lang="zh-TW" altLang="en-US" dirty="0" smtClean="0"/>
              <a:t>，如「</a:t>
            </a:r>
            <a:r>
              <a:rPr lang="en-US" altLang="zh-TW" dirty="0" smtClean="0"/>
              <a:t>&gt;</a:t>
            </a:r>
            <a:r>
              <a:rPr lang="zh-TW" altLang="en-US" dirty="0" smtClean="0"/>
              <a:t>」、「</a:t>
            </a:r>
            <a:r>
              <a:rPr lang="en-US" altLang="zh-TW" dirty="0" smtClean="0"/>
              <a:t>&lt;</a:t>
            </a:r>
            <a:r>
              <a:rPr lang="zh-TW" altLang="en-US" dirty="0" smtClean="0"/>
              <a:t>」等；或使用邏輯運算子</a:t>
            </a:r>
            <a:r>
              <a:rPr lang="en-US" altLang="zh-TW" dirty="0" smtClean="0"/>
              <a:t>(logical operator)</a:t>
            </a:r>
            <a:r>
              <a:rPr lang="zh-TW" altLang="en-US" dirty="0" smtClean="0"/>
              <a:t>，如「</a:t>
            </a:r>
            <a:r>
              <a:rPr lang="en-US" altLang="zh-TW" dirty="0" smtClean="0"/>
              <a:t>and</a:t>
            </a:r>
            <a:r>
              <a:rPr lang="zh-TW" altLang="en-US" dirty="0" smtClean="0"/>
              <a:t>」、「</a:t>
            </a:r>
            <a:r>
              <a:rPr lang="en-US" altLang="zh-TW" dirty="0" smtClean="0"/>
              <a:t>or</a:t>
            </a:r>
            <a:r>
              <a:rPr lang="zh-TW" altLang="en-US" dirty="0" smtClean="0"/>
              <a:t>」、「</a:t>
            </a:r>
            <a:r>
              <a:rPr lang="en-US" altLang="zh-TW" dirty="0" smtClean="0"/>
              <a:t>not</a:t>
            </a:r>
            <a:r>
              <a:rPr lang="zh-TW" altLang="en-US" dirty="0" smtClean="0"/>
              <a:t>」等。</a:t>
            </a: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查詢句</a:t>
            </a:r>
            <a:r>
              <a:rPr lang="en-US" altLang="zh-TW" dirty="0" smtClean="0"/>
              <a:t>2</a:t>
            </a:r>
            <a:r>
              <a:rPr lang="zh-TW" altLang="en-US" dirty="0" smtClean="0"/>
              <a:t>是</a:t>
            </a:r>
            <a:r>
              <a:rPr lang="zh-TW" altLang="en-US" dirty="0"/>
              <a:t>選出所有在系上排名前</a:t>
            </a:r>
            <a:r>
              <a:rPr lang="en-US" altLang="zh-TW" dirty="0"/>
              <a:t>10</a:t>
            </a:r>
            <a:r>
              <a:rPr lang="zh-TW" altLang="en-US" dirty="0"/>
              <a:t>名的同學學號和</a:t>
            </a:r>
            <a:r>
              <a:rPr lang="zh-TW" altLang="en-US" dirty="0" smtClean="0"/>
              <a:t>姓名</a:t>
            </a:r>
            <a:endParaRPr lang="en-US" altLang="zh-TW" dirty="0"/>
          </a:p>
          <a:p>
            <a:r>
              <a:rPr lang="zh-TW" altLang="en-US" dirty="0" smtClean="0"/>
              <a:t>使用</a:t>
            </a:r>
            <a:r>
              <a:rPr lang="zh-TW" altLang="en-US" dirty="0"/>
              <a:t>「</a:t>
            </a:r>
            <a:r>
              <a:rPr lang="en-US" altLang="zh-TW" dirty="0"/>
              <a:t>&lt;</a:t>
            </a:r>
            <a:r>
              <a:rPr lang="zh-TW" altLang="en-US" dirty="0"/>
              <a:t>」這個算數運算子：</a:t>
            </a:r>
          </a:p>
          <a:p>
            <a:endParaRPr lang="zh-TW" altLang="en-US" dirty="0"/>
          </a:p>
        </p:txBody>
      </p:sp>
      <p:pic>
        <p:nvPicPr>
          <p:cNvPr id="4" name="Picture 2"/>
          <p:cNvPicPr>
            <a:picLocks noChangeAspect="1" noChangeArrowheads="1"/>
          </p:cNvPicPr>
          <p:nvPr/>
        </p:nvPicPr>
        <p:blipFill rotWithShape="1">
          <a:blip r:embed="rId2" cstate="print"/>
          <a:srcRect l="2103" t="3474" r="1155" b="9670"/>
          <a:stretch/>
        </p:blipFill>
        <p:spPr bwMode="auto">
          <a:xfrm>
            <a:off x="1466655" y="3924055"/>
            <a:ext cx="6210690" cy="1125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7557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由於很多筆資料列在「排名」欄位的值小於</a:t>
            </a:r>
            <a:r>
              <a:rPr lang="en-US" altLang="zh-TW" dirty="0" smtClean="0"/>
              <a:t>10</a:t>
            </a:r>
            <a:r>
              <a:rPr lang="zh-TW" altLang="en-US" dirty="0" smtClean="0"/>
              <a:t>，所以符合條件的共有</a:t>
            </a:r>
            <a:r>
              <a:rPr lang="en-US" altLang="zh-TW" dirty="0" smtClean="0"/>
              <a:t>5</a:t>
            </a:r>
            <a:r>
              <a:rPr lang="zh-TW" altLang="en-US" dirty="0" smtClean="0"/>
              <a:t>筆，也就是表</a:t>
            </a:r>
            <a:r>
              <a:rPr lang="en-US" altLang="zh-TW" dirty="0" smtClean="0"/>
              <a:t>13-1</a:t>
            </a:r>
            <a:r>
              <a:rPr lang="zh-TW" altLang="en-US" dirty="0" smtClean="0"/>
              <a:t>中的第</a:t>
            </a:r>
            <a:r>
              <a:rPr lang="en-US" altLang="zh-TW" dirty="0" smtClean="0"/>
              <a:t>1</a:t>
            </a:r>
            <a:r>
              <a:rPr lang="zh-TW" altLang="en-US" dirty="0" smtClean="0"/>
              <a:t>、</a:t>
            </a:r>
            <a:r>
              <a:rPr lang="en-US" altLang="zh-TW" dirty="0" smtClean="0"/>
              <a:t>4</a:t>
            </a:r>
            <a:r>
              <a:rPr lang="zh-TW" altLang="en-US" dirty="0" smtClean="0"/>
              <a:t>、</a:t>
            </a:r>
            <a:r>
              <a:rPr lang="en-US" altLang="zh-TW" dirty="0" smtClean="0"/>
              <a:t>5</a:t>
            </a:r>
            <a:r>
              <a:rPr lang="zh-TW" altLang="en-US" dirty="0" smtClean="0"/>
              <a:t>、</a:t>
            </a:r>
            <a:r>
              <a:rPr lang="en-US" altLang="zh-TW" dirty="0" smtClean="0"/>
              <a:t>8</a:t>
            </a:r>
            <a:r>
              <a:rPr lang="zh-TW" altLang="en-US" dirty="0" smtClean="0"/>
              <a:t>、</a:t>
            </a:r>
            <a:r>
              <a:rPr lang="en-US" altLang="zh-TW" dirty="0" smtClean="0"/>
              <a:t>10</a:t>
            </a:r>
            <a:r>
              <a:rPr lang="zh-TW" altLang="en-US" dirty="0" smtClean="0"/>
              <a:t>筆資料列。從這些資料列中選出「學號」和「姓名」欄位，則所得的結果如下表所示。</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1916705" y="4508205"/>
            <a:ext cx="5535615" cy="1737637"/>
          </a:xfrm>
          <a:prstGeom prst="rect">
            <a:avLst/>
          </a:prstGeom>
          <a:solidFill>
            <a:schemeClr val="tx2"/>
          </a:solidFill>
          <a:ln w="9525">
            <a:noFill/>
            <a:miter lim="800000"/>
            <a:headEnd/>
            <a:tailEnd/>
          </a:ln>
          <a:effectLst/>
        </p:spPr>
      </p:pic>
      <p:sp>
        <p:nvSpPr>
          <p:cNvPr id="3" name="向左箭號 2"/>
          <p:cNvSpPr/>
          <p:nvPr/>
        </p:nvSpPr>
        <p:spPr>
          <a:xfrm rot="21116263">
            <a:off x="6755518" y="4575098"/>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2</a:t>
            </a:r>
            <a:r>
              <a:rPr lang="zh-TW" altLang="en-US" b="1" dirty="0" smtClean="0">
                <a:solidFill>
                  <a:schemeClr val="bg1"/>
                </a:solidFill>
                <a:latin typeface="微軟正黑體" pitchFamily="34" charset="-120"/>
                <a:ea typeface="微軟正黑體" pitchFamily="34" charset="-120"/>
              </a:rPr>
              <a:t>的輸出</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smtClean="0"/>
              <a:t>若是使用者只希望針對「資工系」的學生查出排名前</a:t>
            </a:r>
            <a:r>
              <a:rPr lang="en-US" altLang="zh-TW" smtClean="0"/>
              <a:t>10</a:t>
            </a:r>
            <a:r>
              <a:rPr lang="zh-TW" altLang="en-US" smtClean="0"/>
              <a:t>名的同學，則所對應的</a:t>
            </a:r>
            <a:r>
              <a:rPr lang="en-US" altLang="zh-TW" smtClean="0"/>
              <a:t>SQL</a:t>
            </a:r>
            <a:r>
              <a:rPr lang="zh-TW" altLang="en-US" smtClean="0"/>
              <a:t>查詢句在</a:t>
            </a:r>
            <a:r>
              <a:rPr lang="en-US" altLang="zh-TW" smtClean="0"/>
              <a:t>WHERE</a:t>
            </a:r>
            <a:r>
              <a:rPr lang="zh-TW" altLang="en-US" smtClean="0"/>
              <a:t>子句裡，必須利用「</a:t>
            </a:r>
            <a:r>
              <a:rPr lang="en-US" altLang="zh-TW" smtClean="0"/>
              <a:t>and</a:t>
            </a:r>
            <a:r>
              <a:rPr lang="zh-TW" altLang="en-US" smtClean="0"/>
              <a:t>」連接詞，來要求兩個限制條件都成立，所對應的</a:t>
            </a:r>
            <a:r>
              <a:rPr lang="en-US" altLang="zh-TW" smtClean="0"/>
              <a:t>SQL</a:t>
            </a:r>
            <a:r>
              <a:rPr lang="zh-TW" altLang="en-US" smtClean="0"/>
              <a:t>查詢句如下：</a:t>
            </a:r>
            <a:endParaRPr lang="zh-TW" altLang="en-US" dirty="0"/>
          </a:p>
        </p:txBody>
      </p:sp>
      <p:pic>
        <p:nvPicPr>
          <p:cNvPr id="7170" name="Picture 2"/>
          <p:cNvPicPr>
            <a:picLocks noChangeAspect="1" noChangeArrowheads="1"/>
          </p:cNvPicPr>
          <p:nvPr/>
        </p:nvPicPr>
        <p:blipFill rotWithShape="1">
          <a:blip r:embed="rId2" cstate="print"/>
          <a:srcRect l="2116" t="3500" r="1701" b="9001"/>
          <a:stretch/>
        </p:blipFill>
        <p:spPr bwMode="auto">
          <a:xfrm>
            <a:off x="1061610" y="4599130"/>
            <a:ext cx="6165685" cy="11251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610918" y="2035362"/>
            <a:ext cx="6146548" cy="3778903"/>
          </a:xfrm>
        </p:spPr>
        <p:txBody>
          <a:bodyPr>
            <a:normAutofit fontScale="62500" lnSpcReduction="20000"/>
          </a:bodyPr>
          <a:lstStyle/>
          <a:p>
            <a:pPr algn="just" hangingPunct="0">
              <a:lnSpc>
                <a:spcPct val="120000"/>
              </a:lnSpc>
            </a:pPr>
            <a:r>
              <a:rPr lang="en-US" altLang="zh-TW" b="1" dirty="0" smtClean="0"/>
              <a:t>1965</a:t>
            </a:r>
            <a:r>
              <a:rPr lang="zh-TW" altLang="en-US" b="1" dirty="0" smtClean="0"/>
              <a:t>年</a:t>
            </a:r>
            <a:r>
              <a:rPr lang="en-US" altLang="zh-TW" b="1" dirty="0" err="1"/>
              <a:t>Codd</a:t>
            </a:r>
            <a:r>
              <a:rPr lang="zh-TW" altLang="en-US" b="1" dirty="0" smtClean="0"/>
              <a:t>在</a:t>
            </a:r>
            <a:r>
              <a:rPr lang="zh-TW" altLang="en-US" b="1" dirty="0"/>
              <a:t>密西根大學取得博士學位。</a:t>
            </a:r>
            <a:r>
              <a:rPr lang="zh-TW" altLang="en-US" b="1" dirty="0" smtClean="0"/>
              <a:t>畢業</a:t>
            </a:r>
            <a:r>
              <a:rPr lang="zh-TW" altLang="en-US" b="1" dirty="0"/>
              <a:t>後</a:t>
            </a:r>
            <a:r>
              <a:rPr lang="en-US" altLang="zh-TW" b="1" dirty="0" err="1"/>
              <a:t>Codd</a:t>
            </a:r>
            <a:r>
              <a:rPr lang="zh-TW" altLang="en-US" b="1" dirty="0"/>
              <a:t>加入</a:t>
            </a:r>
            <a:r>
              <a:rPr lang="en-US" altLang="zh-TW" b="1" dirty="0"/>
              <a:t>IBM</a:t>
            </a:r>
            <a:r>
              <a:rPr lang="zh-TW" altLang="en-US" b="1" dirty="0"/>
              <a:t>在矽谷的實驗室，他發現當時的資料庫管理系統，大量</a:t>
            </a:r>
            <a:r>
              <a:rPr lang="zh-TW" altLang="en-US" b="1" dirty="0" smtClean="0"/>
              <a:t>仰賴指標</a:t>
            </a:r>
            <a:r>
              <a:rPr lang="zh-TW" altLang="en-US" b="1" dirty="0"/>
              <a:t>將資料串接起來，毫無理論和章法，所以他就基於數學邏輯的理論基礎</a:t>
            </a:r>
            <a:r>
              <a:rPr lang="zh-TW" altLang="en-US" b="1" dirty="0" smtClean="0"/>
              <a:t>，於</a:t>
            </a:r>
            <a:r>
              <a:rPr lang="en-US" altLang="zh-TW" b="1" dirty="0"/>
              <a:t>1970</a:t>
            </a:r>
            <a:r>
              <a:rPr lang="zh-TW" altLang="en-US" b="1" dirty="0"/>
              <a:t>年創造了關聯式模式。但是，由於當時</a:t>
            </a:r>
            <a:r>
              <a:rPr lang="en-US" altLang="zh-TW" b="1" dirty="0"/>
              <a:t>IBM</a:t>
            </a:r>
            <a:r>
              <a:rPr lang="zh-TW" altLang="en-US" b="1" dirty="0"/>
              <a:t>內部絕大部分還是支持</a:t>
            </a:r>
            <a:r>
              <a:rPr lang="zh-TW" altLang="en-US" b="1" dirty="0" smtClean="0"/>
              <a:t>傳統的</a:t>
            </a:r>
            <a:r>
              <a:rPr lang="zh-TW" altLang="en-US" b="1" dirty="0"/>
              <a:t>資料模式，直到數年後公司才開始重視</a:t>
            </a:r>
            <a:r>
              <a:rPr lang="en-US" altLang="zh-TW" b="1" dirty="0" err="1"/>
              <a:t>Codd</a:t>
            </a:r>
            <a:r>
              <a:rPr lang="zh-TW" altLang="en-US" b="1" dirty="0"/>
              <a:t>的想法，而於</a:t>
            </a:r>
            <a:r>
              <a:rPr lang="en-US" altLang="zh-TW" b="1" dirty="0"/>
              <a:t>1981</a:t>
            </a:r>
            <a:r>
              <a:rPr lang="zh-TW" altLang="en-US" b="1" dirty="0"/>
              <a:t>年設計出</a:t>
            </a:r>
            <a:r>
              <a:rPr lang="zh-TW" altLang="en-US" b="1" dirty="0" smtClean="0"/>
              <a:t>相關的</a:t>
            </a:r>
            <a:r>
              <a:rPr lang="zh-TW" altLang="en-US" b="1" dirty="0"/>
              <a:t>查詢語言</a:t>
            </a:r>
            <a:r>
              <a:rPr lang="en-US" altLang="zh-TW" b="1" dirty="0"/>
              <a:t>SQL</a:t>
            </a:r>
            <a:r>
              <a:rPr lang="zh-TW" altLang="en-US" b="1" dirty="0"/>
              <a:t>，並於</a:t>
            </a:r>
            <a:r>
              <a:rPr lang="en-US" altLang="zh-TW" b="1" dirty="0"/>
              <a:t>1983</a:t>
            </a:r>
            <a:r>
              <a:rPr lang="zh-TW" altLang="en-US" b="1" dirty="0"/>
              <a:t>年實作出關聯式資料庫系統</a:t>
            </a:r>
            <a:r>
              <a:rPr lang="en-US" altLang="zh-TW" b="1" dirty="0" err="1"/>
              <a:t>DB2</a:t>
            </a:r>
            <a:r>
              <a:rPr lang="zh-TW" altLang="en-US" b="1" dirty="0"/>
              <a:t>。至於</a:t>
            </a:r>
            <a:r>
              <a:rPr lang="en-US" altLang="zh-TW" b="1" dirty="0"/>
              <a:t>Larry </a:t>
            </a:r>
            <a:r>
              <a:rPr lang="en-US" altLang="zh-TW" b="1" dirty="0" smtClean="0"/>
              <a:t>Ellison</a:t>
            </a:r>
            <a:r>
              <a:rPr lang="zh-TW" altLang="en-US" b="1" dirty="0" smtClean="0"/>
              <a:t>創辦</a:t>
            </a:r>
            <a:r>
              <a:rPr lang="zh-TW" altLang="en-US" b="1" dirty="0"/>
              <a:t>的</a:t>
            </a:r>
            <a:r>
              <a:rPr lang="en-US" altLang="zh-TW" b="1" dirty="0"/>
              <a:t>Oracle</a:t>
            </a:r>
            <a:r>
              <a:rPr lang="zh-TW" altLang="en-US" b="1" dirty="0"/>
              <a:t>公司，則是依據關聯式模式建造出第一個商業用的資料庫軟體</a:t>
            </a:r>
            <a:r>
              <a:rPr lang="zh-TW" altLang="en-US" b="1" dirty="0" smtClean="0"/>
              <a:t>系統</a:t>
            </a:r>
            <a:r>
              <a:rPr lang="zh-TW" altLang="en-US" b="1" dirty="0"/>
              <a:t>，而成為一個相當成功且賺錢的公司。</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42" y="2326695"/>
            <a:ext cx="20097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rot="21182863">
            <a:off x="403566" y="2142028"/>
            <a:ext cx="144725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dirty="0">
                <a:solidFill>
                  <a:schemeClr val="bg1"/>
                </a:solidFill>
              </a:rPr>
              <a:t>Edgar F. </a:t>
            </a:r>
            <a:r>
              <a:rPr lang="en-US" altLang="zh-TW" dirty="0" err="1">
                <a:solidFill>
                  <a:schemeClr val="bg1"/>
                </a:solidFill>
              </a:rPr>
              <a:t>Codd</a:t>
            </a:r>
            <a:endParaRPr lang="zh-TW" altLang="en-US"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4" name="內容版面配置區 3"/>
          <p:cNvSpPr>
            <a:spLocks noGrp="1"/>
          </p:cNvSpPr>
          <p:nvPr>
            <p:ph idx="1"/>
          </p:nvPr>
        </p:nvSpPr>
        <p:spPr/>
        <p:txBody>
          <a:bodyPr/>
          <a:lstStyle/>
          <a:p>
            <a:r>
              <a:rPr lang="zh-TW" altLang="en-US" dirty="0" smtClean="0"/>
              <a:t>此查詢句的輸出結果則會只包含</a:t>
            </a:r>
            <a:r>
              <a:rPr lang="en-US" altLang="zh-TW" dirty="0" smtClean="0"/>
              <a:t>3</a:t>
            </a:r>
            <a:r>
              <a:rPr lang="zh-TW" altLang="en-US" dirty="0" smtClean="0"/>
              <a:t>筆資料列，分別對應到學號「</a:t>
            </a:r>
            <a:r>
              <a:rPr lang="en-US" altLang="zh-TW" dirty="0" smtClean="0"/>
              <a:t>B9901</a:t>
            </a:r>
            <a:r>
              <a:rPr lang="zh-TW" altLang="en-US" dirty="0" smtClean="0"/>
              <a:t>」、「</a:t>
            </a:r>
            <a:r>
              <a:rPr lang="en-US" altLang="zh-TW" dirty="0" smtClean="0"/>
              <a:t>B9908</a:t>
            </a:r>
            <a:r>
              <a:rPr lang="zh-TW" altLang="en-US" dirty="0" smtClean="0"/>
              <a:t>」、「</a:t>
            </a:r>
            <a:r>
              <a:rPr lang="en-US" altLang="zh-TW" dirty="0" smtClean="0"/>
              <a:t>B9910</a:t>
            </a:r>
            <a:r>
              <a:rPr lang="zh-TW" altLang="en-US" dirty="0" smtClean="0"/>
              <a:t>」的同學。</a:t>
            </a:r>
          </a:p>
          <a:p>
            <a:r>
              <a:rPr lang="zh-TW" altLang="en-US" dirty="0" smtClean="0"/>
              <a:t>以上討論的情況是只有針對一個關聯，但是資料庫系統裡通常會建立很多不同的表格，管理不同類型的資料。</a:t>
            </a:r>
            <a:endParaRPr lang="zh-TW"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下表中的成績</a:t>
            </a:r>
            <a:r>
              <a:rPr lang="en-US" altLang="zh-TW" dirty="0"/>
              <a:t>(enroll)</a:t>
            </a:r>
            <a:r>
              <a:rPr lang="zh-TW" altLang="en-US" dirty="0"/>
              <a:t>關聯，是記錄學生修課的成績</a:t>
            </a:r>
            <a:r>
              <a:rPr lang="zh-TW" altLang="en-US" dirty="0" smtClean="0"/>
              <a:t>。</a:t>
            </a:r>
            <a:endParaRPr lang="zh-TW" altLang="en-US" dirty="0"/>
          </a:p>
        </p:txBody>
      </p:sp>
      <p:sp>
        <p:nvSpPr>
          <p:cNvPr id="4" name="矩形 3"/>
          <p:cNvSpPr/>
          <p:nvPr/>
        </p:nvSpPr>
        <p:spPr>
          <a:xfrm>
            <a:off x="3634916" y="5933954"/>
            <a:ext cx="1874167"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zh-TW" altLang="en-US" dirty="0" smtClean="0">
                <a:solidFill>
                  <a:schemeClr val="bg1"/>
                </a:solidFill>
                <a:latin typeface="微軟正黑體" pitchFamily="34" charset="-120"/>
                <a:ea typeface="微軟正黑體" pitchFamily="34" charset="-120"/>
              </a:rPr>
              <a:t>成績</a:t>
            </a:r>
            <a:r>
              <a:rPr lang="en-US" altLang="zh-TW" dirty="0" smtClean="0">
                <a:solidFill>
                  <a:schemeClr val="bg1"/>
                </a:solidFill>
                <a:latin typeface="微軟正黑體" pitchFamily="34" charset="-120"/>
                <a:ea typeface="微軟正黑體" pitchFamily="34" charset="-120"/>
              </a:rPr>
              <a:t>(enroll)</a:t>
            </a:r>
            <a:r>
              <a:rPr lang="zh-TW" altLang="en-US" dirty="0" smtClean="0">
                <a:solidFill>
                  <a:schemeClr val="bg1"/>
                </a:solidFill>
                <a:latin typeface="微軟正黑體" pitchFamily="34" charset="-120"/>
                <a:ea typeface="微軟正黑體" pitchFamily="34" charset="-120"/>
              </a:rPr>
              <a:t>關聯</a:t>
            </a:r>
            <a:endParaRPr lang="zh-TW" altLang="en-US" dirty="0">
              <a:solidFill>
                <a:schemeClr val="bg1"/>
              </a:solidFill>
              <a:latin typeface="微軟正黑體" pitchFamily="34" charset="-120"/>
              <a:ea typeface="微軟正黑體" pitchFamily="34" charset="-120"/>
            </a:endParaRPr>
          </a:p>
        </p:txBody>
      </p:sp>
      <p:pic>
        <p:nvPicPr>
          <p:cNvPr id="5" name="Picture 2"/>
          <p:cNvPicPr>
            <a:picLocks noChangeAspect="1" noChangeArrowheads="1"/>
          </p:cNvPicPr>
          <p:nvPr/>
        </p:nvPicPr>
        <p:blipFill>
          <a:blip r:embed="rId2" cstate="print"/>
          <a:srcRect/>
          <a:stretch>
            <a:fillRect/>
          </a:stretch>
        </p:blipFill>
        <p:spPr bwMode="auto">
          <a:xfrm>
            <a:off x="1061610" y="3438293"/>
            <a:ext cx="6372225" cy="2333625"/>
          </a:xfrm>
          <a:prstGeom prst="rect">
            <a:avLst/>
          </a:prstGeom>
          <a:noFill/>
          <a:ln w="9525">
            <a:noFill/>
            <a:miter lim="800000"/>
            <a:headEnd/>
            <a:tailEnd/>
          </a:ln>
          <a:effectLst/>
        </p:spPr>
      </p:pic>
    </p:spTree>
    <p:extLst>
      <p:ext uri="{BB962C8B-B14F-4D97-AF65-F5344CB8AC3E}">
        <p14:creationId xmlns:p14="http://schemas.microsoft.com/office/powerpoint/2010/main" val="909911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在成績關聯裡，每位同學是以其學號作代表，如果想要以姓名為基準，知道每個同學修習了哪幾門課，就必須同時參考到學生</a:t>
            </a:r>
            <a:r>
              <a:rPr lang="en-US" altLang="zh-TW" dirty="0" smtClean="0"/>
              <a:t>(student)</a:t>
            </a:r>
            <a:r>
              <a:rPr lang="zh-TW" altLang="en-US" dirty="0" smtClean="0"/>
              <a:t>關聯和成績</a:t>
            </a:r>
            <a:r>
              <a:rPr lang="en-US" altLang="zh-TW" dirty="0" smtClean="0"/>
              <a:t>(enroll)</a:t>
            </a:r>
            <a:r>
              <a:rPr lang="zh-TW" altLang="en-US" dirty="0" smtClean="0"/>
              <a:t>關聯。</a:t>
            </a:r>
            <a:endParaRPr lang="en-US" altLang="zh-TW" dirty="0" smtClean="0"/>
          </a:p>
          <a:p>
            <a:r>
              <a:rPr lang="zh-TW" altLang="en-US" dirty="0" smtClean="0"/>
              <a:t>一個常見的錯誤，是直接把兩個關聯寫在</a:t>
            </a:r>
            <a:r>
              <a:rPr lang="en-US" altLang="zh-TW" dirty="0" smtClean="0"/>
              <a:t>FROM</a:t>
            </a:r>
            <a:r>
              <a:rPr lang="zh-TW" altLang="en-US" dirty="0" smtClean="0"/>
              <a:t>子句裡，而不加以限制，如同下面這個查詢句</a:t>
            </a:r>
            <a:endParaRPr lang="en-US" altLang="zh-TW" dirty="0" smtClean="0"/>
          </a:p>
        </p:txBody>
      </p:sp>
      <p:pic>
        <p:nvPicPr>
          <p:cNvPr id="4" name="Picture 2"/>
          <p:cNvPicPr>
            <a:picLocks noChangeAspect="1" noChangeArrowheads="1"/>
          </p:cNvPicPr>
          <p:nvPr/>
        </p:nvPicPr>
        <p:blipFill rotWithShape="1">
          <a:blip r:embed="rId2" cstate="print"/>
          <a:srcRect l="1402" t="5833" r="1155" b="12502"/>
          <a:stretch/>
        </p:blipFill>
        <p:spPr bwMode="auto">
          <a:xfrm>
            <a:off x="1421650" y="5184195"/>
            <a:ext cx="6255695" cy="63007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這裡</a:t>
            </a:r>
            <a:r>
              <a:rPr lang="zh-TW" altLang="en-US" dirty="0"/>
              <a:t>我們在</a:t>
            </a:r>
            <a:r>
              <a:rPr lang="en-US" altLang="zh-TW" dirty="0"/>
              <a:t>SELECT</a:t>
            </a:r>
            <a:r>
              <a:rPr lang="zh-TW" altLang="en-US" dirty="0"/>
              <a:t>子句裡使用「*」這個符號，是希望輸出這些資料列的所有</a:t>
            </a:r>
            <a:r>
              <a:rPr lang="zh-TW" altLang="en-US" dirty="0" smtClean="0"/>
              <a:t>屬性</a:t>
            </a:r>
            <a:endParaRPr lang="zh-TW" altLang="en-US" dirty="0"/>
          </a:p>
          <a:p>
            <a:r>
              <a:rPr lang="zh-TW" altLang="en-US" dirty="0" smtClean="0"/>
              <a:t>這個</a:t>
            </a:r>
            <a:r>
              <a:rPr lang="zh-TW" altLang="en-US" dirty="0"/>
              <a:t>查詢句所產生的輸出，是學生關聯的</a:t>
            </a:r>
            <a:r>
              <a:rPr lang="en-US" altLang="zh-TW" dirty="0"/>
              <a:t>10</a:t>
            </a:r>
            <a:r>
              <a:rPr lang="zh-TW" altLang="en-US" dirty="0"/>
              <a:t>筆資料列，和成績關聯裡的</a:t>
            </a:r>
            <a:r>
              <a:rPr lang="en-US" altLang="zh-TW" dirty="0"/>
              <a:t>6</a:t>
            </a:r>
            <a:r>
              <a:rPr lang="zh-TW" altLang="en-US" dirty="0"/>
              <a:t>筆資料列所有可能的組合，也就是會產生出</a:t>
            </a:r>
            <a:r>
              <a:rPr lang="en-US" altLang="zh-TW" dirty="0"/>
              <a:t>60(10×6)</a:t>
            </a:r>
            <a:r>
              <a:rPr lang="zh-TW" altLang="en-US" dirty="0"/>
              <a:t>筆資料列。</a:t>
            </a:r>
          </a:p>
        </p:txBody>
      </p:sp>
    </p:spTree>
    <p:extLst>
      <p:ext uri="{BB962C8B-B14F-4D97-AF65-F5344CB8AC3E}">
        <p14:creationId xmlns:p14="http://schemas.microsoft.com/office/powerpoint/2010/main" val="1609094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a:xfrm>
            <a:off x="457200" y="1989138"/>
            <a:ext cx="8229600" cy="4137025"/>
          </a:xfrm>
        </p:spPr>
        <p:txBody>
          <a:bodyPr>
            <a:normAutofit lnSpcReduction="10000"/>
          </a:bodyPr>
          <a:lstStyle/>
          <a:p>
            <a:r>
              <a:rPr lang="zh-TW" altLang="en-US" dirty="0" smtClean="0"/>
              <a:t>下表中只列舉</a:t>
            </a:r>
            <a:r>
              <a:rPr lang="en-US" altLang="zh-TW" dirty="0" smtClean="0"/>
              <a:t>60</a:t>
            </a:r>
            <a:r>
              <a:rPr lang="zh-TW" altLang="en-US" dirty="0" smtClean="0"/>
              <a:t>筆中的</a:t>
            </a:r>
            <a:r>
              <a:rPr lang="en-US" altLang="zh-TW" dirty="0" smtClean="0"/>
              <a:t>12</a:t>
            </a:r>
            <a:r>
              <a:rPr lang="zh-TW" altLang="en-US" dirty="0" smtClean="0"/>
              <a:t>筆作為範例，其中有些省略掉的欄位以「</a:t>
            </a:r>
            <a:r>
              <a:rPr lang="en-US" altLang="zh-TW" dirty="0" smtClean="0"/>
              <a:t>...</a:t>
            </a:r>
            <a:r>
              <a:rPr lang="zh-TW" altLang="en-US" dirty="0" smtClean="0"/>
              <a:t>」表示。</a:t>
            </a:r>
            <a:endParaRPr lang="en-US" altLang="zh-TW" dirty="0" smtClean="0"/>
          </a:p>
          <a:p>
            <a:r>
              <a:rPr lang="zh-TW" altLang="en-US" dirty="0" smtClean="0"/>
              <a:t>這裡可以觀察到許多不合理或無意義的資料列</a:t>
            </a:r>
            <a:endParaRPr lang="en-US" altLang="zh-TW" dirty="0" smtClean="0"/>
          </a:p>
          <a:p>
            <a:pPr lvl="1"/>
            <a:r>
              <a:rPr lang="zh-TW" altLang="en-US" dirty="0" smtClean="0"/>
              <a:t>譬如，前</a:t>
            </a:r>
            <a:r>
              <a:rPr lang="en-US" altLang="zh-TW" dirty="0" smtClean="0"/>
              <a:t>6</a:t>
            </a:r>
            <a:r>
              <a:rPr lang="zh-TW" altLang="en-US" dirty="0" smtClean="0"/>
              <a:t>筆資料列都代表了「王雅蕙」同學，但是在第</a:t>
            </a:r>
            <a:r>
              <a:rPr lang="en-US" altLang="zh-TW" dirty="0" smtClean="0"/>
              <a:t>3</a:t>
            </a:r>
            <a:r>
              <a:rPr lang="zh-TW" altLang="en-US" dirty="0" smtClean="0"/>
              <a:t>筆到第</a:t>
            </a:r>
            <a:r>
              <a:rPr lang="en-US" altLang="zh-TW" dirty="0" smtClean="0"/>
              <a:t>6</a:t>
            </a:r>
            <a:r>
              <a:rPr lang="zh-TW" altLang="en-US" dirty="0" smtClean="0"/>
              <a:t>筆資料列中，卻發現該同學在「</a:t>
            </a:r>
            <a:r>
              <a:rPr lang="en-US" altLang="zh-TW" dirty="0" smtClean="0"/>
              <a:t>student.</a:t>
            </a:r>
            <a:r>
              <a:rPr lang="zh-TW" altLang="en-US" dirty="0" smtClean="0"/>
              <a:t>學號」的欄位值，和「</a:t>
            </a:r>
            <a:r>
              <a:rPr lang="en-US" altLang="zh-TW" dirty="0" smtClean="0"/>
              <a:t>enroll.</a:t>
            </a:r>
            <a:r>
              <a:rPr lang="zh-TW" altLang="en-US" dirty="0" smtClean="0"/>
              <a:t>學號」的欄位值，並不相同，也就是一個同學出現兩個不同的學號。</a:t>
            </a:r>
            <a:endParaRPr lang="en-US" altLang="zh-TW" dirty="0" smtClean="0"/>
          </a:p>
          <a:p>
            <a:pPr lvl="1"/>
            <a:r>
              <a:rPr lang="zh-TW" altLang="en-US" dirty="0" smtClean="0"/>
              <a:t>同樣的情況，針對「劉維新」同學，也可在第</a:t>
            </a:r>
            <a:r>
              <a:rPr lang="en-US" altLang="zh-TW" dirty="0" smtClean="0"/>
              <a:t>7</a:t>
            </a:r>
            <a:r>
              <a:rPr lang="zh-TW" altLang="en-US" dirty="0" smtClean="0"/>
              <a:t>、</a:t>
            </a:r>
            <a:r>
              <a:rPr lang="en-US" altLang="zh-TW" dirty="0" smtClean="0"/>
              <a:t>8</a:t>
            </a:r>
            <a:r>
              <a:rPr lang="zh-TW" altLang="en-US" dirty="0" smtClean="0"/>
              <a:t>、</a:t>
            </a:r>
            <a:r>
              <a:rPr lang="en-US" altLang="zh-TW" dirty="0" smtClean="0"/>
              <a:t>10</a:t>
            </a:r>
            <a:r>
              <a:rPr lang="zh-TW" altLang="en-US" dirty="0" smtClean="0"/>
              <a:t>、</a:t>
            </a:r>
            <a:r>
              <a:rPr lang="en-US" altLang="zh-TW" dirty="0" smtClean="0"/>
              <a:t>11</a:t>
            </a:r>
            <a:r>
              <a:rPr lang="zh-TW" altLang="en-US" dirty="0" smtClean="0"/>
              <a:t>、</a:t>
            </a:r>
            <a:r>
              <a:rPr lang="en-US" altLang="zh-TW" dirty="0" smtClean="0"/>
              <a:t>12</a:t>
            </a:r>
            <a:r>
              <a:rPr lang="zh-TW" altLang="en-US" dirty="0" smtClean="0"/>
              <a:t>筆資料列觀察到。</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資料的重複與不一致</a:t>
            </a:r>
          </a:p>
        </p:txBody>
      </p:sp>
      <p:sp>
        <p:nvSpPr>
          <p:cNvPr id="4" name="內容版面配置區 3"/>
          <p:cNvSpPr>
            <a:spLocks noGrp="1"/>
          </p:cNvSpPr>
          <p:nvPr>
            <p:ph idx="1"/>
          </p:nvPr>
        </p:nvSpPr>
        <p:spPr/>
        <p:txBody>
          <a:bodyPr>
            <a:normAutofit lnSpcReduction="10000"/>
          </a:bodyPr>
          <a:lstStyle/>
          <a:p>
            <a:r>
              <a:rPr lang="zh-TW" altLang="en-US" dirty="0" smtClean="0"/>
              <a:t>以學校來說，教務處需要記錄學生的地址以寄發成績單，學務處也需要記錄學生的地址，以寄發兵役通知或其他需要通知監護人的訊息。</a:t>
            </a:r>
            <a:endParaRPr lang="en-US" altLang="zh-TW" dirty="0" smtClean="0"/>
          </a:p>
          <a:p>
            <a:r>
              <a:rPr lang="zh-TW" altLang="en-US" dirty="0" smtClean="0"/>
              <a:t>若是兩個單位各自開發自己的應用系統，也各自建立檔案維護學生地址資料，則該資料在學校裡被重複儲存。當學生搬家時，就有可能只改了一個單位的資料，而忘了或不知道也需要到另一個單位改資料，造成學校內有兩份不一樣的地址資料，難以判斷何者為真。</a:t>
            </a:r>
            <a:endParaRPr lang="zh-TW"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pic>
        <p:nvPicPr>
          <p:cNvPr id="10242" name="Picture 2"/>
          <p:cNvPicPr>
            <a:picLocks noGrp="1" noChangeAspect="1" noChangeArrowheads="1"/>
          </p:cNvPicPr>
          <p:nvPr>
            <p:ph idx="1"/>
          </p:nvPr>
        </p:nvPicPr>
        <p:blipFill>
          <a:blip r:embed="rId2" cstate="print"/>
          <a:stretch>
            <a:fillRect/>
          </a:stretch>
        </p:blipFill>
        <p:spPr>
          <a:xfrm>
            <a:off x="1601670" y="1971500"/>
            <a:ext cx="5785368" cy="3911600"/>
          </a:xfrm>
        </p:spPr>
      </p:pic>
      <p:sp>
        <p:nvSpPr>
          <p:cNvPr id="3" name="矩形 2"/>
          <p:cNvSpPr/>
          <p:nvPr/>
        </p:nvSpPr>
        <p:spPr>
          <a:xfrm>
            <a:off x="2402175" y="6039290"/>
            <a:ext cx="433965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學生表格和成績表格直接組合的部分結果</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dirty="0"/>
              <a:t>所以，正確</a:t>
            </a:r>
            <a:r>
              <a:rPr lang="zh-TW" altLang="en-US" dirty="0" smtClean="0"/>
              <a:t>的</a:t>
            </a:r>
            <a:r>
              <a:rPr lang="en-US" altLang="zh-TW" dirty="0" smtClean="0"/>
              <a:t>SQL</a:t>
            </a:r>
            <a:r>
              <a:rPr lang="zh-TW" altLang="en-US" dirty="0" smtClean="0"/>
              <a:t>寫法，是將這兩個表格，以適當的屬性串連起來，稱作兩個表格的連結</a:t>
            </a:r>
            <a:r>
              <a:rPr lang="en-US" altLang="zh-TW" dirty="0" smtClean="0"/>
              <a:t>(join)</a:t>
            </a:r>
            <a:r>
              <a:rPr lang="zh-TW" altLang="en-US" dirty="0" smtClean="0"/>
              <a:t>。</a:t>
            </a:r>
            <a:endParaRPr lang="en-US" altLang="zh-TW" dirty="0" smtClean="0"/>
          </a:p>
          <a:p>
            <a:r>
              <a:rPr lang="zh-TW" altLang="en-US" dirty="0" smtClean="0"/>
              <a:t>以此例而言，學生關聯裡記錄了每個學生的基本資料，包含了「學號」等； 而成績關聯裡， 每個選課紀錄裡， 也是以「學號」來代表修課的學生，所以可以使用兩個表格共同的「學號」屬性，作為連結的基礎。</a:t>
            </a:r>
            <a:endParaRPr lang="zh-TW"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兩個表格的連結是以</a:t>
            </a:r>
            <a:r>
              <a:rPr lang="en-US" altLang="zh-TW" dirty="0"/>
              <a:t>WHERE</a:t>
            </a:r>
            <a:r>
              <a:rPr lang="zh-TW" altLang="en-US" dirty="0"/>
              <a:t>子句裡的一個「相等」限制式來表示，如同下面所列的</a:t>
            </a:r>
            <a:r>
              <a:rPr lang="en-US" altLang="zh-TW" dirty="0"/>
              <a:t>SQL</a:t>
            </a:r>
            <a:r>
              <a:rPr lang="zh-TW" altLang="en-US" dirty="0"/>
              <a:t>查詢句：</a:t>
            </a:r>
          </a:p>
          <a:p>
            <a:endParaRPr lang="zh-TW" altLang="en-US" dirty="0"/>
          </a:p>
        </p:txBody>
      </p:sp>
      <p:pic>
        <p:nvPicPr>
          <p:cNvPr id="4" name="Picture 2"/>
          <p:cNvPicPr>
            <a:picLocks noChangeAspect="1" noChangeArrowheads="1"/>
          </p:cNvPicPr>
          <p:nvPr/>
        </p:nvPicPr>
        <p:blipFill rotWithShape="1">
          <a:blip r:embed="rId2" cstate="print"/>
          <a:srcRect l="2109" t="6810" r="1563" b="9191"/>
          <a:stretch/>
        </p:blipFill>
        <p:spPr bwMode="auto">
          <a:xfrm>
            <a:off x="1061610" y="3789040"/>
            <a:ext cx="6165686" cy="10801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7634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在此查詢句中，針對連結後的結果，只需要「姓名」、「學號」和「課程」三個屬性，則所輸出的資料如下表所示。</a:t>
            </a:r>
            <a:endParaRPr lang="zh-TW" altLang="en-US" dirty="0"/>
          </a:p>
        </p:txBody>
      </p:sp>
      <p:sp>
        <p:nvSpPr>
          <p:cNvPr id="3" name="矩形 2"/>
          <p:cNvSpPr/>
          <p:nvPr/>
        </p:nvSpPr>
        <p:spPr>
          <a:xfrm>
            <a:off x="3751162" y="5941497"/>
            <a:ext cx="170751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4</a:t>
            </a:r>
            <a:r>
              <a:rPr lang="zh-TW" altLang="en-US" b="1" dirty="0" smtClean="0">
                <a:solidFill>
                  <a:schemeClr val="bg1"/>
                </a:solidFill>
                <a:latin typeface="微軟正黑體" pitchFamily="34" charset="-120"/>
                <a:ea typeface="微軟正黑體" pitchFamily="34" charset="-120"/>
              </a:rPr>
              <a:t>的輸出</a:t>
            </a:r>
            <a:endParaRPr lang="zh-TW" altLang="en-US" b="1" dirty="0">
              <a:solidFill>
                <a:schemeClr val="bg1"/>
              </a:solidFill>
              <a:latin typeface="微軟正黑體" pitchFamily="34" charset="-120"/>
              <a:ea typeface="微軟正黑體" pitchFamily="34" charset="-120"/>
            </a:endParaRPr>
          </a:p>
        </p:txBody>
      </p:sp>
      <p:pic>
        <p:nvPicPr>
          <p:cNvPr id="12290" name="Picture 2"/>
          <p:cNvPicPr>
            <a:picLocks noChangeAspect="1" noChangeArrowheads="1"/>
          </p:cNvPicPr>
          <p:nvPr/>
        </p:nvPicPr>
        <p:blipFill>
          <a:blip r:embed="rId2" cstate="print"/>
          <a:srcRect/>
          <a:stretch>
            <a:fillRect/>
          </a:stretch>
        </p:blipFill>
        <p:spPr bwMode="auto">
          <a:xfrm>
            <a:off x="1871700" y="3744035"/>
            <a:ext cx="5445605" cy="1983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lnSpcReduction="10000"/>
          </a:bodyPr>
          <a:lstStyle/>
          <a:p>
            <a:r>
              <a:rPr lang="zh-TW" altLang="en-US" dirty="0" smtClean="0"/>
              <a:t>將兩個表格連結之後，所產生的資料列可能比原先表格的資料列多，也可能比原先表格的資料列少。</a:t>
            </a:r>
            <a:endParaRPr lang="en-US" altLang="zh-TW" dirty="0" smtClean="0"/>
          </a:p>
          <a:p>
            <a:r>
              <a:rPr lang="zh-TW" altLang="en-US" dirty="0" smtClean="0"/>
              <a:t>以學生表格為例，每位同學只以一筆資料列表示，但是連結後，有的同學，如「王雅蕙」，會產生出兩筆資料列；而另一方面，學號「</a:t>
            </a:r>
            <a:r>
              <a:rPr lang="en-US" altLang="zh-TW" dirty="0" smtClean="0"/>
              <a:t>B9903</a:t>
            </a:r>
            <a:r>
              <a:rPr lang="zh-TW" altLang="en-US" dirty="0" smtClean="0"/>
              <a:t>」的「王自強」同學，由於在成績表格中沒有任何紀錄，所以在上表中並沒有對應的資料列。</a:t>
            </a:r>
            <a:endParaRPr lang="zh-TW"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以</a:t>
            </a:r>
            <a:r>
              <a:rPr lang="zh-TW" altLang="en-US" dirty="0"/>
              <a:t>成績關聯為例，連接之後的資料列個數會正好和原先的資料列個數相同，這是因為成績關聯的每一筆資料列利用學號值到學生關聯尋找對應的資料列時，會正好找到一個學生資料列來組合</a:t>
            </a:r>
            <a:r>
              <a:rPr lang="zh-TW" altLang="en-US" dirty="0" smtClean="0"/>
              <a:t>。</a:t>
            </a:r>
            <a:endParaRPr lang="en-US" altLang="zh-TW" dirty="0" smtClean="0"/>
          </a:p>
          <a:p>
            <a:r>
              <a:rPr lang="zh-TW" altLang="en-US" dirty="0" smtClean="0"/>
              <a:t>以下再</a:t>
            </a:r>
            <a:r>
              <a:rPr lang="zh-TW" altLang="en-US" dirty="0"/>
              <a:t>探討一個常見的</a:t>
            </a:r>
            <a:r>
              <a:rPr lang="en-US" altLang="zh-TW" dirty="0"/>
              <a:t>SQL</a:t>
            </a:r>
            <a:r>
              <a:rPr lang="zh-TW" altLang="en-US" dirty="0"/>
              <a:t>寫法，也就是先從一個表格挑選特定資料列，再到另一個表格抓取對應的相關資料</a:t>
            </a:r>
            <a:r>
              <a:rPr lang="zh-TW" altLang="en-US" dirty="0" smtClean="0"/>
              <a:t>。</a:t>
            </a:r>
            <a:endParaRPr lang="zh-TW" altLang="en-US" dirty="0"/>
          </a:p>
        </p:txBody>
      </p:sp>
    </p:spTree>
    <p:extLst>
      <p:ext uri="{BB962C8B-B14F-4D97-AF65-F5344CB8AC3E}">
        <p14:creationId xmlns:p14="http://schemas.microsoft.com/office/powerpoint/2010/main" val="9953750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下面這個</a:t>
            </a:r>
            <a:r>
              <a:rPr lang="en-US" altLang="zh-TW" dirty="0" smtClean="0"/>
              <a:t>SQL</a:t>
            </a:r>
            <a:r>
              <a:rPr lang="zh-TW" altLang="en-US" dirty="0" smtClean="0"/>
              <a:t>句子會只取出「王雅蕙」同學所修習的課程，也就是表</a:t>
            </a:r>
            <a:r>
              <a:rPr lang="en-US" altLang="zh-TW" dirty="0" smtClean="0"/>
              <a:t>13-6</a:t>
            </a:r>
            <a:r>
              <a:rPr lang="zh-TW" altLang="en-US" dirty="0" smtClean="0"/>
              <a:t>中的前兩筆資料列。</a:t>
            </a:r>
            <a:endParaRPr lang="en-US" altLang="zh-TW" dirty="0" smtClean="0"/>
          </a:p>
          <a:p>
            <a:r>
              <a:rPr lang="zh-TW" altLang="en-US" dirty="0" smtClean="0"/>
              <a:t>注意到</a:t>
            </a:r>
            <a:r>
              <a:rPr lang="en-US" altLang="zh-TW" dirty="0" smtClean="0"/>
              <a:t>WHERE</a:t>
            </a:r>
            <a:r>
              <a:rPr lang="zh-TW" altLang="en-US" dirty="0" smtClean="0"/>
              <a:t>子句裡，以「</a:t>
            </a:r>
            <a:r>
              <a:rPr lang="en-US" altLang="zh-TW" dirty="0" smtClean="0"/>
              <a:t>and</a:t>
            </a:r>
            <a:r>
              <a:rPr lang="zh-TW" altLang="en-US" dirty="0" smtClean="0"/>
              <a:t>」連結的限制式，前後的順序並沒有關係：</a:t>
            </a:r>
            <a:endParaRPr lang="zh-TW" altLang="en-US" dirty="0"/>
          </a:p>
        </p:txBody>
      </p:sp>
      <p:pic>
        <p:nvPicPr>
          <p:cNvPr id="13314" name="Picture 2"/>
          <p:cNvPicPr>
            <a:picLocks noChangeAspect="1" noChangeArrowheads="1"/>
          </p:cNvPicPr>
          <p:nvPr/>
        </p:nvPicPr>
        <p:blipFill rotWithShape="1">
          <a:blip r:embed="rId2" cstate="print"/>
          <a:srcRect l="2259" t="7105" r="2259" b="7634"/>
          <a:stretch/>
        </p:blipFill>
        <p:spPr bwMode="auto">
          <a:xfrm>
            <a:off x="1061610" y="4329100"/>
            <a:ext cx="6120680" cy="108012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下面這個</a:t>
            </a:r>
            <a:r>
              <a:rPr lang="en-US" altLang="zh-TW" dirty="0" smtClean="0"/>
              <a:t>SQL</a:t>
            </a:r>
            <a:r>
              <a:rPr lang="zh-TW" altLang="en-US" dirty="0" smtClean="0"/>
              <a:t>句子會取出「王雅蕙」同學修習「資料庫」這門課的成績：</a:t>
            </a:r>
            <a:endParaRPr lang="zh-TW" altLang="en-US" dirty="0"/>
          </a:p>
        </p:txBody>
      </p:sp>
      <p:pic>
        <p:nvPicPr>
          <p:cNvPr id="14338" name="Picture 2"/>
          <p:cNvPicPr>
            <a:picLocks noChangeAspect="1" noChangeArrowheads="1"/>
          </p:cNvPicPr>
          <p:nvPr/>
        </p:nvPicPr>
        <p:blipFill rotWithShape="1">
          <a:blip r:embed="rId2" cstate="print"/>
          <a:srcRect l="2813" t="2779" r="1564" b="4231"/>
          <a:stretch/>
        </p:blipFill>
        <p:spPr bwMode="auto">
          <a:xfrm>
            <a:off x="1061610" y="3789039"/>
            <a:ext cx="6120680" cy="166518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a:t>所得到的結果</a:t>
            </a:r>
            <a:r>
              <a:rPr lang="zh-TW" altLang="en-US" dirty="0" smtClean="0"/>
              <a:t>如下表所示：</a:t>
            </a:r>
            <a:endParaRPr lang="en-US" altLang="zh-TW" dirty="0" smtClean="0"/>
          </a:p>
          <a:p>
            <a:endParaRPr lang="en-US" altLang="zh-TW" dirty="0"/>
          </a:p>
          <a:p>
            <a:endParaRPr lang="en-US" altLang="zh-TW" dirty="0" smtClean="0"/>
          </a:p>
          <a:p>
            <a:r>
              <a:rPr lang="zh-TW" altLang="en-US" dirty="0"/>
              <a:t>在查詢句</a:t>
            </a:r>
            <a:r>
              <a:rPr lang="en-US" altLang="zh-TW" dirty="0"/>
              <a:t>5</a:t>
            </a:r>
            <a:r>
              <a:rPr lang="zh-TW" altLang="en-US" dirty="0"/>
              <a:t>和查詢句</a:t>
            </a:r>
            <a:r>
              <a:rPr lang="en-US" altLang="zh-TW" dirty="0"/>
              <a:t>6</a:t>
            </a:r>
            <a:r>
              <a:rPr lang="zh-TW" altLang="en-US" dirty="0"/>
              <a:t>中，由於「學號」欄位在</a:t>
            </a:r>
            <a:r>
              <a:rPr lang="en-US" altLang="zh-TW" dirty="0"/>
              <a:t>student</a:t>
            </a:r>
            <a:r>
              <a:rPr lang="zh-TW" altLang="en-US" dirty="0"/>
              <a:t>關聯和</a:t>
            </a:r>
            <a:r>
              <a:rPr lang="en-US" altLang="zh-TW" dirty="0"/>
              <a:t>enroll</a:t>
            </a:r>
            <a:r>
              <a:rPr lang="zh-TW" altLang="en-US" dirty="0"/>
              <a:t>關聯裡都被定義，</a:t>
            </a:r>
            <a:r>
              <a:rPr lang="zh-TW" altLang="en-US" dirty="0" smtClean="0"/>
              <a:t>所以在</a:t>
            </a:r>
            <a:r>
              <a:rPr lang="zh-TW" altLang="en-US" dirty="0"/>
              <a:t>該欄位之前，利用符號「</a:t>
            </a:r>
            <a:r>
              <a:rPr lang="en-US" altLang="zh-TW" dirty="0"/>
              <a:t>.</a:t>
            </a:r>
            <a:r>
              <a:rPr lang="zh-TW" altLang="en-US" dirty="0"/>
              <a:t>」加註來源表格，以避免產生混淆，其餘的欄位則加註與否皆可</a:t>
            </a:r>
            <a:r>
              <a:rPr lang="zh-TW" altLang="en-US" dirty="0" smtClean="0"/>
              <a:t>。</a:t>
            </a:r>
            <a:endParaRPr lang="en-US" altLang="zh-TW" dirty="0" smtClean="0"/>
          </a:p>
        </p:txBody>
      </p:sp>
      <p:pic>
        <p:nvPicPr>
          <p:cNvPr id="15362" name="Picture 2"/>
          <p:cNvPicPr>
            <a:picLocks noChangeAspect="1" noChangeArrowheads="1"/>
          </p:cNvPicPr>
          <p:nvPr/>
        </p:nvPicPr>
        <p:blipFill>
          <a:blip r:embed="rId2" cstate="print"/>
          <a:srcRect/>
          <a:stretch>
            <a:fillRect/>
          </a:stretch>
        </p:blipFill>
        <p:spPr bwMode="auto">
          <a:xfrm>
            <a:off x="1033680" y="2888940"/>
            <a:ext cx="6381750" cy="676275"/>
          </a:xfrm>
          <a:prstGeom prst="rect">
            <a:avLst/>
          </a:prstGeom>
          <a:noFill/>
          <a:ln w="9525">
            <a:noFill/>
            <a:miter lim="800000"/>
            <a:headEnd/>
            <a:tailEnd/>
          </a:ln>
          <a:effectLst/>
        </p:spPr>
      </p:pic>
      <p:sp>
        <p:nvSpPr>
          <p:cNvPr id="8" name="向左箭號 7"/>
          <p:cNvSpPr/>
          <p:nvPr/>
        </p:nvSpPr>
        <p:spPr>
          <a:xfrm rot="20605757">
            <a:off x="6572606" y="2151346"/>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a:latin typeface="微軟正黑體" panose="020B0604030504040204" pitchFamily="34" charset="-120"/>
                <a:ea typeface="微軟正黑體" panose="020B0604030504040204" pitchFamily="34" charset="-120"/>
              </a:rPr>
              <a:t>查詢句</a:t>
            </a:r>
            <a:r>
              <a:rPr lang="en-US" altLang="zh-TW" b="1" dirty="0">
                <a:latin typeface="微軟正黑體" panose="020B0604030504040204" pitchFamily="34" charset="-120"/>
                <a:ea typeface="微軟正黑體" panose="020B0604030504040204" pitchFamily="34" charset="-120"/>
              </a:rPr>
              <a:t>6</a:t>
            </a:r>
            <a:r>
              <a:rPr lang="zh-TW" altLang="en-US" b="1" dirty="0">
                <a:latin typeface="微軟正黑體" panose="020B0604030504040204" pitchFamily="34" charset="-120"/>
                <a:ea typeface="微軟正黑體" panose="020B0604030504040204" pitchFamily="34" charset="-120"/>
              </a:rPr>
              <a:t>的輸出</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en-US" altLang="zh-TW" dirty="0" smtClean="0"/>
              <a:t>SQL </a:t>
            </a:r>
            <a:r>
              <a:rPr lang="en-US" altLang="zh-TW" dirty="0"/>
              <a:t>DDL</a:t>
            </a:r>
            <a:r>
              <a:rPr lang="zh-TW" altLang="en-US" dirty="0"/>
              <a:t>的語法，它提供了建立資料表綱要</a:t>
            </a:r>
            <a:r>
              <a:rPr lang="en-US" altLang="zh-TW" dirty="0"/>
              <a:t>(schema)</a:t>
            </a:r>
            <a:r>
              <a:rPr lang="zh-TW" altLang="en-US" dirty="0"/>
              <a:t>的功能</a:t>
            </a:r>
            <a:r>
              <a:rPr lang="zh-TW" altLang="en-US" dirty="0" smtClean="0"/>
              <a:t>。</a:t>
            </a:r>
            <a:endParaRPr lang="en-US" altLang="zh-TW" dirty="0" smtClean="0"/>
          </a:p>
          <a:p>
            <a:r>
              <a:rPr lang="zh-TW" altLang="en-US" dirty="0"/>
              <a:t>在定義一個關聯的綱要時</a:t>
            </a:r>
            <a:r>
              <a:rPr lang="zh-TW" altLang="en-US" dirty="0" smtClean="0"/>
              <a:t>，除了</a:t>
            </a:r>
            <a:r>
              <a:rPr lang="zh-TW" altLang="en-US" dirty="0"/>
              <a:t>提供此關聯和所有屬性的名稱，每個屬性的資料型態及資料大小，都必須加以指定</a:t>
            </a:r>
            <a:r>
              <a:rPr lang="zh-TW" altLang="en-US" dirty="0" smtClean="0"/>
              <a:t>。</a:t>
            </a:r>
            <a:endParaRPr lang="zh-TW" altLang="en-US" dirty="0"/>
          </a:p>
        </p:txBody>
      </p:sp>
      <p:pic>
        <p:nvPicPr>
          <p:cNvPr id="6" name="Picture 2"/>
          <p:cNvPicPr>
            <a:picLocks noChangeAspect="1" noChangeArrowheads="1"/>
          </p:cNvPicPr>
          <p:nvPr/>
        </p:nvPicPr>
        <p:blipFill rotWithShape="1">
          <a:blip r:embed="rId2" cstate="print"/>
          <a:srcRect l="2855" t="5503" r="2225" b="4166"/>
          <a:stretch/>
        </p:blipFill>
        <p:spPr bwMode="auto">
          <a:xfrm>
            <a:off x="2051720" y="4599130"/>
            <a:ext cx="5175576" cy="199355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資料難以存取</a:t>
            </a:r>
          </a:p>
        </p:txBody>
      </p:sp>
      <p:sp>
        <p:nvSpPr>
          <p:cNvPr id="2" name="內容版面配置區 1"/>
          <p:cNvSpPr>
            <a:spLocks noGrp="1"/>
          </p:cNvSpPr>
          <p:nvPr>
            <p:ph idx="1"/>
          </p:nvPr>
        </p:nvSpPr>
        <p:spPr/>
        <p:txBody>
          <a:bodyPr>
            <a:normAutofit lnSpcReduction="10000"/>
          </a:bodyPr>
          <a:lstStyle/>
          <a:p>
            <a:r>
              <a:rPr lang="zh-TW" altLang="en-US" dirty="0" smtClean="0"/>
              <a:t>隨著資訊科技的進步，應用系統常會使用不同的程式語言來開發。早期常用的是</a:t>
            </a:r>
            <a:r>
              <a:rPr lang="en-US" altLang="zh-TW" dirty="0" smtClean="0"/>
              <a:t>COBOL</a:t>
            </a:r>
            <a:r>
              <a:rPr lang="zh-TW" altLang="en-US" dirty="0" smtClean="0"/>
              <a:t>，後來則是</a:t>
            </a:r>
            <a:r>
              <a:rPr lang="en-US" altLang="zh-TW" dirty="0" smtClean="0"/>
              <a:t>C</a:t>
            </a:r>
            <a:r>
              <a:rPr lang="zh-TW" altLang="en-US" dirty="0" smtClean="0"/>
              <a:t>語言，但是近年來</a:t>
            </a:r>
            <a:r>
              <a:rPr lang="en-US" altLang="zh-TW" dirty="0" smtClean="0"/>
              <a:t>JAVA</a:t>
            </a:r>
            <a:r>
              <a:rPr lang="zh-TW" altLang="en-US" dirty="0" smtClean="0"/>
              <a:t>語言也很受到歡迎。這些程式語言不僅語法不同，檔案的格式與建立方式也不同。</a:t>
            </a:r>
            <a:endParaRPr lang="en-US" altLang="zh-TW" dirty="0" smtClean="0"/>
          </a:p>
          <a:p>
            <a:r>
              <a:rPr lang="zh-TW" altLang="en-US" dirty="0" smtClean="0"/>
              <a:t>假設學校</a:t>
            </a:r>
            <a:r>
              <a:rPr lang="en-US" altLang="zh-TW" dirty="0" smtClean="0"/>
              <a:t>10</a:t>
            </a:r>
            <a:r>
              <a:rPr lang="zh-TW" altLang="en-US" dirty="0" smtClean="0"/>
              <a:t>年前開發了一套人事系統，現在希望利用原來的架構，繼續開發新的薪資計算系統，但卻可能發現不知如何使用新的程式語言去讀取舊的檔案格式資料，而造成開發上的困難。</a:t>
            </a:r>
            <a:endParaRPr lang="zh-TW"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dirty="0" smtClean="0"/>
              <a:t>學生關聯共包含了</a:t>
            </a:r>
            <a:r>
              <a:rPr lang="en-US" altLang="zh-TW" dirty="0" smtClean="0"/>
              <a:t>7</a:t>
            </a:r>
            <a:r>
              <a:rPr lang="zh-TW" altLang="en-US" dirty="0" smtClean="0"/>
              <a:t>個欄位：系別、年級、學號、姓名、地址、監護人、排名。在關聯式資料模式中，資料型態以字串和數字為主。</a:t>
            </a:r>
            <a:endParaRPr lang="en-US" altLang="zh-TW" dirty="0" smtClean="0"/>
          </a:p>
          <a:p>
            <a:r>
              <a:rPr lang="zh-TW" altLang="en-US" dirty="0" smtClean="0"/>
              <a:t>數字分為整數和實數等，和一般程式語言提供的型態類似；而字串型態則可分為</a:t>
            </a:r>
            <a:r>
              <a:rPr lang="en-US" altLang="zh-TW" dirty="0" smtClean="0">
                <a:solidFill>
                  <a:srgbClr val="0070C0"/>
                </a:solidFill>
              </a:rPr>
              <a:t>char</a:t>
            </a:r>
            <a:r>
              <a:rPr lang="zh-TW" altLang="en-US" dirty="0" smtClean="0"/>
              <a:t>和</a:t>
            </a:r>
            <a:r>
              <a:rPr lang="en-US" altLang="zh-TW" dirty="0" smtClean="0">
                <a:solidFill>
                  <a:srgbClr val="0070C0"/>
                </a:solidFill>
              </a:rPr>
              <a:t>varchar</a:t>
            </a:r>
            <a:r>
              <a:rPr lang="zh-TW" altLang="en-US" dirty="0" smtClean="0"/>
              <a:t>兩種。這兩種字串型態的差別，在於前者會使用所有宣告的空間；而後者則只會使用到輸入資料大小的空間。</a:t>
            </a:r>
            <a:endParaRPr lang="zh-TW"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a:xfrm>
            <a:off x="457200" y="1901967"/>
            <a:ext cx="8229600" cy="4317343"/>
          </a:xfrm>
        </p:spPr>
        <p:txBody>
          <a:bodyPr>
            <a:normAutofit lnSpcReduction="10000"/>
          </a:bodyPr>
          <a:lstStyle/>
          <a:p>
            <a:r>
              <a:rPr lang="zh-TW" altLang="en-US" dirty="0"/>
              <a:t>舉例來說</a:t>
            </a:r>
            <a:r>
              <a:rPr lang="zh-TW" altLang="en-US" dirty="0" smtClean="0"/>
              <a:t>，指定</a:t>
            </a:r>
            <a:r>
              <a:rPr lang="zh-TW" altLang="en-US" dirty="0"/>
              <a:t>「系別」欄位的型態為 </a:t>
            </a:r>
            <a:r>
              <a:rPr lang="en-US" altLang="zh-TW" dirty="0" smtClean="0">
                <a:solidFill>
                  <a:srgbClr val="0070C0"/>
                </a:solidFill>
              </a:rPr>
              <a:t>char(6)</a:t>
            </a:r>
            <a:r>
              <a:rPr lang="zh-TW" altLang="en-US" dirty="0" smtClean="0"/>
              <a:t>，</a:t>
            </a:r>
            <a:r>
              <a:rPr lang="zh-TW" altLang="en-US" dirty="0"/>
              <a:t>如果你只輸入</a:t>
            </a:r>
            <a:r>
              <a:rPr lang="en-US" altLang="zh-TW" dirty="0"/>
              <a:t>5</a:t>
            </a:r>
            <a:r>
              <a:rPr lang="zh-TW" altLang="en-US" dirty="0"/>
              <a:t>個字母的話，則系統會</a:t>
            </a:r>
            <a:r>
              <a:rPr lang="zh-TW" altLang="en-US" dirty="0" smtClean="0"/>
              <a:t>自動補</a:t>
            </a:r>
            <a:r>
              <a:rPr lang="zh-TW" altLang="en-US" dirty="0"/>
              <a:t>一個空白，讓每個系別的欄位值都正好佔據</a:t>
            </a:r>
            <a:r>
              <a:rPr lang="en-US" altLang="zh-TW" dirty="0"/>
              <a:t>6</a:t>
            </a:r>
            <a:r>
              <a:rPr lang="zh-TW" altLang="en-US" dirty="0"/>
              <a:t>位元組的空間</a:t>
            </a:r>
            <a:r>
              <a:rPr lang="zh-TW" altLang="en-US" dirty="0" smtClean="0"/>
              <a:t>。</a:t>
            </a:r>
            <a:endParaRPr lang="en-US" altLang="zh-TW" dirty="0" smtClean="0"/>
          </a:p>
          <a:p>
            <a:r>
              <a:rPr lang="zh-TW" altLang="en-US" dirty="0" smtClean="0"/>
              <a:t>另外，將</a:t>
            </a:r>
            <a:r>
              <a:rPr lang="zh-TW" altLang="en-US" dirty="0"/>
              <a:t>「地址」欄位的資料型態定義</a:t>
            </a:r>
            <a:r>
              <a:rPr lang="zh-TW" altLang="en-US" dirty="0" smtClean="0"/>
              <a:t>為</a:t>
            </a:r>
            <a:r>
              <a:rPr lang="en-US" altLang="zh-TW" dirty="0" smtClean="0">
                <a:solidFill>
                  <a:srgbClr val="0070C0"/>
                </a:solidFill>
              </a:rPr>
              <a:t>varchar(20)</a:t>
            </a:r>
            <a:r>
              <a:rPr lang="zh-TW" altLang="en-US" dirty="0" smtClean="0"/>
              <a:t>，</a:t>
            </a:r>
            <a:r>
              <a:rPr lang="zh-TW" altLang="en-US" dirty="0"/>
              <a:t>這樣的話，使用者最多可以輸入</a:t>
            </a:r>
            <a:r>
              <a:rPr lang="en-US" altLang="zh-TW" dirty="0"/>
              <a:t>20</a:t>
            </a:r>
            <a:r>
              <a:rPr lang="zh-TW" altLang="en-US" dirty="0"/>
              <a:t>個字母，但是若輸入</a:t>
            </a:r>
            <a:r>
              <a:rPr lang="en-US" altLang="zh-TW" dirty="0"/>
              <a:t>15</a:t>
            </a:r>
            <a:r>
              <a:rPr lang="zh-TW" altLang="en-US" dirty="0"/>
              <a:t>個字母的話，系統只使用</a:t>
            </a:r>
            <a:r>
              <a:rPr lang="en-US" altLang="zh-TW" dirty="0"/>
              <a:t>15</a:t>
            </a:r>
            <a:r>
              <a:rPr lang="zh-TW" altLang="en-US" dirty="0"/>
              <a:t>個位元組的空間</a:t>
            </a:r>
            <a:r>
              <a:rPr lang="zh-TW" altLang="en-US" dirty="0" smtClean="0"/>
              <a:t>。</a:t>
            </a:r>
            <a:endParaRPr lang="en-US" altLang="zh-TW" dirty="0" smtClean="0"/>
          </a:p>
          <a:p>
            <a:r>
              <a:rPr lang="zh-TW" altLang="en-US" dirty="0" smtClean="0"/>
              <a:t>值得</a:t>
            </a:r>
            <a:r>
              <a:rPr lang="zh-TW" altLang="en-US" dirty="0"/>
              <a:t>注意的是：一個中文字需使用兩個位元組的空間。</a:t>
            </a:r>
          </a:p>
          <a:p>
            <a:endParaRPr lang="zh-TW" altLang="en-US" dirty="0"/>
          </a:p>
        </p:txBody>
      </p:sp>
    </p:spTree>
    <p:extLst>
      <p:ext uri="{BB962C8B-B14F-4D97-AF65-F5344CB8AC3E}">
        <p14:creationId xmlns:p14="http://schemas.microsoft.com/office/powerpoint/2010/main" val="16457995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在</a:t>
            </a:r>
            <a:r>
              <a:rPr lang="zh-TW" altLang="en-US" dirty="0"/>
              <a:t>定義表格時</a:t>
            </a:r>
            <a:r>
              <a:rPr lang="zh-TW" altLang="en-US" dirty="0" smtClean="0"/>
              <a:t>，還</a:t>
            </a:r>
            <a:r>
              <a:rPr lang="zh-TW" altLang="en-US" dirty="0"/>
              <a:t>可以進一步指定表格內資料的限制，最常見的限制是</a:t>
            </a:r>
            <a:r>
              <a:rPr lang="zh-TW" altLang="en-US" dirty="0">
                <a:solidFill>
                  <a:srgbClr val="C00000"/>
                </a:solidFill>
              </a:rPr>
              <a:t>主鍵</a:t>
            </a:r>
            <a:r>
              <a:rPr lang="en-US" altLang="zh-TW" dirty="0"/>
              <a:t>(primary key)</a:t>
            </a:r>
            <a:r>
              <a:rPr lang="zh-TW" altLang="en-US" dirty="0"/>
              <a:t>和</a:t>
            </a:r>
            <a:r>
              <a:rPr lang="zh-TW" altLang="en-US" dirty="0">
                <a:solidFill>
                  <a:srgbClr val="C00000"/>
                </a:solidFill>
              </a:rPr>
              <a:t>外來鍵</a:t>
            </a:r>
            <a:r>
              <a:rPr lang="en-US" altLang="zh-TW" dirty="0"/>
              <a:t>(foreign key)</a:t>
            </a:r>
            <a:r>
              <a:rPr lang="zh-TW" altLang="en-US" dirty="0"/>
              <a:t>的限制</a:t>
            </a:r>
            <a:r>
              <a:rPr lang="zh-TW" altLang="en-US" dirty="0" smtClean="0"/>
              <a:t>。</a:t>
            </a:r>
            <a:endParaRPr lang="zh-TW" altLang="en-US" dirty="0"/>
          </a:p>
        </p:txBody>
      </p:sp>
      <p:graphicFrame>
        <p:nvGraphicFramePr>
          <p:cNvPr id="5" name="資料庫圖表 4"/>
          <p:cNvGraphicFramePr/>
          <p:nvPr>
            <p:extLst>
              <p:ext uri="{D42A27DB-BD31-4B8C-83A1-F6EECF244321}">
                <p14:modId xmlns:p14="http://schemas.microsoft.com/office/powerpoint/2010/main" val="1638547179"/>
              </p:ext>
            </p:extLst>
          </p:nvPr>
        </p:nvGraphicFramePr>
        <p:xfrm>
          <a:off x="1016605" y="3699030"/>
          <a:ext cx="7470830" cy="242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576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a:xfrm>
            <a:off x="457200" y="2213865"/>
            <a:ext cx="3664750" cy="3912298"/>
          </a:xfrm>
        </p:spPr>
        <p:txBody>
          <a:bodyPr/>
          <a:lstStyle/>
          <a:p>
            <a:r>
              <a:rPr lang="zh-TW" altLang="en-US" dirty="0" smtClean="0"/>
              <a:t>定義</a:t>
            </a:r>
            <a:r>
              <a:rPr lang="zh-TW" altLang="en-US" dirty="0"/>
              <a:t>了主鍵和外來鍵的學生表格和成績</a:t>
            </a:r>
            <a:r>
              <a:rPr lang="zh-TW" altLang="en-US" dirty="0" smtClean="0"/>
              <a:t>表格</a:t>
            </a:r>
            <a:r>
              <a:rPr lang="zh-TW" altLang="en-US" dirty="0"/>
              <a:t>如右圖</a:t>
            </a:r>
            <a:r>
              <a:rPr lang="zh-TW" altLang="en-US" dirty="0" smtClean="0"/>
              <a:t>。</a:t>
            </a:r>
            <a:endParaRPr lang="zh-TW" altLang="en-US" dirty="0"/>
          </a:p>
        </p:txBody>
      </p:sp>
      <p:pic>
        <p:nvPicPr>
          <p:cNvPr id="4" name="Picture 2"/>
          <p:cNvPicPr>
            <a:picLocks noChangeAspect="1" noChangeArrowheads="1"/>
          </p:cNvPicPr>
          <p:nvPr/>
        </p:nvPicPr>
        <p:blipFill rotWithShape="1">
          <a:blip r:embed="rId2" cstate="print"/>
          <a:srcRect l="2744" t="1133" r="1718" b="2221"/>
          <a:stretch/>
        </p:blipFill>
        <p:spPr>
          <a:xfrm>
            <a:off x="4553012" y="2296296"/>
            <a:ext cx="4185465" cy="37804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94279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6" name="內容版面配置區 5"/>
          <p:cNvSpPr>
            <a:spLocks noGrp="1"/>
          </p:cNvSpPr>
          <p:nvPr>
            <p:ph idx="1"/>
          </p:nvPr>
        </p:nvSpPr>
        <p:spPr/>
        <p:txBody>
          <a:bodyPr>
            <a:normAutofit/>
          </a:bodyPr>
          <a:lstStyle/>
          <a:p>
            <a:r>
              <a:rPr lang="zh-TW" altLang="en-US" dirty="0" smtClean="0">
                <a:solidFill>
                  <a:srgbClr val="0070C0"/>
                </a:solidFill>
              </a:rPr>
              <a:t>主鍵</a:t>
            </a:r>
            <a:r>
              <a:rPr lang="zh-TW" altLang="en-US" dirty="0" smtClean="0"/>
              <a:t>限制</a:t>
            </a:r>
            <a:r>
              <a:rPr lang="zh-TW" altLang="en-US" dirty="0"/>
              <a:t>了某些屬性值在同一個表格不可重複，其「唯一」的特性方便我們用來取出一筆特定的資料列， 在資料表格定義中是用</a:t>
            </a:r>
            <a:r>
              <a:rPr lang="zh-TW" altLang="en-US" dirty="0" smtClean="0"/>
              <a:t>到</a:t>
            </a:r>
            <a:r>
              <a:rPr lang="zh-TW" altLang="en-US" dirty="0" smtClean="0">
                <a:solidFill>
                  <a:srgbClr val="0070C0"/>
                </a:solidFill>
              </a:rPr>
              <a:t> </a:t>
            </a:r>
            <a:r>
              <a:rPr lang="en-US" altLang="zh-TW" dirty="0">
                <a:solidFill>
                  <a:srgbClr val="0070C0"/>
                </a:solidFill>
              </a:rPr>
              <a:t>primary </a:t>
            </a:r>
            <a:r>
              <a:rPr lang="en-US" altLang="zh-TW" dirty="0" smtClean="0">
                <a:solidFill>
                  <a:srgbClr val="0070C0"/>
                </a:solidFill>
              </a:rPr>
              <a:t>key </a:t>
            </a:r>
            <a:r>
              <a:rPr lang="zh-TW" altLang="en-US" dirty="0"/>
              <a:t>這個關鍵詞</a:t>
            </a:r>
            <a:r>
              <a:rPr lang="zh-TW" altLang="en-US" dirty="0" smtClean="0"/>
              <a:t>。</a:t>
            </a:r>
            <a:endParaRPr lang="en-US" altLang="zh-TW" dirty="0" smtClean="0"/>
          </a:p>
          <a:p>
            <a:r>
              <a:rPr lang="zh-TW" altLang="en-US" dirty="0" smtClean="0">
                <a:solidFill>
                  <a:srgbClr val="0070C0"/>
                </a:solidFill>
              </a:rPr>
              <a:t>外來鍵</a:t>
            </a:r>
            <a:r>
              <a:rPr lang="zh-TW" altLang="en-US" dirty="0" smtClean="0"/>
              <a:t>則</a:t>
            </a:r>
            <a:r>
              <a:rPr lang="zh-TW" altLang="en-US" dirty="0"/>
              <a:t>是限制了兩個表格建立資料時的先後關係，在資料表格定義中是用</a:t>
            </a:r>
            <a:r>
              <a:rPr lang="zh-TW" altLang="en-US" dirty="0" smtClean="0"/>
              <a:t>到</a:t>
            </a:r>
            <a:r>
              <a:rPr lang="en-US" altLang="zh-TW" dirty="0" smtClean="0">
                <a:solidFill>
                  <a:srgbClr val="0070C0"/>
                </a:solidFill>
              </a:rPr>
              <a:t>foreign key</a:t>
            </a:r>
            <a:r>
              <a:rPr lang="zh-TW" altLang="en-US" dirty="0" smtClean="0"/>
              <a:t>和</a:t>
            </a:r>
            <a:r>
              <a:rPr lang="en-US" altLang="zh-TW" dirty="0" smtClean="0">
                <a:solidFill>
                  <a:srgbClr val="0070C0"/>
                </a:solidFill>
              </a:rPr>
              <a:t>references</a:t>
            </a:r>
            <a:r>
              <a:rPr lang="zh-TW" altLang="en-US" dirty="0" smtClean="0"/>
              <a:t>這兩</a:t>
            </a:r>
            <a:r>
              <a:rPr lang="zh-TW" altLang="en-US" dirty="0"/>
              <a:t>個關鍵詞</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3671900" y="2256499"/>
            <a:ext cx="4963796" cy="3557766"/>
          </a:xfrm>
        </p:spPr>
        <p:txBody>
          <a:bodyPr>
            <a:normAutofit fontScale="62500" lnSpcReduction="20000"/>
          </a:bodyPr>
          <a:lstStyle/>
          <a:p>
            <a:pPr algn="just" hangingPunct="0">
              <a:lnSpc>
                <a:spcPct val="120000"/>
              </a:lnSpc>
            </a:pPr>
            <a:r>
              <a:rPr lang="zh-TW" altLang="en-US" b="1" dirty="0"/>
              <a:t>隨著資料庫軟體日漸受到歡迎與</a:t>
            </a:r>
            <a:r>
              <a:rPr lang="zh-TW" altLang="en-US" b="1" dirty="0" smtClean="0"/>
              <a:t>重視</a:t>
            </a:r>
            <a:r>
              <a:rPr lang="zh-TW" altLang="en-US" b="1" dirty="0"/>
              <a:t>，以作業系統起家的微軟公司，正式</a:t>
            </a:r>
            <a:r>
              <a:rPr lang="zh-TW" altLang="en-US" b="1" dirty="0" smtClean="0"/>
              <a:t>於</a:t>
            </a:r>
            <a:r>
              <a:rPr lang="en-US" altLang="zh-TW" b="1" dirty="0" smtClean="0"/>
              <a:t>1993</a:t>
            </a:r>
            <a:r>
              <a:rPr lang="zh-TW" altLang="en-US" b="1" dirty="0"/>
              <a:t>年，首度推出在</a:t>
            </a:r>
            <a:r>
              <a:rPr lang="en-US" altLang="zh-TW" b="1" dirty="0"/>
              <a:t>Windows NT</a:t>
            </a:r>
            <a:r>
              <a:rPr lang="zh-TW" altLang="en-US" b="1" dirty="0"/>
              <a:t>上運行</a:t>
            </a:r>
            <a:r>
              <a:rPr lang="zh-TW" altLang="en-US" b="1" dirty="0" smtClean="0"/>
              <a:t>的</a:t>
            </a:r>
            <a:r>
              <a:rPr lang="en-US" altLang="zh-TW" b="1" dirty="0" smtClean="0"/>
              <a:t>SQL </a:t>
            </a:r>
            <a:r>
              <a:rPr lang="en-US" altLang="zh-TW" b="1" dirty="0"/>
              <a:t>Server</a:t>
            </a:r>
            <a:r>
              <a:rPr lang="zh-TW" altLang="en-US" b="1" dirty="0"/>
              <a:t>。該軟體剛問世時，一般</a:t>
            </a:r>
            <a:r>
              <a:rPr lang="zh-TW" altLang="en-US" b="1" dirty="0" smtClean="0"/>
              <a:t>企業還是</a:t>
            </a:r>
            <a:r>
              <a:rPr lang="zh-TW" altLang="en-US" b="1" dirty="0"/>
              <a:t>持保留態度，不確定該資料庫</a:t>
            </a:r>
            <a:r>
              <a:rPr lang="zh-TW" altLang="en-US" b="1" dirty="0" smtClean="0"/>
              <a:t>伺服器是否</a:t>
            </a:r>
            <a:r>
              <a:rPr lang="zh-TW" altLang="en-US" b="1" dirty="0"/>
              <a:t>能安全且有效率地處理大量的資料。</a:t>
            </a:r>
          </a:p>
          <a:p>
            <a:pPr algn="just" hangingPunct="0">
              <a:lnSpc>
                <a:spcPct val="120000"/>
              </a:lnSpc>
            </a:pPr>
            <a:r>
              <a:rPr lang="zh-TW" altLang="en-US" b="1" dirty="0"/>
              <a:t>但是，如同大家所熟悉的</a:t>
            </a:r>
            <a:r>
              <a:rPr lang="en-US" altLang="zh-TW" b="1" dirty="0"/>
              <a:t>Office</a:t>
            </a:r>
            <a:r>
              <a:rPr lang="zh-TW" altLang="en-US" b="1" dirty="0"/>
              <a:t>和</a:t>
            </a:r>
            <a:r>
              <a:rPr lang="en-US" altLang="zh-TW" b="1" dirty="0"/>
              <a:t>Windows</a:t>
            </a:r>
            <a:r>
              <a:rPr lang="zh-TW" altLang="en-US" b="1" dirty="0"/>
              <a:t>系統，</a:t>
            </a:r>
            <a:r>
              <a:rPr lang="en-US" altLang="zh-TW" b="1" dirty="0"/>
              <a:t>SQL Server</a:t>
            </a:r>
            <a:r>
              <a:rPr lang="zh-TW" altLang="en-US" b="1" dirty="0"/>
              <a:t>提供了易於操作</a:t>
            </a:r>
            <a:r>
              <a:rPr lang="zh-TW" altLang="en-US" b="1" dirty="0" smtClean="0"/>
              <a:t>的圖形</a:t>
            </a:r>
            <a:r>
              <a:rPr lang="zh-TW" altLang="en-US" b="1" dirty="0"/>
              <a:t>式介面，再加上微軟公司推出低價策略，所以</a:t>
            </a:r>
            <a:r>
              <a:rPr lang="en-US" altLang="zh-TW" b="1" dirty="0"/>
              <a:t>SQL Server</a:t>
            </a:r>
            <a:r>
              <a:rPr lang="zh-TW" altLang="en-US" b="1" dirty="0"/>
              <a:t>逐漸被市場所</a:t>
            </a:r>
            <a:r>
              <a:rPr lang="zh-TW" altLang="en-US" b="1" dirty="0" smtClean="0"/>
              <a:t>接受</a:t>
            </a:r>
            <a:r>
              <a:rPr lang="zh-TW" altLang="en-US" b="1" dirty="0"/>
              <a:t>，日後也不斷地推陳出新。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4" y="2528900"/>
            <a:ext cx="3285365" cy="234768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13-3 </a:t>
            </a:r>
            <a:r>
              <a:rPr lang="en-US" altLang="zh-TW" dirty="0"/>
              <a:t>Access</a:t>
            </a:r>
            <a:r>
              <a:rPr lang="zh-TW" altLang="en-US" dirty="0"/>
              <a:t>簡介</a:t>
            </a:r>
          </a:p>
        </p:txBody>
      </p:sp>
      <p:sp>
        <p:nvSpPr>
          <p:cNvPr id="4" name="內容版面配置區 3"/>
          <p:cNvSpPr>
            <a:spLocks noGrp="1"/>
          </p:cNvSpPr>
          <p:nvPr>
            <p:ph idx="1"/>
          </p:nvPr>
        </p:nvSpPr>
        <p:spPr/>
        <p:txBody>
          <a:bodyPr/>
          <a:lstStyle/>
          <a:p>
            <a:r>
              <a:rPr lang="zh-TW" altLang="en-US" dirty="0" smtClean="0">
                <a:hlinkClick r:id="rId2" action="ppaction://hlinksldjump"/>
              </a:rPr>
              <a:t>建立資料庫</a:t>
            </a:r>
            <a:endParaRPr lang="en-US" altLang="zh-TW" dirty="0" smtClean="0"/>
          </a:p>
          <a:p>
            <a:r>
              <a:rPr lang="zh-TW" altLang="en-US" dirty="0" smtClean="0">
                <a:hlinkClick r:id="rId3" action="ppaction://hlinksldjump"/>
              </a:rPr>
              <a:t>建立資料表</a:t>
            </a:r>
            <a:endParaRPr lang="en-US" altLang="zh-TW" dirty="0" smtClean="0"/>
          </a:p>
          <a:p>
            <a:r>
              <a:rPr lang="zh-TW" altLang="en-US" dirty="0" smtClean="0">
                <a:hlinkClick r:id="rId4" action="ppaction://hlinksldjump"/>
              </a:rPr>
              <a:t>設計檢視</a:t>
            </a:r>
            <a:endParaRPr lang="en-US" altLang="zh-TW" dirty="0" smtClean="0"/>
          </a:p>
          <a:p>
            <a:r>
              <a:rPr lang="zh-TW" altLang="en-US" dirty="0" smtClean="0">
                <a:hlinkClick r:id="rId5" action="ppaction://hlinksldjump"/>
              </a:rPr>
              <a:t>設定主鍵和外來鍵</a:t>
            </a:r>
            <a:endParaRPr lang="en-US" altLang="zh-TW" dirty="0" smtClean="0"/>
          </a:p>
          <a:p>
            <a:r>
              <a:rPr lang="zh-TW" altLang="en-US" dirty="0" smtClean="0">
                <a:hlinkClick r:id="rId6" action="ppaction://hlinksldjump"/>
              </a:rPr>
              <a:t>建立</a:t>
            </a:r>
            <a:r>
              <a:rPr lang="en-US" altLang="zh-TW" dirty="0" smtClean="0">
                <a:hlinkClick r:id="rId6" action="ppaction://hlinksldjump"/>
              </a:rPr>
              <a:t>SQL</a:t>
            </a:r>
            <a:r>
              <a:rPr lang="zh-TW" altLang="en-US" dirty="0" smtClean="0">
                <a:hlinkClick r:id="rId6" action="ppaction://hlinksldjump"/>
              </a:rPr>
              <a:t>查詢</a:t>
            </a:r>
            <a:endParaRPr lang="zh-TW" altLang="en-US" dirty="0"/>
          </a:p>
        </p:txBody>
      </p:sp>
      <p:pic>
        <p:nvPicPr>
          <p:cNvPr id="5" name="Picture 2"/>
          <p:cNvPicPr>
            <a:picLocks noChangeAspect="1" noChangeArrowheads="1"/>
          </p:cNvPicPr>
          <p:nvPr/>
        </p:nvPicPr>
        <p:blipFill>
          <a:blip r:embed="rId7" cstate="print"/>
          <a:srcRect/>
          <a:stretch>
            <a:fillRect/>
          </a:stretch>
        </p:blipFill>
        <p:spPr bwMode="auto">
          <a:xfrm>
            <a:off x="4012623" y="2483895"/>
            <a:ext cx="4680503" cy="33722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767129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13-3 Access</a:t>
            </a:r>
            <a:r>
              <a:rPr lang="zh-TW" altLang="en-US" dirty="0" smtClean="0"/>
              <a:t>簡介</a:t>
            </a:r>
            <a:endParaRPr lang="zh-TW" altLang="en-US" dirty="0"/>
          </a:p>
        </p:txBody>
      </p:sp>
      <p:sp>
        <p:nvSpPr>
          <p:cNvPr id="4" name="內容版面配置區 3"/>
          <p:cNvSpPr>
            <a:spLocks noGrp="1"/>
          </p:cNvSpPr>
          <p:nvPr>
            <p:ph idx="1"/>
          </p:nvPr>
        </p:nvSpPr>
        <p:spPr/>
        <p:txBody>
          <a:bodyPr>
            <a:normAutofit lnSpcReduction="10000"/>
          </a:bodyPr>
          <a:lstStyle/>
          <a:p>
            <a:r>
              <a:rPr lang="en-US" altLang="zh-TW" dirty="0" smtClean="0"/>
              <a:t>Access</a:t>
            </a:r>
            <a:r>
              <a:rPr lang="zh-TW" altLang="en-US" dirty="0" smtClean="0"/>
              <a:t>是美國微軟公司所發展的資料庫軟體，相對於微軟另一個資料庫軟體</a:t>
            </a:r>
            <a:r>
              <a:rPr lang="en-US" altLang="zh-TW" dirty="0" smtClean="0"/>
              <a:t>SQL Server</a:t>
            </a:r>
            <a:r>
              <a:rPr lang="zh-TW" altLang="en-US" dirty="0" smtClean="0"/>
              <a:t>，</a:t>
            </a:r>
            <a:r>
              <a:rPr lang="en-US" altLang="zh-TW" dirty="0" smtClean="0"/>
              <a:t>Access</a:t>
            </a:r>
            <a:r>
              <a:rPr lang="zh-TW" altLang="en-US" dirty="0" smtClean="0"/>
              <a:t>比較適合處理小型的資料庫。</a:t>
            </a:r>
            <a:endParaRPr lang="en-US" altLang="zh-TW" dirty="0" smtClean="0"/>
          </a:p>
          <a:p>
            <a:r>
              <a:rPr lang="zh-TW" altLang="en-US" dirty="0" smtClean="0"/>
              <a:t>當</a:t>
            </a:r>
            <a:r>
              <a:rPr lang="en-US" altLang="zh-TW" dirty="0" smtClean="0"/>
              <a:t>Access</a:t>
            </a:r>
            <a:r>
              <a:rPr lang="zh-TW" altLang="en-US" dirty="0" smtClean="0"/>
              <a:t>軟體發展到</a:t>
            </a:r>
            <a:r>
              <a:rPr lang="en-US" altLang="zh-TW" dirty="0" smtClean="0"/>
              <a:t>7.0</a:t>
            </a:r>
            <a:r>
              <a:rPr lang="zh-TW" altLang="en-US" dirty="0" smtClean="0"/>
              <a:t>版之後，由於其軟體功能強大且易於學習，同時越來越多企業甚至是個人，都體認到資料管理的重要性，所以日後</a:t>
            </a:r>
            <a:r>
              <a:rPr lang="en-US" altLang="zh-TW" dirty="0" smtClean="0"/>
              <a:t>Access</a:t>
            </a:r>
            <a:r>
              <a:rPr lang="zh-TW" altLang="en-US" dirty="0" smtClean="0"/>
              <a:t>就併入到廣受歡迎的</a:t>
            </a:r>
            <a:r>
              <a:rPr lang="en-US" altLang="zh-TW" dirty="0" smtClean="0"/>
              <a:t>Office</a:t>
            </a:r>
            <a:r>
              <a:rPr lang="zh-TW" altLang="en-US" dirty="0" smtClean="0"/>
              <a:t>系列，以便與其他</a:t>
            </a:r>
            <a:r>
              <a:rPr lang="en-US" altLang="zh-TW" dirty="0" smtClean="0"/>
              <a:t>Office</a:t>
            </a:r>
            <a:r>
              <a:rPr lang="zh-TW" altLang="en-US" dirty="0" smtClean="0"/>
              <a:t>成員如</a:t>
            </a:r>
            <a:r>
              <a:rPr lang="en-US" altLang="zh-TW" dirty="0" smtClean="0"/>
              <a:t>Word</a:t>
            </a:r>
            <a:r>
              <a:rPr lang="zh-TW" altLang="en-US" dirty="0" smtClean="0"/>
              <a:t>、</a:t>
            </a:r>
            <a:r>
              <a:rPr lang="en-US" altLang="zh-TW" dirty="0" smtClean="0"/>
              <a:t>Excel</a:t>
            </a:r>
            <a:r>
              <a:rPr lang="zh-TW" altLang="en-US" dirty="0" smtClean="0"/>
              <a:t>之間的資料整合更為方便。</a:t>
            </a:r>
            <a:endParaRPr lang="zh-TW"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13-3 </a:t>
            </a:r>
            <a:r>
              <a:rPr lang="en-US" altLang="zh-TW" dirty="0"/>
              <a:t>Access</a:t>
            </a:r>
            <a:r>
              <a:rPr lang="zh-TW" altLang="en-US" dirty="0"/>
              <a:t>簡介</a:t>
            </a:r>
          </a:p>
        </p:txBody>
      </p:sp>
      <p:sp>
        <p:nvSpPr>
          <p:cNvPr id="3" name="內容版面配置區 2"/>
          <p:cNvSpPr>
            <a:spLocks noGrp="1"/>
          </p:cNvSpPr>
          <p:nvPr>
            <p:ph idx="1"/>
          </p:nvPr>
        </p:nvSpPr>
        <p:spPr/>
        <p:txBody>
          <a:bodyPr/>
          <a:lstStyle/>
          <a:p>
            <a:r>
              <a:rPr lang="zh-TW" altLang="en-US" dirty="0"/>
              <a:t>另一方面，</a:t>
            </a:r>
            <a:r>
              <a:rPr lang="en-US" altLang="zh-TW" dirty="0"/>
              <a:t>Access</a:t>
            </a:r>
            <a:r>
              <a:rPr lang="zh-TW" altLang="en-US" dirty="0"/>
              <a:t>希望讓一般使用者可以快速地開發以資料庫為基礎的應用系統，所以也針對</a:t>
            </a:r>
            <a:r>
              <a:rPr lang="en-US" altLang="zh-TW" dirty="0"/>
              <a:t>Web</a:t>
            </a:r>
            <a:r>
              <a:rPr lang="zh-TW" altLang="en-US" dirty="0"/>
              <a:t>應用或者與</a:t>
            </a:r>
            <a:r>
              <a:rPr lang="en-US" altLang="zh-TW" dirty="0"/>
              <a:t>SQL Server</a:t>
            </a:r>
            <a:r>
              <a:rPr lang="zh-TW" altLang="en-US" dirty="0"/>
              <a:t>連結方面，提供了更便利且快速的開發環境</a:t>
            </a:r>
            <a:r>
              <a:rPr lang="zh-TW" altLang="en-US" dirty="0" smtClean="0"/>
              <a:t>。</a:t>
            </a:r>
            <a:endParaRPr lang="zh-TW" altLang="en-US" dirty="0"/>
          </a:p>
        </p:txBody>
      </p:sp>
    </p:spTree>
    <p:extLst>
      <p:ext uri="{BB962C8B-B14F-4D97-AF65-F5344CB8AC3E}">
        <p14:creationId xmlns:p14="http://schemas.microsoft.com/office/powerpoint/2010/main" val="4013378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2951535"/>
            <a:ext cx="5228025" cy="294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標題 6"/>
          <p:cNvSpPr>
            <a:spLocks noGrp="1"/>
          </p:cNvSpPr>
          <p:nvPr>
            <p:ph type="title"/>
          </p:nvPr>
        </p:nvSpPr>
        <p:spPr/>
        <p:txBody>
          <a:bodyPr/>
          <a:lstStyle/>
          <a:p>
            <a:r>
              <a:rPr lang="en-US" altLang="zh-TW" dirty="0" smtClean="0"/>
              <a:t>13-3 </a:t>
            </a:r>
            <a:r>
              <a:rPr lang="en-US" altLang="zh-TW" dirty="0"/>
              <a:t>Access</a:t>
            </a:r>
            <a:r>
              <a:rPr lang="zh-TW" altLang="en-US" dirty="0"/>
              <a:t>簡介</a:t>
            </a:r>
          </a:p>
        </p:txBody>
      </p:sp>
      <p:sp>
        <p:nvSpPr>
          <p:cNvPr id="4" name="內容版面配置區 3"/>
          <p:cNvSpPr>
            <a:spLocks noGrp="1"/>
          </p:cNvSpPr>
          <p:nvPr>
            <p:ph idx="1"/>
          </p:nvPr>
        </p:nvSpPr>
        <p:spPr>
          <a:xfrm>
            <a:off x="457200" y="2213865"/>
            <a:ext cx="4969894" cy="3912298"/>
          </a:xfrm>
        </p:spPr>
        <p:txBody>
          <a:bodyPr/>
          <a:lstStyle/>
          <a:p>
            <a:r>
              <a:rPr lang="zh-TW" altLang="en-US" dirty="0" smtClean="0"/>
              <a:t>啟動</a:t>
            </a:r>
            <a:r>
              <a:rPr lang="en-US" altLang="zh-TW" dirty="0" smtClean="0"/>
              <a:t>Access</a:t>
            </a:r>
            <a:r>
              <a:rPr lang="zh-TW" altLang="en-US" dirty="0" smtClean="0"/>
              <a:t>的方法</a:t>
            </a:r>
            <a:endParaRPr lang="en-US" altLang="zh-TW" dirty="0" smtClean="0"/>
          </a:p>
        </p:txBody>
      </p:sp>
      <p:sp>
        <p:nvSpPr>
          <p:cNvPr id="8" name="矩形 7"/>
          <p:cNvSpPr/>
          <p:nvPr/>
        </p:nvSpPr>
        <p:spPr>
          <a:xfrm>
            <a:off x="5292080" y="3431350"/>
            <a:ext cx="3109461" cy="147732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zh-TW" altLang="en-US" b="1" dirty="0">
                <a:latin typeface="微軟正黑體" panose="020B0604030504040204" pitchFamily="34" charset="-120"/>
                <a:ea typeface="微軟正黑體" panose="020B0604030504040204" pitchFamily="34" charset="-120"/>
              </a:rPr>
              <a:t>透過</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開始</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功能表， 進入到</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所有程式</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選項，即可點選</a:t>
            </a:r>
            <a:r>
              <a:rPr lang="en-US" altLang="zh-TW" b="1" dirty="0">
                <a:latin typeface="微軟正黑體" panose="020B0604030504040204" pitchFamily="34" charset="-120"/>
                <a:ea typeface="微軟正黑體" panose="020B0604030504040204" pitchFamily="34" charset="-120"/>
              </a:rPr>
              <a:t>【Microsoft Office】</a:t>
            </a:r>
            <a:r>
              <a:rPr lang="zh-TW" altLang="en-US" b="1" dirty="0">
                <a:latin typeface="微軟正黑體" panose="020B0604030504040204" pitchFamily="34" charset="-120"/>
                <a:ea typeface="微軟正黑體" panose="020B0604030504040204" pitchFamily="34" charset="-120"/>
              </a:rPr>
              <a:t>中的</a:t>
            </a:r>
            <a:r>
              <a:rPr lang="en-US" altLang="zh-TW" b="1" dirty="0">
                <a:latin typeface="微軟正黑體" panose="020B0604030504040204" pitchFamily="34" charset="-120"/>
                <a:ea typeface="微軟正黑體" panose="020B0604030504040204" pitchFamily="34" charset="-120"/>
              </a:rPr>
              <a:t>【Microsoft Access 2010】</a:t>
            </a:r>
            <a:r>
              <a:rPr lang="zh-TW" altLang="en-US" b="1" dirty="0">
                <a:latin typeface="微軟正黑體" panose="020B0604030504040204" pitchFamily="34" charset="-120"/>
                <a:ea typeface="微軟正黑體" panose="020B0604030504040204" pitchFamily="34" charset="-120"/>
              </a:rPr>
              <a:t>將</a:t>
            </a:r>
            <a:r>
              <a:rPr lang="en-US" altLang="zh-TW" b="1" dirty="0">
                <a:latin typeface="微軟正黑體" panose="020B0604030504040204" pitchFamily="34" charset="-120"/>
                <a:ea typeface="微軟正黑體" panose="020B0604030504040204" pitchFamily="34" charset="-120"/>
              </a:rPr>
              <a:t>Access</a:t>
            </a:r>
            <a:r>
              <a:rPr lang="zh-TW" altLang="en-US" b="1" dirty="0">
                <a:latin typeface="微軟正黑體" panose="020B0604030504040204" pitchFamily="34" charset="-120"/>
                <a:ea typeface="微軟正黑體" panose="020B0604030504040204" pitchFamily="34" charset="-120"/>
              </a:rPr>
              <a:t>啟動。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資料的限制難以修改</a:t>
            </a:r>
          </a:p>
        </p:txBody>
      </p:sp>
      <p:sp>
        <p:nvSpPr>
          <p:cNvPr id="2" name="內容版面配置區 1"/>
          <p:cNvSpPr>
            <a:spLocks noGrp="1"/>
          </p:cNvSpPr>
          <p:nvPr>
            <p:ph idx="1"/>
          </p:nvPr>
        </p:nvSpPr>
        <p:spPr/>
        <p:txBody>
          <a:bodyPr>
            <a:normAutofit lnSpcReduction="10000"/>
          </a:bodyPr>
          <a:lstStyle/>
          <a:p>
            <a:r>
              <a:rPr lang="zh-TW" altLang="en-US" dirty="0" smtClean="0"/>
              <a:t>一般程式語言所提供的檔案功能，都只允許程式設計師描述檔案內每筆</a:t>
            </a:r>
            <a:r>
              <a:rPr lang="zh-TW" altLang="en-US" dirty="0" smtClean="0">
                <a:solidFill>
                  <a:srgbClr val="C00000"/>
                </a:solidFill>
              </a:rPr>
              <a:t>紀錄</a:t>
            </a:r>
            <a:r>
              <a:rPr lang="en-US" altLang="zh-TW" dirty="0" smtClean="0"/>
              <a:t>(record)</a:t>
            </a:r>
            <a:r>
              <a:rPr lang="zh-TW" altLang="en-US" dirty="0" smtClean="0"/>
              <a:t>由哪些資料格式所組成，及資料大小。</a:t>
            </a:r>
            <a:endParaRPr lang="en-US" altLang="zh-TW" dirty="0" smtClean="0"/>
          </a:p>
          <a:p>
            <a:r>
              <a:rPr lang="zh-TW" altLang="en-US" dirty="0" smtClean="0"/>
              <a:t>假設課務組在輸入老師的授課時數時，想限定至少要輸入</a:t>
            </a:r>
            <a:r>
              <a:rPr lang="en-US" altLang="zh-TW" dirty="0" smtClean="0"/>
              <a:t>9</a:t>
            </a:r>
            <a:r>
              <a:rPr lang="zh-TW" altLang="en-US" dirty="0" smtClean="0"/>
              <a:t>小時，否則顯示錯誤或不允許輸入，則此功能必須寫死在程式碼裡。若</a:t>
            </a:r>
            <a:r>
              <a:rPr lang="en-US" altLang="zh-TW" dirty="0" smtClean="0"/>
              <a:t>5</a:t>
            </a:r>
            <a:r>
              <a:rPr lang="zh-TW" altLang="en-US" dirty="0" smtClean="0"/>
              <a:t>年後，老師的授課時數下限由</a:t>
            </a:r>
            <a:r>
              <a:rPr lang="en-US" altLang="zh-TW" dirty="0" smtClean="0"/>
              <a:t>9</a:t>
            </a:r>
            <a:r>
              <a:rPr lang="zh-TW" altLang="en-US" dirty="0" smtClean="0"/>
              <a:t>小時改成</a:t>
            </a:r>
            <a:r>
              <a:rPr lang="en-US" altLang="zh-TW" dirty="0" smtClean="0"/>
              <a:t>6</a:t>
            </a:r>
            <a:r>
              <a:rPr lang="zh-TW" altLang="en-US" dirty="0" smtClean="0"/>
              <a:t>小時，則程式設計師必須從眾多程式碼中，找出對應的限制式，把「</a:t>
            </a:r>
            <a:r>
              <a:rPr lang="en-US" altLang="zh-TW" dirty="0" smtClean="0"/>
              <a:t>9</a:t>
            </a:r>
            <a:r>
              <a:rPr lang="zh-TW" altLang="en-US" dirty="0" smtClean="0"/>
              <a:t>」改成「</a:t>
            </a:r>
            <a:r>
              <a:rPr lang="en-US" altLang="zh-TW" dirty="0" smtClean="0"/>
              <a:t>6</a:t>
            </a:r>
            <a:r>
              <a:rPr lang="zh-TW" altLang="en-US" dirty="0" smtClean="0"/>
              <a:t>」，這是一件很辛苦的工作。</a:t>
            </a:r>
            <a:endParaRPr lang="zh-TW"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建立</a:t>
            </a:r>
            <a:r>
              <a:rPr lang="zh-TW" altLang="en-US" dirty="0" smtClean="0"/>
              <a:t>資料庫</a:t>
            </a:r>
            <a:endParaRPr lang="zh-TW" altLang="en-US" dirty="0"/>
          </a:p>
        </p:txBody>
      </p:sp>
      <p:sp>
        <p:nvSpPr>
          <p:cNvPr id="2" name="內容版面配置區 1"/>
          <p:cNvSpPr>
            <a:spLocks noGrp="1"/>
          </p:cNvSpPr>
          <p:nvPr>
            <p:ph idx="1"/>
          </p:nvPr>
        </p:nvSpPr>
        <p:spPr/>
        <p:txBody>
          <a:bodyPr/>
          <a:lstStyle/>
          <a:p>
            <a:r>
              <a:rPr lang="zh-TW" altLang="en-US" dirty="0" smtClean="0"/>
              <a:t>進入</a:t>
            </a:r>
            <a:r>
              <a:rPr lang="en-US" altLang="zh-TW" dirty="0" smtClean="0"/>
              <a:t>Access</a:t>
            </a:r>
            <a:r>
              <a:rPr lang="zh-TW" altLang="en-US" dirty="0" smtClean="0"/>
              <a:t>之後，首先必須建立</a:t>
            </a:r>
            <a:r>
              <a:rPr lang="en-US" altLang="zh-TW" dirty="0" smtClean="0"/>
              <a:t>【</a:t>
            </a:r>
            <a:r>
              <a:rPr lang="zh-TW" altLang="en-US" dirty="0" smtClean="0"/>
              <a:t>資料庫</a:t>
            </a:r>
            <a:r>
              <a:rPr lang="en-US" altLang="zh-TW" dirty="0" smtClean="0"/>
              <a:t>】</a:t>
            </a:r>
            <a:r>
              <a:rPr lang="zh-TW" altLang="en-US" dirty="0" smtClean="0"/>
              <a:t>，然後才能建立</a:t>
            </a:r>
            <a:r>
              <a:rPr lang="en-US" altLang="zh-TW" dirty="0" smtClean="0"/>
              <a:t>【</a:t>
            </a:r>
            <a:r>
              <a:rPr lang="zh-TW" altLang="en-US" dirty="0" smtClean="0"/>
              <a:t>資料表</a:t>
            </a:r>
            <a:r>
              <a:rPr lang="en-US" altLang="zh-TW" dirty="0" smtClean="0"/>
              <a:t>】</a:t>
            </a:r>
            <a:r>
              <a:rPr lang="zh-TW" altLang="en-US" dirty="0" smtClean="0"/>
              <a:t>，進而建立</a:t>
            </a:r>
            <a:r>
              <a:rPr lang="en-US" altLang="zh-TW" dirty="0" smtClean="0"/>
              <a:t>【</a:t>
            </a:r>
            <a:r>
              <a:rPr lang="zh-TW" altLang="en-US" dirty="0" smtClean="0"/>
              <a:t>查詢</a:t>
            </a:r>
            <a:r>
              <a:rPr lang="en-US" altLang="zh-TW" dirty="0" smtClean="0"/>
              <a:t>】</a:t>
            </a:r>
            <a:r>
              <a:rPr lang="zh-TW" altLang="en-US" dirty="0" smtClean="0"/>
              <a:t>、</a:t>
            </a:r>
            <a:r>
              <a:rPr lang="en-US" altLang="zh-TW" dirty="0" smtClean="0"/>
              <a:t>【</a:t>
            </a:r>
            <a:r>
              <a:rPr lang="zh-TW" altLang="en-US" dirty="0" smtClean="0"/>
              <a:t>報表</a:t>
            </a:r>
            <a:r>
              <a:rPr lang="en-US" altLang="zh-TW" dirty="0" smtClean="0"/>
              <a:t>】</a:t>
            </a:r>
            <a:r>
              <a:rPr lang="zh-TW" altLang="en-US" dirty="0" smtClean="0"/>
              <a:t>等相關物件。</a:t>
            </a:r>
            <a:endParaRPr lang="en-US" altLang="zh-TW" dirty="0" smtClean="0"/>
          </a:p>
          <a:p>
            <a:r>
              <a:rPr lang="zh-TW" altLang="en-US" dirty="0" smtClean="0"/>
              <a:t>注意到在</a:t>
            </a:r>
            <a:r>
              <a:rPr lang="en-US" altLang="zh-TW" dirty="0" smtClean="0"/>
              <a:t>Access</a:t>
            </a:r>
            <a:r>
              <a:rPr lang="zh-TW" altLang="en-US" dirty="0" smtClean="0"/>
              <a:t>中的「資料表」等同於上節中提到的「關聯」或「表格」。</a:t>
            </a:r>
            <a:endParaRPr lang="en-US" altLang="zh-TW" dirty="0" smtClean="0"/>
          </a:p>
          <a:p>
            <a:r>
              <a:rPr lang="en-US" altLang="zh-TW" dirty="0" smtClean="0"/>
              <a:t>Access</a:t>
            </a:r>
            <a:r>
              <a:rPr lang="zh-TW" altLang="en-US" dirty="0" smtClean="0"/>
              <a:t>軟體附帶了數個範本資料庫，欲對整個資料庫系統應用有整體瞭解的讀者，可先進入到該範例一窺究竟。</a:t>
            </a:r>
            <a:endParaRPr lang="zh-TW"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sp>
        <p:nvSpPr>
          <p:cNvPr id="3" name="內容版面配置區 2"/>
          <p:cNvSpPr>
            <a:spLocks noGrp="1"/>
          </p:cNvSpPr>
          <p:nvPr>
            <p:ph idx="1"/>
          </p:nvPr>
        </p:nvSpPr>
        <p:spPr/>
        <p:txBody>
          <a:bodyPr/>
          <a:lstStyle/>
          <a:p>
            <a:pPr marL="514350" indent="-514350">
              <a:buFont typeface="+mj-lt"/>
              <a:buAutoNum type="arabicPeriod"/>
            </a:pPr>
            <a:r>
              <a:rPr lang="zh-TW" altLang="en-US" dirty="0"/>
              <a:t>在</a:t>
            </a:r>
            <a:r>
              <a:rPr lang="en-US" altLang="zh-TW" dirty="0"/>
              <a:t>Access</a:t>
            </a:r>
            <a:r>
              <a:rPr lang="zh-TW" altLang="en-US" dirty="0"/>
              <a:t>啟動畫面的中央，可看到在預設的情況下，</a:t>
            </a:r>
            <a:r>
              <a:rPr lang="en-US" altLang="zh-TW" dirty="0"/>
              <a:t>【</a:t>
            </a:r>
            <a:r>
              <a:rPr lang="zh-TW" altLang="en-US" dirty="0"/>
              <a:t>空白資料庫</a:t>
            </a:r>
            <a:r>
              <a:rPr lang="en-US" altLang="zh-TW" dirty="0"/>
              <a:t>】</a:t>
            </a:r>
            <a:r>
              <a:rPr lang="zh-TW" altLang="en-US" dirty="0"/>
              <a:t>圖示</a:t>
            </a:r>
            <a:r>
              <a:rPr lang="zh-TW" altLang="en-US" dirty="0" smtClean="0"/>
              <a:t>已經被</a:t>
            </a:r>
            <a:r>
              <a:rPr lang="zh-TW" altLang="en-US" dirty="0"/>
              <a:t>選取，同時在畫面的右側窗格出現建立資料庫的相關預設資訊</a:t>
            </a:r>
            <a:r>
              <a:rPr lang="zh-TW" altLang="en-US" dirty="0" smtClean="0"/>
              <a:t>。如果在此</a:t>
            </a:r>
            <a:r>
              <a:rPr lang="zh-TW" altLang="en-US" dirty="0"/>
              <a:t>直接點選</a:t>
            </a:r>
            <a:r>
              <a:rPr lang="en-US" altLang="zh-TW" dirty="0"/>
              <a:t>【</a:t>
            </a:r>
            <a:r>
              <a:rPr lang="zh-TW" altLang="en-US" dirty="0"/>
              <a:t>建立</a:t>
            </a:r>
            <a:r>
              <a:rPr lang="en-US" altLang="zh-TW" dirty="0"/>
              <a:t>】</a:t>
            </a:r>
            <a:r>
              <a:rPr lang="zh-TW" altLang="en-US" dirty="0"/>
              <a:t>，則會在預設的目錄中，譬如：「</a:t>
            </a:r>
            <a:r>
              <a:rPr lang="en-US" altLang="zh-TW" dirty="0"/>
              <a:t>C:\Documents and Settings\</a:t>
            </a:r>
            <a:r>
              <a:rPr lang="en-US" altLang="zh-TW" dirty="0" err="1"/>
              <a:t>dblab</a:t>
            </a:r>
            <a:r>
              <a:rPr lang="en-US" altLang="zh-TW" dirty="0"/>
              <a:t>\My Documents</a:t>
            </a:r>
            <a:r>
              <a:rPr lang="zh-TW" altLang="en-US" dirty="0"/>
              <a:t>」，利用預設的檔名，譬如：「</a:t>
            </a:r>
            <a:r>
              <a:rPr lang="en-US" altLang="zh-TW" dirty="0"/>
              <a:t>Database1.accdb</a:t>
            </a:r>
            <a:r>
              <a:rPr lang="zh-TW" altLang="en-US" dirty="0"/>
              <a:t>」，建立一個新的資料庫</a:t>
            </a:r>
            <a:r>
              <a:rPr lang="zh-TW" altLang="en-US" dirty="0" smtClean="0"/>
              <a:t>。</a:t>
            </a:r>
            <a:endParaRPr lang="zh-TW" altLang="en-US" dirty="0"/>
          </a:p>
        </p:txBody>
      </p:sp>
    </p:spTree>
    <p:extLst>
      <p:ext uri="{BB962C8B-B14F-4D97-AF65-F5344CB8AC3E}">
        <p14:creationId xmlns:p14="http://schemas.microsoft.com/office/powerpoint/2010/main" val="5351878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pic>
        <p:nvPicPr>
          <p:cNvPr id="19458" name="Picture 2"/>
          <p:cNvPicPr>
            <a:picLocks noGrp="1" noChangeAspect="1" noChangeArrowheads="1"/>
          </p:cNvPicPr>
          <p:nvPr>
            <p:ph idx="1"/>
          </p:nvPr>
        </p:nvPicPr>
        <p:blipFill>
          <a:blip r:embed="rId2" cstate="print"/>
          <a:stretch>
            <a:fillRect/>
          </a:stretch>
        </p:blipFill>
        <p:spPr bwMode="auto">
          <a:xfrm>
            <a:off x="1331639" y="1989784"/>
            <a:ext cx="6345705" cy="4031261"/>
          </a:xfrm>
          <a:prstGeom prst="rect">
            <a:avLst/>
          </a:prstGeom>
          <a:solidFill>
            <a:srgbClr val="FFFF00"/>
          </a:solidFill>
          <a:ln w="9525">
            <a:solidFill>
              <a:schemeClr val="tx1"/>
            </a:solidFill>
            <a:miter lim="800000"/>
            <a:headEnd/>
            <a:tailEnd/>
          </a:ln>
          <a:effectLst/>
        </p:spPr>
      </p:pic>
      <p:sp>
        <p:nvSpPr>
          <p:cNvPr id="4" name="向左箭號 3"/>
          <p:cNvSpPr/>
          <p:nvPr/>
        </p:nvSpPr>
        <p:spPr>
          <a:xfrm rot="21014423">
            <a:off x="6510105" y="2600945"/>
            <a:ext cx="1974622"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開新資料庫畫面</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sp>
        <p:nvSpPr>
          <p:cNvPr id="3" name="內容版面配置區 2"/>
          <p:cNvSpPr>
            <a:spLocks noGrp="1"/>
          </p:cNvSpPr>
          <p:nvPr>
            <p:ph idx="1"/>
          </p:nvPr>
        </p:nvSpPr>
        <p:spPr/>
        <p:txBody>
          <a:bodyPr/>
          <a:lstStyle/>
          <a:p>
            <a:pPr marL="514350" indent="-514350">
              <a:buFont typeface="+mj-lt"/>
              <a:buAutoNum type="arabicPeriod" startAt="2"/>
            </a:pPr>
            <a:r>
              <a:rPr lang="zh-TW" altLang="en-US" dirty="0"/>
              <a:t>若要改變儲存資料庫的目錄，按一下目錄圖示，會出現</a:t>
            </a:r>
            <a:r>
              <a:rPr lang="en-US" altLang="zh-TW" dirty="0"/>
              <a:t>【</a:t>
            </a:r>
            <a:r>
              <a:rPr lang="zh-TW" altLang="en-US" dirty="0"/>
              <a:t>開新資料庫</a:t>
            </a:r>
            <a:r>
              <a:rPr lang="en-US" altLang="zh-TW" dirty="0"/>
              <a:t>】</a:t>
            </a:r>
            <a:r>
              <a:rPr lang="zh-TW" altLang="en-US" dirty="0"/>
              <a:t>對話方塊。</a:t>
            </a:r>
          </a:p>
          <a:p>
            <a:pPr marL="514350" indent="-514350">
              <a:buFont typeface="+mj-lt"/>
              <a:buAutoNum type="arabicPeriod" startAt="2"/>
            </a:pPr>
            <a:r>
              <a:rPr lang="zh-TW" altLang="en-US" dirty="0"/>
              <a:t>選取目錄以指定</a:t>
            </a:r>
            <a:r>
              <a:rPr lang="en-US" altLang="zh-TW" dirty="0"/>
              <a:t>【</a:t>
            </a:r>
            <a:r>
              <a:rPr lang="zh-TW" altLang="en-US" dirty="0"/>
              <a:t>儲存位置</a:t>
            </a:r>
            <a:r>
              <a:rPr lang="en-US" altLang="zh-TW" dirty="0"/>
              <a:t>】</a:t>
            </a:r>
            <a:r>
              <a:rPr lang="zh-TW" altLang="en-US" dirty="0"/>
              <a:t>。</a:t>
            </a:r>
          </a:p>
          <a:p>
            <a:pPr marL="514350" indent="-514350">
              <a:buFont typeface="+mj-lt"/>
              <a:buAutoNum type="arabicPeriod" startAt="2"/>
            </a:pPr>
            <a:r>
              <a:rPr lang="zh-TW" altLang="en-US" dirty="0"/>
              <a:t>輸入資料庫檔案名稱</a:t>
            </a:r>
            <a:r>
              <a:rPr lang="en-US" altLang="zh-TW" dirty="0"/>
              <a:t>(</a:t>
            </a:r>
            <a:r>
              <a:rPr lang="zh-TW" altLang="en-US" dirty="0"/>
              <a:t>副檔名為</a:t>
            </a:r>
            <a:r>
              <a:rPr lang="en-US" altLang="zh-TW" dirty="0" err="1"/>
              <a:t>accdb</a:t>
            </a:r>
            <a:r>
              <a:rPr lang="en-US" altLang="zh-TW" dirty="0"/>
              <a:t>)</a:t>
            </a:r>
            <a:r>
              <a:rPr lang="zh-TW" altLang="en-US" dirty="0"/>
              <a:t>。</a:t>
            </a:r>
          </a:p>
          <a:p>
            <a:pPr marL="514350" indent="-514350">
              <a:buFont typeface="+mj-lt"/>
              <a:buAutoNum type="arabicPeriod" startAt="2"/>
            </a:pPr>
            <a:r>
              <a:rPr lang="zh-TW" altLang="en-US" dirty="0"/>
              <a:t>按</a:t>
            </a:r>
            <a:r>
              <a:rPr lang="en-US" altLang="zh-TW" dirty="0"/>
              <a:t>【</a:t>
            </a:r>
            <a:r>
              <a:rPr lang="zh-TW" altLang="en-US" dirty="0"/>
              <a:t>確定</a:t>
            </a:r>
            <a:r>
              <a:rPr lang="en-US" altLang="zh-TW" dirty="0"/>
              <a:t>】</a:t>
            </a:r>
            <a:r>
              <a:rPr lang="zh-TW" altLang="en-US" dirty="0"/>
              <a:t>之後回到</a:t>
            </a:r>
            <a:r>
              <a:rPr lang="en-US" altLang="zh-TW" dirty="0"/>
              <a:t>Access</a:t>
            </a:r>
            <a:r>
              <a:rPr lang="zh-TW" altLang="en-US" dirty="0"/>
              <a:t>啟動畫面，再按</a:t>
            </a:r>
            <a:r>
              <a:rPr lang="en-US" altLang="zh-TW" dirty="0"/>
              <a:t>【</a:t>
            </a:r>
            <a:r>
              <a:rPr lang="zh-TW" altLang="en-US" dirty="0"/>
              <a:t>建立</a:t>
            </a:r>
            <a:r>
              <a:rPr lang="en-US" altLang="zh-TW" dirty="0"/>
              <a:t>】</a:t>
            </a:r>
            <a:r>
              <a:rPr lang="zh-TW" altLang="en-US" dirty="0"/>
              <a:t>之後即完成建立資料庫的步驟</a:t>
            </a:r>
            <a:r>
              <a:rPr lang="zh-TW" altLang="en-US" dirty="0" smtClean="0"/>
              <a:t>。</a:t>
            </a:r>
            <a:endParaRPr lang="zh-TW" altLang="en-US" dirty="0"/>
          </a:p>
        </p:txBody>
      </p:sp>
    </p:spTree>
    <p:extLst>
      <p:ext uri="{BB962C8B-B14F-4D97-AF65-F5344CB8AC3E}">
        <p14:creationId xmlns:p14="http://schemas.microsoft.com/office/powerpoint/2010/main" val="30222195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建立資料庫</a:t>
            </a:r>
          </a:p>
        </p:txBody>
      </p:sp>
      <p:sp>
        <p:nvSpPr>
          <p:cNvPr id="2" name="內容版面配置區 1"/>
          <p:cNvSpPr>
            <a:spLocks noGrp="1"/>
          </p:cNvSpPr>
          <p:nvPr>
            <p:ph idx="1"/>
          </p:nvPr>
        </p:nvSpPr>
        <p:spPr/>
        <p:txBody>
          <a:bodyPr>
            <a:normAutofit/>
          </a:bodyPr>
          <a:lstStyle/>
          <a:p>
            <a:r>
              <a:rPr lang="zh-TW" altLang="en-US" dirty="0" smtClean="0"/>
              <a:t>假設現在要建立一個「學校」資料庫，所對應的檔名是「</a:t>
            </a:r>
            <a:r>
              <a:rPr lang="en-US" altLang="zh-TW" dirty="0" smtClean="0"/>
              <a:t>School.accdb </a:t>
            </a:r>
            <a:r>
              <a:rPr lang="zh-TW" altLang="en-US" dirty="0" smtClean="0"/>
              <a:t>」，且該檔案希望存放在「</a:t>
            </a:r>
            <a:r>
              <a:rPr lang="en-US" altLang="zh-TW" dirty="0" smtClean="0"/>
              <a:t>D</a:t>
            </a:r>
            <a:r>
              <a:rPr lang="zh-TW" altLang="en-US" dirty="0" smtClean="0"/>
              <a:t>」槽的「</a:t>
            </a:r>
            <a:r>
              <a:rPr lang="en-US" altLang="zh-TW" dirty="0" smtClean="0"/>
              <a:t>database</a:t>
            </a:r>
            <a:r>
              <a:rPr lang="zh-TW" altLang="en-US" dirty="0" smtClean="0"/>
              <a:t>」目錄。</a:t>
            </a:r>
            <a:endParaRPr lang="en-US" altLang="zh-TW" dirty="0" smtClean="0"/>
          </a:p>
          <a:p>
            <a:r>
              <a:rPr lang="zh-TW" altLang="en-US" dirty="0" smtClean="0"/>
              <a:t>建立資料庫之後，在</a:t>
            </a:r>
            <a:r>
              <a:rPr lang="en-US" altLang="zh-TW" dirty="0" smtClean="0"/>
              <a:t>Access</a:t>
            </a:r>
            <a:r>
              <a:rPr lang="zh-TW" altLang="en-US" dirty="0" smtClean="0"/>
              <a:t>中透過檔名「</a:t>
            </a:r>
            <a:r>
              <a:rPr lang="en-US" altLang="zh-TW" dirty="0" smtClean="0"/>
              <a:t>School.accdb</a:t>
            </a:r>
            <a:r>
              <a:rPr lang="zh-TW" altLang="en-US" dirty="0" smtClean="0"/>
              <a:t>」，就可以載入該資料庫，如同開啟一個已經存在的</a:t>
            </a:r>
            <a:r>
              <a:rPr lang="en-US" altLang="zh-TW" dirty="0" smtClean="0"/>
              <a:t>Word</a:t>
            </a:r>
            <a:r>
              <a:rPr lang="zh-TW" altLang="en-US" dirty="0" smtClean="0"/>
              <a:t>檔案一樣。</a:t>
            </a:r>
            <a:endParaRPr lang="zh-TW"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sp>
        <p:nvSpPr>
          <p:cNvPr id="3" name="內容版面配置區 2"/>
          <p:cNvSpPr>
            <a:spLocks noGrp="1"/>
          </p:cNvSpPr>
          <p:nvPr>
            <p:ph idx="1"/>
          </p:nvPr>
        </p:nvSpPr>
        <p:spPr/>
        <p:txBody>
          <a:bodyPr/>
          <a:lstStyle/>
          <a:p>
            <a:r>
              <a:rPr lang="en-US" altLang="zh-TW" dirty="0" smtClean="0"/>
              <a:t>Access </a:t>
            </a:r>
            <a:r>
              <a:rPr lang="en-US" altLang="zh-TW" dirty="0"/>
              <a:t>2003</a:t>
            </a:r>
            <a:r>
              <a:rPr lang="zh-TW" altLang="en-US" dirty="0"/>
              <a:t>版本之前所建立的資料庫，副檔名為「</a:t>
            </a:r>
            <a:r>
              <a:rPr lang="en-US" altLang="zh-TW" dirty="0" err="1"/>
              <a:t>mdb</a:t>
            </a:r>
            <a:r>
              <a:rPr lang="zh-TW" altLang="en-US" dirty="0"/>
              <a:t>」，此類型的檔案在</a:t>
            </a:r>
            <a:r>
              <a:rPr lang="en-US" altLang="zh-TW" dirty="0"/>
              <a:t>Access 2007</a:t>
            </a:r>
            <a:r>
              <a:rPr lang="zh-TW" altLang="en-US" dirty="0"/>
              <a:t>之後的版本中仍然被支援</a:t>
            </a:r>
            <a:r>
              <a:rPr lang="zh-TW" altLang="en-US" dirty="0" smtClean="0"/>
              <a:t>。</a:t>
            </a:r>
            <a:endParaRPr lang="en-US" altLang="zh-TW" dirty="0" smtClean="0"/>
          </a:p>
          <a:p>
            <a:r>
              <a:rPr lang="zh-TW" altLang="en-US" dirty="0" smtClean="0"/>
              <a:t>而</a:t>
            </a:r>
            <a:r>
              <a:rPr lang="zh-TW" altLang="en-US" dirty="0"/>
              <a:t>「</a:t>
            </a:r>
            <a:r>
              <a:rPr lang="en-US" altLang="zh-TW" dirty="0" err="1"/>
              <a:t>accdb</a:t>
            </a:r>
            <a:r>
              <a:rPr lang="zh-TW" altLang="en-US" dirty="0"/>
              <a:t>」和「</a:t>
            </a:r>
            <a:r>
              <a:rPr lang="en-US" altLang="zh-TW" dirty="0" err="1"/>
              <a:t>mdb</a:t>
            </a:r>
            <a:r>
              <a:rPr lang="zh-TW" altLang="en-US" dirty="0"/>
              <a:t>」類型資料庫的差別，在於前者支援更多新的功能，所以為</a:t>
            </a:r>
            <a:r>
              <a:rPr lang="en-US" altLang="zh-TW" dirty="0"/>
              <a:t>Access 2007</a:t>
            </a:r>
            <a:r>
              <a:rPr lang="zh-TW" altLang="en-US" dirty="0"/>
              <a:t>和</a:t>
            </a:r>
            <a:r>
              <a:rPr lang="en-US" altLang="zh-TW" dirty="0"/>
              <a:t>Access 2010</a:t>
            </a:r>
            <a:r>
              <a:rPr lang="zh-TW" altLang="en-US" dirty="0"/>
              <a:t>的預設檔案類型。</a:t>
            </a:r>
          </a:p>
          <a:p>
            <a:endParaRPr lang="zh-TW" altLang="en-US" dirty="0"/>
          </a:p>
        </p:txBody>
      </p:sp>
    </p:spTree>
    <p:extLst>
      <p:ext uri="{BB962C8B-B14F-4D97-AF65-F5344CB8AC3E}">
        <p14:creationId xmlns:p14="http://schemas.microsoft.com/office/powerpoint/2010/main" val="1915080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10" y="5044534"/>
            <a:ext cx="7182290" cy="1214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標題 5"/>
          <p:cNvSpPr>
            <a:spLocks noGrp="1"/>
          </p:cNvSpPr>
          <p:nvPr>
            <p:ph type="title"/>
          </p:nvPr>
        </p:nvSpPr>
        <p:spPr/>
        <p:txBody>
          <a:bodyPr/>
          <a:lstStyle/>
          <a:p>
            <a:r>
              <a:rPr lang="zh-TW" altLang="en-US" dirty="0"/>
              <a:t>建立資料庫</a:t>
            </a:r>
          </a:p>
        </p:txBody>
      </p:sp>
      <p:sp>
        <p:nvSpPr>
          <p:cNvPr id="2" name="內容版面配置區 1"/>
          <p:cNvSpPr>
            <a:spLocks noGrp="1"/>
          </p:cNvSpPr>
          <p:nvPr>
            <p:ph idx="1"/>
          </p:nvPr>
        </p:nvSpPr>
        <p:spPr>
          <a:xfrm>
            <a:off x="457200" y="1853825"/>
            <a:ext cx="8229600" cy="4410489"/>
          </a:xfrm>
        </p:spPr>
        <p:txBody>
          <a:bodyPr/>
          <a:lstStyle/>
          <a:p>
            <a:r>
              <a:rPr lang="zh-TW" altLang="en-US" dirty="0" smtClean="0"/>
              <a:t>若是開啟一個先前建立的資料庫，會進入到</a:t>
            </a:r>
            <a:r>
              <a:rPr lang="en-US" altLang="zh-TW" dirty="0" smtClean="0"/>
              <a:t>【</a:t>
            </a:r>
            <a:r>
              <a:rPr lang="zh-TW" altLang="en-US" dirty="0" smtClean="0"/>
              <a:t>資料庫視窗</a:t>
            </a:r>
            <a:r>
              <a:rPr lang="en-US" altLang="zh-TW" dirty="0" smtClean="0"/>
              <a:t>】</a:t>
            </a:r>
            <a:r>
              <a:rPr lang="zh-TW" altLang="en-US" dirty="0" smtClean="0"/>
              <a:t>。在該視窗上方的標籤中，將功能表區分成</a:t>
            </a:r>
            <a:r>
              <a:rPr lang="en-US" altLang="zh-TW" dirty="0" smtClean="0"/>
              <a:t>【</a:t>
            </a:r>
            <a:r>
              <a:rPr lang="zh-TW" altLang="en-US" dirty="0" smtClean="0"/>
              <a:t>檔案</a:t>
            </a:r>
            <a:r>
              <a:rPr lang="en-US" altLang="zh-TW" dirty="0" smtClean="0"/>
              <a:t>】</a:t>
            </a:r>
            <a:r>
              <a:rPr lang="zh-TW" altLang="en-US" dirty="0" smtClean="0"/>
              <a:t>、</a:t>
            </a:r>
            <a:r>
              <a:rPr lang="en-US" altLang="zh-TW" dirty="0" smtClean="0"/>
              <a:t>【</a:t>
            </a:r>
            <a:r>
              <a:rPr lang="zh-TW" altLang="en-US" dirty="0" smtClean="0"/>
              <a:t>常用</a:t>
            </a:r>
            <a:r>
              <a:rPr lang="en-US" altLang="zh-TW" dirty="0" smtClean="0"/>
              <a:t>】</a:t>
            </a:r>
            <a:r>
              <a:rPr lang="zh-TW" altLang="en-US" dirty="0" smtClean="0"/>
              <a:t>、</a:t>
            </a:r>
            <a:r>
              <a:rPr lang="en-US" altLang="zh-TW" dirty="0" smtClean="0"/>
              <a:t>【</a:t>
            </a:r>
            <a:r>
              <a:rPr lang="zh-TW" altLang="en-US" dirty="0" smtClean="0"/>
              <a:t>建立</a:t>
            </a:r>
            <a:r>
              <a:rPr lang="en-US" altLang="zh-TW" dirty="0" smtClean="0"/>
              <a:t>】</a:t>
            </a:r>
            <a:r>
              <a:rPr lang="zh-TW" altLang="en-US" dirty="0" smtClean="0"/>
              <a:t>、</a:t>
            </a:r>
            <a:r>
              <a:rPr lang="en-US" altLang="zh-TW" dirty="0" smtClean="0"/>
              <a:t>【</a:t>
            </a:r>
            <a:r>
              <a:rPr lang="zh-TW" altLang="en-US" dirty="0" smtClean="0"/>
              <a:t>外部資料</a:t>
            </a:r>
            <a:r>
              <a:rPr lang="en-US" altLang="zh-TW" dirty="0" smtClean="0"/>
              <a:t>】</a:t>
            </a:r>
            <a:r>
              <a:rPr lang="zh-TW" altLang="en-US" dirty="0" smtClean="0"/>
              <a:t>、</a:t>
            </a:r>
            <a:r>
              <a:rPr lang="en-US" altLang="zh-TW" dirty="0" smtClean="0"/>
              <a:t>【</a:t>
            </a:r>
            <a:r>
              <a:rPr lang="zh-TW" altLang="en-US" dirty="0" smtClean="0"/>
              <a:t>資料庫工具</a:t>
            </a:r>
            <a:r>
              <a:rPr lang="en-US" altLang="zh-TW" dirty="0" smtClean="0"/>
              <a:t>】</a:t>
            </a:r>
            <a:r>
              <a:rPr lang="zh-TW" altLang="en-US" dirty="0" smtClean="0"/>
              <a:t>、</a:t>
            </a:r>
            <a:r>
              <a:rPr lang="en-US" altLang="zh-TW" dirty="0" smtClean="0"/>
              <a:t>【Acrobat】</a:t>
            </a:r>
            <a:r>
              <a:rPr lang="zh-TW" altLang="en-US" dirty="0" smtClean="0"/>
              <a:t>等數個頁面。</a:t>
            </a:r>
            <a:endParaRPr lang="en-US" altLang="zh-TW" dirty="0" smtClean="0"/>
          </a:p>
          <a:p>
            <a:r>
              <a:rPr lang="zh-TW" altLang="en-US" dirty="0" smtClean="0"/>
              <a:t>注意，功能表會隨著所執行的工作不同而隨之改變。</a:t>
            </a:r>
            <a:endParaRPr lang="zh-TW" altLang="en-US" dirty="0"/>
          </a:p>
        </p:txBody>
      </p:sp>
      <p:sp>
        <p:nvSpPr>
          <p:cNvPr id="4" name="矩形 3"/>
          <p:cNvSpPr/>
          <p:nvPr/>
        </p:nvSpPr>
        <p:spPr>
          <a:xfrm>
            <a:off x="6507215" y="4859868"/>
            <a:ext cx="2262158"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資料庫視窗的功能表</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sp>
        <p:nvSpPr>
          <p:cNvPr id="3" name="內容版面配置區 2"/>
          <p:cNvSpPr>
            <a:spLocks noGrp="1"/>
          </p:cNvSpPr>
          <p:nvPr>
            <p:ph idx="1"/>
          </p:nvPr>
        </p:nvSpPr>
        <p:spPr>
          <a:xfrm>
            <a:off x="457200" y="1989138"/>
            <a:ext cx="8229600" cy="4137025"/>
          </a:xfrm>
        </p:spPr>
        <p:txBody>
          <a:bodyPr>
            <a:normAutofit/>
          </a:bodyPr>
          <a:lstStyle/>
          <a:p>
            <a:r>
              <a:rPr lang="zh-TW" altLang="en-US" dirty="0"/>
              <a:t>在</a:t>
            </a:r>
            <a:r>
              <a:rPr lang="en-US" altLang="zh-TW" dirty="0"/>
              <a:t>【</a:t>
            </a:r>
            <a:r>
              <a:rPr lang="zh-TW" altLang="en-US" dirty="0"/>
              <a:t>建立</a:t>
            </a:r>
            <a:r>
              <a:rPr lang="en-US" altLang="zh-TW" dirty="0"/>
              <a:t>】</a:t>
            </a:r>
            <a:r>
              <a:rPr lang="zh-TW" altLang="en-US" dirty="0"/>
              <a:t>頁面中，提供了建立</a:t>
            </a:r>
            <a:r>
              <a:rPr lang="en-US" altLang="zh-TW" dirty="0"/>
              <a:t>【</a:t>
            </a:r>
            <a:r>
              <a:rPr lang="zh-TW" altLang="en-US" dirty="0"/>
              <a:t>範本</a:t>
            </a:r>
            <a:r>
              <a:rPr lang="en-US" altLang="zh-TW" dirty="0"/>
              <a:t>】</a:t>
            </a:r>
            <a:r>
              <a:rPr lang="zh-TW" altLang="en-US" dirty="0"/>
              <a:t>、</a:t>
            </a:r>
            <a:r>
              <a:rPr lang="en-US" altLang="zh-TW" dirty="0"/>
              <a:t>【</a:t>
            </a:r>
            <a:r>
              <a:rPr lang="zh-TW" altLang="en-US" dirty="0"/>
              <a:t>資料表</a:t>
            </a:r>
            <a:r>
              <a:rPr lang="en-US" altLang="zh-TW" dirty="0"/>
              <a:t>】</a:t>
            </a:r>
            <a:r>
              <a:rPr lang="zh-TW" altLang="en-US" dirty="0"/>
              <a:t>、</a:t>
            </a:r>
            <a:r>
              <a:rPr lang="en-US" altLang="zh-TW" dirty="0"/>
              <a:t>【</a:t>
            </a:r>
            <a:r>
              <a:rPr lang="zh-TW" altLang="en-US" dirty="0"/>
              <a:t>查詢</a:t>
            </a:r>
            <a:r>
              <a:rPr lang="en-US" altLang="zh-TW" dirty="0"/>
              <a:t>】</a:t>
            </a:r>
            <a:r>
              <a:rPr lang="zh-TW" altLang="en-US" dirty="0"/>
              <a:t>、</a:t>
            </a:r>
            <a:r>
              <a:rPr lang="en-US" altLang="zh-TW" dirty="0"/>
              <a:t>【</a:t>
            </a:r>
            <a:r>
              <a:rPr lang="zh-TW" altLang="en-US" dirty="0"/>
              <a:t>表單</a:t>
            </a:r>
            <a:r>
              <a:rPr lang="en-US" altLang="zh-TW" dirty="0"/>
              <a:t>】</a:t>
            </a:r>
            <a:r>
              <a:rPr lang="zh-TW" altLang="en-US" dirty="0"/>
              <a:t>、</a:t>
            </a:r>
            <a:r>
              <a:rPr lang="en-US" altLang="zh-TW" dirty="0"/>
              <a:t>【</a:t>
            </a:r>
            <a:r>
              <a:rPr lang="zh-TW" altLang="en-US" dirty="0"/>
              <a:t>報表</a:t>
            </a:r>
            <a:r>
              <a:rPr lang="en-US" altLang="zh-TW" dirty="0"/>
              <a:t>】</a:t>
            </a:r>
            <a:r>
              <a:rPr lang="zh-TW" altLang="en-US" dirty="0"/>
              <a:t>、</a:t>
            </a:r>
            <a:r>
              <a:rPr lang="en-US" altLang="zh-TW" dirty="0"/>
              <a:t>【</a:t>
            </a:r>
            <a:r>
              <a:rPr lang="zh-TW" altLang="en-US" dirty="0"/>
              <a:t>巨集與程式碼</a:t>
            </a:r>
            <a:r>
              <a:rPr lang="en-US" altLang="zh-TW" dirty="0"/>
              <a:t>】</a:t>
            </a:r>
            <a:r>
              <a:rPr lang="zh-TW" altLang="en-US" dirty="0"/>
              <a:t>等相關功能</a:t>
            </a:r>
            <a:r>
              <a:rPr lang="zh-TW" altLang="en-US" dirty="0" smtClean="0"/>
              <a:t>。</a:t>
            </a:r>
            <a:endParaRPr lang="zh-TW" altLang="en-US" dirty="0"/>
          </a:p>
        </p:txBody>
      </p:sp>
    </p:spTree>
    <p:extLst>
      <p:ext uri="{BB962C8B-B14F-4D97-AF65-F5344CB8AC3E}">
        <p14:creationId xmlns:p14="http://schemas.microsoft.com/office/powerpoint/2010/main" val="16765188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sp>
        <p:nvSpPr>
          <p:cNvPr id="3" name="內容版面配置區 2"/>
          <p:cNvSpPr>
            <a:spLocks noGrp="1"/>
          </p:cNvSpPr>
          <p:nvPr>
            <p:ph idx="1"/>
          </p:nvPr>
        </p:nvSpPr>
        <p:spPr>
          <a:xfrm>
            <a:off x="457200" y="1808820"/>
            <a:ext cx="8229600" cy="4455495"/>
          </a:xfrm>
        </p:spPr>
        <p:txBody>
          <a:bodyPr>
            <a:normAutofit lnSpcReduction="10000"/>
          </a:bodyPr>
          <a:lstStyle/>
          <a:p>
            <a:r>
              <a:rPr lang="zh-TW" altLang="en-US" dirty="0" smtClean="0"/>
              <a:t>資料</a:t>
            </a:r>
            <a:r>
              <a:rPr lang="zh-TW" altLang="en-US" dirty="0"/>
              <a:t>表是資料庫的基本</a:t>
            </a:r>
            <a:r>
              <a:rPr lang="zh-TW" altLang="en-US" dirty="0" smtClean="0"/>
              <a:t>單位。</a:t>
            </a:r>
            <a:r>
              <a:rPr lang="zh-TW" altLang="en-US" dirty="0"/>
              <a:t>基本上，建立資料表有以下幾種方式：</a:t>
            </a:r>
          </a:p>
          <a:p>
            <a:pPr lvl="1"/>
            <a:r>
              <a:rPr lang="en-US" altLang="zh-TW" dirty="0" smtClean="0">
                <a:solidFill>
                  <a:srgbClr val="0070C0"/>
                </a:solidFill>
              </a:rPr>
              <a:t>【</a:t>
            </a:r>
            <a:r>
              <a:rPr lang="zh-TW" altLang="en-US" dirty="0" smtClean="0">
                <a:solidFill>
                  <a:srgbClr val="0070C0"/>
                </a:solidFill>
              </a:rPr>
              <a:t>資料</a:t>
            </a:r>
            <a:r>
              <a:rPr lang="zh-TW" altLang="en-US" dirty="0">
                <a:solidFill>
                  <a:srgbClr val="0070C0"/>
                </a:solidFill>
              </a:rPr>
              <a:t>表</a:t>
            </a:r>
            <a:r>
              <a:rPr lang="en-US" altLang="zh-TW" dirty="0">
                <a:solidFill>
                  <a:srgbClr val="0070C0"/>
                </a:solidFill>
              </a:rPr>
              <a:t>】</a:t>
            </a:r>
            <a:r>
              <a:rPr lang="zh-TW" altLang="en-US" dirty="0">
                <a:solidFill>
                  <a:srgbClr val="0070C0"/>
                </a:solidFill>
              </a:rPr>
              <a:t>選項</a:t>
            </a:r>
            <a:r>
              <a:rPr lang="zh-TW" altLang="en-US" dirty="0" smtClean="0"/>
              <a:t>：位於</a:t>
            </a:r>
            <a:r>
              <a:rPr lang="en-US" altLang="zh-TW" dirty="0"/>
              <a:t>【</a:t>
            </a:r>
            <a:r>
              <a:rPr lang="zh-TW" altLang="en-US" dirty="0"/>
              <a:t>建立</a:t>
            </a:r>
            <a:r>
              <a:rPr lang="en-US" altLang="zh-TW" dirty="0"/>
              <a:t>】</a:t>
            </a:r>
            <a:r>
              <a:rPr lang="zh-TW" altLang="en-US" dirty="0"/>
              <a:t>頁面內的</a:t>
            </a:r>
            <a:r>
              <a:rPr lang="en-US" altLang="zh-TW" dirty="0"/>
              <a:t>【</a:t>
            </a:r>
            <a:r>
              <a:rPr lang="zh-TW" altLang="en-US" dirty="0"/>
              <a:t>資料表</a:t>
            </a:r>
            <a:r>
              <a:rPr lang="en-US" altLang="zh-TW" dirty="0"/>
              <a:t>】</a:t>
            </a:r>
            <a:r>
              <a:rPr lang="zh-TW" altLang="en-US" dirty="0"/>
              <a:t>類型中，提供藉由輸入資料以建立資料表的方式</a:t>
            </a:r>
            <a:r>
              <a:rPr lang="zh-TW" altLang="en-US" dirty="0" smtClean="0"/>
              <a:t>。</a:t>
            </a:r>
            <a:endParaRPr lang="en-US" altLang="zh-TW" dirty="0" smtClean="0"/>
          </a:p>
          <a:p>
            <a:pPr lvl="1"/>
            <a:r>
              <a:rPr lang="en-US" altLang="zh-TW" dirty="0" smtClean="0">
                <a:solidFill>
                  <a:srgbClr val="0070C0"/>
                </a:solidFill>
              </a:rPr>
              <a:t>【</a:t>
            </a:r>
            <a:r>
              <a:rPr lang="zh-TW" altLang="en-US" dirty="0">
                <a:solidFill>
                  <a:srgbClr val="0070C0"/>
                </a:solidFill>
              </a:rPr>
              <a:t>資料表設計</a:t>
            </a:r>
            <a:r>
              <a:rPr lang="en-US" altLang="zh-TW" dirty="0">
                <a:solidFill>
                  <a:srgbClr val="0070C0"/>
                </a:solidFill>
              </a:rPr>
              <a:t>】</a:t>
            </a:r>
            <a:r>
              <a:rPr lang="zh-TW" altLang="en-US" dirty="0"/>
              <a:t>選項：位於</a:t>
            </a:r>
            <a:r>
              <a:rPr lang="en-US" altLang="zh-TW" dirty="0"/>
              <a:t>【</a:t>
            </a:r>
            <a:r>
              <a:rPr lang="zh-TW" altLang="en-US" dirty="0"/>
              <a:t>建立</a:t>
            </a:r>
            <a:r>
              <a:rPr lang="en-US" altLang="zh-TW" dirty="0"/>
              <a:t>】</a:t>
            </a:r>
            <a:r>
              <a:rPr lang="zh-TW" altLang="en-US" dirty="0"/>
              <a:t>頁面內的</a:t>
            </a:r>
            <a:r>
              <a:rPr lang="en-US" altLang="zh-TW" dirty="0"/>
              <a:t>【</a:t>
            </a:r>
            <a:r>
              <a:rPr lang="zh-TW" altLang="en-US" dirty="0"/>
              <a:t>資料表</a:t>
            </a:r>
            <a:r>
              <a:rPr lang="en-US" altLang="zh-TW" dirty="0"/>
              <a:t>】</a:t>
            </a:r>
            <a:r>
              <a:rPr lang="zh-TW" altLang="en-US" dirty="0"/>
              <a:t>類型中，提供使用</a:t>
            </a:r>
            <a:r>
              <a:rPr lang="en-US" altLang="zh-TW" dirty="0"/>
              <a:t>【</a:t>
            </a:r>
            <a:r>
              <a:rPr lang="zh-TW" altLang="en-US" dirty="0"/>
              <a:t>設計檢視</a:t>
            </a:r>
            <a:r>
              <a:rPr lang="en-US" altLang="zh-TW" dirty="0"/>
              <a:t>】</a:t>
            </a:r>
            <a:r>
              <a:rPr lang="zh-TW" altLang="en-US" dirty="0"/>
              <a:t>視窗建立資料表</a:t>
            </a:r>
            <a:r>
              <a:rPr lang="zh-TW" altLang="en-US" dirty="0" smtClean="0"/>
              <a:t>。</a:t>
            </a:r>
            <a:endParaRPr lang="en-US" altLang="zh-TW" dirty="0" smtClean="0"/>
          </a:p>
          <a:p>
            <a:pPr lvl="1"/>
            <a:r>
              <a:rPr lang="en-US" altLang="zh-TW" dirty="0" smtClean="0">
                <a:solidFill>
                  <a:srgbClr val="0070C0"/>
                </a:solidFill>
              </a:rPr>
              <a:t>【</a:t>
            </a:r>
            <a:r>
              <a:rPr lang="en-US" altLang="zh-TW" dirty="0">
                <a:solidFill>
                  <a:srgbClr val="0070C0"/>
                </a:solidFill>
              </a:rPr>
              <a:t>SharePoint</a:t>
            </a:r>
            <a:r>
              <a:rPr lang="zh-TW" altLang="en-US" dirty="0">
                <a:solidFill>
                  <a:srgbClr val="0070C0"/>
                </a:solidFill>
              </a:rPr>
              <a:t>清單</a:t>
            </a:r>
            <a:r>
              <a:rPr lang="en-US" altLang="zh-TW" dirty="0">
                <a:solidFill>
                  <a:srgbClr val="0070C0"/>
                </a:solidFill>
              </a:rPr>
              <a:t>】</a:t>
            </a:r>
            <a:r>
              <a:rPr lang="zh-TW" altLang="en-US" dirty="0"/>
              <a:t>選項：位於</a:t>
            </a:r>
            <a:r>
              <a:rPr lang="en-US" altLang="zh-TW" dirty="0"/>
              <a:t>【</a:t>
            </a:r>
            <a:r>
              <a:rPr lang="zh-TW" altLang="en-US" dirty="0"/>
              <a:t>建立</a:t>
            </a:r>
            <a:r>
              <a:rPr lang="en-US" altLang="zh-TW" dirty="0"/>
              <a:t>】</a:t>
            </a:r>
            <a:r>
              <a:rPr lang="zh-TW" altLang="en-US" dirty="0"/>
              <a:t>頁面內的</a:t>
            </a:r>
            <a:r>
              <a:rPr lang="en-US" altLang="zh-TW" dirty="0"/>
              <a:t>【</a:t>
            </a:r>
            <a:r>
              <a:rPr lang="zh-TW" altLang="en-US" dirty="0"/>
              <a:t>資料表</a:t>
            </a:r>
            <a:r>
              <a:rPr lang="en-US" altLang="zh-TW" dirty="0"/>
              <a:t>】</a:t>
            </a:r>
            <a:r>
              <a:rPr lang="zh-TW" altLang="en-US" dirty="0"/>
              <a:t>類型中，可連結至</a:t>
            </a:r>
            <a:r>
              <a:rPr lang="en-US" altLang="zh-TW" dirty="0"/>
              <a:t>SharePoint Server</a:t>
            </a:r>
            <a:r>
              <a:rPr lang="zh-TW" altLang="en-US" dirty="0"/>
              <a:t>上所建立的清單或將其匯入。</a:t>
            </a:r>
          </a:p>
          <a:p>
            <a:pPr lvl="1"/>
            <a:endParaRPr lang="zh-TW" altLang="en-US" dirty="0" smtClean="0"/>
          </a:p>
          <a:p>
            <a:endParaRPr lang="zh-TW" altLang="en-US" dirty="0"/>
          </a:p>
        </p:txBody>
      </p:sp>
    </p:spTree>
    <p:extLst>
      <p:ext uri="{BB962C8B-B14F-4D97-AF65-F5344CB8AC3E}">
        <p14:creationId xmlns:p14="http://schemas.microsoft.com/office/powerpoint/2010/main" val="2432107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建立資料庫</a:t>
            </a:r>
          </a:p>
        </p:txBody>
      </p:sp>
      <p:sp>
        <p:nvSpPr>
          <p:cNvPr id="2" name="內容版面配置區 1"/>
          <p:cNvSpPr>
            <a:spLocks noGrp="1"/>
          </p:cNvSpPr>
          <p:nvPr>
            <p:ph idx="1"/>
          </p:nvPr>
        </p:nvSpPr>
        <p:spPr/>
        <p:txBody>
          <a:bodyPr>
            <a:normAutofit/>
          </a:bodyPr>
          <a:lstStyle/>
          <a:p>
            <a:pPr lvl="1"/>
            <a:r>
              <a:rPr lang="en-US" altLang="zh-TW" dirty="0" smtClean="0">
                <a:solidFill>
                  <a:srgbClr val="0070C0"/>
                </a:solidFill>
              </a:rPr>
              <a:t>【</a:t>
            </a:r>
            <a:r>
              <a:rPr lang="zh-TW" altLang="en-US" dirty="0" smtClean="0">
                <a:solidFill>
                  <a:srgbClr val="0070C0"/>
                </a:solidFill>
              </a:rPr>
              <a:t>應用程式組件</a:t>
            </a:r>
            <a:r>
              <a:rPr lang="en-US" altLang="zh-TW" dirty="0" smtClean="0">
                <a:solidFill>
                  <a:srgbClr val="0070C0"/>
                </a:solidFill>
              </a:rPr>
              <a:t>】</a:t>
            </a:r>
            <a:r>
              <a:rPr lang="zh-TW" altLang="en-US" dirty="0" smtClean="0"/>
              <a:t>選項：位於</a:t>
            </a:r>
            <a:r>
              <a:rPr lang="en-US" altLang="zh-TW" dirty="0" smtClean="0"/>
              <a:t>【</a:t>
            </a:r>
            <a:r>
              <a:rPr lang="zh-TW" altLang="en-US" dirty="0" smtClean="0"/>
              <a:t>建立</a:t>
            </a:r>
            <a:r>
              <a:rPr lang="en-US" altLang="zh-TW" dirty="0" smtClean="0"/>
              <a:t>】</a:t>
            </a:r>
            <a:r>
              <a:rPr lang="zh-TW" altLang="en-US" dirty="0" smtClean="0"/>
              <a:t>頁面內的</a:t>
            </a:r>
            <a:r>
              <a:rPr lang="en-US" altLang="zh-TW" dirty="0" smtClean="0"/>
              <a:t>【</a:t>
            </a:r>
            <a:r>
              <a:rPr lang="zh-TW" altLang="en-US" dirty="0" smtClean="0"/>
              <a:t>範本</a:t>
            </a:r>
            <a:r>
              <a:rPr lang="en-US" altLang="zh-TW" dirty="0" smtClean="0"/>
              <a:t>】</a:t>
            </a:r>
            <a:r>
              <a:rPr lang="zh-TW" altLang="en-US" dirty="0" smtClean="0"/>
              <a:t>類型中，可利用</a:t>
            </a:r>
            <a:r>
              <a:rPr lang="en-US" altLang="zh-TW" dirty="0" smtClean="0"/>
              <a:t>Access</a:t>
            </a:r>
            <a:r>
              <a:rPr lang="zh-TW" altLang="en-US" dirty="0" smtClean="0"/>
              <a:t>提供的內建範例資料表和表單等元件，將其修改成所要的資料表。</a:t>
            </a:r>
            <a:endParaRPr lang="en-US" altLang="zh-TW" dirty="0" smtClean="0"/>
          </a:p>
          <a:p>
            <a:pPr lvl="1"/>
            <a:r>
              <a:rPr lang="zh-TW" altLang="en-US" dirty="0">
                <a:solidFill>
                  <a:srgbClr val="0070C0"/>
                </a:solidFill>
              </a:rPr>
              <a:t>連結或匯入外部資料</a:t>
            </a:r>
            <a:r>
              <a:rPr lang="zh-TW" altLang="en-US" dirty="0"/>
              <a:t>：此類功能位於</a:t>
            </a:r>
            <a:r>
              <a:rPr lang="en-US" altLang="zh-TW" dirty="0"/>
              <a:t>【</a:t>
            </a:r>
            <a:r>
              <a:rPr lang="zh-TW" altLang="en-US" dirty="0"/>
              <a:t>外部資料</a:t>
            </a:r>
            <a:r>
              <a:rPr lang="en-US" altLang="zh-TW" dirty="0"/>
              <a:t>】</a:t>
            </a:r>
            <a:r>
              <a:rPr lang="zh-TW" altLang="en-US" dirty="0"/>
              <a:t>的頁面中，可將外部的資料如</a:t>
            </a:r>
            <a:r>
              <a:rPr lang="en-US" altLang="zh-TW" dirty="0"/>
              <a:t>Excel</a:t>
            </a:r>
            <a:r>
              <a:rPr lang="zh-TW" altLang="en-US" dirty="0"/>
              <a:t>檔案等，連結或匯入</a:t>
            </a:r>
            <a:r>
              <a:rPr lang="en-US" altLang="zh-TW" dirty="0"/>
              <a:t>Access</a:t>
            </a:r>
            <a:r>
              <a:rPr lang="zh-TW" altLang="en-US" dirty="0"/>
              <a:t>中</a:t>
            </a:r>
            <a:r>
              <a:rPr lang="zh-TW" alt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資料的限制難以修改</a:t>
            </a:r>
          </a:p>
        </p:txBody>
      </p:sp>
      <p:sp>
        <p:nvSpPr>
          <p:cNvPr id="3" name="內容版面配置區 2"/>
          <p:cNvSpPr>
            <a:spLocks noGrp="1"/>
          </p:cNvSpPr>
          <p:nvPr>
            <p:ph idx="1"/>
          </p:nvPr>
        </p:nvSpPr>
        <p:spPr/>
        <p:txBody>
          <a:bodyPr/>
          <a:lstStyle/>
          <a:p>
            <a:r>
              <a:rPr lang="zh-TW" altLang="en-US" dirty="0"/>
              <a:t>要是當時使用的程式語言已經過時，則帶來的問題更大</a:t>
            </a:r>
            <a:r>
              <a:rPr lang="zh-TW" altLang="en-US" dirty="0" smtClean="0"/>
              <a:t>。</a:t>
            </a:r>
            <a:endParaRPr lang="en-US" altLang="zh-TW" dirty="0" smtClean="0"/>
          </a:p>
          <a:p>
            <a:r>
              <a:rPr lang="zh-TW" altLang="en-US" dirty="0" smtClean="0"/>
              <a:t>這些</a:t>
            </a:r>
            <a:r>
              <a:rPr lang="zh-TW" altLang="en-US" dirty="0"/>
              <a:t>問題的產生，是因為一般程式語言是所謂的「功能」導向，重點在於寫出正確且結構化的「程式碼」，達到使用者所希望的功能，但是卻缺乏對整個系統所使用「資料」的分析工具</a:t>
            </a:r>
            <a:r>
              <a:rPr lang="zh-TW" altLang="en-US" dirty="0" smtClean="0"/>
              <a:t>。</a:t>
            </a:r>
            <a:endParaRPr lang="zh-TW" altLang="en-US" dirty="0"/>
          </a:p>
        </p:txBody>
      </p:sp>
    </p:spTree>
    <p:extLst>
      <p:ext uri="{BB962C8B-B14F-4D97-AF65-F5344CB8AC3E}">
        <p14:creationId xmlns:p14="http://schemas.microsoft.com/office/powerpoint/2010/main" val="21678659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建立資料</a:t>
            </a:r>
            <a:r>
              <a:rPr lang="zh-TW" altLang="en-US" dirty="0" smtClean="0"/>
              <a:t>表</a:t>
            </a:r>
            <a:endParaRPr lang="zh-TW" altLang="en-US" dirty="0"/>
          </a:p>
        </p:txBody>
      </p:sp>
      <p:sp>
        <p:nvSpPr>
          <p:cNvPr id="2" name="內容版面配置區 1"/>
          <p:cNvSpPr>
            <a:spLocks noGrp="1"/>
          </p:cNvSpPr>
          <p:nvPr>
            <p:ph idx="1"/>
          </p:nvPr>
        </p:nvSpPr>
        <p:spPr/>
        <p:txBody>
          <a:bodyPr>
            <a:normAutofit/>
          </a:bodyPr>
          <a:lstStyle/>
          <a:p>
            <a:r>
              <a:rPr lang="zh-TW" altLang="en-US" dirty="0" smtClean="0"/>
              <a:t>選取</a:t>
            </a:r>
            <a:r>
              <a:rPr lang="en-US" altLang="zh-TW" dirty="0" smtClean="0"/>
              <a:t>【</a:t>
            </a:r>
            <a:r>
              <a:rPr lang="zh-TW" altLang="en-US" dirty="0" smtClean="0"/>
              <a:t>建立</a:t>
            </a:r>
            <a:r>
              <a:rPr lang="en-US" altLang="zh-TW" dirty="0" smtClean="0"/>
              <a:t>】</a:t>
            </a:r>
            <a:r>
              <a:rPr lang="zh-TW" altLang="en-US" dirty="0" smtClean="0"/>
              <a:t>頁面中的</a:t>
            </a:r>
            <a:r>
              <a:rPr lang="en-US" altLang="zh-TW" dirty="0" smtClean="0"/>
              <a:t>【</a:t>
            </a:r>
            <a:r>
              <a:rPr lang="zh-TW" altLang="en-US" dirty="0" smtClean="0"/>
              <a:t>資料表</a:t>
            </a:r>
            <a:r>
              <a:rPr lang="en-US" altLang="zh-TW" dirty="0" smtClean="0"/>
              <a:t>】</a:t>
            </a:r>
            <a:r>
              <a:rPr lang="zh-TW" altLang="en-US" dirty="0" smtClean="0"/>
              <a:t>選項後，會出現一個空白資料表。</a:t>
            </a:r>
            <a:endParaRPr lang="en-US" altLang="zh-TW" dirty="0" smtClean="0"/>
          </a:p>
          <a:p>
            <a:r>
              <a:rPr lang="zh-TW" altLang="en-US" dirty="0" smtClean="0"/>
              <a:t>同時視窗上方的功能表會多出一個</a:t>
            </a:r>
            <a:r>
              <a:rPr lang="en-US" altLang="zh-TW" dirty="0" smtClean="0"/>
              <a:t>【</a:t>
            </a:r>
            <a:r>
              <a:rPr lang="zh-TW" altLang="en-US" dirty="0" smtClean="0"/>
              <a:t>資料表工具</a:t>
            </a:r>
            <a:r>
              <a:rPr lang="en-US" altLang="zh-TW" dirty="0" smtClean="0"/>
              <a:t>】</a:t>
            </a:r>
            <a:r>
              <a:rPr lang="zh-TW" altLang="en-US" dirty="0" smtClean="0"/>
              <a:t>，內含</a:t>
            </a:r>
            <a:r>
              <a:rPr lang="en-US" altLang="zh-TW" dirty="0" smtClean="0"/>
              <a:t>【</a:t>
            </a:r>
            <a:r>
              <a:rPr lang="zh-TW" altLang="en-US" dirty="0" smtClean="0"/>
              <a:t>欄位</a:t>
            </a:r>
            <a:r>
              <a:rPr lang="en-US" altLang="zh-TW" dirty="0" smtClean="0"/>
              <a:t>】</a:t>
            </a:r>
            <a:r>
              <a:rPr lang="zh-TW" altLang="en-US" dirty="0" smtClean="0"/>
              <a:t>和</a:t>
            </a:r>
            <a:r>
              <a:rPr lang="en-US" altLang="zh-TW" dirty="0" smtClean="0"/>
              <a:t>【</a:t>
            </a:r>
            <a:r>
              <a:rPr lang="zh-TW" altLang="en-US" dirty="0" smtClean="0"/>
              <a:t>表格</a:t>
            </a:r>
            <a:r>
              <a:rPr lang="en-US" altLang="zh-TW" dirty="0" smtClean="0"/>
              <a:t>】</a:t>
            </a:r>
            <a:r>
              <a:rPr lang="zh-TW" altLang="en-US" dirty="0" smtClean="0"/>
              <a:t>兩個頁面，同時看到在此空白的資料表中，其內建的第一個欄位名稱為</a:t>
            </a:r>
            <a:r>
              <a:rPr lang="en-US" altLang="zh-TW" dirty="0" smtClean="0"/>
              <a:t>【</a:t>
            </a:r>
            <a:r>
              <a:rPr lang="zh-TW" altLang="en-US" dirty="0" smtClean="0"/>
              <a:t>識別碼</a:t>
            </a:r>
            <a:r>
              <a:rPr lang="en-US" altLang="zh-TW" dirty="0" smtClean="0"/>
              <a:t>】</a:t>
            </a:r>
            <a:r>
              <a:rPr lang="zh-TW" altLang="en-US" dirty="0" smtClean="0"/>
              <a:t>，其作用為自動產生不會重複的數值，是</a:t>
            </a:r>
            <a:r>
              <a:rPr lang="en-US" altLang="zh-TW" dirty="0" smtClean="0"/>
              <a:t>Access</a:t>
            </a:r>
            <a:r>
              <a:rPr lang="zh-TW" altLang="en-US" dirty="0" smtClean="0"/>
              <a:t>替資料表預設的主索引鍵欄位。</a:t>
            </a:r>
            <a:endParaRPr lang="zh-TW"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95" y="4779150"/>
            <a:ext cx="6192180" cy="186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p:txBody>
          <a:bodyPr/>
          <a:lstStyle/>
          <a:p>
            <a:r>
              <a:rPr lang="zh-TW" altLang="en-US" dirty="0"/>
              <a:t>一開始指標會停在第二欄，若在該處輸入資料，則其欄位會自動改名為預設名稱</a:t>
            </a:r>
            <a:r>
              <a:rPr lang="en-US" altLang="zh-TW" dirty="0"/>
              <a:t>【</a:t>
            </a:r>
            <a:r>
              <a:rPr lang="zh-TW" altLang="en-US" dirty="0"/>
              <a:t>欄位</a:t>
            </a:r>
            <a:r>
              <a:rPr lang="en-US" altLang="zh-TW" dirty="0"/>
              <a:t>1】</a:t>
            </a:r>
            <a:r>
              <a:rPr lang="zh-TW" altLang="en-US" dirty="0"/>
              <a:t>，依此類推</a:t>
            </a:r>
            <a:r>
              <a:rPr lang="zh-TW" altLang="en-US" dirty="0" smtClean="0"/>
              <a:t>。</a:t>
            </a:r>
            <a:endParaRPr lang="en-US" altLang="zh-TW" dirty="0" smtClean="0"/>
          </a:p>
          <a:p>
            <a:r>
              <a:rPr lang="zh-TW" altLang="en-US" dirty="0" smtClean="0"/>
              <a:t>也</a:t>
            </a:r>
            <a:r>
              <a:rPr lang="zh-TW" altLang="en-US" dirty="0"/>
              <a:t>可選取某一個欄位，然後按滑鼠右鍵，選擇</a:t>
            </a:r>
            <a:r>
              <a:rPr lang="en-US" altLang="zh-TW" dirty="0"/>
              <a:t>【</a:t>
            </a:r>
            <a:r>
              <a:rPr lang="zh-TW" altLang="en-US" dirty="0"/>
              <a:t>重新命名欄位</a:t>
            </a:r>
            <a:r>
              <a:rPr lang="en-US" altLang="zh-TW" dirty="0"/>
              <a:t>】</a:t>
            </a:r>
            <a:r>
              <a:rPr lang="zh-TW" altLang="en-US" dirty="0"/>
              <a:t>，再輸入有意義的欄位名稱</a:t>
            </a:r>
            <a:r>
              <a:rPr lang="zh-TW" altLang="en-US" dirty="0" smtClean="0"/>
              <a:t>。</a:t>
            </a:r>
            <a:endParaRPr lang="zh-TW" altLang="en-US" dirty="0"/>
          </a:p>
        </p:txBody>
      </p:sp>
      <p:sp>
        <p:nvSpPr>
          <p:cNvPr id="5" name="矩形 4"/>
          <p:cNvSpPr/>
          <p:nvPr/>
        </p:nvSpPr>
        <p:spPr>
          <a:xfrm>
            <a:off x="6648306" y="4991542"/>
            <a:ext cx="1800493"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建立資料表畫面</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41975159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建立資料表</a:t>
            </a:r>
          </a:p>
        </p:txBody>
      </p:sp>
      <p:sp>
        <p:nvSpPr>
          <p:cNvPr id="2" name="內容版面配置區 1"/>
          <p:cNvSpPr>
            <a:spLocks noGrp="1"/>
          </p:cNvSpPr>
          <p:nvPr>
            <p:ph idx="1"/>
          </p:nvPr>
        </p:nvSpPr>
        <p:spPr/>
        <p:txBody>
          <a:bodyPr>
            <a:normAutofit/>
          </a:bodyPr>
          <a:lstStyle/>
          <a:p>
            <a:r>
              <a:rPr lang="zh-TW" altLang="en-US" dirty="0" smtClean="0"/>
              <a:t>下圖顯示我們已經建立一筆資料列的部分資料，並且將其中兩個欄位名稱更改為「系別」和「年級」，而且正準備更改下一個欄位的名稱。</a:t>
            </a:r>
            <a:endParaRPr lang="zh-TW" altLang="en-US" dirty="0"/>
          </a:p>
        </p:txBody>
      </p:sp>
      <p:pic>
        <p:nvPicPr>
          <p:cNvPr id="6" name="Picture 2"/>
          <p:cNvPicPr>
            <a:picLocks noChangeAspect="1" noChangeArrowheads="1"/>
          </p:cNvPicPr>
          <p:nvPr/>
        </p:nvPicPr>
        <p:blipFill>
          <a:blip r:embed="rId2" cstate="print"/>
          <a:srcRect/>
          <a:stretch>
            <a:fillRect/>
          </a:stretch>
        </p:blipFill>
        <p:spPr bwMode="auto">
          <a:xfrm>
            <a:off x="2051720" y="3654025"/>
            <a:ext cx="3825425" cy="2986976"/>
          </a:xfrm>
          <a:prstGeom prst="rect">
            <a:avLst/>
          </a:prstGeom>
          <a:noFill/>
          <a:ln w="9525">
            <a:solidFill>
              <a:schemeClr val="tx1"/>
            </a:solidFill>
            <a:miter lim="800000"/>
            <a:headEnd/>
            <a:tailEnd/>
          </a:ln>
          <a:effectLst/>
        </p:spPr>
      </p:pic>
      <p:sp>
        <p:nvSpPr>
          <p:cNvPr id="7" name="矩形 6"/>
          <p:cNvSpPr/>
          <p:nvPr/>
        </p:nvSpPr>
        <p:spPr>
          <a:xfrm>
            <a:off x="881590" y="4816511"/>
            <a:ext cx="2031325"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更改欄位名稱畫面</a:t>
            </a:r>
            <a:endParaRPr lang="zh-TW" altLang="en-US" b="1" dirty="0">
              <a:latin typeface="微軟正黑體" pitchFamily="34" charset="-120"/>
              <a:ea typeface="微軟正黑體" pitchFamily="34" charset="-12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571" y="3549476"/>
            <a:ext cx="2835315" cy="327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p:txBody>
          <a:bodyPr/>
          <a:lstStyle/>
          <a:p>
            <a:r>
              <a:rPr lang="zh-TW" altLang="en-US" dirty="0" smtClean="0"/>
              <a:t>也</a:t>
            </a:r>
            <a:r>
              <a:rPr lang="zh-TW" altLang="en-US" dirty="0"/>
              <a:t>可以在選取某個欄位之後，執行插入新的一欄或刪除該欄等等動作</a:t>
            </a:r>
            <a:r>
              <a:rPr lang="zh-TW" altLang="en-US" dirty="0" smtClean="0"/>
              <a:t>。</a:t>
            </a:r>
            <a:endParaRPr lang="en-US" altLang="zh-TW" dirty="0" smtClean="0"/>
          </a:p>
          <a:p>
            <a:pPr lvl="1"/>
            <a:r>
              <a:rPr lang="zh-TW" altLang="en-US" dirty="0" smtClean="0"/>
              <a:t>注意，</a:t>
            </a:r>
            <a:r>
              <a:rPr lang="zh-TW" altLang="en-US" dirty="0"/>
              <a:t>在此列資料中，</a:t>
            </a:r>
            <a:r>
              <a:rPr lang="en-US" altLang="zh-TW" dirty="0"/>
              <a:t>【</a:t>
            </a:r>
            <a:r>
              <a:rPr lang="zh-TW" altLang="en-US" dirty="0"/>
              <a:t>識別碼</a:t>
            </a:r>
            <a:r>
              <a:rPr lang="en-US" altLang="zh-TW" dirty="0"/>
              <a:t>】</a:t>
            </a:r>
            <a:r>
              <a:rPr lang="zh-TW" altLang="en-US" dirty="0"/>
              <a:t>內的數值</a:t>
            </a:r>
            <a:r>
              <a:rPr lang="en-US" altLang="zh-TW" dirty="0">
                <a:solidFill>
                  <a:srgbClr val="0070C0"/>
                </a:solidFill>
              </a:rPr>
              <a:t>1</a:t>
            </a:r>
            <a:r>
              <a:rPr lang="zh-TW" altLang="en-US" dirty="0"/>
              <a:t>是</a:t>
            </a:r>
            <a:r>
              <a:rPr lang="en-US" altLang="zh-TW" dirty="0"/>
              <a:t>Access</a:t>
            </a:r>
            <a:r>
              <a:rPr lang="zh-TW" altLang="en-US" dirty="0"/>
              <a:t>所主動產生的</a:t>
            </a:r>
            <a:r>
              <a:rPr lang="zh-TW" altLang="en-US" dirty="0" smtClean="0"/>
              <a:t>。</a:t>
            </a:r>
            <a:endParaRPr lang="en-US" altLang="zh-TW" dirty="0" smtClean="0"/>
          </a:p>
          <a:p>
            <a:r>
              <a:rPr lang="zh-TW" altLang="en-US" dirty="0" smtClean="0"/>
              <a:t>由於</a:t>
            </a:r>
            <a:r>
              <a:rPr lang="zh-TW" altLang="en-US" dirty="0"/>
              <a:t>該欄位為資料表預設的主索引鍵，</a:t>
            </a:r>
            <a:r>
              <a:rPr lang="zh-TW" altLang="en-US" dirty="0" smtClean="0"/>
              <a:t>若要</a:t>
            </a:r>
            <a:r>
              <a:rPr lang="zh-TW" altLang="en-US" dirty="0"/>
              <a:t>將其刪除並利用其他有意義的欄位作為主索引鍵，必須在</a:t>
            </a:r>
            <a:r>
              <a:rPr lang="en-US" altLang="zh-TW" dirty="0"/>
              <a:t>【</a:t>
            </a:r>
            <a:r>
              <a:rPr lang="zh-TW" altLang="en-US" dirty="0"/>
              <a:t>設計檢視</a:t>
            </a:r>
            <a:r>
              <a:rPr lang="en-US" altLang="zh-TW" dirty="0"/>
              <a:t>】</a:t>
            </a:r>
            <a:r>
              <a:rPr lang="zh-TW" altLang="en-US" dirty="0"/>
              <a:t>中才能</a:t>
            </a:r>
            <a:r>
              <a:rPr lang="zh-TW" altLang="en-US" dirty="0" smtClean="0"/>
              <a:t>進行。</a:t>
            </a:r>
            <a:endParaRPr lang="zh-TW" altLang="en-US" dirty="0"/>
          </a:p>
        </p:txBody>
      </p:sp>
    </p:spTree>
    <p:extLst>
      <p:ext uri="{BB962C8B-B14F-4D97-AF65-F5344CB8AC3E}">
        <p14:creationId xmlns:p14="http://schemas.microsoft.com/office/powerpoint/2010/main" val="37902910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建立資料表</a:t>
            </a:r>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等到輸入完一筆筆的資料列，並確定欄位個數與每個欄位的名稱之後，就可以按一下視窗右上角的  ，這時</a:t>
            </a:r>
            <a:r>
              <a:rPr lang="en-US" altLang="zh-TW" dirty="0" smtClean="0"/>
              <a:t>Access</a:t>
            </a:r>
            <a:r>
              <a:rPr lang="zh-TW" altLang="en-US" dirty="0" smtClean="0"/>
              <a:t>會跳出另一個視窗詢問你是否要儲存在資料表</a:t>
            </a:r>
            <a:r>
              <a:rPr lang="en-US" altLang="zh-TW" dirty="0" smtClean="0"/>
              <a:t>1</a:t>
            </a:r>
            <a:r>
              <a:rPr lang="zh-TW" altLang="en-US" dirty="0" smtClean="0"/>
              <a:t>的設計變更，注意到，「資料表</a:t>
            </a:r>
            <a:r>
              <a:rPr lang="en-US" altLang="zh-TW" dirty="0" smtClean="0"/>
              <a:t>1</a:t>
            </a:r>
            <a:r>
              <a:rPr lang="zh-TW" altLang="en-US" dirty="0" smtClean="0"/>
              <a:t>」是系統先幫你取的暫時名稱，我們在此回答</a:t>
            </a:r>
            <a:r>
              <a:rPr lang="en-US" altLang="zh-TW" dirty="0" smtClean="0"/>
              <a:t>【</a:t>
            </a:r>
            <a:r>
              <a:rPr lang="zh-TW" altLang="en-US" dirty="0" smtClean="0"/>
              <a:t>是</a:t>
            </a:r>
            <a:r>
              <a:rPr lang="en-US" altLang="zh-TW" dirty="0" smtClean="0"/>
              <a:t>】</a:t>
            </a:r>
            <a:r>
              <a:rPr lang="zh-TW" altLang="en-US" dirty="0" smtClean="0"/>
              <a:t>。</a:t>
            </a:r>
            <a:endParaRPr lang="en-US" altLang="zh-TW" dirty="0" smtClean="0"/>
          </a:p>
          <a:p>
            <a:r>
              <a:rPr lang="zh-TW" altLang="en-US" dirty="0" smtClean="0"/>
              <a:t>接下來，系統會跳出</a:t>
            </a:r>
            <a:r>
              <a:rPr lang="en-US" altLang="zh-TW" dirty="0" smtClean="0"/>
              <a:t>【</a:t>
            </a:r>
            <a:r>
              <a:rPr lang="zh-TW" altLang="en-US" dirty="0" smtClean="0"/>
              <a:t>另存新檔</a:t>
            </a:r>
            <a:r>
              <a:rPr lang="en-US" altLang="zh-TW" dirty="0" smtClean="0"/>
              <a:t>】</a:t>
            </a:r>
            <a:r>
              <a:rPr lang="zh-TW" altLang="en-US" dirty="0" smtClean="0"/>
              <a:t>的對話方塊，我們在此鍵入表格的名稱「</a:t>
            </a:r>
            <a:r>
              <a:rPr lang="en-US" altLang="zh-TW" dirty="0" smtClean="0"/>
              <a:t>Student</a:t>
            </a:r>
            <a:r>
              <a:rPr lang="zh-TW" altLang="en-US" dirty="0" smtClean="0"/>
              <a:t>」之後則可加以儲存。</a:t>
            </a:r>
            <a:endParaRPr lang="zh-TW" altLang="en-US" dirty="0"/>
          </a:p>
        </p:txBody>
      </p:sp>
      <p:pic>
        <p:nvPicPr>
          <p:cNvPr id="23556" name="Picture 4"/>
          <p:cNvPicPr>
            <a:picLocks noChangeAspect="1" noChangeArrowheads="1"/>
          </p:cNvPicPr>
          <p:nvPr/>
        </p:nvPicPr>
        <p:blipFill>
          <a:blip r:embed="rId2" cstate="print"/>
          <a:srcRect/>
          <a:stretch>
            <a:fillRect/>
          </a:stretch>
        </p:blipFill>
        <p:spPr bwMode="auto">
          <a:xfrm>
            <a:off x="1421650" y="3013475"/>
            <a:ext cx="190500" cy="19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p:txBody>
          <a:bodyPr>
            <a:normAutofit/>
          </a:bodyPr>
          <a:lstStyle/>
          <a:p>
            <a:r>
              <a:rPr lang="zh-TW" altLang="en-US" dirty="0" smtClean="0"/>
              <a:t>執行</a:t>
            </a:r>
            <a:r>
              <a:rPr lang="zh-TW" altLang="en-US" dirty="0"/>
              <a:t>完此步驟， 在資料庫視窗的左側，就會出現</a:t>
            </a:r>
            <a:r>
              <a:rPr lang="en-US" altLang="zh-TW" dirty="0"/>
              <a:t>【Student】</a:t>
            </a:r>
            <a:r>
              <a:rPr lang="zh-TW" altLang="en-US" dirty="0"/>
              <a:t>資料表，我們點選之後按滑鼠右鍵， 即可進行對該資料表的</a:t>
            </a:r>
            <a:r>
              <a:rPr lang="zh-TW" altLang="en-US" dirty="0" smtClean="0"/>
              <a:t>操作。</a:t>
            </a:r>
            <a:endParaRPr lang="en-US" altLang="zh-TW" dirty="0" smtClean="0"/>
          </a:p>
          <a:p>
            <a:r>
              <a:rPr lang="zh-TW" altLang="en-US" dirty="0" smtClean="0"/>
              <a:t>在此若</a:t>
            </a:r>
            <a:r>
              <a:rPr lang="zh-TW" altLang="en-US" dirty="0"/>
              <a:t>點選</a:t>
            </a:r>
            <a:r>
              <a:rPr lang="en-US" altLang="zh-TW" dirty="0"/>
              <a:t>【</a:t>
            </a:r>
            <a:r>
              <a:rPr lang="zh-TW" altLang="en-US" dirty="0"/>
              <a:t>開啟</a:t>
            </a:r>
            <a:r>
              <a:rPr lang="en-US" altLang="zh-TW" dirty="0"/>
              <a:t>】</a:t>
            </a:r>
            <a:r>
              <a:rPr lang="zh-TW" altLang="en-US" dirty="0"/>
              <a:t>則可再度顯示此資料表的內容， 並進行資料的輸入與維護</a:t>
            </a:r>
            <a:r>
              <a:rPr lang="zh-TW" altLang="en-US" dirty="0" smtClean="0"/>
              <a:t>。</a:t>
            </a:r>
            <a:endParaRPr lang="en-US" altLang="zh-TW" dirty="0" smtClean="0"/>
          </a:p>
          <a:p>
            <a:pPr lvl="1"/>
            <a:r>
              <a:rPr lang="zh-TW" altLang="en-US" dirty="0" smtClean="0"/>
              <a:t>注意，</a:t>
            </a:r>
            <a:r>
              <a:rPr lang="zh-TW" altLang="en-US" dirty="0"/>
              <a:t>資料庫視窗左邊的窗格中，會列出目前在此資料庫內已經建立的相關物件</a:t>
            </a:r>
            <a:r>
              <a:rPr lang="zh-TW" altLang="en-US" dirty="0" smtClean="0"/>
              <a:t>。</a:t>
            </a:r>
            <a:endParaRPr lang="zh-TW" altLang="en-US" dirty="0"/>
          </a:p>
        </p:txBody>
      </p:sp>
    </p:spTree>
    <p:extLst>
      <p:ext uri="{BB962C8B-B14F-4D97-AF65-F5344CB8AC3E}">
        <p14:creationId xmlns:p14="http://schemas.microsoft.com/office/powerpoint/2010/main" val="906924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a:xfrm>
            <a:off x="457200" y="2213865"/>
            <a:ext cx="3799765" cy="3912298"/>
          </a:xfrm>
        </p:spPr>
        <p:txBody>
          <a:bodyPr/>
          <a:lstStyle/>
          <a:p>
            <a:r>
              <a:rPr lang="zh-TW" altLang="en-US" dirty="0"/>
              <a:t>下圖表示了目前 </a:t>
            </a:r>
            <a:r>
              <a:rPr lang="en-US" altLang="zh-TW" dirty="0">
                <a:solidFill>
                  <a:srgbClr val="0070C0"/>
                </a:solidFill>
              </a:rPr>
              <a:t>School</a:t>
            </a:r>
            <a:r>
              <a:rPr lang="zh-TW" altLang="en-US" dirty="0"/>
              <a:t>資料庫裡面只建立了一個</a:t>
            </a:r>
            <a:r>
              <a:rPr lang="en-US" altLang="zh-TW" dirty="0"/>
              <a:t>Student</a:t>
            </a:r>
            <a:r>
              <a:rPr lang="zh-TW" altLang="en-US" dirty="0"/>
              <a:t>資料表</a:t>
            </a:r>
            <a:r>
              <a:rPr lang="zh-TW" altLang="en-US" dirty="0" smtClean="0"/>
              <a:t>。</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4662010" y="2292352"/>
            <a:ext cx="3915435" cy="3791943"/>
          </a:xfrm>
          <a:prstGeom prst="rect">
            <a:avLst/>
          </a:prstGeom>
          <a:noFill/>
          <a:ln w="9525">
            <a:solidFill>
              <a:schemeClr val="tx1"/>
            </a:solidFill>
            <a:miter lim="800000"/>
            <a:headEnd/>
            <a:tailEnd/>
          </a:ln>
          <a:effectLst/>
        </p:spPr>
      </p:pic>
      <p:sp>
        <p:nvSpPr>
          <p:cNvPr id="5" name="矩形 4"/>
          <p:cNvSpPr/>
          <p:nvPr/>
        </p:nvSpPr>
        <p:spPr>
          <a:xfrm>
            <a:off x="2779637" y="5184195"/>
            <a:ext cx="2954655"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可對資料表操作的功能清單</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13033034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設計</a:t>
            </a:r>
            <a:r>
              <a:rPr lang="zh-TW" altLang="en-US" dirty="0" smtClean="0"/>
              <a:t>檢視</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當我們在</a:t>
            </a:r>
            <a:r>
              <a:rPr lang="en-US" altLang="zh-TW" dirty="0" smtClean="0"/>
              <a:t>【</a:t>
            </a:r>
            <a:r>
              <a:rPr lang="zh-TW" altLang="en-US" dirty="0" smtClean="0"/>
              <a:t>建立</a:t>
            </a:r>
            <a:r>
              <a:rPr lang="en-US" altLang="zh-TW" dirty="0" smtClean="0"/>
              <a:t>】</a:t>
            </a:r>
            <a:r>
              <a:rPr lang="zh-TW" altLang="en-US" dirty="0" smtClean="0"/>
              <a:t>頁面中點選</a:t>
            </a:r>
            <a:r>
              <a:rPr lang="en-US" altLang="zh-TW" dirty="0" smtClean="0"/>
              <a:t>【</a:t>
            </a:r>
            <a:r>
              <a:rPr lang="zh-TW" altLang="en-US" dirty="0" smtClean="0"/>
              <a:t>資料表設計</a:t>
            </a:r>
            <a:r>
              <a:rPr lang="en-US" altLang="zh-TW" dirty="0" smtClean="0"/>
              <a:t>】</a:t>
            </a:r>
            <a:r>
              <a:rPr lang="zh-TW" altLang="en-US" dirty="0" smtClean="0"/>
              <a:t>，或者在如上圖的功能清單中點選</a:t>
            </a:r>
            <a:r>
              <a:rPr lang="en-US" altLang="zh-TW" dirty="0" smtClean="0"/>
              <a:t>【</a:t>
            </a:r>
            <a:r>
              <a:rPr lang="zh-TW" altLang="en-US" dirty="0" smtClean="0"/>
              <a:t>設計檢視</a:t>
            </a:r>
            <a:r>
              <a:rPr lang="en-US" altLang="zh-TW" dirty="0" smtClean="0"/>
              <a:t>】</a:t>
            </a:r>
            <a:r>
              <a:rPr lang="zh-TW" altLang="en-US" dirty="0" smtClean="0"/>
              <a:t>，就會進入</a:t>
            </a:r>
            <a:r>
              <a:rPr lang="en-US" altLang="zh-TW" dirty="0" smtClean="0"/>
              <a:t>【</a:t>
            </a:r>
            <a:r>
              <a:rPr lang="zh-TW" altLang="en-US" dirty="0" smtClean="0"/>
              <a:t>設計檢視</a:t>
            </a:r>
            <a:r>
              <a:rPr lang="en-US" altLang="zh-TW" dirty="0" smtClean="0"/>
              <a:t>】</a:t>
            </a:r>
            <a:r>
              <a:rPr lang="zh-TW" altLang="en-US" dirty="0" smtClean="0"/>
              <a:t>視窗。</a:t>
            </a:r>
            <a:endParaRPr lang="en-US" altLang="zh-TW" dirty="0" smtClean="0"/>
          </a:p>
          <a:p>
            <a:r>
              <a:rPr lang="zh-TW" altLang="en-US" dirty="0" smtClean="0"/>
              <a:t>在此視窗中提供了設計資料表最完整的功能，雖然對一般初學者而言比較困難，卻很值得深入瞭解，所以我們用較多的篇幅來介紹此功能。</a:t>
            </a:r>
            <a:endParaRPr lang="zh-TW"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normAutofit/>
          </a:bodyPr>
          <a:lstStyle/>
          <a:p>
            <a:r>
              <a:rPr lang="zh-TW" altLang="en-US" dirty="0" smtClean="0"/>
              <a:t>設計</a:t>
            </a:r>
            <a:r>
              <a:rPr lang="zh-TW" altLang="en-US" dirty="0"/>
              <a:t>表格的順序一般如下：</a:t>
            </a:r>
          </a:p>
          <a:p>
            <a:pPr marL="514350" indent="-514350">
              <a:buFont typeface="+mj-lt"/>
              <a:buAutoNum type="arabicPeriod"/>
            </a:pPr>
            <a:r>
              <a:rPr lang="zh-TW" altLang="en-US" dirty="0" smtClean="0"/>
              <a:t>設計</a:t>
            </a:r>
            <a:r>
              <a:rPr lang="zh-TW" altLang="en-US" dirty="0"/>
              <a:t>個別欄位：</a:t>
            </a:r>
            <a:endParaRPr lang="en-US" altLang="zh-TW" dirty="0"/>
          </a:p>
          <a:p>
            <a:pPr lvl="1"/>
            <a:r>
              <a:rPr lang="zh-TW" altLang="en-US" dirty="0" smtClean="0"/>
              <a:t>輸入</a:t>
            </a:r>
            <a:r>
              <a:rPr lang="zh-TW" altLang="en-US" dirty="0"/>
              <a:t>欄位名稱</a:t>
            </a:r>
          </a:p>
          <a:p>
            <a:pPr lvl="1"/>
            <a:r>
              <a:rPr lang="zh-TW" altLang="en-US" dirty="0" smtClean="0"/>
              <a:t>選取</a:t>
            </a:r>
            <a:r>
              <a:rPr lang="zh-TW" altLang="en-US" dirty="0"/>
              <a:t>資料類型：如字串或數值</a:t>
            </a:r>
          </a:p>
          <a:p>
            <a:pPr lvl="1"/>
            <a:r>
              <a:rPr lang="zh-TW" altLang="en-US" dirty="0" smtClean="0"/>
              <a:t>設定</a:t>
            </a:r>
            <a:r>
              <a:rPr lang="zh-TW" altLang="en-US" dirty="0"/>
              <a:t>欄位資料的一般限制</a:t>
            </a:r>
          </a:p>
          <a:p>
            <a:pPr marL="514350" indent="-514350">
              <a:buFont typeface="+mj-lt"/>
              <a:buAutoNum type="arabicPeriod"/>
            </a:pPr>
            <a:r>
              <a:rPr lang="zh-TW" altLang="en-US" dirty="0" smtClean="0"/>
              <a:t>設計</a:t>
            </a:r>
            <a:r>
              <a:rPr lang="zh-TW" altLang="en-US" dirty="0"/>
              <a:t>整個表格內欄位間的限制：如主鍵</a:t>
            </a:r>
            <a:r>
              <a:rPr lang="en-US" altLang="zh-TW" dirty="0"/>
              <a:t>(primary key)</a:t>
            </a:r>
            <a:endParaRPr lang="zh-TW" altLang="en-US" dirty="0"/>
          </a:p>
          <a:p>
            <a:pPr marL="514350" indent="-514350">
              <a:buFont typeface="+mj-lt"/>
              <a:buAutoNum type="arabicPeriod"/>
            </a:pPr>
            <a:r>
              <a:rPr lang="zh-TW" altLang="en-US" dirty="0" smtClean="0"/>
              <a:t>設計</a:t>
            </a:r>
            <a:r>
              <a:rPr lang="zh-TW" altLang="en-US" dirty="0"/>
              <a:t>表格間的限制：如外來鍵</a:t>
            </a:r>
            <a:r>
              <a:rPr lang="en-US" altLang="zh-TW" dirty="0"/>
              <a:t>(foreign key)</a:t>
            </a:r>
            <a:endParaRPr lang="zh-TW" altLang="en-US" dirty="0"/>
          </a:p>
          <a:p>
            <a:endParaRPr lang="zh-TW" altLang="en-US" dirty="0"/>
          </a:p>
        </p:txBody>
      </p:sp>
    </p:spTree>
    <p:extLst>
      <p:ext uri="{BB962C8B-B14F-4D97-AF65-F5344CB8AC3E}">
        <p14:creationId xmlns:p14="http://schemas.microsoft.com/office/powerpoint/2010/main" val="30779560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lstStyle/>
          <a:p>
            <a:r>
              <a:rPr lang="zh-TW" altLang="en-US" dirty="0" smtClean="0"/>
              <a:t>假設我們同之前所介紹，利用</a:t>
            </a:r>
            <a:r>
              <a:rPr lang="en-US" altLang="zh-TW" dirty="0" smtClean="0"/>
              <a:t>【</a:t>
            </a:r>
            <a:r>
              <a:rPr lang="zh-TW" altLang="en-US" dirty="0" smtClean="0"/>
              <a:t>資料表</a:t>
            </a:r>
            <a:r>
              <a:rPr lang="en-US" altLang="zh-TW" dirty="0" smtClean="0"/>
              <a:t>】</a:t>
            </a:r>
            <a:r>
              <a:rPr lang="zh-TW" altLang="en-US" dirty="0" smtClean="0"/>
              <a:t>選項提供的功能建立了學生表格，但是之後想針對「排名」欄位，限定裡面的值必須是大於</a:t>
            </a:r>
            <a:r>
              <a:rPr lang="en-US" altLang="zh-TW" dirty="0" smtClean="0"/>
              <a:t>0</a:t>
            </a:r>
            <a:r>
              <a:rPr lang="zh-TW" altLang="en-US" dirty="0" smtClean="0"/>
              <a:t>的整數，則可以在資料庫視窗中，選取</a:t>
            </a:r>
            <a:r>
              <a:rPr lang="en-US" altLang="zh-TW" dirty="0" smtClean="0"/>
              <a:t>【Student】</a:t>
            </a:r>
            <a:r>
              <a:rPr lang="zh-TW" altLang="en-US" dirty="0" smtClean="0"/>
              <a:t>資料表物件後按右鍵，然後再選取</a:t>
            </a:r>
            <a:r>
              <a:rPr lang="en-US" altLang="zh-TW" dirty="0" smtClean="0"/>
              <a:t>【</a:t>
            </a:r>
            <a:r>
              <a:rPr lang="zh-TW" altLang="en-US" dirty="0" smtClean="0"/>
              <a:t>設計檢視</a:t>
            </a:r>
            <a:r>
              <a:rPr lang="en-US" altLang="zh-TW" dirty="0" smtClean="0"/>
              <a:t>】</a:t>
            </a:r>
            <a:r>
              <a:rPr lang="zh-TW" altLang="en-US" dirty="0" smtClean="0"/>
              <a:t>選項，則會進入</a:t>
            </a:r>
            <a:r>
              <a:rPr lang="en-US" altLang="zh-TW" dirty="0" smtClean="0"/>
              <a:t>【</a:t>
            </a:r>
            <a:r>
              <a:rPr lang="zh-TW" altLang="en-US" dirty="0" smtClean="0"/>
              <a:t>設計檢視</a:t>
            </a:r>
            <a:r>
              <a:rPr lang="en-US" altLang="zh-TW" dirty="0" smtClean="0"/>
              <a:t>】</a:t>
            </a:r>
            <a:r>
              <a:rPr lang="zh-TW" altLang="en-US" dirty="0" smtClean="0"/>
              <a:t>畫面。</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13-1 </a:t>
            </a:r>
            <a:r>
              <a:rPr lang="zh-TW" altLang="en-US" dirty="0" smtClean="0"/>
              <a:t>資料庫管理系統簡介</a:t>
            </a:r>
            <a:endParaRPr lang="zh-TW" altLang="en-US" dirty="0"/>
          </a:p>
        </p:txBody>
      </p:sp>
      <p:sp>
        <p:nvSpPr>
          <p:cNvPr id="2" name="內容版面配置區 1"/>
          <p:cNvSpPr>
            <a:spLocks noGrp="1"/>
          </p:cNvSpPr>
          <p:nvPr>
            <p:ph idx="1"/>
          </p:nvPr>
        </p:nvSpPr>
        <p:spPr>
          <a:xfrm>
            <a:off x="457200" y="1989138"/>
            <a:ext cx="8229600" cy="4137025"/>
          </a:xfrm>
        </p:spPr>
        <p:txBody>
          <a:bodyPr/>
          <a:lstStyle/>
          <a:p>
            <a:r>
              <a:rPr lang="zh-TW" altLang="en-US" dirty="0" smtClean="0"/>
              <a:t>當資料日漸複雜，使用者越來越多，在系統方面也會面臨到很多問題。</a:t>
            </a:r>
            <a:endParaRPr lang="en-US" altLang="zh-TW" dirty="0" smtClean="0"/>
          </a:p>
          <a:p>
            <a:r>
              <a:rPr lang="zh-TW" altLang="en-US" dirty="0" smtClean="0"/>
              <a:t>以下我們提出一些常見的問題，並討論資料庫系統的作法：</a:t>
            </a:r>
            <a:endParaRPr lang="en-US" altLang="zh-TW" dirty="0" smtClean="0"/>
          </a:p>
        </p:txBody>
      </p:sp>
      <p:graphicFrame>
        <p:nvGraphicFramePr>
          <p:cNvPr id="3" name="資料庫圖表 2"/>
          <p:cNvGraphicFramePr/>
          <p:nvPr>
            <p:extLst>
              <p:ext uri="{D42A27DB-BD31-4B8C-83A1-F6EECF244321}">
                <p14:modId xmlns:p14="http://schemas.microsoft.com/office/powerpoint/2010/main" val="3824316495"/>
              </p:ext>
            </p:extLst>
          </p:nvPr>
        </p:nvGraphicFramePr>
        <p:xfrm>
          <a:off x="808813" y="3787950"/>
          <a:ext cx="787587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normAutofit/>
          </a:bodyPr>
          <a:lstStyle/>
          <a:p>
            <a:r>
              <a:rPr lang="zh-TW" altLang="en-US" dirty="0" smtClean="0"/>
              <a:t>這裡可以看到在</a:t>
            </a:r>
            <a:r>
              <a:rPr lang="en-US" altLang="zh-TW" dirty="0" smtClean="0"/>
              <a:t>【</a:t>
            </a:r>
            <a:r>
              <a:rPr lang="zh-TW" altLang="en-US" dirty="0" smtClean="0"/>
              <a:t>欄位名稱</a:t>
            </a:r>
            <a:r>
              <a:rPr lang="en-US" altLang="zh-TW" dirty="0" smtClean="0"/>
              <a:t>】</a:t>
            </a:r>
            <a:r>
              <a:rPr lang="zh-TW" altLang="en-US" dirty="0" smtClean="0"/>
              <a:t>的部分列出了</a:t>
            </a:r>
            <a:r>
              <a:rPr lang="en-US" altLang="zh-TW" dirty="0" smtClean="0"/>
              <a:t>Student</a:t>
            </a:r>
            <a:r>
              <a:rPr lang="zh-TW" altLang="en-US" dirty="0" smtClean="0"/>
              <a:t>資料表的</a:t>
            </a:r>
            <a:r>
              <a:rPr lang="en-US" altLang="zh-TW" dirty="0" smtClean="0"/>
              <a:t>8</a:t>
            </a:r>
            <a:r>
              <a:rPr lang="zh-TW" altLang="en-US" dirty="0" smtClean="0"/>
              <a:t>個欄位，而且</a:t>
            </a:r>
            <a:r>
              <a:rPr lang="en-US" altLang="zh-TW" dirty="0" smtClean="0"/>
              <a:t>【</a:t>
            </a:r>
            <a:r>
              <a:rPr lang="zh-TW" altLang="en-US" dirty="0" smtClean="0"/>
              <a:t>資料類型</a:t>
            </a:r>
            <a:r>
              <a:rPr lang="en-US" altLang="zh-TW" dirty="0" smtClean="0"/>
              <a:t>】</a:t>
            </a:r>
            <a:r>
              <a:rPr lang="zh-TW" altLang="en-US" dirty="0" smtClean="0"/>
              <a:t>也分別被指定好。</a:t>
            </a:r>
            <a:endParaRPr lang="en-US" altLang="zh-TW" dirty="0" smtClean="0"/>
          </a:p>
          <a:p>
            <a:r>
              <a:rPr lang="zh-TW" altLang="en-US" dirty="0" smtClean="0"/>
              <a:t>讀者或許會奇怪，之前我們並沒有替</a:t>
            </a:r>
            <a:r>
              <a:rPr lang="en-US" altLang="zh-TW" dirty="0" smtClean="0"/>
              <a:t>Student</a:t>
            </a:r>
            <a:r>
              <a:rPr lang="zh-TW" altLang="en-US" dirty="0" smtClean="0"/>
              <a:t>資料表的欄位指定資料類型，其實這些類型是</a:t>
            </a:r>
            <a:r>
              <a:rPr lang="en-US" altLang="zh-TW" dirty="0" smtClean="0"/>
              <a:t>Access</a:t>
            </a:r>
            <a:r>
              <a:rPr lang="zh-TW" altLang="en-US" dirty="0" smtClean="0"/>
              <a:t>根據你輸入的資料自動幫你設計的。</a:t>
            </a:r>
            <a:endParaRPr lang="zh-TW"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normAutofit lnSpcReduction="10000"/>
          </a:bodyPr>
          <a:lstStyle/>
          <a:p>
            <a:r>
              <a:rPr lang="zh-TW" altLang="en-US" dirty="0"/>
              <a:t>在</a:t>
            </a:r>
            <a:r>
              <a:rPr lang="en-US" altLang="zh-TW" dirty="0"/>
              <a:t>【</a:t>
            </a:r>
            <a:r>
              <a:rPr lang="zh-TW" altLang="en-US" dirty="0"/>
              <a:t>設計檢視</a:t>
            </a:r>
            <a:r>
              <a:rPr lang="en-US" altLang="zh-TW" dirty="0"/>
              <a:t>】</a:t>
            </a:r>
            <a:r>
              <a:rPr lang="zh-TW" altLang="en-US" dirty="0"/>
              <a:t>裡</a:t>
            </a:r>
            <a:r>
              <a:rPr lang="zh-TW" altLang="en-US" dirty="0" smtClean="0"/>
              <a:t>，可以</a:t>
            </a:r>
            <a:r>
              <a:rPr lang="zh-TW" altLang="en-US" dirty="0"/>
              <a:t>自行選擇或更改成其他資料類型</a:t>
            </a:r>
            <a:r>
              <a:rPr lang="zh-TW" altLang="en-US" dirty="0" smtClean="0"/>
              <a:t>。</a:t>
            </a:r>
            <a:endParaRPr lang="en-US" altLang="zh-TW" dirty="0" smtClean="0"/>
          </a:p>
          <a:p>
            <a:r>
              <a:rPr lang="zh-TW" altLang="en-US" dirty="0" smtClean="0"/>
              <a:t>以下</a:t>
            </a:r>
            <a:r>
              <a:rPr lang="zh-TW" altLang="en-US" dirty="0"/>
              <a:t>大致說明幾項</a:t>
            </a:r>
            <a:r>
              <a:rPr lang="en-US" altLang="zh-TW" dirty="0"/>
              <a:t>Access</a:t>
            </a:r>
            <a:r>
              <a:rPr lang="zh-TW" altLang="en-US" dirty="0"/>
              <a:t>提供的資料型態</a:t>
            </a:r>
            <a:r>
              <a:rPr lang="zh-TW" altLang="en-US" dirty="0" smtClean="0"/>
              <a:t>：</a:t>
            </a:r>
            <a:endParaRPr lang="en-US" altLang="zh-TW" dirty="0" smtClean="0"/>
          </a:p>
          <a:p>
            <a:pPr lvl="1"/>
            <a:r>
              <a:rPr lang="zh-TW" altLang="zh-TW" dirty="0">
                <a:solidFill>
                  <a:schemeClr val="tx2"/>
                </a:solidFill>
              </a:rPr>
              <a:t>自動編號：</a:t>
            </a:r>
            <a:r>
              <a:rPr lang="zh-TW" altLang="zh-TW" dirty="0"/>
              <a:t>自動插入的唯一順序值，有時具有主鍵的功能。</a:t>
            </a:r>
          </a:p>
          <a:p>
            <a:pPr lvl="1"/>
            <a:r>
              <a:rPr lang="zh-TW" altLang="zh-TW" dirty="0">
                <a:solidFill>
                  <a:schemeClr val="tx2"/>
                </a:solidFill>
              </a:rPr>
              <a:t>簡短文字：</a:t>
            </a:r>
            <a:r>
              <a:rPr lang="zh-TW" altLang="zh-TW" dirty="0"/>
              <a:t>資料為字串，最長可包含</a:t>
            </a:r>
            <a:r>
              <a:rPr lang="en-US" altLang="zh-TW" dirty="0"/>
              <a:t>255</a:t>
            </a:r>
            <a:r>
              <a:rPr lang="zh-TW" altLang="zh-TW" dirty="0"/>
              <a:t>個字元。</a:t>
            </a:r>
          </a:p>
          <a:p>
            <a:pPr lvl="1"/>
            <a:r>
              <a:rPr lang="zh-TW" altLang="zh-TW" dirty="0">
                <a:solidFill>
                  <a:schemeClr val="tx2"/>
                </a:solidFill>
              </a:rPr>
              <a:t>長文字：</a:t>
            </a:r>
            <a:r>
              <a:rPr lang="zh-TW" altLang="zh-TW" dirty="0"/>
              <a:t>可輸入一長段文章，最長為</a:t>
            </a:r>
            <a:r>
              <a:rPr lang="en-US" altLang="zh-TW" dirty="0"/>
              <a:t>63999</a:t>
            </a:r>
            <a:r>
              <a:rPr lang="zh-TW" altLang="zh-TW" dirty="0"/>
              <a:t>個字元。</a:t>
            </a:r>
          </a:p>
          <a:p>
            <a:endParaRPr lang="en-US" altLang="zh-TW" dirty="0" smtClean="0"/>
          </a:p>
          <a:p>
            <a:pPr lvl="1"/>
            <a:endParaRPr lang="zh-TW" altLang="en-US" dirty="0"/>
          </a:p>
        </p:txBody>
      </p:sp>
    </p:spTree>
    <p:extLst>
      <p:ext uri="{BB962C8B-B14F-4D97-AF65-F5344CB8AC3E}">
        <p14:creationId xmlns:p14="http://schemas.microsoft.com/office/powerpoint/2010/main" val="32793618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normAutofit fontScale="92500" lnSpcReduction="20000"/>
          </a:bodyPr>
          <a:lstStyle/>
          <a:p>
            <a:pPr lvl="1">
              <a:lnSpc>
                <a:spcPct val="110000"/>
              </a:lnSpc>
            </a:pPr>
            <a:r>
              <a:rPr lang="zh-TW" altLang="zh-TW" dirty="0">
                <a:solidFill>
                  <a:schemeClr val="tx2"/>
                </a:solidFill>
              </a:rPr>
              <a:t>數字：</a:t>
            </a:r>
            <a:r>
              <a:rPr lang="zh-TW" altLang="zh-TW" dirty="0"/>
              <a:t>資料為可計算之數值，可根據資料值的範圍或是否允許小數點，選擇「整數」、「長整數」、「單</a:t>
            </a:r>
            <a:r>
              <a:rPr lang="zh-TW" altLang="zh-TW" dirty="0">
                <a:solidFill>
                  <a:schemeClr val="tx2"/>
                </a:solidFill>
              </a:rPr>
              <a:t>精準度」或「雙精準度」等。</a:t>
            </a:r>
          </a:p>
          <a:p>
            <a:pPr lvl="1">
              <a:lnSpc>
                <a:spcPct val="110000"/>
              </a:lnSpc>
            </a:pPr>
            <a:r>
              <a:rPr lang="zh-TW" altLang="zh-TW" dirty="0">
                <a:solidFill>
                  <a:schemeClr val="tx2"/>
                </a:solidFill>
              </a:rPr>
              <a:t>日期</a:t>
            </a:r>
            <a:r>
              <a:rPr lang="en-US" altLang="zh-TW" dirty="0">
                <a:solidFill>
                  <a:schemeClr val="tx2"/>
                </a:solidFill>
              </a:rPr>
              <a:t>/</a:t>
            </a:r>
            <a:r>
              <a:rPr lang="zh-TW" altLang="zh-TW" dirty="0">
                <a:solidFill>
                  <a:schemeClr val="tx2"/>
                </a:solidFill>
              </a:rPr>
              <a:t>時間：</a:t>
            </a:r>
            <a:r>
              <a:rPr lang="zh-TW" altLang="zh-TW" dirty="0"/>
              <a:t>其中包含年、月、日、時、分、秒。</a:t>
            </a:r>
          </a:p>
          <a:p>
            <a:pPr lvl="1">
              <a:lnSpc>
                <a:spcPct val="110000"/>
              </a:lnSpc>
            </a:pPr>
            <a:r>
              <a:rPr lang="zh-TW" altLang="zh-TW" dirty="0">
                <a:solidFill>
                  <a:schemeClr val="tx2"/>
                </a:solidFill>
              </a:rPr>
              <a:t>是</a:t>
            </a:r>
            <a:r>
              <a:rPr lang="en-US" altLang="zh-TW" dirty="0">
                <a:solidFill>
                  <a:schemeClr val="tx2"/>
                </a:solidFill>
              </a:rPr>
              <a:t>/</a:t>
            </a:r>
            <a:r>
              <a:rPr lang="zh-TW" altLang="zh-TW" dirty="0">
                <a:solidFill>
                  <a:schemeClr val="tx2"/>
                </a:solidFill>
              </a:rPr>
              <a:t>否：</a:t>
            </a:r>
            <a:r>
              <a:rPr lang="zh-TW" altLang="zh-TW" dirty="0"/>
              <a:t>只能在二種值中選一，譬如「是</a:t>
            </a:r>
            <a:r>
              <a:rPr lang="en-US" altLang="zh-TW" dirty="0"/>
              <a:t>/</a:t>
            </a:r>
            <a:r>
              <a:rPr lang="zh-TW" altLang="zh-TW" dirty="0"/>
              <a:t>否</a:t>
            </a:r>
            <a:r>
              <a:rPr lang="en-US" altLang="zh-TW" dirty="0"/>
              <a:t> (Yes/No)</a:t>
            </a:r>
            <a:r>
              <a:rPr lang="zh-TW" altLang="zh-TW" dirty="0"/>
              <a:t>」、「真</a:t>
            </a:r>
            <a:r>
              <a:rPr lang="en-US" altLang="zh-TW" dirty="0"/>
              <a:t>/</a:t>
            </a:r>
            <a:r>
              <a:rPr lang="zh-TW" altLang="zh-TW" dirty="0"/>
              <a:t>假</a:t>
            </a:r>
            <a:r>
              <a:rPr lang="en-US" altLang="zh-TW" dirty="0"/>
              <a:t> (True/False)</a:t>
            </a:r>
            <a:r>
              <a:rPr lang="zh-TW" altLang="zh-TW" dirty="0"/>
              <a:t>」 或「開</a:t>
            </a:r>
            <a:r>
              <a:rPr lang="en-US" altLang="zh-TW" dirty="0"/>
              <a:t>/</a:t>
            </a:r>
            <a:r>
              <a:rPr lang="zh-TW" altLang="zh-TW" dirty="0"/>
              <a:t>關</a:t>
            </a:r>
            <a:r>
              <a:rPr lang="en-US" altLang="zh-TW" dirty="0"/>
              <a:t> (On/Off)</a:t>
            </a:r>
            <a:r>
              <a:rPr lang="zh-TW" altLang="zh-TW" dirty="0"/>
              <a:t>」。</a:t>
            </a:r>
          </a:p>
          <a:p>
            <a:pPr lvl="1">
              <a:lnSpc>
                <a:spcPct val="110000"/>
              </a:lnSpc>
            </a:pPr>
            <a:r>
              <a:rPr lang="en-US" altLang="zh-TW" dirty="0">
                <a:solidFill>
                  <a:schemeClr val="tx2"/>
                </a:solidFill>
              </a:rPr>
              <a:t>OLE</a:t>
            </a:r>
            <a:r>
              <a:rPr lang="zh-TW" altLang="zh-TW" dirty="0">
                <a:solidFill>
                  <a:schemeClr val="tx2"/>
                </a:solidFill>
              </a:rPr>
              <a:t>物件：</a:t>
            </a:r>
            <a:r>
              <a:rPr lang="zh-TW" altLang="zh-TW" dirty="0"/>
              <a:t>其他程式建立的</a:t>
            </a:r>
            <a:r>
              <a:rPr lang="en-US" altLang="zh-TW" dirty="0"/>
              <a:t>OLE</a:t>
            </a:r>
            <a:r>
              <a:rPr lang="zh-TW" altLang="zh-TW" dirty="0"/>
              <a:t>物件，如圖形或</a:t>
            </a:r>
            <a:r>
              <a:rPr lang="en-US" altLang="zh-TW" dirty="0"/>
              <a:t>Word</a:t>
            </a:r>
            <a:r>
              <a:rPr lang="zh-TW" altLang="zh-TW" dirty="0"/>
              <a:t>文件，可連結或內嵌在</a:t>
            </a:r>
            <a:r>
              <a:rPr lang="en-US" altLang="zh-TW" dirty="0"/>
              <a:t> Microsoft Access </a:t>
            </a:r>
            <a:r>
              <a:rPr lang="zh-TW" altLang="zh-TW" dirty="0"/>
              <a:t>資料表之中</a:t>
            </a:r>
            <a:r>
              <a:rPr lang="zh-TW" altLang="zh-TW" dirty="0" smtClean="0"/>
              <a:t>。</a:t>
            </a:r>
            <a:endParaRPr lang="zh-TW" altLang="zh-TW" dirty="0"/>
          </a:p>
          <a:p>
            <a:pPr lvl="1"/>
            <a:endParaRPr lang="zh-TW" altLang="en-US" dirty="0"/>
          </a:p>
        </p:txBody>
      </p:sp>
    </p:spTree>
    <p:extLst>
      <p:ext uri="{BB962C8B-B14F-4D97-AF65-F5344CB8AC3E}">
        <p14:creationId xmlns:p14="http://schemas.microsoft.com/office/powerpoint/2010/main" val="19707876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cstate="print"/>
          <a:srcRect/>
          <a:stretch>
            <a:fillRect/>
          </a:stretch>
        </p:blipFill>
        <p:spPr bwMode="auto">
          <a:xfrm>
            <a:off x="709612" y="1343025"/>
            <a:ext cx="7724775" cy="4619625"/>
          </a:xfrm>
          <a:prstGeom prst="rect">
            <a:avLst/>
          </a:prstGeom>
          <a:noFill/>
          <a:ln w="9525">
            <a:noFill/>
            <a:miter lim="800000"/>
            <a:headEnd/>
            <a:tailEnd/>
          </a:ln>
          <a:effectLst/>
        </p:spPr>
      </p:pic>
      <p:sp>
        <p:nvSpPr>
          <p:cNvPr id="4" name="向左箭號 3"/>
          <p:cNvSpPr/>
          <p:nvPr/>
        </p:nvSpPr>
        <p:spPr>
          <a:xfrm rot="21152147">
            <a:off x="6997561" y="1771759"/>
            <a:ext cx="1736646"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設計檢視畫面</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設計檢視</a:t>
            </a:r>
            <a:endParaRPr lang="zh-TW" altLang="en-US" dirty="0"/>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在上圖視窗的左下方，列舉了</a:t>
            </a:r>
            <a:r>
              <a:rPr lang="en-US" altLang="zh-TW" dirty="0" smtClean="0"/>
              <a:t>Access</a:t>
            </a:r>
            <a:r>
              <a:rPr lang="zh-TW" altLang="en-US" dirty="0" smtClean="0"/>
              <a:t>提供的限制欄位值的方式。如同之前的範例，我們希望「排名」的所有欄位值都必須是大於</a:t>
            </a:r>
            <a:r>
              <a:rPr lang="en-US" altLang="zh-TW" dirty="0" smtClean="0"/>
              <a:t>0</a:t>
            </a:r>
            <a:r>
              <a:rPr lang="zh-TW" altLang="en-US" dirty="0" smtClean="0"/>
              <a:t>，所以必須先選取「排名」欄位，接著在</a:t>
            </a:r>
            <a:r>
              <a:rPr lang="en-US" altLang="zh-TW" dirty="0" smtClean="0"/>
              <a:t>【</a:t>
            </a:r>
            <a:r>
              <a:rPr lang="zh-TW" altLang="en-US" dirty="0" smtClean="0"/>
              <a:t>驗證規則</a:t>
            </a:r>
            <a:r>
              <a:rPr lang="en-US" altLang="zh-TW" dirty="0" smtClean="0"/>
              <a:t>】</a:t>
            </a:r>
            <a:r>
              <a:rPr lang="zh-TW" altLang="en-US" dirty="0" smtClean="0"/>
              <a:t>那個格子中，填入一個數學限制式</a:t>
            </a:r>
            <a:r>
              <a:rPr lang="en-US" altLang="zh-TW" dirty="0" smtClean="0">
                <a:solidFill>
                  <a:srgbClr val="0070C0"/>
                </a:solidFill>
              </a:rPr>
              <a:t>&gt;0</a:t>
            </a:r>
            <a:r>
              <a:rPr lang="zh-TW" altLang="en-US" dirty="0" smtClean="0"/>
              <a:t>。</a:t>
            </a:r>
            <a:endParaRPr lang="en-US" altLang="zh-TW" dirty="0" smtClean="0"/>
          </a:p>
          <a:p>
            <a:r>
              <a:rPr lang="zh-TW" altLang="en-US" dirty="0" smtClean="0"/>
              <a:t>由於表格內已經存在了之前輸入的資料，所以在離開設計檢視畫面時，</a:t>
            </a:r>
            <a:r>
              <a:rPr lang="en-US" altLang="zh-TW" dirty="0" smtClean="0"/>
              <a:t>Access</a:t>
            </a:r>
            <a:r>
              <a:rPr lang="zh-TW" altLang="en-US" dirty="0" smtClean="0"/>
              <a:t>會詢問是否要利用新建立的限制式去檢查既有的資料，通常我們會回答</a:t>
            </a:r>
            <a:r>
              <a:rPr lang="en-US" altLang="zh-TW" dirty="0" smtClean="0"/>
              <a:t>【</a:t>
            </a:r>
            <a:r>
              <a:rPr lang="zh-TW" altLang="en-US" dirty="0" smtClean="0"/>
              <a:t>是</a:t>
            </a:r>
            <a:r>
              <a:rPr lang="en-US" altLang="zh-TW" dirty="0" smtClean="0"/>
              <a:t>】</a:t>
            </a:r>
            <a:r>
              <a:rPr lang="zh-TW" altLang="en-US" dirty="0" smtClean="0"/>
              <a:t>以便檢查資料的正確性。</a:t>
            </a:r>
            <a:endParaRPr lang="zh-TW"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a:xfrm>
            <a:off x="457200" y="1989138"/>
            <a:ext cx="8229600" cy="4137025"/>
          </a:xfrm>
        </p:spPr>
        <p:txBody>
          <a:bodyPr>
            <a:normAutofit lnSpcReduction="10000"/>
          </a:bodyPr>
          <a:lstStyle/>
          <a:p>
            <a:r>
              <a:rPr lang="zh-TW" altLang="en-US" dirty="0" smtClean="0"/>
              <a:t>視窗</a:t>
            </a:r>
            <a:r>
              <a:rPr lang="zh-TW" altLang="en-US" dirty="0"/>
              <a:t>左下方還有其他的限制方式，</a:t>
            </a:r>
            <a:r>
              <a:rPr lang="zh-TW" altLang="en-US" dirty="0" smtClean="0"/>
              <a:t>以下針對</a:t>
            </a:r>
            <a:r>
              <a:rPr lang="zh-TW" altLang="en-US" dirty="0"/>
              <a:t>比較常用的加以說明</a:t>
            </a:r>
            <a:r>
              <a:rPr lang="zh-TW" altLang="en-US" dirty="0" smtClean="0"/>
              <a:t>：</a:t>
            </a:r>
            <a:endParaRPr lang="en-US" altLang="zh-TW" dirty="0" smtClean="0"/>
          </a:p>
          <a:p>
            <a:pPr lvl="1"/>
            <a:r>
              <a:rPr lang="zh-TW" altLang="en-US" dirty="0" smtClean="0"/>
              <a:t>格式</a:t>
            </a:r>
            <a:endParaRPr lang="en-US" altLang="zh-TW" dirty="0" smtClean="0"/>
          </a:p>
          <a:p>
            <a:pPr lvl="1"/>
            <a:r>
              <a:rPr lang="zh-TW" altLang="en-US" dirty="0" smtClean="0"/>
              <a:t>輸入</a:t>
            </a:r>
            <a:r>
              <a:rPr lang="zh-TW" altLang="en-US" dirty="0"/>
              <a:t>遮罩</a:t>
            </a:r>
            <a:endParaRPr lang="en-US" altLang="zh-TW" dirty="0"/>
          </a:p>
          <a:p>
            <a:pPr lvl="1"/>
            <a:r>
              <a:rPr lang="zh-TW" altLang="en-US" dirty="0"/>
              <a:t>預設值</a:t>
            </a:r>
            <a:endParaRPr lang="en-US" altLang="zh-TW" dirty="0"/>
          </a:p>
          <a:p>
            <a:pPr lvl="1"/>
            <a:r>
              <a:rPr lang="zh-TW" altLang="en-US" dirty="0"/>
              <a:t>驗證規則</a:t>
            </a:r>
            <a:endParaRPr lang="en-US" altLang="zh-TW" dirty="0"/>
          </a:p>
          <a:p>
            <a:pPr lvl="1"/>
            <a:r>
              <a:rPr lang="zh-TW" altLang="en-US" dirty="0"/>
              <a:t>驗證文字</a:t>
            </a:r>
            <a:endParaRPr lang="en-US" altLang="zh-TW" dirty="0"/>
          </a:p>
          <a:p>
            <a:pPr lvl="1"/>
            <a:r>
              <a:rPr lang="zh-TW" altLang="en-US" dirty="0"/>
              <a:t>必須有資料</a:t>
            </a:r>
            <a:endParaRPr lang="en-US" altLang="zh-TW" dirty="0"/>
          </a:p>
          <a:p>
            <a:pPr lvl="1"/>
            <a:r>
              <a:rPr lang="zh-TW" altLang="en-US" dirty="0"/>
              <a:t>允許零長度字串</a:t>
            </a:r>
            <a:r>
              <a:rPr lang="zh-TW" altLang="en-US" dirty="0" smtClean="0"/>
              <a:t>索引</a:t>
            </a:r>
            <a:endParaRPr lang="zh-TW" altLang="en-US" dirty="0"/>
          </a:p>
        </p:txBody>
      </p:sp>
    </p:spTree>
    <p:extLst>
      <p:ext uri="{BB962C8B-B14F-4D97-AF65-F5344CB8AC3E}">
        <p14:creationId xmlns:p14="http://schemas.microsoft.com/office/powerpoint/2010/main" val="11912260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設計檢視</a:t>
            </a:r>
            <a:endParaRPr lang="zh-TW" altLang="en-US" dirty="0"/>
          </a:p>
        </p:txBody>
      </p:sp>
      <p:sp>
        <p:nvSpPr>
          <p:cNvPr id="2" name="內容版面配置區 1"/>
          <p:cNvSpPr>
            <a:spLocks noGrp="1"/>
          </p:cNvSpPr>
          <p:nvPr>
            <p:ph idx="1"/>
          </p:nvPr>
        </p:nvSpPr>
        <p:spPr/>
        <p:txBody>
          <a:bodyPr>
            <a:normAutofit/>
          </a:bodyPr>
          <a:lstStyle/>
          <a:p>
            <a:pPr marL="0" indent="0" algn="ctr">
              <a:buNone/>
            </a:pPr>
            <a:r>
              <a:rPr lang="zh-TW" altLang="en-US" dirty="0" smtClean="0">
                <a:solidFill>
                  <a:srgbClr val="C00000"/>
                </a:solidFill>
              </a:rPr>
              <a:t>格式</a:t>
            </a:r>
          </a:p>
          <a:p>
            <a:r>
              <a:rPr lang="zh-TW" altLang="en-US" dirty="0" smtClean="0"/>
              <a:t>格式是指資料顯示在螢幕上與列印出來的方式，也可直接在表單和報表物件上設定。</a:t>
            </a:r>
            <a:endParaRPr lang="en-US" altLang="zh-TW" dirty="0" smtClean="0"/>
          </a:p>
          <a:p>
            <a:r>
              <a:rPr lang="zh-TW" altLang="en-US" dirty="0" smtClean="0"/>
              <a:t>舉例來說，若設定格式為「百分比」，則欄位值「</a:t>
            </a:r>
            <a:r>
              <a:rPr lang="en-US" altLang="zh-TW" dirty="0" smtClean="0"/>
              <a:t>0.6</a:t>
            </a:r>
            <a:r>
              <a:rPr lang="zh-TW" altLang="en-US" dirty="0" smtClean="0"/>
              <a:t>」會顯示為「</a:t>
            </a:r>
            <a:r>
              <a:rPr lang="en-US" altLang="zh-TW" dirty="0" smtClean="0"/>
              <a:t>60%</a:t>
            </a:r>
            <a:r>
              <a:rPr lang="zh-TW" altLang="en-US" dirty="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lstStyle/>
          <a:p>
            <a:pPr marL="0" indent="0" algn="ctr">
              <a:buNone/>
            </a:pPr>
            <a:r>
              <a:rPr lang="zh-TW" altLang="en-US" dirty="0">
                <a:solidFill>
                  <a:srgbClr val="C00000"/>
                </a:solidFill>
              </a:rPr>
              <a:t>輸入遮罩</a:t>
            </a:r>
          </a:p>
          <a:p>
            <a:r>
              <a:rPr lang="zh-TW" altLang="en-US" dirty="0"/>
              <a:t>遮罩是用來提醒或控制資料輸入的樣子，設定輸入遮罩時是以分號隔出以下三個區段：</a:t>
            </a:r>
          </a:p>
          <a:p>
            <a:pPr lvl="1"/>
            <a:r>
              <a:rPr lang="zh-TW" altLang="en-US" dirty="0" smtClean="0"/>
              <a:t>第一</a:t>
            </a:r>
            <a:r>
              <a:rPr lang="zh-TW" altLang="en-US" dirty="0"/>
              <a:t>區段：遮罩本身。</a:t>
            </a:r>
          </a:p>
          <a:p>
            <a:pPr lvl="1"/>
            <a:r>
              <a:rPr lang="zh-TW" altLang="en-US" dirty="0" smtClean="0"/>
              <a:t>第二</a:t>
            </a:r>
            <a:r>
              <a:rPr lang="zh-TW" altLang="en-US" dirty="0"/>
              <a:t>區段：「</a:t>
            </a:r>
            <a:r>
              <a:rPr lang="en-US" altLang="zh-TW" dirty="0"/>
              <a:t>0</a:t>
            </a:r>
            <a:r>
              <a:rPr lang="zh-TW" altLang="en-US" dirty="0"/>
              <a:t>」表示顯示在螢幕上</a:t>
            </a:r>
            <a:r>
              <a:rPr lang="en-US" altLang="zh-TW" dirty="0"/>
              <a:t>(</a:t>
            </a:r>
            <a:r>
              <a:rPr lang="zh-TW" altLang="en-US" dirty="0"/>
              <a:t>非使用者輸入</a:t>
            </a:r>
            <a:r>
              <a:rPr lang="en-US" altLang="zh-TW" dirty="0"/>
              <a:t>)</a:t>
            </a:r>
            <a:r>
              <a:rPr lang="zh-TW" altLang="en-US" dirty="0"/>
              <a:t>的符號也會被儲存在資料庫中；否則使用「</a:t>
            </a:r>
            <a:r>
              <a:rPr lang="en-US" altLang="zh-TW" dirty="0"/>
              <a:t>1</a:t>
            </a:r>
            <a:r>
              <a:rPr lang="zh-TW" altLang="en-US" dirty="0"/>
              <a:t>」。</a:t>
            </a:r>
          </a:p>
          <a:p>
            <a:pPr lvl="1"/>
            <a:r>
              <a:rPr lang="zh-TW" altLang="en-US" dirty="0" smtClean="0"/>
              <a:t>第三</a:t>
            </a:r>
            <a:r>
              <a:rPr lang="zh-TW" altLang="en-US" dirty="0"/>
              <a:t>區段：提醒使用者輸入的定位字元。</a:t>
            </a:r>
          </a:p>
          <a:p>
            <a:endParaRPr lang="zh-TW" altLang="en-US" dirty="0"/>
          </a:p>
        </p:txBody>
      </p:sp>
    </p:spTree>
    <p:extLst>
      <p:ext uri="{BB962C8B-B14F-4D97-AF65-F5344CB8AC3E}">
        <p14:creationId xmlns:p14="http://schemas.microsoft.com/office/powerpoint/2010/main" val="2753856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normAutofit/>
          </a:bodyPr>
          <a:lstStyle/>
          <a:p>
            <a:r>
              <a:rPr lang="zh-TW" altLang="en-US" dirty="0" smtClean="0"/>
              <a:t>譬如，若定義了「電話號碼」欄位，則可設定其輸入遮罩為「</a:t>
            </a:r>
            <a:r>
              <a:rPr lang="en-US" altLang="zh-TW" dirty="0" smtClean="0"/>
              <a:t>\(999\) 0000\-0000;0;#</a:t>
            </a:r>
            <a:r>
              <a:rPr lang="zh-TW" altLang="en-US" dirty="0" smtClean="0"/>
              <a:t>」。</a:t>
            </a:r>
            <a:endParaRPr lang="en-US" altLang="zh-TW" dirty="0" smtClean="0"/>
          </a:p>
          <a:p>
            <a:r>
              <a:rPr lang="zh-TW" altLang="en-US" dirty="0" smtClean="0"/>
              <a:t>這裡「</a:t>
            </a:r>
            <a:r>
              <a:rPr lang="en-US" altLang="zh-TW" dirty="0" smtClean="0"/>
              <a:t>9</a:t>
            </a:r>
            <a:r>
              <a:rPr lang="zh-TW" altLang="en-US" dirty="0" smtClean="0"/>
              <a:t>」代表數字或空格，「</a:t>
            </a:r>
            <a:r>
              <a:rPr lang="en-US" altLang="zh-TW" dirty="0" smtClean="0"/>
              <a:t>0</a:t>
            </a:r>
            <a:r>
              <a:rPr lang="zh-TW" altLang="en-US" dirty="0" smtClean="0"/>
              <a:t>」代表數字，而要顯示在螢幕上的符號如「</a:t>
            </a:r>
            <a:r>
              <a:rPr lang="en-US" altLang="zh-TW" dirty="0" smtClean="0"/>
              <a:t>(</a:t>
            </a:r>
            <a:r>
              <a:rPr lang="zh-TW" altLang="en-US" dirty="0" smtClean="0"/>
              <a:t>」，前面要加入反斜線「</a:t>
            </a:r>
            <a:r>
              <a:rPr lang="en-US" altLang="zh-TW" dirty="0" smtClean="0"/>
              <a:t>\</a:t>
            </a:r>
            <a:r>
              <a:rPr lang="zh-TW" altLang="en-US" dirty="0" smtClean="0"/>
              <a:t>」。</a:t>
            </a:r>
            <a:endParaRPr lang="en-US" altLang="zh-TW" dirty="0" smtClean="0"/>
          </a:p>
        </p:txBody>
      </p:sp>
    </p:spTree>
    <p:extLst>
      <p:ext uri="{BB962C8B-B14F-4D97-AF65-F5344CB8AC3E}">
        <p14:creationId xmlns:p14="http://schemas.microsoft.com/office/powerpoint/2010/main" val="16258234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lstStyle/>
          <a:p>
            <a:r>
              <a:rPr lang="zh-TW" altLang="en-US" dirty="0"/>
              <a:t>設定之後，使用者在輸入畫面上會看到「</a:t>
            </a:r>
            <a:r>
              <a:rPr lang="en-US" altLang="zh-TW" dirty="0"/>
              <a:t>(###) ####-####</a:t>
            </a:r>
            <a:r>
              <a:rPr lang="zh-TW" altLang="en-US" dirty="0" smtClean="0"/>
              <a:t>」。</a:t>
            </a:r>
            <a:endParaRPr lang="en-US" altLang="zh-TW" dirty="0" smtClean="0"/>
          </a:p>
          <a:p>
            <a:r>
              <a:rPr lang="zh-TW" altLang="en-US" dirty="0" smtClean="0"/>
              <a:t>若</a:t>
            </a:r>
            <a:r>
              <a:rPr lang="zh-TW" altLang="en-US" dirty="0"/>
              <a:t>使用者輸入的資料為「</a:t>
            </a:r>
            <a:r>
              <a:rPr lang="en-US" altLang="zh-TW" dirty="0"/>
              <a:t>(02)2462-2102</a:t>
            </a:r>
            <a:r>
              <a:rPr lang="zh-TW" altLang="en-US" dirty="0"/>
              <a:t>」，則該資料可順利儲存在資料庫，但使用者無法輸入「</a:t>
            </a:r>
            <a:r>
              <a:rPr lang="en-US" altLang="zh-TW" dirty="0"/>
              <a:t>(02)246-2102</a:t>
            </a:r>
            <a:r>
              <a:rPr lang="zh-TW" altLang="en-US" dirty="0"/>
              <a:t>」，因為違反了規定的輸入數字個數</a:t>
            </a:r>
            <a:r>
              <a:rPr lang="zh-TW" altLang="en-US" dirty="0" smtClean="0"/>
              <a:t>。</a:t>
            </a:r>
            <a:endParaRPr lang="zh-TW" altLang="en-US" dirty="0"/>
          </a:p>
        </p:txBody>
      </p:sp>
    </p:spTree>
    <p:extLst>
      <p:ext uri="{BB962C8B-B14F-4D97-AF65-F5344CB8AC3E}">
        <p14:creationId xmlns:p14="http://schemas.microsoft.com/office/powerpoint/2010/main" val="427203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2" name="內容版面配置區 1"/>
          <p:cNvSpPr>
            <a:spLocks noGrp="1"/>
          </p:cNvSpPr>
          <p:nvPr>
            <p:ph idx="1"/>
          </p:nvPr>
        </p:nvSpPr>
        <p:spPr/>
        <p:txBody>
          <a:bodyPr>
            <a:normAutofit/>
          </a:bodyPr>
          <a:lstStyle/>
          <a:p>
            <a:r>
              <a:rPr lang="zh-TW" altLang="en-US" dirty="0" smtClean="0"/>
              <a:t>當利用</a:t>
            </a:r>
            <a:r>
              <a:rPr lang="en-US" altLang="zh-TW" dirty="0" smtClean="0"/>
              <a:t>ATM</a:t>
            </a:r>
            <a:r>
              <a:rPr lang="zh-TW" altLang="en-US" dirty="0" smtClean="0"/>
              <a:t>做跨行轉帳時，雖然就使用者看來，是一個簡單的動作，但是影響到的卻是來自兩個銀行的兩個帳戶。</a:t>
            </a:r>
            <a:endParaRPr lang="en-US" altLang="zh-TW" dirty="0" smtClean="0"/>
          </a:p>
          <a:p>
            <a:r>
              <a:rPr lang="zh-TW" altLang="en-US" dirty="0" smtClean="0"/>
              <a:t>假設從</a:t>
            </a:r>
            <a:r>
              <a:rPr lang="en-US" altLang="zh-TW" dirty="0" smtClean="0"/>
              <a:t>A</a:t>
            </a:r>
            <a:r>
              <a:rPr lang="zh-TW" altLang="en-US" dirty="0" smtClean="0"/>
              <a:t>銀行的帳戶轉帳</a:t>
            </a:r>
            <a:r>
              <a:rPr lang="en-US" altLang="zh-TW" dirty="0" smtClean="0"/>
              <a:t>1</a:t>
            </a:r>
            <a:r>
              <a:rPr lang="zh-TW" altLang="en-US" dirty="0" smtClean="0"/>
              <a:t>萬元到</a:t>
            </a:r>
            <a:r>
              <a:rPr lang="en-US" altLang="zh-TW" dirty="0" smtClean="0"/>
              <a:t>B</a:t>
            </a:r>
            <a:r>
              <a:rPr lang="zh-TW" altLang="en-US" dirty="0" smtClean="0"/>
              <a:t>銀行的帳戶，裡面其實包含兩個動作：</a:t>
            </a:r>
            <a:endParaRPr lang="en-US" altLang="zh-TW" dirty="0" smtClean="0"/>
          </a:p>
          <a:p>
            <a:pPr lvl="1"/>
            <a:r>
              <a:rPr lang="zh-TW" altLang="en-US" dirty="0" smtClean="0"/>
              <a:t>從</a:t>
            </a:r>
            <a:r>
              <a:rPr lang="en-US" altLang="zh-TW" dirty="0" smtClean="0"/>
              <a:t>A</a:t>
            </a:r>
            <a:r>
              <a:rPr lang="zh-TW" altLang="en-US" dirty="0" smtClean="0"/>
              <a:t>銀行的帳戶扣款</a:t>
            </a:r>
            <a:r>
              <a:rPr lang="en-US" altLang="zh-TW" dirty="0" smtClean="0"/>
              <a:t>1</a:t>
            </a:r>
            <a:r>
              <a:rPr lang="zh-TW" altLang="en-US" dirty="0" smtClean="0"/>
              <a:t>萬元。</a:t>
            </a:r>
            <a:endParaRPr lang="en-US" altLang="zh-TW" dirty="0" smtClean="0"/>
          </a:p>
          <a:p>
            <a:pPr lvl="1"/>
            <a:r>
              <a:rPr lang="zh-TW" altLang="en-US" dirty="0" smtClean="0"/>
              <a:t>將</a:t>
            </a:r>
            <a:r>
              <a:rPr lang="en-US" altLang="zh-TW" dirty="0" smtClean="0"/>
              <a:t>B</a:t>
            </a:r>
            <a:r>
              <a:rPr lang="zh-TW" altLang="en-US" dirty="0" smtClean="0"/>
              <a:t>銀行的帳戶增加</a:t>
            </a:r>
            <a:r>
              <a:rPr lang="en-US" altLang="zh-TW" dirty="0" smtClean="0"/>
              <a:t>1</a:t>
            </a:r>
            <a:r>
              <a:rPr lang="zh-TW" altLang="en-US" dirty="0" smtClean="0"/>
              <a:t>萬元。</a:t>
            </a:r>
            <a:endParaRPr lang="en-US" altLang="zh-TW"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normAutofit/>
          </a:bodyPr>
          <a:lstStyle/>
          <a:p>
            <a:pPr marL="0" indent="0" algn="ctr">
              <a:buNone/>
            </a:pPr>
            <a:r>
              <a:rPr lang="zh-TW" altLang="en-US" dirty="0" smtClean="0">
                <a:solidFill>
                  <a:srgbClr val="C00000"/>
                </a:solidFill>
              </a:rPr>
              <a:t>預設值</a:t>
            </a:r>
          </a:p>
          <a:p>
            <a:r>
              <a:rPr lang="zh-TW" altLang="en-US" dirty="0" smtClean="0"/>
              <a:t>使用者若未輸入任何值，則系統會為該欄位自動補上此值。譬如，我們可將「性別」欄位預設值設定為「</a:t>
            </a:r>
            <a:r>
              <a:rPr lang="en-US" altLang="zh-TW" dirty="0" smtClean="0"/>
              <a:t>F</a:t>
            </a:r>
            <a:r>
              <a:rPr lang="zh-TW" altLang="en-US" dirty="0" smtClean="0"/>
              <a:t>」。</a:t>
            </a:r>
          </a:p>
          <a:p>
            <a:pPr marL="0" indent="0" algn="ctr">
              <a:buNone/>
            </a:pPr>
            <a:r>
              <a:rPr lang="zh-TW" altLang="en-US" dirty="0" smtClean="0">
                <a:solidFill>
                  <a:srgbClr val="C00000"/>
                </a:solidFill>
              </a:rPr>
              <a:t>驗證規則</a:t>
            </a:r>
          </a:p>
          <a:p>
            <a:r>
              <a:rPr lang="zh-TW" altLang="en-US" dirty="0" smtClean="0"/>
              <a:t>如同之前「排名」欄位所示，我們可利用函數或算數運算子來寫出限制輸入值的式子。</a:t>
            </a:r>
            <a:endParaRPr lang="zh-TW"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lstStyle/>
          <a:p>
            <a:r>
              <a:rPr lang="zh-TW" altLang="en-US" dirty="0"/>
              <a:t>譬如，我們可利用「</a:t>
            </a:r>
            <a:r>
              <a:rPr lang="en-US" altLang="zh-TW" dirty="0"/>
              <a:t>like</a:t>
            </a:r>
            <a:r>
              <a:rPr lang="zh-TW" altLang="en-US" dirty="0"/>
              <a:t>」函數，設定「電子郵件」欄位的驗證規則為「</a:t>
            </a:r>
            <a:r>
              <a:rPr lang="en-US" altLang="zh-TW" dirty="0"/>
              <a:t>like </a:t>
            </a:r>
            <a:r>
              <a:rPr lang="zh-TW" altLang="en-US" dirty="0"/>
              <a:t>“*</a:t>
            </a:r>
            <a:r>
              <a:rPr lang="en-US" altLang="zh-TW" dirty="0"/>
              <a:t>@*</a:t>
            </a:r>
            <a:r>
              <a:rPr lang="zh-TW" altLang="en-US" dirty="0"/>
              <a:t>”」，這就表示任一個電子郵件都必須有「</a:t>
            </a:r>
            <a:r>
              <a:rPr lang="en-US" altLang="zh-TW" dirty="0"/>
              <a:t>@</a:t>
            </a:r>
            <a:r>
              <a:rPr lang="zh-TW" altLang="en-US" dirty="0"/>
              <a:t>」符號，但是前後可加入任意個數的字元</a:t>
            </a:r>
            <a:r>
              <a:rPr lang="zh-TW" altLang="en-US" dirty="0" smtClean="0"/>
              <a:t>。</a:t>
            </a:r>
            <a:endParaRPr lang="en-US" altLang="zh-TW" dirty="0" smtClean="0"/>
          </a:p>
          <a:p>
            <a:r>
              <a:rPr lang="zh-TW" altLang="en-US" dirty="0" smtClean="0"/>
              <a:t>在</a:t>
            </a:r>
            <a:r>
              <a:rPr lang="en-US" altLang="zh-TW" dirty="0"/>
              <a:t>Access 2010</a:t>
            </a:r>
            <a:r>
              <a:rPr lang="zh-TW" altLang="en-US" dirty="0"/>
              <a:t>裡也提供了一個</a:t>
            </a:r>
            <a:r>
              <a:rPr lang="en-US" altLang="zh-TW" dirty="0"/>
              <a:t>【</a:t>
            </a:r>
            <a:r>
              <a:rPr lang="zh-TW" altLang="en-US" dirty="0"/>
              <a:t>運算式建立器</a:t>
            </a:r>
            <a:r>
              <a:rPr lang="en-US" altLang="zh-TW" dirty="0"/>
              <a:t>】</a:t>
            </a:r>
            <a:r>
              <a:rPr lang="zh-TW" altLang="en-US" dirty="0"/>
              <a:t>的小工具，協助使用者定義複雜的運算式</a:t>
            </a:r>
            <a:r>
              <a:rPr lang="zh-TW" altLang="en-US" dirty="0" smtClean="0"/>
              <a:t>。</a:t>
            </a:r>
            <a:endParaRPr lang="zh-TW" altLang="en-US" dirty="0"/>
          </a:p>
        </p:txBody>
      </p:sp>
    </p:spTree>
    <p:extLst>
      <p:ext uri="{BB962C8B-B14F-4D97-AF65-F5344CB8AC3E}">
        <p14:creationId xmlns:p14="http://schemas.microsoft.com/office/powerpoint/2010/main" val="56675382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lstStyle/>
          <a:p>
            <a:pPr marL="0" indent="0" algn="ctr">
              <a:buNone/>
            </a:pPr>
            <a:r>
              <a:rPr lang="zh-TW" altLang="en-US" dirty="0" smtClean="0">
                <a:solidFill>
                  <a:srgbClr val="C00000"/>
                </a:solidFill>
              </a:rPr>
              <a:t>驗證文字</a:t>
            </a:r>
          </a:p>
          <a:p>
            <a:r>
              <a:rPr lang="zh-TW" altLang="en-US" dirty="0" smtClean="0"/>
              <a:t>這裡是設定違反驗證規則時的提醒文字。</a:t>
            </a:r>
            <a:endParaRPr lang="en-US" altLang="zh-TW" dirty="0" smtClean="0"/>
          </a:p>
          <a:p>
            <a:r>
              <a:rPr lang="zh-TW" altLang="en-US" dirty="0" smtClean="0"/>
              <a:t>假設設定「電子郵件」欄位的驗證文字為「輸入資料不符規定」，當使用者輸入的「電子郵件」欄位值為「</a:t>
            </a:r>
            <a:r>
              <a:rPr lang="en-US" altLang="zh-TW" dirty="0" err="1" smtClean="0"/>
              <a:t>yahui</a:t>
            </a:r>
            <a:r>
              <a:rPr lang="zh-TW" altLang="en-US" dirty="0" smtClean="0"/>
              <a:t>」時，則螢幕上會跳出一個小視窗，包含了文字「輸入資料不符規定」，以便讓使用者知道有錯誤的產生。</a:t>
            </a:r>
            <a:endParaRPr lang="zh-TW"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lstStyle/>
          <a:p>
            <a:pPr marL="0" indent="0" algn="ctr">
              <a:buNone/>
            </a:pPr>
            <a:r>
              <a:rPr lang="zh-TW" altLang="en-US" dirty="0" smtClean="0">
                <a:solidFill>
                  <a:srgbClr val="C00000"/>
                </a:solidFill>
              </a:rPr>
              <a:t>必須有資料</a:t>
            </a:r>
          </a:p>
          <a:p>
            <a:r>
              <a:rPr lang="zh-TW" altLang="en-US" dirty="0" smtClean="0"/>
              <a:t>若填「是」的話， 則使用者一定要在第一次輸入某筆資料列時，就提供該欄位的資料。為了增加建立資料時的彈性， 通常是很重要的欄位， 如主鍵， 才會建議設定為「是」。</a:t>
            </a:r>
          </a:p>
          <a:p>
            <a:pPr marL="0" indent="0" algn="ctr">
              <a:buNone/>
            </a:pPr>
            <a:r>
              <a:rPr lang="zh-TW" altLang="en-US" dirty="0" smtClean="0">
                <a:solidFill>
                  <a:srgbClr val="C00000"/>
                </a:solidFill>
              </a:rPr>
              <a:t>允許零長度字串</a:t>
            </a:r>
          </a:p>
          <a:p>
            <a:r>
              <a:rPr lang="zh-TW" altLang="en-US" dirty="0" smtClean="0"/>
              <a:t>針對資料型態為「文字」或「備忘錄」的欄位，如果允許空字串，才可設定為「是」。</a:t>
            </a:r>
            <a:endParaRPr lang="zh-TW"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lstStyle/>
          <a:p>
            <a:pPr marL="0" indent="0" algn="ctr">
              <a:buNone/>
            </a:pPr>
            <a:r>
              <a:rPr lang="zh-TW" altLang="en-US" dirty="0" smtClean="0">
                <a:solidFill>
                  <a:srgbClr val="C00000"/>
                </a:solidFill>
              </a:rPr>
              <a:t>索引</a:t>
            </a:r>
          </a:p>
          <a:p>
            <a:r>
              <a:rPr lang="zh-TW" altLang="en-US" dirty="0" smtClean="0"/>
              <a:t>索引是一種可加快搜尋資料的結構，指定「是」則</a:t>
            </a:r>
            <a:r>
              <a:rPr lang="en-US" altLang="zh-TW" dirty="0" smtClean="0"/>
              <a:t>Access</a:t>
            </a:r>
            <a:r>
              <a:rPr lang="zh-TW" altLang="en-US" dirty="0" smtClean="0"/>
              <a:t>會幫此欄位建立索引，不過根據欄位值在表格中是否重複出現的特性，還必須再指定為「可重複」或「不可重複」。</a:t>
            </a:r>
            <a:endParaRPr lang="zh-TW"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設定主鍵和外來</a:t>
            </a:r>
            <a:r>
              <a:rPr lang="zh-TW" altLang="en-US" dirty="0" smtClean="0"/>
              <a:t>鍵</a:t>
            </a:r>
            <a:endParaRPr lang="zh-TW" altLang="en-US" dirty="0"/>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首先必須進入</a:t>
            </a:r>
            <a:r>
              <a:rPr lang="en-US" altLang="zh-TW" dirty="0" smtClean="0"/>
              <a:t>【</a:t>
            </a:r>
            <a:r>
              <a:rPr lang="zh-TW" altLang="en-US" dirty="0" smtClean="0"/>
              <a:t>設計檢視</a:t>
            </a:r>
            <a:r>
              <a:rPr lang="en-US" altLang="zh-TW" dirty="0" smtClean="0"/>
              <a:t>】</a:t>
            </a:r>
            <a:r>
              <a:rPr lang="zh-TW" altLang="en-US" dirty="0" smtClean="0"/>
              <a:t>的畫面。以成績表格為例，由於該表格的主鍵包含「學號」和「課程」兩個屬性，所以必須按住</a:t>
            </a:r>
            <a:r>
              <a:rPr lang="en-US" altLang="zh-TW" dirty="0" smtClean="0"/>
              <a:t>CTRL</a:t>
            </a:r>
            <a:r>
              <a:rPr lang="zh-TW" altLang="en-US" dirty="0" smtClean="0"/>
              <a:t>鍵或</a:t>
            </a:r>
            <a:r>
              <a:rPr lang="en-US" altLang="zh-TW" dirty="0" smtClean="0"/>
              <a:t>Shift</a:t>
            </a:r>
            <a:r>
              <a:rPr lang="zh-TW" altLang="en-US" dirty="0" smtClean="0"/>
              <a:t>鍵，利用滑鼠左鍵同時選取這兩個屬性後，再按滑鼠右鍵。</a:t>
            </a:r>
            <a:endParaRPr lang="en-US" altLang="zh-TW" dirty="0" smtClean="0"/>
          </a:p>
          <a:p>
            <a:r>
              <a:rPr lang="zh-TW" altLang="en-US" dirty="0"/>
              <a:t>接著在出現的清單中</a:t>
            </a:r>
            <a:r>
              <a:rPr lang="zh-TW" altLang="en-US" dirty="0" smtClean="0"/>
              <a:t>，選取</a:t>
            </a:r>
            <a:r>
              <a:rPr lang="en-US" altLang="zh-TW" dirty="0"/>
              <a:t>【</a:t>
            </a:r>
            <a:r>
              <a:rPr lang="zh-TW" altLang="en-US" dirty="0"/>
              <a:t>主索引鍵</a:t>
            </a:r>
            <a:r>
              <a:rPr lang="en-US" altLang="zh-TW" dirty="0"/>
              <a:t>】</a:t>
            </a:r>
            <a:r>
              <a:rPr lang="zh-TW" altLang="en-US" dirty="0"/>
              <a:t>，即完成設定。</a:t>
            </a:r>
            <a:r>
              <a:rPr lang="zh-TW" altLang="en-US" dirty="0" smtClean="0"/>
              <a:t>或者也</a:t>
            </a:r>
            <a:r>
              <a:rPr lang="zh-TW" altLang="en-US" dirty="0"/>
              <a:t>可在選取完屬性後，點選功能表</a:t>
            </a:r>
            <a:r>
              <a:rPr lang="en-US" altLang="zh-TW" dirty="0"/>
              <a:t>【</a:t>
            </a:r>
            <a:r>
              <a:rPr lang="zh-TW" altLang="en-US" dirty="0"/>
              <a:t>資料表工具</a:t>
            </a:r>
            <a:r>
              <a:rPr lang="en-US" altLang="zh-TW" dirty="0"/>
              <a:t>】</a:t>
            </a:r>
            <a:r>
              <a:rPr lang="zh-TW" altLang="en-US" dirty="0"/>
              <a:t>中的</a:t>
            </a:r>
            <a:r>
              <a:rPr lang="en-US" altLang="zh-TW" dirty="0"/>
              <a:t>【</a:t>
            </a:r>
            <a:r>
              <a:rPr lang="zh-TW" altLang="en-US" dirty="0"/>
              <a:t>設計</a:t>
            </a:r>
            <a:r>
              <a:rPr lang="en-US" altLang="zh-TW" dirty="0"/>
              <a:t>】</a:t>
            </a:r>
            <a:r>
              <a:rPr lang="zh-TW" altLang="en-US" dirty="0"/>
              <a:t>頁面，然後在出現的功能表中點選</a:t>
            </a:r>
            <a:r>
              <a:rPr lang="en-US" altLang="zh-TW" dirty="0"/>
              <a:t>【</a:t>
            </a:r>
            <a:r>
              <a:rPr lang="zh-TW" altLang="en-US" dirty="0"/>
              <a:t>主索引鍵</a:t>
            </a:r>
            <a:r>
              <a:rPr lang="en-US" altLang="zh-TW" dirty="0"/>
              <a:t>】</a:t>
            </a:r>
            <a:r>
              <a:rPr lang="zh-TW" altLang="en-US" dirty="0"/>
              <a:t>選項。</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設定主鍵和外來鍵</a:t>
            </a:r>
          </a:p>
        </p:txBody>
      </p:sp>
      <p:sp>
        <p:nvSpPr>
          <p:cNvPr id="3" name="內容版面配置區 2"/>
          <p:cNvSpPr>
            <a:spLocks noGrp="1"/>
          </p:cNvSpPr>
          <p:nvPr>
            <p:ph idx="1"/>
          </p:nvPr>
        </p:nvSpPr>
        <p:spPr/>
        <p:txBody>
          <a:bodyPr>
            <a:normAutofit/>
          </a:bodyPr>
          <a:lstStyle/>
          <a:p>
            <a:r>
              <a:rPr lang="zh-TW" altLang="en-US" dirty="0" smtClean="0"/>
              <a:t>設定</a:t>
            </a:r>
            <a:r>
              <a:rPr lang="zh-TW" altLang="en-US" dirty="0"/>
              <a:t>完主索引鍵之後，屬性的前面會出現如鑰匙般的小符號</a:t>
            </a:r>
            <a:r>
              <a:rPr lang="zh-TW" altLang="en-US" dirty="0" smtClean="0"/>
              <a:t>。注意</a:t>
            </a:r>
            <a:r>
              <a:rPr lang="en-US" altLang="zh-TW" dirty="0"/>
              <a:t>Access</a:t>
            </a:r>
            <a:r>
              <a:rPr lang="zh-TW" altLang="en-US" dirty="0"/>
              <a:t>使用「主索引鍵」這個詞來代表「主鍵」。</a:t>
            </a:r>
          </a:p>
          <a:p>
            <a:r>
              <a:rPr lang="zh-TW" altLang="en-US" dirty="0"/>
              <a:t>回到之前的</a:t>
            </a:r>
            <a:r>
              <a:rPr lang="en-US" altLang="zh-TW" dirty="0"/>
              <a:t>Student</a:t>
            </a:r>
            <a:r>
              <a:rPr lang="zh-TW" altLang="en-US" dirty="0"/>
              <a:t>表格，在</a:t>
            </a:r>
            <a:r>
              <a:rPr lang="en-US" altLang="zh-TW" dirty="0"/>
              <a:t>【</a:t>
            </a:r>
            <a:r>
              <a:rPr lang="zh-TW" altLang="en-US" dirty="0"/>
              <a:t>設計檢視</a:t>
            </a:r>
            <a:r>
              <a:rPr lang="en-US" altLang="zh-TW" dirty="0"/>
              <a:t>】</a:t>
            </a:r>
            <a:r>
              <a:rPr lang="zh-TW" altLang="en-US" dirty="0"/>
              <a:t>的視窗中，我們可將主索引鍵改設為「學號」欄位，此時</a:t>
            </a:r>
            <a:r>
              <a:rPr lang="en-US" altLang="zh-TW" dirty="0"/>
              <a:t>Access</a:t>
            </a:r>
            <a:r>
              <a:rPr lang="zh-TW" altLang="en-US" dirty="0"/>
              <a:t>預設的「識別碼」欄位不再是主鍵，我們即可以把它刪除</a:t>
            </a:r>
            <a:r>
              <a:rPr lang="zh-TW" altLang="en-US" dirty="0" smtClean="0"/>
              <a:t>。</a:t>
            </a:r>
            <a:endParaRPr lang="zh-TW" altLang="en-US" dirty="0"/>
          </a:p>
        </p:txBody>
      </p:sp>
    </p:spTree>
    <p:extLst>
      <p:ext uri="{BB962C8B-B14F-4D97-AF65-F5344CB8AC3E}">
        <p14:creationId xmlns:p14="http://schemas.microsoft.com/office/powerpoint/2010/main" val="25593533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pic>
        <p:nvPicPr>
          <p:cNvPr id="26626" name="Picture 2"/>
          <p:cNvPicPr>
            <a:picLocks noGrp="1" noChangeAspect="1" noChangeArrowheads="1"/>
          </p:cNvPicPr>
          <p:nvPr>
            <p:ph idx="1"/>
          </p:nvPr>
        </p:nvPicPr>
        <p:blipFill>
          <a:blip r:embed="rId2" cstate="print"/>
          <a:stretch>
            <a:fillRect/>
          </a:stretch>
        </p:blipFill>
        <p:spPr>
          <a:xfrm>
            <a:off x="1286635" y="2112156"/>
            <a:ext cx="6589250" cy="3301710"/>
          </a:xfrm>
          <a:ln>
            <a:solidFill>
              <a:schemeClr val="accent1">
                <a:lumMod val="75000"/>
              </a:schemeClr>
            </a:solidFill>
          </a:ln>
        </p:spPr>
      </p:pic>
      <p:sp>
        <p:nvSpPr>
          <p:cNvPr id="4" name="矩形 3"/>
          <p:cNvSpPr/>
          <p:nvPr/>
        </p:nvSpPr>
        <p:spPr>
          <a:xfrm>
            <a:off x="3761910" y="5598532"/>
            <a:ext cx="156966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設定主索引鍵</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p:txBody>
          <a:bodyPr/>
          <a:lstStyle/>
          <a:p>
            <a:r>
              <a:rPr lang="zh-TW" altLang="en-US" dirty="0" smtClean="0"/>
              <a:t>若要設定成績表格的外來鍵，必須注意到相關表格都已經設定好主索引鍵，接著再開啟</a:t>
            </a:r>
            <a:r>
              <a:rPr lang="en-US" altLang="zh-TW" dirty="0" smtClean="0"/>
              <a:t>【</a:t>
            </a:r>
            <a:r>
              <a:rPr lang="zh-TW" altLang="en-US" dirty="0" smtClean="0"/>
              <a:t>資料庫關聯圖</a:t>
            </a:r>
            <a:r>
              <a:rPr lang="en-US" altLang="zh-TW" dirty="0" smtClean="0"/>
              <a:t>】</a:t>
            </a:r>
            <a:r>
              <a:rPr lang="zh-TW" altLang="en-US" dirty="0" smtClean="0"/>
              <a:t>。開啟的方式是，首先進入</a:t>
            </a:r>
            <a:r>
              <a:rPr lang="en-US" altLang="zh-TW" dirty="0" smtClean="0"/>
              <a:t>【</a:t>
            </a:r>
            <a:r>
              <a:rPr lang="zh-TW" altLang="en-US" dirty="0" smtClean="0"/>
              <a:t>資料庫視窗</a:t>
            </a:r>
            <a:r>
              <a:rPr lang="en-US" altLang="zh-TW" dirty="0" smtClean="0"/>
              <a:t>】</a:t>
            </a:r>
            <a:r>
              <a:rPr lang="zh-TW" altLang="en-US" dirty="0" smtClean="0"/>
              <a:t>，點選</a:t>
            </a:r>
            <a:r>
              <a:rPr lang="en-US" altLang="zh-TW" dirty="0" smtClean="0"/>
              <a:t>【</a:t>
            </a:r>
            <a:r>
              <a:rPr lang="zh-TW" altLang="en-US" dirty="0" smtClean="0"/>
              <a:t>資料庫工具</a:t>
            </a:r>
            <a:r>
              <a:rPr lang="en-US" altLang="zh-TW" dirty="0" smtClean="0"/>
              <a:t>】</a:t>
            </a:r>
            <a:r>
              <a:rPr lang="zh-TW" altLang="en-US" dirty="0" smtClean="0"/>
              <a:t>頁面中的</a:t>
            </a:r>
            <a:r>
              <a:rPr lang="en-US" altLang="zh-TW" dirty="0" smtClean="0"/>
              <a:t>【</a:t>
            </a:r>
            <a:r>
              <a:rPr lang="zh-TW" altLang="en-US" dirty="0" smtClean="0"/>
              <a:t>資料庫關聯圖</a:t>
            </a:r>
            <a:r>
              <a:rPr lang="en-US" altLang="zh-TW" dirty="0" smtClean="0"/>
              <a:t>】</a:t>
            </a:r>
            <a:r>
              <a:rPr lang="zh-TW" altLang="en-US" dirty="0" smtClean="0"/>
              <a:t>，如圖所示。</a:t>
            </a:r>
            <a:endParaRPr lang="zh-TW" altLang="en-US" dirty="0"/>
          </a:p>
        </p:txBody>
      </p:sp>
      <p:pic>
        <p:nvPicPr>
          <p:cNvPr id="27650" name="Picture 2"/>
          <p:cNvPicPr>
            <a:picLocks noChangeAspect="1" noChangeArrowheads="1"/>
          </p:cNvPicPr>
          <p:nvPr/>
        </p:nvPicPr>
        <p:blipFill>
          <a:blip r:embed="rId2" cstate="print"/>
          <a:srcRect/>
          <a:stretch>
            <a:fillRect/>
          </a:stretch>
        </p:blipFill>
        <p:spPr bwMode="auto">
          <a:xfrm>
            <a:off x="2164594" y="4644135"/>
            <a:ext cx="4712611" cy="1215135"/>
          </a:xfrm>
          <a:prstGeom prst="rect">
            <a:avLst/>
          </a:prstGeom>
          <a:noFill/>
          <a:ln w="9525">
            <a:solidFill>
              <a:schemeClr val="tx1"/>
            </a:solidFill>
            <a:miter lim="800000"/>
            <a:headEnd/>
            <a:tailEnd/>
          </a:ln>
          <a:effectLst/>
        </p:spPr>
      </p:pic>
      <p:sp>
        <p:nvSpPr>
          <p:cNvPr id="4" name="矩形 3"/>
          <p:cNvSpPr/>
          <p:nvPr/>
        </p:nvSpPr>
        <p:spPr>
          <a:xfrm>
            <a:off x="2861810" y="6074944"/>
            <a:ext cx="341632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對應</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資料庫關聯圖</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的功能表</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p:txBody>
          <a:bodyPr/>
          <a:lstStyle/>
          <a:p>
            <a:r>
              <a:rPr lang="zh-TW" altLang="en-US" dirty="0" smtClean="0"/>
              <a:t>點選之後會出現</a:t>
            </a:r>
            <a:r>
              <a:rPr lang="en-US" altLang="zh-TW" dirty="0" smtClean="0"/>
              <a:t>【</a:t>
            </a:r>
            <a:r>
              <a:rPr lang="zh-TW" altLang="en-US" dirty="0" smtClean="0"/>
              <a:t>顯示資料表</a:t>
            </a:r>
            <a:r>
              <a:rPr lang="en-US" altLang="zh-TW" dirty="0" smtClean="0"/>
              <a:t>】</a:t>
            </a:r>
            <a:r>
              <a:rPr lang="zh-TW" altLang="en-US" dirty="0" smtClean="0"/>
              <a:t>的視窗以便選取欲處理的表格，這時我們可選取學生表格「</a:t>
            </a:r>
            <a:r>
              <a:rPr lang="en-US" altLang="zh-TW" dirty="0" smtClean="0"/>
              <a:t>Student</a:t>
            </a:r>
            <a:r>
              <a:rPr lang="zh-TW" altLang="en-US" dirty="0" smtClean="0"/>
              <a:t>」和成績表格「</a:t>
            </a:r>
            <a:r>
              <a:rPr lang="en-US" altLang="zh-TW" dirty="0" smtClean="0"/>
              <a:t>Enroll</a:t>
            </a:r>
            <a:r>
              <a:rPr lang="zh-TW" altLang="en-US" dirty="0" smtClean="0"/>
              <a:t>」，執行之後的畫面如同下圖所示，注意到表格中的主索引鍵欄位前方會出現鑰匙符號。</a:t>
            </a:r>
            <a:endParaRPr lang="zh-TW" altLang="en-US" dirty="0"/>
          </a:p>
        </p:txBody>
      </p:sp>
      <p:pic>
        <p:nvPicPr>
          <p:cNvPr id="28674" name="Picture 2"/>
          <p:cNvPicPr>
            <a:picLocks noChangeAspect="1" noChangeArrowheads="1"/>
          </p:cNvPicPr>
          <p:nvPr/>
        </p:nvPicPr>
        <p:blipFill>
          <a:blip r:embed="rId2" cstate="print"/>
          <a:srcRect/>
          <a:stretch>
            <a:fillRect/>
          </a:stretch>
        </p:blipFill>
        <p:spPr bwMode="auto">
          <a:xfrm>
            <a:off x="2399980" y="4519050"/>
            <a:ext cx="4344040" cy="2115235"/>
          </a:xfrm>
          <a:prstGeom prst="rect">
            <a:avLst/>
          </a:prstGeom>
          <a:noFill/>
          <a:ln w="9525">
            <a:noFill/>
            <a:miter lim="800000"/>
            <a:headEnd/>
            <a:tailEnd/>
          </a:ln>
          <a:effectLst/>
        </p:spPr>
      </p:pic>
      <p:sp>
        <p:nvSpPr>
          <p:cNvPr id="4" name="矩形 3"/>
          <p:cNvSpPr/>
          <p:nvPr/>
        </p:nvSpPr>
        <p:spPr>
          <a:xfrm>
            <a:off x="6507215" y="4519050"/>
            <a:ext cx="156966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資料庫關聯圖</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11072</Words>
  <Application>Microsoft Office PowerPoint</Application>
  <PresentationFormat>如螢幕大小 (4:3)</PresentationFormat>
  <Paragraphs>547</Paragraphs>
  <Slides>157</Slides>
  <Notes>0</Notes>
  <HiddenSlides>0</HiddenSlides>
  <MMClips>0</MMClips>
  <ScaleCrop>false</ScaleCrop>
  <HeadingPairs>
    <vt:vector size="4" baseType="variant">
      <vt:variant>
        <vt:lpstr>佈景主題</vt:lpstr>
      </vt:variant>
      <vt:variant>
        <vt:i4>1</vt:i4>
      </vt:variant>
      <vt:variant>
        <vt:lpstr>投影片標題</vt:lpstr>
      </vt:variant>
      <vt:variant>
        <vt:i4>157</vt:i4>
      </vt:variant>
    </vt:vector>
  </HeadingPairs>
  <TitlesOfParts>
    <vt:vector size="158" baseType="lpstr">
      <vt:lpstr>Office 佈景主題</vt:lpstr>
      <vt:lpstr>資料庫</vt:lpstr>
      <vt:lpstr>13-1 資料庫管理系統簡介</vt:lpstr>
      <vt:lpstr>13-1 資料庫管理系統簡介</vt:lpstr>
      <vt:lpstr>資料的重複與不一致</vt:lpstr>
      <vt:lpstr>資料難以存取</vt:lpstr>
      <vt:lpstr>資料的限制難以修改</vt:lpstr>
      <vt:lpstr>資料的限制難以修改</vt:lpstr>
      <vt:lpstr>13-1 資料庫管理系統簡介</vt:lpstr>
      <vt:lpstr>資料異動(transaction)的一致性</vt:lpstr>
      <vt:lpstr>資料異動(transaction)的一致性</vt:lpstr>
      <vt:lpstr>併行存取資料的錯誤</vt:lpstr>
      <vt:lpstr>安全控管的困難</vt:lpstr>
      <vt:lpstr>安全控管的困難</vt:lpstr>
      <vt:lpstr>13-1 資料庫管理系統簡介</vt:lpstr>
      <vt:lpstr>13-1 資料庫管理系統簡介</vt:lpstr>
      <vt:lpstr>查詢處理模組(query processor)</vt:lpstr>
      <vt:lpstr>查詢處理模組(query processor)</vt:lpstr>
      <vt:lpstr>儲存處理模組(storage manager)</vt:lpstr>
      <vt:lpstr>儲存處理模組(storage manager)</vt:lpstr>
      <vt:lpstr>儲存處理模組(storage manager)</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PowerPoint 簡報</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PowerPoint 簡報</vt:lpstr>
      <vt:lpstr>13-3 Access簡介</vt:lpstr>
      <vt:lpstr>13-3 Access簡介</vt:lpstr>
      <vt:lpstr>13-3 Access簡介</vt:lpstr>
      <vt:lpstr>13-3 Access簡介</vt:lpstr>
      <vt:lpstr>建立資料庫</vt:lpstr>
      <vt:lpstr>建立資料庫</vt:lpstr>
      <vt:lpstr>建立資料庫</vt:lpstr>
      <vt:lpstr>建立資料庫</vt:lpstr>
      <vt:lpstr>建立資料庫</vt:lpstr>
      <vt:lpstr>建立資料庫</vt:lpstr>
      <vt:lpstr>建立資料庫</vt:lpstr>
      <vt:lpstr>建立資料庫</vt:lpstr>
      <vt:lpstr>建立資料庫</vt:lpstr>
      <vt:lpstr>建立資料庫</vt:lpstr>
      <vt:lpstr>建立資料表</vt:lpstr>
      <vt:lpstr>建立資料表</vt:lpstr>
      <vt:lpstr>建立資料表</vt:lpstr>
      <vt:lpstr>建立資料表</vt:lpstr>
      <vt:lpstr>建立資料表</vt:lpstr>
      <vt:lpstr>建立資料表</vt:lpstr>
      <vt:lpstr>建立資料表</vt:lpstr>
      <vt:lpstr>設計檢視</vt:lpstr>
      <vt:lpstr>設計檢視</vt:lpstr>
      <vt:lpstr>設計檢視</vt:lpstr>
      <vt:lpstr>設計檢視</vt:lpstr>
      <vt:lpstr>設計檢視</vt:lpstr>
      <vt:lpstr>設計檢視</vt:lpstr>
      <vt:lpstr>PowerPoint 簡報</vt:lpstr>
      <vt:lpstr>設計檢視</vt:lpstr>
      <vt:lpstr>設計檢視</vt:lpstr>
      <vt:lpstr>設計檢視</vt:lpstr>
      <vt:lpstr>設計檢視</vt:lpstr>
      <vt:lpstr>設計檢視</vt:lpstr>
      <vt:lpstr>設計檢視</vt:lpstr>
      <vt:lpstr>設計檢視</vt:lpstr>
      <vt:lpstr>設計檢視</vt:lpstr>
      <vt:lpstr>設計檢視</vt:lpstr>
      <vt:lpstr>設計檢視</vt:lpstr>
      <vt:lpstr>設計檢視</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PowerPoint 簡報</vt:lpstr>
      <vt:lpstr>13-4 資料探勘</vt:lpstr>
      <vt:lpstr>資料探勘的應用之一</vt:lpstr>
      <vt:lpstr>資料探勘產生的常見資訊類別</vt:lpstr>
      <vt:lpstr>資料探勘產生的常見資訊類別（續）</vt:lpstr>
      <vt:lpstr>進行資料探勘的步驟</vt:lpstr>
      <vt:lpstr>13-5 XML簡介</vt:lpstr>
      <vt:lpstr>13-5 XML簡介</vt:lpstr>
      <vt:lpstr>13-5 XML簡介</vt:lpstr>
      <vt:lpstr>13-5 XML簡介</vt:lpstr>
      <vt:lpstr>13-5 XML簡介</vt:lpstr>
      <vt:lpstr>13-5 XML簡介</vt:lpstr>
      <vt:lpstr>XML文件結構</vt:lpstr>
      <vt:lpstr>XML文件結構</vt:lpstr>
      <vt:lpstr>XML文件結構</vt:lpstr>
      <vt:lpstr>XML文件結構</vt:lpstr>
      <vt:lpstr>XML文件結構</vt:lpstr>
      <vt:lpstr>文件物件模型</vt:lpstr>
      <vt:lpstr>文件物件模型</vt:lpstr>
      <vt:lpstr>文件型態定義</vt:lpstr>
      <vt:lpstr>文件型態定義</vt:lpstr>
      <vt:lpstr>文件型態定義</vt:lpstr>
      <vt:lpstr>文件型態定義</vt:lpstr>
      <vt:lpstr>文件型態定義</vt:lpstr>
      <vt:lpstr>XPath標準</vt:lpstr>
      <vt:lpstr>XPath標準</vt:lpstr>
      <vt:lpstr>XPath標準</vt:lpstr>
      <vt:lpstr>XPath標準</vt:lpstr>
      <vt:lpstr>XQuery查詢語言</vt:lpstr>
      <vt:lpstr>XQuery查詢語言</vt:lpstr>
      <vt:lpstr>XQuery查詢語言</vt:lpstr>
      <vt:lpstr>XQuery查詢語言</vt:lpstr>
      <vt:lpstr>XQuery查詢語言</vt:lpstr>
      <vt:lpstr>XQuery查詢語言</vt:lpstr>
      <vt:lpstr>XQuery查詢語言</vt:lpstr>
      <vt:lpstr>XQuery查詢語言</vt:lpstr>
      <vt:lpstr>XQuery查詢語言</vt:lpstr>
      <vt:lpstr>XQuery查詢語言</vt:lpstr>
      <vt:lpstr>XQuery查詢語言</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134</cp:revision>
  <dcterms:created xsi:type="dcterms:W3CDTF">2015-04-21T01:58:17Z</dcterms:created>
  <dcterms:modified xsi:type="dcterms:W3CDTF">2018-04-25T02:16:55Z</dcterms:modified>
</cp:coreProperties>
</file>