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39"/>
  </p:notesMasterIdLst>
  <p:sldIdLst>
    <p:sldId id="256" r:id="rId2"/>
    <p:sldId id="281" r:id="rId3"/>
    <p:sldId id="282" r:id="rId4"/>
    <p:sldId id="287" r:id="rId5"/>
    <p:sldId id="284" r:id="rId6"/>
    <p:sldId id="289" r:id="rId7"/>
    <p:sldId id="285" r:id="rId8"/>
    <p:sldId id="286" r:id="rId9"/>
    <p:sldId id="290" r:id="rId10"/>
    <p:sldId id="291" r:id="rId11"/>
    <p:sldId id="325" r:id="rId12"/>
    <p:sldId id="326" r:id="rId13"/>
    <p:sldId id="283" r:id="rId14"/>
    <p:sldId id="280" r:id="rId15"/>
    <p:sldId id="293" r:id="rId16"/>
    <p:sldId id="257" r:id="rId17"/>
    <p:sldId id="258" r:id="rId18"/>
    <p:sldId id="294" r:id="rId19"/>
    <p:sldId id="295" r:id="rId20"/>
    <p:sldId id="312" r:id="rId21"/>
    <p:sldId id="296" r:id="rId22"/>
    <p:sldId id="298" r:id="rId23"/>
    <p:sldId id="299" r:id="rId24"/>
    <p:sldId id="313" r:id="rId25"/>
    <p:sldId id="314" r:id="rId26"/>
    <p:sldId id="315" r:id="rId27"/>
    <p:sldId id="316" r:id="rId28"/>
    <p:sldId id="317" r:id="rId29"/>
    <p:sldId id="318" r:id="rId30"/>
    <p:sldId id="319" r:id="rId31"/>
    <p:sldId id="320" r:id="rId32"/>
    <p:sldId id="321" r:id="rId33"/>
    <p:sldId id="322" r:id="rId34"/>
    <p:sldId id="323" r:id="rId35"/>
    <p:sldId id="324" r:id="rId36"/>
    <p:sldId id="310" r:id="rId37"/>
    <p:sldId id="311" r:id="rId38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6336" autoAdjust="0"/>
  </p:normalViewPr>
  <p:slideViewPr>
    <p:cSldViewPr snapToGrid="0">
      <p:cViewPr varScale="1">
        <p:scale>
          <a:sx n="113" d="100"/>
          <a:sy n="113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B705E2-3603-4E65-AE84-017C9C9B052A}" type="datetimeFigureOut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5A00CA2-4D27-48C3-9B0D-DCC06268CD6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9559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02BD78-ADD4-4377-A64A-101E665443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D7EFE490-D65B-4E0D-8586-A6D6ADA02B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658C5343-38A9-47FD-A097-29085E926B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2A802-097A-4BE0-AB8A-D7BBCB0B3070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7C0CB10-BBED-452D-845B-E3023E76B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49D04F7-803C-4B2E-93BA-99BDC6CA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29239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86A2873-159F-4AA8-86EE-6B6A29B2C6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B2A9DA-9320-4D49-882E-A5970F1E22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D3399077-2A11-48D8-9C8D-78C792436E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7FA8E3-0413-4D63-AC3C-F99FBB6DC5C0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9059BA58-A3A4-4292-87B0-160649D2C9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7B3E6A7-58CC-400F-9C0F-78E4C4ACA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975294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F961342-4169-49CF-A988-3F5FD619A25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9941DC5E-0367-4EC8-A723-67DCB6ECC2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90679373-FA3D-4C7B-BE70-8972ED100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4205A-E880-4846-9DC6-5DC96D9F87EB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3C6F9AD5-60AA-4CDD-A3C6-588B962B01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951713E-9049-4A77-96A9-81647EB72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9095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2583B3A-9C92-48B6-B578-77BF21812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63D8198-C1F2-4E90-80C6-2C490C88A9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AD93A4-1761-486F-ACF5-4C69A583E4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69934E-E584-4E1A-8284-2924A722D47F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EC1129B-3DB8-4FEC-BF62-4FCBE7A11E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ED2CCF2-089E-445A-931A-27B7F05ED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11695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0BC760-A2DF-4151-AC47-1CD6A1FA8C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C7054D0D-6AD0-429D-8AF9-B046443B24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332E77-B388-4830-8A9F-C75F563CE4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3C157-FA65-40E2-BC22-608AE9120513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DFEDB5B-1D38-4C69-A100-3F2866164C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76B1CED4-C457-4F1D-BA73-F29F1A20C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460903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EAB64B-6DC8-4D2C-8036-278D1BDDE9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CE533FB-4BB6-4968-B189-00BB70D1F8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C18DCE6F-273C-45F6-83D1-F5BCA6C195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2977D1B7-A901-4578-8CDF-DEAE81D07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9EA09F-49E8-4146-95A2-D21BDA754325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AB50F3AB-00AE-4F4A-9A84-695EED1660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F72C92D1-F0F2-45E4-98CB-934BCA117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7695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D8BA47-3582-4368-A082-6B9578F31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2AD1E43-A8B6-4021-9DB3-3407769D55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964CC3A5-CED3-4E09-897F-9E0B4C5913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376A6004-7F63-4FAE-B8F0-E3A5227189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7565A242-1C5B-4826-B879-10D6E6C0056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E9C80221-8568-4864-8308-656E9C9D5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F46B3-4480-4D73-A3AA-F8FAC74A962A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1263DDC5-8CAB-4BB6-959C-9DBF4DF90F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92FABAD7-69F3-40FF-979F-18AA43CFC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859196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C1F2C94-E1ED-4E94-909B-84BA0E15FB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7CF7CEC0-DBAC-421E-80BF-4B31F99C37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F0DA3-9352-4334-955E-E6A65139A24C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55FFAE98-F30D-4DCA-9C72-6A071D721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F9B785A0-A7C4-4F49-B614-7A96FD739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926990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BBDD7FC-19AC-4892-B2FB-4BB1C1F0AE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68D8BB-6307-46DD-8469-288CB3452712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C73EDB9-0514-420E-AB66-874193D06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388906A9-803F-4E45-9E85-DCEE8761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94201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7D7A4F3-715C-4B4B-B6D0-CB54734412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6F7CFF-91AC-48DA-BDAB-EA7BFC73B8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79A747D-EB82-45FF-A76C-8EA1D71903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1013C87D-B4A9-45EE-BB57-808DE2E0A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B57873-FA13-46D2-BD16-F25A0DB09ECE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713052F4-217D-466E-B9EE-01221A6DC4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0CEAD502-0C8C-47EB-9FC2-9E912ABEA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6226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E31D92-7597-4CE7-BE10-C490A1E17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DF3FEEF-E1D1-4DF8-9E16-B87214CECA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1EA8C4F-71EE-4B99-BC31-4CA78679F7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1FD997B-E60F-4D22-AE41-D78F03F35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6DD9B-0DAC-4E15-9A31-03035FE85375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1D8BB784-DA5F-4476-A36C-5272568E3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6FE60598-0254-4A3C-838E-6DC448623A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33625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DBB5B718-D793-45E5-AAE8-C46D67F867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6AE6C18-F8CF-4941-9262-76725933F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3583D1B-148B-4347-A652-4881927C73C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5625B-6E46-4644-99FF-EF6996BB805F}" type="datetime1">
              <a:rPr lang="zh-TW" altLang="en-US" smtClean="0"/>
              <a:t>2022/9/25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2F393EB-F86C-485D-85FA-7F3B6A9132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CE2C682-D150-4BBB-B5FE-CCC872E493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A0984-E6A1-467D-BEE7-11EBD79E0452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561467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1721C7E-C15C-4E6E-AE52-BC2F1E3C9F0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420002"/>
            <a:ext cx="9144000" cy="2387600"/>
          </a:xfrm>
        </p:spPr>
        <p:txBody>
          <a:bodyPr>
            <a:normAutofit/>
          </a:bodyPr>
          <a:lstStyle/>
          <a:p>
            <a:r>
              <a:rPr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校務研究工作坊 </a:t>
            </a:r>
            <a: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(II)</a:t>
            </a:r>
            <a:br>
              <a:rPr lang="en-US" altLang="zh-TW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缺曠分析之資料處理、探勘與視覺化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A1E6E81C-4695-45E7-97E2-17D3F052E2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880334"/>
            <a:ext cx="9144000" cy="1655762"/>
          </a:xfrm>
        </p:spPr>
        <p:txBody>
          <a:bodyPr>
            <a:normAutofit fontScale="92500" lnSpcReduction="20000"/>
          </a:bodyPr>
          <a:lstStyle/>
          <a:p>
            <a:r>
              <a:rPr lang="zh-TW" altLang="en-US" sz="4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張家瑋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博士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國立臺中科技大學資訊工程系</a:t>
            </a:r>
            <a:r>
              <a:rPr lang="zh-TW" altLang="en-US" sz="3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副教授</a:t>
            </a:r>
            <a:endParaRPr lang="en-US" altLang="zh-TW" sz="3600" i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兼校務研究中心數據研究分析組</a:t>
            </a:r>
            <a:r>
              <a:rPr lang="zh-TW" altLang="en-US" sz="3600" i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組長</a:t>
            </a:r>
          </a:p>
        </p:txBody>
      </p:sp>
    </p:spTree>
    <p:extLst>
      <p:ext uri="{BB962C8B-B14F-4D97-AF65-F5344CB8AC3E}">
        <p14:creationId xmlns:p14="http://schemas.microsoft.com/office/powerpoint/2010/main" val="6360526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F067B-5EA2-1E33-0ACB-2F53DA7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這些議題我覺得很重要，那怎麼開始？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07383-45C4-E553-6613-B33C1C77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20"/>
            <a:ext cx="10515600" cy="40343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請各位思考看看您擬定出來的議題，應該要有哪些原始資料來支持呢？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盤點出來了各議題所需要的原始資料，那您知道這些資料是誰在管理的嗎？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如果要取得資料，該向誰取得呢？該如何取得呢？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1A68F-2397-BB2C-6042-AD012D7C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750728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6B8B3D9-0285-62B8-6BBC-5683BDF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學生缺曠課的原因？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040D789-FFA9-A146-79DD-9EA3B31D1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88184C-A492-A03E-AFEF-1B5205C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014280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F067B-5EA2-1E33-0ACB-2F53DA7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缺曠原因分析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1A68F-2397-BB2C-6042-AD012D7C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12</a:t>
            </a:fld>
            <a:endParaRPr lang="zh-TW" altLang="en-US"/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DD34E624-8F8E-3CD4-4BB0-45BD96CBAF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4467" y="1825625"/>
            <a:ext cx="10109200" cy="4667250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altLang="zh-TW" sz="24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</a:t>
            </a:r>
            <a:r>
              <a:rPr lang="zh-TW" altLang="en-US" sz="24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：壓抑型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「早上爬不起來」「一想到要去學校，就感到身體不適」</a:t>
            </a:r>
            <a:b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「自己也不知道為什麼」</a:t>
            </a:r>
          </a:p>
          <a:p>
            <a:pPr lvl="1"/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至少在本人的意識裡面，並非出於自覺「不想去學校」，而是因為爬不起來（起床困難）、倦怠感、身體不適等因素，結果導致「無法去學校」。</a:t>
            </a:r>
          </a:p>
          <a:p>
            <a:pPr algn="l"/>
            <a:r>
              <a:rPr lang="en-US" altLang="zh-TW" sz="24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B</a:t>
            </a:r>
            <a:r>
              <a:rPr lang="zh-TW" altLang="en-US" sz="24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：人際關係型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「和朋友處不來」「和老師不合／無法依賴」</a:t>
            </a:r>
            <a:b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「在學校渾身不自在」</a:t>
            </a:r>
          </a:p>
          <a:p>
            <a:pPr lvl="1"/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核心因素除了所謂的霸凌問題等，甚至包含了比較籠統的「不自在感」。</a:t>
            </a:r>
          </a:p>
          <a:p>
            <a:pPr algn="l"/>
            <a:r>
              <a:rPr lang="en-US" altLang="zh-TW" sz="24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</a:t>
            </a:r>
            <a:r>
              <a:rPr lang="zh-TW" altLang="en-US" sz="24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：學業問題型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「聽不懂上課內容・跟不上進度」</a:t>
            </a:r>
            <a:b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「拿不到好成績」「不想要考試」</a:t>
            </a:r>
          </a:p>
          <a:p>
            <a:pPr lvl="1"/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主要問題是跟不上學業。</a:t>
            </a:r>
          </a:p>
          <a:p>
            <a:pPr algn="l"/>
            <a:r>
              <a:rPr lang="en-US" altLang="zh-TW" sz="24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</a:t>
            </a:r>
            <a:r>
              <a:rPr lang="zh-TW" altLang="en-US" sz="24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：實存問題型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「不知道上學的意義何在」「上課枯燥乏味」</a:t>
            </a:r>
          </a:p>
          <a:p>
            <a:pPr lvl="1"/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無法認同「上學的意義」，對學校抱持「枯燥乏味」的印象。去上學卻感受不到「意義」所在。</a:t>
            </a:r>
          </a:p>
          <a:p>
            <a:r>
              <a:rPr lang="en-US" altLang="zh-TW" sz="24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</a:t>
            </a:r>
            <a:r>
              <a:rPr lang="zh-TW" altLang="en-US" sz="2400" b="1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：現實問題型</a:t>
            </a:r>
            <a:r>
              <a:rPr lang="en-US" altLang="zh-TW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  <a:r>
              <a:rPr lang="zh-TW" altLang="en-US" sz="24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「討厭學校的規範」「家庭問題」「經濟問題」</a:t>
            </a:r>
          </a:p>
          <a:p>
            <a:pPr lvl="1"/>
            <a:r>
              <a:rPr lang="zh-TW" altLang="en-US" sz="1800" b="0" i="0" dirty="0">
                <a:solidFill>
                  <a:srgbClr val="0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這個項目因各學校的嚴格或限制程度等，而有很大的變動。另外很大面向與家庭或經濟問題有關。</a:t>
            </a:r>
          </a:p>
        </p:txBody>
      </p:sp>
    </p:spTree>
    <p:extLst>
      <p:ext uri="{BB962C8B-B14F-4D97-AF65-F5344CB8AC3E}">
        <p14:creationId xmlns:p14="http://schemas.microsoft.com/office/powerpoint/2010/main" val="8022589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6B8B3D9-0285-62B8-6BBC-5683BDF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 data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進行學生缺曠分析！</a:t>
            </a: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040D789-FFA9-A146-79DD-9EA3B31D1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88184C-A492-A03E-AFEF-1B5205C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901176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環境準備與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安裝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5557D60-1C25-D294-917B-2EFAC6706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41547" y="2736511"/>
            <a:ext cx="6350453" cy="2251287"/>
          </a:xfrm>
          <a:prstGeom prst="rect">
            <a:avLst/>
          </a:prstGeom>
        </p:spPr>
      </p:pic>
      <p:sp>
        <p:nvSpPr>
          <p:cNvPr id="5" name="文字方塊 4">
            <a:extLst>
              <a:ext uri="{FF2B5EF4-FFF2-40B4-BE49-F238E27FC236}">
                <a16:creationId xmlns:a16="http://schemas.microsoft.com/office/drawing/2014/main" id="{1826DD8D-C4F9-8159-21EB-14D57AC06603}"/>
              </a:ext>
            </a:extLst>
          </p:cNvPr>
          <p:cNvSpPr txBox="1"/>
          <p:nvPr/>
        </p:nvSpPr>
        <p:spPr>
          <a:xfrm>
            <a:off x="5841547" y="2277035"/>
            <a:ext cx="46842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 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於命令提示字元中輸入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pandas</a:t>
            </a:r>
            <a:endParaRPr lang="zh-TW" altLang="en-US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C25C2E66-C2DC-C20F-F810-58418B10B4DA}"/>
              </a:ext>
            </a:extLst>
          </p:cNvPr>
          <p:cNvSpPr txBox="1"/>
          <p:nvPr/>
        </p:nvSpPr>
        <p:spPr>
          <a:xfrm>
            <a:off x="510989" y="2277035"/>
            <a:ext cx="53305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到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官方網站，建議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3.8.10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版本 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https://www.python.org/downloads/windows/</a:t>
            </a: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或直接透過下方連結下載並安裝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https://www.python.org/ftp/python/3.8.10/python-3.8.10-amd64.exe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1026" name="Picture 2" descr="How To Install Python 3.8 On Windows | Tutorials24x7">
            <a:extLst>
              <a:ext uri="{FF2B5EF4-FFF2-40B4-BE49-F238E27FC236}">
                <a16:creationId xmlns:a16="http://schemas.microsoft.com/office/drawing/2014/main" id="{8B3B9ABD-85C3-7E69-3736-B5B80D6367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1159" y="4155363"/>
            <a:ext cx="4130217" cy="2566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矩形 10">
            <a:extLst>
              <a:ext uri="{FF2B5EF4-FFF2-40B4-BE49-F238E27FC236}">
                <a16:creationId xmlns:a16="http://schemas.microsoft.com/office/drawing/2014/main" id="{6438CB65-669D-F108-5071-5ED17FE37F8E}"/>
              </a:ext>
            </a:extLst>
          </p:cNvPr>
          <p:cNvSpPr/>
          <p:nvPr/>
        </p:nvSpPr>
        <p:spPr>
          <a:xfrm>
            <a:off x="2250142" y="6475787"/>
            <a:ext cx="1138518" cy="1491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3" name="文字方塊 12">
            <a:extLst>
              <a:ext uri="{FF2B5EF4-FFF2-40B4-BE49-F238E27FC236}">
                <a16:creationId xmlns:a16="http://schemas.microsoft.com/office/drawing/2014/main" id="{2BAEA531-ACD1-E7F9-0AEE-17F9CA799DD8}"/>
              </a:ext>
            </a:extLst>
          </p:cNvPr>
          <p:cNvSpPr txBox="1"/>
          <p:nvPr/>
        </p:nvSpPr>
        <p:spPr>
          <a:xfrm>
            <a:off x="5841547" y="507718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 </a:t>
            </a:r>
            <a:r>
              <a:rPr lang="zh-TW" altLang="en-US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於命令提示字元中輸入 </a:t>
            </a:r>
            <a:r>
              <a:rPr lang="en-US" altLang="zh-TW" u="sng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 install </a:t>
            </a:r>
            <a:r>
              <a:rPr lang="en-US" altLang="zh-TW" u="sng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jupyter</a:t>
            </a:r>
            <a:endParaRPr lang="zh-TW" altLang="en-US" u="sng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5054251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觀察資料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75CD4F68-CE86-E246-C3C6-1EF29189AB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46929" y="1651263"/>
            <a:ext cx="8298141" cy="50702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4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Pandas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讀取 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CSV 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16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7D22A91C-3F3B-E936-8F00-A6712F5BA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0349" y="1508096"/>
            <a:ext cx="8416236" cy="503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46990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DataFrame</a:t>
            </a: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提取欄位、索引與值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2060352-9FFE-1BA9-4F6B-58B2D7E129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5443" y="1559240"/>
            <a:ext cx="8461113" cy="49796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22218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欄位名稱由中轉英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18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27762F18-CA30-307D-A793-CF781A8F29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10005" y="1538285"/>
            <a:ext cx="7371990" cy="4535108"/>
          </a:xfrm>
          <a:prstGeom prst="rect">
            <a:avLst/>
          </a:prstGeom>
        </p:spPr>
      </p:pic>
      <p:sp>
        <p:nvSpPr>
          <p:cNvPr id="10" name="文字方塊 9">
            <a:extLst>
              <a:ext uri="{FF2B5EF4-FFF2-40B4-BE49-F238E27FC236}">
                <a16:creationId xmlns:a16="http://schemas.microsoft.com/office/drawing/2014/main" id="{F2ACD9D4-9C57-FEDA-28D9-582BCE3ED129}"/>
              </a:ext>
            </a:extLst>
          </p:cNvPr>
          <p:cNvSpPr txBox="1"/>
          <p:nvPr/>
        </p:nvSpPr>
        <p:spPr>
          <a:xfrm>
            <a:off x="2503139" y="6169709"/>
            <a:ext cx="764540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TW" altLang="en-US" sz="1200" dirty="0">
                <a:solidFill>
                  <a:schemeClr val="accent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#重新命名成英文並存成一個 Dict 容器</a:t>
            </a:r>
          </a:p>
          <a:p>
            <a:r>
              <a:rPr lang="zh-TW" altLang="en-US" sz="1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new_col_name = {'學期':'Year_Semester', '班級':'Year_Class', '學號':'Student_ID', '科目名稱':'Subject_Name',  '開課單位':'Course_Unit', '課程時數':'Course_Hours', '缺課時數':'Absence_Hours'}</a:t>
            </a:r>
          </a:p>
        </p:txBody>
      </p:sp>
    </p:spTree>
    <p:extLst>
      <p:ext uri="{BB962C8B-B14F-4D97-AF65-F5344CB8AC3E}">
        <p14:creationId xmlns:p14="http://schemas.microsoft.com/office/powerpoint/2010/main" val="176128903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增加或自定義有用的欄位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19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F488010-77FA-F323-036E-994E9E7C3E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767" y="1571178"/>
            <a:ext cx="10076033" cy="47851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146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F067B-5EA2-1E33-0ACB-2F53DA7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校務研究工作坊三部曲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07383-45C4-E553-6613-B33C1C77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78424"/>
            <a:ext cx="10515600" cy="4034398"/>
          </a:xfrm>
        </p:spPr>
        <p:txBody>
          <a:bodyPr>
            <a:normAutofit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生源分析之資料處理、探勘與視覺化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缺曠分析之資料處理、探勘與視覺化</a:t>
            </a:r>
            <a:endParaRPr lang="en-US" altLang="zh-TW" sz="3200" dirty="0">
              <a:solidFill>
                <a:srgbClr val="FF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成績分析之資料處理、探勘與視覺化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1A68F-2397-BB2C-6042-AD012D7C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7671801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透過各欄位型態了解資料的輪廓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74053AA-32FA-63E5-4EB0-095394D69D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218" y="1902068"/>
            <a:ext cx="5763429" cy="4086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51879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透過各欄位的統計了解資料的輪廓</a:t>
            </a: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21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830F0014-D95D-6753-53FA-88EA6C855A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408" y="1891050"/>
            <a:ext cx="6633184" cy="4264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980398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3548062"/>
          </a:xfrm>
        </p:spPr>
        <p:txBody>
          <a:bodyPr>
            <a:normAutofit/>
          </a:bodyPr>
          <a:lstStyle/>
          <a:p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議題設定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學年哪些課的缺曠課最為嚴重呢？</a:t>
            </a:r>
            <a:b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[107]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[1/2]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學期中，哪些班缺曠課最嚴重呢？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[107]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[1/2]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學期中，哪些課缺曠課最嚴重呢？</a:t>
            </a:r>
            <a:b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[107]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32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[1/2]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學期中，哪些學生缺曠課最嚴重呢？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811337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學年哪些課的缺曠課最為嚴重呢？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23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EFAC4B8-2ED4-1785-6039-CEFB0315BB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4254" y="1568959"/>
            <a:ext cx="8937225" cy="51525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E57EAF3A-0B8E-B63D-5A32-8EAA7AFA9CE4}"/>
              </a:ext>
            </a:extLst>
          </p:cNvPr>
          <p:cNvSpPr/>
          <p:nvPr/>
        </p:nvSpPr>
        <p:spPr>
          <a:xfrm>
            <a:off x="2463801" y="1752600"/>
            <a:ext cx="5511800" cy="19473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8853649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學年哪些課的缺曠課最為嚴重呢？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24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A098563-DCC0-8E1E-9A4E-454E43A0B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4849" y="1525550"/>
            <a:ext cx="10076033" cy="5195925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AD968216-1680-C993-DFD0-424B6FF6862B}"/>
              </a:ext>
            </a:extLst>
          </p:cNvPr>
          <p:cNvSpPr/>
          <p:nvPr/>
        </p:nvSpPr>
        <p:spPr>
          <a:xfrm>
            <a:off x="3632200" y="1821993"/>
            <a:ext cx="3953933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103ED85D-98D6-39E4-422B-18A469B3EE6E}"/>
              </a:ext>
            </a:extLst>
          </p:cNvPr>
          <p:cNvSpPr/>
          <p:nvPr/>
        </p:nvSpPr>
        <p:spPr>
          <a:xfrm>
            <a:off x="3632199" y="1559418"/>
            <a:ext cx="3953933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0215429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至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110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學年哪些課的缺曠課最為嚴重呢？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25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CDFC598-9FDD-7985-86DA-76EC7C0FEDE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0252" y="1448283"/>
            <a:ext cx="10076033" cy="515047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C6F4B07-B561-FC64-47AD-F5F3635174E8}"/>
              </a:ext>
            </a:extLst>
          </p:cNvPr>
          <p:cNvSpPr/>
          <p:nvPr/>
        </p:nvSpPr>
        <p:spPr>
          <a:xfrm>
            <a:off x="3716865" y="1863258"/>
            <a:ext cx="4224868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77653D9E-AA17-097B-D490-8189584BF627}"/>
              </a:ext>
            </a:extLst>
          </p:cNvPr>
          <p:cNvSpPr/>
          <p:nvPr/>
        </p:nvSpPr>
        <p:spPr>
          <a:xfrm>
            <a:off x="3716865" y="1448283"/>
            <a:ext cx="4224868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9939081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哪些班缺曠課最嚴重呢？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26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134696FF-FAEE-0404-EA09-8F539E1CD4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5501" y="1903243"/>
            <a:ext cx="10076033" cy="4453107"/>
          </a:xfrm>
          <a:prstGeom prst="rect">
            <a:avLst/>
          </a:prstGeom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7988135D-4FD1-5C43-7741-7ED4C0A6ABF7}"/>
              </a:ext>
            </a:extLst>
          </p:cNvPr>
          <p:cNvSpPr/>
          <p:nvPr/>
        </p:nvSpPr>
        <p:spPr>
          <a:xfrm>
            <a:off x="4461934" y="2148884"/>
            <a:ext cx="2277533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C373B145-55C5-6026-15F0-338F6CD3089F}"/>
              </a:ext>
            </a:extLst>
          </p:cNvPr>
          <p:cNvSpPr/>
          <p:nvPr/>
        </p:nvSpPr>
        <p:spPr>
          <a:xfrm>
            <a:off x="4461933" y="1886309"/>
            <a:ext cx="2277533" cy="4571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528889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哪些班缺曠課最嚴重呢？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27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730904-5A9C-C988-D147-98DAE2A8CB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4752" y="1654469"/>
            <a:ext cx="7117695" cy="515251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16E7B749-5B8B-272B-C648-08B18443E5A3}"/>
              </a:ext>
            </a:extLst>
          </p:cNvPr>
          <p:cNvSpPr/>
          <p:nvPr/>
        </p:nvSpPr>
        <p:spPr>
          <a:xfrm>
            <a:off x="4064000" y="1871133"/>
            <a:ext cx="804333" cy="16933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334390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圖片 4">
            <a:extLst>
              <a:ext uri="{FF2B5EF4-FFF2-40B4-BE49-F238E27FC236}">
                <a16:creationId xmlns:a16="http://schemas.microsoft.com/office/drawing/2014/main" id="{107D14BF-D0F8-42C3-0017-5BB9348597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7853" y="1801728"/>
            <a:ext cx="10045947" cy="4737184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1/2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哪些班缺曠課最嚴重呢？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46789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圖片 3">
            <a:extLst>
              <a:ext uri="{FF2B5EF4-FFF2-40B4-BE49-F238E27FC236}">
                <a16:creationId xmlns:a16="http://schemas.microsoft.com/office/drawing/2014/main" id="{4264B76A-E54B-A0F4-1CBC-D493E18F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1250" y="1920237"/>
            <a:ext cx="10132550" cy="4572638"/>
          </a:xfrm>
          <a:prstGeom prst="rect">
            <a:avLst/>
          </a:prstGeom>
        </p:spPr>
      </p:pic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[107]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哪些課缺曠課最嚴重呢？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29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10363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F067B-5EA2-1E33-0ACB-2F53DA7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校務研究工作坊流程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07383-45C4-E553-6613-B33C1C77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20"/>
            <a:ext cx="10515600" cy="4034398"/>
          </a:xfrm>
        </p:spPr>
        <p:txBody>
          <a:bodyPr>
            <a:normAutofit fontScale="92500" lnSpcReduction="10000"/>
          </a:bodyPr>
          <a:lstStyle/>
          <a:p>
            <a:pPr marL="514350" indent="-514350" algn="ctr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缺曠知多少？請老師們分享學生最常見的缺曠原因。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28600" lvl="8" algn="ctr">
              <a:spcBef>
                <a:spcPts val="1000"/>
              </a:spcBef>
            </a:pP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分組討論</a:t>
            </a:r>
            <a:r>
              <a:rPr lang="en-US" altLang="zh-TW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-30</a:t>
            </a:r>
            <a:r>
              <a:rPr lang="zh-TW" altLang="en-US" sz="28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sz="2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改善處理缺曠課的相關議題有哪些？支持的資料如何取得？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分組討論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-60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</a:p>
          <a:p>
            <a:pPr marL="514350" indent="-514350" algn="ctr">
              <a:buFont typeface="+mj-lt"/>
              <a:buAutoNum type="arabicPeriod" startAt="3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以缺曠紀錄的 </a:t>
            </a:r>
            <a:r>
              <a:rPr lang="en-US" altLang="zh-TW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Sample data</a:t>
            </a: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進行缺曠議題分析！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動手示範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-60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endParaRPr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 algn="ctr">
              <a:buNone/>
            </a:pPr>
            <a:r>
              <a:rPr lang="en-US" altLang="zh-TW" sz="39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Discussion &amp; QA</a:t>
            </a:r>
            <a:endParaRPr lang="zh-TW" altLang="en-US" sz="39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1A68F-2397-BB2C-6042-AD012D7C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5958144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[107]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哪些學生缺曠課最嚴重呢？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30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3336FDE9-D519-637D-18B7-55438349BC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126" y="1855067"/>
            <a:ext cx="6541747" cy="50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282936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[107]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哪些學生缺曠課最嚴重呢？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31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71F664-6EBB-1192-F36C-365A94CE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2" y="2025037"/>
            <a:ext cx="11722816" cy="38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179746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[107]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[1]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哪些學生缺曠課最嚴重呢？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32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1A71F664-6EBB-1192-F36C-365A94CE98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592" y="2025037"/>
            <a:ext cx="11722816" cy="3861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5820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哪些班缺曠課最嚴重呢？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33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917A72CB-C71E-AC33-2A78-9A1C68764D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049" y="2295735"/>
            <a:ext cx="9944567" cy="26221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70000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哪些班缺曠課最嚴重呢？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34</a:t>
            </a:fld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DEAFAB8-F2EE-FE86-8F54-75DE0A5EA4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8122" y="1690688"/>
            <a:ext cx="8054078" cy="5156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264406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4FE5357-F70F-414C-BAA4-B3BD77224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107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學年的第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[</a:t>
            </a:r>
            <a:r>
              <a:rPr lang="en-US" altLang="zh-TW" sz="4400" dirty="0">
                <a:solidFill>
                  <a:srgbClr val="FF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]</a:t>
            </a: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學期中，</a:t>
            </a:r>
            <a:br>
              <a:rPr lang="en-US" altLang="zh-TW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44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哪些課缺曠課最嚴重呢？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3989A774-81D8-4E7B-88B0-4907CB8D2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35</a:t>
            </a:fld>
            <a:endParaRPr lang="zh-TW" altLang="en-US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F679792C-56A5-F237-E248-B6792DFF62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6640" y="1743943"/>
            <a:ext cx="7357676" cy="5002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44222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AA8D105-DAE6-9A29-64DB-FA71B4AA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問題探索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8A7D0916-A48D-5DCA-E4FA-740B88349C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01333"/>
            <a:ext cx="10515600" cy="3975630"/>
          </a:xfrm>
        </p:spPr>
        <p:txBody>
          <a:bodyPr>
            <a:normAutofit/>
          </a:bodyPr>
          <a:lstStyle/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資料面？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議題面？</a:t>
            </a:r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sz="36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algn="ctr"/>
            <a:r>
              <a:rPr lang="zh-TW" altLang="en-US" sz="36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分析工具？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A7881-1520-CA1B-7A52-0FABAB52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3929510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EAA8D105-DAE6-9A29-64DB-FA71B4AA9C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Q &amp; A</a:t>
            </a: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b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Thank you!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FE8A7881-1520-CA1B-7A52-0FABAB527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37</a:t>
            </a:fld>
            <a:endParaRPr lang="zh-TW" altLang="en-US"/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9AE0683-6B58-DDDC-EB7C-D932A0FDA0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0749389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72E63B2-4F3C-CB0D-F236-67CB95772A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分組時間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BD2978D-063E-AB58-47D0-A34D68AEE6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每組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人以上，不超過</a:t>
            </a:r>
            <a:r>
              <a:rPr lang="en-US" altLang="zh-TW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6</a:t>
            </a:r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人！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建議同系所優先同組；若無同系所，次之建議同學院同組。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若有行政單位同仁，每組建議可以邀請一位行政同仁同組。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C1F421D3-6980-B674-760E-13137D3C1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74583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6B8B3D9-0285-62B8-6BBC-5683BDF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學生缺曠知多少？</a:t>
            </a:r>
            <a:b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請老師們分享常見的缺曠原因。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040D789-FFA9-A146-79DD-9EA3B31D1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88184C-A492-A03E-AFEF-1B5205C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20249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9B4A3727-5645-42DD-05D3-D7C700AD2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缺曠課的相關議題分享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3C4DA0F5-7468-237E-3890-C1C90F5CD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734" y="1774825"/>
            <a:ext cx="8542867" cy="4351338"/>
          </a:xfrm>
        </p:spPr>
        <p:txBody>
          <a:bodyPr>
            <a:normAutofit/>
          </a:bodyPr>
          <a:lstStyle/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商學與管理學院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設計與資訊學院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觀光與餐旅學院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zh-TW" altLang="en-US" sz="1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通識中心</a:t>
            </a:r>
            <a:endParaRPr lang="en-US" altLang="zh-TW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457200" indent="-457200">
              <a:buFont typeface="+mj-lt"/>
              <a:buAutoNum type="arabicPeriod"/>
            </a:pPr>
            <a:endParaRPr lang="zh-TW" altLang="en-US" sz="20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7558576B-AAA6-5E11-0850-DE7F37A910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751416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66B8B3D9-0285-62B8-6BBC-5683BDF21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缺曠的相關議題是甚麼？</a:t>
            </a:r>
            <a:br>
              <a:rPr lang="en-US" altLang="zh-TW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這些議題</a:t>
            </a:r>
            <a:r>
              <a:rPr lang="zh-TW" altLang="en-US" sz="6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必須得到哪些資料呢？</a:t>
            </a:r>
            <a:endParaRPr lang="en-US" altLang="zh-TW" sz="6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6" name="文字版面配置區 5">
            <a:extLst>
              <a:ext uri="{FF2B5EF4-FFF2-40B4-BE49-F238E27FC236}">
                <a16:creationId xmlns:a16="http://schemas.microsoft.com/office/drawing/2014/main" id="{8040D789-FFA9-A146-79DD-9EA3B31D186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2488184C-A492-A03E-AFEF-1B5205CAE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76944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F067B-5EA2-1E33-0ACB-2F53DA7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缺曠課的問題歸納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07383-45C4-E553-6613-B33C1C77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18732" y="2006320"/>
            <a:ext cx="9635067" cy="40343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各系院學生或多或少有同樣也有不一樣的問題！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以校級的角度來看，各系院都有的問題優先！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各系院認知很重要的議題，要持續向上反應！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 algn="ctr">
              <a:buFont typeface="+mj-lt"/>
              <a:buAutoNum type="arabicPeriod"/>
            </a:pPr>
            <a:endParaRPr lang="zh-TW" altLang="en-US" sz="39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1A68F-2397-BB2C-6042-AD012D7C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018621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EF067B-5EA2-1E33-0ACB-2F53DA7F3B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針對共同的缺曠問題，開始擬定議題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8E07383-45C4-E553-6613-B33C1C772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06320"/>
            <a:ext cx="10515600" cy="4034398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共同的缺曠問題，對於各系來說，可能又有些微區別。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先想想，您真的了解自己科系或學院的狀況嗎？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514350" indent="-514350">
              <a:buFont typeface="+mj-lt"/>
              <a:buAutoNum type="arabicPeriod"/>
            </a:pPr>
            <a:r>
              <a:rPr lang="zh-TW" altLang="en-US" sz="3200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例如，學生的家庭背景？學生的經濟狀況？學生的朋友圈？學生對於該系或其專業的認同度？</a:t>
            </a:r>
            <a:endParaRPr lang="en-US" altLang="zh-TW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9611A68F-2397-BB2C-6042-AD012D7C14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A0984-E6A1-467D-BEE7-11EBD79E0452}" type="slidenum">
              <a:rPr lang="zh-TW" altLang="en-US" smtClean="0"/>
              <a:t>9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93831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2452</TotalTime>
  <Words>1296</Words>
  <Application>Microsoft Office PowerPoint</Application>
  <PresentationFormat>寬螢幕</PresentationFormat>
  <Paragraphs>138</Paragraphs>
  <Slides>37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37</vt:i4>
      </vt:variant>
    </vt:vector>
  </HeadingPairs>
  <TitlesOfParts>
    <vt:vector size="42" baseType="lpstr">
      <vt:lpstr>微軟正黑體</vt:lpstr>
      <vt:lpstr>Arial</vt:lpstr>
      <vt:lpstr>Calibri</vt:lpstr>
      <vt:lpstr>Calibri Light</vt:lpstr>
      <vt:lpstr>Office 佈景主題</vt:lpstr>
      <vt:lpstr>校務研究工作坊 (II) 缺曠分析之資料處理、探勘與視覺化</vt:lpstr>
      <vt:lpstr>校務研究工作坊三部曲</vt:lpstr>
      <vt:lpstr>校務研究工作坊流程</vt:lpstr>
      <vt:lpstr>分組時間</vt:lpstr>
      <vt:lpstr>學生缺曠知多少？ 請老師們分享常見的缺曠原因。</vt:lpstr>
      <vt:lpstr>缺曠課的相關議題分享</vt:lpstr>
      <vt:lpstr>缺曠的相關議題是甚麼？ 這些議題必須得到哪些資料呢？</vt:lpstr>
      <vt:lpstr>缺曠課的問題歸納</vt:lpstr>
      <vt:lpstr>針對共同的缺曠問題，開始擬定議題</vt:lpstr>
      <vt:lpstr>這些議題我覺得很重要，那怎麼開始？</vt:lpstr>
      <vt:lpstr>學生缺曠課的原因？</vt:lpstr>
      <vt:lpstr>缺曠原因分析</vt:lpstr>
      <vt:lpstr>以Sample data 進行學生缺曠分析！</vt:lpstr>
      <vt:lpstr>Python 環境準備與 Pandas安裝</vt:lpstr>
      <vt:lpstr>觀察資料</vt:lpstr>
      <vt:lpstr>Pandas 讀取 CSV 資料</vt:lpstr>
      <vt:lpstr>DataFrame 提取欄位、索引與值</vt:lpstr>
      <vt:lpstr>欄位名稱由中轉英</vt:lpstr>
      <vt:lpstr>增加或自定義有用的欄位</vt:lpstr>
      <vt:lpstr>透過各欄位型態了解資料的輪廓</vt:lpstr>
      <vt:lpstr>透過各欄位的統計了解資料的輪廓</vt:lpstr>
      <vt:lpstr>議題設定 1. 107至110學年哪些課的缺曠課最為嚴重呢？ 2.[107]學年的第[1/2]學期中，哪些班缺曠課最嚴重呢？ 3.[107]學年的第[1/2]學期中，哪些課缺曠課最嚴重呢？ 4.[107]學年的第[1/2]學期中，哪些學生缺曠課最嚴重呢？</vt:lpstr>
      <vt:lpstr>107至110學年哪些課的缺曠課最為嚴重呢？</vt:lpstr>
      <vt:lpstr>107至110學年哪些課的缺曠課最為嚴重呢？</vt:lpstr>
      <vt:lpstr>107至110學年哪些課的缺曠課最為嚴重呢？</vt:lpstr>
      <vt:lpstr>[107]學年的第[1]學期中， 哪些班缺曠課最嚴重呢？</vt:lpstr>
      <vt:lpstr>[107]學年的第[1]學期中， 哪些班缺曠課最嚴重呢？</vt:lpstr>
      <vt:lpstr>[107]學年的第[1/2]學期中， 哪些班缺曠課最嚴重呢？</vt:lpstr>
      <vt:lpstr>[107]學年的第[1]學期中， 哪些課缺曠課最嚴重呢？</vt:lpstr>
      <vt:lpstr>[107]學年的第[1]學期中， 哪些學生缺曠課最嚴重呢？</vt:lpstr>
      <vt:lpstr>[107]學年的第[1]學期中， 哪些學生缺曠課最嚴重呢？</vt:lpstr>
      <vt:lpstr>[107]學年的第[1]學期中， 哪些學生缺曠課最嚴重呢？</vt:lpstr>
      <vt:lpstr>[107]學年的第[2]學期中， 哪些班缺曠課最嚴重呢？</vt:lpstr>
      <vt:lpstr>[107]學年的第[2]學期中， 哪些班缺曠課最嚴重呢？</vt:lpstr>
      <vt:lpstr>[107]學年的第[2]學期中， 哪些課缺曠課最嚴重呢？</vt:lpstr>
      <vt:lpstr>問題探索</vt:lpstr>
      <vt:lpstr>Q &amp; A  Thank you!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Pandas 資料分析</dc:title>
  <dc:creator>張家瑋</dc:creator>
  <cp:lastModifiedBy>張家瑋</cp:lastModifiedBy>
  <cp:revision>291</cp:revision>
  <dcterms:created xsi:type="dcterms:W3CDTF">2022-07-18T07:20:25Z</dcterms:created>
  <dcterms:modified xsi:type="dcterms:W3CDTF">2022-09-26T15:45:52Z</dcterms:modified>
</cp:coreProperties>
</file>