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337" r:id="rId3"/>
    <p:sldId id="258" r:id="rId4"/>
    <p:sldId id="259" r:id="rId5"/>
    <p:sldId id="334" r:id="rId6"/>
    <p:sldId id="260" r:id="rId7"/>
    <p:sldId id="263" r:id="rId8"/>
    <p:sldId id="264" r:id="rId9"/>
    <p:sldId id="336" r:id="rId10"/>
    <p:sldId id="265" r:id="rId11"/>
    <p:sldId id="338" r:id="rId12"/>
    <p:sldId id="266" r:id="rId13"/>
    <p:sldId id="267" r:id="rId14"/>
    <p:sldId id="268" r:id="rId15"/>
    <p:sldId id="33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39" r:id="rId24"/>
    <p:sldId id="340" r:id="rId25"/>
    <p:sldId id="341" r:id="rId26"/>
    <p:sldId id="342" r:id="rId27"/>
    <p:sldId id="343" r:id="rId28"/>
    <p:sldId id="344" r:id="rId29"/>
    <p:sldId id="276" r:id="rId30"/>
    <p:sldId id="345" r:id="rId31"/>
    <p:sldId id="277" r:id="rId32"/>
    <p:sldId id="278" r:id="rId33"/>
    <p:sldId id="346" r:id="rId34"/>
    <p:sldId id="279" r:id="rId35"/>
    <p:sldId id="280" r:id="rId36"/>
    <p:sldId id="281" r:id="rId37"/>
    <p:sldId id="282" r:id="rId38"/>
    <p:sldId id="347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348" r:id="rId48"/>
    <p:sldId id="349" r:id="rId49"/>
    <p:sldId id="291" r:id="rId50"/>
    <p:sldId id="292" r:id="rId51"/>
    <p:sldId id="293" r:id="rId52"/>
    <p:sldId id="350" r:id="rId53"/>
    <p:sldId id="294" r:id="rId54"/>
    <p:sldId id="295" r:id="rId55"/>
    <p:sldId id="296" r:id="rId56"/>
    <p:sldId id="297" r:id="rId57"/>
    <p:sldId id="298" r:id="rId58"/>
    <p:sldId id="351" r:id="rId59"/>
    <p:sldId id="299" r:id="rId60"/>
    <p:sldId id="301" r:id="rId61"/>
    <p:sldId id="302" r:id="rId62"/>
    <p:sldId id="303" r:id="rId63"/>
    <p:sldId id="352" r:id="rId64"/>
    <p:sldId id="304" r:id="rId65"/>
    <p:sldId id="305" r:id="rId66"/>
    <p:sldId id="353" r:id="rId67"/>
    <p:sldId id="307" r:id="rId68"/>
    <p:sldId id="354" r:id="rId69"/>
    <p:sldId id="308" r:id="rId70"/>
    <p:sldId id="309" r:id="rId71"/>
    <p:sldId id="355" r:id="rId72"/>
    <p:sldId id="310" r:id="rId73"/>
    <p:sldId id="356" r:id="rId74"/>
    <p:sldId id="311" r:id="rId75"/>
    <p:sldId id="312" r:id="rId76"/>
    <p:sldId id="313" r:id="rId77"/>
    <p:sldId id="314" r:id="rId78"/>
    <p:sldId id="315" r:id="rId79"/>
    <p:sldId id="316" r:id="rId80"/>
    <p:sldId id="318" r:id="rId81"/>
    <p:sldId id="317" r:id="rId82"/>
    <p:sldId id="357" r:id="rId83"/>
    <p:sldId id="319" r:id="rId84"/>
    <p:sldId id="320" r:id="rId85"/>
    <p:sldId id="321" r:id="rId86"/>
    <p:sldId id="322" r:id="rId87"/>
    <p:sldId id="358" r:id="rId88"/>
    <p:sldId id="323" r:id="rId89"/>
    <p:sldId id="324" r:id="rId90"/>
    <p:sldId id="325" r:id="rId91"/>
    <p:sldId id="326" r:id="rId92"/>
    <p:sldId id="359" r:id="rId93"/>
    <p:sldId id="327" r:id="rId94"/>
    <p:sldId id="328" r:id="rId95"/>
    <p:sldId id="329" r:id="rId96"/>
    <p:sldId id="330" r:id="rId97"/>
    <p:sldId id="360" r:id="rId98"/>
    <p:sldId id="331" r:id="rId99"/>
    <p:sldId id="332" r:id="rId100"/>
    <p:sldId id="333" r:id="rId1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2760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779A9-D09E-4012-ABB8-344EF01DD2A9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zh-TW" altLang="en-US"/>
        </a:p>
      </dgm:t>
    </dgm:pt>
    <dgm:pt modelId="{B7E5FA51-0DF5-4B13-9BAE-05B4872A4315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72D7F5-3A78-4113-AF67-F83F1B6B9EF8}" type="parTrans" cxnId="{B4B48364-7251-490F-A352-2C6448BC3C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8D9661-B154-4A1B-BE03-D3DDB13663AA}" type="sibTrans" cxnId="{B4B48364-7251-490F-A352-2C6448BC3C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829031-DBB2-4F3C-90CD-F94203C6B948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3ED5EF-72BA-4ECD-BAF3-E16754D34E78}" type="parTrans" cxnId="{AE3E59F9-C535-4388-AB8F-AFDF65374A9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FA31AD-B3E6-4E6E-B2A9-1B41BEDC8E48}" type="sibTrans" cxnId="{AE3E59F9-C535-4388-AB8F-AFDF65374A9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9F0439-4307-42D7-A596-121EB4064CEF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0B9A86-9E59-4906-A3F5-C3B01746A758}" type="parTrans" cxnId="{A1018EB2-6A15-41AB-A31F-7493C3545C2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8CDDFF-034E-4754-ACAB-767EFC27DC7E}" type="sibTrans" cxnId="{A1018EB2-6A15-41AB-A31F-7493C3545C2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F4BABF-E153-4D16-BA40-CC2A56157FBC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3B4980-BFED-4760-AE27-22FBE0A45BC4}" type="parTrans" cxnId="{3E65A925-C9EF-4740-A236-4E9A3AAFD4C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4505A8-51B1-4DA8-866E-5EA281150727}" type="sibTrans" cxnId="{3E65A925-C9EF-4740-A236-4E9A3AAFD4C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766A2D-5A9F-4E9E-B667-CCEE38A9AC6B}" type="pres">
      <dgm:prSet presAssocID="{2A4779A9-D09E-4012-ABB8-344EF01DD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ED01E92-68A6-4827-80BA-68AB2C793231}" type="pres">
      <dgm:prSet presAssocID="{B7E5FA51-0DF5-4B13-9BAE-05B4872A43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11D73F-2083-457F-A8A3-45D69AA49DC8}" type="pres">
      <dgm:prSet presAssocID="{458D9661-B154-4A1B-BE03-D3DDB13663AA}" presName="spacer" presStyleCnt="0"/>
      <dgm:spPr/>
    </dgm:pt>
    <dgm:pt modelId="{0DFD559D-153A-46EC-9ADC-943516AD4168}" type="pres">
      <dgm:prSet presAssocID="{C0829031-DBB2-4F3C-90CD-F94203C6B94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A0FF3B-5727-469A-A859-1D2E81E57FA8}" type="pres">
      <dgm:prSet presAssocID="{65FA31AD-B3E6-4E6E-B2A9-1B41BEDC8E48}" presName="spacer" presStyleCnt="0"/>
      <dgm:spPr/>
    </dgm:pt>
    <dgm:pt modelId="{53624BA5-4BED-4AE6-B79E-4259A1572F89}" type="pres">
      <dgm:prSet presAssocID="{569F0439-4307-42D7-A596-121EB4064CE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9BE9D4-B5FA-4955-86BE-DFA5D4A6CA9E}" type="pres">
      <dgm:prSet presAssocID="{008CDDFF-034E-4754-ACAB-767EFC27DC7E}" presName="spacer" presStyleCnt="0"/>
      <dgm:spPr/>
    </dgm:pt>
    <dgm:pt modelId="{613CD696-2C65-4A9F-8605-BB273B550A4A}" type="pres">
      <dgm:prSet presAssocID="{9EF4BABF-E153-4D16-BA40-CC2A56157F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B48364-7251-490F-A352-2C6448BC3C74}" srcId="{2A4779A9-D09E-4012-ABB8-344EF01DD2A9}" destId="{B7E5FA51-0DF5-4B13-9BAE-05B4872A4315}" srcOrd="0" destOrd="0" parTransId="{3072D7F5-3A78-4113-AF67-F83F1B6B9EF8}" sibTransId="{458D9661-B154-4A1B-BE03-D3DDB13663AA}"/>
    <dgm:cxn modelId="{BA1E8143-ACBA-462E-B5EC-F747382CD818}" type="presOf" srcId="{C0829031-DBB2-4F3C-90CD-F94203C6B948}" destId="{0DFD559D-153A-46EC-9ADC-943516AD4168}" srcOrd="0" destOrd="0" presId="urn:microsoft.com/office/officeart/2005/8/layout/vList2"/>
    <dgm:cxn modelId="{A1018EB2-6A15-41AB-A31F-7493C3545C2D}" srcId="{2A4779A9-D09E-4012-ABB8-344EF01DD2A9}" destId="{569F0439-4307-42D7-A596-121EB4064CEF}" srcOrd="2" destOrd="0" parTransId="{530B9A86-9E59-4906-A3F5-C3B01746A758}" sibTransId="{008CDDFF-034E-4754-ACAB-767EFC27DC7E}"/>
    <dgm:cxn modelId="{C033E532-8B0A-4DA9-B1C6-55AF8BB6FD64}" type="presOf" srcId="{569F0439-4307-42D7-A596-121EB4064CEF}" destId="{53624BA5-4BED-4AE6-B79E-4259A1572F89}" srcOrd="0" destOrd="0" presId="urn:microsoft.com/office/officeart/2005/8/layout/vList2"/>
    <dgm:cxn modelId="{AE3E59F9-C535-4388-AB8F-AFDF65374A9D}" srcId="{2A4779A9-D09E-4012-ABB8-344EF01DD2A9}" destId="{C0829031-DBB2-4F3C-90CD-F94203C6B948}" srcOrd="1" destOrd="0" parTransId="{063ED5EF-72BA-4ECD-BAF3-E16754D34E78}" sibTransId="{65FA31AD-B3E6-4E6E-B2A9-1B41BEDC8E48}"/>
    <dgm:cxn modelId="{E186BA02-E3BC-46C4-AC9C-E376335310AE}" type="presOf" srcId="{9EF4BABF-E153-4D16-BA40-CC2A56157FBC}" destId="{613CD696-2C65-4A9F-8605-BB273B550A4A}" srcOrd="0" destOrd="0" presId="urn:microsoft.com/office/officeart/2005/8/layout/vList2"/>
    <dgm:cxn modelId="{0FD81E61-289F-4C51-B0C6-82A0AC05F3A6}" type="presOf" srcId="{B7E5FA51-0DF5-4B13-9BAE-05B4872A4315}" destId="{5ED01E92-68A6-4827-80BA-68AB2C793231}" srcOrd="0" destOrd="0" presId="urn:microsoft.com/office/officeart/2005/8/layout/vList2"/>
    <dgm:cxn modelId="{829B59C8-1174-4C3E-8EBC-316599EF945D}" type="presOf" srcId="{2A4779A9-D09E-4012-ABB8-344EF01DD2A9}" destId="{8A766A2D-5A9F-4E9E-B667-CCEE38A9AC6B}" srcOrd="0" destOrd="0" presId="urn:microsoft.com/office/officeart/2005/8/layout/vList2"/>
    <dgm:cxn modelId="{3E65A925-C9EF-4740-A236-4E9A3AAFD4CE}" srcId="{2A4779A9-D09E-4012-ABB8-344EF01DD2A9}" destId="{9EF4BABF-E153-4D16-BA40-CC2A56157FBC}" srcOrd="3" destOrd="0" parTransId="{FE3B4980-BFED-4760-AE27-22FBE0A45BC4}" sibTransId="{B74505A8-51B1-4DA8-866E-5EA281150727}"/>
    <dgm:cxn modelId="{8596B022-382D-45C9-9B60-E9C853E027CB}" type="presParOf" srcId="{8A766A2D-5A9F-4E9E-B667-CCEE38A9AC6B}" destId="{5ED01E92-68A6-4827-80BA-68AB2C793231}" srcOrd="0" destOrd="0" presId="urn:microsoft.com/office/officeart/2005/8/layout/vList2"/>
    <dgm:cxn modelId="{15DF9C26-E6EC-4FFF-9904-CB9125EE3292}" type="presParOf" srcId="{8A766A2D-5A9F-4E9E-B667-CCEE38A9AC6B}" destId="{3511D73F-2083-457F-A8A3-45D69AA49DC8}" srcOrd="1" destOrd="0" presId="urn:microsoft.com/office/officeart/2005/8/layout/vList2"/>
    <dgm:cxn modelId="{7F834A1B-7F89-4857-883B-DDC348A750DF}" type="presParOf" srcId="{8A766A2D-5A9F-4E9E-B667-CCEE38A9AC6B}" destId="{0DFD559D-153A-46EC-9ADC-943516AD4168}" srcOrd="2" destOrd="0" presId="urn:microsoft.com/office/officeart/2005/8/layout/vList2"/>
    <dgm:cxn modelId="{2B0E3253-C54B-4CC3-B9AA-4DCCB5ABFFF2}" type="presParOf" srcId="{8A766A2D-5A9F-4E9E-B667-CCEE38A9AC6B}" destId="{56A0FF3B-5727-469A-A859-1D2E81E57FA8}" srcOrd="3" destOrd="0" presId="urn:microsoft.com/office/officeart/2005/8/layout/vList2"/>
    <dgm:cxn modelId="{A09F2D42-F50B-48EA-868E-26C4A00B44CE}" type="presParOf" srcId="{8A766A2D-5A9F-4E9E-B667-CCEE38A9AC6B}" destId="{53624BA5-4BED-4AE6-B79E-4259A1572F89}" srcOrd="4" destOrd="0" presId="urn:microsoft.com/office/officeart/2005/8/layout/vList2"/>
    <dgm:cxn modelId="{76528F53-54E2-45AF-94B1-8F9255BAC5EF}" type="presParOf" srcId="{8A766A2D-5A9F-4E9E-B667-CCEE38A9AC6B}" destId="{4D9BE9D4-B5FA-4955-86BE-DFA5D4A6CA9E}" srcOrd="5" destOrd="0" presId="urn:microsoft.com/office/officeart/2005/8/layout/vList2"/>
    <dgm:cxn modelId="{6E0F149E-E9F3-42D1-8F2F-41DFA7849CA9}" type="presParOf" srcId="{8A766A2D-5A9F-4E9E-B667-CCEE38A9AC6B}" destId="{613CD696-2C65-4A9F-8605-BB273B550A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B28DE-9310-43AA-AB4D-5E80AF057C98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5AF1191-0779-4C10-BD84-774A39EE380A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6493C7-2B58-4048-8BBF-86FB19F6C9AF}" type="par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78B8A4-D1F0-4566-B717-435B597656DF}" type="sib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498111-CDBD-47CE-A7C3-47FD0FC0B67B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AB4BC9-5660-4BC4-A33A-EE495D010274}" type="par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3CC53B-F80C-43A2-9582-510061B472CD}" type="sib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FA84A9-AB75-4E19-8C48-66DE3486C23C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C4F912-7B2A-460B-9524-4F14543DAC86}" type="par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E43521-779F-4169-8A81-AFF0A8D1E0E3}" type="sib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CE1BC-1A62-4A68-9D09-AE5C7BF56EB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2E54B3-6339-4A21-BA9F-9C09CBF388CD}" type="par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8C2109-9D05-438B-A110-B00CE0744AA7}" type="sib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A13EC8-9A5D-4B3D-BBB3-0B3AF046C97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A05CE-5FEF-468B-A93D-5B76A735C60E}" type="par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0B01F-BAD1-419D-9380-39545157184F}" type="sib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0DE7EE-FCCE-462E-B079-3175AB4662A2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AEAC4-A1DC-48FC-B801-472E7F8287A2}" type="par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9EDDE-0F46-4CCE-889E-6D22594533CE}" type="sib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8A68DB-B694-4D1A-8DA1-BE2CE188FD37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72774-6BC2-4E79-8090-97C33BEE26A0}" type="par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A1CF71-0325-498A-B203-4DCE78B9868E}" type="sib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43D788-DA4D-48F7-BA81-D8B18C42232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AB3CC6-CC06-4D0C-8322-673B644FA511}" type="par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9812EB-D0A1-4486-ADE9-3F31F40282DC}" type="sib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DB4AE3-6576-452C-B7D9-15E2E435FA05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B3D955-5D87-4749-9167-588A9A6B6ADB}" type="par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55D849-1188-4BEC-B3AF-60530811BA98}" type="sib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C4EB0D-7558-4ACC-96DC-92A932CC4F9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A094C9-9FAF-4985-92FA-2D6D7C63709F}" type="par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4C0633-1147-4440-AFA0-0C1D59D37B52}" type="sib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F58C1-1F2F-464D-8E61-30E739C80EF0}" type="pres">
      <dgm:prSet presAssocID="{4D9B28DE-9310-43AA-AB4D-5E80AF057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C1CFE-169F-4BCB-957F-4208D952B64A}" type="pres">
      <dgm:prSet presAssocID="{C5AF1191-0779-4C10-BD84-774A39EE380A}" presName="linNode" presStyleCnt="0"/>
      <dgm:spPr/>
    </dgm:pt>
    <dgm:pt modelId="{4D8BCA3B-19AD-452D-8D80-742C6137C40D}" type="pres">
      <dgm:prSet presAssocID="{C5AF1191-0779-4C10-BD84-774A39EE380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A06A26-A4FB-4CA6-B5AE-96FAFA3BB913}" type="pres">
      <dgm:prSet presAssocID="{C5AF1191-0779-4C10-BD84-774A39EE380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D47AA-9DFE-428E-B2E0-ACF598317B1C}" type="pres">
      <dgm:prSet presAssocID="{B278B8A4-D1F0-4566-B717-435B597656DF}" presName="sp" presStyleCnt="0"/>
      <dgm:spPr/>
    </dgm:pt>
    <dgm:pt modelId="{03F38AA9-ABDA-4264-9E8A-359C0E284D19}" type="pres">
      <dgm:prSet presAssocID="{55FA84A9-AB75-4E19-8C48-66DE3486C23C}" presName="linNode" presStyleCnt="0"/>
      <dgm:spPr/>
    </dgm:pt>
    <dgm:pt modelId="{062C64BF-17C7-490B-926A-AD8314CB5F6F}" type="pres">
      <dgm:prSet presAssocID="{55FA84A9-AB75-4E19-8C48-66DE3486C23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A162BB-6F59-452F-92E3-3F42F5F6380D}" type="pres">
      <dgm:prSet presAssocID="{55FA84A9-AB75-4E19-8C48-66DE3486C23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3364A6-0A29-4121-BCBA-919DA658D2A0}" type="pres">
      <dgm:prSet presAssocID="{2DE43521-779F-4169-8A81-AFF0A8D1E0E3}" presName="sp" presStyleCnt="0"/>
      <dgm:spPr/>
    </dgm:pt>
    <dgm:pt modelId="{CDEE1BBF-961B-4625-876A-A5187BC1FB30}" type="pres">
      <dgm:prSet presAssocID="{44A13EC8-9A5D-4B3D-BBB3-0B3AF046C973}" presName="linNode" presStyleCnt="0"/>
      <dgm:spPr/>
    </dgm:pt>
    <dgm:pt modelId="{D6047946-8821-4E6A-833D-25533C0F56CD}" type="pres">
      <dgm:prSet presAssocID="{44A13EC8-9A5D-4B3D-BBB3-0B3AF046C97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08C361-CC47-4DAA-A845-98160518EC49}" type="pres">
      <dgm:prSet presAssocID="{44A13EC8-9A5D-4B3D-BBB3-0B3AF046C97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C5CDD-0628-4B81-869B-A0A77B627B8A}" type="pres">
      <dgm:prSet presAssocID="{5C40B01F-BAD1-419D-9380-39545157184F}" presName="sp" presStyleCnt="0"/>
      <dgm:spPr/>
    </dgm:pt>
    <dgm:pt modelId="{A49602F5-A94F-462C-99D2-88CEA1A6D14C}" type="pres">
      <dgm:prSet presAssocID="{448A68DB-B694-4D1A-8DA1-BE2CE188FD37}" presName="linNode" presStyleCnt="0"/>
      <dgm:spPr/>
    </dgm:pt>
    <dgm:pt modelId="{E4B2918A-FB5C-4AAD-8BAC-9B157099DA61}" type="pres">
      <dgm:prSet presAssocID="{448A68DB-B694-4D1A-8DA1-BE2CE188FD3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C6756-C743-4553-9530-D22E20B17785}" type="pres">
      <dgm:prSet presAssocID="{448A68DB-B694-4D1A-8DA1-BE2CE188FD3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73CE8-3003-47A6-A2B5-C8B510629031}" type="pres">
      <dgm:prSet presAssocID="{A9A1CF71-0325-498A-B203-4DCE78B9868E}" presName="sp" presStyleCnt="0"/>
      <dgm:spPr/>
    </dgm:pt>
    <dgm:pt modelId="{9E000284-F920-4C14-AAA7-C033566688D3}" type="pres">
      <dgm:prSet presAssocID="{6EDB4AE3-6576-452C-B7D9-15E2E435FA05}" presName="linNode" presStyleCnt="0"/>
      <dgm:spPr/>
    </dgm:pt>
    <dgm:pt modelId="{8AE21098-213F-40C5-8822-572F72E44AFF}" type="pres">
      <dgm:prSet presAssocID="{6EDB4AE3-6576-452C-B7D9-15E2E435FA0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82E89-D230-4B34-AF9C-684F7695711C}" type="pres">
      <dgm:prSet presAssocID="{6EDB4AE3-6576-452C-B7D9-15E2E435FA0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D8E053-E12E-4530-AD59-ED4115B92D83}" type="presOf" srcId="{44A13EC8-9A5D-4B3D-BBB3-0B3AF046C973}" destId="{D6047946-8821-4E6A-833D-25533C0F56CD}" srcOrd="0" destOrd="0" presId="urn:microsoft.com/office/officeart/2005/8/layout/vList5"/>
    <dgm:cxn modelId="{53791108-8545-4CDE-97CF-8B289F0ACD56}" srcId="{6EDB4AE3-6576-452C-B7D9-15E2E435FA05}" destId="{5DC4EB0D-7558-4ACC-96DC-92A932CC4F95}" srcOrd="0" destOrd="0" parTransId="{73A094C9-9FAF-4985-92FA-2D6D7C63709F}" sibTransId="{3B4C0633-1147-4440-AFA0-0C1D59D37B52}"/>
    <dgm:cxn modelId="{C18C70E6-4ED3-46B6-A571-144EC02B81B6}" srcId="{4D9B28DE-9310-43AA-AB4D-5E80AF057C98}" destId="{448A68DB-B694-4D1A-8DA1-BE2CE188FD37}" srcOrd="3" destOrd="0" parTransId="{78D72774-6BC2-4E79-8090-97C33BEE26A0}" sibTransId="{A9A1CF71-0325-498A-B203-4DCE78B9868E}"/>
    <dgm:cxn modelId="{523287DE-1383-4621-899E-BC40102971FE}" srcId="{44A13EC8-9A5D-4B3D-BBB3-0B3AF046C973}" destId="{0F0DE7EE-FCCE-462E-B079-3175AB4662A2}" srcOrd="0" destOrd="0" parTransId="{C8FAEAC4-A1DC-48FC-B801-472E7F8287A2}" sibTransId="{0E19EDDE-0F46-4CCE-889E-6D22594533CE}"/>
    <dgm:cxn modelId="{CBF11672-EE94-4EA0-BCA5-69184F2E822E}" srcId="{4D9B28DE-9310-43AA-AB4D-5E80AF057C98}" destId="{C5AF1191-0779-4C10-BD84-774A39EE380A}" srcOrd="0" destOrd="0" parTransId="{906493C7-2B58-4048-8BBF-86FB19F6C9AF}" sibTransId="{B278B8A4-D1F0-4566-B717-435B597656DF}"/>
    <dgm:cxn modelId="{E822FC82-3E1E-44F6-B018-5BFC5D0972B4}" srcId="{55FA84A9-AB75-4E19-8C48-66DE3486C23C}" destId="{5E3CE1BC-1A62-4A68-9D09-AE5C7BF56EB3}" srcOrd="0" destOrd="0" parTransId="{DA2E54B3-6339-4A21-BA9F-9C09CBF388CD}" sibTransId="{E58C2109-9D05-438B-A110-B00CE0744AA7}"/>
    <dgm:cxn modelId="{8FF89B85-4E9F-4EDF-A6A7-920198488C1C}" type="presOf" srcId="{C5AF1191-0779-4C10-BD84-774A39EE380A}" destId="{4D8BCA3B-19AD-452D-8D80-742C6137C40D}" srcOrd="0" destOrd="0" presId="urn:microsoft.com/office/officeart/2005/8/layout/vList5"/>
    <dgm:cxn modelId="{D4ADF484-DEB2-4BFD-B9A6-5FABB4EF252C}" type="presOf" srcId="{E043D788-DA4D-48F7-BA81-D8B18C422326}" destId="{94AC6756-C743-4553-9530-D22E20B17785}" srcOrd="0" destOrd="0" presId="urn:microsoft.com/office/officeart/2005/8/layout/vList5"/>
    <dgm:cxn modelId="{A0FA1F92-8536-4709-A6D4-3295B4FA8BF3}" type="presOf" srcId="{448A68DB-B694-4D1A-8DA1-BE2CE188FD37}" destId="{E4B2918A-FB5C-4AAD-8BAC-9B157099DA61}" srcOrd="0" destOrd="0" presId="urn:microsoft.com/office/officeart/2005/8/layout/vList5"/>
    <dgm:cxn modelId="{6A01CC19-D9FD-4E08-BA1A-2FF649BA74B8}" srcId="{4D9B28DE-9310-43AA-AB4D-5E80AF057C98}" destId="{55FA84A9-AB75-4E19-8C48-66DE3486C23C}" srcOrd="1" destOrd="0" parTransId="{D0C4F912-7B2A-460B-9524-4F14543DAC86}" sibTransId="{2DE43521-779F-4169-8A81-AFF0A8D1E0E3}"/>
    <dgm:cxn modelId="{B8ED12C1-2FAC-4FDF-97D3-15BD6A2F74A2}" srcId="{C5AF1191-0779-4C10-BD84-774A39EE380A}" destId="{0C498111-CDBD-47CE-A7C3-47FD0FC0B67B}" srcOrd="0" destOrd="0" parTransId="{CDAB4BC9-5660-4BC4-A33A-EE495D010274}" sibTransId="{2F3CC53B-F80C-43A2-9582-510061B472CD}"/>
    <dgm:cxn modelId="{1AB6A1A9-D472-47E3-8CAE-7062BA2E8DAC}" srcId="{4D9B28DE-9310-43AA-AB4D-5E80AF057C98}" destId="{44A13EC8-9A5D-4B3D-BBB3-0B3AF046C973}" srcOrd="2" destOrd="0" parTransId="{39AA05CE-5FEF-468B-A93D-5B76A735C60E}" sibTransId="{5C40B01F-BAD1-419D-9380-39545157184F}"/>
    <dgm:cxn modelId="{4C6240F3-88B8-46E3-849E-BF506D8EB0BD}" type="presOf" srcId="{55FA84A9-AB75-4E19-8C48-66DE3486C23C}" destId="{062C64BF-17C7-490B-926A-AD8314CB5F6F}" srcOrd="0" destOrd="0" presId="urn:microsoft.com/office/officeart/2005/8/layout/vList5"/>
    <dgm:cxn modelId="{1216B919-5479-4CA6-9C68-7D4D6E53A368}" type="presOf" srcId="{5DC4EB0D-7558-4ACC-96DC-92A932CC4F95}" destId="{3DB82E89-D230-4B34-AF9C-684F7695711C}" srcOrd="0" destOrd="0" presId="urn:microsoft.com/office/officeart/2005/8/layout/vList5"/>
    <dgm:cxn modelId="{8CC1814D-8B77-4531-B9C8-A61805AF4C25}" type="presOf" srcId="{0F0DE7EE-FCCE-462E-B079-3175AB4662A2}" destId="{4108C361-CC47-4DAA-A845-98160518EC49}" srcOrd="0" destOrd="0" presId="urn:microsoft.com/office/officeart/2005/8/layout/vList5"/>
    <dgm:cxn modelId="{91C1C9B1-DA1C-4930-A5DE-E22900DC9010}" type="presOf" srcId="{5E3CE1BC-1A62-4A68-9D09-AE5C7BF56EB3}" destId="{3CA162BB-6F59-452F-92E3-3F42F5F6380D}" srcOrd="0" destOrd="0" presId="urn:microsoft.com/office/officeart/2005/8/layout/vList5"/>
    <dgm:cxn modelId="{710FF8AA-66C1-4FC8-9444-CC8680A48ED5}" type="presOf" srcId="{4D9B28DE-9310-43AA-AB4D-5E80AF057C98}" destId="{A08F58C1-1F2F-464D-8E61-30E739C80EF0}" srcOrd="0" destOrd="0" presId="urn:microsoft.com/office/officeart/2005/8/layout/vList5"/>
    <dgm:cxn modelId="{0743CEEB-0C93-4A5F-B89F-AEF5AFFDF920}" type="presOf" srcId="{0C498111-CDBD-47CE-A7C3-47FD0FC0B67B}" destId="{00A06A26-A4FB-4CA6-B5AE-96FAFA3BB913}" srcOrd="0" destOrd="0" presId="urn:microsoft.com/office/officeart/2005/8/layout/vList5"/>
    <dgm:cxn modelId="{66F10FDA-8295-4951-8F27-FD9DB0FA06FC}" srcId="{448A68DB-B694-4D1A-8DA1-BE2CE188FD37}" destId="{E043D788-DA4D-48F7-BA81-D8B18C422326}" srcOrd="0" destOrd="0" parTransId="{BEAB3CC6-CC06-4D0C-8322-673B644FA511}" sibTransId="{D59812EB-D0A1-4486-ADE9-3F31F40282DC}"/>
    <dgm:cxn modelId="{2B97AC7A-21B6-4209-8B7D-B057BA132550}" srcId="{4D9B28DE-9310-43AA-AB4D-5E80AF057C98}" destId="{6EDB4AE3-6576-452C-B7D9-15E2E435FA05}" srcOrd="4" destOrd="0" parTransId="{14B3D955-5D87-4749-9167-588A9A6B6ADB}" sibTransId="{CB55D849-1188-4BEC-B3AF-60530811BA98}"/>
    <dgm:cxn modelId="{7245D822-34D9-4C4F-A06B-E44F9BB32EDB}" type="presOf" srcId="{6EDB4AE3-6576-452C-B7D9-15E2E435FA05}" destId="{8AE21098-213F-40C5-8822-572F72E44AFF}" srcOrd="0" destOrd="0" presId="urn:microsoft.com/office/officeart/2005/8/layout/vList5"/>
    <dgm:cxn modelId="{1F46DBF1-A093-4B7A-9ECB-88500EC45B14}" type="presParOf" srcId="{A08F58C1-1F2F-464D-8E61-30E739C80EF0}" destId="{561C1CFE-169F-4BCB-957F-4208D952B64A}" srcOrd="0" destOrd="0" presId="urn:microsoft.com/office/officeart/2005/8/layout/vList5"/>
    <dgm:cxn modelId="{73BA1EFD-7B74-4BDA-9F61-C77B9BE2C924}" type="presParOf" srcId="{561C1CFE-169F-4BCB-957F-4208D952B64A}" destId="{4D8BCA3B-19AD-452D-8D80-742C6137C40D}" srcOrd="0" destOrd="0" presId="urn:microsoft.com/office/officeart/2005/8/layout/vList5"/>
    <dgm:cxn modelId="{DBA219A4-6A80-4A16-8256-86495DE384B2}" type="presParOf" srcId="{561C1CFE-169F-4BCB-957F-4208D952B64A}" destId="{00A06A26-A4FB-4CA6-B5AE-96FAFA3BB913}" srcOrd="1" destOrd="0" presId="urn:microsoft.com/office/officeart/2005/8/layout/vList5"/>
    <dgm:cxn modelId="{322E57B3-365B-4841-89F0-482FEF77C2DE}" type="presParOf" srcId="{A08F58C1-1F2F-464D-8E61-30E739C80EF0}" destId="{B36D47AA-9DFE-428E-B2E0-ACF598317B1C}" srcOrd="1" destOrd="0" presId="urn:microsoft.com/office/officeart/2005/8/layout/vList5"/>
    <dgm:cxn modelId="{D7342758-1BBC-4332-A868-C291854A8C34}" type="presParOf" srcId="{A08F58C1-1F2F-464D-8E61-30E739C80EF0}" destId="{03F38AA9-ABDA-4264-9E8A-359C0E284D19}" srcOrd="2" destOrd="0" presId="urn:microsoft.com/office/officeart/2005/8/layout/vList5"/>
    <dgm:cxn modelId="{0F39CC6F-329B-4C1B-9AFC-77CCB26E5DF4}" type="presParOf" srcId="{03F38AA9-ABDA-4264-9E8A-359C0E284D19}" destId="{062C64BF-17C7-490B-926A-AD8314CB5F6F}" srcOrd="0" destOrd="0" presId="urn:microsoft.com/office/officeart/2005/8/layout/vList5"/>
    <dgm:cxn modelId="{74263EBA-97E4-427C-A4DF-5CAB6D9AE8D7}" type="presParOf" srcId="{03F38AA9-ABDA-4264-9E8A-359C0E284D19}" destId="{3CA162BB-6F59-452F-92E3-3F42F5F6380D}" srcOrd="1" destOrd="0" presId="urn:microsoft.com/office/officeart/2005/8/layout/vList5"/>
    <dgm:cxn modelId="{45CEBA6A-840F-47D4-917D-4FBAE56E4CBD}" type="presParOf" srcId="{A08F58C1-1F2F-464D-8E61-30E739C80EF0}" destId="{C83364A6-0A29-4121-BCBA-919DA658D2A0}" srcOrd="3" destOrd="0" presId="urn:microsoft.com/office/officeart/2005/8/layout/vList5"/>
    <dgm:cxn modelId="{B04ED18E-A968-4496-9E00-6F72DA939400}" type="presParOf" srcId="{A08F58C1-1F2F-464D-8E61-30E739C80EF0}" destId="{CDEE1BBF-961B-4625-876A-A5187BC1FB30}" srcOrd="4" destOrd="0" presId="urn:microsoft.com/office/officeart/2005/8/layout/vList5"/>
    <dgm:cxn modelId="{CA961476-1C95-49F7-A876-608D18EB8FCD}" type="presParOf" srcId="{CDEE1BBF-961B-4625-876A-A5187BC1FB30}" destId="{D6047946-8821-4E6A-833D-25533C0F56CD}" srcOrd="0" destOrd="0" presId="urn:microsoft.com/office/officeart/2005/8/layout/vList5"/>
    <dgm:cxn modelId="{2AD8429B-B743-488F-B345-6AC07A66C972}" type="presParOf" srcId="{CDEE1BBF-961B-4625-876A-A5187BC1FB30}" destId="{4108C361-CC47-4DAA-A845-98160518EC49}" srcOrd="1" destOrd="0" presId="urn:microsoft.com/office/officeart/2005/8/layout/vList5"/>
    <dgm:cxn modelId="{93D6DC14-3CD7-4A41-9FF5-54A29789625B}" type="presParOf" srcId="{A08F58C1-1F2F-464D-8E61-30E739C80EF0}" destId="{401C5CDD-0628-4B81-869B-A0A77B627B8A}" srcOrd="5" destOrd="0" presId="urn:microsoft.com/office/officeart/2005/8/layout/vList5"/>
    <dgm:cxn modelId="{F2F95D90-3F37-412A-8AFC-CEB2248E5133}" type="presParOf" srcId="{A08F58C1-1F2F-464D-8E61-30E739C80EF0}" destId="{A49602F5-A94F-462C-99D2-88CEA1A6D14C}" srcOrd="6" destOrd="0" presId="urn:microsoft.com/office/officeart/2005/8/layout/vList5"/>
    <dgm:cxn modelId="{C1F841BE-23D1-4AA7-9739-B1701500E8CA}" type="presParOf" srcId="{A49602F5-A94F-462C-99D2-88CEA1A6D14C}" destId="{E4B2918A-FB5C-4AAD-8BAC-9B157099DA61}" srcOrd="0" destOrd="0" presId="urn:microsoft.com/office/officeart/2005/8/layout/vList5"/>
    <dgm:cxn modelId="{1A776E65-41BD-4F99-863F-2489DCD2C52A}" type="presParOf" srcId="{A49602F5-A94F-462C-99D2-88CEA1A6D14C}" destId="{94AC6756-C743-4553-9530-D22E20B17785}" srcOrd="1" destOrd="0" presId="urn:microsoft.com/office/officeart/2005/8/layout/vList5"/>
    <dgm:cxn modelId="{06334896-7CD1-4A53-BBA1-1BF262C4564D}" type="presParOf" srcId="{A08F58C1-1F2F-464D-8E61-30E739C80EF0}" destId="{E6773CE8-3003-47A6-A2B5-C8B510629031}" srcOrd="7" destOrd="0" presId="urn:microsoft.com/office/officeart/2005/8/layout/vList5"/>
    <dgm:cxn modelId="{4EEA32B0-236B-4EFC-944E-8FF93ACD3AF1}" type="presParOf" srcId="{A08F58C1-1F2F-464D-8E61-30E739C80EF0}" destId="{9E000284-F920-4C14-AAA7-C033566688D3}" srcOrd="8" destOrd="0" presId="urn:microsoft.com/office/officeart/2005/8/layout/vList5"/>
    <dgm:cxn modelId="{DFAA5CBD-72A9-4E13-B141-7236D6E3AAFA}" type="presParOf" srcId="{9E000284-F920-4C14-AAA7-C033566688D3}" destId="{8AE21098-213F-40C5-8822-572F72E44AFF}" srcOrd="0" destOrd="0" presId="urn:microsoft.com/office/officeart/2005/8/layout/vList5"/>
    <dgm:cxn modelId="{A342965A-3516-41BE-90F6-9DD300055D34}" type="presParOf" srcId="{9E000284-F920-4C14-AAA7-C033566688D3}" destId="{3DB82E89-D230-4B34-AF9C-684F769571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01E92-68A6-4827-80BA-68AB2C793231}">
      <dsp:nvSpPr>
        <dsp:cNvPr id="0" name=""/>
        <dsp:cNvSpPr/>
      </dsp:nvSpPr>
      <dsp:spPr>
        <a:xfrm>
          <a:off x="0" y="46627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80317"/>
        <a:ext cx="7268435" cy="622773"/>
      </dsp:txXfrm>
    </dsp:sp>
    <dsp:sp modelId="{0DFD559D-153A-46EC-9ADC-943516AD4168}">
      <dsp:nvSpPr>
        <dsp:cNvPr id="0" name=""/>
        <dsp:cNvSpPr/>
      </dsp:nvSpPr>
      <dsp:spPr>
        <a:xfrm>
          <a:off x="0" y="800141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833831"/>
        <a:ext cx="7268435" cy="622773"/>
      </dsp:txXfrm>
    </dsp:sp>
    <dsp:sp modelId="{53624BA5-4BED-4AE6-B79E-4259A1572F89}">
      <dsp:nvSpPr>
        <dsp:cNvPr id="0" name=""/>
        <dsp:cNvSpPr/>
      </dsp:nvSpPr>
      <dsp:spPr>
        <a:xfrm>
          <a:off x="0" y="1553655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1587345"/>
        <a:ext cx="7268435" cy="622773"/>
      </dsp:txXfrm>
    </dsp:sp>
    <dsp:sp modelId="{613CD696-2C65-4A9F-8605-BB273B550A4A}">
      <dsp:nvSpPr>
        <dsp:cNvPr id="0" name=""/>
        <dsp:cNvSpPr/>
      </dsp:nvSpPr>
      <dsp:spPr>
        <a:xfrm>
          <a:off x="0" y="2307168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2340858"/>
        <a:ext cx="7268435" cy="622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6A26-A4FB-4CA6-B5AE-96FAFA3BB913}">
      <dsp:nvSpPr>
        <dsp:cNvPr id="0" name=""/>
        <dsp:cNvSpPr/>
      </dsp:nvSpPr>
      <dsp:spPr>
        <a:xfrm rot="5400000">
          <a:off x="5278175" y="-2234212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12349"/>
        <a:ext cx="5235902" cy="573821"/>
      </dsp:txXfrm>
    </dsp:sp>
    <dsp:sp modelId="{4D8BCA3B-19AD-452D-8D80-742C6137C40D}">
      <dsp:nvSpPr>
        <dsp:cNvPr id="0" name=""/>
        <dsp:cNvSpPr/>
      </dsp:nvSpPr>
      <dsp:spPr>
        <a:xfrm>
          <a:off x="0" y="1818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40621"/>
        <a:ext cx="2885050" cy="717276"/>
      </dsp:txXfrm>
    </dsp:sp>
    <dsp:sp modelId="{3CA162BB-6F59-452F-92E3-3F42F5F6380D}">
      <dsp:nvSpPr>
        <dsp:cNvPr id="0" name=""/>
        <dsp:cNvSpPr/>
      </dsp:nvSpPr>
      <dsp:spPr>
        <a:xfrm rot="5400000">
          <a:off x="5278175" y="-1399586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946975"/>
        <a:ext cx="5235902" cy="573821"/>
      </dsp:txXfrm>
    </dsp:sp>
    <dsp:sp modelId="{062C64BF-17C7-490B-926A-AD8314CB5F6F}">
      <dsp:nvSpPr>
        <dsp:cNvPr id="0" name=""/>
        <dsp:cNvSpPr/>
      </dsp:nvSpPr>
      <dsp:spPr>
        <a:xfrm>
          <a:off x="0" y="83644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875247"/>
        <a:ext cx="2885050" cy="717276"/>
      </dsp:txXfrm>
    </dsp:sp>
    <dsp:sp modelId="{4108C361-CC47-4DAA-A845-98160518EC49}">
      <dsp:nvSpPr>
        <dsp:cNvPr id="0" name=""/>
        <dsp:cNvSpPr/>
      </dsp:nvSpPr>
      <dsp:spPr>
        <a:xfrm rot="5400000">
          <a:off x="5278175" y="-564959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781602"/>
        <a:ext cx="5235902" cy="573821"/>
      </dsp:txXfrm>
    </dsp:sp>
    <dsp:sp modelId="{D6047946-8821-4E6A-833D-25533C0F56CD}">
      <dsp:nvSpPr>
        <dsp:cNvPr id="0" name=""/>
        <dsp:cNvSpPr/>
      </dsp:nvSpPr>
      <dsp:spPr>
        <a:xfrm>
          <a:off x="0" y="1671071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1709874"/>
        <a:ext cx="2885050" cy="717276"/>
      </dsp:txXfrm>
    </dsp:sp>
    <dsp:sp modelId="{94AC6756-C743-4553-9530-D22E20B17785}">
      <dsp:nvSpPr>
        <dsp:cNvPr id="0" name=""/>
        <dsp:cNvSpPr/>
      </dsp:nvSpPr>
      <dsp:spPr>
        <a:xfrm rot="5400000">
          <a:off x="5278175" y="269667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2616228"/>
        <a:ext cx="5235902" cy="573821"/>
      </dsp:txXfrm>
    </dsp:sp>
    <dsp:sp modelId="{E4B2918A-FB5C-4AAD-8BAC-9B157099DA61}">
      <dsp:nvSpPr>
        <dsp:cNvPr id="0" name=""/>
        <dsp:cNvSpPr/>
      </dsp:nvSpPr>
      <dsp:spPr>
        <a:xfrm>
          <a:off x="0" y="2505697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2544500"/>
        <a:ext cx="2885050" cy="717276"/>
      </dsp:txXfrm>
    </dsp:sp>
    <dsp:sp modelId="{3DB82E89-D230-4B34-AF9C-684F7695711C}">
      <dsp:nvSpPr>
        <dsp:cNvPr id="0" name=""/>
        <dsp:cNvSpPr/>
      </dsp:nvSpPr>
      <dsp:spPr>
        <a:xfrm rot="5400000">
          <a:off x="5278175" y="1104293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3450854"/>
        <a:ext cx="5235902" cy="573821"/>
      </dsp:txXfrm>
    </dsp:sp>
    <dsp:sp modelId="{8AE21098-213F-40C5-8822-572F72E44AFF}">
      <dsp:nvSpPr>
        <dsp:cNvPr id="0" name=""/>
        <dsp:cNvSpPr/>
      </dsp:nvSpPr>
      <dsp:spPr>
        <a:xfrm>
          <a:off x="0" y="334032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3379127"/>
        <a:ext cx="2885050" cy="71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13CD-5B19-4525-82CD-3A65567138F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4914-B167-42A9-A312-51A7DF1FE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94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3">
                    <a:lumMod val="50000"/>
                  </a:schemeClr>
                </a:solidFill>
              </a:rPr>
              <a:t>09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09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魔　法　師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    魔     法     小     百     科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rgbClr val="9BBB5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image" Target="../media/image9.jpeg"/><Relationship Id="rId7" Type="http://schemas.openxmlformats.org/officeDocument/2006/relationships/slide" Target="slide4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2.xml"/><Relationship Id="rId4" Type="http://schemas.openxmlformats.org/officeDocument/2006/relationships/image" Target="../media/image10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0.xml"/><Relationship Id="rId7" Type="http://schemas.openxmlformats.org/officeDocument/2006/relationships/slide" Target="slide18.xml"/><Relationship Id="rId12" Type="http://schemas.openxmlformats.org/officeDocument/2006/relationships/slide" Target="slide2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5.xml"/><Relationship Id="rId5" Type="http://schemas.openxmlformats.org/officeDocument/2006/relationships/slide" Target="slide14.xml"/><Relationship Id="rId10" Type="http://schemas.openxmlformats.org/officeDocument/2006/relationships/slide" Target="slide22.xml"/><Relationship Id="rId4" Type="http://schemas.openxmlformats.org/officeDocument/2006/relationships/slide" Target="slide12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image" Target="../media/image2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70.xml"/><Relationship Id="rId4" Type="http://schemas.openxmlformats.org/officeDocument/2006/relationships/slide" Target="slide6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程式語言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658" y="2513414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7697" y="2694412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123" y="2912631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5932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9-1 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程式語言發展史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9-2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資料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9-3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程式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指令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9-4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程序定義和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使用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LISP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LISP(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 Processing)</a:t>
            </a:r>
            <a:r>
              <a:rPr lang="zh-TW" altLang="en-US" dirty="0" smtClean="0"/>
              <a:t>是美國學術重鎮麻省理工學院</a:t>
            </a:r>
            <a:r>
              <a:rPr lang="en-US" altLang="zh-TW" dirty="0" smtClean="0"/>
              <a:t>(MIT)</a:t>
            </a:r>
            <a:r>
              <a:rPr lang="zh-TW" altLang="en-US" dirty="0" smtClean="0"/>
              <a:t>的教授</a:t>
            </a:r>
            <a:r>
              <a:rPr lang="en-US" altLang="zh-TW" dirty="0" smtClean="0"/>
              <a:t>John McCarthy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1958</a:t>
            </a:r>
            <a:r>
              <a:rPr lang="zh-TW" altLang="en-US" dirty="0" smtClean="0"/>
              <a:t>年所推出的。</a:t>
            </a:r>
            <a:endParaRPr lang="en-US" altLang="zh-TW" dirty="0" smtClean="0"/>
          </a:p>
          <a:p>
            <a:r>
              <a:rPr lang="en-US" altLang="zh-TW" dirty="0" smtClean="0"/>
              <a:t>LISP</a:t>
            </a:r>
            <a:r>
              <a:rPr lang="zh-TW" altLang="en-US" dirty="0" smtClean="0"/>
              <a:t>並不強調數值運算的效率，反而提供很具彈性的符號表示與運算表示式，所以適合做</a:t>
            </a:r>
            <a:r>
              <a:rPr lang="zh-TW" altLang="en-US" dirty="0" smtClean="0">
                <a:solidFill>
                  <a:srgbClr val="C00000"/>
                </a:solidFill>
              </a:rPr>
              <a:t>符號運算</a:t>
            </a:r>
            <a:r>
              <a:rPr lang="en-US" altLang="zh-TW" dirty="0" smtClean="0"/>
              <a:t>(symbolic computation)</a:t>
            </a:r>
            <a:r>
              <a:rPr lang="zh-TW" altLang="en-US" dirty="0" smtClean="0"/>
              <a:t>，因此在人工智慧的應用上特別重要。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注意到在第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步裡，雖然在程序裡表面上是作用在正式參數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，但因為正式參數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，其實是指到在記憶體裡的同一塊空間，所以等於是作用在真實參數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上面。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步也是同樣的效果。如此一來，就達到了改變真實參數的目的。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COMMON LISP</a:t>
            </a:r>
            <a:r>
              <a:rPr lang="zh-TW" altLang="en-US" dirty="0"/>
              <a:t>是目前最通用的版本，之後也擴充了</a:t>
            </a:r>
            <a:r>
              <a:rPr lang="en-US" altLang="zh-TW" dirty="0">
                <a:solidFill>
                  <a:srgbClr val="C00000"/>
                </a:solidFill>
              </a:rPr>
              <a:t>CLOS</a:t>
            </a:r>
            <a:r>
              <a:rPr lang="en-US" altLang="zh-TW" dirty="0"/>
              <a:t>(Common Lisp Object System)</a:t>
            </a:r>
            <a:r>
              <a:rPr lang="zh-TW" altLang="en-US" dirty="0"/>
              <a:t>，提供物件導向的程式結構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-7431" r="1682" b="7431"/>
          <a:stretch/>
        </p:blipFill>
        <p:spPr bwMode="auto">
          <a:xfrm>
            <a:off x="1061610" y="3564015"/>
            <a:ext cx="5169650" cy="127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61610" y="5004175"/>
            <a:ext cx="762519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程式片段：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首先定義一個函數叫作“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，該函數計算一個串列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內包含幾個元素。接著在第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行呼叫該函數， 並且輸入串列「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 love computers)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」，則會回傳“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COBOL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COBOL(Common Business Oriented Language)</a:t>
            </a:r>
            <a:r>
              <a:rPr lang="zh-TW" altLang="en-US" dirty="0" smtClean="0"/>
              <a:t>是專為商業資料處理而設計的語言，當時是由美國國防部推動成立的資料系統語言組織</a:t>
            </a:r>
            <a:r>
              <a:rPr lang="en-US" altLang="zh-TW" dirty="0" smtClean="0"/>
              <a:t>CODASYL(</a:t>
            </a:r>
            <a:r>
              <a:rPr lang="en-US" altLang="zh-TW" dirty="0" err="1" smtClean="0"/>
              <a:t>COnference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DAta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SYstem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編定，而於</a:t>
            </a:r>
            <a:r>
              <a:rPr lang="en-US" altLang="zh-TW" dirty="0" smtClean="0"/>
              <a:t>1959</a:t>
            </a:r>
            <a:r>
              <a:rPr lang="zh-TW" altLang="en-US" dirty="0" smtClean="0"/>
              <a:t>年發表。</a:t>
            </a:r>
            <a:endParaRPr lang="en-US" altLang="zh-TW" dirty="0" smtClean="0"/>
          </a:p>
          <a:p>
            <a:r>
              <a:rPr lang="en-US" altLang="zh-TW" dirty="0" smtClean="0"/>
              <a:t>COBOL</a:t>
            </a:r>
            <a:r>
              <a:rPr lang="zh-TW" altLang="en-US" dirty="0" smtClean="0"/>
              <a:t>提供便利的檔案描述與處理，整個程式的結構，也特別重視資料的定義，適於描述不同類型的商業資料。目前仍然有一些早期開發的商業系統，繼續使用</a:t>
            </a:r>
            <a:r>
              <a:rPr lang="en-US" altLang="zh-TW" dirty="0" smtClean="0"/>
              <a:t>COBOL</a:t>
            </a:r>
            <a:r>
              <a:rPr lang="zh-TW" altLang="en-US" dirty="0" smtClean="0"/>
              <a:t>，特別是銀行界。</a:t>
            </a:r>
          </a:p>
        </p:txBody>
      </p:sp>
    </p:spTree>
    <p:extLst>
      <p:ext uri="{BB962C8B-B14F-4D97-AF65-F5344CB8AC3E}">
        <p14:creationId xmlns:p14="http://schemas.microsoft.com/office/powerpoint/2010/main" val="3490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755" b="3621"/>
          <a:stretch/>
        </p:blipFill>
        <p:spPr bwMode="auto">
          <a:xfrm>
            <a:off x="971601" y="1223756"/>
            <a:ext cx="6210690" cy="3060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4561962"/>
            <a:ext cx="7830869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COBOL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階層式的方式定義員工的相關資料。其中“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EMPLOYEE”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稱作集體項，包含階層號碼和資料名稱；其餘的為基本項，除了階層號碼和資料名稱，還包含資料格式定義，譬如“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符號代表文數字資料型態。至於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主要是用來填補不用或不會參考到的位置，在程式中不會用到。</a:t>
            </a:r>
          </a:p>
        </p:txBody>
      </p:sp>
    </p:spTree>
    <p:extLst>
      <p:ext uri="{BB962C8B-B14F-4D97-AF65-F5344CB8AC3E}">
        <p14:creationId xmlns:p14="http://schemas.microsoft.com/office/powerpoint/2010/main" val="22284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1965</a:t>
            </a:r>
            <a:r>
              <a:rPr lang="zh-TW" altLang="en-US" smtClean="0"/>
              <a:t>年推出</a:t>
            </a:r>
            <a:r>
              <a:rPr lang="en-US" altLang="zh-TW" smtClean="0"/>
              <a:t>BASIC(Beginner's All purpose Symbolic Instruction Code)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早期個人電腦還在使用</a:t>
            </a:r>
            <a:r>
              <a:rPr lang="en-US" altLang="zh-TW" smtClean="0"/>
              <a:t>DOS</a:t>
            </a:r>
            <a:r>
              <a:rPr lang="zh-TW" altLang="en-US" smtClean="0"/>
              <a:t>作業系統的時候，裡面就附有</a:t>
            </a:r>
            <a:r>
              <a:rPr lang="en-US" altLang="zh-TW" smtClean="0"/>
              <a:t>QBASIC</a:t>
            </a:r>
            <a:r>
              <a:rPr lang="zh-TW" altLang="en-US" smtClean="0"/>
              <a:t>的開發環境，所以當時很多人第一個接觸的程式語言就是</a:t>
            </a:r>
            <a:r>
              <a:rPr lang="en-US" altLang="zh-TW" smtClean="0"/>
              <a:t>BASIC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微軟以該語言為基礎，於</a:t>
            </a:r>
            <a:r>
              <a:rPr lang="en-US" altLang="zh-TW" smtClean="0"/>
              <a:t>1992</a:t>
            </a:r>
            <a:r>
              <a:rPr lang="zh-TW" altLang="en-US" smtClean="0"/>
              <a:t>年推出</a:t>
            </a:r>
            <a:r>
              <a:rPr lang="en-US" altLang="zh-TW" smtClean="0"/>
              <a:t>VISUAL BASIC(</a:t>
            </a:r>
            <a:r>
              <a:rPr lang="zh-TW" altLang="en-US" smtClean="0"/>
              <a:t>簡稱</a:t>
            </a:r>
            <a:r>
              <a:rPr lang="en-US" altLang="zh-TW" smtClean="0"/>
              <a:t>VB)</a:t>
            </a:r>
            <a:r>
              <a:rPr lang="zh-TW" altLang="en-US" smtClean="0"/>
              <a:t>，為</a:t>
            </a:r>
            <a:r>
              <a:rPr lang="en-US" altLang="zh-TW" smtClean="0"/>
              <a:t>BASIC</a:t>
            </a:r>
            <a:r>
              <a:rPr lang="zh-TW" altLang="en-US" smtClean="0"/>
              <a:t>語言提供了視覺化的簡易開發環境。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7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目前以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為主的商用程式語言版本只剩</a:t>
            </a:r>
            <a:r>
              <a:rPr lang="en-US" altLang="zh-TW" dirty="0" smtClean="0"/>
              <a:t>VB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BASIC</a:t>
            </a:r>
            <a:r>
              <a:rPr lang="zh-TW" altLang="en-US" dirty="0" smtClean="0"/>
              <a:t>的好處是簡單易學，缺點則是不夠嚴謹。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4773" r="2969" b="5583"/>
          <a:stretch/>
        </p:blipFill>
        <p:spPr bwMode="auto">
          <a:xfrm>
            <a:off x="971600" y="3567093"/>
            <a:ext cx="6705745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2030" y="4445568"/>
            <a:ext cx="351039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表示後面要宣告變數，但是並不需要明確指出變數“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36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PASCAL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1971</a:t>
            </a:r>
            <a:r>
              <a:rPr lang="zh-TW" altLang="en-US" dirty="0" smtClean="0"/>
              <a:t>年推出的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，該語言的名稱是紀念</a:t>
            </a:r>
            <a:r>
              <a:rPr lang="en-US" altLang="zh-TW" dirty="0" smtClean="0"/>
              <a:t>17</a:t>
            </a:r>
            <a:r>
              <a:rPr lang="zh-TW" altLang="en-US" dirty="0" smtClean="0"/>
              <a:t>世紀重要的法國數學家</a:t>
            </a:r>
            <a:r>
              <a:rPr lang="en-US" altLang="zh-TW" dirty="0" smtClean="0"/>
              <a:t>BLAISE PASCAL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PASCAL</a:t>
            </a:r>
            <a:r>
              <a:rPr lang="zh-TW" altLang="en-US" dirty="0" smtClean="0"/>
              <a:t>具有完備的資料型態，和結構化的控制結構，所以語言更有效率也更易於使用。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由於其程式可讀性高，所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以常為教科書教導初學者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7928">
            <a:off x="5326993" y="4384879"/>
            <a:ext cx="1834490" cy="221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向左箭號 6"/>
          <p:cNvSpPr/>
          <p:nvPr/>
        </p:nvSpPr>
        <p:spPr>
          <a:xfrm rot="889450">
            <a:off x="6849902" y="4886050"/>
            <a:ext cx="1772542" cy="733663"/>
          </a:xfrm>
          <a:prstGeom prst="leftArrow">
            <a:avLst>
              <a:gd name="adj1" fmla="val 50000"/>
              <a:gd name="adj2" fmla="val 610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dirty="0"/>
              <a:t>BLAISE PASCAL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0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2676" r="2841" b="3669"/>
          <a:stretch/>
        </p:blipFill>
        <p:spPr bwMode="auto">
          <a:xfrm>
            <a:off x="1016605" y="3288611"/>
            <a:ext cx="5265585" cy="275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較為人知的是物件化的</a:t>
            </a:r>
            <a:r>
              <a:rPr lang="en-US" altLang="zh-TW" dirty="0"/>
              <a:t>PASCAL</a:t>
            </a:r>
            <a:r>
              <a:rPr lang="zh-TW" altLang="en-US" dirty="0"/>
              <a:t>語言，由</a:t>
            </a:r>
            <a:r>
              <a:rPr lang="en-US" altLang="zh-TW" dirty="0"/>
              <a:t>Borland</a:t>
            </a:r>
            <a:r>
              <a:rPr lang="zh-TW" altLang="en-US" dirty="0"/>
              <a:t>公司的</a:t>
            </a:r>
            <a:r>
              <a:rPr lang="en-US" altLang="zh-TW" dirty="0"/>
              <a:t>Delphi</a:t>
            </a:r>
            <a:r>
              <a:rPr lang="zh-TW" altLang="en-US" dirty="0"/>
              <a:t>產品所支援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6470" y="3744035"/>
            <a:ext cx="297033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的函數叫作“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，該函數會根據兩個參數“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，計算他們的最大公因數，然後將該值回傳給呼叫此函數的式子。</a:t>
            </a:r>
          </a:p>
        </p:txBody>
      </p:sp>
    </p:spTree>
    <p:extLst>
      <p:ext uri="{BB962C8B-B14F-4D97-AF65-F5344CB8AC3E}">
        <p14:creationId xmlns:p14="http://schemas.microsoft.com/office/powerpoint/2010/main" val="7449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美國</a:t>
            </a:r>
            <a:r>
              <a:rPr lang="en-US" altLang="zh-TW" dirty="0" smtClean="0"/>
              <a:t>AT&amp;T</a:t>
            </a:r>
            <a:r>
              <a:rPr lang="zh-TW" altLang="en-US" dirty="0" smtClean="0"/>
              <a:t>貝爾實驗室，為了設計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系統，而於</a:t>
            </a:r>
            <a:r>
              <a:rPr lang="en-US" altLang="zh-TW" dirty="0" smtClean="0"/>
              <a:t>1972</a:t>
            </a:r>
            <a:r>
              <a:rPr lang="zh-TW" altLang="en-US" dirty="0" smtClean="0"/>
              <a:t>年研發出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類似，同樣具有高階的結構化敘述，但是為了因應作業系統控制硬體的需求，也具備了類似低階語言的控制硬體能力。</a:t>
            </a:r>
            <a:endParaRPr lang="en-US" altLang="zh-TW" dirty="0" smtClean="0"/>
          </a:p>
          <a:p>
            <a:r>
              <a:rPr lang="zh-TW" altLang="en-US" dirty="0" smtClean="0"/>
              <a:t>由於其強大的功能，成為目前最常見且為大多數人使用的高階語言。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PROLOG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PROLOG(</a:t>
            </a:r>
            <a:r>
              <a:rPr lang="en-US" altLang="zh-TW" dirty="0" err="1" smtClean="0"/>
              <a:t>PROgramming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LOGic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C00000"/>
                </a:solidFill>
              </a:rPr>
              <a:t>邏輯化程式設計</a:t>
            </a:r>
            <a:r>
              <a:rPr lang="en-US" altLang="zh-TW" dirty="0" smtClean="0"/>
              <a:t>(logic programming)</a:t>
            </a:r>
            <a:r>
              <a:rPr lang="zh-TW" altLang="en-US" dirty="0" smtClean="0"/>
              <a:t>的代表。</a:t>
            </a:r>
            <a:endParaRPr lang="en-US" altLang="zh-TW" dirty="0" smtClean="0"/>
          </a:p>
          <a:p>
            <a:r>
              <a:rPr lang="en-US" altLang="zh-TW" dirty="0" smtClean="0"/>
              <a:t>1972</a:t>
            </a:r>
            <a:r>
              <a:rPr lang="zh-TW" altLang="en-US" dirty="0" smtClean="0"/>
              <a:t>年於法國所推出，當時的目的是為了自然語言處理的需求所發展出來。</a:t>
            </a:r>
            <a:endParaRPr lang="en-US" altLang="zh-TW" dirty="0" smtClean="0"/>
          </a:p>
          <a:p>
            <a:r>
              <a:rPr lang="zh-TW" altLang="en-US" dirty="0" smtClean="0"/>
              <a:t>常用於設計邏輯推論、專家系統等。</a:t>
            </a: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LISP</a:t>
            </a:r>
            <a:r>
              <a:rPr lang="zh-TW" altLang="en-US" dirty="0" smtClean="0"/>
              <a:t>同樣是人工智慧領域重要的程式設計工具。</a:t>
            </a:r>
          </a:p>
        </p:txBody>
      </p:sp>
    </p:spTree>
    <p:extLst>
      <p:ext uri="{BB962C8B-B14F-4D97-AF65-F5344CB8AC3E}">
        <p14:creationId xmlns:p14="http://schemas.microsoft.com/office/powerpoint/2010/main" val="29548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 smtClean="0">
                <a:hlinkClick r:id="rId2" action="ppaction://hlinksldjump"/>
              </a:rPr>
              <a:t>FORTRAN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LISP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COBOL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BASIC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PASCAL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C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PROLOG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ADA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C++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JAVA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ASP.NET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2500" r="2789" b="2500"/>
          <a:stretch/>
        </p:blipFill>
        <p:spPr bwMode="auto">
          <a:xfrm>
            <a:off x="566555" y="2893566"/>
            <a:ext cx="5895655" cy="2872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</a:t>
            </a:r>
            <a:r>
              <a:rPr lang="zh-TW" altLang="en-US" dirty="0"/>
              <a:t>下列的範例，解釋邏輯化程式設計的概念。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2060" y="2986842"/>
            <a:ext cx="3825425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PROLOG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首先，我們先給定兩個事實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(facts)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，說明“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的父親和母親是誰。接著，我們再定義只要是父親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或母親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，就是父母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(parent)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。然後我們可以利用這些事實和法則來詢問系統。第一個問題是想要確認“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mary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的父母，答案是肯定的；第二個問題則詢問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john”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是誰的父母，而得到的回覆是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34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ADA</a:t>
            </a:r>
            <a:r>
              <a:rPr lang="zh-TW" altLang="en-US" dirty="0"/>
              <a:t>是由美國國防部於</a:t>
            </a:r>
            <a:r>
              <a:rPr lang="en-US" altLang="zh-TW" dirty="0"/>
              <a:t>1980</a:t>
            </a:r>
            <a:r>
              <a:rPr lang="zh-TW" altLang="en-US" dirty="0"/>
              <a:t>年代主導所設計出來的</a:t>
            </a:r>
            <a:r>
              <a:rPr lang="zh-TW" altLang="en-US" dirty="0" smtClean="0"/>
              <a:t>程式</a:t>
            </a:r>
            <a:r>
              <a:rPr lang="zh-TW" altLang="en-US" dirty="0"/>
              <a:t>語言，此語言的名稱是紀念世界上第一位程式設計員</a:t>
            </a:r>
            <a:r>
              <a:rPr lang="en-US" altLang="zh-TW" dirty="0" smtClean="0"/>
              <a:t>Ada Byron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當初</a:t>
            </a:r>
            <a:r>
              <a:rPr lang="zh-TW" altLang="en-US" dirty="0"/>
              <a:t>此語言的目的是希望結合所有語言的特性，</a:t>
            </a:r>
            <a:r>
              <a:rPr lang="zh-TW" altLang="en-US" dirty="0" smtClean="0"/>
              <a:t>成為一個</a:t>
            </a:r>
            <a:r>
              <a:rPr lang="zh-TW" altLang="en-US" dirty="0"/>
              <a:t>具有最強大功能的程式語言，但是也由於其語言過於</a:t>
            </a:r>
            <a:r>
              <a:rPr lang="zh-TW" altLang="en-US" dirty="0" smtClean="0"/>
              <a:t>複雜</a:t>
            </a:r>
            <a:r>
              <a:rPr lang="zh-TW" altLang="en-US" dirty="0"/>
              <a:t>，造成推廣上的困難，目前所知的應用不多。</a:t>
            </a:r>
          </a:p>
        </p:txBody>
      </p:sp>
    </p:spTree>
    <p:extLst>
      <p:ext uri="{BB962C8B-B14F-4D97-AF65-F5344CB8AC3E}">
        <p14:creationId xmlns:p14="http://schemas.microsoft.com/office/powerpoint/2010/main" val="241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第一個具有代表性的</a:t>
            </a:r>
            <a:r>
              <a:rPr lang="zh-TW" altLang="en-US" dirty="0" smtClean="0">
                <a:solidFill>
                  <a:srgbClr val="C00000"/>
                </a:solidFill>
              </a:rPr>
              <a:t>物件導向程式語言</a:t>
            </a:r>
            <a:r>
              <a:rPr lang="en-US" altLang="zh-TW" dirty="0" smtClean="0"/>
              <a:t>(object -oriented programming language)</a:t>
            </a:r>
            <a:r>
              <a:rPr lang="zh-TW" altLang="en-US" dirty="0" smtClean="0"/>
              <a:t>其實是</a:t>
            </a:r>
            <a:r>
              <a:rPr lang="en-US" altLang="zh-TW" dirty="0" smtClean="0"/>
              <a:t>1980</a:t>
            </a:r>
            <a:r>
              <a:rPr lang="zh-TW" altLang="en-US" dirty="0" smtClean="0"/>
              <a:t>年左右推出的</a:t>
            </a:r>
            <a:r>
              <a:rPr lang="en-US" altLang="zh-TW" dirty="0" smtClean="0"/>
              <a:t>SMAL LTALK</a:t>
            </a:r>
            <a:r>
              <a:rPr lang="zh-TW" altLang="en-US" dirty="0" smtClean="0"/>
              <a:t>，其語言的特性強調物件的設計、訊息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的傳送，比傳統的結構化語言更具模組化的觀念，所以也更易於維護。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則是將物件導向的概念融入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語言而成，換句話說，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語言可以看作是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的子集合。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5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C</a:t>
            </a:r>
            <a:r>
              <a:rPr lang="zh-TW" altLang="en-US" dirty="0"/>
              <a:t>語言的廣被使用，</a:t>
            </a:r>
            <a:r>
              <a:rPr lang="en-US" altLang="zh-TW" dirty="0"/>
              <a:t>C++</a:t>
            </a:r>
            <a:r>
              <a:rPr lang="zh-TW" altLang="en-US" dirty="0"/>
              <a:t>也成為最重要的物件導向程式語言，</a:t>
            </a:r>
            <a:r>
              <a:rPr lang="zh-TW" altLang="en-US" dirty="0" smtClean="0"/>
              <a:t>甚至比</a:t>
            </a:r>
            <a:r>
              <a:rPr lang="en-US" altLang="zh-TW" dirty="0"/>
              <a:t>C</a:t>
            </a:r>
            <a:r>
              <a:rPr lang="zh-TW" altLang="en-US" dirty="0"/>
              <a:t>語言更受歡迎。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46" y="3248980"/>
            <a:ext cx="4773707" cy="3431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5277" y="818710"/>
            <a:ext cx="8457193" cy="2793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定義了一個類別（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）叫作“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除了可以定義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member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）外，還可以定義此類別的行為（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member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以類別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 變數“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用以記載此“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的相關資料，而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則會根據定義好的程式碼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特定動作。這種把資料和行為一起定義的特性，稱作「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encapsulation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341530" y="3780617"/>
            <a:ext cx="8461126" cy="2407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在類別中比較特殊的是，可以指定某個資料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或函數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的可使用範圍（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若是定義為公開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），則類別外部的程式碼可使用該資料或函數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 若是定義為私自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），則只有定義在類別內部的程式碼可使用該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資料或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函數，如“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。如此控管對資料的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性和完整性更有保障。</a:t>
            </a:r>
          </a:p>
        </p:txBody>
      </p:sp>
    </p:spTree>
    <p:extLst>
      <p:ext uri="{BB962C8B-B14F-4D97-AF65-F5344CB8AC3E}">
        <p14:creationId xmlns:p14="http://schemas.microsoft.com/office/powerpoint/2010/main" val="16761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是</a:t>
            </a:r>
            <a:r>
              <a:rPr lang="zh-TW" altLang="en-US" dirty="0"/>
              <a:t>近幾年來最重要的程式語言之一</a:t>
            </a:r>
            <a:r>
              <a:rPr lang="zh-TW" altLang="en-US" dirty="0" smtClean="0"/>
              <a:t>，它</a:t>
            </a:r>
            <a:r>
              <a:rPr lang="zh-TW" altLang="en-US" dirty="0"/>
              <a:t>是</a:t>
            </a:r>
            <a:r>
              <a:rPr lang="zh-TW" altLang="en-US" dirty="0" smtClean="0"/>
              <a:t>美國</a:t>
            </a:r>
            <a:r>
              <a:rPr lang="en-US" altLang="zh-TW" dirty="0"/>
              <a:t>Sun</a:t>
            </a:r>
            <a:r>
              <a:rPr lang="zh-TW" altLang="en-US" dirty="0"/>
              <a:t>公司於</a:t>
            </a:r>
            <a:r>
              <a:rPr lang="en-US" altLang="zh-TW" dirty="0"/>
              <a:t>1995</a:t>
            </a:r>
            <a:r>
              <a:rPr lang="zh-TW" altLang="en-US" dirty="0"/>
              <a:t>年正式發表，與</a:t>
            </a:r>
            <a:r>
              <a:rPr lang="en-US" altLang="zh-TW" dirty="0"/>
              <a:t>C++</a:t>
            </a:r>
            <a:r>
              <a:rPr lang="zh-TW" altLang="en-US" dirty="0"/>
              <a:t>一樣具備有物件</a:t>
            </a:r>
            <a:r>
              <a:rPr lang="zh-TW" altLang="en-US" dirty="0" smtClean="0"/>
              <a:t>導向的特性。</a:t>
            </a:r>
            <a:endParaRPr lang="en-US" altLang="zh-TW" dirty="0" smtClean="0"/>
          </a:p>
          <a:p>
            <a:r>
              <a:rPr lang="zh-TW" altLang="en-US" dirty="0" smtClean="0"/>
              <a:t>比</a:t>
            </a:r>
            <a:r>
              <a:rPr lang="en-US" altLang="zh-TW" dirty="0"/>
              <a:t>C++</a:t>
            </a:r>
            <a:r>
              <a:rPr lang="zh-TW" altLang="en-US" dirty="0"/>
              <a:t>更容易學習，更重要的是提供了跨</a:t>
            </a:r>
            <a:r>
              <a:rPr lang="zh-TW" altLang="en-US" dirty="0" smtClean="0"/>
              <a:t>平台</a:t>
            </a:r>
            <a:r>
              <a:rPr lang="zh-TW" altLang="en-US" dirty="0"/>
              <a:t>的功能，也就是一個相同的程式可以在不同的環境下</a:t>
            </a:r>
            <a:r>
              <a:rPr lang="zh-TW" altLang="en-US" dirty="0" smtClean="0"/>
              <a:t>執行</a:t>
            </a:r>
            <a:r>
              <a:rPr lang="zh-TW" altLang="en-US" dirty="0"/>
              <a:t>，所以在網路上的應用具有相當大的前瞻性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1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3865"/>
            <a:ext cx="5857143" cy="36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417534" y="4284095"/>
            <a:ext cx="297033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了一個類別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叫作“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83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隨著全球資訊網的盛行，不論是個人或公司，都紛紛</a:t>
            </a:r>
            <a:r>
              <a:rPr lang="zh-TW" altLang="en-US" dirty="0" smtClean="0"/>
              <a:t>將眾多</a:t>
            </a:r>
            <a:r>
              <a:rPr lang="zh-TW" altLang="en-US" dirty="0"/>
              <a:t>資料以網頁的方式放在網站上供人瀏覽。但是，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基本上</a:t>
            </a:r>
            <a:r>
              <a:rPr lang="zh-TW" altLang="en-US" dirty="0"/>
              <a:t>只能將固定的資料做適當的排版和呈現，而無法</a:t>
            </a:r>
            <a:r>
              <a:rPr lang="zh-TW" altLang="en-US" dirty="0" smtClean="0"/>
              <a:t>即時</a:t>
            </a:r>
            <a:r>
              <a:rPr lang="zh-TW" altLang="en-US" dirty="0"/>
              <a:t>地從資料庫中抓取資料來動態地形成網頁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達到</a:t>
            </a:r>
            <a:r>
              <a:rPr lang="zh-TW" altLang="en-US" dirty="0" smtClean="0"/>
              <a:t>此需求</a:t>
            </a:r>
            <a:r>
              <a:rPr lang="zh-TW" altLang="en-US" dirty="0"/>
              <a:t>，許多程式語言被提出來，其中微軟所提供的</a:t>
            </a:r>
            <a:r>
              <a:rPr lang="en-US" altLang="zh-TW" dirty="0"/>
              <a:t>ASP</a:t>
            </a:r>
            <a:r>
              <a:rPr lang="zh-TW" altLang="en-US" dirty="0" smtClean="0"/>
              <a:t>語言（</a:t>
            </a:r>
            <a:r>
              <a:rPr lang="en-US" altLang="zh-TW" dirty="0"/>
              <a:t>Active Server Page</a:t>
            </a:r>
            <a:r>
              <a:rPr lang="zh-TW" altLang="en-US" dirty="0"/>
              <a:t>），由於簡單易學，受到相當多人的</a:t>
            </a:r>
            <a:r>
              <a:rPr lang="zh-TW" altLang="en-US" dirty="0" smtClean="0"/>
              <a:t>歡迎</a:t>
            </a:r>
            <a:r>
              <a:rPr lang="zh-TW" altLang="en-US" dirty="0"/>
              <a:t>。但是，其程式混雜</a:t>
            </a:r>
            <a:r>
              <a:rPr lang="en-US" altLang="zh-TW" dirty="0"/>
              <a:t>HTML</a:t>
            </a:r>
            <a:r>
              <a:rPr lang="zh-TW" altLang="en-US" dirty="0"/>
              <a:t>語法和</a:t>
            </a:r>
            <a:r>
              <a:rPr lang="en-US" altLang="zh-TW" dirty="0"/>
              <a:t>Script</a:t>
            </a:r>
            <a:r>
              <a:rPr lang="zh-TW" altLang="en-US" dirty="0"/>
              <a:t>語言，並不容易</a:t>
            </a:r>
            <a:r>
              <a:rPr lang="zh-TW" altLang="en-US" dirty="0" smtClean="0"/>
              <a:t>維護</a:t>
            </a:r>
            <a:r>
              <a:rPr lang="zh-TW" altLang="en-US" dirty="0"/>
              <a:t>與除錯。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58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ASP.NET</a:t>
            </a:r>
            <a:r>
              <a:rPr lang="zh-TW" altLang="en-US" dirty="0"/>
              <a:t>大幅度地改善了</a:t>
            </a:r>
            <a:r>
              <a:rPr lang="en-US" altLang="zh-TW" dirty="0"/>
              <a:t>ASP</a:t>
            </a:r>
            <a:r>
              <a:rPr lang="zh-TW" altLang="en-US" dirty="0"/>
              <a:t>的缺點，除了將程式分成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和</a:t>
            </a:r>
            <a:r>
              <a:rPr lang="en-US" altLang="zh-TW" dirty="0"/>
              <a:t>Script</a:t>
            </a:r>
            <a:r>
              <a:rPr lang="zh-TW" altLang="en-US" dirty="0"/>
              <a:t>不同的區塊，便於撰寫和除錯，也具有物件導向</a:t>
            </a:r>
            <a:r>
              <a:rPr lang="zh-TW" altLang="en-US" dirty="0" smtClean="0"/>
              <a:t>語言的</a:t>
            </a:r>
            <a:r>
              <a:rPr lang="zh-TW" altLang="en-US" dirty="0"/>
              <a:t>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提高撰寫程式的彈性，針對</a:t>
            </a:r>
            <a:r>
              <a:rPr lang="en-US" altLang="zh-TW" dirty="0"/>
              <a:t>Script</a:t>
            </a:r>
            <a:r>
              <a:rPr lang="zh-TW" altLang="en-US" dirty="0"/>
              <a:t>的部分，</a:t>
            </a:r>
            <a:r>
              <a:rPr lang="en-US" altLang="zh-TW" dirty="0" smtClean="0"/>
              <a:t>ASP.NET</a:t>
            </a:r>
            <a:r>
              <a:rPr lang="zh-TW" altLang="en-US" dirty="0"/>
              <a:t>還支援多種不同的程式語言，特別值得一提的是微軟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1998</a:t>
            </a:r>
            <a:r>
              <a:rPr lang="zh-TW" altLang="en-US" dirty="0"/>
              <a:t>年新設計的</a:t>
            </a:r>
            <a:r>
              <a:rPr lang="en-US" altLang="zh-TW" dirty="0"/>
              <a:t>C#</a:t>
            </a:r>
            <a:r>
              <a:rPr lang="zh-TW" altLang="en-US" dirty="0"/>
              <a:t>語言。該語言是基於</a:t>
            </a:r>
            <a:r>
              <a:rPr lang="en-US" altLang="zh-TW" dirty="0"/>
              <a:t>C</a:t>
            </a:r>
            <a:r>
              <a:rPr lang="zh-TW" altLang="en-US" dirty="0"/>
              <a:t>語言所發展出來的</a:t>
            </a:r>
            <a:r>
              <a:rPr lang="zh-TW" altLang="en-US" dirty="0" smtClean="0"/>
              <a:t>，所以</a:t>
            </a:r>
            <a:r>
              <a:rPr lang="zh-TW" altLang="en-US" dirty="0"/>
              <a:t>很受到一般受過</a:t>
            </a:r>
            <a:r>
              <a:rPr lang="en-US" altLang="zh-TW" dirty="0"/>
              <a:t>C</a:t>
            </a:r>
            <a:r>
              <a:rPr lang="zh-TW" altLang="en-US" dirty="0"/>
              <a:t>程式語言訓練的工程師的歡迎。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9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64023"/>
              </p:ext>
            </p:extLst>
          </p:nvPr>
        </p:nvGraphicFramePr>
        <p:xfrm>
          <a:off x="421734" y="1937360"/>
          <a:ext cx="82296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種類</a:t>
                      </a:r>
                      <a:endParaRPr lang="zh-TW" altLang="en-US" sz="2400" b="1" i="0" u="none" strike="noStrike" kern="1200" baseline="0" dirty="0" smtClean="0">
                        <a:solidFill>
                          <a:schemeClr val="lt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程式語言</a:t>
                      </a:r>
                      <a:endParaRPr lang="zh-TW" altLang="en-US" sz="2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特性</a:t>
                      </a:r>
                      <a:endParaRPr lang="zh-TW" altLang="en-US" sz="2400" b="1" i="0" u="none" strike="noStrike" kern="1200" baseline="0" dirty="0" smtClean="0">
                        <a:solidFill>
                          <a:schemeClr val="lt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命令式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(Imperative)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FORTRAN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COBOL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BASIC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PASCAL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 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程式由一連串有順序性的指令組成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物件導向式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(Object-Oriented)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C++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JAVA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ASP.NET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具有封裝特性的物件為程式的核心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函數式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(Functional)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LISP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程式視為由運算式組成的函數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邏輯式</a:t>
                      </a:r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(Logical)</a:t>
                      </a: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PROLOG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u="none" strike="noStrike" kern="1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提供邏輯判斷的寫法</a:t>
                      </a:r>
                    </a:p>
                    <a:p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83085" y="1133745"/>
            <a:ext cx="324036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</a:t>
            </a:r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語言依照特性分類</a:t>
            </a:r>
          </a:p>
        </p:txBody>
      </p:sp>
    </p:spTree>
    <p:extLst>
      <p:ext uri="{BB962C8B-B14F-4D97-AF65-F5344CB8AC3E}">
        <p14:creationId xmlns:p14="http://schemas.microsoft.com/office/powerpoint/2010/main" val="3915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電腦只能接受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組成的</a:t>
            </a:r>
            <a:r>
              <a:rPr lang="zh-TW" altLang="en-US" dirty="0" smtClean="0">
                <a:solidFill>
                  <a:srgbClr val="C00000"/>
                </a:solidFill>
              </a:rPr>
              <a:t>機器語言</a:t>
            </a:r>
            <a:r>
              <a:rPr lang="en-US" altLang="zh-TW" dirty="0" smtClean="0"/>
              <a:t>(machine language)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這些機器語言所代表的意義，通常是做些簡單的加減運算，或是將特定的值指定給</a:t>
            </a:r>
            <a:r>
              <a:rPr lang="zh-TW" altLang="en-US" dirty="0" smtClean="0">
                <a:solidFill>
                  <a:srgbClr val="C00000"/>
                </a:solidFill>
              </a:rPr>
              <a:t>暫存器</a:t>
            </a:r>
            <a:r>
              <a:rPr lang="en-US" altLang="zh-TW" dirty="0" smtClean="0"/>
              <a:t>(register)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組合語言</a:t>
            </a:r>
            <a:r>
              <a:rPr lang="en-US" altLang="zh-TW" dirty="0" smtClean="0"/>
              <a:t>(assembly language)</a:t>
            </a:r>
            <a:r>
              <a:rPr lang="zh-TW" altLang="en-US" dirty="0" smtClean="0"/>
              <a:t>把一個以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組成的字串用較容易理解的符號表示，譬如相加之指令以機器語言表示為</a:t>
            </a:r>
            <a:r>
              <a:rPr lang="en-US" altLang="zh-TW" dirty="0" smtClean="0"/>
              <a:t>01011010</a:t>
            </a:r>
            <a:r>
              <a:rPr lang="zh-TW" altLang="en-US" dirty="0" smtClean="0"/>
              <a:t>，而在組合語言則以</a:t>
            </a:r>
            <a:r>
              <a:rPr lang="en-US" altLang="zh-TW" dirty="0" smtClean="0"/>
              <a:t>ADD</a:t>
            </a:r>
            <a:r>
              <a:rPr lang="zh-TW" altLang="en-US" dirty="0" smtClean="0"/>
              <a:t>來表示。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陣列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結構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指標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9138"/>
            <a:ext cx="1219200" cy="121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55" y="3433065"/>
            <a:ext cx="1624245" cy="16242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0" y="40795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當我們要利用某個程式語言撰寫一個應用系統的時候，我們必須要將處理的對象，以該程式語言提供的資料型態，適當的定義在程式中。</a:t>
            </a:r>
            <a:endParaRPr lang="en-US" altLang="zh-TW" dirty="0" smtClean="0"/>
          </a:p>
          <a:p>
            <a:r>
              <a:rPr lang="zh-TW" altLang="en-US" dirty="0" smtClean="0"/>
              <a:t>譬如說，要表示月和日組合起來的日期，如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</a:t>
            </a:r>
            <a:r>
              <a:rPr lang="zh-TW" altLang="en-US" dirty="0" smtClean="0"/>
              <a:t>日，可以使用字串表示成「</a:t>
            </a:r>
            <a:r>
              <a:rPr lang="en-US" altLang="zh-TW" dirty="0" smtClean="0"/>
              <a:t>0201</a:t>
            </a:r>
            <a:r>
              <a:rPr lang="zh-TW" altLang="en-US" dirty="0" smtClean="0"/>
              <a:t>」，或是利用整數「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」，來表示是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年的第</a:t>
            </a:r>
            <a:r>
              <a:rPr lang="en-US" altLang="zh-TW" dirty="0" smtClean="0"/>
              <a:t>32</a:t>
            </a:r>
            <a:r>
              <a:rPr lang="zh-TW" altLang="en-US" dirty="0" smtClean="0"/>
              <a:t>天，有的語言甚至直接提供日期型態。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一般來講，高階程式語言都會提供以數字和字串為基礎的資料型態。</a:t>
            </a:r>
            <a:endParaRPr lang="en-US" altLang="zh-TW" dirty="0" smtClean="0"/>
          </a:p>
          <a:p>
            <a:r>
              <a:rPr lang="zh-TW" altLang="en-US" dirty="0" smtClean="0"/>
              <a:t>數字而言，多分為</a:t>
            </a:r>
            <a:r>
              <a:rPr lang="zh-TW" altLang="en-US" dirty="0" smtClean="0">
                <a:solidFill>
                  <a:srgbClr val="C00000"/>
                </a:solidFill>
              </a:rPr>
              <a:t>整數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、長整數</a:t>
            </a:r>
            <a:r>
              <a:rPr lang="en-US" altLang="zh-TW" dirty="0" smtClean="0">
                <a:solidFill>
                  <a:srgbClr val="C00000"/>
                </a:solidFill>
              </a:rPr>
              <a:t>(long 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、浮點數</a:t>
            </a:r>
            <a:r>
              <a:rPr lang="en-US" altLang="zh-TW" dirty="0" smtClean="0">
                <a:solidFill>
                  <a:srgbClr val="C00000"/>
                </a:solidFill>
              </a:rPr>
              <a:t>(float)</a:t>
            </a:r>
            <a:r>
              <a:rPr lang="zh-TW" altLang="en-US" dirty="0" smtClean="0">
                <a:solidFill>
                  <a:srgbClr val="C00000"/>
                </a:solidFill>
              </a:rPr>
              <a:t>、雙精準數</a:t>
            </a:r>
            <a:r>
              <a:rPr lang="en-US" altLang="zh-TW" dirty="0" smtClean="0">
                <a:solidFill>
                  <a:srgbClr val="C00000"/>
                </a:solidFill>
              </a:rPr>
              <a:t>(double)</a:t>
            </a:r>
            <a:r>
              <a:rPr lang="zh-TW" altLang="en-US" dirty="0" smtClean="0"/>
              <a:t>等，這些型態的差別在於可表示數值資料的大小範圍。</a:t>
            </a:r>
            <a:endParaRPr lang="en-US" altLang="zh-TW" dirty="0" smtClean="0"/>
          </a:p>
          <a:p>
            <a:r>
              <a:rPr lang="zh-TW" altLang="en-US" dirty="0" smtClean="0"/>
              <a:t>文字方面，有的只能定義一個字元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，有的則直接可定義較長的字串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9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當我們為一個變數宣告好其資料型態之後，系統就知道應該為該變數保留多少記憶體的空間，而空間的大小會決定該型態可表示的數值範圍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</a:t>
            </a:r>
            <a:r>
              <a:rPr lang="zh-TW" altLang="en-US" dirty="0"/>
              <a:t>表顯示</a:t>
            </a:r>
            <a:r>
              <a:rPr lang="en-US" altLang="zh-TW" dirty="0"/>
              <a:t>C</a:t>
            </a:r>
            <a:r>
              <a:rPr lang="zh-TW" altLang="en-US" dirty="0"/>
              <a:t>所支援的資料型態，所需的空間和資料範圍會因為機器的規格而有所不同，此表是以</a:t>
            </a:r>
            <a:r>
              <a:rPr lang="en-US" altLang="zh-TW" dirty="0"/>
              <a:t>64</a:t>
            </a:r>
            <a:r>
              <a:rPr lang="zh-TW" altLang="en-US" dirty="0"/>
              <a:t>位元的電腦為例，</a:t>
            </a:r>
            <a:r>
              <a:rPr lang="en-US" altLang="zh-TW" dirty="0"/>
              <a:t>C</a:t>
            </a:r>
            <a:r>
              <a:rPr lang="zh-TW" altLang="en-US" dirty="0"/>
              <a:t>語言的</a:t>
            </a:r>
            <a:r>
              <a:rPr lang="en-US" altLang="zh-TW" dirty="0"/>
              <a:t>long </a:t>
            </a:r>
            <a:r>
              <a:rPr lang="en-US" altLang="zh-TW" dirty="0" err="1"/>
              <a:t>int</a:t>
            </a:r>
            <a:r>
              <a:rPr lang="zh-TW" altLang="en-US" dirty="0"/>
              <a:t>至少是</a:t>
            </a:r>
            <a:r>
              <a:rPr lang="en-US" altLang="zh-TW" dirty="0"/>
              <a:t>32bits</a:t>
            </a:r>
            <a:r>
              <a:rPr lang="zh-TW" altLang="en-US" dirty="0"/>
              <a:t>，也可能是</a:t>
            </a:r>
            <a:r>
              <a:rPr lang="en-US" altLang="zh-TW" dirty="0"/>
              <a:t>64bits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1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55932"/>
              </p:ext>
            </p:extLst>
          </p:nvPr>
        </p:nvGraphicFramePr>
        <p:xfrm>
          <a:off x="482860" y="1853825"/>
          <a:ext cx="8229600" cy="38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45"/>
                <a:gridCol w="1620180"/>
                <a:gridCol w="5304275"/>
              </a:tblGrid>
              <a:tr h="689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資料型態</a:t>
                      </a:r>
                      <a:endParaRPr lang="en-US" altLang="zh-TW" sz="20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所需空間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資料範圍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char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8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ASCII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short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-32768 ~ 32767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long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52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float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-38 ~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3.4E+38</a:t>
                      </a:r>
                      <a:endParaRPr lang="en-US" altLang="zh-TW" sz="18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double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64 bits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1.7E-308 ~ 1.7E+308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五邊形 1"/>
          <p:cNvSpPr/>
          <p:nvPr/>
        </p:nvSpPr>
        <p:spPr>
          <a:xfrm>
            <a:off x="486865" y="1088740"/>
            <a:ext cx="2880321" cy="521516"/>
          </a:xfrm>
          <a:prstGeom prst="homePlate">
            <a:avLst>
              <a:gd name="adj" fmla="val 81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的資料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5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為一個變數宣告好資料型態後，編譯器就會檢查該變數在程式任何地方出現的時候，是不是使用恰當。假設我們宣告「</a:t>
            </a:r>
            <a:r>
              <a:rPr lang="en-US" altLang="zh-TW" dirty="0" smtClean="0"/>
              <a:t>x</a:t>
            </a:r>
            <a:r>
              <a:rPr lang="zh-TW" altLang="en-US" dirty="0" smtClean="0"/>
              <a:t>」是一個字元的資料型態，將符號「</a:t>
            </a:r>
            <a:r>
              <a:rPr lang="en-US" altLang="zh-TW" dirty="0" smtClean="0"/>
              <a:t>a</a:t>
            </a:r>
            <a:r>
              <a:rPr lang="zh-TW" altLang="en-US" dirty="0" smtClean="0"/>
              <a:t>」指定給</a:t>
            </a:r>
            <a:r>
              <a:rPr lang="en-US" altLang="zh-TW" dirty="0" smtClean="0"/>
              <a:t>x</a:t>
            </a:r>
            <a:r>
              <a:rPr lang="zh-TW" altLang="en-US" dirty="0" smtClean="0"/>
              <a:t>就是恰當的，但是將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乘以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就是沒有意義的。</a:t>
            </a:r>
            <a:endParaRPr lang="en-US" altLang="zh-TW" dirty="0" smtClean="0"/>
          </a:p>
          <a:p>
            <a:r>
              <a:rPr lang="zh-TW" altLang="en-US" dirty="0" smtClean="0"/>
              <a:t>基於這些好處，很多高階語言如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語言，都要求在使用一個變數前，必須先宣告它的資料型態。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當有一系列相同型態的資料想要處理，如全班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個同學的數學成績，就可以使用陣列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的資料型態。</a:t>
            </a:r>
            <a:endParaRPr lang="en-US" altLang="zh-TW" dirty="0" smtClean="0"/>
          </a:p>
          <a:p>
            <a:r>
              <a:rPr lang="zh-TW" altLang="en-US" dirty="0" smtClean="0"/>
              <a:t>以下宣告一個包含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個整數的陣列：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16293" r="1493" b="18536"/>
          <a:stretch/>
        </p:blipFill>
        <p:spPr bwMode="auto">
          <a:xfrm>
            <a:off x="1061610" y="4329100"/>
            <a:ext cx="7155795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陣列的名稱為「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」，陣列裡的每個資料為整數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型態，而陣列第一個位置為</a:t>
            </a:r>
            <a:r>
              <a:rPr lang="en-US" altLang="zh-TW" dirty="0" smtClean="0"/>
              <a:t>score[0]</a:t>
            </a:r>
            <a:r>
              <a:rPr lang="zh-TW" altLang="en-US" dirty="0" smtClean="0"/>
              <a:t>，第二個位置為</a:t>
            </a:r>
            <a:r>
              <a:rPr lang="en-US" altLang="zh-TW" dirty="0" smtClean="0"/>
              <a:t>score[1]</a:t>
            </a:r>
            <a:r>
              <a:rPr lang="zh-TW" altLang="en-US" dirty="0" smtClean="0"/>
              <a:t>，依序一直到</a:t>
            </a:r>
            <a:r>
              <a:rPr lang="en-US" altLang="zh-TW" dirty="0" smtClean="0"/>
              <a:t>score[49]</a:t>
            </a:r>
            <a:r>
              <a:rPr lang="zh-TW" altLang="en-US" dirty="0" smtClean="0"/>
              <a:t>，這是因為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語言預設以註標</a:t>
            </a:r>
            <a:r>
              <a:rPr lang="en-US" altLang="zh-TW" dirty="0" smtClean="0"/>
              <a:t>0</a:t>
            </a:r>
            <a:r>
              <a:rPr lang="zh-TW" altLang="en-US" dirty="0" smtClean="0"/>
              <a:t>來表示陣列的第一個元素。</a:t>
            </a:r>
            <a:endParaRPr lang="en-US" altLang="zh-TW" dirty="0" smtClean="0"/>
          </a:p>
          <a:p>
            <a:r>
              <a:rPr lang="zh-TW" altLang="en-US" dirty="0" smtClean="0"/>
              <a:t>定義了陣列之後，就很容易從這個序列中取出一個特定的資料。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假設這個陣列是以學生的學號依序建立的，那當我們要取出學號</a:t>
            </a:r>
            <a:r>
              <a:rPr lang="en-US" altLang="zh-TW" dirty="0"/>
              <a:t>5</a:t>
            </a:r>
            <a:r>
              <a:rPr lang="zh-TW" altLang="en-US" dirty="0"/>
              <a:t>的同學的成績，我們就可以寫</a:t>
            </a:r>
            <a:r>
              <a:rPr lang="en-US" altLang="zh-TW" dirty="0"/>
              <a:t>score[4]</a:t>
            </a:r>
            <a:r>
              <a:rPr lang="zh-TW" altLang="en-US" dirty="0"/>
              <a:t>，而學號</a:t>
            </a:r>
            <a:r>
              <a:rPr lang="en-US" altLang="zh-TW" dirty="0"/>
              <a:t>20</a:t>
            </a:r>
            <a:r>
              <a:rPr lang="zh-TW" altLang="en-US" dirty="0"/>
              <a:t>的同學的成績，則可以利用</a:t>
            </a:r>
            <a:r>
              <a:rPr lang="en-US" altLang="zh-TW" dirty="0"/>
              <a:t>score[19]</a:t>
            </a:r>
            <a:r>
              <a:rPr lang="zh-TW" altLang="en-US" dirty="0"/>
              <a:t>取出。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4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當有一些相關資料，想要聚集成一個單元一起處理，可以使用結構</a:t>
            </a:r>
            <a:r>
              <a:rPr lang="en-US" altLang="zh-TW" dirty="0" smtClean="0"/>
              <a:t>(structure)</a:t>
            </a:r>
            <a:r>
              <a:rPr lang="zh-TW" altLang="en-US" dirty="0" smtClean="0"/>
              <a:t>的資料型態。譬如說，針對一個同學，我們想要表示他的姓名、系別、年級等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種資料，可以宣告如下：</a:t>
            </a:r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6371" r="1869" b="8177"/>
          <a:stretch/>
        </p:blipFill>
        <p:spPr bwMode="auto">
          <a:xfrm>
            <a:off x="1016605" y="4276533"/>
            <a:ext cx="7110790" cy="1530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組合語言</a:t>
            </a:r>
            <a:r>
              <a:rPr lang="zh-TW" altLang="en-US" dirty="0"/>
              <a:t>撰寫出來的程式</a:t>
            </a:r>
            <a:r>
              <a:rPr lang="zh-TW" altLang="en-US" dirty="0" smtClean="0"/>
              <a:t>，須</a:t>
            </a:r>
            <a:r>
              <a:rPr lang="zh-TW" altLang="en-US" dirty="0"/>
              <a:t>透過</a:t>
            </a:r>
            <a:r>
              <a:rPr lang="zh-TW" altLang="en-US" dirty="0">
                <a:solidFill>
                  <a:srgbClr val="C00000"/>
                </a:solidFill>
              </a:rPr>
              <a:t>組合器</a:t>
            </a:r>
            <a:r>
              <a:rPr lang="en-US" altLang="zh-TW" dirty="0"/>
              <a:t>(assembler)</a:t>
            </a:r>
            <a:r>
              <a:rPr lang="zh-TW" altLang="en-US" dirty="0"/>
              <a:t>，轉換成機器語言，才能為中央處理器接受。</a:t>
            </a:r>
          </a:p>
          <a:p>
            <a:r>
              <a:rPr lang="zh-TW" altLang="en-US" dirty="0" smtClean="0"/>
              <a:t>組合語言缺點：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由於組合語言是直接反應機器語言的指令，必須根據每個中央處理器的特性來設計，所以</a:t>
            </a:r>
            <a:r>
              <a:rPr lang="zh-TW" altLang="en-US" dirty="0" smtClean="0">
                <a:solidFill>
                  <a:srgbClr val="C00000"/>
                </a:solidFill>
              </a:rPr>
              <a:t>不同規格的電腦就各自有自己的組合語言</a:t>
            </a:r>
            <a:r>
              <a:rPr lang="zh-TW" altLang="en-US" dirty="0" smtClean="0"/>
              <a:t>，如此造成程式設計師學習上的困難，且寫出來的程式也只能在特定電腦上執行。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組合語言只具備有簡單的指令，所以寫出來的程式通常不具結構性，</a:t>
            </a:r>
            <a:r>
              <a:rPr lang="zh-TW" altLang="en-US" dirty="0" smtClean="0">
                <a:solidFill>
                  <a:srgbClr val="C00000"/>
                </a:solidFill>
              </a:rPr>
              <a:t>程式冗長且難以閱讀</a:t>
            </a:r>
            <a:r>
              <a:rPr lang="zh-TW" altLang="en-US" dirty="0" smtClean="0"/>
              <a:t>，也就是我們雖然能夠理解各個指令的意義，但是整個程式所欲達到的功能卻不易理解。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1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結構的名稱為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，其中欄位</a:t>
            </a:r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，欄位</a:t>
            </a:r>
            <a:r>
              <a:rPr lang="en-US" altLang="zh-TW" dirty="0" smtClean="0">
                <a:solidFill>
                  <a:srgbClr val="0070C0"/>
                </a:solidFill>
              </a:rPr>
              <a:t>major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個字元，欄位</a:t>
            </a:r>
            <a:r>
              <a:rPr lang="en-US" altLang="zh-TW" dirty="0" smtClean="0">
                <a:solidFill>
                  <a:srgbClr val="0070C0"/>
                </a:solidFill>
              </a:rPr>
              <a:t>year</a:t>
            </a:r>
            <a:r>
              <a:rPr lang="zh-TW" altLang="en-US" dirty="0" smtClean="0"/>
              <a:t>的資料型態為整數。</a:t>
            </a:r>
            <a:endParaRPr lang="en-US" altLang="zh-TW" dirty="0" smtClean="0"/>
          </a:p>
          <a:p>
            <a:r>
              <a:rPr lang="zh-TW" altLang="en-US" dirty="0" smtClean="0"/>
              <a:t>假設我們之後再宣告變數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的資料型態為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結構，如下所示：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15491" r="1015" b="14796"/>
          <a:stretch/>
        </p:blipFill>
        <p:spPr bwMode="auto">
          <a:xfrm>
            <a:off x="1061609" y="4824155"/>
            <a:ext cx="720080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則以後我們可以利用小數點加上欄位名稱，來指出變數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其中的某一個成分，如</a:t>
            </a:r>
            <a:r>
              <a:rPr lang="en-US" altLang="zh-TW" dirty="0" smtClean="0">
                <a:solidFill>
                  <a:srgbClr val="0070C0"/>
                </a:solidFill>
              </a:rPr>
              <a:t>x.name</a:t>
            </a:r>
            <a:r>
              <a:rPr lang="zh-TW" altLang="en-US" dirty="0" smtClean="0"/>
              <a:t>，</a:t>
            </a:r>
            <a:r>
              <a:rPr lang="en-US" altLang="zh-TW" dirty="0" err="1" smtClean="0">
                <a:solidFill>
                  <a:srgbClr val="0070C0"/>
                </a:solidFill>
              </a:rPr>
              <a:t>x.major</a:t>
            </a:r>
            <a:r>
              <a:rPr lang="zh-TW" altLang="en-US" dirty="0" smtClean="0"/>
              <a:t>，和</a:t>
            </a:r>
            <a:r>
              <a:rPr lang="en-US" altLang="zh-TW" dirty="0" err="1" smtClean="0">
                <a:solidFill>
                  <a:srgbClr val="0070C0"/>
                </a:solidFill>
              </a:rPr>
              <a:t>x.year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這種表示式可以代表該成分在記憶體的位置，也可回傳該成分目前的值。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2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r>
              <a:rPr lang="en-US" altLang="zh-TW" dirty="0" smtClean="0"/>
              <a:t>(pointer)</a:t>
            </a:r>
            <a:r>
              <a:rPr lang="zh-TW" altLang="en-US" dirty="0" smtClean="0"/>
              <a:t>是一種很特殊的資料型態，它記錄的是某個資料在記憶體的位置，也就是它提供了</a:t>
            </a:r>
            <a:r>
              <a:rPr lang="zh-TW" altLang="en-US" dirty="0" smtClean="0">
                <a:solidFill>
                  <a:srgbClr val="C00000"/>
                </a:solidFill>
              </a:rPr>
              <a:t>非直接存取</a:t>
            </a:r>
            <a:r>
              <a:rPr lang="en-US" altLang="zh-TW" dirty="0" smtClean="0"/>
              <a:t>(indirect accessing)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zh-TW" altLang="en-US" dirty="0" smtClean="0"/>
              <a:t>那麼為什麼我們不直接處理該資料，而要透過指標呢？通常有以下兩個理由：</a:t>
            </a:r>
          </a:p>
          <a:p>
            <a:pPr lvl="1"/>
            <a:r>
              <a:rPr lang="zh-TW" altLang="en-US" dirty="0" smtClean="0"/>
              <a:t>為了效率性的考量。</a:t>
            </a:r>
          </a:p>
          <a:p>
            <a:pPr lvl="1"/>
            <a:r>
              <a:rPr lang="zh-TW" altLang="en-US" dirty="0" smtClean="0"/>
              <a:t>我們不能確定資料的大小。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為了效率性的考量</a:t>
            </a:r>
          </a:p>
          <a:p>
            <a:r>
              <a:rPr lang="zh-TW" altLang="en-US" dirty="0" smtClean="0"/>
              <a:t>指標記錄一個記憶體的位置，所以其所需的空間是固定的，通常就是一個字元的大小。</a:t>
            </a:r>
            <a:endParaRPr lang="en-US" altLang="zh-TW" dirty="0" smtClean="0"/>
          </a:p>
          <a:p>
            <a:r>
              <a:rPr lang="zh-TW" altLang="en-US" dirty="0" smtClean="0"/>
              <a:t>假設每一個顧客資料，都是用複雜的結構表示，而每個結構大小為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位元，若是希望對所有的顧客資料做處理，像是依照購買金額排序，則在記憶體內我們必須搬動很多個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位元大小的顧客結構。</a:t>
            </a:r>
            <a:endParaRPr lang="en-US" altLang="zh-TW" dirty="0" smtClean="0"/>
          </a:p>
          <a:p>
            <a:r>
              <a:rPr lang="zh-TW" altLang="en-US" dirty="0" smtClean="0"/>
              <a:t>另一方面，若使用指標為代理人，則在記憶體內我們只須搬動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個字元大小的指標，則程式執行的效率會有顯著的改善。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我們不能確定資料的大小</a:t>
            </a:r>
          </a:p>
          <a:p>
            <a:r>
              <a:rPr lang="zh-TW" altLang="en-US" dirty="0" smtClean="0"/>
              <a:t>假設要記錄所有顧客的資料，其中一個方法是使用陣列，但是宣告陣列時必須很明確的告知陣列內元素的個數，如</a:t>
            </a:r>
            <a:r>
              <a:rPr lang="en-US" altLang="zh-TW" dirty="0" smtClean="0"/>
              <a:t>50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，以便系統在記憶體裡預留空間。</a:t>
            </a:r>
            <a:endParaRPr lang="en-US" altLang="zh-TW" dirty="0" smtClean="0"/>
          </a:p>
          <a:p>
            <a:r>
              <a:rPr lang="zh-TW" altLang="en-US" dirty="0" smtClean="0"/>
              <a:t>假設宣告陣列大小為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，但是只來了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個顧客，則有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個元素的空間被浪費了；但是若宣告為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，但是卻來了</a:t>
            </a:r>
            <a:r>
              <a:rPr lang="en-US" altLang="zh-TW" dirty="0" smtClean="0"/>
              <a:t>60</a:t>
            </a:r>
            <a:r>
              <a:rPr lang="zh-TW" altLang="en-US" dirty="0" smtClean="0"/>
              <a:t>個顧客，則事先預留的空間則不夠，造成很大的問題。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一般的作法，是將每筆資料用一個節點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表示，然後利用指標將節點串連起來，稱作鏈結串列</a:t>
            </a:r>
            <a:r>
              <a:rPr lang="en-US" altLang="zh-TW" dirty="0" smtClean="0"/>
              <a:t>(linked list)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假設現在要處理的資料是整數型態，則節點的定義如下所示：</a:t>
            </a:r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5053" r="1846" b="6512"/>
          <a:stretch/>
        </p:blipFill>
        <p:spPr bwMode="auto">
          <a:xfrm>
            <a:off x="1061610" y="4659545"/>
            <a:ext cx="6390710" cy="1415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符號「*」表示後面接的變數字串記錄了位址，也就是說，</a:t>
            </a:r>
            <a:r>
              <a:rPr lang="en-US" altLang="zh-TW" dirty="0" smtClean="0">
                <a:solidFill>
                  <a:srgbClr val="C00000"/>
                </a:solidFill>
              </a:rPr>
              <a:t>next</a:t>
            </a:r>
            <a:r>
              <a:rPr lang="zh-TW" altLang="en-US" dirty="0" smtClean="0"/>
              <a:t>代表了記憶體中的一塊空間，而該空間存放的資料型態是</a:t>
            </a:r>
            <a:r>
              <a:rPr lang="en-US" altLang="zh-TW" dirty="0" smtClean="0">
                <a:solidFill>
                  <a:srgbClr val="C00000"/>
                </a:solidFill>
              </a:rPr>
              <a:t>node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第一個節點裡的資料是整數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，它指到下一個節點，其資料是整數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，依此類推。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6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如果要</a:t>
            </a:r>
            <a:r>
              <a:rPr lang="zh-TW" altLang="en-US" dirty="0"/>
              <a:t>再新增資料</a:t>
            </a:r>
            <a:r>
              <a:rPr lang="zh-TW" altLang="en-US" dirty="0" smtClean="0"/>
              <a:t>，只需</a:t>
            </a:r>
            <a:r>
              <a:rPr lang="zh-TW" altLang="en-US" dirty="0"/>
              <a:t>要建立一個新的節點，然後接到這個鏈結串列即可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若是</a:t>
            </a:r>
            <a:r>
              <a:rPr lang="zh-TW" altLang="en-US" dirty="0"/>
              <a:t>原先的資料不需要了</a:t>
            </a:r>
            <a:r>
              <a:rPr lang="zh-TW" altLang="en-US" dirty="0" smtClean="0"/>
              <a:t>，也</a:t>
            </a:r>
            <a:r>
              <a:rPr lang="zh-TW" altLang="en-US" dirty="0"/>
              <a:t>可以將該節點移除，然後把指標重新指定，並不需要做太大的改變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30" y="4740636"/>
            <a:ext cx="6345705" cy="1154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58634">
            <a:off x="6470404" y="4650728"/>
            <a:ext cx="203132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鏈結串列的示意圖</a:t>
            </a:r>
          </a:p>
        </p:txBody>
      </p:sp>
    </p:spTree>
    <p:extLst>
      <p:ext uri="{BB962C8B-B14F-4D97-AF65-F5344CB8AC3E}">
        <p14:creationId xmlns:p14="http://schemas.microsoft.com/office/powerpoint/2010/main" val="1325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比較：</a:t>
            </a:r>
            <a:r>
              <a:rPr lang="en-US" altLang="zh-TW" dirty="0" smtClean="0">
                <a:hlinkClick r:id="rId2" action="ppaction://hlinksldjump"/>
              </a:rPr>
              <a:t>if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固定次數的迴圈：</a:t>
            </a:r>
            <a:r>
              <a:rPr lang="en-US" altLang="zh-TW" dirty="0" smtClean="0">
                <a:hlinkClick r:id="rId3" action="ppaction://hlinksldjump"/>
              </a:rPr>
              <a:t>for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不固定次數的迴圈：</a:t>
            </a:r>
            <a:r>
              <a:rPr lang="en-US" altLang="zh-TW" dirty="0" smtClean="0">
                <a:hlinkClick r:id="rId4" action="ppaction://hlinksldjump"/>
              </a:rPr>
              <a:t>while</a:t>
            </a:r>
            <a:r>
              <a:rPr lang="zh-TW" altLang="en-US" dirty="0" smtClean="0">
                <a:hlinkClick r:id="rId4" action="ppaction://hlinksldjump"/>
              </a:rPr>
              <a:t>和</a:t>
            </a:r>
            <a:r>
              <a:rPr lang="en-US" altLang="zh-TW" dirty="0" smtClean="0">
                <a:hlinkClick r:id="rId4" action="ppaction://hlinksldjump"/>
              </a:rPr>
              <a:t>repeat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不固定次數的迴圈：</a:t>
            </a:r>
            <a:r>
              <a:rPr lang="en-US" altLang="zh-TW" dirty="0" smtClean="0">
                <a:hlinkClick r:id="rId5" action="ppaction://hlinksldjump"/>
              </a:rPr>
              <a:t>for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30" y="4291908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為了清楚的表示邏輯結構和步驟間的關聯，我們常常會使用</a:t>
            </a:r>
            <a:r>
              <a:rPr lang="zh-TW" altLang="en-US" dirty="0">
                <a:solidFill>
                  <a:srgbClr val="C00000"/>
                </a:solidFill>
              </a:rPr>
              <a:t>流程圖</a:t>
            </a:r>
            <a:r>
              <a:rPr lang="en-US" altLang="zh-TW" dirty="0"/>
              <a:t>(flow chart)</a:t>
            </a:r>
            <a:r>
              <a:rPr lang="zh-TW" altLang="en-US" dirty="0"/>
              <a:t>來輔助說明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裡有幾個不同的符號，分別有其</a:t>
            </a:r>
            <a:r>
              <a:rPr lang="zh-TW" altLang="en-US" dirty="0" smtClean="0"/>
              <a:t>意義：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決策</a:t>
            </a:r>
            <a:r>
              <a:rPr lang="en-US" altLang="zh-TW" dirty="0"/>
              <a:t>(decision)</a:t>
            </a:r>
            <a:r>
              <a:rPr lang="zh-TW" altLang="en-US" dirty="0"/>
              <a:t>的運算式是用菱形框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/>
              <a:t>(computation)</a:t>
            </a:r>
            <a:r>
              <a:rPr lang="zh-TW" altLang="en-US" dirty="0"/>
              <a:t>的敘述式是用長方框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/>
              <a:t>(input)</a:t>
            </a:r>
            <a:r>
              <a:rPr lang="zh-TW" altLang="en-US" dirty="0"/>
              <a:t>和輸出</a:t>
            </a:r>
            <a:r>
              <a:rPr lang="en-US" altLang="zh-TW" dirty="0"/>
              <a:t>(output)</a:t>
            </a:r>
            <a:r>
              <a:rPr lang="zh-TW" altLang="en-US" dirty="0"/>
              <a:t>有時會以特定機件</a:t>
            </a:r>
            <a:r>
              <a:rPr lang="en-US" altLang="zh-TW" dirty="0"/>
              <a:t>(device)</a:t>
            </a:r>
            <a:r>
              <a:rPr lang="zh-TW" altLang="en-US" dirty="0"/>
              <a:t>有關的形狀來表示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7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組合語言稱作</a:t>
            </a:r>
            <a:r>
              <a:rPr lang="zh-TW" altLang="en-US" dirty="0" smtClean="0">
                <a:solidFill>
                  <a:srgbClr val="C00000"/>
                </a:solidFill>
              </a:rPr>
              <a:t>低階語言</a:t>
            </a:r>
            <a:r>
              <a:rPr lang="en-US" altLang="zh-TW" dirty="0" smtClean="0"/>
              <a:t>(low level language)</a:t>
            </a:r>
            <a:r>
              <a:rPr lang="zh-TW" altLang="en-US" dirty="0" smtClean="0"/>
              <a:t>，表示組合語言寫出來的程式</a:t>
            </a:r>
            <a:r>
              <a:rPr lang="zh-TW" altLang="en-US" dirty="0" smtClean="0">
                <a:solidFill>
                  <a:srgbClr val="C00000"/>
                </a:solidFill>
              </a:rPr>
              <a:t>可讀性</a:t>
            </a:r>
            <a:r>
              <a:rPr lang="en-US" altLang="zh-TW" dirty="0" smtClean="0"/>
              <a:t>(readability)</a:t>
            </a:r>
            <a:r>
              <a:rPr lang="zh-TW" altLang="en-US" dirty="0" smtClean="0"/>
              <a:t>很低，同時這也是</a:t>
            </a:r>
            <a:r>
              <a:rPr lang="zh-TW" altLang="en-US" dirty="0" smtClean="0">
                <a:solidFill>
                  <a:srgbClr val="C00000"/>
                </a:solidFill>
              </a:rPr>
              <a:t>高階語言</a:t>
            </a:r>
            <a:r>
              <a:rPr lang="en-US" altLang="zh-TW" dirty="0" smtClean="0"/>
              <a:t>(high level language)</a:t>
            </a:r>
            <a:r>
              <a:rPr lang="zh-TW" altLang="en-US" dirty="0" smtClean="0"/>
              <a:t>被發展設計出來的原因。</a:t>
            </a:r>
            <a:endParaRPr lang="en-US" altLang="zh-TW" dirty="0" smtClean="0"/>
          </a:p>
          <a:p>
            <a:r>
              <a:rPr lang="zh-TW" altLang="en-US" dirty="0" smtClean="0"/>
              <a:t>高階語言如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語言，寫出來的程式，比起組合語言寫出來的程式，更容易為一般人所理解。</a:t>
            </a:r>
            <a:endParaRPr lang="en-US" altLang="zh-TW" dirty="0" smtClean="0"/>
          </a:p>
          <a:p>
            <a:r>
              <a:rPr lang="zh-TW" altLang="en-US" dirty="0" smtClean="0"/>
              <a:t>高階語言和機器的特性並沒有很密切的對應，所以較具有</a:t>
            </a:r>
            <a:r>
              <a:rPr lang="zh-TW" altLang="en-US" dirty="0" smtClean="0">
                <a:solidFill>
                  <a:srgbClr val="C00000"/>
                </a:solidFill>
              </a:rPr>
              <a:t>可攜性</a:t>
            </a:r>
            <a:r>
              <a:rPr lang="en-US" altLang="zh-TW" dirty="0" smtClean="0"/>
              <a:t>(portability)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/>
              <a:t>程式指令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相關的符號</a:t>
            </a:r>
            <a:r>
              <a:rPr lang="zh-TW" altLang="en-US" dirty="0" smtClean="0"/>
              <a:t>如下圖所示：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2978950"/>
            <a:ext cx="6120680" cy="183370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431172">
            <a:off x="6344131" y="2848314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流程圖之符號</a:t>
            </a:r>
          </a:p>
        </p:txBody>
      </p:sp>
    </p:spTree>
    <p:extLst>
      <p:ext uri="{BB962C8B-B14F-4D97-AF65-F5344CB8AC3E}">
        <p14:creationId xmlns:p14="http://schemas.microsoft.com/office/powerpoint/2010/main" val="2551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比較：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指令提供了邏輯判斷式。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後面接的運算式被判斷為真，則程式會繼續執行</a:t>
            </a:r>
            <a:r>
              <a:rPr lang="en-US" altLang="zh-TW" dirty="0" smtClean="0">
                <a:solidFill>
                  <a:srgbClr val="0070C0"/>
                </a:solidFill>
              </a:rPr>
              <a:t>then</a:t>
            </a:r>
            <a:r>
              <a:rPr lang="zh-TW" altLang="en-US" dirty="0" smtClean="0"/>
              <a:t>後面的運算式。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後面接的運算式被判斷為不真，且程式設計師提供了其他運算式在</a:t>
            </a:r>
            <a:r>
              <a:rPr lang="en-US" altLang="zh-TW" dirty="0" smtClean="0">
                <a:solidFill>
                  <a:srgbClr val="0070C0"/>
                </a:solidFill>
              </a:rPr>
              <a:t>else</a:t>
            </a:r>
            <a:r>
              <a:rPr lang="zh-TW" altLang="en-US" dirty="0" smtClean="0"/>
              <a:t>之後，則程式會改而執行該運算式，否則就不會有任何動作。</a:t>
            </a:r>
          </a:p>
        </p:txBody>
      </p:sp>
    </p:spTree>
    <p:extLst>
      <p:ext uri="{BB962C8B-B14F-4D97-AF65-F5344CB8AC3E}">
        <p14:creationId xmlns:p14="http://schemas.microsoft.com/office/powerpoint/2010/main" val="16002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下面這個範例，在</a:t>
            </a:r>
            <a:r>
              <a:rPr lang="zh-TW" altLang="en-US" dirty="0" smtClean="0"/>
              <a:t>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值大於</a:t>
            </a:r>
            <a:r>
              <a:rPr lang="en-US" altLang="zh-TW" dirty="0"/>
              <a:t>0</a:t>
            </a:r>
            <a:r>
              <a:rPr lang="zh-TW" altLang="en-US" dirty="0"/>
              <a:t>時，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r>
              <a:rPr lang="zh-TW" altLang="en-US" dirty="0" smtClean="0"/>
              <a:t>，</a:t>
            </a:r>
            <a:r>
              <a:rPr lang="zh-TW" altLang="en-US" dirty="0"/>
              <a:t>否則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3516" r="2542" b="5086"/>
          <a:stretch/>
        </p:blipFill>
        <p:spPr bwMode="auto">
          <a:xfrm>
            <a:off x="2051719" y="3489884"/>
            <a:ext cx="5040561" cy="1170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的寫法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PASCAL</a:t>
            </a:r>
            <a:r>
              <a:rPr lang="zh-TW" altLang="en-US" dirty="0" smtClean="0"/>
              <a:t>使用較多的關鍵字，在這裡我們看到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使用了</a:t>
            </a:r>
            <a:r>
              <a:rPr lang="en-US" altLang="zh-TW" dirty="0" smtClean="0">
                <a:solidFill>
                  <a:srgbClr val="0070C0"/>
                </a:solidFill>
              </a:rPr>
              <a:t>then</a:t>
            </a:r>
            <a:r>
              <a:rPr lang="zh-TW" altLang="en-US" dirty="0" smtClean="0"/>
              <a:t>這個關鍵字，但是在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裡面將它省略掉。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程式裡，只要可以清楚地分辨出每個敘述</a:t>
            </a:r>
            <a:r>
              <a:rPr lang="en-US" altLang="zh-TW" dirty="0" smtClean="0"/>
              <a:t>(</a:t>
            </a:r>
            <a:r>
              <a:rPr lang="zh-TW" altLang="en-US" dirty="0" smtClean="0"/>
              <a:t>譬如利用關鍵字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，就不用在最後加上分號</a:t>
            </a:r>
            <a:r>
              <a:rPr lang="en-US" altLang="zh-TW" dirty="0" smtClean="0">
                <a:solidFill>
                  <a:srgbClr val="0070C0"/>
                </a:solidFill>
              </a:rPr>
              <a:t>;</a:t>
            </a:r>
            <a:r>
              <a:rPr lang="zh-TW" altLang="en-US" dirty="0" smtClean="0"/>
              <a:t>，但是在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裡面，敘述必須以分號作為結尾。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下面這個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語言的範例， 與上例的差別， 是在於變數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的值小於或等於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時，並不會再進一步執行任何命令，因為我們並沒有提供</a:t>
            </a:r>
            <a:r>
              <a:rPr lang="en-US" altLang="zh-TW" dirty="0" smtClean="0">
                <a:solidFill>
                  <a:srgbClr val="0070C0"/>
                </a:solidFill>
              </a:rPr>
              <a:t>else</a:t>
            </a:r>
            <a:r>
              <a:rPr lang="zh-TW" altLang="en-US" dirty="0" smtClean="0"/>
              <a:t>子句。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" t="6052" r="2318" b="10789"/>
          <a:stretch/>
        </p:blipFill>
        <p:spPr bwMode="auto">
          <a:xfrm>
            <a:off x="1061610" y="3879050"/>
            <a:ext cx="7065785" cy="990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寫在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之後的邏輯判斷式，會表示在菱形符號中，然後利用標示為「是」和「否」兩條線，分別指到不同的運算。</a:t>
            </a:r>
            <a:endParaRPr lang="en-US" altLang="zh-TW" dirty="0" smtClean="0"/>
          </a:p>
          <a:p>
            <a:r>
              <a:rPr lang="zh-TW" altLang="en-US" dirty="0" smtClean="0"/>
              <a:t>為了清楚的表示整個結構，分別利用兩個小圓圈，作為一個虛擬的開始和虛擬的結束。</a:t>
            </a:r>
            <a:endParaRPr lang="en-US" altLang="zh-TW" dirty="0" smtClean="0"/>
          </a:p>
          <a:p>
            <a:r>
              <a:rPr lang="zh-TW" altLang="en-US" dirty="0" smtClean="0"/>
              <a:t>在圖</a:t>
            </a:r>
            <a:r>
              <a:rPr lang="en-US" altLang="zh-TW" dirty="0" smtClean="0"/>
              <a:t>(a)</a:t>
            </a:r>
            <a:r>
              <a:rPr lang="zh-TW" altLang="en-US" dirty="0" smtClean="0"/>
              <a:t>中，判斷式「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&gt;0</a:t>
            </a:r>
            <a:r>
              <a:rPr lang="zh-TW" altLang="en-US" dirty="0" smtClean="0"/>
              <a:t>」不論是否符合，都會有一個對應的運算；但是在圖</a:t>
            </a:r>
            <a:r>
              <a:rPr lang="en-US" altLang="zh-TW" dirty="0" smtClean="0"/>
              <a:t>(b)</a:t>
            </a:r>
            <a:r>
              <a:rPr lang="zh-TW" altLang="en-US" dirty="0" smtClean="0"/>
              <a:t>中，一旦判斷式不符合，則沒有任何的運算，整個結構直接結束，進入下一個命令。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1583795"/>
            <a:ext cx="555307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8259" y="1223755"/>
            <a:ext cx="2586842" cy="53905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2800" dirty="0"/>
              <a:t>if</a:t>
            </a:r>
            <a:r>
              <a:rPr lang="zh-TW" altLang="en-US" sz="2800" dirty="0"/>
              <a:t>結構的流程圖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2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下例顯示了巢狀</a:t>
            </a:r>
            <a:r>
              <a:rPr lang="en-US" altLang="zh-TW" dirty="0" smtClean="0"/>
              <a:t>if(nested if)</a:t>
            </a:r>
            <a:r>
              <a:rPr lang="zh-TW" altLang="en-US" dirty="0" smtClean="0"/>
              <a:t>的寫法，也就是我們可以在</a:t>
            </a:r>
            <a:r>
              <a:rPr lang="en-US" altLang="zh-TW" dirty="0" smtClean="0">
                <a:solidFill>
                  <a:srgbClr val="0070C0"/>
                </a:solidFill>
              </a:rPr>
              <a:t>then</a:t>
            </a:r>
            <a:r>
              <a:rPr lang="zh-TW" altLang="en-US" dirty="0" smtClean="0"/>
              <a:t>或</a:t>
            </a:r>
            <a:r>
              <a:rPr lang="en-US" altLang="zh-TW" dirty="0" smtClean="0">
                <a:solidFill>
                  <a:srgbClr val="0070C0"/>
                </a:solidFill>
              </a:rPr>
              <a:t>else</a:t>
            </a:r>
            <a:r>
              <a:rPr lang="zh-TW" altLang="en-US" dirty="0" smtClean="0"/>
              <a:t>的部分，再放入另一個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敘述。</a:t>
            </a:r>
            <a:endParaRPr lang="en-US" altLang="zh-TW" dirty="0" smtClean="0"/>
          </a:p>
          <a:p>
            <a:r>
              <a:rPr lang="zh-TW" altLang="en-US" dirty="0" smtClean="0"/>
              <a:t>以此例而言，當變數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的值被判斷為正之後，我們需要再確定變數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的值大於變數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的值，才會指定變數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值得注意的是，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</a:t>
            </a:r>
            <a:r>
              <a:rPr lang="zh-TW" altLang="en-US" dirty="0"/>
              <a:t>值會被指定為「</a:t>
            </a:r>
            <a:r>
              <a:rPr lang="en-US" altLang="zh-TW" dirty="0"/>
              <a:t>5</a:t>
            </a:r>
            <a:r>
              <a:rPr lang="zh-TW" altLang="en-US" dirty="0"/>
              <a:t>」，是在當</a:t>
            </a:r>
            <a:r>
              <a:rPr lang="zh-TW" altLang="en-US" dirty="0" smtClean="0"/>
              <a:t>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值為「正」，且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</a:t>
            </a:r>
            <a:r>
              <a:rPr lang="zh-TW" altLang="en-US" dirty="0"/>
              <a:t>值「不大於」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</a:t>
            </a:r>
            <a:r>
              <a:rPr lang="zh-TW" altLang="en-US" dirty="0"/>
              <a:t>值的情況下。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t="5246" r="1829" b="5570"/>
          <a:stretch/>
        </p:blipFill>
        <p:spPr bwMode="auto">
          <a:xfrm>
            <a:off x="1871700" y="3834045"/>
            <a:ext cx="5805646" cy="1530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213865"/>
            <a:ext cx="5194920" cy="391229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在這裡可以清楚地看出來，一旦判斷式「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」不符合，則整個結構沒有任何其他運算，直接結束；但是若判斷式「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」為真，則還要再做另一個判斷，亦即是否「</a:t>
            </a:r>
            <a:r>
              <a:rPr lang="en-US" altLang="zh-TW" dirty="0" smtClean="0"/>
              <a:t>a &gt; b</a:t>
            </a:r>
            <a:r>
              <a:rPr lang="zh-TW" altLang="en-US" dirty="0" smtClean="0"/>
              <a:t>」，才會決定相對應的動作。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14847"/>
          <a:stretch/>
        </p:blipFill>
        <p:spPr bwMode="auto">
          <a:xfrm>
            <a:off x="5729212" y="1989138"/>
            <a:ext cx="3253279" cy="369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1"/>
          <p:cNvSpPr txBox="1">
            <a:spLocks/>
          </p:cNvSpPr>
          <p:nvPr/>
        </p:nvSpPr>
        <p:spPr>
          <a:xfrm>
            <a:off x="6005116" y="5692982"/>
            <a:ext cx="2684256" cy="39131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2000" b="1" dirty="0" smtClean="0"/>
              <a:t>巢狀</a:t>
            </a:r>
            <a:r>
              <a:rPr lang="en-US" altLang="zh-TW" sz="2000" b="1" dirty="0" smtClean="0"/>
              <a:t>if</a:t>
            </a:r>
            <a:r>
              <a:rPr lang="zh-TW" altLang="en-US" sz="2000" b="1" dirty="0" smtClean="0"/>
              <a:t>結構的流程圖</a:t>
            </a:r>
          </a:p>
          <a:p>
            <a:pPr algn="ctr">
              <a:lnSpc>
                <a:spcPct val="120000"/>
              </a:lnSpc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9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高階語言寫出來的程式還要經過</a:t>
            </a:r>
            <a:r>
              <a:rPr lang="zh-TW" altLang="en-US" dirty="0" smtClean="0">
                <a:solidFill>
                  <a:srgbClr val="C00000"/>
                </a:solidFill>
              </a:rPr>
              <a:t>編譯</a:t>
            </a:r>
            <a:r>
              <a:rPr lang="en-US" altLang="zh-TW" dirty="0" smtClean="0"/>
              <a:t>(compile)</a:t>
            </a:r>
            <a:r>
              <a:rPr lang="zh-TW" altLang="en-US" dirty="0" smtClean="0"/>
              <a:t>的步驟才能執行。</a:t>
            </a:r>
            <a:endParaRPr lang="en-US" altLang="zh-TW" dirty="0" smtClean="0"/>
          </a:p>
          <a:p>
            <a:r>
              <a:rPr lang="zh-TW" altLang="en-US" dirty="0" smtClean="0"/>
              <a:t>整個編譯的過程如下圖所示：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3564015"/>
            <a:ext cx="72183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五邊形 6"/>
          <p:cNvSpPr/>
          <p:nvPr/>
        </p:nvSpPr>
        <p:spPr>
          <a:xfrm rot="20938957">
            <a:off x="462600" y="5215638"/>
            <a:ext cx="3150350" cy="360338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高階程式編譯和執行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固定次數的迴圈：</a:t>
            </a:r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zh-TW" altLang="en-US" dirty="0" smtClean="0"/>
              <a:t>指令，我們可以事先指定好迴圈的執行次數。</a:t>
            </a:r>
            <a:endParaRPr lang="en-US" altLang="zh-TW" dirty="0" smtClean="0"/>
          </a:p>
          <a:p>
            <a:r>
              <a:rPr lang="zh-TW" altLang="en-US" dirty="0" smtClean="0"/>
              <a:t>下面這個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範例，透過變數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的值將迴圈的執行次數控制為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次，同時變數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的值在迴圈結束後，會等於整數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加到整數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的和。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t="5525" r="1830" b="6616"/>
          <a:stretch/>
        </p:blipFill>
        <p:spPr bwMode="auto">
          <a:xfrm>
            <a:off x="1346641" y="4689140"/>
            <a:ext cx="6570730" cy="1215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 smtClean="0"/>
              <a:t>repeat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所謂的不固定次數，就是迴圈的執行次數，並沒有很明確的在程式裡指定好，至於迴圈要執行幾次，則是利用一個特定的邏輯判斷式。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PASCAL</a:t>
            </a:r>
            <a:r>
              <a:rPr lang="zh-TW" altLang="en-US" dirty="0"/>
              <a:t>的語法中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while</a:t>
            </a:r>
            <a:r>
              <a:rPr lang="zh-TW" altLang="en-US" dirty="0" smtClean="0"/>
              <a:t>後面</a:t>
            </a:r>
            <a:r>
              <a:rPr lang="zh-TW" altLang="en-US" dirty="0"/>
              <a:t>是接一個邏輯判斷式，</a:t>
            </a:r>
            <a:r>
              <a:rPr lang="zh-TW" altLang="en-US" dirty="0" smtClean="0"/>
              <a:t>也就是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&lt;6</a:t>
            </a:r>
            <a:r>
              <a:rPr lang="zh-TW" altLang="en-US" dirty="0" smtClean="0"/>
              <a:t>，</a:t>
            </a:r>
            <a:r>
              <a:rPr lang="zh-TW" altLang="en-US" dirty="0"/>
              <a:t>若是這個邏輯判斷式為真， 則程式會進入此迴圈， </a:t>
            </a:r>
            <a:r>
              <a:rPr lang="zh-TW" altLang="en-US" dirty="0" smtClean="0"/>
              <a:t>執行</a:t>
            </a:r>
            <a:r>
              <a:rPr lang="en-US" altLang="zh-TW" dirty="0" smtClean="0">
                <a:solidFill>
                  <a:srgbClr val="0070C0"/>
                </a:solidFill>
              </a:rPr>
              <a:t>do</a:t>
            </a:r>
            <a:r>
              <a:rPr lang="zh-TW" altLang="en-US" dirty="0" smtClean="0"/>
              <a:t>後面</a:t>
            </a:r>
            <a:r>
              <a:rPr lang="zh-TW" altLang="en-US" dirty="0"/>
              <a:t>的指令，在此例中是更改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4272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等到這兩個指令執行完後，程式會回到邏輯判斷式，再一次判斷變數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的值是否小於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，如此不斷重複，直到變數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的值大於</a:t>
            </a:r>
            <a:r>
              <a:rPr lang="en-US" altLang="zh-TW" dirty="0" smtClean="0"/>
              <a:t>6</a:t>
            </a:r>
            <a:r>
              <a:rPr lang="zh-TW" altLang="en-US" dirty="0" smtClean="0"/>
              <a:t>或等於</a:t>
            </a:r>
            <a:r>
              <a:rPr lang="en-US" altLang="zh-TW" dirty="0" smtClean="0"/>
              <a:t>6</a:t>
            </a:r>
            <a:r>
              <a:rPr lang="zh-TW" altLang="en-US" dirty="0" smtClean="0"/>
              <a:t>的時候，才會跳出迴圈。</a:t>
            </a:r>
            <a:endParaRPr lang="en-US" altLang="zh-TW" dirty="0" smtClean="0"/>
          </a:p>
          <a:p>
            <a:r>
              <a:rPr lang="zh-TW" altLang="en-US" dirty="0" smtClean="0"/>
              <a:t>由於一開始設定變數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，且每跑一次就把變數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，所以此迴圈總共會執行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次；同時，變數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的值，會是整數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加到整數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的和。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0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進入</a:t>
            </a:r>
            <a:r>
              <a:rPr lang="zh-TW" altLang="en-US" dirty="0"/>
              <a:t>迴圈之後</a:t>
            </a:r>
            <a:r>
              <a:rPr lang="zh-TW" altLang="en-US" dirty="0" smtClean="0"/>
              <a:t>，要</a:t>
            </a:r>
            <a:r>
              <a:rPr lang="zh-TW" altLang="en-US" dirty="0"/>
              <a:t>先後執行兩個命令，來依序更改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值，所以這兩個命令被</a:t>
            </a:r>
            <a:r>
              <a:rPr lang="zh-TW" altLang="en-US" dirty="0" smtClean="0"/>
              <a:t>關鍵字</a:t>
            </a:r>
            <a:r>
              <a:rPr lang="en-US" altLang="zh-TW" dirty="0" smtClean="0">
                <a:solidFill>
                  <a:srgbClr val="0070C0"/>
                </a:solidFill>
              </a:rPr>
              <a:t>begin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r>
              <a:rPr lang="zh-TW" altLang="en-US" dirty="0" smtClean="0"/>
              <a:t>包起來，被</a:t>
            </a:r>
            <a:r>
              <a:rPr lang="zh-TW" altLang="en-US" dirty="0"/>
              <a:t>包起來的命令稱作</a:t>
            </a:r>
            <a:r>
              <a:rPr lang="zh-TW" altLang="en-US" dirty="0">
                <a:solidFill>
                  <a:srgbClr val="C00000"/>
                </a:solidFill>
              </a:rPr>
              <a:t>複合</a:t>
            </a:r>
            <a:r>
              <a:rPr lang="zh-TW" altLang="en-US" dirty="0" smtClean="0">
                <a:solidFill>
                  <a:srgbClr val="C00000"/>
                </a:solidFill>
              </a:rPr>
              <a:t>命令</a:t>
            </a:r>
            <a:r>
              <a:rPr lang="en-US" altLang="zh-TW" dirty="0" smtClean="0"/>
              <a:t>(</a:t>
            </a:r>
            <a:r>
              <a:rPr lang="en-US" altLang="zh-TW" dirty="0"/>
              <a:t>compound statement)</a:t>
            </a:r>
            <a:r>
              <a:rPr lang="zh-TW" altLang="en-US" dirty="0"/>
              <a:t>，它可以被視作是一個擁有很多「小」指令的一個「大」指令。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5064" r="2080" b="4828"/>
          <a:stretch/>
        </p:blipFill>
        <p:spPr bwMode="auto">
          <a:xfrm>
            <a:off x="2231740" y="2123855"/>
            <a:ext cx="4770530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若是在迴圈內只要執行一個命令的話，則不需要關鍵字</a:t>
            </a:r>
            <a:r>
              <a:rPr lang="en-US" altLang="zh-TW" dirty="0" smtClean="0">
                <a:solidFill>
                  <a:srgbClr val="0070C0"/>
                </a:solidFill>
              </a:rPr>
              <a:t>begin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比較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的寫法不同，可以看到在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裡是使用到關鍵字</a:t>
            </a:r>
            <a:r>
              <a:rPr lang="en-US" altLang="zh-TW" dirty="0" smtClean="0">
                <a:solidFill>
                  <a:srgbClr val="0070C0"/>
                </a:solidFill>
              </a:rPr>
              <a:t>do</a:t>
            </a:r>
            <a:r>
              <a:rPr lang="zh-TW" altLang="en-US" dirty="0" smtClean="0"/>
              <a:t>，但是在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裡面被省略掉；而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裡的關鍵字</a:t>
            </a:r>
            <a:r>
              <a:rPr lang="en-US" altLang="zh-TW" dirty="0" smtClean="0">
                <a:solidFill>
                  <a:srgbClr val="0070C0"/>
                </a:solidFill>
              </a:rPr>
              <a:t>begin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裡面則被左大括弧「</a:t>
            </a:r>
            <a:r>
              <a:rPr lang="en-US" altLang="zh-TW" dirty="0" smtClean="0"/>
              <a:t>{</a:t>
            </a:r>
            <a:r>
              <a:rPr lang="zh-TW" altLang="en-US" dirty="0" smtClean="0"/>
              <a:t>」和右大括弧「</a:t>
            </a:r>
            <a:r>
              <a:rPr lang="en-US" altLang="zh-TW" dirty="0" smtClean="0"/>
              <a:t>}</a:t>
            </a:r>
            <a:r>
              <a:rPr lang="zh-TW" altLang="en-US" dirty="0" smtClean="0"/>
              <a:t>」所取代。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4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為了清楚地表示此迴圈代表的邏輯結構和執行順序，我們也將對應的流程圖表示在下圖中。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4" r="12709"/>
          <a:stretch/>
        </p:blipFill>
        <p:spPr bwMode="auto">
          <a:xfrm>
            <a:off x="2996825" y="3240360"/>
            <a:ext cx="3011130" cy="356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向左箭號 7"/>
          <p:cNvSpPr/>
          <p:nvPr/>
        </p:nvSpPr>
        <p:spPr>
          <a:xfrm rot="20927319">
            <a:off x="5391357" y="3775669"/>
            <a:ext cx="2347535" cy="788688"/>
          </a:xfrm>
          <a:prstGeom prst="leftArrow">
            <a:avLst>
              <a:gd name="adj1" fmla="val 50000"/>
              <a:gd name="adj2" fmla="val 5139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迴圈的流程圖</a:t>
            </a:r>
          </a:p>
        </p:txBody>
      </p:sp>
    </p:spTree>
    <p:extLst>
      <p:ext uri="{BB962C8B-B14F-4D97-AF65-F5344CB8AC3E}">
        <p14:creationId xmlns:p14="http://schemas.microsoft.com/office/powerpoint/2010/main" val="40389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首先</a:t>
            </a:r>
            <a:r>
              <a:rPr lang="zh-TW" altLang="en-US" dirty="0" smtClean="0"/>
              <a:t>，先</a:t>
            </a:r>
            <a:r>
              <a:rPr lang="zh-TW" altLang="en-US" dirty="0"/>
              <a:t>指定好變數“</a:t>
            </a:r>
            <a:r>
              <a:rPr lang="en-US" altLang="zh-TW" dirty="0" err="1"/>
              <a:t>i</a:t>
            </a:r>
            <a:r>
              <a:rPr lang="zh-TW" altLang="en-US" dirty="0"/>
              <a:t>”和變數“</a:t>
            </a:r>
            <a:r>
              <a:rPr lang="en-US" altLang="zh-TW" dirty="0"/>
              <a:t>x</a:t>
            </a:r>
            <a:r>
              <a:rPr lang="zh-TW" altLang="en-US" dirty="0"/>
              <a:t>”的值。接著，我們進入邏輯判斷式，若是判斷式不成立，則程式會直接跳出此結構；若是判斷式成立，則會再回到之前邏輯判斷式的位置，根據最新的變數值再重複進行判斷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若是</a:t>
            </a:r>
            <a:r>
              <a:rPr lang="zh-TW" altLang="en-US" dirty="0"/>
              <a:t>沒有適當的改變變數值，使得邏輯判斷式的真假值改變，則會再度進入迴圈，甚至造成無窮迴圈的情況，這是撰寫程式時</a:t>
            </a:r>
            <a:r>
              <a:rPr lang="zh-TW" altLang="en-US" dirty="0" smtClean="0"/>
              <a:t>需要注意</a:t>
            </a:r>
            <a:r>
              <a:rPr lang="zh-TW" altLang="en-US" dirty="0"/>
              <a:t>的地方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另一種迴圈的寫法，則是不先做判斷，而是直接先執行命令，等到執行完再做邏輯式的判斷。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裡，定義的語法是利用關鍵字</a:t>
            </a:r>
            <a:r>
              <a:rPr lang="en-US" altLang="zh-TW" dirty="0" smtClean="0">
                <a:solidFill>
                  <a:srgbClr val="0070C0"/>
                </a:solidFill>
              </a:rPr>
              <a:t>repeat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until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裡，則是利用關鍵字</a:t>
            </a:r>
            <a:r>
              <a:rPr lang="en-US" altLang="zh-TW" dirty="0" smtClean="0">
                <a:solidFill>
                  <a:srgbClr val="0070C0"/>
                </a:solidFill>
              </a:rPr>
              <a:t>do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while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不過，雖然這兩種寫法，都是先執行命令，再進行邏輯式的判斷，但是，當判斷式為真的時候，</a:t>
            </a:r>
            <a:r>
              <a:rPr lang="en-US" altLang="zh-TW" dirty="0" smtClean="0">
                <a:solidFill>
                  <a:srgbClr val="0070C0"/>
                </a:solidFill>
              </a:rPr>
              <a:t>do-while</a:t>
            </a:r>
            <a:r>
              <a:rPr lang="zh-TW" altLang="en-US" dirty="0" smtClean="0"/>
              <a:t>的寫法會繼續留在迴圈裡，而</a:t>
            </a:r>
            <a:r>
              <a:rPr lang="en-US" altLang="zh-TW" dirty="0" err="1" smtClean="0">
                <a:solidFill>
                  <a:srgbClr val="0070C0"/>
                </a:solidFill>
              </a:rPr>
              <a:t>repeatuntil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的寫法則會離開迴圈。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所以在下例中，同樣是執行迴圈</a:t>
            </a:r>
            <a:r>
              <a:rPr lang="en-US" altLang="zh-TW" dirty="0"/>
              <a:t>5</a:t>
            </a:r>
            <a:r>
              <a:rPr lang="zh-TW" altLang="en-US" dirty="0"/>
              <a:t>次，左右兩邊的邏輯判斷式正好相反。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4556" r="1492" b="4321"/>
          <a:stretch/>
        </p:blipFill>
        <p:spPr bwMode="auto">
          <a:xfrm>
            <a:off x="1151620" y="3429000"/>
            <a:ext cx="6750750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1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1088740"/>
            <a:ext cx="39338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左箭號 3"/>
          <p:cNvSpPr/>
          <p:nvPr/>
        </p:nvSpPr>
        <p:spPr>
          <a:xfrm rot="20927319">
            <a:off x="5962824" y="1736602"/>
            <a:ext cx="2464743" cy="742579"/>
          </a:xfrm>
          <a:prstGeom prst="leftArrow">
            <a:avLst>
              <a:gd name="adj1" fmla="val 50000"/>
              <a:gd name="adj2" fmla="val 51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repeat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迴圈的流程圖</a:t>
            </a:r>
          </a:p>
        </p:txBody>
      </p:sp>
    </p:spTree>
    <p:extLst>
      <p:ext uri="{BB962C8B-B14F-4D97-AF65-F5344CB8AC3E}">
        <p14:creationId xmlns:p14="http://schemas.microsoft.com/office/powerpoint/2010/main" val="4265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1" y="1011310"/>
            <a:ext cx="4064339" cy="516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 rot="740877">
            <a:off x="3369667" y="5959942"/>
            <a:ext cx="2359605" cy="401656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程式語言發展年表</a:t>
            </a:r>
          </a:p>
          <a:p>
            <a:pPr algn="ctr"/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555" y="1088740"/>
            <a:ext cx="3330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該圖的左邊是年代，而箭頭代表不同時間推出的程式語言的前後影響性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看到第一個推出的高階程式語言是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FORTRAN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，而在之後的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幾年仍然有相當多基於不同設計理念的程式語言推出，最近一個最具有影響力的是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for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指令後面接著的式子分三部分：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第一是在執行迴圈之前，所需要先給定的初始值設定。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第二是進入或留在迴圈的條件，有如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指令後面接著的判斷式。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第三是在每當要執行下一次迴圈之前，所需要執行的式子。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6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</a:t>
            </a:r>
            <a:r>
              <a:rPr lang="zh-TW" altLang="en-US" dirty="0"/>
              <a:t>列出對應於之前</a:t>
            </a:r>
            <a:r>
              <a:rPr lang="en-US" altLang="zh-TW" dirty="0"/>
              <a:t>while</a:t>
            </a:r>
            <a:r>
              <a:rPr lang="zh-TW" altLang="en-US" dirty="0"/>
              <a:t>寫法的</a:t>
            </a:r>
            <a:r>
              <a:rPr lang="en-US" altLang="zh-TW" dirty="0"/>
              <a:t>for</a:t>
            </a:r>
            <a:r>
              <a:rPr lang="zh-TW" altLang="en-US" dirty="0"/>
              <a:t>的寫法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3438" r="1630" b="5284"/>
          <a:stretch/>
        </p:blipFill>
        <p:spPr bwMode="auto">
          <a:xfrm>
            <a:off x="1196626" y="3113966"/>
            <a:ext cx="6750750" cy="2070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for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由於控制迴圈執行次數的是變數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，所以可以將該變數的初始值、留在迴圈的條件、和每次迴圈更改的方式，都直接列在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指令的後面，如此可以更清楚分辨出迴圈內執行的內容，和迴圈執行的次數。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1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全域變數</a:t>
            </a:r>
            <a:r>
              <a:rPr lang="en-US" altLang="zh-TW" dirty="0" smtClean="0">
                <a:hlinkClick r:id="rId2" action="ppaction://hlinksldjump"/>
              </a:rPr>
              <a:t>vs.</a:t>
            </a:r>
            <a:r>
              <a:rPr lang="zh-TW" altLang="en-US" dirty="0" smtClean="0">
                <a:hlinkClick r:id="rId2" action="ppaction://hlinksldjump"/>
              </a:rPr>
              <a:t>局部變數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以值傳遞</a:t>
            </a:r>
            <a:r>
              <a:rPr lang="en-US" altLang="zh-TW" dirty="0">
                <a:hlinkClick r:id="rId3" action="ppaction://hlinksldjump"/>
              </a:rPr>
              <a:t>vs</a:t>
            </a:r>
            <a:r>
              <a:rPr lang="en-US" altLang="zh-TW" dirty="0" smtClean="0">
                <a:hlinkClick r:id="rId3" action="ppaction://hlinksldjump"/>
              </a:rPr>
              <a:t>.</a:t>
            </a:r>
            <a:r>
              <a:rPr lang="zh-TW" altLang="en-US" dirty="0" smtClean="0">
                <a:hlinkClick r:id="rId3" action="ppaction://hlinksldjump"/>
              </a:rPr>
              <a:t>以位址傳遞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在一個</a:t>
            </a:r>
            <a:r>
              <a:rPr lang="zh-TW" altLang="en-US" dirty="0" smtClean="0">
                <a:solidFill>
                  <a:srgbClr val="C00000"/>
                </a:solidFill>
              </a:rPr>
              <a:t>程式</a:t>
            </a:r>
            <a:r>
              <a:rPr lang="en-US" altLang="zh-TW" dirty="0" smtClean="0"/>
              <a:t>(program)</a:t>
            </a:r>
            <a:r>
              <a:rPr lang="zh-TW" altLang="en-US" dirty="0" smtClean="0"/>
              <a:t>中，可能會寫出冗長而難以理解的命令，所以大部分的程式語言都提供了</a:t>
            </a:r>
            <a:r>
              <a:rPr lang="zh-TW" altLang="en-US" dirty="0" smtClean="0">
                <a:solidFill>
                  <a:srgbClr val="C00000"/>
                </a:solidFill>
              </a:rPr>
              <a:t>程序</a:t>
            </a:r>
            <a:r>
              <a:rPr lang="en-US" altLang="zh-TW" dirty="0" smtClean="0"/>
              <a:t>(procedure)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的定義。</a:t>
            </a:r>
            <a:endParaRPr lang="en-US" altLang="zh-TW" dirty="0" smtClean="0"/>
          </a:p>
          <a:p>
            <a:r>
              <a:rPr lang="zh-TW" altLang="en-US" dirty="0" smtClean="0"/>
              <a:t>一個程序對應到一段程式碼，稱作程序</a:t>
            </a:r>
            <a:r>
              <a:rPr lang="zh-TW" altLang="en-US" dirty="0" smtClean="0">
                <a:solidFill>
                  <a:srgbClr val="C00000"/>
                </a:solidFill>
              </a:rPr>
              <a:t>本體</a:t>
            </a:r>
            <a:r>
              <a:rPr lang="en-US" altLang="zh-TW" dirty="0" smtClean="0"/>
              <a:t>(body)</a:t>
            </a:r>
            <a:r>
              <a:rPr lang="zh-TW" altLang="en-US" dirty="0" smtClean="0"/>
              <a:t>，然後也指定一個對應的名稱，稱作程序</a:t>
            </a:r>
            <a:r>
              <a:rPr lang="zh-TW" altLang="en-US" dirty="0" smtClean="0">
                <a:solidFill>
                  <a:srgbClr val="C00000"/>
                </a:solidFill>
              </a:rPr>
              <a:t>名稱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等到定義完程序之後，只要利用該名稱</a:t>
            </a:r>
            <a:r>
              <a:rPr lang="zh-TW" altLang="en-US" dirty="0" smtClean="0">
                <a:solidFill>
                  <a:srgbClr val="C00000"/>
                </a:solidFill>
              </a:rPr>
              <a:t>呼叫該程序</a:t>
            </a:r>
            <a:r>
              <a:rPr lang="en-US" altLang="zh-TW" dirty="0" smtClean="0"/>
              <a:t>(procedure call)</a:t>
            </a:r>
            <a:r>
              <a:rPr lang="zh-TW" altLang="en-US" dirty="0" smtClean="0"/>
              <a:t>，對應的程式碼就會執行。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程序在定義時，必須提供下列資訊：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025900505"/>
              </p:ext>
            </p:extLst>
          </p:nvPr>
        </p:nvGraphicFramePr>
        <p:xfrm>
          <a:off x="1016604" y="2815320"/>
          <a:ext cx="7335815" cy="304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1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，該程序定義了一個整數參數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，還有一個局部變數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的平方值會被計算出來然後回傳給呼叫者。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767" r="2148" b="3232"/>
          <a:stretch/>
        </p:blipFill>
        <p:spPr bwMode="auto">
          <a:xfrm>
            <a:off x="1556665" y="3950481"/>
            <a:ext cx="6030670" cy="188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在下例中，將定義一個沒有回傳值的程序。在第</a:t>
            </a:r>
            <a:r>
              <a:rPr lang="en-US" altLang="zh-TW" dirty="0" smtClean="0"/>
              <a:t>9-2</a:t>
            </a:r>
            <a:r>
              <a:rPr lang="zh-TW" altLang="en-US" dirty="0" smtClean="0"/>
              <a:t>節中，曾經定義了結構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，用以建構出一個鏈結串列。我們把該結構再一次列在下面：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4974" r="2835" b="5502"/>
          <a:stretch/>
        </p:blipFill>
        <p:spPr bwMode="auto">
          <a:xfrm>
            <a:off x="1039107" y="3924055"/>
            <a:ext cx="7065785" cy="1620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假設有兩個鏈結串列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，希望將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，變成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，則對應的程式定義如下：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990" r="1514" b="4305"/>
          <a:stretch/>
        </p:blipFill>
        <p:spPr bwMode="auto">
          <a:xfrm>
            <a:off x="1601670" y="3771170"/>
            <a:ext cx="5940660" cy="2316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20712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FORTRAN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第一個高階語言是</a:t>
            </a:r>
            <a:r>
              <a:rPr lang="en-US" altLang="zh-TW" dirty="0" smtClean="0"/>
              <a:t>IBM</a:t>
            </a:r>
            <a:r>
              <a:rPr lang="zh-TW" altLang="en-US" dirty="0" smtClean="0"/>
              <a:t>公司於</a:t>
            </a:r>
            <a:r>
              <a:rPr lang="en-US" altLang="zh-TW" dirty="0" smtClean="0"/>
              <a:t>1957</a:t>
            </a:r>
            <a:r>
              <a:rPr lang="zh-TW" altLang="en-US" dirty="0" smtClean="0"/>
              <a:t>年右推出的</a:t>
            </a:r>
            <a:r>
              <a:rPr lang="en-US" altLang="zh-TW" dirty="0" smtClean="0"/>
              <a:t>FORTRAN(</a:t>
            </a:r>
            <a:r>
              <a:rPr lang="en-US" altLang="zh-TW" dirty="0" err="1" smtClean="0"/>
              <a:t>FORmula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TRANslation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，中文翻譯成「福傳語言」。</a:t>
            </a:r>
            <a:endParaRPr lang="en-US" altLang="zh-TW" dirty="0" smtClean="0"/>
          </a:p>
          <a:p>
            <a:r>
              <a:rPr lang="zh-TW" altLang="en-US" dirty="0" smtClean="0"/>
              <a:t>該語言當初是針對工程方面所需要的複雜科學計算所設計的，因此其程式敘述類似數學的式子。</a:t>
            </a:r>
            <a:endParaRPr lang="en-US" altLang="zh-TW" dirty="0" smtClean="0"/>
          </a:p>
          <a:p>
            <a:r>
              <a:rPr lang="zh-TW" altLang="en-US" dirty="0" smtClean="0"/>
              <a:t>不少工程數學或數值分析的程式及套裝軟體是利用</a:t>
            </a:r>
            <a:r>
              <a:rPr lang="en-US" altLang="zh-TW" dirty="0" smtClean="0"/>
              <a:t>FORTRAN</a:t>
            </a:r>
            <a:r>
              <a:rPr lang="zh-TW" altLang="en-US" dirty="0" smtClean="0"/>
              <a:t>所書寫的，尤其是需要大量計算的物理、氣象領域。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0" y="1068523"/>
            <a:ext cx="5130570" cy="4814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 rot="705517">
            <a:off x="480671" y="2347808"/>
            <a:ext cx="2879491" cy="771703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000" b="1" dirty="0"/>
              <a:t>程序 </a:t>
            </a:r>
            <a:r>
              <a:rPr lang="en-US" altLang="zh-TW" sz="2000" b="1" dirty="0" err="1"/>
              <a:t>changehead</a:t>
            </a:r>
            <a:r>
              <a:rPr lang="zh-TW" altLang="en-US" sz="2000" b="1" dirty="0"/>
              <a:t>的執行步驟示意圖</a:t>
            </a:r>
          </a:p>
          <a:p>
            <a:pPr algn="ctr">
              <a:lnSpc>
                <a:spcPct val="110000"/>
              </a:lnSpc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0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的最大差別，在於前者有回傳值，而後者沒有。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裡，有回傳值的程序稱作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，為了方便起見，我們也一律稱有回傳值的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程序為函數。</a:t>
            </a:r>
            <a:endParaRPr lang="en-US" altLang="zh-TW" dirty="0" smtClean="0"/>
          </a:p>
          <a:p>
            <a:r>
              <a:rPr lang="zh-TW" altLang="en-US" dirty="0" smtClean="0"/>
              <a:t>值得注意的是，通常我們是在一個運算式裡呼叫一個函數。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0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譬如在下面的程式碼中，先呼叫函數</a:t>
            </a:r>
            <a:r>
              <a:rPr lang="en-US" altLang="zh-TW" dirty="0"/>
              <a:t>square</a:t>
            </a:r>
            <a:r>
              <a:rPr lang="zh-TW" altLang="en-US" dirty="0"/>
              <a:t>以計算</a:t>
            </a:r>
            <a:r>
              <a:rPr lang="en-US" altLang="zh-TW" dirty="0"/>
              <a:t>5</a:t>
            </a:r>
            <a:r>
              <a:rPr lang="zh-TW" altLang="en-US" dirty="0"/>
              <a:t>的平方，然後將函數回傳的值乘以</a:t>
            </a:r>
            <a:r>
              <a:rPr lang="en-US" altLang="zh-TW" dirty="0"/>
              <a:t>10</a:t>
            </a:r>
            <a:r>
              <a:rPr lang="zh-TW" altLang="en-US" dirty="0"/>
              <a:t>之後，再將其</a:t>
            </a:r>
            <a:r>
              <a:rPr lang="zh-TW" altLang="en-US" dirty="0" smtClean="0"/>
              <a:t>值指定</a:t>
            </a:r>
            <a:r>
              <a:rPr lang="zh-TW" altLang="en-US" dirty="0"/>
              <a:t>給變數 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6963" r="1590" b="14288"/>
          <a:stretch/>
        </p:blipFill>
        <p:spPr bwMode="auto">
          <a:xfrm>
            <a:off x="1016605" y="3924054"/>
            <a:ext cx="7155795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至於一般沒有回傳值的程序，就如同一般命令的被呼叫，如同下例所示。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7683" r="1015" b="7807"/>
          <a:stretch/>
        </p:blipFill>
        <p:spPr bwMode="auto">
          <a:xfrm>
            <a:off x="1061610" y="3429000"/>
            <a:ext cx="7200801" cy="990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在撰寫一個程式時，我們必須定義變數用來記錄不同的資料。但是根據變數可被使用的範圍，我們可以將變數分為兩類：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全域變數</a:t>
            </a:r>
            <a:r>
              <a:rPr lang="en-US" altLang="zh-TW" dirty="0" smtClean="0"/>
              <a:t>(global variable)</a:t>
            </a:r>
            <a:r>
              <a:rPr lang="zh-TW" altLang="en-US" dirty="0" smtClean="0"/>
              <a:t>：能被全部的程式碼使用到。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：只能被一部分程式碼使用到，通常定義在程序中。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以下面這個</a:t>
            </a:r>
            <a:r>
              <a:rPr lang="en-US" altLang="zh-TW" smtClean="0"/>
              <a:t>C</a:t>
            </a:r>
            <a:r>
              <a:rPr lang="zh-TW" altLang="en-US" smtClean="0"/>
              <a:t>程式的範例來說明：</a:t>
            </a:r>
          </a:p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1796" r="1612" b="2731"/>
          <a:stretch/>
        </p:blipFill>
        <p:spPr bwMode="auto">
          <a:xfrm>
            <a:off x="1061610" y="2793864"/>
            <a:ext cx="5400600" cy="3290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程式裡，定義在每個程序裡的變數，稱作</a:t>
            </a:r>
            <a:r>
              <a:rPr lang="zh-TW" altLang="en-US" dirty="0" smtClean="0">
                <a:solidFill>
                  <a:srgbClr val="C0000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，只有該程序可以使用該變數。</a:t>
            </a:r>
            <a:endParaRPr lang="en-US" altLang="zh-TW" dirty="0" smtClean="0"/>
          </a:p>
          <a:p>
            <a:r>
              <a:rPr lang="zh-TW" altLang="en-US" dirty="0" smtClean="0"/>
              <a:t>譬如，變數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為程序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的局部變數，若是程序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使用了變數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，則為不合法的使用。</a:t>
            </a:r>
            <a:endParaRPr lang="en-US" altLang="zh-TW" dirty="0" smtClean="0"/>
          </a:p>
          <a:p>
            <a:r>
              <a:rPr lang="zh-TW" altLang="en-US" dirty="0" smtClean="0"/>
              <a:t>至於定義在整個程式碼的最前端，就沒有隸屬於哪一個程序，所以任何程序都可以使用它，這樣的變數稱作</a:t>
            </a:r>
            <a:r>
              <a:rPr lang="zh-TW" altLang="en-US" dirty="0" smtClean="0">
                <a:solidFill>
                  <a:srgbClr val="C00000"/>
                </a:solidFill>
              </a:rPr>
              <a:t>全域變數</a:t>
            </a:r>
            <a:r>
              <a:rPr lang="en-US" altLang="zh-TW" dirty="0" smtClean="0"/>
              <a:t>(global </a:t>
            </a:r>
            <a:r>
              <a:rPr lang="en-US" altLang="zh-TW" dirty="0" err="1" smtClean="0"/>
              <a:t>variabe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在本範例中，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即</a:t>
            </a:r>
            <a:r>
              <a:rPr lang="zh-TW" altLang="en-US" dirty="0"/>
              <a:t>為全域變數，所以</a:t>
            </a:r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都</a:t>
            </a:r>
            <a:r>
              <a:rPr lang="zh-TW" altLang="en-US" dirty="0"/>
              <a:t>可以使用它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首先程序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先</a:t>
            </a:r>
            <a:r>
              <a:rPr lang="zh-TW" altLang="en-US" dirty="0"/>
              <a:t>將它的值定義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</a:t>
            </a:r>
            <a:r>
              <a:rPr lang="zh-TW" altLang="en-US" dirty="0"/>
              <a:t>接著呼叫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，</a:t>
            </a:r>
            <a:r>
              <a:rPr lang="zh-TW" altLang="en-US" dirty="0"/>
              <a:t>將其值重新定義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</a:t>
            </a:r>
            <a:r>
              <a:rPr lang="zh-TW" altLang="en-US" dirty="0"/>
              <a:t>所以最後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</a:t>
            </a:r>
            <a:r>
              <a:rPr lang="zh-TW" altLang="en-US" dirty="0"/>
              <a:t>值會</a:t>
            </a:r>
            <a:r>
              <a:rPr lang="zh-TW" altLang="en-US" dirty="0" smtClean="0"/>
              <a:t>是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5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</a:t>
            </a:r>
            <a:r>
              <a:rPr lang="zh-TW" altLang="en-US" dirty="0" smtClean="0"/>
              <a:t>傳遞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定義程序時，必須定義</a:t>
            </a:r>
            <a:r>
              <a:rPr lang="zh-TW" altLang="en-US" dirty="0" smtClean="0">
                <a:solidFill>
                  <a:srgbClr val="C00000"/>
                </a:solidFill>
              </a:rPr>
              <a:t>正式參數</a:t>
            </a:r>
            <a:r>
              <a:rPr lang="en-US" altLang="zh-TW" dirty="0" smtClean="0"/>
              <a:t>(formal parameter)</a:t>
            </a:r>
            <a:r>
              <a:rPr lang="zh-TW" altLang="en-US" dirty="0" smtClean="0"/>
              <a:t>，同時宣告該參數的資料型態。</a:t>
            </a:r>
            <a:endParaRPr lang="en-US" altLang="zh-TW" dirty="0" smtClean="0"/>
          </a:p>
          <a:p>
            <a:r>
              <a:rPr lang="zh-TW" altLang="en-US" dirty="0" smtClean="0"/>
              <a:t>定義完之後，我們在呼叫該程序時，所提供的符合正式參數資料型態的參數，就稱作</a:t>
            </a:r>
            <a:r>
              <a:rPr lang="zh-TW" altLang="en-US" dirty="0" smtClean="0">
                <a:solidFill>
                  <a:srgbClr val="C00000"/>
                </a:solidFill>
              </a:rPr>
              <a:t>真實參數</a:t>
            </a:r>
            <a:r>
              <a:rPr lang="en-US" altLang="zh-TW" dirty="0" smtClean="0"/>
              <a:t>(actual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2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該函數定義了一個正式參數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，其型態為整數，如下所列：</a:t>
            </a:r>
          </a:p>
          <a:p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3765" r="1493" b="5877"/>
          <a:stretch/>
        </p:blipFill>
        <p:spPr bwMode="auto">
          <a:xfrm>
            <a:off x="1061610" y="3383995"/>
            <a:ext cx="7155795" cy="2160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FORTRAN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目前市面上較新的</a:t>
            </a:r>
            <a:r>
              <a:rPr lang="en-US" altLang="zh-TW" dirty="0"/>
              <a:t>FORTRAN</a:t>
            </a:r>
            <a:r>
              <a:rPr lang="zh-TW" altLang="en-US" dirty="0"/>
              <a:t>套裝軟體，為</a:t>
            </a:r>
            <a:r>
              <a:rPr lang="en-US" altLang="zh-TW" dirty="0"/>
              <a:t>Intel</a:t>
            </a:r>
            <a:r>
              <a:rPr lang="zh-TW" altLang="en-US" dirty="0"/>
              <a:t>推出的</a:t>
            </a:r>
            <a:r>
              <a:rPr lang="en-US" altLang="zh-TW" dirty="0"/>
              <a:t>Intel Visual Fortran </a:t>
            </a:r>
            <a:r>
              <a:rPr lang="en-US" altLang="zh-TW" dirty="0" smtClean="0"/>
              <a:t>8.0</a:t>
            </a:r>
            <a:r>
              <a:rPr lang="zh-TW" altLang="en-US" dirty="0" smtClean="0"/>
              <a:t>專業版。</a:t>
            </a:r>
            <a:endParaRPr lang="zh-TW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5342" r="2399" b="5409"/>
          <a:stretch/>
        </p:blipFill>
        <p:spPr bwMode="auto">
          <a:xfrm>
            <a:off x="1061610" y="3433063"/>
            <a:ext cx="5625625" cy="148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202070" y="4145303"/>
            <a:ext cx="3394720" cy="1938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FORTRAN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讓使用者輸入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對數字，然後把該數字和平均值印出來，其中第一行的數字“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對應到第五行的數字“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”，用以表示迴圈的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5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在下列的運算式裡呼叫該函數時，所提供的真實參數為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在這裡的問題，就是我們如何把真實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，</a:t>
            </a:r>
            <a:r>
              <a:rPr lang="zh-TW" altLang="en-US" dirty="0"/>
              <a:t>傳給正式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</a:t>
            </a:r>
            <a:r>
              <a:rPr lang="zh-TW" altLang="en-US" dirty="0"/>
              <a:t>以便進行運算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7876" r="1235" b="13376"/>
          <a:stretch/>
        </p:blipFill>
        <p:spPr bwMode="auto">
          <a:xfrm>
            <a:off x="1025514" y="3429000"/>
            <a:ext cx="7200800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8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程式裡的作法，就是</a:t>
            </a:r>
            <a:r>
              <a:rPr lang="zh-TW" altLang="en-US" dirty="0" smtClean="0">
                <a:solidFill>
                  <a:srgbClr val="C00000"/>
                </a:solidFill>
              </a:rPr>
              <a:t>「以值傳遞」</a:t>
            </a:r>
            <a:r>
              <a:rPr lang="en-US" altLang="zh-TW" dirty="0" smtClean="0"/>
              <a:t>(passed by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我們會把真實參數的「值」算出來，然後再傳給正式參數。所以，我們也可以提供一個運算式，作為真實參數。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在下例中，我們會先算</a:t>
            </a:r>
            <a:r>
              <a:rPr lang="zh-TW" altLang="en-US" dirty="0" smtClean="0"/>
              <a:t>出</a:t>
            </a:r>
            <a:r>
              <a:rPr lang="en-US" altLang="zh-TW" dirty="0" smtClean="0">
                <a:solidFill>
                  <a:srgbClr val="0070C0"/>
                </a:solidFill>
              </a:rPr>
              <a:t>5+3</a:t>
            </a:r>
            <a:r>
              <a:rPr lang="zh-TW" altLang="en-US" dirty="0" smtClean="0"/>
              <a:t>的</a:t>
            </a:r>
            <a:r>
              <a:rPr lang="zh-TW" altLang="en-US" dirty="0"/>
              <a:t>值之後，再將其傳給正式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以值傳遞是一個最方便也最常見的方式，但是它仍然有它的限制，就是沒有辦法改變真實參數的值。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8146" r="1776" b="18535"/>
          <a:stretch/>
        </p:blipFill>
        <p:spPr bwMode="auto">
          <a:xfrm>
            <a:off x="1061610" y="3383995"/>
            <a:ext cx="7155795" cy="405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假設</a:t>
            </a:r>
            <a:r>
              <a:rPr lang="zh-TW" altLang="en-US" sz="2800" dirty="0"/>
              <a:t>我們</a:t>
            </a:r>
            <a:r>
              <a:rPr lang="zh-TW" altLang="en-US" sz="2800" dirty="0" smtClean="0"/>
              <a:t>希望寫</a:t>
            </a:r>
            <a:r>
              <a:rPr lang="zh-TW" altLang="en-US" sz="2800" dirty="0"/>
              <a:t>一個程序，把兩個整數值對調，我們寫出來的程序可能</a:t>
            </a:r>
            <a:r>
              <a:rPr lang="zh-TW" altLang="en-US" sz="2800" dirty="0" smtClean="0"/>
              <a:t>如下</a:t>
            </a:r>
            <a:r>
              <a:rPr lang="zh-TW" altLang="en-US" sz="2800" dirty="0"/>
              <a:t>所示：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1734" r="1887" b="4651"/>
          <a:stretch/>
        </p:blipFill>
        <p:spPr bwMode="auto">
          <a:xfrm>
            <a:off x="1061610" y="3410186"/>
            <a:ext cx="6840760" cy="243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5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然後我們在主程式裡，呼叫程序</a:t>
            </a:r>
            <a:r>
              <a:rPr lang="en-US" altLang="zh-TW" dirty="0" err="1" smtClean="0"/>
              <a:t>donothing</a:t>
            </a:r>
            <a:r>
              <a:rPr lang="zh-TW" altLang="en-US" dirty="0" smtClean="0"/>
              <a:t>幫我們交換變數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的值，如下所示：</a:t>
            </a:r>
          </a:p>
          <a:p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1968" r="2257" b="4864"/>
          <a:stretch/>
        </p:blipFill>
        <p:spPr bwMode="auto">
          <a:xfrm>
            <a:off x="1061610" y="3338990"/>
            <a:ext cx="7110790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6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則執行的狀況如下：</a:t>
            </a:r>
          </a:p>
          <a:p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5053" r="2097" b="3985"/>
          <a:stretch/>
        </p:blipFill>
        <p:spPr bwMode="auto">
          <a:xfrm>
            <a:off x="1016605" y="2933945"/>
            <a:ext cx="7110790" cy="1620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在程序裡面，參數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的值的確被調換了，但是對真實參數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卻產生不了任何影響。</a:t>
            </a:r>
            <a:endParaRPr lang="en-US" altLang="zh-TW" dirty="0" smtClean="0"/>
          </a:p>
          <a:p>
            <a:r>
              <a:rPr lang="zh-TW" altLang="en-US" dirty="0" smtClean="0"/>
              <a:t>正確的寫法，應該是利用</a:t>
            </a:r>
            <a:r>
              <a:rPr lang="zh-TW" altLang="en-US" dirty="0" smtClean="0">
                <a:solidFill>
                  <a:srgbClr val="C00000"/>
                </a:solidFill>
              </a:rPr>
              <a:t>「以位址傳遞」</a:t>
            </a:r>
            <a:r>
              <a:rPr lang="en-US" altLang="zh-TW" dirty="0" smtClean="0"/>
              <a:t>(passed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reference)</a:t>
            </a:r>
            <a:r>
              <a:rPr lang="zh-TW" altLang="en-US" dirty="0" smtClean="0"/>
              <a:t>的觀念，也就是把真實參數在記憶體的位址傳給正式參數，讓程序裡的運算直接作用在真實參數上。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下面列出</a:t>
            </a:r>
            <a:r>
              <a:rPr lang="en-US" altLang="zh-TW" dirty="0"/>
              <a:t>C</a:t>
            </a:r>
            <a:r>
              <a:rPr lang="zh-TW" altLang="en-US" dirty="0"/>
              <a:t>語言的寫法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2720" r="1398" b="4518"/>
          <a:stretch/>
        </p:blipFill>
        <p:spPr bwMode="auto">
          <a:xfrm>
            <a:off x="1061610" y="2933945"/>
            <a:ext cx="6165685" cy="2160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在呼叫的時候，則必須明確地把位址傳過去：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3327" r="1580" b="3504"/>
          <a:stretch/>
        </p:blipFill>
        <p:spPr bwMode="auto">
          <a:xfrm>
            <a:off x="1106615" y="3023955"/>
            <a:ext cx="7200800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則執行的狀況如下：</a:t>
            </a:r>
          </a:p>
          <a:p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5000" r="1618" b="7501"/>
          <a:stretch/>
        </p:blipFill>
        <p:spPr bwMode="auto">
          <a:xfrm>
            <a:off x="1016605" y="2978950"/>
            <a:ext cx="7155795" cy="157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6353</Words>
  <Application>Microsoft Office PowerPoint</Application>
  <PresentationFormat>如螢幕大小 (4:3)</PresentationFormat>
  <Paragraphs>370</Paragraphs>
  <Slides>100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1" baseType="lpstr">
      <vt:lpstr>Office 佈景主題</vt:lpstr>
      <vt:lpstr>程式語言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PowerPoint 簡報</vt:lpstr>
      <vt:lpstr>FORTRAN</vt:lpstr>
      <vt:lpstr>FORTRAN</vt:lpstr>
      <vt:lpstr>LISP</vt:lpstr>
      <vt:lpstr>LISP</vt:lpstr>
      <vt:lpstr>COBOL</vt:lpstr>
      <vt:lpstr>PowerPoint 簡報</vt:lpstr>
      <vt:lpstr>BASIC</vt:lpstr>
      <vt:lpstr>BASIC</vt:lpstr>
      <vt:lpstr>PASCAL</vt:lpstr>
      <vt:lpstr>PASCAL</vt:lpstr>
      <vt:lpstr>C</vt:lpstr>
      <vt:lpstr>PROLOG</vt:lpstr>
      <vt:lpstr>PROLOG</vt:lpstr>
      <vt:lpstr>ADA</vt:lpstr>
      <vt:lpstr>C++</vt:lpstr>
      <vt:lpstr>C++</vt:lpstr>
      <vt:lpstr>PowerPoint 簡報</vt:lpstr>
      <vt:lpstr>JAVA</vt:lpstr>
      <vt:lpstr>JAVA</vt:lpstr>
      <vt:lpstr>ASP.NET</vt:lpstr>
      <vt:lpstr>ASP.NET</vt:lpstr>
      <vt:lpstr>PowerPoint 簡報</vt:lpstr>
      <vt:lpstr>9-2 資料型態</vt:lpstr>
      <vt:lpstr>9-2 資料型態</vt:lpstr>
      <vt:lpstr>9-2 資料型態</vt:lpstr>
      <vt:lpstr>9-2 資料型態</vt:lpstr>
      <vt:lpstr>PowerPoint 簡報</vt:lpstr>
      <vt:lpstr>9-2 資料型態</vt:lpstr>
      <vt:lpstr>陣列</vt:lpstr>
      <vt:lpstr>陣列</vt:lpstr>
      <vt:lpstr>陣列</vt:lpstr>
      <vt:lpstr>結構</vt:lpstr>
      <vt:lpstr>結構</vt:lpstr>
      <vt:lpstr>結構</vt:lpstr>
      <vt:lpstr>指標</vt:lpstr>
      <vt:lpstr>指標</vt:lpstr>
      <vt:lpstr>指標</vt:lpstr>
      <vt:lpstr>指標</vt:lpstr>
      <vt:lpstr>指標</vt:lpstr>
      <vt:lpstr>指標</vt:lpstr>
      <vt:lpstr>9-3 程式指令</vt:lpstr>
      <vt:lpstr>9-3 程式指令</vt:lpstr>
      <vt:lpstr>9-3 程式指令</vt:lpstr>
      <vt:lpstr>比較：if</vt:lpstr>
      <vt:lpstr>比較：if</vt:lpstr>
      <vt:lpstr>比較：if</vt:lpstr>
      <vt:lpstr>比較：if</vt:lpstr>
      <vt:lpstr>比較：if</vt:lpstr>
      <vt:lpstr>PowerPoint 簡報</vt:lpstr>
      <vt:lpstr>比較：if</vt:lpstr>
      <vt:lpstr>比較：if</vt:lpstr>
      <vt:lpstr>比較：if</vt:lpstr>
      <vt:lpstr>固定次數的迴圈：for</vt:lpstr>
      <vt:lpstr>不固定次數的迴圈：while和repeat</vt:lpstr>
      <vt:lpstr>不固定次數的迴圈：while和repeat</vt:lpstr>
      <vt:lpstr>不固定次數的迴圈：while和repeat</vt:lpstr>
      <vt:lpstr>不固定次數的迴圈：while和repeat</vt:lpstr>
      <vt:lpstr>不固定次數的迴圈：while和repeat</vt:lpstr>
      <vt:lpstr>不固定次數的迴圈：while和repeat</vt:lpstr>
      <vt:lpstr>不固定次數的迴圈：while和repeat</vt:lpstr>
      <vt:lpstr>不固定次數的迴圈：while和repeat</vt:lpstr>
      <vt:lpstr>PowerPoint 簡報</vt:lpstr>
      <vt:lpstr>不固定次數的迴圈：for</vt:lpstr>
      <vt:lpstr>不固定次數的迴圈：for</vt:lpstr>
      <vt:lpstr>不固定次數的迴圈：for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PowerPoint 簡報</vt:lpstr>
      <vt:lpstr>9-4 程序定義和使用</vt:lpstr>
      <vt:lpstr>9-4 程序定義和使用</vt:lpstr>
      <vt:lpstr>9-4 程序定義和使用</vt:lpstr>
      <vt:lpstr>全域變數VS.局部變數</vt:lpstr>
      <vt:lpstr>全域變數VS.局部變數</vt:lpstr>
      <vt:lpstr>全域變數VS.局部變數</vt:lpstr>
      <vt:lpstr>全域變數VS.局部變數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114</cp:revision>
  <dcterms:created xsi:type="dcterms:W3CDTF">2015-04-21T01:58:17Z</dcterms:created>
  <dcterms:modified xsi:type="dcterms:W3CDTF">2018-04-25T02:01:38Z</dcterms:modified>
</cp:coreProperties>
</file>