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324" r:id="rId10"/>
    <p:sldId id="267" r:id="rId11"/>
    <p:sldId id="268" r:id="rId12"/>
    <p:sldId id="325" r:id="rId13"/>
    <p:sldId id="269" r:id="rId14"/>
    <p:sldId id="326" r:id="rId15"/>
    <p:sldId id="270" r:id="rId16"/>
    <p:sldId id="271" r:id="rId17"/>
    <p:sldId id="272" r:id="rId18"/>
    <p:sldId id="273" r:id="rId19"/>
    <p:sldId id="327" r:id="rId20"/>
    <p:sldId id="274" r:id="rId21"/>
    <p:sldId id="275" r:id="rId22"/>
    <p:sldId id="328" r:id="rId23"/>
    <p:sldId id="276" r:id="rId24"/>
    <p:sldId id="329" r:id="rId25"/>
    <p:sldId id="277" r:id="rId26"/>
    <p:sldId id="330" r:id="rId27"/>
    <p:sldId id="278" r:id="rId28"/>
    <p:sldId id="279" r:id="rId29"/>
    <p:sldId id="331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8" r:id="rId38"/>
    <p:sldId id="332" r:id="rId39"/>
    <p:sldId id="289" r:id="rId40"/>
    <p:sldId id="291" r:id="rId41"/>
    <p:sldId id="292" r:id="rId42"/>
    <p:sldId id="293" r:id="rId43"/>
    <p:sldId id="333" r:id="rId44"/>
    <p:sldId id="294" r:id="rId45"/>
    <p:sldId id="334" r:id="rId46"/>
    <p:sldId id="295" r:id="rId47"/>
    <p:sldId id="296" r:id="rId48"/>
    <p:sldId id="298" r:id="rId49"/>
    <p:sldId id="335" r:id="rId50"/>
    <p:sldId id="299" r:id="rId51"/>
    <p:sldId id="336" r:id="rId52"/>
    <p:sldId id="297" r:id="rId53"/>
    <p:sldId id="300" r:id="rId54"/>
    <p:sldId id="301" r:id="rId55"/>
    <p:sldId id="322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37" r:id="rId66"/>
    <p:sldId id="312" r:id="rId67"/>
    <p:sldId id="313" r:id="rId68"/>
    <p:sldId id="338" r:id="rId69"/>
    <p:sldId id="315" r:id="rId70"/>
    <p:sldId id="316" r:id="rId71"/>
    <p:sldId id="339" r:id="rId72"/>
    <p:sldId id="317" r:id="rId73"/>
    <p:sldId id="318" r:id="rId74"/>
    <p:sldId id="323" r:id="rId75"/>
    <p:sldId id="340" r:id="rId76"/>
    <p:sldId id="320" r:id="rId77"/>
    <p:sldId id="341" r:id="rId7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FFCC66"/>
    <a:srgbClr val="9BBB59"/>
    <a:srgbClr val="F2F2F2"/>
    <a:srgbClr val="99B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9" autoAdjust="0"/>
    <p:restoredTop sz="92857" autoAdjust="0"/>
  </p:normalViewPr>
  <p:slideViewPr>
    <p:cSldViewPr snapToObjects="1">
      <p:cViewPr varScale="1">
        <p:scale>
          <a:sx n="78" d="100"/>
          <a:sy n="78" d="100"/>
        </p:scale>
        <p:origin x="-1579" y="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6E06D3-4888-404B-9393-6DDBA5C1F9D2}" type="doc">
      <dgm:prSet loTypeId="urn:microsoft.com/office/officeart/2005/8/layout/chevron2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DE2CC571-457F-47EB-BF78-A4F4F95EB691}">
      <dgm:prSet custT="1"/>
      <dgm:spPr/>
      <dgm:t>
        <a:bodyPr/>
        <a:lstStyle/>
        <a:p>
          <a:pPr rtl="0"/>
          <a:r>
            <a:rPr lang="zh-TW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20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 </a:t>
          </a:r>
          <a:endParaRPr lang="zh-TW" sz="20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E437FE4-602B-47F5-B0AF-D7926019F620}" type="parTrans" cxnId="{A36E3E5B-7ED0-40F6-A200-BF2D99D93AE5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E0E95CB-41A3-46F4-AC8E-F0A6CB18170C}" type="sibTrans" cxnId="{A36E3E5B-7ED0-40F6-A200-BF2D99D93AE5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DB4B0A-6146-46CC-B149-5407C334DCF2}">
      <dgm:prSet custT="1"/>
      <dgm:spPr/>
      <dgm:t>
        <a:bodyPr/>
        <a:lstStyle/>
        <a:p>
          <a:pPr rtl="0"/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利用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malloc</a:t>
          </a:r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函數建立一個新的節點，並利用局部變數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指到該節點</a:t>
          </a:r>
          <a:endParaRPr lang="zh-TW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C6B342D-86E6-40CE-B8F5-D25C6EA23175}" type="parTrans" cxnId="{2F99911E-89DA-43F9-8146-C9247942BAA9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4124027-03CD-4B5F-9316-19114CC82DD8}" type="sibTrans" cxnId="{2F99911E-89DA-43F9-8146-C9247942BAA9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0A8B8A0-77D7-4BD7-8BC6-4CEA4D043158}">
      <dgm:prSet custT="1"/>
      <dgm:spPr/>
      <dgm:t>
        <a:bodyPr/>
        <a:lstStyle/>
        <a:p>
          <a:pPr rtl="0"/>
          <a:r>
            <a:rPr lang="zh-TW" sz="20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20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 </a:t>
          </a:r>
          <a:endParaRPr lang="zh-TW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30B28CA-13F0-48F5-B236-645543D323C0}" type="parTrans" cxnId="{3C53FDE9-AC1C-41D6-A869-E741A75CB943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939E58E-87D4-4785-9077-EBAF76F0BEF9}" type="sibTrans" cxnId="{3C53FDE9-AC1C-41D6-A869-E741A75CB943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59734CC-58EE-46F6-A03A-84A052D423CC}">
      <dgm:prSet custT="1"/>
      <dgm:spPr/>
      <dgm:t>
        <a:bodyPr/>
        <a:lstStyle/>
        <a:p>
          <a:pPr rtl="0"/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把數值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7</a:t>
          </a:r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指定給節點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的欄位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data</a:t>
          </a:r>
          <a:endParaRPr lang="zh-TW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090288-61CE-4A93-902B-1CF8364B8835}" type="parTrans" cxnId="{6B611138-D4B2-4EEC-8AED-5455D53B9398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1AB0FD1-6CFC-48F5-B184-6B32627DADB4}" type="sibTrans" cxnId="{6B611138-D4B2-4EEC-8AED-5455D53B9398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E67033A-6785-4924-A125-5E56859D4553}">
      <dgm:prSet custT="1"/>
      <dgm:spPr/>
      <dgm:t>
        <a:bodyPr/>
        <a:lstStyle/>
        <a:p>
          <a:pPr rtl="0"/>
          <a:r>
            <a:rPr lang="zh-TW" sz="20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20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 </a:t>
          </a:r>
          <a:endParaRPr lang="zh-TW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E900D4-8CA7-4048-811F-2EB88323CB1C}" type="parTrans" cxnId="{BBA6627D-816A-4D97-B090-D9CB54505E20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CE136DC-B6C3-4358-BC6D-2B6B85E3A875}" type="sibTrans" cxnId="{BBA6627D-816A-4D97-B090-D9CB54505E20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1934BA9-3526-4E2B-8A8A-C01584E6932E}">
      <dgm:prSet custT="1"/>
      <dgm:spPr/>
      <dgm:t>
        <a:bodyPr/>
        <a:lstStyle/>
        <a:p>
          <a:pPr algn="just" rtl="0"/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把節點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的欄位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next</a:t>
          </a:r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設定如正式參數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的值，也就是將節點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的欄位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next</a:t>
          </a:r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所指到的節點。注意到，由於正式參數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會對應到真實參數 </a:t>
          </a:r>
          <a:r>
            <a:rPr 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front</a:t>
          </a:r>
          <a:r>
            <a:rPr 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，所以新的節點會指到串列的第一個節點</a:t>
          </a:r>
          <a:endParaRPr lang="zh-TW" sz="16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06580E0-EAFA-467B-A477-FF8616AD2BE9}" type="parTrans" cxnId="{6AA7FD9F-59C4-4C75-A385-BF601927E447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1616F5-FAAF-4337-AE49-E72663879490}" type="sibTrans" cxnId="{6AA7FD9F-59C4-4C75-A385-BF601927E447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144F78E-352A-418E-867A-61CA49A1C6BE}">
      <dgm:prSet custT="1"/>
      <dgm:spPr/>
      <dgm:t>
        <a:bodyPr/>
        <a:lstStyle/>
        <a:p>
          <a:pPr rtl="0"/>
          <a:r>
            <a:rPr lang="zh-TW" sz="20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20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4 </a:t>
          </a:r>
          <a:endParaRPr lang="zh-TW" sz="20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03FA27-CBED-4B02-996C-4FAFBCFC37DB}" type="parTrans" cxnId="{75DD6B6A-8251-4E8C-B942-4BFFAE9E470E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BCCA4BC-C344-4F15-922F-BDBEEC8B9B00}" type="sibTrans" cxnId="{75DD6B6A-8251-4E8C-B942-4BFFAE9E470E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110ECFD-74C1-4078-9FB5-AFF8432982C4}">
      <dgm:prSet custT="1"/>
      <dgm:spPr/>
      <dgm:t>
        <a:bodyPr/>
        <a:lstStyle/>
        <a:p>
          <a:pPr rtl="0"/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最後將參數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p(</a:t>
          </a:r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也就是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front)</a:t>
          </a:r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，指到新建立的節點</a:t>
          </a:r>
          <a:endParaRPr lang="zh-TW" sz="18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13D2060-E277-43DA-A1EF-9611BEDAFB10}" type="parTrans" cxnId="{F1BD2E83-40FF-48F0-934C-5C7D3A4B0A26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C1B3DBC-5B2C-4425-AEC8-542444C486B1}" type="sibTrans" cxnId="{F1BD2E83-40FF-48F0-934C-5C7D3A4B0A26}">
      <dgm:prSet/>
      <dgm:spPr/>
      <dgm:t>
        <a:bodyPr/>
        <a:lstStyle/>
        <a:p>
          <a:endParaRPr lang="zh-TW" altLang="en-US" sz="2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307E3A3-CEB3-46F2-8429-C976210BC23C}" type="pres">
      <dgm:prSet presAssocID="{8D6E06D3-4888-404B-9393-6DDBA5C1F9D2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9C4B75FB-440E-4F06-9DA5-A42492E775B7}" type="pres">
      <dgm:prSet presAssocID="{DE2CC571-457F-47EB-BF78-A4F4F95EB691}" presName="composite" presStyleCnt="0"/>
      <dgm:spPr/>
    </dgm:pt>
    <dgm:pt modelId="{B3348DD0-DF18-4402-9439-BDAD67ECD272}" type="pres">
      <dgm:prSet presAssocID="{DE2CC571-457F-47EB-BF78-A4F4F95EB691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6427DD08-017E-4E2A-B5C6-17B051727E6F}" type="pres">
      <dgm:prSet presAssocID="{DE2CC571-457F-47EB-BF78-A4F4F95EB691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03E8114-56C2-4563-BBE7-830264B2A71B}" type="pres">
      <dgm:prSet presAssocID="{9E0E95CB-41A3-46F4-AC8E-F0A6CB18170C}" presName="sp" presStyleCnt="0"/>
      <dgm:spPr/>
    </dgm:pt>
    <dgm:pt modelId="{F21FBB69-126A-45F1-9924-0F5AB4B341C7}" type="pres">
      <dgm:prSet presAssocID="{70A8B8A0-77D7-4BD7-8BC6-4CEA4D043158}" presName="composite" presStyleCnt="0"/>
      <dgm:spPr/>
    </dgm:pt>
    <dgm:pt modelId="{04388747-AF5B-402D-9D36-FBA77EF081F3}" type="pres">
      <dgm:prSet presAssocID="{70A8B8A0-77D7-4BD7-8BC6-4CEA4D043158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993F8DA-02A1-4460-A760-99CEC8E44D7E}" type="pres">
      <dgm:prSet presAssocID="{70A8B8A0-77D7-4BD7-8BC6-4CEA4D043158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6069679-A0C5-453B-B346-F928624540A3}" type="pres">
      <dgm:prSet presAssocID="{0939E58E-87D4-4785-9077-EBAF76F0BEF9}" presName="sp" presStyleCnt="0"/>
      <dgm:spPr/>
    </dgm:pt>
    <dgm:pt modelId="{C443B31A-B075-44DD-A7F9-3467688BACC4}" type="pres">
      <dgm:prSet presAssocID="{FE67033A-6785-4924-A125-5E56859D4553}" presName="composite" presStyleCnt="0"/>
      <dgm:spPr/>
    </dgm:pt>
    <dgm:pt modelId="{2E8C35BC-1B22-4333-B58F-90ABEBDDE940}" type="pres">
      <dgm:prSet presAssocID="{FE67033A-6785-4924-A125-5E56859D4553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C7E858C-23E5-4916-96E5-4D6559AA4C8E}" type="pres">
      <dgm:prSet presAssocID="{FE67033A-6785-4924-A125-5E56859D4553}" presName="descendantText" presStyleLbl="alignAcc1" presStyleIdx="2" presStyleCnt="4" custScaleY="14371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5B2F943-6605-4033-AD5D-4D2AC53141D6}" type="pres">
      <dgm:prSet presAssocID="{FCE136DC-B6C3-4358-BC6D-2B6B85E3A875}" presName="sp" presStyleCnt="0"/>
      <dgm:spPr/>
    </dgm:pt>
    <dgm:pt modelId="{013B084E-4BE7-4625-8BFC-D0901C141644}" type="pres">
      <dgm:prSet presAssocID="{E144F78E-352A-418E-867A-61CA49A1C6BE}" presName="composite" presStyleCnt="0"/>
      <dgm:spPr/>
    </dgm:pt>
    <dgm:pt modelId="{33444480-8BA9-4DEC-B1B0-377668A0E440}" type="pres">
      <dgm:prSet presAssocID="{E144F78E-352A-418E-867A-61CA49A1C6BE}" presName="parentText" presStyleLbl="alignNode1" presStyleIdx="3" presStyleCnt="4" custLinFactNeighborY="4769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1D60D8A-1044-4CC1-A2C4-31E5B5FA8A67}" type="pres">
      <dgm:prSet presAssocID="{E144F78E-352A-418E-867A-61CA49A1C6BE}" presName="descendantText" presStyleLbl="alignAcc1" presStyleIdx="3" presStyleCnt="4" custLinFactNeighborY="1711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BA6627D-816A-4D97-B090-D9CB54505E20}" srcId="{8D6E06D3-4888-404B-9393-6DDBA5C1F9D2}" destId="{FE67033A-6785-4924-A125-5E56859D4553}" srcOrd="2" destOrd="0" parTransId="{8CE900D4-8CA7-4048-811F-2EB88323CB1C}" sibTransId="{FCE136DC-B6C3-4358-BC6D-2B6B85E3A875}"/>
    <dgm:cxn modelId="{386F5966-D1ED-4F0D-8D4B-6B0166D4A05E}" type="presOf" srcId="{8D6E06D3-4888-404B-9393-6DDBA5C1F9D2}" destId="{8307E3A3-CEB3-46F2-8429-C976210BC23C}" srcOrd="0" destOrd="0" presId="urn:microsoft.com/office/officeart/2005/8/layout/chevron2"/>
    <dgm:cxn modelId="{A36E3E5B-7ED0-40F6-A200-BF2D99D93AE5}" srcId="{8D6E06D3-4888-404B-9393-6DDBA5C1F9D2}" destId="{DE2CC571-457F-47EB-BF78-A4F4F95EB691}" srcOrd="0" destOrd="0" parTransId="{CE437FE4-602B-47F5-B0AF-D7926019F620}" sibTransId="{9E0E95CB-41A3-46F4-AC8E-F0A6CB18170C}"/>
    <dgm:cxn modelId="{3C53FDE9-AC1C-41D6-A869-E741A75CB943}" srcId="{8D6E06D3-4888-404B-9393-6DDBA5C1F9D2}" destId="{70A8B8A0-77D7-4BD7-8BC6-4CEA4D043158}" srcOrd="1" destOrd="0" parTransId="{730B28CA-13F0-48F5-B236-645543D323C0}" sibTransId="{0939E58E-87D4-4785-9077-EBAF76F0BEF9}"/>
    <dgm:cxn modelId="{21ACF5A3-3299-4F27-AA30-03B00048432C}" type="presOf" srcId="{DE2CC571-457F-47EB-BF78-A4F4F95EB691}" destId="{B3348DD0-DF18-4402-9439-BDAD67ECD272}" srcOrd="0" destOrd="0" presId="urn:microsoft.com/office/officeart/2005/8/layout/chevron2"/>
    <dgm:cxn modelId="{75DD6B6A-8251-4E8C-B942-4BFFAE9E470E}" srcId="{8D6E06D3-4888-404B-9393-6DDBA5C1F9D2}" destId="{E144F78E-352A-418E-867A-61CA49A1C6BE}" srcOrd="3" destOrd="0" parTransId="{1A03FA27-CBED-4B02-996C-4FAFBCFC37DB}" sibTransId="{ABCCA4BC-C344-4F15-922F-BDBEEC8B9B00}"/>
    <dgm:cxn modelId="{B867D321-2D82-4224-B63C-234ED2FC339B}" type="presOf" srcId="{959734CC-58EE-46F6-A03A-84A052D423CC}" destId="{A993F8DA-02A1-4460-A760-99CEC8E44D7E}" srcOrd="0" destOrd="0" presId="urn:microsoft.com/office/officeart/2005/8/layout/chevron2"/>
    <dgm:cxn modelId="{C7F23DF3-BC7B-4F4A-A605-037172E96B04}" type="presOf" srcId="{70A8B8A0-77D7-4BD7-8BC6-4CEA4D043158}" destId="{04388747-AF5B-402D-9D36-FBA77EF081F3}" srcOrd="0" destOrd="0" presId="urn:microsoft.com/office/officeart/2005/8/layout/chevron2"/>
    <dgm:cxn modelId="{1B157801-638D-4D35-A6C0-B400671224B8}" type="presOf" srcId="{E6DB4B0A-6146-46CC-B149-5407C334DCF2}" destId="{6427DD08-017E-4E2A-B5C6-17B051727E6F}" srcOrd="0" destOrd="0" presId="urn:microsoft.com/office/officeart/2005/8/layout/chevron2"/>
    <dgm:cxn modelId="{6E7DD8E2-82F3-4C96-8798-4446DC919BF3}" type="presOf" srcId="{E144F78E-352A-418E-867A-61CA49A1C6BE}" destId="{33444480-8BA9-4DEC-B1B0-377668A0E440}" srcOrd="0" destOrd="0" presId="urn:microsoft.com/office/officeart/2005/8/layout/chevron2"/>
    <dgm:cxn modelId="{2F99911E-89DA-43F9-8146-C9247942BAA9}" srcId="{DE2CC571-457F-47EB-BF78-A4F4F95EB691}" destId="{E6DB4B0A-6146-46CC-B149-5407C334DCF2}" srcOrd="0" destOrd="0" parTransId="{4C6B342D-86E6-40CE-B8F5-D25C6EA23175}" sibTransId="{D4124027-03CD-4B5F-9316-19114CC82DD8}"/>
    <dgm:cxn modelId="{0352133A-AE9C-4B28-BFE5-B2DBBCA405FC}" type="presOf" srcId="{51934BA9-3526-4E2B-8A8A-C01584E6932E}" destId="{7C7E858C-23E5-4916-96E5-4D6559AA4C8E}" srcOrd="0" destOrd="0" presId="urn:microsoft.com/office/officeart/2005/8/layout/chevron2"/>
    <dgm:cxn modelId="{6B611138-D4B2-4EEC-8AED-5455D53B9398}" srcId="{70A8B8A0-77D7-4BD7-8BC6-4CEA4D043158}" destId="{959734CC-58EE-46F6-A03A-84A052D423CC}" srcOrd="0" destOrd="0" parTransId="{00090288-61CE-4A93-902B-1CF8364B8835}" sibTransId="{71AB0FD1-6CFC-48F5-B184-6B32627DADB4}"/>
    <dgm:cxn modelId="{F1BD2E83-40FF-48F0-934C-5C7D3A4B0A26}" srcId="{E144F78E-352A-418E-867A-61CA49A1C6BE}" destId="{7110ECFD-74C1-4078-9FB5-AFF8432982C4}" srcOrd="0" destOrd="0" parTransId="{713D2060-E277-43DA-A1EF-9611BEDAFB10}" sibTransId="{FC1B3DBC-5B2C-4425-AEC8-542444C486B1}"/>
    <dgm:cxn modelId="{44595E68-CDBD-44D5-9893-40DDF993FF2D}" type="presOf" srcId="{FE67033A-6785-4924-A125-5E56859D4553}" destId="{2E8C35BC-1B22-4333-B58F-90ABEBDDE940}" srcOrd="0" destOrd="0" presId="urn:microsoft.com/office/officeart/2005/8/layout/chevron2"/>
    <dgm:cxn modelId="{6AA7FD9F-59C4-4C75-A385-BF601927E447}" srcId="{FE67033A-6785-4924-A125-5E56859D4553}" destId="{51934BA9-3526-4E2B-8A8A-C01584E6932E}" srcOrd="0" destOrd="0" parTransId="{806580E0-EAFA-467B-A477-FF8616AD2BE9}" sibTransId="{2A1616F5-FAAF-4337-AE49-E72663879490}"/>
    <dgm:cxn modelId="{5CBAE8F0-691A-4217-9369-420DFD719613}" type="presOf" srcId="{7110ECFD-74C1-4078-9FB5-AFF8432982C4}" destId="{01D60D8A-1044-4CC1-A2C4-31E5B5FA8A67}" srcOrd="0" destOrd="0" presId="urn:microsoft.com/office/officeart/2005/8/layout/chevron2"/>
    <dgm:cxn modelId="{71E2B83F-0A8B-4A57-96EC-75E35A5B2C21}" type="presParOf" srcId="{8307E3A3-CEB3-46F2-8429-C976210BC23C}" destId="{9C4B75FB-440E-4F06-9DA5-A42492E775B7}" srcOrd="0" destOrd="0" presId="urn:microsoft.com/office/officeart/2005/8/layout/chevron2"/>
    <dgm:cxn modelId="{94E94619-44C4-4B4B-9A3B-CA80EA1CC34E}" type="presParOf" srcId="{9C4B75FB-440E-4F06-9DA5-A42492E775B7}" destId="{B3348DD0-DF18-4402-9439-BDAD67ECD272}" srcOrd="0" destOrd="0" presId="urn:microsoft.com/office/officeart/2005/8/layout/chevron2"/>
    <dgm:cxn modelId="{E09214D7-14FE-4873-9BC3-7D2EDC20D696}" type="presParOf" srcId="{9C4B75FB-440E-4F06-9DA5-A42492E775B7}" destId="{6427DD08-017E-4E2A-B5C6-17B051727E6F}" srcOrd="1" destOrd="0" presId="urn:microsoft.com/office/officeart/2005/8/layout/chevron2"/>
    <dgm:cxn modelId="{D28BC7D2-CE56-40EF-A600-526ECBD116B7}" type="presParOf" srcId="{8307E3A3-CEB3-46F2-8429-C976210BC23C}" destId="{A03E8114-56C2-4563-BBE7-830264B2A71B}" srcOrd="1" destOrd="0" presId="urn:microsoft.com/office/officeart/2005/8/layout/chevron2"/>
    <dgm:cxn modelId="{D3D401B2-A78A-4DBC-8153-EAF1D8F4F4A3}" type="presParOf" srcId="{8307E3A3-CEB3-46F2-8429-C976210BC23C}" destId="{F21FBB69-126A-45F1-9924-0F5AB4B341C7}" srcOrd="2" destOrd="0" presId="urn:microsoft.com/office/officeart/2005/8/layout/chevron2"/>
    <dgm:cxn modelId="{482A2A3E-75E9-47AA-89D5-06FA4402802F}" type="presParOf" srcId="{F21FBB69-126A-45F1-9924-0F5AB4B341C7}" destId="{04388747-AF5B-402D-9D36-FBA77EF081F3}" srcOrd="0" destOrd="0" presId="urn:microsoft.com/office/officeart/2005/8/layout/chevron2"/>
    <dgm:cxn modelId="{44DBAA0A-C366-44F4-96F8-FFE1A83EF063}" type="presParOf" srcId="{F21FBB69-126A-45F1-9924-0F5AB4B341C7}" destId="{A993F8DA-02A1-4460-A760-99CEC8E44D7E}" srcOrd="1" destOrd="0" presId="urn:microsoft.com/office/officeart/2005/8/layout/chevron2"/>
    <dgm:cxn modelId="{476DE24D-658D-4923-AF05-C01E30725DF2}" type="presParOf" srcId="{8307E3A3-CEB3-46F2-8429-C976210BC23C}" destId="{96069679-A0C5-453B-B346-F928624540A3}" srcOrd="3" destOrd="0" presId="urn:microsoft.com/office/officeart/2005/8/layout/chevron2"/>
    <dgm:cxn modelId="{9632EA01-DF40-425B-986C-78FC7D17994B}" type="presParOf" srcId="{8307E3A3-CEB3-46F2-8429-C976210BC23C}" destId="{C443B31A-B075-44DD-A7F9-3467688BACC4}" srcOrd="4" destOrd="0" presId="urn:microsoft.com/office/officeart/2005/8/layout/chevron2"/>
    <dgm:cxn modelId="{1C8AB4B7-E615-4ADA-B6D1-E279BF79272D}" type="presParOf" srcId="{C443B31A-B075-44DD-A7F9-3467688BACC4}" destId="{2E8C35BC-1B22-4333-B58F-90ABEBDDE940}" srcOrd="0" destOrd="0" presId="urn:microsoft.com/office/officeart/2005/8/layout/chevron2"/>
    <dgm:cxn modelId="{EF52D048-3BCD-4129-9294-5D52CB8F8A4F}" type="presParOf" srcId="{C443B31A-B075-44DD-A7F9-3467688BACC4}" destId="{7C7E858C-23E5-4916-96E5-4D6559AA4C8E}" srcOrd="1" destOrd="0" presId="urn:microsoft.com/office/officeart/2005/8/layout/chevron2"/>
    <dgm:cxn modelId="{A34C05B5-0217-4C51-941B-4A0AEB67D1C0}" type="presParOf" srcId="{8307E3A3-CEB3-46F2-8429-C976210BC23C}" destId="{75B2F943-6605-4033-AD5D-4D2AC53141D6}" srcOrd="5" destOrd="0" presId="urn:microsoft.com/office/officeart/2005/8/layout/chevron2"/>
    <dgm:cxn modelId="{71FF7035-C709-4CC2-ACD6-B57EEF4299EA}" type="presParOf" srcId="{8307E3A3-CEB3-46F2-8429-C976210BC23C}" destId="{013B084E-4BE7-4625-8BFC-D0901C141644}" srcOrd="6" destOrd="0" presId="urn:microsoft.com/office/officeart/2005/8/layout/chevron2"/>
    <dgm:cxn modelId="{34C083D0-19DF-479E-87BF-8D5457C0FCB2}" type="presParOf" srcId="{013B084E-4BE7-4625-8BFC-D0901C141644}" destId="{33444480-8BA9-4DEC-B1B0-377668A0E440}" srcOrd="0" destOrd="0" presId="urn:microsoft.com/office/officeart/2005/8/layout/chevron2"/>
    <dgm:cxn modelId="{684E07E6-DB0B-409E-89C6-262D101560DD}" type="presParOf" srcId="{013B084E-4BE7-4625-8BFC-D0901C141644}" destId="{01D60D8A-1044-4CC1-A2C4-31E5B5FA8A6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6E06D3-4888-404B-9393-6DDBA5C1F9D2}" type="doc">
      <dgm:prSet loTypeId="urn:microsoft.com/office/officeart/2005/8/layout/list1" loCatId="list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DE2CC571-457F-47EB-BF78-A4F4F95EB691}">
      <dgm:prSet custT="1"/>
      <dgm:spPr/>
      <dgm:t>
        <a:bodyPr/>
        <a:lstStyle/>
        <a:p>
          <a:pPr rtl="0"/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 </a:t>
          </a:r>
          <a:endParaRPr lang="zh-TW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E437FE4-602B-47F5-B0AF-D7926019F620}" type="parTrans" cxnId="{A36E3E5B-7ED0-40F6-A200-BF2D99D93AE5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E0E95CB-41A3-46F4-AC8E-F0A6CB18170C}" type="sibTrans" cxnId="{A36E3E5B-7ED0-40F6-A200-BF2D99D93AE5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DB4B0A-6146-46CC-B149-5407C334DCF2}">
      <dgm:prSet custT="1"/>
      <dgm:spPr/>
      <dgm:t>
        <a:bodyPr/>
        <a:lstStyle/>
        <a:p>
          <a:pPr rtl="0"/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將局部變數</a:t>
          </a:r>
          <a:r>
            <a:rPr lang="en-US" altLang="zh-TW" sz="1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指到第一個鏈結串列的起始節點。</a:t>
          </a:r>
          <a:endParaRPr lang="zh-TW" sz="1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C6B342D-86E6-40CE-B8F5-D25C6EA23175}" type="parTrans" cxnId="{2F99911E-89DA-43F9-8146-C9247942BAA9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4124027-03CD-4B5F-9316-19114CC82DD8}" type="sibTrans" cxnId="{2F99911E-89DA-43F9-8146-C9247942BAA9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0A8B8A0-77D7-4BD7-8BC6-4CEA4D043158}">
      <dgm:prSet custT="1"/>
      <dgm:spPr/>
      <dgm:t>
        <a:bodyPr/>
        <a:lstStyle/>
        <a:p>
          <a:pPr rtl="0"/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 </a:t>
          </a:r>
          <a:endParaRPr lang="zh-TW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30B28CA-13F0-48F5-B236-645543D323C0}" type="parTrans" cxnId="{3C53FDE9-AC1C-41D6-A869-E741A75CB943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939E58E-87D4-4785-9077-EBAF76F0BEF9}" type="sibTrans" cxnId="{3C53FDE9-AC1C-41D6-A869-E741A75CB943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59734CC-58EE-46F6-A03A-84A052D423CC}">
      <dgm:prSet custT="1"/>
      <dgm:spPr/>
      <dgm:t>
        <a:bodyPr/>
        <a:lstStyle/>
        <a:p>
          <a:pPr rtl="0"/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將參數</a:t>
          </a:r>
          <a:r>
            <a:rPr lang="en-US" altLang="zh-TW" sz="1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指到第一個鏈結串列的第二個節點。</a:t>
          </a:r>
          <a:endParaRPr lang="zh-TW" sz="1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090288-61CE-4A93-902B-1CF8364B8835}" type="parTrans" cxnId="{6B611138-D4B2-4EEC-8AED-5455D53B9398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1AB0FD1-6CFC-48F5-B184-6B32627DADB4}" type="sibTrans" cxnId="{6B611138-D4B2-4EEC-8AED-5455D53B9398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E67033A-6785-4924-A125-5E56859D4553}">
      <dgm:prSet custT="1"/>
      <dgm:spPr/>
      <dgm:t>
        <a:bodyPr/>
        <a:lstStyle/>
        <a:p>
          <a:pPr rtl="0"/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 </a:t>
          </a:r>
          <a:endParaRPr lang="zh-TW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E900D4-8CA7-4048-811F-2EB88323CB1C}" type="parTrans" cxnId="{BBA6627D-816A-4D97-B090-D9CB54505E20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CE136DC-B6C3-4358-BC6D-2B6B85E3A875}" type="sibTrans" cxnId="{BBA6627D-816A-4D97-B090-D9CB54505E20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1934BA9-3526-4E2B-8A8A-C01584E6932E}">
      <dgm:prSet custT="1"/>
      <dgm:spPr/>
      <dgm:t>
        <a:bodyPr/>
        <a:lstStyle/>
        <a:p>
          <a:pPr algn="just" rtl="0"/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將節點</a:t>
          </a:r>
          <a:r>
            <a:rPr lang="en-US" altLang="zh-TW" sz="1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的欄位</a:t>
          </a:r>
          <a:r>
            <a:rPr lang="en-US" altLang="zh-TW" sz="1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next</a:t>
          </a:r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</a:t>
          </a:r>
          <a:r>
            <a:rPr lang="en-US" altLang="zh-TW" sz="1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q</a:t>
          </a:r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所指到的節點，也就是第二個鏈結串列的起始節點；由於在第一個步驟，</a:t>
          </a:r>
          <a:r>
            <a:rPr lang="en-US" altLang="zh-TW" sz="1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已經指到第一個鏈結串列的起始節點，所以此一步驟會把兩個串列的鏈結建立起來。</a:t>
          </a:r>
          <a:endParaRPr lang="zh-TW" sz="1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06580E0-EAFA-467B-A477-FF8616AD2BE9}" type="parTrans" cxnId="{6AA7FD9F-59C4-4C75-A385-BF601927E447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1616F5-FAAF-4337-AE49-E72663879490}" type="sibTrans" cxnId="{6AA7FD9F-59C4-4C75-A385-BF601927E447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144F78E-352A-418E-867A-61CA49A1C6BE}">
      <dgm:prSet custT="1"/>
      <dgm:spPr/>
      <dgm:t>
        <a:bodyPr/>
        <a:lstStyle/>
        <a:p>
          <a:pPr rtl="0"/>
          <a:r>
            <a:rPr lang="zh-TW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800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4 </a:t>
          </a:r>
          <a:endParaRPr lang="zh-TW" sz="18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A03FA27-CBED-4B02-996C-4FAFBCFC37DB}" type="parTrans" cxnId="{75DD6B6A-8251-4E8C-B942-4BFFAE9E470E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BCCA4BC-C344-4F15-922F-BDBEEC8B9B00}" type="sibTrans" cxnId="{75DD6B6A-8251-4E8C-B942-4BFFAE9E470E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110ECFD-74C1-4078-9FB5-AFF8432982C4}">
      <dgm:prSet custT="1"/>
      <dgm:spPr/>
      <dgm:t>
        <a:bodyPr/>
        <a:lstStyle/>
        <a:p>
          <a:pPr rtl="0"/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最後將參數</a:t>
          </a:r>
          <a:r>
            <a:rPr lang="en-US" altLang="zh-TW" sz="1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q</a:t>
          </a:r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指到變數</a:t>
          </a:r>
          <a:r>
            <a:rPr lang="en-US" altLang="zh-TW" sz="1400" b="1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altLang="en-US" sz="1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指到的節點。所以，現在第二個鏈結串列的起始節點，會是原本第一個鏈結串列的起始節點。</a:t>
          </a:r>
          <a:endParaRPr lang="zh-TW" sz="1400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13D2060-E277-43DA-A1EF-9611BEDAFB10}" type="parTrans" cxnId="{F1BD2E83-40FF-48F0-934C-5C7D3A4B0A26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C1B3DBC-5B2C-4425-AEC8-542444C486B1}" type="sibTrans" cxnId="{F1BD2E83-40FF-48F0-934C-5C7D3A4B0A26}">
      <dgm:prSet/>
      <dgm:spPr/>
      <dgm:t>
        <a:bodyPr/>
        <a:lstStyle/>
        <a:p>
          <a:endParaRPr lang="zh-TW" altLang="en-US" sz="2400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0FA47A1-DE88-4178-B427-11FFA6ED6FF9}" type="pres">
      <dgm:prSet presAssocID="{8D6E06D3-4888-404B-9393-6DDBA5C1F9D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4E51A518-2327-4719-A9CB-C3F2F846338F}" type="pres">
      <dgm:prSet presAssocID="{DE2CC571-457F-47EB-BF78-A4F4F95EB691}" presName="parentLin" presStyleCnt="0"/>
      <dgm:spPr/>
    </dgm:pt>
    <dgm:pt modelId="{E82D0DFF-1F6B-400F-B9C2-FCE2AD1DC6EC}" type="pres">
      <dgm:prSet presAssocID="{DE2CC571-457F-47EB-BF78-A4F4F95EB691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08F887C3-7ECB-4A43-B10A-B0AF8357DF70}" type="pres">
      <dgm:prSet presAssocID="{DE2CC571-457F-47EB-BF78-A4F4F95EB691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DDAFE11-D04B-4E79-A046-2D6940ED37E7}" type="pres">
      <dgm:prSet presAssocID="{DE2CC571-457F-47EB-BF78-A4F4F95EB691}" presName="negativeSpace" presStyleCnt="0"/>
      <dgm:spPr/>
    </dgm:pt>
    <dgm:pt modelId="{016413E5-BC90-4129-8420-99FD20B94FCB}" type="pres">
      <dgm:prSet presAssocID="{DE2CC571-457F-47EB-BF78-A4F4F95EB691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E85D6B4-6D28-470F-B659-923C15C4A48F}" type="pres">
      <dgm:prSet presAssocID="{9E0E95CB-41A3-46F4-AC8E-F0A6CB18170C}" presName="spaceBetweenRectangles" presStyleCnt="0"/>
      <dgm:spPr/>
    </dgm:pt>
    <dgm:pt modelId="{657A1E12-0BF8-4559-BE42-33AE0DA43A72}" type="pres">
      <dgm:prSet presAssocID="{70A8B8A0-77D7-4BD7-8BC6-4CEA4D043158}" presName="parentLin" presStyleCnt="0"/>
      <dgm:spPr/>
    </dgm:pt>
    <dgm:pt modelId="{467E0FBD-06AD-4B84-930D-44C5106A1A88}" type="pres">
      <dgm:prSet presAssocID="{70A8B8A0-77D7-4BD7-8BC6-4CEA4D043158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F4E45BC0-11C2-4DF0-BB77-C44865E6909C}" type="pres">
      <dgm:prSet presAssocID="{70A8B8A0-77D7-4BD7-8BC6-4CEA4D043158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436AEBF-A990-4A27-A99C-A2BB08711C63}" type="pres">
      <dgm:prSet presAssocID="{70A8B8A0-77D7-4BD7-8BC6-4CEA4D043158}" presName="negativeSpace" presStyleCnt="0"/>
      <dgm:spPr/>
    </dgm:pt>
    <dgm:pt modelId="{C41C2833-4561-4816-9ACA-601EDC8EB0F8}" type="pres">
      <dgm:prSet presAssocID="{70A8B8A0-77D7-4BD7-8BC6-4CEA4D043158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834ADDC-DD00-45CC-B1AE-1C6732FA992F}" type="pres">
      <dgm:prSet presAssocID="{0939E58E-87D4-4785-9077-EBAF76F0BEF9}" presName="spaceBetweenRectangles" presStyleCnt="0"/>
      <dgm:spPr/>
    </dgm:pt>
    <dgm:pt modelId="{7267EB6B-CD20-4B14-9667-06873EE50242}" type="pres">
      <dgm:prSet presAssocID="{FE67033A-6785-4924-A125-5E56859D4553}" presName="parentLin" presStyleCnt="0"/>
      <dgm:spPr/>
    </dgm:pt>
    <dgm:pt modelId="{45A20FF5-95DC-465B-978C-E8C2990F8D8C}" type="pres">
      <dgm:prSet presAssocID="{FE67033A-6785-4924-A125-5E56859D4553}" presName="parentLeftMargin" presStyleLbl="node1" presStyleIdx="1" presStyleCnt="4"/>
      <dgm:spPr/>
      <dgm:t>
        <a:bodyPr/>
        <a:lstStyle/>
        <a:p>
          <a:endParaRPr lang="zh-TW" altLang="en-US"/>
        </a:p>
      </dgm:t>
    </dgm:pt>
    <dgm:pt modelId="{8416743F-A19B-479B-9871-14954286F0C0}" type="pres">
      <dgm:prSet presAssocID="{FE67033A-6785-4924-A125-5E56859D4553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48EB7C8-F5D7-4506-A299-3ECE48A01735}" type="pres">
      <dgm:prSet presAssocID="{FE67033A-6785-4924-A125-5E56859D4553}" presName="negativeSpace" presStyleCnt="0"/>
      <dgm:spPr/>
    </dgm:pt>
    <dgm:pt modelId="{6E03EA92-57C8-4FAB-AE31-897DFA64A3CD}" type="pres">
      <dgm:prSet presAssocID="{FE67033A-6785-4924-A125-5E56859D4553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A85165D-6E0F-472F-BCF4-8683CF0AB303}" type="pres">
      <dgm:prSet presAssocID="{FCE136DC-B6C3-4358-BC6D-2B6B85E3A875}" presName="spaceBetweenRectangles" presStyleCnt="0"/>
      <dgm:spPr/>
    </dgm:pt>
    <dgm:pt modelId="{6F7F902A-AA2A-444F-9AB8-4A651A3FF277}" type="pres">
      <dgm:prSet presAssocID="{E144F78E-352A-418E-867A-61CA49A1C6BE}" presName="parentLin" presStyleCnt="0"/>
      <dgm:spPr/>
    </dgm:pt>
    <dgm:pt modelId="{BE6D11ED-54C6-4503-B3DD-7A84324B701C}" type="pres">
      <dgm:prSet presAssocID="{E144F78E-352A-418E-867A-61CA49A1C6BE}" presName="parentLeftMargin" presStyleLbl="node1" presStyleIdx="2" presStyleCnt="4"/>
      <dgm:spPr/>
      <dgm:t>
        <a:bodyPr/>
        <a:lstStyle/>
        <a:p>
          <a:endParaRPr lang="zh-TW" altLang="en-US"/>
        </a:p>
      </dgm:t>
    </dgm:pt>
    <dgm:pt modelId="{3C3C3BEC-D3A1-45BF-A129-3EA21D3D85F6}" type="pres">
      <dgm:prSet presAssocID="{E144F78E-352A-418E-867A-61CA49A1C6BE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56A3F2E-6BEE-48FF-B676-750B95BC01DC}" type="pres">
      <dgm:prSet presAssocID="{E144F78E-352A-418E-867A-61CA49A1C6BE}" presName="negativeSpace" presStyleCnt="0"/>
      <dgm:spPr/>
    </dgm:pt>
    <dgm:pt modelId="{1CBAA9FF-A673-4572-B3E0-A9A6F1AF6258}" type="pres">
      <dgm:prSet presAssocID="{E144F78E-352A-418E-867A-61CA49A1C6BE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FFCA336-F610-4FDA-BA56-412D53AE78D9}" type="presOf" srcId="{70A8B8A0-77D7-4BD7-8BC6-4CEA4D043158}" destId="{F4E45BC0-11C2-4DF0-BB77-C44865E6909C}" srcOrd="1" destOrd="0" presId="urn:microsoft.com/office/officeart/2005/8/layout/list1"/>
    <dgm:cxn modelId="{3C53FDE9-AC1C-41D6-A869-E741A75CB943}" srcId="{8D6E06D3-4888-404B-9393-6DDBA5C1F9D2}" destId="{70A8B8A0-77D7-4BD7-8BC6-4CEA4D043158}" srcOrd="1" destOrd="0" parTransId="{730B28CA-13F0-48F5-B236-645543D323C0}" sibTransId="{0939E58E-87D4-4785-9077-EBAF76F0BEF9}"/>
    <dgm:cxn modelId="{2F99911E-89DA-43F9-8146-C9247942BAA9}" srcId="{DE2CC571-457F-47EB-BF78-A4F4F95EB691}" destId="{E6DB4B0A-6146-46CC-B149-5407C334DCF2}" srcOrd="0" destOrd="0" parTransId="{4C6B342D-86E6-40CE-B8F5-D25C6EA23175}" sibTransId="{D4124027-03CD-4B5F-9316-19114CC82DD8}"/>
    <dgm:cxn modelId="{6AA7FD9F-59C4-4C75-A385-BF601927E447}" srcId="{FE67033A-6785-4924-A125-5E56859D4553}" destId="{51934BA9-3526-4E2B-8A8A-C01584E6932E}" srcOrd="0" destOrd="0" parTransId="{806580E0-EAFA-467B-A477-FF8616AD2BE9}" sibTransId="{2A1616F5-FAAF-4337-AE49-E72663879490}"/>
    <dgm:cxn modelId="{75DD6B6A-8251-4E8C-B942-4BFFAE9E470E}" srcId="{8D6E06D3-4888-404B-9393-6DDBA5C1F9D2}" destId="{E144F78E-352A-418E-867A-61CA49A1C6BE}" srcOrd="3" destOrd="0" parTransId="{1A03FA27-CBED-4B02-996C-4FAFBCFC37DB}" sibTransId="{ABCCA4BC-C344-4F15-922F-BDBEEC8B9B00}"/>
    <dgm:cxn modelId="{97B96C34-A3BB-4035-824F-49830FD71296}" type="presOf" srcId="{FE67033A-6785-4924-A125-5E56859D4553}" destId="{8416743F-A19B-479B-9871-14954286F0C0}" srcOrd="1" destOrd="0" presId="urn:microsoft.com/office/officeart/2005/8/layout/list1"/>
    <dgm:cxn modelId="{051F1B28-AE08-45BD-B96D-E28AFD3D7DB2}" type="presOf" srcId="{70A8B8A0-77D7-4BD7-8BC6-4CEA4D043158}" destId="{467E0FBD-06AD-4B84-930D-44C5106A1A88}" srcOrd="0" destOrd="0" presId="urn:microsoft.com/office/officeart/2005/8/layout/list1"/>
    <dgm:cxn modelId="{4DAD9C75-5427-4E20-8A7F-A94822313F4B}" type="presOf" srcId="{51934BA9-3526-4E2B-8A8A-C01584E6932E}" destId="{6E03EA92-57C8-4FAB-AE31-897DFA64A3CD}" srcOrd="0" destOrd="0" presId="urn:microsoft.com/office/officeart/2005/8/layout/list1"/>
    <dgm:cxn modelId="{4C405FD9-A8DA-42DF-956A-F37F2D96A79B}" type="presOf" srcId="{DE2CC571-457F-47EB-BF78-A4F4F95EB691}" destId="{E82D0DFF-1F6B-400F-B9C2-FCE2AD1DC6EC}" srcOrd="0" destOrd="0" presId="urn:microsoft.com/office/officeart/2005/8/layout/list1"/>
    <dgm:cxn modelId="{49C53518-78F5-4B3A-A326-DCE5F085384F}" type="presOf" srcId="{E144F78E-352A-418E-867A-61CA49A1C6BE}" destId="{BE6D11ED-54C6-4503-B3DD-7A84324B701C}" srcOrd="0" destOrd="0" presId="urn:microsoft.com/office/officeart/2005/8/layout/list1"/>
    <dgm:cxn modelId="{EBFBA8E0-9004-4484-BD7D-E44C192C7ED2}" type="presOf" srcId="{FE67033A-6785-4924-A125-5E56859D4553}" destId="{45A20FF5-95DC-465B-978C-E8C2990F8D8C}" srcOrd="0" destOrd="0" presId="urn:microsoft.com/office/officeart/2005/8/layout/list1"/>
    <dgm:cxn modelId="{6C86E0D0-28BE-4F82-B2C0-6608FC45FDD6}" type="presOf" srcId="{8D6E06D3-4888-404B-9393-6DDBA5C1F9D2}" destId="{C0FA47A1-DE88-4178-B427-11FFA6ED6FF9}" srcOrd="0" destOrd="0" presId="urn:microsoft.com/office/officeart/2005/8/layout/list1"/>
    <dgm:cxn modelId="{107039E5-2A67-4E2C-9A04-A0D16092607C}" type="presOf" srcId="{959734CC-58EE-46F6-A03A-84A052D423CC}" destId="{C41C2833-4561-4816-9ACA-601EDC8EB0F8}" srcOrd="0" destOrd="0" presId="urn:microsoft.com/office/officeart/2005/8/layout/list1"/>
    <dgm:cxn modelId="{F1BD2E83-40FF-48F0-934C-5C7D3A4B0A26}" srcId="{E144F78E-352A-418E-867A-61CA49A1C6BE}" destId="{7110ECFD-74C1-4078-9FB5-AFF8432982C4}" srcOrd="0" destOrd="0" parTransId="{713D2060-E277-43DA-A1EF-9611BEDAFB10}" sibTransId="{FC1B3DBC-5B2C-4425-AEC8-542444C486B1}"/>
    <dgm:cxn modelId="{6B611138-D4B2-4EEC-8AED-5455D53B9398}" srcId="{70A8B8A0-77D7-4BD7-8BC6-4CEA4D043158}" destId="{959734CC-58EE-46F6-A03A-84A052D423CC}" srcOrd="0" destOrd="0" parTransId="{00090288-61CE-4A93-902B-1CF8364B8835}" sibTransId="{71AB0FD1-6CFC-48F5-B184-6B32627DADB4}"/>
    <dgm:cxn modelId="{A36E3E5B-7ED0-40F6-A200-BF2D99D93AE5}" srcId="{8D6E06D3-4888-404B-9393-6DDBA5C1F9D2}" destId="{DE2CC571-457F-47EB-BF78-A4F4F95EB691}" srcOrd="0" destOrd="0" parTransId="{CE437FE4-602B-47F5-B0AF-D7926019F620}" sibTransId="{9E0E95CB-41A3-46F4-AC8E-F0A6CB18170C}"/>
    <dgm:cxn modelId="{C5E1D12C-E86E-4BA0-B84B-7C3C818F32EF}" type="presOf" srcId="{E6DB4B0A-6146-46CC-B149-5407C334DCF2}" destId="{016413E5-BC90-4129-8420-99FD20B94FCB}" srcOrd="0" destOrd="0" presId="urn:microsoft.com/office/officeart/2005/8/layout/list1"/>
    <dgm:cxn modelId="{A3C61069-B1A9-4794-A692-97CBDFD94B53}" type="presOf" srcId="{7110ECFD-74C1-4078-9FB5-AFF8432982C4}" destId="{1CBAA9FF-A673-4572-B3E0-A9A6F1AF6258}" srcOrd="0" destOrd="0" presId="urn:microsoft.com/office/officeart/2005/8/layout/list1"/>
    <dgm:cxn modelId="{2B4FD93B-194D-4F9F-9ED2-C2B5D8D6819D}" type="presOf" srcId="{DE2CC571-457F-47EB-BF78-A4F4F95EB691}" destId="{08F887C3-7ECB-4A43-B10A-B0AF8357DF70}" srcOrd="1" destOrd="0" presId="urn:microsoft.com/office/officeart/2005/8/layout/list1"/>
    <dgm:cxn modelId="{9E8CFA61-9293-4274-A2DA-D2010FE8FCE4}" type="presOf" srcId="{E144F78E-352A-418E-867A-61CA49A1C6BE}" destId="{3C3C3BEC-D3A1-45BF-A129-3EA21D3D85F6}" srcOrd="1" destOrd="0" presId="urn:microsoft.com/office/officeart/2005/8/layout/list1"/>
    <dgm:cxn modelId="{BBA6627D-816A-4D97-B090-D9CB54505E20}" srcId="{8D6E06D3-4888-404B-9393-6DDBA5C1F9D2}" destId="{FE67033A-6785-4924-A125-5E56859D4553}" srcOrd="2" destOrd="0" parTransId="{8CE900D4-8CA7-4048-811F-2EB88323CB1C}" sibTransId="{FCE136DC-B6C3-4358-BC6D-2B6B85E3A875}"/>
    <dgm:cxn modelId="{4120A3FA-3468-44DB-B9CF-8C9A3EA9A79D}" type="presParOf" srcId="{C0FA47A1-DE88-4178-B427-11FFA6ED6FF9}" destId="{4E51A518-2327-4719-A9CB-C3F2F846338F}" srcOrd="0" destOrd="0" presId="urn:microsoft.com/office/officeart/2005/8/layout/list1"/>
    <dgm:cxn modelId="{8344E06F-F03C-4D54-9934-30A0DC4C2507}" type="presParOf" srcId="{4E51A518-2327-4719-A9CB-C3F2F846338F}" destId="{E82D0DFF-1F6B-400F-B9C2-FCE2AD1DC6EC}" srcOrd="0" destOrd="0" presId="urn:microsoft.com/office/officeart/2005/8/layout/list1"/>
    <dgm:cxn modelId="{244F7D1D-BE5D-474A-8EB6-5D4A614499DF}" type="presParOf" srcId="{4E51A518-2327-4719-A9CB-C3F2F846338F}" destId="{08F887C3-7ECB-4A43-B10A-B0AF8357DF70}" srcOrd="1" destOrd="0" presId="urn:microsoft.com/office/officeart/2005/8/layout/list1"/>
    <dgm:cxn modelId="{A77B6FD1-0FC3-4B16-BD6D-36BA0A2A70BC}" type="presParOf" srcId="{C0FA47A1-DE88-4178-B427-11FFA6ED6FF9}" destId="{8DDAFE11-D04B-4E79-A046-2D6940ED37E7}" srcOrd="1" destOrd="0" presId="urn:microsoft.com/office/officeart/2005/8/layout/list1"/>
    <dgm:cxn modelId="{A1012CAF-CEA0-418F-8BBB-0DBEF4D499AF}" type="presParOf" srcId="{C0FA47A1-DE88-4178-B427-11FFA6ED6FF9}" destId="{016413E5-BC90-4129-8420-99FD20B94FCB}" srcOrd="2" destOrd="0" presId="urn:microsoft.com/office/officeart/2005/8/layout/list1"/>
    <dgm:cxn modelId="{F5EB9E9E-E99E-49A9-8D91-4D8AF2A6AB6E}" type="presParOf" srcId="{C0FA47A1-DE88-4178-B427-11FFA6ED6FF9}" destId="{FE85D6B4-6D28-470F-B659-923C15C4A48F}" srcOrd="3" destOrd="0" presId="urn:microsoft.com/office/officeart/2005/8/layout/list1"/>
    <dgm:cxn modelId="{F9CA7776-2E94-4C29-B2C3-C02071106FD7}" type="presParOf" srcId="{C0FA47A1-DE88-4178-B427-11FFA6ED6FF9}" destId="{657A1E12-0BF8-4559-BE42-33AE0DA43A72}" srcOrd="4" destOrd="0" presId="urn:microsoft.com/office/officeart/2005/8/layout/list1"/>
    <dgm:cxn modelId="{C9F0C896-26CA-4CB8-B050-285ABC410E7F}" type="presParOf" srcId="{657A1E12-0BF8-4559-BE42-33AE0DA43A72}" destId="{467E0FBD-06AD-4B84-930D-44C5106A1A88}" srcOrd="0" destOrd="0" presId="urn:microsoft.com/office/officeart/2005/8/layout/list1"/>
    <dgm:cxn modelId="{5A0E940A-9869-428D-8856-5ED613BD321D}" type="presParOf" srcId="{657A1E12-0BF8-4559-BE42-33AE0DA43A72}" destId="{F4E45BC0-11C2-4DF0-BB77-C44865E6909C}" srcOrd="1" destOrd="0" presId="urn:microsoft.com/office/officeart/2005/8/layout/list1"/>
    <dgm:cxn modelId="{CBB85FE5-8944-41CA-AE6E-4395306D1791}" type="presParOf" srcId="{C0FA47A1-DE88-4178-B427-11FFA6ED6FF9}" destId="{3436AEBF-A990-4A27-A99C-A2BB08711C63}" srcOrd="5" destOrd="0" presId="urn:microsoft.com/office/officeart/2005/8/layout/list1"/>
    <dgm:cxn modelId="{BD18625D-BAF2-4BF9-971D-3BE78409B648}" type="presParOf" srcId="{C0FA47A1-DE88-4178-B427-11FFA6ED6FF9}" destId="{C41C2833-4561-4816-9ACA-601EDC8EB0F8}" srcOrd="6" destOrd="0" presId="urn:microsoft.com/office/officeart/2005/8/layout/list1"/>
    <dgm:cxn modelId="{985F2C63-7BE2-4756-A3EC-999E44B5B8D6}" type="presParOf" srcId="{C0FA47A1-DE88-4178-B427-11FFA6ED6FF9}" destId="{B834ADDC-DD00-45CC-B1AE-1C6732FA992F}" srcOrd="7" destOrd="0" presId="urn:microsoft.com/office/officeart/2005/8/layout/list1"/>
    <dgm:cxn modelId="{FE155D55-C185-461D-983F-B395B7CC9E1B}" type="presParOf" srcId="{C0FA47A1-DE88-4178-B427-11FFA6ED6FF9}" destId="{7267EB6B-CD20-4B14-9667-06873EE50242}" srcOrd="8" destOrd="0" presId="urn:microsoft.com/office/officeart/2005/8/layout/list1"/>
    <dgm:cxn modelId="{17FAA39C-C0CC-494A-9A3F-A5FD255B4903}" type="presParOf" srcId="{7267EB6B-CD20-4B14-9667-06873EE50242}" destId="{45A20FF5-95DC-465B-978C-E8C2990F8D8C}" srcOrd="0" destOrd="0" presId="urn:microsoft.com/office/officeart/2005/8/layout/list1"/>
    <dgm:cxn modelId="{1A76405E-1B99-413C-9479-CC65C86170F2}" type="presParOf" srcId="{7267EB6B-CD20-4B14-9667-06873EE50242}" destId="{8416743F-A19B-479B-9871-14954286F0C0}" srcOrd="1" destOrd="0" presId="urn:microsoft.com/office/officeart/2005/8/layout/list1"/>
    <dgm:cxn modelId="{66BDC878-CEE2-458B-AB65-A2183C5B073C}" type="presParOf" srcId="{C0FA47A1-DE88-4178-B427-11FFA6ED6FF9}" destId="{448EB7C8-F5D7-4506-A299-3ECE48A01735}" srcOrd="9" destOrd="0" presId="urn:microsoft.com/office/officeart/2005/8/layout/list1"/>
    <dgm:cxn modelId="{60B4DC4E-4B0C-4636-B4BE-B96A5DCD7C74}" type="presParOf" srcId="{C0FA47A1-DE88-4178-B427-11FFA6ED6FF9}" destId="{6E03EA92-57C8-4FAB-AE31-897DFA64A3CD}" srcOrd="10" destOrd="0" presId="urn:microsoft.com/office/officeart/2005/8/layout/list1"/>
    <dgm:cxn modelId="{E5046B3F-D18A-4230-89DC-471433ABB3D9}" type="presParOf" srcId="{C0FA47A1-DE88-4178-B427-11FFA6ED6FF9}" destId="{0A85165D-6E0F-472F-BCF4-8683CF0AB303}" srcOrd="11" destOrd="0" presId="urn:microsoft.com/office/officeart/2005/8/layout/list1"/>
    <dgm:cxn modelId="{B10F057D-435F-45AD-AB48-E0F086D19033}" type="presParOf" srcId="{C0FA47A1-DE88-4178-B427-11FFA6ED6FF9}" destId="{6F7F902A-AA2A-444F-9AB8-4A651A3FF277}" srcOrd="12" destOrd="0" presId="urn:microsoft.com/office/officeart/2005/8/layout/list1"/>
    <dgm:cxn modelId="{5E2BCF92-3068-42B2-B2D6-25047E97B5F4}" type="presParOf" srcId="{6F7F902A-AA2A-444F-9AB8-4A651A3FF277}" destId="{BE6D11ED-54C6-4503-B3DD-7A84324B701C}" srcOrd="0" destOrd="0" presId="urn:microsoft.com/office/officeart/2005/8/layout/list1"/>
    <dgm:cxn modelId="{3FD2B40A-7E77-4A55-A4FD-21364EE26075}" type="presParOf" srcId="{6F7F902A-AA2A-444F-9AB8-4A651A3FF277}" destId="{3C3C3BEC-D3A1-45BF-A129-3EA21D3D85F6}" srcOrd="1" destOrd="0" presId="urn:microsoft.com/office/officeart/2005/8/layout/list1"/>
    <dgm:cxn modelId="{337320F7-8D86-45CD-AEBB-5722E78D6E55}" type="presParOf" srcId="{C0FA47A1-DE88-4178-B427-11FFA6ED6FF9}" destId="{056A3F2E-6BEE-48FF-B676-750B95BC01DC}" srcOrd="13" destOrd="0" presId="urn:microsoft.com/office/officeart/2005/8/layout/list1"/>
    <dgm:cxn modelId="{522EBE51-96DF-416E-81C7-3E0DCA99A903}" type="presParOf" srcId="{C0FA47A1-DE88-4178-B427-11FFA6ED6FF9}" destId="{1CBAA9FF-A673-4572-B3E0-A9A6F1AF625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470555-30D9-433A-949C-96E7CD7A0A28}" type="doc">
      <dgm:prSet loTypeId="urn:microsoft.com/office/officeart/2005/8/layout/hierarchy4" loCatId="list" qsTypeId="urn:microsoft.com/office/officeart/2005/8/quickstyle/3d3" qsCatId="3D" csTypeId="urn:microsoft.com/office/officeart/2005/8/colors/colorful5" csCatId="colorful"/>
      <dgm:spPr/>
      <dgm:t>
        <a:bodyPr/>
        <a:lstStyle/>
        <a:p>
          <a:endParaRPr lang="zh-TW" altLang="en-US"/>
        </a:p>
      </dgm:t>
    </dgm:pt>
    <dgm:pt modelId="{3F7A4BBC-7895-45C6-8BE0-F91E75F90821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前序法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(preorder)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C89FDF7-342C-4146-BF9A-963F74ADBFA4}" type="parTrans" cxnId="{C10ECDE1-62BF-4142-85F9-2941C735C39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B20D205-DEEE-46F5-8314-D995A1E9C142}" type="sibTrans" cxnId="{C10ECDE1-62BF-4142-85F9-2941C735C397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2216521-3689-4352-A927-8CB5E69A9C35}">
      <dgm:prSet/>
      <dgm:spPr/>
      <dgm:t>
        <a:bodyPr/>
        <a:lstStyle/>
        <a:p>
          <a:pPr rtl="0"/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+*AB*CD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A6762E-1DBE-4503-93EA-00EEE3E3EA32}" type="parTrans" cxnId="{C2CC8C3E-45E1-4C3D-802E-50700076AE6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E0CC12B-764E-4C13-843E-0F92376F7B7E}" type="sibTrans" cxnId="{C2CC8C3E-45E1-4C3D-802E-50700076AE6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2F3D542-2FC2-4AFE-8E50-E2685174590A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中序法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en-US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inorder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7E68AE8C-58F6-4B3C-952D-62DC38B5F116}" type="parTrans" cxnId="{58BFFDA8-2844-4521-A07B-DBDCEE3586DF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BFF6FC1-3ECF-4421-9B77-37C4BB0AFFAD}" type="sibTrans" cxnId="{58BFFDA8-2844-4521-A07B-DBDCEE3586DF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A50E1366-7447-4C4D-AC4C-70A17AF7891C}">
      <dgm:prSet/>
      <dgm:spPr/>
      <dgm:t>
        <a:bodyPr/>
        <a:lstStyle/>
        <a:p>
          <a:pPr rtl="0"/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A*B+C*D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8F435A2-5592-498A-8F00-16267B1FD969}" type="parTrans" cxnId="{BF5B432E-249E-4D99-8C2A-7E8A13A0EFDB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C8141815-9A09-48D8-9954-1CFB76A8CE59}" type="sibTrans" cxnId="{BF5B432E-249E-4D99-8C2A-7E8A13A0EFDB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184C4B4-F689-4EE6-BD92-541F3F2D531D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後序法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en-US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postorder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b="1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F100EE03-B02C-41B2-B82D-21561146D947}" type="parTrans" cxnId="{34CF22F0-B254-4428-81BA-547DEB24A77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BFAEB51-5CF1-4CB9-A36B-F94DB1C28A6C}" type="sibTrans" cxnId="{34CF22F0-B254-4428-81BA-547DEB24A778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5DB3B97-B7A6-4C5A-8BB3-7C143515DA97}">
      <dgm:prSet/>
      <dgm:spPr/>
      <dgm:t>
        <a:bodyPr/>
        <a:lstStyle/>
        <a:p>
          <a:pPr rtl="0"/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AB*CD*+</a:t>
          </a:r>
          <a:endParaRPr lang="zh-TW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6260062-2020-4C61-A8FD-9F020E527F47}" type="parTrans" cxnId="{B2CD2B62-F155-4BE8-AD56-F09C389877E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15F48AA2-8ABD-463F-9ED2-DB4AFC6C4040}" type="sibTrans" cxnId="{B2CD2B62-F155-4BE8-AD56-F09C389877EA}">
      <dgm:prSet/>
      <dgm:spPr/>
      <dgm:t>
        <a:bodyPr/>
        <a:lstStyle/>
        <a:p>
          <a:endParaRPr lang="zh-TW" altLang="en-US" b="1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54EE2D3-0DA0-42E3-98DB-48F00B11A82F}" type="pres">
      <dgm:prSet presAssocID="{6B470555-30D9-433A-949C-96E7CD7A0A28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A569548B-F86E-4354-AC1B-B68C7C0DE387}" type="pres">
      <dgm:prSet presAssocID="{3F7A4BBC-7895-45C6-8BE0-F91E75F90821}" presName="vertOne" presStyleCnt="0"/>
      <dgm:spPr/>
      <dgm:t>
        <a:bodyPr/>
        <a:lstStyle/>
        <a:p>
          <a:endParaRPr lang="zh-TW" altLang="en-US"/>
        </a:p>
      </dgm:t>
    </dgm:pt>
    <dgm:pt modelId="{547FAAD8-FAFC-4613-A4BE-5A5666369965}" type="pres">
      <dgm:prSet presAssocID="{3F7A4BBC-7895-45C6-8BE0-F91E75F90821}" presName="txOne" presStyleLbl="node0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8EC9E0EE-719F-4ACF-9F66-35246DBC8F55}" type="pres">
      <dgm:prSet presAssocID="{3F7A4BBC-7895-45C6-8BE0-F91E75F90821}" presName="parTransOne" presStyleCnt="0"/>
      <dgm:spPr/>
      <dgm:t>
        <a:bodyPr/>
        <a:lstStyle/>
        <a:p>
          <a:endParaRPr lang="zh-TW" altLang="en-US"/>
        </a:p>
      </dgm:t>
    </dgm:pt>
    <dgm:pt modelId="{681A65D1-6DE4-4AEE-950B-753785E8F450}" type="pres">
      <dgm:prSet presAssocID="{3F7A4BBC-7895-45C6-8BE0-F91E75F90821}" presName="horzOne" presStyleCnt="0"/>
      <dgm:spPr/>
      <dgm:t>
        <a:bodyPr/>
        <a:lstStyle/>
        <a:p>
          <a:endParaRPr lang="zh-TW" altLang="en-US"/>
        </a:p>
      </dgm:t>
    </dgm:pt>
    <dgm:pt modelId="{397F8750-46A7-4204-9F74-082D3A130299}" type="pres">
      <dgm:prSet presAssocID="{A2216521-3689-4352-A927-8CB5E69A9C35}" presName="vertTwo" presStyleCnt="0"/>
      <dgm:spPr/>
      <dgm:t>
        <a:bodyPr/>
        <a:lstStyle/>
        <a:p>
          <a:endParaRPr lang="zh-TW" altLang="en-US"/>
        </a:p>
      </dgm:t>
    </dgm:pt>
    <dgm:pt modelId="{38883DA3-32C4-4ED7-A906-1789FC2BE51B}" type="pres">
      <dgm:prSet presAssocID="{A2216521-3689-4352-A927-8CB5E69A9C35}" presName="txTwo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C7B99E4-A5AF-45D8-B1E7-A6DFF81F2B7A}" type="pres">
      <dgm:prSet presAssocID="{A2216521-3689-4352-A927-8CB5E69A9C35}" presName="horzTwo" presStyleCnt="0"/>
      <dgm:spPr/>
      <dgm:t>
        <a:bodyPr/>
        <a:lstStyle/>
        <a:p>
          <a:endParaRPr lang="zh-TW" altLang="en-US"/>
        </a:p>
      </dgm:t>
    </dgm:pt>
    <dgm:pt modelId="{4DD60CBB-9A88-4D89-B354-2AE06113C2C3}" type="pres">
      <dgm:prSet presAssocID="{DB20D205-DEEE-46F5-8314-D995A1E9C142}" presName="sibSpaceOne" presStyleCnt="0"/>
      <dgm:spPr/>
      <dgm:t>
        <a:bodyPr/>
        <a:lstStyle/>
        <a:p>
          <a:endParaRPr lang="zh-TW" altLang="en-US"/>
        </a:p>
      </dgm:t>
    </dgm:pt>
    <dgm:pt modelId="{8659CCB3-C41D-4D43-9967-7784F908FC0A}" type="pres">
      <dgm:prSet presAssocID="{32F3D542-2FC2-4AFE-8E50-E2685174590A}" presName="vertOne" presStyleCnt="0"/>
      <dgm:spPr/>
      <dgm:t>
        <a:bodyPr/>
        <a:lstStyle/>
        <a:p>
          <a:endParaRPr lang="zh-TW" altLang="en-US"/>
        </a:p>
      </dgm:t>
    </dgm:pt>
    <dgm:pt modelId="{6A7D3B0E-5E79-4492-A03F-79EC8587720D}" type="pres">
      <dgm:prSet presAssocID="{32F3D542-2FC2-4AFE-8E50-E2685174590A}" presName="txOne" presStyleLbl="node0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F46AFF2F-CE9D-4F95-A9ED-D18356D0DCD3}" type="pres">
      <dgm:prSet presAssocID="{32F3D542-2FC2-4AFE-8E50-E2685174590A}" presName="parTransOne" presStyleCnt="0"/>
      <dgm:spPr/>
      <dgm:t>
        <a:bodyPr/>
        <a:lstStyle/>
        <a:p>
          <a:endParaRPr lang="zh-TW" altLang="en-US"/>
        </a:p>
      </dgm:t>
    </dgm:pt>
    <dgm:pt modelId="{51E9D411-408E-49AE-87A1-AF2897BC3883}" type="pres">
      <dgm:prSet presAssocID="{32F3D542-2FC2-4AFE-8E50-E2685174590A}" presName="horzOne" presStyleCnt="0"/>
      <dgm:spPr/>
      <dgm:t>
        <a:bodyPr/>
        <a:lstStyle/>
        <a:p>
          <a:endParaRPr lang="zh-TW" altLang="en-US"/>
        </a:p>
      </dgm:t>
    </dgm:pt>
    <dgm:pt modelId="{2C2042A9-1215-4480-9AAF-F5B086AC292E}" type="pres">
      <dgm:prSet presAssocID="{A50E1366-7447-4C4D-AC4C-70A17AF7891C}" presName="vertTwo" presStyleCnt="0"/>
      <dgm:spPr/>
      <dgm:t>
        <a:bodyPr/>
        <a:lstStyle/>
        <a:p>
          <a:endParaRPr lang="zh-TW" altLang="en-US"/>
        </a:p>
      </dgm:t>
    </dgm:pt>
    <dgm:pt modelId="{716CBBD1-D2C2-4FAC-AB61-F9A1CEE28AF4}" type="pres">
      <dgm:prSet presAssocID="{A50E1366-7447-4C4D-AC4C-70A17AF7891C}" presName="txTwo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A5CE8E-F17F-4194-8800-9FEA5AE253AB}" type="pres">
      <dgm:prSet presAssocID="{A50E1366-7447-4C4D-AC4C-70A17AF7891C}" presName="horzTwo" presStyleCnt="0"/>
      <dgm:spPr/>
      <dgm:t>
        <a:bodyPr/>
        <a:lstStyle/>
        <a:p>
          <a:endParaRPr lang="zh-TW" altLang="en-US"/>
        </a:p>
      </dgm:t>
    </dgm:pt>
    <dgm:pt modelId="{AF601FD7-0A14-4A8D-887B-9E5DE404794A}" type="pres">
      <dgm:prSet presAssocID="{3BFF6FC1-3ECF-4421-9B77-37C4BB0AFFAD}" presName="sibSpaceOne" presStyleCnt="0"/>
      <dgm:spPr/>
      <dgm:t>
        <a:bodyPr/>
        <a:lstStyle/>
        <a:p>
          <a:endParaRPr lang="zh-TW" altLang="en-US"/>
        </a:p>
      </dgm:t>
    </dgm:pt>
    <dgm:pt modelId="{D971AB50-E694-4666-9584-198961D72E16}" type="pres">
      <dgm:prSet presAssocID="{D184C4B4-F689-4EE6-BD92-541F3F2D531D}" presName="vertOne" presStyleCnt="0"/>
      <dgm:spPr/>
      <dgm:t>
        <a:bodyPr/>
        <a:lstStyle/>
        <a:p>
          <a:endParaRPr lang="zh-TW" altLang="en-US"/>
        </a:p>
      </dgm:t>
    </dgm:pt>
    <dgm:pt modelId="{66CA22BB-8E57-4A66-A84D-D361F627A364}" type="pres">
      <dgm:prSet presAssocID="{D184C4B4-F689-4EE6-BD92-541F3F2D531D}" presName="txOne" presStyleLbl="node0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E1AD318-49A1-4F35-872B-26E2B3D475F9}" type="pres">
      <dgm:prSet presAssocID="{D184C4B4-F689-4EE6-BD92-541F3F2D531D}" presName="parTransOne" presStyleCnt="0"/>
      <dgm:spPr/>
      <dgm:t>
        <a:bodyPr/>
        <a:lstStyle/>
        <a:p>
          <a:endParaRPr lang="zh-TW" altLang="en-US"/>
        </a:p>
      </dgm:t>
    </dgm:pt>
    <dgm:pt modelId="{5608D1D1-3A21-422D-BDE6-6200BB9810CF}" type="pres">
      <dgm:prSet presAssocID="{D184C4B4-F689-4EE6-BD92-541F3F2D531D}" presName="horzOne" presStyleCnt="0"/>
      <dgm:spPr/>
      <dgm:t>
        <a:bodyPr/>
        <a:lstStyle/>
        <a:p>
          <a:endParaRPr lang="zh-TW" altLang="en-US"/>
        </a:p>
      </dgm:t>
    </dgm:pt>
    <dgm:pt modelId="{EFFCC1AB-1A6D-4CE5-8DA2-6814C2134895}" type="pres">
      <dgm:prSet presAssocID="{35DB3B97-B7A6-4C5A-8BB3-7C143515DA97}" presName="vertTwo" presStyleCnt="0"/>
      <dgm:spPr/>
      <dgm:t>
        <a:bodyPr/>
        <a:lstStyle/>
        <a:p>
          <a:endParaRPr lang="zh-TW" altLang="en-US"/>
        </a:p>
      </dgm:t>
    </dgm:pt>
    <dgm:pt modelId="{93A01245-F1A6-4B94-AE03-EA67FAF82D0E}" type="pres">
      <dgm:prSet presAssocID="{35DB3B97-B7A6-4C5A-8BB3-7C143515DA97}" presName="txTwo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C5F83A16-CD41-4991-B3C4-E0D4731BE5FB}" type="pres">
      <dgm:prSet presAssocID="{35DB3B97-B7A6-4C5A-8BB3-7C143515DA97}" presName="horzTwo" presStyleCnt="0"/>
      <dgm:spPr/>
      <dgm:t>
        <a:bodyPr/>
        <a:lstStyle/>
        <a:p>
          <a:endParaRPr lang="zh-TW" altLang="en-US"/>
        </a:p>
      </dgm:t>
    </dgm:pt>
  </dgm:ptLst>
  <dgm:cxnLst>
    <dgm:cxn modelId="{C10ECDE1-62BF-4142-85F9-2941C735C397}" srcId="{6B470555-30D9-433A-949C-96E7CD7A0A28}" destId="{3F7A4BBC-7895-45C6-8BE0-F91E75F90821}" srcOrd="0" destOrd="0" parTransId="{AC89FDF7-342C-4146-BF9A-963F74ADBFA4}" sibTransId="{DB20D205-DEEE-46F5-8314-D995A1E9C142}"/>
    <dgm:cxn modelId="{D35C875B-631A-446F-9E42-30AE6FF382D7}" type="presOf" srcId="{A2216521-3689-4352-A927-8CB5E69A9C35}" destId="{38883DA3-32C4-4ED7-A906-1789FC2BE51B}" srcOrd="0" destOrd="0" presId="urn:microsoft.com/office/officeart/2005/8/layout/hierarchy4"/>
    <dgm:cxn modelId="{B2CD2B62-F155-4BE8-AD56-F09C389877EA}" srcId="{D184C4B4-F689-4EE6-BD92-541F3F2D531D}" destId="{35DB3B97-B7A6-4C5A-8BB3-7C143515DA97}" srcOrd="0" destOrd="0" parTransId="{E6260062-2020-4C61-A8FD-9F020E527F47}" sibTransId="{15F48AA2-8ABD-463F-9ED2-DB4AFC6C4040}"/>
    <dgm:cxn modelId="{08ED9447-A95F-4F97-ADFD-FCED31F1AA23}" type="presOf" srcId="{6B470555-30D9-433A-949C-96E7CD7A0A28}" destId="{E54EE2D3-0DA0-42E3-98DB-48F00B11A82F}" srcOrd="0" destOrd="0" presId="urn:microsoft.com/office/officeart/2005/8/layout/hierarchy4"/>
    <dgm:cxn modelId="{F703ADB6-667A-4494-9E22-1A5451F81158}" type="presOf" srcId="{32F3D542-2FC2-4AFE-8E50-E2685174590A}" destId="{6A7D3B0E-5E79-4492-A03F-79EC8587720D}" srcOrd="0" destOrd="0" presId="urn:microsoft.com/office/officeart/2005/8/layout/hierarchy4"/>
    <dgm:cxn modelId="{58BFFDA8-2844-4521-A07B-DBDCEE3586DF}" srcId="{6B470555-30D9-433A-949C-96E7CD7A0A28}" destId="{32F3D542-2FC2-4AFE-8E50-E2685174590A}" srcOrd="1" destOrd="0" parTransId="{7E68AE8C-58F6-4B3C-952D-62DC38B5F116}" sibTransId="{3BFF6FC1-3ECF-4421-9B77-37C4BB0AFFAD}"/>
    <dgm:cxn modelId="{4D6787EF-DF47-40D8-868C-420BB5CBE5A8}" type="presOf" srcId="{D184C4B4-F689-4EE6-BD92-541F3F2D531D}" destId="{66CA22BB-8E57-4A66-A84D-D361F627A364}" srcOrd="0" destOrd="0" presId="urn:microsoft.com/office/officeart/2005/8/layout/hierarchy4"/>
    <dgm:cxn modelId="{4B80EAEB-10FF-47B1-BCB6-90F55341FA69}" type="presOf" srcId="{35DB3B97-B7A6-4C5A-8BB3-7C143515DA97}" destId="{93A01245-F1A6-4B94-AE03-EA67FAF82D0E}" srcOrd="0" destOrd="0" presId="urn:microsoft.com/office/officeart/2005/8/layout/hierarchy4"/>
    <dgm:cxn modelId="{34CF22F0-B254-4428-81BA-547DEB24A778}" srcId="{6B470555-30D9-433A-949C-96E7CD7A0A28}" destId="{D184C4B4-F689-4EE6-BD92-541F3F2D531D}" srcOrd="2" destOrd="0" parTransId="{F100EE03-B02C-41B2-B82D-21561146D947}" sibTransId="{EBFAEB51-5CF1-4CB9-A36B-F94DB1C28A6C}"/>
    <dgm:cxn modelId="{7F61AC36-F510-4D89-9C33-3F5D3F7ECB57}" type="presOf" srcId="{A50E1366-7447-4C4D-AC4C-70A17AF7891C}" destId="{716CBBD1-D2C2-4FAC-AB61-F9A1CEE28AF4}" srcOrd="0" destOrd="0" presId="urn:microsoft.com/office/officeart/2005/8/layout/hierarchy4"/>
    <dgm:cxn modelId="{C2CC8C3E-45E1-4C3D-802E-50700076AE6A}" srcId="{3F7A4BBC-7895-45C6-8BE0-F91E75F90821}" destId="{A2216521-3689-4352-A927-8CB5E69A9C35}" srcOrd="0" destOrd="0" parTransId="{46A6762E-1DBE-4503-93EA-00EEE3E3EA32}" sibTransId="{1E0CC12B-764E-4C13-843E-0F92376F7B7E}"/>
    <dgm:cxn modelId="{DED133D9-9FB1-4AF9-AC8F-195113C3E5D6}" type="presOf" srcId="{3F7A4BBC-7895-45C6-8BE0-F91E75F90821}" destId="{547FAAD8-FAFC-4613-A4BE-5A5666369965}" srcOrd="0" destOrd="0" presId="urn:microsoft.com/office/officeart/2005/8/layout/hierarchy4"/>
    <dgm:cxn modelId="{BF5B432E-249E-4D99-8C2A-7E8A13A0EFDB}" srcId="{32F3D542-2FC2-4AFE-8E50-E2685174590A}" destId="{A50E1366-7447-4C4D-AC4C-70A17AF7891C}" srcOrd="0" destOrd="0" parTransId="{18F435A2-5592-498A-8F00-16267B1FD969}" sibTransId="{C8141815-9A09-48D8-9954-1CFB76A8CE59}"/>
    <dgm:cxn modelId="{08A8D510-C776-4BA3-8E82-504EECCCE8EB}" type="presParOf" srcId="{E54EE2D3-0DA0-42E3-98DB-48F00B11A82F}" destId="{A569548B-F86E-4354-AC1B-B68C7C0DE387}" srcOrd="0" destOrd="0" presId="urn:microsoft.com/office/officeart/2005/8/layout/hierarchy4"/>
    <dgm:cxn modelId="{F37B849F-817B-4805-B6BC-700576623420}" type="presParOf" srcId="{A569548B-F86E-4354-AC1B-B68C7C0DE387}" destId="{547FAAD8-FAFC-4613-A4BE-5A5666369965}" srcOrd="0" destOrd="0" presId="urn:microsoft.com/office/officeart/2005/8/layout/hierarchy4"/>
    <dgm:cxn modelId="{2C57F58F-E9FE-408E-A12D-2F24821E39D5}" type="presParOf" srcId="{A569548B-F86E-4354-AC1B-B68C7C0DE387}" destId="{8EC9E0EE-719F-4ACF-9F66-35246DBC8F55}" srcOrd="1" destOrd="0" presId="urn:microsoft.com/office/officeart/2005/8/layout/hierarchy4"/>
    <dgm:cxn modelId="{42A19533-222E-4B3F-A75B-2D69D595248E}" type="presParOf" srcId="{A569548B-F86E-4354-AC1B-B68C7C0DE387}" destId="{681A65D1-6DE4-4AEE-950B-753785E8F450}" srcOrd="2" destOrd="0" presId="urn:microsoft.com/office/officeart/2005/8/layout/hierarchy4"/>
    <dgm:cxn modelId="{0A317AFC-C48F-4B2E-BF36-8A4935CA4673}" type="presParOf" srcId="{681A65D1-6DE4-4AEE-950B-753785E8F450}" destId="{397F8750-46A7-4204-9F74-082D3A130299}" srcOrd="0" destOrd="0" presId="urn:microsoft.com/office/officeart/2005/8/layout/hierarchy4"/>
    <dgm:cxn modelId="{8166AED1-75C2-481B-A945-9E2B0D7DFD6B}" type="presParOf" srcId="{397F8750-46A7-4204-9F74-082D3A130299}" destId="{38883DA3-32C4-4ED7-A906-1789FC2BE51B}" srcOrd="0" destOrd="0" presId="urn:microsoft.com/office/officeart/2005/8/layout/hierarchy4"/>
    <dgm:cxn modelId="{0A3C7968-154E-4583-B43C-F09BD76D3970}" type="presParOf" srcId="{397F8750-46A7-4204-9F74-082D3A130299}" destId="{4C7B99E4-A5AF-45D8-B1E7-A6DFF81F2B7A}" srcOrd="1" destOrd="0" presId="urn:microsoft.com/office/officeart/2005/8/layout/hierarchy4"/>
    <dgm:cxn modelId="{6132E735-1F88-46FF-AF4C-9762C9F2C246}" type="presParOf" srcId="{E54EE2D3-0DA0-42E3-98DB-48F00B11A82F}" destId="{4DD60CBB-9A88-4D89-B354-2AE06113C2C3}" srcOrd="1" destOrd="0" presId="urn:microsoft.com/office/officeart/2005/8/layout/hierarchy4"/>
    <dgm:cxn modelId="{F9E46779-CC6D-4202-BF66-5258E98EF6F6}" type="presParOf" srcId="{E54EE2D3-0DA0-42E3-98DB-48F00B11A82F}" destId="{8659CCB3-C41D-4D43-9967-7784F908FC0A}" srcOrd="2" destOrd="0" presId="urn:microsoft.com/office/officeart/2005/8/layout/hierarchy4"/>
    <dgm:cxn modelId="{A3622F45-85C8-44CF-912A-6A2DA069C9B4}" type="presParOf" srcId="{8659CCB3-C41D-4D43-9967-7784F908FC0A}" destId="{6A7D3B0E-5E79-4492-A03F-79EC8587720D}" srcOrd="0" destOrd="0" presId="urn:microsoft.com/office/officeart/2005/8/layout/hierarchy4"/>
    <dgm:cxn modelId="{A5971940-685A-49DC-AEA5-96033B457637}" type="presParOf" srcId="{8659CCB3-C41D-4D43-9967-7784F908FC0A}" destId="{F46AFF2F-CE9D-4F95-A9ED-D18356D0DCD3}" srcOrd="1" destOrd="0" presId="urn:microsoft.com/office/officeart/2005/8/layout/hierarchy4"/>
    <dgm:cxn modelId="{AAD1BB00-B1CF-487F-99F1-7C156BD89101}" type="presParOf" srcId="{8659CCB3-C41D-4D43-9967-7784F908FC0A}" destId="{51E9D411-408E-49AE-87A1-AF2897BC3883}" srcOrd="2" destOrd="0" presId="urn:microsoft.com/office/officeart/2005/8/layout/hierarchy4"/>
    <dgm:cxn modelId="{4A2D9A23-BEF2-4464-A4E2-3315C945AC65}" type="presParOf" srcId="{51E9D411-408E-49AE-87A1-AF2897BC3883}" destId="{2C2042A9-1215-4480-9AAF-F5B086AC292E}" srcOrd="0" destOrd="0" presId="urn:microsoft.com/office/officeart/2005/8/layout/hierarchy4"/>
    <dgm:cxn modelId="{5916234D-50DA-4DDF-87FC-F4926B62B23F}" type="presParOf" srcId="{2C2042A9-1215-4480-9AAF-F5B086AC292E}" destId="{716CBBD1-D2C2-4FAC-AB61-F9A1CEE28AF4}" srcOrd="0" destOrd="0" presId="urn:microsoft.com/office/officeart/2005/8/layout/hierarchy4"/>
    <dgm:cxn modelId="{D7C8D6DF-9D3A-4431-85C7-6255B59A2CF0}" type="presParOf" srcId="{2C2042A9-1215-4480-9AAF-F5B086AC292E}" destId="{ACA5CE8E-F17F-4194-8800-9FEA5AE253AB}" srcOrd="1" destOrd="0" presId="urn:microsoft.com/office/officeart/2005/8/layout/hierarchy4"/>
    <dgm:cxn modelId="{BB2B62BA-610E-4B89-9EEB-CAF14AAE4AA5}" type="presParOf" srcId="{E54EE2D3-0DA0-42E3-98DB-48F00B11A82F}" destId="{AF601FD7-0A14-4A8D-887B-9E5DE404794A}" srcOrd="3" destOrd="0" presId="urn:microsoft.com/office/officeart/2005/8/layout/hierarchy4"/>
    <dgm:cxn modelId="{63368B58-0C06-4184-B111-30374701759D}" type="presParOf" srcId="{E54EE2D3-0DA0-42E3-98DB-48F00B11A82F}" destId="{D971AB50-E694-4666-9584-198961D72E16}" srcOrd="4" destOrd="0" presId="urn:microsoft.com/office/officeart/2005/8/layout/hierarchy4"/>
    <dgm:cxn modelId="{CEAE3C19-F8BB-4E0E-9976-0F80FEE0BCE3}" type="presParOf" srcId="{D971AB50-E694-4666-9584-198961D72E16}" destId="{66CA22BB-8E57-4A66-A84D-D361F627A364}" srcOrd="0" destOrd="0" presId="urn:microsoft.com/office/officeart/2005/8/layout/hierarchy4"/>
    <dgm:cxn modelId="{44321542-72A2-4B86-BBB3-2A614B5E02D7}" type="presParOf" srcId="{D971AB50-E694-4666-9584-198961D72E16}" destId="{3E1AD318-49A1-4F35-872B-26E2B3D475F9}" srcOrd="1" destOrd="0" presId="urn:microsoft.com/office/officeart/2005/8/layout/hierarchy4"/>
    <dgm:cxn modelId="{47D67CE6-112E-4784-B27F-865537BC0308}" type="presParOf" srcId="{D971AB50-E694-4666-9584-198961D72E16}" destId="{5608D1D1-3A21-422D-BDE6-6200BB9810CF}" srcOrd="2" destOrd="0" presId="urn:microsoft.com/office/officeart/2005/8/layout/hierarchy4"/>
    <dgm:cxn modelId="{6474DAA9-710B-4FAA-AE80-CB18968F9E09}" type="presParOf" srcId="{5608D1D1-3A21-422D-BDE6-6200BB9810CF}" destId="{EFFCC1AB-1A6D-4CE5-8DA2-6814C2134895}" srcOrd="0" destOrd="0" presId="urn:microsoft.com/office/officeart/2005/8/layout/hierarchy4"/>
    <dgm:cxn modelId="{5615671C-A17C-440A-B024-AA31CF075B6B}" type="presParOf" srcId="{EFFCC1AB-1A6D-4CE5-8DA2-6814C2134895}" destId="{93A01245-F1A6-4B94-AE03-EA67FAF82D0E}" srcOrd="0" destOrd="0" presId="urn:microsoft.com/office/officeart/2005/8/layout/hierarchy4"/>
    <dgm:cxn modelId="{08201B2F-5B93-493A-8D7A-C45E2B49F6EA}" type="presParOf" srcId="{EFFCC1AB-1A6D-4CE5-8DA2-6814C2134895}" destId="{C5F83A16-CD41-4991-B3C4-E0D4731BE5FB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48DD0-DF18-4402-9439-BDAD67ECD272}">
      <dsp:nvSpPr>
        <dsp:cNvPr id="0" name=""/>
        <dsp:cNvSpPr/>
      </dsp:nvSpPr>
      <dsp:spPr>
        <a:xfrm rot="5400000">
          <a:off x="-164976" y="169290"/>
          <a:ext cx="1099842" cy="769889"/>
        </a:xfrm>
        <a:prstGeom prst="chevron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 </a:t>
          </a:r>
          <a:endParaRPr lang="zh-TW" sz="20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" y="389259"/>
        <a:ext cx="769889" cy="329953"/>
      </dsp:txXfrm>
    </dsp:sp>
    <dsp:sp modelId="{6427DD08-017E-4E2A-B5C6-17B051727E6F}">
      <dsp:nvSpPr>
        <dsp:cNvPr id="0" name=""/>
        <dsp:cNvSpPr/>
      </dsp:nvSpPr>
      <dsp:spPr>
        <a:xfrm rot="5400000">
          <a:off x="4142108" y="-3367904"/>
          <a:ext cx="715273" cy="74597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利用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malloc</a:t>
          </a: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函數建立一個新的節點，並利用局部變數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指到該節點</a:t>
          </a:r>
          <a:endParaRPr lang="zh-TW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769890" y="39231"/>
        <a:ext cx="7424793" cy="645439"/>
      </dsp:txXfrm>
    </dsp:sp>
    <dsp:sp modelId="{04388747-AF5B-402D-9D36-FBA77EF081F3}">
      <dsp:nvSpPr>
        <dsp:cNvPr id="0" name=""/>
        <dsp:cNvSpPr/>
      </dsp:nvSpPr>
      <dsp:spPr>
        <a:xfrm rot="5400000">
          <a:off x="-164976" y="1126719"/>
          <a:ext cx="1099842" cy="769889"/>
        </a:xfrm>
        <a:prstGeom prst="chevron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0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20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 </a:t>
          </a:r>
          <a:endParaRPr lang="zh-TW" sz="20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" y="1346688"/>
        <a:ext cx="769889" cy="329953"/>
      </dsp:txXfrm>
    </dsp:sp>
    <dsp:sp modelId="{A993F8DA-02A1-4460-A760-99CEC8E44D7E}">
      <dsp:nvSpPr>
        <dsp:cNvPr id="0" name=""/>
        <dsp:cNvSpPr/>
      </dsp:nvSpPr>
      <dsp:spPr>
        <a:xfrm rot="5400000">
          <a:off x="4142296" y="-2410662"/>
          <a:ext cx="714897" cy="74597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把數值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7</a:t>
          </a: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指定給節點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的欄位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data</a:t>
          </a:r>
          <a:endParaRPr lang="zh-TW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769890" y="996642"/>
        <a:ext cx="7424812" cy="645101"/>
      </dsp:txXfrm>
    </dsp:sp>
    <dsp:sp modelId="{2E8C35BC-1B22-4333-B58F-90ABEBDDE940}">
      <dsp:nvSpPr>
        <dsp:cNvPr id="0" name=""/>
        <dsp:cNvSpPr/>
      </dsp:nvSpPr>
      <dsp:spPr>
        <a:xfrm rot="5400000">
          <a:off x="-164976" y="2240415"/>
          <a:ext cx="1099842" cy="769889"/>
        </a:xfrm>
        <a:prstGeom prst="chevron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0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20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 </a:t>
          </a:r>
          <a:endParaRPr lang="zh-TW" sz="20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" y="2460384"/>
        <a:ext cx="769889" cy="329953"/>
      </dsp:txXfrm>
    </dsp:sp>
    <dsp:sp modelId="{7C7E858C-23E5-4916-96E5-4D6559AA4C8E}">
      <dsp:nvSpPr>
        <dsp:cNvPr id="0" name=""/>
        <dsp:cNvSpPr/>
      </dsp:nvSpPr>
      <dsp:spPr>
        <a:xfrm rot="5400000">
          <a:off x="3986030" y="-1296967"/>
          <a:ext cx="1027429" cy="74597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just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把節點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的欄位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next</a:t>
          </a: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設定如正式參數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的值，也就是將節點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的欄位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next</a:t>
          </a: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所指到的節點。注意到，由於正式參數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會對應到真實參數 </a:t>
          </a:r>
          <a:r>
            <a:rPr 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front</a:t>
          </a:r>
          <a:r>
            <a:rPr 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，所以新的節點會指到串列的第一個節點</a:t>
          </a:r>
          <a:endParaRPr lang="zh-TW" sz="16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769890" y="1969328"/>
        <a:ext cx="7409555" cy="927119"/>
      </dsp:txXfrm>
    </dsp:sp>
    <dsp:sp modelId="{33444480-8BA9-4DEC-B1B0-377668A0E440}">
      <dsp:nvSpPr>
        <dsp:cNvPr id="0" name=""/>
        <dsp:cNvSpPr/>
      </dsp:nvSpPr>
      <dsp:spPr>
        <a:xfrm rot="5400000">
          <a:off x="-164976" y="3202159"/>
          <a:ext cx="1099842" cy="769889"/>
        </a:xfrm>
        <a:prstGeom prst="chevron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0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20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4 </a:t>
          </a:r>
          <a:endParaRPr lang="zh-TW" sz="20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" y="3422128"/>
        <a:ext cx="769889" cy="329953"/>
      </dsp:txXfrm>
    </dsp:sp>
    <dsp:sp modelId="{01D60D8A-1044-4CC1-A2C4-31E5B5FA8A67}">
      <dsp:nvSpPr>
        <dsp:cNvPr id="0" name=""/>
        <dsp:cNvSpPr/>
      </dsp:nvSpPr>
      <dsp:spPr>
        <a:xfrm rot="5400000">
          <a:off x="4142296" y="-217175"/>
          <a:ext cx="714897" cy="745971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最後將參數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p(</a:t>
          </a: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也就是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front)</a:t>
          </a: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，指到新建立的節點</a:t>
          </a:r>
          <a:endParaRPr lang="zh-TW" sz="18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769890" y="3190129"/>
        <a:ext cx="7424812" cy="6451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413E5-BC90-4129-8420-99FD20B94FCB}">
      <dsp:nvSpPr>
        <dsp:cNvPr id="0" name=""/>
        <dsp:cNvSpPr/>
      </dsp:nvSpPr>
      <dsp:spPr>
        <a:xfrm>
          <a:off x="0" y="226562"/>
          <a:ext cx="8229600" cy="606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08" tIns="229108" rIns="638708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將局部變數</a:t>
          </a:r>
          <a:r>
            <a:rPr lang="en-US" altLang="zh-TW" sz="1400" b="1" kern="12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指到第一個鏈結串列的起始節點。</a:t>
          </a:r>
          <a:endParaRPr lang="zh-TW" sz="1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226562"/>
        <a:ext cx="8229600" cy="606375"/>
      </dsp:txXfrm>
    </dsp:sp>
    <dsp:sp modelId="{08F887C3-7ECB-4A43-B10A-B0AF8357DF70}">
      <dsp:nvSpPr>
        <dsp:cNvPr id="0" name=""/>
        <dsp:cNvSpPr/>
      </dsp:nvSpPr>
      <dsp:spPr>
        <a:xfrm>
          <a:off x="411480" y="64202"/>
          <a:ext cx="5760720" cy="3247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 </a:t>
          </a:r>
          <a:endParaRPr lang="zh-TW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27332" y="80054"/>
        <a:ext cx="5729016" cy="293016"/>
      </dsp:txXfrm>
    </dsp:sp>
    <dsp:sp modelId="{C41C2833-4561-4816-9ACA-601EDC8EB0F8}">
      <dsp:nvSpPr>
        <dsp:cNvPr id="0" name=""/>
        <dsp:cNvSpPr/>
      </dsp:nvSpPr>
      <dsp:spPr>
        <a:xfrm>
          <a:off x="0" y="1054697"/>
          <a:ext cx="8229600" cy="606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08" tIns="229108" rIns="638708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將參數</a:t>
          </a:r>
          <a:r>
            <a:rPr lang="en-US" altLang="zh-TW" sz="1400" b="1" kern="12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p</a:t>
          </a: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指到第一個鏈結串列的第二個節點。</a:t>
          </a:r>
          <a:endParaRPr lang="zh-TW" sz="1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1054697"/>
        <a:ext cx="8229600" cy="606375"/>
      </dsp:txXfrm>
    </dsp:sp>
    <dsp:sp modelId="{F4E45BC0-11C2-4DF0-BB77-C44865E6909C}">
      <dsp:nvSpPr>
        <dsp:cNvPr id="0" name=""/>
        <dsp:cNvSpPr/>
      </dsp:nvSpPr>
      <dsp:spPr>
        <a:xfrm>
          <a:off x="411480" y="892337"/>
          <a:ext cx="5760720" cy="324720"/>
        </a:xfrm>
        <a:prstGeom prst="round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shade val="51000"/>
                <a:satMod val="130000"/>
              </a:schemeClr>
            </a:gs>
            <a:gs pos="80000">
              <a:schemeClr val="accent3">
                <a:hueOff val="3750088"/>
                <a:satOff val="-5627"/>
                <a:lumOff val="-915"/>
                <a:alphaOff val="0"/>
                <a:shade val="93000"/>
                <a:satMod val="13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 </a:t>
          </a:r>
          <a:endParaRPr lang="zh-TW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27332" y="908189"/>
        <a:ext cx="5729016" cy="293016"/>
      </dsp:txXfrm>
    </dsp:sp>
    <dsp:sp modelId="{6E03EA92-57C8-4FAB-AE31-897DFA64A3CD}">
      <dsp:nvSpPr>
        <dsp:cNvPr id="0" name=""/>
        <dsp:cNvSpPr/>
      </dsp:nvSpPr>
      <dsp:spPr>
        <a:xfrm>
          <a:off x="0" y="1882832"/>
          <a:ext cx="8229600" cy="117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08" tIns="229108" rIns="638708" bIns="99568" numCol="1" spcCol="1270" anchor="t" anchorCtr="0">
          <a:noAutofit/>
        </a:bodyPr>
        <a:lstStyle/>
        <a:p>
          <a:pPr marL="114300" lvl="1" indent="-114300" algn="just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將節點</a:t>
          </a:r>
          <a:r>
            <a:rPr lang="en-US" altLang="zh-TW" sz="1400" b="1" kern="12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的欄位</a:t>
          </a:r>
          <a:r>
            <a:rPr lang="en-US" altLang="zh-TW" sz="1400" b="1" kern="12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next</a:t>
          </a: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</a:t>
          </a:r>
          <a:r>
            <a:rPr lang="en-US" altLang="zh-TW" sz="1400" b="1" kern="12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q</a:t>
          </a: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所指到的節點，也就是第二個鏈結串列的起始節點；由於在第一個步驟，</a:t>
          </a:r>
          <a:r>
            <a:rPr lang="en-US" altLang="zh-TW" sz="1400" b="1" kern="12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已經指到第一個鏈結串列的起始節點，所以此一步驟會把兩個串列的鏈結建立起來。</a:t>
          </a:r>
          <a:endParaRPr lang="zh-TW" sz="1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1882832"/>
        <a:ext cx="8229600" cy="1178100"/>
      </dsp:txXfrm>
    </dsp:sp>
    <dsp:sp modelId="{8416743F-A19B-479B-9871-14954286F0C0}">
      <dsp:nvSpPr>
        <dsp:cNvPr id="0" name=""/>
        <dsp:cNvSpPr/>
      </dsp:nvSpPr>
      <dsp:spPr>
        <a:xfrm>
          <a:off x="411480" y="1720472"/>
          <a:ext cx="5760720" cy="324720"/>
        </a:xfrm>
        <a:prstGeom prst="round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shade val="51000"/>
                <a:satMod val="130000"/>
              </a:schemeClr>
            </a:gs>
            <a:gs pos="80000">
              <a:schemeClr val="accent3">
                <a:hueOff val="7500176"/>
                <a:satOff val="-11253"/>
                <a:lumOff val="-1830"/>
                <a:alphaOff val="0"/>
                <a:shade val="93000"/>
                <a:satMod val="13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 </a:t>
          </a:r>
          <a:endParaRPr lang="zh-TW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27332" y="1736324"/>
        <a:ext cx="5729016" cy="293016"/>
      </dsp:txXfrm>
    </dsp:sp>
    <dsp:sp modelId="{1CBAA9FF-A673-4572-B3E0-A9A6F1AF6258}">
      <dsp:nvSpPr>
        <dsp:cNvPr id="0" name=""/>
        <dsp:cNvSpPr/>
      </dsp:nvSpPr>
      <dsp:spPr>
        <a:xfrm>
          <a:off x="0" y="3282692"/>
          <a:ext cx="8229600" cy="8835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38708" tIns="229108" rIns="638708" bIns="99568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最後將參數</a:t>
          </a:r>
          <a:r>
            <a:rPr lang="en-US" altLang="zh-TW" sz="1400" b="1" kern="12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q</a:t>
          </a: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指到變數</a:t>
          </a:r>
          <a:r>
            <a:rPr lang="en-US" altLang="zh-TW" sz="1400" b="1" kern="1200" dirty="0" smtClean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temp</a:t>
          </a:r>
          <a:r>
            <a:rPr lang="zh-TW" altLang="en-US" sz="1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指到的節點。所以，現在第二個鏈結串列的起始節點，會是原本第一個鏈結串列的起始節點。</a:t>
          </a:r>
          <a:endParaRPr lang="zh-TW" sz="14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0" y="3282692"/>
        <a:ext cx="8229600" cy="883575"/>
      </dsp:txXfrm>
    </dsp:sp>
    <dsp:sp modelId="{3C3C3BEC-D3A1-45BF-A129-3EA21D3D85F6}">
      <dsp:nvSpPr>
        <dsp:cNvPr id="0" name=""/>
        <dsp:cNvSpPr/>
      </dsp:nvSpPr>
      <dsp:spPr>
        <a:xfrm>
          <a:off x="411480" y="3120332"/>
          <a:ext cx="5760720" cy="324720"/>
        </a:xfrm>
        <a:prstGeom prst="round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shade val="51000"/>
                <a:satMod val="130000"/>
              </a:schemeClr>
            </a:gs>
            <a:gs pos="80000">
              <a:schemeClr val="accent3">
                <a:hueOff val="11250264"/>
                <a:satOff val="-16880"/>
                <a:lumOff val="-2745"/>
                <a:alphaOff val="0"/>
                <a:shade val="93000"/>
                <a:satMod val="13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4 </a:t>
          </a:r>
          <a:endParaRPr lang="zh-TW" sz="18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27332" y="3136184"/>
        <a:ext cx="5729016" cy="293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FAAD8-FAFC-4613-A4BE-5A5666369965}">
      <dsp:nvSpPr>
        <dsp:cNvPr id="0" name=""/>
        <dsp:cNvSpPr/>
      </dsp:nvSpPr>
      <dsp:spPr>
        <a:xfrm>
          <a:off x="5863" y="282"/>
          <a:ext cx="2370849" cy="11585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前序法</a:t>
          </a:r>
          <a:r>
            <a:rPr lang="en-US" sz="2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(preorder)</a:t>
          </a:r>
          <a:endParaRPr lang="zh-TW" sz="2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795" y="34214"/>
        <a:ext cx="2302985" cy="1090656"/>
      </dsp:txXfrm>
    </dsp:sp>
    <dsp:sp modelId="{38883DA3-32C4-4ED7-A906-1789FC2BE51B}">
      <dsp:nvSpPr>
        <dsp:cNvPr id="0" name=""/>
        <dsp:cNvSpPr/>
      </dsp:nvSpPr>
      <dsp:spPr>
        <a:xfrm>
          <a:off x="5863" y="1362610"/>
          <a:ext cx="2370849" cy="115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+*AB*CD</a:t>
          </a:r>
          <a:endParaRPr lang="zh-TW" sz="2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795" y="1396542"/>
        <a:ext cx="2302985" cy="1090656"/>
      </dsp:txXfrm>
    </dsp:sp>
    <dsp:sp modelId="{6A7D3B0E-5E79-4492-A03F-79EC8587720D}">
      <dsp:nvSpPr>
        <dsp:cNvPr id="0" name=""/>
        <dsp:cNvSpPr/>
      </dsp:nvSpPr>
      <dsp:spPr>
        <a:xfrm>
          <a:off x="2775015" y="282"/>
          <a:ext cx="2370849" cy="11585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中序法</a:t>
          </a:r>
          <a:r>
            <a:rPr lang="en-US" sz="2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en-US" sz="22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inorder</a:t>
          </a:r>
          <a:r>
            <a:rPr lang="en-US" sz="2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sz="2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08947" y="34214"/>
        <a:ext cx="2302985" cy="1090656"/>
      </dsp:txXfrm>
    </dsp:sp>
    <dsp:sp modelId="{716CBBD1-D2C2-4FAC-AB61-F9A1CEE28AF4}">
      <dsp:nvSpPr>
        <dsp:cNvPr id="0" name=""/>
        <dsp:cNvSpPr/>
      </dsp:nvSpPr>
      <dsp:spPr>
        <a:xfrm>
          <a:off x="2775015" y="1362610"/>
          <a:ext cx="2370849" cy="115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A*B+C*D</a:t>
          </a:r>
          <a:endParaRPr lang="zh-TW" sz="2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08947" y="1396542"/>
        <a:ext cx="2302985" cy="1090656"/>
      </dsp:txXfrm>
    </dsp:sp>
    <dsp:sp modelId="{66CA22BB-8E57-4A66-A84D-D361F627A364}">
      <dsp:nvSpPr>
        <dsp:cNvPr id="0" name=""/>
        <dsp:cNvSpPr/>
      </dsp:nvSpPr>
      <dsp:spPr>
        <a:xfrm>
          <a:off x="5544167" y="282"/>
          <a:ext cx="2370849" cy="115852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後序法</a:t>
          </a:r>
          <a:r>
            <a:rPr lang="en-US" sz="2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en-US" sz="22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postorder</a:t>
          </a:r>
          <a:r>
            <a:rPr lang="en-US" sz="2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endParaRPr lang="zh-TW" sz="2200" b="1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578099" y="34214"/>
        <a:ext cx="2302985" cy="1090656"/>
      </dsp:txXfrm>
    </dsp:sp>
    <dsp:sp modelId="{93A01245-F1A6-4B94-AE03-EA67FAF82D0E}">
      <dsp:nvSpPr>
        <dsp:cNvPr id="0" name=""/>
        <dsp:cNvSpPr/>
      </dsp:nvSpPr>
      <dsp:spPr>
        <a:xfrm>
          <a:off x="5544167" y="1362610"/>
          <a:ext cx="2370849" cy="11585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AB*CD*+</a:t>
          </a:r>
          <a:endParaRPr lang="zh-TW" sz="2200" b="1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578099" y="1396542"/>
        <a:ext cx="2302985" cy="1090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B12AB-0481-4543-9448-EE76391C4D02}" type="datetimeFigureOut">
              <a:rPr lang="zh-TW" altLang="en-US" smtClean="0"/>
              <a:pPr/>
              <a:t>2022/4/7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245B1-C9B5-4CB2-8096-E56E4F101A5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8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gif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26078" y="502812"/>
            <a:ext cx="9170078" cy="63521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" name="圓角矩形圖說文字 277"/>
          <p:cNvSpPr/>
          <p:nvPr userDrawn="1"/>
        </p:nvSpPr>
        <p:spPr>
          <a:xfrm>
            <a:off x="272957" y="953725"/>
            <a:ext cx="2737212" cy="990044"/>
          </a:xfrm>
          <a:prstGeom prst="wedgeRoundRectCallout">
            <a:avLst>
              <a:gd name="adj1" fmla="val 34844"/>
              <a:gd name="adj2" fmla="val 81478"/>
              <a:gd name="adj3" fmla="val 16667"/>
            </a:avLst>
          </a:prstGeom>
          <a:solidFill>
            <a:srgbClr val="F2F2F2">
              <a:alpha val="20000"/>
            </a:srgbClr>
          </a:solidFill>
          <a:ln w="28575">
            <a:solidFill>
              <a:srgbClr val="000000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3157953" y="1043735"/>
            <a:ext cx="5476465" cy="966748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計算機簡介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22799" y="2393950"/>
            <a:ext cx="4194429" cy="3735388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29" name="矩形 28"/>
          <p:cNvSpPr/>
          <p:nvPr userDrawn="1"/>
        </p:nvSpPr>
        <p:spPr>
          <a:xfrm>
            <a:off x="11650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89693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 userDrawn="1"/>
        </p:nvSpPr>
        <p:spPr>
          <a:xfrm>
            <a:off x="258070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 userDrawn="1"/>
        </p:nvSpPr>
        <p:spPr>
          <a:xfrm>
            <a:off x="542093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694493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899696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1172884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1041261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1325284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1477684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1698757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197194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84032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 userDrawn="1"/>
        </p:nvSpPr>
        <p:spPr>
          <a:xfrm>
            <a:off x="212434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 userDrawn="1"/>
        </p:nvSpPr>
        <p:spPr>
          <a:xfrm>
            <a:off x="227674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 userDrawn="1"/>
        </p:nvSpPr>
        <p:spPr>
          <a:xfrm>
            <a:off x="2512458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 userDrawn="1"/>
        </p:nvSpPr>
        <p:spPr>
          <a:xfrm>
            <a:off x="2785646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 userDrawn="1"/>
        </p:nvSpPr>
        <p:spPr>
          <a:xfrm>
            <a:off x="2654023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 userDrawn="1"/>
        </p:nvSpPr>
        <p:spPr>
          <a:xfrm>
            <a:off x="2938046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 userDrawn="1"/>
        </p:nvSpPr>
        <p:spPr>
          <a:xfrm>
            <a:off x="3090446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 userDrawn="1"/>
        </p:nvSpPr>
        <p:spPr>
          <a:xfrm>
            <a:off x="3318937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 userDrawn="1"/>
        </p:nvSpPr>
        <p:spPr>
          <a:xfrm>
            <a:off x="359212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 userDrawn="1"/>
        </p:nvSpPr>
        <p:spPr>
          <a:xfrm>
            <a:off x="346050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 userDrawn="1"/>
        </p:nvSpPr>
        <p:spPr>
          <a:xfrm>
            <a:off x="374452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 userDrawn="1"/>
        </p:nvSpPr>
        <p:spPr>
          <a:xfrm>
            <a:off x="389692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 userDrawn="1"/>
        </p:nvSpPr>
        <p:spPr>
          <a:xfrm>
            <a:off x="4129027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 userDrawn="1"/>
        </p:nvSpPr>
        <p:spPr>
          <a:xfrm>
            <a:off x="440221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 userDrawn="1"/>
        </p:nvSpPr>
        <p:spPr>
          <a:xfrm>
            <a:off x="427059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 userDrawn="1"/>
        </p:nvSpPr>
        <p:spPr>
          <a:xfrm>
            <a:off x="455461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 userDrawn="1"/>
        </p:nvSpPr>
        <p:spPr>
          <a:xfrm>
            <a:off x="470701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 userDrawn="1"/>
        </p:nvSpPr>
        <p:spPr>
          <a:xfrm>
            <a:off x="4939117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 userDrawn="1"/>
        </p:nvSpPr>
        <p:spPr>
          <a:xfrm>
            <a:off x="521230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 userDrawn="1"/>
        </p:nvSpPr>
        <p:spPr>
          <a:xfrm>
            <a:off x="508068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 userDrawn="1"/>
        </p:nvSpPr>
        <p:spPr>
          <a:xfrm>
            <a:off x="536470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 userDrawn="1"/>
        </p:nvSpPr>
        <p:spPr>
          <a:xfrm>
            <a:off x="551710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 userDrawn="1"/>
        </p:nvSpPr>
        <p:spPr>
          <a:xfrm>
            <a:off x="5749207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 userDrawn="1"/>
        </p:nvSpPr>
        <p:spPr>
          <a:xfrm>
            <a:off x="602239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 userDrawn="1"/>
        </p:nvSpPr>
        <p:spPr>
          <a:xfrm>
            <a:off x="5890772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 userDrawn="1"/>
        </p:nvSpPr>
        <p:spPr>
          <a:xfrm>
            <a:off x="617479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 userDrawn="1"/>
        </p:nvSpPr>
        <p:spPr>
          <a:xfrm>
            <a:off x="632719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 userDrawn="1"/>
        </p:nvSpPr>
        <p:spPr>
          <a:xfrm>
            <a:off x="6563896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 userDrawn="1"/>
        </p:nvSpPr>
        <p:spPr>
          <a:xfrm>
            <a:off x="6837084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 userDrawn="1"/>
        </p:nvSpPr>
        <p:spPr>
          <a:xfrm>
            <a:off x="6705461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 userDrawn="1"/>
        </p:nvSpPr>
        <p:spPr>
          <a:xfrm>
            <a:off x="6989484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 userDrawn="1"/>
        </p:nvSpPr>
        <p:spPr>
          <a:xfrm>
            <a:off x="7141884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 userDrawn="1"/>
        </p:nvSpPr>
        <p:spPr>
          <a:xfrm>
            <a:off x="7369387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 userDrawn="1"/>
        </p:nvSpPr>
        <p:spPr>
          <a:xfrm>
            <a:off x="764257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 userDrawn="1"/>
        </p:nvSpPr>
        <p:spPr>
          <a:xfrm>
            <a:off x="7510952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 userDrawn="1"/>
        </p:nvSpPr>
        <p:spPr>
          <a:xfrm>
            <a:off x="779497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 userDrawn="1"/>
        </p:nvSpPr>
        <p:spPr>
          <a:xfrm>
            <a:off x="794737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 userDrawn="1"/>
        </p:nvSpPr>
        <p:spPr>
          <a:xfrm>
            <a:off x="8171734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 userDrawn="1"/>
        </p:nvSpPr>
        <p:spPr>
          <a:xfrm>
            <a:off x="844492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 userDrawn="1"/>
        </p:nvSpPr>
        <p:spPr>
          <a:xfrm>
            <a:off x="8313299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 userDrawn="1"/>
        </p:nvSpPr>
        <p:spPr>
          <a:xfrm>
            <a:off x="859732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 userDrawn="1"/>
        </p:nvSpPr>
        <p:spPr>
          <a:xfrm>
            <a:off x="874972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 userDrawn="1"/>
        </p:nvSpPr>
        <p:spPr>
          <a:xfrm>
            <a:off x="8969629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圖片版面配置區 274"/>
          <p:cNvSpPr>
            <a:spLocks noGrp="1"/>
          </p:cNvSpPr>
          <p:nvPr>
            <p:ph type="pic" sz="quarter" idx="13"/>
          </p:nvPr>
        </p:nvSpPr>
        <p:spPr>
          <a:xfrm>
            <a:off x="0" y="2393950"/>
            <a:ext cx="4622800" cy="373538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76" name="文字方塊 275"/>
          <p:cNvSpPr txBox="1"/>
          <p:nvPr userDrawn="1"/>
        </p:nvSpPr>
        <p:spPr>
          <a:xfrm>
            <a:off x="264913" y="975500"/>
            <a:ext cx="2768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</a:rPr>
              <a:t>CHAPTER</a:t>
            </a:r>
            <a:r>
              <a:rPr lang="zh-TW" altLang="en-US" sz="3600" b="1" dirty="0" smtClean="0">
                <a:solidFill>
                  <a:schemeClr val="bg1"/>
                </a:solidFill>
              </a:rPr>
              <a:t> </a:t>
            </a:r>
            <a:r>
              <a:rPr lang="en-US" altLang="zh-TW" sz="5400" b="1" dirty="0" smtClean="0">
                <a:solidFill>
                  <a:schemeClr val="accent5">
                    <a:lumMod val="50000"/>
                  </a:schemeClr>
                </a:solidFill>
              </a:rPr>
              <a:t>10</a:t>
            </a:r>
            <a:endParaRPr lang="zh-TW" altLang="en-US" sz="5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1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424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100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999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208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351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28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13865"/>
            <a:ext cx="8229600" cy="3912298"/>
          </a:xfrm>
        </p:spPr>
        <p:txBody>
          <a:bodyPr/>
          <a:lstStyle>
            <a:lvl1pPr marL="457200" indent="-457200" algn="just" hangingPunct="0">
              <a:buFontTx/>
              <a:buBlip>
                <a:blip r:embed="rId2"/>
              </a:buBlip>
              <a:defRPr sz="2800" b="1">
                <a:latin typeface="微軟正黑體" pitchFamily="34" charset="-120"/>
                <a:ea typeface="微軟正黑體" pitchFamily="34" charset="-120"/>
              </a:defRPr>
            </a:lvl1pPr>
            <a:lvl2pPr marL="914400" indent="-457200" algn="just" hangingPunct="0">
              <a:buClr>
                <a:schemeClr val="tx2"/>
              </a:buClr>
              <a:buFont typeface="Wingdings 3" panose="05040102010807070707" pitchFamily="18" charset="2"/>
              <a:buChar char=""/>
              <a:defRPr sz="2600" b="1">
                <a:latin typeface="微軟正黑體" pitchFamily="34" charset="-120"/>
                <a:ea typeface="微軟正黑體" pitchFamily="34" charset="-120"/>
              </a:defRPr>
            </a:lvl2pPr>
            <a:lvl3pPr marL="1257300" indent="-342900" algn="just" hangingPunct="0">
              <a:buClr>
                <a:schemeClr val="accent1"/>
              </a:buClr>
              <a:buFont typeface="微軟正黑體" panose="020B0604030504040204" pitchFamily="34" charset="-120"/>
              <a:buChar char="■"/>
              <a:defRPr b="1">
                <a:latin typeface="微軟正黑體" pitchFamily="34" charset="-120"/>
                <a:ea typeface="微軟正黑體" pitchFamily="34" charset="-120"/>
              </a:defRPr>
            </a:lvl3pPr>
            <a:lvl4pPr marL="1371600" indent="0" algn="just" hangingPunct="0">
              <a:buNone/>
              <a:defRPr b="1">
                <a:latin typeface="微軟正黑體" pitchFamily="34" charset="-120"/>
                <a:ea typeface="微軟正黑體" pitchFamily="34" charset="-120"/>
              </a:defRPr>
            </a:lvl4pPr>
            <a:lvl5pPr marL="1828800" indent="0" algn="just" hangingPunct="0">
              <a:buNone/>
              <a:defRPr b="1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10</a:t>
            </a:r>
            <a:endParaRPr lang="zh-TW" alt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30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78750"/>
            <a:ext cx="8229600" cy="4947413"/>
          </a:xfrm>
        </p:spPr>
        <p:txBody>
          <a:bodyPr/>
          <a:lstStyle>
            <a:lvl1pPr marL="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07</a:t>
            </a:r>
            <a:endParaRPr lang="zh-TW" alt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75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07</a:t>
            </a:r>
            <a:endParaRPr lang="zh-TW" alt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內容版面配置區 2"/>
          <p:cNvSpPr>
            <a:spLocks noGrp="1"/>
          </p:cNvSpPr>
          <p:nvPr>
            <p:ph idx="1"/>
          </p:nvPr>
        </p:nvSpPr>
        <p:spPr>
          <a:xfrm>
            <a:off x="457200" y="1133745"/>
            <a:ext cx="8229600" cy="4992418"/>
          </a:xfrm>
        </p:spPr>
        <p:txBody>
          <a:bodyPr/>
          <a:lstStyle>
            <a:lvl1pPr marL="457200" indent="-457200">
              <a:buFontTx/>
              <a:buBlip>
                <a:blip r:embed="rId4"/>
              </a:buBlip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720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50" y="838104"/>
            <a:ext cx="9144000" cy="5220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07</a:t>
            </a:r>
            <a:endParaRPr lang="zh-TW" alt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 userDrawn="1"/>
        </p:nvSpPr>
        <p:spPr>
          <a:xfrm>
            <a:off x="269865" y="1673805"/>
            <a:ext cx="8604269" cy="41404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683018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 userDrawn="1"/>
        </p:nvSpPr>
        <p:spPr>
          <a:xfrm>
            <a:off x="1151620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 userDrawn="1"/>
        </p:nvSpPr>
        <p:spPr>
          <a:xfrm>
            <a:off x="1601670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 userDrawn="1"/>
        </p:nvSpPr>
        <p:spPr>
          <a:xfrm>
            <a:off x="2051720" y="1180091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 userDrawn="1"/>
        </p:nvSpPr>
        <p:spPr>
          <a:xfrm>
            <a:off x="683018" y="1196984"/>
            <a:ext cx="22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IT</a:t>
            </a:r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　專     家</a:t>
            </a:r>
            <a:endParaRPr lang="en-US" altLang="zh-TW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4349" name="Picture 13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7232">
            <a:off x="8013955" y="1273755"/>
            <a:ext cx="103822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51" name="Picture 15"/>
          <p:cNvPicPr>
            <a:picLocks noChangeAspect="1" noChangeArrowheads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616" y="1132600"/>
            <a:ext cx="2456765" cy="63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6096" y="2035362"/>
            <a:ext cx="8229600" cy="3778903"/>
          </a:xfrm>
        </p:spPr>
        <p:txBody>
          <a:bodyPr/>
          <a:lstStyle>
            <a:lvl1pPr marL="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492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50" y="838104"/>
            <a:ext cx="9144000" cy="5220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07</a:t>
            </a:r>
            <a:endParaRPr lang="zh-TW" alt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 userDrawn="1"/>
        </p:nvSpPr>
        <p:spPr>
          <a:xfrm>
            <a:off x="269865" y="1673805"/>
            <a:ext cx="8604269" cy="4140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Picture 14"/>
          <p:cNvPicPr>
            <a:picLocks noChangeAspect="1" noChangeArrowheads="1"/>
          </p:cNvPicPr>
          <p:nvPr userDrawn="1"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274" y="1132600"/>
            <a:ext cx="730257" cy="9069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D:\製作中\02再版書\0558909\資訊小耳朵 圖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211" y="838104"/>
            <a:ext cx="4545505" cy="141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/>
          <p:cNvSpPr txBox="1"/>
          <p:nvPr userDrawn="1"/>
        </p:nvSpPr>
        <p:spPr>
          <a:xfrm>
            <a:off x="517653" y="1628800"/>
            <a:ext cx="444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資    訊    科    技    專    欄</a:t>
            </a:r>
            <a:endParaRPr lang="en-US" altLang="zh-TW" sz="2400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內容版面配置區 2"/>
          <p:cNvSpPr>
            <a:spLocks noGrp="1"/>
          </p:cNvSpPr>
          <p:nvPr>
            <p:ph idx="1"/>
          </p:nvPr>
        </p:nvSpPr>
        <p:spPr>
          <a:xfrm>
            <a:off x="406096" y="2256499"/>
            <a:ext cx="8229600" cy="3557766"/>
          </a:xfrm>
        </p:spPr>
        <p:txBody>
          <a:bodyPr/>
          <a:lstStyle>
            <a:lvl1pPr marL="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192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18750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43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587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橢圓 7"/>
          <p:cNvSpPr/>
          <p:nvPr userDrawn="1"/>
        </p:nvSpPr>
        <p:spPr>
          <a:xfrm>
            <a:off x="161510" y="6219310"/>
            <a:ext cx="450050" cy="4500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296525" y="6219310"/>
            <a:ext cx="450050" cy="45005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116505" y="6259669"/>
            <a:ext cx="5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B089E88-AE65-4CA2-BA11-4B6DC14C3389}" type="slidenum">
              <a:rPr lang="zh-TW" altLang="en-US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 descr="D:\桌面\logo.png"/>
          <p:cNvPicPr>
            <a:picLocks noChangeAspect="1" noChangeArrowheads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5" y="6304952"/>
            <a:ext cx="945105" cy="27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動作按鈕: 上一項 3">
            <a:hlinkClick r:id="" action="ppaction://hlinkshowjump?jump=previousslide" highlightClick="1"/>
          </p:cNvPr>
          <p:cNvSpPr/>
          <p:nvPr userDrawn="1"/>
        </p:nvSpPr>
        <p:spPr>
          <a:xfrm>
            <a:off x="7452320" y="6296111"/>
            <a:ext cx="360000" cy="360000"/>
          </a:xfrm>
          <a:prstGeom prst="actionButtonBackPreviou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動作按鈕: 首頁 4">
            <a:hlinkClick r:id="" action="ppaction://hlinkshowjump?jump=firstslide" highlightClick="1"/>
          </p:cNvPr>
          <p:cNvSpPr/>
          <p:nvPr userDrawn="1"/>
        </p:nvSpPr>
        <p:spPr>
          <a:xfrm>
            <a:off x="7992380" y="6296111"/>
            <a:ext cx="360000" cy="360000"/>
          </a:xfrm>
          <a:prstGeom prst="actionButtonHom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動作按鈕: 下一項 5">
            <a:hlinkClick r:id="" action="ppaction://hlinkshowjump?jump=nextslide" highlightClick="1"/>
          </p:cNvPr>
          <p:cNvSpPr/>
          <p:nvPr userDrawn="1"/>
        </p:nvSpPr>
        <p:spPr>
          <a:xfrm>
            <a:off x="8492930" y="6295222"/>
            <a:ext cx="360000" cy="360000"/>
          </a:xfrm>
          <a:prstGeom prst="actionButtonForwardNex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0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3" r:id="rId4"/>
    <p:sldLayoutId id="2147483661" r:id="rId5"/>
    <p:sldLayoutId id="2147483662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7" Type="http://schemas.openxmlformats.org/officeDocument/2006/relationships/slide" Target="slide5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9.xml"/><Relationship Id="rId5" Type="http://schemas.openxmlformats.org/officeDocument/2006/relationships/slide" Target="slide16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slide" Target="slide4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接點 28"/>
          <p:cNvCxnSpPr/>
          <p:nvPr/>
        </p:nvCxnSpPr>
        <p:spPr>
          <a:xfrm>
            <a:off x="3157953" y="2010483"/>
            <a:ext cx="5779532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製作中\02再版書\0558909\章首頁\no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3204" y="1983133"/>
            <a:ext cx="3790950" cy="44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3157953" y="1043735"/>
            <a:ext cx="5476465" cy="939398"/>
          </a:xfrm>
        </p:spPr>
        <p:txBody>
          <a:bodyPr/>
          <a:lstStyle/>
          <a:p>
            <a:r>
              <a:rPr lang="zh-TW" altLang="en-US" dirty="0" smtClean="0"/>
              <a:t>資料結構</a:t>
            </a:r>
            <a:endParaRPr lang="zh-TW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5049" y="2513414"/>
            <a:ext cx="2846089" cy="2846089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01888">
            <a:off x="1138088" y="2694412"/>
            <a:ext cx="2846089" cy="2846089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077218">
            <a:off x="1263514" y="2912631"/>
            <a:ext cx="2846089" cy="2846089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3" name="矩形 2"/>
          <p:cNvSpPr/>
          <p:nvPr/>
        </p:nvSpPr>
        <p:spPr>
          <a:xfrm>
            <a:off x="5374295" y="2390441"/>
            <a:ext cx="2481770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4" action="ppaction://hlinksldjump"/>
              </a:rPr>
              <a:t>10-1 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4" action="ppaction://hlinksldjump"/>
              </a:rPr>
              <a:t>陣列</a:t>
            </a:r>
            <a:endParaRPr lang="en-US" altLang="zh-TW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10-2 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鏈結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串列</a:t>
            </a:r>
            <a:endParaRPr lang="en-US" altLang="zh-TW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10-3 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堆疊和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佇列</a:t>
            </a:r>
            <a:endParaRPr lang="en-US" altLang="zh-TW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7" action="ppaction://hlinksldjump"/>
              </a:rPr>
              <a:t>10-4 </a:t>
            </a:r>
            <a:r>
              <a:rPr lang="zh-TW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7" action="ppaction://hlinksldjump"/>
              </a:rPr>
              <a:t>樹狀</a:t>
            </a:r>
            <a:r>
              <a:rPr lang="zh-TW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7" action="ppaction://hlinksldjump"/>
              </a:rPr>
              <a:t>結構</a:t>
            </a:r>
            <a:endParaRPr lang="en-US" altLang="zh-TW" sz="24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37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問題是，如此宣告出來的多維陣列，是不是會造成程式執行的時候，存取任一個註標資料的困難？答案是否定的。</a:t>
            </a:r>
          </a:p>
          <a:p>
            <a:r>
              <a:rPr lang="zh-TW" altLang="en-US" dirty="0" smtClean="0"/>
              <a:t>通常系統在記憶體裡記錄多維陣列的方法，是先從第一列開始，把所有元素連續記錄在記憶體裡，然後接著記錄第二列，其示意圖如下：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45" y="5139190"/>
            <a:ext cx="6923110" cy="971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63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程式語言裡，一列或一行可表示幾個元素，必須在宣告陣列時事先宣告好，這裡所謂的</a:t>
            </a:r>
            <a:r>
              <a:rPr lang="zh-TW" altLang="en-US" dirty="0" smtClean="0">
                <a:solidFill>
                  <a:srgbClr val="C00000"/>
                </a:solidFill>
              </a:rPr>
              <a:t>元素</a:t>
            </a:r>
            <a:r>
              <a:rPr lang="en-US" altLang="zh-TW" dirty="0" smtClean="0"/>
              <a:t>(element)</a:t>
            </a:r>
            <a:r>
              <a:rPr lang="zh-TW" altLang="en-US" dirty="0" smtClean="0"/>
              <a:t>，是指每一筆儲存在陣列裡的資料。</a:t>
            </a:r>
            <a:endParaRPr lang="en-US" altLang="zh-TW" dirty="0" smtClean="0"/>
          </a:p>
          <a:p>
            <a:r>
              <a:rPr lang="zh-TW" altLang="en-US" dirty="0" smtClean="0"/>
              <a:t>所以根據這些訊息，可以利用下列公式，事先推算出每一個註標在記憶體裡的位置。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4" t="13376" r="1874" b="15750"/>
          <a:stretch/>
        </p:blipFill>
        <p:spPr bwMode="auto">
          <a:xfrm>
            <a:off x="1016604" y="4779149"/>
            <a:ext cx="7110791" cy="4050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423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以此二維陣列來說，一列表示</a:t>
            </a:r>
            <a:r>
              <a:rPr lang="en-US" altLang="zh-TW" dirty="0"/>
              <a:t>5</a:t>
            </a:r>
            <a:r>
              <a:rPr lang="zh-TW" altLang="en-US" dirty="0"/>
              <a:t>個元素，一個元素是</a:t>
            </a:r>
            <a:r>
              <a:rPr lang="zh-TW" altLang="en-US" dirty="0" smtClean="0"/>
              <a:t>一個整數</a:t>
            </a:r>
            <a:r>
              <a:rPr lang="zh-TW" altLang="en-US" dirty="0"/>
              <a:t>的大小，也就是</a:t>
            </a:r>
            <a:r>
              <a:rPr lang="en-US" altLang="zh-TW" dirty="0"/>
              <a:t>4 bytes</a:t>
            </a:r>
            <a:r>
              <a:rPr lang="zh-TW" altLang="en-US" dirty="0"/>
              <a:t>，所以公式可以進一步化簡為：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" t="12073" r="1743" b="16799"/>
          <a:stretch/>
        </p:blipFill>
        <p:spPr bwMode="auto">
          <a:xfrm>
            <a:off x="1061610" y="3854978"/>
            <a:ext cx="7155795" cy="6300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849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scores[0][1]</a:t>
            </a:r>
            <a:r>
              <a:rPr lang="zh-TW" altLang="en-US" dirty="0" smtClean="0"/>
              <a:t>在記憶體的位置，可算出為</a:t>
            </a:r>
            <a:r>
              <a:rPr lang="en-US" altLang="zh-TW" dirty="0" smtClean="0">
                <a:solidFill>
                  <a:srgbClr val="0070C0"/>
                </a:solidFill>
              </a:rPr>
              <a:t>start+4</a:t>
            </a:r>
            <a:r>
              <a:rPr lang="zh-TW" altLang="en-US" dirty="0" smtClean="0"/>
              <a:t>；而</a:t>
            </a:r>
            <a:r>
              <a:rPr lang="en-US" altLang="zh-TW" dirty="0" smtClean="0"/>
              <a:t>scores[1][3]</a:t>
            </a:r>
            <a:r>
              <a:rPr lang="zh-TW" altLang="en-US" dirty="0" smtClean="0"/>
              <a:t>在記憶體的位置，則為</a:t>
            </a:r>
            <a:r>
              <a:rPr lang="en-US" altLang="zh-TW" dirty="0" smtClean="0">
                <a:solidFill>
                  <a:srgbClr val="0070C0"/>
                </a:solidFill>
              </a:rPr>
              <a:t>start+32</a:t>
            </a:r>
            <a:r>
              <a:rPr lang="zh-TW" altLang="en-US" dirty="0" smtClean="0"/>
              <a:t>；也就是所有註標的位置都可以透過此公式很快的決定。</a:t>
            </a:r>
          </a:p>
          <a:p>
            <a:r>
              <a:rPr lang="zh-TW" altLang="en-US" dirty="0" smtClean="0"/>
              <a:t>另外，在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語言裡，是先存放好第一「列」的元素，接著再存放第二「列」，依此類推，這樣的方式叫作「以列為主」</a:t>
            </a:r>
            <a:r>
              <a:rPr lang="en-US" altLang="zh-TW" dirty="0" smtClean="0"/>
              <a:t>(row major)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478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至於有的程式語言，如</a:t>
            </a:r>
            <a:r>
              <a:rPr lang="en-US" altLang="zh-TW" dirty="0"/>
              <a:t>FORTRAN</a:t>
            </a:r>
            <a:r>
              <a:rPr lang="zh-TW" altLang="en-US" dirty="0"/>
              <a:t>，則採用「以欄為主」</a:t>
            </a:r>
            <a:r>
              <a:rPr lang="en-US" altLang="zh-TW" dirty="0"/>
              <a:t>(column major)</a:t>
            </a:r>
            <a:r>
              <a:rPr lang="zh-TW" altLang="en-US" dirty="0"/>
              <a:t>，也就是先存放好第一「欄」的元素，接著再存放第二「欄」，依此類推。</a:t>
            </a:r>
          </a:p>
          <a:p>
            <a:r>
              <a:rPr lang="zh-TW" altLang="en-US" dirty="0" smtClean="0"/>
              <a:t>我們</a:t>
            </a:r>
            <a:r>
              <a:rPr lang="zh-TW" altLang="en-US" dirty="0"/>
              <a:t>可以觀察到，「以欄為主」的記憶體存放位置的公式，會和「以列為主」的記憶體存放位置的公式不同，其公式如下所列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3" t="7874" r="1015" b="21251"/>
          <a:stretch/>
        </p:blipFill>
        <p:spPr bwMode="auto">
          <a:xfrm>
            <a:off x="1061609" y="5544235"/>
            <a:ext cx="7200801" cy="4050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718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以二維陣列</a:t>
            </a:r>
            <a:r>
              <a:rPr lang="en-US" altLang="zh-TW" dirty="0" smtClean="0"/>
              <a:t>scores</a:t>
            </a:r>
            <a:r>
              <a:rPr lang="zh-TW" altLang="en-US" dirty="0" smtClean="0"/>
              <a:t>為例，公式會如下所示：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所以</a:t>
            </a:r>
            <a:r>
              <a:rPr lang="zh-TW" altLang="en-US" dirty="0"/>
              <a:t>，</a:t>
            </a:r>
            <a:r>
              <a:rPr lang="en-US" altLang="zh-TW" dirty="0"/>
              <a:t>scores[0][1]</a:t>
            </a:r>
            <a:r>
              <a:rPr lang="zh-TW" altLang="en-US" dirty="0"/>
              <a:t>在記憶體的位置，會</a:t>
            </a:r>
            <a:r>
              <a:rPr lang="zh-TW" altLang="en-US" dirty="0" smtClean="0"/>
              <a:t>是</a:t>
            </a:r>
            <a:r>
              <a:rPr lang="en-US" altLang="zh-TW" dirty="0" smtClean="0">
                <a:solidFill>
                  <a:srgbClr val="0070C0"/>
                </a:solidFill>
              </a:rPr>
              <a:t>start+8</a:t>
            </a:r>
            <a:r>
              <a:rPr lang="zh-TW" altLang="en-US" dirty="0" smtClean="0"/>
              <a:t>，而</a:t>
            </a:r>
            <a:r>
              <a:rPr lang="zh-TW" altLang="en-US" dirty="0"/>
              <a:t>非之前</a:t>
            </a:r>
            <a:r>
              <a:rPr lang="zh-TW" altLang="en-US" dirty="0" smtClean="0"/>
              <a:t>的</a:t>
            </a:r>
            <a:r>
              <a:rPr lang="en-US" altLang="zh-TW" dirty="0" smtClean="0">
                <a:solidFill>
                  <a:srgbClr val="0070C0"/>
                </a:solidFill>
              </a:rPr>
              <a:t>start+4</a:t>
            </a:r>
            <a:r>
              <a:rPr lang="zh-TW" altLang="en-US" dirty="0" smtClean="0"/>
              <a:t>；</a:t>
            </a:r>
            <a:r>
              <a:rPr lang="zh-TW" altLang="en-US" dirty="0"/>
              <a:t>至於</a:t>
            </a:r>
            <a:r>
              <a:rPr lang="en-US" altLang="zh-TW" dirty="0"/>
              <a:t>scores[1][3] </a:t>
            </a:r>
            <a:r>
              <a:rPr lang="zh-TW" altLang="en-US" dirty="0"/>
              <a:t>在記憶體的位置</a:t>
            </a:r>
            <a:r>
              <a:rPr lang="zh-TW" altLang="en-US" dirty="0" smtClean="0"/>
              <a:t>，則</a:t>
            </a:r>
            <a:r>
              <a:rPr lang="zh-TW" altLang="en-US" dirty="0"/>
              <a:t>會</a:t>
            </a:r>
            <a:r>
              <a:rPr lang="zh-TW" altLang="en-US" dirty="0" smtClean="0"/>
              <a:t>變成</a:t>
            </a:r>
            <a:r>
              <a:rPr lang="en-US" altLang="zh-TW" dirty="0" smtClean="0">
                <a:solidFill>
                  <a:srgbClr val="0070C0"/>
                </a:solidFill>
              </a:rPr>
              <a:t>start+28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10272" r="1534" b="7557"/>
          <a:stretch/>
        </p:blipFill>
        <p:spPr bwMode="auto">
          <a:xfrm>
            <a:off x="1016605" y="2888940"/>
            <a:ext cx="7155795" cy="7200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40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1115870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b="1" dirty="0" smtClean="0"/>
              <a:t>鏈結串列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可以利用指標建立鏈結串列，來表示不確定大小或會動態增減的資料。</a:t>
            </a:r>
            <a:endParaRPr lang="en-US" altLang="zh-TW" dirty="0" smtClean="0"/>
          </a:p>
          <a:p>
            <a:r>
              <a:rPr lang="zh-TW" altLang="en-US" dirty="0"/>
              <a:t>鏈結串列是由一個個節點所組成的</a:t>
            </a:r>
            <a:r>
              <a:rPr lang="zh-TW" altLang="en-US" dirty="0" smtClean="0"/>
              <a:t>，繼續</a:t>
            </a:r>
            <a:r>
              <a:rPr lang="zh-TW" altLang="en-US" dirty="0"/>
              <a:t>使用在第</a:t>
            </a:r>
            <a:r>
              <a:rPr lang="en-US" altLang="zh-TW" dirty="0"/>
              <a:t>6-2</a:t>
            </a:r>
            <a:r>
              <a:rPr lang="zh-TW" altLang="en-US" dirty="0"/>
              <a:t>節的範例，其節點的資料型態宣告如下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102" t="6837" r="1856" b="5120"/>
          <a:stretch/>
        </p:blipFill>
        <p:spPr bwMode="auto">
          <a:xfrm>
            <a:off x="1489157" y="4419110"/>
            <a:ext cx="6165685" cy="13501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727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我們可以根據此資料型態宣告一個指標</a:t>
            </a:r>
            <a:r>
              <a:rPr lang="zh-TW" altLang="en-US" dirty="0" smtClean="0"/>
              <a:t>變數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，</a:t>
            </a:r>
            <a:r>
              <a:rPr lang="zh-TW" altLang="en-US" dirty="0"/>
              <a:t>用來指到一個鏈結串列的起始節點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根據</a:t>
            </a:r>
            <a:r>
              <a:rPr lang="en-US" altLang="zh-TW" dirty="0"/>
              <a:t>C</a:t>
            </a:r>
            <a:r>
              <a:rPr lang="zh-TW" altLang="en-US" dirty="0"/>
              <a:t>語言的語法，若在宣告一個變數時前面加上符號「*」，則該變數就是指標變數，換句話說，</a:t>
            </a:r>
            <a:r>
              <a:rPr lang="zh-TW" altLang="en-US" dirty="0" smtClean="0"/>
              <a:t>變數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記錄</a:t>
            </a:r>
            <a:r>
              <a:rPr lang="zh-TW" altLang="en-US" dirty="0"/>
              <a:t>的值會是起始節點在記憶體裡的位置。</a:t>
            </a:r>
          </a:p>
        </p:txBody>
      </p:sp>
      <p:sp>
        <p:nvSpPr>
          <p:cNvPr id="6" name="內容版面配置區 3"/>
          <p:cNvSpPr txBox="1">
            <a:spLocks/>
          </p:cNvSpPr>
          <p:nvPr/>
        </p:nvSpPr>
        <p:spPr>
          <a:xfrm>
            <a:off x="611560" y="3962400"/>
            <a:ext cx="7789490" cy="145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3181" t="10644" r="751" b="15250"/>
          <a:stretch/>
        </p:blipFill>
        <p:spPr bwMode="auto">
          <a:xfrm>
            <a:off x="1016605" y="3429000"/>
            <a:ext cx="6795756" cy="4050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利用運算式「*</a:t>
            </a:r>
            <a:r>
              <a:rPr lang="en-US" altLang="zh-TW" dirty="0" smtClean="0"/>
              <a:t>front</a:t>
            </a:r>
            <a:r>
              <a:rPr lang="zh-TW" altLang="en-US" dirty="0" smtClean="0"/>
              <a:t>」指到該節點，「*</a:t>
            </a:r>
            <a:r>
              <a:rPr lang="en-US" altLang="zh-TW" dirty="0" err="1" smtClean="0"/>
              <a:t>front.data</a:t>
            </a:r>
            <a:r>
              <a:rPr lang="zh-TW" altLang="en-US" dirty="0" smtClean="0"/>
              <a:t>」則會傳回該節點在</a:t>
            </a:r>
            <a:r>
              <a:rPr lang="en-US" altLang="zh-TW" dirty="0" smtClean="0">
                <a:solidFill>
                  <a:srgbClr val="0070C0"/>
                </a:solidFill>
              </a:rPr>
              <a:t>data</a:t>
            </a:r>
            <a:r>
              <a:rPr lang="zh-TW" altLang="en-US" dirty="0" smtClean="0"/>
              <a:t>欄位的值。</a:t>
            </a:r>
            <a:endParaRPr lang="en-US" altLang="zh-TW" dirty="0" smtClean="0"/>
          </a:p>
          <a:p>
            <a:r>
              <a:rPr lang="zh-TW" altLang="en-US" dirty="0" smtClean="0"/>
              <a:t>以下圖的鏈結串列為例，「*</a:t>
            </a:r>
            <a:r>
              <a:rPr lang="en-US" altLang="zh-TW" dirty="0" err="1" smtClean="0"/>
              <a:t>front.data</a:t>
            </a:r>
            <a:r>
              <a:rPr lang="zh-TW" altLang="en-US" dirty="0" smtClean="0"/>
              <a:t>」的值為</a:t>
            </a:r>
            <a:r>
              <a:rPr lang="en-US" altLang="zh-TW" dirty="0" smtClean="0">
                <a:solidFill>
                  <a:srgbClr val="0070C0"/>
                </a:solidFill>
              </a:rPr>
              <a:t>3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6695" y="4654311"/>
            <a:ext cx="5689600" cy="1459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 rot="252291">
            <a:off x="6520459" y="4611173"/>
            <a:ext cx="1569660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鏈結串列範例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另一種寫法是利用</a:t>
            </a:r>
            <a:r>
              <a:rPr lang="zh-TW" altLang="en-US" dirty="0" smtClean="0"/>
              <a:t>箭頭</a:t>
            </a:r>
            <a:r>
              <a:rPr lang="en-US" altLang="zh-TW" dirty="0" smtClean="0">
                <a:solidFill>
                  <a:srgbClr val="0070C0"/>
                </a:solidFill>
              </a:rPr>
              <a:t>-&gt;</a:t>
            </a:r>
            <a:r>
              <a:rPr lang="zh-TW" altLang="en-US" dirty="0" smtClean="0"/>
              <a:t>，</a:t>
            </a:r>
            <a:r>
              <a:rPr lang="zh-TW" altLang="en-US" dirty="0"/>
              <a:t>也就是 「</a:t>
            </a:r>
            <a:r>
              <a:rPr lang="en-US" altLang="zh-TW" dirty="0"/>
              <a:t>front-&gt;data</a:t>
            </a:r>
            <a:r>
              <a:rPr lang="zh-TW" altLang="en-US" dirty="0"/>
              <a:t>」。 </a:t>
            </a:r>
            <a:endParaRPr lang="en-US" altLang="zh-TW" dirty="0" smtClean="0"/>
          </a:p>
          <a:p>
            <a:r>
              <a:rPr lang="zh-TW" altLang="en-US" dirty="0" smtClean="0"/>
              <a:t>另外</a:t>
            </a:r>
            <a:r>
              <a:rPr lang="zh-TW" altLang="en-US" dirty="0"/>
              <a:t>注意的是</a:t>
            </a:r>
            <a:r>
              <a:rPr lang="zh-TW" altLang="en-US" dirty="0" smtClean="0"/>
              <a:t>，</a:t>
            </a:r>
            <a:r>
              <a:rPr lang="en-US" altLang="zh-TW" dirty="0" smtClean="0">
                <a:solidFill>
                  <a:srgbClr val="0070C0"/>
                </a:solidFill>
              </a:rPr>
              <a:t>null </a:t>
            </a:r>
            <a:r>
              <a:rPr lang="zh-TW" altLang="en-US" dirty="0"/>
              <a:t>在</a:t>
            </a:r>
            <a:r>
              <a:rPr lang="en-US" altLang="zh-TW" dirty="0"/>
              <a:t>C</a:t>
            </a:r>
            <a:r>
              <a:rPr lang="zh-TW" altLang="en-US" dirty="0"/>
              <a:t>語言具有特殊意義，代表了「空指標」，通常用來表示一個串列的結束。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701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 smtClean="0"/>
              <a:t>陣列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假設班上只有</a:t>
            </a:r>
            <a:r>
              <a:rPr lang="en-US" altLang="zh-TW" dirty="0" smtClean="0"/>
              <a:t>5</a:t>
            </a:r>
            <a:r>
              <a:rPr lang="zh-TW" altLang="en-US" dirty="0" smtClean="0"/>
              <a:t>名同學，學號分別是</a:t>
            </a:r>
            <a:r>
              <a:rPr lang="en-US" altLang="zh-TW" dirty="0" smtClean="0"/>
              <a:t>1</a:t>
            </a:r>
            <a:r>
              <a:rPr lang="zh-TW" altLang="en-US" dirty="0" smtClean="0"/>
              <a:t>號到</a:t>
            </a:r>
            <a:r>
              <a:rPr lang="en-US" altLang="zh-TW" dirty="0" smtClean="0"/>
              <a:t>5</a:t>
            </a:r>
            <a:r>
              <a:rPr lang="zh-TW" altLang="en-US" dirty="0" smtClean="0"/>
              <a:t>號，且數學成績是整數，我們在</a:t>
            </a:r>
            <a:r>
              <a:rPr lang="en-US" altLang="zh-TW" dirty="0" smtClean="0"/>
              <a:t>C</a:t>
            </a:r>
            <a:r>
              <a:rPr lang="zh-TW" altLang="en-US" dirty="0" smtClean="0"/>
              <a:t>裡面可以如下宣告一個整數陣列叫作</a:t>
            </a:r>
            <a:r>
              <a:rPr lang="en-US" altLang="zh-TW" dirty="0" smtClean="0">
                <a:solidFill>
                  <a:srgbClr val="0070C0"/>
                </a:solidFill>
              </a:rPr>
              <a:t>score</a:t>
            </a:r>
            <a:r>
              <a:rPr lang="zh-TW" altLang="en-US" dirty="0" smtClean="0"/>
              <a:t>，來儲存這些資料。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9" t="7670" r="1714" b="14872"/>
          <a:stretch/>
        </p:blipFill>
        <p:spPr bwMode="auto">
          <a:xfrm>
            <a:off x="1016605" y="3924056"/>
            <a:ext cx="7155795" cy="450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1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假設現在要把一個新的節點加入到鏈結串列的起點，可以定義一個程序叫作</a:t>
            </a:r>
            <a:r>
              <a:rPr lang="en-US" altLang="zh-TW" dirty="0" smtClean="0">
                <a:solidFill>
                  <a:srgbClr val="0070C0"/>
                </a:solidFill>
              </a:rPr>
              <a:t>insert</a:t>
            </a:r>
            <a:r>
              <a:rPr lang="zh-TW" altLang="en-US" dirty="0" smtClean="0"/>
              <a:t>如下：</a:t>
            </a:r>
            <a:endParaRPr lang="zh-TW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3097" t="3461" r="1705" b="4809"/>
          <a:stretch/>
        </p:blipFill>
        <p:spPr bwMode="auto">
          <a:xfrm>
            <a:off x="1556664" y="3429000"/>
            <a:ext cx="6120681" cy="2385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 smtClean="0"/>
              <a:t>假設我們呼叫此程序，在下圖的鏈結串列的前端，加入一個新的節點，其值為</a:t>
            </a:r>
            <a:r>
              <a:rPr lang="en-US" altLang="zh-TW" dirty="0" smtClean="0">
                <a:solidFill>
                  <a:srgbClr val="0070C0"/>
                </a:solidFill>
              </a:rPr>
              <a:t>7</a:t>
            </a:r>
            <a:r>
              <a:rPr lang="zh-TW" altLang="en-US" dirty="0" smtClean="0"/>
              <a:t>，也就是執行「</a:t>
            </a:r>
            <a:r>
              <a:rPr lang="en-US" altLang="zh-TW" dirty="0" smtClean="0"/>
              <a:t>insert(front, 7)</a:t>
            </a:r>
            <a:r>
              <a:rPr lang="zh-TW" altLang="en-US" dirty="0" smtClean="0"/>
              <a:t>」。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則程式的執行步驟如下：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6735" y="4734145"/>
            <a:ext cx="5288832" cy="1051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 rot="473564">
            <a:off x="5845691" y="4545352"/>
            <a:ext cx="2492990" cy="36933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鏈結串列加入節點範例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597550"/>
              </p:ext>
            </p:extLst>
          </p:nvPr>
        </p:nvGraphicFramePr>
        <p:xfrm>
          <a:off x="457200" y="1989138"/>
          <a:ext cx="8229600" cy="4137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8584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 smtClean="0"/>
              <a:t>鏈結串列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另外值得注意的是，鏈結串列和陣列有一點很大的不同，就是鏈結串列的邏輯順序和實體順序並不一定相同。</a:t>
            </a:r>
            <a:endParaRPr lang="en-US" altLang="zh-TW" dirty="0" smtClean="0"/>
          </a:p>
          <a:p>
            <a:r>
              <a:rPr lang="zh-TW" altLang="en-US" dirty="0" smtClean="0"/>
              <a:t>當我們利用函數</a:t>
            </a:r>
            <a:r>
              <a:rPr lang="en-US" altLang="zh-TW" dirty="0" err="1" smtClean="0">
                <a:solidFill>
                  <a:srgbClr val="0070C0"/>
                </a:solidFill>
              </a:rPr>
              <a:t>malloc</a:t>
            </a:r>
            <a:r>
              <a:rPr lang="zh-TW" altLang="en-US" dirty="0" smtClean="0"/>
              <a:t>向系統要一塊記憶體的空間時，系統會根據當時記憶體哪裡有空位，而把位址回傳給你，也許會在目前節點的前方，或是後方。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下圖顯示上圖鏈結串列的可能實體順序，其中</a:t>
            </a:r>
            <a:r>
              <a:rPr lang="zh-TW" altLang="en-US" dirty="0" smtClean="0"/>
              <a:t>編號</a:t>
            </a:r>
            <a:r>
              <a:rPr lang="en-US" altLang="zh-TW" dirty="0" smtClean="0">
                <a:solidFill>
                  <a:srgbClr val="0070C0"/>
                </a:solidFill>
              </a:rPr>
              <a:t>L1</a:t>
            </a:r>
            <a:r>
              <a:rPr lang="zh-TW" altLang="en-US" dirty="0" smtClean="0"/>
              <a:t>、</a:t>
            </a:r>
            <a:r>
              <a:rPr lang="en-US" altLang="zh-TW" dirty="0" smtClean="0">
                <a:solidFill>
                  <a:srgbClr val="0070C0"/>
                </a:solidFill>
              </a:rPr>
              <a:t>L2</a:t>
            </a:r>
            <a:r>
              <a:rPr lang="zh-TW" altLang="en-US" dirty="0" smtClean="0"/>
              <a:t>、</a:t>
            </a:r>
            <a:r>
              <a:rPr lang="en-US" altLang="zh-TW" dirty="0" smtClean="0">
                <a:solidFill>
                  <a:srgbClr val="0070C0"/>
                </a:solidFill>
              </a:rPr>
              <a:t>L3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zh-TW" altLang="en-US" dirty="0"/>
              <a:t>等，代表記憶體的實體位置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節點</a:t>
            </a:r>
            <a:r>
              <a:rPr lang="zh-TW" altLang="en-US" dirty="0"/>
              <a:t>內容值</a:t>
            </a:r>
            <a:r>
              <a:rPr lang="zh-TW" altLang="en-US" dirty="0" smtClean="0"/>
              <a:t>為</a:t>
            </a:r>
            <a:r>
              <a:rPr lang="en-US" altLang="zh-TW" dirty="0" smtClean="0">
                <a:solidFill>
                  <a:srgbClr val="0070C0"/>
                </a:solidFill>
              </a:rPr>
              <a:t>3</a:t>
            </a:r>
            <a:r>
              <a:rPr lang="zh-TW" altLang="en-US" dirty="0" smtClean="0"/>
              <a:t>的</a:t>
            </a:r>
            <a:r>
              <a:rPr lang="zh-TW" altLang="en-US" dirty="0"/>
              <a:t>節點，即使在邏輯順序上是排在內容值</a:t>
            </a:r>
            <a:r>
              <a:rPr lang="zh-TW" altLang="en-US" dirty="0" smtClean="0"/>
              <a:t>為</a:t>
            </a:r>
            <a:r>
              <a:rPr lang="en-US" altLang="zh-TW" dirty="0" smtClean="0">
                <a:solidFill>
                  <a:srgbClr val="0070C0"/>
                </a:solidFill>
              </a:rPr>
              <a:t>7</a:t>
            </a:r>
            <a:r>
              <a:rPr lang="zh-TW" altLang="en-US" dirty="0" smtClean="0"/>
              <a:t>的</a:t>
            </a:r>
            <a:r>
              <a:rPr lang="zh-TW" altLang="en-US" dirty="0"/>
              <a:t>節點後面，但是在記憶體的實體順序上，則可能是排在其前面。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2687" y="3453418"/>
            <a:ext cx="6778626" cy="875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443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 smtClean="0"/>
              <a:t>可以推算出陣列裡元素的位置公式，而很快的知道陣列裡任一註標的位置；但是另一方面，要取出鏈結串列的某一個節點，只能依循事先建立好的指標，一一探訪中間經過的節點。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以下的</a:t>
            </a:r>
            <a:r>
              <a:rPr lang="en-US" altLang="zh-TW" dirty="0"/>
              <a:t>C</a:t>
            </a:r>
            <a:r>
              <a:rPr lang="zh-TW" altLang="en-US" dirty="0"/>
              <a:t>程式，把一個鏈結串列內所有節點的內容值依照邏輯順序列出來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2284" t="3435" r="1532" b="5520"/>
          <a:stretch/>
        </p:blipFill>
        <p:spPr bwMode="auto">
          <a:xfrm>
            <a:off x="1489157" y="3383995"/>
            <a:ext cx="6165685" cy="26102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249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 smtClean="0"/>
              <a:t>鏈結串列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>
                <a:solidFill>
                  <a:srgbClr val="0070C0"/>
                </a:solidFill>
              </a:rPr>
              <a:t>changehead</a:t>
            </a:r>
            <a:r>
              <a:rPr lang="zh-TW" altLang="en-US" dirty="0" smtClean="0"/>
              <a:t>該程式會把第一個參數</a:t>
            </a:r>
            <a:r>
              <a:rPr lang="en-US" altLang="zh-TW" dirty="0" smtClean="0">
                <a:solidFill>
                  <a:srgbClr val="0070C0"/>
                </a:solidFill>
              </a:rPr>
              <a:t>p</a:t>
            </a:r>
            <a:r>
              <a:rPr lang="zh-TW" altLang="en-US" dirty="0" smtClean="0"/>
              <a:t>指到的鏈結串列的起始節點，變成第二個參數</a:t>
            </a:r>
            <a:r>
              <a:rPr lang="en-US" altLang="zh-TW" dirty="0" smtClean="0">
                <a:solidFill>
                  <a:srgbClr val="0070C0"/>
                </a:solidFill>
              </a:rPr>
              <a:t>q</a:t>
            </a:r>
            <a:r>
              <a:rPr lang="zh-TW" altLang="en-US" dirty="0" smtClean="0"/>
              <a:t>指到的鏈結串列的起始節點。把該程序再度列舉如下：</a:t>
            </a:r>
            <a:endParaRPr lang="zh-TW" alt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3367" t="3199" r="3397" b="5072"/>
          <a:stretch/>
        </p:blipFill>
        <p:spPr bwMode="auto">
          <a:xfrm>
            <a:off x="1601670" y="3740898"/>
            <a:ext cx="5985666" cy="23852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10-2 </a:t>
            </a:r>
            <a:r>
              <a:rPr lang="zh-TW" altLang="en-US" dirty="0"/>
              <a:t>鏈結串列</a:t>
            </a:r>
          </a:p>
        </p:txBody>
      </p:sp>
      <p:graphicFrame>
        <p:nvGraphicFramePr>
          <p:cNvPr id="6" name="內容版面配置區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0861489"/>
              </p:ext>
            </p:extLst>
          </p:nvPr>
        </p:nvGraphicFramePr>
        <p:xfrm>
          <a:off x="457200" y="1853825"/>
          <a:ext cx="8229600" cy="4230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10-3 </a:t>
            </a:r>
            <a:r>
              <a:rPr lang="zh-TW" altLang="en-US" dirty="0"/>
              <a:t>堆疊和佇列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hlinkClick r:id="rId2" action="ppaction://hlinksldjump"/>
              </a:rPr>
              <a:t>堆疊</a:t>
            </a:r>
            <a:endParaRPr lang="en-US" altLang="zh-TW" dirty="0" smtClean="0"/>
          </a:p>
          <a:p>
            <a:r>
              <a:rPr lang="zh-TW" altLang="en-US" dirty="0" smtClean="0">
                <a:hlinkClick r:id="rId3" action="ppaction://hlinksldjump"/>
              </a:rPr>
              <a:t>佇列</a:t>
            </a:r>
            <a:endParaRPr lang="en-US" altLang="zh-TW" dirty="0" smtClean="0"/>
          </a:p>
          <a:p>
            <a:r>
              <a:rPr lang="zh-TW" altLang="en-US" dirty="0" smtClean="0">
                <a:hlinkClick r:id="rId4" action="ppaction://hlinksldjump"/>
              </a:rPr>
              <a:t>環狀佇列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67535" t="15223" r="12501" b="11193"/>
          <a:stretch/>
        </p:blipFill>
        <p:spPr bwMode="auto">
          <a:xfrm rot="167219">
            <a:off x="7448823" y="2032545"/>
            <a:ext cx="975498" cy="34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00" t="15223" r="62539" b="11193"/>
          <a:stretch/>
        </p:blipFill>
        <p:spPr bwMode="auto">
          <a:xfrm rot="20871099">
            <a:off x="6030854" y="3085154"/>
            <a:ext cx="975363" cy="34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7500" t="15223" r="62539" b="11193"/>
          <a:stretch/>
        </p:blipFill>
        <p:spPr bwMode="auto">
          <a:xfrm rot="20462772">
            <a:off x="4177476" y="2734046"/>
            <a:ext cx="975363" cy="3420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6344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若是這些同學的成績分別是</a:t>
            </a:r>
            <a:r>
              <a:rPr lang="en-US" altLang="zh-TW" dirty="0" smtClean="0">
                <a:solidFill>
                  <a:srgbClr val="0070C0"/>
                </a:solidFill>
              </a:rPr>
              <a:t>80</a:t>
            </a:r>
            <a:r>
              <a:rPr lang="zh-TW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TW" dirty="0" smtClean="0">
                <a:solidFill>
                  <a:srgbClr val="0070C0"/>
                </a:solidFill>
              </a:rPr>
              <a:t>70</a:t>
            </a:r>
            <a:r>
              <a:rPr lang="zh-TW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TW" dirty="0" smtClean="0">
                <a:solidFill>
                  <a:srgbClr val="0070C0"/>
                </a:solidFill>
              </a:rPr>
              <a:t>60</a:t>
            </a:r>
            <a:r>
              <a:rPr lang="zh-TW" altLang="en-US" dirty="0" smtClean="0">
                <a:solidFill>
                  <a:srgbClr val="0070C0"/>
                </a:solidFill>
              </a:rPr>
              <a:t>、 </a:t>
            </a:r>
            <a:r>
              <a:rPr lang="en-US" altLang="zh-TW" dirty="0" smtClean="0">
                <a:solidFill>
                  <a:srgbClr val="0070C0"/>
                </a:solidFill>
              </a:rPr>
              <a:t>90</a:t>
            </a:r>
            <a:r>
              <a:rPr lang="zh-TW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TW" dirty="0" smtClean="0">
                <a:solidFill>
                  <a:srgbClr val="0070C0"/>
                </a:solidFill>
              </a:rPr>
              <a:t>95</a:t>
            </a:r>
            <a:r>
              <a:rPr lang="zh-TW" altLang="en-US" dirty="0" smtClean="0">
                <a:solidFill>
                  <a:srgbClr val="0070C0"/>
                </a:solidFill>
              </a:rPr>
              <a:t>，</a:t>
            </a:r>
            <a:r>
              <a:rPr lang="zh-TW" altLang="en-US" dirty="0" smtClean="0"/>
              <a:t>則可以用下列的</a:t>
            </a:r>
            <a:r>
              <a:rPr lang="en-US" altLang="zh-TW" dirty="0" smtClean="0"/>
              <a:t>C</a:t>
            </a:r>
            <a:r>
              <a:rPr lang="zh-TW" altLang="en-US" dirty="0" smtClean="0"/>
              <a:t>指令將其指定到陣列裡面，注意到學號</a:t>
            </a:r>
            <a:r>
              <a:rPr lang="en-US" altLang="zh-TW" dirty="0" smtClean="0">
                <a:solidFill>
                  <a:srgbClr val="0070C0"/>
                </a:solidFill>
              </a:rPr>
              <a:t>1</a:t>
            </a:r>
            <a:r>
              <a:rPr lang="zh-TW" altLang="en-US" dirty="0" smtClean="0"/>
              <a:t>的同學以註標</a:t>
            </a:r>
            <a:r>
              <a:rPr lang="en-US" altLang="zh-TW" dirty="0" smtClean="0">
                <a:solidFill>
                  <a:srgbClr val="0070C0"/>
                </a:solidFill>
              </a:rPr>
              <a:t>0</a:t>
            </a:r>
            <a:r>
              <a:rPr lang="zh-TW" altLang="en-US" dirty="0" smtClean="0"/>
              <a:t>表示，學號</a:t>
            </a:r>
            <a:r>
              <a:rPr lang="en-US" altLang="zh-TW" dirty="0" smtClean="0">
                <a:solidFill>
                  <a:srgbClr val="0070C0"/>
                </a:solidFill>
              </a:rPr>
              <a:t>2</a:t>
            </a:r>
            <a:r>
              <a:rPr lang="zh-TW" altLang="en-US" dirty="0" smtClean="0"/>
              <a:t>的同學以註標</a:t>
            </a:r>
            <a:r>
              <a:rPr lang="en-US" altLang="zh-TW" dirty="0" smtClean="0">
                <a:solidFill>
                  <a:srgbClr val="0070C0"/>
                </a:solidFill>
              </a:rPr>
              <a:t>1</a:t>
            </a:r>
            <a:r>
              <a:rPr lang="zh-TW" altLang="en-US" dirty="0" smtClean="0"/>
              <a:t>表示，依此類推。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1" t="6168" r="2950" b="6793"/>
          <a:stretch/>
        </p:blipFill>
        <p:spPr bwMode="auto">
          <a:xfrm>
            <a:off x="1039107" y="4239089"/>
            <a:ext cx="7065785" cy="15751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73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1070865"/>
            <a:ext cx="8229600" cy="1143000"/>
          </a:xfrm>
        </p:spPr>
        <p:txBody>
          <a:bodyPr/>
          <a:lstStyle/>
          <a:p>
            <a:r>
              <a:rPr lang="zh-TW" altLang="en-US" b="1" dirty="0" smtClean="0"/>
              <a:t>堆疊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堆疊的概念，是處理一序列資料的時候，採用「後進先出」、「先進後出」的順序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假設</a:t>
            </a:r>
            <a:r>
              <a:rPr lang="zh-TW" altLang="en-US" dirty="0"/>
              <a:t>現在要在一個狹長的網球桶裡，依序放入編號</a:t>
            </a:r>
            <a:r>
              <a:rPr lang="en-US" altLang="zh-TW" dirty="0"/>
              <a:t>1</a:t>
            </a:r>
            <a:r>
              <a:rPr lang="zh-TW" altLang="en-US" dirty="0"/>
              <a:t>號到編號</a:t>
            </a:r>
            <a:r>
              <a:rPr lang="en-US" altLang="zh-TW" dirty="0"/>
              <a:t>5</a:t>
            </a:r>
            <a:r>
              <a:rPr lang="zh-TW" altLang="en-US" dirty="0"/>
              <a:t>號的網球，很明顯的，最早放進去的</a:t>
            </a:r>
            <a:r>
              <a:rPr lang="en-US" altLang="zh-TW" dirty="0"/>
              <a:t>1</a:t>
            </a:r>
            <a:r>
              <a:rPr lang="zh-TW" altLang="en-US" dirty="0"/>
              <a:t>號球會在球桶的最下方，而最後放進去的</a:t>
            </a:r>
            <a:r>
              <a:rPr lang="en-US" altLang="zh-TW" dirty="0"/>
              <a:t>5</a:t>
            </a:r>
            <a:r>
              <a:rPr lang="zh-TW" altLang="en-US" dirty="0"/>
              <a:t>號球會在球桶的最上方。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堆疊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當我們要用球的時候，由於該球桶的開口固定在上面，所以首先拿到的是球桶最上方的</a:t>
            </a:r>
            <a:r>
              <a:rPr lang="en-US" altLang="zh-TW" dirty="0" smtClean="0"/>
              <a:t>5</a:t>
            </a:r>
            <a:r>
              <a:rPr lang="zh-TW" altLang="en-US" dirty="0" smtClean="0"/>
              <a:t>號球，接著是</a:t>
            </a:r>
            <a:r>
              <a:rPr lang="en-US" altLang="zh-TW" dirty="0" smtClean="0"/>
              <a:t>4</a:t>
            </a:r>
            <a:r>
              <a:rPr lang="zh-TW" altLang="en-US" dirty="0" smtClean="0"/>
              <a:t>號球，最後才會拿到</a:t>
            </a:r>
            <a:r>
              <a:rPr lang="en-US" altLang="zh-TW" dirty="0" smtClean="0"/>
              <a:t>1</a:t>
            </a:r>
            <a:r>
              <a:rPr lang="zh-TW" altLang="en-US" dirty="0" smtClean="0"/>
              <a:t>號球。</a:t>
            </a:r>
            <a:endParaRPr lang="en-US" altLang="zh-TW" dirty="0" smtClean="0"/>
          </a:p>
          <a:p>
            <a:r>
              <a:rPr lang="zh-TW" altLang="en-US" dirty="0"/>
              <a:t>假設我們預先知道只有</a:t>
            </a:r>
            <a:r>
              <a:rPr lang="en-US" altLang="zh-TW" dirty="0"/>
              <a:t>10</a:t>
            </a:r>
            <a:r>
              <a:rPr lang="zh-TW" altLang="en-US" dirty="0"/>
              <a:t>個整數要處理，我們可以如下宣告一個一維整數陣列來存放這些元素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2805" t="10130" r="1856" b="18550"/>
          <a:stretch/>
        </p:blipFill>
        <p:spPr bwMode="auto">
          <a:xfrm>
            <a:off x="1511660" y="4824155"/>
            <a:ext cx="6120680" cy="360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堆疊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31739" y="1911359"/>
            <a:ext cx="488632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五邊形 7"/>
          <p:cNvSpPr/>
          <p:nvPr/>
        </p:nvSpPr>
        <p:spPr>
          <a:xfrm rot="256264">
            <a:off x="265979" y="3268378"/>
            <a:ext cx="2430270" cy="478895"/>
          </a:xfrm>
          <a:prstGeom prst="homePlat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微軟正黑體" pitchFamily="34" charset="-120"/>
                <a:ea typeface="微軟正黑體" pitchFamily="34" charset="-120"/>
              </a:rPr>
              <a:t>堆疊</a:t>
            </a:r>
            <a:r>
              <a:rPr lang="zh-TW" altLang="en-US" sz="2800" dirty="0" smtClean="0">
                <a:latin typeface="微軟正黑體" pitchFamily="34" charset="-120"/>
                <a:ea typeface="微軟正黑體" pitchFamily="34" charset="-120"/>
              </a:rPr>
              <a:t>示意圖</a:t>
            </a:r>
            <a:endParaRPr lang="zh-TW" altLang="en-US" sz="28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堆疊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重點在於如何針對此陣列撰寫對應的程式，以實作「後進先出」和「先進後出」的想法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也就是</a:t>
            </a:r>
            <a:r>
              <a:rPr lang="zh-TW" altLang="en-US" dirty="0"/>
              <a:t>，必須適當的定義如何將資料放入堆疊，再如何將資料從堆疊取出，才能造成「後進先出」和「先進後出」的效果。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堆疊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為了達到此目的，我們還要記錄其他相關資訊。首先，為了知道目前堆疊內元素的個數，我們定義一個整數變數</a:t>
            </a:r>
            <a:r>
              <a:rPr lang="en-US" altLang="zh-TW" dirty="0" smtClean="0">
                <a:solidFill>
                  <a:srgbClr val="0070C0"/>
                </a:solidFill>
              </a:rPr>
              <a:t>top</a:t>
            </a:r>
            <a:r>
              <a:rPr lang="zh-TW" altLang="en-US" dirty="0" smtClean="0"/>
              <a:t>，對應到最上層元素的註標，一開始設為</a:t>
            </a:r>
            <a:r>
              <a:rPr lang="en-US" altLang="zh-TW" dirty="0" smtClean="0">
                <a:solidFill>
                  <a:srgbClr val="0070C0"/>
                </a:solidFill>
              </a:rPr>
              <a:t>-1</a:t>
            </a:r>
            <a:r>
              <a:rPr lang="zh-TW" altLang="en-US" dirty="0" smtClean="0"/>
              <a:t>，以表示空堆疊。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610" t="9087" r="1767" b="18221"/>
          <a:stretch/>
        </p:blipFill>
        <p:spPr bwMode="auto">
          <a:xfrm>
            <a:off x="1646675" y="4329100"/>
            <a:ext cx="6120680" cy="360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堆疊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接著，我們定義將資料放入堆疊的程序</a:t>
            </a:r>
            <a:r>
              <a:rPr lang="en-US" altLang="zh-TW" dirty="0" smtClean="0">
                <a:solidFill>
                  <a:srgbClr val="0070C0"/>
                </a:solidFill>
              </a:rPr>
              <a:t>push</a:t>
            </a:r>
            <a:r>
              <a:rPr lang="zh-TW" altLang="en-US" dirty="0" smtClean="0"/>
              <a:t>如下。注意到，我們會先增加變數</a:t>
            </a:r>
            <a:r>
              <a:rPr lang="en-US" altLang="zh-TW" dirty="0" smtClean="0">
                <a:solidFill>
                  <a:srgbClr val="0070C0"/>
                </a:solidFill>
              </a:rPr>
              <a:t>top</a:t>
            </a:r>
            <a:r>
              <a:rPr lang="zh-TW" altLang="en-US" dirty="0" smtClean="0"/>
              <a:t>，也就是後放進去的元素會放在註標比較大的位置，而同時</a:t>
            </a:r>
            <a:r>
              <a:rPr lang="en-US" altLang="zh-TW" dirty="0" smtClean="0">
                <a:solidFill>
                  <a:srgbClr val="0070C0"/>
                </a:solidFill>
              </a:rPr>
              <a:t>top</a:t>
            </a:r>
            <a:r>
              <a:rPr lang="zh-TW" altLang="en-US" dirty="0" smtClean="0"/>
              <a:t>會代表最後一個元素在陣列的註標：</a:t>
            </a:r>
            <a:endParaRPr lang="zh-TW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2116" t="8693" r="1270" b="7307"/>
          <a:stretch/>
        </p:blipFill>
        <p:spPr bwMode="auto">
          <a:xfrm>
            <a:off x="1489157" y="4288346"/>
            <a:ext cx="6165685" cy="1080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堆疊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然後，要將資料從堆疊取出的話， 直接回傳陣列在</a:t>
            </a:r>
            <a:r>
              <a:rPr lang="en-US" altLang="zh-TW" dirty="0" smtClean="0">
                <a:solidFill>
                  <a:srgbClr val="0070C0"/>
                </a:solidFill>
              </a:rPr>
              <a:t>top</a:t>
            </a:r>
            <a:r>
              <a:rPr lang="zh-TW" altLang="en-US" dirty="0" smtClean="0"/>
              <a:t>註標存放的資料即可；同時，我們要更改變數</a:t>
            </a:r>
            <a:r>
              <a:rPr lang="en-US" altLang="zh-TW" dirty="0">
                <a:solidFill>
                  <a:srgbClr val="0070C0"/>
                </a:solidFill>
              </a:rPr>
              <a:t>top</a:t>
            </a:r>
            <a:r>
              <a:rPr lang="zh-TW" altLang="en-US" dirty="0" smtClean="0"/>
              <a:t>的值，以表示堆疊內的元素減少。</a:t>
            </a:r>
            <a:endParaRPr lang="en-US" altLang="zh-TW" dirty="0" smtClean="0"/>
          </a:p>
          <a:p>
            <a:r>
              <a:rPr lang="zh-TW" altLang="en-US" dirty="0" smtClean="0"/>
              <a:t>相關的函數</a:t>
            </a:r>
            <a:r>
              <a:rPr lang="en-US" altLang="zh-TW" dirty="0" smtClean="0">
                <a:solidFill>
                  <a:srgbClr val="0070C0"/>
                </a:solidFill>
              </a:rPr>
              <a:t>pop</a:t>
            </a:r>
            <a:r>
              <a:rPr lang="zh-TW" altLang="en-US" dirty="0" smtClean="0"/>
              <a:t>定義如下：</a:t>
            </a:r>
            <a:endParaRPr lang="zh-TW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107" t="7052" r="2412" b="8322"/>
          <a:stretch/>
        </p:blipFill>
        <p:spPr bwMode="auto">
          <a:xfrm>
            <a:off x="1601670" y="4419110"/>
            <a:ext cx="6120680" cy="10801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佇列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佇列</a:t>
            </a:r>
            <a:r>
              <a:rPr lang="en-US" altLang="zh-TW" dirty="0" smtClean="0"/>
              <a:t>(queue)</a:t>
            </a:r>
            <a:r>
              <a:rPr lang="zh-TW" altLang="en-US" dirty="0" smtClean="0"/>
              <a:t>這種資料結構的操作方式和堆疊相反。佇列的概念， 是處理一序列資料的時候， 採用「先進先出」、「後進後出」的順序。</a:t>
            </a:r>
            <a:endParaRPr lang="en-US" altLang="zh-TW" dirty="0" smtClean="0"/>
          </a:p>
          <a:p>
            <a:r>
              <a:rPr lang="zh-TW" altLang="en-US" dirty="0" smtClean="0"/>
              <a:t>假設現在在一個狹長的巷道裡，編號</a:t>
            </a:r>
            <a:r>
              <a:rPr lang="en-US" altLang="zh-TW" dirty="0" smtClean="0"/>
              <a:t>1</a:t>
            </a:r>
            <a:r>
              <a:rPr lang="zh-TW" altLang="en-US" dirty="0" smtClean="0"/>
              <a:t>號到編號</a:t>
            </a:r>
            <a:r>
              <a:rPr lang="en-US" altLang="zh-TW" dirty="0" smtClean="0"/>
              <a:t>5</a:t>
            </a:r>
            <a:r>
              <a:rPr lang="zh-TW" altLang="en-US" dirty="0" smtClean="0"/>
              <a:t>號的車子依序駛入，然後因為紅燈而停了下來，很明顯的，編號</a:t>
            </a:r>
            <a:r>
              <a:rPr lang="en-US" altLang="zh-TW" dirty="0" smtClean="0"/>
              <a:t>1</a:t>
            </a:r>
            <a:r>
              <a:rPr lang="zh-TW" altLang="en-US" dirty="0" smtClean="0"/>
              <a:t>號的車子會在最前面，最靠近燈號，其次為編號</a:t>
            </a:r>
            <a:r>
              <a:rPr lang="en-US" altLang="zh-TW" dirty="0" smtClean="0"/>
              <a:t>2</a:t>
            </a:r>
            <a:r>
              <a:rPr lang="zh-TW" altLang="en-US" dirty="0" smtClean="0"/>
              <a:t>號的車子，依此類推。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佇列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等到綠燈的時候，首先開出巷道的會是等在最前面的</a:t>
            </a:r>
            <a:r>
              <a:rPr lang="en-US" altLang="zh-TW" dirty="0"/>
              <a:t>1</a:t>
            </a:r>
            <a:r>
              <a:rPr lang="zh-TW" altLang="en-US" dirty="0"/>
              <a:t>號車，接著是</a:t>
            </a:r>
            <a:r>
              <a:rPr lang="en-US" altLang="zh-TW" dirty="0"/>
              <a:t>2</a:t>
            </a:r>
            <a:r>
              <a:rPr lang="zh-TW" altLang="en-US" dirty="0"/>
              <a:t>號車，最後才會是</a:t>
            </a:r>
            <a:r>
              <a:rPr lang="en-US" altLang="zh-TW" dirty="0"/>
              <a:t>5</a:t>
            </a:r>
            <a:r>
              <a:rPr lang="zh-TW" altLang="en-US" dirty="0"/>
              <a:t>號車。進入佇列和出來佇列的示意圖如下所示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/>
              <a:t>我們同樣利用陣列來實作佇列。假設我們預先知道只有</a:t>
            </a:r>
            <a:r>
              <a:rPr lang="en-US" altLang="zh-TW" dirty="0"/>
              <a:t>10</a:t>
            </a:r>
            <a:r>
              <a:rPr lang="zh-TW" altLang="en-US" dirty="0"/>
              <a:t>個整數要處理，我們可以宣告如下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0646" y="3519010"/>
            <a:ext cx="7611794" cy="93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2862" t="10850" r="1657" b="17831"/>
          <a:stretch/>
        </p:blipFill>
        <p:spPr bwMode="auto">
          <a:xfrm>
            <a:off x="1666203" y="5679250"/>
            <a:ext cx="6120680" cy="360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75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佇列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以下我們提出相關的定義， 說明如何將資料放入佇列，再將資料從佇列取出，以實作「先進先出」和「後進後出」的想法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為了</a:t>
            </a:r>
            <a:r>
              <a:rPr lang="zh-TW" altLang="en-US" dirty="0"/>
              <a:t>適當的指出目前佇列內元素的個數</a:t>
            </a:r>
            <a:r>
              <a:rPr lang="zh-TW" altLang="en-US" dirty="0" smtClean="0"/>
              <a:t>，必須</a:t>
            </a:r>
            <a:r>
              <a:rPr lang="zh-TW" altLang="en-US" dirty="0"/>
              <a:t>定義兩個整數</a:t>
            </a:r>
            <a:r>
              <a:rPr lang="zh-TW" altLang="en-US" dirty="0" smtClean="0"/>
              <a:t>變數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，</a:t>
            </a:r>
            <a:r>
              <a:rPr lang="zh-TW" altLang="en-US" dirty="0"/>
              <a:t>它們可用來對應到最前面和最後面元素的註標，一開始設</a:t>
            </a:r>
            <a:r>
              <a:rPr lang="zh-TW" altLang="en-US" dirty="0" smtClean="0"/>
              <a:t>為</a:t>
            </a:r>
            <a:r>
              <a:rPr lang="en-US" altLang="zh-TW" dirty="0" smtClean="0">
                <a:solidFill>
                  <a:srgbClr val="0070C0"/>
                </a:solidFill>
              </a:rPr>
              <a:t>-1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103" t="5906" r="2557" b="11408"/>
          <a:stretch/>
        </p:blipFill>
        <p:spPr bwMode="auto">
          <a:xfrm>
            <a:off x="1511659" y="5229200"/>
            <a:ext cx="6120681" cy="6300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在一般的程式語言裡，陣列的</a:t>
            </a:r>
            <a:r>
              <a:rPr lang="zh-TW" altLang="en-US" dirty="0" smtClean="0">
                <a:solidFill>
                  <a:srgbClr val="C00000"/>
                </a:solidFill>
              </a:rPr>
              <a:t>邏輯順序</a:t>
            </a:r>
            <a:r>
              <a:rPr lang="en-US" altLang="zh-TW" dirty="0" smtClean="0"/>
              <a:t>(logical order)</a:t>
            </a:r>
            <a:r>
              <a:rPr lang="zh-TW" altLang="en-US" dirty="0" smtClean="0"/>
              <a:t>和</a:t>
            </a:r>
            <a:r>
              <a:rPr lang="zh-TW" altLang="en-US" dirty="0" smtClean="0">
                <a:solidFill>
                  <a:srgbClr val="C00000"/>
                </a:solidFill>
              </a:rPr>
              <a:t>實體順序</a:t>
            </a:r>
            <a:r>
              <a:rPr lang="en-US" altLang="zh-TW" dirty="0" smtClean="0"/>
              <a:t>(physical order)</a:t>
            </a:r>
            <a:r>
              <a:rPr lang="zh-TW" altLang="en-US" dirty="0" smtClean="0"/>
              <a:t>是一樣的，也就是在記憶體裡，註標小的會排在註標大的之前。</a:t>
            </a:r>
            <a:endParaRPr lang="en-US" altLang="zh-TW" dirty="0" smtClean="0"/>
          </a:p>
          <a:p>
            <a:r>
              <a:rPr lang="zh-TW" altLang="en-US" dirty="0" smtClean="0"/>
              <a:t>這個成績陣列在記憶體裡的示意圖表示如下：</a:t>
            </a:r>
          </a:p>
          <a:p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60" y="4734145"/>
            <a:ext cx="7418279" cy="70414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56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佇列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接著，我們定義將資料放入佇列的程序</a:t>
            </a:r>
            <a:r>
              <a:rPr lang="en-US" altLang="zh-TW" dirty="0" smtClean="0">
                <a:solidFill>
                  <a:srgbClr val="0070C0"/>
                </a:solidFill>
              </a:rPr>
              <a:t>put</a:t>
            </a:r>
            <a:r>
              <a:rPr lang="zh-TW" altLang="en-US" dirty="0" smtClean="0"/>
              <a:t>，注意到我們更改的是最後面元素的註標，也就是變數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會對應到佇列最後面元素的註標：</a:t>
            </a:r>
            <a:endParaRPr lang="zh-TW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1991" t="6898" r="1826" b="10330"/>
          <a:stretch/>
        </p:blipFill>
        <p:spPr bwMode="auto">
          <a:xfrm>
            <a:off x="1489157" y="3879050"/>
            <a:ext cx="6165686" cy="10801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佇列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然後，要將資料從佇列取出的時候， 根據的變數是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，因為它對應到最前面元素前一個位置的註標，相關的函數</a:t>
            </a:r>
            <a:r>
              <a:rPr lang="en-US" altLang="zh-TW" dirty="0" smtClean="0">
                <a:solidFill>
                  <a:srgbClr val="0070C0"/>
                </a:solidFill>
              </a:rPr>
              <a:t>get</a:t>
            </a:r>
            <a:r>
              <a:rPr lang="zh-TW" altLang="en-US" dirty="0" smtClean="0"/>
              <a:t>如下：</a:t>
            </a:r>
            <a:endParaRPr lang="zh-TW" alt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106" t="3475" r="1710" b="9670"/>
          <a:stretch/>
        </p:blipFill>
        <p:spPr bwMode="auto">
          <a:xfrm>
            <a:off x="1556665" y="3969060"/>
            <a:ext cx="6165685" cy="11251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環狀</a:t>
            </a:r>
            <a:r>
              <a:rPr lang="zh-TW" altLang="en-US" dirty="0" smtClean="0"/>
              <a:t>佇列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觀察佇列的相關程序，我們可以看到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和 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對應的註標會一直增加。</a:t>
            </a:r>
            <a:endParaRPr lang="en-US" altLang="zh-TW" dirty="0" smtClean="0"/>
          </a:p>
          <a:p>
            <a:r>
              <a:rPr lang="zh-TW" altLang="en-US" dirty="0" smtClean="0"/>
              <a:t>在前例中，我們宣告的陣列大小為</a:t>
            </a:r>
            <a:r>
              <a:rPr lang="en-US" altLang="zh-TW" dirty="0" smtClean="0"/>
              <a:t>10</a:t>
            </a:r>
            <a:r>
              <a:rPr lang="zh-TW" altLang="en-US" dirty="0" smtClean="0"/>
              <a:t>，所以當我們加入</a:t>
            </a:r>
            <a:r>
              <a:rPr lang="en-US" altLang="zh-TW" dirty="0" smtClean="0"/>
              <a:t>10</a:t>
            </a:r>
            <a:r>
              <a:rPr lang="zh-TW" altLang="en-US" dirty="0" smtClean="0"/>
              <a:t>個數字後，儘管我們已經又拿出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個數字，也就是陣列裡還有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個空間，還是無法再加入任何數字，因為已經超過了陣列合理註標的上限。所以，為了有效的利用空間，「環狀佇列」的資料結構被提了出來。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為了在以下便於說明，我們假設陣列裡只能存放</a:t>
            </a:r>
            <a:r>
              <a:rPr lang="en-US" altLang="zh-TW" dirty="0"/>
              <a:t>6</a:t>
            </a:r>
            <a:r>
              <a:rPr lang="zh-TW" altLang="en-US" dirty="0"/>
              <a:t>個數字，</a:t>
            </a:r>
            <a:r>
              <a:rPr lang="zh-TW" altLang="en-US" dirty="0" smtClean="0"/>
              <a:t>然後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這兩</a:t>
            </a:r>
            <a:r>
              <a:rPr lang="zh-TW" altLang="en-US" dirty="0"/>
              <a:t>個變數，分別表示陣列的最前面和最後面註標，兩個的初始值都設定為</a:t>
            </a:r>
            <a:r>
              <a:rPr lang="en-US" altLang="zh-TW" dirty="0"/>
              <a:t>0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2800" t="4505" r="2002" b="7178"/>
          <a:stretch/>
        </p:blipFill>
        <p:spPr bwMode="auto">
          <a:xfrm>
            <a:off x="1511660" y="4239091"/>
            <a:ext cx="6120680" cy="900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830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要將資料放入環狀佇列之前，首先必須先決定放入的位置，所根據的是對應陣列最後面的註標變數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由於可以再度回到之前曾被使用過，但是現在已經是空的位置，所以我們使用運算子</a:t>
            </a:r>
            <a:r>
              <a:rPr lang="en-US" altLang="zh-TW" dirty="0" smtClean="0">
                <a:solidFill>
                  <a:srgbClr val="0070C0"/>
                </a:solidFill>
              </a:rPr>
              <a:t>%</a:t>
            </a:r>
            <a:r>
              <a:rPr lang="zh-TW" altLang="en-US" dirty="0" smtClean="0"/>
              <a:t>，然後根據其計算所得的餘數來決定下一個要加入資料的註標位置。</a:t>
            </a:r>
            <a:endParaRPr lang="zh-TW" altLang="en-US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804" t="17500" r="1856" b="12502"/>
          <a:stretch/>
        </p:blipFill>
        <p:spPr bwMode="auto">
          <a:xfrm>
            <a:off x="1511660" y="5589240"/>
            <a:ext cx="6120680" cy="360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至於要將資料取出時，所根據的是對應陣列最前面的註標</a:t>
            </a:r>
            <a:r>
              <a:rPr lang="zh-TW" altLang="en-US" dirty="0" smtClean="0"/>
              <a:t>變數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，</a:t>
            </a:r>
            <a:r>
              <a:rPr lang="zh-TW" altLang="en-US" dirty="0"/>
              <a:t>我們同樣需要利用</a:t>
            </a:r>
            <a:r>
              <a:rPr lang="zh-TW" altLang="en-US" dirty="0" smtClean="0"/>
              <a:t>運算子</a:t>
            </a:r>
            <a:r>
              <a:rPr lang="en-US" altLang="zh-TW" dirty="0" smtClean="0">
                <a:solidFill>
                  <a:srgbClr val="0070C0"/>
                </a:solidFill>
              </a:rPr>
              <a:t>%</a:t>
            </a:r>
            <a:r>
              <a:rPr lang="zh-TW" altLang="en-US" dirty="0" smtClean="0"/>
              <a:t>取得</a:t>
            </a:r>
            <a:r>
              <a:rPr lang="zh-TW" altLang="en-US" dirty="0"/>
              <a:t>其註標的位置，如下列公式所決定</a:t>
            </a:r>
            <a:r>
              <a:rPr lang="zh-TW" altLang="en-US" dirty="0" smtClean="0"/>
              <a:t>：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接下來我們說明如何</a:t>
            </a:r>
            <a:r>
              <a:rPr lang="zh-TW" altLang="en-US" dirty="0" smtClean="0"/>
              <a:t>利用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這兩</a:t>
            </a:r>
            <a:r>
              <a:rPr lang="zh-TW" altLang="en-US" dirty="0"/>
              <a:t>個變數的值，來判斷環狀佇列裡現在是滿的</a:t>
            </a:r>
            <a:r>
              <a:rPr lang="en-US" altLang="zh-TW" dirty="0"/>
              <a:t>(full)</a:t>
            </a:r>
            <a:r>
              <a:rPr lang="zh-TW" altLang="en-US" dirty="0"/>
              <a:t>還是空的</a:t>
            </a:r>
            <a:r>
              <a:rPr lang="en-US" altLang="zh-TW" dirty="0"/>
              <a:t>(empty)</a:t>
            </a:r>
            <a:r>
              <a:rPr lang="zh-TW" altLang="en-US" dirty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457200" y="3941762"/>
            <a:ext cx="8229600" cy="1441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kumimoji="0" lang="zh-TW" altLang="en-US" sz="4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l="3558" t="12115" r="1803" b="23032"/>
          <a:stretch/>
        </p:blipFill>
        <p:spPr bwMode="auto">
          <a:xfrm>
            <a:off x="1061610" y="3671881"/>
            <a:ext cx="6075675" cy="3150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121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由於一開始當環狀佇列還沒存放任何東西的時候，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這兩個變數都設為</a:t>
            </a:r>
            <a:r>
              <a:rPr lang="en-US" altLang="zh-TW" dirty="0" smtClean="0">
                <a:solidFill>
                  <a:srgbClr val="0070C0"/>
                </a:solidFill>
              </a:rPr>
              <a:t>0</a:t>
            </a:r>
            <a:r>
              <a:rPr lang="zh-TW" altLang="en-US" dirty="0" smtClean="0"/>
              <a:t>，所以很直覺地可以推論出當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這兩個變數的值相同時，佇列是空的，如下式所列：</a:t>
            </a:r>
            <a:endParaRPr lang="zh-TW" alt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800" t="17499" r="1300" b="21252"/>
          <a:stretch/>
        </p:blipFill>
        <p:spPr bwMode="auto">
          <a:xfrm>
            <a:off x="1489157" y="4284095"/>
            <a:ext cx="6165685" cy="3150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96" y="1766145"/>
            <a:ext cx="5295875" cy="4891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向左箭號 3"/>
          <p:cNvSpPr/>
          <p:nvPr/>
        </p:nvSpPr>
        <p:spPr>
          <a:xfrm rot="20694641">
            <a:off x="7086001" y="1546334"/>
            <a:ext cx="1974622" cy="733663"/>
          </a:xfrm>
          <a:prstGeom prst="leftArrow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環狀佇列示意圖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7" name="五邊形 6"/>
          <p:cNvSpPr/>
          <p:nvPr/>
        </p:nvSpPr>
        <p:spPr>
          <a:xfrm>
            <a:off x="608864" y="3710215"/>
            <a:ext cx="1643032" cy="646331"/>
          </a:xfrm>
          <a:prstGeom prst="homePlat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佇列的名稱簡寫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為</a:t>
            </a:r>
            <a:r>
              <a:rPr lang="en-US" altLang="zh-TW" b="1" dirty="0" smtClean="0">
                <a:solidFill>
                  <a:srgbClr val="0070C0"/>
                </a:solidFill>
                <a:latin typeface="微軟正黑體" pitchFamily="34" charset="-120"/>
                <a:ea typeface="微軟正黑體" pitchFamily="34" charset="-120"/>
              </a:rPr>
              <a:t>Q</a:t>
            </a:r>
            <a:endParaRPr lang="zh-TW" altLang="en-US" b="1" dirty="0">
              <a:solidFill>
                <a:srgbClr val="0070C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一開始在上圖</a:t>
            </a:r>
            <a:r>
              <a:rPr lang="en-US" altLang="zh-TW" dirty="0" smtClean="0"/>
              <a:t>(a)</a:t>
            </a:r>
            <a:r>
              <a:rPr lang="zh-TW" altLang="en-US" dirty="0" smtClean="0"/>
              <a:t>中，佇列是空的，然後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和 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這兩個變數的值都為</a:t>
            </a:r>
            <a:r>
              <a:rPr lang="en-US" altLang="zh-TW" dirty="0" smtClean="0">
                <a:solidFill>
                  <a:srgbClr val="0070C0"/>
                </a:solidFill>
              </a:rPr>
              <a:t>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之後如同一般的佇列，元素會加入佇列的尾端，所以當我們加入了數字</a:t>
            </a:r>
            <a:r>
              <a:rPr lang="en-US" altLang="zh-TW" dirty="0" smtClean="0"/>
              <a:t>N1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N2</a:t>
            </a:r>
            <a:r>
              <a:rPr lang="zh-TW" altLang="en-US" dirty="0" smtClean="0"/>
              <a:t>和</a:t>
            </a:r>
            <a:r>
              <a:rPr lang="en-US" altLang="zh-TW" dirty="0" smtClean="0"/>
              <a:t>N3</a:t>
            </a:r>
            <a:r>
              <a:rPr lang="zh-TW" altLang="en-US" dirty="0" smtClean="0"/>
              <a:t>之後，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的值會變為</a:t>
            </a:r>
            <a:r>
              <a:rPr lang="en-US" altLang="zh-TW" dirty="0" smtClean="0">
                <a:solidFill>
                  <a:srgbClr val="0070C0"/>
                </a:solidFill>
              </a:rPr>
              <a:t>3</a:t>
            </a:r>
            <a:r>
              <a:rPr lang="zh-TW" altLang="en-US" dirty="0" smtClean="0"/>
              <a:t>，如圖</a:t>
            </a:r>
            <a:r>
              <a:rPr lang="en-US" altLang="zh-TW" dirty="0" smtClean="0"/>
              <a:t>(b)</a:t>
            </a:r>
            <a:r>
              <a:rPr lang="zh-TW" altLang="en-US" dirty="0" smtClean="0"/>
              <a:t>所示。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照理來說，佇列內還剩下</a:t>
            </a:r>
            <a:r>
              <a:rPr lang="en-US" altLang="zh-TW" dirty="0"/>
              <a:t>3</a:t>
            </a:r>
            <a:r>
              <a:rPr lang="zh-TW" altLang="en-US" dirty="0"/>
              <a:t>個位置，似乎還可以再加入</a:t>
            </a:r>
            <a:r>
              <a:rPr lang="en-US" altLang="zh-TW" dirty="0"/>
              <a:t>3</a:t>
            </a:r>
            <a:r>
              <a:rPr lang="zh-TW" altLang="en-US" dirty="0"/>
              <a:t>個數字，但是當我們加入</a:t>
            </a:r>
            <a:r>
              <a:rPr lang="en-US" altLang="zh-TW" dirty="0"/>
              <a:t>N4</a:t>
            </a:r>
            <a:r>
              <a:rPr lang="zh-TW" altLang="en-US" dirty="0"/>
              <a:t>、</a:t>
            </a:r>
            <a:r>
              <a:rPr lang="en-US" altLang="zh-TW" dirty="0"/>
              <a:t>N5</a:t>
            </a:r>
            <a:r>
              <a:rPr lang="zh-TW" altLang="en-US" dirty="0"/>
              <a:t>，此時的</a:t>
            </a:r>
            <a:r>
              <a:rPr lang="en-US" altLang="zh-TW" dirty="0">
                <a:solidFill>
                  <a:srgbClr val="0070C0"/>
                </a:solidFill>
              </a:rPr>
              <a:t>rear</a:t>
            </a:r>
            <a:r>
              <a:rPr lang="zh-TW" altLang="en-US" dirty="0"/>
              <a:t>變數值為</a:t>
            </a:r>
            <a:r>
              <a:rPr lang="en-US" altLang="zh-TW" dirty="0">
                <a:solidFill>
                  <a:srgbClr val="0070C0"/>
                </a:solidFill>
              </a:rPr>
              <a:t>5</a:t>
            </a:r>
            <a:r>
              <a:rPr lang="zh-TW" altLang="en-US" dirty="0"/>
              <a:t>，如</a:t>
            </a:r>
            <a:r>
              <a:rPr lang="zh-TW" altLang="en-US" dirty="0" smtClean="0"/>
              <a:t>圖</a:t>
            </a:r>
            <a:r>
              <a:rPr lang="en-US" altLang="zh-TW" dirty="0" smtClean="0"/>
              <a:t>(</a:t>
            </a:r>
            <a:r>
              <a:rPr lang="en-US" altLang="zh-TW" dirty="0"/>
              <a:t>c)</a:t>
            </a:r>
            <a:r>
              <a:rPr lang="zh-TW" altLang="en-US" dirty="0"/>
              <a:t>所示。</a:t>
            </a:r>
          </a:p>
          <a:p>
            <a:r>
              <a:rPr lang="zh-TW" altLang="en-US" dirty="0" smtClean="0"/>
              <a:t>若</a:t>
            </a:r>
            <a:r>
              <a:rPr lang="zh-TW" altLang="en-US" dirty="0"/>
              <a:t>我們要繼續加入</a:t>
            </a:r>
            <a:r>
              <a:rPr lang="en-US" altLang="zh-TW" dirty="0"/>
              <a:t>N6</a:t>
            </a:r>
            <a:r>
              <a:rPr lang="zh-TW" altLang="en-US" dirty="0"/>
              <a:t>，則根據之前的公式去計算陣列的註標，我們會得到下面的</a:t>
            </a:r>
            <a:r>
              <a:rPr lang="zh-TW" altLang="en-US" dirty="0" smtClean="0"/>
              <a:t>結果。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也就是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的</a:t>
            </a:r>
            <a:r>
              <a:rPr lang="zh-TW" altLang="en-US" dirty="0"/>
              <a:t>值計算</a:t>
            </a:r>
            <a:r>
              <a:rPr lang="zh-TW" altLang="en-US" dirty="0" smtClean="0"/>
              <a:t>為</a:t>
            </a:r>
            <a:r>
              <a:rPr lang="en-US" altLang="zh-TW" dirty="0" smtClean="0">
                <a:solidFill>
                  <a:srgbClr val="0070C0"/>
                </a:solidFill>
              </a:rPr>
              <a:t>0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808" t="7795" r="1008" b="19513"/>
          <a:stretch/>
        </p:blipFill>
        <p:spPr bwMode="auto">
          <a:xfrm>
            <a:off x="1016605" y="4779150"/>
            <a:ext cx="6165685" cy="3600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223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這樣的儲存方式， 是為了可以很快的決定某一個註標在記憶體的位置。</a:t>
            </a:r>
            <a:endParaRPr lang="en-US" altLang="zh-TW" dirty="0" smtClean="0"/>
          </a:p>
          <a:p>
            <a:r>
              <a:rPr lang="zh-TW" altLang="en-US" dirty="0" smtClean="0"/>
              <a:t>假設一個整數的大小是</a:t>
            </a:r>
            <a:r>
              <a:rPr lang="en-US" altLang="zh-TW" dirty="0" smtClean="0"/>
              <a:t>4 bytes </a:t>
            </a:r>
            <a:r>
              <a:rPr lang="zh-TW" altLang="en-US" dirty="0" smtClean="0"/>
              <a:t>， 而 </a:t>
            </a:r>
            <a:r>
              <a:rPr lang="en-US" altLang="zh-TW" dirty="0" smtClean="0">
                <a:solidFill>
                  <a:srgbClr val="0070C0"/>
                </a:solidFill>
              </a:rPr>
              <a:t>score[0]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zh-TW" altLang="en-US" dirty="0" smtClean="0"/>
              <a:t>在記憶體的位置是</a:t>
            </a:r>
            <a:r>
              <a:rPr lang="en-US" altLang="zh-TW" dirty="0" smtClean="0">
                <a:solidFill>
                  <a:srgbClr val="0070C0"/>
                </a:solidFill>
              </a:rPr>
              <a:t>start</a:t>
            </a:r>
            <a:r>
              <a:rPr lang="zh-TW" altLang="en-US" dirty="0" smtClean="0"/>
              <a:t>，則任何一個註標</a:t>
            </a:r>
            <a:r>
              <a:rPr lang="en-US" altLang="zh-TW" dirty="0" smtClean="0">
                <a:solidFill>
                  <a:srgbClr val="0070C0"/>
                </a:solidFill>
              </a:rPr>
              <a:t>x</a:t>
            </a:r>
            <a:r>
              <a:rPr lang="zh-TW" altLang="en-US" dirty="0" smtClean="0"/>
              <a:t>的位置</a:t>
            </a:r>
            <a:r>
              <a:rPr lang="en-US" altLang="zh-TW" dirty="0" smtClean="0"/>
              <a:t>(position)</a:t>
            </a:r>
            <a:r>
              <a:rPr lang="zh-TW" altLang="en-US" dirty="0" smtClean="0"/>
              <a:t>，都可以用下面這個公式算出來：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6" t="7876" r="1776" b="13376"/>
          <a:stretch/>
        </p:blipFill>
        <p:spPr bwMode="auto">
          <a:xfrm>
            <a:off x="1016605" y="4869159"/>
            <a:ext cx="7200800" cy="4500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1723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若是我們真的將</a:t>
            </a:r>
            <a:r>
              <a:rPr lang="en-US" altLang="zh-TW" dirty="0" smtClean="0"/>
              <a:t>N6</a:t>
            </a:r>
            <a:r>
              <a:rPr lang="zh-TW" altLang="en-US" dirty="0" smtClean="0"/>
              <a:t>加入</a:t>
            </a:r>
            <a:r>
              <a:rPr lang="en-US" altLang="zh-TW" dirty="0" smtClean="0"/>
              <a:t>Q[0]</a:t>
            </a:r>
            <a:r>
              <a:rPr lang="zh-TW" altLang="en-US" dirty="0" smtClean="0"/>
              <a:t>的話，等到之後我們要去此環狀佇列取資料時，由於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和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的值此時皆為</a:t>
            </a:r>
            <a:r>
              <a:rPr lang="en-US" altLang="zh-TW" dirty="0" smtClean="0">
                <a:solidFill>
                  <a:srgbClr val="0070C0"/>
                </a:solidFill>
              </a:rPr>
              <a:t>0</a:t>
            </a:r>
            <a:r>
              <a:rPr lang="zh-TW" altLang="en-US" dirty="0" smtClean="0"/>
              <a:t>，根據之前的判斷式，會判斷此佇列為空佇列，也就是儘管佇列是滿的，卻會被誤判成空的。</a:t>
            </a:r>
            <a:endParaRPr lang="en-US" altLang="zh-TW" dirty="0" smtClean="0"/>
          </a:p>
          <a:p>
            <a:r>
              <a:rPr lang="zh-TW" altLang="en-US" dirty="0" smtClean="0"/>
              <a:t>所以，環狀佇列一個很重要的性質是，當我們宣告環狀佇列裡有</a:t>
            </a:r>
            <a:r>
              <a:rPr lang="en-US" altLang="zh-TW" dirty="0" smtClean="0"/>
              <a:t>6</a:t>
            </a:r>
            <a:r>
              <a:rPr lang="zh-TW" altLang="en-US" dirty="0" smtClean="0"/>
              <a:t>個空間時，我們最多只能表示</a:t>
            </a:r>
            <a:r>
              <a:rPr lang="en-US" altLang="zh-TW" dirty="0" smtClean="0"/>
              <a:t>5</a:t>
            </a:r>
            <a:r>
              <a:rPr lang="zh-TW" altLang="en-US" dirty="0" smtClean="0"/>
              <a:t>個元素。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我們繼續對此環狀佇列處理：取出</a:t>
            </a:r>
            <a:r>
              <a:rPr lang="en-US" altLang="zh-TW" dirty="0"/>
              <a:t>N1</a:t>
            </a:r>
            <a:r>
              <a:rPr lang="zh-TW" altLang="en-US" dirty="0"/>
              <a:t>和</a:t>
            </a:r>
            <a:r>
              <a:rPr lang="en-US" altLang="zh-TW" dirty="0"/>
              <a:t>N2</a:t>
            </a:r>
            <a:r>
              <a:rPr lang="zh-TW" altLang="en-US" dirty="0"/>
              <a:t>，</a:t>
            </a:r>
            <a:r>
              <a:rPr lang="zh-TW" altLang="en-US" dirty="0" smtClean="0"/>
              <a:t>使得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的</a:t>
            </a:r>
            <a:r>
              <a:rPr lang="zh-TW" altLang="en-US" dirty="0"/>
              <a:t>變數值變成</a:t>
            </a:r>
            <a:r>
              <a:rPr lang="en-US" altLang="zh-TW" dirty="0"/>
              <a:t>2</a:t>
            </a:r>
            <a:r>
              <a:rPr lang="zh-TW" altLang="en-US" dirty="0"/>
              <a:t>；再加入</a:t>
            </a:r>
            <a:r>
              <a:rPr lang="en-US" altLang="zh-TW" dirty="0"/>
              <a:t>N6</a:t>
            </a:r>
            <a:r>
              <a:rPr lang="zh-TW" altLang="en-US" dirty="0"/>
              <a:t>和</a:t>
            </a:r>
            <a:r>
              <a:rPr lang="en-US" altLang="zh-TW" dirty="0"/>
              <a:t>N7</a:t>
            </a:r>
            <a:r>
              <a:rPr lang="zh-TW" altLang="en-US" dirty="0"/>
              <a:t>，</a:t>
            </a:r>
            <a:r>
              <a:rPr lang="zh-TW" altLang="en-US" dirty="0" smtClean="0"/>
              <a:t>使得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的</a:t>
            </a:r>
            <a:r>
              <a:rPr lang="zh-TW" altLang="en-US" dirty="0"/>
              <a:t>變數值變成</a:t>
            </a:r>
            <a:r>
              <a:rPr lang="en-US" altLang="zh-TW" dirty="0"/>
              <a:t>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此時</a:t>
            </a:r>
            <a:r>
              <a:rPr lang="zh-TW" altLang="en-US" dirty="0"/>
              <a:t>佇列仍然是滿的，如圖</a:t>
            </a:r>
            <a:r>
              <a:rPr lang="en-US" altLang="zh-TW" dirty="0"/>
              <a:t>(d)</a:t>
            </a:r>
            <a:r>
              <a:rPr lang="zh-TW" altLang="en-US" dirty="0"/>
              <a:t>所示。所以我們可以推論出，</a:t>
            </a:r>
            <a:r>
              <a:rPr lang="zh-TW" altLang="en-US" dirty="0" smtClean="0"/>
              <a:t>當</a:t>
            </a:r>
            <a:r>
              <a:rPr lang="en-US" altLang="zh-TW" dirty="0" smtClean="0">
                <a:solidFill>
                  <a:srgbClr val="0070C0"/>
                </a:solidFill>
              </a:rPr>
              <a:t>rear</a:t>
            </a:r>
            <a:r>
              <a:rPr lang="zh-TW" altLang="en-US" dirty="0" smtClean="0"/>
              <a:t>在</a:t>
            </a:r>
            <a:r>
              <a:rPr lang="en-US" altLang="zh-TW" dirty="0" smtClean="0">
                <a:solidFill>
                  <a:srgbClr val="0070C0"/>
                </a:solidFill>
              </a:rPr>
              <a:t>front</a:t>
            </a:r>
            <a:r>
              <a:rPr lang="zh-TW" altLang="en-US" dirty="0" smtClean="0"/>
              <a:t>順</a:t>
            </a:r>
            <a:r>
              <a:rPr lang="zh-TW" altLang="en-US" dirty="0"/>
              <a:t>時針方向的後一位時，佇列是滿的，也就是如下式所列：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804" t="8915" r="1154" b="19765"/>
          <a:stretch/>
        </p:blipFill>
        <p:spPr bwMode="auto">
          <a:xfrm>
            <a:off x="1016605" y="5184195"/>
            <a:ext cx="6165685" cy="3600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537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dirty="0" smtClean="0"/>
              <a:t>根據以上的討論， 我們將資料加入環狀佇列的程序 </a:t>
            </a:r>
            <a:r>
              <a:rPr lang="en-US" altLang="zh-TW" sz="2800" dirty="0" smtClean="0">
                <a:solidFill>
                  <a:srgbClr val="0070C0"/>
                </a:solidFill>
              </a:rPr>
              <a:t>put</a:t>
            </a:r>
            <a:r>
              <a:rPr lang="zh-TW" altLang="en-US" sz="2800" dirty="0" smtClean="0"/>
              <a:t>定義如下：</a:t>
            </a:r>
            <a:endParaRPr lang="zh-TW" altLang="en-US" sz="2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3101" t="1751" r="1701" b="3750"/>
          <a:stretch/>
        </p:blipFill>
        <p:spPr bwMode="auto">
          <a:xfrm>
            <a:off x="1511660" y="3428999"/>
            <a:ext cx="6120680" cy="24302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環狀佇列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然後，將資料從環狀佇列取出的函數</a:t>
            </a:r>
            <a:r>
              <a:rPr lang="en-US" altLang="zh-TW" dirty="0" smtClean="0">
                <a:solidFill>
                  <a:srgbClr val="0070C0"/>
                </a:solidFill>
              </a:rPr>
              <a:t>get</a:t>
            </a:r>
            <a:r>
              <a:rPr lang="zh-TW" altLang="en-US" dirty="0" smtClean="0"/>
              <a:t>，如下所列：</a:t>
            </a:r>
            <a:endParaRPr lang="zh-TW" altLang="en-US" dirty="0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621" t="1106" r="1338" b="3353"/>
          <a:stretch/>
        </p:blipFill>
        <p:spPr bwMode="auto">
          <a:xfrm>
            <a:off x="1489157" y="3429000"/>
            <a:ext cx="6165686" cy="24752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 smtClean="0"/>
              <a:t>樹狀結構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樹</a:t>
            </a:r>
            <a:r>
              <a:rPr lang="en-US" altLang="zh-TW" dirty="0" smtClean="0"/>
              <a:t>(tree)</a:t>
            </a:r>
            <a:r>
              <a:rPr lang="zh-TW" altLang="en-US" dirty="0" smtClean="0"/>
              <a:t>在資訊科學裡是一種很重要的技巧，有很多專門的課程在教導樹的定義和應用。</a:t>
            </a:r>
            <a:endParaRPr lang="en-US" altLang="zh-TW" dirty="0" smtClean="0"/>
          </a:p>
          <a:p>
            <a:r>
              <a:rPr lang="zh-TW" altLang="en-US" dirty="0" smtClean="0"/>
              <a:t>在此節中，我們會介紹樹的基本定義和對應的程式。在大自然裡的樹木，是由底下的樹根</a:t>
            </a:r>
            <a:r>
              <a:rPr lang="en-US" altLang="zh-TW" dirty="0" smtClean="0"/>
              <a:t>(root)</a:t>
            </a:r>
            <a:r>
              <a:rPr lang="zh-TW" altLang="en-US" dirty="0" smtClean="0"/>
              <a:t>往上長出茂密的枝葉</a:t>
            </a:r>
            <a:r>
              <a:rPr lang="en-US" altLang="zh-TW" dirty="0" smtClean="0"/>
              <a:t>(leaf)</a:t>
            </a:r>
            <a:r>
              <a:rPr lang="zh-TW" altLang="en-US" dirty="0" smtClean="0"/>
              <a:t>；在資訊科學裡的樹有類似的定義，只是是反過來由樹根往下長出葉子，下圖就是一個樹的例子。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 smtClean="0"/>
              <a:t>樹狀結構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樹是由節點</a:t>
            </a:r>
            <a:r>
              <a:rPr lang="en-US" altLang="zh-TW" dirty="0" smtClean="0"/>
              <a:t>(node)</a:t>
            </a:r>
            <a:r>
              <a:rPr lang="zh-TW" altLang="en-US" dirty="0" smtClean="0"/>
              <a:t>和邊</a:t>
            </a:r>
            <a:r>
              <a:rPr lang="en-US" altLang="zh-TW" dirty="0" smtClean="0"/>
              <a:t>(edge)</a:t>
            </a:r>
            <a:r>
              <a:rPr lang="zh-TW" altLang="en-US" dirty="0" smtClean="0"/>
              <a:t>所構成，而樹中的節點又可細分為三種：</a:t>
            </a:r>
          </a:p>
          <a:p>
            <a:pPr lvl="1"/>
            <a:r>
              <a:rPr lang="zh-TW" altLang="en-US" dirty="0" smtClean="0"/>
              <a:t>外部節點</a:t>
            </a:r>
            <a:r>
              <a:rPr lang="en-US" altLang="zh-TW" dirty="0" smtClean="0"/>
              <a:t>(external node)</a:t>
            </a:r>
            <a:r>
              <a:rPr lang="zh-TW" altLang="en-US" dirty="0" smtClean="0"/>
              <a:t>：又稱作葉節點，位於樹的最下層，如編號</a:t>
            </a:r>
            <a:r>
              <a:rPr lang="en-US" altLang="zh-TW" dirty="0" smtClean="0">
                <a:solidFill>
                  <a:srgbClr val="0070C0"/>
                </a:solidFill>
              </a:rPr>
              <a:t>E</a:t>
            </a:r>
            <a:r>
              <a:rPr lang="zh-TW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TW" dirty="0" smtClean="0">
                <a:solidFill>
                  <a:srgbClr val="0070C0"/>
                </a:solidFill>
              </a:rPr>
              <a:t>F</a:t>
            </a:r>
            <a:r>
              <a:rPr lang="zh-TW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TW" dirty="0" smtClean="0">
                <a:solidFill>
                  <a:srgbClr val="0070C0"/>
                </a:solidFill>
              </a:rPr>
              <a:t>H</a:t>
            </a:r>
            <a:r>
              <a:rPr lang="zh-TW" altLang="en-US" dirty="0" smtClean="0"/>
              <a:t>等的節點。</a:t>
            </a:r>
          </a:p>
          <a:p>
            <a:pPr lvl="1"/>
            <a:r>
              <a:rPr lang="zh-TW" altLang="en-US" dirty="0" smtClean="0"/>
              <a:t>內部節點</a:t>
            </a:r>
            <a:r>
              <a:rPr lang="en-US" altLang="zh-TW" dirty="0" smtClean="0"/>
              <a:t>(internal node)</a:t>
            </a:r>
            <a:r>
              <a:rPr lang="zh-TW" altLang="en-US" dirty="0" smtClean="0"/>
              <a:t>：不是外部的節點，如編號 </a:t>
            </a:r>
            <a:r>
              <a:rPr lang="en-US" altLang="zh-TW" dirty="0" smtClean="0">
                <a:solidFill>
                  <a:srgbClr val="0070C0"/>
                </a:solidFill>
              </a:rPr>
              <a:t>C</a:t>
            </a:r>
            <a:r>
              <a:rPr lang="zh-TW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TW" dirty="0" smtClean="0">
                <a:solidFill>
                  <a:srgbClr val="0070C0"/>
                </a:solidFill>
              </a:rPr>
              <a:t>I</a:t>
            </a:r>
            <a:r>
              <a:rPr lang="zh-TW" altLang="en-US" dirty="0" smtClean="0">
                <a:solidFill>
                  <a:srgbClr val="0070C0"/>
                </a:solidFill>
              </a:rPr>
              <a:t>、</a:t>
            </a:r>
            <a:r>
              <a:rPr lang="en-US" altLang="zh-TW" dirty="0" smtClean="0">
                <a:solidFill>
                  <a:srgbClr val="0070C0"/>
                </a:solidFill>
              </a:rPr>
              <a:t>G</a:t>
            </a:r>
            <a:r>
              <a:rPr lang="zh-TW" altLang="en-US" dirty="0" smtClean="0"/>
              <a:t>等的節點。</a:t>
            </a:r>
          </a:p>
          <a:p>
            <a:pPr lvl="1"/>
            <a:r>
              <a:rPr lang="zh-TW" altLang="en-US" dirty="0" smtClean="0"/>
              <a:t>根節點</a:t>
            </a:r>
            <a:r>
              <a:rPr lang="en-US" altLang="zh-TW" dirty="0" smtClean="0"/>
              <a:t>(root node)</a:t>
            </a:r>
            <a:r>
              <a:rPr lang="zh-TW" altLang="en-US" dirty="0" smtClean="0"/>
              <a:t>：位於最上層的節點，如編號</a:t>
            </a:r>
            <a:r>
              <a:rPr lang="en-US" altLang="zh-TW" dirty="0" smtClean="0">
                <a:solidFill>
                  <a:srgbClr val="0070C0"/>
                </a:solidFill>
              </a:rPr>
              <a:t>L</a:t>
            </a:r>
            <a:r>
              <a:rPr lang="zh-TW" altLang="en-US" dirty="0" smtClean="0"/>
              <a:t>的節點。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9158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730" y="1967802"/>
            <a:ext cx="5810250" cy="437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燕尾形向右箭號 1"/>
          <p:cNvSpPr/>
          <p:nvPr/>
        </p:nvSpPr>
        <p:spPr>
          <a:xfrm rot="617035">
            <a:off x="1081851" y="2105382"/>
            <a:ext cx="1620180" cy="876740"/>
          </a:xfrm>
          <a:prstGeom prst="notch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樹的</a:t>
            </a:r>
            <a:r>
              <a:rPr lang="zh-TW" altLang="en-US" b="1" dirty="0" smtClean="0">
                <a:latin typeface="微軟正黑體" pitchFamily="34" charset="-120"/>
                <a:ea typeface="微軟正黑體" pitchFamily="34" charset="-120"/>
              </a:rPr>
              <a:t>範例</a:t>
            </a: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TW" altLang="en-US" sz="2800" dirty="0" smtClean="0"/>
              <a:t>樹具有下列特殊性質：</a:t>
            </a:r>
          </a:p>
          <a:p>
            <a:pPr marL="728663" lvl="1" indent="-271463">
              <a:lnSpc>
                <a:spcPct val="110000"/>
              </a:lnSpc>
            </a:pPr>
            <a:r>
              <a:rPr lang="zh-TW" altLang="en-US" sz="2600" dirty="0" smtClean="0"/>
              <a:t>只有唯一一個根節點。</a:t>
            </a:r>
          </a:p>
          <a:p>
            <a:pPr marL="728663" lvl="1" indent="-271463">
              <a:lnSpc>
                <a:spcPct val="110000"/>
              </a:lnSpc>
            </a:pPr>
            <a:r>
              <a:rPr lang="zh-TW" altLang="en-US" sz="2600" dirty="0" smtClean="0"/>
              <a:t>樹中沒有迴圈</a:t>
            </a:r>
            <a:r>
              <a:rPr lang="en-US" altLang="zh-TW" sz="2600" dirty="0" smtClean="0"/>
              <a:t>(loop)</a:t>
            </a:r>
            <a:r>
              <a:rPr lang="zh-TW" altLang="en-US" sz="2600" dirty="0" smtClean="0"/>
              <a:t>，也就是任一節點循著邊往下走的話，不可能走回自己。</a:t>
            </a:r>
          </a:p>
          <a:p>
            <a:pPr marL="728663" lvl="1" indent="-271463">
              <a:lnSpc>
                <a:spcPct val="110000"/>
              </a:lnSpc>
            </a:pPr>
            <a:r>
              <a:rPr lang="zh-TW" altLang="en-US" sz="2600" dirty="0" smtClean="0"/>
              <a:t>任兩點只有唯一路徑。譬如說，節點</a:t>
            </a:r>
            <a:r>
              <a:rPr lang="en-US" altLang="zh-TW" sz="2600" dirty="0" smtClean="0">
                <a:solidFill>
                  <a:srgbClr val="0070C0"/>
                </a:solidFill>
              </a:rPr>
              <a:t>E</a:t>
            </a:r>
            <a:r>
              <a:rPr lang="zh-TW" altLang="en-US" sz="2600" dirty="0" smtClean="0"/>
              <a:t>要走到節點 </a:t>
            </a:r>
            <a:r>
              <a:rPr lang="en-US" altLang="zh-TW" sz="2600" dirty="0" smtClean="0">
                <a:solidFill>
                  <a:srgbClr val="0070C0"/>
                </a:solidFill>
              </a:rPr>
              <a:t>I</a:t>
            </a:r>
            <a:r>
              <a:rPr lang="zh-TW" altLang="en-US" sz="2600" dirty="0" smtClean="0"/>
              <a:t>的話，一定會經過節點</a:t>
            </a:r>
            <a:r>
              <a:rPr lang="en-US" altLang="zh-TW" sz="2600" dirty="0" smtClean="0">
                <a:solidFill>
                  <a:srgbClr val="0070C0"/>
                </a:solidFill>
              </a:rPr>
              <a:t>G</a:t>
            </a:r>
            <a:r>
              <a:rPr lang="zh-TW" altLang="en-US" sz="2600" dirty="0" smtClean="0"/>
              <a:t>，而沒有其他方法；另一個例子，從節點</a:t>
            </a:r>
            <a:r>
              <a:rPr lang="en-US" altLang="zh-TW" sz="2600" dirty="0" smtClean="0">
                <a:solidFill>
                  <a:srgbClr val="0070C0"/>
                </a:solidFill>
              </a:rPr>
              <a:t>J</a:t>
            </a:r>
            <a:r>
              <a:rPr lang="zh-TW" altLang="en-US" sz="2600" dirty="0" smtClean="0"/>
              <a:t>要走到節點</a:t>
            </a:r>
            <a:r>
              <a:rPr lang="en-US" altLang="zh-TW" sz="2600" dirty="0" smtClean="0">
                <a:solidFill>
                  <a:srgbClr val="0070C0"/>
                </a:solidFill>
              </a:rPr>
              <a:t>C</a:t>
            </a:r>
            <a:r>
              <a:rPr lang="zh-TW" altLang="en-US" sz="2600" dirty="0" smtClean="0"/>
              <a:t>的話，也一定會經過節點</a:t>
            </a:r>
            <a:r>
              <a:rPr lang="en-US" altLang="zh-TW" sz="2600" dirty="0" smtClean="0">
                <a:solidFill>
                  <a:srgbClr val="0070C0"/>
                </a:solidFill>
              </a:rPr>
              <a:t>K</a:t>
            </a:r>
            <a:r>
              <a:rPr lang="zh-TW" altLang="en-US" sz="2600" dirty="0" smtClean="0"/>
              <a:t>和節點</a:t>
            </a:r>
            <a:r>
              <a:rPr lang="en-US" altLang="zh-TW" sz="2600" dirty="0" smtClean="0">
                <a:solidFill>
                  <a:srgbClr val="0070C0"/>
                </a:solidFill>
              </a:rPr>
              <a:t>L</a:t>
            </a:r>
            <a:r>
              <a:rPr lang="zh-TW" altLang="en-US" sz="2600" dirty="0" smtClean="0"/>
              <a:t>。</a:t>
            </a:r>
            <a:endParaRPr lang="zh-TW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樹的高度</a:t>
            </a:r>
          </a:p>
          <a:p>
            <a:r>
              <a:rPr lang="zh-TW" altLang="en-US" sz="2800" dirty="0" smtClean="0"/>
              <a:t>樹的高度</a:t>
            </a:r>
            <a:r>
              <a:rPr lang="en-US" altLang="zh-TW" sz="2800" dirty="0" smtClean="0"/>
              <a:t>(height)</a:t>
            </a:r>
            <a:r>
              <a:rPr lang="zh-TW" altLang="en-US" sz="2800" dirty="0" smtClean="0"/>
              <a:t>此為從根節點到樹中所有葉節點的最長可能路徑。</a:t>
            </a:r>
            <a:endParaRPr lang="en-US" altLang="zh-TW" sz="2800" dirty="0" smtClean="0"/>
          </a:p>
          <a:p>
            <a:r>
              <a:rPr lang="zh-TW" altLang="en-US" sz="2800" dirty="0" smtClean="0"/>
              <a:t>以課本圖</a:t>
            </a:r>
            <a:r>
              <a:rPr lang="en-US" altLang="zh-TW" sz="2800" dirty="0" smtClean="0"/>
              <a:t>10-6</a:t>
            </a:r>
            <a:r>
              <a:rPr lang="zh-TW" altLang="en-US" sz="2800" dirty="0" smtClean="0"/>
              <a:t>為例，圖中共有</a:t>
            </a:r>
            <a:r>
              <a:rPr lang="en-US" altLang="zh-TW" sz="2800" dirty="0" smtClean="0"/>
              <a:t>7</a:t>
            </a:r>
            <a:r>
              <a:rPr lang="zh-TW" altLang="en-US" sz="2800" dirty="0" smtClean="0"/>
              <a:t>個葉節點，而我們可以看到從根節點</a:t>
            </a:r>
            <a:r>
              <a:rPr lang="en-US" altLang="zh-TW" sz="2800" dirty="0" smtClean="0"/>
              <a:t>L</a:t>
            </a:r>
            <a:r>
              <a:rPr lang="zh-TW" altLang="en-US" sz="2800" dirty="0" smtClean="0"/>
              <a:t>到葉節點</a:t>
            </a:r>
            <a:r>
              <a:rPr lang="en-US" altLang="zh-TW" sz="2800" dirty="0" smtClean="0"/>
              <a:t>E</a:t>
            </a:r>
            <a:r>
              <a:rPr lang="zh-TW" altLang="en-US" sz="2800" dirty="0" smtClean="0"/>
              <a:t>或</a:t>
            </a:r>
            <a:r>
              <a:rPr lang="en-US" altLang="zh-TW" sz="2800" dirty="0" smtClean="0"/>
              <a:t>F</a:t>
            </a:r>
            <a:r>
              <a:rPr lang="zh-TW" altLang="en-US" sz="2800" dirty="0" smtClean="0"/>
              <a:t>的路徑長度為</a:t>
            </a:r>
            <a:r>
              <a:rPr lang="en-US" altLang="zh-TW" sz="2800" dirty="0" smtClean="0"/>
              <a:t>4(</a:t>
            </a:r>
            <a:r>
              <a:rPr lang="zh-TW" altLang="en-US" sz="2800" dirty="0" smtClean="0"/>
              <a:t>也就是途中經過</a:t>
            </a:r>
            <a:r>
              <a:rPr lang="en-US" altLang="zh-TW" sz="2800" dirty="0" smtClean="0"/>
              <a:t>4</a:t>
            </a:r>
            <a:r>
              <a:rPr lang="zh-TW" altLang="en-US" sz="2800" dirty="0" smtClean="0"/>
              <a:t>個節點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，比起根節點到其他葉節點的長度都還長，所以這棵樹的高度為</a:t>
            </a:r>
            <a:r>
              <a:rPr lang="en-US" altLang="zh-TW" sz="2800" dirty="0" smtClean="0"/>
              <a:t>4</a:t>
            </a:r>
            <a:r>
              <a:rPr lang="zh-TW" altLang="en-US" sz="2800" dirty="0" smtClean="0"/>
              <a:t>。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樹的階層</a:t>
            </a:r>
          </a:p>
          <a:p>
            <a:r>
              <a:rPr lang="zh-TW" altLang="en-US" dirty="0" smtClean="0"/>
              <a:t>樹的階層</a:t>
            </a:r>
            <a:r>
              <a:rPr lang="en-US" altLang="zh-TW" dirty="0" smtClean="0"/>
              <a:t>(level)</a:t>
            </a:r>
            <a:r>
              <a:rPr lang="zh-TW" altLang="en-US" dirty="0" smtClean="0"/>
              <a:t>代表任何一個節點，距離根節點的距離。我們可以看到，根節點</a:t>
            </a:r>
            <a:r>
              <a:rPr lang="en-US" altLang="zh-TW" dirty="0" smtClean="0"/>
              <a:t>L</a:t>
            </a:r>
            <a:r>
              <a:rPr lang="zh-TW" altLang="en-US" dirty="0" smtClean="0"/>
              <a:t>的階層為</a:t>
            </a:r>
            <a:r>
              <a:rPr lang="en-US" altLang="zh-TW" dirty="0" smtClean="0"/>
              <a:t>0</a:t>
            </a:r>
            <a:r>
              <a:rPr lang="zh-TW" altLang="en-US" dirty="0" smtClean="0"/>
              <a:t>，內部節點</a:t>
            </a:r>
            <a:r>
              <a:rPr lang="en-US" altLang="zh-TW" dirty="0" smtClean="0"/>
              <a:t>I</a:t>
            </a:r>
            <a:r>
              <a:rPr lang="zh-TW" altLang="en-US" dirty="0" smtClean="0"/>
              <a:t>的階層為</a:t>
            </a:r>
            <a:r>
              <a:rPr lang="en-US" altLang="zh-TW" dirty="0" smtClean="0"/>
              <a:t>1</a:t>
            </a:r>
            <a:r>
              <a:rPr lang="zh-TW" altLang="en-US" dirty="0" smtClean="0"/>
              <a:t>，至於在第</a:t>
            </a:r>
            <a:r>
              <a:rPr lang="en-US" altLang="zh-TW" dirty="0" smtClean="0"/>
              <a:t>2</a:t>
            </a:r>
            <a:r>
              <a:rPr lang="zh-TW" altLang="en-US" dirty="0" smtClean="0"/>
              <a:t>階層的節點，包含</a:t>
            </a:r>
            <a:r>
              <a:rPr lang="en-US" altLang="zh-TW" dirty="0" smtClean="0"/>
              <a:t>A</a:t>
            </a:r>
            <a:r>
              <a:rPr lang="zh-TW" altLang="en-US" dirty="0" smtClean="0"/>
              <a:t>、</a:t>
            </a:r>
            <a:r>
              <a:rPr lang="en-US" altLang="zh-TW" dirty="0" smtClean="0"/>
              <a:t>B</a:t>
            </a:r>
            <a:r>
              <a:rPr lang="zh-TW" altLang="en-US" dirty="0" smtClean="0"/>
              <a:t>、</a:t>
            </a:r>
            <a:r>
              <a:rPr lang="en-US" altLang="zh-TW" dirty="0" smtClean="0"/>
              <a:t>D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</a:t>
            </a:r>
            <a:r>
              <a:rPr lang="zh-TW" altLang="en-US" dirty="0" smtClean="0"/>
              <a:t>、</a:t>
            </a:r>
            <a:r>
              <a:rPr lang="en-US" altLang="zh-TW" dirty="0" smtClean="0"/>
              <a:t>H</a:t>
            </a:r>
            <a:r>
              <a:rPr lang="zh-TW" altLang="en-US" dirty="0" smtClean="0"/>
              <a:t>、</a:t>
            </a:r>
            <a:r>
              <a:rPr lang="en-US" altLang="zh-TW" dirty="0" smtClean="0"/>
              <a:t>J</a:t>
            </a:r>
            <a:r>
              <a:rPr lang="zh-TW" altLang="en-US" dirty="0" smtClean="0"/>
              <a:t>等節點。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舉例來說，</a:t>
            </a:r>
            <a:r>
              <a:rPr lang="en-US" altLang="zh-TW" dirty="0" smtClean="0">
                <a:solidFill>
                  <a:srgbClr val="0070C0"/>
                </a:solidFill>
              </a:rPr>
              <a:t>score[2]</a:t>
            </a:r>
            <a:r>
              <a:rPr lang="zh-TW" altLang="en-US" dirty="0" smtClean="0"/>
              <a:t>的位置是</a:t>
            </a:r>
            <a:r>
              <a:rPr lang="en-US" altLang="zh-TW" dirty="0" smtClean="0">
                <a:solidFill>
                  <a:srgbClr val="0070C0"/>
                </a:solidFill>
              </a:rPr>
              <a:t>start+8</a:t>
            </a:r>
            <a:r>
              <a:rPr lang="zh-TW" altLang="en-US" dirty="0" smtClean="0"/>
              <a:t>。在程式執行的時候，使用者要求任一個註標的資料時，都可以利用此公式很快的計算得到。</a:t>
            </a:r>
          </a:p>
          <a:p>
            <a:r>
              <a:rPr lang="zh-TW" altLang="en-US" dirty="0" smtClean="0"/>
              <a:t>一般程式語言也允許定義更複雜的陣列資料結構。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587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祖先節點和父節點</a:t>
            </a:r>
          </a:p>
          <a:p>
            <a:r>
              <a:rPr lang="zh-TW" altLang="en-US" sz="2800" dirty="0" smtClean="0"/>
              <a:t>若是考慮某</a:t>
            </a:r>
            <a:r>
              <a:rPr lang="en-US" altLang="zh-TW" sz="2800" dirty="0" smtClean="0"/>
              <a:t>1</a:t>
            </a:r>
            <a:r>
              <a:rPr lang="zh-TW" altLang="en-US" sz="2800" dirty="0" smtClean="0"/>
              <a:t>個節點，和該節點往上走到根節點的那一條唯一路徑，則在該路徑上的所有節點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不包含自己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，都是該節點的祖先節點</a:t>
            </a:r>
            <a:r>
              <a:rPr lang="en-US" altLang="zh-TW" sz="2800" dirty="0" smtClean="0"/>
              <a:t>(ancestor node)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 smtClean="0"/>
              <a:t>以圖</a:t>
            </a:r>
            <a:r>
              <a:rPr lang="en-US" altLang="zh-TW" sz="2800" dirty="0" smtClean="0"/>
              <a:t>10-6</a:t>
            </a:r>
            <a:r>
              <a:rPr lang="zh-TW" altLang="en-US" sz="2800" dirty="0" smtClean="0"/>
              <a:t>的節點</a:t>
            </a:r>
            <a:r>
              <a:rPr lang="en-US" altLang="zh-TW" sz="2800" dirty="0" smtClean="0"/>
              <a:t>F</a:t>
            </a:r>
            <a:r>
              <a:rPr lang="zh-TW" altLang="en-US" sz="2800" dirty="0" smtClean="0"/>
              <a:t>為例，它的祖先節點有</a:t>
            </a:r>
            <a:r>
              <a:rPr lang="en-US" altLang="zh-TW" sz="2800" dirty="0" smtClean="0"/>
              <a:t>G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I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L</a:t>
            </a:r>
            <a:r>
              <a:rPr lang="zh-TW" altLang="en-US" sz="2800" dirty="0" smtClean="0"/>
              <a:t>三個節點。我們可以觀察到，祖先節點包含它的父節點</a:t>
            </a:r>
            <a:r>
              <a:rPr lang="en-US" altLang="zh-TW" sz="2800" dirty="0" smtClean="0"/>
              <a:t>(parent node)G</a:t>
            </a:r>
            <a:r>
              <a:rPr lang="zh-TW" altLang="en-US" sz="2800" dirty="0" smtClean="0"/>
              <a:t>，也就是最靠近該節點的祖先節點。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sz="2800" b="1" dirty="0" smtClean="0">
                <a:solidFill>
                  <a:srgbClr val="C00000"/>
                </a:solidFill>
              </a:rPr>
              <a:t>子孫節點和子節點</a:t>
            </a:r>
          </a:p>
          <a:p>
            <a:r>
              <a:rPr lang="zh-TW" altLang="en-US" sz="2800" dirty="0" smtClean="0"/>
              <a:t>考慮某</a:t>
            </a:r>
            <a:r>
              <a:rPr lang="en-US" altLang="zh-TW" sz="2800" dirty="0" smtClean="0"/>
              <a:t>1</a:t>
            </a:r>
            <a:r>
              <a:rPr lang="zh-TW" altLang="en-US" sz="2800" dirty="0" smtClean="0"/>
              <a:t>個節點，和該節點往下走到葉節點的所有可能路徑。那麼，在這些路徑上的所有節點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不包含自己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，都是該節點的子孫節點</a:t>
            </a:r>
            <a:r>
              <a:rPr lang="en-US" altLang="zh-TW" sz="2800" dirty="0" smtClean="0"/>
              <a:t>(descendent node)</a:t>
            </a:r>
            <a:r>
              <a:rPr lang="zh-TW" altLang="en-US" sz="2800" dirty="0" smtClean="0"/>
              <a:t>。</a:t>
            </a:r>
            <a:endParaRPr lang="en-US" altLang="zh-TW" sz="2800" dirty="0" smtClean="0"/>
          </a:p>
          <a:p>
            <a:r>
              <a:rPr lang="zh-TW" altLang="en-US" sz="2800" dirty="0" smtClean="0"/>
              <a:t>以圖</a:t>
            </a:r>
            <a:r>
              <a:rPr lang="en-US" altLang="zh-TW" sz="2800" dirty="0" smtClean="0"/>
              <a:t>10-6</a:t>
            </a:r>
            <a:r>
              <a:rPr lang="zh-TW" altLang="en-US" sz="2800" dirty="0" smtClean="0"/>
              <a:t>的節點</a:t>
            </a:r>
            <a:r>
              <a:rPr lang="en-US" altLang="zh-TW" sz="2800" dirty="0" smtClean="0"/>
              <a:t>I</a:t>
            </a:r>
            <a:r>
              <a:rPr lang="zh-TW" altLang="en-US" sz="2800" dirty="0" smtClean="0"/>
              <a:t>為例，它的子孫節點有</a:t>
            </a:r>
            <a:r>
              <a:rPr lang="en-US" altLang="zh-TW" sz="2800" dirty="0" smtClean="0"/>
              <a:t>D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G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E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F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H</a:t>
            </a:r>
            <a:r>
              <a:rPr lang="zh-TW" altLang="en-US" sz="2800" dirty="0" smtClean="0"/>
              <a:t>等節點。我們也可以觀察到，子孫節點</a:t>
            </a:r>
            <a:r>
              <a:rPr lang="en-US" altLang="zh-TW" sz="2800" dirty="0" smtClean="0"/>
              <a:t>(child node)</a:t>
            </a:r>
            <a:r>
              <a:rPr lang="zh-TW" altLang="en-US" sz="2800" dirty="0" smtClean="0"/>
              <a:t>包含它的三個子節點</a:t>
            </a:r>
            <a:r>
              <a:rPr lang="en-US" altLang="zh-TW" sz="2800" dirty="0" smtClean="0"/>
              <a:t>D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G</a:t>
            </a:r>
            <a:r>
              <a:rPr lang="zh-TW" altLang="en-US" sz="2800" dirty="0" smtClean="0"/>
              <a:t>、</a:t>
            </a:r>
            <a:r>
              <a:rPr lang="en-US" altLang="zh-TW" sz="2800" dirty="0" smtClean="0"/>
              <a:t>H</a:t>
            </a:r>
            <a:r>
              <a:rPr lang="zh-TW" altLang="en-US" sz="2800" dirty="0" smtClean="0"/>
              <a:t>，也就是最靠近該節點的子孫節點。</a:t>
            </a:r>
            <a:endParaRPr lang="zh-TW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所謂的二元樹，就是每一個節點最多只有</a:t>
            </a:r>
            <a:r>
              <a:rPr lang="en-US" altLang="zh-TW" dirty="0" smtClean="0"/>
              <a:t>2</a:t>
            </a:r>
            <a:r>
              <a:rPr lang="zh-TW" altLang="en-US" dirty="0" smtClean="0"/>
              <a:t>個子節點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可能沒有子節點，或是只有</a:t>
            </a:r>
            <a:r>
              <a:rPr lang="en-US" altLang="zh-TW" dirty="0" smtClean="0"/>
              <a:t>1</a:t>
            </a:r>
            <a:r>
              <a:rPr lang="zh-TW" altLang="en-US" dirty="0" smtClean="0"/>
              <a:t>個</a:t>
            </a:r>
            <a:r>
              <a:rPr lang="en-US" altLang="zh-TW" dirty="0" smtClean="0"/>
              <a:t>)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r>
              <a:rPr lang="zh-TW" altLang="en-US" dirty="0" smtClean="0"/>
              <a:t>也稱作</a:t>
            </a:r>
            <a:r>
              <a:rPr lang="zh-TW" altLang="en-US" dirty="0" smtClean="0">
                <a:solidFill>
                  <a:srgbClr val="C00000"/>
                </a:solidFill>
              </a:rPr>
              <a:t>運算樹</a:t>
            </a:r>
            <a:r>
              <a:rPr lang="en-US" altLang="zh-TW" dirty="0" smtClean="0"/>
              <a:t>(expression tree)</a:t>
            </a:r>
            <a:r>
              <a:rPr lang="zh-TW" altLang="en-US" dirty="0" smtClean="0"/>
              <a:t>，是將一個算數運算式以樹狀結構表示，其中運算子</a:t>
            </a:r>
            <a:r>
              <a:rPr lang="en-US" altLang="zh-TW" dirty="0" smtClean="0"/>
              <a:t>(operator)</a:t>
            </a:r>
            <a:r>
              <a:rPr lang="zh-TW" altLang="en-US" dirty="0" smtClean="0"/>
              <a:t>為父節點，運算元</a:t>
            </a:r>
            <a:r>
              <a:rPr lang="en-US" altLang="zh-TW" dirty="0" smtClean="0"/>
              <a:t>(operand)</a:t>
            </a:r>
            <a:r>
              <a:rPr lang="zh-TW" altLang="en-US" dirty="0" smtClean="0"/>
              <a:t>為子節點。至於圖</a:t>
            </a:r>
            <a:r>
              <a:rPr lang="en-US" altLang="zh-TW" dirty="0" smtClean="0"/>
              <a:t>10-6</a:t>
            </a:r>
            <a:r>
              <a:rPr lang="zh-TW" altLang="en-US" dirty="0" smtClean="0"/>
              <a:t>的樹不是二元樹，因為我們可以看見節點</a:t>
            </a:r>
            <a:r>
              <a:rPr lang="en-US" altLang="zh-TW" dirty="0" smtClean="0"/>
              <a:t>I</a:t>
            </a:r>
            <a:r>
              <a:rPr lang="zh-TW" altLang="en-US" dirty="0" smtClean="0"/>
              <a:t>有三個子節點。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25" y="2438890"/>
            <a:ext cx="5762625" cy="316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6" name="燕尾形向右箭號 5"/>
          <p:cNvSpPr/>
          <p:nvPr/>
        </p:nvSpPr>
        <p:spPr>
          <a:xfrm rot="617035">
            <a:off x="512971" y="2365279"/>
            <a:ext cx="2800004" cy="876740"/>
          </a:xfrm>
          <a:prstGeom prst="notch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itchFamily="34" charset="-120"/>
                <a:ea typeface="微軟正黑體" pitchFamily="34" charset="-120"/>
              </a:rPr>
              <a:t>二元樹範例－運算樹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 smtClean="0"/>
              <a:t>樹狀結構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針對二元樹的每一個節點，位於左邊的子節點，稱為</a:t>
            </a:r>
            <a:r>
              <a:rPr lang="zh-TW" altLang="en-US" dirty="0" smtClean="0">
                <a:solidFill>
                  <a:srgbClr val="C00000"/>
                </a:solidFill>
              </a:rPr>
              <a:t>左子節點</a:t>
            </a:r>
            <a:r>
              <a:rPr lang="en-US" altLang="zh-TW" dirty="0" smtClean="0"/>
              <a:t>(left child node)</a:t>
            </a:r>
            <a:r>
              <a:rPr lang="zh-TW" altLang="en-US" dirty="0" smtClean="0"/>
              <a:t>；若是以該左子節點為根節點，則所對應的樹稱為</a:t>
            </a:r>
            <a:r>
              <a:rPr lang="zh-TW" altLang="en-US" dirty="0" smtClean="0">
                <a:solidFill>
                  <a:srgbClr val="C00000"/>
                </a:solidFill>
              </a:rPr>
              <a:t>左子樹</a:t>
            </a:r>
            <a:r>
              <a:rPr lang="en-US" altLang="zh-TW" dirty="0" smtClean="0"/>
              <a:t>(left subtree)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相同的，我們稱位於右邊的子節點為</a:t>
            </a:r>
            <a:r>
              <a:rPr lang="zh-TW" altLang="en-US" dirty="0" smtClean="0">
                <a:solidFill>
                  <a:srgbClr val="C00000"/>
                </a:solidFill>
              </a:rPr>
              <a:t>右子節點</a:t>
            </a:r>
            <a:r>
              <a:rPr lang="en-US" altLang="zh-TW" dirty="0" smtClean="0"/>
              <a:t>(right child node)</a:t>
            </a:r>
            <a:r>
              <a:rPr lang="zh-TW" altLang="en-US" dirty="0" smtClean="0"/>
              <a:t>，而對應的子樹稱作</a:t>
            </a:r>
            <a:r>
              <a:rPr lang="zh-TW" altLang="en-US" dirty="0" smtClean="0">
                <a:solidFill>
                  <a:srgbClr val="C00000"/>
                </a:solidFill>
              </a:rPr>
              <a:t>右子樹</a:t>
            </a:r>
            <a:r>
              <a:rPr lang="en-US" altLang="zh-TW" dirty="0" smtClean="0"/>
              <a:t>(right subtree)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4" name="內容版面配置區 1"/>
          <p:cNvSpPr txBox="1">
            <a:spLocks/>
          </p:cNvSpPr>
          <p:nvPr/>
        </p:nvSpPr>
        <p:spPr>
          <a:xfrm>
            <a:off x="611560" y="3969060"/>
            <a:ext cx="3124690" cy="675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705" y="3267836"/>
            <a:ext cx="6172200" cy="233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以二元</a:t>
            </a:r>
            <a:r>
              <a:rPr lang="zh-TW" altLang="en-US" dirty="0"/>
              <a:t>樹的根節點為例，其左子樹和右子樹描繪於下圖中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sp>
        <p:nvSpPr>
          <p:cNvPr id="5" name="五邊形 4"/>
          <p:cNvSpPr/>
          <p:nvPr/>
        </p:nvSpPr>
        <p:spPr>
          <a:xfrm rot="859578">
            <a:off x="171773" y="3566580"/>
            <a:ext cx="2420172" cy="424691"/>
          </a:xfrm>
          <a:prstGeom prst="homePlat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左子樹和右子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樹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42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 smtClean="0"/>
              <a:t>樹狀結構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接下來我們說明如何實作二元樹，首先定義樹中每一個節點的資料型態，假設每一個節點存放一個字元：</a:t>
            </a:r>
            <a:endParaRPr lang="zh-TW" altLang="en-US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834" t="2513" r="2245" b="4496"/>
          <a:stretch/>
        </p:blipFill>
        <p:spPr bwMode="auto">
          <a:xfrm>
            <a:off x="1421649" y="3924055"/>
            <a:ext cx="6075676" cy="16651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 smtClean="0"/>
              <a:t>樹狀結構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由於每一個節點最多有兩個子節點，我們將左子節點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或左子樹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以指標</a:t>
            </a:r>
            <a:r>
              <a:rPr lang="en-US" altLang="zh-TW" dirty="0" smtClean="0">
                <a:solidFill>
                  <a:srgbClr val="0070C0"/>
                </a:solidFill>
              </a:rPr>
              <a:t>left</a:t>
            </a:r>
            <a:r>
              <a:rPr lang="zh-TW" altLang="en-US" dirty="0" smtClean="0"/>
              <a:t>表示，而將右子節點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或右子樹</a:t>
            </a:r>
            <a:r>
              <a:rPr lang="en-US" altLang="zh-TW" dirty="0" smtClean="0"/>
              <a:t>)</a:t>
            </a:r>
            <a:r>
              <a:rPr lang="zh-TW" altLang="en-US" dirty="0" smtClean="0"/>
              <a:t>以指標</a:t>
            </a:r>
            <a:r>
              <a:rPr lang="en-US" altLang="zh-TW" dirty="0" smtClean="0">
                <a:solidFill>
                  <a:srgbClr val="0070C0"/>
                </a:solidFill>
              </a:rPr>
              <a:t>right</a:t>
            </a:r>
            <a:r>
              <a:rPr lang="zh-TW" altLang="en-US" dirty="0" smtClean="0"/>
              <a:t>表示，以此將一棵二元樹建立起來。</a:t>
            </a:r>
            <a:endParaRPr lang="en-US" altLang="zh-TW" dirty="0" smtClean="0"/>
          </a:p>
          <a:p>
            <a:r>
              <a:rPr lang="zh-TW" altLang="en-US" dirty="0" smtClean="0"/>
              <a:t>注意：若是只有一個子節點或沒有子節點的話，就以空指標</a:t>
            </a:r>
            <a:r>
              <a:rPr lang="en-US" altLang="zh-TW" dirty="0" smtClean="0">
                <a:solidFill>
                  <a:srgbClr val="0070C0"/>
                </a:solidFill>
              </a:rPr>
              <a:t>null</a:t>
            </a:r>
            <a:r>
              <a:rPr lang="zh-TW" altLang="en-US" dirty="0" smtClean="0"/>
              <a:t>表示。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若是將該圖與前面</a:t>
            </a:r>
            <a:r>
              <a:rPr lang="zh-TW" altLang="en-US" dirty="0" smtClean="0"/>
              <a:t>第</a:t>
            </a:r>
            <a:r>
              <a:rPr lang="en-US" altLang="zh-TW" dirty="0" smtClean="0"/>
              <a:t>10-2</a:t>
            </a:r>
            <a:r>
              <a:rPr lang="zh-TW" altLang="en-US" dirty="0"/>
              <a:t>節的鏈結串列做比較，我們可以看出來，二元樹的每個節點定義了兩個指標，可看作是較複雜的鏈結串列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376645" y="3789040"/>
            <a:ext cx="6390710" cy="206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剪去對角線角落矩形 4"/>
          <p:cNvSpPr/>
          <p:nvPr/>
        </p:nvSpPr>
        <p:spPr>
          <a:xfrm>
            <a:off x="3401870" y="6126163"/>
            <a:ext cx="2655294" cy="408182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二元樹的實作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示意圖</a:t>
            </a:r>
            <a:endParaRPr lang="zh-TW" altLang="en-US" sz="2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1109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 smtClean="0"/>
              <a:t>樹狀結構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將二元樹建立起來之後，一個最常見而基本的運算，就是把整棵樹走一遍，也就是</a:t>
            </a:r>
            <a:r>
              <a:rPr lang="zh-TW" altLang="en-US" dirty="0" smtClean="0">
                <a:solidFill>
                  <a:srgbClr val="C00000"/>
                </a:solidFill>
              </a:rPr>
              <a:t>探訪</a:t>
            </a:r>
            <a:r>
              <a:rPr lang="en-US" altLang="zh-TW" dirty="0" smtClean="0"/>
              <a:t>(traverse)</a:t>
            </a:r>
            <a:r>
              <a:rPr lang="zh-TW" altLang="en-US" dirty="0" smtClean="0"/>
              <a:t>所有的節點。</a:t>
            </a:r>
            <a:endParaRPr lang="en-US" altLang="zh-TW" dirty="0" smtClean="0"/>
          </a:p>
          <a:p>
            <a:r>
              <a:rPr lang="zh-TW" altLang="en-US" dirty="0" smtClean="0"/>
              <a:t>二元樹的三種探訪順序如下：</a:t>
            </a:r>
          </a:p>
          <a:p>
            <a:pPr lvl="1"/>
            <a:r>
              <a:rPr lang="zh-TW" altLang="en-US" dirty="0" smtClean="0"/>
              <a:t>前序法</a:t>
            </a:r>
            <a:r>
              <a:rPr lang="en-US" altLang="zh-TW" dirty="0" smtClean="0"/>
              <a:t>(preorder)</a:t>
            </a:r>
            <a:endParaRPr lang="zh-TW" altLang="en-US" dirty="0" smtClean="0"/>
          </a:p>
          <a:p>
            <a:pPr lvl="1"/>
            <a:r>
              <a:rPr lang="zh-TW" altLang="en-US" dirty="0" smtClean="0"/>
              <a:t>中序法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inorder</a:t>
            </a:r>
            <a:r>
              <a:rPr lang="en-US" altLang="zh-TW" dirty="0" smtClean="0"/>
              <a:t>)</a:t>
            </a:r>
            <a:r>
              <a:rPr lang="zh-TW" altLang="en-US" dirty="0" smtClean="0"/>
              <a:t> </a:t>
            </a:r>
          </a:p>
          <a:p>
            <a:pPr lvl="1"/>
            <a:r>
              <a:rPr lang="zh-TW" altLang="en-US" dirty="0" smtClean="0"/>
              <a:t>後序法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postorder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假設班上這</a:t>
            </a:r>
            <a:r>
              <a:rPr lang="en-US" altLang="zh-TW" dirty="0"/>
              <a:t>5</a:t>
            </a:r>
            <a:r>
              <a:rPr lang="zh-TW" altLang="en-US" dirty="0"/>
              <a:t>位同學，我們不僅要記錄其數學成績，還要記錄其英文成績，也就是這些同學的成績資料如下表所示：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spcBef>
                <a:spcPts val="1200"/>
              </a:spcBef>
            </a:pPr>
            <a:r>
              <a:rPr lang="zh-TW" altLang="en-US" dirty="0" smtClean="0"/>
              <a:t>則可以宣告一個二維陣列如下：</a:t>
            </a:r>
            <a:endParaRPr lang="zh-TW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9" t="12466" r="2619" b="15459"/>
          <a:stretch/>
        </p:blipFill>
        <p:spPr bwMode="auto">
          <a:xfrm>
            <a:off x="1061610" y="5364215"/>
            <a:ext cx="7110790" cy="4050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3637958"/>
            <a:ext cx="5921228" cy="92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內容版面配置區 1"/>
          <p:cNvSpPr txBox="1">
            <a:spLocks/>
          </p:cNvSpPr>
          <p:nvPr/>
        </p:nvSpPr>
        <p:spPr>
          <a:xfrm rot="20856918">
            <a:off x="6782403" y="3563619"/>
            <a:ext cx="2211515" cy="492702"/>
          </a:xfrm>
          <a:prstGeom prst="left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400" b="1" dirty="0" smtClean="0"/>
              <a:t>同學的數學和英文成績</a:t>
            </a:r>
            <a:endParaRPr lang="zh-TW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2234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若是我們將圖</a:t>
            </a:r>
            <a:r>
              <a:rPr lang="en-US" altLang="zh-TW" dirty="0" smtClean="0"/>
              <a:t>10-7</a:t>
            </a:r>
            <a:r>
              <a:rPr lang="zh-TW" altLang="en-US" dirty="0" smtClean="0"/>
              <a:t>分別以這三種探訪順序走一遍，則正好會得到三種不同的運算式表示法。</a:t>
            </a:r>
            <a:endParaRPr lang="en-US" altLang="zh-TW" dirty="0" smtClean="0"/>
          </a:p>
          <a:p>
            <a:r>
              <a:rPr lang="zh-TW" altLang="en-US" dirty="0" smtClean="0"/>
              <a:t>其中，前序法</a:t>
            </a:r>
            <a:r>
              <a:rPr lang="en-US" altLang="zh-TW" dirty="0" smtClean="0"/>
              <a:t>(preorder)</a:t>
            </a:r>
            <a:r>
              <a:rPr lang="zh-TW" altLang="en-US" dirty="0" smtClean="0"/>
              <a:t>為先表示運算子，再表示運算元；中序法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inorder</a:t>
            </a:r>
            <a:r>
              <a:rPr lang="en-US" altLang="zh-TW" dirty="0" smtClean="0"/>
              <a:t>)</a:t>
            </a:r>
            <a:r>
              <a:rPr lang="zh-TW" altLang="en-US" dirty="0" smtClean="0"/>
              <a:t>為先表示第一個運算元，接著是運算子，最後再表示第二個運算元；後序法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postorder</a:t>
            </a:r>
            <a:r>
              <a:rPr lang="en-US" altLang="zh-TW" dirty="0" smtClean="0"/>
              <a:t>)</a:t>
            </a:r>
            <a:r>
              <a:rPr lang="zh-TW" altLang="en-US" dirty="0" smtClean="0"/>
              <a:t>會先表示兩個運算元，最後再表示運算子。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我們將</a:t>
            </a:r>
            <a:r>
              <a:rPr lang="zh-TW" altLang="en-US" dirty="0" smtClean="0"/>
              <a:t>圖</a:t>
            </a:r>
            <a:r>
              <a:rPr lang="en-US" altLang="zh-TW" dirty="0" smtClean="0"/>
              <a:t>10-7</a:t>
            </a:r>
            <a:r>
              <a:rPr lang="zh-TW" altLang="en-US" dirty="0"/>
              <a:t>的運算樹分別以這三種探訪順序得到的結果列在下面：</a:t>
            </a:r>
          </a:p>
          <a:p>
            <a:endParaRPr lang="zh-TW" altLang="en-US" dirty="0"/>
          </a:p>
        </p:txBody>
      </p:sp>
      <p:graphicFrame>
        <p:nvGraphicFramePr>
          <p:cNvPr id="5" name="資料庫圖表 4"/>
          <p:cNvGraphicFramePr/>
          <p:nvPr>
            <p:extLst>
              <p:ext uri="{D42A27DB-BD31-4B8C-83A1-F6EECF244321}">
                <p14:modId xmlns:p14="http://schemas.microsoft.com/office/powerpoint/2010/main" val="3998787332"/>
              </p:ext>
            </p:extLst>
          </p:nvPr>
        </p:nvGraphicFramePr>
        <p:xfrm>
          <a:off x="654307" y="3323213"/>
          <a:ext cx="7920880" cy="2521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313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所謂的遞迴程序，就是在程序的本體中，又呼叫到自己本身。</a:t>
            </a:r>
            <a:endParaRPr lang="en-US" altLang="zh-TW" dirty="0" smtClean="0"/>
          </a:p>
          <a:p>
            <a:r>
              <a:rPr lang="zh-TW" altLang="en-US" dirty="0" smtClean="0"/>
              <a:t>以大家</a:t>
            </a:r>
            <a:r>
              <a:rPr lang="zh-TW" altLang="en-US" dirty="0"/>
              <a:t>耳熟能詳的</a:t>
            </a:r>
            <a:r>
              <a:rPr lang="zh-TW" altLang="en-US" dirty="0">
                <a:solidFill>
                  <a:srgbClr val="C00000"/>
                </a:solidFill>
              </a:rPr>
              <a:t>階乘函數</a:t>
            </a:r>
            <a:r>
              <a:rPr lang="en-US" altLang="zh-TW" dirty="0"/>
              <a:t>(factorial function)</a:t>
            </a:r>
            <a:r>
              <a:rPr lang="zh-TW" altLang="en-US" dirty="0"/>
              <a:t>為例，在下列的第一式中，我們定義</a:t>
            </a:r>
            <a:r>
              <a:rPr lang="en-US" altLang="zh-TW" dirty="0"/>
              <a:t>0</a:t>
            </a:r>
            <a:r>
              <a:rPr lang="zh-TW" altLang="en-US" dirty="0"/>
              <a:t>的階乘為</a:t>
            </a:r>
            <a:r>
              <a:rPr lang="en-US" altLang="zh-TW" dirty="0"/>
              <a:t>1</a:t>
            </a:r>
            <a:r>
              <a:rPr lang="zh-TW" altLang="en-US" dirty="0"/>
              <a:t>；至於在第二式中，我們利用</a:t>
            </a:r>
            <a:r>
              <a:rPr lang="en-US" altLang="zh-TW" dirty="0"/>
              <a:t>n-1</a:t>
            </a:r>
            <a:r>
              <a:rPr lang="zh-TW" altLang="en-US" dirty="0"/>
              <a:t>的階乘來計算</a:t>
            </a:r>
            <a:r>
              <a:rPr lang="en-US" altLang="zh-TW" dirty="0"/>
              <a:t>n</a:t>
            </a:r>
            <a:r>
              <a:rPr lang="zh-TW" altLang="en-US" dirty="0"/>
              <a:t>的階乘，這就是遞迴的觀念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808" t="6058" r="2412" b="9136"/>
          <a:stretch/>
        </p:blipFill>
        <p:spPr bwMode="auto">
          <a:xfrm>
            <a:off x="1534162" y="5184195"/>
            <a:ext cx="6075675" cy="6300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 smtClean="0"/>
              <a:t>在處理樹的演算法中，我們常使用到遞迴的觀念，是因為樹中的每一個節點都有相同的特性，而且前面處理的結果，會影響到後面，就如同階乘函數一般。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這三個程序會在探訪節點的時候，同時將該節點表示的字元列出來：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 smtClean="0"/>
              <a:t>樹狀結構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第一個是前序法的程序</a:t>
            </a:r>
            <a:r>
              <a:rPr lang="zh-TW" altLang="en-US" dirty="0" smtClean="0">
                <a:solidFill>
                  <a:srgbClr val="0070C0"/>
                </a:solidFill>
              </a:rPr>
              <a:t> </a:t>
            </a:r>
            <a:r>
              <a:rPr lang="en-US" altLang="zh-TW" dirty="0" smtClean="0">
                <a:solidFill>
                  <a:srgbClr val="0070C0"/>
                </a:solidFill>
              </a:rPr>
              <a:t>preorder”</a:t>
            </a:r>
            <a:r>
              <a:rPr lang="zh-TW" altLang="en-US" dirty="0" smtClean="0"/>
              <a:t>， 我們先將參數</a:t>
            </a:r>
            <a:r>
              <a:rPr lang="en-US" altLang="zh-TW" dirty="0" smtClean="0">
                <a:solidFill>
                  <a:srgbClr val="0070C0"/>
                </a:solidFill>
              </a:rPr>
              <a:t>p</a:t>
            </a:r>
            <a:r>
              <a:rPr lang="zh-TW" altLang="en-US" dirty="0" smtClean="0"/>
              <a:t>對應的節點，也就是父節點的資料先列印出來，接著再遞迴呼叫此程序處理左子節點。</a:t>
            </a:r>
            <a:endParaRPr lang="en-US" altLang="zh-TW" dirty="0" smtClean="0"/>
          </a:p>
          <a:p>
            <a:r>
              <a:rPr lang="zh-TW" altLang="en-US" dirty="0" smtClean="0"/>
              <a:t>等到進入遞迴呼叫時，此左子節點會再度被視作是根節點，然後左子樹會依照一樣的方式被處理。</a:t>
            </a:r>
            <a:endParaRPr lang="en-US" altLang="zh-TW" dirty="0" smtClean="0"/>
          </a:p>
          <a:p>
            <a:r>
              <a:rPr lang="zh-TW" altLang="en-US" dirty="0"/>
              <a:t>等到左子節點對應的整棵樹都列印出來之後，該遞迴呼叫結束處理，也就是回到最原始的</a:t>
            </a:r>
            <a:r>
              <a:rPr lang="zh-TW" altLang="en-US" dirty="0" smtClean="0"/>
              <a:t>狀態。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69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此時</a:t>
            </a:r>
            <a:r>
              <a:rPr lang="zh-TW" altLang="en-US" dirty="0"/>
              <a:t>程式會接著繼續進行下一個遞迴呼叫，也就是「</a:t>
            </a:r>
            <a:r>
              <a:rPr lang="en-US" altLang="zh-TW" dirty="0"/>
              <a:t>preorder(p-&gt;right)</a:t>
            </a:r>
            <a:r>
              <a:rPr lang="zh-TW" altLang="en-US" dirty="0"/>
              <a:t>」，以處理右子節點</a:t>
            </a:r>
            <a:r>
              <a:rPr lang="en-US" altLang="zh-TW" dirty="0"/>
              <a:t>(</a:t>
            </a:r>
            <a:r>
              <a:rPr lang="zh-TW" altLang="en-US" dirty="0"/>
              <a:t>或右子樹</a:t>
            </a:r>
            <a:r>
              <a:rPr lang="en-US" altLang="zh-TW" dirty="0"/>
              <a:t>)</a:t>
            </a:r>
            <a:r>
              <a:rPr lang="zh-TW" altLang="en-US" dirty="0"/>
              <a:t>。完整的程序如下所列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273" t="3722" r="1515" b="3240"/>
          <a:stretch/>
        </p:blipFill>
        <p:spPr bwMode="auto">
          <a:xfrm>
            <a:off x="1714182" y="3789040"/>
            <a:ext cx="5715635" cy="2250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193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 smtClean="0"/>
              <a:t>樹狀結構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zh-TW" altLang="en-US" dirty="0" smtClean="0"/>
              <a:t>第二個是中序法的程序</a:t>
            </a:r>
            <a:r>
              <a:rPr lang="en-US" altLang="zh-TW" dirty="0" err="1" smtClean="0">
                <a:solidFill>
                  <a:srgbClr val="0070C0"/>
                </a:solidFill>
              </a:rPr>
              <a:t>inorder</a:t>
            </a:r>
            <a:r>
              <a:rPr lang="zh-TW" altLang="en-US" dirty="0" smtClean="0"/>
              <a:t>，與前序法不同的是，我們直接遞迴呼叫此程序處理左子節點；等到左子樹都列印出來之後，再列印原先參數</a:t>
            </a:r>
            <a:r>
              <a:rPr lang="en-US" altLang="zh-TW" dirty="0" smtClean="0">
                <a:solidFill>
                  <a:srgbClr val="0070C0"/>
                </a:solidFill>
              </a:rPr>
              <a:t>p</a:t>
            </a:r>
            <a:r>
              <a:rPr lang="zh-TW" altLang="en-US" dirty="0" smtClean="0"/>
              <a:t>對應的節點，也就是父節點，最後再處理右子節點</a:t>
            </a:r>
            <a:r>
              <a:rPr lang="en-US" altLang="zh-TW" dirty="0" smtClean="0"/>
              <a:t>(</a:t>
            </a:r>
            <a:r>
              <a:rPr lang="zh-TW" altLang="en-US" dirty="0" smtClean="0"/>
              <a:t>右子樹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248" t="3695" r="1826" b="3931"/>
          <a:stretch/>
        </p:blipFill>
        <p:spPr bwMode="auto">
          <a:xfrm>
            <a:off x="3266855" y="4170014"/>
            <a:ext cx="5040560" cy="19689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10-4 </a:t>
            </a:r>
            <a:r>
              <a:rPr lang="zh-TW" altLang="en-US" dirty="0"/>
              <a:t>樹狀結構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最後一個是後序法的</a:t>
            </a:r>
            <a:r>
              <a:rPr lang="zh-TW" altLang="en-US" dirty="0" smtClean="0"/>
              <a:t>程序</a:t>
            </a:r>
            <a:r>
              <a:rPr lang="en-US" altLang="zh-TW" dirty="0" err="1" smtClean="0">
                <a:solidFill>
                  <a:srgbClr val="0070C0"/>
                </a:solidFill>
              </a:rPr>
              <a:t>postorder</a:t>
            </a:r>
            <a:r>
              <a:rPr lang="zh-TW" altLang="en-US" dirty="0" smtClean="0"/>
              <a:t>，</a:t>
            </a:r>
            <a:r>
              <a:rPr lang="zh-TW" altLang="en-US" dirty="0"/>
              <a:t>我們先進行兩個遞迴呼叫，將左子樹和右子樹的資料都列印出來，最後再處理</a:t>
            </a:r>
            <a:r>
              <a:rPr lang="zh-TW" altLang="en-US" dirty="0" smtClean="0"/>
              <a:t>參數</a:t>
            </a:r>
            <a:r>
              <a:rPr lang="en-US" altLang="zh-TW" dirty="0" smtClean="0">
                <a:solidFill>
                  <a:srgbClr val="0070C0"/>
                </a:solidFill>
              </a:rPr>
              <a:t>p</a:t>
            </a:r>
            <a:r>
              <a:rPr lang="zh-TW" altLang="en-US" dirty="0" smtClean="0"/>
              <a:t>對應</a:t>
            </a:r>
            <a:r>
              <a:rPr lang="zh-TW" altLang="en-US" dirty="0"/>
              <a:t>的節點，也就是父節點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2817" t="3487" r="1417" b="4106"/>
          <a:stretch/>
        </p:blipFill>
        <p:spPr bwMode="auto">
          <a:xfrm>
            <a:off x="1961710" y="4072804"/>
            <a:ext cx="5268995" cy="20533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627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然後，所有同學的數學成績可以記錄在</a:t>
            </a:r>
            <a:r>
              <a:rPr lang="en-US" altLang="zh-TW" dirty="0" smtClean="0">
                <a:solidFill>
                  <a:srgbClr val="0070C0"/>
                </a:solidFill>
              </a:rPr>
              <a:t>scores</a:t>
            </a:r>
            <a:r>
              <a:rPr lang="zh-TW" altLang="en-US" dirty="0" smtClean="0"/>
              <a:t>二維陣列的第一列，英文成績可以記錄在</a:t>
            </a:r>
            <a:r>
              <a:rPr lang="en-US" altLang="zh-TW" dirty="0" smtClean="0">
                <a:solidFill>
                  <a:srgbClr val="0070C0"/>
                </a:solidFill>
              </a:rPr>
              <a:t>scores</a:t>
            </a:r>
            <a:r>
              <a:rPr lang="zh-TW" altLang="en-US" dirty="0" smtClean="0"/>
              <a:t>二維陣列的第二列。</a:t>
            </a:r>
            <a:endParaRPr lang="en-US" altLang="zh-TW" dirty="0" smtClean="0"/>
          </a:p>
          <a:p>
            <a:r>
              <a:rPr lang="zh-TW" altLang="en-US" dirty="0" smtClean="0"/>
              <a:t>如此一來，若要取出學號</a:t>
            </a:r>
            <a:r>
              <a:rPr lang="en-US" altLang="zh-TW" dirty="0" smtClean="0"/>
              <a:t>2</a:t>
            </a:r>
            <a:r>
              <a:rPr lang="zh-TW" altLang="en-US" dirty="0" smtClean="0"/>
              <a:t>號同學的數學成績，則表示式為</a:t>
            </a:r>
            <a:r>
              <a:rPr lang="en-US" altLang="zh-TW" dirty="0" smtClean="0">
                <a:solidFill>
                  <a:srgbClr val="0070C0"/>
                </a:solidFill>
              </a:rPr>
              <a:t>scores[0][1]</a:t>
            </a:r>
            <a:r>
              <a:rPr lang="zh-TW" altLang="en-US" dirty="0" smtClean="0"/>
              <a:t>；若我們要取出學號</a:t>
            </a:r>
            <a:r>
              <a:rPr lang="en-US" altLang="zh-TW" dirty="0" smtClean="0"/>
              <a:t>5</a:t>
            </a:r>
            <a:r>
              <a:rPr lang="zh-TW" altLang="en-US" dirty="0" smtClean="0"/>
              <a:t>號同學的英文成績，則表示式為</a:t>
            </a:r>
            <a:r>
              <a:rPr lang="en-US" altLang="zh-TW" dirty="0" smtClean="0">
                <a:solidFill>
                  <a:srgbClr val="0070C0"/>
                </a:solidFill>
              </a:rPr>
              <a:t>scores[1][4]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2272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10-1 </a:t>
            </a:r>
            <a:r>
              <a:rPr lang="zh-TW" altLang="en-US" dirty="0"/>
              <a:t>陣列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綜合而言，每個同學這兩科成績的對應註標如下表所示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sp>
        <p:nvSpPr>
          <p:cNvPr id="4" name="五邊形 3"/>
          <p:cNvSpPr/>
          <p:nvPr/>
        </p:nvSpPr>
        <p:spPr>
          <a:xfrm>
            <a:off x="997260" y="3383995"/>
            <a:ext cx="2719645" cy="495055"/>
          </a:xfrm>
          <a:prstGeom prst="homePlat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000" b="1" dirty="0">
                <a:latin typeface="微軟正黑體" pitchFamily="34" charset="-120"/>
                <a:ea typeface="微軟正黑體" pitchFamily="34" charset="-120"/>
              </a:rPr>
              <a:t>二維陣列的註標</a:t>
            </a:r>
            <a:r>
              <a:rPr lang="zh-TW" altLang="en-US" sz="2000" b="1" dirty="0" smtClean="0">
                <a:latin typeface="微軟正黑體" pitchFamily="34" charset="-120"/>
                <a:ea typeface="微軟正黑體" pitchFamily="34" charset="-120"/>
              </a:rPr>
              <a:t>對應</a:t>
            </a:r>
            <a:endParaRPr lang="zh-TW" altLang="en-US" sz="20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924055"/>
            <a:ext cx="7418387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96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4747</Words>
  <Application>Microsoft Office PowerPoint</Application>
  <PresentationFormat>如螢幕大小 (4:3)</PresentationFormat>
  <Paragraphs>258</Paragraphs>
  <Slides>77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77</vt:i4>
      </vt:variant>
    </vt:vector>
  </HeadingPairs>
  <TitlesOfParts>
    <vt:vector size="78" baseType="lpstr">
      <vt:lpstr>Office 佈景主題</vt:lpstr>
      <vt:lpstr>資料結構</vt:lpstr>
      <vt:lpstr>10-1 陣列</vt:lpstr>
      <vt:lpstr>10-1 陣列</vt:lpstr>
      <vt:lpstr>10-1 陣列</vt:lpstr>
      <vt:lpstr>10-1 陣列</vt:lpstr>
      <vt:lpstr>10-1 陣列</vt:lpstr>
      <vt:lpstr>10-1 陣列</vt:lpstr>
      <vt:lpstr>10-1 陣列</vt:lpstr>
      <vt:lpstr>10-1 陣列</vt:lpstr>
      <vt:lpstr>10-1 陣列</vt:lpstr>
      <vt:lpstr>10-1 陣列</vt:lpstr>
      <vt:lpstr>10-1 陣列</vt:lpstr>
      <vt:lpstr>10-1 陣列</vt:lpstr>
      <vt:lpstr>10-1 陣列</vt:lpstr>
      <vt:lpstr>10-1 陣列</vt:lpstr>
      <vt:lpstr>10-2 鏈結串列</vt:lpstr>
      <vt:lpstr>10-2 鏈結串列</vt:lpstr>
      <vt:lpstr>10-2 鏈結串列</vt:lpstr>
      <vt:lpstr>10-2 鏈結串列</vt:lpstr>
      <vt:lpstr>10-2 鏈結串列</vt:lpstr>
      <vt:lpstr>10-2 鏈結串列</vt:lpstr>
      <vt:lpstr>10-2 鏈結串列</vt:lpstr>
      <vt:lpstr>10-2 鏈結串列</vt:lpstr>
      <vt:lpstr>10-2 鏈結串列</vt:lpstr>
      <vt:lpstr>10-2 鏈結串列</vt:lpstr>
      <vt:lpstr>10-2 鏈結串列</vt:lpstr>
      <vt:lpstr>10-2 鏈結串列</vt:lpstr>
      <vt:lpstr>10-2 鏈結串列</vt:lpstr>
      <vt:lpstr>10-3 堆疊和佇列</vt:lpstr>
      <vt:lpstr>堆疊</vt:lpstr>
      <vt:lpstr>堆疊</vt:lpstr>
      <vt:lpstr>堆疊</vt:lpstr>
      <vt:lpstr>堆疊</vt:lpstr>
      <vt:lpstr>堆疊</vt:lpstr>
      <vt:lpstr>堆疊</vt:lpstr>
      <vt:lpstr>堆疊</vt:lpstr>
      <vt:lpstr>佇列</vt:lpstr>
      <vt:lpstr>佇列</vt:lpstr>
      <vt:lpstr>佇列</vt:lpstr>
      <vt:lpstr>佇列</vt:lpstr>
      <vt:lpstr>佇列</vt:lpstr>
      <vt:lpstr>環狀佇列</vt:lpstr>
      <vt:lpstr>環狀佇列</vt:lpstr>
      <vt:lpstr>環狀佇列</vt:lpstr>
      <vt:lpstr>環狀佇列</vt:lpstr>
      <vt:lpstr>環狀佇列</vt:lpstr>
      <vt:lpstr>環狀佇列</vt:lpstr>
      <vt:lpstr>環狀佇列</vt:lpstr>
      <vt:lpstr>環狀佇列</vt:lpstr>
      <vt:lpstr>環狀佇列</vt:lpstr>
      <vt:lpstr>環狀佇列</vt:lpstr>
      <vt:lpstr>環狀佇列</vt:lpstr>
      <vt:lpstr>環狀佇列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  <vt:lpstr>10-4 樹狀結構</vt:lpstr>
    </vt:vector>
  </TitlesOfParts>
  <Company>FDZone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ox01ox01</dc:creator>
  <cp:lastModifiedBy>chwa</cp:lastModifiedBy>
  <cp:revision>103</cp:revision>
  <dcterms:created xsi:type="dcterms:W3CDTF">2015-04-21T01:58:17Z</dcterms:created>
  <dcterms:modified xsi:type="dcterms:W3CDTF">2022-04-07T10:53:11Z</dcterms:modified>
</cp:coreProperties>
</file>