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6"/>
  </p:notesMasterIdLst>
  <p:sldIdLst>
    <p:sldId id="256" r:id="rId2"/>
    <p:sldId id="258" r:id="rId3"/>
    <p:sldId id="259" r:id="rId4"/>
    <p:sldId id="260" r:id="rId5"/>
    <p:sldId id="381" r:id="rId6"/>
    <p:sldId id="261" r:id="rId7"/>
    <p:sldId id="382" r:id="rId8"/>
    <p:sldId id="262" r:id="rId9"/>
    <p:sldId id="383" r:id="rId10"/>
    <p:sldId id="263" r:id="rId11"/>
    <p:sldId id="264" r:id="rId12"/>
    <p:sldId id="384" r:id="rId13"/>
    <p:sldId id="347" r:id="rId14"/>
    <p:sldId id="265" r:id="rId15"/>
    <p:sldId id="266" r:id="rId16"/>
    <p:sldId id="267" r:id="rId17"/>
    <p:sldId id="385" r:id="rId18"/>
    <p:sldId id="268" r:id="rId19"/>
    <p:sldId id="386" r:id="rId20"/>
    <p:sldId id="269" r:id="rId21"/>
    <p:sldId id="270" r:id="rId22"/>
    <p:sldId id="387" r:id="rId23"/>
    <p:sldId id="271" r:id="rId24"/>
    <p:sldId id="272" r:id="rId25"/>
    <p:sldId id="273" r:id="rId26"/>
    <p:sldId id="274" r:id="rId27"/>
    <p:sldId id="388" r:id="rId28"/>
    <p:sldId id="275" r:id="rId29"/>
    <p:sldId id="276" r:id="rId30"/>
    <p:sldId id="389" r:id="rId31"/>
    <p:sldId id="277" r:id="rId32"/>
    <p:sldId id="390" r:id="rId33"/>
    <p:sldId id="288" r:id="rId34"/>
    <p:sldId id="289" r:id="rId35"/>
    <p:sldId id="290" r:id="rId36"/>
    <p:sldId id="372" r:id="rId37"/>
    <p:sldId id="357" r:id="rId38"/>
    <p:sldId id="391" r:id="rId39"/>
    <p:sldId id="348" r:id="rId40"/>
    <p:sldId id="349" r:id="rId41"/>
    <p:sldId id="350" r:id="rId42"/>
    <p:sldId id="392" r:id="rId43"/>
    <p:sldId id="351" r:id="rId44"/>
    <p:sldId id="393" r:id="rId45"/>
    <p:sldId id="352" r:id="rId46"/>
    <p:sldId id="353" r:id="rId47"/>
    <p:sldId id="354" r:id="rId48"/>
    <p:sldId id="394" r:id="rId49"/>
    <p:sldId id="355" r:id="rId50"/>
    <p:sldId id="356" r:id="rId51"/>
    <p:sldId id="291" r:id="rId52"/>
    <p:sldId id="292" r:id="rId53"/>
    <p:sldId id="293" r:id="rId54"/>
    <p:sldId id="294" r:id="rId55"/>
    <p:sldId id="295" r:id="rId56"/>
    <p:sldId id="395" r:id="rId57"/>
    <p:sldId id="296" r:id="rId58"/>
    <p:sldId id="396" r:id="rId59"/>
    <p:sldId id="297" r:id="rId60"/>
    <p:sldId id="298" r:id="rId61"/>
    <p:sldId id="397" r:id="rId62"/>
    <p:sldId id="299" r:id="rId63"/>
    <p:sldId id="398" r:id="rId64"/>
    <p:sldId id="300" r:id="rId65"/>
    <p:sldId id="399" r:id="rId66"/>
    <p:sldId id="301" r:id="rId67"/>
    <p:sldId id="302" r:id="rId68"/>
    <p:sldId id="303" r:id="rId69"/>
    <p:sldId id="304" r:id="rId70"/>
    <p:sldId id="400" r:id="rId71"/>
    <p:sldId id="305" r:id="rId72"/>
    <p:sldId id="401" r:id="rId73"/>
    <p:sldId id="306" r:id="rId74"/>
    <p:sldId id="307" r:id="rId75"/>
    <p:sldId id="402" r:id="rId76"/>
    <p:sldId id="308" r:id="rId77"/>
    <p:sldId id="309" r:id="rId78"/>
    <p:sldId id="310" r:id="rId79"/>
    <p:sldId id="311" r:id="rId80"/>
    <p:sldId id="312" r:id="rId81"/>
    <p:sldId id="403" r:id="rId82"/>
    <p:sldId id="313" r:id="rId83"/>
    <p:sldId id="314" r:id="rId84"/>
    <p:sldId id="404" r:id="rId85"/>
    <p:sldId id="315" r:id="rId86"/>
    <p:sldId id="316" r:id="rId87"/>
    <p:sldId id="317" r:id="rId88"/>
    <p:sldId id="318" r:id="rId89"/>
    <p:sldId id="405" r:id="rId90"/>
    <p:sldId id="319" r:id="rId91"/>
    <p:sldId id="320" r:id="rId92"/>
    <p:sldId id="321" r:id="rId93"/>
    <p:sldId id="322" r:id="rId94"/>
    <p:sldId id="323" r:id="rId95"/>
    <p:sldId id="406" r:id="rId96"/>
    <p:sldId id="324" r:id="rId97"/>
    <p:sldId id="325" r:id="rId98"/>
    <p:sldId id="326" r:id="rId99"/>
    <p:sldId id="407" r:id="rId100"/>
    <p:sldId id="327" r:id="rId101"/>
    <p:sldId id="328" r:id="rId102"/>
    <p:sldId id="408" r:id="rId103"/>
    <p:sldId id="329" r:id="rId104"/>
    <p:sldId id="409" r:id="rId105"/>
    <p:sldId id="330" r:id="rId106"/>
    <p:sldId id="331" r:id="rId107"/>
    <p:sldId id="332" r:id="rId108"/>
    <p:sldId id="410" r:id="rId109"/>
    <p:sldId id="333" r:id="rId110"/>
    <p:sldId id="411" r:id="rId111"/>
    <p:sldId id="335" r:id="rId112"/>
    <p:sldId id="336" r:id="rId113"/>
    <p:sldId id="337" r:id="rId114"/>
    <p:sldId id="412" r:id="rId115"/>
    <p:sldId id="338" r:id="rId116"/>
    <p:sldId id="339" r:id="rId117"/>
    <p:sldId id="413" r:id="rId118"/>
    <p:sldId id="340" r:id="rId119"/>
    <p:sldId id="414" r:id="rId120"/>
    <p:sldId id="341" r:id="rId121"/>
    <p:sldId id="415" r:id="rId122"/>
    <p:sldId id="342" r:id="rId123"/>
    <p:sldId id="359" r:id="rId124"/>
    <p:sldId id="416" r:id="rId125"/>
    <p:sldId id="358" r:id="rId126"/>
    <p:sldId id="362" r:id="rId127"/>
    <p:sldId id="417" r:id="rId128"/>
    <p:sldId id="371" r:id="rId129"/>
    <p:sldId id="363" r:id="rId130"/>
    <p:sldId id="364" r:id="rId131"/>
    <p:sldId id="365" r:id="rId132"/>
    <p:sldId id="366" r:id="rId133"/>
    <p:sldId id="367" r:id="rId134"/>
    <p:sldId id="418" r:id="rId135"/>
    <p:sldId id="368" r:id="rId136"/>
    <p:sldId id="369" r:id="rId137"/>
    <p:sldId id="373" r:id="rId138"/>
    <p:sldId id="370" r:id="rId139"/>
    <p:sldId id="419" r:id="rId140"/>
    <p:sldId id="420" r:id="rId141"/>
    <p:sldId id="374" r:id="rId142"/>
    <p:sldId id="375" r:id="rId143"/>
    <p:sldId id="376" r:id="rId144"/>
    <p:sldId id="377" r:id="rId145"/>
    <p:sldId id="378" r:id="rId146"/>
    <p:sldId id="421" r:id="rId147"/>
    <p:sldId id="379" r:id="rId148"/>
    <p:sldId id="343" r:id="rId149"/>
    <p:sldId id="422" r:id="rId150"/>
    <p:sldId id="344" r:id="rId151"/>
    <p:sldId id="423" r:id="rId152"/>
    <p:sldId id="345" r:id="rId153"/>
    <p:sldId id="346" r:id="rId154"/>
    <p:sldId id="380" r:id="rId155"/>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60" autoAdjust="0"/>
    <p:restoredTop sz="94660"/>
  </p:normalViewPr>
  <p:slideViewPr>
    <p:cSldViewPr snapToObjects="1">
      <p:cViewPr varScale="1">
        <p:scale>
          <a:sx n="129" d="100"/>
          <a:sy n="129" d="100"/>
        </p:scale>
        <p:origin x="-543" y="152"/>
      </p:cViewPr>
      <p:guideLst>
        <p:guide orient="horz" pos="162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A4C622-BE49-49D8-AAEE-1D5EA881C124}"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zh-TW" altLang="en-US"/>
        </a:p>
      </dgm:t>
    </dgm:pt>
    <dgm:pt modelId="{3B511F0A-7F07-48A7-878A-C31309FF434F}">
      <dgm:prSet phldrT="[文字]" custT="1"/>
      <dgm:spPr/>
      <dgm:t>
        <a:bodyPr/>
        <a:lstStyle/>
        <a:p>
          <a:pPr algn="ctr"/>
          <a:r>
            <a:rPr lang="zh-TW" altLang="en-US" sz="2000" b="1" dirty="0" smtClean="0">
              <a:latin typeface="微軟正黑體" pitchFamily="34" charset="-120"/>
              <a:ea typeface="微軟正黑體" pitchFamily="34" charset="-120"/>
            </a:rPr>
            <a:t>對稱式金鑰</a:t>
          </a:r>
          <a:endParaRPr lang="zh-TW" altLang="en-US" sz="2000" b="1" dirty="0">
            <a:latin typeface="微軟正黑體" pitchFamily="34" charset="-120"/>
            <a:ea typeface="微軟正黑體" pitchFamily="34" charset="-120"/>
          </a:endParaRPr>
        </a:p>
      </dgm:t>
    </dgm:pt>
    <dgm:pt modelId="{52A2ABB0-4C78-40F3-9964-32D37E4EE6A3}" type="parTrans" cxnId="{AB82D342-375B-466E-9AAB-FC87F31CD582}">
      <dgm:prSet/>
      <dgm:spPr/>
      <dgm:t>
        <a:bodyPr/>
        <a:lstStyle/>
        <a:p>
          <a:pPr algn="ctr"/>
          <a:endParaRPr lang="zh-TW" altLang="en-US" sz="2000" b="1">
            <a:latin typeface="微軟正黑體" pitchFamily="34" charset="-120"/>
            <a:ea typeface="微軟正黑體" pitchFamily="34" charset="-120"/>
          </a:endParaRPr>
        </a:p>
      </dgm:t>
    </dgm:pt>
    <dgm:pt modelId="{8E6472EF-B2A4-4FD3-BC56-712FDC7BBE9C}" type="sibTrans" cxnId="{AB82D342-375B-466E-9AAB-FC87F31CD582}">
      <dgm:prSet/>
      <dgm:spPr/>
      <dgm:t>
        <a:bodyPr/>
        <a:lstStyle/>
        <a:p>
          <a:pPr algn="ctr"/>
          <a:endParaRPr lang="zh-TW" altLang="en-US" sz="2000" b="1">
            <a:latin typeface="微軟正黑體" pitchFamily="34" charset="-120"/>
            <a:ea typeface="微軟正黑體" pitchFamily="34" charset="-120"/>
          </a:endParaRPr>
        </a:p>
      </dgm:t>
    </dgm:pt>
    <dgm:pt modelId="{4376DF19-1482-4605-B142-6BFB07EF7CE7}">
      <dgm:prSet phldrT="[文字]" custT="1"/>
      <dgm:spPr/>
      <dgm:t>
        <a:bodyPr/>
        <a:lstStyle/>
        <a:p>
          <a:pPr algn="ctr"/>
          <a:r>
            <a:rPr lang="zh-TW" altLang="en-US" sz="2000" b="1" dirty="0" smtClean="0">
              <a:latin typeface="微軟正黑體" pitchFamily="34" charset="-120"/>
              <a:ea typeface="微軟正黑體" pitchFamily="34" charset="-120"/>
            </a:rPr>
            <a:t>非對稱式金鑰</a:t>
          </a:r>
          <a:endParaRPr lang="zh-TW" altLang="en-US" sz="2000" b="1" dirty="0">
            <a:latin typeface="微軟正黑體" pitchFamily="34" charset="-120"/>
            <a:ea typeface="微軟正黑體" pitchFamily="34" charset="-120"/>
          </a:endParaRPr>
        </a:p>
      </dgm:t>
    </dgm:pt>
    <dgm:pt modelId="{EE45186C-FAA5-4B90-A193-33ED507FFED1}" type="parTrans" cxnId="{F162853C-2D1F-4A7E-99D9-9D34715C7E3F}">
      <dgm:prSet/>
      <dgm:spPr/>
      <dgm:t>
        <a:bodyPr/>
        <a:lstStyle/>
        <a:p>
          <a:pPr algn="ctr"/>
          <a:endParaRPr lang="zh-TW" altLang="en-US" sz="2000" b="1">
            <a:latin typeface="微軟正黑體" pitchFamily="34" charset="-120"/>
            <a:ea typeface="微軟正黑體" pitchFamily="34" charset="-120"/>
          </a:endParaRPr>
        </a:p>
      </dgm:t>
    </dgm:pt>
    <dgm:pt modelId="{A31AE018-A6B8-4626-A39F-E9251832A62E}" type="sibTrans" cxnId="{F162853C-2D1F-4A7E-99D9-9D34715C7E3F}">
      <dgm:prSet/>
      <dgm:spPr/>
      <dgm:t>
        <a:bodyPr/>
        <a:lstStyle/>
        <a:p>
          <a:pPr algn="ctr"/>
          <a:endParaRPr lang="zh-TW" altLang="en-US" sz="2000" b="1">
            <a:latin typeface="微軟正黑體" pitchFamily="34" charset="-120"/>
            <a:ea typeface="微軟正黑體" pitchFamily="34" charset="-120"/>
          </a:endParaRPr>
        </a:p>
      </dgm:t>
    </dgm:pt>
    <dgm:pt modelId="{0C3FB5FB-889D-4858-B7AE-0CE5C10E37D9}" type="pres">
      <dgm:prSet presAssocID="{4FA4C622-BE49-49D8-AAEE-1D5EA881C124}" presName="linear" presStyleCnt="0">
        <dgm:presLayoutVars>
          <dgm:animLvl val="lvl"/>
          <dgm:resizeHandles val="exact"/>
        </dgm:presLayoutVars>
      </dgm:prSet>
      <dgm:spPr/>
      <dgm:t>
        <a:bodyPr/>
        <a:lstStyle/>
        <a:p>
          <a:endParaRPr lang="zh-TW" altLang="en-US"/>
        </a:p>
      </dgm:t>
    </dgm:pt>
    <dgm:pt modelId="{22669F06-DAC8-4C6A-ACAC-673A07D60A49}" type="pres">
      <dgm:prSet presAssocID="{3B511F0A-7F07-48A7-878A-C31309FF434F}" presName="parentText" presStyleLbl="node1" presStyleIdx="0" presStyleCnt="2" custLinFactNeighborY="-58332">
        <dgm:presLayoutVars>
          <dgm:chMax val="0"/>
          <dgm:bulletEnabled val="1"/>
        </dgm:presLayoutVars>
      </dgm:prSet>
      <dgm:spPr/>
      <dgm:t>
        <a:bodyPr/>
        <a:lstStyle/>
        <a:p>
          <a:endParaRPr lang="zh-TW" altLang="en-US"/>
        </a:p>
      </dgm:t>
    </dgm:pt>
    <dgm:pt modelId="{D0BFF0E1-955E-44E7-B3C3-5459B7D15D48}" type="pres">
      <dgm:prSet presAssocID="{8E6472EF-B2A4-4FD3-BC56-712FDC7BBE9C}" presName="spacer" presStyleCnt="0"/>
      <dgm:spPr/>
    </dgm:pt>
    <dgm:pt modelId="{258FC40D-80EC-4B52-A395-7947E6CF5854}" type="pres">
      <dgm:prSet presAssocID="{4376DF19-1482-4605-B142-6BFB07EF7CE7}" presName="parentText" presStyleLbl="node1" presStyleIdx="1" presStyleCnt="2">
        <dgm:presLayoutVars>
          <dgm:chMax val="0"/>
          <dgm:bulletEnabled val="1"/>
        </dgm:presLayoutVars>
      </dgm:prSet>
      <dgm:spPr/>
      <dgm:t>
        <a:bodyPr/>
        <a:lstStyle/>
        <a:p>
          <a:endParaRPr lang="zh-TW" altLang="en-US"/>
        </a:p>
      </dgm:t>
    </dgm:pt>
  </dgm:ptLst>
  <dgm:cxnLst>
    <dgm:cxn modelId="{F162853C-2D1F-4A7E-99D9-9D34715C7E3F}" srcId="{4FA4C622-BE49-49D8-AAEE-1D5EA881C124}" destId="{4376DF19-1482-4605-B142-6BFB07EF7CE7}" srcOrd="1" destOrd="0" parTransId="{EE45186C-FAA5-4B90-A193-33ED507FFED1}" sibTransId="{A31AE018-A6B8-4626-A39F-E9251832A62E}"/>
    <dgm:cxn modelId="{0E781BAA-A45B-4766-87FC-8B5CDC15EF34}" type="presOf" srcId="{4376DF19-1482-4605-B142-6BFB07EF7CE7}" destId="{258FC40D-80EC-4B52-A395-7947E6CF5854}" srcOrd="0" destOrd="0" presId="urn:microsoft.com/office/officeart/2005/8/layout/vList2"/>
    <dgm:cxn modelId="{C93A7B05-7773-4916-AF65-7D68F4A774A5}" type="presOf" srcId="{4FA4C622-BE49-49D8-AAEE-1D5EA881C124}" destId="{0C3FB5FB-889D-4858-B7AE-0CE5C10E37D9}" srcOrd="0" destOrd="0" presId="urn:microsoft.com/office/officeart/2005/8/layout/vList2"/>
    <dgm:cxn modelId="{AB82D342-375B-466E-9AAB-FC87F31CD582}" srcId="{4FA4C622-BE49-49D8-AAEE-1D5EA881C124}" destId="{3B511F0A-7F07-48A7-878A-C31309FF434F}" srcOrd="0" destOrd="0" parTransId="{52A2ABB0-4C78-40F3-9964-32D37E4EE6A3}" sibTransId="{8E6472EF-B2A4-4FD3-BC56-712FDC7BBE9C}"/>
    <dgm:cxn modelId="{09BAF27F-EEA1-42A8-92F1-28E9A080EF87}" type="presOf" srcId="{3B511F0A-7F07-48A7-878A-C31309FF434F}" destId="{22669F06-DAC8-4C6A-ACAC-673A07D60A49}" srcOrd="0" destOrd="0" presId="urn:microsoft.com/office/officeart/2005/8/layout/vList2"/>
    <dgm:cxn modelId="{2E041681-F7FF-441E-B9DD-382614D6A128}" type="presParOf" srcId="{0C3FB5FB-889D-4858-B7AE-0CE5C10E37D9}" destId="{22669F06-DAC8-4C6A-ACAC-673A07D60A49}" srcOrd="0" destOrd="0" presId="urn:microsoft.com/office/officeart/2005/8/layout/vList2"/>
    <dgm:cxn modelId="{B48A3C9D-E539-423D-9F7A-0FB6D11D04A2}" type="presParOf" srcId="{0C3FB5FB-889D-4858-B7AE-0CE5C10E37D9}" destId="{D0BFF0E1-955E-44E7-B3C3-5459B7D15D48}" srcOrd="1" destOrd="0" presId="urn:microsoft.com/office/officeart/2005/8/layout/vList2"/>
    <dgm:cxn modelId="{731A3416-83A5-4D1B-8DDB-1143905E5D75}" type="presParOf" srcId="{0C3FB5FB-889D-4858-B7AE-0CE5C10E37D9}" destId="{258FC40D-80EC-4B52-A395-7947E6CF585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F472A8-D1EC-4DF3-9318-F74D8DE3CC8D}" type="doc">
      <dgm:prSet loTypeId="urn:microsoft.com/office/officeart/2005/8/layout/default#1" loCatId="list" qsTypeId="urn:microsoft.com/office/officeart/2005/8/quickstyle/3d3" qsCatId="3D" csTypeId="urn:microsoft.com/office/officeart/2005/8/colors/colorful1#1" csCatId="colorful" phldr="1"/>
      <dgm:spPr/>
      <dgm:t>
        <a:bodyPr/>
        <a:lstStyle/>
        <a:p>
          <a:endParaRPr lang="zh-TW" altLang="en-US"/>
        </a:p>
      </dgm:t>
    </dgm:pt>
    <dgm:pt modelId="{443E6A05-4D8C-4B22-8371-2B2F04B47E02}">
      <dgm:prSet phldrT="[文字]"/>
      <dgm:spPr/>
      <dgm:t>
        <a:bodyPr/>
        <a:lstStyle/>
        <a:p>
          <a:r>
            <a:rPr lang="zh-TW" altLang="en-US" dirty="0" smtClean="0">
              <a:latin typeface="微軟正黑體" pitchFamily="34" charset="-120"/>
              <a:ea typeface="微軟正黑體" pitchFamily="34" charset="-120"/>
            </a:rPr>
            <a:t>阻斷服務</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smtClean="0">
              <a:latin typeface="微軟正黑體" pitchFamily="34" charset="-120"/>
              <a:ea typeface="微軟正黑體" pitchFamily="34" charset="-120"/>
            </a:rPr>
            <a:t>攻擊</a:t>
          </a:r>
          <a:endParaRPr lang="zh-TW" altLang="en-US" dirty="0">
            <a:latin typeface="微軟正黑體" pitchFamily="34" charset="-120"/>
            <a:ea typeface="微軟正黑體" pitchFamily="34" charset="-120"/>
          </a:endParaRPr>
        </a:p>
      </dgm:t>
    </dgm:pt>
    <dgm:pt modelId="{1D29E172-D260-4AD8-BFC7-E10E632C35BE}" type="parTrans" cxnId="{13C322A5-0AAC-43FA-965E-685702D891CD}">
      <dgm:prSet/>
      <dgm:spPr/>
      <dgm:t>
        <a:bodyPr/>
        <a:lstStyle/>
        <a:p>
          <a:endParaRPr lang="zh-TW" altLang="en-US">
            <a:latin typeface="微軟正黑體" pitchFamily="34" charset="-120"/>
            <a:ea typeface="微軟正黑體" pitchFamily="34" charset="-120"/>
          </a:endParaRPr>
        </a:p>
      </dgm:t>
    </dgm:pt>
    <dgm:pt modelId="{B80D2FEE-C75F-49F2-B466-9F3A917075F2}" type="sibTrans" cxnId="{13C322A5-0AAC-43FA-965E-685702D891CD}">
      <dgm:prSet/>
      <dgm:spPr/>
      <dgm:t>
        <a:bodyPr/>
        <a:lstStyle/>
        <a:p>
          <a:endParaRPr lang="zh-TW" altLang="en-US">
            <a:latin typeface="微軟正黑體" pitchFamily="34" charset="-120"/>
            <a:ea typeface="微軟正黑體" pitchFamily="34" charset="-120"/>
          </a:endParaRPr>
        </a:p>
      </dgm:t>
    </dgm:pt>
    <dgm:pt modelId="{AC2DB686-3F27-419B-AF4B-5FCC8A48767B}">
      <dgm:prSet phldrT="[文字]"/>
      <dgm:spPr/>
      <dgm:t>
        <a:bodyPr/>
        <a:lstStyle/>
        <a:p>
          <a:r>
            <a:rPr lang="zh-TW" altLang="en-US" dirty="0" smtClean="0">
              <a:latin typeface="微軟正黑體" pitchFamily="34" charset="-120"/>
              <a:ea typeface="微軟正黑體" pitchFamily="34" charset="-120"/>
            </a:rPr>
            <a:t>主機入侵</a:t>
          </a:r>
          <a:endParaRPr lang="zh-TW" altLang="en-US" dirty="0">
            <a:latin typeface="微軟正黑體" pitchFamily="34" charset="-120"/>
            <a:ea typeface="微軟正黑體" pitchFamily="34" charset="-120"/>
          </a:endParaRPr>
        </a:p>
      </dgm:t>
    </dgm:pt>
    <dgm:pt modelId="{2981366A-12D5-4D21-B624-9EC6A3A26F15}" type="parTrans" cxnId="{84ABB1B1-339D-40B6-89E2-3EA7415E97AB}">
      <dgm:prSet/>
      <dgm:spPr/>
      <dgm:t>
        <a:bodyPr/>
        <a:lstStyle/>
        <a:p>
          <a:endParaRPr lang="zh-TW" altLang="en-US">
            <a:latin typeface="微軟正黑體" pitchFamily="34" charset="-120"/>
            <a:ea typeface="微軟正黑體" pitchFamily="34" charset="-120"/>
          </a:endParaRPr>
        </a:p>
      </dgm:t>
    </dgm:pt>
    <dgm:pt modelId="{549109D3-46D7-431B-9D36-5D2D1A9079AE}" type="sibTrans" cxnId="{84ABB1B1-339D-40B6-89E2-3EA7415E97AB}">
      <dgm:prSet/>
      <dgm:spPr/>
      <dgm:t>
        <a:bodyPr/>
        <a:lstStyle/>
        <a:p>
          <a:endParaRPr lang="zh-TW" altLang="en-US">
            <a:latin typeface="微軟正黑體" pitchFamily="34" charset="-120"/>
            <a:ea typeface="微軟正黑體" pitchFamily="34" charset="-120"/>
          </a:endParaRPr>
        </a:p>
      </dgm:t>
    </dgm:pt>
    <dgm:pt modelId="{FF87F40D-F0E1-4F7F-9641-75282174ECAD}">
      <dgm:prSet phldrT="[文字]"/>
      <dgm:spPr/>
      <dgm:t>
        <a:bodyPr/>
        <a:lstStyle/>
        <a:p>
          <a:r>
            <a:rPr lang="zh-TW" altLang="en-US" dirty="0" smtClean="0">
              <a:latin typeface="微軟正黑體" pitchFamily="34" charset="-120"/>
              <a:ea typeface="微軟正黑體" pitchFamily="34" charset="-120"/>
            </a:rPr>
            <a:t>電腦病毒</a:t>
          </a:r>
          <a:endParaRPr lang="zh-TW" altLang="en-US" dirty="0">
            <a:latin typeface="微軟正黑體" pitchFamily="34" charset="-120"/>
            <a:ea typeface="微軟正黑體" pitchFamily="34" charset="-120"/>
          </a:endParaRPr>
        </a:p>
      </dgm:t>
    </dgm:pt>
    <dgm:pt modelId="{B8DA11A4-200C-4DE4-8925-5BAC90A26646}" type="parTrans" cxnId="{6898C6F0-3404-43DA-BAE3-735D0D36B7CE}">
      <dgm:prSet/>
      <dgm:spPr/>
      <dgm:t>
        <a:bodyPr/>
        <a:lstStyle/>
        <a:p>
          <a:endParaRPr lang="zh-TW" altLang="en-US">
            <a:latin typeface="微軟正黑體" pitchFamily="34" charset="-120"/>
            <a:ea typeface="微軟正黑體" pitchFamily="34" charset="-120"/>
          </a:endParaRPr>
        </a:p>
      </dgm:t>
    </dgm:pt>
    <dgm:pt modelId="{69258AA8-B725-43F7-83CF-1A282A32B542}" type="sibTrans" cxnId="{6898C6F0-3404-43DA-BAE3-735D0D36B7CE}">
      <dgm:prSet/>
      <dgm:spPr/>
      <dgm:t>
        <a:bodyPr/>
        <a:lstStyle/>
        <a:p>
          <a:endParaRPr lang="zh-TW" altLang="en-US">
            <a:latin typeface="微軟正黑體" pitchFamily="34" charset="-120"/>
            <a:ea typeface="微軟正黑體" pitchFamily="34" charset="-120"/>
          </a:endParaRPr>
        </a:p>
      </dgm:t>
    </dgm:pt>
    <dgm:pt modelId="{78575A7A-CB9C-47F9-A0C4-0EF43AD0674E}">
      <dgm:prSet phldrT="[文字]"/>
      <dgm:spPr/>
      <dgm:t>
        <a:bodyPr/>
        <a:lstStyle/>
        <a:p>
          <a:r>
            <a:rPr lang="zh-TW" altLang="en-US" dirty="0" smtClean="0">
              <a:latin typeface="微軟正黑體" pitchFamily="34" charset="-120"/>
              <a:ea typeface="微軟正黑體" pitchFamily="34" charset="-120"/>
            </a:rPr>
            <a:t>網路監聽</a:t>
          </a:r>
          <a:endParaRPr lang="zh-TW" altLang="en-US" dirty="0">
            <a:latin typeface="微軟正黑體" pitchFamily="34" charset="-120"/>
            <a:ea typeface="微軟正黑體" pitchFamily="34" charset="-120"/>
          </a:endParaRPr>
        </a:p>
      </dgm:t>
    </dgm:pt>
    <dgm:pt modelId="{B0139CB9-ED34-4853-8592-E26AE9BD2F76}" type="parTrans" cxnId="{F702825E-D6EA-4EA7-9949-B514A659E2EF}">
      <dgm:prSet/>
      <dgm:spPr/>
      <dgm:t>
        <a:bodyPr/>
        <a:lstStyle/>
        <a:p>
          <a:endParaRPr lang="zh-TW" altLang="en-US">
            <a:latin typeface="微軟正黑體" pitchFamily="34" charset="-120"/>
            <a:ea typeface="微軟正黑體" pitchFamily="34" charset="-120"/>
          </a:endParaRPr>
        </a:p>
      </dgm:t>
    </dgm:pt>
    <dgm:pt modelId="{E208533E-A1E9-47CC-8D0A-CECEFF2A2037}" type="sibTrans" cxnId="{F702825E-D6EA-4EA7-9949-B514A659E2EF}">
      <dgm:prSet/>
      <dgm:spPr/>
      <dgm:t>
        <a:bodyPr/>
        <a:lstStyle/>
        <a:p>
          <a:endParaRPr lang="zh-TW" altLang="en-US">
            <a:latin typeface="微軟正黑體" pitchFamily="34" charset="-120"/>
            <a:ea typeface="微軟正黑體" pitchFamily="34" charset="-120"/>
          </a:endParaRPr>
        </a:p>
      </dgm:t>
    </dgm:pt>
    <dgm:pt modelId="{5763E54E-182E-4262-AE37-B2454B900153}" type="pres">
      <dgm:prSet presAssocID="{16F472A8-D1EC-4DF3-9318-F74D8DE3CC8D}" presName="diagram" presStyleCnt="0">
        <dgm:presLayoutVars>
          <dgm:dir/>
          <dgm:resizeHandles val="exact"/>
        </dgm:presLayoutVars>
      </dgm:prSet>
      <dgm:spPr/>
      <dgm:t>
        <a:bodyPr/>
        <a:lstStyle/>
        <a:p>
          <a:endParaRPr lang="zh-TW" altLang="en-US"/>
        </a:p>
      </dgm:t>
    </dgm:pt>
    <dgm:pt modelId="{377AD485-222E-4785-85D2-5532C539DADD}" type="pres">
      <dgm:prSet presAssocID="{443E6A05-4D8C-4B22-8371-2B2F04B47E02}" presName="node" presStyleLbl="node1" presStyleIdx="0" presStyleCnt="4">
        <dgm:presLayoutVars>
          <dgm:bulletEnabled val="1"/>
        </dgm:presLayoutVars>
      </dgm:prSet>
      <dgm:spPr/>
      <dgm:t>
        <a:bodyPr/>
        <a:lstStyle/>
        <a:p>
          <a:endParaRPr lang="zh-TW" altLang="en-US"/>
        </a:p>
      </dgm:t>
    </dgm:pt>
    <dgm:pt modelId="{4E23CEFE-C716-4B52-B722-40485E470572}" type="pres">
      <dgm:prSet presAssocID="{B80D2FEE-C75F-49F2-B466-9F3A917075F2}" presName="sibTrans" presStyleCnt="0"/>
      <dgm:spPr/>
    </dgm:pt>
    <dgm:pt modelId="{0249AAA3-F465-4686-B993-0FB67AF51689}" type="pres">
      <dgm:prSet presAssocID="{AC2DB686-3F27-419B-AF4B-5FCC8A48767B}" presName="node" presStyleLbl="node1" presStyleIdx="1" presStyleCnt="4">
        <dgm:presLayoutVars>
          <dgm:bulletEnabled val="1"/>
        </dgm:presLayoutVars>
      </dgm:prSet>
      <dgm:spPr/>
      <dgm:t>
        <a:bodyPr/>
        <a:lstStyle/>
        <a:p>
          <a:endParaRPr lang="zh-TW" altLang="en-US"/>
        </a:p>
      </dgm:t>
    </dgm:pt>
    <dgm:pt modelId="{8CC20E71-BD10-48CF-823D-A9C0CE75CCC9}" type="pres">
      <dgm:prSet presAssocID="{549109D3-46D7-431B-9D36-5D2D1A9079AE}" presName="sibTrans" presStyleCnt="0"/>
      <dgm:spPr/>
    </dgm:pt>
    <dgm:pt modelId="{71EE791B-DB3D-4306-8FDD-3F0556D8E29A}" type="pres">
      <dgm:prSet presAssocID="{FF87F40D-F0E1-4F7F-9641-75282174ECAD}" presName="node" presStyleLbl="node1" presStyleIdx="2" presStyleCnt="4">
        <dgm:presLayoutVars>
          <dgm:bulletEnabled val="1"/>
        </dgm:presLayoutVars>
      </dgm:prSet>
      <dgm:spPr/>
      <dgm:t>
        <a:bodyPr/>
        <a:lstStyle/>
        <a:p>
          <a:endParaRPr lang="zh-TW" altLang="en-US"/>
        </a:p>
      </dgm:t>
    </dgm:pt>
    <dgm:pt modelId="{C48B073E-9105-4B59-94E7-32BACE3ED402}" type="pres">
      <dgm:prSet presAssocID="{69258AA8-B725-43F7-83CF-1A282A32B542}" presName="sibTrans" presStyleCnt="0"/>
      <dgm:spPr/>
    </dgm:pt>
    <dgm:pt modelId="{AD1F3A28-B1C3-48EE-827F-B3077A033445}" type="pres">
      <dgm:prSet presAssocID="{78575A7A-CB9C-47F9-A0C4-0EF43AD0674E}" presName="node" presStyleLbl="node1" presStyleIdx="3" presStyleCnt="4">
        <dgm:presLayoutVars>
          <dgm:bulletEnabled val="1"/>
        </dgm:presLayoutVars>
      </dgm:prSet>
      <dgm:spPr/>
      <dgm:t>
        <a:bodyPr/>
        <a:lstStyle/>
        <a:p>
          <a:endParaRPr lang="zh-TW" altLang="en-US"/>
        </a:p>
      </dgm:t>
    </dgm:pt>
  </dgm:ptLst>
  <dgm:cxnLst>
    <dgm:cxn modelId="{84ABB1B1-339D-40B6-89E2-3EA7415E97AB}" srcId="{16F472A8-D1EC-4DF3-9318-F74D8DE3CC8D}" destId="{AC2DB686-3F27-419B-AF4B-5FCC8A48767B}" srcOrd="1" destOrd="0" parTransId="{2981366A-12D5-4D21-B624-9EC6A3A26F15}" sibTransId="{549109D3-46D7-431B-9D36-5D2D1A9079AE}"/>
    <dgm:cxn modelId="{13C322A5-0AAC-43FA-965E-685702D891CD}" srcId="{16F472A8-D1EC-4DF3-9318-F74D8DE3CC8D}" destId="{443E6A05-4D8C-4B22-8371-2B2F04B47E02}" srcOrd="0" destOrd="0" parTransId="{1D29E172-D260-4AD8-BFC7-E10E632C35BE}" sibTransId="{B80D2FEE-C75F-49F2-B466-9F3A917075F2}"/>
    <dgm:cxn modelId="{87B935E8-5284-4F26-805A-B3F1E6F355DD}" type="presOf" srcId="{443E6A05-4D8C-4B22-8371-2B2F04B47E02}" destId="{377AD485-222E-4785-85D2-5532C539DADD}" srcOrd="0" destOrd="0" presId="urn:microsoft.com/office/officeart/2005/8/layout/default#1"/>
    <dgm:cxn modelId="{83F75DF6-233C-4A1B-8D03-D94BC3773A01}" type="presOf" srcId="{78575A7A-CB9C-47F9-A0C4-0EF43AD0674E}" destId="{AD1F3A28-B1C3-48EE-827F-B3077A033445}" srcOrd="0" destOrd="0" presId="urn:microsoft.com/office/officeart/2005/8/layout/default#1"/>
    <dgm:cxn modelId="{190D42E2-42CF-447E-AC90-54C9F628143A}" type="presOf" srcId="{FF87F40D-F0E1-4F7F-9641-75282174ECAD}" destId="{71EE791B-DB3D-4306-8FDD-3F0556D8E29A}" srcOrd="0" destOrd="0" presId="urn:microsoft.com/office/officeart/2005/8/layout/default#1"/>
    <dgm:cxn modelId="{7DB393E0-B99E-42BA-8FFE-67411D8F9079}" type="presOf" srcId="{AC2DB686-3F27-419B-AF4B-5FCC8A48767B}" destId="{0249AAA3-F465-4686-B993-0FB67AF51689}" srcOrd="0" destOrd="0" presId="urn:microsoft.com/office/officeart/2005/8/layout/default#1"/>
    <dgm:cxn modelId="{6898C6F0-3404-43DA-BAE3-735D0D36B7CE}" srcId="{16F472A8-D1EC-4DF3-9318-F74D8DE3CC8D}" destId="{FF87F40D-F0E1-4F7F-9641-75282174ECAD}" srcOrd="2" destOrd="0" parTransId="{B8DA11A4-200C-4DE4-8925-5BAC90A26646}" sibTransId="{69258AA8-B725-43F7-83CF-1A282A32B542}"/>
    <dgm:cxn modelId="{F702825E-D6EA-4EA7-9949-B514A659E2EF}" srcId="{16F472A8-D1EC-4DF3-9318-F74D8DE3CC8D}" destId="{78575A7A-CB9C-47F9-A0C4-0EF43AD0674E}" srcOrd="3" destOrd="0" parTransId="{B0139CB9-ED34-4853-8592-E26AE9BD2F76}" sibTransId="{E208533E-A1E9-47CC-8D0A-CECEFF2A2037}"/>
    <dgm:cxn modelId="{9F284BC4-F85E-4A0B-A7C3-3BB73F52375E}" type="presOf" srcId="{16F472A8-D1EC-4DF3-9318-F74D8DE3CC8D}" destId="{5763E54E-182E-4262-AE37-B2454B900153}" srcOrd="0" destOrd="0" presId="urn:microsoft.com/office/officeart/2005/8/layout/default#1"/>
    <dgm:cxn modelId="{213FE27E-B9BC-4E65-9ACF-B7B737E5436E}" type="presParOf" srcId="{5763E54E-182E-4262-AE37-B2454B900153}" destId="{377AD485-222E-4785-85D2-5532C539DADD}" srcOrd="0" destOrd="0" presId="urn:microsoft.com/office/officeart/2005/8/layout/default#1"/>
    <dgm:cxn modelId="{B6A5DAF0-39F6-40E4-94E6-11E2F373274E}" type="presParOf" srcId="{5763E54E-182E-4262-AE37-B2454B900153}" destId="{4E23CEFE-C716-4B52-B722-40485E470572}" srcOrd="1" destOrd="0" presId="urn:microsoft.com/office/officeart/2005/8/layout/default#1"/>
    <dgm:cxn modelId="{A3CDF813-D14D-4E9E-A4EE-F7FC63514700}" type="presParOf" srcId="{5763E54E-182E-4262-AE37-B2454B900153}" destId="{0249AAA3-F465-4686-B993-0FB67AF51689}" srcOrd="2" destOrd="0" presId="urn:microsoft.com/office/officeart/2005/8/layout/default#1"/>
    <dgm:cxn modelId="{1FC7A133-8A39-4E6E-9F84-97CA9269677A}" type="presParOf" srcId="{5763E54E-182E-4262-AE37-B2454B900153}" destId="{8CC20E71-BD10-48CF-823D-A9C0CE75CCC9}" srcOrd="3" destOrd="0" presId="urn:microsoft.com/office/officeart/2005/8/layout/default#1"/>
    <dgm:cxn modelId="{2E2DA754-DA5E-4321-BA2E-4391253E3232}" type="presParOf" srcId="{5763E54E-182E-4262-AE37-B2454B900153}" destId="{71EE791B-DB3D-4306-8FDD-3F0556D8E29A}" srcOrd="4" destOrd="0" presId="urn:microsoft.com/office/officeart/2005/8/layout/default#1"/>
    <dgm:cxn modelId="{92E10394-D09D-430D-96ED-B75A19FE62C0}" type="presParOf" srcId="{5763E54E-182E-4262-AE37-B2454B900153}" destId="{C48B073E-9105-4B59-94E7-32BACE3ED402}" srcOrd="5" destOrd="0" presId="urn:microsoft.com/office/officeart/2005/8/layout/default#1"/>
    <dgm:cxn modelId="{0822B239-0777-4EFC-85BD-EDD1F184F885}" type="presParOf" srcId="{5763E54E-182E-4262-AE37-B2454B900153}" destId="{AD1F3A28-B1C3-48EE-827F-B3077A033445}"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1C945A-C6ED-41B9-B5D6-3F3F5C2F5E06}" type="doc">
      <dgm:prSet loTypeId="urn:microsoft.com/office/officeart/2005/8/layout/default#2" loCatId="list" qsTypeId="urn:microsoft.com/office/officeart/2005/8/quickstyle/3d3" qsCatId="3D" csTypeId="urn:microsoft.com/office/officeart/2005/8/colors/colorful1#2" csCatId="colorful" phldr="1"/>
      <dgm:spPr/>
      <dgm:t>
        <a:bodyPr/>
        <a:lstStyle/>
        <a:p>
          <a:endParaRPr lang="zh-TW" altLang="en-US"/>
        </a:p>
      </dgm:t>
    </dgm:pt>
    <dgm:pt modelId="{82D6941B-82AC-401C-9AF1-2F79AB2E9C5C}">
      <dgm:prSet phldrT="[文字]"/>
      <dgm:spPr/>
      <dgm:t>
        <a:bodyPr/>
        <a:lstStyle/>
        <a:p>
          <a:pPr algn="ctr"/>
          <a:r>
            <a:rPr lang="zh-TW" altLang="en-US" dirty="0" smtClean="0">
              <a:latin typeface="微軟正黑體" pitchFamily="34" charset="-120"/>
              <a:ea typeface="微軟正黑體" pitchFamily="34" charset="-120"/>
            </a:rPr>
            <a:t>防毒軟體</a:t>
          </a:r>
          <a:endParaRPr lang="zh-TW" altLang="en-US" dirty="0">
            <a:latin typeface="微軟正黑體" pitchFamily="34" charset="-120"/>
            <a:ea typeface="微軟正黑體" pitchFamily="34" charset="-120"/>
          </a:endParaRPr>
        </a:p>
      </dgm:t>
    </dgm:pt>
    <dgm:pt modelId="{9942A460-1306-4494-91B1-D0E3765E5A8B}" type="parTrans" cxnId="{6B171B52-D587-4FA2-B321-19222FBF318B}">
      <dgm:prSet/>
      <dgm:spPr/>
      <dgm:t>
        <a:bodyPr/>
        <a:lstStyle/>
        <a:p>
          <a:pPr algn="ctr"/>
          <a:endParaRPr lang="zh-TW" altLang="en-US">
            <a:latin typeface="微軟正黑體" pitchFamily="34" charset="-120"/>
            <a:ea typeface="微軟正黑體" pitchFamily="34" charset="-120"/>
          </a:endParaRPr>
        </a:p>
      </dgm:t>
    </dgm:pt>
    <dgm:pt modelId="{025F7563-0BFB-44D0-9850-9E20723323A2}" type="sibTrans" cxnId="{6B171B52-D587-4FA2-B321-19222FBF318B}">
      <dgm:prSet/>
      <dgm:spPr/>
      <dgm:t>
        <a:bodyPr/>
        <a:lstStyle/>
        <a:p>
          <a:pPr algn="ctr"/>
          <a:endParaRPr lang="zh-TW" altLang="en-US">
            <a:latin typeface="微軟正黑體" pitchFamily="34" charset="-120"/>
            <a:ea typeface="微軟正黑體" pitchFamily="34" charset="-120"/>
          </a:endParaRPr>
        </a:p>
      </dgm:t>
    </dgm:pt>
    <dgm:pt modelId="{D2F0755C-F471-4780-B0C8-0A6FAE6E6B1B}">
      <dgm:prSet phldrT="[文字]"/>
      <dgm:spPr/>
      <dgm:t>
        <a:bodyPr/>
        <a:lstStyle/>
        <a:p>
          <a:pPr algn="ctr"/>
          <a:r>
            <a:rPr lang="zh-TW" altLang="en-US" dirty="0" smtClean="0">
              <a:latin typeface="微軟正黑體" pitchFamily="34" charset="-120"/>
              <a:ea typeface="微軟正黑體" pitchFamily="34" charset="-120"/>
            </a:rPr>
            <a:t>網路加密</a:t>
          </a:r>
          <a:endParaRPr lang="zh-TW" altLang="en-US" dirty="0">
            <a:latin typeface="微軟正黑體" pitchFamily="34" charset="-120"/>
            <a:ea typeface="微軟正黑體" pitchFamily="34" charset="-120"/>
          </a:endParaRPr>
        </a:p>
      </dgm:t>
    </dgm:pt>
    <dgm:pt modelId="{5021DF18-AF6E-4460-B66B-369396B6E4EA}" type="parTrans" cxnId="{53B41C7E-293D-457A-9E1A-1BF42110AA47}">
      <dgm:prSet/>
      <dgm:spPr/>
      <dgm:t>
        <a:bodyPr/>
        <a:lstStyle/>
        <a:p>
          <a:pPr algn="ctr"/>
          <a:endParaRPr lang="zh-TW" altLang="en-US">
            <a:latin typeface="微軟正黑體" pitchFamily="34" charset="-120"/>
            <a:ea typeface="微軟正黑體" pitchFamily="34" charset="-120"/>
          </a:endParaRPr>
        </a:p>
      </dgm:t>
    </dgm:pt>
    <dgm:pt modelId="{8123780F-8B05-4263-B2B3-CD35F8C655E5}" type="sibTrans" cxnId="{53B41C7E-293D-457A-9E1A-1BF42110AA47}">
      <dgm:prSet/>
      <dgm:spPr/>
      <dgm:t>
        <a:bodyPr/>
        <a:lstStyle/>
        <a:p>
          <a:pPr algn="ctr"/>
          <a:endParaRPr lang="zh-TW" altLang="en-US">
            <a:latin typeface="微軟正黑體" pitchFamily="34" charset="-120"/>
            <a:ea typeface="微軟正黑體" pitchFamily="34" charset="-120"/>
          </a:endParaRPr>
        </a:p>
      </dgm:t>
    </dgm:pt>
    <dgm:pt modelId="{AB0E1AF9-BEC9-46BE-ADF2-920A6A105AF1}">
      <dgm:prSet phldrT="[文字]"/>
      <dgm:spPr/>
      <dgm:t>
        <a:bodyPr/>
        <a:lstStyle/>
        <a:p>
          <a:pPr algn="ctr"/>
          <a:r>
            <a:rPr lang="zh-TW" altLang="en-US" dirty="0" smtClean="0">
              <a:latin typeface="微軟正黑體" pitchFamily="34" charset="-120"/>
              <a:ea typeface="微軟正黑體" pitchFamily="34" charset="-120"/>
            </a:rPr>
            <a:t>防火牆與入侵偵測系統</a:t>
          </a:r>
          <a:endParaRPr lang="zh-TW" altLang="en-US" dirty="0">
            <a:latin typeface="微軟正黑體" pitchFamily="34" charset="-120"/>
            <a:ea typeface="微軟正黑體" pitchFamily="34" charset="-120"/>
          </a:endParaRPr>
        </a:p>
      </dgm:t>
    </dgm:pt>
    <dgm:pt modelId="{2EFB927B-D1F6-4D03-8DA8-9A6121AF999D}" type="parTrans" cxnId="{46255C62-5724-4A23-9F47-A45F5007A7B1}">
      <dgm:prSet/>
      <dgm:spPr/>
      <dgm:t>
        <a:bodyPr/>
        <a:lstStyle/>
        <a:p>
          <a:pPr algn="ctr"/>
          <a:endParaRPr lang="zh-TW" altLang="en-US">
            <a:latin typeface="微軟正黑體" pitchFamily="34" charset="-120"/>
            <a:ea typeface="微軟正黑體" pitchFamily="34" charset="-120"/>
          </a:endParaRPr>
        </a:p>
      </dgm:t>
    </dgm:pt>
    <dgm:pt modelId="{66533A07-5DD9-45BA-9D0D-372C4F6274EF}" type="sibTrans" cxnId="{46255C62-5724-4A23-9F47-A45F5007A7B1}">
      <dgm:prSet/>
      <dgm:spPr/>
      <dgm:t>
        <a:bodyPr/>
        <a:lstStyle/>
        <a:p>
          <a:pPr algn="ctr"/>
          <a:endParaRPr lang="zh-TW" altLang="en-US">
            <a:latin typeface="微軟正黑體" pitchFamily="34" charset="-120"/>
            <a:ea typeface="微軟正黑體" pitchFamily="34" charset="-120"/>
          </a:endParaRPr>
        </a:p>
      </dgm:t>
    </dgm:pt>
    <dgm:pt modelId="{73A19FDA-02B1-4772-9C02-5D230F8CA32E}">
      <dgm:prSet phldrT="[文字]"/>
      <dgm:spPr/>
      <dgm:t>
        <a:bodyPr/>
        <a:lstStyle/>
        <a:p>
          <a:pPr algn="ctr"/>
          <a:r>
            <a:rPr lang="zh-TW" altLang="en-US" dirty="0" smtClean="0">
              <a:latin typeface="微軟正黑體" pitchFamily="34" charset="-120"/>
              <a:ea typeface="微軟正黑體" pitchFamily="34" charset="-120"/>
            </a:rPr>
            <a:t>無線網路</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smtClean="0">
              <a:latin typeface="微軟正黑體" pitchFamily="34" charset="-120"/>
              <a:ea typeface="微軟正黑體" pitchFamily="34" charset="-120"/>
            </a:rPr>
            <a:t>安全</a:t>
          </a:r>
          <a:endParaRPr lang="zh-TW" altLang="en-US" dirty="0">
            <a:latin typeface="微軟正黑體" pitchFamily="34" charset="-120"/>
            <a:ea typeface="微軟正黑體" pitchFamily="34" charset="-120"/>
          </a:endParaRPr>
        </a:p>
      </dgm:t>
    </dgm:pt>
    <dgm:pt modelId="{DFECB51B-6848-4F01-9722-9C3C2CEC7123}" type="parTrans" cxnId="{78C92798-9E18-4BC9-8F84-9898D7C3A8EC}">
      <dgm:prSet/>
      <dgm:spPr/>
      <dgm:t>
        <a:bodyPr/>
        <a:lstStyle/>
        <a:p>
          <a:pPr algn="ctr"/>
          <a:endParaRPr lang="zh-TW" altLang="en-US">
            <a:latin typeface="微軟正黑體" pitchFamily="34" charset="-120"/>
            <a:ea typeface="微軟正黑體" pitchFamily="34" charset="-120"/>
          </a:endParaRPr>
        </a:p>
      </dgm:t>
    </dgm:pt>
    <dgm:pt modelId="{5A8005EE-8883-47AC-892E-9D6BE163F53A}" type="sibTrans" cxnId="{78C92798-9E18-4BC9-8F84-9898D7C3A8EC}">
      <dgm:prSet/>
      <dgm:spPr/>
      <dgm:t>
        <a:bodyPr/>
        <a:lstStyle/>
        <a:p>
          <a:pPr algn="ctr"/>
          <a:endParaRPr lang="zh-TW" altLang="en-US">
            <a:latin typeface="微軟正黑體" pitchFamily="34" charset="-120"/>
            <a:ea typeface="微軟正黑體" pitchFamily="34" charset="-120"/>
          </a:endParaRPr>
        </a:p>
      </dgm:t>
    </dgm:pt>
    <dgm:pt modelId="{D1CD8C41-C0E2-4025-A055-155B0FBFEE58}" type="pres">
      <dgm:prSet presAssocID="{AC1C945A-C6ED-41B9-B5D6-3F3F5C2F5E06}" presName="diagram" presStyleCnt="0">
        <dgm:presLayoutVars>
          <dgm:dir/>
          <dgm:resizeHandles val="exact"/>
        </dgm:presLayoutVars>
      </dgm:prSet>
      <dgm:spPr/>
      <dgm:t>
        <a:bodyPr/>
        <a:lstStyle/>
        <a:p>
          <a:endParaRPr lang="zh-TW" altLang="en-US"/>
        </a:p>
      </dgm:t>
    </dgm:pt>
    <dgm:pt modelId="{77690F9A-D7A5-4693-A9FE-60DA060A3949}" type="pres">
      <dgm:prSet presAssocID="{82D6941B-82AC-401C-9AF1-2F79AB2E9C5C}" presName="node" presStyleLbl="node1" presStyleIdx="0" presStyleCnt="4">
        <dgm:presLayoutVars>
          <dgm:bulletEnabled val="1"/>
        </dgm:presLayoutVars>
      </dgm:prSet>
      <dgm:spPr/>
      <dgm:t>
        <a:bodyPr/>
        <a:lstStyle/>
        <a:p>
          <a:endParaRPr lang="zh-TW" altLang="en-US"/>
        </a:p>
      </dgm:t>
    </dgm:pt>
    <dgm:pt modelId="{DFD0AF47-9D10-417A-8266-F0C8D5F1BA17}" type="pres">
      <dgm:prSet presAssocID="{025F7563-0BFB-44D0-9850-9E20723323A2}" presName="sibTrans" presStyleCnt="0"/>
      <dgm:spPr/>
    </dgm:pt>
    <dgm:pt modelId="{6FCD2333-6B43-4D77-81A6-62F4DA4D2095}" type="pres">
      <dgm:prSet presAssocID="{D2F0755C-F471-4780-B0C8-0A6FAE6E6B1B}" presName="node" presStyleLbl="node1" presStyleIdx="1" presStyleCnt="4">
        <dgm:presLayoutVars>
          <dgm:bulletEnabled val="1"/>
        </dgm:presLayoutVars>
      </dgm:prSet>
      <dgm:spPr/>
      <dgm:t>
        <a:bodyPr/>
        <a:lstStyle/>
        <a:p>
          <a:endParaRPr lang="zh-TW" altLang="en-US"/>
        </a:p>
      </dgm:t>
    </dgm:pt>
    <dgm:pt modelId="{1249C281-5A23-4472-AB04-3A49F324419A}" type="pres">
      <dgm:prSet presAssocID="{8123780F-8B05-4263-B2B3-CD35F8C655E5}" presName="sibTrans" presStyleCnt="0"/>
      <dgm:spPr/>
    </dgm:pt>
    <dgm:pt modelId="{6FF42453-F3AB-4643-974F-F936AF42FF41}" type="pres">
      <dgm:prSet presAssocID="{AB0E1AF9-BEC9-46BE-ADF2-920A6A105AF1}" presName="node" presStyleLbl="node1" presStyleIdx="2" presStyleCnt="4">
        <dgm:presLayoutVars>
          <dgm:bulletEnabled val="1"/>
        </dgm:presLayoutVars>
      </dgm:prSet>
      <dgm:spPr/>
      <dgm:t>
        <a:bodyPr/>
        <a:lstStyle/>
        <a:p>
          <a:endParaRPr lang="zh-TW" altLang="en-US"/>
        </a:p>
      </dgm:t>
    </dgm:pt>
    <dgm:pt modelId="{36010EC4-B229-4C67-9F09-AB27077D5AB5}" type="pres">
      <dgm:prSet presAssocID="{66533A07-5DD9-45BA-9D0D-372C4F6274EF}" presName="sibTrans" presStyleCnt="0"/>
      <dgm:spPr/>
    </dgm:pt>
    <dgm:pt modelId="{B0172C7E-B84A-4F33-83DB-29741ECB31F9}" type="pres">
      <dgm:prSet presAssocID="{73A19FDA-02B1-4772-9C02-5D230F8CA32E}" presName="node" presStyleLbl="node1" presStyleIdx="3" presStyleCnt="4">
        <dgm:presLayoutVars>
          <dgm:bulletEnabled val="1"/>
        </dgm:presLayoutVars>
      </dgm:prSet>
      <dgm:spPr/>
      <dgm:t>
        <a:bodyPr/>
        <a:lstStyle/>
        <a:p>
          <a:endParaRPr lang="zh-TW" altLang="en-US"/>
        </a:p>
      </dgm:t>
    </dgm:pt>
  </dgm:ptLst>
  <dgm:cxnLst>
    <dgm:cxn modelId="{AE4AB6C0-3C5A-4B06-8B4F-2FAD6E382456}" type="presOf" srcId="{AB0E1AF9-BEC9-46BE-ADF2-920A6A105AF1}" destId="{6FF42453-F3AB-4643-974F-F936AF42FF41}" srcOrd="0" destOrd="0" presId="urn:microsoft.com/office/officeart/2005/8/layout/default#2"/>
    <dgm:cxn modelId="{B9F7A856-CD81-4539-A3B9-9B51E4C3D464}" type="presOf" srcId="{73A19FDA-02B1-4772-9C02-5D230F8CA32E}" destId="{B0172C7E-B84A-4F33-83DB-29741ECB31F9}" srcOrd="0" destOrd="0" presId="urn:microsoft.com/office/officeart/2005/8/layout/default#2"/>
    <dgm:cxn modelId="{78C92798-9E18-4BC9-8F84-9898D7C3A8EC}" srcId="{AC1C945A-C6ED-41B9-B5D6-3F3F5C2F5E06}" destId="{73A19FDA-02B1-4772-9C02-5D230F8CA32E}" srcOrd="3" destOrd="0" parTransId="{DFECB51B-6848-4F01-9722-9C3C2CEC7123}" sibTransId="{5A8005EE-8883-47AC-892E-9D6BE163F53A}"/>
    <dgm:cxn modelId="{C67EB3F2-DCA4-41EC-97A9-561F646F1FBD}" type="presOf" srcId="{AC1C945A-C6ED-41B9-B5D6-3F3F5C2F5E06}" destId="{D1CD8C41-C0E2-4025-A055-155B0FBFEE58}" srcOrd="0" destOrd="0" presId="urn:microsoft.com/office/officeart/2005/8/layout/default#2"/>
    <dgm:cxn modelId="{46255C62-5724-4A23-9F47-A45F5007A7B1}" srcId="{AC1C945A-C6ED-41B9-B5D6-3F3F5C2F5E06}" destId="{AB0E1AF9-BEC9-46BE-ADF2-920A6A105AF1}" srcOrd="2" destOrd="0" parTransId="{2EFB927B-D1F6-4D03-8DA8-9A6121AF999D}" sibTransId="{66533A07-5DD9-45BA-9D0D-372C4F6274EF}"/>
    <dgm:cxn modelId="{4D860387-910C-4133-92FF-F991C0241B7C}" type="presOf" srcId="{82D6941B-82AC-401C-9AF1-2F79AB2E9C5C}" destId="{77690F9A-D7A5-4693-A9FE-60DA060A3949}" srcOrd="0" destOrd="0" presId="urn:microsoft.com/office/officeart/2005/8/layout/default#2"/>
    <dgm:cxn modelId="{6B171B52-D587-4FA2-B321-19222FBF318B}" srcId="{AC1C945A-C6ED-41B9-B5D6-3F3F5C2F5E06}" destId="{82D6941B-82AC-401C-9AF1-2F79AB2E9C5C}" srcOrd="0" destOrd="0" parTransId="{9942A460-1306-4494-91B1-D0E3765E5A8B}" sibTransId="{025F7563-0BFB-44D0-9850-9E20723323A2}"/>
    <dgm:cxn modelId="{DDB9FBB4-775D-4360-9A77-9D9C584E9D61}" type="presOf" srcId="{D2F0755C-F471-4780-B0C8-0A6FAE6E6B1B}" destId="{6FCD2333-6B43-4D77-81A6-62F4DA4D2095}" srcOrd="0" destOrd="0" presId="urn:microsoft.com/office/officeart/2005/8/layout/default#2"/>
    <dgm:cxn modelId="{53B41C7E-293D-457A-9E1A-1BF42110AA47}" srcId="{AC1C945A-C6ED-41B9-B5D6-3F3F5C2F5E06}" destId="{D2F0755C-F471-4780-B0C8-0A6FAE6E6B1B}" srcOrd="1" destOrd="0" parTransId="{5021DF18-AF6E-4460-B66B-369396B6E4EA}" sibTransId="{8123780F-8B05-4263-B2B3-CD35F8C655E5}"/>
    <dgm:cxn modelId="{D55B1CF6-9CD0-440B-B4CA-83636930615D}" type="presParOf" srcId="{D1CD8C41-C0E2-4025-A055-155B0FBFEE58}" destId="{77690F9A-D7A5-4693-A9FE-60DA060A3949}" srcOrd="0" destOrd="0" presId="urn:microsoft.com/office/officeart/2005/8/layout/default#2"/>
    <dgm:cxn modelId="{A6BD114C-5F2D-4C83-96EE-8F55E4F188D8}" type="presParOf" srcId="{D1CD8C41-C0E2-4025-A055-155B0FBFEE58}" destId="{DFD0AF47-9D10-417A-8266-F0C8D5F1BA17}" srcOrd="1" destOrd="0" presId="urn:microsoft.com/office/officeart/2005/8/layout/default#2"/>
    <dgm:cxn modelId="{308ADEC4-9972-4057-8CDE-87A40EA2EE6D}" type="presParOf" srcId="{D1CD8C41-C0E2-4025-A055-155B0FBFEE58}" destId="{6FCD2333-6B43-4D77-81A6-62F4DA4D2095}" srcOrd="2" destOrd="0" presId="urn:microsoft.com/office/officeart/2005/8/layout/default#2"/>
    <dgm:cxn modelId="{334DDD2C-8682-472B-B4FD-55D076B2405B}" type="presParOf" srcId="{D1CD8C41-C0E2-4025-A055-155B0FBFEE58}" destId="{1249C281-5A23-4472-AB04-3A49F324419A}" srcOrd="3" destOrd="0" presId="urn:microsoft.com/office/officeart/2005/8/layout/default#2"/>
    <dgm:cxn modelId="{A5AFA00D-51F8-4DED-9B82-706307BE773F}" type="presParOf" srcId="{D1CD8C41-C0E2-4025-A055-155B0FBFEE58}" destId="{6FF42453-F3AB-4643-974F-F936AF42FF41}" srcOrd="4" destOrd="0" presId="urn:microsoft.com/office/officeart/2005/8/layout/default#2"/>
    <dgm:cxn modelId="{4AD3C41D-302B-4B5A-A161-C353CE387564}" type="presParOf" srcId="{D1CD8C41-C0E2-4025-A055-155B0FBFEE58}" destId="{36010EC4-B229-4C67-9F09-AB27077D5AB5}" srcOrd="5" destOrd="0" presId="urn:microsoft.com/office/officeart/2005/8/layout/default#2"/>
    <dgm:cxn modelId="{9CF2DD82-6532-4F7D-88C2-4DCD8B85AB92}" type="presParOf" srcId="{D1CD8C41-C0E2-4025-A055-155B0FBFEE58}" destId="{B0172C7E-B84A-4F33-83DB-29741ECB31F9}" srcOrd="6"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69F06-DAC8-4C6A-ACAC-673A07D60A49}">
      <dsp:nvSpPr>
        <dsp:cNvPr id="0" name=""/>
        <dsp:cNvSpPr/>
      </dsp:nvSpPr>
      <dsp:spPr>
        <a:xfrm>
          <a:off x="0" y="0"/>
          <a:ext cx="2160240" cy="596517"/>
        </a:xfrm>
        <a:prstGeom prst="round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b="1" kern="1200" dirty="0" smtClean="0">
              <a:latin typeface="微軟正黑體" pitchFamily="34" charset="-120"/>
              <a:ea typeface="微軟正黑體" pitchFamily="34" charset="-120"/>
            </a:rPr>
            <a:t>對稱式金鑰</a:t>
          </a:r>
          <a:endParaRPr lang="zh-TW" altLang="en-US" sz="2000" b="1" kern="1200" dirty="0">
            <a:latin typeface="微軟正黑體" pitchFamily="34" charset="-120"/>
            <a:ea typeface="微軟正黑體" pitchFamily="34" charset="-120"/>
          </a:endParaRPr>
        </a:p>
      </dsp:txBody>
      <dsp:txXfrm>
        <a:off x="29120" y="29120"/>
        <a:ext cx="2102000" cy="538277"/>
      </dsp:txXfrm>
    </dsp:sp>
    <dsp:sp modelId="{258FC40D-80EC-4B52-A395-7947E6CF5854}">
      <dsp:nvSpPr>
        <dsp:cNvPr id="0" name=""/>
        <dsp:cNvSpPr/>
      </dsp:nvSpPr>
      <dsp:spPr>
        <a:xfrm>
          <a:off x="0" y="611110"/>
          <a:ext cx="2160240" cy="596517"/>
        </a:xfrm>
        <a:prstGeom prst="roundRect">
          <a:avLst/>
        </a:prstGeom>
        <a:solidFill>
          <a:schemeClr val="accent3">
            <a:hueOff val="11250264"/>
            <a:satOff val="-16880"/>
            <a:lumOff val="-274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TW" altLang="en-US" sz="2000" b="1" kern="1200" dirty="0" smtClean="0">
              <a:latin typeface="微軟正黑體" pitchFamily="34" charset="-120"/>
              <a:ea typeface="微軟正黑體" pitchFamily="34" charset="-120"/>
            </a:rPr>
            <a:t>非對稱式金鑰</a:t>
          </a:r>
          <a:endParaRPr lang="zh-TW" altLang="en-US" sz="2000" b="1" kern="1200" dirty="0">
            <a:latin typeface="微軟正黑體" pitchFamily="34" charset="-120"/>
            <a:ea typeface="微軟正黑體" pitchFamily="34" charset="-120"/>
          </a:endParaRPr>
        </a:p>
      </dsp:txBody>
      <dsp:txXfrm>
        <a:off x="29120" y="640230"/>
        <a:ext cx="2102000" cy="5382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AD485-222E-4785-85D2-5532C539DADD}">
      <dsp:nvSpPr>
        <dsp:cNvPr id="0" name=""/>
        <dsp:cNvSpPr/>
      </dsp:nvSpPr>
      <dsp:spPr>
        <a:xfrm>
          <a:off x="113637" y="35"/>
          <a:ext cx="2201728" cy="1321037"/>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TW" altLang="en-US" sz="2700" kern="1200" dirty="0" smtClean="0">
              <a:latin typeface="微軟正黑體" pitchFamily="34" charset="-120"/>
              <a:ea typeface="微軟正黑體" pitchFamily="34" charset="-120"/>
            </a:rPr>
            <a:t>阻斷服務</a:t>
          </a:r>
          <a:r>
            <a:rPr lang="en-US" altLang="zh-TW" sz="2700" kern="1200" dirty="0" smtClean="0">
              <a:latin typeface="微軟正黑體" pitchFamily="34" charset="-120"/>
              <a:ea typeface="微軟正黑體" pitchFamily="34" charset="-120"/>
            </a:rPr>
            <a:t/>
          </a:r>
          <a:br>
            <a:rPr lang="en-US" altLang="zh-TW" sz="2700" kern="1200" dirty="0" smtClean="0">
              <a:latin typeface="微軟正黑體" pitchFamily="34" charset="-120"/>
              <a:ea typeface="微軟正黑體" pitchFamily="34" charset="-120"/>
            </a:rPr>
          </a:br>
          <a:r>
            <a:rPr lang="zh-TW" altLang="en-US" sz="2700" kern="1200" dirty="0" smtClean="0">
              <a:latin typeface="微軟正黑體" pitchFamily="34" charset="-120"/>
              <a:ea typeface="微軟正黑體" pitchFamily="34" charset="-120"/>
            </a:rPr>
            <a:t>攻擊</a:t>
          </a:r>
          <a:endParaRPr lang="zh-TW" altLang="en-US" sz="2700" kern="1200" dirty="0">
            <a:latin typeface="微軟正黑體" pitchFamily="34" charset="-120"/>
            <a:ea typeface="微軟正黑體" pitchFamily="34" charset="-120"/>
          </a:endParaRPr>
        </a:p>
      </dsp:txBody>
      <dsp:txXfrm>
        <a:off x="113637" y="35"/>
        <a:ext cx="2201728" cy="1321037"/>
      </dsp:txXfrm>
    </dsp:sp>
    <dsp:sp modelId="{0249AAA3-F465-4686-B993-0FB67AF51689}">
      <dsp:nvSpPr>
        <dsp:cNvPr id="0" name=""/>
        <dsp:cNvSpPr/>
      </dsp:nvSpPr>
      <dsp:spPr>
        <a:xfrm>
          <a:off x="2535539" y="35"/>
          <a:ext cx="2201728" cy="1321037"/>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TW" altLang="en-US" sz="2700" kern="1200" dirty="0" smtClean="0">
              <a:latin typeface="微軟正黑體" pitchFamily="34" charset="-120"/>
              <a:ea typeface="微軟正黑體" pitchFamily="34" charset="-120"/>
            </a:rPr>
            <a:t>主機入侵</a:t>
          </a:r>
          <a:endParaRPr lang="zh-TW" altLang="en-US" sz="2700" kern="1200" dirty="0">
            <a:latin typeface="微軟正黑體" pitchFamily="34" charset="-120"/>
            <a:ea typeface="微軟正黑體" pitchFamily="34" charset="-120"/>
          </a:endParaRPr>
        </a:p>
      </dsp:txBody>
      <dsp:txXfrm>
        <a:off x="2535539" y="35"/>
        <a:ext cx="2201728" cy="1321037"/>
      </dsp:txXfrm>
    </dsp:sp>
    <dsp:sp modelId="{71EE791B-DB3D-4306-8FDD-3F0556D8E29A}">
      <dsp:nvSpPr>
        <dsp:cNvPr id="0" name=""/>
        <dsp:cNvSpPr/>
      </dsp:nvSpPr>
      <dsp:spPr>
        <a:xfrm>
          <a:off x="4957441" y="35"/>
          <a:ext cx="2201728" cy="1321037"/>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TW" altLang="en-US" sz="2700" kern="1200" dirty="0" smtClean="0">
              <a:latin typeface="微軟正黑體" pitchFamily="34" charset="-120"/>
              <a:ea typeface="微軟正黑體" pitchFamily="34" charset="-120"/>
            </a:rPr>
            <a:t>電腦病毒</a:t>
          </a:r>
          <a:endParaRPr lang="zh-TW" altLang="en-US" sz="2700" kern="1200" dirty="0">
            <a:latin typeface="微軟正黑體" pitchFamily="34" charset="-120"/>
            <a:ea typeface="微軟正黑體" pitchFamily="34" charset="-120"/>
          </a:endParaRPr>
        </a:p>
      </dsp:txBody>
      <dsp:txXfrm>
        <a:off x="4957441" y="35"/>
        <a:ext cx="2201728" cy="1321037"/>
      </dsp:txXfrm>
    </dsp:sp>
    <dsp:sp modelId="{AD1F3A28-B1C3-48EE-827F-B3077A033445}">
      <dsp:nvSpPr>
        <dsp:cNvPr id="0" name=""/>
        <dsp:cNvSpPr/>
      </dsp:nvSpPr>
      <dsp:spPr>
        <a:xfrm>
          <a:off x="2535539" y="1541245"/>
          <a:ext cx="2201728" cy="1321037"/>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zh-TW" altLang="en-US" sz="2700" kern="1200" dirty="0" smtClean="0">
              <a:latin typeface="微軟正黑體" pitchFamily="34" charset="-120"/>
              <a:ea typeface="微軟正黑體" pitchFamily="34" charset="-120"/>
            </a:rPr>
            <a:t>網路監聽</a:t>
          </a:r>
          <a:endParaRPr lang="zh-TW" altLang="en-US" sz="2700" kern="1200" dirty="0">
            <a:latin typeface="微軟正黑體" pitchFamily="34" charset="-120"/>
            <a:ea typeface="微軟正黑體" pitchFamily="34" charset="-120"/>
          </a:endParaRPr>
        </a:p>
      </dsp:txBody>
      <dsp:txXfrm>
        <a:off x="2535539" y="1541245"/>
        <a:ext cx="2201728" cy="1321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90F9A-D7A5-4693-A9FE-60DA060A3949}">
      <dsp:nvSpPr>
        <dsp:cNvPr id="0" name=""/>
        <dsp:cNvSpPr/>
      </dsp:nvSpPr>
      <dsp:spPr>
        <a:xfrm>
          <a:off x="568366" y="1400"/>
          <a:ext cx="2420455" cy="1452273"/>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微軟正黑體" pitchFamily="34" charset="-120"/>
              <a:ea typeface="微軟正黑體" pitchFamily="34" charset="-120"/>
            </a:rPr>
            <a:t>防毒軟體</a:t>
          </a:r>
          <a:endParaRPr lang="zh-TW" altLang="en-US" sz="3000" kern="1200" dirty="0">
            <a:latin typeface="微軟正黑體" pitchFamily="34" charset="-120"/>
            <a:ea typeface="微軟正黑體" pitchFamily="34" charset="-120"/>
          </a:endParaRPr>
        </a:p>
      </dsp:txBody>
      <dsp:txXfrm>
        <a:off x="568366" y="1400"/>
        <a:ext cx="2420455" cy="1452273"/>
      </dsp:txXfrm>
    </dsp:sp>
    <dsp:sp modelId="{6FCD2333-6B43-4D77-81A6-62F4DA4D2095}">
      <dsp:nvSpPr>
        <dsp:cNvPr id="0" name=""/>
        <dsp:cNvSpPr/>
      </dsp:nvSpPr>
      <dsp:spPr>
        <a:xfrm>
          <a:off x="3230868" y="1400"/>
          <a:ext cx="2420455" cy="1452273"/>
        </a:xfrm>
        <a:prstGeom prst="rect">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微軟正黑體" pitchFamily="34" charset="-120"/>
              <a:ea typeface="微軟正黑體" pitchFamily="34" charset="-120"/>
            </a:rPr>
            <a:t>網路加密</a:t>
          </a:r>
          <a:endParaRPr lang="zh-TW" altLang="en-US" sz="3000" kern="1200" dirty="0">
            <a:latin typeface="微軟正黑體" pitchFamily="34" charset="-120"/>
            <a:ea typeface="微軟正黑體" pitchFamily="34" charset="-120"/>
          </a:endParaRPr>
        </a:p>
      </dsp:txBody>
      <dsp:txXfrm>
        <a:off x="3230868" y="1400"/>
        <a:ext cx="2420455" cy="1452273"/>
      </dsp:txXfrm>
    </dsp:sp>
    <dsp:sp modelId="{6FF42453-F3AB-4643-974F-F936AF42FF41}">
      <dsp:nvSpPr>
        <dsp:cNvPr id="0" name=""/>
        <dsp:cNvSpPr/>
      </dsp:nvSpPr>
      <dsp:spPr>
        <a:xfrm>
          <a:off x="568366" y="1695719"/>
          <a:ext cx="2420455" cy="1452273"/>
        </a:xfrm>
        <a:prstGeom prst="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微軟正黑體" pitchFamily="34" charset="-120"/>
              <a:ea typeface="微軟正黑體" pitchFamily="34" charset="-120"/>
            </a:rPr>
            <a:t>防火牆與入侵偵測系統</a:t>
          </a:r>
          <a:endParaRPr lang="zh-TW" altLang="en-US" sz="3000" kern="1200" dirty="0">
            <a:latin typeface="微軟正黑體" pitchFamily="34" charset="-120"/>
            <a:ea typeface="微軟正黑體" pitchFamily="34" charset="-120"/>
          </a:endParaRPr>
        </a:p>
      </dsp:txBody>
      <dsp:txXfrm>
        <a:off x="568366" y="1695719"/>
        <a:ext cx="2420455" cy="1452273"/>
      </dsp:txXfrm>
    </dsp:sp>
    <dsp:sp modelId="{B0172C7E-B84A-4F33-83DB-29741ECB31F9}">
      <dsp:nvSpPr>
        <dsp:cNvPr id="0" name=""/>
        <dsp:cNvSpPr/>
      </dsp:nvSpPr>
      <dsp:spPr>
        <a:xfrm>
          <a:off x="3230868" y="1695719"/>
          <a:ext cx="2420455" cy="1452273"/>
        </a:xfrm>
        <a:prstGeom prst="rect">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zh-TW" altLang="en-US" sz="3000" kern="1200" dirty="0" smtClean="0">
              <a:latin typeface="微軟正黑體" pitchFamily="34" charset="-120"/>
              <a:ea typeface="微軟正黑體" pitchFamily="34" charset="-120"/>
            </a:rPr>
            <a:t>無線網路</a:t>
          </a:r>
          <a:r>
            <a:rPr lang="en-US" altLang="zh-TW" sz="3000" kern="1200" dirty="0" smtClean="0">
              <a:latin typeface="微軟正黑體" pitchFamily="34" charset="-120"/>
              <a:ea typeface="微軟正黑體" pitchFamily="34" charset="-120"/>
            </a:rPr>
            <a:t/>
          </a:r>
          <a:br>
            <a:rPr lang="en-US" altLang="zh-TW" sz="3000" kern="1200" dirty="0" smtClean="0">
              <a:latin typeface="微軟正黑體" pitchFamily="34" charset="-120"/>
              <a:ea typeface="微軟正黑體" pitchFamily="34" charset="-120"/>
            </a:rPr>
          </a:br>
          <a:r>
            <a:rPr lang="zh-TW" altLang="en-US" sz="3000" kern="1200" dirty="0" smtClean="0">
              <a:latin typeface="微軟正黑體" pitchFamily="34" charset="-120"/>
              <a:ea typeface="微軟正黑體" pitchFamily="34" charset="-120"/>
            </a:rPr>
            <a:t>安全</a:t>
          </a:r>
          <a:endParaRPr lang="zh-TW" altLang="en-US" sz="3000" kern="1200" dirty="0">
            <a:latin typeface="微軟正黑體" pitchFamily="34" charset="-120"/>
            <a:ea typeface="微軟正黑體" pitchFamily="34" charset="-120"/>
          </a:endParaRPr>
        </a:p>
      </dsp:txBody>
      <dsp:txXfrm>
        <a:off x="3230868" y="1695719"/>
        <a:ext cx="2420455" cy="14522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2024/6/5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itchFamily="34" charset="0"/>
                <a:ea typeface="新細明體" pitchFamily="18" charset="-120"/>
              </a:defRPr>
            </a:lvl1pPr>
            <a:lvl2pPr marL="742950" indent="-285750">
              <a:defRPr kumimoji="1">
                <a:solidFill>
                  <a:schemeClr val="tx1"/>
                </a:solidFill>
                <a:latin typeface="Arial" pitchFamily="34" charset="0"/>
                <a:ea typeface="新細明體" pitchFamily="18" charset="-120"/>
              </a:defRPr>
            </a:lvl2pPr>
            <a:lvl3pPr marL="1143000" indent="-228600">
              <a:defRPr kumimoji="1">
                <a:solidFill>
                  <a:schemeClr val="tx1"/>
                </a:solidFill>
                <a:latin typeface="Arial" pitchFamily="34" charset="0"/>
                <a:ea typeface="新細明體" pitchFamily="18" charset="-120"/>
              </a:defRPr>
            </a:lvl3pPr>
            <a:lvl4pPr marL="1600200" indent="-228600">
              <a:defRPr kumimoji="1">
                <a:solidFill>
                  <a:schemeClr val="tx1"/>
                </a:solidFill>
                <a:latin typeface="Arial" pitchFamily="34" charset="0"/>
                <a:ea typeface="新細明體" pitchFamily="18" charset="-120"/>
              </a:defRPr>
            </a:lvl4pPr>
            <a:lvl5pPr marL="2057400" indent="-22860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fld id="{8BF6C9DC-3005-4159-8BC2-9590A95D6D7A}" type="slidenum">
              <a:rPr lang="zh-TW" altLang="en-US" smtClean="0">
                <a:latin typeface="Times New Roman" pitchFamily="18" charset="0"/>
              </a:rPr>
              <a:pPr/>
              <a:t>98</a:t>
            </a:fld>
            <a:endParaRPr lang="en-US" altLang="zh-TW" smtClean="0">
              <a:latin typeface="Times New Roman" pitchFamily="18" charset="0"/>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377109"/>
            <a:ext cx="9170078" cy="4764079"/>
          </a:xfrm>
          <a:prstGeom prst="rect">
            <a:avLst/>
          </a:prstGeom>
          <a:solidFill>
            <a:schemeClr val="accent6">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715294"/>
            <a:ext cx="2737212" cy="742533"/>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4" y="782801"/>
            <a:ext cx="5476465" cy="725061"/>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800" y="1795463"/>
            <a:ext cx="4194429" cy="2801541"/>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4"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1"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4"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4"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2"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9"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4"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8"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8"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6"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8"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3"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7"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5"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2"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5"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5"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8"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6" y="-789"/>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5"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300"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3"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30" y="0"/>
            <a:ext cx="67507" cy="47255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1795463"/>
            <a:ext cx="4622800" cy="2801541"/>
          </a:xfrm>
        </p:spPr>
        <p:txBody>
          <a:bodyPr/>
          <a:lstStyle/>
          <a:p>
            <a:endParaRPr lang="zh-TW" altLang="en-US" dirty="0"/>
          </a:p>
        </p:txBody>
      </p:sp>
      <p:sp>
        <p:nvSpPr>
          <p:cNvPr id="276" name="文字方塊 275"/>
          <p:cNvSpPr txBox="1"/>
          <p:nvPr userDrawn="1"/>
        </p:nvSpPr>
        <p:spPr>
          <a:xfrm>
            <a:off x="264913" y="591530"/>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6">
                    <a:lumMod val="50000"/>
                  </a:schemeClr>
                </a:solidFill>
              </a:rPr>
              <a:t>08</a:t>
            </a:r>
            <a:endParaRPr lang="zh-TW" altLang="en-US" sz="5400" b="1" dirty="0">
              <a:solidFill>
                <a:schemeClr val="accent6">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grpSp>
        <p:nvGrpSpPr>
          <p:cNvPr id="14" name="群組 13"/>
          <p:cNvGrpSpPr/>
          <p:nvPr userDrawn="1"/>
        </p:nvGrpSpPr>
        <p:grpSpPr>
          <a:xfrm>
            <a:off x="0" y="-2155"/>
            <a:ext cx="9144000" cy="547200"/>
            <a:chOff x="0" y="0"/>
            <a:chExt cx="9144000" cy="547200"/>
          </a:xfrm>
        </p:grpSpPr>
        <p:sp>
          <p:nvSpPr>
            <p:cNvPr id="15" name="矩形 14"/>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6"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矩形 16"/>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8" name="矩形 17"/>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標題 1"/>
          <p:cNvSpPr>
            <a:spLocks noGrp="1"/>
          </p:cNvSpPr>
          <p:nvPr>
            <p:ph type="title"/>
          </p:nvPr>
        </p:nvSpPr>
        <p:spPr>
          <a:xfrm>
            <a:off x="457200" y="634604"/>
            <a:ext cx="8229600" cy="857250"/>
          </a:xfrm>
        </p:spPr>
        <p:txBody>
          <a:bodyPr>
            <a:normAutofit/>
          </a:bodyPr>
          <a:lstStyle>
            <a:lvl1pPr>
              <a:defRPr sz="3200"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660399"/>
            <a:ext cx="8229600" cy="2934224"/>
          </a:xfrm>
        </p:spPr>
        <p:txBody>
          <a:bodyPr/>
          <a:lstStyle>
            <a:lvl1pPr marL="457200" indent="-457200" algn="just" hangingPunct="0">
              <a:lnSpc>
                <a:spcPct val="120000"/>
              </a:lnSpc>
              <a:spcBef>
                <a:spcPts val="800"/>
              </a:spcBef>
              <a:buFontTx/>
              <a:buBlip>
                <a:blip r:embed="rId4"/>
              </a:buBlip>
              <a:defRPr sz="2800" b="1">
                <a:latin typeface="微軟正黑體" pitchFamily="34" charset="-120"/>
                <a:ea typeface="微軟正黑體" pitchFamily="34" charset="-120"/>
              </a:defRPr>
            </a:lvl1pPr>
            <a:lvl2pPr marL="914400" indent="-457200" algn="just" hangingPunct="0">
              <a:lnSpc>
                <a:spcPct val="120000"/>
              </a:lnSpc>
              <a:spcBef>
                <a:spcPts val="800"/>
              </a:spcBef>
              <a:buClr>
                <a:schemeClr val="tx2"/>
              </a:buClr>
              <a:buFont typeface="Wingdings 3" panose="05040102010807070707" pitchFamily="18" charset="2"/>
              <a:buChar char=""/>
              <a:defRPr sz="2400" b="1">
                <a:latin typeface="微軟正黑體" pitchFamily="34" charset="-120"/>
                <a:ea typeface="微軟正黑體" pitchFamily="34" charset="-120"/>
              </a:defRPr>
            </a:lvl2pPr>
            <a:lvl3pPr marL="1257300" indent="-342900" algn="just" hangingPunct="0">
              <a:lnSpc>
                <a:spcPct val="120000"/>
              </a:lnSpc>
              <a:spcBef>
                <a:spcPts val="800"/>
              </a:spcBef>
              <a:buClr>
                <a:schemeClr val="accent1"/>
              </a:buClr>
              <a:buFont typeface="微軟正黑體" panose="020B0604030504040204" pitchFamily="34" charset="-120"/>
              <a:buChar char="■"/>
              <a:defRPr sz="2000" b="1">
                <a:latin typeface="微軟正黑體" pitchFamily="34" charset="-120"/>
                <a:ea typeface="微軟正黑體" pitchFamily="34" charset="-120"/>
              </a:defRPr>
            </a:lvl3pPr>
            <a:lvl4pPr marL="1371600" indent="0" algn="just" hangingPunct="0">
              <a:lnSpc>
                <a:spcPct val="120000"/>
              </a:lnSpc>
              <a:spcBef>
                <a:spcPts val="800"/>
              </a:spcBef>
              <a:buNone/>
              <a:defRPr b="1">
                <a:latin typeface="微軟正黑體" pitchFamily="34" charset="-120"/>
                <a:ea typeface="微軟正黑體" pitchFamily="34" charset="-120"/>
              </a:defRPr>
            </a:lvl4pPr>
            <a:lvl5pPr marL="1828800" indent="0" algn="just" hangingPunct="0">
              <a:lnSpc>
                <a:spcPct val="120000"/>
              </a:lnSpc>
              <a:spcBef>
                <a:spcPts val="800"/>
              </a:spcBef>
              <a:buNone/>
              <a:defRPr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21" name="文字方塊 20"/>
          <p:cNvSpPr txBox="1"/>
          <p:nvPr userDrawn="1"/>
        </p:nvSpPr>
        <p:spPr>
          <a:xfrm>
            <a:off x="8073134" y="-38540"/>
            <a:ext cx="1125125" cy="615553"/>
          </a:xfrm>
          <a:prstGeom prst="rect">
            <a:avLst/>
          </a:prstGeom>
          <a:noFill/>
        </p:spPr>
        <p:txBody>
          <a:bodyPr wrap="square" rtlCol="0">
            <a:spAutoFit/>
          </a:bodyPr>
          <a:lstStyle/>
          <a:p>
            <a:pPr algn="ctr"/>
            <a:r>
              <a:rPr lang="en-US" altLang="zh-TW" sz="1200" dirty="0" smtClean="0">
                <a:solidFill>
                  <a:schemeClr val="accent6">
                    <a:lumMod val="40000"/>
                    <a:lumOff val="60000"/>
                  </a:schemeClr>
                </a:solidFill>
              </a:rPr>
              <a:t>Chapter</a:t>
            </a:r>
          </a:p>
          <a:p>
            <a:pPr algn="ctr"/>
            <a:r>
              <a:rPr lang="en-US" altLang="zh-TW" sz="2200" dirty="0" smtClean="0">
                <a:solidFill>
                  <a:schemeClr val="accent6">
                    <a:lumMod val="40000"/>
                    <a:lumOff val="60000"/>
                  </a:schemeClr>
                </a:solidFill>
              </a:rPr>
              <a:t>08   </a:t>
            </a:r>
            <a:endParaRPr lang="zh-TW" altLang="en-US" sz="2200" dirty="0">
              <a:solidFill>
                <a:schemeClr val="accent6">
                  <a:lumMod val="40000"/>
                  <a:lumOff val="60000"/>
                </a:schemeClr>
              </a:solidFill>
            </a:endParaRPr>
          </a:p>
        </p:txBody>
      </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84063"/>
            <a:ext cx="8229600" cy="3710560"/>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3" name="群組 12"/>
          <p:cNvGrpSpPr/>
          <p:nvPr userDrawn="1"/>
        </p:nvGrpSpPr>
        <p:grpSpPr>
          <a:xfrm>
            <a:off x="0" y="-2155"/>
            <a:ext cx="9144000" cy="547200"/>
            <a:chOff x="0" y="0"/>
            <a:chExt cx="9144000" cy="547200"/>
          </a:xfrm>
        </p:grpSpPr>
        <p:sp>
          <p:nvSpPr>
            <p:cNvPr id="14" name="矩形 13"/>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5"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6" name="矩形 15"/>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7" name="矩形 16"/>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0" name="文字方塊 19"/>
          <p:cNvSpPr txBox="1"/>
          <p:nvPr userDrawn="1"/>
        </p:nvSpPr>
        <p:spPr>
          <a:xfrm>
            <a:off x="8073134" y="-38540"/>
            <a:ext cx="1125125" cy="615553"/>
          </a:xfrm>
          <a:prstGeom prst="rect">
            <a:avLst/>
          </a:prstGeom>
          <a:noFill/>
        </p:spPr>
        <p:txBody>
          <a:bodyPr wrap="square" rtlCol="0">
            <a:spAutoFit/>
          </a:bodyPr>
          <a:lstStyle/>
          <a:p>
            <a:pPr algn="ctr"/>
            <a:r>
              <a:rPr lang="en-US" altLang="zh-TW" sz="1200" dirty="0" smtClean="0">
                <a:solidFill>
                  <a:schemeClr val="accent6">
                    <a:lumMod val="40000"/>
                    <a:lumOff val="60000"/>
                  </a:schemeClr>
                </a:solidFill>
              </a:rPr>
              <a:t>Chapter</a:t>
            </a:r>
          </a:p>
          <a:p>
            <a:pPr algn="ctr"/>
            <a:r>
              <a:rPr lang="en-US" altLang="zh-TW" sz="2200" dirty="0" smtClean="0">
                <a:solidFill>
                  <a:schemeClr val="accent6">
                    <a:lumMod val="40000"/>
                    <a:lumOff val="60000"/>
                  </a:schemeClr>
                </a:solidFill>
              </a:rPr>
              <a:t>08   </a:t>
            </a:r>
            <a:endParaRPr lang="zh-TW" altLang="en-US" sz="2200" dirty="0">
              <a:solidFill>
                <a:schemeClr val="accent6">
                  <a:lumMod val="40000"/>
                  <a:lumOff val="60000"/>
                </a:schemeClr>
              </a:solidFill>
            </a:endParaRPr>
          </a:p>
        </p:txBody>
      </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13" name="內容版面配置區 2"/>
          <p:cNvSpPr>
            <a:spLocks noGrp="1"/>
          </p:cNvSpPr>
          <p:nvPr>
            <p:ph idx="1"/>
          </p:nvPr>
        </p:nvSpPr>
        <p:spPr>
          <a:xfrm>
            <a:off x="457200" y="850309"/>
            <a:ext cx="8229600" cy="3744314"/>
          </a:xfrm>
        </p:spPr>
        <p:txBody>
          <a:bodyPr/>
          <a:lstStyle>
            <a:lvl1pPr marL="457200" indent="-457200">
              <a:buFontTx/>
              <a:buBlip>
                <a:blip r:embed="rId2"/>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4" name="群組 13"/>
          <p:cNvGrpSpPr/>
          <p:nvPr userDrawn="1"/>
        </p:nvGrpSpPr>
        <p:grpSpPr>
          <a:xfrm>
            <a:off x="0" y="-2155"/>
            <a:ext cx="9144000" cy="547200"/>
            <a:chOff x="0" y="0"/>
            <a:chExt cx="9144000" cy="547200"/>
          </a:xfrm>
        </p:grpSpPr>
        <p:sp>
          <p:nvSpPr>
            <p:cNvPr id="15" name="矩形 14"/>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6" name="Picture 4" descr="D:\製作中\02再版書\0558909\章首頁\computer.pn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矩形 16"/>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18" name="矩形 17"/>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1" name="文字方塊 20"/>
          <p:cNvSpPr txBox="1"/>
          <p:nvPr userDrawn="1"/>
        </p:nvSpPr>
        <p:spPr>
          <a:xfrm>
            <a:off x="8073134" y="-38540"/>
            <a:ext cx="1125125" cy="615553"/>
          </a:xfrm>
          <a:prstGeom prst="rect">
            <a:avLst/>
          </a:prstGeom>
          <a:noFill/>
        </p:spPr>
        <p:txBody>
          <a:bodyPr wrap="square" rtlCol="0">
            <a:spAutoFit/>
          </a:bodyPr>
          <a:lstStyle/>
          <a:p>
            <a:pPr algn="ctr"/>
            <a:r>
              <a:rPr lang="en-US" altLang="zh-TW" sz="1200" dirty="0" smtClean="0">
                <a:solidFill>
                  <a:schemeClr val="accent6">
                    <a:lumMod val="40000"/>
                    <a:lumOff val="60000"/>
                  </a:schemeClr>
                </a:solidFill>
              </a:rPr>
              <a:t>Chapter</a:t>
            </a:r>
          </a:p>
          <a:p>
            <a:pPr algn="ctr"/>
            <a:r>
              <a:rPr lang="en-US" altLang="zh-TW" sz="2200" dirty="0" smtClean="0">
                <a:solidFill>
                  <a:schemeClr val="accent6">
                    <a:lumMod val="40000"/>
                    <a:lumOff val="60000"/>
                  </a:schemeClr>
                </a:solidFill>
              </a:rPr>
              <a:t>08   </a:t>
            </a:r>
            <a:endParaRPr lang="zh-TW" altLang="en-US" sz="2200" dirty="0">
              <a:solidFill>
                <a:schemeClr val="accent6">
                  <a:lumMod val="40000"/>
                  <a:lumOff val="60000"/>
                </a:schemeClr>
              </a:solidFill>
            </a:endParaRPr>
          </a:p>
        </p:txBody>
      </p:sp>
    </p:spTree>
    <p:extLst>
      <p:ext uri="{BB962C8B-B14F-4D97-AF65-F5344CB8AC3E}">
        <p14:creationId xmlns:p14="http://schemas.microsoft.com/office/powerpoint/2010/main" val="22572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Picture 15"/>
          <p:cNvPicPr>
            <a:picLocks noChangeAspect="1" noChangeArrowheads="1"/>
          </p:cNvPicPr>
          <p:nvPr userDrawn="1"/>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43616" y="722472"/>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3"/>
          <p:cNvPicPr>
            <a:picLocks noChangeAspect="1" noChangeArrowheads="1"/>
          </p:cNvPicPr>
          <p:nvPr userDrawn="1"/>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rot="487232">
            <a:off x="7757944" y="802232"/>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群組 4"/>
          <p:cNvGrpSpPr/>
          <p:nvPr userDrawn="1"/>
        </p:nvGrpSpPr>
        <p:grpSpPr>
          <a:xfrm>
            <a:off x="683018" y="771550"/>
            <a:ext cx="1781968" cy="414607"/>
            <a:chOff x="683018" y="1178750"/>
            <a:chExt cx="1781968" cy="414607"/>
          </a:xfrm>
        </p:grpSpPr>
        <p:sp>
          <p:nvSpPr>
            <p:cNvPr id="24" name="橢圓 23"/>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3" name="文字方塊 22"/>
          <p:cNvSpPr txBox="1"/>
          <p:nvPr userDrawn="1"/>
        </p:nvSpPr>
        <p:spPr>
          <a:xfrm>
            <a:off x="701570" y="789784"/>
            <a:ext cx="2221692"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專    家    </a:t>
            </a:r>
            <a:endParaRPr lang="en-US" altLang="zh-TW" b="1" dirty="0" smtClean="0">
              <a:solidFill>
                <a:srgbClr val="C00000"/>
              </a:solidFill>
              <a:latin typeface="微軟正黑體" pitchFamily="34" charset="-120"/>
              <a:ea typeface="微軟正黑體" pitchFamily="34" charset="-120"/>
            </a:endParaRPr>
          </a:p>
        </p:txBody>
      </p:sp>
      <p:grpSp>
        <p:nvGrpSpPr>
          <p:cNvPr id="29" name="群組 28"/>
          <p:cNvGrpSpPr/>
          <p:nvPr userDrawn="1"/>
        </p:nvGrpSpPr>
        <p:grpSpPr>
          <a:xfrm>
            <a:off x="0" y="-2155"/>
            <a:ext cx="9144000" cy="547200"/>
            <a:chOff x="0" y="0"/>
            <a:chExt cx="9144000" cy="547200"/>
          </a:xfrm>
        </p:grpSpPr>
        <p:sp>
          <p:nvSpPr>
            <p:cNvPr id="31" name="矩形 30"/>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32"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 name="矩形 32"/>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34" name="矩形 33"/>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7" name="文字方塊 36"/>
          <p:cNvSpPr txBox="1"/>
          <p:nvPr userDrawn="1"/>
        </p:nvSpPr>
        <p:spPr>
          <a:xfrm>
            <a:off x="8073134" y="-38540"/>
            <a:ext cx="1125125" cy="615553"/>
          </a:xfrm>
          <a:prstGeom prst="rect">
            <a:avLst/>
          </a:prstGeom>
          <a:noFill/>
        </p:spPr>
        <p:txBody>
          <a:bodyPr wrap="square" rtlCol="0">
            <a:spAutoFit/>
          </a:bodyPr>
          <a:lstStyle/>
          <a:p>
            <a:pPr algn="ctr"/>
            <a:r>
              <a:rPr lang="en-US" altLang="zh-TW" sz="1200" dirty="0" smtClean="0">
                <a:solidFill>
                  <a:schemeClr val="accent6">
                    <a:lumMod val="40000"/>
                    <a:lumOff val="60000"/>
                  </a:schemeClr>
                </a:solidFill>
              </a:rPr>
              <a:t>Chapter</a:t>
            </a:r>
          </a:p>
          <a:p>
            <a:pPr algn="ctr"/>
            <a:r>
              <a:rPr lang="en-US" altLang="zh-TW" sz="2200" dirty="0" smtClean="0">
                <a:solidFill>
                  <a:schemeClr val="accent6">
                    <a:lumMod val="40000"/>
                    <a:lumOff val="60000"/>
                  </a:schemeClr>
                </a:solidFill>
              </a:rPr>
              <a:t>08</a:t>
            </a:r>
          </a:p>
        </p:txBody>
      </p:sp>
    </p:spTree>
    <p:extLst>
      <p:ext uri="{BB962C8B-B14F-4D97-AF65-F5344CB8AC3E}">
        <p14:creationId xmlns:p14="http://schemas.microsoft.com/office/powerpoint/2010/main" val="303100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內容版面配置區 2"/>
          <p:cNvSpPr>
            <a:spLocks noGrp="1"/>
          </p:cNvSpPr>
          <p:nvPr>
            <p:ph idx="1"/>
          </p:nvPr>
        </p:nvSpPr>
        <p:spPr>
          <a:xfrm>
            <a:off x="406096" y="1692374"/>
            <a:ext cx="8229600" cy="2668325"/>
          </a:xfrm>
        </p:spPr>
        <p:txBody>
          <a:bodyPr>
            <a:normAutofit/>
          </a:bodyPr>
          <a:lstStyle>
            <a:lvl1pPr marL="0" indent="0">
              <a:lnSpc>
                <a:spcPct val="120000"/>
              </a:lnSpc>
              <a:spcBef>
                <a:spcPts val="800"/>
              </a:spcBef>
              <a:buNone/>
              <a:defRPr sz="2400" b="1">
                <a:latin typeface="微軟正黑體" pitchFamily="34" charset="-120"/>
                <a:ea typeface="微軟正黑體" pitchFamily="34" charset="-120"/>
              </a:defRPr>
            </a:lvl1pPr>
            <a:lvl2pPr marL="457200" indent="0">
              <a:lnSpc>
                <a:spcPct val="120000"/>
              </a:lnSpc>
              <a:spcBef>
                <a:spcPts val="800"/>
              </a:spcBef>
              <a:buNone/>
              <a:defRPr sz="2000" b="1">
                <a:latin typeface="微軟正黑體" pitchFamily="34" charset="-120"/>
                <a:ea typeface="微軟正黑體" pitchFamily="34" charset="-120"/>
              </a:defRPr>
            </a:lvl2pPr>
            <a:lvl3pPr marL="914400" indent="0">
              <a:lnSpc>
                <a:spcPct val="120000"/>
              </a:lnSpc>
              <a:spcBef>
                <a:spcPts val="800"/>
              </a:spcBef>
              <a:buNone/>
              <a:defRPr sz="1800" b="1">
                <a:latin typeface="微軟正黑體" pitchFamily="34" charset="-120"/>
                <a:ea typeface="微軟正黑體" pitchFamily="34" charset="-120"/>
              </a:defRPr>
            </a:lvl3pPr>
            <a:lvl4pPr marL="1371600" indent="0">
              <a:lnSpc>
                <a:spcPct val="120000"/>
              </a:lnSpc>
              <a:spcBef>
                <a:spcPts val="800"/>
              </a:spcBef>
              <a:buNone/>
              <a:defRPr sz="1600" b="1">
                <a:latin typeface="微軟正黑體" pitchFamily="34" charset="-120"/>
                <a:ea typeface="微軟正黑體" pitchFamily="34" charset="-120"/>
              </a:defRPr>
            </a:lvl4pPr>
            <a:lvl5pPr marL="1828800" indent="0">
              <a:lnSpc>
                <a:spcPct val="120000"/>
              </a:lnSpc>
              <a:spcBef>
                <a:spcPts val="800"/>
              </a:spcBef>
              <a:buNone/>
              <a:defRPr sz="1600"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6" name="群組 15"/>
          <p:cNvGrpSpPr/>
          <p:nvPr userDrawn="1"/>
        </p:nvGrpSpPr>
        <p:grpSpPr>
          <a:xfrm>
            <a:off x="0" y="-2155"/>
            <a:ext cx="9144000" cy="547200"/>
            <a:chOff x="0" y="0"/>
            <a:chExt cx="9144000" cy="547200"/>
          </a:xfrm>
        </p:grpSpPr>
        <p:sp>
          <p:nvSpPr>
            <p:cNvPr id="17" name="矩形 16"/>
            <p:cNvSpPr/>
            <p:nvPr userDrawn="1"/>
          </p:nvSpPr>
          <p:spPr>
            <a:xfrm>
              <a:off x="0" y="0"/>
              <a:ext cx="9144000" cy="547200"/>
            </a:xfrm>
            <a:prstGeom prst="rect">
              <a:avLst/>
            </a:prstGeom>
            <a:solidFill>
              <a:schemeClr val="accent6">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8"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3854"/>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矩形 19"/>
            <p:cNvSpPr/>
            <p:nvPr userDrawn="1"/>
          </p:nvSpPr>
          <p:spPr>
            <a:xfrm>
              <a:off x="906573" y="88934"/>
              <a:ext cx="3665427" cy="369332"/>
            </a:xfrm>
            <a:prstGeom prst="rect">
              <a:avLst/>
            </a:prstGeom>
          </p:spPr>
          <p:txBody>
            <a:bodyPr wrap="none">
              <a:spAutoFit/>
            </a:bodyPr>
            <a:lstStyle/>
            <a:p>
              <a:r>
                <a:rPr lang="en-US" altLang="zh-TW" sz="1800" b="0" i="0" u="none" strike="noStrike" kern="1200" baseline="0" dirty="0" smtClean="0">
                  <a:solidFill>
                    <a:schemeClr val="accent6">
                      <a:lumMod val="40000"/>
                      <a:lumOff val="60000"/>
                    </a:schemeClr>
                  </a:solidFill>
                  <a:latin typeface="+mn-lt"/>
                  <a:ea typeface="+mn-ea"/>
                  <a:cs typeface="+mn-cs"/>
                </a:rPr>
                <a:t>An Introduction to Computer Science</a:t>
              </a:r>
              <a:endParaRPr lang="zh-TW" altLang="en-US" dirty="0">
                <a:solidFill>
                  <a:schemeClr val="accent6">
                    <a:lumMod val="40000"/>
                    <a:lumOff val="60000"/>
                  </a:schemeClr>
                </a:solidFill>
              </a:endParaRPr>
            </a:p>
          </p:txBody>
        </p:sp>
        <p:sp>
          <p:nvSpPr>
            <p:cNvPr id="21" name="矩形 20"/>
            <p:cNvSpPr/>
            <p:nvPr userDrawn="1"/>
          </p:nvSpPr>
          <p:spPr>
            <a:xfrm>
              <a:off x="8127395" y="0"/>
              <a:ext cx="1016605" cy="547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userDrawn="1"/>
          </p:nvSpPr>
          <p:spPr>
            <a:xfrm>
              <a:off x="7812360" y="2786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userDrawn="1"/>
          </p:nvSpPr>
          <p:spPr>
            <a:xfrm>
              <a:off x="7709934" y="379450"/>
              <a:ext cx="100800" cy="100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24" name="Picture 14"/>
          <p:cNvPicPr>
            <a:picLocks noChangeAspect="1" noChangeArrowheads="1"/>
          </p:cNvPicPr>
          <p:nvPr userDrawn="1"/>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096036" y="851302"/>
            <a:ext cx="616424" cy="7655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3" descr="D:\製作中\02再版書\0558909\資訊小耳朵 圖.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364973" y="636535"/>
            <a:ext cx="3836948" cy="1080120"/>
          </a:xfrm>
          <a:prstGeom prst="rect">
            <a:avLst/>
          </a:prstGeom>
          <a:noFill/>
          <a:extLst>
            <a:ext uri="{909E8E84-426E-40DD-AFC4-6F175D3DCCD1}">
              <a14:hiddenFill xmlns:a14="http://schemas.microsoft.com/office/drawing/2010/main">
                <a:solidFill>
                  <a:srgbClr val="FFFFFF"/>
                </a:solidFill>
              </a14:hiddenFill>
            </a:ext>
          </a:extLst>
        </p:spPr>
      </p:pic>
      <p:sp>
        <p:nvSpPr>
          <p:cNvPr id="26" name="文字方塊 25"/>
          <p:cNvSpPr txBox="1"/>
          <p:nvPr userDrawn="1"/>
        </p:nvSpPr>
        <p:spPr>
          <a:xfrm>
            <a:off x="607663" y="1254990"/>
            <a:ext cx="2794207" cy="461665"/>
          </a:xfrm>
          <a:prstGeom prst="rect">
            <a:avLst/>
          </a:prstGeom>
          <a:noFill/>
        </p:spPr>
        <p:txBody>
          <a:bodyPr wrap="square" rtlCol="0">
            <a:spAutoFit/>
          </a:bodyPr>
          <a:lstStyle/>
          <a:p>
            <a:r>
              <a:rPr lang="zh-TW" altLang="en-US" sz="2400" b="1" dirty="0" smtClean="0">
                <a:solidFill>
                  <a:srgbClr val="C00000"/>
                </a:solidFill>
                <a:latin typeface="微軟正黑體" pitchFamily="34" charset="-120"/>
                <a:ea typeface="微軟正黑體" pitchFamily="34" charset="-120"/>
              </a:rPr>
              <a:t>資    訊    專    欄</a:t>
            </a:r>
            <a:endParaRPr lang="en-US" altLang="zh-TW" sz="2400" b="1" dirty="0" smtClean="0">
              <a:solidFill>
                <a:srgbClr val="C00000"/>
              </a:solidFill>
              <a:latin typeface="微軟正黑體" pitchFamily="34" charset="-120"/>
              <a:ea typeface="微軟正黑體" pitchFamily="34" charset="-120"/>
            </a:endParaRPr>
          </a:p>
        </p:txBody>
      </p:sp>
      <p:sp>
        <p:nvSpPr>
          <p:cNvPr id="27" name="文字方塊 26"/>
          <p:cNvSpPr txBox="1"/>
          <p:nvPr userDrawn="1"/>
        </p:nvSpPr>
        <p:spPr>
          <a:xfrm>
            <a:off x="8073134" y="-38540"/>
            <a:ext cx="1125125" cy="615553"/>
          </a:xfrm>
          <a:prstGeom prst="rect">
            <a:avLst/>
          </a:prstGeom>
          <a:noFill/>
        </p:spPr>
        <p:txBody>
          <a:bodyPr wrap="square" rtlCol="0">
            <a:spAutoFit/>
          </a:bodyPr>
          <a:lstStyle/>
          <a:p>
            <a:pPr algn="ctr"/>
            <a:r>
              <a:rPr lang="en-US" altLang="zh-TW" sz="1200" dirty="0" smtClean="0">
                <a:solidFill>
                  <a:schemeClr val="accent6">
                    <a:lumMod val="40000"/>
                    <a:lumOff val="60000"/>
                  </a:schemeClr>
                </a:solidFill>
              </a:rPr>
              <a:t>Chapter</a:t>
            </a:r>
          </a:p>
          <a:p>
            <a:pPr algn="ctr"/>
            <a:r>
              <a:rPr lang="en-US" altLang="zh-TW" sz="2200" dirty="0" smtClean="0">
                <a:solidFill>
                  <a:schemeClr val="accent6">
                    <a:lumMod val="40000"/>
                    <a:lumOff val="60000"/>
                  </a:schemeClr>
                </a:solidFill>
              </a:rPr>
              <a:t>08</a:t>
            </a:r>
            <a:endParaRPr lang="zh-TW" altLang="en-US" sz="2200" dirty="0">
              <a:solidFill>
                <a:schemeClr val="accent6">
                  <a:lumMod val="40000"/>
                  <a:lumOff val="60000"/>
                </a:schemeClr>
              </a:solidFill>
            </a:endParaRPr>
          </a:p>
        </p:txBody>
      </p:sp>
    </p:spTree>
    <p:extLst>
      <p:ext uri="{BB962C8B-B14F-4D97-AF65-F5344CB8AC3E}">
        <p14:creationId xmlns:p14="http://schemas.microsoft.com/office/powerpoint/2010/main" val="15419238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9" name="群組 18"/>
          <p:cNvGrpSpPr/>
          <p:nvPr userDrawn="1"/>
        </p:nvGrpSpPr>
        <p:grpSpPr>
          <a:xfrm>
            <a:off x="161510" y="4614034"/>
            <a:ext cx="8691420" cy="450050"/>
            <a:chOff x="161510" y="4616267"/>
            <a:chExt cx="8691420" cy="450050"/>
          </a:xfrm>
        </p:grpSpPr>
        <p:sp>
          <p:nvSpPr>
            <p:cNvPr id="20" name="橢圓 19"/>
            <p:cNvSpPr/>
            <p:nvPr userDrawn="1"/>
          </p:nvSpPr>
          <p:spPr>
            <a:xfrm>
              <a:off x="161510" y="4616267"/>
              <a:ext cx="450050" cy="45005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userDrawn="1"/>
          </p:nvSpPr>
          <p:spPr>
            <a:xfrm>
              <a:off x="296525" y="4616267"/>
              <a:ext cx="450050" cy="450050"/>
            </a:xfrm>
            <a:prstGeom prst="ellipse">
              <a:avLst/>
            </a:prstGeom>
            <a:solidFill>
              <a:schemeClr val="accent6">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2" name="Picture 2" descr="D:\桌面\logo.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926595" y="4777015"/>
              <a:ext cx="610257" cy="180000"/>
            </a:xfrm>
            <a:prstGeom prst="rect">
              <a:avLst/>
            </a:prstGeom>
            <a:noFill/>
            <a:extLst>
              <a:ext uri="{909E8E84-426E-40DD-AFC4-6F175D3DCCD1}">
                <a14:hiddenFill xmlns:a14="http://schemas.microsoft.com/office/drawing/2010/main">
                  <a:solidFill>
                    <a:srgbClr val="FFFFFF"/>
                  </a:solidFill>
                </a14:hiddenFill>
              </a:ext>
            </a:extLst>
          </p:spPr>
        </p:pic>
        <p:sp>
          <p:nvSpPr>
            <p:cNvPr id="23" name="動作按鈕: 上一項 22">
              <a:hlinkClick r:id="" action="ppaction://hlinkshowjump?jump=previousslide" highlightClick="1"/>
            </p:cNvPr>
            <p:cNvSpPr/>
            <p:nvPr userDrawn="1"/>
          </p:nvSpPr>
          <p:spPr>
            <a:xfrm>
              <a:off x="7452320" y="4693068"/>
              <a:ext cx="360000" cy="360000"/>
            </a:xfrm>
            <a:prstGeom prst="actionButtonBackPrevious">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動作按鈕: 首頁 23">
              <a:hlinkClick r:id="" action="ppaction://hlinkshowjump?jump=firstslide" highlightClick="1"/>
            </p:cNvPr>
            <p:cNvSpPr/>
            <p:nvPr userDrawn="1"/>
          </p:nvSpPr>
          <p:spPr>
            <a:xfrm>
              <a:off x="7992380" y="4693068"/>
              <a:ext cx="360000" cy="360000"/>
            </a:xfrm>
            <a:prstGeom prst="actionButtonHome">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動作按鈕: 下一項 24">
              <a:hlinkClick r:id="" action="ppaction://hlinkshowjump?jump=nextslide" highlightClick="1"/>
            </p:cNvPr>
            <p:cNvSpPr/>
            <p:nvPr userDrawn="1"/>
          </p:nvSpPr>
          <p:spPr>
            <a:xfrm>
              <a:off x="8492930" y="4692179"/>
              <a:ext cx="360000" cy="360000"/>
            </a:xfrm>
            <a:prstGeom prst="actionButtonForwardNext">
              <a:avLst/>
            </a:prstGeom>
            <a:solidFill>
              <a:schemeClr val="accent6">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18" name="文字方塊 17"/>
          <p:cNvSpPr txBox="1"/>
          <p:nvPr userDrawn="1"/>
        </p:nvSpPr>
        <p:spPr>
          <a:xfrm>
            <a:off x="116506" y="4694752"/>
            <a:ext cx="585065" cy="369332"/>
          </a:xfrm>
          <a:prstGeom prst="rect">
            <a:avLst/>
          </a:prstGeom>
          <a:noFill/>
        </p:spPr>
        <p:txBody>
          <a:bodyPr wrap="square" rtlCol="0">
            <a:spAutoFit/>
          </a:bodyPr>
          <a:lstStyle/>
          <a:p>
            <a:pPr algn="ctr"/>
            <a:fld id="{8B089E88-AE65-4CA2-BA11-4B6DC14C3389}" type="slidenum">
              <a:rPr lang="zh-TW" altLang="en-US" smtClean="0">
                <a:solidFill>
                  <a:schemeClr val="bg1"/>
                </a:solidFill>
              </a:rPr>
              <a:pPr algn="ctr"/>
              <a:t>‹#›</a:t>
            </a:fld>
            <a:endParaRPr lang="zh-TW" altLang="en-US" dirty="0">
              <a:solidFill>
                <a:schemeClr val="bg1"/>
              </a:solidFill>
            </a:endParaRPr>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4"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97.xml"/><Relationship Id="rId3" Type="http://schemas.openxmlformats.org/officeDocument/2006/relationships/slide" Target="slide2.xml"/><Relationship Id="rId7" Type="http://schemas.openxmlformats.org/officeDocument/2006/relationships/slide" Target="slide80.xml"/><Relationship Id="rId12"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7.xml"/><Relationship Id="rId11" Type="http://schemas.openxmlformats.org/officeDocument/2006/relationships/slide" Target="slide148.xml"/><Relationship Id="rId5" Type="http://schemas.openxmlformats.org/officeDocument/2006/relationships/slide" Target="slide51.xml"/><Relationship Id="rId10" Type="http://schemas.openxmlformats.org/officeDocument/2006/relationships/slide" Target="slide141.xml"/><Relationship Id="rId4" Type="http://schemas.openxmlformats.org/officeDocument/2006/relationships/slide" Target="slide4.xml"/><Relationship Id="rId9" Type="http://schemas.openxmlformats.org/officeDocument/2006/relationships/slide" Target="slide12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1507862"/>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3204" y="1487350"/>
            <a:ext cx="3790950" cy="3334940"/>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4" y="782801"/>
            <a:ext cx="5476465" cy="704549"/>
          </a:xfrm>
        </p:spPr>
        <p:txBody>
          <a:bodyPr/>
          <a:lstStyle/>
          <a:p>
            <a:r>
              <a:rPr lang="zh-TW" altLang="en-US" b="0" dirty="0"/>
              <a:t>網路</a:t>
            </a:r>
            <a:r>
              <a:rPr lang="zh-TW" altLang="en-US" b="0" dirty="0" smtClean="0"/>
              <a:t>安全</a:t>
            </a:r>
            <a:endParaRPr lang="zh-TW" altLang="en-US" dirty="0"/>
          </a:p>
        </p:txBody>
      </p:sp>
      <p:sp>
        <p:nvSpPr>
          <p:cNvPr id="3" name="矩形 2"/>
          <p:cNvSpPr/>
          <p:nvPr/>
        </p:nvSpPr>
        <p:spPr>
          <a:xfrm>
            <a:off x="5374295" y="1792831"/>
            <a:ext cx="2972289" cy="3113545"/>
          </a:xfrm>
          <a:prstGeom prst="rect">
            <a:avLst/>
          </a:prstGeom>
        </p:spPr>
        <p:txBody>
          <a:bodyPr wrap="none">
            <a:spAutoFit/>
          </a:bodyPr>
          <a:lstStyle/>
          <a:p>
            <a:pPr>
              <a:lnSpc>
                <a:spcPct val="110000"/>
              </a:lnSpc>
              <a:defRPr/>
            </a:pPr>
            <a:r>
              <a:rPr lang="en-US" altLang="zh-TW" sz="2000" b="1" dirty="0">
                <a:latin typeface="微軟正黑體" panose="020B0604030504040204" pitchFamily="34" charset="-120"/>
                <a:ea typeface="微軟正黑體" panose="020B0604030504040204" pitchFamily="34" charset="-120"/>
                <a:hlinkClick r:id="rId3" action="ppaction://hlinksldjump"/>
              </a:rPr>
              <a:t>8-1 </a:t>
            </a:r>
            <a:r>
              <a:rPr lang="zh-TW" altLang="en-US" sz="2000" b="1" dirty="0">
                <a:latin typeface="微軟正黑體" panose="020B0604030504040204" pitchFamily="34" charset="-120"/>
                <a:ea typeface="微軟正黑體" panose="020B0604030504040204" pitchFamily="34" charset="-120"/>
                <a:hlinkClick r:id="rId3" action="ppaction://hlinksldjump"/>
              </a:rPr>
              <a:t>資訊安全的基本原則</a:t>
            </a:r>
            <a:endParaRPr lang="zh-TW" altLang="en-US" sz="2000" b="1" dirty="0">
              <a:latin typeface="微軟正黑體" panose="020B0604030504040204" pitchFamily="34" charset="-120"/>
              <a:ea typeface="微軟正黑體" panose="020B0604030504040204" pitchFamily="34" charset="-120"/>
            </a:endParaRPr>
          </a:p>
          <a:p>
            <a:pPr>
              <a:lnSpc>
                <a:spcPct val="110000"/>
              </a:lnSpc>
              <a:defRPr/>
            </a:pPr>
            <a:r>
              <a:rPr lang="en-US" altLang="zh-TW" sz="2000" b="1" dirty="0">
                <a:latin typeface="微軟正黑體" panose="020B0604030504040204" pitchFamily="34" charset="-120"/>
                <a:ea typeface="微軟正黑體" panose="020B0604030504040204" pitchFamily="34" charset="-120"/>
                <a:hlinkClick r:id="rId4" action="ppaction://hlinksldjump"/>
              </a:rPr>
              <a:t>8-2 </a:t>
            </a:r>
            <a:r>
              <a:rPr lang="zh-TW" altLang="en-US" sz="2000" b="1" dirty="0">
                <a:latin typeface="微軟正黑體" panose="020B0604030504040204" pitchFamily="34" charset="-120"/>
                <a:ea typeface="微軟正黑體" panose="020B0604030504040204" pitchFamily="34" charset="-120"/>
                <a:hlinkClick r:id="rId4" action="ppaction://hlinksldjump"/>
              </a:rPr>
              <a:t>資料機密性</a:t>
            </a:r>
            <a:endParaRPr lang="zh-TW" altLang="en-US" sz="2000" b="1" dirty="0">
              <a:latin typeface="微軟正黑體" panose="020B0604030504040204" pitchFamily="34" charset="-120"/>
              <a:ea typeface="微軟正黑體" panose="020B0604030504040204" pitchFamily="34" charset="-120"/>
            </a:endParaRPr>
          </a:p>
          <a:p>
            <a:pPr>
              <a:lnSpc>
                <a:spcPct val="110000"/>
              </a:lnSpc>
              <a:defRPr/>
            </a:pPr>
            <a:r>
              <a:rPr lang="en-US" altLang="zh-TW" sz="2000" b="1" dirty="0">
                <a:latin typeface="微軟正黑體" panose="020B0604030504040204" pitchFamily="34" charset="-120"/>
                <a:ea typeface="微軟正黑體" panose="020B0604030504040204" pitchFamily="34" charset="-120"/>
                <a:hlinkClick r:id="rId5" action="ppaction://hlinksldjump"/>
              </a:rPr>
              <a:t>8-3 </a:t>
            </a:r>
            <a:r>
              <a:rPr lang="zh-TW" altLang="en-US" sz="2000" b="1" dirty="0">
                <a:latin typeface="微軟正黑體" panose="020B0604030504040204" pitchFamily="34" charset="-120"/>
                <a:ea typeface="微軟正黑體" panose="020B0604030504040204" pitchFamily="34" charset="-120"/>
                <a:hlinkClick r:id="rId5" action="ppaction://hlinksldjump"/>
              </a:rPr>
              <a:t>資料完整性</a:t>
            </a:r>
            <a:endParaRPr lang="zh-TW" altLang="en-US" sz="2000" b="1" dirty="0">
              <a:latin typeface="微軟正黑體" panose="020B0604030504040204" pitchFamily="34" charset="-120"/>
              <a:ea typeface="微軟正黑體" panose="020B0604030504040204" pitchFamily="34" charset="-120"/>
            </a:endParaRPr>
          </a:p>
          <a:p>
            <a:pPr>
              <a:lnSpc>
                <a:spcPct val="110000"/>
              </a:lnSpc>
              <a:defRPr/>
            </a:pPr>
            <a:r>
              <a:rPr lang="en-US" altLang="zh-TW" sz="2000" b="1" dirty="0">
                <a:latin typeface="微軟正黑體" panose="020B0604030504040204" pitchFamily="34" charset="-120"/>
                <a:ea typeface="微軟正黑體" panose="020B0604030504040204" pitchFamily="34" charset="-120"/>
                <a:hlinkClick r:id="rId6" action="ppaction://hlinksldjump"/>
              </a:rPr>
              <a:t>8-4 </a:t>
            </a:r>
            <a:r>
              <a:rPr lang="zh-TW" altLang="en-US" sz="2000" b="1" dirty="0">
                <a:latin typeface="微軟正黑體" panose="020B0604030504040204" pitchFamily="34" charset="-120"/>
                <a:ea typeface="微軟正黑體" panose="020B0604030504040204" pitchFamily="34" charset="-120"/>
                <a:hlinkClick r:id="rId6" action="ppaction://hlinksldjump"/>
              </a:rPr>
              <a:t>系統可用性</a:t>
            </a:r>
            <a:endParaRPr lang="zh-TW" altLang="en-US" sz="2000" b="1" dirty="0">
              <a:latin typeface="微軟正黑體" panose="020B0604030504040204" pitchFamily="34" charset="-120"/>
              <a:ea typeface="微軟正黑體" panose="020B0604030504040204" pitchFamily="34" charset="-120"/>
            </a:endParaRPr>
          </a:p>
          <a:p>
            <a:pPr>
              <a:lnSpc>
                <a:spcPct val="110000"/>
              </a:lnSpc>
              <a:defRPr/>
            </a:pPr>
            <a:r>
              <a:rPr lang="en-US" altLang="zh-TW" sz="2000" b="1" dirty="0">
                <a:latin typeface="微軟正黑體" panose="020B0604030504040204" pitchFamily="34" charset="-120"/>
                <a:ea typeface="微軟正黑體" panose="020B0604030504040204" pitchFamily="34" charset="-120"/>
                <a:hlinkClick r:id="rId7" action="ppaction://hlinksldjump"/>
              </a:rPr>
              <a:t>8-5 </a:t>
            </a:r>
            <a:r>
              <a:rPr lang="zh-TW" altLang="en-US" sz="2000" b="1" dirty="0">
                <a:latin typeface="微軟正黑體" panose="020B0604030504040204" pitchFamily="34" charset="-120"/>
                <a:ea typeface="微軟正黑體" panose="020B0604030504040204" pitchFamily="34" charset="-120"/>
                <a:hlinkClick r:id="rId7" action="ppaction://hlinksldjump"/>
              </a:rPr>
              <a:t>網路攻擊</a:t>
            </a:r>
            <a:endParaRPr lang="zh-TW" altLang="en-US" sz="2000" b="1" dirty="0">
              <a:latin typeface="微軟正黑體" panose="020B0604030504040204" pitchFamily="34" charset="-120"/>
              <a:ea typeface="微軟正黑體" panose="020B0604030504040204" pitchFamily="34" charset="-120"/>
            </a:endParaRPr>
          </a:p>
          <a:p>
            <a:pPr>
              <a:lnSpc>
                <a:spcPct val="110000"/>
              </a:lnSpc>
              <a:defRPr/>
            </a:pPr>
            <a:r>
              <a:rPr lang="en-US" altLang="zh-TW" sz="2000" b="1" dirty="0">
                <a:latin typeface="微軟正黑體" panose="020B0604030504040204" pitchFamily="34" charset="-120"/>
                <a:ea typeface="微軟正黑體" panose="020B0604030504040204" pitchFamily="34" charset="-120"/>
                <a:hlinkClick r:id="rId8" action="ppaction://hlinksldjump"/>
              </a:rPr>
              <a:t>8-6 </a:t>
            </a:r>
            <a:r>
              <a:rPr lang="zh-TW" altLang="en-US" sz="2000" b="1" dirty="0">
                <a:latin typeface="微軟正黑體" panose="020B0604030504040204" pitchFamily="34" charset="-120"/>
                <a:ea typeface="微軟正黑體" panose="020B0604030504040204" pitchFamily="34" charset="-120"/>
                <a:hlinkClick r:id="rId8" action="ppaction://hlinksldjump"/>
              </a:rPr>
              <a:t>網路</a:t>
            </a:r>
            <a:r>
              <a:rPr lang="zh-TW" altLang="en-US" sz="2000" b="1" dirty="0" smtClean="0">
                <a:latin typeface="微軟正黑體" panose="020B0604030504040204" pitchFamily="34" charset="-120"/>
                <a:ea typeface="微軟正黑體" panose="020B0604030504040204" pitchFamily="34" charset="-120"/>
                <a:hlinkClick r:id="rId8" action="ppaction://hlinksldjump"/>
              </a:rPr>
              <a:t>防護</a:t>
            </a:r>
            <a:endParaRPr lang="en-US" altLang="zh-TW" sz="2000" b="1" dirty="0" smtClean="0">
              <a:latin typeface="微軟正黑體" panose="020B0604030504040204" pitchFamily="34" charset="-120"/>
              <a:ea typeface="微軟正黑體" panose="020B0604030504040204" pitchFamily="34" charset="-120"/>
            </a:endParaRPr>
          </a:p>
          <a:p>
            <a:pPr>
              <a:lnSpc>
                <a:spcPct val="110000"/>
              </a:lnSpc>
              <a:defRPr/>
            </a:pPr>
            <a:r>
              <a:rPr lang="en-US" altLang="zh-TW" sz="2000" b="1" dirty="0" smtClean="0">
                <a:latin typeface="微軟正黑體" panose="020B0604030504040204" pitchFamily="34" charset="-120"/>
                <a:ea typeface="微軟正黑體" panose="020B0604030504040204" pitchFamily="34" charset="-120"/>
                <a:hlinkClick r:id="rId9" action="ppaction://hlinksldjump"/>
              </a:rPr>
              <a:t>8-7</a:t>
            </a:r>
            <a:r>
              <a:rPr lang="zh-TW" altLang="en-US" sz="2000" b="1" dirty="0" smtClean="0">
                <a:latin typeface="微軟正黑體" panose="020B0604030504040204" pitchFamily="34" charset="-120"/>
                <a:ea typeface="微軟正黑體" panose="020B0604030504040204" pitchFamily="34" charset="-120"/>
                <a:hlinkClick r:id="rId9" action="ppaction://hlinksldjump"/>
              </a:rPr>
              <a:t> </a:t>
            </a:r>
            <a:r>
              <a:rPr lang="zh-TW" altLang="en-US" sz="2000" b="1" dirty="0">
                <a:latin typeface="微軟正黑體" panose="020B0604030504040204" pitchFamily="34" charset="-120"/>
                <a:ea typeface="微軟正黑體" panose="020B0604030504040204" pitchFamily="34" charset="-120"/>
                <a:hlinkClick r:id="rId9" action="ppaction://hlinksldjump"/>
              </a:rPr>
              <a:t>區塊鏈</a:t>
            </a:r>
            <a:endParaRPr lang="en-US" altLang="zh-TW" sz="2000" b="1" dirty="0">
              <a:latin typeface="微軟正黑體" panose="020B0604030504040204" pitchFamily="34" charset="-120"/>
              <a:ea typeface="微軟正黑體" panose="020B0604030504040204" pitchFamily="34" charset="-120"/>
            </a:endParaRPr>
          </a:p>
          <a:p>
            <a:pPr>
              <a:lnSpc>
                <a:spcPct val="110000"/>
              </a:lnSpc>
            </a:pPr>
            <a:r>
              <a:rPr lang="en-US" altLang="zh-TW" sz="2000" b="1" dirty="0" smtClean="0">
                <a:solidFill>
                  <a:schemeClr val="tx1">
                    <a:lumMod val="75000"/>
                    <a:lumOff val="25000"/>
                  </a:schemeClr>
                </a:solidFill>
                <a:latin typeface="微軟正黑體" pitchFamily="34" charset="-120"/>
                <a:ea typeface="微軟正黑體" pitchFamily="34" charset="-120"/>
                <a:hlinkClick r:id="rId10" action="ppaction://hlinksldjump"/>
              </a:rPr>
              <a:t>8-8</a:t>
            </a:r>
            <a:r>
              <a:rPr lang="zh-TW" altLang="en-US" sz="2000" b="1" dirty="0" smtClean="0">
                <a:solidFill>
                  <a:schemeClr val="tx1">
                    <a:lumMod val="75000"/>
                    <a:lumOff val="25000"/>
                  </a:schemeClr>
                </a:solidFill>
                <a:latin typeface="微軟正黑體" pitchFamily="34" charset="-120"/>
                <a:ea typeface="微軟正黑體" pitchFamily="34" charset="-120"/>
                <a:hlinkClick r:id="rId10" action="ppaction://hlinksldjump"/>
              </a:rPr>
              <a:t> </a:t>
            </a:r>
            <a:r>
              <a:rPr lang="zh-TW" altLang="en-US" sz="2000" b="1" dirty="0">
                <a:solidFill>
                  <a:schemeClr val="tx1">
                    <a:lumMod val="75000"/>
                    <a:lumOff val="25000"/>
                  </a:schemeClr>
                </a:solidFill>
                <a:latin typeface="微軟正黑體" pitchFamily="34" charset="-120"/>
                <a:ea typeface="微軟正黑體" pitchFamily="34" charset="-120"/>
                <a:hlinkClick r:id="rId10" action="ppaction://hlinksldjump"/>
              </a:rPr>
              <a:t>後量子</a:t>
            </a:r>
            <a:r>
              <a:rPr lang="zh-TW" altLang="en-US" sz="2000" b="1" dirty="0" smtClean="0">
                <a:solidFill>
                  <a:schemeClr val="tx1">
                    <a:lumMod val="75000"/>
                    <a:lumOff val="25000"/>
                  </a:schemeClr>
                </a:solidFill>
                <a:latin typeface="微軟正黑體" pitchFamily="34" charset="-120"/>
                <a:ea typeface="微軟正黑體" pitchFamily="34" charset="-120"/>
                <a:hlinkClick r:id="rId10" action="ppaction://hlinksldjump"/>
              </a:rPr>
              <a:t>密碼學</a:t>
            </a:r>
            <a:endParaRPr lang="en-US" altLang="zh-TW" sz="2000" b="1" dirty="0">
              <a:solidFill>
                <a:schemeClr val="tx1">
                  <a:lumMod val="75000"/>
                  <a:lumOff val="25000"/>
                </a:schemeClr>
              </a:solidFill>
              <a:latin typeface="微軟正黑體" pitchFamily="34" charset="-120"/>
              <a:ea typeface="微軟正黑體" pitchFamily="34" charset="-120"/>
            </a:endParaRPr>
          </a:p>
          <a:p>
            <a:pPr>
              <a:lnSpc>
                <a:spcPct val="110000"/>
              </a:lnSpc>
            </a:pPr>
            <a:r>
              <a:rPr lang="en-US" altLang="zh-TW" sz="2000" b="1" dirty="0" smtClean="0">
                <a:solidFill>
                  <a:schemeClr val="tx1">
                    <a:lumMod val="75000"/>
                    <a:lumOff val="25000"/>
                  </a:schemeClr>
                </a:solidFill>
                <a:latin typeface="微軟正黑體" pitchFamily="34" charset="-120"/>
                <a:ea typeface="微軟正黑體" pitchFamily="34" charset="-120"/>
                <a:hlinkClick r:id="rId11" action="ppaction://hlinksldjump"/>
              </a:rPr>
              <a:t>8-9 </a:t>
            </a:r>
            <a:r>
              <a:rPr lang="zh-TW" altLang="en-US" sz="2000" b="1" dirty="0" smtClean="0">
                <a:solidFill>
                  <a:schemeClr val="tx1">
                    <a:lumMod val="75000"/>
                    <a:lumOff val="25000"/>
                  </a:schemeClr>
                </a:solidFill>
                <a:latin typeface="微軟正黑體" pitchFamily="34" charset="-120"/>
                <a:ea typeface="微軟正黑體" pitchFamily="34" charset="-120"/>
                <a:hlinkClick r:id="rId11" action="ppaction://hlinksldjump"/>
              </a:rPr>
              <a:t>資訊倫理</a:t>
            </a:r>
            <a:endParaRPr lang="en-US" altLang="zh-TW" sz="2000" b="1" dirty="0">
              <a:solidFill>
                <a:schemeClr val="tx1">
                  <a:lumMod val="75000"/>
                  <a:lumOff val="25000"/>
                </a:schemeClr>
              </a:solidFill>
              <a:latin typeface="微軟正黑體" pitchFamily="34" charset="-120"/>
              <a:ea typeface="微軟正黑體" pitchFamily="34" charset="-120"/>
            </a:endParaRPr>
          </a:p>
        </p:txBody>
      </p:sp>
      <p:pic>
        <p:nvPicPr>
          <p:cNvPr id="10" name="Picture 4"/>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1318317" y="1909177"/>
            <a:ext cx="2365438" cy="2365438"/>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2" name="Picture 4"/>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rot="21401888">
            <a:off x="1325597" y="2103618"/>
            <a:ext cx="2365438" cy="2365438"/>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3" name="Picture 4"/>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rot="21077218">
            <a:off x="1475961" y="2342027"/>
            <a:ext cx="2365438" cy="2365438"/>
          </a:xfrm>
          <a:prstGeom prst="rect">
            <a:avLst/>
          </a:prstGeom>
          <a:noFill/>
          <a:ln w="57150">
            <a:solidFill>
              <a:schemeClr val="bg1"/>
            </a:solidFill>
          </a:ln>
          <a:effectLst>
            <a:outerShdw blurRad="50800" dist="38100" dir="2700000" algn="tl" rotWithShape="0">
              <a:prstClr val="black">
                <a:alpha val="40000"/>
              </a:prstClr>
            </a:outerShdw>
          </a:effectLst>
          <a:extLst/>
        </p:spPr>
      </p:pic>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zh-TW" altLang="en-US" smtClean="0"/>
              <a:t>對稱式密碼演算法</a:t>
            </a:r>
            <a:r>
              <a:rPr lang="en-US" altLang="zh-TW" smtClean="0"/>
              <a:t> </a:t>
            </a:r>
            <a:endParaRPr lang="zh-TW" altLang="en-US" smtClean="0"/>
          </a:p>
        </p:txBody>
      </p:sp>
      <p:sp>
        <p:nvSpPr>
          <p:cNvPr id="15363" name="Content Placeholder 2"/>
          <p:cNvSpPr>
            <a:spLocks noGrp="1"/>
          </p:cNvSpPr>
          <p:nvPr>
            <p:ph idx="1"/>
          </p:nvPr>
        </p:nvSpPr>
        <p:spPr/>
        <p:txBody>
          <a:bodyPr/>
          <a:lstStyle/>
          <a:p>
            <a:r>
              <a:rPr lang="zh-TW" altLang="en-US" dirty="0" smtClean="0"/>
              <a:t>對稱式加密流程</a:t>
            </a:r>
            <a:r>
              <a:rPr lang="zh-TW" altLang="en-US" dirty="0"/>
              <a:t>示意圖。</a:t>
            </a:r>
            <a:endParaRPr lang="zh-TW" altLang="en-US" dirty="0" smtClean="0"/>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346725"/>
            <a:ext cx="4005445" cy="2436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566445"/>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TW" altLang="en-US" smtClean="0"/>
              <a:t>防毒軟體</a:t>
            </a:r>
            <a:r>
              <a:rPr lang="en-US" altLang="zh-TW" smtClean="0"/>
              <a:t> (</a:t>
            </a:r>
            <a:r>
              <a:rPr lang="zh-TW" altLang="en-US" smtClean="0"/>
              <a:t>續</a:t>
            </a:r>
            <a:r>
              <a:rPr lang="en-US" altLang="zh-TW" smtClean="0"/>
              <a:t>)</a:t>
            </a:r>
          </a:p>
        </p:txBody>
      </p:sp>
      <p:sp>
        <p:nvSpPr>
          <p:cNvPr id="80899" name="Content Placeholder 2"/>
          <p:cNvSpPr>
            <a:spLocks noGrp="1"/>
          </p:cNvSpPr>
          <p:nvPr>
            <p:ph idx="1"/>
          </p:nvPr>
        </p:nvSpPr>
        <p:spPr>
          <a:xfrm>
            <a:off x="457200" y="1660399"/>
            <a:ext cx="4429835" cy="2934224"/>
          </a:xfrm>
        </p:spPr>
        <p:txBody>
          <a:bodyPr/>
          <a:lstStyle/>
          <a:p>
            <a:pPr algn="l"/>
            <a:r>
              <a:rPr lang="zh-TW" altLang="en-US" dirty="0" smtClean="0"/>
              <a:t>病毒很常見，甚至連作業系統都內建防毒</a:t>
            </a:r>
            <a:r>
              <a:rPr lang="zh-TW" altLang="en-US" dirty="0"/>
              <a:t>軟體。</a:t>
            </a:r>
            <a:endParaRPr lang="en-US" altLang="zh-TW" dirty="0" smtClean="0"/>
          </a:p>
          <a:p>
            <a:pPr algn="l"/>
            <a:r>
              <a:rPr lang="zh-TW" altLang="en-US" dirty="0" smtClean="0"/>
              <a:t>圖為</a:t>
            </a:r>
            <a:r>
              <a:rPr lang="en-US" altLang="zh-TW" dirty="0" smtClean="0"/>
              <a:t>Windows</a:t>
            </a:r>
            <a:r>
              <a:rPr lang="zh-TW" altLang="en-US" dirty="0" smtClean="0"/>
              <a:t>內建的</a:t>
            </a:r>
            <a:r>
              <a:rPr lang="en-US" altLang="zh-TW" dirty="0" smtClean="0"/>
              <a:t>Windows Defender</a:t>
            </a:r>
            <a:r>
              <a:rPr lang="zh-TW" altLang="en-US" dirty="0"/>
              <a:t>。</a:t>
            </a:r>
            <a:endParaRPr lang="en-US" altLang="zh-TW" dirty="0" smtClean="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678" y="1660399"/>
            <a:ext cx="3975122" cy="2559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3059746"/>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zh-TW" altLang="en-US" dirty="0" smtClean="0"/>
              <a:t>偵測病毒</a:t>
            </a:r>
          </a:p>
        </p:txBody>
      </p:sp>
      <p:sp>
        <p:nvSpPr>
          <p:cNvPr id="81923" name="Content Placeholder 2"/>
          <p:cNvSpPr>
            <a:spLocks noGrp="1"/>
          </p:cNvSpPr>
          <p:nvPr>
            <p:ph idx="1"/>
          </p:nvPr>
        </p:nvSpPr>
        <p:spPr/>
        <p:txBody>
          <a:bodyPr>
            <a:normAutofit/>
          </a:bodyPr>
          <a:lstStyle/>
          <a:p>
            <a:r>
              <a:rPr lang="zh-TW" altLang="en-US" dirty="0" smtClean="0"/>
              <a:t>使用病毒定義檔進行偵測：</a:t>
            </a:r>
            <a:endParaRPr lang="en-US" altLang="zh-TW" dirty="0" smtClean="0"/>
          </a:p>
          <a:p>
            <a:pPr lvl="1"/>
            <a:r>
              <a:rPr lang="zh-TW" altLang="en-US" dirty="0" smtClean="0"/>
              <a:t>將病毒樣本的特徵碼字串取出來，建立</a:t>
            </a:r>
            <a:r>
              <a:rPr lang="zh-TW" altLang="en-US" dirty="0"/>
              <a:t>資料庫。</a:t>
            </a:r>
            <a:endParaRPr lang="en-US" altLang="zh-TW" dirty="0" smtClean="0"/>
          </a:p>
          <a:p>
            <a:pPr lvl="1"/>
            <a:r>
              <a:rPr lang="zh-TW" altLang="en-US" dirty="0" smtClean="0"/>
              <a:t>透過字串比對，找出</a:t>
            </a:r>
            <a:r>
              <a:rPr lang="zh-TW" altLang="en-US" dirty="0"/>
              <a:t>病毒。</a:t>
            </a:r>
            <a:endParaRPr lang="en-US" altLang="zh-TW" dirty="0" smtClean="0"/>
          </a:p>
          <a:p>
            <a:pPr lvl="1"/>
            <a:r>
              <a:rPr lang="zh-TW" altLang="en-US" dirty="0" smtClean="0"/>
              <a:t>要定義更新，確保可以偵測出最新的</a:t>
            </a:r>
            <a:r>
              <a:rPr lang="zh-TW" altLang="en-US" dirty="0"/>
              <a:t>病毒。</a:t>
            </a:r>
            <a:endParaRPr lang="en-US" altLang="zh-TW" dirty="0" smtClean="0"/>
          </a:p>
          <a:p>
            <a:endParaRPr lang="en-US" altLang="zh-TW" dirty="0" smtClean="0"/>
          </a:p>
        </p:txBody>
      </p:sp>
    </p:spTree>
    <p:extLst>
      <p:ext uri="{BB962C8B-B14F-4D97-AF65-F5344CB8AC3E}">
        <p14:creationId xmlns:p14="http://schemas.microsoft.com/office/powerpoint/2010/main" val="1750442654"/>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偵測病毒</a:t>
            </a:r>
          </a:p>
        </p:txBody>
      </p:sp>
      <p:sp>
        <p:nvSpPr>
          <p:cNvPr id="3" name="內容版面配置區 2"/>
          <p:cNvSpPr>
            <a:spLocks noGrp="1"/>
          </p:cNvSpPr>
          <p:nvPr>
            <p:ph idx="1"/>
          </p:nvPr>
        </p:nvSpPr>
        <p:spPr/>
        <p:txBody>
          <a:bodyPr/>
          <a:lstStyle/>
          <a:p>
            <a:r>
              <a:rPr lang="zh-TW" altLang="en-US" dirty="0"/>
              <a:t>「啟發式」的偵測方式：</a:t>
            </a:r>
            <a:endParaRPr lang="en-US" altLang="zh-TW" dirty="0"/>
          </a:p>
          <a:p>
            <a:pPr lvl="1"/>
            <a:r>
              <a:rPr lang="zh-TW" altLang="en-US" dirty="0"/>
              <a:t>依據病毒的「行為模式」，如修改系統檔案、修改其他執行檔等等。</a:t>
            </a:r>
            <a:endParaRPr lang="en-US" altLang="zh-TW" dirty="0"/>
          </a:p>
          <a:p>
            <a:r>
              <a:rPr lang="zh-TW" altLang="en-US" dirty="0"/>
              <a:t>目標：高偵測率、低誤判率、低漏判率</a:t>
            </a:r>
            <a:endParaRPr lang="en-US" altLang="zh-TW" dirty="0"/>
          </a:p>
          <a:p>
            <a:endParaRPr lang="zh-TW" altLang="en-US" dirty="0"/>
          </a:p>
        </p:txBody>
      </p:sp>
    </p:spTree>
    <p:extLst>
      <p:ext uri="{BB962C8B-B14F-4D97-AF65-F5344CB8AC3E}">
        <p14:creationId xmlns:p14="http://schemas.microsoft.com/office/powerpoint/2010/main" val="21843668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ltLang="zh-TW" dirty="0" smtClean="0"/>
              <a:t>SSL</a:t>
            </a:r>
            <a:r>
              <a:rPr lang="zh-TW" altLang="en-US" dirty="0" smtClean="0"/>
              <a:t>與</a:t>
            </a:r>
            <a:r>
              <a:rPr lang="en-US" altLang="zh-TW" dirty="0" smtClean="0"/>
              <a:t>TLS</a:t>
            </a:r>
            <a:endParaRPr lang="zh-TW" altLang="en-US" dirty="0" smtClean="0"/>
          </a:p>
        </p:txBody>
      </p:sp>
      <p:sp>
        <p:nvSpPr>
          <p:cNvPr id="82947" name="Content Placeholder 2"/>
          <p:cNvSpPr>
            <a:spLocks noGrp="1"/>
          </p:cNvSpPr>
          <p:nvPr>
            <p:ph idx="1"/>
          </p:nvPr>
        </p:nvSpPr>
        <p:spPr/>
        <p:txBody>
          <a:bodyPr>
            <a:normAutofit/>
          </a:bodyPr>
          <a:lstStyle/>
          <a:p>
            <a:r>
              <a:rPr lang="zh-TW" altLang="en-US" dirty="0" smtClean="0"/>
              <a:t>網路上常用的安全傳輸協定是</a:t>
            </a:r>
            <a:r>
              <a:rPr lang="en-US" altLang="zh-TW" dirty="0" smtClean="0"/>
              <a:t>SSL</a:t>
            </a:r>
            <a:r>
              <a:rPr lang="zh-TW" altLang="en-US" dirty="0" smtClean="0"/>
              <a:t>以及</a:t>
            </a:r>
            <a:r>
              <a:rPr lang="en-US" altLang="zh-TW" dirty="0" smtClean="0"/>
              <a:t>TLS</a:t>
            </a:r>
            <a:r>
              <a:rPr lang="zh-TW" altLang="en-US" dirty="0"/>
              <a:t>。</a:t>
            </a:r>
            <a:endParaRPr lang="en-US" altLang="zh-TW" dirty="0" smtClean="0"/>
          </a:p>
          <a:p>
            <a:pPr lvl="1"/>
            <a:r>
              <a:rPr lang="en-US" altLang="zh-TW" dirty="0" smtClean="0"/>
              <a:t>SSL</a:t>
            </a:r>
            <a:r>
              <a:rPr lang="zh-TW" altLang="en-US" dirty="0" smtClean="0"/>
              <a:t>於</a:t>
            </a:r>
            <a:r>
              <a:rPr lang="en-US" altLang="zh-TW" dirty="0" smtClean="0"/>
              <a:t>1995</a:t>
            </a:r>
            <a:r>
              <a:rPr lang="zh-TW" altLang="en-US" dirty="0" smtClean="0"/>
              <a:t>年被</a:t>
            </a:r>
            <a:r>
              <a:rPr lang="zh-TW" altLang="en-US" dirty="0"/>
              <a:t>提出。</a:t>
            </a:r>
            <a:endParaRPr lang="en-US" altLang="zh-TW" dirty="0" smtClean="0"/>
          </a:p>
          <a:p>
            <a:pPr lvl="1"/>
            <a:r>
              <a:rPr lang="en-US" altLang="zh-TW" dirty="0" smtClean="0"/>
              <a:t>TLS</a:t>
            </a:r>
            <a:r>
              <a:rPr lang="zh-TW" altLang="en-US" dirty="0" smtClean="0"/>
              <a:t>則於</a:t>
            </a:r>
            <a:r>
              <a:rPr lang="en-US" altLang="zh-TW" dirty="0" smtClean="0"/>
              <a:t>1999</a:t>
            </a:r>
            <a:r>
              <a:rPr lang="zh-TW" altLang="en-US" dirty="0" smtClean="0"/>
              <a:t>年被提出，是</a:t>
            </a:r>
            <a:r>
              <a:rPr lang="en-US" altLang="zh-TW" dirty="0" smtClean="0"/>
              <a:t>SSL</a:t>
            </a:r>
            <a:r>
              <a:rPr lang="zh-TW" altLang="en-US" dirty="0" smtClean="0"/>
              <a:t>的後繼</a:t>
            </a:r>
            <a:r>
              <a:rPr lang="zh-TW" altLang="en-US" dirty="0"/>
              <a:t>者</a:t>
            </a:r>
            <a:r>
              <a:rPr lang="zh-TW" altLang="en-US" dirty="0" smtClean="0"/>
              <a:t>。</a:t>
            </a:r>
            <a:endParaRPr lang="en-US" altLang="zh-TW" dirty="0" smtClean="0"/>
          </a:p>
        </p:txBody>
      </p:sp>
    </p:spTree>
    <p:extLst>
      <p:ext uri="{BB962C8B-B14F-4D97-AF65-F5344CB8AC3E}">
        <p14:creationId xmlns:p14="http://schemas.microsoft.com/office/powerpoint/2010/main" val="1182048007"/>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SSL</a:t>
            </a:r>
            <a:r>
              <a:rPr lang="zh-TW" altLang="en-US" dirty="0"/>
              <a:t>與</a:t>
            </a:r>
            <a:r>
              <a:rPr lang="en-US" altLang="zh-TW" dirty="0"/>
              <a:t>TLS</a:t>
            </a:r>
            <a:endParaRPr lang="zh-TW" altLang="en-US" dirty="0"/>
          </a:p>
        </p:txBody>
      </p:sp>
      <p:sp>
        <p:nvSpPr>
          <p:cNvPr id="3" name="內容版面配置區 2"/>
          <p:cNvSpPr>
            <a:spLocks noGrp="1"/>
          </p:cNvSpPr>
          <p:nvPr>
            <p:ph idx="1"/>
          </p:nvPr>
        </p:nvSpPr>
        <p:spPr/>
        <p:txBody>
          <a:bodyPr/>
          <a:lstStyle/>
          <a:p>
            <a:r>
              <a:rPr lang="zh-TW" altLang="en-US" dirty="0"/>
              <a:t>提供應用層協定一個透通</a:t>
            </a:r>
            <a:r>
              <a:rPr lang="en-US" altLang="zh-TW" dirty="0"/>
              <a:t>(transparent)</a:t>
            </a:r>
            <a:r>
              <a:rPr lang="zh-TW" altLang="en-US" dirty="0"/>
              <a:t>的加密連線保護。</a:t>
            </a:r>
            <a:endParaRPr lang="en-US" altLang="zh-TW" dirty="0"/>
          </a:p>
          <a:p>
            <a:pPr lvl="1"/>
            <a:r>
              <a:rPr lang="zh-TW" altLang="en-US" dirty="0"/>
              <a:t>應用層協定可以不用修改。</a:t>
            </a:r>
            <a:endParaRPr lang="en-US" altLang="zh-TW" dirty="0"/>
          </a:p>
          <a:p>
            <a:pPr lvl="1"/>
            <a:r>
              <a:rPr lang="en-US" altLang="zh-TW" dirty="0"/>
              <a:t>SSL/TLS</a:t>
            </a:r>
            <a:r>
              <a:rPr lang="zh-TW" altLang="en-US" dirty="0"/>
              <a:t>安全連線建立後，應用層協定可在受保護的連線內進行資料傳輸。</a:t>
            </a:r>
          </a:p>
          <a:p>
            <a:endParaRPr lang="zh-TW" altLang="en-US" dirty="0"/>
          </a:p>
        </p:txBody>
      </p:sp>
    </p:spTree>
    <p:extLst>
      <p:ext uri="{BB962C8B-B14F-4D97-AF65-F5344CB8AC3E}">
        <p14:creationId xmlns:p14="http://schemas.microsoft.com/office/powerpoint/2010/main" val="41644539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altLang="zh-TW" smtClean="0"/>
              <a:t>SSL/TLS</a:t>
            </a:r>
            <a:r>
              <a:rPr lang="zh-TW" altLang="en-US" smtClean="0"/>
              <a:t>連線示意圖</a:t>
            </a:r>
          </a:p>
        </p:txBody>
      </p:sp>
      <p:sp>
        <p:nvSpPr>
          <p:cNvPr id="2" name="內容版面配置區 1"/>
          <p:cNvSpPr>
            <a:spLocks noGrp="1"/>
          </p:cNvSpPr>
          <p:nvPr>
            <p:ph idx="1"/>
          </p:nvPr>
        </p:nvSpPr>
        <p:spPr/>
        <p:txBody>
          <a:bodyPr/>
          <a:lstStyle/>
          <a:p>
            <a:endParaRPr lang="zh-TW"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501563"/>
            <a:ext cx="4417620" cy="3384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6812387"/>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2"/>
          <p:cNvSpPr>
            <a:spLocks noGrp="1"/>
          </p:cNvSpPr>
          <p:nvPr>
            <p:ph type="title"/>
          </p:nvPr>
        </p:nvSpPr>
        <p:spPr/>
        <p:txBody>
          <a:bodyPr/>
          <a:lstStyle/>
          <a:p>
            <a:r>
              <a:rPr lang="zh-TW" altLang="en-US" smtClean="0"/>
              <a:t>常見的</a:t>
            </a:r>
            <a:r>
              <a:rPr lang="en-US" altLang="zh-TW" smtClean="0"/>
              <a:t>SSL/TLS</a:t>
            </a:r>
            <a:r>
              <a:rPr lang="zh-TW" altLang="en-US" smtClean="0"/>
              <a:t>應用服務</a:t>
            </a:r>
          </a:p>
        </p:txBody>
      </p:sp>
      <p:sp>
        <p:nvSpPr>
          <p:cNvPr id="84995" name="Content Placeholder 3"/>
          <p:cNvSpPr>
            <a:spLocks noGrp="1"/>
          </p:cNvSpPr>
          <p:nvPr>
            <p:ph idx="1"/>
          </p:nvPr>
        </p:nvSpPr>
        <p:spPr/>
        <p:txBody>
          <a:bodyPr>
            <a:normAutofit lnSpcReduction="10000"/>
          </a:bodyPr>
          <a:lstStyle/>
          <a:p>
            <a:r>
              <a:rPr lang="zh-TW" altLang="en-US" dirty="0" smtClean="0"/>
              <a:t>安全的網頁瀏覽</a:t>
            </a:r>
            <a:r>
              <a:rPr lang="en-US" altLang="zh-TW" dirty="0" smtClean="0"/>
              <a:t>HTTPS</a:t>
            </a:r>
            <a:r>
              <a:rPr lang="zh-TW" altLang="en-US" dirty="0"/>
              <a:t>。</a:t>
            </a:r>
            <a:endParaRPr lang="en-US" altLang="zh-TW" dirty="0" smtClean="0"/>
          </a:p>
          <a:p>
            <a:r>
              <a:rPr lang="zh-TW" altLang="en-US" dirty="0" smtClean="0"/>
              <a:t>安全的寄電子郵件</a:t>
            </a:r>
            <a:r>
              <a:rPr lang="en-US" altLang="zh-TW" dirty="0" smtClean="0"/>
              <a:t>SMTPS</a:t>
            </a:r>
            <a:r>
              <a:rPr lang="zh-TW" altLang="en-US" dirty="0"/>
              <a:t>。</a:t>
            </a:r>
            <a:endParaRPr lang="en-US" altLang="zh-TW" dirty="0" smtClean="0"/>
          </a:p>
          <a:p>
            <a:r>
              <a:rPr lang="zh-TW" altLang="en-US" dirty="0" smtClean="0"/>
              <a:t>安全的下載電子郵件</a:t>
            </a:r>
            <a:r>
              <a:rPr lang="en-US" altLang="zh-TW" dirty="0" smtClean="0"/>
              <a:t>POP3S/IMAPS</a:t>
            </a:r>
            <a:r>
              <a:rPr lang="zh-TW" altLang="en-US" dirty="0"/>
              <a:t>。</a:t>
            </a:r>
            <a:endParaRPr lang="en-US" altLang="zh-TW" dirty="0" smtClean="0"/>
          </a:p>
          <a:p>
            <a:r>
              <a:rPr lang="zh-TW" altLang="en-US" dirty="0" smtClean="0"/>
              <a:t>建立安全連線時，同樣需要檢查公鑰是否正確</a:t>
            </a:r>
            <a:r>
              <a:rPr lang="zh-TW" altLang="en-US" dirty="0"/>
              <a:t>無誤。</a:t>
            </a:r>
            <a:endParaRPr lang="zh-TW" altLang="en-US" dirty="0" smtClean="0"/>
          </a:p>
        </p:txBody>
      </p:sp>
    </p:spTree>
    <p:extLst>
      <p:ext uri="{BB962C8B-B14F-4D97-AF65-F5344CB8AC3E}">
        <p14:creationId xmlns:p14="http://schemas.microsoft.com/office/powerpoint/2010/main" val="4273219267"/>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zh-TW" altLang="en-US" dirty="0" smtClean="0"/>
              <a:t>防火牆</a:t>
            </a:r>
          </a:p>
        </p:txBody>
      </p:sp>
      <p:sp>
        <p:nvSpPr>
          <p:cNvPr id="86019" name="Content Placeholder 2"/>
          <p:cNvSpPr>
            <a:spLocks noGrp="1"/>
          </p:cNvSpPr>
          <p:nvPr>
            <p:ph idx="1"/>
          </p:nvPr>
        </p:nvSpPr>
        <p:spPr/>
        <p:txBody>
          <a:bodyPr>
            <a:normAutofit/>
          </a:bodyPr>
          <a:lstStyle/>
          <a:p>
            <a:pPr algn="l"/>
            <a:r>
              <a:rPr lang="zh-TW" altLang="en-US" dirty="0" smtClean="0"/>
              <a:t>避免網路型的</a:t>
            </a:r>
            <a:r>
              <a:rPr lang="zh-TW" altLang="en-US" dirty="0"/>
              <a:t>攻擊。</a:t>
            </a:r>
            <a:endParaRPr lang="en-US" altLang="zh-TW" dirty="0" smtClean="0"/>
          </a:p>
          <a:p>
            <a:pPr algn="l"/>
            <a:r>
              <a:rPr lang="zh-TW" altLang="en-US" dirty="0" smtClean="0"/>
              <a:t>防火牆上可設定封包過濾</a:t>
            </a:r>
            <a:r>
              <a:rPr lang="zh-TW" altLang="en-US" dirty="0"/>
              <a:t>規則。</a:t>
            </a:r>
            <a:endParaRPr lang="en-US" altLang="zh-TW" dirty="0" smtClean="0"/>
          </a:p>
          <a:p>
            <a:pPr algn="l"/>
            <a:r>
              <a:rPr lang="zh-TW" altLang="en-US" dirty="0" smtClean="0"/>
              <a:t>使用規則比對封包，以按照相對應的動作</a:t>
            </a:r>
            <a:r>
              <a:rPr lang="zh-TW" altLang="en-US" dirty="0"/>
              <a:t>處理。</a:t>
            </a:r>
            <a:endParaRPr lang="en-US" altLang="zh-TW" dirty="0" smtClean="0"/>
          </a:p>
          <a:p>
            <a:pPr lvl="1" algn="l"/>
            <a:r>
              <a:rPr lang="zh-TW" altLang="en-US" dirty="0" smtClean="0"/>
              <a:t>允許封包通過、丟棄封包，或是修改封包內容</a:t>
            </a:r>
            <a:r>
              <a:rPr lang="zh-TW" altLang="en-US" dirty="0"/>
              <a:t>等</a:t>
            </a:r>
            <a:r>
              <a:rPr lang="zh-TW" altLang="en-US" dirty="0" smtClean="0"/>
              <a:t>。</a:t>
            </a:r>
            <a:endParaRPr lang="en-US" altLang="zh-TW" dirty="0" smtClean="0"/>
          </a:p>
        </p:txBody>
      </p:sp>
      <p:pic>
        <p:nvPicPr>
          <p:cNvPr id="86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746" y="666751"/>
            <a:ext cx="2152650" cy="1650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622577"/>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防火牆</a:t>
            </a:r>
          </a:p>
        </p:txBody>
      </p:sp>
      <p:sp>
        <p:nvSpPr>
          <p:cNvPr id="3" name="內容版面配置區 2"/>
          <p:cNvSpPr>
            <a:spLocks noGrp="1"/>
          </p:cNvSpPr>
          <p:nvPr>
            <p:ph idx="1"/>
          </p:nvPr>
        </p:nvSpPr>
        <p:spPr/>
        <p:txBody>
          <a:bodyPr/>
          <a:lstStyle/>
          <a:p>
            <a:pPr algn="l"/>
            <a:r>
              <a:rPr lang="zh-TW" altLang="en-US" dirty="0"/>
              <a:t>過濾規格可針對</a:t>
            </a:r>
            <a:r>
              <a:rPr lang="en-US" altLang="zh-TW" dirty="0"/>
              <a:t>OSI</a:t>
            </a:r>
            <a:r>
              <a:rPr lang="zh-TW" altLang="en-US" dirty="0"/>
              <a:t>協定的各層設定。</a:t>
            </a:r>
            <a:endParaRPr lang="en-US" altLang="zh-TW" dirty="0"/>
          </a:p>
          <a:p>
            <a:pPr algn="l"/>
            <a:r>
              <a:rPr lang="zh-TW" altLang="en-US" dirty="0"/>
              <a:t>防火牆通常置於區域網路連往廣域網路的位置。</a:t>
            </a:r>
            <a:endParaRPr lang="en-US" altLang="zh-TW" dirty="0"/>
          </a:p>
          <a:p>
            <a:pPr algn="l"/>
            <a:r>
              <a:rPr lang="zh-TW" altLang="en-US" dirty="0"/>
              <a:t>防火牆的規則大多從</a:t>
            </a:r>
            <a:r>
              <a:rPr lang="en-US" altLang="zh-TW" dirty="0"/>
              <a:t>OSI</a:t>
            </a:r>
            <a:r>
              <a:rPr lang="zh-TW" altLang="en-US" dirty="0"/>
              <a:t>的第二層到第四層。</a:t>
            </a:r>
          </a:p>
          <a:p>
            <a:endParaRPr lang="zh-TW" altLang="en-US" dirty="0"/>
          </a:p>
        </p:txBody>
      </p:sp>
    </p:spTree>
    <p:extLst>
      <p:ext uri="{BB962C8B-B14F-4D97-AF65-F5344CB8AC3E}">
        <p14:creationId xmlns:p14="http://schemas.microsoft.com/office/powerpoint/2010/main" val="31817804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zh-TW" altLang="en-US" dirty="0" smtClean="0"/>
              <a:t>防火牆的分區</a:t>
            </a:r>
          </a:p>
        </p:txBody>
      </p:sp>
      <p:sp>
        <p:nvSpPr>
          <p:cNvPr id="87043" name="Content Placeholder 2"/>
          <p:cNvSpPr>
            <a:spLocks noGrp="1"/>
          </p:cNvSpPr>
          <p:nvPr>
            <p:ph idx="1"/>
          </p:nvPr>
        </p:nvSpPr>
        <p:spPr/>
        <p:txBody>
          <a:bodyPr>
            <a:normAutofit/>
          </a:bodyPr>
          <a:lstStyle/>
          <a:p>
            <a:r>
              <a:rPr lang="en-US" altLang="zh-TW" dirty="0" smtClean="0"/>
              <a:t>WAN</a:t>
            </a:r>
          </a:p>
          <a:p>
            <a:pPr lvl="1"/>
            <a:r>
              <a:rPr lang="zh-TW" altLang="en-US" dirty="0" smtClean="0"/>
              <a:t>廣域網路，用以連接外部</a:t>
            </a:r>
            <a:r>
              <a:rPr lang="zh-TW" altLang="en-US" dirty="0"/>
              <a:t>網路。</a:t>
            </a:r>
            <a:endParaRPr lang="en-US" altLang="ja-JP" dirty="0" smtClean="0"/>
          </a:p>
          <a:p>
            <a:r>
              <a:rPr lang="en-US" altLang="zh-TW" dirty="0" smtClean="0"/>
              <a:t>LAN</a:t>
            </a:r>
          </a:p>
          <a:p>
            <a:pPr lvl="1"/>
            <a:r>
              <a:rPr lang="zh-TW" altLang="en-US" dirty="0" smtClean="0"/>
              <a:t>區域網路，用以連接內部網路，即受保護的</a:t>
            </a:r>
            <a:r>
              <a:rPr lang="zh-TW" altLang="en-US" dirty="0"/>
              <a:t>使用者</a:t>
            </a:r>
            <a:r>
              <a:rPr lang="zh-TW" altLang="en-US" dirty="0" smtClean="0"/>
              <a:t>。</a:t>
            </a:r>
            <a:endParaRPr lang="en-US" altLang="ja-JP" dirty="0" smtClean="0"/>
          </a:p>
        </p:txBody>
      </p:sp>
    </p:spTree>
    <p:extLst>
      <p:ext uri="{BB962C8B-B14F-4D97-AF65-F5344CB8AC3E}">
        <p14:creationId xmlns:p14="http://schemas.microsoft.com/office/powerpoint/2010/main" val="13437638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TW" altLang="en-US" dirty="0" smtClean="0"/>
              <a:t>範例一：位移法</a:t>
            </a:r>
          </a:p>
        </p:txBody>
      </p:sp>
      <p:sp>
        <p:nvSpPr>
          <p:cNvPr id="16387" name="Content Placeholder 2"/>
          <p:cNvSpPr>
            <a:spLocks noGrp="1"/>
          </p:cNvSpPr>
          <p:nvPr>
            <p:ph idx="1"/>
          </p:nvPr>
        </p:nvSpPr>
        <p:spPr/>
        <p:txBody>
          <a:bodyPr>
            <a:normAutofit lnSpcReduction="10000"/>
          </a:bodyPr>
          <a:lstStyle/>
          <a:p>
            <a:r>
              <a:rPr lang="zh-TW" altLang="en-US" smtClean="0"/>
              <a:t>假設加密時將每個英文文字往前移</a:t>
            </a:r>
            <a:r>
              <a:rPr lang="en-US" altLang="zh-TW" smtClean="0"/>
              <a:t>N</a:t>
            </a:r>
            <a:r>
              <a:rPr lang="zh-TW" altLang="en-US" smtClean="0"/>
              <a:t>位。</a:t>
            </a:r>
            <a:endParaRPr lang="en-US" altLang="zh-TW" smtClean="0"/>
          </a:p>
          <a:p>
            <a:r>
              <a:rPr lang="zh-TW" altLang="en-US" smtClean="0"/>
              <a:t>凱撒加密法 </a:t>
            </a:r>
            <a:r>
              <a:rPr lang="en-US" altLang="zh-TW" smtClean="0"/>
              <a:t>(N=3)</a:t>
            </a:r>
            <a:r>
              <a:rPr lang="zh-TW" altLang="en-US" smtClean="0"/>
              <a:t>：</a:t>
            </a:r>
            <a:r>
              <a:rPr lang="en-US" altLang="zh-TW" smtClean="0"/>
              <a:t>E</a:t>
            </a:r>
            <a:r>
              <a:rPr lang="zh-TW" altLang="en-US" smtClean="0"/>
              <a:t> → </a:t>
            </a:r>
            <a:r>
              <a:rPr lang="en-US" altLang="zh-TW" smtClean="0"/>
              <a:t>B</a:t>
            </a:r>
            <a:r>
              <a:rPr lang="zh-TW" altLang="en-US" smtClean="0"/>
              <a:t>、</a:t>
            </a:r>
            <a:r>
              <a:rPr lang="en-US" altLang="zh-TW" smtClean="0"/>
              <a:t>D</a:t>
            </a:r>
            <a:r>
              <a:rPr lang="zh-TW" altLang="en-US" smtClean="0"/>
              <a:t> → </a:t>
            </a:r>
            <a:r>
              <a:rPr lang="en-US" altLang="zh-TW" smtClean="0"/>
              <a:t>A</a:t>
            </a:r>
            <a:r>
              <a:rPr lang="zh-TW" altLang="en-US" smtClean="0"/>
              <a:t>、</a:t>
            </a:r>
            <a:r>
              <a:rPr lang="en-US" altLang="zh-TW" smtClean="0"/>
              <a:t>C</a:t>
            </a:r>
            <a:r>
              <a:rPr lang="zh-TW" altLang="en-US" smtClean="0"/>
              <a:t>→</a:t>
            </a:r>
            <a:r>
              <a:rPr lang="en-US" altLang="zh-TW" smtClean="0"/>
              <a:t>Z</a:t>
            </a:r>
            <a:r>
              <a:rPr lang="zh-TW" altLang="en-US" smtClean="0"/>
              <a:t>、</a:t>
            </a:r>
            <a:r>
              <a:rPr lang="en-US" altLang="zh-TW" smtClean="0"/>
              <a:t>…</a:t>
            </a:r>
            <a:r>
              <a:rPr lang="zh-TW" altLang="en-US" smtClean="0"/>
              <a:t> 。</a:t>
            </a:r>
            <a:endParaRPr lang="en-US" altLang="zh-TW" smtClean="0"/>
          </a:p>
          <a:p>
            <a:r>
              <a:rPr lang="zh-TW" altLang="en-US" smtClean="0"/>
              <a:t>輸入本文：「</a:t>
            </a:r>
            <a:r>
              <a:rPr lang="en-US" altLang="zh-TW" smtClean="0"/>
              <a:t>ATTACK AT DAWN</a:t>
            </a:r>
            <a:r>
              <a:rPr lang="zh-TW" altLang="en-US" smtClean="0"/>
              <a:t>」 。</a:t>
            </a:r>
            <a:endParaRPr lang="en-US" altLang="zh-TW" smtClean="0"/>
          </a:p>
          <a:p>
            <a:r>
              <a:rPr lang="zh-TW" altLang="en-US" smtClean="0"/>
              <a:t>輸出密文：「</a:t>
            </a:r>
            <a:r>
              <a:rPr lang="en-US" altLang="zh-TW" smtClean="0"/>
              <a:t>XQQXZH XQ AXTK</a:t>
            </a:r>
            <a:r>
              <a:rPr lang="zh-TW" altLang="en-US" smtClean="0"/>
              <a:t>」 。</a:t>
            </a:r>
            <a:endParaRPr lang="en-US" altLang="zh-TW" dirty="0" smtClean="0"/>
          </a:p>
        </p:txBody>
      </p:sp>
    </p:spTree>
    <p:extLst>
      <p:ext uri="{BB962C8B-B14F-4D97-AF65-F5344CB8AC3E}">
        <p14:creationId xmlns:p14="http://schemas.microsoft.com/office/powerpoint/2010/main" val="2573444903"/>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防火牆的分區</a:t>
            </a:r>
          </a:p>
        </p:txBody>
      </p:sp>
      <p:sp>
        <p:nvSpPr>
          <p:cNvPr id="3" name="內容版面配置區 2"/>
          <p:cNvSpPr>
            <a:spLocks noGrp="1"/>
          </p:cNvSpPr>
          <p:nvPr>
            <p:ph idx="1"/>
          </p:nvPr>
        </p:nvSpPr>
        <p:spPr/>
        <p:txBody>
          <a:bodyPr/>
          <a:lstStyle/>
          <a:p>
            <a:r>
              <a:rPr lang="en-US" altLang="zh-TW" dirty="0"/>
              <a:t>DMZ</a:t>
            </a:r>
          </a:p>
          <a:p>
            <a:pPr lvl="1"/>
            <a:r>
              <a:rPr lang="zh-TW" altLang="en-US" dirty="0"/>
              <a:t>非軍事區</a:t>
            </a:r>
            <a:r>
              <a:rPr lang="en-US" altLang="zh-TW" dirty="0"/>
              <a:t> (demilitarized zone)</a:t>
            </a:r>
            <a:r>
              <a:rPr lang="zh-TW" altLang="en-US" dirty="0"/>
              <a:t> 。</a:t>
            </a:r>
            <a:endParaRPr lang="en-US" altLang="zh-TW" dirty="0"/>
          </a:p>
          <a:p>
            <a:pPr lvl="1"/>
            <a:r>
              <a:rPr lang="zh-TW" altLang="en-US" dirty="0"/>
              <a:t>通常放置會對外服務的伺服器。</a:t>
            </a:r>
          </a:p>
          <a:p>
            <a:endParaRPr lang="zh-TW" altLang="en-US" dirty="0"/>
          </a:p>
        </p:txBody>
      </p:sp>
    </p:spTree>
    <p:extLst>
      <p:ext uri="{BB962C8B-B14F-4D97-AF65-F5344CB8AC3E}">
        <p14:creationId xmlns:p14="http://schemas.microsoft.com/office/powerpoint/2010/main" val="25668446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zh-TW" altLang="en-US" smtClean="0"/>
              <a:t>防火牆與入侵偵測系統示意圖</a:t>
            </a:r>
          </a:p>
        </p:txBody>
      </p:sp>
      <p:sp>
        <p:nvSpPr>
          <p:cNvPr id="6" name="內容版面配置區 5"/>
          <p:cNvSpPr>
            <a:spLocks noGrp="1"/>
          </p:cNvSpPr>
          <p:nvPr>
            <p:ph idx="1"/>
          </p:nvPr>
        </p:nvSpPr>
        <p:spPr/>
        <p:txBody>
          <a:bodyPr/>
          <a:lstStyle/>
          <a:p>
            <a:endParaRPr lang="zh-TW" altLang="en-US"/>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770" y="1474815"/>
            <a:ext cx="4500500" cy="3387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4780515"/>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2"/>
          <p:cNvSpPr>
            <a:spLocks noGrp="1"/>
          </p:cNvSpPr>
          <p:nvPr>
            <p:ph type="title"/>
          </p:nvPr>
        </p:nvSpPr>
        <p:spPr>
          <a:xfrm>
            <a:off x="468313" y="411956"/>
            <a:ext cx="8229600" cy="857250"/>
          </a:xfrm>
        </p:spPr>
        <p:txBody>
          <a:bodyPr/>
          <a:lstStyle/>
          <a:p>
            <a:pPr eaLnBrk="1" hangingPunct="1"/>
            <a:r>
              <a:rPr lang="zh-TW" altLang="en-US" dirty="0" smtClean="0"/>
              <a:t>常見的基本防火牆規則</a:t>
            </a:r>
          </a:p>
        </p:txBody>
      </p:sp>
      <p:sp>
        <p:nvSpPr>
          <p:cNvPr id="90115" name="Content Placeholder 3"/>
          <p:cNvSpPr>
            <a:spLocks noGrp="1"/>
          </p:cNvSpPr>
          <p:nvPr>
            <p:ph idx="1"/>
          </p:nvPr>
        </p:nvSpPr>
        <p:spPr>
          <a:xfrm>
            <a:off x="457200" y="1329929"/>
            <a:ext cx="8229600" cy="3264694"/>
          </a:xfrm>
        </p:spPr>
        <p:txBody>
          <a:bodyPr>
            <a:normAutofit fontScale="85000" lnSpcReduction="20000"/>
          </a:bodyPr>
          <a:lstStyle/>
          <a:p>
            <a:pPr hangingPunct="1"/>
            <a:r>
              <a:rPr lang="zh-TW" altLang="en-US" sz="2400" dirty="0" smtClean="0"/>
              <a:t>假設每一個封包圴由規則編號小至大依序</a:t>
            </a:r>
            <a:r>
              <a:rPr lang="zh-TW" altLang="en-US" sz="2400" dirty="0"/>
              <a:t>比對。</a:t>
            </a:r>
            <a:endParaRPr lang="en-US" altLang="zh-TW" sz="2400" dirty="0" smtClean="0"/>
          </a:p>
          <a:p>
            <a:pPr hangingPunct="1"/>
            <a:r>
              <a:rPr lang="zh-TW" altLang="en-US" sz="2400" dirty="0" smtClean="0"/>
              <a:t>比對符合的規則即執行，並忽略後面的</a:t>
            </a:r>
            <a:r>
              <a:rPr lang="zh-TW" altLang="en-US" sz="2400" dirty="0"/>
              <a:t>規則。</a:t>
            </a:r>
            <a:endParaRPr lang="zh-TW" altLang="en-US" sz="2400" dirty="0" smtClean="0"/>
          </a:p>
          <a:p>
            <a:pPr hangingPunct="1">
              <a:buFont typeface="Times New Roman" pitchFamily="18" charset="0"/>
              <a:buAutoNum type="arabicPeriod"/>
            </a:pPr>
            <a:r>
              <a:rPr lang="zh-TW" altLang="en-US" sz="2400" dirty="0" smtClean="0"/>
              <a:t>允許</a:t>
            </a:r>
            <a:r>
              <a:rPr lang="en-US" altLang="zh-TW" sz="2400" dirty="0" smtClean="0"/>
              <a:t>LAN</a:t>
            </a:r>
            <a:r>
              <a:rPr lang="zh-TW" altLang="en-US" sz="2400" dirty="0" smtClean="0"/>
              <a:t>的主機透過任何協定建立新連線至任意</a:t>
            </a:r>
            <a:r>
              <a:rPr lang="zh-TW" altLang="en-US" sz="2400" dirty="0"/>
              <a:t>位置。</a:t>
            </a:r>
            <a:endParaRPr lang="zh-TW" altLang="en-US" sz="2400" dirty="0" smtClean="0"/>
          </a:p>
          <a:p>
            <a:pPr hangingPunct="1">
              <a:buFont typeface="Times New Roman" pitchFamily="18" charset="0"/>
              <a:buAutoNum type="arabicPeriod"/>
            </a:pPr>
            <a:r>
              <a:rPr lang="zh-TW" altLang="en-US" sz="2400" dirty="0" smtClean="0"/>
              <a:t>允許</a:t>
            </a:r>
            <a:r>
              <a:rPr lang="en-US" altLang="zh-TW" sz="2400" dirty="0" smtClean="0"/>
              <a:t>DMZ</a:t>
            </a:r>
            <a:r>
              <a:rPr lang="zh-TW" altLang="en-US" sz="2400" dirty="0" smtClean="0"/>
              <a:t>的主機透過任何協定建立新連線至</a:t>
            </a:r>
            <a:r>
              <a:rPr lang="en-US" altLang="zh-TW" sz="2400" dirty="0" smtClean="0"/>
              <a:t>WAN</a:t>
            </a:r>
            <a:r>
              <a:rPr lang="zh-TW" altLang="en-US" sz="2400" dirty="0"/>
              <a:t>。</a:t>
            </a:r>
            <a:endParaRPr lang="zh-TW" altLang="en-US" sz="2400" dirty="0" smtClean="0"/>
          </a:p>
          <a:p>
            <a:pPr hangingPunct="1">
              <a:buFont typeface="Times New Roman" pitchFamily="18" charset="0"/>
              <a:buAutoNum type="arabicPeriod"/>
            </a:pPr>
            <a:r>
              <a:rPr lang="zh-TW" altLang="en-US" sz="2400" dirty="0" smtClean="0"/>
              <a:t>允許</a:t>
            </a:r>
            <a:r>
              <a:rPr lang="en-US" altLang="zh-TW" sz="2400" dirty="0" smtClean="0"/>
              <a:t>WAN</a:t>
            </a:r>
            <a:r>
              <a:rPr lang="zh-TW" altLang="en-US" sz="2400" dirty="0" smtClean="0"/>
              <a:t>的主機透過</a:t>
            </a:r>
            <a:r>
              <a:rPr lang="en-US" altLang="zh-TW" sz="2400" dirty="0" smtClean="0"/>
              <a:t>TCP</a:t>
            </a:r>
            <a:r>
              <a:rPr lang="zh-TW" altLang="en-US" sz="2400" dirty="0" smtClean="0"/>
              <a:t>連接埠</a:t>
            </a:r>
            <a:r>
              <a:rPr lang="en-US" altLang="zh-TW" sz="2400" dirty="0" smtClean="0"/>
              <a:t>80</a:t>
            </a:r>
            <a:r>
              <a:rPr lang="zh-TW" altLang="en-US" sz="2400" dirty="0" smtClean="0"/>
              <a:t>建立新連線至</a:t>
            </a:r>
            <a:r>
              <a:rPr lang="en-US" altLang="zh-TW" sz="2400" dirty="0" smtClean="0"/>
              <a:t>DMZ</a:t>
            </a:r>
            <a:r>
              <a:rPr lang="zh-TW" altLang="en-US" sz="2400" dirty="0" smtClean="0"/>
              <a:t>（瀏覽網頁</a:t>
            </a:r>
            <a:r>
              <a:rPr lang="zh-TW" altLang="en-US" sz="2400" dirty="0"/>
              <a:t>）。</a:t>
            </a:r>
            <a:endParaRPr lang="zh-TW" altLang="en-US" sz="2400" dirty="0" smtClean="0"/>
          </a:p>
          <a:p>
            <a:pPr hangingPunct="1">
              <a:buFont typeface="Times New Roman" pitchFamily="18" charset="0"/>
              <a:buAutoNum type="arabicPeriod"/>
            </a:pPr>
            <a:r>
              <a:rPr lang="zh-TW" altLang="en-US" sz="2400" dirty="0" smtClean="0"/>
              <a:t>允許所有已建立的連線通過</a:t>
            </a:r>
            <a:r>
              <a:rPr lang="zh-TW" altLang="en-US" sz="2400" dirty="0"/>
              <a:t>防火牆。</a:t>
            </a:r>
            <a:endParaRPr lang="zh-TW" altLang="en-US" sz="2400" dirty="0" smtClean="0"/>
          </a:p>
          <a:p>
            <a:pPr hangingPunct="1">
              <a:buFont typeface="Times New Roman" pitchFamily="18" charset="0"/>
              <a:buAutoNum type="arabicPeriod"/>
            </a:pPr>
            <a:r>
              <a:rPr lang="zh-TW" altLang="en-US" sz="2400" dirty="0" smtClean="0"/>
              <a:t>禁止其他未定義的所有網路</a:t>
            </a:r>
            <a:r>
              <a:rPr lang="zh-TW" altLang="en-US" sz="2400" dirty="0"/>
              <a:t>連線。</a:t>
            </a:r>
            <a:endParaRPr lang="zh-TW" altLang="en-US" sz="2400" dirty="0" smtClean="0"/>
          </a:p>
        </p:txBody>
      </p:sp>
    </p:spTree>
    <p:extLst>
      <p:ext uri="{BB962C8B-B14F-4D97-AF65-F5344CB8AC3E}">
        <p14:creationId xmlns:p14="http://schemas.microsoft.com/office/powerpoint/2010/main" val="3624870534"/>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zh-TW" altLang="en-US" dirty="0" smtClean="0"/>
              <a:t>入侵偵測系統</a:t>
            </a:r>
          </a:p>
        </p:txBody>
      </p:sp>
      <p:sp>
        <p:nvSpPr>
          <p:cNvPr id="91139" name="Content Placeholder 2"/>
          <p:cNvSpPr>
            <a:spLocks noGrp="1"/>
          </p:cNvSpPr>
          <p:nvPr>
            <p:ph idx="1"/>
          </p:nvPr>
        </p:nvSpPr>
        <p:spPr/>
        <p:txBody>
          <a:bodyPr>
            <a:normAutofit/>
          </a:bodyPr>
          <a:lstStyle/>
          <a:p>
            <a:r>
              <a:rPr lang="zh-TW" altLang="en-US" dirty="0" smtClean="0"/>
              <a:t>提供更完整的封包檢測</a:t>
            </a:r>
            <a:r>
              <a:rPr lang="zh-TW" altLang="en-US" dirty="0"/>
              <a:t>功能。</a:t>
            </a:r>
            <a:endParaRPr lang="en-US" altLang="zh-TW" dirty="0" smtClean="0"/>
          </a:p>
          <a:p>
            <a:pPr lvl="1"/>
            <a:r>
              <a:rPr lang="zh-TW" altLang="en-US" dirty="0" smtClean="0"/>
              <a:t>從</a:t>
            </a:r>
            <a:r>
              <a:rPr lang="en-US" altLang="zh-TW" dirty="0" smtClean="0"/>
              <a:t>OSI</a:t>
            </a:r>
            <a:r>
              <a:rPr lang="zh-TW" altLang="en-US" dirty="0" smtClean="0"/>
              <a:t>第二層到第七層都可以</a:t>
            </a:r>
            <a:r>
              <a:rPr lang="zh-TW" altLang="en-US" dirty="0"/>
              <a:t>檢測。</a:t>
            </a:r>
            <a:endParaRPr lang="en-US" altLang="zh-TW" dirty="0" smtClean="0"/>
          </a:p>
          <a:p>
            <a:pPr lvl="1"/>
            <a:r>
              <a:rPr lang="zh-TW" altLang="en-US" dirty="0" smtClean="0"/>
              <a:t>因此檢測時間較長、效率較</a:t>
            </a:r>
            <a:r>
              <a:rPr lang="zh-TW" altLang="en-US" dirty="0"/>
              <a:t>差。</a:t>
            </a:r>
            <a:endParaRPr lang="en-US" altLang="zh-TW" dirty="0" smtClean="0"/>
          </a:p>
          <a:p>
            <a:pPr lvl="1"/>
            <a:r>
              <a:rPr lang="zh-TW" altLang="en-US" dirty="0" smtClean="0"/>
              <a:t>通常只用被動的方式進行檢測，不會攔截封</a:t>
            </a:r>
            <a:r>
              <a:rPr lang="zh-TW" altLang="en-US" dirty="0"/>
              <a:t>包。</a:t>
            </a:r>
            <a:endParaRPr lang="en-US" altLang="zh-TW" dirty="0" smtClean="0"/>
          </a:p>
          <a:p>
            <a:endParaRPr lang="en-US" altLang="zh-TW" dirty="0" smtClean="0"/>
          </a:p>
        </p:txBody>
      </p:sp>
    </p:spTree>
    <p:extLst>
      <p:ext uri="{BB962C8B-B14F-4D97-AF65-F5344CB8AC3E}">
        <p14:creationId xmlns:p14="http://schemas.microsoft.com/office/powerpoint/2010/main" val="1486035778"/>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入侵偵測系統</a:t>
            </a:r>
          </a:p>
        </p:txBody>
      </p:sp>
      <p:sp>
        <p:nvSpPr>
          <p:cNvPr id="3" name="內容版面配置區 2"/>
          <p:cNvSpPr>
            <a:spLocks noGrp="1"/>
          </p:cNvSpPr>
          <p:nvPr>
            <p:ph idx="1"/>
          </p:nvPr>
        </p:nvSpPr>
        <p:spPr/>
        <p:txBody>
          <a:bodyPr/>
          <a:lstStyle/>
          <a:p>
            <a:r>
              <a:rPr lang="zh-TW" altLang="en-US" dirty="0"/>
              <a:t>可記錄偵測到的入侵事件，並通知網路管理人員。</a:t>
            </a:r>
            <a:endParaRPr lang="en-US" altLang="zh-TW" dirty="0"/>
          </a:p>
          <a:p>
            <a:r>
              <a:rPr lang="zh-TW" altLang="en-US" dirty="0"/>
              <a:t>入侵偵測系統擺放的位置非常有彈性。</a:t>
            </a:r>
            <a:endParaRPr lang="en-US" altLang="zh-TW" dirty="0"/>
          </a:p>
          <a:p>
            <a:pPr lvl="1"/>
            <a:r>
              <a:rPr lang="zh-TW" altLang="en-US" dirty="0"/>
              <a:t>防火牆前：可監測到所有可能的攻擊。</a:t>
            </a:r>
            <a:endParaRPr lang="en-US" altLang="zh-TW" dirty="0"/>
          </a:p>
          <a:p>
            <a:pPr lvl="1"/>
            <a:r>
              <a:rPr lang="zh-TW" altLang="en-US" dirty="0"/>
              <a:t>防火牆後：可監測到穿過防火牆的攻擊。</a:t>
            </a:r>
            <a:endParaRPr lang="en-US" altLang="zh-TW" dirty="0"/>
          </a:p>
          <a:p>
            <a:endParaRPr lang="zh-TW" altLang="en-US" dirty="0"/>
          </a:p>
        </p:txBody>
      </p:sp>
    </p:spTree>
    <p:extLst>
      <p:ext uri="{BB962C8B-B14F-4D97-AF65-F5344CB8AC3E}">
        <p14:creationId xmlns:p14="http://schemas.microsoft.com/office/powerpoint/2010/main" val="22462499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zh-TW" altLang="en-US" smtClean="0"/>
              <a:t>入侵偵測系統的偵測方式</a:t>
            </a:r>
          </a:p>
        </p:txBody>
      </p:sp>
      <p:sp>
        <p:nvSpPr>
          <p:cNvPr id="92163" name="Content Placeholder 2"/>
          <p:cNvSpPr>
            <a:spLocks noGrp="1"/>
          </p:cNvSpPr>
          <p:nvPr>
            <p:ph idx="1"/>
          </p:nvPr>
        </p:nvSpPr>
        <p:spPr/>
        <p:txBody>
          <a:bodyPr>
            <a:normAutofit fontScale="77500" lnSpcReduction="20000"/>
          </a:bodyPr>
          <a:lstStyle/>
          <a:p>
            <a:r>
              <a:rPr lang="zh-TW" altLang="en-US" dirty="0" smtClean="0"/>
              <a:t>類似掃毒</a:t>
            </a:r>
            <a:r>
              <a:rPr lang="zh-TW" altLang="en-US" dirty="0"/>
              <a:t>軟體。</a:t>
            </a:r>
            <a:endParaRPr lang="en-US" altLang="zh-TW" dirty="0" smtClean="0"/>
          </a:p>
          <a:p>
            <a:r>
              <a:rPr lang="zh-TW" altLang="en-US" dirty="0" smtClean="0"/>
              <a:t>可使用特徵</a:t>
            </a:r>
            <a:r>
              <a:rPr lang="zh-TW" altLang="en-US" dirty="0"/>
              <a:t>碼。</a:t>
            </a:r>
            <a:endParaRPr lang="en-US" altLang="zh-TW" dirty="0" smtClean="0"/>
          </a:p>
          <a:p>
            <a:pPr lvl="1"/>
            <a:r>
              <a:rPr lang="zh-TW" altLang="en-US" dirty="0" smtClean="0"/>
              <a:t>如，記錄應用層的攻擊行為特徵</a:t>
            </a:r>
            <a:r>
              <a:rPr lang="zh-TW" altLang="en-US" dirty="0"/>
              <a:t>碼。</a:t>
            </a:r>
            <a:endParaRPr lang="en-US" altLang="zh-TW" dirty="0" smtClean="0"/>
          </a:p>
          <a:p>
            <a:r>
              <a:rPr lang="zh-TW" altLang="en-US" dirty="0" smtClean="0"/>
              <a:t>或是使用「啟發式」的</a:t>
            </a:r>
            <a:r>
              <a:rPr lang="zh-TW" altLang="en-US" dirty="0"/>
              <a:t>規則。</a:t>
            </a:r>
            <a:endParaRPr lang="en-US" altLang="zh-TW" dirty="0" smtClean="0"/>
          </a:p>
          <a:p>
            <a:pPr lvl="1"/>
            <a:r>
              <a:rPr lang="zh-TW" altLang="en-US" dirty="0" smtClean="0"/>
              <a:t>如，統計特定主機發送封包的頻率、觀察主機是否存取列於黑名單的網站</a:t>
            </a:r>
            <a:r>
              <a:rPr lang="zh-TW" altLang="en-US" dirty="0"/>
              <a:t>等等。</a:t>
            </a:r>
            <a:endParaRPr lang="zh-TW" altLang="en-US" dirty="0" smtClean="0"/>
          </a:p>
          <a:p>
            <a:r>
              <a:rPr lang="zh-TW" altLang="en-US" dirty="0" smtClean="0"/>
              <a:t>同樣也有偵測率、誤判率、漏判率的</a:t>
            </a:r>
            <a:r>
              <a:rPr lang="zh-TW" altLang="en-US" dirty="0"/>
              <a:t>問題。</a:t>
            </a:r>
            <a:endParaRPr lang="en-US" altLang="zh-TW" dirty="0" smtClean="0"/>
          </a:p>
        </p:txBody>
      </p:sp>
    </p:spTree>
    <p:extLst>
      <p:ext uri="{BB962C8B-B14F-4D97-AF65-F5344CB8AC3E}">
        <p14:creationId xmlns:p14="http://schemas.microsoft.com/office/powerpoint/2010/main" val="4020196818"/>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zh-TW" altLang="en-US" dirty="0" smtClean="0"/>
              <a:t>無線網路安全</a:t>
            </a:r>
          </a:p>
        </p:txBody>
      </p:sp>
      <p:sp>
        <p:nvSpPr>
          <p:cNvPr id="93187" name="Content Placeholder 2"/>
          <p:cNvSpPr>
            <a:spLocks noGrp="1"/>
          </p:cNvSpPr>
          <p:nvPr>
            <p:ph idx="1"/>
          </p:nvPr>
        </p:nvSpPr>
        <p:spPr/>
        <p:txBody>
          <a:bodyPr>
            <a:normAutofit/>
          </a:bodyPr>
          <a:lstStyle/>
          <a:p>
            <a:r>
              <a:rPr lang="zh-TW" altLang="en-US" dirty="0" smtClean="0"/>
              <a:t>無線網路愈來愈</a:t>
            </a:r>
            <a:r>
              <a:rPr lang="zh-TW" altLang="en-US" dirty="0"/>
              <a:t>普及。</a:t>
            </a:r>
            <a:endParaRPr lang="en-US" altLang="zh-TW" dirty="0" smtClean="0"/>
          </a:p>
          <a:p>
            <a:r>
              <a:rPr lang="zh-TW" altLang="en-US" dirty="0" smtClean="0"/>
              <a:t>無線網路更容易被</a:t>
            </a:r>
            <a:r>
              <a:rPr lang="zh-TW" altLang="en-US" dirty="0"/>
              <a:t>監聽。</a:t>
            </a:r>
            <a:endParaRPr lang="en-US" altLang="zh-TW" dirty="0" smtClean="0"/>
          </a:p>
          <a:p>
            <a:r>
              <a:rPr lang="zh-TW" altLang="en-US" dirty="0" smtClean="0"/>
              <a:t>無線網路的安全主要透過加密和認證來</a:t>
            </a:r>
            <a:r>
              <a:rPr lang="zh-TW" altLang="en-US" dirty="0"/>
              <a:t>保護</a:t>
            </a:r>
            <a:r>
              <a:rPr lang="zh-TW" altLang="en-US" dirty="0" smtClean="0"/>
              <a:t>。</a:t>
            </a:r>
            <a:endParaRPr lang="en-US" altLang="zh-TW" dirty="0" smtClean="0"/>
          </a:p>
        </p:txBody>
      </p:sp>
      <p:pic>
        <p:nvPicPr>
          <p:cNvPr id="7"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29331" y="823665"/>
            <a:ext cx="1845205" cy="167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0555893"/>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無線網路安全</a:t>
            </a:r>
          </a:p>
        </p:txBody>
      </p:sp>
      <p:sp>
        <p:nvSpPr>
          <p:cNvPr id="3" name="內容版面配置區 2"/>
          <p:cNvSpPr>
            <a:spLocks noGrp="1"/>
          </p:cNvSpPr>
          <p:nvPr>
            <p:ph idx="1"/>
          </p:nvPr>
        </p:nvSpPr>
        <p:spPr/>
        <p:txBody>
          <a:bodyPr/>
          <a:lstStyle/>
          <a:p>
            <a:r>
              <a:rPr lang="zh-TW" altLang="en-US" dirty="0"/>
              <a:t>一般的做法：</a:t>
            </a:r>
            <a:endParaRPr lang="en-US" altLang="zh-TW" dirty="0"/>
          </a:p>
          <a:p>
            <a:pPr lvl="1"/>
            <a:r>
              <a:rPr lang="en-US" altLang="zh-TW" dirty="0"/>
              <a:t>SSID – </a:t>
            </a:r>
            <a:r>
              <a:rPr lang="zh-TW" altLang="en-US" dirty="0"/>
              <a:t>用來識別無線網路存取點。</a:t>
            </a:r>
            <a:endParaRPr lang="en-US" altLang="zh-TW" dirty="0"/>
          </a:p>
          <a:p>
            <a:pPr lvl="1"/>
            <a:r>
              <a:rPr lang="zh-TW" altLang="en-US" dirty="0"/>
              <a:t>密碼加密</a:t>
            </a:r>
            <a:r>
              <a:rPr lang="en-US" altLang="zh-TW" dirty="0"/>
              <a:t> – </a:t>
            </a:r>
            <a:r>
              <a:rPr lang="zh-TW" altLang="en-US" dirty="0"/>
              <a:t>確保資料傳輸的過程中不會被監聽。</a:t>
            </a:r>
            <a:endParaRPr lang="en-US" altLang="zh-TW" dirty="0"/>
          </a:p>
          <a:p>
            <a:pPr lvl="1"/>
            <a:r>
              <a:rPr lang="zh-TW" altLang="en-US" dirty="0"/>
              <a:t>帳號認證</a:t>
            </a:r>
            <a:r>
              <a:rPr lang="en-US" altLang="zh-TW" dirty="0"/>
              <a:t> – </a:t>
            </a:r>
            <a:r>
              <a:rPr lang="zh-TW" altLang="en-US" dirty="0"/>
              <a:t>通常只有企業無線網路採用。</a:t>
            </a:r>
          </a:p>
          <a:p>
            <a:endParaRPr lang="zh-TW" altLang="en-US" dirty="0"/>
          </a:p>
        </p:txBody>
      </p:sp>
    </p:spTree>
    <p:extLst>
      <p:ext uri="{BB962C8B-B14F-4D97-AF65-F5344CB8AC3E}">
        <p14:creationId xmlns:p14="http://schemas.microsoft.com/office/powerpoint/2010/main" val="26020035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zh-TW" altLang="en-US" dirty="0" smtClean="0"/>
              <a:t>基本的保護</a:t>
            </a:r>
          </a:p>
        </p:txBody>
      </p:sp>
      <p:sp>
        <p:nvSpPr>
          <p:cNvPr id="94211" name="Content Placeholder 2"/>
          <p:cNvSpPr>
            <a:spLocks noGrp="1"/>
          </p:cNvSpPr>
          <p:nvPr>
            <p:ph idx="1"/>
          </p:nvPr>
        </p:nvSpPr>
        <p:spPr/>
        <p:txBody>
          <a:bodyPr/>
          <a:lstStyle/>
          <a:p>
            <a:pPr lvl="1"/>
            <a:r>
              <a:rPr lang="zh-TW" altLang="en-US" dirty="0" smtClean="0"/>
              <a:t>隱藏</a:t>
            </a:r>
            <a:r>
              <a:rPr lang="en-US" altLang="zh-TW" dirty="0" smtClean="0"/>
              <a:t>SSID</a:t>
            </a:r>
            <a:r>
              <a:rPr lang="zh-TW" altLang="en-US" dirty="0" smtClean="0"/>
              <a:t>。</a:t>
            </a:r>
            <a:endParaRPr lang="en-US" altLang="zh-TW" dirty="0" smtClean="0"/>
          </a:p>
          <a:p>
            <a:pPr lvl="2"/>
            <a:r>
              <a:rPr lang="zh-TW" altLang="en-US" dirty="0" smtClean="0"/>
              <a:t>只有知道</a:t>
            </a:r>
            <a:r>
              <a:rPr lang="en-US" altLang="zh-TW" dirty="0" smtClean="0"/>
              <a:t>SSID</a:t>
            </a:r>
            <a:r>
              <a:rPr lang="zh-TW" altLang="en-US" dirty="0" smtClean="0"/>
              <a:t>的使用者可以連接。</a:t>
            </a:r>
            <a:endParaRPr lang="en-US" altLang="zh-TW" dirty="0" smtClean="0"/>
          </a:p>
          <a:p>
            <a:pPr lvl="2"/>
            <a:r>
              <a:rPr lang="zh-TW" altLang="en-US" dirty="0" smtClean="0"/>
              <a:t>但仍有機會透過無線監聽的方式取得。</a:t>
            </a:r>
            <a:endParaRPr lang="en-US" altLang="zh-TW" dirty="0" smtClean="0"/>
          </a:p>
        </p:txBody>
      </p:sp>
    </p:spTree>
    <p:extLst>
      <p:ext uri="{BB962C8B-B14F-4D97-AF65-F5344CB8AC3E}">
        <p14:creationId xmlns:p14="http://schemas.microsoft.com/office/powerpoint/2010/main" val="1819022345"/>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基本的保護</a:t>
            </a:r>
          </a:p>
        </p:txBody>
      </p:sp>
      <p:sp>
        <p:nvSpPr>
          <p:cNvPr id="3" name="內容版面配置區 2"/>
          <p:cNvSpPr>
            <a:spLocks noGrp="1"/>
          </p:cNvSpPr>
          <p:nvPr>
            <p:ph idx="1"/>
          </p:nvPr>
        </p:nvSpPr>
        <p:spPr/>
        <p:txBody>
          <a:bodyPr/>
          <a:lstStyle/>
          <a:p>
            <a:pPr lvl="1"/>
            <a:r>
              <a:rPr lang="zh-TW" altLang="en-US" dirty="0"/>
              <a:t>利用無線網路卡的網路卡卡號過濾。</a:t>
            </a:r>
            <a:endParaRPr lang="en-US" altLang="zh-TW" dirty="0"/>
          </a:p>
          <a:p>
            <a:pPr lvl="2"/>
            <a:r>
              <a:rPr lang="zh-TW" altLang="en-US" dirty="0"/>
              <a:t>可設定存取點僅允許特定的卡號連線。</a:t>
            </a:r>
            <a:endParaRPr lang="en-US" altLang="zh-TW" dirty="0"/>
          </a:p>
          <a:p>
            <a:pPr lvl="2"/>
            <a:r>
              <a:rPr lang="zh-TW" altLang="en-US" dirty="0"/>
              <a:t>非常有效的方式，但使用前需要先進行設定。</a:t>
            </a:r>
            <a:endParaRPr lang="en-US" altLang="zh-TW" dirty="0"/>
          </a:p>
          <a:p>
            <a:pPr lvl="2"/>
            <a:r>
              <a:rPr lang="zh-TW" altLang="en-US" dirty="0"/>
              <a:t>卡號也可能被盜用。</a:t>
            </a:r>
            <a:endParaRPr lang="en-US" altLang="zh-TW" dirty="0"/>
          </a:p>
          <a:p>
            <a:pPr lvl="1"/>
            <a:r>
              <a:rPr lang="zh-TW" altLang="en-US" dirty="0"/>
              <a:t>一定要使用強度夠強的加密方式。</a:t>
            </a:r>
            <a:endParaRPr lang="en-US" altLang="ja-JP" dirty="0"/>
          </a:p>
          <a:p>
            <a:endParaRPr lang="en-US" altLang="zh-TW" dirty="0"/>
          </a:p>
          <a:p>
            <a:endParaRPr lang="zh-TW" altLang="en-US" dirty="0"/>
          </a:p>
        </p:txBody>
      </p:sp>
    </p:spTree>
    <p:extLst>
      <p:ext uri="{BB962C8B-B14F-4D97-AF65-F5344CB8AC3E}">
        <p14:creationId xmlns:p14="http://schemas.microsoft.com/office/powerpoint/2010/main" val="38042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範例一：位移法</a:t>
            </a:r>
          </a:p>
        </p:txBody>
      </p:sp>
      <p:sp>
        <p:nvSpPr>
          <p:cNvPr id="3" name="內容版面配置區 2"/>
          <p:cNvSpPr>
            <a:spLocks noGrp="1"/>
          </p:cNvSpPr>
          <p:nvPr>
            <p:ph idx="1"/>
          </p:nvPr>
        </p:nvSpPr>
        <p:spPr/>
        <p:txBody>
          <a:bodyPr/>
          <a:lstStyle/>
          <a:p>
            <a:r>
              <a:rPr lang="zh-TW" altLang="en-US" dirty="0"/>
              <a:t>解密時，則改往後移</a:t>
            </a:r>
            <a:r>
              <a:rPr lang="en-US" altLang="zh-TW" dirty="0"/>
              <a:t>N</a:t>
            </a:r>
            <a:r>
              <a:rPr lang="zh-TW" altLang="en-US" dirty="0"/>
              <a:t>位。</a:t>
            </a:r>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1511660" y="2526745"/>
            <a:ext cx="5535615" cy="919302"/>
          </a:xfrm>
          <a:prstGeom prst="rect">
            <a:avLst/>
          </a:prstGeom>
        </p:spPr>
      </p:pic>
    </p:spTree>
    <p:extLst>
      <p:ext uri="{BB962C8B-B14F-4D97-AF65-F5344CB8AC3E}">
        <p14:creationId xmlns:p14="http://schemas.microsoft.com/office/powerpoint/2010/main" val="21639705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zh-TW" altLang="en-US" dirty="0" smtClean="0"/>
              <a:t>無線網路的認證</a:t>
            </a:r>
          </a:p>
        </p:txBody>
      </p:sp>
      <p:sp>
        <p:nvSpPr>
          <p:cNvPr id="95235" name="Content Placeholder 2"/>
          <p:cNvSpPr>
            <a:spLocks noGrp="1"/>
          </p:cNvSpPr>
          <p:nvPr>
            <p:ph idx="1"/>
          </p:nvPr>
        </p:nvSpPr>
        <p:spPr/>
        <p:txBody>
          <a:bodyPr>
            <a:normAutofit/>
          </a:bodyPr>
          <a:lstStyle/>
          <a:p>
            <a:r>
              <a:rPr lang="zh-TW" altLang="en-US" dirty="0" smtClean="0"/>
              <a:t>一般家用的存取點，通常只會設定加</a:t>
            </a:r>
            <a:r>
              <a:rPr lang="zh-TW" altLang="en-US" dirty="0"/>
              <a:t>密。</a:t>
            </a:r>
            <a:endParaRPr lang="en-US" altLang="zh-TW" dirty="0" smtClean="0"/>
          </a:p>
          <a:p>
            <a:pPr lvl="1"/>
            <a:r>
              <a:rPr lang="zh-TW" altLang="en-US" dirty="0" smtClean="0"/>
              <a:t>目前最新的標準</a:t>
            </a:r>
            <a:r>
              <a:rPr lang="en-US" altLang="zh-TW" dirty="0" smtClean="0"/>
              <a:t>WPA2</a:t>
            </a:r>
            <a:r>
              <a:rPr lang="zh-TW" altLang="en-US" dirty="0"/>
              <a:t>。</a:t>
            </a:r>
            <a:endParaRPr lang="en-US" altLang="zh-TW" dirty="0" smtClean="0"/>
          </a:p>
          <a:p>
            <a:r>
              <a:rPr lang="zh-TW" altLang="en-US" dirty="0" smtClean="0"/>
              <a:t>企業用的存取點，還會要求使用者輸入帳號密碼後，才可</a:t>
            </a:r>
            <a:r>
              <a:rPr lang="zh-TW" altLang="en-US" dirty="0"/>
              <a:t>上網</a:t>
            </a:r>
            <a:r>
              <a:rPr lang="zh-TW" altLang="en-US" dirty="0" smtClean="0"/>
              <a:t>。</a:t>
            </a:r>
            <a:endParaRPr lang="en-US" altLang="zh-TW" dirty="0" smtClean="0"/>
          </a:p>
        </p:txBody>
      </p:sp>
    </p:spTree>
    <p:extLst>
      <p:ext uri="{BB962C8B-B14F-4D97-AF65-F5344CB8AC3E}">
        <p14:creationId xmlns:p14="http://schemas.microsoft.com/office/powerpoint/2010/main" val="4199937858"/>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無線網路的認證</a:t>
            </a:r>
          </a:p>
        </p:txBody>
      </p:sp>
      <p:sp>
        <p:nvSpPr>
          <p:cNvPr id="3" name="內容版面配置區 2"/>
          <p:cNvSpPr>
            <a:spLocks noGrp="1"/>
          </p:cNvSpPr>
          <p:nvPr>
            <p:ph idx="1"/>
          </p:nvPr>
        </p:nvSpPr>
        <p:spPr/>
        <p:txBody>
          <a:bodyPr/>
          <a:lstStyle/>
          <a:p>
            <a:r>
              <a:rPr lang="zh-TW" altLang="en-US" dirty="0"/>
              <a:t>常見的做法：</a:t>
            </a:r>
            <a:endParaRPr lang="en-US" altLang="zh-TW" dirty="0"/>
          </a:p>
          <a:p>
            <a:pPr lvl="1"/>
            <a:r>
              <a:rPr lang="zh-TW" altLang="en-US" dirty="0"/>
              <a:t>先連上特定網頁，輸入帳號密碼。</a:t>
            </a:r>
            <a:endParaRPr lang="en-US" altLang="zh-TW" dirty="0"/>
          </a:p>
          <a:p>
            <a:pPr lvl="1"/>
            <a:r>
              <a:rPr lang="zh-TW" altLang="en-US" dirty="0"/>
              <a:t>或是，透過</a:t>
            </a:r>
            <a:r>
              <a:rPr lang="en-US" altLang="zh-TW" dirty="0"/>
              <a:t>802.1X</a:t>
            </a:r>
            <a:r>
              <a:rPr lang="zh-TW" altLang="en-US" dirty="0"/>
              <a:t>協定，進行帳號密碼認證。</a:t>
            </a:r>
          </a:p>
          <a:p>
            <a:endParaRPr lang="zh-TW" altLang="en-US" dirty="0"/>
          </a:p>
        </p:txBody>
      </p:sp>
    </p:spTree>
    <p:extLst>
      <p:ext uri="{BB962C8B-B14F-4D97-AF65-F5344CB8AC3E}">
        <p14:creationId xmlns:p14="http://schemas.microsoft.com/office/powerpoint/2010/main" val="15647472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a:xfrm>
            <a:off x="468313" y="411956"/>
            <a:ext cx="8229600" cy="857250"/>
          </a:xfrm>
        </p:spPr>
        <p:txBody>
          <a:bodyPr/>
          <a:lstStyle/>
          <a:p>
            <a:pPr eaLnBrk="1" hangingPunct="1"/>
            <a:r>
              <a:rPr lang="zh-TW" altLang="en-US" smtClean="0"/>
              <a:t>相關標準整理</a:t>
            </a:r>
          </a:p>
        </p:txBody>
      </p:sp>
      <p:sp>
        <p:nvSpPr>
          <p:cNvPr id="96259" name="內容版面配置區 3"/>
          <p:cNvSpPr>
            <a:spLocks noGrp="1"/>
          </p:cNvSpPr>
          <p:nvPr>
            <p:ph idx="1"/>
          </p:nvPr>
        </p:nvSpPr>
        <p:spPr>
          <a:xfrm>
            <a:off x="457200" y="1491854"/>
            <a:ext cx="8229600" cy="3102769"/>
          </a:xfrm>
        </p:spPr>
        <p:txBody>
          <a:bodyPr/>
          <a:lstStyle/>
          <a:p>
            <a:pPr eaLnBrk="1" hangingPunct="1"/>
            <a:endParaRPr lang="zh-TW" altLang="en-US"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690" y="1277949"/>
            <a:ext cx="5850650" cy="3154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211009"/>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rmAutofit/>
          </a:bodyPr>
          <a:lstStyle/>
          <a:p>
            <a:r>
              <a:rPr lang="zh-TW" altLang="en-US" dirty="0" smtClean="0">
                <a:solidFill>
                  <a:srgbClr val="C00000"/>
                </a:solidFill>
              </a:rPr>
              <a:t>草木皆兵的零信任安全模式</a:t>
            </a:r>
            <a:endParaRPr lang="en-US" altLang="zh-TW" dirty="0" smtClean="0">
              <a:solidFill>
                <a:srgbClr val="C00000"/>
              </a:solidFill>
            </a:endParaRPr>
          </a:p>
          <a:p>
            <a:r>
              <a:rPr lang="zh-TW" altLang="en-US" dirty="0" smtClean="0"/>
              <a:t>美國總統拜登針對俄羅斯的惡意網路活動實施了經濟制裁，包括六家支援俄羅斯情報單位網攻技術的科技公司。</a:t>
            </a:r>
            <a:endParaRPr lang="en-US" altLang="zh-TW" dirty="0" smtClean="0"/>
          </a:p>
          <a:p>
            <a:r>
              <a:rPr lang="zh-TW" altLang="en-US" dirty="0" smtClean="0"/>
              <a:t>拜登政府也推出了新穎的資安課程，協助政策制定者深入理解資安事件的政策面及技術面。</a:t>
            </a:r>
            <a:endParaRPr lang="zh-TW" altLang="en-US" dirty="0"/>
          </a:p>
        </p:txBody>
      </p:sp>
    </p:spTree>
    <p:extLst>
      <p:ext uri="{BB962C8B-B14F-4D97-AF65-F5344CB8AC3E}">
        <p14:creationId xmlns:p14="http://schemas.microsoft.com/office/powerpoint/2010/main" val="413638668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a:bodyPr>
          <a:lstStyle/>
          <a:p>
            <a:r>
              <a:rPr lang="zh-TW" altLang="en-US" dirty="0"/>
              <a:t>有鑑於防火牆不足以抵禦外侮，近年來包括美國國防部等機構已逐步採用零信任的網路安全模式</a:t>
            </a:r>
            <a:r>
              <a:rPr lang="zh-TW" altLang="en-US" dirty="0" smtClean="0"/>
              <a:t>，嚴謹</a:t>
            </a:r>
            <a:r>
              <a:rPr lang="zh-TW" altLang="en-US" dirty="0"/>
              <a:t>管控蕭牆內外的網路活動</a:t>
            </a:r>
            <a:r>
              <a:rPr lang="zh-TW" altLang="en-US" dirty="0" smtClean="0"/>
              <a:t>。</a:t>
            </a:r>
            <a:endParaRPr lang="en-US" altLang="zh-TW" dirty="0" smtClean="0"/>
          </a:p>
          <a:p>
            <a:r>
              <a:rPr lang="zh-TW" altLang="en-US" dirty="0" smtClean="0"/>
              <a:t>零</a:t>
            </a:r>
            <a:r>
              <a:rPr lang="zh-TW" altLang="en-US" dirty="0"/>
              <a:t>信任安全模式的原則是「永不信任，一律驗證」，認定沒有網路、裝置、應用程式、使用者和管理者是絕對安全的，必須透過層層關卡的驗證與加密，以保全網路內的系統和資料</a:t>
            </a:r>
            <a:r>
              <a:rPr lang="zh-TW" altLang="en-US" dirty="0" smtClean="0"/>
              <a:t>。</a:t>
            </a:r>
            <a:endParaRPr lang="zh-TW" altLang="en-US" dirty="0"/>
          </a:p>
        </p:txBody>
      </p:sp>
    </p:spTree>
    <p:extLst>
      <p:ext uri="{BB962C8B-B14F-4D97-AF65-F5344CB8AC3E}">
        <p14:creationId xmlns:p14="http://schemas.microsoft.com/office/powerpoint/2010/main" val="37818744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8-7</a:t>
            </a:r>
            <a:r>
              <a:rPr lang="zh-TW" altLang="en-US" smtClean="0"/>
              <a:t>區塊鏈</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區塊鏈主要的目的是要保護具有相依性的紀錄不被有心人士竄改。</a:t>
            </a:r>
            <a:endParaRPr lang="en-US" altLang="zh-TW" dirty="0" smtClean="0"/>
          </a:p>
          <a:p>
            <a:r>
              <a:rPr lang="zh-TW" altLang="en-US" dirty="0" smtClean="0"/>
              <a:t>將需要受保護的紀錄（或稱為區塊）按照關聯性串在一起，並利用雜湊（</a:t>
            </a:r>
            <a:r>
              <a:rPr lang="en-US" altLang="zh-TW" dirty="0" smtClean="0"/>
              <a:t>hash</a:t>
            </a:r>
            <a:r>
              <a:rPr lang="zh-TW" altLang="en-US" dirty="0" smtClean="0"/>
              <a:t>）函數對鏈結上相鄰的資料進行資料完整性的驗證，以確保所有被鏈結起來的資料在內容及發生順序都是正確無誤的。</a:t>
            </a:r>
            <a:endParaRPr lang="zh-TW" altLang="en-US" dirty="0"/>
          </a:p>
        </p:txBody>
      </p:sp>
    </p:spTree>
    <p:extLst>
      <p:ext uri="{BB962C8B-B14F-4D97-AF65-F5344CB8AC3E}">
        <p14:creationId xmlns:p14="http://schemas.microsoft.com/office/powerpoint/2010/main" val="324516134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時戳服務</a:t>
            </a:r>
            <a:endParaRPr lang="zh-TW" altLang="en-US" dirty="0"/>
          </a:p>
        </p:txBody>
      </p:sp>
      <p:sp>
        <p:nvSpPr>
          <p:cNvPr id="3" name="內容版面配置區 2"/>
          <p:cNvSpPr>
            <a:spLocks noGrp="1"/>
          </p:cNvSpPr>
          <p:nvPr>
            <p:ph idx="1"/>
          </p:nvPr>
        </p:nvSpPr>
        <p:spPr/>
        <p:txBody>
          <a:bodyPr>
            <a:normAutofit/>
          </a:bodyPr>
          <a:lstStyle/>
          <a:p>
            <a:r>
              <a:rPr lang="zh-TW" altLang="en-US" dirty="0" smtClean="0"/>
              <a:t>每當有文件需要打上時間標記時，只要向時戳服務提出申請，那麼時戳服務就可以針對文件和時間紀錄產生雜湊值，並加入鏈結中，文件、時間和雜湊值都會被保留起來。</a:t>
            </a:r>
            <a:endParaRPr lang="en-US" altLang="zh-TW" dirty="0" smtClean="0"/>
          </a:p>
        </p:txBody>
      </p:sp>
    </p:spTree>
    <p:extLst>
      <p:ext uri="{BB962C8B-B14F-4D97-AF65-F5344CB8AC3E}">
        <p14:creationId xmlns:p14="http://schemas.microsoft.com/office/powerpoint/2010/main" val="296851909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時戳服務</a:t>
            </a:r>
          </a:p>
        </p:txBody>
      </p:sp>
      <p:sp>
        <p:nvSpPr>
          <p:cNvPr id="3" name="內容版面配置區 2"/>
          <p:cNvSpPr>
            <a:spLocks noGrp="1"/>
          </p:cNvSpPr>
          <p:nvPr>
            <p:ph idx="1"/>
          </p:nvPr>
        </p:nvSpPr>
        <p:spPr/>
        <p:txBody>
          <a:bodyPr/>
          <a:lstStyle/>
          <a:p>
            <a:r>
              <a:rPr lang="zh-TW" altLang="en-US" dirty="0"/>
              <a:t>由於新加入的文件紀錄在計算雜湊值時，也必須納入最近一筆文件紀錄的雜湊值進行串接，在這個串接起來的鏈結裡，只要有任何一筆資料被修改，被修改紀錄之後的所有雜湊值都會是錯誤的。 </a:t>
            </a:r>
          </a:p>
          <a:p>
            <a:endParaRPr lang="zh-TW" altLang="en-US" dirty="0"/>
          </a:p>
        </p:txBody>
      </p:sp>
    </p:spTree>
    <p:extLst>
      <p:ext uri="{BB962C8B-B14F-4D97-AF65-F5344CB8AC3E}">
        <p14:creationId xmlns:p14="http://schemas.microsoft.com/office/powerpoint/2010/main" val="9749521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r>
              <a:rPr lang="zh-TW" altLang="en-US" dirty="0"/>
              <a:t>利用鏈結的方式來串連受保護的紀錄。</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1620" y="2337864"/>
            <a:ext cx="6573399" cy="2017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28103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區塊</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smtClean="0"/>
              <a:t>「區塊」就是指上述鏈結裡的一筆紀錄，包括文件、時間和雜湊值。</a:t>
            </a:r>
            <a:endParaRPr lang="en-US" altLang="zh-TW" smtClean="0"/>
          </a:p>
          <a:p>
            <a:r>
              <a:rPr lang="zh-TW" altLang="en-US" smtClean="0"/>
              <a:t>透過雜湊值把這些區塊串起來就是大家耳熟能詳的區塊鏈。</a:t>
            </a:r>
            <a:endParaRPr lang="en-US" altLang="zh-TW" smtClean="0"/>
          </a:p>
          <a:p>
            <a:r>
              <a:rPr lang="zh-TW" altLang="en-US" smtClean="0"/>
              <a:t>可以把文件替換成任何其他型式的資料，比如說交易紀錄、病歷紀錄、物品所有權的紀錄等等。</a:t>
            </a:r>
            <a:endParaRPr lang="zh-TW" altLang="en-US" dirty="0"/>
          </a:p>
        </p:txBody>
      </p:sp>
    </p:spTree>
    <p:extLst>
      <p:ext uri="{BB962C8B-B14F-4D97-AF65-F5344CB8AC3E}">
        <p14:creationId xmlns:p14="http://schemas.microsoft.com/office/powerpoint/2010/main" val="3319519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TW" altLang="en-US" dirty="0" smtClean="0"/>
              <a:t>範例二：查表法</a:t>
            </a:r>
          </a:p>
        </p:txBody>
      </p:sp>
      <p:sp>
        <p:nvSpPr>
          <p:cNvPr id="16387" name="Content Placeholder 2"/>
          <p:cNvSpPr>
            <a:spLocks noGrp="1"/>
          </p:cNvSpPr>
          <p:nvPr>
            <p:ph idx="1"/>
          </p:nvPr>
        </p:nvSpPr>
        <p:spPr/>
        <p:txBody>
          <a:bodyPr>
            <a:normAutofit/>
          </a:bodyPr>
          <a:lstStyle/>
          <a:p>
            <a:r>
              <a:rPr lang="zh-TW" altLang="en-US" sz="2400" dirty="0" smtClean="0"/>
              <a:t>假設密碼為一個對照表。</a:t>
            </a:r>
            <a:endParaRPr lang="en-US" altLang="zh-TW" sz="2400" dirty="0" smtClean="0"/>
          </a:p>
          <a:p>
            <a:r>
              <a:rPr lang="zh-TW" altLang="en-US" sz="2400" dirty="0" smtClean="0"/>
              <a:t>加密時查表</a:t>
            </a:r>
            <a:r>
              <a:rPr lang="en-US" altLang="zh-TW" sz="2400" dirty="0" smtClean="0"/>
              <a:t> (</a:t>
            </a:r>
            <a:r>
              <a:rPr lang="zh-TW" altLang="en-US" sz="2400" dirty="0" smtClean="0"/>
              <a:t>本文</a:t>
            </a:r>
            <a:r>
              <a:rPr lang="en-US" altLang="zh-TW" sz="2400" dirty="0" smtClean="0"/>
              <a:t>→</a:t>
            </a:r>
            <a:r>
              <a:rPr lang="zh-TW" altLang="en-US" sz="2400" dirty="0" smtClean="0"/>
              <a:t>密文</a:t>
            </a:r>
            <a:r>
              <a:rPr lang="en-US" altLang="zh-TW" sz="2400" dirty="0" smtClean="0"/>
              <a:t>)</a:t>
            </a:r>
            <a:r>
              <a:rPr lang="zh-TW" altLang="en-US" sz="2400" dirty="0" smtClean="0"/>
              <a:t> 。</a:t>
            </a:r>
            <a:endParaRPr lang="en-US" altLang="zh-TW" sz="2400" dirty="0" smtClean="0"/>
          </a:p>
          <a:p>
            <a:r>
              <a:rPr lang="zh-TW" altLang="en-US" sz="2400" dirty="0" smtClean="0"/>
              <a:t>輸入本文：「</a:t>
            </a:r>
            <a:r>
              <a:rPr lang="en-US" altLang="zh-TW" sz="2400" dirty="0" smtClean="0"/>
              <a:t>hi, this is </a:t>
            </a:r>
            <a:r>
              <a:rPr lang="en-US" altLang="zh-TW" sz="2400" dirty="0" err="1" smtClean="0"/>
              <a:t>alice</a:t>
            </a:r>
            <a:r>
              <a:rPr lang="zh-TW" altLang="en-US" sz="2400" dirty="0" smtClean="0"/>
              <a:t>」 。</a:t>
            </a:r>
            <a:endParaRPr lang="en-US" altLang="zh-TW" sz="2400" dirty="0" smtClean="0"/>
          </a:p>
          <a:p>
            <a:r>
              <a:rPr lang="zh-TW" altLang="en-US" sz="2400" dirty="0" smtClean="0"/>
              <a:t>輸出密文：「</a:t>
            </a:r>
            <a:r>
              <a:rPr lang="en-US" altLang="zh-TW" sz="2400" dirty="0" err="1" smtClean="0"/>
              <a:t>fy</a:t>
            </a:r>
            <a:r>
              <a:rPr lang="en-US" altLang="zh-TW" sz="2400" dirty="0" smtClean="0"/>
              <a:t>, </a:t>
            </a:r>
            <a:r>
              <a:rPr lang="en-US" altLang="zh-TW" sz="2400" dirty="0" err="1" smtClean="0"/>
              <a:t>ofye</a:t>
            </a:r>
            <a:r>
              <a:rPr lang="en-US" altLang="zh-TW" sz="2400" dirty="0" smtClean="0"/>
              <a:t> ye </a:t>
            </a:r>
            <a:r>
              <a:rPr lang="en-US" altLang="zh-TW" sz="2400" dirty="0" err="1" smtClean="0"/>
              <a:t>tiysq</a:t>
            </a:r>
            <a:r>
              <a:rPr lang="en-US" altLang="zh-TW" sz="2400" dirty="0" smtClean="0"/>
              <a:t>.</a:t>
            </a:r>
            <a:r>
              <a:rPr lang="zh-TW" altLang="en-US" sz="2400" dirty="0" smtClean="0"/>
              <a:t>」 。</a:t>
            </a:r>
            <a:endParaRPr lang="en-US" altLang="zh-TW" sz="2400" dirty="0" smtClean="0"/>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2030" y="1652185"/>
            <a:ext cx="4151372" cy="123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865536"/>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分散式的區塊鏈</a:t>
            </a:r>
            <a:endParaRPr lang="zh-TW" altLang="en-US" dirty="0"/>
          </a:p>
        </p:txBody>
      </p:sp>
      <p:sp>
        <p:nvSpPr>
          <p:cNvPr id="5" name="內容版面配置區 4"/>
          <p:cNvSpPr>
            <a:spLocks noGrp="1"/>
          </p:cNvSpPr>
          <p:nvPr>
            <p:ph idx="1"/>
          </p:nvPr>
        </p:nvSpPr>
        <p:spPr/>
        <p:txBody>
          <a:bodyPr>
            <a:normAutofit fontScale="77500" lnSpcReduction="20000"/>
          </a:bodyPr>
          <a:lstStyle/>
          <a:p>
            <a:r>
              <a:rPr lang="zh-TW" altLang="en-US" dirty="0" smtClean="0"/>
              <a:t>分散式的設計就是將整個鏈結的資料散佈存放在所有網路上的用戶身上，讓每個用戶身上都有一份相同且完整的鏈結資料。</a:t>
            </a:r>
            <a:endParaRPr lang="en-US" altLang="zh-TW" dirty="0" smtClean="0"/>
          </a:p>
          <a:p>
            <a:r>
              <a:rPr lang="zh-TW" altLang="en-US" dirty="0" smtClean="0"/>
              <a:t>關鍵的必要條件：</a:t>
            </a:r>
            <a:endParaRPr lang="en-US" altLang="zh-TW" dirty="0" smtClean="0"/>
          </a:p>
          <a:p>
            <a:pPr lvl="1"/>
            <a:r>
              <a:rPr lang="zh-TW" altLang="en-US" dirty="0" smtClean="0"/>
              <a:t>其一，網路上最長的鏈結（也就是裡面有最多紀錄的那一份）才是正確的鏈結。</a:t>
            </a:r>
            <a:endParaRPr lang="en-US" altLang="zh-TW" dirty="0" smtClean="0"/>
          </a:p>
          <a:p>
            <a:pPr lvl="1"/>
            <a:r>
              <a:rPr lang="zh-TW" altLang="en-US" dirty="0" smtClean="0"/>
              <a:t>其二，要把紀錄放進鏈結裡，必須通過一定程度的驗證，才能把紀錄放進鏈結裡。</a:t>
            </a:r>
            <a:endParaRPr lang="zh-TW" altLang="en-US" dirty="0"/>
          </a:p>
        </p:txBody>
      </p:sp>
    </p:spTree>
    <p:extLst>
      <p:ext uri="{BB962C8B-B14F-4D97-AF65-F5344CB8AC3E}">
        <p14:creationId xmlns:p14="http://schemas.microsoft.com/office/powerpoint/2010/main" val="392717863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PoW</a:t>
            </a:r>
            <a:r>
              <a:rPr lang="en-US" altLang="zh-TW" dirty="0" smtClean="0"/>
              <a:t> </a:t>
            </a:r>
            <a:r>
              <a:rPr lang="zh-TW" altLang="en-US" dirty="0" smtClean="0"/>
              <a:t>（</a:t>
            </a:r>
            <a:r>
              <a:rPr lang="en-US" altLang="zh-TW" dirty="0" smtClean="0"/>
              <a:t>Proof-of-Work</a:t>
            </a:r>
            <a:r>
              <a:rPr lang="zh-TW" altLang="en-US" dirty="0" smtClean="0"/>
              <a:t>）方法</a:t>
            </a:r>
            <a:endParaRPr lang="zh-TW" altLang="en-US" dirty="0"/>
          </a:p>
        </p:txBody>
      </p:sp>
      <p:sp>
        <p:nvSpPr>
          <p:cNvPr id="3" name="內容版面配置區 2"/>
          <p:cNvSpPr>
            <a:spLocks noGrp="1"/>
          </p:cNvSpPr>
          <p:nvPr>
            <p:ph idx="1"/>
          </p:nvPr>
        </p:nvSpPr>
        <p:spPr/>
        <p:txBody>
          <a:bodyPr/>
          <a:lstStyle/>
          <a:p>
            <a:r>
              <a:rPr lang="zh-TW" altLang="en-US" dirty="0" smtClean="0"/>
              <a:t>若給定一個要新增到鏈結裡的區塊資料以字串</a:t>
            </a:r>
            <a:r>
              <a:rPr lang="en-US" altLang="zh-TW" dirty="0" smtClean="0"/>
              <a:t>X </a:t>
            </a:r>
            <a:r>
              <a:rPr lang="zh-TW" altLang="en-US" dirty="0" smtClean="0"/>
              <a:t>表示。</a:t>
            </a:r>
            <a:endParaRPr lang="en-US" altLang="zh-TW" dirty="0" smtClean="0"/>
          </a:p>
          <a:p>
            <a:r>
              <a:rPr lang="zh-TW" altLang="en-US" dirty="0" smtClean="0"/>
              <a:t>在驗證程序中，必須要找出一個數值</a:t>
            </a:r>
            <a:r>
              <a:rPr lang="en-US" altLang="zh-TW" dirty="0" smtClean="0"/>
              <a:t>k</a:t>
            </a:r>
            <a:r>
              <a:rPr lang="zh-TW" altLang="en-US" dirty="0" smtClean="0"/>
              <a:t>，計算雜湊值</a:t>
            </a:r>
            <a:r>
              <a:rPr lang="en-US" altLang="zh-TW" dirty="0" smtClean="0"/>
              <a:t>V = hash(X, k)</a:t>
            </a:r>
            <a:r>
              <a:rPr lang="zh-TW" altLang="en-US" dirty="0" smtClean="0"/>
              <a:t>，並使</a:t>
            </a:r>
            <a:r>
              <a:rPr lang="en-US" altLang="zh-TW" dirty="0" smtClean="0"/>
              <a:t>V</a:t>
            </a:r>
            <a:r>
              <a:rPr lang="zh-TW" altLang="en-US" dirty="0" smtClean="0"/>
              <a:t>值的前面</a:t>
            </a:r>
            <a:r>
              <a:rPr lang="en-US" altLang="zh-TW" dirty="0" smtClean="0"/>
              <a:t>n</a:t>
            </a:r>
            <a:r>
              <a:rPr lang="zh-TW" altLang="en-US" dirty="0" smtClean="0"/>
              <a:t>位數的值為</a:t>
            </a:r>
            <a:r>
              <a:rPr lang="en-US" altLang="zh-TW" dirty="0" smtClean="0"/>
              <a:t>0</a:t>
            </a:r>
            <a:r>
              <a:rPr lang="zh-TW" altLang="en-US" dirty="0" smtClean="0"/>
              <a:t>（以</a:t>
            </a:r>
            <a:r>
              <a:rPr lang="en-US" altLang="zh-TW" dirty="0" smtClean="0"/>
              <a:t>16 </a:t>
            </a:r>
            <a:r>
              <a:rPr lang="zh-TW" altLang="en-US" dirty="0" smtClean="0"/>
              <a:t>進位表示）。</a:t>
            </a:r>
            <a:endParaRPr lang="en-US" altLang="zh-TW" dirty="0" smtClean="0"/>
          </a:p>
        </p:txBody>
      </p:sp>
    </p:spTree>
    <p:extLst>
      <p:ext uri="{BB962C8B-B14F-4D97-AF65-F5344CB8AC3E}">
        <p14:creationId xmlns:p14="http://schemas.microsoft.com/office/powerpoint/2010/main" val="7676315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PoW </a:t>
            </a:r>
            <a:r>
              <a:rPr lang="zh-TW" altLang="en-US" smtClean="0"/>
              <a:t>（</a:t>
            </a:r>
            <a:r>
              <a:rPr lang="en-US" altLang="zh-TW" smtClean="0"/>
              <a:t>Proof-of-Work</a:t>
            </a:r>
            <a:r>
              <a:rPr lang="zh-TW" altLang="en-US" smtClean="0"/>
              <a:t>）方法</a:t>
            </a:r>
            <a:endParaRPr lang="zh-TW" altLang="en-US" dirty="0"/>
          </a:p>
        </p:txBody>
      </p:sp>
      <p:sp>
        <p:nvSpPr>
          <p:cNvPr id="3" name="內容版面配置區 2"/>
          <p:cNvSpPr>
            <a:spLocks noGrp="1"/>
          </p:cNvSpPr>
          <p:nvPr>
            <p:ph idx="1"/>
          </p:nvPr>
        </p:nvSpPr>
        <p:spPr/>
        <p:txBody>
          <a:bodyPr/>
          <a:lstStyle/>
          <a:p>
            <a:r>
              <a:rPr lang="zh-TW" altLang="en-US" smtClean="0"/>
              <a:t>假設</a:t>
            </a:r>
            <a:r>
              <a:rPr lang="en-US" altLang="zh-TW" smtClean="0"/>
              <a:t>n = 5</a:t>
            </a:r>
            <a:r>
              <a:rPr lang="zh-TW" altLang="en-US" smtClean="0"/>
              <a:t>，那麼上述流程可以用下圖的</a:t>
            </a:r>
            <a:r>
              <a:rPr lang="en-US" altLang="zh-TW" smtClean="0"/>
              <a:t>Python 3 </a:t>
            </a:r>
            <a:r>
              <a:rPr lang="zh-TW" altLang="en-US" smtClean="0"/>
              <a:t>程式碼來實作。</a:t>
            </a:r>
            <a:endParaRPr lang="zh-TW" alt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6695" y="2751770"/>
            <a:ext cx="5434125" cy="2138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5773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PoW</a:t>
            </a:r>
            <a:r>
              <a:rPr lang="en-US" altLang="zh-TW" dirty="0" smtClean="0"/>
              <a:t> </a:t>
            </a:r>
            <a:r>
              <a:rPr lang="zh-TW" altLang="en-US" dirty="0" smtClean="0"/>
              <a:t>（</a:t>
            </a:r>
            <a:r>
              <a:rPr lang="en-US" altLang="zh-TW" dirty="0" smtClean="0"/>
              <a:t>Proof-of-Work</a:t>
            </a:r>
            <a:r>
              <a:rPr lang="zh-TW" altLang="en-US" dirty="0" smtClean="0"/>
              <a:t>）方法</a:t>
            </a:r>
            <a:endParaRPr lang="zh-TW" altLang="en-US" dirty="0"/>
          </a:p>
        </p:txBody>
      </p:sp>
      <p:sp>
        <p:nvSpPr>
          <p:cNvPr id="3" name="內容版面配置區 2"/>
          <p:cNvSpPr>
            <a:spLocks noGrp="1"/>
          </p:cNvSpPr>
          <p:nvPr>
            <p:ph idx="1"/>
          </p:nvPr>
        </p:nvSpPr>
        <p:spPr/>
        <p:txBody>
          <a:bodyPr>
            <a:normAutofit/>
          </a:bodyPr>
          <a:lstStyle/>
          <a:p>
            <a:r>
              <a:rPr lang="zh-TW" altLang="en-US" dirty="0" smtClean="0"/>
              <a:t>以</a:t>
            </a:r>
            <a:r>
              <a:rPr lang="en-US" altLang="zh-TW" dirty="0" smtClean="0"/>
              <a:t>SHA-256</a:t>
            </a:r>
            <a:r>
              <a:rPr lang="zh-TW" altLang="en-US" dirty="0" smtClean="0"/>
              <a:t>做為雜湊函數</a:t>
            </a:r>
            <a:r>
              <a:rPr lang="en-US" altLang="zh-TW" dirty="0" smtClean="0"/>
              <a:t>SHA-256</a:t>
            </a:r>
            <a:r>
              <a:rPr lang="zh-TW" altLang="en-US" dirty="0" smtClean="0"/>
              <a:t>輸出的數值，若以</a:t>
            </a:r>
            <a:r>
              <a:rPr lang="en-US" altLang="zh-TW" dirty="0" smtClean="0"/>
              <a:t>16</a:t>
            </a:r>
            <a:r>
              <a:rPr lang="zh-TW" altLang="en-US" dirty="0" smtClean="0"/>
              <a:t>進位表示，一共有</a:t>
            </a:r>
            <a:r>
              <a:rPr lang="en-US" altLang="zh-TW" dirty="0" smtClean="0"/>
              <a:t>64</a:t>
            </a:r>
            <a:r>
              <a:rPr lang="zh-TW" altLang="en-US" dirty="0" smtClean="0"/>
              <a:t>位數。</a:t>
            </a:r>
            <a:endParaRPr lang="en-US" altLang="zh-TW" dirty="0" smtClean="0"/>
          </a:p>
          <a:p>
            <a:r>
              <a:rPr lang="zh-TW" altLang="en-US" dirty="0" smtClean="0"/>
              <a:t>範例程式計算時將字串</a:t>
            </a:r>
            <a:r>
              <a:rPr lang="en-US" altLang="zh-TW" dirty="0" smtClean="0"/>
              <a:t>X</a:t>
            </a:r>
            <a:r>
              <a:rPr lang="zh-TW" altLang="en-US" dirty="0" smtClean="0"/>
              <a:t>和轉為字串的整數</a:t>
            </a:r>
            <a:r>
              <a:rPr lang="en-US" altLang="zh-TW" dirty="0" smtClean="0"/>
              <a:t>k</a:t>
            </a:r>
            <a:r>
              <a:rPr lang="zh-TW" altLang="en-US" dirty="0" smtClean="0"/>
              <a:t>相接後，再做為雜湊函數的輸入。</a:t>
            </a:r>
            <a:endParaRPr lang="en-US" altLang="zh-TW" dirty="0" smtClean="0"/>
          </a:p>
          <a:p>
            <a:endParaRPr lang="zh-TW" altLang="en-US" dirty="0" smtClean="0"/>
          </a:p>
          <a:p>
            <a:endParaRPr lang="zh-TW" altLang="en-US" dirty="0"/>
          </a:p>
        </p:txBody>
      </p:sp>
    </p:spTree>
    <p:extLst>
      <p:ext uri="{BB962C8B-B14F-4D97-AF65-F5344CB8AC3E}">
        <p14:creationId xmlns:p14="http://schemas.microsoft.com/office/powerpoint/2010/main" val="42497329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PoW</a:t>
            </a:r>
            <a:r>
              <a:rPr lang="en-US" altLang="zh-TW" dirty="0"/>
              <a:t> </a:t>
            </a:r>
            <a:r>
              <a:rPr lang="zh-TW" altLang="en-US" dirty="0"/>
              <a:t>（</a:t>
            </a:r>
            <a:r>
              <a:rPr lang="en-US" altLang="zh-TW" dirty="0"/>
              <a:t>Proof-of-Work</a:t>
            </a:r>
            <a:r>
              <a:rPr lang="zh-TW" altLang="en-US" dirty="0"/>
              <a:t>）方法</a:t>
            </a:r>
          </a:p>
        </p:txBody>
      </p:sp>
      <p:sp>
        <p:nvSpPr>
          <p:cNvPr id="3" name="內容版面配置區 2"/>
          <p:cNvSpPr>
            <a:spLocks noGrp="1"/>
          </p:cNvSpPr>
          <p:nvPr>
            <p:ph idx="1"/>
          </p:nvPr>
        </p:nvSpPr>
        <p:spPr/>
        <p:txBody>
          <a:bodyPr/>
          <a:lstStyle/>
          <a:p>
            <a:r>
              <a:rPr lang="zh-TW" altLang="en-US" dirty="0"/>
              <a:t>透過不斷遞增</a:t>
            </a:r>
            <a:r>
              <a:rPr lang="en-US" altLang="zh-TW" dirty="0"/>
              <a:t>k</a:t>
            </a:r>
            <a:r>
              <a:rPr lang="zh-TW" altLang="en-US"/>
              <a:t>值</a:t>
            </a:r>
            <a:r>
              <a:rPr lang="zh-TW" altLang="en-US" smtClean="0"/>
              <a:t>，目標</a:t>
            </a:r>
            <a:r>
              <a:rPr lang="zh-TW" altLang="en-US" dirty="0"/>
              <a:t>是要確保計算出來的</a:t>
            </a:r>
            <a:r>
              <a:rPr lang="en-US" altLang="zh-TW" dirty="0"/>
              <a:t>V</a:t>
            </a:r>
            <a:r>
              <a:rPr lang="zh-TW" altLang="en-US" dirty="0"/>
              <a:t>值，其前</a:t>
            </a:r>
            <a:r>
              <a:rPr lang="en-US" altLang="zh-TW" dirty="0"/>
              <a:t>5</a:t>
            </a:r>
            <a:r>
              <a:rPr lang="zh-TW" altLang="en-US" dirty="0"/>
              <a:t>位數皆為</a:t>
            </a:r>
            <a:r>
              <a:rPr lang="en-US" altLang="zh-TW" dirty="0"/>
              <a:t>0</a:t>
            </a:r>
            <a:r>
              <a:rPr lang="zh-TW" altLang="en-US" dirty="0"/>
              <a:t>。</a:t>
            </a:r>
            <a:endParaRPr lang="en-US" altLang="zh-TW" dirty="0"/>
          </a:p>
          <a:p>
            <a:r>
              <a:rPr lang="zh-TW" altLang="en-US" dirty="0" smtClean="0"/>
              <a:t>當找出</a:t>
            </a:r>
            <a:r>
              <a:rPr lang="zh-TW" altLang="en-US" dirty="0"/>
              <a:t>第一個可以使雜湊函數輸出的</a:t>
            </a:r>
            <a:r>
              <a:rPr lang="en-US" altLang="zh-TW" dirty="0"/>
              <a:t>V</a:t>
            </a:r>
            <a:r>
              <a:rPr lang="zh-TW" altLang="en-US" dirty="0"/>
              <a:t>值符合條件的</a:t>
            </a:r>
            <a:r>
              <a:rPr lang="en-US" altLang="zh-TW" dirty="0"/>
              <a:t>k</a:t>
            </a:r>
            <a:r>
              <a:rPr lang="zh-TW" altLang="en-US" dirty="0"/>
              <a:t>值時，即可停止搜尋。</a:t>
            </a:r>
          </a:p>
          <a:p>
            <a:endParaRPr lang="zh-TW" altLang="en-US" dirty="0"/>
          </a:p>
        </p:txBody>
      </p:sp>
    </p:spTree>
    <p:extLst>
      <p:ext uri="{BB962C8B-B14F-4D97-AF65-F5344CB8AC3E}">
        <p14:creationId xmlns:p14="http://schemas.microsoft.com/office/powerpoint/2010/main" val="320082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比特幣</a:t>
            </a:r>
            <a:endParaRPr lang="zh-TW" altLang="en-US" dirty="0"/>
          </a:p>
        </p:txBody>
      </p:sp>
      <p:sp>
        <p:nvSpPr>
          <p:cNvPr id="3" name="內容版面配置區 2"/>
          <p:cNvSpPr>
            <a:spLocks noGrp="1"/>
          </p:cNvSpPr>
          <p:nvPr>
            <p:ph idx="1"/>
          </p:nvPr>
        </p:nvSpPr>
        <p:spPr/>
        <p:txBody>
          <a:bodyPr/>
          <a:lstStyle/>
          <a:p>
            <a:r>
              <a:rPr lang="zh-TW" altLang="en-US" dirty="0" smtClean="0"/>
              <a:t>比特幣是分散式區塊鏈，也是加密貨幣的代表應用。</a:t>
            </a:r>
            <a:endParaRPr lang="en-US" altLang="zh-TW" dirty="0" smtClean="0"/>
          </a:p>
          <a:p>
            <a:r>
              <a:rPr lang="zh-TW" altLang="en-US" dirty="0" smtClean="0"/>
              <a:t>比特幣在區塊裡保存的是經過處理的</a:t>
            </a:r>
            <a:r>
              <a:rPr lang="zh-TW" altLang="en-US" dirty="0"/>
              <a:t>交易資料。</a:t>
            </a:r>
            <a:endParaRPr lang="en-US" altLang="zh-TW" dirty="0"/>
          </a:p>
          <a:p>
            <a:r>
              <a:rPr lang="zh-TW" altLang="en-US" dirty="0" smtClean="0"/>
              <a:t>交易資料是透過公開金鑰的機制來</a:t>
            </a:r>
            <a:r>
              <a:rPr lang="zh-TW" altLang="en-US" dirty="0"/>
              <a:t>進行簽章</a:t>
            </a:r>
            <a:r>
              <a:rPr lang="zh-TW" altLang="en-US" dirty="0" smtClean="0"/>
              <a:t>。</a:t>
            </a:r>
            <a:endParaRPr lang="zh-TW" altLang="en-US" dirty="0"/>
          </a:p>
        </p:txBody>
      </p:sp>
    </p:spTree>
    <p:extLst>
      <p:ext uri="{BB962C8B-B14F-4D97-AF65-F5344CB8AC3E}">
        <p14:creationId xmlns:p14="http://schemas.microsoft.com/office/powerpoint/2010/main" val="175164795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比特幣的運作流程</a:t>
            </a:r>
          </a:p>
        </p:txBody>
      </p:sp>
      <p:sp>
        <p:nvSpPr>
          <p:cNvPr id="3" name="內容版面配置區 2"/>
          <p:cNvSpPr>
            <a:spLocks noGrp="1"/>
          </p:cNvSpPr>
          <p:nvPr>
            <p:ph idx="1"/>
          </p:nvPr>
        </p:nvSpPr>
        <p:spPr/>
        <p:txBody>
          <a:bodyPr>
            <a:normAutofit/>
          </a:bodyPr>
          <a:lstStyle/>
          <a:p>
            <a:pPr marL="0" indent="0">
              <a:buNone/>
            </a:pPr>
            <a:r>
              <a:rPr lang="en-US" altLang="zh-TW" dirty="0" smtClean="0"/>
              <a:t>1. </a:t>
            </a:r>
            <a:r>
              <a:rPr lang="zh-TW" altLang="en-US" dirty="0" smtClean="0"/>
              <a:t>新的交易廣播給所有的節點知道。</a:t>
            </a:r>
          </a:p>
          <a:p>
            <a:pPr marL="450850" indent="-450850">
              <a:buNone/>
            </a:pPr>
            <a:r>
              <a:rPr lang="en-US" altLang="zh-TW" dirty="0" smtClean="0"/>
              <a:t>2. </a:t>
            </a:r>
            <a:r>
              <a:rPr lang="zh-TW" altLang="en-US" dirty="0" smtClean="0"/>
              <a:t>節點將收到的交易搜集好，準備放入一個新的區塊。</a:t>
            </a:r>
            <a:endParaRPr lang="en-US" altLang="zh-TW" dirty="0" smtClean="0"/>
          </a:p>
          <a:p>
            <a:pPr marL="450850" indent="-450850">
              <a:buNone/>
            </a:pPr>
            <a:r>
              <a:rPr lang="en-US" altLang="zh-TW" dirty="0" smtClean="0"/>
              <a:t>3. </a:t>
            </a:r>
            <a:r>
              <a:rPr lang="zh-TW" altLang="en-US" dirty="0" smtClean="0"/>
              <a:t>針對新的區塊，每個節點開始進行</a:t>
            </a:r>
            <a:r>
              <a:rPr lang="en-US" altLang="zh-TW" dirty="0" smtClean="0"/>
              <a:t>Proof-of-</a:t>
            </a:r>
            <a:br>
              <a:rPr lang="en-US" altLang="zh-TW" dirty="0" smtClean="0"/>
            </a:br>
            <a:r>
              <a:rPr lang="en-US" altLang="zh-TW" dirty="0" smtClean="0"/>
              <a:t>Work</a:t>
            </a:r>
            <a:r>
              <a:rPr lang="zh-TW" altLang="en-US" dirty="0" smtClean="0"/>
              <a:t>的驗證。</a:t>
            </a:r>
          </a:p>
        </p:txBody>
      </p:sp>
    </p:spTree>
    <p:extLst>
      <p:ext uri="{BB962C8B-B14F-4D97-AF65-F5344CB8AC3E}">
        <p14:creationId xmlns:p14="http://schemas.microsoft.com/office/powerpoint/2010/main" val="281472819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比特幣的運作流程</a:t>
            </a:r>
          </a:p>
        </p:txBody>
      </p:sp>
      <p:sp>
        <p:nvSpPr>
          <p:cNvPr id="3" name="內容版面配置區 2"/>
          <p:cNvSpPr>
            <a:spLocks noGrp="1"/>
          </p:cNvSpPr>
          <p:nvPr>
            <p:ph idx="1"/>
          </p:nvPr>
        </p:nvSpPr>
        <p:spPr/>
        <p:txBody>
          <a:bodyPr>
            <a:normAutofit fontScale="92500" lnSpcReduction="10000"/>
          </a:bodyPr>
          <a:lstStyle/>
          <a:p>
            <a:pPr marL="450850" indent="-450850">
              <a:buNone/>
            </a:pPr>
            <a:r>
              <a:rPr lang="en-US" altLang="zh-TW" dirty="0"/>
              <a:t>4. </a:t>
            </a:r>
            <a:r>
              <a:rPr lang="zh-TW" altLang="en-US" dirty="0"/>
              <a:t>一旦完成</a:t>
            </a:r>
            <a:r>
              <a:rPr lang="en-US" altLang="zh-TW" dirty="0" err="1"/>
              <a:t>PoW</a:t>
            </a:r>
            <a:r>
              <a:rPr lang="zh-TW" altLang="en-US" dirty="0"/>
              <a:t>，完成</a:t>
            </a:r>
            <a:r>
              <a:rPr lang="en-US" altLang="zh-TW" dirty="0" err="1"/>
              <a:t>PoW</a:t>
            </a:r>
            <a:r>
              <a:rPr lang="zh-TW" altLang="en-US" dirty="0"/>
              <a:t>的節點將這個區塊的結果廣播給網路中的其他節點</a:t>
            </a:r>
            <a:r>
              <a:rPr lang="zh-TW" altLang="en-US" dirty="0" smtClean="0"/>
              <a:t>。</a:t>
            </a:r>
            <a:endParaRPr lang="en-US" altLang="zh-TW" dirty="0" smtClean="0"/>
          </a:p>
          <a:p>
            <a:pPr marL="450850" indent="-450850">
              <a:buNone/>
            </a:pPr>
            <a:r>
              <a:rPr lang="en-US" altLang="zh-TW" dirty="0" smtClean="0"/>
              <a:t>5</a:t>
            </a:r>
            <a:r>
              <a:rPr lang="en-US" altLang="zh-TW" dirty="0"/>
              <a:t>. </a:t>
            </a:r>
            <a:r>
              <a:rPr lang="zh-TW" altLang="en-US" dirty="0"/>
              <a:t>收到通知的節點可以驗證區塊中的交易內容和</a:t>
            </a:r>
            <a:r>
              <a:rPr lang="en-US" altLang="zh-TW" dirty="0" err="1"/>
              <a:t>PoW</a:t>
            </a:r>
            <a:r>
              <a:rPr lang="zh-TW" altLang="en-US" dirty="0"/>
              <a:t>結果是否正確，並接受它</a:t>
            </a:r>
            <a:r>
              <a:rPr lang="zh-TW" altLang="en-US" dirty="0" smtClean="0"/>
              <a:t>。</a:t>
            </a:r>
            <a:endParaRPr lang="en-US" altLang="zh-TW" dirty="0" smtClean="0"/>
          </a:p>
          <a:p>
            <a:pPr marL="450850" indent="-450850">
              <a:buNone/>
            </a:pPr>
            <a:r>
              <a:rPr lang="en-US" altLang="zh-TW" dirty="0" smtClean="0"/>
              <a:t>6</a:t>
            </a:r>
            <a:r>
              <a:rPr lang="en-US" altLang="zh-TW" dirty="0"/>
              <a:t>. </a:t>
            </a:r>
            <a:r>
              <a:rPr lang="zh-TW" altLang="en-US" dirty="0"/>
              <a:t>一旦新的區塊通過驗證並被接受，節點們重複這個流程來接受新的交易和產生新的區塊。</a:t>
            </a:r>
          </a:p>
          <a:p>
            <a:endParaRPr lang="zh-TW" altLang="en-US" dirty="0"/>
          </a:p>
        </p:txBody>
      </p:sp>
    </p:spTree>
    <p:extLst>
      <p:ext uri="{BB962C8B-B14F-4D97-AF65-F5344CB8AC3E}">
        <p14:creationId xmlns:p14="http://schemas.microsoft.com/office/powerpoint/2010/main" val="36620872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zh-TW" altLang="en-US" dirty="0" smtClean="0">
                <a:solidFill>
                  <a:srgbClr val="C00000"/>
                </a:solidFill>
              </a:rPr>
              <a:t>加密貨幣平台的群眾募資力量</a:t>
            </a:r>
          </a:p>
          <a:p>
            <a:r>
              <a:rPr lang="zh-TW" altLang="en-US" dirty="0" smtClean="0"/>
              <a:t>一七八七年制定的美國憲法，初版共印行五百份，其中一份在本月十八日晚上的紐約蘇富比拍賣會上，以四千三百二十萬美元的落槌價售出，創下歷史文件的拍賣新天價。</a:t>
            </a:r>
          </a:p>
          <a:p>
            <a:r>
              <a:rPr lang="zh-TW" altLang="en-US" dirty="0" smtClean="0"/>
              <a:t>　　</a:t>
            </a:r>
            <a:endParaRPr lang="zh-TW" altLang="en-US" dirty="0"/>
          </a:p>
        </p:txBody>
      </p:sp>
    </p:spTree>
    <p:extLst>
      <p:ext uri="{BB962C8B-B14F-4D97-AF65-F5344CB8AC3E}">
        <p14:creationId xmlns:p14="http://schemas.microsoft.com/office/powerpoint/2010/main" val="35832618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t>競標者之一</a:t>
            </a:r>
            <a:r>
              <a:rPr lang="en-US" altLang="zh-TW" dirty="0" err="1" smtClean="0"/>
              <a:t>ConstitutionDAO</a:t>
            </a:r>
            <a:r>
              <a:rPr lang="zh-TW" altLang="en-US" dirty="0" smtClean="0"/>
              <a:t>，以市值次高的加密貨幣以太幣為本，藉由群眾募資方式</a:t>
            </a:r>
            <a:r>
              <a:rPr lang="en-US" altLang="zh-TW" dirty="0" smtClean="0"/>
              <a:t>DAO</a:t>
            </a:r>
            <a:r>
              <a:rPr lang="zh-TW" altLang="en-US" dirty="0" smtClean="0"/>
              <a:t>，短短幾天就募集到相當於四千六百萬美元的以太幣。</a:t>
            </a:r>
            <a:endParaRPr lang="en-US" altLang="zh-TW" dirty="0" smtClean="0"/>
          </a:p>
        </p:txBody>
      </p:sp>
    </p:spTree>
    <p:extLst>
      <p:ext uri="{BB962C8B-B14F-4D97-AF65-F5344CB8AC3E}">
        <p14:creationId xmlns:p14="http://schemas.microsoft.com/office/powerpoint/2010/main" val="110551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zh-TW" altLang="en-US" smtClean="0"/>
              <a:t>範例二：查表法</a:t>
            </a:r>
            <a:r>
              <a:rPr lang="en-US" altLang="zh-TW" smtClean="0"/>
              <a:t> (</a:t>
            </a:r>
            <a:r>
              <a:rPr lang="zh-TW" altLang="en-US" smtClean="0"/>
              <a:t>續</a:t>
            </a:r>
            <a:r>
              <a:rPr lang="en-US" altLang="zh-TW" smtClean="0"/>
              <a:t>)</a:t>
            </a:r>
            <a:endParaRPr lang="en-US" altLang="zh-TW" dirty="0" smtClean="0"/>
          </a:p>
        </p:txBody>
      </p:sp>
      <p:sp>
        <p:nvSpPr>
          <p:cNvPr id="17411" name="Content Placeholder 2"/>
          <p:cNvSpPr>
            <a:spLocks noGrp="1"/>
          </p:cNvSpPr>
          <p:nvPr>
            <p:ph idx="1"/>
          </p:nvPr>
        </p:nvSpPr>
        <p:spPr/>
        <p:txBody>
          <a:bodyPr/>
          <a:lstStyle/>
          <a:p>
            <a:r>
              <a:rPr lang="zh-TW" altLang="en-US" dirty="0" smtClean="0"/>
              <a:t>解密時可查同一張表</a:t>
            </a:r>
            <a:r>
              <a:rPr lang="en-US" altLang="zh-TW" dirty="0" smtClean="0"/>
              <a:t> (</a:t>
            </a:r>
            <a:r>
              <a:rPr lang="zh-TW" altLang="en-US" dirty="0" smtClean="0"/>
              <a:t>密文</a:t>
            </a:r>
            <a:r>
              <a:rPr lang="en-US" altLang="zh-TW" dirty="0" smtClean="0"/>
              <a:t>→</a:t>
            </a:r>
            <a:r>
              <a:rPr lang="zh-TW" altLang="en-US" dirty="0" smtClean="0"/>
              <a:t>本文</a:t>
            </a:r>
            <a:r>
              <a:rPr lang="en-US" altLang="zh-TW" dirty="0" smtClean="0"/>
              <a:t>)</a:t>
            </a:r>
            <a:r>
              <a:rPr lang="zh-TW" altLang="en-US" dirty="0"/>
              <a:t> 。</a:t>
            </a:r>
            <a:endParaRPr lang="en-US" altLang="ja-JP" dirty="0" smtClean="0"/>
          </a:p>
          <a:p>
            <a:r>
              <a:rPr lang="zh-TW" altLang="en-US" dirty="0" smtClean="0"/>
              <a:t>輸入密文：「</a:t>
            </a:r>
            <a:r>
              <a:rPr lang="en-US" altLang="zh-TW" dirty="0" err="1" smtClean="0"/>
              <a:t>fy</a:t>
            </a:r>
            <a:r>
              <a:rPr lang="en-US" altLang="zh-TW" dirty="0" smtClean="0"/>
              <a:t>, </a:t>
            </a:r>
            <a:r>
              <a:rPr lang="en-US" altLang="zh-TW" dirty="0" err="1" smtClean="0"/>
              <a:t>ofye</a:t>
            </a:r>
            <a:r>
              <a:rPr lang="en-US" altLang="zh-TW" dirty="0" smtClean="0"/>
              <a:t> ye </a:t>
            </a:r>
            <a:r>
              <a:rPr lang="en-US" altLang="zh-TW" dirty="0" err="1" smtClean="0"/>
              <a:t>tiysq</a:t>
            </a:r>
            <a:r>
              <a:rPr lang="en-US" altLang="zh-TW" dirty="0" smtClean="0"/>
              <a:t>.</a:t>
            </a:r>
            <a:r>
              <a:rPr lang="zh-TW" altLang="en-US" dirty="0"/>
              <a:t>」 。</a:t>
            </a:r>
            <a:endParaRPr lang="en-US" altLang="zh-TW" dirty="0" smtClean="0"/>
          </a:p>
          <a:p>
            <a:r>
              <a:rPr lang="zh-TW" altLang="en-US" dirty="0" smtClean="0"/>
              <a:t>輸出本文：「</a:t>
            </a:r>
            <a:r>
              <a:rPr lang="en-US" altLang="zh-TW" dirty="0" smtClean="0"/>
              <a:t>hi, this is </a:t>
            </a:r>
            <a:r>
              <a:rPr lang="en-US" altLang="zh-TW" dirty="0" err="1" smtClean="0"/>
              <a:t>alice</a:t>
            </a:r>
            <a:r>
              <a:rPr lang="en-US" altLang="zh-TW" dirty="0" smtClean="0"/>
              <a:t>.</a:t>
            </a:r>
            <a:r>
              <a:rPr lang="zh-TW" altLang="en-US" dirty="0"/>
              <a:t>」 。</a:t>
            </a:r>
            <a:endParaRPr lang="en-US" altLang="zh-TW" dirty="0" smtClean="0"/>
          </a:p>
          <a:p>
            <a:endParaRPr lang="en-US" altLang="zh-TW" dirty="0" smtClean="0"/>
          </a:p>
        </p:txBody>
      </p:sp>
    </p:spTree>
    <p:extLst>
      <p:ext uri="{BB962C8B-B14F-4D97-AF65-F5344CB8AC3E}">
        <p14:creationId xmlns:p14="http://schemas.microsoft.com/office/powerpoint/2010/main" val="2532387039"/>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DAO </a:t>
            </a:r>
            <a:r>
              <a:rPr lang="zh-TW" altLang="en-US" dirty="0"/>
              <a:t>的全名為</a:t>
            </a:r>
            <a:r>
              <a:rPr lang="en-US" altLang="zh-TW" dirty="0"/>
              <a:t>Decentralized Autonomous Organization</a:t>
            </a:r>
            <a:r>
              <a:rPr lang="zh-TW" altLang="en-US" dirty="0"/>
              <a:t>（去中心化的自主性組織），透過區塊鏈技術所製作的共用帳本， 可追蹤每一筆交易，其智慧合約所訂定的操作規則與治理方法，讓參與者能集資購買，並共享所有權。</a:t>
            </a:r>
          </a:p>
          <a:p>
            <a:endParaRPr lang="zh-TW" altLang="en-US" dirty="0"/>
          </a:p>
        </p:txBody>
      </p:sp>
    </p:spTree>
    <p:extLst>
      <p:ext uri="{BB962C8B-B14F-4D97-AF65-F5344CB8AC3E}">
        <p14:creationId xmlns:p14="http://schemas.microsoft.com/office/powerpoint/2010/main" val="104499570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8-8 </a:t>
            </a:r>
            <a:r>
              <a:rPr lang="zh-TW" altLang="en-US" dirty="0" smtClean="0"/>
              <a:t>後量子密碼學</a:t>
            </a:r>
            <a:endParaRPr lang="zh-TW" altLang="en-US" dirty="0"/>
          </a:p>
        </p:txBody>
      </p:sp>
      <p:sp>
        <p:nvSpPr>
          <p:cNvPr id="6" name="內容版面配置區 5"/>
          <p:cNvSpPr>
            <a:spLocks noGrp="1"/>
          </p:cNvSpPr>
          <p:nvPr>
            <p:ph idx="1"/>
          </p:nvPr>
        </p:nvSpPr>
        <p:spPr/>
        <p:txBody>
          <a:bodyPr>
            <a:normAutofit fontScale="92500"/>
          </a:bodyPr>
          <a:lstStyle/>
          <a:p>
            <a:r>
              <a:rPr lang="zh-TW" altLang="en-US" dirty="0" smtClean="0"/>
              <a:t>密碼學可以說是資訊安全的基礎。</a:t>
            </a:r>
            <a:endParaRPr lang="en-US" altLang="zh-TW" dirty="0" smtClean="0"/>
          </a:p>
          <a:p>
            <a:r>
              <a:rPr lang="en-US" altLang="zh-TW" dirty="0" smtClean="0"/>
              <a:t>1994</a:t>
            </a:r>
            <a:r>
              <a:rPr lang="zh-TW" altLang="en-US" dirty="0" smtClean="0"/>
              <a:t>年，研究人員</a:t>
            </a:r>
            <a:r>
              <a:rPr lang="en-US" altLang="zh-TW" dirty="0" smtClean="0"/>
              <a:t>Peter W. Shor</a:t>
            </a:r>
            <a:r>
              <a:rPr lang="zh-TW" altLang="en-US" dirty="0" smtClean="0"/>
              <a:t>提出一個利用量子電腦進行因式分解和離散對數求解的演算法。</a:t>
            </a:r>
            <a:endParaRPr lang="en-US" altLang="zh-TW" dirty="0" smtClean="0"/>
          </a:p>
          <a:p>
            <a:pPr lvl="1"/>
            <a:r>
              <a:rPr lang="en-US" altLang="zh-TW" dirty="0" smtClean="0"/>
              <a:t>RSA</a:t>
            </a:r>
            <a:r>
              <a:rPr lang="zh-TW" altLang="en-US" dirty="0"/>
              <a:t>。</a:t>
            </a:r>
            <a:r>
              <a:rPr lang="en-US" altLang="zh-TW" dirty="0" smtClean="0"/>
              <a:t> </a:t>
            </a:r>
          </a:p>
          <a:p>
            <a:pPr lvl="1"/>
            <a:r>
              <a:rPr lang="en-US" altLang="zh-TW" dirty="0" err="1" smtClean="0"/>
              <a:t>Diffie</a:t>
            </a:r>
            <a:r>
              <a:rPr lang="en-US" altLang="zh-TW" dirty="0" smtClean="0"/>
              <a:t>-Hellman</a:t>
            </a:r>
            <a:r>
              <a:rPr lang="zh-TW" altLang="en-US" dirty="0"/>
              <a:t>演算法。</a:t>
            </a:r>
          </a:p>
        </p:txBody>
      </p:sp>
    </p:spTree>
    <p:extLst>
      <p:ext uri="{BB962C8B-B14F-4D97-AF65-F5344CB8AC3E}">
        <p14:creationId xmlns:p14="http://schemas.microsoft.com/office/powerpoint/2010/main" val="175457637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t>8-8 </a:t>
            </a:r>
            <a:r>
              <a:rPr lang="zh-TW" altLang="en-US" smtClean="0"/>
              <a:t>後量子密碼學</a:t>
            </a:r>
            <a:endParaRPr lang="zh-TW" altLang="en-US" dirty="0"/>
          </a:p>
        </p:txBody>
      </p:sp>
      <p:sp>
        <p:nvSpPr>
          <p:cNvPr id="3" name="內容版面配置區 2"/>
          <p:cNvSpPr>
            <a:spLocks noGrp="1"/>
          </p:cNvSpPr>
          <p:nvPr>
            <p:ph idx="1"/>
          </p:nvPr>
        </p:nvSpPr>
        <p:spPr>
          <a:xfrm>
            <a:off x="457200" y="1660399"/>
            <a:ext cx="8435280" cy="2934224"/>
          </a:xfrm>
        </p:spPr>
        <p:txBody>
          <a:bodyPr/>
          <a:lstStyle/>
          <a:p>
            <a:r>
              <a:rPr lang="zh-TW" altLang="en-US" dirty="0" smtClean="0"/>
              <a:t>抵抗量子電腦攻擊的想法可以分為二大派。</a:t>
            </a:r>
            <a:endParaRPr lang="en-US" altLang="zh-TW" dirty="0" smtClean="0"/>
          </a:p>
          <a:p>
            <a:pPr lvl="1" algn="l"/>
            <a:r>
              <a:rPr lang="zh-TW" altLang="en-US" dirty="0" smtClean="0"/>
              <a:t>量子密碼學（</a:t>
            </a:r>
            <a:r>
              <a:rPr lang="en-US" altLang="zh-TW" dirty="0" smtClean="0"/>
              <a:t>Quantum Cryptography</a:t>
            </a:r>
            <a:r>
              <a:rPr lang="zh-TW" altLang="en-US" dirty="0" smtClean="0"/>
              <a:t>；</a:t>
            </a:r>
            <a:r>
              <a:rPr lang="en-US" altLang="zh-TW" dirty="0" smtClean="0"/>
              <a:t>QC</a:t>
            </a:r>
            <a:r>
              <a:rPr lang="zh-TW" altLang="en-US" dirty="0"/>
              <a:t>）。</a:t>
            </a:r>
            <a:endParaRPr lang="en-US" altLang="zh-TW" dirty="0" smtClean="0"/>
          </a:p>
          <a:p>
            <a:pPr lvl="1" algn="l"/>
            <a:r>
              <a:rPr lang="zh-TW" altLang="en-US" dirty="0" smtClean="0"/>
              <a:t>後量子密碼學（</a:t>
            </a:r>
            <a:r>
              <a:rPr lang="en-US" altLang="zh-TW" dirty="0" smtClean="0"/>
              <a:t>Post-Quantum Cryptography</a:t>
            </a:r>
            <a:r>
              <a:rPr lang="zh-TW" altLang="en-US" dirty="0" smtClean="0"/>
              <a:t>；</a:t>
            </a:r>
            <a:r>
              <a:rPr lang="en-US" altLang="zh-TW" dirty="0" smtClean="0"/>
              <a:t>PQC</a:t>
            </a:r>
            <a:r>
              <a:rPr lang="zh-TW" altLang="en-US" dirty="0"/>
              <a:t>）。</a:t>
            </a:r>
            <a:endParaRPr lang="en-US" altLang="zh-TW" dirty="0" smtClean="0"/>
          </a:p>
        </p:txBody>
      </p:sp>
    </p:spTree>
    <p:extLst>
      <p:ext uri="{BB962C8B-B14F-4D97-AF65-F5344CB8AC3E}">
        <p14:creationId xmlns:p14="http://schemas.microsoft.com/office/powerpoint/2010/main" val="4148513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量子密碼學</a:t>
            </a:r>
            <a:r>
              <a:rPr lang="en-US" altLang="zh-TW" dirty="0" smtClean="0"/>
              <a:t>(QC)</a:t>
            </a:r>
            <a:endParaRPr lang="zh-TW" altLang="en-US" dirty="0"/>
          </a:p>
        </p:txBody>
      </p:sp>
      <p:sp>
        <p:nvSpPr>
          <p:cNvPr id="3" name="內容版面配置區 2"/>
          <p:cNvSpPr>
            <a:spLocks noGrp="1"/>
          </p:cNvSpPr>
          <p:nvPr>
            <p:ph idx="1"/>
          </p:nvPr>
        </p:nvSpPr>
        <p:spPr/>
        <p:txBody>
          <a:bodyPr/>
          <a:lstStyle/>
          <a:p>
            <a:r>
              <a:rPr lang="zh-TW" altLang="en-US" dirty="0" smtClean="0"/>
              <a:t>如果攻擊者使用量子密碼進行攻擊，那麼防禦者也使用基於量子電腦設計的演算法來應對。</a:t>
            </a:r>
          </a:p>
          <a:p>
            <a:r>
              <a:rPr lang="zh-TW" altLang="en-US" dirty="0" smtClean="0"/>
              <a:t>比較常見的研究是在</a:t>
            </a:r>
            <a:r>
              <a:rPr lang="zh-TW" altLang="en-US" dirty="0" smtClean="0">
                <a:solidFill>
                  <a:srgbClr val="C00000"/>
                </a:solidFill>
              </a:rPr>
              <a:t>量子密鑰分發</a:t>
            </a:r>
            <a:r>
              <a:rPr lang="zh-TW" altLang="en-US" dirty="0" smtClean="0"/>
              <a:t>（</a:t>
            </a:r>
            <a:r>
              <a:rPr lang="en-US" altLang="zh-TW" dirty="0" smtClean="0"/>
              <a:t>Quantum Key Distribution</a:t>
            </a:r>
            <a:r>
              <a:rPr lang="zh-TW" altLang="en-US" dirty="0" smtClean="0"/>
              <a:t>；</a:t>
            </a:r>
            <a:r>
              <a:rPr lang="en-US" altLang="zh-TW" dirty="0" smtClean="0"/>
              <a:t>QKD</a:t>
            </a:r>
            <a:r>
              <a:rPr lang="zh-TW" altLang="en-US" dirty="0" smtClean="0"/>
              <a:t>）領域，也就是使用量子電腦來生成和交換金鑰。</a:t>
            </a:r>
            <a:endParaRPr lang="zh-TW" altLang="en-US" dirty="0"/>
          </a:p>
        </p:txBody>
      </p:sp>
    </p:spTree>
    <p:extLst>
      <p:ext uri="{BB962C8B-B14F-4D97-AF65-F5344CB8AC3E}">
        <p14:creationId xmlns:p14="http://schemas.microsoft.com/office/powerpoint/2010/main" val="423962756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量子密碼學</a:t>
            </a:r>
            <a:r>
              <a:rPr lang="en-US" altLang="zh-TW" dirty="0"/>
              <a:t>(QC)</a:t>
            </a:r>
            <a:endParaRPr lang="zh-TW" altLang="en-US" dirty="0"/>
          </a:p>
        </p:txBody>
      </p:sp>
      <p:sp>
        <p:nvSpPr>
          <p:cNvPr id="3" name="內容版面配置區 2"/>
          <p:cNvSpPr>
            <a:spLocks noGrp="1"/>
          </p:cNvSpPr>
          <p:nvPr>
            <p:ph idx="1"/>
          </p:nvPr>
        </p:nvSpPr>
        <p:spPr/>
        <p:txBody>
          <a:bodyPr/>
          <a:lstStyle/>
          <a:p>
            <a:r>
              <a:rPr lang="zh-TW" altLang="en-US" dirty="0" smtClean="0"/>
              <a:t>量子密鑰分發並不限於用在量子電腦上，透過量子密鑰分發生成的金鑰也可以使用在現代密碼學的演算法上。</a:t>
            </a:r>
            <a:endParaRPr lang="en-US" altLang="zh-TW" dirty="0" smtClean="0"/>
          </a:p>
          <a:p>
            <a:r>
              <a:rPr lang="zh-TW" altLang="en-US" dirty="0" smtClean="0"/>
              <a:t>量子密碼學在資料的運算和保存都會需要量子相關的硬體，這使得佈署上的困難度大幅提高。</a:t>
            </a:r>
            <a:endParaRPr lang="zh-TW" altLang="en-US" dirty="0"/>
          </a:p>
        </p:txBody>
      </p:sp>
    </p:spTree>
    <p:extLst>
      <p:ext uri="{BB962C8B-B14F-4D97-AF65-F5344CB8AC3E}">
        <p14:creationId xmlns:p14="http://schemas.microsoft.com/office/powerpoint/2010/main" val="22804114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後量子密碼學</a:t>
            </a:r>
            <a:r>
              <a:rPr lang="en-US" altLang="zh-TW" dirty="0" smtClean="0"/>
              <a:t>(PQC)</a:t>
            </a:r>
            <a:endParaRPr lang="zh-TW" altLang="en-US" dirty="0"/>
          </a:p>
        </p:txBody>
      </p:sp>
      <p:sp>
        <p:nvSpPr>
          <p:cNvPr id="5" name="內容版面配置區 4"/>
          <p:cNvSpPr>
            <a:spLocks noGrp="1"/>
          </p:cNvSpPr>
          <p:nvPr>
            <p:ph idx="1"/>
          </p:nvPr>
        </p:nvSpPr>
        <p:spPr>
          <a:xfrm>
            <a:off x="457200" y="1660398"/>
            <a:ext cx="8229600" cy="3161601"/>
          </a:xfrm>
        </p:spPr>
        <p:txBody>
          <a:bodyPr>
            <a:normAutofit/>
          </a:bodyPr>
          <a:lstStyle/>
          <a:p>
            <a:r>
              <a:rPr lang="zh-TW" altLang="en-US" dirty="0" smtClean="0"/>
              <a:t>希望在不依靠量子電腦的情況下，也可以設計抵抗量子電腦破解密碼的方法。</a:t>
            </a:r>
            <a:endParaRPr lang="en-US" altLang="zh-TW" dirty="0" smtClean="0"/>
          </a:p>
          <a:p>
            <a:r>
              <a:rPr lang="zh-TW" altLang="en-US" dirty="0" smtClean="0"/>
              <a:t>美國國家安全局（</a:t>
            </a:r>
            <a:r>
              <a:rPr lang="en-US" altLang="zh-TW" dirty="0" smtClean="0"/>
              <a:t>NSA</a:t>
            </a:r>
            <a:r>
              <a:rPr lang="zh-TW" altLang="en-US" dirty="0" smtClean="0"/>
              <a:t>）比較看好</a:t>
            </a:r>
            <a:r>
              <a:rPr lang="en-US" altLang="zh-TW" dirty="0" smtClean="0"/>
              <a:t>PQC</a:t>
            </a:r>
            <a:r>
              <a:rPr lang="zh-TW" altLang="en-US" dirty="0" smtClean="0"/>
              <a:t>而非</a:t>
            </a:r>
            <a:r>
              <a:rPr lang="en-US" altLang="zh-TW" dirty="0" smtClean="0"/>
              <a:t>QKD/QC</a:t>
            </a:r>
            <a:r>
              <a:rPr lang="zh-TW" altLang="en-US" dirty="0" smtClean="0"/>
              <a:t>，主要原因是基於量子計算或是量子密鑰分發會有一些應用上的問題和限制。</a:t>
            </a:r>
            <a:endParaRPr lang="en-US" altLang="zh-TW" dirty="0" smtClean="0"/>
          </a:p>
        </p:txBody>
      </p:sp>
    </p:spTree>
    <p:extLst>
      <p:ext uri="{BB962C8B-B14F-4D97-AF65-F5344CB8AC3E}">
        <p14:creationId xmlns:p14="http://schemas.microsoft.com/office/powerpoint/2010/main" val="303063071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後量子密碼學</a:t>
            </a:r>
            <a:r>
              <a:rPr lang="en-US" altLang="zh-TW" dirty="0"/>
              <a:t>(PQC)</a:t>
            </a:r>
            <a:endParaRPr lang="zh-TW" altLang="en-US" dirty="0"/>
          </a:p>
        </p:txBody>
      </p:sp>
      <p:sp>
        <p:nvSpPr>
          <p:cNvPr id="3" name="內容版面配置區 2"/>
          <p:cNvSpPr>
            <a:spLocks noGrp="1"/>
          </p:cNvSpPr>
          <p:nvPr>
            <p:ph idx="1"/>
          </p:nvPr>
        </p:nvSpPr>
        <p:spPr/>
        <p:txBody>
          <a:bodyPr/>
          <a:lstStyle/>
          <a:p>
            <a:r>
              <a:rPr lang="zh-TW" altLang="en-US" dirty="0"/>
              <a:t>美國國家標準技術局（</a:t>
            </a:r>
            <a:r>
              <a:rPr lang="en-US" altLang="zh-TW" dirty="0"/>
              <a:t>NIST</a:t>
            </a:r>
            <a:r>
              <a:rPr lang="zh-TW" altLang="en-US" dirty="0"/>
              <a:t>）自</a:t>
            </a:r>
            <a:r>
              <a:rPr lang="en-US" altLang="zh-TW" dirty="0"/>
              <a:t>2016</a:t>
            </a:r>
            <a:r>
              <a:rPr lang="zh-TW" altLang="en-US" dirty="0"/>
              <a:t>年起就開始在徵選</a:t>
            </a:r>
            <a:r>
              <a:rPr lang="en-US" altLang="zh-TW" dirty="0"/>
              <a:t>PQC</a:t>
            </a:r>
            <a:r>
              <a:rPr lang="zh-TW" altLang="en-US" dirty="0"/>
              <a:t>演算法的標準，這也使</a:t>
            </a:r>
            <a:r>
              <a:rPr lang="en-US" altLang="zh-TW" dirty="0"/>
              <a:t>PQC</a:t>
            </a:r>
            <a:r>
              <a:rPr lang="zh-TW" altLang="en-US" dirty="0"/>
              <a:t>的研究在資訊界成為主流。</a:t>
            </a:r>
          </a:p>
          <a:p>
            <a:endParaRPr lang="zh-TW" altLang="en-US" dirty="0"/>
          </a:p>
        </p:txBody>
      </p:sp>
    </p:spTree>
    <p:extLst>
      <p:ext uri="{BB962C8B-B14F-4D97-AF65-F5344CB8AC3E}">
        <p14:creationId xmlns:p14="http://schemas.microsoft.com/office/powerpoint/2010/main" val="211913987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金鑰封裝演算法</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目的就是透過公開金鑰系統來進行密鑰交換。</a:t>
            </a:r>
            <a:endParaRPr lang="en-US" altLang="zh-TW" dirty="0" smtClean="0"/>
          </a:p>
          <a:p>
            <a:r>
              <a:rPr lang="zh-TW" altLang="en-US" dirty="0" smtClean="0"/>
              <a:t>在設計概念上，除了</a:t>
            </a:r>
            <a:r>
              <a:rPr lang="en-US" altLang="zh-TW" dirty="0" smtClean="0"/>
              <a:t>SPHINCS+</a:t>
            </a:r>
            <a:r>
              <a:rPr lang="zh-TW" altLang="en-US" dirty="0" smtClean="0"/>
              <a:t>是基於雜湊演算法進行設計，其他的演算法都是基於</a:t>
            </a:r>
            <a:r>
              <a:rPr lang="en-US" altLang="zh-TW" dirty="0" smtClean="0"/>
              <a:t>Lattice</a:t>
            </a:r>
            <a:r>
              <a:rPr lang="zh-TW" altLang="en-US" dirty="0" smtClean="0"/>
              <a:t>的數學問題進行設計。</a:t>
            </a:r>
            <a:endParaRPr lang="zh-TW" altLang="en-US" dirty="0"/>
          </a:p>
        </p:txBody>
      </p:sp>
    </p:spTree>
    <p:extLst>
      <p:ext uri="{BB962C8B-B14F-4D97-AF65-F5344CB8AC3E}">
        <p14:creationId xmlns:p14="http://schemas.microsoft.com/office/powerpoint/2010/main" val="173426769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標題 1"/>
          <p:cNvSpPr>
            <a:spLocks noGrp="1"/>
          </p:cNvSpPr>
          <p:nvPr>
            <p:ph type="title"/>
          </p:nvPr>
        </p:nvSpPr>
        <p:spPr/>
        <p:txBody>
          <a:bodyPr/>
          <a:lstStyle/>
          <a:p>
            <a:r>
              <a:rPr lang="en-US" altLang="zh-TW" dirty="0" smtClean="0"/>
              <a:t>8-9 </a:t>
            </a:r>
            <a:r>
              <a:rPr lang="zh-TW" altLang="en-US" dirty="0" smtClean="0"/>
              <a:t>資訊倫理</a:t>
            </a:r>
          </a:p>
        </p:txBody>
      </p:sp>
      <p:sp>
        <p:nvSpPr>
          <p:cNvPr id="94211" name="內容版面配置區 2"/>
          <p:cNvSpPr>
            <a:spLocks noGrp="1"/>
          </p:cNvSpPr>
          <p:nvPr>
            <p:ph idx="1"/>
          </p:nvPr>
        </p:nvSpPr>
        <p:spPr/>
        <p:txBody>
          <a:bodyPr/>
          <a:lstStyle/>
          <a:p>
            <a:r>
              <a:rPr lang="zh-TW" altLang="en-US" smtClean="0"/>
              <a:t>資訊隱私權</a:t>
            </a:r>
          </a:p>
          <a:p>
            <a:pPr lvl="1"/>
            <a:r>
              <a:rPr lang="zh-TW" altLang="en-US" smtClean="0"/>
              <a:t>網路的便利使得資訊的交換與流通十分容易，因此必須規範個人擁有隱私的權利及防止侵犯別人隱私，以確保資訊在傳播過程中能保護個人隱私而不受侵犯。</a:t>
            </a:r>
            <a:endParaRPr lang="zh-TW" altLang="en-US" dirty="0" smtClean="0"/>
          </a:p>
        </p:txBody>
      </p:sp>
    </p:spTree>
    <p:extLst>
      <p:ext uri="{BB962C8B-B14F-4D97-AF65-F5344CB8AC3E}">
        <p14:creationId xmlns:p14="http://schemas.microsoft.com/office/powerpoint/2010/main" val="3748804936"/>
      </p:ext>
    </p:extLst>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a:t>8-9 </a:t>
            </a:r>
            <a:r>
              <a:rPr lang="zh-TW" altLang="en-US" dirty="0"/>
              <a:t>資訊倫理</a:t>
            </a:r>
          </a:p>
        </p:txBody>
      </p:sp>
      <p:sp>
        <p:nvSpPr>
          <p:cNvPr id="3" name="內容版面配置區 2"/>
          <p:cNvSpPr>
            <a:spLocks noGrp="1"/>
          </p:cNvSpPr>
          <p:nvPr>
            <p:ph idx="1"/>
          </p:nvPr>
        </p:nvSpPr>
        <p:spPr/>
        <p:txBody>
          <a:bodyPr/>
          <a:lstStyle/>
          <a:p>
            <a:r>
              <a:rPr lang="zh-TW" altLang="en-US" dirty="0" smtClean="0"/>
              <a:t>資訊正確權</a:t>
            </a:r>
          </a:p>
          <a:p>
            <a:pPr lvl="1"/>
            <a:r>
              <a:rPr lang="zh-TW" altLang="en-US" dirty="0" smtClean="0"/>
              <a:t>網路上的資訊垂手可得，難以分辨這些資訊是否正確，因此資訊提供者需負起確保提供正確資訊的責任，而資訊使用者則擁有使用正確資訊的權利。</a:t>
            </a:r>
          </a:p>
          <a:p>
            <a:endParaRPr lang="zh-TW" altLang="en-US" dirty="0"/>
          </a:p>
        </p:txBody>
      </p:sp>
    </p:spTree>
    <p:extLst>
      <p:ext uri="{BB962C8B-B14F-4D97-AF65-F5344CB8AC3E}">
        <p14:creationId xmlns:p14="http://schemas.microsoft.com/office/powerpoint/2010/main" val="3390895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zh-TW" altLang="en-US" smtClean="0"/>
              <a:t>範例三：使用</a:t>
            </a:r>
            <a:r>
              <a:rPr lang="en-US" altLang="zh-TW" smtClean="0"/>
              <a:t>XOR</a:t>
            </a:r>
            <a:r>
              <a:rPr lang="zh-TW" altLang="en-US" smtClean="0"/>
              <a:t>運算</a:t>
            </a:r>
            <a:endParaRPr lang="zh-TW" altLang="en-US" dirty="0" smtClean="0"/>
          </a:p>
        </p:txBody>
      </p:sp>
      <p:sp>
        <p:nvSpPr>
          <p:cNvPr id="18435" name="Content Placeholder 2"/>
          <p:cNvSpPr>
            <a:spLocks noGrp="1"/>
          </p:cNvSpPr>
          <p:nvPr>
            <p:ph idx="1"/>
          </p:nvPr>
        </p:nvSpPr>
        <p:spPr/>
        <p:txBody>
          <a:bodyPr/>
          <a:lstStyle/>
          <a:p>
            <a:r>
              <a:rPr lang="en-US" altLang="zh-TW" dirty="0" smtClean="0"/>
              <a:t>XOR</a:t>
            </a:r>
            <a:r>
              <a:rPr lang="zh-TW" altLang="en-US" dirty="0" smtClean="0"/>
              <a:t>運算</a:t>
            </a:r>
            <a:r>
              <a:rPr lang="en-US" altLang="zh-TW" dirty="0" smtClean="0"/>
              <a:t> (</a:t>
            </a:r>
            <a:r>
              <a:rPr lang="zh-TW" altLang="en-US" dirty="0" smtClean="0"/>
              <a:t>以</a:t>
            </a:r>
            <a:r>
              <a:rPr lang="en-US" altLang="ja-JP" dirty="0" smtClean="0">
                <a:sym typeface="Symbol" pitchFamily="18" charset="2"/>
              </a:rPr>
              <a:t></a:t>
            </a:r>
            <a:r>
              <a:rPr lang="zh-TW" altLang="en-US" dirty="0" smtClean="0">
                <a:sym typeface="Symbol" pitchFamily="18" charset="2"/>
              </a:rPr>
              <a:t>符號表示</a:t>
            </a:r>
            <a:r>
              <a:rPr lang="en-US" altLang="ja-JP" dirty="0" smtClean="0">
                <a:sym typeface="Symbol" pitchFamily="18" charset="2"/>
              </a:rPr>
              <a:t>)</a:t>
            </a:r>
            <a:r>
              <a:rPr lang="zh-TW" altLang="en-US" dirty="0" smtClean="0">
                <a:sym typeface="Symbol" pitchFamily="18" charset="2"/>
              </a:rPr>
              <a:t>，二進位運算的結果：</a:t>
            </a:r>
            <a:endParaRPr lang="en-US" altLang="zh-TW" dirty="0" smtClean="0"/>
          </a:p>
          <a:p>
            <a:pPr lvl="1"/>
            <a:r>
              <a:rPr lang="en-US" altLang="zh-TW" dirty="0" smtClean="0"/>
              <a:t>0 </a:t>
            </a:r>
            <a:r>
              <a:rPr lang="en-US" altLang="zh-TW" dirty="0" smtClean="0">
                <a:sym typeface="Symbol" pitchFamily="18" charset="2"/>
              </a:rPr>
              <a:t> </a:t>
            </a:r>
            <a:r>
              <a:rPr lang="en-US" altLang="zh-TW" dirty="0" smtClean="0"/>
              <a:t>0 = 0</a:t>
            </a:r>
          </a:p>
          <a:p>
            <a:pPr lvl="1"/>
            <a:r>
              <a:rPr lang="en-US" altLang="zh-TW" dirty="0" smtClean="0"/>
              <a:t>0 </a:t>
            </a:r>
            <a:r>
              <a:rPr lang="en-US" altLang="zh-TW" dirty="0" smtClean="0">
                <a:sym typeface="Symbol" pitchFamily="18" charset="2"/>
              </a:rPr>
              <a:t> </a:t>
            </a:r>
            <a:r>
              <a:rPr lang="en-US" altLang="zh-TW" dirty="0" smtClean="0"/>
              <a:t>1 = 1</a:t>
            </a:r>
          </a:p>
          <a:p>
            <a:pPr lvl="1"/>
            <a:r>
              <a:rPr lang="en-US" altLang="zh-TW" dirty="0" smtClean="0"/>
              <a:t>1 </a:t>
            </a:r>
            <a:r>
              <a:rPr lang="en-US" altLang="zh-TW" dirty="0" smtClean="0">
                <a:sym typeface="Symbol" pitchFamily="18" charset="2"/>
              </a:rPr>
              <a:t> </a:t>
            </a:r>
            <a:r>
              <a:rPr lang="en-US" altLang="zh-TW" dirty="0" smtClean="0"/>
              <a:t>0 = 1</a:t>
            </a:r>
          </a:p>
          <a:p>
            <a:pPr lvl="1"/>
            <a:r>
              <a:rPr lang="en-US" altLang="zh-TW" dirty="0" smtClean="0"/>
              <a:t>1 </a:t>
            </a:r>
            <a:r>
              <a:rPr lang="en-US" altLang="zh-TW" dirty="0" smtClean="0">
                <a:sym typeface="Symbol" pitchFamily="18" charset="2"/>
              </a:rPr>
              <a:t> </a:t>
            </a:r>
            <a:r>
              <a:rPr lang="en-US" altLang="zh-TW" dirty="0" smtClean="0"/>
              <a:t>1 = 0</a:t>
            </a:r>
          </a:p>
          <a:p>
            <a:endParaRPr lang="en-US" altLang="zh-TW" dirty="0" smtClean="0"/>
          </a:p>
        </p:txBody>
      </p:sp>
    </p:spTree>
    <p:extLst>
      <p:ext uri="{BB962C8B-B14F-4D97-AF65-F5344CB8AC3E}">
        <p14:creationId xmlns:p14="http://schemas.microsoft.com/office/powerpoint/2010/main" val="831457536"/>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標題 1"/>
          <p:cNvSpPr>
            <a:spLocks noGrp="1"/>
          </p:cNvSpPr>
          <p:nvPr>
            <p:ph type="title"/>
          </p:nvPr>
        </p:nvSpPr>
        <p:spPr/>
        <p:txBody>
          <a:bodyPr/>
          <a:lstStyle/>
          <a:p>
            <a:r>
              <a:rPr lang="en-US" altLang="zh-TW" dirty="0" smtClean="0"/>
              <a:t>8-9 </a:t>
            </a:r>
            <a:r>
              <a:rPr lang="zh-TW" altLang="en-US" dirty="0" smtClean="0"/>
              <a:t>資訊倫理</a:t>
            </a:r>
          </a:p>
        </p:txBody>
      </p:sp>
      <p:sp>
        <p:nvSpPr>
          <p:cNvPr id="95235" name="內容版面配置區 2"/>
          <p:cNvSpPr>
            <a:spLocks noGrp="1"/>
          </p:cNvSpPr>
          <p:nvPr>
            <p:ph idx="1"/>
          </p:nvPr>
        </p:nvSpPr>
        <p:spPr/>
        <p:txBody>
          <a:bodyPr>
            <a:normAutofit/>
          </a:bodyPr>
          <a:lstStyle/>
          <a:p>
            <a:r>
              <a:rPr lang="zh-TW" altLang="en-US" dirty="0" smtClean="0"/>
              <a:t>資訊財產權</a:t>
            </a:r>
          </a:p>
          <a:p>
            <a:pPr lvl="1"/>
            <a:r>
              <a:rPr lang="zh-TW" altLang="en-US" dirty="0" smtClean="0"/>
              <a:t>資訊的再製和分享他人成果是相當容易的，所以應維護資訊或軟體製造者之所有權，並立法規範不法盜用者之法律責任，以保護他人的智慧成果。</a:t>
            </a:r>
          </a:p>
          <a:p>
            <a:endParaRPr lang="zh-TW" altLang="en-US" dirty="0" smtClean="0"/>
          </a:p>
        </p:txBody>
      </p:sp>
    </p:spTree>
    <p:extLst>
      <p:ext uri="{BB962C8B-B14F-4D97-AF65-F5344CB8AC3E}">
        <p14:creationId xmlns:p14="http://schemas.microsoft.com/office/powerpoint/2010/main" val="413184137"/>
      </p:ext>
    </p:extLst>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8-9 </a:t>
            </a:r>
            <a:r>
              <a:rPr lang="zh-TW" altLang="en-US" dirty="0"/>
              <a:t>資訊倫理</a:t>
            </a:r>
          </a:p>
        </p:txBody>
      </p:sp>
      <p:sp>
        <p:nvSpPr>
          <p:cNvPr id="3" name="內容版面配置區 2"/>
          <p:cNvSpPr>
            <a:spLocks noGrp="1"/>
          </p:cNvSpPr>
          <p:nvPr>
            <p:ph idx="1"/>
          </p:nvPr>
        </p:nvSpPr>
        <p:spPr/>
        <p:txBody>
          <a:bodyPr/>
          <a:lstStyle/>
          <a:p>
            <a:r>
              <a:rPr lang="zh-TW" altLang="en-US" dirty="0"/>
              <a:t>資訊存取權</a:t>
            </a:r>
          </a:p>
          <a:p>
            <a:pPr lvl="1"/>
            <a:r>
              <a:rPr lang="zh-TW" altLang="en-US" dirty="0"/>
              <a:t>是指每個人都可以擁有以合法管道存取資訊的權利。例如：合法付費下載電子書閱讀；依創用</a:t>
            </a:r>
            <a:r>
              <a:rPr lang="en-US" altLang="zh-TW" dirty="0"/>
              <a:t>CC</a:t>
            </a:r>
            <a:r>
              <a:rPr lang="zh-TW" altLang="en-US" dirty="0"/>
              <a:t>授權標章原則，合法且合理使用他人作品等。</a:t>
            </a:r>
          </a:p>
          <a:p>
            <a:endParaRPr lang="zh-TW" altLang="en-US" dirty="0"/>
          </a:p>
        </p:txBody>
      </p:sp>
    </p:spTree>
    <p:extLst>
      <p:ext uri="{BB962C8B-B14F-4D97-AF65-F5344CB8AC3E}">
        <p14:creationId xmlns:p14="http://schemas.microsoft.com/office/powerpoint/2010/main" val="208132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標題 1"/>
          <p:cNvSpPr>
            <a:spLocks noGrp="1"/>
          </p:cNvSpPr>
          <p:nvPr>
            <p:ph type="title"/>
          </p:nvPr>
        </p:nvSpPr>
        <p:spPr/>
        <p:txBody>
          <a:bodyPr/>
          <a:lstStyle/>
          <a:p>
            <a:r>
              <a:rPr lang="en-US" altLang="zh-TW" smtClean="0"/>
              <a:t>8-9 </a:t>
            </a:r>
            <a:r>
              <a:rPr lang="zh-TW" altLang="en-US" smtClean="0"/>
              <a:t>資訊倫理</a:t>
            </a:r>
            <a:endParaRPr lang="zh-TW" altLang="en-US" dirty="0" smtClean="0"/>
          </a:p>
        </p:txBody>
      </p:sp>
      <p:sp>
        <p:nvSpPr>
          <p:cNvPr id="99331" name="內容版面配置區 2"/>
          <p:cNvSpPr>
            <a:spLocks noGrp="1"/>
          </p:cNvSpPr>
          <p:nvPr>
            <p:ph idx="1"/>
          </p:nvPr>
        </p:nvSpPr>
        <p:spPr/>
        <p:txBody>
          <a:bodyPr>
            <a:normAutofit/>
          </a:bodyPr>
          <a:lstStyle/>
          <a:p>
            <a:r>
              <a:rPr lang="zh-TW" altLang="en-US" dirty="0" smtClean="0"/>
              <a:t>除了上述的議題外，今日的資訊倫理還包含了提高使用者的倫理道德或社會使命感、建立正確價值觀、建立自律自重的守法美德等。</a:t>
            </a:r>
            <a:endParaRPr lang="en-US" altLang="zh-TW" dirty="0" smtClean="0"/>
          </a:p>
          <a:p>
            <a:r>
              <a:rPr lang="zh-TW" altLang="en-US" dirty="0" smtClean="0"/>
              <a:t>這些議題可參考美國電腦倫理協會於</a:t>
            </a:r>
            <a:r>
              <a:rPr lang="en-US" altLang="zh-TW" dirty="0" smtClean="0"/>
              <a:t>1992</a:t>
            </a:r>
            <a:r>
              <a:rPr lang="zh-TW" altLang="en-US" dirty="0" smtClean="0"/>
              <a:t>年提出的電腦倫理的十大戒律。</a:t>
            </a:r>
          </a:p>
          <a:p>
            <a:endParaRPr lang="zh-TW" altLang="en-US" dirty="0" smtClean="0"/>
          </a:p>
        </p:txBody>
      </p:sp>
    </p:spTree>
    <p:extLst>
      <p:ext uri="{BB962C8B-B14F-4D97-AF65-F5344CB8AC3E}">
        <p14:creationId xmlns:p14="http://schemas.microsoft.com/office/powerpoint/2010/main" val="3259489316"/>
      </p:ext>
    </p:extLst>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電腦倫理的十大戒律</a:t>
            </a:r>
            <a:endParaRPr lang="zh-TW" altLang="en-US" dirty="0"/>
          </a:p>
        </p:txBody>
      </p:sp>
      <p:sp>
        <p:nvSpPr>
          <p:cNvPr id="4" name="內容版面配置區 3"/>
          <p:cNvSpPr>
            <a:spLocks noGrp="1"/>
          </p:cNvSpPr>
          <p:nvPr>
            <p:ph idx="1"/>
          </p:nvPr>
        </p:nvSpPr>
        <p:spPr/>
        <p:txBody>
          <a:bodyPr>
            <a:normAutofit lnSpcReduction="10000"/>
          </a:bodyPr>
          <a:lstStyle/>
          <a:p>
            <a:r>
              <a:rPr lang="zh-TW" altLang="en-US" dirty="0" smtClean="0"/>
              <a:t>不可使用電腦傷害他人。</a:t>
            </a:r>
          </a:p>
          <a:p>
            <a:r>
              <a:rPr lang="zh-TW" altLang="en-US" dirty="0" smtClean="0"/>
              <a:t>不可干擾他人的電腦工作。</a:t>
            </a:r>
          </a:p>
          <a:p>
            <a:r>
              <a:rPr lang="zh-TW" altLang="en-US" dirty="0" smtClean="0"/>
              <a:t>不可窺探他人的電腦檔案。</a:t>
            </a:r>
          </a:p>
          <a:p>
            <a:r>
              <a:rPr lang="zh-TW" altLang="en-US" dirty="0" smtClean="0"/>
              <a:t>不可使用電腦偷竊。</a:t>
            </a:r>
          </a:p>
          <a:p>
            <a:r>
              <a:rPr lang="zh-TW" altLang="en-US" dirty="0" smtClean="0"/>
              <a:t>不可使用電腦作假見證。</a:t>
            </a:r>
          </a:p>
          <a:p>
            <a:endParaRPr lang="zh-TW" altLang="en-US" dirty="0"/>
          </a:p>
        </p:txBody>
      </p:sp>
    </p:spTree>
    <p:extLst>
      <p:ext uri="{BB962C8B-B14F-4D97-AF65-F5344CB8AC3E}">
        <p14:creationId xmlns:p14="http://schemas.microsoft.com/office/powerpoint/2010/main" val="3736558238"/>
      </p:ext>
    </p:extLst>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電腦倫理的十大戒律</a:t>
            </a:r>
          </a:p>
        </p:txBody>
      </p:sp>
      <p:sp>
        <p:nvSpPr>
          <p:cNvPr id="3" name="內容版面配置區 2"/>
          <p:cNvSpPr>
            <a:spLocks noGrp="1"/>
          </p:cNvSpPr>
          <p:nvPr>
            <p:ph idx="1"/>
          </p:nvPr>
        </p:nvSpPr>
        <p:spPr/>
        <p:txBody>
          <a:bodyPr>
            <a:normAutofit fontScale="92500"/>
          </a:bodyPr>
          <a:lstStyle/>
          <a:p>
            <a:r>
              <a:rPr lang="zh-TW" altLang="en-US" dirty="0"/>
              <a:t>不可複製或使用盜版軟體。</a:t>
            </a:r>
          </a:p>
          <a:p>
            <a:r>
              <a:rPr lang="zh-TW" altLang="en-US" dirty="0"/>
              <a:t>未經授權或適度補償，不可使用他人的電腦資源。</a:t>
            </a:r>
          </a:p>
          <a:p>
            <a:r>
              <a:rPr lang="zh-TW" altLang="en-US" dirty="0"/>
              <a:t>不可侵佔他人的智慧結晶。</a:t>
            </a:r>
          </a:p>
          <a:p>
            <a:r>
              <a:rPr lang="zh-TW" altLang="en-US" dirty="0"/>
              <a:t>設計程式或系統時，必須衡量其對社會的影響。</a:t>
            </a:r>
          </a:p>
          <a:p>
            <a:r>
              <a:rPr lang="zh-TW" altLang="en-US" dirty="0"/>
              <a:t>使用電腦時，必須保持對他人的體諒與尊重。</a:t>
            </a:r>
          </a:p>
          <a:p>
            <a:endParaRPr lang="zh-TW" altLang="en-US" dirty="0"/>
          </a:p>
        </p:txBody>
      </p:sp>
    </p:spTree>
    <p:extLst>
      <p:ext uri="{BB962C8B-B14F-4D97-AF65-F5344CB8AC3E}">
        <p14:creationId xmlns:p14="http://schemas.microsoft.com/office/powerpoint/2010/main" val="2943260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zh-TW" dirty="0" smtClean="0"/>
              <a:t>XOR</a:t>
            </a:r>
            <a:r>
              <a:rPr lang="zh-TW" altLang="en-US" dirty="0" smtClean="0"/>
              <a:t>加密運算</a:t>
            </a:r>
          </a:p>
        </p:txBody>
      </p:sp>
      <p:sp>
        <p:nvSpPr>
          <p:cNvPr id="19459" name="Content Placeholder 2"/>
          <p:cNvSpPr>
            <a:spLocks noGrp="1"/>
          </p:cNvSpPr>
          <p:nvPr>
            <p:ph idx="1"/>
          </p:nvPr>
        </p:nvSpPr>
        <p:spPr/>
        <p:txBody>
          <a:bodyPr>
            <a:normAutofit/>
          </a:bodyPr>
          <a:lstStyle/>
          <a:p>
            <a:r>
              <a:rPr lang="zh-TW" altLang="en-US" dirty="0" smtClean="0"/>
              <a:t>假設密碼為十進位的</a:t>
            </a:r>
            <a:r>
              <a:rPr lang="en-US" altLang="zh-TW" dirty="0" smtClean="0"/>
              <a:t>171</a:t>
            </a:r>
            <a:r>
              <a:rPr lang="zh-TW" altLang="en-US" dirty="0" smtClean="0"/>
              <a:t>。</a:t>
            </a:r>
            <a:r>
              <a:rPr lang="en-US" altLang="zh-TW" dirty="0" smtClean="0"/>
              <a:t>(</a:t>
            </a:r>
            <a:r>
              <a:rPr lang="zh-TW" altLang="en-US" dirty="0" smtClean="0"/>
              <a:t>等同於十六進位的</a:t>
            </a:r>
            <a:r>
              <a:rPr lang="en-US" altLang="zh-TW" dirty="0" smtClean="0"/>
              <a:t>AB</a:t>
            </a:r>
            <a:r>
              <a:rPr lang="zh-TW" altLang="en-US" dirty="0" smtClean="0"/>
              <a:t>，或是二進位的</a:t>
            </a:r>
            <a:r>
              <a:rPr lang="en-US" altLang="zh-TW" dirty="0" smtClean="0"/>
              <a:t>10101011)</a:t>
            </a:r>
            <a:r>
              <a:rPr lang="zh-TW" altLang="en-US" dirty="0" smtClean="0"/>
              <a:t> 。</a:t>
            </a:r>
            <a:endParaRPr lang="en-US" altLang="zh-TW" dirty="0" smtClean="0"/>
          </a:p>
          <a:p>
            <a:r>
              <a:rPr lang="zh-TW" altLang="en-US" dirty="0" smtClean="0"/>
              <a:t>若輸入本文為「</a:t>
            </a:r>
            <a:r>
              <a:rPr lang="en-US" altLang="zh-TW" dirty="0" smtClean="0"/>
              <a:t>h</a:t>
            </a:r>
            <a:r>
              <a:rPr lang="zh-TW" altLang="en-US" dirty="0" smtClean="0"/>
              <a:t>」，</a:t>
            </a:r>
            <a:r>
              <a:rPr lang="en-US" altLang="zh-TW" dirty="0" smtClean="0"/>
              <a:t>ASCII</a:t>
            </a:r>
            <a:r>
              <a:rPr lang="zh-TW" altLang="en-US" dirty="0" smtClean="0"/>
              <a:t>編號為十進位的</a:t>
            </a:r>
            <a:r>
              <a:rPr lang="en-US" altLang="zh-TW" dirty="0" smtClean="0"/>
              <a:t>104</a:t>
            </a:r>
            <a:r>
              <a:rPr lang="zh-TW" altLang="en-US" dirty="0" smtClean="0"/>
              <a:t> 。</a:t>
            </a:r>
            <a:r>
              <a:rPr lang="en-US" altLang="zh-TW" dirty="0" smtClean="0"/>
              <a:t>(</a:t>
            </a:r>
            <a:r>
              <a:rPr lang="zh-TW" altLang="en-US" dirty="0" smtClean="0"/>
              <a:t>等同於十六進位的</a:t>
            </a:r>
            <a:r>
              <a:rPr lang="en-US" altLang="zh-TW" dirty="0" smtClean="0"/>
              <a:t>68</a:t>
            </a:r>
            <a:r>
              <a:rPr lang="zh-TW" altLang="en-US" dirty="0" smtClean="0"/>
              <a:t>，或是二進位的</a:t>
            </a:r>
            <a:r>
              <a:rPr lang="en-US" altLang="zh-TW" dirty="0" smtClean="0"/>
              <a:t>01101000)</a:t>
            </a:r>
            <a:r>
              <a:rPr lang="zh-TW" altLang="en-US" dirty="0" smtClean="0"/>
              <a:t> 。</a:t>
            </a:r>
            <a:endParaRPr lang="en-US" altLang="zh-TW" dirty="0" smtClean="0"/>
          </a:p>
        </p:txBody>
      </p:sp>
    </p:spTree>
    <p:extLst>
      <p:ext uri="{BB962C8B-B14F-4D97-AF65-F5344CB8AC3E}">
        <p14:creationId xmlns:p14="http://schemas.microsoft.com/office/powerpoint/2010/main" val="168743473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XOR</a:t>
            </a:r>
            <a:r>
              <a:rPr lang="zh-TW" altLang="en-US" dirty="0"/>
              <a:t>加密運算</a:t>
            </a:r>
          </a:p>
        </p:txBody>
      </p:sp>
      <p:sp>
        <p:nvSpPr>
          <p:cNvPr id="3" name="內容版面配置區 2"/>
          <p:cNvSpPr>
            <a:spLocks noGrp="1"/>
          </p:cNvSpPr>
          <p:nvPr>
            <p:ph idx="1"/>
          </p:nvPr>
        </p:nvSpPr>
        <p:spPr/>
        <p:txBody>
          <a:bodyPr/>
          <a:lstStyle/>
          <a:p>
            <a:r>
              <a:rPr lang="zh-TW" altLang="en-US" dirty="0"/>
              <a:t>加密時使用</a:t>
            </a:r>
            <a:r>
              <a:rPr lang="en-US" altLang="zh-TW" dirty="0"/>
              <a:t>XOR</a:t>
            </a:r>
            <a:r>
              <a:rPr lang="zh-TW" altLang="en-US" dirty="0"/>
              <a:t>運算來加密「</a:t>
            </a:r>
            <a:r>
              <a:rPr lang="en-US" altLang="zh-TW" dirty="0"/>
              <a:t>h</a:t>
            </a:r>
            <a:r>
              <a:rPr lang="zh-TW" altLang="en-US" dirty="0"/>
              <a:t>」，得到</a:t>
            </a:r>
            <a:r>
              <a:rPr lang="en-US" altLang="zh-TW" dirty="0"/>
              <a:t>195</a:t>
            </a:r>
            <a:r>
              <a:rPr lang="zh-TW" altLang="en-US" dirty="0"/>
              <a:t> 。</a:t>
            </a:r>
            <a:endParaRPr lang="en-US" altLang="zh-TW" dirty="0"/>
          </a:p>
          <a:p>
            <a:endParaRPr lang="zh-TW" altLang="en-US" dirty="0"/>
          </a:p>
        </p:txBody>
      </p:sp>
      <p:graphicFrame>
        <p:nvGraphicFramePr>
          <p:cNvPr id="4" name="Table 3"/>
          <p:cNvGraphicFramePr>
            <a:graphicFrameLocks noGrp="1"/>
          </p:cNvGraphicFramePr>
          <p:nvPr>
            <p:extLst>
              <p:ext uri="{D42A27DB-BD31-4B8C-83A1-F6EECF244321}">
                <p14:modId xmlns:p14="http://schemas.microsoft.com/office/powerpoint/2010/main" val="2045025421"/>
              </p:ext>
            </p:extLst>
          </p:nvPr>
        </p:nvGraphicFramePr>
        <p:xfrm>
          <a:off x="1736685" y="2571750"/>
          <a:ext cx="5220581" cy="935818"/>
        </p:xfrm>
        <a:graphic>
          <a:graphicData uri="http://schemas.openxmlformats.org/drawingml/2006/table">
            <a:tbl>
              <a:tblPr/>
              <a:tblGrid>
                <a:gridCol w="455114">
                  <a:extLst>
                    <a:ext uri="{9D8B030D-6E8A-4147-A177-3AD203B41FA5}">
                      <a16:colId xmlns:a16="http://schemas.microsoft.com/office/drawing/2014/main" xmlns="" val="20000"/>
                    </a:ext>
                  </a:extLst>
                </a:gridCol>
                <a:gridCol w="2117887">
                  <a:extLst>
                    <a:ext uri="{9D8B030D-6E8A-4147-A177-3AD203B41FA5}">
                      <a16:colId xmlns:a16="http://schemas.microsoft.com/office/drawing/2014/main" xmlns="" val="20001"/>
                    </a:ext>
                  </a:extLst>
                </a:gridCol>
                <a:gridCol w="2647580">
                  <a:extLst>
                    <a:ext uri="{9D8B030D-6E8A-4147-A177-3AD203B41FA5}">
                      <a16:colId xmlns:a16="http://schemas.microsoft.com/office/drawing/2014/main" xmlns="" val="20002"/>
                    </a:ext>
                  </a:extLst>
                </a:gridCol>
              </a:tblGrid>
              <a:tr h="285897">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endParaRPr>
                    </a:p>
                  </a:txBody>
                  <a:tcPr marL="75765" marR="75765" marT="20422" marB="204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0 1 1 0 1 0 0 0</a:t>
                      </a:r>
                    </a:p>
                  </a:txBody>
                  <a:tcPr marL="75765" marR="75765" marT="20422" marB="204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a:t>
                      </a:r>
                      <a:r>
                        <a:rPr kumimoji="0" lang="zh-TW" altLang="en-US"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本文</a:t>
                      </a: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 </a:t>
                      </a:r>
                      <a:r>
                        <a:rPr kumimoji="0" lang="zh-TW" altLang="en-US"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十六進位的</a:t>
                      </a: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68</a:t>
                      </a: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 (h)</a:t>
                      </a:r>
                    </a:p>
                  </a:txBody>
                  <a:tcPr marL="75765" marR="75765" marT="20422" marB="204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23025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sym typeface="Symbol" pitchFamily="18" charset="2"/>
                        </a:rPr>
                        <a:t> )</a:t>
                      </a:r>
                      <a:endParaRPr kumimoji="0" lang="en-US" altLang="zh-TW" sz="1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a:txBody>
                  <a:tcPr marL="75765" marR="75765" marT="20422" marB="204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C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1 0 1 0 1 0 1 1</a:t>
                      </a:r>
                    </a:p>
                  </a:txBody>
                  <a:tcPr marL="75765" marR="75765" marT="20422" marB="204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C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a:t>
                      </a:r>
                      <a:r>
                        <a:rPr kumimoji="0" lang="zh-TW" altLang="en-US" sz="1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密碼</a:t>
                      </a:r>
                      <a:r>
                        <a:rPr kumimoji="0" lang="en-US" altLang="zh-TW" sz="1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 </a:t>
                      </a:r>
                      <a:r>
                        <a:rPr kumimoji="0" lang="zh-TW" altLang="en-US" sz="1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十六進位的</a:t>
                      </a:r>
                      <a:r>
                        <a:rPr kumimoji="0" lang="en-US" altLang="zh-TW" sz="1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AB</a:t>
                      </a:r>
                    </a:p>
                  </a:txBody>
                  <a:tcPr marL="75765" marR="75765" marT="20422" marB="204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CECDE"/>
                    </a:solidFill>
                  </a:tcPr>
                </a:tc>
                <a:extLst>
                  <a:ext uri="{0D108BD9-81ED-4DB2-BD59-A6C34878D82A}">
                    <a16:rowId xmlns:a16="http://schemas.microsoft.com/office/drawing/2014/main" xmlns="" val="10001"/>
                  </a:ext>
                </a:extLst>
              </a:tr>
              <a:tr h="419666">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12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a:txBody>
                  <a:tcPr marL="75765" marR="75765" marT="20422" marB="204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1 1 0 0 0 0 1 1</a:t>
                      </a:r>
                    </a:p>
                  </a:txBody>
                  <a:tcPr marL="75765" marR="75765" marT="20422" marB="204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a:t>
                      </a:r>
                      <a:r>
                        <a:rPr kumimoji="0" lang="zh-TW" altLang="en-US"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密文</a:t>
                      </a: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 </a:t>
                      </a:r>
                      <a:r>
                        <a:rPr kumimoji="0" lang="zh-TW" altLang="en-US"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十六進位的</a:t>
                      </a: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C3</a:t>
                      </a:r>
                      <a:b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b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a:t>
                      </a:r>
                      <a:r>
                        <a:rPr kumimoji="0" lang="zh-TW" altLang="en-US"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密文</a:t>
                      </a: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 </a:t>
                      </a:r>
                      <a:r>
                        <a:rPr kumimoji="0" lang="zh-TW" altLang="en-US"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等於十進位的</a:t>
                      </a:r>
                      <a:r>
                        <a:rPr kumimoji="0" lang="en-US" altLang="zh-TW" sz="12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195</a:t>
                      </a:r>
                    </a:p>
                  </a:txBody>
                  <a:tcPr marL="75765" marR="75765" marT="20422" marB="204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00436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dirty="0" smtClean="0"/>
              <a:t>XOR</a:t>
            </a:r>
            <a:r>
              <a:rPr lang="zh-TW" altLang="en-US" dirty="0" smtClean="0"/>
              <a:t>解密運算</a:t>
            </a:r>
          </a:p>
        </p:txBody>
      </p:sp>
      <p:sp>
        <p:nvSpPr>
          <p:cNvPr id="20483" name="Content Placeholder 2"/>
          <p:cNvSpPr>
            <a:spLocks noGrp="1"/>
          </p:cNvSpPr>
          <p:nvPr>
            <p:ph idx="1"/>
          </p:nvPr>
        </p:nvSpPr>
        <p:spPr/>
        <p:txBody>
          <a:bodyPr>
            <a:normAutofit/>
          </a:bodyPr>
          <a:lstStyle/>
          <a:p>
            <a:r>
              <a:rPr lang="zh-TW" altLang="en-US" dirty="0" smtClean="0"/>
              <a:t>假設密碼為十進位的</a:t>
            </a:r>
            <a:r>
              <a:rPr lang="en-US" altLang="zh-TW" dirty="0" smtClean="0"/>
              <a:t>171</a:t>
            </a:r>
            <a:r>
              <a:rPr lang="zh-TW" altLang="en-US" dirty="0" smtClean="0"/>
              <a:t> 。</a:t>
            </a:r>
            <a:r>
              <a:rPr lang="en-US" altLang="zh-TW" dirty="0" smtClean="0"/>
              <a:t>(</a:t>
            </a:r>
            <a:r>
              <a:rPr lang="zh-TW" altLang="en-US" dirty="0" smtClean="0"/>
              <a:t>等同於十六進位的</a:t>
            </a:r>
            <a:r>
              <a:rPr lang="en-US" altLang="zh-TW" dirty="0" smtClean="0"/>
              <a:t>AB</a:t>
            </a:r>
            <a:r>
              <a:rPr lang="zh-TW" altLang="en-US" dirty="0" smtClean="0"/>
              <a:t>，或是二進位的</a:t>
            </a:r>
            <a:r>
              <a:rPr lang="en-US" altLang="zh-TW" dirty="0" smtClean="0"/>
              <a:t>10101011)</a:t>
            </a:r>
            <a:r>
              <a:rPr lang="zh-TW" altLang="en-US" dirty="0" smtClean="0"/>
              <a:t> 。</a:t>
            </a:r>
            <a:endParaRPr lang="en-US" altLang="zh-TW" dirty="0" smtClean="0"/>
          </a:p>
          <a:p>
            <a:r>
              <a:rPr lang="zh-TW" altLang="en-US" dirty="0" smtClean="0"/>
              <a:t>若輸入密文為十進位的</a:t>
            </a:r>
            <a:r>
              <a:rPr lang="en-US" altLang="zh-TW" dirty="0" smtClean="0"/>
              <a:t>195</a:t>
            </a:r>
            <a:r>
              <a:rPr lang="zh-TW" altLang="en-US" dirty="0" smtClean="0"/>
              <a:t> 。</a:t>
            </a:r>
            <a:r>
              <a:rPr lang="en-US" altLang="zh-TW" dirty="0" smtClean="0"/>
              <a:t>(</a:t>
            </a:r>
            <a:r>
              <a:rPr lang="zh-TW" altLang="en-US" dirty="0" smtClean="0"/>
              <a:t>等同於十六進位的</a:t>
            </a:r>
            <a:r>
              <a:rPr lang="en-US" altLang="zh-TW" dirty="0" smtClean="0"/>
              <a:t>C3</a:t>
            </a:r>
            <a:r>
              <a:rPr lang="zh-TW" altLang="en-US" dirty="0" smtClean="0"/>
              <a:t>，或是二進位的</a:t>
            </a:r>
            <a:r>
              <a:rPr lang="en-US" altLang="zh-TW" dirty="0" smtClean="0"/>
              <a:t>11000011)</a:t>
            </a:r>
            <a:r>
              <a:rPr lang="zh-TW" altLang="en-US" dirty="0" smtClean="0"/>
              <a:t> 。</a:t>
            </a:r>
            <a:endParaRPr lang="en-US" altLang="zh-TW" dirty="0" smtClean="0"/>
          </a:p>
        </p:txBody>
      </p:sp>
    </p:spTree>
    <p:extLst>
      <p:ext uri="{BB962C8B-B14F-4D97-AF65-F5344CB8AC3E}">
        <p14:creationId xmlns:p14="http://schemas.microsoft.com/office/powerpoint/2010/main" val="19627566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XOR</a:t>
            </a:r>
            <a:r>
              <a:rPr lang="zh-TW" altLang="en-US" dirty="0"/>
              <a:t>解密運算</a:t>
            </a:r>
          </a:p>
        </p:txBody>
      </p:sp>
      <p:sp>
        <p:nvSpPr>
          <p:cNvPr id="3" name="內容版面配置區 2"/>
          <p:cNvSpPr>
            <a:spLocks noGrp="1"/>
          </p:cNvSpPr>
          <p:nvPr>
            <p:ph idx="1"/>
          </p:nvPr>
        </p:nvSpPr>
        <p:spPr/>
        <p:txBody>
          <a:bodyPr/>
          <a:lstStyle/>
          <a:p>
            <a:r>
              <a:rPr lang="zh-TW" altLang="en-US" dirty="0"/>
              <a:t>解密時使用</a:t>
            </a:r>
            <a:r>
              <a:rPr lang="en-US" altLang="zh-TW" dirty="0"/>
              <a:t>XOR</a:t>
            </a:r>
            <a:r>
              <a:rPr lang="zh-TW" altLang="en-US" dirty="0"/>
              <a:t>運算來解密</a:t>
            </a:r>
            <a:r>
              <a:rPr lang="en-US" altLang="zh-TW" dirty="0"/>
              <a:t>195</a:t>
            </a:r>
            <a:r>
              <a:rPr lang="zh-TW" altLang="en-US" dirty="0"/>
              <a:t>，得到「</a:t>
            </a:r>
            <a:r>
              <a:rPr lang="en-US" altLang="zh-TW" dirty="0"/>
              <a:t>h</a:t>
            </a:r>
            <a:r>
              <a:rPr lang="zh-TW" altLang="en-US" dirty="0"/>
              <a:t>」 。</a:t>
            </a:r>
          </a:p>
          <a:p>
            <a:endParaRPr lang="zh-TW" altLang="en-US" dirty="0"/>
          </a:p>
        </p:txBody>
      </p:sp>
      <p:graphicFrame>
        <p:nvGraphicFramePr>
          <p:cNvPr id="4" name="Table 3"/>
          <p:cNvGraphicFramePr>
            <a:graphicFrameLocks noGrp="1"/>
          </p:cNvGraphicFramePr>
          <p:nvPr>
            <p:extLst>
              <p:ext uri="{D42A27DB-BD31-4B8C-83A1-F6EECF244321}">
                <p14:modId xmlns:p14="http://schemas.microsoft.com/office/powerpoint/2010/main" val="3680129075"/>
              </p:ext>
            </p:extLst>
          </p:nvPr>
        </p:nvGraphicFramePr>
        <p:xfrm>
          <a:off x="1331640" y="2571750"/>
          <a:ext cx="6096000" cy="954746"/>
        </p:xfrm>
        <a:graphic>
          <a:graphicData uri="http://schemas.openxmlformats.org/drawingml/2006/table">
            <a:tbl>
              <a:tblPr/>
              <a:tblGrid>
                <a:gridCol w="549275">
                  <a:extLst>
                    <a:ext uri="{9D8B030D-6E8A-4147-A177-3AD203B41FA5}">
                      <a16:colId xmlns:a16="http://schemas.microsoft.com/office/drawing/2014/main" xmlns="" val="20000"/>
                    </a:ext>
                  </a:extLst>
                </a:gridCol>
                <a:gridCol w="2466060">
                  <a:extLst>
                    <a:ext uri="{9D8B030D-6E8A-4147-A177-3AD203B41FA5}">
                      <a16:colId xmlns:a16="http://schemas.microsoft.com/office/drawing/2014/main" xmlns="" val="20001"/>
                    </a:ext>
                  </a:extLst>
                </a:gridCol>
                <a:gridCol w="3080665">
                  <a:extLst>
                    <a:ext uri="{9D8B030D-6E8A-4147-A177-3AD203B41FA5}">
                      <a16:colId xmlns:a16="http://schemas.microsoft.com/office/drawing/2014/main" xmlns="" val="20002"/>
                    </a:ext>
                  </a:extLst>
                </a:gridCol>
              </a:tblGrid>
              <a:tr h="283883">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endParaRPr>
                    </a:p>
                  </a:txBody>
                  <a:tcPr marT="27641" marB="276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1 1 0 0 0 0 1 1</a:t>
                      </a:r>
                    </a:p>
                  </a:txBody>
                  <a:tcPr marT="27641" marB="276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a:t>
                      </a:r>
                      <a:r>
                        <a:rPr kumimoji="0" lang="zh-TW" altLang="en-US"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密文</a:t>
                      </a:r>
                      <a:r>
                        <a:rPr kumimoji="0" lang="en-US" altLang="zh-TW"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 </a:t>
                      </a:r>
                      <a:r>
                        <a:rPr kumimoji="0" lang="zh-TW" altLang="en-US"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rPr>
                        <a:t>十六進位的</a:t>
                      </a:r>
                      <a:r>
                        <a:rPr kumimoji="0" lang="en-US" altLang="zh-TW"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C3</a:t>
                      </a:r>
                      <a:endParaRPr kumimoji="0" lang="en-US" altLang="zh-TW"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a:txBody>
                  <a:tcPr marT="27641" marB="276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28388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TW"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sym typeface="Symbol" pitchFamily="18" charset="2"/>
                        </a:rPr>
                        <a:t> )</a:t>
                      </a:r>
                      <a:endParaRPr kumimoji="0" lang="en-US" altLang="zh-TW"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a:txBody>
                  <a:tcPr marT="27641" marB="276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CECD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1 0 1 0 1 0 1 1</a:t>
                      </a:r>
                    </a:p>
                  </a:txBody>
                  <a:tcPr marT="27641" marB="276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C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a:t>
                      </a:r>
                      <a:r>
                        <a:rPr kumimoji="0" lang="zh-TW" altLang="en-US"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密碼</a:t>
                      </a:r>
                      <a:r>
                        <a:rPr kumimoji="0" lang="en-US"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 </a:t>
                      </a:r>
                      <a:r>
                        <a:rPr kumimoji="0" lang="zh-TW" altLang="en-US"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十六進位的</a:t>
                      </a:r>
                      <a:r>
                        <a:rPr kumimoji="0" lang="en-US"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AB</a:t>
                      </a:r>
                    </a:p>
                  </a:txBody>
                  <a:tcPr marT="27641" marB="276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CECDE"/>
                    </a:solidFill>
                  </a:tcPr>
                </a:tc>
                <a:extLst>
                  <a:ext uri="{0D108BD9-81ED-4DB2-BD59-A6C34878D82A}">
                    <a16:rowId xmlns:a16="http://schemas.microsoft.com/office/drawing/2014/main" xmlns="" val="10001"/>
                  </a:ext>
                </a:extLst>
              </a:tr>
              <a:tr h="38698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zh-TW" altLang="zh-TW" sz="1500" b="1" i="0" u="none"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a:txBody>
                  <a:tcPr marT="27641" marB="276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0 1 1 0 1 0 0 0</a:t>
                      </a:r>
                    </a:p>
                  </a:txBody>
                  <a:tcPr marT="27641" marB="276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a:t>
                      </a:r>
                      <a:r>
                        <a:rPr kumimoji="0" lang="zh-TW" altLang="en-US"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本文</a:t>
                      </a:r>
                      <a:r>
                        <a:rPr kumimoji="0" lang="en-US"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 </a:t>
                      </a:r>
                      <a:r>
                        <a:rPr kumimoji="0" lang="zh-TW" altLang="en-US"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十六進位的</a:t>
                      </a:r>
                      <a:r>
                        <a:rPr kumimoji="0" lang="en-US"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rPr>
                        <a:t>68</a:t>
                      </a:r>
                      <a:r>
                        <a:rPr kumimoji="0" lang="en-US"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rPr>
                        <a:t> (h)</a:t>
                      </a:r>
                      <a:endParaRPr kumimoji="0" lang="en-US" altLang="zh-TW" sz="1500" b="1" i="0" u="none" strike="noStrike" cap="none" normalizeH="0" baseline="0" dirty="0" smtClean="0">
                        <a:ln>
                          <a:noFill/>
                        </a:ln>
                        <a:solidFill>
                          <a:schemeClr val="tx1"/>
                        </a:solidFill>
                        <a:effectLst/>
                        <a:latin typeface="微軟正黑體" panose="020B0604030504040204" pitchFamily="34" charset="-120"/>
                        <a:ea typeface="微軟正黑體" panose="020B0604030504040204" pitchFamily="34" charset="-120"/>
                        <a:cs typeface="Consolas" pitchFamily="49" charset="0"/>
                      </a:endParaRPr>
                    </a:p>
                  </a:txBody>
                  <a:tcPr marT="27641" marB="2764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F"/>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95858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TW" smtClean="0"/>
              <a:t>8-1 </a:t>
            </a:r>
            <a:r>
              <a:rPr lang="zh-TW" altLang="en-US" smtClean="0"/>
              <a:t>資訊安全的基本原則</a:t>
            </a:r>
            <a:endParaRPr lang="zh-TW" altLang="en-US" dirty="0" smtClean="0"/>
          </a:p>
        </p:txBody>
      </p:sp>
      <p:sp>
        <p:nvSpPr>
          <p:cNvPr id="10243" name="Content Placeholder 2"/>
          <p:cNvSpPr>
            <a:spLocks noGrp="1"/>
          </p:cNvSpPr>
          <p:nvPr>
            <p:ph idx="1"/>
          </p:nvPr>
        </p:nvSpPr>
        <p:spPr/>
        <p:txBody>
          <a:bodyPr>
            <a:normAutofit fontScale="92500" lnSpcReduction="20000"/>
          </a:bodyPr>
          <a:lstStyle/>
          <a:p>
            <a:r>
              <a:rPr lang="zh-TW" altLang="en-US" smtClean="0"/>
              <a:t>資料機密性（</a:t>
            </a:r>
            <a:r>
              <a:rPr lang="en-US" altLang="zh-TW" smtClean="0"/>
              <a:t>confidentiality</a:t>
            </a:r>
            <a:r>
              <a:rPr lang="zh-TW" altLang="en-US" smtClean="0"/>
              <a:t>）</a:t>
            </a:r>
          </a:p>
          <a:p>
            <a:pPr lvl="1"/>
            <a:r>
              <a:rPr lang="zh-TW" altLang="en-US" smtClean="0"/>
              <a:t>防止未經授權的第三者取得資料。</a:t>
            </a:r>
          </a:p>
          <a:p>
            <a:r>
              <a:rPr lang="zh-TW" altLang="en-US" smtClean="0"/>
              <a:t>資料完整性（</a:t>
            </a:r>
            <a:r>
              <a:rPr lang="en-US" altLang="zh-TW" smtClean="0"/>
              <a:t>integrity</a:t>
            </a:r>
            <a:r>
              <a:rPr lang="zh-TW" altLang="en-US" smtClean="0"/>
              <a:t>）</a:t>
            </a:r>
          </a:p>
          <a:p>
            <a:pPr lvl="1"/>
            <a:r>
              <a:rPr lang="zh-TW" altLang="en-US" smtClean="0"/>
              <a:t>避免資料遭到竄改。</a:t>
            </a:r>
          </a:p>
          <a:p>
            <a:r>
              <a:rPr lang="zh-TW" altLang="en-US" smtClean="0"/>
              <a:t>系統可用性（</a:t>
            </a:r>
            <a:r>
              <a:rPr lang="en-US" altLang="zh-TW" smtClean="0"/>
              <a:t>availability</a:t>
            </a:r>
            <a:r>
              <a:rPr lang="zh-TW" altLang="en-US" smtClean="0"/>
              <a:t>）</a:t>
            </a:r>
          </a:p>
          <a:p>
            <a:pPr lvl="1"/>
            <a:r>
              <a:rPr lang="zh-TW" altLang="en-US" smtClean="0"/>
              <a:t>旨在確保資料和系統可以可靠即時地取得。</a:t>
            </a:r>
            <a:endParaRPr lang="zh-TW" alt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190" y="1508175"/>
            <a:ext cx="2605421" cy="21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625732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zh-TW" altLang="en-US" smtClean="0"/>
              <a:t>完整的</a:t>
            </a:r>
            <a:r>
              <a:rPr lang="en-US" altLang="zh-TW" smtClean="0"/>
              <a:t>XOR</a:t>
            </a:r>
            <a:r>
              <a:rPr lang="zh-TW" altLang="en-US" smtClean="0"/>
              <a:t>加密結果</a:t>
            </a:r>
          </a:p>
        </p:txBody>
      </p:sp>
      <p:sp>
        <p:nvSpPr>
          <p:cNvPr id="21507" name="Content Placeholder 2"/>
          <p:cNvSpPr>
            <a:spLocks noGrp="1"/>
          </p:cNvSpPr>
          <p:nvPr>
            <p:ph idx="1"/>
          </p:nvPr>
        </p:nvSpPr>
        <p:spPr>
          <a:xfrm>
            <a:off x="457199" y="1660399"/>
            <a:ext cx="8390275" cy="2934224"/>
          </a:xfrm>
        </p:spPr>
        <p:txBody>
          <a:bodyPr>
            <a:normAutofit/>
          </a:bodyPr>
          <a:lstStyle/>
          <a:p>
            <a:r>
              <a:rPr lang="zh-TW" altLang="en-US" sz="2400" dirty="0" smtClean="0"/>
              <a:t>加密「</a:t>
            </a:r>
            <a:r>
              <a:rPr lang="en-US" altLang="zh-TW" sz="2400" dirty="0" smtClean="0"/>
              <a:t>hi, this is </a:t>
            </a:r>
            <a:r>
              <a:rPr lang="en-US" altLang="zh-TW" sz="2400" dirty="0" err="1" smtClean="0"/>
              <a:t>alice</a:t>
            </a:r>
            <a:r>
              <a:rPr lang="en-US" altLang="zh-TW" sz="2400" dirty="0" smtClean="0"/>
              <a:t>.</a:t>
            </a:r>
            <a:r>
              <a:rPr lang="zh-TW" altLang="en-US" sz="2400" dirty="0"/>
              <a:t>」 。</a:t>
            </a:r>
            <a:endParaRPr lang="en-US" altLang="zh-TW" sz="2400" dirty="0" smtClean="0"/>
          </a:p>
          <a:p>
            <a:pPr algn="l"/>
            <a:r>
              <a:rPr lang="zh-TW" altLang="en-US" sz="2400" dirty="0" smtClean="0"/>
              <a:t>得到密文</a:t>
            </a:r>
            <a:r>
              <a:rPr lang="en-US" altLang="zh-TW" sz="2400" dirty="0" smtClean="0"/>
              <a:t>(</a:t>
            </a:r>
            <a:r>
              <a:rPr lang="zh-TW" altLang="en-US" sz="2400" dirty="0" smtClean="0"/>
              <a:t>以</a:t>
            </a:r>
            <a:r>
              <a:rPr lang="en-US" altLang="zh-TW" sz="2400" dirty="0" smtClean="0"/>
              <a:t>ASCII</a:t>
            </a:r>
            <a:r>
              <a:rPr lang="zh-TW" altLang="en-US" sz="2400" dirty="0" smtClean="0"/>
              <a:t>編碼表示</a:t>
            </a:r>
            <a:r>
              <a:rPr lang="en-US" altLang="zh-TW" sz="2400" dirty="0" smtClean="0"/>
              <a:t>)</a:t>
            </a:r>
            <a:r>
              <a:rPr lang="zh-TW" altLang="en-US" sz="2400" dirty="0" smtClean="0"/>
              <a:t>為</a:t>
            </a:r>
            <a:r>
              <a:rPr lang="en-US" altLang="zh-TW" sz="2400" dirty="0" smtClean="0"/>
              <a:t/>
            </a:r>
            <a:br>
              <a:rPr lang="en-US" altLang="zh-TW" sz="2400" dirty="0" smtClean="0"/>
            </a:br>
            <a:r>
              <a:rPr lang="zh-TW" altLang="en-US" sz="2400" dirty="0" smtClean="0"/>
              <a:t>「</a:t>
            </a:r>
            <a:r>
              <a:rPr lang="en-US" altLang="ja-JP" sz="2400" dirty="0" smtClean="0"/>
              <a:t>├ ┬ ç ï ▀ ├ ┬ ╪ ï ┬ ╪ ï ╩ ╟ ┬ ╚ ╬ à</a:t>
            </a:r>
            <a:r>
              <a:rPr lang="zh-TW" altLang="en-US" sz="2400" dirty="0" smtClean="0"/>
              <a:t>」。</a:t>
            </a:r>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0986" y="3154456"/>
            <a:ext cx="5171851" cy="171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83207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zh-TW" altLang="en-US" dirty="0" smtClean="0"/>
              <a:t>範例綜合比較</a:t>
            </a:r>
          </a:p>
        </p:txBody>
      </p:sp>
      <p:sp>
        <p:nvSpPr>
          <p:cNvPr id="22531" name="Content Placeholder 2"/>
          <p:cNvSpPr>
            <a:spLocks noGrp="1"/>
          </p:cNvSpPr>
          <p:nvPr>
            <p:ph idx="1"/>
          </p:nvPr>
        </p:nvSpPr>
        <p:spPr/>
        <p:txBody>
          <a:bodyPr>
            <a:normAutofit/>
          </a:bodyPr>
          <a:lstStyle/>
          <a:p>
            <a:r>
              <a:rPr lang="zh-TW" altLang="en-US" dirty="0" smtClean="0"/>
              <a:t>以上三個範例，均簡單，但容易破解。</a:t>
            </a:r>
            <a:endParaRPr lang="en-US" altLang="zh-TW" dirty="0" smtClean="0"/>
          </a:p>
          <a:p>
            <a:pPr lvl="1"/>
            <a:r>
              <a:rPr lang="zh-TW" altLang="en-US" dirty="0" smtClean="0"/>
              <a:t>相同的本文得到相同的密文。</a:t>
            </a:r>
            <a:endParaRPr lang="en-US" altLang="zh-TW" dirty="0" smtClean="0"/>
          </a:p>
          <a:p>
            <a:pPr lvl="1"/>
            <a:r>
              <a:rPr lang="zh-TW" altLang="en-US" dirty="0" smtClean="0"/>
              <a:t>同時知道本文和密文時，可立刻破解。</a:t>
            </a:r>
            <a:endParaRPr lang="en-US" altLang="zh-TW" dirty="0" smtClean="0"/>
          </a:p>
          <a:p>
            <a:pPr lvl="1"/>
            <a:r>
              <a:rPr lang="zh-TW" altLang="en-US" dirty="0" smtClean="0"/>
              <a:t>或者是，累積夠多密文時，容易被破解。</a:t>
            </a:r>
            <a:endParaRPr lang="en-US" altLang="zh-TW" dirty="0" smtClean="0"/>
          </a:p>
        </p:txBody>
      </p:sp>
    </p:spTree>
    <p:extLst>
      <p:ext uri="{BB962C8B-B14F-4D97-AF65-F5344CB8AC3E}">
        <p14:creationId xmlns:p14="http://schemas.microsoft.com/office/powerpoint/2010/main" val="245690312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範例綜合比較</a:t>
            </a:r>
          </a:p>
        </p:txBody>
      </p:sp>
      <p:sp>
        <p:nvSpPr>
          <p:cNvPr id="3" name="內容版面配置區 2"/>
          <p:cNvSpPr>
            <a:spLocks noGrp="1"/>
          </p:cNvSpPr>
          <p:nvPr>
            <p:ph idx="1"/>
          </p:nvPr>
        </p:nvSpPr>
        <p:spPr/>
        <p:txBody>
          <a:bodyPr/>
          <a:lstStyle/>
          <a:p>
            <a:r>
              <a:rPr lang="zh-TW" altLang="en-US" dirty="0"/>
              <a:t>實際上的對稱式密碼演算法更為複雜。</a:t>
            </a:r>
            <a:endParaRPr lang="en-US" altLang="zh-TW" dirty="0"/>
          </a:p>
          <a:p>
            <a:pPr lvl="1"/>
            <a:r>
              <a:rPr lang="zh-TW" altLang="en-US" dirty="0"/>
              <a:t>查表</a:t>
            </a:r>
            <a:r>
              <a:rPr lang="en-US" altLang="zh-TW" dirty="0"/>
              <a:t> + XOR + </a:t>
            </a:r>
            <a:r>
              <a:rPr lang="zh-TW" altLang="en-US" dirty="0"/>
              <a:t>排列組合</a:t>
            </a:r>
            <a:r>
              <a:rPr lang="en-US" altLang="zh-TW" dirty="0"/>
              <a:t> </a:t>
            </a:r>
            <a:r>
              <a:rPr lang="zh-TW" altLang="en-US" dirty="0"/>
              <a:t>等等複合方式。</a:t>
            </a:r>
            <a:endParaRPr lang="en-US" altLang="zh-TW" dirty="0"/>
          </a:p>
          <a:p>
            <a:pPr lvl="1"/>
            <a:r>
              <a:rPr lang="zh-TW" altLang="en-US" dirty="0"/>
              <a:t>密碼長度更長：</a:t>
            </a:r>
            <a:r>
              <a:rPr lang="en-US" altLang="zh-TW" dirty="0"/>
              <a:t>56-bit</a:t>
            </a:r>
            <a:r>
              <a:rPr lang="zh-TW" altLang="en-US" dirty="0"/>
              <a:t>、</a:t>
            </a:r>
            <a:r>
              <a:rPr lang="en-US" altLang="zh-TW" dirty="0"/>
              <a:t>64-bit</a:t>
            </a:r>
            <a:r>
              <a:rPr lang="zh-TW" altLang="en-US" dirty="0"/>
              <a:t>、</a:t>
            </a:r>
            <a:r>
              <a:rPr lang="en-US" altLang="zh-TW" dirty="0"/>
              <a:t>128-bit</a:t>
            </a:r>
            <a:r>
              <a:rPr lang="zh-TW" altLang="en-US" dirty="0"/>
              <a:t>、</a:t>
            </a:r>
            <a:r>
              <a:rPr lang="en-US" altLang="zh-TW" dirty="0"/>
              <a:t>256-bit</a:t>
            </a:r>
            <a:r>
              <a:rPr lang="zh-TW" altLang="en-US" dirty="0"/>
              <a:t>等。</a:t>
            </a:r>
            <a:endParaRPr lang="en-US" altLang="zh-TW" dirty="0"/>
          </a:p>
          <a:p>
            <a:pPr lvl="1"/>
            <a:r>
              <a:rPr lang="zh-TW" altLang="en-US" dirty="0"/>
              <a:t>範例：</a:t>
            </a:r>
            <a:r>
              <a:rPr lang="en-US" altLang="zh-TW" dirty="0"/>
              <a:t>DES</a:t>
            </a:r>
            <a:r>
              <a:rPr lang="zh-TW" altLang="en-US" dirty="0"/>
              <a:t>演算法的加密流程</a:t>
            </a:r>
            <a:r>
              <a:rPr lang="en-US" altLang="zh-TW" dirty="0"/>
              <a:t> (</a:t>
            </a:r>
            <a:r>
              <a:rPr lang="zh-TW" altLang="en-US" dirty="0"/>
              <a:t>下頁圖</a:t>
            </a:r>
            <a:r>
              <a:rPr lang="en-US" altLang="zh-TW" dirty="0"/>
              <a:t>)</a:t>
            </a:r>
            <a:r>
              <a:rPr lang="zh-TW" altLang="en-US" dirty="0"/>
              <a:t>。</a:t>
            </a:r>
            <a:endParaRPr lang="en-US" altLang="zh-TW" dirty="0"/>
          </a:p>
          <a:p>
            <a:endParaRPr lang="zh-TW" altLang="en-US" dirty="0"/>
          </a:p>
        </p:txBody>
      </p:sp>
    </p:spTree>
    <p:extLst>
      <p:ext uri="{BB962C8B-B14F-4D97-AF65-F5344CB8AC3E}">
        <p14:creationId xmlns:p14="http://schemas.microsoft.com/office/powerpoint/2010/main" val="3694774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TW" smtClean="0"/>
              <a:t>DES</a:t>
            </a:r>
            <a:r>
              <a:rPr lang="zh-TW" altLang="en-US" smtClean="0"/>
              <a:t>演算法示意圖</a:t>
            </a:r>
          </a:p>
        </p:txBody>
      </p:sp>
      <p:sp>
        <p:nvSpPr>
          <p:cNvPr id="3" name="內容版面配置區 2"/>
          <p:cNvSpPr>
            <a:spLocks noGrp="1"/>
          </p:cNvSpPr>
          <p:nvPr>
            <p:ph idx="1"/>
          </p:nvPr>
        </p:nvSpPr>
        <p:spPr/>
        <p:txBody>
          <a:bodyPr/>
          <a:lstStyle/>
          <a:p>
            <a:endParaRPr lang="zh-TW" altLang="en-US"/>
          </a:p>
        </p:txBody>
      </p:sp>
      <p:pic>
        <p:nvPicPr>
          <p:cNvPr id="6"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1770" y="1491854"/>
            <a:ext cx="4239645" cy="334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08420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zh-TW" altLang="en-US" smtClean="0"/>
              <a:t>對稱式演算法的分類</a:t>
            </a:r>
          </a:p>
        </p:txBody>
      </p:sp>
      <p:sp>
        <p:nvSpPr>
          <p:cNvPr id="24579" name="Content Placeholder 2"/>
          <p:cNvSpPr>
            <a:spLocks noGrp="1"/>
          </p:cNvSpPr>
          <p:nvPr>
            <p:ph idx="1"/>
          </p:nvPr>
        </p:nvSpPr>
        <p:spPr/>
        <p:txBody>
          <a:bodyPr>
            <a:normAutofit fontScale="77500" lnSpcReduction="20000"/>
          </a:bodyPr>
          <a:lstStyle/>
          <a:p>
            <a:r>
              <a:rPr lang="zh-TW" altLang="en-US" dirty="0" smtClean="0"/>
              <a:t>區塊式</a:t>
            </a:r>
            <a:endParaRPr lang="en-US" altLang="zh-TW" dirty="0" smtClean="0"/>
          </a:p>
          <a:p>
            <a:pPr lvl="1"/>
            <a:r>
              <a:rPr lang="zh-TW" altLang="en-US" dirty="0" smtClean="0"/>
              <a:t>加密以固定大小的區塊為</a:t>
            </a:r>
            <a:r>
              <a:rPr lang="zh-TW" altLang="en-US" dirty="0"/>
              <a:t>單位。</a:t>
            </a:r>
            <a:endParaRPr lang="en-US" altLang="zh-TW" dirty="0" smtClean="0"/>
          </a:p>
          <a:p>
            <a:pPr lvl="1"/>
            <a:r>
              <a:rPr lang="zh-TW" altLang="en-US" dirty="0" smtClean="0"/>
              <a:t>輸入的本文資料切割為區塊，每一個區塊分別加</a:t>
            </a:r>
            <a:r>
              <a:rPr lang="zh-TW" altLang="en-US" dirty="0"/>
              <a:t>密。</a:t>
            </a:r>
            <a:endParaRPr lang="en-US" altLang="zh-TW" dirty="0" smtClean="0"/>
          </a:p>
          <a:p>
            <a:pPr lvl="1"/>
            <a:r>
              <a:rPr lang="zh-TW" altLang="en-US" dirty="0" smtClean="0"/>
              <a:t>區塊大小通常由密碼的長度</a:t>
            </a:r>
            <a:r>
              <a:rPr lang="zh-TW" altLang="en-US" dirty="0"/>
              <a:t>決定。</a:t>
            </a:r>
            <a:endParaRPr lang="en-US" altLang="zh-TW" dirty="0" smtClean="0"/>
          </a:p>
          <a:p>
            <a:pPr lvl="1"/>
            <a:r>
              <a:rPr lang="zh-TW" altLang="en-US" dirty="0" smtClean="0"/>
              <a:t>資料長度不足一個區塊的部份，補</a:t>
            </a:r>
            <a:r>
              <a:rPr lang="en-US" altLang="zh-TW" dirty="0" smtClean="0"/>
              <a:t>0</a:t>
            </a:r>
            <a:r>
              <a:rPr lang="zh-TW" altLang="en-US" dirty="0" smtClean="0"/>
              <a:t>。</a:t>
            </a:r>
            <a:endParaRPr lang="en-US" altLang="zh-TW" dirty="0" smtClean="0"/>
          </a:p>
          <a:p>
            <a:pPr lvl="1"/>
            <a:r>
              <a:rPr lang="zh-TW" altLang="en-US" dirty="0" smtClean="0"/>
              <a:t>常見的演算法：</a:t>
            </a:r>
            <a:r>
              <a:rPr lang="en-US" altLang="zh-TW" dirty="0" smtClean="0"/>
              <a:t>IDEA</a:t>
            </a:r>
            <a:r>
              <a:rPr lang="zh-TW" altLang="en-US" dirty="0" smtClean="0"/>
              <a:t>、</a:t>
            </a:r>
            <a:r>
              <a:rPr lang="en-US" altLang="zh-TW" dirty="0" smtClean="0"/>
              <a:t>DES</a:t>
            </a:r>
            <a:r>
              <a:rPr lang="zh-TW" altLang="en-US" dirty="0" smtClean="0"/>
              <a:t>、</a:t>
            </a:r>
            <a:r>
              <a:rPr lang="en-US" altLang="zh-TW" dirty="0" smtClean="0"/>
              <a:t>AES</a:t>
            </a:r>
            <a:r>
              <a:rPr lang="zh-TW" altLang="en-US" dirty="0" smtClean="0"/>
              <a:t>、</a:t>
            </a:r>
            <a:r>
              <a:rPr lang="en-US" altLang="zh-TW" dirty="0" smtClean="0"/>
              <a:t>RC5</a:t>
            </a:r>
            <a:r>
              <a:rPr lang="zh-TW" altLang="en-US" dirty="0"/>
              <a:t>等。</a:t>
            </a:r>
            <a:endParaRPr lang="en-US" altLang="zh-TW" dirty="0" smtClean="0"/>
          </a:p>
          <a:p>
            <a:r>
              <a:rPr lang="zh-TW" altLang="en-US" dirty="0" smtClean="0"/>
              <a:t>目前的加密標準採用</a:t>
            </a:r>
            <a:r>
              <a:rPr lang="en-US" altLang="zh-TW" dirty="0" smtClean="0"/>
              <a:t>AES</a:t>
            </a:r>
            <a:r>
              <a:rPr lang="zh-TW" altLang="en-US" dirty="0"/>
              <a:t>演算法。</a:t>
            </a:r>
            <a:endParaRPr lang="en-US" altLang="zh-TW" dirty="0" smtClean="0"/>
          </a:p>
        </p:txBody>
      </p:sp>
    </p:spTree>
    <p:extLst>
      <p:ext uri="{BB962C8B-B14F-4D97-AF65-F5344CB8AC3E}">
        <p14:creationId xmlns:p14="http://schemas.microsoft.com/office/powerpoint/2010/main" val="394428479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TW" altLang="en-US" smtClean="0"/>
              <a:t>對稱式演算法的分類</a:t>
            </a:r>
            <a:r>
              <a:rPr lang="en-US" altLang="zh-TW" smtClean="0"/>
              <a:t> (</a:t>
            </a:r>
            <a:r>
              <a:rPr lang="zh-TW" altLang="en-US" smtClean="0"/>
              <a:t>續</a:t>
            </a:r>
            <a:r>
              <a:rPr lang="en-US" altLang="zh-TW" smtClean="0"/>
              <a:t>)</a:t>
            </a:r>
          </a:p>
        </p:txBody>
      </p:sp>
      <p:sp>
        <p:nvSpPr>
          <p:cNvPr id="25603" name="Content Placeholder 2"/>
          <p:cNvSpPr>
            <a:spLocks noGrp="1"/>
          </p:cNvSpPr>
          <p:nvPr>
            <p:ph idx="1"/>
          </p:nvPr>
        </p:nvSpPr>
        <p:spPr/>
        <p:txBody>
          <a:bodyPr/>
          <a:lstStyle/>
          <a:p>
            <a:r>
              <a:rPr lang="zh-TW" altLang="en-US" dirty="0" smtClean="0"/>
              <a:t>串流式</a:t>
            </a:r>
            <a:endParaRPr lang="en-US" altLang="zh-TW" dirty="0" smtClean="0"/>
          </a:p>
          <a:p>
            <a:pPr lvl="1"/>
            <a:r>
              <a:rPr lang="zh-TW" altLang="en-US" dirty="0" smtClean="0"/>
              <a:t>加密以</a:t>
            </a:r>
            <a:r>
              <a:rPr lang="en-US" altLang="zh-TW" dirty="0" smtClean="0"/>
              <a:t>bit</a:t>
            </a:r>
            <a:r>
              <a:rPr lang="zh-TW" altLang="en-US" dirty="0" smtClean="0"/>
              <a:t>為</a:t>
            </a:r>
            <a:r>
              <a:rPr lang="zh-TW" altLang="en-US" dirty="0"/>
              <a:t>單位。</a:t>
            </a:r>
            <a:endParaRPr lang="en-US" altLang="zh-TW" dirty="0" smtClean="0"/>
          </a:p>
          <a:p>
            <a:pPr lvl="1"/>
            <a:r>
              <a:rPr lang="zh-TW" altLang="en-US" dirty="0" smtClean="0"/>
              <a:t>輸入的本文長度和輸出的密文長度通常</a:t>
            </a:r>
            <a:r>
              <a:rPr lang="zh-TW" altLang="en-US" dirty="0"/>
              <a:t>相同。</a:t>
            </a:r>
            <a:endParaRPr lang="en-US" altLang="zh-TW" dirty="0" smtClean="0"/>
          </a:p>
          <a:p>
            <a:pPr lvl="1"/>
            <a:r>
              <a:rPr lang="zh-TW" altLang="en-US" dirty="0" smtClean="0"/>
              <a:t>常見的演算法：</a:t>
            </a:r>
            <a:r>
              <a:rPr lang="en-US" altLang="zh-TW" dirty="0" smtClean="0"/>
              <a:t>A5</a:t>
            </a:r>
            <a:r>
              <a:rPr lang="zh-TW" altLang="en-US" dirty="0" smtClean="0"/>
              <a:t>、</a:t>
            </a:r>
            <a:r>
              <a:rPr lang="en-US" altLang="zh-TW" dirty="0" smtClean="0"/>
              <a:t>RC4</a:t>
            </a:r>
            <a:r>
              <a:rPr lang="zh-TW" altLang="en-US" dirty="0" smtClean="0"/>
              <a:t>。</a:t>
            </a:r>
            <a:endParaRPr lang="en-US" altLang="zh-TW" dirty="0" smtClean="0"/>
          </a:p>
          <a:p>
            <a:pPr lvl="1"/>
            <a:endParaRPr lang="en-US" altLang="zh-TW" dirty="0" smtClean="0"/>
          </a:p>
        </p:txBody>
      </p:sp>
    </p:spTree>
    <p:extLst>
      <p:ext uri="{BB962C8B-B14F-4D97-AF65-F5344CB8AC3E}">
        <p14:creationId xmlns:p14="http://schemas.microsoft.com/office/powerpoint/2010/main" val="351469933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TW" altLang="en-US" dirty="0" smtClean="0"/>
              <a:t>對稱式演算法：</a:t>
            </a:r>
            <a:r>
              <a:rPr lang="en-US" altLang="zh-TW" dirty="0" smtClean="0"/>
              <a:t>IV</a:t>
            </a:r>
            <a:r>
              <a:rPr lang="zh-TW" altLang="en-US" dirty="0" smtClean="0"/>
              <a:t>及運作模式</a:t>
            </a:r>
          </a:p>
        </p:txBody>
      </p:sp>
      <p:sp>
        <p:nvSpPr>
          <p:cNvPr id="26627" name="Content Placeholder 2"/>
          <p:cNvSpPr>
            <a:spLocks noGrp="1"/>
          </p:cNvSpPr>
          <p:nvPr>
            <p:ph idx="1"/>
          </p:nvPr>
        </p:nvSpPr>
        <p:spPr/>
        <p:txBody>
          <a:bodyPr>
            <a:normAutofit/>
          </a:bodyPr>
          <a:lstStyle/>
          <a:p>
            <a:r>
              <a:rPr lang="zh-TW" altLang="en-US" dirty="0" smtClean="0"/>
              <a:t>為了避免「相同的本文使用相同的密碼加密，得到相同的密文」的</a:t>
            </a:r>
            <a:r>
              <a:rPr lang="zh-TW" altLang="en-US" dirty="0"/>
              <a:t>結果。</a:t>
            </a:r>
            <a:endParaRPr lang="en-US" altLang="zh-TW" dirty="0" smtClean="0"/>
          </a:p>
          <a:p>
            <a:r>
              <a:rPr lang="en-US" altLang="zh-TW" dirty="0" smtClean="0"/>
              <a:t>IV (initial vector)</a:t>
            </a:r>
            <a:r>
              <a:rPr lang="zh-TW" altLang="en-US" dirty="0" smtClean="0"/>
              <a:t>：初始</a:t>
            </a:r>
            <a:r>
              <a:rPr lang="zh-TW" altLang="en-US" dirty="0"/>
              <a:t>向量。</a:t>
            </a:r>
            <a:endParaRPr lang="en-US" altLang="zh-TW" dirty="0" smtClean="0"/>
          </a:p>
          <a:p>
            <a:pPr lvl="1"/>
            <a:r>
              <a:rPr lang="zh-TW" altLang="en-US" dirty="0" smtClean="0"/>
              <a:t>區塊式和串流式演算法均</a:t>
            </a:r>
            <a:r>
              <a:rPr lang="zh-TW" altLang="en-US" dirty="0"/>
              <a:t>適用。</a:t>
            </a:r>
            <a:endParaRPr lang="en-US" altLang="zh-TW" dirty="0" smtClean="0"/>
          </a:p>
          <a:p>
            <a:pPr lvl="1"/>
            <a:r>
              <a:rPr lang="zh-TW" altLang="en-US" dirty="0" smtClean="0"/>
              <a:t>將初始向量混入資料一起加密，以產生不同的</a:t>
            </a:r>
            <a:r>
              <a:rPr lang="zh-TW" altLang="en-US" dirty="0"/>
              <a:t>結果</a:t>
            </a:r>
            <a:r>
              <a:rPr lang="zh-TW" altLang="en-US" dirty="0" smtClean="0"/>
              <a:t>。</a:t>
            </a:r>
            <a:endParaRPr lang="en-US" altLang="zh-TW" dirty="0" smtClean="0"/>
          </a:p>
        </p:txBody>
      </p:sp>
    </p:spTree>
    <p:extLst>
      <p:ext uri="{BB962C8B-B14F-4D97-AF65-F5344CB8AC3E}">
        <p14:creationId xmlns:p14="http://schemas.microsoft.com/office/powerpoint/2010/main" val="321644338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對稱式演算法：</a:t>
            </a:r>
            <a:r>
              <a:rPr lang="en-US" altLang="zh-TW" dirty="0"/>
              <a:t>IV</a:t>
            </a:r>
            <a:r>
              <a:rPr lang="zh-TW" altLang="en-US" dirty="0"/>
              <a:t>及運作模式</a:t>
            </a:r>
          </a:p>
        </p:txBody>
      </p:sp>
      <p:sp>
        <p:nvSpPr>
          <p:cNvPr id="3" name="內容版面配置區 2"/>
          <p:cNvSpPr>
            <a:spLocks noGrp="1"/>
          </p:cNvSpPr>
          <p:nvPr>
            <p:ph idx="1"/>
          </p:nvPr>
        </p:nvSpPr>
        <p:spPr/>
        <p:txBody>
          <a:bodyPr/>
          <a:lstStyle/>
          <a:p>
            <a:r>
              <a:rPr lang="zh-TW" altLang="en-US" dirty="0"/>
              <a:t>運作模式</a:t>
            </a:r>
            <a:r>
              <a:rPr lang="en-US" altLang="zh-TW" dirty="0"/>
              <a:t> (mode of operations)</a:t>
            </a:r>
            <a:r>
              <a:rPr lang="zh-TW" altLang="en-US" dirty="0"/>
              <a:t>：</a:t>
            </a:r>
            <a:endParaRPr lang="en-US" altLang="zh-TW" dirty="0"/>
          </a:p>
          <a:p>
            <a:pPr lvl="1"/>
            <a:r>
              <a:rPr lang="zh-TW" altLang="en-US" dirty="0"/>
              <a:t>搭配區塊式演算法使用。</a:t>
            </a:r>
            <a:endParaRPr lang="en-US" altLang="zh-TW" dirty="0"/>
          </a:p>
          <a:p>
            <a:pPr lvl="1"/>
            <a:r>
              <a:rPr lang="zh-TW" altLang="en-US" dirty="0"/>
              <a:t>將加密的結果混入本文，以產生不同的結果。</a:t>
            </a:r>
            <a:endParaRPr lang="en-US" altLang="zh-TW" dirty="0"/>
          </a:p>
          <a:p>
            <a:pPr lvl="1"/>
            <a:r>
              <a:rPr lang="zh-TW" altLang="en-US" dirty="0"/>
              <a:t>常見的模式：</a:t>
            </a:r>
            <a:r>
              <a:rPr lang="en-US" altLang="zh-TW" dirty="0"/>
              <a:t>CBC</a:t>
            </a:r>
            <a:r>
              <a:rPr lang="zh-TW" altLang="en-US" dirty="0"/>
              <a:t>、</a:t>
            </a:r>
            <a:r>
              <a:rPr lang="en-US" altLang="zh-TW" dirty="0"/>
              <a:t>CFB</a:t>
            </a:r>
            <a:r>
              <a:rPr lang="zh-TW" altLang="en-US" dirty="0"/>
              <a:t>、</a:t>
            </a:r>
            <a:r>
              <a:rPr lang="en-US" altLang="zh-TW" dirty="0"/>
              <a:t>OFB</a:t>
            </a:r>
            <a:r>
              <a:rPr lang="zh-TW" altLang="en-US" dirty="0"/>
              <a:t>、</a:t>
            </a:r>
            <a:r>
              <a:rPr lang="en-US" altLang="zh-TW" dirty="0"/>
              <a:t>GCM</a:t>
            </a:r>
            <a:r>
              <a:rPr lang="zh-TW" altLang="en-US" dirty="0"/>
              <a:t>等。</a:t>
            </a:r>
          </a:p>
          <a:p>
            <a:endParaRPr lang="zh-TW" altLang="en-US" dirty="0"/>
          </a:p>
        </p:txBody>
      </p:sp>
    </p:spTree>
    <p:extLst>
      <p:ext uri="{BB962C8B-B14F-4D97-AF65-F5344CB8AC3E}">
        <p14:creationId xmlns:p14="http://schemas.microsoft.com/office/powerpoint/2010/main" val="3399692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zh-TW" altLang="en-US" smtClean="0"/>
              <a:t>操作模式：以</a:t>
            </a:r>
            <a:r>
              <a:rPr lang="en-US" altLang="zh-TW" smtClean="0"/>
              <a:t>CBC</a:t>
            </a:r>
            <a:r>
              <a:rPr lang="zh-TW" altLang="en-US" smtClean="0"/>
              <a:t>為例</a:t>
            </a:r>
          </a:p>
        </p:txBody>
      </p:sp>
      <p:sp>
        <p:nvSpPr>
          <p:cNvPr id="27651" name="Content Placeholder 2"/>
          <p:cNvSpPr>
            <a:spLocks noGrp="1"/>
          </p:cNvSpPr>
          <p:nvPr>
            <p:ph idx="1"/>
          </p:nvPr>
        </p:nvSpPr>
        <p:spPr>
          <a:xfrm>
            <a:off x="457200" y="1660399"/>
            <a:ext cx="4114800" cy="2934224"/>
          </a:xfrm>
        </p:spPr>
        <p:txBody>
          <a:bodyPr>
            <a:normAutofit fontScale="92500" lnSpcReduction="20000"/>
          </a:bodyPr>
          <a:lstStyle/>
          <a:p>
            <a:r>
              <a:rPr lang="zh-TW" altLang="en-US" sz="2400" dirty="0" smtClean="0"/>
              <a:t>本文</a:t>
            </a:r>
            <a:r>
              <a:rPr lang="en-US" altLang="zh-TW" sz="2400" dirty="0" smtClean="0"/>
              <a:t>P</a:t>
            </a:r>
            <a:r>
              <a:rPr lang="zh-TW" altLang="en-US" sz="2400" dirty="0" smtClean="0"/>
              <a:t>切割為多個區塊：</a:t>
            </a:r>
            <a:r>
              <a:rPr lang="en-US" altLang="zh-TW" sz="2400" dirty="0" smtClean="0"/>
              <a:t>P0, P1, P2, …</a:t>
            </a:r>
            <a:r>
              <a:rPr lang="zh-TW" altLang="en-US" sz="2400" dirty="0"/>
              <a:t> 。</a:t>
            </a:r>
            <a:endParaRPr lang="en-US" altLang="zh-TW" sz="2400" dirty="0" smtClean="0"/>
          </a:p>
          <a:p>
            <a:r>
              <a:rPr lang="en-US" altLang="zh-TW" sz="2400" dirty="0" smtClean="0"/>
              <a:t>IV</a:t>
            </a:r>
            <a:r>
              <a:rPr lang="zh-TW" altLang="en-US" sz="2400" dirty="0" smtClean="0"/>
              <a:t>為初始</a:t>
            </a:r>
            <a:r>
              <a:rPr lang="zh-TW" altLang="en-US" sz="2400" dirty="0"/>
              <a:t>向量。</a:t>
            </a:r>
            <a:endParaRPr lang="en-US" altLang="zh-TW" sz="2400" dirty="0" smtClean="0"/>
          </a:p>
          <a:p>
            <a:r>
              <a:rPr lang="zh-TW" altLang="en-US" sz="2400" dirty="0" smtClean="0"/>
              <a:t>密碼為</a:t>
            </a:r>
            <a:r>
              <a:rPr lang="en-US" altLang="zh-TW" sz="2400" dirty="0" smtClean="0"/>
              <a:t>K</a:t>
            </a:r>
            <a:r>
              <a:rPr lang="zh-TW" altLang="en-US" sz="2400" dirty="0" smtClean="0"/>
              <a:t>，加密演算法為</a:t>
            </a:r>
            <a:r>
              <a:rPr lang="en-US" altLang="zh-TW" sz="2400" dirty="0" smtClean="0"/>
              <a:t>ENC</a:t>
            </a:r>
            <a:r>
              <a:rPr lang="zh-TW" altLang="en-US" sz="2400" dirty="0"/>
              <a:t> 。</a:t>
            </a:r>
            <a:endParaRPr lang="en-US" altLang="zh-TW" sz="2400" dirty="0" smtClean="0"/>
          </a:p>
          <a:p>
            <a:r>
              <a:rPr lang="en-US" altLang="zh-TW" sz="2400" dirty="0" smtClean="0"/>
              <a:t> </a:t>
            </a:r>
            <a:r>
              <a:rPr lang="zh-TW" altLang="en-US" sz="2400" dirty="0" smtClean="0"/>
              <a:t>輸出密文</a:t>
            </a:r>
            <a:r>
              <a:rPr lang="en-US" altLang="zh-TW" sz="2400" dirty="0" smtClean="0"/>
              <a:t>C</a:t>
            </a:r>
            <a:r>
              <a:rPr lang="zh-TW" altLang="en-US" sz="2400" dirty="0" smtClean="0"/>
              <a:t>同樣為多個區塊：</a:t>
            </a:r>
            <a:r>
              <a:rPr lang="en-US" altLang="zh-TW" sz="2400" dirty="0" smtClean="0"/>
              <a:t>C0, C1, C2, …</a:t>
            </a:r>
            <a:r>
              <a:rPr lang="zh-TW" altLang="en-US" sz="2400" dirty="0"/>
              <a:t> 。</a:t>
            </a:r>
            <a:endParaRPr lang="en-US" altLang="zh-TW" sz="2400"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2020" y="1941680"/>
            <a:ext cx="4215805" cy="2192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99940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zh-TW" altLang="en-US" dirty="0" smtClean="0"/>
              <a:t>非對稱式金鑰的加解密演算法</a:t>
            </a:r>
          </a:p>
        </p:txBody>
      </p:sp>
      <p:sp>
        <p:nvSpPr>
          <p:cNvPr id="28675" name="Content Placeholder 2"/>
          <p:cNvSpPr>
            <a:spLocks noGrp="1"/>
          </p:cNvSpPr>
          <p:nvPr>
            <p:ph idx="1"/>
          </p:nvPr>
        </p:nvSpPr>
        <p:spPr/>
        <p:txBody>
          <a:bodyPr>
            <a:normAutofit lnSpcReduction="10000"/>
          </a:bodyPr>
          <a:lstStyle/>
          <a:p>
            <a:r>
              <a:rPr lang="zh-TW" altLang="en-US" smtClean="0"/>
              <a:t>二組密碼，一組用來加密，一組用來解密。</a:t>
            </a:r>
            <a:endParaRPr lang="en-US" altLang="zh-TW" smtClean="0"/>
          </a:p>
          <a:p>
            <a:r>
              <a:rPr lang="zh-TW" altLang="en-US" smtClean="0"/>
              <a:t>加密的常稱為「公鑰」；解密的常稱為「私鑰」。</a:t>
            </a:r>
            <a:endParaRPr lang="en-US" altLang="zh-TW" smtClean="0"/>
          </a:p>
          <a:p>
            <a:r>
              <a:rPr lang="zh-TW" altLang="en-US" smtClean="0"/>
              <a:t>公鑰：公開給全部人知道。</a:t>
            </a:r>
            <a:endParaRPr lang="en-US" altLang="zh-TW" smtClean="0"/>
          </a:p>
          <a:p>
            <a:r>
              <a:rPr lang="zh-TW" altLang="en-US" smtClean="0"/>
              <a:t>私鑰：只有自已知道。</a:t>
            </a:r>
            <a:endParaRPr lang="zh-TW" altLang="en-US" dirty="0" smtClean="0"/>
          </a:p>
        </p:txBody>
      </p:sp>
    </p:spTree>
    <p:extLst>
      <p:ext uri="{BB962C8B-B14F-4D97-AF65-F5344CB8AC3E}">
        <p14:creationId xmlns:p14="http://schemas.microsoft.com/office/powerpoint/2010/main" val="109002414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zh-TW" altLang="en-US" smtClean="0"/>
              <a:t>其他額外需求</a:t>
            </a:r>
          </a:p>
        </p:txBody>
      </p:sp>
      <p:sp>
        <p:nvSpPr>
          <p:cNvPr id="11267" name="Content Placeholder 2"/>
          <p:cNvSpPr>
            <a:spLocks noGrp="1"/>
          </p:cNvSpPr>
          <p:nvPr>
            <p:ph idx="1"/>
          </p:nvPr>
        </p:nvSpPr>
        <p:spPr/>
        <p:txBody>
          <a:bodyPr>
            <a:normAutofit fontScale="92500" lnSpcReduction="20000"/>
          </a:bodyPr>
          <a:lstStyle/>
          <a:p>
            <a:r>
              <a:rPr lang="en-US" altLang="en-US" dirty="0" err="1" smtClean="0"/>
              <a:t>信賴性（</a:t>
            </a:r>
            <a:r>
              <a:rPr lang="en-US" altLang="zh-TW" dirty="0" err="1" smtClean="0"/>
              <a:t>authenticity</a:t>
            </a:r>
            <a:r>
              <a:rPr lang="en-US" altLang="en-US" dirty="0" smtClean="0"/>
              <a:t>）</a:t>
            </a:r>
            <a:endParaRPr lang="zh-TW" altLang="en-US" dirty="0" smtClean="0"/>
          </a:p>
          <a:p>
            <a:pPr lvl="1"/>
            <a:r>
              <a:rPr lang="zh-TW" altLang="en-US" dirty="0" smtClean="0"/>
              <a:t>資料本身或是資料的來源是可以被驗證的。</a:t>
            </a:r>
            <a:endParaRPr lang="en-US" altLang="ja-JP" dirty="0" smtClean="0"/>
          </a:p>
          <a:p>
            <a:r>
              <a:rPr lang="en-US" altLang="en-US" dirty="0" err="1" smtClean="0"/>
              <a:t>究責性（</a:t>
            </a:r>
            <a:r>
              <a:rPr lang="en-US" altLang="zh-TW" dirty="0" err="1" smtClean="0"/>
              <a:t>accountability</a:t>
            </a:r>
            <a:r>
              <a:rPr lang="en-US" altLang="en-US" dirty="0" smtClean="0"/>
              <a:t>）</a:t>
            </a:r>
            <a:endParaRPr lang="zh-TW" altLang="en-US" dirty="0" smtClean="0"/>
          </a:p>
          <a:p>
            <a:pPr lvl="1"/>
            <a:r>
              <a:rPr lang="zh-TW" altLang="en-US" dirty="0" smtClean="0"/>
              <a:t>確保資料的不可否認性（</a:t>
            </a:r>
            <a:r>
              <a:rPr lang="en-US" altLang="zh-TW" dirty="0" smtClean="0"/>
              <a:t>nonrepudiation</a:t>
            </a:r>
            <a:r>
              <a:rPr lang="zh-TW" altLang="en-US" dirty="0" smtClean="0"/>
              <a:t>）。</a:t>
            </a:r>
          </a:p>
          <a:p>
            <a:pPr lvl="1"/>
            <a:r>
              <a:rPr lang="zh-TW" altLang="en-US" dirty="0" smtClean="0"/>
              <a:t>提供可靠的紀錄。</a:t>
            </a:r>
          </a:p>
          <a:p>
            <a:pPr lvl="1"/>
            <a:r>
              <a:rPr lang="zh-TW" altLang="en-US" dirty="0" smtClean="0"/>
              <a:t>可依據紀錄追溯出應負責的個體。</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364" y="1695298"/>
            <a:ext cx="1070647" cy="1153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662292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非對稱式金鑰的加解密演算法</a:t>
            </a:r>
          </a:p>
        </p:txBody>
      </p:sp>
      <p:sp>
        <p:nvSpPr>
          <p:cNvPr id="3" name="內容版面配置區 2"/>
          <p:cNvSpPr>
            <a:spLocks noGrp="1"/>
          </p:cNvSpPr>
          <p:nvPr>
            <p:ph idx="1"/>
          </p:nvPr>
        </p:nvSpPr>
        <p:spPr/>
        <p:txBody>
          <a:bodyPr/>
          <a:lstStyle/>
          <a:p>
            <a:endParaRPr lang="zh-TW" altLang="en-US"/>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745" y="1851669"/>
            <a:ext cx="4590510" cy="277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096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zh-TW" altLang="en-US" dirty="0"/>
              <a:t>非對稱式金鑰的加解密演算法</a:t>
            </a:r>
            <a:endParaRPr lang="en-US" altLang="zh-TW" dirty="0" smtClean="0"/>
          </a:p>
        </p:txBody>
      </p:sp>
      <p:sp>
        <p:nvSpPr>
          <p:cNvPr id="29699" name="Content Placeholder 2"/>
          <p:cNvSpPr>
            <a:spLocks noGrp="1"/>
          </p:cNvSpPr>
          <p:nvPr>
            <p:ph idx="1"/>
          </p:nvPr>
        </p:nvSpPr>
        <p:spPr/>
        <p:txBody>
          <a:bodyPr>
            <a:normAutofit/>
          </a:bodyPr>
          <a:lstStyle/>
          <a:p>
            <a:r>
              <a:rPr lang="zh-TW" altLang="en-US" dirty="0" smtClean="0"/>
              <a:t>非對稱式演算法的常見應用：</a:t>
            </a:r>
            <a:endParaRPr lang="en-US" altLang="zh-TW" dirty="0" smtClean="0"/>
          </a:p>
          <a:p>
            <a:pPr lvl="1"/>
            <a:r>
              <a:rPr lang="zh-TW" altLang="en-US" dirty="0" smtClean="0"/>
              <a:t>加密。</a:t>
            </a:r>
            <a:endParaRPr lang="en-US" altLang="zh-TW" dirty="0" smtClean="0"/>
          </a:p>
          <a:p>
            <a:pPr lvl="1"/>
            <a:r>
              <a:rPr lang="zh-TW" altLang="en-US" dirty="0" smtClean="0"/>
              <a:t>數位簽章。</a:t>
            </a:r>
            <a:endParaRPr lang="en-US" altLang="zh-TW" dirty="0" smtClean="0"/>
          </a:p>
        </p:txBody>
      </p:sp>
    </p:spTree>
    <p:extLst>
      <p:ext uri="{BB962C8B-B14F-4D97-AF65-F5344CB8AC3E}">
        <p14:creationId xmlns:p14="http://schemas.microsoft.com/office/powerpoint/2010/main" val="363999357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非對稱式金鑰的加解密演算法</a:t>
            </a:r>
          </a:p>
        </p:txBody>
      </p:sp>
      <p:sp>
        <p:nvSpPr>
          <p:cNvPr id="3" name="內容版面配置區 2"/>
          <p:cNvSpPr>
            <a:spLocks noGrp="1"/>
          </p:cNvSpPr>
          <p:nvPr>
            <p:ph idx="1"/>
          </p:nvPr>
        </p:nvSpPr>
        <p:spPr/>
        <p:txBody>
          <a:bodyPr>
            <a:normAutofit fontScale="92500" lnSpcReduction="20000"/>
          </a:bodyPr>
          <a:lstStyle/>
          <a:p>
            <a:r>
              <a:rPr lang="zh-TW" altLang="en-US" dirty="0"/>
              <a:t>加密時：公鑰用來加密；私鑰用來解密。</a:t>
            </a:r>
            <a:endParaRPr lang="en-US" altLang="zh-TW" dirty="0"/>
          </a:p>
          <a:p>
            <a:r>
              <a:rPr lang="zh-TW" altLang="en-US" dirty="0"/>
              <a:t>簽章時：私鑰用來簽章；公鑰用來驗證簽章。</a:t>
            </a:r>
            <a:endParaRPr lang="en-US" altLang="zh-TW" dirty="0"/>
          </a:p>
          <a:p>
            <a:r>
              <a:rPr lang="zh-TW" altLang="en-US" dirty="0"/>
              <a:t>注意：加密用的那一對密碼和簽章用的那一對密碼不可混用！</a:t>
            </a:r>
            <a:endParaRPr lang="en-US" altLang="zh-TW" dirty="0"/>
          </a:p>
          <a:p>
            <a:r>
              <a:rPr lang="zh-TW" altLang="en-US" dirty="0"/>
              <a:t>常見的演算法：</a:t>
            </a:r>
            <a:r>
              <a:rPr lang="en-US" altLang="zh-TW" dirty="0"/>
              <a:t>RSA</a:t>
            </a:r>
            <a:r>
              <a:rPr lang="zh-TW" altLang="en-US" dirty="0"/>
              <a:t>演算法、</a:t>
            </a:r>
            <a:r>
              <a:rPr lang="en-US" altLang="zh-TW" dirty="0" err="1"/>
              <a:t>Diffie</a:t>
            </a:r>
            <a:r>
              <a:rPr lang="en-US" altLang="zh-TW" dirty="0"/>
              <a:t>-Hellman</a:t>
            </a:r>
            <a:r>
              <a:rPr lang="zh-TW" altLang="en-US" dirty="0"/>
              <a:t>演算法。</a:t>
            </a:r>
          </a:p>
          <a:p>
            <a:endParaRPr lang="zh-TW" altLang="en-US" dirty="0"/>
          </a:p>
        </p:txBody>
      </p:sp>
    </p:spTree>
    <p:extLst>
      <p:ext uri="{BB962C8B-B14F-4D97-AF65-F5344CB8AC3E}">
        <p14:creationId xmlns:p14="http://schemas.microsoft.com/office/powerpoint/2010/main" val="861936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TW" altLang="en-US" smtClean="0"/>
              <a:t>網路上常見的加解密演算法應用</a:t>
            </a:r>
            <a:endParaRPr lang="zh-TW" altLang="en-US" dirty="0" smtClean="0"/>
          </a:p>
        </p:txBody>
      </p:sp>
      <p:sp>
        <p:nvSpPr>
          <p:cNvPr id="40963" name="Content Placeholder 2"/>
          <p:cNvSpPr>
            <a:spLocks noGrp="1"/>
          </p:cNvSpPr>
          <p:nvPr>
            <p:ph idx="1"/>
          </p:nvPr>
        </p:nvSpPr>
        <p:spPr/>
        <p:txBody>
          <a:bodyPr/>
          <a:lstStyle/>
          <a:p>
            <a:r>
              <a:rPr lang="zh-TW" altLang="en-US" dirty="0" smtClean="0"/>
              <a:t>日常生活隨處</a:t>
            </a:r>
            <a:r>
              <a:rPr lang="zh-TW" altLang="en-US" dirty="0"/>
              <a:t>可見。</a:t>
            </a:r>
            <a:endParaRPr lang="en-US" altLang="zh-TW" dirty="0" smtClean="0"/>
          </a:p>
          <a:p>
            <a:r>
              <a:rPr lang="zh-TW" altLang="en-US" dirty="0" smtClean="0"/>
              <a:t>安全的資料傳輸，如</a:t>
            </a:r>
            <a:r>
              <a:rPr lang="en-US" altLang="zh-TW" dirty="0" smtClean="0"/>
              <a:t>HTTPS</a:t>
            </a:r>
            <a:r>
              <a:rPr lang="zh-TW" altLang="en-US" dirty="0" smtClean="0"/>
              <a:t>。</a:t>
            </a:r>
          </a:p>
        </p:txBody>
      </p:sp>
      <p:sp>
        <p:nvSpPr>
          <p:cNvPr id="10" name="矩形 9"/>
          <p:cNvSpPr/>
          <p:nvPr/>
        </p:nvSpPr>
        <p:spPr>
          <a:xfrm>
            <a:off x="648753" y="2841186"/>
            <a:ext cx="174432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altLang="zh-TW" dirty="0">
                <a:latin typeface="微軟正黑體" pitchFamily="34" charset="-120"/>
                <a:ea typeface="微軟正黑體" pitchFamily="34" charset="-120"/>
              </a:rPr>
              <a:t>Chrome</a:t>
            </a:r>
            <a:r>
              <a:rPr lang="zh-TW" altLang="en-US" dirty="0">
                <a:latin typeface="微軟正黑體" pitchFamily="34" charset="-120"/>
                <a:ea typeface="微軟正黑體" pitchFamily="34" charset="-120"/>
              </a:rPr>
              <a:t>瀏覽器</a:t>
            </a:r>
          </a:p>
        </p:txBody>
      </p:sp>
      <p:sp>
        <p:nvSpPr>
          <p:cNvPr id="11" name="矩形 10"/>
          <p:cNvSpPr/>
          <p:nvPr/>
        </p:nvSpPr>
        <p:spPr>
          <a:xfrm>
            <a:off x="3106390" y="2841780"/>
            <a:ext cx="1603452"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altLang="zh-TW" dirty="0">
                <a:latin typeface="微軟正黑體" pitchFamily="34" charset="-120"/>
                <a:ea typeface="微軟正黑體" pitchFamily="34" charset="-120"/>
              </a:rPr>
              <a:t>Firefox</a:t>
            </a:r>
            <a:r>
              <a:rPr lang="zh-TW" altLang="en-US" dirty="0">
                <a:latin typeface="微軟正黑體" pitchFamily="34" charset="-120"/>
                <a:ea typeface="微軟正黑體" pitchFamily="34" charset="-120"/>
              </a:rPr>
              <a:t>瀏覽器</a:t>
            </a:r>
          </a:p>
        </p:txBody>
      </p:sp>
      <p:sp>
        <p:nvSpPr>
          <p:cNvPr id="12" name="矩形 11"/>
          <p:cNvSpPr/>
          <p:nvPr/>
        </p:nvSpPr>
        <p:spPr>
          <a:xfrm>
            <a:off x="5262399" y="2841780"/>
            <a:ext cx="3455988"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lvl="1">
              <a:defRPr/>
            </a:pPr>
            <a:r>
              <a:rPr lang="zh-TW" altLang="en-US" dirty="0" smtClean="0">
                <a:latin typeface="微軟正黑體" pitchFamily="34" charset="-120"/>
                <a:ea typeface="微軟正黑體" pitchFamily="34" charset="-120"/>
              </a:rPr>
              <a:t>          </a:t>
            </a:r>
            <a:r>
              <a:rPr lang="en-US" altLang="zh-TW" dirty="0" smtClean="0">
                <a:latin typeface="微軟正黑體" pitchFamily="34" charset="-120"/>
                <a:ea typeface="微軟正黑體" pitchFamily="34" charset="-120"/>
              </a:rPr>
              <a:t>Edge</a:t>
            </a:r>
            <a:r>
              <a:rPr lang="zh-TW" altLang="en-US" dirty="0" smtClean="0">
                <a:latin typeface="微軟正黑體" pitchFamily="34" charset="-120"/>
                <a:ea typeface="微軟正黑體" pitchFamily="34" charset="-120"/>
              </a:rPr>
              <a:t>瀏覽器</a:t>
            </a:r>
            <a:endParaRPr lang="zh-TW" altLang="en-US" dirty="0">
              <a:latin typeface="微軟正黑體" pitchFamily="34" charset="-120"/>
              <a:ea typeface="微軟正黑體" pitchFamily="34" charset="-12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753" y="3436312"/>
            <a:ext cx="5274871" cy="1523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46654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zh-TW" altLang="en-US" smtClean="0"/>
              <a:t>光是看到</a:t>
            </a:r>
            <a:r>
              <a:rPr lang="en-US" altLang="zh-TW" smtClean="0"/>
              <a:t>HTTPS</a:t>
            </a:r>
            <a:r>
              <a:rPr lang="zh-TW" altLang="en-US" smtClean="0"/>
              <a:t>是不夠的</a:t>
            </a:r>
            <a:r>
              <a:rPr lang="en-US" altLang="zh-TW" smtClean="0"/>
              <a:t>…</a:t>
            </a:r>
          </a:p>
        </p:txBody>
      </p:sp>
      <p:sp>
        <p:nvSpPr>
          <p:cNvPr id="41987" name="Content Placeholder 2"/>
          <p:cNvSpPr>
            <a:spLocks noGrp="1"/>
          </p:cNvSpPr>
          <p:nvPr>
            <p:ph idx="1"/>
          </p:nvPr>
        </p:nvSpPr>
        <p:spPr/>
        <p:txBody>
          <a:bodyPr>
            <a:normAutofit fontScale="92500" lnSpcReduction="10000"/>
          </a:bodyPr>
          <a:lstStyle/>
          <a:p>
            <a:r>
              <a:rPr lang="zh-TW" altLang="en-US" dirty="0" smtClean="0"/>
              <a:t>當然，出現「</a:t>
            </a:r>
            <a:r>
              <a:rPr lang="en-US" altLang="zh-TW" dirty="0" smtClean="0"/>
              <a:t>https</a:t>
            </a:r>
            <a:r>
              <a:rPr lang="zh-TW" altLang="en-US" dirty="0" smtClean="0"/>
              <a:t>」字樣和「鎖」的圖示，也不代表這個加密連線是沒有問題的。如果要確保網站的安全性</a:t>
            </a:r>
            <a:r>
              <a:rPr lang="zh-TW" altLang="en-US" dirty="0" smtClean="0"/>
              <a:t>，可以</a:t>
            </a:r>
            <a:r>
              <a:rPr lang="zh-TW" altLang="en-US" dirty="0" smtClean="0"/>
              <a:t>更進一步地點選「鎖」的圖示，檢視加密連線的安全性。</a:t>
            </a:r>
            <a:endParaRPr lang="en-US" altLang="zh-TW" dirty="0" smtClean="0"/>
          </a:p>
          <a:p>
            <a:r>
              <a:rPr lang="zh-TW" altLang="en-US" dirty="0" smtClean="0"/>
              <a:t>如下二頁圖所示</a:t>
            </a:r>
            <a:r>
              <a:rPr lang="zh-TW" altLang="en-US" dirty="0" smtClean="0"/>
              <a:t>，可以</a:t>
            </a:r>
            <a:r>
              <a:rPr lang="zh-TW" altLang="en-US" dirty="0" smtClean="0"/>
              <a:t>大約看出網站所使用的安全金鑰應該是沒有問題的。</a:t>
            </a:r>
          </a:p>
        </p:txBody>
      </p:sp>
    </p:spTree>
    <p:extLst>
      <p:ext uri="{BB962C8B-B14F-4D97-AF65-F5344CB8AC3E}">
        <p14:creationId xmlns:p14="http://schemas.microsoft.com/office/powerpoint/2010/main" val="116689715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zh-TW" altLang="en-US" smtClean="0"/>
              <a:t>檢視憑證的詳細資訊</a:t>
            </a:r>
            <a:endParaRPr lang="zh-TW" altLang="en-US" dirty="0" smtClean="0"/>
          </a:p>
        </p:txBody>
      </p:sp>
      <p:sp>
        <p:nvSpPr>
          <p:cNvPr id="5" name="內容版面配置區 4"/>
          <p:cNvSpPr>
            <a:spLocks noGrp="1"/>
          </p:cNvSpPr>
          <p:nvPr>
            <p:ph idx="1"/>
          </p:nvPr>
        </p:nvSpPr>
        <p:spPr>
          <a:xfrm>
            <a:off x="457201" y="1660399"/>
            <a:ext cx="3484729" cy="2934224"/>
          </a:xfrm>
        </p:spPr>
        <p:txBody>
          <a:bodyPr/>
          <a:lstStyle/>
          <a:p>
            <a:pPr algn="l"/>
            <a:r>
              <a:rPr lang="zh-TW" altLang="en-US" dirty="0" smtClean="0"/>
              <a:t>安全瀏覽 </a:t>
            </a:r>
            <a:r>
              <a:rPr lang="en-US" altLang="zh-TW" dirty="0" smtClean="0"/>
              <a:t>google.com</a:t>
            </a:r>
            <a:r>
              <a:rPr lang="zh-TW" altLang="en-US" dirty="0" smtClean="0"/>
              <a:t>網站的連線</a:t>
            </a:r>
            <a:r>
              <a:rPr lang="zh-TW" altLang="en-US" dirty="0"/>
              <a:t>資訊。</a:t>
            </a:r>
            <a:endParaRPr lang="en-US" altLang="zh-TW" dirty="0" smtClean="0"/>
          </a:p>
          <a:p>
            <a:r>
              <a:rPr lang="zh-TW" altLang="en-US" dirty="0" smtClean="0"/>
              <a:t>以 </a:t>
            </a:r>
            <a:r>
              <a:rPr lang="en-US" altLang="zh-TW" dirty="0" smtClean="0"/>
              <a:t>Firefox</a:t>
            </a:r>
            <a:r>
              <a:rPr lang="zh-TW" altLang="en-US" dirty="0" smtClean="0"/>
              <a:t>瀏覽器為</a:t>
            </a:r>
            <a:r>
              <a:rPr lang="zh-TW" altLang="en-US" dirty="0"/>
              <a:t>例。</a:t>
            </a:r>
            <a:endParaRPr lang="zh-TW" altLang="en-US" dirty="0" smtClean="0"/>
          </a:p>
          <a:p>
            <a:endParaRPr lang="zh-TW" alt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1970" y="1508434"/>
            <a:ext cx="3405862" cy="3012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900698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檢視憑證的詳細資訊</a:t>
            </a:r>
            <a:endParaRPr lang="zh-TW" altLang="en-US" dirty="0"/>
          </a:p>
        </p:txBody>
      </p:sp>
      <p:sp>
        <p:nvSpPr>
          <p:cNvPr id="6" name="內容版面配置區 5"/>
          <p:cNvSpPr>
            <a:spLocks noGrp="1"/>
          </p:cNvSpPr>
          <p:nvPr>
            <p:ph idx="1"/>
          </p:nvPr>
        </p:nvSpPr>
        <p:spPr>
          <a:xfrm>
            <a:off x="457201" y="1660399"/>
            <a:ext cx="3844769" cy="2934224"/>
          </a:xfrm>
        </p:spPr>
        <p:txBody>
          <a:bodyPr/>
          <a:lstStyle/>
          <a:p>
            <a:pPr algn="l"/>
            <a:r>
              <a:rPr lang="zh-TW" altLang="en-US" dirty="0"/>
              <a:t>安全瀏覽</a:t>
            </a:r>
            <a:r>
              <a:rPr lang="en-US" altLang="zh-TW" dirty="0"/>
              <a:t>google.com</a:t>
            </a:r>
            <a:r>
              <a:rPr lang="zh-TW" altLang="en-US" dirty="0"/>
              <a:t>網站的憑證資訊。</a:t>
            </a:r>
            <a:endParaRPr lang="en-US" altLang="zh-TW" dirty="0" smtClean="0"/>
          </a:p>
          <a:p>
            <a:pPr algn="l"/>
            <a:r>
              <a:rPr lang="zh-TW" altLang="en-US" dirty="0" smtClean="0"/>
              <a:t>以 </a:t>
            </a:r>
            <a:r>
              <a:rPr lang="en-US" altLang="zh-TW" dirty="0"/>
              <a:t>Windows</a:t>
            </a:r>
            <a:r>
              <a:rPr lang="zh-TW" altLang="en-US" dirty="0"/>
              <a:t>為例。</a:t>
            </a:r>
          </a:p>
          <a:p>
            <a:pPr algn="l"/>
            <a:endParaRPr lang="zh-TW" alt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507" y="1463747"/>
            <a:ext cx="3930925" cy="3068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219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zh-TW" altLang="en-US" dirty="0" smtClean="0"/>
              <a:t>非對稱式演算法的基本原理</a:t>
            </a:r>
            <a:r>
              <a:rPr lang="en-US" altLang="zh-TW" dirty="0" smtClean="0"/>
              <a:t>**</a:t>
            </a:r>
            <a:endParaRPr lang="zh-TW" altLang="en-US" dirty="0" smtClean="0"/>
          </a:p>
        </p:txBody>
      </p:sp>
      <p:sp>
        <p:nvSpPr>
          <p:cNvPr id="30723" name="Content Placeholder 2"/>
          <p:cNvSpPr>
            <a:spLocks noGrp="1"/>
          </p:cNvSpPr>
          <p:nvPr>
            <p:ph idx="1"/>
          </p:nvPr>
        </p:nvSpPr>
        <p:spPr/>
        <p:txBody>
          <a:bodyPr>
            <a:normAutofit fontScale="92500" lnSpcReduction="10000"/>
          </a:bodyPr>
          <a:lstStyle/>
          <a:p>
            <a:r>
              <a:rPr lang="zh-TW" altLang="en-US" dirty="0" smtClean="0"/>
              <a:t>使用數學上難解的</a:t>
            </a:r>
            <a:r>
              <a:rPr lang="zh-TW" altLang="en-US" dirty="0"/>
              <a:t>問題。</a:t>
            </a:r>
            <a:endParaRPr lang="en-US" altLang="zh-TW" dirty="0" smtClean="0"/>
          </a:p>
          <a:p>
            <a:r>
              <a:rPr lang="zh-TW" altLang="en-US" dirty="0" smtClean="0"/>
              <a:t>離散對數：給定二個數字</a:t>
            </a:r>
            <a:r>
              <a:rPr lang="en-US" altLang="zh-TW" dirty="0" smtClean="0"/>
              <a:t> x </a:t>
            </a:r>
            <a:r>
              <a:rPr lang="zh-TW" altLang="en-US" dirty="0" smtClean="0"/>
              <a:t>和</a:t>
            </a:r>
            <a:r>
              <a:rPr lang="en-US" altLang="zh-TW" dirty="0" smtClean="0"/>
              <a:t> y</a:t>
            </a:r>
            <a:r>
              <a:rPr lang="zh-TW" altLang="en-US" dirty="0"/>
              <a:t> 。</a:t>
            </a:r>
            <a:endParaRPr lang="en-US" altLang="zh-TW" dirty="0" smtClean="0"/>
          </a:p>
          <a:p>
            <a:pPr lvl="1"/>
            <a:r>
              <a:rPr lang="zh-TW" altLang="en-US" dirty="0" smtClean="0"/>
              <a:t>計算</a:t>
            </a:r>
            <a:r>
              <a:rPr lang="en-US" altLang="zh-TW" dirty="0" smtClean="0"/>
              <a:t>x</a:t>
            </a:r>
            <a:r>
              <a:rPr lang="zh-TW" altLang="en-US" dirty="0" smtClean="0"/>
              <a:t>的</a:t>
            </a:r>
            <a:r>
              <a:rPr lang="en-US" altLang="zh-TW" dirty="0" smtClean="0"/>
              <a:t>y</a:t>
            </a:r>
            <a:r>
              <a:rPr lang="zh-TW" altLang="en-US" dirty="0" smtClean="0"/>
              <a:t>次方的結果</a:t>
            </a:r>
            <a:r>
              <a:rPr lang="en-US" altLang="zh-TW" dirty="0" smtClean="0"/>
              <a:t>(</a:t>
            </a:r>
            <a:r>
              <a:rPr lang="en-US" altLang="zh-TW" dirty="0" err="1" smtClean="0"/>
              <a:t>x</a:t>
            </a:r>
            <a:r>
              <a:rPr lang="en-US" altLang="zh-TW" baseline="30000" dirty="0" err="1" smtClean="0"/>
              <a:t>y</a:t>
            </a:r>
            <a:r>
              <a:rPr lang="en-US" altLang="zh-TW" dirty="0" smtClean="0"/>
              <a:t>)</a:t>
            </a:r>
            <a:r>
              <a:rPr lang="zh-TW" altLang="en-US" dirty="0"/>
              <a:t>很容易。</a:t>
            </a:r>
            <a:endParaRPr lang="en-US" altLang="zh-TW" dirty="0" smtClean="0"/>
          </a:p>
          <a:p>
            <a:pPr lvl="1"/>
            <a:r>
              <a:rPr lang="zh-TW" altLang="en-US" dirty="0" smtClean="0"/>
              <a:t>反過來說，只知道</a:t>
            </a:r>
            <a:r>
              <a:rPr lang="en-US" altLang="zh-TW" dirty="0" smtClean="0"/>
              <a:t> </a:t>
            </a:r>
            <a:r>
              <a:rPr lang="en-US" altLang="zh-TW" dirty="0" err="1"/>
              <a:t>x</a:t>
            </a:r>
            <a:r>
              <a:rPr lang="en-US" altLang="zh-TW" baseline="30000" dirty="0" err="1"/>
              <a:t>y</a:t>
            </a:r>
            <a:r>
              <a:rPr lang="en-US" altLang="zh-TW" baseline="30000" dirty="0"/>
              <a:t> </a:t>
            </a:r>
            <a:r>
              <a:rPr lang="zh-TW" altLang="en-US" dirty="0" smtClean="0"/>
              <a:t>，要得到</a:t>
            </a:r>
            <a:r>
              <a:rPr lang="en-US" altLang="zh-TW" dirty="0" smtClean="0"/>
              <a:t>x</a:t>
            </a:r>
            <a:r>
              <a:rPr lang="zh-TW" altLang="en-US" dirty="0" smtClean="0"/>
              <a:t>和</a:t>
            </a:r>
            <a:r>
              <a:rPr lang="en-US" altLang="zh-TW" dirty="0" smtClean="0"/>
              <a:t>y</a:t>
            </a:r>
            <a:r>
              <a:rPr lang="zh-TW" altLang="en-US" dirty="0" smtClean="0"/>
              <a:t>很</a:t>
            </a:r>
            <a:r>
              <a:rPr lang="zh-TW" altLang="en-US" dirty="0"/>
              <a:t>困難。</a:t>
            </a:r>
            <a:endParaRPr lang="en-US" altLang="zh-TW" dirty="0" smtClean="0"/>
          </a:p>
          <a:p>
            <a:pPr lvl="1" algn="l"/>
            <a:r>
              <a:rPr lang="zh-TW" altLang="en-US" dirty="0" smtClean="0"/>
              <a:t>例：</a:t>
            </a:r>
            <a:r>
              <a:rPr lang="en-US" altLang="zh-TW" dirty="0" smtClean="0"/>
              <a:t>x=17; y=21; </a:t>
            </a:r>
            <a:r>
              <a:rPr lang="en-US" altLang="zh-TW" dirty="0" err="1" smtClean="0"/>
              <a:t>x</a:t>
            </a:r>
            <a:r>
              <a:rPr lang="en-US" altLang="zh-TW" baseline="30000" dirty="0" err="1" smtClean="0"/>
              <a:t>y</a:t>
            </a:r>
            <a:r>
              <a:rPr lang="en-US" altLang="zh-TW" dirty="0" smtClean="0"/>
              <a:t>=</a:t>
            </a:r>
            <a:r>
              <a:rPr lang="en-US" altLang="ja-JP" dirty="0" smtClean="0"/>
              <a:t>69091933913008732880827217</a:t>
            </a:r>
            <a:r>
              <a:rPr lang="zh-TW" altLang="en-US" dirty="0" smtClean="0"/>
              <a:t> 。</a:t>
            </a:r>
            <a:endParaRPr lang="en-US" altLang="zh-TW" dirty="0" smtClean="0"/>
          </a:p>
        </p:txBody>
      </p:sp>
    </p:spTree>
    <p:extLst>
      <p:ext uri="{BB962C8B-B14F-4D97-AF65-F5344CB8AC3E}">
        <p14:creationId xmlns:p14="http://schemas.microsoft.com/office/powerpoint/2010/main" val="336570347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非對稱式演算法的基本原理</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a:t>因數分解：給定二個質數</a:t>
            </a:r>
            <a:r>
              <a:rPr lang="en-US" altLang="zh-TW" dirty="0"/>
              <a:t> p </a:t>
            </a:r>
            <a:r>
              <a:rPr lang="zh-TW" altLang="en-US" dirty="0"/>
              <a:t>和</a:t>
            </a:r>
            <a:r>
              <a:rPr lang="en-US" altLang="zh-TW" dirty="0"/>
              <a:t> q</a:t>
            </a:r>
            <a:r>
              <a:rPr lang="zh-TW" altLang="en-US" dirty="0"/>
              <a:t> 。</a:t>
            </a:r>
            <a:endParaRPr lang="en-US" altLang="zh-TW" dirty="0"/>
          </a:p>
          <a:p>
            <a:pPr lvl="1"/>
            <a:r>
              <a:rPr lang="zh-TW" altLang="en-US" dirty="0"/>
              <a:t>計算</a:t>
            </a:r>
            <a:r>
              <a:rPr lang="en-US" altLang="zh-TW" dirty="0"/>
              <a:t>p</a:t>
            </a:r>
            <a:r>
              <a:rPr lang="zh-TW" altLang="en-US" dirty="0"/>
              <a:t>乘上</a:t>
            </a:r>
            <a:r>
              <a:rPr lang="en-US" altLang="zh-TW" dirty="0"/>
              <a:t>q</a:t>
            </a:r>
            <a:r>
              <a:rPr lang="zh-TW" altLang="en-US" dirty="0"/>
              <a:t>的結果</a:t>
            </a:r>
            <a:r>
              <a:rPr lang="en-US" altLang="zh-TW" dirty="0"/>
              <a:t>(</a:t>
            </a:r>
            <a:r>
              <a:rPr lang="en-US" altLang="zh-TW" dirty="0" err="1"/>
              <a:t>pq</a:t>
            </a:r>
            <a:r>
              <a:rPr lang="en-US" altLang="zh-TW" dirty="0"/>
              <a:t>)</a:t>
            </a:r>
            <a:r>
              <a:rPr lang="zh-TW" altLang="en-US" dirty="0"/>
              <a:t>很容易</a:t>
            </a:r>
            <a:endParaRPr lang="en-US" altLang="zh-TW" dirty="0"/>
          </a:p>
          <a:p>
            <a:pPr lvl="1"/>
            <a:r>
              <a:rPr lang="zh-TW" altLang="en-US" dirty="0"/>
              <a:t>反過來說，只知道</a:t>
            </a:r>
            <a:r>
              <a:rPr lang="en-US" altLang="zh-TW" dirty="0"/>
              <a:t> </a:t>
            </a:r>
            <a:r>
              <a:rPr lang="en-US" altLang="zh-TW" dirty="0" err="1"/>
              <a:t>pq</a:t>
            </a:r>
            <a:r>
              <a:rPr lang="zh-TW" altLang="en-US" dirty="0"/>
              <a:t>，要得到</a:t>
            </a:r>
            <a:r>
              <a:rPr lang="en-US" altLang="zh-TW" dirty="0"/>
              <a:t>p</a:t>
            </a:r>
            <a:r>
              <a:rPr lang="zh-TW" altLang="en-US" dirty="0"/>
              <a:t>和</a:t>
            </a:r>
            <a:r>
              <a:rPr lang="en-US" altLang="zh-TW" dirty="0"/>
              <a:t>q</a:t>
            </a:r>
            <a:r>
              <a:rPr lang="zh-TW" altLang="en-US" dirty="0"/>
              <a:t>很困難。</a:t>
            </a:r>
            <a:endParaRPr lang="en-US" altLang="zh-TW" dirty="0"/>
          </a:p>
          <a:p>
            <a:pPr lvl="1"/>
            <a:r>
              <a:rPr lang="zh-TW" altLang="en-US" dirty="0"/>
              <a:t>例：</a:t>
            </a:r>
            <a:r>
              <a:rPr lang="en-US" altLang="zh-TW" dirty="0"/>
              <a:t>p=15289; q=25903; </a:t>
            </a:r>
            <a:r>
              <a:rPr lang="en-US" altLang="zh-TW" dirty="0" err="1"/>
              <a:t>pq</a:t>
            </a:r>
            <a:r>
              <a:rPr lang="en-US" altLang="zh-TW" dirty="0"/>
              <a:t>=</a:t>
            </a:r>
            <a:r>
              <a:rPr lang="en-US" altLang="ja-JP" dirty="0"/>
              <a:t>396030967</a:t>
            </a:r>
            <a:r>
              <a:rPr lang="zh-TW" altLang="en-US" dirty="0"/>
              <a:t> 。</a:t>
            </a:r>
            <a:endParaRPr lang="en-US" altLang="zh-TW" dirty="0"/>
          </a:p>
          <a:p>
            <a:endParaRPr lang="zh-TW" altLang="en-US" dirty="0"/>
          </a:p>
        </p:txBody>
      </p:sp>
    </p:spTree>
    <p:extLst>
      <p:ext uri="{BB962C8B-B14F-4D97-AF65-F5344CB8AC3E}">
        <p14:creationId xmlns:p14="http://schemas.microsoft.com/office/powerpoint/2010/main" val="3811341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68313" y="411956"/>
            <a:ext cx="8229600" cy="857250"/>
          </a:xfrm>
        </p:spPr>
        <p:txBody>
          <a:bodyPr/>
          <a:lstStyle/>
          <a:p>
            <a:pPr eaLnBrk="1" hangingPunct="1"/>
            <a:r>
              <a:rPr lang="en-US" altLang="zh-TW" smtClean="0"/>
              <a:t>RSA</a:t>
            </a:r>
            <a:r>
              <a:rPr lang="zh-TW" altLang="en-US" smtClean="0"/>
              <a:t>演算法及其流程</a:t>
            </a:r>
            <a:endParaRPr lang="zh-TW" altLang="en-US" dirty="0" smtClean="0"/>
          </a:p>
        </p:txBody>
      </p:sp>
      <p:sp>
        <p:nvSpPr>
          <p:cNvPr id="31747" name="Content Placeholder 2"/>
          <p:cNvSpPr>
            <a:spLocks noGrp="1"/>
          </p:cNvSpPr>
          <p:nvPr>
            <p:ph idx="1"/>
          </p:nvPr>
        </p:nvSpPr>
        <p:spPr>
          <a:xfrm>
            <a:off x="457200" y="1329929"/>
            <a:ext cx="8229600" cy="3264694"/>
          </a:xfrm>
        </p:spPr>
        <p:txBody>
          <a:bodyPr>
            <a:normAutofit fontScale="70000" lnSpcReduction="20000"/>
          </a:bodyPr>
          <a:lstStyle/>
          <a:p>
            <a:pPr hangingPunct="1"/>
            <a:r>
              <a:rPr lang="zh-TW" altLang="en-US" dirty="0" smtClean="0"/>
              <a:t>基於質數的因數分解，用來做資料加解</a:t>
            </a:r>
            <a:r>
              <a:rPr lang="zh-TW" altLang="en-US" dirty="0"/>
              <a:t>密。</a:t>
            </a:r>
            <a:endParaRPr lang="en-US" altLang="zh-TW" dirty="0" smtClean="0"/>
          </a:p>
          <a:p>
            <a:pPr hangingPunct="1">
              <a:buFont typeface="Times New Roman" pitchFamily="18" charset="0"/>
              <a:buAutoNum type="arabicPeriod"/>
            </a:pPr>
            <a:r>
              <a:rPr lang="zh-TW" altLang="en-US" dirty="0" smtClean="0"/>
              <a:t>先選二個質數</a:t>
            </a:r>
            <a:r>
              <a:rPr lang="en-US" altLang="zh-TW" dirty="0" smtClean="0"/>
              <a:t> p </a:t>
            </a:r>
            <a:r>
              <a:rPr lang="zh-TW" altLang="en-US" dirty="0" smtClean="0"/>
              <a:t>和</a:t>
            </a:r>
            <a:r>
              <a:rPr lang="en-US" altLang="zh-TW" dirty="0" smtClean="0"/>
              <a:t> q</a:t>
            </a:r>
            <a:r>
              <a:rPr lang="zh-TW" altLang="en-US" dirty="0" smtClean="0"/>
              <a:t>，計算</a:t>
            </a:r>
            <a:r>
              <a:rPr lang="en-US" altLang="zh-TW" dirty="0" smtClean="0"/>
              <a:t> N=</a:t>
            </a:r>
            <a:r>
              <a:rPr lang="en-US" altLang="zh-TW" dirty="0" err="1" smtClean="0"/>
              <a:t>pq</a:t>
            </a:r>
            <a:r>
              <a:rPr lang="zh-TW" altLang="en-US" dirty="0"/>
              <a:t>。</a:t>
            </a:r>
            <a:endParaRPr lang="en-US" altLang="zh-TW" dirty="0" smtClean="0"/>
          </a:p>
          <a:p>
            <a:pPr hangingPunct="1">
              <a:buFont typeface="Times New Roman" pitchFamily="18" charset="0"/>
              <a:buAutoNum type="arabicPeriod"/>
            </a:pPr>
            <a:r>
              <a:rPr lang="zh-TW" altLang="en-US" dirty="0" smtClean="0"/>
              <a:t>計算</a:t>
            </a:r>
            <a:r>
              <a:rPr lang="en-US" altLang="zh-TW" dirty="0" smtClean="0"/>
              <a:t> φ</a:t>
            </a:r>
            <a:r>
              <a:rPr lang="zh-TW" altLang="ja-JP" dirty="0" smtClean="0"/>
              <a:t> </a:t>
            </a:r>
            <a:r>
              <a:rPr lang="en-US" altLang="zh-TW" dirty="0" smtClean="0"/>
              <a:t>(N) = (p-1) * (q-1)</a:t>
            </a:r>
            <a:r>
              <a:rPr lang="zh-TW" altLang="en-US" dirty="0"/>
              <a:t> 。</a:t>
            </a:r>
            <a:endParaRPr lang="en-US" altLang="zh-TW" dirty="0" smtClean="0"/>
          </a:p>
          <a:p>
            <a:pPr hangingPunct="1">
              <a:buFont typeface="Times New Roman" pitchFamily="18" charset="0"/>
              <a:buAutoNum type="arabicPeriod"/>
            </a:pPr>
            <a:r>
              <a:rPr lang="zh-TW" altLang="en-US" dirty="0" smtClean="0"/>
              <a:t>從</a:t>
            </a:r>
            <a:r>
              <a:rPr lang="en-US" altLang="zh-TW" dirty="0" smtClean="0"/>
              <a:t> 1 </a:t>
            </a:r>
            <a:r>
              <a:rPr lang="zh-TW" altLang="en-US" dirty="0" smtClean="0"/>
              <a:t>到</a:t>
            </a:r>
            <a:r>
              <a:rPr lang="en-US" altLang="zh-TW" dirty="0" smtClean="0"/>
              <a:t> φ</a:t>
            </a:r>
            <a:r>
              <a:rPr lang="zh-TW" altLang="ja-JP" dirty="0" smtClean="0"/>
              <a:t> </a:t>
            </a:r>
            <a:r>
              <a:rPr lang="en-US" altLang="zh-TW" dirty="0" smtClean="0"/>
              <a:t>(N) </a:t>
            </a:r>
            <a:r>
              <a:rPr lang="zh-TW" altLang="en-US" dirty="0" smtClean="0"/>
              <a:t>中挑選一個整數</a:t>
            </a:r>
            <a:r>
              <a:rPr lang="en-US" altLang="zh-TW" dirty="0" smtClean="0"/>
              <a:t> e</a:t>
            </a:r>
            <a:r>
              <a:rPr lang="zh-TW" altLang="en-US" dirty="0" smtClean="0"/>
              <a:t>，</a:t>
            </a:r>
            <a:r>
              <a:rPr lang="en-US" altLang="zh-TW" dirty="0" smtClean="0"/>
              <a:t>e </a:t>
            </a:r>
            <a:r>
              <a:rPr lang="zh-TW" altLang="en-US" dirty="0" smtClean="0"/>
              <a:t>和</a:t>
            </a:r>
            <a:r>
              <a:rPr lang="en-US" altLang="zh-TW" dirty="0" smtClean="0"/>
              <a:t> φ</a:t>
            </a:r>
            <a:r>
              <a:rPr lang="zh-TW" altLang="ja-JP" dirty="0" smtClean="0"/>
              <a:t> </a:t>
            </a:r>
            <a:r>
              <a:rPr lang="en-US" altLang="zh-TW" dirty="0" smtClean="0"/>
              <a:t>(N) </a:t>
            </a:r>
            <a:r>
              <a:rPr lang="zh-TW" altLang="en-US" dirty="0" smtClean="0"/>
              <a:t>需互</a:t>
            </a:r>
            <a:r>
              <a:rPr lang="zh-TW" altLang="en-US" dirty="0"/>
              <a:t>質。</a:t>
            </a:r>
            <a:endParaRPr lang="en-US" altLang="zh-TW" dirty="0" smtClean="0"/>
          </a:p>
          <a:p>
            <a:pPr hangingPunct="1">
              <a:buFont typeface="Times New Roman" pitchFamily="18" charset="0"/>
              <a:buAutoNum type="arabicPeriod"/>
            </a:pPr>
            <a:r>
              <a:rPr lang="zh-TW" altLang="en-US" dirty="0" smtClean="0"/>
              <a:t>計算出</a:t>
            </a:r>
            <a:r>
              <a:rPr lang="en-US" altLang="zh-TW" dirty="0" smtClean="0"/>
              <a:t> e </a:t>
            </a:r>
            <a:r>
              <a:rPr lang="zh-TW" altLang="en-US" dirty="0" smtClean="0"/>
              <a:t>的乘法反原素</a:t>
            </a:r>
            <a:r>
              <a:rPr lang="en-US" altLang="zh-TW" dirty="0" smtClean="0"/>
              <a:t> d</a:t>
            </a:r>
            <a:r>
              <a:rPr lang="zh-TW" altLang="en-US" dirty="0" smtClean="0"/>
              <a:t>，即</a:t>
            </a:r>
            <a:r>
              <a:rPr lang="en-US" altLang="zh-TW" dirty="0" smtClean="0"/>
              <a:t> d * e </a:t>
            </a:r>
            <a:r>
              <a:rPr lang="zh-TW" altLang="en-US" dirty="0" smtClean="0"/>
              <a:t>除以</a:t>
            </a:r>
            <a:r>
              <a:rPr lang="en-US" altLang="zh-TW" dirty="0" smtClean="0"/>
              <a:t> φ</a:t>
            </a:r>
            <a:r>
              <a:rPr lang="zh-TW" altLang="ja-JP" dirty="0" smtClean="0"/>
              <a:t> </a:t>
            </a:r>
            <a:r>
              <a:rPr lang="en-US" altLang="zh-TW" dirty="0" smtClean="0"/>
              <a:t>(N) </a:t>
            </a:r>
            <a:r>
              <a:rPr lang="zh-TW" altLang="en-US" dirty="0" smtClean="0"/>
              <a:t>的餘數等於</a:t>
            </a:r>
            <a:r>
              <a:rPr lang="en-US" altLang="zh-TW" dirty="0" smtClean="0"/>
              <a:t>1</a:t>
            </a:r>
            <a:r>
              <a:rPr lang="zh-TW" altLang="en-US" dirty="0" smtClean="0"/>
              <a:t>。通常以「</a:t>
            </a:r>
            <a:r>
              <a:rPr lang="en-US" altLang="zh-TW" dirty="0" smtClean="0"/>
              <a:t>d </a:t>
            </a:r>
            <a:r>
              <a:rPr lang="zh-TW" altLang="en-US" dirty="0" smtClean="0"/>
              <a:t>*</a:t>
            </a:r>
            <a:r>
              <a:rPr lang="en-US" altLang="zh-TW" dirty="0" smtClean="0"/>
              <a:t> e ≡</a:t>
            </a:r>
            <a:r>
              <a:rPr lang="zh-TW" altLang="ja-JP" dirty="0" smtClean="0"/>
              <a:t> </a:t>
            </a:r>
            <a:r>
              <a:rPr lang="en-US" altLang="zh-TW" dirty="0" smtClean="0"/>
              <a:t>1 (mod φ</a:t>
            </a:r>
            <a:r>
              <a:rPr lang="zh-TW" altLang="ja-JP" dirty="0" smtClean="0"/>
              <a:t> </a:t>
            </a:r>
            <a:r>
              <a:rPr lang="en-US" altLang="zh-TW" dirty="0" smtClean="0"/>
              <a:t>(N))</a:t>
            </a:r>
            <a:r>
              <a:rPr lang="zh-TW" altLang="en-US" dirty="0" smtClean="0"/>
              <a:t>」</a:t>
            </a:r>
            <a:r>
              <a:rPr lang="zh-TW" altLang="en-US" dirty="0"/>
              <a:t>表示。</a:t>
            </a:r>
            <a:endParaRPr lang="en-US" altLang="zh-TW" dirty="0" smtClean="0"/>
          </a:p>
          <a:p>
            <a:pPr hangingPunct="1">
              <a:buFont typeface="Times New Roman" pitchFamily="18" charset="0"/>
              <a:buAutoNum type="arabicPeriod"/>
            </a:pPr>
            <a:r>
              <a:rPr lang="zh-TW" altLang="en-US" dirty="0" smtClean="0"/>
              <a:t>產生出來的二組密碼為</a:t>
            </a:r>
            <a:r>
              <a:rPr lang="en-US" altLang="zh-TW" dirty="0" smtClean="0"/>
              <a:t>(e, N)</a:t>
            </a:r>
            <a:r>
              <a:rPr lang="zh-TW" altLang="en-US" dirty="0" smtClean="0"/>
              <a:t>以及</a:t>
            </a:r>
            <a:r>
              <a:rPr lang="en-US" altLang="zh-TW" dirty="0" smtClean="0"/>
              <a:t>(d, N)</a:t>
            </a:r>
            <a:r>
              <a:rPr lang="zh-TW" altLang="en-US" dirty="0"/>
              <a:t> 。</a:t>
            </a:r>
            <a:endParaRPr lang="en-US" altLang="zh-TW" dirty="0" smtClean="0"/>
          </a:p>
          <a:p>
            <a:pPr hangingPunct="1"/>
            <a:r>
              <a:rPr lang="zh-TW" altLang="en-US" dirty="0" smtClean="0"/>
              <a:t>任選一組為公鑰，如</a:t>
            </a:r>
            <a:r>
              <a:rPr lang="en-US" altLang="zh-TW" dirty="0" smtClean="0"/>
              <a:t>(e, N)</a:t>
            </a:r>
            <a:r>
              <a:rPr lang="zh-TW" altLang="en-US" dirty="0" smtClean="0"/>
              <a:t>；另一組為私鑰，如</a:t>
            </a:r>
            <a:r>
              <a:rPr lang="en-US" altLang="zh-TW" dirty="0" smtClean="0"/>
              <a:t>(d, N)</a:t>
            </a:r>
            <a:r>
              <a:rPr lang="zh-TW" altLang="en-US" dirty="0"/>
              <a:t> 。</a:t>
            </a:r>
            <a:endParaRPr lang="en-US" altLang="zh-TW" dirty="0" smtClean="0"/>
          </a:p>
        </p:txBody>
      </p:sp>
    </p:spTree>
    <p:extLst>
      <p:ext uri="{BB962C8B-B14F-4D97-AF65-F5344CB8AC3E}">
        <p14:creationId xmlns:p14="http://schemas.microsoft.com/office/powerpoint/2010/main" val="31990461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zh-TW" dirty="0" smtClean="0"/>
              <a:t>8-2 </a:t>
            </a:r>
            <a:r>
              <a:rPr lang="zh-TW" altLang="en-US" dirty="0" smtClean="0"/>
              <a:t>資料機密性</a:t>
            </a:r>
          </a:p>
        </p:txBody>
      </p:sp>
      <p:sp>
        <p:nvSpPr>
          <p:cNvPr id="12291" name="Content Placeholder 2"/>
          <p:cNvSpPr>
            <a:spLocks noGrp="1"/>
          </p:cNvSpPr>
          <p:nvPr>
            <p:ph idx="1"/>
          </p:nvPr>
        </p:nvSpPr>
        <p:spPr/>
        <p:txBody>
          <a:bodyPr/>
          <a:lstStyle/>
          <a:p>
            <a:r>
              <a:rPr lang="zh-TW" altLang="en-US" dirty="0" smtClean="0"/>
              <a:t>通常是透過「加密」（</a:t>
            </a:r>
            <a:r>
              <a:rPr lang="en-US" altLang="zh-TW" dirty="0" smtClean="0"/>
              <a:t>encryption</a:t>
            </a:r>
            <a:r>
              <a:rPr lang="zh-TW" altLang="en-US" dirty="0" smtClean="0"/>
              <a:t>）的方式來進行。</a:t>
            </a:r>
            <a:endParaRPr lang="en-US" altLang="zh-TW" dirty="0" smtClean="0"/>
          </a:p>
          <a:p>
            <a:r>
              <a:rPr lang="zh-TW" altLang="en-US" dirty="0" smtClean="0"/>
              <a:t>加密會把原本可以直接讀取的資料加以處理，轉換為另外一種無法直接讀懂的方式呈現。</a:t>
            </a:r>
            <a:endParaRPr lang="en-US" altLang="zh-TW" dirty="0" smtClean="0"/>
          </a:p>
        </p:txBody>
      </p:sp>
    </p:spTree>
    <p:extLst>
      <p:ext uri="{BB962C8B-B14F-4D97-AF65-F5344CB8AC3E}">
        <p14:creationId xmlns:p14="http://schemas.microsoft.com/office/powerpoint/2010/main" val="144010670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68313" y="411956"/>
            <a:ext cx="8229600" cy="857250"/>
          </a:xfrm>
        </p:spPr>
        <p:txBody>
          <a:bodyPr/>
          <a:lstStyle/>
          <a:p>
            <a:pPr eaLnBrk="1" hangingPunct="1"/>
            <a:r>
              <a:rPr lang="en-US" altLang="zh-TW" smtClean="0"/>
              <a:t>RSA</a:t>
            </a:r>
            <a:r>
              <a:rPr lang="zh-TW" altLang="en-US" smtClean="0"/>
              <a:t>演算法及其流程</a:t>
            </a:r>
            <a:r>
              <a:rPr lang="en-US" altLang="zh-TW" smtClean="0"/>
              <a:t> (</a:t>
            </a:r>
            <a:r>
              <a:rPr lang="zh-TW" altLang="en-US" smtClean="0"/>
              <a:t>續</a:t>
            </a:r>
            <a:r>
              <a:rPr lang="en-US" altLang="zh-TW" smtClean="0"/>
              <a:t>)</a:t>
            </a:r>
          </a:p>
        </p:txBody>
      </p:sp>
      <p:sp>
        <p:nvSpPr>
          <p:cNvPr id="32771" name="Content Placeholder 2"/>
          <p:cNvSpPr>
            <a:spLocks noGrp="1"/>
          </p:cNvSpPr>
          <p:nvPr>
            <p:ph idx="1"/>
          </p:nvPr>
        </p:nvSpPr>
        <p:spPr>
          <a:xfrm>
            <a:off x="457200" y="1491854"/>
            <a:ext cx="8229600" cy="3102769"/>
          </a:xfrm>
        </p:spPr>
        <p:txBody>
          <a:bodyPr>
            <a:normAutofit fontScale="85000" lnSpcReduction="20000"/>
          </a:bodyPr>
          <a:lstStyle/>
          <a:p>
            <a:pPr hangingPunct="1"/>
            <a:r>
              <a:rPr lang="zh-TW" altLang="en-US" dirty="0" smtClean="0"/>
              <a:t>產生好二組密碼</a:t>
            </a:r>
            <a:r>
              <a:rPr lang="en-US" altLang="zh-TW" dirty="0" smtClean="0"/>
              <a:t>(e, N)</a:t>
            </a:r>
            <a:r>
              <a:rPr lang="zh-TW" altLang="en-US" dirty="0" smtClean="0"/>
              <a:t>及</a:t>
            </a:r>
            <a:r>
              <a:rPr lang="en-US" altLang="zh-TW" dirty="0" smtClean="0"/>
              <a:t>(d, N)</a:t>
            </a:r>
            <a:r>
              <a:rPr lang="zh-TW" altLang="en-US" dirty="0"/>
              <a:t>後。</a:t>
            </a:r>
            <a:endParaRPr lang="en-US" altLang="zh-TW" dirty="0" smtClean="0"/>
          </a:p>
          <a:p>
            <a:pPr eaLnBrk="1" hangingPunct="1"/>
            <a:r>
              <a:rPr lang="zh-TW" altLang="en-US" dirty="0" smtClean="0"/>
              <a:t>加密時</a:t>
            </a:r>
            <a:r>
              <a:rPr lang="zh-TW" altLang="en-US" dirty="0"/>
              <a:t>：</a:t>
            </a:r>
            <a:endParaRPr lang="en-US" altLang="zh-TW" dirty="0" smtClean="0"/>
          </a:p>
          <a:p>
            <a:pPr lvl="1" hangingPunct="1"/>
            <a:r>
              <a:rPr lang="zh-TW" altLang="en-US" dirty="0" smtClean="0"/>
              <a:t>若本文為</a:t>
            </a:r>
            <a:r>
              <a:rPr lang="en-US" altLang="zh-TW" dirty="0" smtClean="0"/>
              <a:t> n </a:t>
            </a:r>
            <a:r>
              <a:rPr lang="zh-TW" altLang="en-US" dirty="0"/>
              <a:t>。</a:t>
            </a:r>
            <a:endParaRPr lang="en-US" altLang="zh-TW" dirty="0" smtClean="0"/>
          </a:p>
          <a:p>
            <a:pPr lvl="1" hangingPunct="1"/>
            <a:r>
              <a:rPr lang="zh-TW" altLang="en-US" dirty="0" smtClean="0"/>
              <a:t>計算密文</a:t>
            </a:r>
            <a:r>
              <a:rPr lang="en-US" altLang="zh-TW" dirty="0" smtClean="0"/>
              <a:t> c </a:t>
            </a:r>
            <a:r>
              <a:rPr lang="zh-TW" altLang="en-US" dirty="0" smtClean="0"/>
              <a:t>為</a:t>
            </a:r>
            <a:r>
              <a:rPr lang="en-US" altLang="zh-TW" dirty="0" smtClean="0"/>
              <a:t> n</a:t>
            </a:r>
            <a:r>
              <a:rPr lang="en-US" altLang="zh-TW" baseline="30000" dirty="0" smtClean="0"/>
              <a:t>e</a:t>
            </a:r>
            <a:r>
              <a:rPr lang="en-US" altLang="zh-TW" dirty="0" smtClean="0"/>
              <a:t> </a:t>
            </a:r>
            <a:r>
              <a:rPr lang="zh-TW" altLang="en-US" dirty="0" smtClean="0"/>
              <a:t>除以</a:t>
            </a:r>
            <a:r>
              <a:rPr lang="en-US" altLang="zh-TW" dirty="0" smtClean="0"/>
              <a:t> N </a:t>
            </a:r>
            <a:r>
              <a:rPr lang="zh-TW" altLang="en-US" dirty="0" smtClean="0"/>
              <a:t>的餘數，即</a:t>
            </a:r>
            <a:r>
              <a:rPr lang="en-US" altLang="zh-TW" dirty="0" smtClean="0"/>
              <a:t> </a:t>
            </a:r>
            <a:r>
              <a:rPr lang="en-US" altLang="ja-JP" i="1" dirty="0" smtClean="0"/>
              <a:t>n</a:t>
            </a:r>
            <a:r>
              <a:rPr lang="en-US" altLang="ja-JP" i="1" baseline="30000" dirty="0" smtClean="0"/>
              <a:t>e</a:t>
            </a:r>
            <a:r>
              <a:rPr lang="en-US" altLang="ja-JP" i="1" dirty="0" smtClean="0"/>
              <a:t> ≡ c</a:t>
            </a:r>
            <a:r>
              <a:rPr lang="en-US" altLang="ja-JP" dirty="0" smtClean="0"/>
              <a:t> (mod N)</a:t>
            </a:r>
            <a:r>
              <a:rPr lang="zh-TW" altLang="en-US" dirty="0"/>
              <a:t> 。</a:t>
            </a:r>
            <a:endParaRPr lang="en-US" altLang="zh-TW" dirty="0" smtClean="0"/>
          </a:p>
          <a:p>
            <a:pPr eaLnBrk="1" hangingPunct="1"/>
            <a:r>
              <a:rPr lang="zh-TW" altLang="en-US" dirty="0" smtClean="0"/>
              <a:t>解密時：</a:t>
            </a:r>
            <a:endParaRPr lang="en-US" altLang="zh-TW" dirty="0" smtClean="0"/>
          </a:p>
          <a:p>
            <a:pPr lvl="1" hangingPunct="1"/>
            <a:r>
              <a:rPr lang="zh-TW" altLang="en-US" dirty="0" smtClean="0"/>
              <a:t>若密文為</a:t>
            </a:r>
            <a:r>
              <a:rPr lang="en-US" altLang="zh-TW" dirty="0" smtClean="0"/>
              <a:t> c </a:t>
            </a:r>
            <a:r>
              <a:rPr lang="zh-TW" altLang="en-US" dirty="0"/>
              <a:t>。</a:t>
            </a:r>
            <a:endParaRPr lang="en-US" altLang="zh-TW" dirty="0" smtClean="0"/>
          </a:p>
          <a:p>
            <a:pPr lvl="1" hangingPunct="1"/>
            <a:r>
              <a:rPr lang="zh-TW" altLang="en-US" dirty="0" smtClean="0"/>
              <a:t>計算本文</a:t>
            </a:r>
            <a:r>
              <a:rPr lang="en-US" altLang="zh-TW" dirty="0" smtClean="0"/>
              <a:t> n </a:t>
            </a:r>
            <a:r>
              <a:rPr lang="zh-TW" altLang="en-US" dirty="0" smtClean="0"/>
              <a:t>為</a:t>
            </a:r>
            <a:r>
              <a:rPr lang="en-US" altLang="zh-TW" dirty="0" smtClean="0"/>
              <a:t> c</a:t>
            </a:r>
            <a:r>
              <a:rPr lang="en-US" altLang="zh-TW" baseline="30000" dirty="0" smtClean="0"/>
              <a:t>d</a:t>
            </a:r>
            <a:r>
              <a:rPr lang="en-US" altLang="zh-TW" dirty="0" smtClean="0"/>
              <a:t> </a:t>
            </a:r>
            <a:r>
              <a:rPr lang="zh-TW" altLang="en-US" dirty="0" smtClean="0"/>
              <a:t>除以</a:t>
            </a:r>
            <a:r>
              <a:rPr lang="en-US" altLang="zh-TW" dirty="0" smtClean="0"/>
              <a:t> N </a:t>
            </a:r>
            <a:r>
              <a:rPr lang="zh-TW" altLang="en-US" dirty="0" smtClean="0"/>
              <a:t>的餘數，即</a:t>
            </a:r>
            <a:r>
              <a:rPr lang="en-US" altLang="zh-TW" dirty="0" smtClean="0"/>
              <a:t> </a:t>
            </a:r>
            <a:r>
              <a:rPr lang="en-US" altLang="ja-JP" i="1" dirty="0" smtClean="0"/>
              <a:t>c</a:t>
            </a:r>
            <a:r>
              <a:rPr lang="en-US" altLang="ja-JP" i="1" baseline="30000" dirty="0" smtClean="0"/>
              <a:t>d</a:t>
            </a:r>
            <a:r>
              <a:rPr lang="en-US" altLang="ja-JP" i="1" dirty="0" smtClean="0"/>
              <a:t> ≡ n</a:t>
            </a:r>
            <a:r>
              <a:rPr lang="en-US" altLang="ja-JP" dirty="0" smtClean="0"/>
              <a:t> (mod N)</a:t>
            </a:r>
            <a:r>
              <a:rPr lang="zh-TW" altLang="en-US" dirty="0"/>
              <a:t> 。</a:t>
            </a:r>
            <a:endParaRPr lang="zh-TW" altLang="en-US" dirty="0" smtClean="0"/>
          </a:p>
        </p:txBody>
      </p:sp>
    </p:spTree>
    <p:extLst>
      <p:ext uri="{BB962C8B-B14F-4D97-AF65-F5344CB8AC3E}">
        <p14:creationId xmlns:p14="http://schemas.microsoft.com/office/powerpoint/2010/main" val="314749659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68313" y="411956"/>
            <a:ext cx="8229600" cy="857250"/>
          </a:xfrm>
        </p:spPr>
        <p:txBody>
          <a:bodyPr/>
          <a:lstStyle/>
          <a:p>
            <a:pPr eaLnBrk="1" hangingPunct="1"/>
            <a:r>
              <a:rPr lang="en-US" altLang="zh-TW" dirty="0" smtClean="0"/>
              <a:t>RSA</a:t>
            </a:r>
            <a:r>
              <a:rPr lang="zh-TW" altLang="en-US" dirty="0" smtClean="0"/>
              <a:t>範例一</a:t>
            </a:r>
          </a:p>
        </p:txBody>
      </p:sp>
      <p:sp>
        <p:nvSpPr>
          <p:cNvPr id="33795" name="Content Placeholder 3"/>
          <p:cNvSpPr>
            <a:spLocks noGrp="1"/>
          </p:cNvSpPr>
          <p:nvPr>
            <p:ph idx="1"/>
          </p:nvPr>
        </p:nvSpPr>
        <p:spPr>
          <a:xfrm>
            <a:off x="457200" y="1329929"/>
            <a:ext cx="8229600" cy="3264694"/>
          </a:xfrm>
        </p:spPr>
        <p:txBody>
          <a:bodyPr>
            <a:normAutofit/>
          </a:bodyPr>
          <a:lstStyle/>
          <a:p>
            <a:pPr hangingPunct="1"/>
            <a:r>
              <a:rPr lang="zh-TW" altLang="en-US" dirty="0" smtClean="0"/>
              <a:t>選定</a:t>
            </a:r>
            <a:r>
              <a:rPr lang="en-US" altLang="zh-TW" dirty="0" smtClean="0"/>
              <a:t> </a:t>
            </a:r>
            <a:r>
              <a:rPr lang="en-US" altLang="ja-JP" dirty="0" smtClean="0"/>
              <a:t>p=3; q=11</a:t>
            </a:r>
            <a:r>
              <a:rPr lang="zh-TW" altLang="en-US" dirty="0"/>
              <a:t>。</a:t>
            </a:r>
            <a:endParaRPr lang="en-US" altLang="ja-JP" dirty="0" smtClean="0"/>
          </a:p>
          <a:p>
            <a:pPr hangingPunct="1"/>
            <a:r>
              <a:rPr lang="en-US" altLang="zh-TW" dirty="0" smtClean="0"/>
              <a:t>N = 3 * 11 = 33; φ</a:t>
            </a:r>
            <a:r>
              <a:rPr lang="zh-TW" altLang="zh-TW" dirty="0" smtClean="0"/>
              <a:t> </a:t>
            </a:r>
            <a:r>
              <a:rPr lang="en-US" altLang="zh-TW" dirty="0" smtClean="0"/>
              <a:t>(N) = (3-1) * (11-1) = 20</a:t>
            </a:r>
            <a:r>
              <a:rPr lang="zh-TW" altLang="en-US" dirty="0"/>
              <a:t>。</a:t>
            </a:r>
            <a:endParaRPr lang="en-US" altLang="zh-TW" dirty="0" smtClean="0"/>
          </a:p>
          <a:p>
            <a:pPr hangingPunct="1"/>
            <a:r>
              <a:rPr lang="zh-TW" altLang="en-US" dirty="0" smtClean="0"/>
              <a:t>選</a:t>
            </a:r>
            <a:r>
              <a:rPr lang="en-US" altLang="zh-TW" dirty="0" smtClean="0"/>
              <a:t> e = 3</a:t>
            </a:r>
            <a:r>
              <a:rPr lang="zh-TW" altLang="en-US" dirty="0" smtClean="0"/>
              <a:t>，算出</a:t>
            </a:r>
            <a:r>
              <a:rPr lang="en-US" altLang="zh-TW" dirty="0" smtClean="0"/>
              <a:t> d = 7 (3 * 7 </a:t>
            </a:r>
            <a:r>
              <a:rPr lang="zh-TW" altLang="en-US" dirty="0" smtClean="0"/>
              <a:t>除以</a:t>
            </a:r>
            <a:r>
              <a:rPr lang="en-US" altLang="zh-TW" dirty="0" smtClean="0"/>
              <a:t> 20 </a:t>
            </a:r>
            <a:r>
              <a:rPr lang="zh-TW" altLang="en-US" dirty="0" smtClean="0"/>
              <a:t>的餘數為</a:t>
            </a:r>
            <a:r>
              <a:rPr lang="en-US" altLang="zh-TW" dirty="0" smtClean="0"/>
              <a:t> 1)</a:t>
            </a:r>
            <a:r>
              <a:rPr lang="zh-TW" altLang="en-US" dirty="0"/>
              <a:t> 。</a:t>
            </a:r>
            <a:endParaRPr lang="en-US" altLang="zh-TW" dirty="0" smtClean="0"/>
          </a:p>
          <a:p>
            <a:pPr hangingPunct="1"/>
            <a:r>
              <a:rPr lang="zh-TW" altLang="en-US" dirty="0" smtClean="0"/>
              <a:t>公鑰為</a:t>
            </a:r>
            <a:r>
              <a:rPr lang="en-US" altLang="zh-TW" dirty="0" smtClean="0"/>
              <a:t>(3, 33)</a:t>
            </a:r>
            <a:r>
              <a:rPr lang="zh-TW" altLang="en-US" dirty="0" smtClean="0"/>
              <a:t>；私鑰為</a:t>
            </a:r>
            <a:r>
              <a:rPr lang="en-US" altLang="zh-TW" dirty="0" smtClean="0"/>
              <a:t>(7, 33)</a:t>
            </a:r>
            <a:r>
              <a:rPr lang="zh-TW" altLang="en-US" dirty="0" smtClean="0"/>
              <a:t> 。</a:t>
            </a:r>
            <a:endParaRPr lang="en-US" altLang="zh-TW" dirty="0" smtClean="0"/>
          </a:p>
        </p:txBody>
      </p:sp>
    </p:spTree>
    <p:extLst>
      <p:ext uri="{BB962C8B-B14F-4D97-AF65-F5344CB8AC3E}">
        <p14:creationId xmlns:p14="http://schemas.microsoft.com/office/powerpoint/2010/main" val="254118410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RSA</a:t>
            </a:r>
            <a:r>
              <a:rPr lang="zh-TW" altLang="en-US" dirty="0"/>
              <a:t>範例一</a:t>
            </a:r>
          </a:p>
        </p:txBody>
      </p:sp>
      <p:sp>
        <p:nvSpPr>
          <p:cNvPr id="3" name="內容版面配置區 2"/>
          <p:cNvSpPr>
            <a:spLocks noGrp="1"/>
          </p:cNvSpPr>
          <p:nvPr>
            <p:ph idx="1"/>
          </p:nvPr>
        </p:nvSpPr>
        <p:spPr/>
        <p:txBody>
          <a:bodyPr/>
          <a:lstStyle/>
          <a:p>
            <a:pPr hangingPunct="1"/>
            <a:r>
              <a:rPr lang="zh-TW" altLang="en-US" dirty="0"/>
              <a:t>加密時：本文為</a:t>
            </a:r>
            <a:r>
              <a:rPr lang="en-US" altLang="zh-TW" dirty="0"/>
              <a:t>29</a:t>
            </a:r>
            <a:r>
              <a:rPr lang="zh-TW" altLang="en-US" dirty="0"/>
              <a:t>。</a:t>
            </a:r>
            <a:endParaRPr lang="en-US" altLang="zh-TW" dirty="0"/>
          </a:p>
          <a:p>
            <a:pPr lvl="1" hangingPunct="1"/>
            <a:r>
              <a:rPr lang="zh-TW" altLang="en-US" dirty="0"/>
              <a:t>計算</a:t>
            </a:r>
            <a:r>
              <a:rPr lang="en-US" altLang="zh-TW" dirty="0"/>
              <a:t> 29</a:t>
            </a:r>
            <a:r>
              <a:rPr lang="en-US" altLang="zh-TW" baseline="30000" dirty="0"/>
              <a:t>3</a:t>
            </a:r>
            <a:r>
              <a:rPr lang="en-US" altLang="zh-TW" dirty="0"/>
              <a:t> </a:t>
            </a:r>
            <a:r>
              <a:rPr lang="zh-TW" altLang="en-US" dirty="0"/>
              <a:t>除以</a:t>
            </a:r>
            <a:r>
              <a:rPr lang="en-US" altLang="zh-TW" dirty="0"/>
              <a:t> 33</a:t>
            </a:r>
            <a:r>
              <a:rPr lang="zh-TW" altLang="en-US" dirty="0"/>
              <a:t>，餘數為</a:t>
            </a:r>
            <a:r>
              <a:rPr lang="en-US" altLang="zh-TW" dirty="0"/>
              <a:t> 2(</a:t>
            </a:r>
            <a:r>
              <a:rPr lang="zh-TW" altLang="en-US" dirty="0"/>
              <a:t>密文</a:t>
            </a:r>
            <a:r>
              <a:rPr lang="en-US" altLang="zh-TW" dirty="0"/>
              <a:t>)</a:t>
            </a:r>
            <a:r>
              <a:rPr lang="zh-TW" altLang="en-US" dirty="0"/>
              <a:t> 。</a:t>
            </a:r>
            <a:endParaRPr lang="en-US" altLang="zh-TW" dirty="0"/>
          </a:p>
          <a:p>
            <a:pPr hangingPunct="1"/>
            <a:r>
              <a:rPr lang="zh-TW" altLang="en-US" dirty="0"/>
              <a:t>解密時：密文為</a:t>
            </a:r>
            <a:r>
              <a:rPr lang="en-US" altLang="zh-TW" dirty="0"/>
              <a:t>2</a:t>
            </a:r>
            <a:r>
              <a:rPr lang="zh-TW" altLang="en-US" dirty="0"/>
              <a:t>。</a:t>
            </a:r>
            <a:endParaRPr lang="en-US" altLang="zh-TW" dirty="0"/>
          </a:p>
          <a:p>
            <a:pPr lvl="1" hangingPunct="1"/>
            <a:r>
              <a:rPr lang="zh-TW" altLang="en-US" dirty="0"/>
              <a:t>計算</a:t>
            </a:r>
            <a:r>
              <a:rPr lang="en-US" altLang="zh-TW" dirty="0"/>
              <a:t> 2</a:t>
            </a:r>
            <a:r>
              <a:rPr lang="en-US" altLang="zh-TW" baseline="30000" dirty="0"/>
              <a:t>7</a:t>
            </a:r>
            <a:r>
              <a:rPr lang="en-US" altLang="zh-TW" dirty="0"/>
              <a:t> </a:t>
            </a:r>
            <a:r>
              <a:rPr lang="zh-TW" altLang="en-US" dirty="0"/>
              <a:t>除以</a:t>
            </a:r>
            <a:r>
              <a:rPr lang="en-US" altLang="zh-TW" dirty="0"/>
              <a:t> 33</a:t>
            </a:r>
            <a:r>
              <a:rPr lang="zh-TW" altLang="en-US" dirty="0"/>
              <a:t>，餘數為</a:t>
            </a:r>
            <a:r>
              <a:rPr lang="en-US" altLang="zh-TW" dirty="0"/>
              <a:t> 29(</a:t>
            </a:r>
            <a:r>
              <a:rPr lang="zh-TW" altLang="en-US" dirty="0"/>
              <a:t>本文</a:t>
            </a:r>
            <a:r>
              <a:rPr lang="en-US" altLang="zh-TW" dirty="0"/>
              <a:t>)</a:t>
            </a:r>
            <a:r>
              <a:rPr lang="zh-TW" altLang="en-US" dirty="0"/>
              <a:t> 。</a:t>
            </a:r>
            <a:endParaRPr lang="en-US" altLang="zh-TW" dirty="0"/>
          </a:p>
          <a:p>
            <a:endParaRPr lang="zh-TW" altLang="en-US" dirty="0"/>
          </a:p>
        </p:txBody>
      </p:sp>
    </p:spTree>
    <p:extLst>
      <p:ext uri="{BB962C8B-B14F-4D97-AF65-F5344CB8AC3E}">
        <p14:creationId xmlns:p14="http://schemas.microsoft.com/office/powerpoint/2010/main" val="339221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68313" y="411956"/>
            <a:ext cx="8229600" cy="857250"/>
          </a:xfrm>
        </p:spPr>
        <p:txBody>
          <a:bodyPr/>
          <a:lstStyle/>
          <a:p>
            <a:pPr eaLnBrk="1" hangingPunct="1"/>
            <a:r>
              <a:rPr lang="en-US" altLang="zh-TW" dirty="0" smtClean="0"/>
              <a:t>RSA</a:t>
            </a:r>
            <a:r>
              <a:rPr lang="zh-TW" altLang="en-US" dirty="0" smtClean="0"/>
              <a:t>範例二</a:t>
            </a:r>
          </a:p>
        </p:txBody>
      </p:sp>
      <p:sp>
        <p:nvSpPr>
          <p:cNvPr id="34819" name="Content Placeholder 3"/>
          <p:cNvSpPr>
            <a:spLocks noGrp="1"/>
          </p:cNvSpPr>
          <p:nvPr>
            <p:ph idx="1"/>
          </p:nvPr>
        </p:nvSpPr>
        <p:spPr>
          <a:xfrm>
            <a:off x="457200" y="1329929"/>
            <a:ext cx="8229600" cy="3264694"/>
          </a:xfrm>
        </p:spPr>
        <p:txBody>
          <a:bodyPr>
            <a:normAutofit/>
          </a:bodyPr>
          <a:lstStyle/>
          <a:p>
            <a:pPr hangingPunct="1"/>
            <a:r>
              <a:rPr lang="zh-TW" altLang="en-US" dirty="0" smtClean="0"/>
              <a:t>選定</a:t>
            </a:r>
            <a:r>
              <a:rPr lang="en-US" altLang="zh-TW" dirty="0" smtClean="0"/>
              <a:t> </a:t>
            </a:r>
            <a:r>
              <a:rPr lang="en-US" altLang="ja-JP" dirty="0" smtClean="0"/>
              <a:t>p=7; q=11</a:t>
            </a:r>
            <a:r>
              <a:rPr lang="zh-TW" altLang="en-US" dirty="0"/>
              <a:t>。</a:t>
            </a:r>
            <a:endParaRPr lang="en-US" altLang="ja-JP" dirty="0" smtClean="0"/>
          </a:p>
          <a:p>
            <a:pPr hangingPunct="1"/>
            <a:r>
              <a:rPr lang="en-US" altLang="zh-TW" dirty="0" smtClean="0"/>
              <a:t>N = 7 * 11 = 77; φ</a:t>
            </a:r>
            <a:r>
              <a:rPr lang="zh-TW" altLang="zh-TW" dirty="0" smtClean="0"/>
              <a:t> </a:t>
            </a:r>
            <a:r>
              <a:rPr lang="en-US" altLang="zh-TW" dirty="0" smtClean="0"/>
              <a:t>(N) = (7-1) * (11-1) = 60</a:t>
            </a:r>
            <a:r>
              <a:rPr lang="zh-TW" altLang="en-US" dirty="0"/>
              <a:t>。</a:t>
            </a:r>
            <a:endParaRPr lang="en-US" altLang="zh-TW" dirty="0" smtClean="0"/>
          </a:p>
          <a:p>
            <a:pPr hangingPunct="1"/>
            <a:r>
              <a:rPr lang="zh-TW" altLang="en-US" dirty="0" smtClean="0"/>
              <a:t>選</a:t>
            </a:r>
            <a:r>
              <a:rPr lang="en-US" altLang="zh-TW" dirty="0" smtClean="0"/>
              <a:t> e = 17</a:t>
            </a:r>
            <a:r>
              <a:rPr lang="zh-TW" altLang="en-US" dirty="0" smtClean="0"/>
              <a:t>，算出</a:t>
            </a:r>
            <a:r>
              <a:rPr lang="en-US" altLang="zh-TW" dirty="0" smtClean="0"/>
              <a:t> d = 53 (17 * 53 </a:t>
            </a:r>
            <a:r>
              <a:rPr lang="zh-TW" altLang="en-US" dirty="0" smtClean="0"/>
              <a:t>除以</a:t>
            </a:r>
            <a:r>
              <a:rPr lang="en-US" altLang="zh-TW" dirty="0" smtClean="0"/>
              <a:t> 60 </a:t>
            </a:r>
            <a:r>
              <a:rPr lang="zh-TW" altLang="en-US" dirty="0" smtClean="0"/>
              <a:t>的餘數為</a:t>
            </a:r>
            <a:r>
              <a:rPr lang="en-US" altLang="zh-TW" dirty="0" smtClean="0"/>
              <a:t> 1)</a:t>
            </a:r>
            <a:r>
              <a:rPr lang="zh-TW" altLang="en-US" dirty="0"/>
              <a:t> 。</a:t>
            </a:r>
            <a:endParaRPr lang="en-US" altLang="zh-TW" dirty="0" smtClean="0"/>
          </a:p>
          <a:p>
            <a:pPr hangingPunct="1"/>
            <a:r>
              <a:rPr lang="zh-TW" altLang="en-US" dirty="0" smtClean="0"/>
              <a:t>公鑰為</a:t>
            </a:r>
            <a:r>
              <a:rPr lang="en-US" altLang="zh-TW" dirty="0" smtClean="0"/>
              <a:t>(17, 77)</a:t>
            </a:r>
            <a:r>
              <a:rPr lang="zh-TW" altLang="en-US" dirty="0" smtClean="0"/>
              <a:t>；私鑰為</a:t>
            </a:r>
            <a:r>
              <a:rPr lang="en-US" altLang="zh-TW" dirty="0" smtClean="0"/>
              <a:t>(53, 77)</a:t>
            </a:r>
            <a:r>
              <a:rPr lang="zh-TW" altLang="en-US" dirty="0" smtClean="0"/>
              <a:t> 。</a:t>
            </a:r>
            <a:endParaRPr lang="en-US" altLang="zh-TW" dirty="0" smtClean="0"/>
          </a:p>
        </p:txBody>
      </p:sp>
    </p:spTree>
    <p:extLst>
      <p:ext uri="{BB962C8B-B14F-4D97-AF65-F5344CB8AC3E}">
        <p14:creationId xmlns:p14="http://schemas.microsoft.com/office/powerpoint/2010/main" val="194118871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RSA</a:t>
            </a:r>
            <a:r>
              <a:rPr lang="zh-TW" altLang="en-US" dirty="0"/>
              <a:t>範例二</a:t>
            </a:r>
          </a:p>
        </p:txBody>
      </p:sp>
      <p:sp>
        <p:nvSpPr>
          <p:cNvPr id="3" name="內容版面配置區 2"/>
          <p:cNvSpPr>
            <a:spLocks noGrp="1"/>
          </p:cNvSpPr>
          <p:nvPr>
            <p:ph idx="1"/>
          </p:nvPr>
        </p:nvSpPr>
        <p:spPr/>
        <p:txBody>
          <a:bodyPr/>
          <a:lstStyle/>
          <a:p>
            <a:pPr hangingPunct="1"/>
            <a:r>
              <a:rPr lang="zh-TW" altLang="en-US" dirty="0"/>
              <a:t>加密時：本文為</a:t>
            </a:r>
            <a:r>
              <a:rPr lang="en-US" altLang="zh-TW" dirty="0"/>
              <a:t>45</a:t>
            </a:r>
            <a:r>
              <a:rPr lang="zh-TW" altLang="en-US" dirty="0"/>
              <a:t>。</a:t>
            </a:r>
            <a:endParaRPr lang="en-US" altLang="zh-TW" dirty="0"/>
          </a:p>
          <a:p>
            <a:pPr lvl="1" hangingPunct="1"/>
            <a:r>
              <a:rPr lang="zh-TW" altLang="en-US" dirty="0"/>
              <a:t>計算</a:t>
            </a:r>
            <a:r>
              <a:rPr lang="en-US" altLang="zh-TW" dirty="0"/>
              <a:t> 45</a:t>
            </a:r>
            <a:r>
              <a:rPr lang="en-US" altLang="zh-TW" baseline="30000" dirty="0"/>
              <a:t>17</a:t>
            </a:r>
            <a:r>
              <a:rPr lang="en-US" altLang="zh-TW" dirty="0"/>
              <a:t> </a:t>
            </a:r>
            <a:r>
              <a:rPr lang="zh-TW" altLang="en-US" dirty="0"/>
              <a:t>除以</a:t>
            </a:r>
            <a:r>
              <a:rPr lang="en-US" altLang="zh-TW" dirty="0"/>
              <a:t> 77</a:t>
            </a:r>
            <a:r>
              <a:rPr lang="zh-TW" altLang="en-US" dirty="0"/>
              <a:t>，餘數為</a:t>
            </a:r>
            <a:r>
              <a:rPr lang="en-US" altLang="zh-TW" dirty="0"/>
              <a:t> 12 (</a:t>
            </a:r>
            <a:r>
              <a:rPr lang="zh-TW" altLang="en-US" dirty="0"/>
              <a:t>密文</a:t>
            </a:r>
            <a:r>
              <a:rPr lang="en-US" altLang="zh-TW" dirty="0"/>
              <a:t>)</a:t>
            </a:r>
            <a:r>
              <a:rPr lang="zh-TW" altLang="en-US" dirty="0"/>
              <a:t> 。</a:t>
            </a:r>
            <a:endParaRPr lang="en-US" altLang="zh-TW" dirty="0"/>
          </a:p>
          <a:p>
            <a:pPr hangingPunct="1"/>
            <a:r>
              <a:rPr lang="zh-TW" altLang="en-US" dirty="0"/>
              <a:t>解密時：密文為</a:t>
            </a:r>
            <a:r>
              <a:rPr lang="en-US" altLang="zh-TW" dirty="0"/>
              <a:t>12</a:t>
            </a:r>
            <a:r>
              <a:rPr lang="zh-TW" altLang="en-US" dirty="0"/>
              <a:t>。</a:t>
            </a:r>
            <a:endParaRPr lang="en-US" altLang="zh-TW" dirty="0"/>
          </a:p>
          <a:p>
            <a:pPr lvl="1" hangingPunct="1"/>
            <a:r>
              <a:rPr lang="zh-TW" altLang="en-US" dirty="0"/>
              <a:t>計算</a:t>
            </a:r>
            <a:r>
              <a:rPr lang="en-US" altLang="zh-TW" dirty="0"/>
              <a:t> 12</a:t>
            </a:r>
            <a:r>
              <a:rPr lang="en-US" altLang="zh-TW" baseline="30000" dirty="0"/>
              <a:t>53</a:t>
            </a:r>
            <a:r>
              <a:rPr lang="en-US" altLang="zh-TW" dirty="0"/>
              <a:t> </a:t>
            </a:r>
            <a:r>
              <a:rPr lang="zh-TW" altLang="en-US" dirty="0"/>
              <a:t>除以</a:t>
            </a:r>
            <a:r>
              <a:rPr lang="en-US" altLang="zh-TW" dirty="0"/>
              <a:t> 77</a:t>
            </a:r>
            <a:r>
              <a:rPr lang="zh-TW" altLang="en-US" dirty="0"/>
              <a:t>，餘數為</a:t>
            </a:r>
            <a:r>
              <a:rPr lang="en-US" altLang="zh-TW" dirty="0"/>
              <a:t> 45 (</a:t>
            </a:r>
            <a:r>
              <a:rPr lang="zh-TW" altLang="en-US" dirty="0"/>
              <a:t>本文</a:t>
            </a:r>
            <a:r>
              <a:rPr lang="en-US" altLang="zh-TW" dirty="0"/>
              <a:t>)</a:t>
            </a:r>
            <a:r>
              <a:rPr lang="zh-TW" altLang="en-US" dirty="0"/>
              <a:t> 。</a:t>
            </a:r>
            <a:endParaRPr lang="en-US" altLang="zh-TW" dirty="0"/>
          </a:p>
          <a:p>
            <a:endParaRPr lang="zh-TW" altLang="en-US" dirty="0"/>
          </a:p>
        </p:txBody>
      </p:sp>
    </p:spTree>
    <p:extLst>
      <p:ext uri="{BB962C8B-B14F-4D97-AF65-F5344CB8AC3E}">
        <p14:creationId xmlns:p14="http://schemas.microsoft.com/office/powerpoint/2010/main" val="1018855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68313" y="411956"/>
            <a:ext cx="8229600" cy="857250"/>
          </a:xfrm>
        </p:spPr>
        <p:txBody>
          <a:bodyPr/>
          <a:lstStyle/>
          <a:p>
            <a:pPr eaLnBrk="1" hangingPunct="1"/>
            <a:r>
              <a:rPr lang="zh-TW" altLang="en-US" smtClean="0"/>
              <a:t>實務上的</a:t>
            </a:r>
            <a:r>
              <a:rPr lang="en-US" altLang="zh-TW" smtClean="0"/>
              <a:t>RSA</a:t>
            </a:r>
          </a:p>
        </p:txBody>
      </p:sp>
      <p:sp>
        <p:nvSpPr>
          <p:cNvPr id="35843" name="Content Placeholder 2"/>
          <p:cNvSpPr>
            <a:spLocks noGrp="1"/>
          </p:cNvSpPr>
          <p:nvPr>
            <p:ph idx="1"/>
          </p:nvPr>
        </p:nvSpPr>
        <p:spPr>
          <a:xfrm>
            <a:off x="457200" y="1491854"/>
            <a:ext cx="8229600" cy="3102769"/>
          </a:xfrm>
        </p:spPr>
        <p:txBody>
          <a:bodyPr>
            <a:normAutofit fontScale="77500" lnSpcReduction="20000"/>
          </a:bodyPr>
          <a:lstStyle/>
          <a:p>
            <a:pPr hangingPunct="1"/>
            <a:r>
              <a:rPr lang="zh-TW" altLang="en-US" dirty="0" smtClean="0"/>
              <a:t>選的</a:t>
            </a:r>
            <a:r>
              <a:rPr lang="en-US" altLang="zh-TW" dirty="0" smtClean="0"/>
              <a:t> p </a:t>
            </a:r>
            <a:r>
              <a:rPr lang="zh-TW" altLang="en-US" dirty="0" smtClean="0"/>
              <a:t>和</a:t>
            </a:r>
            <a:r>
              <a:rPr lang="en-US" altLang="zh-TW" dirty="0" smtClean="0"/>
              <a:t> q </a:t>
            </a:r>
            <a:r>
              <a:rPr lang="zh-TW" altLang="en-US" dirty="0" smtClean="0"/>
              <a:t>是長達</a:t>
            </a:r>
            <a:r>
              <a:rPr lang="en-US" altLang="zh-TW" dirty="0" smtClean="0"/>
              <a:t>1024-bit</a:t>
            </a:r>
            <a:r>
              <a:rPr lang="zh-TW" altLang="en-US" dirty="0" smtClean="0"/>
              <a:t>甚至</a:t>
            </a:r>
            <a:r>
              <a:rPr lang="en-US" altLang="zh-TW" dirty="0" smtClean="0"/>
              <a:t>2048-bit</a:t>
            </a:r>
            <a:r>
              <a:rPr lang="zh-TW" altLang="en-US" dirty="0"/>
              <a:t>的質數。</a:t>
            </a:r>
            <a:endParaRPr lang="en-US" altLang="zh-TW" dirty="0" smtClean="0"/>
          </a:p>
          <a:p>
            <a:pPr lvl="1" hangingPunct="1"/>
            <a:r>
              <a:rPr lang="zh-TW" altLang="en-US" dirty="0" smtClean="0"/>
              <a:t>約</a:t>
            </a:r>
            <a:r>
              <a:rPr lang="en-US" altLang="zh-TW" dirty="0" smtClean="0"/>
              <a:t>30</a:t>
            </a:r>
            <a:r>
              <a:rPr lang="zh-TW" altLang="en-US" dirty="0" smtClean="0"/>
              <a:t>至</a:t>
            </a:r>
            <a:r>
              <a:rPr lang="en-US" altLang="zh-TW" dirty="0" smtClean="0"/>
              <a:t>60</a:t>
            </a:r>
            <a:r>
              <a:rPr lang="zh-TW" altLang="en-US" dirty="0" smtClean="0"/>
              <a:t>位數的</a:t>
            </a:r>
            <a:r>
              <a:rPr lang="zh-TW" altLang="en-US" dirty="0"/>
              <a:t>數字。</a:t>
            </a:r>
            <a:endParaRPr lang="en-US" altLang="zh-TW" dirty="0" smtClean="0"/>
          </a:p>
          <a:p>
            <a:pPr lvl="1" hangingPunct="1"/>
            <a:r>
              <a:rPr lang="zh-TW" altLang="en-US" dirty="0" smtClean="0"/>
              <a:t>需要大數</a:t>
            </a:r>
            <a:r>
              <a:rPr lang="zh-TW" altLang="en-US" dirty="0"/>
              <a:t>運算。</a:t>
            </a:r>
            <a:endParaRPr lang="en-US" altLang="zh-TW" dirty="0" smtClean="0"/>
          </a:p>
          <a:p>
            <a:pPr lvl="1" hangingPunct="1"/>
            <a:r>
              <a:rPr lang="zh-TW" altLang="en-US" dirty="0" smtClean="0"/>
              <a:t>運算非常</a:t>
            </a:r>
            <a:r>
              <a:rPr lang="zh-TW" altLang="en-US" dirty="0"/>
              <a:t>耗時。</a:t>
            </a:r>
            <a:endParaRPr lang="en-US" altLang="zh-TW" dirty="0" smtClean="0"/>
          </a:p>
          <a:p>
            <a:pPr lvl="1" hangingPunct="1"/>
            <a:r>
              <a:rPr lang="zh-TW" altLang="en-US" dirty="0" smtClean="0"/>
              <a:t>通常不會用來加密大量的</a:t>
            </a:r>
            <a:r>
              <a:rPr lang="zh-TW" altLang="en-US" dirty="0"/>
              <a:t>資料。</a:t>
            </a:r>
            <a:endParaRPr lang="en-US" altLang="zh-TW" dirty="0" smtClean="0"/>
          </a:p>
          <a:p>
            <a:pPr lvl="1" hangingPunct="1"/>
            <a:r>
              <a:rPr lang="zh-TW" altLang="en-US" dirty="0" smtClean="0"/>
              <a:t>可配合對稱式密碼</a:t>
            </a:r>
            <a:r>
              <a:rPr lang="zh-TW" altLang="en-US" dirty="0"/>
              <a:t>使用。</a:t>
            </a:r>
            <a:endParaRPr lang="en-US" altLang="zh-TW" dirty="0" smtClean="0"/>
          </a:p>
          <a:p>
            <a:pPr lvl="2" hangingPunct="1"/>
            <a:r>
              <a:rPr lang="zh-TW" altLang="en-US" dirty="0" smtClean="0"/>
              <a:t>加密臨時產生、長度有限的對稱式</a:t>
            </a:r>
            <a:r>
              <a:rPr lang="zh-TW" altLang="en-US" dirty="0"/>
              <a:t>密碼。</a:t>
            </a:r>
            <a:endParaRPr lang="en-US" altLang="zh-TW" dirty="0" smtClean="0"/>
          </a:p>
          <a:p>
            <a:pPr lvl="2" hangingPunct="1"/>
            <a:r>
              <a:rPr lang="zh-TW" altLang="en-US" dirty="0" smtClean="0"/>
              <a:t>使用對稱式密碼進行大量的資料加</a:t>
            </a:r>
            <a:r>
              <a:rPr lang="zh-TW" altLang="en-US" dirty="0"/>
              <a:t>密。</a:t>
            </a:r>
            <a:endParaRPr lang="zh-TW" altLang="en-US" dirty="0" smtClean="0"/>
          </a:p>
        </p:txBody>
      </p:sp>
    </p:spTree>
    <p:extLst>
      <p:ext uri="{BB962C8B-B14F-4D97-AF65-F5344CB8AC3E}">
        <p14:creationId xmlns:p14="http://schemas.microsoft.com/office/powerpoint/2010/main" val="177726885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68313" y="411956"/>
            <a:ext cx="8229600" cy="857250"/>
          </a:xfrm>
        </p:spPr>
        <p:txBody>
          <a:bodyPr/>
          <a:lstStyle/>
          <a:p>
            <a:pPr eaLnBrk="1" hangingPunct="1"/>
            <a:r>
              <a:rPr lang="en-US" altLang="zh-TW" dirty="0" err="1" smtClean="0"/>
              <a:t>Diffie</a:t>
            </a:r>
            <a:r>
              <a:rPr lang="en-US" altLang="zh-TW" dirty="0" smtClean="0"/>
              <a:t>-Hellman</a:t>
            </a:r>
            <a:r>
              <a:rPr lang="zh-TW" altLang="en-US" dirty="0" smtClean="0"/>
              <a:t>演算法</a:t>
            </a:r>
            <a:r>
              <a:rPr lang="en-US" altLang="zh-TW" dirty="0" smtClean="0"/>
              <a:t>**</a:t>
            </a:r>
            <a:endParaRPr lang="zh-TW" altLang="en-US" dirty="0" smtClean="0"/>
          </a:p>
        </p:txBody>
      </p:sp>
      <p:sp>
        <p:nvSpPr>
          <p:cNvPr id="36867" name="Content Placeholder 2"/>
          <p:cNvSpPr>
            <a:spLocks noGrp="1"/>
          </p:cNvSpPr>
          <p:nvPr>
            <p:ph idx="1"/>
          </p:nvPr>
        </p:nvSpPr>
        <p:spPr>
          <a:xfrm>
            <a:off x="457200" y="1491854"/>
            <a:ext cx="8229600" cy="3102769"/>
          </a:xfrm>
        </p:spPr>
        <p:txBody>
          <a:bodyPr>
            <a:normAutofit fontScale="85000" lnSpcReduction="20000"/>
          </a:bodyPr>
          <a:lstStyle/>
          <a:p>
            <a:pPr hangingPunct="1"/>
            <a:r>
              <a:rPr lang="zh-TW" altLang="en-US" dirty="0" smtClean="0"/>
              <a:t>基於離散對數，用來做密碼</a:t>
            </a:r>
            <a:r>
              <a:rPr lang="zh-TW" altLang="en-US" dirty="0"/>
              <a:t>交換。</a:t>
            </a:r>
            <a:endParaRPr lang="en-US" altLang="zh-TW" dirty="0" smtClean="0"/>
          </a:p>
          <a:p>
            <a:pPr hangingPunct="1"/>
            <a:r>
              <a:rPr lang="zh-TW" altLang="en-US" dirty="0" smtClean="0"/>
              <a:t>簡稱為</a:t>
            </a:r>
            <a:r>
              <a:rPr lang="en-US" altLang="zh-TW" dirty="0" smtClean="0"/>
              <a:t>DH</a:t>
            </a:r>
            <a:r>
              <a:rPr lang="zh-TW" altLang="en-US" dirty="0"/>
              <a:t>演算法。</a:t>
            </a:r>
            <a:endParaRPr lang="en-US" altLang="zh-TW" dirty="0" smtClean="0"/>
          </a:p>
          <a:p>
            <a:pPr eaLnBrk="1" hangingPunct="1"/>
            <a:r>
              <a:rPr lang="zh-TW" altLang="en-US" dirty="0" smtClean="0"/>
              <a:t>使用情境：</a:t>
            </a:r>
            <a:endParaRPr lang="en-US" altLang="zh-TW" dirty="0" smtClean="0"/>
          </a:p>
          <a:p>
            <a:pPr lvl="1" hangingPunct="1"/>
            <a:r>
              <a:rPr lang="zh-TW" altLang="en-US" dirty="0" smtClean="0"/>
              <a:t>在公開的場合，二個人大聲的交換</a:t>
            </a:r>
            <a:r>
              <a:rPr lang="zh-TW" altLang="en-US" dirty="0"/>
              <a:t>密碼。</a:t>
            </a:r>
            <a:endParaRPr lang="en-US" altLang="zh-TW" dirty="0" smtClean="0"/>
          </a:p>
          <a:p>
            <a:pPr lvl="1" hangingPunct="1"/>
            <a:r>
              <a:rPr lang="zh-TW" altLang="en-US" dirty="0" smtClean="0"/>
              <a:t>旁邊可能有人在</a:t>
            </a:r>
            <a:r>
              <a:rPr lang="zh-TW" altLang="en-US" dirty="0"/>
              <a:t>偷聽。</a:t>
            </a:r>
            <a:endParaRPr lang="en-US" altLang="zh-TW" dirty="0" smtClean="0"/>
          </a:p>
          <a:p>
            <a:pPr lvl="1" hangingPunct="1"/>
            <a:r>
              <a:rPr lang="zh-TW" altLang="en-US" dirty="0" smtClean="0"/>
              <a:t>密碼可以交換</a:t>
            </a:r>
            <a:r>
              <a:rPr lang="zh-TW" altLang="en-US" dirty="0"/>
              <a:t>成功。</a:t>
            </a:r>
            <a:endParaRPr lang="en-US" altLang="zh-TW" dirty="0" smtClean="0"/>
          </a:p>
          <a:p>
            <a:pPr lvl="1" hangingPunct="1"/>
            <a:r>
              <a:rPr lang="zh-TW" altLang="en-US" dirty="0" smtClean="0"/>
              <a:t>但偷聽的人還是猜不出密碼是</a:t>
            </a:r>
            <a:r>
              <a:rPr lang="zh-TW" altLang="en-US" dirty="0"/>
              <a:t>什麼。</a:t>
            </a:r>
            <a:endParaRPr lang="zh-TW" altLang="en-US" dirty="0" smtClean="0"/>
          </a:p>
        </p:txBody>
      </p:sp>
    </p:spTree>
    <p:extLst>
      <p:ext uri="{BB962C8B-B14F-4D97-AF65-F5344CB8AC3E}">
        <p14:creationId xmlns:p14="http://schemas.microsoft.com/office/powerpoint/2010/main" val="179999216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68313" y="411956"/>
            <a:ext cx="8229600" cy="857250"/>
          </a:xfrm>
        </p:spPr>
        <p:txBody>
          <a:bodyPr/>
          <a:lstStyle/>
          <a:p>
            <a:pPr eaLnBrk="1" hangingPunct="1"/>
            <a:r>
              <a:rPr lang="en-US" altLang="zh-TW" dirty="0" smtClean="0"/>
              <a:t>DH</a:t>
            </a:r>
            <a:r>
              <a:rPr lang="zh-TW" altLang="en-US" dirty="0" smtClean="0"/>
              <a:t>演算法的流程</a:t>
            </a:r>
          </a:p>
        </p:txBody>
      </p:sp>
      <p:sp>
        <p:nvSpPr>
          <p:cNvPr id="37891" name="Content Placeholder 2"/>
          <p:cNvSpPr>
            <a:spLocks noGrp="1"/>
          </p:cNvSpPr>
          <p:nvPr>
            <p:ph idx="1"/>
          </p:nvPr>
        </p:nvSpPr>
        <p:spPr>
          <a:xfrm>
            <a:off x="457200" y="1275160"/>
            <a:ext cx="8229600" cy="3319463"/>
          </a:xfrm>
        </p:spPr>
        <p:txBody>
          <a:bodyPr>
            <a:normAutofit/>
          </a:bodyPr>
          <a:lstStyle/>
          <a:p>
            <a:pPr hangingPunct="1"/>
            <a:r>
              <a:rPr lang="zh-TW" altLang="en-US" sz="2400" dirty="0" smtClean="0"/>
              <a:t>假設甲和乙二個人要交換</a:t>
            </a:r>
            <a:r>
              <a:rPr lang="zh-TW" altLang="en-US" sz="2400" dirty="0"/>
              <a:t>密碼。</a:t>
            </a:r>
            <a:endParaRPr lang="en-US" altLang="zh-TW" sz="2400" dirty="0" smtClean="0"/>
          </a:p>
          <a:p>
            <a:pPr hangingPunct="1"/>
            <a:r>
              <a:rPr lang="zh-TW" altLang="en-US" sz="2400" dirty="0" smtClean="0"/>
              <a:t>挑選合適的數字</a:t>
            </a:r>
            <a:r>
              <a:rPr lang="en-US" altLang="zh-TW" sz="2400" dirty="0" smtClean="0"/>
              <a:t> g </a:t>
            </a:r>
            <a:r>
              <a:rPr lang="zh-TW" altLang="en-US" sz="2400" dirty="0" smtClean="0"/>
              <a:t>和</a:t>
            </a:r>
            <a:r>
              <a:rPr lang="en-US" altLang="zh-TW" sz="2400" dirty="0" smtClean="0"/>
              <a:t> p</a:t>
            </a:r>
            <a:r>
              <a:rPr lang="zh-TW" altLang="en-US" sz="2400" dirty="0" smtClean="0"/>
              <a:t>，這二個數字大家都可以</a:t>
            </a:r>
            <a:r>
              <a:rPr lang="zh-TW" altLang="en-US" sz="2400" dirty="0"/>
              <a:t>知道。</a:t>
            </a:r>
            <a:endParaRPr lang="en-US" altLang="zh-TW" sz="2400" dirty="0" smtClean="0"/>
          </a:p>
          <a:p>
            <a:pPr hangingPunct="1"/>
            <a:r>
              <a:rPr lang="zh-TW" altLang="en-US" sz="2400" dirty="0" smtClean="0"/>
              <a:t>甲和乙各自選一個數字</a:t>
            </a:r>
            <a:r>
              <a:rPr lang="en-US" altLang="zh-TW" sz="2400" dirty="0" smtClean="0"/>
              <a:t> a </a:t>
            </a:r>
            <a:r>
              <a:rPr lang="zh-TW" altLang="en-US" sz="2400" dirty="0" smtClean="0"/>
              <a:t>和</a:t>
            </a:r>
            <a:r>
              <a:rPr lang="en-US" altLang="zh-TW" sz="2400" dirty="0" smtClean="0"/>
              <a:t> b</a:t>
            </a:r>
            <a:r>
              <a:rPr lang="zh-TW" altLang="en-US" sz="2400" dirty="0" smtClean="0"/>
              <a:t>：甲知道</a:t>
            </a:r>
            <a:r>
              <a:rPr lang="en-US" altLang="zh-TW" sz="2400" dirty="0" smtClean="0"/>
              <a:t> a</a:t>
            </a:r>
            <a:r>
              <a:rPr lang="zh-TW" altLang="en-US" sz="2400" dirty="0" smtClean="0"/>
              <a:t>；而乙知道</a:t>
            </a:r>
            <a:r>
              <a:rPr lang="en-US" altLang="zh-TW" sz="2400" dirty="0" smtClean="0"/>
              <a:t> b</a:t>
            </a:r>
            <a:r>
              <a:rPr lang="zh-TW" altLang="en-US" sz="2400" dirty="0"/>
              <a:t>。</a:t>
            </a:r>
            <a:endParaRPr lang="en-US" altLang="zh-TW" sz="2400" dirty="0" smtClean="0"/>
          </a:p>
          <a:p>
            <a:pPr hangingPunct="1"/>
            <a:r>
              <a:rPr lang="zh-TW" altLang="en-US" sz="2400" dirty="0" smtClean="0"/>
              <a:t>甲計算</a:t>
            </a:r>
            <a:r>
              <a:rPr lang="en-US" altLang="zh-TW" sz="2400" dirty="0" smtClean="0"/>
              <a:t> </a:t>
            </a:r>
            <a:r>
              <a:rPr lang="en-US" altLang="zh-TW" sz="2400" dirty="0" err="1" smtClean="0"/>
              <a:t>g</a:t>
            </a:r>
            <a:r>
              <a:rPr lang="en-US" altLang="zh-TW" sz="2400" baseline="30000" dirty="0" err="1" smtClean="0"/>
              <a:t>a</a:t>
            </a:r>
            <a:r>
              <a:rPr lang="en-US" altLang="zh-TW" sz="2400" dirty="0" smtClean="0"/>
              <a:t> </a:t>
            </a:r>
            <a:r>
              <a:rPr lang="zh-TW" altLang="en-US" sz="2400" dirty="0" smtClean="0"/>
              <a:t>除以</a:t>
            </a:r>
            <a:r>
              <a:rPr lang="en-US" altLang="zh-TW" sz="2400" dirty="0" smtClean="0"/>
              <a:t> p </a:t>
            </a:r>
            <a:r>
              <a:rPr lang="zh-TW" altLang="en-US" sz="2400" dirty="0" smtClean="0"/>
              <a:t>的餘數，然後傳給</a:t>
            </a:r>
            <a:r>
              <a:rPr lang="zh-TW" altLang="en-US" sz="2400" dirty="0"/>
              <a:t>乙。</a:t>
            </a:r>
            <a:endParaRPr lang="en-US" altLang="zh-TW" sz="2400" dirty="0" smtClean="0"/>
          </a:p>
          <a:p>
            <a:pPr hangingPunct="1"/>
            <a:r>
              <a:rPr lang="zh-TW" altLang="en-US" sz="2400" dirty="0" smtClean="0"/>
              <a:t>乙計算</a:t>
            </a:r>
            <a:r>
              <a:rPr lang="en-US" altLang="zh-TW" sz="2400" dirty="0" smtClean="0"/>
              <a:t> </a:t>
            </a:r>
            <a:r>
              <a:rPr lang="en-US" altLang="zh-TW" sz="2400" dirty="0" err="1" smtClean="0"/>
              <a:t>g</a:t>
            </a:r>
            <a:r>
              <a:rPr lang="en-US" altLang="zh-TW" sz="2400" baseline="30000" dirty="0" err="1" smtClean="0"/>
              <a:t>b</a:t>
            </a:r>
            <a:r>
              <a:rPr lang="en-US" altLang="zh-TW" sz="2400" dirty="0" smtClean="0"/>
              <a:t> </a:t>
            </a:r>
            <a:r>
              <a:rPr lang="zh-TW" altLang="en-US" sz="2400" dirty="0" smtClean="0"/>
              <a:t>除以</a:t>
            </a:r>
            <a:r>
              <a:rPr lang="en-US" altLang="zh-TW" sz="2400" dirty="0" smtClean="0"/>
              <a:t> p </a:t>
            </a:r>
            <a:r>
              <a:rPr lang="zh-TW" altLang="en-US" sz="2400" dirty="0" smtClean="0"/>
              <a:t>的餘數，然後傳給</a:t>
            </a:r>
            <a:r>
              <a:rPr lang="zh-TW" altLang="en-US" sz="2400" dirty="0"/>
              <a:t>甲</a:t>
            </a:r>
            <a:r>
              <a:rPr lang="zh-TW" altLang="en-US" sz="2400" dirty="0" smtClean="0"/>
              <a:t>。</a:t>
            </a:r>
            <a:endParaRPr lang="en-US" altLang="zh-TW" sz="2400" dirty="0" smtClean="0"/>
          </a:p>
        </p:txBody>
      </p:sp>
    </p:spTree>
    <p:extLst>
      <p:ext uri="{BB962C8B-B14F-4D97-AF65-F5344CB8AC3E}">
        <p14:creationId xmlns:p14="http://schemas.microsoft.com/office/powerpoint/2010/main" val="63348679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DH</a:t>
            </a:r>
            <a:r>
              <a:rPr lang="zh-TW" altLang="en-US" dirty="0"/>
              <a:t>演算法的流程</a:t>
            </a:r>
          </a:p>
        </p:txBody>
      </p:sp>
      <p:sp>
        <p:nvSpPr>
          <p:cNvPr id="3" name="內容版面配置區 2"/>
          <p:cNvSpPr>
            <a:spLocks noGrp="1"/>
          </p:cNvSpPr>
          <p:nvPr>
            <p:ph idx="1"/>
          </p:nvPr>
        </p:nvSpPr>
        <p:spPr/>
        <p:txBody>
          <a:bodyPr>
            <a:normAutofit fontScale="92500" lnSpcReduction="10000"/>
          </a:bodyPr>
          <a:lstStyle/>
          <a:p>
            <a:pPr hangingPunct="1"/>
            <a:r>
              <a:rPr lang="zh-TW" altLang="en-US" dirty="0"/>
              <a:t>甲可以計算</a:t>
            </a:r>
            <a:r>
              <a:rPr lang="en-US" altLang="zh-TW" dirty="0"/>
              <a:t> (</a:t>
            </a:r>
            <a:r>
              <a:rPr lang="en-US" altLang="zh-TW" dirty="0" err="1"/>
              <a:t>g</a:t>
            </a:r>
            <a:r>
              <a:rPr lang="en-US" altLang="zh-TW" baseline="30000" dirty="0" err="1"/>
              <a:t>b</a:t>
            </a:r>
            <a:r>
              <a:rPr lang="en-US" altLang="zh-TW" dirty="0"/>
              <a:t>)</a:t>
            </a:r>
            <a:r>
              <a:rPr lang="en-US" altLang="zh-TW" baseline="30000" dirty="0"/>
              <a:t>a</a:t>
            </a:r>
            <a:r>
              <a:rPr lang="zh-TW" altLang="en-US" dirty="0"/>
              <a:t>，得到共同的密碼</a:t>
            </a:r>
            <a:r>
              <a:rPr lang="en-US" altLang="zh-TW" dirty="0"/>
              <a:t> g</a:t>
            </a:r>
            <a:r>
              <a:rPr lang="en-US" altLang="zh-TW" baseline="30000" dirty="0"/>
              <a:t>ab</a:t>
            </a:r>
            <a:r>
              <a:rPr lang="en-US" altLang="zh-TW" dirty="0"/>
              <a:t> </a:t>
            </a:r>
            <a:r>
              <a:rPr lang="zh-TW" altLang="en-US" dirty="0"/>
              <a:t>除以</a:t>
            </a:r>
            <a:r>
              <a:rPr lang="en-US" altLang="zh-TW" dirty="0"/>
              <a:t> p </a:t>
            </a:r>
            <a:r>
              <a:rPr lang="zh-TW" altLang="en-US" dirty="0"/>
              <a:t>的餘數。</a:t>
            </a:r>
            <a:endParaRPr lang="en-US" altLang="zh-TW" dirty="0"/>
          </a:p>
          <a:p>
            <a:pPr hangingPunct="1"/>
            <a:r>
              <a:rPr lang="zh-TW" altLang="en-US" dirty="0"/>
              <a:t>乙可以計算</a:t>
            </a:r>
            <a:r>
              <a:rPr lang="en-US" altLang="zh-TW" dirty="0"/>
              <a:t> (</a:t>
            </a:r>
            <a:r>
              <a:rPr lang="en-US" altLang="zh-TW" dirty="0" err="1"/>
              <a:t>g</a:t>
            </a:r>
            <a:r>
              <a:rPr lang="en-US" altLang="zh-TW" baseline="30000" dirty="0" err="1"/>
              <a:t>a</a:t>
            </a:r>
            <a:r>
              <a:rPr lang="en-US" altLang="zh-TW" dirty="0"/>
              <a:t>)</a:t>
            </a:r>
            <a:r>
              <a:rPr lang="en-US" altLang="zh-TW" baseline="30000" dirty="0"/>
              <a:t>b</a:t>
            </a:r>
            <a:r>
              <a:rPr lang="zh-TW" altLang="en-US" dirty="0"/>
              <a:t>，得到共同的密碼</a:t>
            </a:r>
            <a:r>
              <a:rPr lang="en-US" altLang="zh-TW" dirty="0"/>
              <a:t> g</a:t>
            </a:r>
            <a:r>
              <a:rPr lang="en-US" altLang="zh-TW" baseline="30000" dirty="0"/>
              <a:t>ab</a:t>
            </a:r>
            <a:r>
              <a:rPr lang="en-US" altLang="zh-TW" dirty="0"/>
              <a:t> </a:t>
            </a:r>
            <a:r>
              <a:rPr lang="zh-TW" altLang="en-US" dirty="0"/>
              <a:t>除以</a:t>
            </a:r>
            <a:r>
              <a:rPr lang="en-US" altLang="zh-TW" dirty="0"/>
              <a:t> p </a:t>
            </a:r>
            <a:r>
              <a:rPr lang="zh-TW" altLang="en-US" dirty="0"/>
              <a:t>的餘數。</a:t>
            </a:r>
            <a:endParaRPr lang="en-US" altLang="zh-TW" dirty="0"/>
          </a:p>
          <a:p>
            <a:pPr hangingPunct="1"/>
            <a:r>
              <a:rPr lang="zh-TW" altLang="en-US" dirty="0"/>
              <a:t>偷聽的第三者無法算出共同的密碼</a:t>
            </a:r>
            <a:r>
              <a:rPr lang="en-US" altLang="zh-TW" dirty="0"/>
              <a:t> g</a:t>
            </a:r>
            <a:r>
              <a:rPr lang="en-US" altLang="zh-TW" baseline="30000" dirty="0"/>
              <a:t>ab</a:t>
            </a:r>
            <a:r>
              <a:rPr lang="en-US" altLang="zh-TW" dirty="0"/>
              <a:t> </a:t>
            </a:r>
            <a:r>
              <a:rPr lang="zh-TW" altLang="en-US" dirty="0"/>
              <a:t>除以</a:t>
            </a:r>
            <a:r>
              <a:rPr lang="en-US" altLang="zh-TW" dirty="0"/>
              <a:t> p </a:t>
            </a:r>
            <a:r>
              <a:rPr lang="zh-TW" altLang="en-US" dirty="0"/>
              <a:t>的餘數。</a:t>
            </a:r>
          </a:p>
          <a:p>
            <a:endParaRPr lang="zh-TW" altLang="en-US" dirty="0"/>
          </a:p>
        </p:txBody>
      </p:sp>
    </p:spTree>
    <p:extLst>
      <p:ext uri="{BB962C8B-B14F-4D97-AF65-F5344CB8AC3E}">
        <p14:creationId xmlns:p14="http://schemas.microsoft.com/office/powerpoint/2010/main" val="889161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68313" y="411956"/>
            <a:ext cx="8229600" cy="857250"/>
          </a:xfrm>
        </p:spPr>
        <p:txBody>
          <a:bodyPr/>
          <a:lstStyle/>
          <a:p>
            <a:pPr eaLnBrk="1" hangingPunct="1"/>
            <a:r>
              <a:rPr lang="en-US" altLang="zh-TW" smtClean="0"/>
              <a:t>DH</a:t>
            </a:r>
            <a:r>
              <a:rPr lang="zh-TW" altLang="en-US" smtClean="0"/>
              <a:t>的例子</a:t>
            </a:r>
          </a:p>
        </p:txBody>
      </p:sp>
      <p:sp>
        <p:nvSpPr>
          <p:cNvPr id="38915" name="Content Placeholder 2"/>
          <p:cNvSpPr>
            <a:spLocks noGrp="1"/>
          </p:cNvSpPr>
          <p:nvPr>
            <p:ph idx="1"/>
          </p:nvPr>
        </p:nvSpPr>
        <p:spPr>
          <a:xfrm>
            <a:off x="457200" y="1491854"/>
            <a:ext cx="8229600" cy="3102769"/>
          </a:xfrm>
        </p:spPr>
        <p:txBody>
          <a:bodyPr>
            <a:normAutofit fontScale="77500" lnSpcReduction="20000"/>
          </a:bodyPr>
          <a:lstStyle/>
          <a:p>
            <a:pPr hangingPunct="1"/>
            <a:r>
              <a:rPr lang="zh-TW" altLang="en-US" dirty="0" smtClean="0"/>
              <a:t>假設公開的資訊</a:t>
            </a:r>
            <a:r>
              <a:rPr lang="en-US" altLang="zh-TW" dirty="0" smtClean="0"/>
              <a:t> g=5; p=23</a:t>
            </a:r>
            <a:r>
              <a:rPr lang="zh-TW" altLang="en-US" dirty="0"/>
              <a:t>。</a:t>
            </a:r>
            <a:endParaRPr lang="en-US" altLang="zh-TW" dirty="0" smtClean="0"/>
          </a:p>
          <a:p>
            <a:pPr hangingPunct="1"/>
            <a:r>
              <a:rPr lang="zh-TW" altLang="en-US" dirty="0" smtClean="0"/>
              <a:t>甲選了</a:t>
            </a:r>
            <a:r>
              <a:rPr lang="en-US" altLang="zh-TW" dirty="0" smtClean="0"/>
              <a:t> a=6</a:t>
            </a:r>
            <a:r>
              <a:rPr lang="zh-TW" altLang="en-US" dirty="0" smtClean="0"/>
              <a:t>。</a:t>
            </a:r>
            <a:endParaRPr lang="en-US" altLang="zh-TW" dirty="0" smtClean="0"/>
          </a:p>
          <a:p>
            <a:pPr hangingPunct="1"/>
            <a:r>
              <a:rPr lang="zh-TW" altLang="en-US" dirty="0" smtClean="0"/>
              <a:t>乙選了</a:t>
            </a:r>
            <a:r>
              <a:rPr lang="en-US" altLang="zh-TW" dirty="0" smtClean="0"/>
              <a:t> b=15</a:t>
            </a:r>
            <a:r>
              <a:rPr lang="zh-TW" altLang="en-US" dirty="0"/>
              <a:t>。</a:t>
            </a:r>
            <a:endParaRPr lang="en-US" altLang="zh-TW" dirty="0" smtClean="0"/>
          </a:p>
          <a:p>
            <a:pPr hangingPunct="1"/>
            <a:r>
              <a:rPr lang="zh-TW" altLang="en-US" dirty="0" smtClean="0"/>
              <a:t>甲傳送</a:t>
            </a:r>
            <a:r>
              <a:rPr lang="en-US" altLang="zh-TW" dirty="0" smtClean="0"/>
              <a:t> </a:t>
            </a:r>
            <a:r>
              <a:rPr lang="en-US" altLang="zh-TW" dirty="0" err="1" smtClean="0"/>
              <a:t>g</a:t>
            </a:r>
            <a:r>
              <a:rPr lang="en-US" altLang="zh-TW" baseline="30000" dirty="0" err="1" smtClean="0"/>
              <a:t>a</a:t>
            </a:r>
            <a:r>
              <a:rPr lang="en-US" altLang="zh-TW" dirty="0" smtClean="0"/>
              <a:t> (mod p) = 5</a:t>
            </a:r>
            <a:r>
              <a:rPr lang="en-US" altLang="zh-TW" baseline="30000" dirty="0" smtClean="0"/>
              <a:t>6</a:t>
            </a:r>
            <a:r>
              <a:rPr lang="en-US" altLang="zh-TW" dirty="0" smtClean="0"/>
              <a:t> (mod 23) = 8</a:t>
            </a:r>
            <a:r>
              <a:rPr lang="zh-TW" altLang="en-US" dirty="0"/>
              <a:t>。</a:t>
            </a:r>
            <a:endParaRPr lang="en-US" altLang="zh-TW" dirty="0" smtClean="0"/>
          </a:p>
          <a:p>
            <a:pPr hangingPunct="1"/>
            <a:r>
              <a:rPr lang="zh-TW" altLang="en-US" dirty="0" smtClean="0"/>
              <a:t>乙傳送</a:t>
            </a:r>
            <a:r>
              <a:rPr lang="en-US" altLang="zh-TW" dirty="0" smtClean="0"/>
              <a:t> </a:t>
            </a:r>
            <a:r>
              <a:rPr lang="en-US" altLang="zh-TW" dirty="0" err="1" smtClean="0"/>
              <a:t>g</a:t>
            </a:r>
            <a:r>
              <a:rPr lang="en-US" altLang="zh-TW" baseline="30000" dirty="0" err="1" smtClean="0"/>
              <a:t>b</a:t>
            </a:r>
            <a:r>
              <a:rPr lang="en-US" altLang="zh-TW" dirty="0" smtClean="0"/>
              <a:t> (mod p) = 5</a:t>
            </a:r>
            <a:r>
              <a:rPr lang="en-US" altLang="zh-TW" baseline="30000" dirty="0" smtClean="0"/>
              <a:t>15</a:t>
            </a:r>
            <a:r>
              <a:rPr lang="en-US" altLang="zh-TW" dirty="0" smtClean="0"/>
              <a:t> (mod 23) = 19</a:t>
            </a:r>
            <a:r>
              <a:rPr lang="zh-TW" altLang="en-US" dirty="0"/>
              <a:t>。</a:t>
            </a:r>
            <a:endParaRPr lang="en-US" altLang="zh-TW" dirty="0" smtClean="0"/>
          </a:p>
          <a:p>
            <a:pPr hangingPunct="1"/>
            <a:r>
              <a:rPr lang="zh-TW" altLang="en-US" dirty="0" smtClean="0"/>
              <a:t>甲可算出共用密碼</a:t>
            </a:r>
            <a:r>
              <a:rPr lang="en-US" altLang="zh-TW" dirty="0" smtClean="0"/>
              <a:t> (</a:t>
            </a:r>
            <a:r>
              <a:rPr lang="en-US" altLang="zh-TW" dirty="0" err="1" smtClean="0"/>
              <a:t>g</a:t>
            </a:r>
            <a:r>
              <a:rPr lang="en-US" altLang="zh-TW" baseline="30000" dirty="0" err="1" smtClean="0"/>
              <a:t>b</a:t>
            </a:r>
            <a:r>
              <a:rPr lang="en-US" altLang="zh-TW" dirty="0" smtClean="0"/>
              <a:t>)</a:t>
            </a:r>
            <a:r>
              <a:rPr lang="en-US" altLang="zh-TW" baseline="30000" dirty="0" smtClean="0"/>
              <a:t>a</a:t>
            </a:r>
            <a:r>
              <a:rPr lang="en-US" altLang="zh-TW" dirty="0" smtClean="0"/>
              <a:t> mod p = 19</a:t>
            </a:r>
            <a:r>
              <a:rPr lang="en-US" altLang="zh-TW" baseline="30000" dirty="0" smtClean="0"/>
              <a:t>6</a:t>
            </a:r>
            <a:r>
              <a:rPr lang="en-US" altLang="zh-TW" dirty="0" smtClean="0"/>
              <a:t> (mod 23) = 2</a:t>
            </a:r>
            <a:r>
              <a:rPr lang="zh-TW" altLang="en-US" dirty="0"/>
              <a:t>。</a:t>
            </a:r>
            <a:endParaRPr lang="en-US" altLang="zh-TW" dirty="0" smtClean="0"/>
          </a:p>
          <a:p>
            <a:pPr hangingPunct="1"/>
            <a:r>
              <a:rPr lang="zh-TW" altLang="en-US" dirty="0" smtClean="0"/>
              <a:t>乙可算出共用密碼</a:t>
            </a:r>
            <a:r>
              <a:rPr lang="en-US" altLang="zh-TW" dirty="0" smtClean="0"/>
              <a:t> (</a:t>
            </a:r>
            <a:r>
              <a:rPr lang="en-US" altLang="zh-TW" dirty="0" err="1" smtClean="0"/>
              <a:t>g</a:t>
            </a:r>
            <a:r>
              <a:rPr lang="en-US" altLang="zh-TW" baseline="30000" dirty="0" err="1" smtClean="0"/>
              <a:t>a</a:t>
            </a:r>
            <a:r>
              <a:rPr lang="en-US" altLang="zh-TW" dirty="0" smtClean="0"/>
              <a:t>)</a:t>
            </a:r>
            <a:r>
              <a:rPr lang="en-US" altLang="zh-TW" baseline="30000" dirty="0" smtClean="0"/>
              <a:t>b</a:t>
            </a:r>
            <a:r>
              <a:rPr lang="en-US" altLang="zh-TW" dirty="0" smtClean="0"/>
              <a:t> mod p = 8</a:t>
            </a:r>
            <a:r>
              <a:rPr lang="en-US" altLang="zh-TW" baseline="30000" dirty="0" smtClean="0"/>
              <a:t>15</a:t>
            </a:r>
            <a:r>
              <a:rPr lang="en-US" altLang="zh-TW" dirty="0" smtClean="0"/>
              <a:t> (mod 23) = 2</a:t>
            </a:r>
            <a:r>
              <a:rPr lang="zh-TW" altLang="en-US" dirty="0"/>
              <a:t>。</a:t>
            </a:r>
            <a:endParaRPr lang="en-US" altLang="ja-JP" dirty="0" smtClean="0"/>
          </a:p>
          <a:p>
            <a:pPr eaLnBrk="1" hangingPunct="1"/>
            <a:endParaRPr lang="en-US" altLang="zh-TW" dirty="0" smtClean="0"/>
          </a:p>
        </p:txBody>
      </p:sp>
    </p:spTree>
    <p:extLst>
      <p:ext uri="{BB962C8B-B14F-4D97-AF65-F5344CB8AC3E}">
        <p14:creationId xmlns:p14="http://schemas.microsoft.com/office/powerpoint/2010/main" val="33321230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8-2 </a:t>
            </a:r>
            <a:r>
              <a:rPr lang="zh-TW" altLang="en-US" dirty="0"/>
              <a:t>資料機密性</a:t>
            </a:r>
          </a:p>
        </p:txBody>
      </p:sp>
      <p:sp>
        <p:nvSpPr>
          <p:cNvPr id="3" name="內容版面配置區 2"/>
          <p:cNvSpPr>
            <a:spLocks noGrp="1"/>
          </p:cNvSpPr>
          <p:nvPr>
            <p:ph idx="1"/>
          </p:nvPr>
        </p:nvSpPr>
        <p:spPr/>
        <p:txBody>
          <a:bodyPr/>
          <a:lstStyle/>
          <a:p>
            <a:r>
              <a:rPr lang="zh-TW" altLang="en-US" dirty="0"/>
              <a:t>有知道「密碼」（</a:t>
            </a:r>
            <a:r>
              <a:rPr lang="en-US" altLang="zh-TW" dirty="0"/>
              <a:t>password</a:t>
            </a:r>
            <a:r>
              <a:rPr lang="zh-TW" altLang="en-US" dirty="0"/>
              <a:t>，或是</a:t>
            </a:r>
            <a:r>
              <a:rPr lang="en-US" altLang="zh-TW" dirty="0"/>
              <a:t>key</a:t>
            </a:r>
            <a:r>
              <a:rPr lang="zh-TW" altLang="en-US" dirty="0"/>
              <a:t>）的使用者，才可以透過「解密」（</a:t>
            </a:r>
            <a:r>
              <a:rPr lang="en-US" altLang="zh-TW" dirty="0"/>
              <a:t>decryption</a:t>
            </a:r>
            <a:r>
              <a:rPr lang="zh-TW" altLang="en-US" dirty="0"/>
              <a:t>）的過程，取得原始的資料。</a:t>
            </a:r>
            <a:endParaRPr lang="en-US" altLang="zh-TW" dirty="0"/>
          </a:p>
          <a:p>
            <a:endParaRPr lang="zh-TW" altLang="en-US" dirty="0"/>
          </a:p>
        </p:txBody>
      </p:sp>
      <p:graphicFrame>
        <p:nvGraphicFramePr>
          <p:cNvPr id="4" name="資料庫圖表 3"/>
          <p:cNvGraphicFramePr/>
          <p:nvPr>
            <p:extLst>
              <p:ext uri="{D42A27DB-BD31-4B8C-83A1-F6EECF244321}">
                <p14:modId xmlns:p14="http://schemas.microsoft.com/office/powerpoint/2010/main" val="3135379473"/>
              </p:ext>
            </p:extLst>
          </p:nvPr>
        </p:nvGraphicFramePr>
        <p:xfrm>
          <a:off x="4662010" y="3246825"/>
          <a:ext cx="2160240" cy="1208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137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68313" y="411956"/>
            <a:ext cx="8229600" cy="857250"/>
          </a:xfrm>
        </p:spPr>
        <p:txBody>
          <a:bodyPr/>
          <a:lstStyle/>
          <a:p>
            <a:pPr eaLnBrk="1" hangingPunct="1"/>
            <a:r>
              <a:rPr lang="zh-TW" altLang="en-US" smtClean="0"/>
              <a:t>實務上的</a:t>
            </a:r>
            <a:r>
              <a:rPr lang="en-US" altLang="zh-TW" smtClean="0"/>
              <a:t>DH</a:t>
            </a:r>
          </a:p>
        </p:txBody>
      </p:sp>
      <p:sp>
        <p:nvSpPr>
          <p:cNvPr id="39939" name="Content Placeholder 2"/>
          <p:cNvSpPr>
            <a:spLocks noGrp="1"/>
          </p:cNvSpPr>
          <p:nvPr>
            <p:ph idx="1"/>
          </p:nvPr>
        </p:nvSpPr>
        <p:spPr>
          <a:xfrm>
            <a:off x="457200" y="1491854"/>
            <a:ext cx="8229600" cy="3102769"/>
          </a:xfrm>
        </p:spPr>
        <p:txBody>
          <a:bodyPr/>
          <a:lstStyle/>
          <a:p>
            <a:pPr hangingPunct="1"/>
            <a:r>
              <a:rPr lang="zh-TW" altLang="en-US" dirty="0" smtClean="0"/>
              <a:t>同樣是使用非常大的數值來進行</a:t>
            </a:r>
            <a:r>
              <a:rPr lang="zh-TW" altLang="en-US" dirty="0"/>
              <a:t>運算。</a:t>
            </a:r>
            <a:endParaRPr lang="en-US" altLang="zh-TW" dirty="0" smtClean="0"/>
          </a:p>
          <a:p>
            <a:pPr hangingPunct="1"/>
            <a:r>
              <a:rPr lang="zh-TW" altLang="en-US" dirty="0" smtClean="0"/>
              <a:t>算出來的密碼通常只用</a:t>
            </a:r>
            <a:r>
              <a:rPr lang="zh-TW" altLang="en-US" dirty="0"/>
              <a:t>一次。</a:t>
            </a:r>
            <a:endParaRPr lang="en-US" altLang="zh-TW" dirty="0" smtClean="0"/>
          </a:p>
          <a:p>
            <a:pPr hangingPunct="1"/>
            <a:r>
              <a:rPr lang="zh-TW" altLang="en-US" dirty="0" smtClean="0"/>
              <a:t>用完就</a:t>
            </a:r>
            <a:r>
              <a:rPr lang="zh-TW" altLang="en-US" dirty="0" smtClean="0"/>
              <a:t>丟，</a:t>
            </a:r>
            <a:r>
              <a:rPr lang="zh-TW" altLang="en-US" dirty="0" smtClean="0"/>
              <a:t>所以就算被破</a:t>
            </a:r>
            <a:r>
              <a:rPr lang="zh-TW" altLang="en-US" dirty="0" smtClean="0"/>
              <a:t>解，</a:t>
            </a:r>
            <a:r>
              <a:rPr lang="zh-TW" altLang="en-US" dirty="0" smtClean="0"/>
              <a:t>也沒有太大的</a:t>
            </a:r>
            <a:r>
              <a:rPr lang="zh-TW" altLang="en-US" dirty="0"/>
              <a:t>意義。</a:t>
            </a:r>
            <a:endParaRPr lang="en-US" altLang="zh-TW" dirty="0" smtClean="0"/>
          </a:p>
          <a:p>
            <a:pPr hangingPunct="1"/>
            <a:r>
              <a:rPr lang="en-US" altLang="zh-TW" dirty="0" smtClean="0"/>
              <a:t>DH</a:t>
            </a:r>
            <a:r>
              <a:rPr lang="zh-TW" altLang="en-US" dirty="0" smtClean="0"/>
              <a:t>演算法是目前公開交換密碼演算法的</a:t>
            </a:r>
            <a:r>
              <a:rPr lang="zh-TW" altLang="en-US" dirty="0"/>
              <a:t>基礎。</a:t>
            </a:r>
            <a:endParaRPr lang="zh-TW" altLang="en-US" dirty="0" smtClean="0"/>
          </a:p>
        </p:txBody>
      </p:sp>
    </p:spTree>
    <p:extLst>
      <p:ext uri="{BB962C8B-B14F-4D97-AF65-F5344CB8AC3E}">
        <p14:creationId xmlns:p14="http://schemas.microsoft.com/office/powerpoint/2010/main" val="321880880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68313" y="411956"/>
            <a:ext cx="8229600" cy="857250"/>
          </a:xfrm>
        </p:spPr>
        <p:txBody>
          <a:bodyPr/>
          <a:lstStyle/>
          <a:p>
            <a:pPr eaLnBrk="1" hangingPunct="1"/>
            <a:r>
              <a:rPr lang="en-US" altLang="zh-TW" smtClean="0"/>
              <a:t>8-3 </a:t>
            </a:r>
            <a:r>
              <a:rPr lang="zh-TW" altLang="en-US" smtClean="0"/>
              <a:t>資料完整性</a:t>
            </a:r>
          </a:p>
        </p:txBody>
      </p:sp>
      <p:sp>
        <p:nvSpPr>
          <p:cNvPr id="44035" name="Content Placeholder 2"/>
          <p:cNvSpPr>
            <a:spLocks noGrp="1"/>
          </p:cNvSpPr>
          <p:nvPr>
            <p:ph idx="1"/>
          </p:nvPr>
        </p:nvSpPr>
        <p:spPr>
          <a:xfrm>
            <a:off x="457200" y="1491854"/>
            <a:ext cx="8229600" cy="3102769"/>
          </a:xfrm>
        </p:spPr>
        <p:txBody>
          <a:bodyPr/>
          <a:lstStyle/>
          <a:p>
            <a:pPr algn="l" hangingPunct="1"/>
            <a:r>
              <a:rPr lang="zh-TW" altLang="en-US" dirty="0" smtClean="0"/>
              <a:t>驗證資料是否遭到竄改或</a:t>
            </a:r>
            <a:r>
              <a:rPr lang="zh-TW" altLang="en-US" dirty="0"/>
              <a:t>破壞。</a:t>
            </a:r>
            <a:endParaRPr lang="zh-TW" altLang="en-US" dirty="0" smtClean="0"/>
          </a:p>
          <a:p>
            <a:pPr algn="l" hangingPunct="1"/>
            <a:r>
              <a:rPr lang="zh-TW" altLang="en-US" dirty="0" smtClean="0"/>
              <a:t>密碼學的雜湊函數</a:t>
            </a:r>
            <a:br>
              <a:rPr lang="zh-TW" altLang="en-US" dirty="0" smtClean="0"/>
            </a:br>
            <a:r>
              <a:rPr lang="en-US" altLang="zh-TW" dirty="0" smtClean="0"/>
              <a:t>cryptographic hash function</a:t>
            </a:r>
            <a:r>
              <a:rPr lang="zh-TW" altLang="en-US" dirty="0"/>
              <a:t>。</a:t>
            </a:r>
            <a:endParaRPr lang="en-US" altLang="zh-TW" dirty="0" smtClean="0"/>
          </a:p>
          <a:p>
            <a:pPr algn="l" hangingPunct="1"/>
            <a:r>
              <a:rPr lang="zh-TW" altLang="en-US" dirty="0" smtClean="0"/>
              <a:t>數位簽章</a:t>
            </a:r>
            <a:br>
              <a:rPr lang="zh-TW" altLang="en-US" dirty="0" smtClean="0"/>
            </a:br>
            <a:r>
              <a:rPr lang="en-US" altLang="zh-TW" dirty="0" smtClean="0"/>
              <a:t>digital signature</a:t>
            </a:r>
            <a:r>
              <a:rPr lang="zh-TW" altLang="en-US" dirty="0"/>
              <a:t>。</a:t>
            </a:r>
            <a:endParaRPr lang="en-US" altLang="zh-TW" dirty="0" smtClean="0"/>
          </a:p>
        </p:txBody>
      </p:sp>
    </p:spTree>
    <p:extLst>
      <p:ext uri="{BB962C8B-B14F-4D97-AF65-F5344CB8AC3E}">
        <p14:creationId xmlns:p14="http://schemas.microsoft.com/office/powerpoint/2010/main" val="23732976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zh-TW" altLang="en-US" smtClean="0"/>
              <a:t>密碼學的雜湊函數</a:t>
            </a:r>
            <a:endParaRPr lang="zh-TW" altLang="en-US" dirty="0" smtClean="0"/>
          </a:p>
        </p:txBody>
      </p:sp>
      <p:sp>
        <p:nvSpPr>
          <p:cNvPr id="45059" name="Content Placeholder 2"/>
          <p:cNvSpPr>
            <a:spLocks noGrp="1"/>
          </p:cNvSpPr>
          <p:nvPr>
            <p:ph idx="1"/>
          </p:nvPr>
        </p:nvSpPr>
        <p:spPr/>
        <p:txBody>
          <a:bodyPr>
            <a:normAutofit fontScale="77500" lnSpcReduction="20000"/>
          </a:bodyPr>
          <a:lstStyle/>
          <a:p>
            <a:r>
              <a:rPr lang="en-US" altLang="zh-TW" smtClean="0"/>
              <a:t>Cryptographic hash function</a:t>
            </a:r>
            <a:r>
              <a:rPr lang="zh-TW" altLang="en-US" smtClean="0"/>
              <a:t>，簡稱為</a:t>
            </a:r>
            <a:r>
              <a:rPr lang="en-US" altLang="zh-TW" smtClean="0"/>
              <a:t>hash</a:t>
            </a:r>
            <a:r>
              <a:rPr lang="zh-TW" altLang="en-US" smtClean="0"/>
              <a:t>函數。</a:t>
            </a:r>
            <a:endParaRPr lang="en-US" altLang="zh-TW" smtClean="0"/>
          </a:p>
          <a:p>
            <a:r>
              <a:rPr lang="zh-TW" altLang="en-US" smtClean="0"/>
              <a:t>將任意長度的字串進行運算後，得到一固定長度的雜湊值。</a:t>
            </a:r>
            <a:endParaRPr lang="en-US" altLang="zh-TW" smtClean="0"/>
          </a:p>
          <a:p>
            <a:r>
              <a:rPr lang="zh-TW" altLang="en-US" smtClean="0"/>
              <a:t>常見密碼學的雜湊函數：</a:t>
            </a:r>
            <a:endParaRPr lang="en-US" altLang="zh-TW" smtClean="0"/>
          </a:p>
          <a:p>
            <a:pPr lvl="1"/>
            <a:r>
              <a:rPr lang="en-US" altLang="zh-TW" smtClean="0"/>
              <a:t>MD5 – message digest 5</a:t>
            </a:r>
            <a:r>
              <a:rPr lang="zh-TW" altLang="en-US" smtClean="0"/>
              <a:t>：產生</a:t>
            </a:r>
            <a:r>
              <a:rPr lang="en-US" altLang="zh-TW" smtClean="0"/>
              <a:t>128-bit</a:t>
            </a:r>
            <a:r>
              <a:rPr lang="zh-TW" altLang="en-US" smtClean="0"/>
              <a:t>的雜湊值。</a:t>
            </a:r>
            <a:endParaRPr lang="en-US" altLang="ja-JP" smtClean="0"/>
          </a:p>
          <a:p>
            <a:pPr lvl="1"/>
            <a:r>
              <a:rPr lang="en-US" altLang="zh-TW" smtClean="0"/>
              <a:t>SHA-1 – secure hash algorithm 1</a:t>
            </a:r>
            <a:r>
              <a:rPr lang="zh-TW" altLang="en-US" smtClean="0"/>
              <a:t>：產生</a:t>
            </a:r>
            <a:r>
              <a:rPr lang="en-US" altLang="zh-TW" smtClean="0"/>
              <a:t>160-bit</a:t>
            </a:r>
            <a:r>
              <a:rPr lang="zh-TW" altLang="en-US" smtClean="0"/>
              <a:t>的雜湊值。</a:t>
            </a:r>
            <a:endParaRPr lang="en-US" altLang="ja-JP" smtClean="0"/>
          </a:p>
          <a:p>
            <a:pPr lvl="1"/>
            <a:r>
              <a:rPr lang="en-US" altLang="zh-TW" smtClean="0"/>
              <a:t>SHA-256 – secure hash algorithm 2 with 256-bit digest sizes</a:t>
            </a:r>
            <a:r>
              <a:rPr lang="zh-TW" altLang="en-US" smtClean="0"/>
              <a:t>：產生</a:t>
            </a:r>
            <a:r>
              <a:rPr lang="en-US" altLang="zh-TW" smtClean="0"/>
              <a:t>256-bit</a:t>
            </a:r>
            <a:r>
              <a:rPr lang="zh-TW" altLang="en-US" smtClean="0"/>
              <a:t>的雜湊值。</a:t>
            </a:r>
            <a:endParaRPr lang="zh-TW" altLang="en-US" dirty="0" smtClean="0"/>
          </a:p>
        </p:txBody>
      </p:sp>
    </p:spTree>
    <p:extLst>
      <p:ext uri="{BB962C8B-B14F-4D97-AF65-F5344CB8AC3E}">
        <p14:creationId xmlns:p14="http://schemas.microsoft.com/office/powerpoint/2010/main" val="335765206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zh-TW" altLang="en-US" smtClean="0"/>
              <a:t>密碼學的雜湊函數 </a:t>
            </a:r>
            <a:r>
              <a:rPr lang="en-US" altLang="zh-TW" smtClean="0"/>
              <a:t>(</a:t>
            </a:r>
            <a:r>
              <a:rPr lang="zh-TW" altLang="en-US" smtClean="0"/>
              <a:t>續</a:t>
            </a:r>
            <a:r>
              <a:rPr lang="en-US" altLang="zh-TW" smtClean="0"/>
              <a:t>)</a:t>
            </a:r>
          </a:p>
        </p:txBody>
      </p:sp>
      <p:sp>
        <p:nvSpPr>
          <p:cNvPr id="46083" name="Content Placeholder 2"/>
          <p:cNvSpPr>
            <a:spLocks noGrp="1"/>
          </p:cNvSpPr>
          <p:nvPr>
            <p:ph idx="1"/>
          </p:nvPr>
        </p:nvSpPr>
        <p:spPr/>
        <p:txBody>
          <a:bodyPr>
            <a:normAutofit fontScale="77500" lnSpcReduction="20000"/>
          </a:bodyPr>
          <a:lstStyle/>
          <a:p>
            <a:r>
              <a:rPr lang="zh-TW" altLang="en-US" smtClean="0"/>
              <a:t>輸出的長度固定。</a:t>
            </a:r>
            <a:endParaRPr lang="en-US" altLang="zh-TW" smtClean="0"/>
          </a:p>
          <a:p>
            <a:pPr lvl="1"/>
            <a:r>
              <a:rPr lang="zh-TW" altLang="en-US" smtClean="0"/>
              <a:t>一般而言，輸出愈長的演算法愈安全。</a:t>
            </a:r>
            <a:endParaRPr lang="en-US" altLang="zh-TW" smtClean="0"/>
          </a:p>
          <a:p>
            <a:r>
              <a:rPr lang="zh-TW" altLang="en-US" smtClean="0"/>
              <a:t>任一微小變動，其結果就會完全不同。</a:t>
            </a:r>
          </a:p>
          <a:p>
            <a:r>
              <a:rPr lang="zh-TW" altLang="en-US" smtClean="0"/>
              <a:t>單向函數。</a:t>
            </a:r>
            <a:endParaRPr lang="en-US" altLang="zh-TW" smtClean="0"/>
          </a:p>
          <a:p>
            <a:pPr lvl="1"/>
            <a:r>
              <a:rPr lang="zh-TW" altLang="en-US" smtClean="0"/>
              <a:t>無法從結果回推原始輸入。</a:t>
            </a:r>
            <a:endParaRPr lang="en-US" altLang="zh-TW" smtClean="0"/>
          </a:p>
          <a:p>
            <a:r>
              <a:rPr lang="zh-TW" altLang="en-US" smtClean="0"/>
              <a:t>不易發生碰撞</a:t>
            </a:r>
            <a:r>
              <a:rPr lang="en-US" altLang="zh-TW" smtClean="0"/>
              <a:t> (collision)</a:t>
            </a:r>
            <a:r>
              <a:rPr lang="zh-TW" altLang="en-US" smtClean="0"/>
              <a:t>。</a:t>
            </a:r>
            <a:endParaRPr lang="en-US" altLang="zh-TW" smtClean="0"/>
          </a:p>
          <a:p>
            <a:pPr lvl="1"/>
            <a:r>
              <a:rPr lang="zh-TW" altLang="en-US" smtClean="0"/>
              <a:t>不同的輸入，不易得到相同的結果。</a:t>
            </a:r>
            <a:endParaRPr lang="en-US" altLang="zh-TW" dirty="0" smtClean="0"/>
          </a:p>
        </p:txBody>
      </p:sp>
    </p:spTree>
    <p:extLst>
      <p:ext uri="{BB962C8B-B14F-4D97-AF65-F5344CB8AC3E}">
        <p14:creationId xmlns:p14="http://schemas.microsoft.com/office/powerpoint/2010/main" val="3007678796"/>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pPr algn="l" eaLnBrk="1" hangingPunct="1"/>
            <a:r>
              <a:rPr lang="zh-TW" altLang="en-US" sz="3600" dirty="0" smtClean="0"/>
              <a:t>利用</a:t>
            </a:r>
            <a:r>
              <a:rPr lang="en-US" altLang="zh-TW" sz="3600" dirty="0" smtClean="0"/>
              <a:t>SHA-1</a:t>
            </a:r>
            <a:r>
              <a:rPr lang="zh-TW" altLang="en-US" sz="3600" dirty="0" smtClean="0"/>
              <a:t>函數對相似字串計算雜湊函數得到的結果</a:t>
            </a:r>
          </a:p>
        </p:txBody>
      </p:sp>
      <p:sp>
        <p:nvSpPr>
          <p:cNvPr id="3" name="內容版面配置區 2"/>
          <p:cNvSpPr>
            <a:spLocks noGrp="1"/>
          </p:cNvSpPr>
          <p:nvPr>
            <p:ph idx="1"/>
          </p:nvPr>
        </p:nvSpPr>
        <p:spPr/>
        <p:txBody>
          <a:bodyPr/>
          <a:lstStyle/>
          <a:p>
            <a:endParaRPr lang="zh-TW"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1770" y="1221600"/>
            <a:ext cx="4332220" cy="3645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37862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zh-TW" altLang="en-US" dirty="0" smtClean="0"/>
              <a:t>雜湊函數的應用</a:t>
            </a:r>
          </a:p>
        </p:txBody>
      </p:sp>
      <p:sp>
        <p:nvSpPr>
          <p:cNvPr id="48131" name="Content Placeholder 2"/>
          <p:cNvSpPr>
            <a:spLocks noGrp="1"/>
          </p:cNvSpPr>
          <p:nvPr>
            <p:ph idx="1"/>
          </p:nvPr>
        </p:nvSpPr>
        <p:spPr/>
        <p:txBody>
          <a:bodyPr>
            <a:normAutofit/>
          </a:bodyPr>
          <a:lstStyle/>
          <a:p>
            <a:r>
              <a:rPr lang="zh-TW" altLang="en-US" dirty="0" smtClean="0"/>
              <a:t>驗證資料傳輸是否</a:t>
            </a:r>
            <a:r>
              <a:rPr lang="zh-TW" altLang="en-US" dirty="0"/>
              <a:t>無誤。</a:t>
            </a:r>
            <a:endParaRPr lang="en-US" altLang="zh-TW" dirty="0" smtClean="0"/>
          </a:p>
          <a:p>
            <a:pPr lvl="1"/>
            <a:r>
              <a:rPr lang="zh-TW" altLang="en-US" dirty="0" smtClean="0"/>
              <a:t>傳送資料</a:t>
            </a:r>
            <a:r>
              <a:rPr lang="en-US" altLang="zh-TW" dirty="0" smtClean="0"/>
              <a:t> m </a:t>
            </a:r>
            <a:r>
              <a:rPr lang="zh-TW" altLang="en-US" dirty="0" smtClean="0"/>
              <a:t>以及雜湊值</a:t>
            </a:r>
            <a:r>
              <a:rPr lang="en-US" altLang="zh-TW" dirty="0" smtClean="0"/>
              <a:t> h = hash(m)</a:t>
            </a:r>
            <a:r>
              <a:rPr lang="zh-TW" altLang="en-US" dirty="0"/>
              <a:t> 。</a:t>
            </a:r>
            <a:endParaRPr lang="en-US" altLang="zh-TW" dirty="0" smtClean="0"/>
          </a:p>
          <a:p>
            <a:pPr lvl="1"/>
            <a:r>
              <a:rPr lang="zh-TW" altLang="en-US" dirty="0" smtClean="0"/>
              <a:t>接收端收到</a:t>
            </a:r>
            <a:r>
              <a:rPr lang="en-US" altLang="zh-TW" dirty="0" smtClean="0"/>
              <a:t>m’</a:t>
            </a:r>
            <a:r>
              <a:rPr lang="zh-TW" altLang="en-US" dirty="0" smtClean="0"/>
              <a:t>後，計算</a:t>
            </a:r>
            <a:r>
              <a:rPr lang="en-US" altLang="zh-TW" dirty="0" smtClean="0"/>
              <a:t>h’= hash(m’)</a:t>
            </a:r>
            <a:r>
              <a:rPr lang="zh-TW" altLang="en-US" dirty="0" smtClean="0"/>
              <a:t>，並比較</a:t>
            </a:r>
            <a:r>
              <a:rPr lang="en-US" altLang="zh-TW" dirty="0" smtClean="0"/>
              <a:t>h</a:t>
            </a:r>
            <a:r>
              <a:rPr lang="zh-TW" altLang="en-US" dirty="0" smtClean="0"/>
              <a:t>與</a:t>
            </a:r>
            <a:r>
              <a:rPr lang="en-US" altLang="zh-TW" dirty="0" smtClean="0"/>
              <a:t>h’</a:t>
            </a:r>
            <a:r>
              <a:rPr lang="zh-TW" altLang="en-US" dirty="0"/>
              <a:t> 。</a:t>
            </a:r>
            <a:endParaRPr lang="en-US" altLang="zh-TW" dirty="0" smtClean="0"/>
          </a:p>
          <a:p>
            <a:pPr lvl="1"/>
            <a:r>
              <a:rPr lang="en-US" altLang="zh-TW" dirty="0" smtClean="0"/>
              <a:t>h </a:t>
            </a:r>
            <a:r>
              <a:rPr lang="zh-TW" altLang="en-US" dirty="0" smtClean="0"/>
              <a:t>和</a:t>
            </a:r>
            <a:r>
              <a:rPr lang="en-US" altLang="zh-TW" dirty="0" smtClean="0"/>
              <a:t> h’ </a:t>
            </a:r>
            <a:r>
              <a:rPr lang="zh-TW" altLang="en-US" dirty="0" smtClean="0"/>
              <a:t>結果相同時，表示傳輸內容</a:t>
            </a:r>
            <a:r>
              <a:rPr lang="zh-TW" altLang="en-US" dirty="0"/>
              <a:t>無誤</a:t>
            </a:r>
            <a:r>
              <a:rPr lang="zh-TW" altLang="en-US" dirty="0" smtClean="0"/>
              <a:t>。</a:t>
            </a:r>
            <a:endParaRPr lang="en-US" altLang="zh-TW" dirty="0" smtClean="0"/>
          </a:p>
        </p:txBody>
      </p:sp>
    </p:spTree>
    <p:extLst>
      <p:ext uri="{BB962C8B-B14F-4D97-AF65-F5344CB8AC3E}">
        <p14:creationId xmlns:p14="http://schemas.microsoft.com/office/powerpoint/2010/main" val="59423818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雜湊函數的應用</a:t>
            </a:r>
          </a:p>
        </p:txBody>
      </p:sp>
      <p:sp>
        <p:nvSpPr>
          <p:cNvPr id="3" name="內容版面配置區 2"/>
          <p:cNvSpPr>
            <a:spLocks noGrp="1"/>
          </p:cNvSpPr>
          <p:nvPr>
            <p:ph idx="1"/>
          </p:nvPr>
        </p:nvSpPr>
        <p:spPr/>
        <p:txBody>
          <a:bodyPr/>
          <a:lstStyle/>
          <a:p>
            <a:r>
              <a:rPr lang="zh-TW" altLang="en-US" dirty="0"/>
              <a:t>訊息驗證碼</a:t>
            </a:r>
            <a:r>
              <a:rPr lang="en-US" altLang="zh-TW" dirty="0"/>
              <a:t> (message authentication code</a:t>
            </a:r>
            <a:r>
              <a:rPr lang="zh-TW" altLang="en-US" dirty="0"/>
              <a:t>，</a:t>
            </a:r>
            <a:r>
              <a:rPr lang="en-US" altLang="zh-TW" dirty="0"/>
              <a:t>MAC)</a:t>
            </a:r>
            <a:r>
              <a:rPr lang="zh-TW" altLang="en-US" dirty="0"/>
              <a:t>：</a:t>
            </a:r>
            <a:endParaRPr lang="en-US" altLang="zh-TW" dirty="0"/>
          </a:p>
          <a:p>
            <a:pPr lvl="1"/>
            <a:r>
              <a:rPr lang="zh-TW" altLang="en-US" dirty="0"/>
              <a:t>確認資料是由受信賴的使用者傳輸。</a:t>
            </a:r>
            <a:endParaRPr lang="en-US" altLang="zh-TW" dirty="0"/>
          </a:p>
          <a:p>
            <a:pPr lvl="1"/>
            <a:r>
              <a:rPr lang="zh-TW" altLang="en-US" dirty="0"/>
              <a:t>使用</a:t>
            </a:r>
            <a:r>
              <a:rPr lang="en-US" altLang="zh-TW" dirty="0"/>
              <a:t> hash </a:t>
            </a:r>
            <a:r>
              <a:rPr lang="zh-TW" altLang="en-US" dirty="0"/>
              <a:t>函數來實作時，常簡寫為</a:t>
            </a:r>
            <a:r>
              <a:rPr lang="en-US" altLang="zh-TW" dirty="0"/>
              <a:t> HMAC</a:t>
            </a:r>
            <a:r>
              <a:rPr lang="zh-TW" altLang="en-US" dirty="0"/>
              <a:t>。</a:t>
            </a:r>
            <a:endParaRPr lang="en-US" altLang="zh-TW" dirty="0"/>
          </a:p>
          <a:p>
            <a:endParaRPr lang="zh-TW" altLang="en-US" dirty="0"/>
          </a:p>
        </p:txBody>
      </p:sp>
    </p:spTree>
    <p:extLst>
      <p:ext uri="{BB962C8B-B14F-4D97-AF65-F5344CB8AC3E}">
        <p14:creationId xmlns:p14="http://schemas.microsoft.com/office/powerpoint/2010/main" val="13042200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TW" dirty="0" smtClean="0"/>
              <a:t>HMAC</a:t>
            </a:r>
            <a:r>
              <a:rPr lang="zh-TW" altLang="en-US" dirty="0" smtClean="0"/>
              <a:t>的基本概念</a:t>
            </a:r>
          </a:p>
        </p:txBody>
      </p:sp>
      <p:sp>
        <p:nvSpPr>
          <p:cNvPr id="49155" name="Content Placeholder 2"/>
          <p:cNvSpPr>
            <a:spLocks noGrp="1"/>
          </p:cNvSpPr>
          <p:nvPr>
            <p:ph idx="1"/>
          </p:nvPr>
        </p:nvSpPr>
        <p:spPr/>
        <p:txBody>
          <a:bodyPr>
            <a:normAutofit fontScale="92500" lnSpcReduction="10000"/>
          </a:bodyPr>
          <a:lstStyle/>
          <a:p>
            <a:pPr algn="l"/>
            <a:r>
              <a:rPr lang="zh-TW" altLang="en-US" dirty="0" smtClean="0"/>
              <a:t>假設傳送端和接收端共享一組密碼</a:t>
            </a:r>
            <a:r>
              <a:rPr lang="en-US" altLang="zh-TW" dirty="0" smtClean="0"/>
              <a:t> c</a:t>
            </a:r>
            <a:r>
              <a:rPr lang="zh-TW" altLang="en-US" dirty="0"/>
              <a:t>。</a:t>
            </a:r>
            <a:endParaRPr lang="en-US" altLang="zh-TW" dirty="0" smtClean="0"/>
          </a:p>
          <a:p>
            <a:pPr algn="l"/>
            <a:r>
              <a:rPr lang="zh-TW" altLang="en-US" dirty="0" smtClean="0"/>
              <a:t>傳送資料</a:t>
            </a:r>
            <a:r>
              <a:rPr lang="en-US" altLang="zh-TW" dirty="0" smtClean="0"/>
              <a:t> m </a:t>
            </a:r>
            <a:r>
              <a:rPr lang="zh-TW" altLang="en-US" dirty="0" smtClean="0"/>
              <a:t>時，計算</a:t>
            </a:r>
            <a:r>
              <a:rPr lang="en-US" altLang="zh-TW" dirty="0" smtClean="0"/>
              <a:t> h = hash(m || c)</a:t>
            </a:r>
            <a:r>
              <a:rPr lang="zh-TW" altLang="en-US" dirty="0" smtClean="0"/>
              <a:t>，然後傳送</a:t>
            </a:r>
            <a:r>
              <a:rPr lang="en-US" altLang="zh-TW" dirty="0" smtClean="0"/>
              <a:t/>
            </a:r>
            <a:br>
              <a:rPr lang="en-US" altLang="zh-TW" dirty="0" smtClean="0"/>
            </a:br>
            <a:r>
              <a:rPr lang="en-US" altLang="zh-TW" dirty="0" smtClean="0"/>
              <a:t>m </a:t>
            </a:r>
            <a:r>
              <a:rPr lang="zh-TW" altLang="en-US" dirty="0" smtClean="0"/>
              <a:t>以及</a:t>
            </a:r>
            <a:r>
              <a:rPr lang="en-US" altLang="zh-TW" dirty="0" smtClean="0"/>
              <a:t> h</a:t>
            </a:r>
            <a:r>
              <a:rPr lang="zh-TW" altLang="en-US" dirty="0"/>
              <a:t>。</a:t>
            </a:r>
            <a:endParaRPr lang="en-US" altLang="zh-TW" dirty="0" smtClean="0"/>
          </a:p>
          <a:p>
            <a:pPr algn="l"/>
            <a:r>
              <a:rPr lang="zh-TW" altLang="en-US" dirty="0" smtClean="0"/>
              <a:t>接收端收到</a:t>
            </a:r>
            <a:r>
              <a:rPr lang="en-US" altLang="zh-TW" dirty="0" smtClean="0"/>
              <a:t> m’ </a:t>
            </a:r>
            <a:r>
              <a:rPr lang="zh-TW" altLang="en-US" dirty="0" smtClean="0"/>
              <a:t>時，計算</a:t>
            </a:r>
            <a:r>
              <a:rPr lang="en-US" altLang="zh-TW" dirty="0" smtClean="0"/>
              <a:t> h’ = hash(m’ || c)</a:t>
            </a:r>
            <a:r>
              <a:rPr lang="zh-TW" altLang="en-US" dirty="0" smtClean="0"/>
              <a:t>，然後比較</a:t>
            </a:r>
            <a:r>
              <a:rPr lang="en-US" altLang="zh-TW" dirty="0" smtClean="0"/>
              <a:t/>
            </a:r>
            <a:br>
              <a:rPr lang="en-US" altLang="zh-TW" dirty="0" smtClean="0"/>
            </a:br>
            <a:r>
              <a:rPr lang="en-US" altLang="zh-TW" dirty="0" smtClean="0"/>
              <a:t>h </a:t>
            </a:r>
            <a:r>
              <a:rPr lang="zh-TW" altLang="en-US" dirty="0" smtClean="0"/>
              <a:t>以及</a:t>
            </a:r>
            <a:r>
              <a:rPr lang="en-US" altLang="zh-TW" dirty="0" smtClean="0"/>
              <a:t> h’</a:t>
            </a:r>
            <a:r>
              <a:rPr lang="zh-TW" altLang="en-US" dirty="0" smtClean="0"/>
              <a:t>。</a:t>
            </a:r>
            <a:endParaRPr lang="en-US" altLang="zh-TW" dirty="0" smtClean="0"/>
          </a:p>
        </p:txBody>
      </p:sp>
    </p:spTree>
    <p:extLst>
      <p:ext uri="{BB962C8B-B14F-4D97-AF65-F5344CB8AC3E}">
        <p14:creationId xmlns:p14="http://schemas.microsoft.com/office/powerpoint/2010/main" val="3686477552"/>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HMAC</a:t>
            </a:r>
            <a:r>
              <a:rPr lang="zh-TW" altLang="en-US" dirty="0"/>
              <a:t>的基本概念</a:t>
            </a:r>
          </a:p>
        </p:txBody>
      </p:sp>
      <p:sp>
        <p:nvSpPr>
          <p:cNvPr id="3" name="內容版面配置區 2"/>
          <p:cNvSpPr>
            <a:spLocks noGrp="1"/>
          </p:cNvSpPr>
          <p:nvPr>
            <p:ph idx="1"/>
          </p:nvPr>
        </p:nvSpPr>
        <p:spPr/>
        <p:txBody>
          <a:bodyPr/>
          <a:lstStyle/>
          <a:p>
            <a:pPr algn="l"/>
            <a:r>
              <a:rPr lang="zh-TW" altLang="en-US" dirty="0"/>
              <a:t>如果</a:t>
            </a:r>
            <a:r>
              <a:rPr lang="en-US" altLang="zh-TW" dirty="0"/>
              <a:t> h </a:t>
            </a:r>
            <a:r>
              <a:rPr lang="zh-TW" altLang="en-US" dirty="0"/>
              <a:t>和</a:t>
            </a:r>
            <a:r>
              <a:rPr lang="en-US" altLang="zh-TW" dirty="0"/>
              <a:t> h’</a:t>
            </a:r>
            <a:r>
              <a:rPr lang="zh-TW" altLang="en-US" dirty="0"/>
              <a:t>相同，表示資料是來自受信賴的使用者，而非由他人偽造。</a:t>
            </a:r>
            <a:endParaRPr lang="en-US" altLang="zh-TW" dirty="0"/>
          </a:p>
          <a:p>
            <a:pPr algn="l"/>
            <a:r>
              <a:rPr lang="zh-TW" altLang="en-US" dirty="0"/>
              <a:t>當然實際上還需要再配合其他參數，以避免其他不同類型的網路攻擊。</a:t>
            </a:r>
            <a:endParaRPr lang="en-US" altLang="zh-TW" dirty="0"/>
          </a:p>
          <a:p>
            <a:endParaRPr lang="zh-TW" altLang="en-US" dirty="0"/>
          </a:p>
        </p:txBody>
      </p:sp>
    </p:spTree>
    <p:extLst>
      <p:ext uri="{BB962C8B-B14F-4D97-AF65-F5344CB8AC3E}">
        <p14:creationId xmlns:p14="http://schemas.microsoft.com/office/powerpoint/2010/main" val="3767499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zh-TW" altLang="en-US" smtClean="0"/>
              <a:t>數位簽章</a:t>
            </a:r>
            <a:endParaRPr lang="zh-TW" altLang="en-US" dirty="0" smtClean="0"/>
          </a:p>
        </p:txBody>
      </p:sp>
      <p:sp>
        <p:nvSpPr>
          <p:cNvPr id="50179" name="Content Placeholder 2"/>
          <p:cNvSpPr>
            <a:spLocks noGrp="1"/>
          </p:cNvSpPr>
          <p:nvPr>
            <p:ph idx="1"/>
          </p:nvPr>
        </p:nvSpPr>
        <p:spPr/>
        <p:txBody>
          <a:bodyPr/>
          <a:lstStyle/>
          <a:p>
            <a:r>
              <a:rPr lang="zh-TW" altLang="en-US" dirty="0" smtClean="0"/>
              <a:t>確認資料是來自特定的</a:t>
            </a:r>
            <a:r>
              <a:rPr lang="zh-TW" altLang="en-US" dirty="0"/>
              <a:t>使用者。</a:t>
            </a:r>
            <a:endParaRPr lang="en-US" altLang="zh-TW" dirty="0" smtClean="0"/>
          </a:p>
          <a:p>
            <a:pPr lvl="1"/>
            <a:r>
              <a:rPr lang="zh-TW" altLang="en-US" dirty="0" smtClean="0"/>
              <a:t>假設私鑰只有擁有者自己知道，且妥善</a:t>
            </a:r>
            <a:r>
              <a:rPr lang="zh-TW" altLang="en-US" dirty="0"/>
              <a:t>保護。</a:t>
            </a:r>
            <a:endParaRPr lang="en-US" altLang="zh-TW" dirty="0" smtClean="0"/>
          </a:p>
          <a:p>
            <a:pPr lvl="1"/>
            <a:r>
              <a:rPr lang="zh-TW" altLang="en-US" dirty="0" smtClean="0"/>
              <a:t>需經過特定使用者，使用其私鑰進行</a:t>
            </a:r>
            <a:r>
              <a:rPr lang="zh-TW" altLang="en-US" dirty="0"/>
              <a:t>簽章。</a:t>
            </a:r>
            <a:endParaRPr lang="en-US" altLang="zh-TW" dirty="0" smtClean="0"/>
          </a:p>
          <a:p>
            <a:pPr lvl="1"/>
            <a:r>
              <a:rPr lang="zh-TW" altLang="en-US" dirty="0" smtClean="0"/>
              <a:t>文件和簽章資料一同送出，接收端可使用簽章者的公鑰進行</a:t>
            </a:r>
            <a:r>
              <a:rPr lang="zh-TW" altLang="en-US" dirty="0"/>
              <a:t>驗證。</a:t>
            </a:r>
            <a:endParaRPr lang="zh-TW" altLang="en-US" dirty="0" smtClean="0"/>
          </a:p>
        </p:txBody>
      </p:sp>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210" y="730565"/>
            <a:ext cx="1489075" cy="105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81145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zh-TW" altLang="en-US" dirty="0" smtClean="0"/>
              <a:t>加密演算法的二大類型</a:t>
            </a:r>
          </a:p>
        </p:txBody>
      </p:sp>
      <p:sp>
        <p:nvSpPr>
          <p:cNvPr id="3" name="Content Placeholder 2"/>
          <p:cNvSpPr>
            <a:spLocks noGrp="1"/>
          </p:cNvSpPr>
          <p:nvPr>
            <p:ph idx="1"/>
          </p:nvPr>
        </p:nvSpPr>
        <p:spPr/>
        <p:txBody>
          <a:bodyPr>
            <a:normAutofit/>
          </a:bodyPr>
          <a:lstStyle/>
          <a:p>
            <a:r>
              <a:rPr lang="zh-TW" altLang="en-US" dirty="0" smtClean="0"/>
              <a:t>對稱式密碼演算法</a:t>
            </a:r>
            <a:r>
              <a:rPr lang="en-US" altLang="zh-TW" dirty="0" smtClean="0"/>
              <a:t> (symmetric cryptographic algorithm)</a:t>
            </a:r>
          </a:p>
          <a:p>
            <a:pPr lvl="1"/>
            <a:r>
              <a:rPr lang="zh-TW" altLang="en-US" dirty="0" smtClean="0"/>
              <a:t>加密和解密使用同一組密碼。</a:t>
            </a:r>
            <a:endParaRPr lang="en-US" altLang="zh-TW" dirty="0" smtClean="0"/>
          </a:p>
        </p:txBody>
      </p:sp>
    </p:spTree>
    <p:extLst>
      <p:ext uri="{BB962C8B-B14F-4D97-AF65-F5344CB8AC3E}">
        <p14:creationId xmlns:p14="http://schemas.microsoft.com/office/powerpoint/2010/main" val="307466311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zh-TW" altLang="en-US" dirty="0" smtClean="0"/>
              <a:t>數位簽章</a:t>
            </a:r>
          </a:p>
        </p:txBody>
      </p:sp>
      <p:sp>
        <p:nvSpPr>
          <p:cNvPr id="51203" name="Content Placeholder 2"/>
          <p:cNvSpPr>
            <a:spLocks noGrp="1"/>
          </p:cNvSpPr>
          <p:nvPr>
            <p:ph idx="1"/>
          </p:nvPr>
        </p:nvSpPr>
        <p:spPr/>
        <p:txBody>
          <a:bodyPr>
            <a:normAutofit/>
          </a:bodyPr>
          <a:lstStyle/>
          <a:p>
            <a:r>
              <a:rPr lang="zh-TW" altLang="en-US" dirty="0" smtClean="0"/>
              <a:t>以</a:t>
            </a:r>
            <a:r>
              <a:rPr lang="en-US" altLang="zh-TW" dirty="0" smtClean="0"/>
              <a:t>RSA</a:t>
            </a:r>
            <a:r>
              <a:rPr lang="zh-TW" altLang="en-US" dirty="0" smtClean="0"/>
              <a:t>為例，簽章的動作和加解密的運算</a:t>
            </a:r>
            <a:r>
              <a:rPr lang="zh-TW" altLang="en-US" dirty="0"/>
              <a:t>相同。</a:t>
            </a:r>
            <a:endParaRPr lang="en-US" altLang="zh-TW" dirty="0" smtClean="0"/>
          </a:p>
          <a:p>
            <a:r>
              <a:rPr lang="zh-TW" altLang="en-US" dirty="0" smtClean="0"/>
              <a:t>加解密時：</a:t>
            </a:r>
            <a:endParaRPr lang="en-US" altLang="zh-TW" dirty="0" smtClean="0"/>
          </a:p>
          <a:p>
            <a:pPr lvl="1"/>
            <a:r>
              <a:rPr lang="zh-TW" altLang="en-US" dirty="0" smtClean="0"/>
              <a:t>用公鑰加密，傳送出去後，用私鑰解</a:t>
            </a:r>
            <a:r>
              <a:rPr lang="zh-TW" altLang="en-US" dirty="0"/>
              <a:t>密。</a:t>
            </a:r>
            <a:endParaRPr lang="en-US" altLang="zh-TW" dirty="0" smtClean="0"/>
          </a:p>
          <a:p>
            <a:r>
              <a:rPr lang="zh-TW" altLang="en-US" dirty="0" smtClean="0"/>
              <a:t>簽章時：</a:t>
            </a:r>
            <a:endParaRPr lang="en-US" altLang="zh-TW" dirty="0" smtClean="0"/>
          </a:p>
          <a:p>
            <a:pPr lvl="1"/>
            <a:r>
              <a:rPr lang="zh-TW" altLang="en-US" dirty="0" smtClean="0"/>
              <a:t>用私鑰簽章，傳送出去後，用公鑰</a:t>
            </a:r>
            <a:r>
              <a:rPr lang="zh-TW" altLang="en-US" dirty="0"/>
              <a:t>驗證</a:t>
            </a:r>
            <a:r>
              <a:rPr lang="zh-TW" altLang="en-US" dirty="0" smtClean="0"/>
              <a:t>。</a:t>
            </a:r>
            <a:endParaRPr lang="en-US" altLang="zh-TW" dirty="0" smtClean="0"/>
          </a:p>
        </p:txBody>
      </p:sp>
    </p:spTree>
    <p:extLst>
      <p:ext uri="{BB962C8B-B14F-4D97-AF65-F5344CB8AC3E}">
        <p14:creationId xmlns:p14="http://schemas.microsoft.com/office/powerpoint/2010/main" val="2549583745"/>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數位簽章</a:t>
            </a:r>
          </a:p>
        </p:txBody>
      </p:sp>
      <p:sp>
        <p:nvSpPr>
          <p:cNvPr id="3" name="內容版面配置區 2"/>
          <p:cNvSpPr>
            <a:spLocks noGrp="1"/>
          </p:cNvSpPr>
          <p:nvPr>
            <p:ph idx="1"/>
          </p:nvPr>
        </p:nvSpPr>
        <p:spPr/>
        <p:txBody>
          <a:bodyPr/>
          <a:lstStyle/>
          <a:p>
            <a:r>
              <a:rPr lang="zh-TW" altLang="en-US" dirty="0"/>
              <a:t>簽章和加密的動作相同；解密和驗證的方式相同。</a:t>
            </a:r>
            <a:endParaRPr lang="en-US" altLang="zh-TW" dirty="0"/>
          </a:p>
          <a:p>
            <a:r>
              <a:rPr lang="zh-TW" altLang="en-US" dirty="0"/>
              <a:t>再次強調：加密和簽章不可使用同一對密碼。</a:t>
            </a:r>
            <a:endParaRPr lang="en-US" altLang="zh-TW" dirty="0"/>
          </a:p>
          <a:p>
            <a:pPr lvl="1"/>
            <a:r>
              <a:rPr lang="zh-TW" altLang="en-US" dirty="0"/>
              <a:t>產生一對加解密專用的金鑰。</a:t>
            </a:r>
            <a:endParaRPr lang="en-US" altLang="zh-TW" dirty="0"/>
          </a:p>
          <a:p>
            <a:pPr lvl="1"/>
            <a:r>
              <a:rPr lang="zh-TW" altLang="en-US" dirty="0"/>
              <a:t>再產生另一對簽章專用的金鑰。</a:t>
            </a:r>
          </a:p>
          <a:p>
            <a:endParaRPr lang="zh-TW" altLang="en-US" dirty="0"/>
          </a:p>
        </p:txBody>
      </p:sp>
    </p:spTree>
    <p:extLst>
      <p:ext uri="{BB962C8B-B14F-4D97-AF65-F5344CB8AC3E}">
        <p14:creationId xmlns:p14="http://schemas.microsoft.com/office/powerpoint/2010/main" val="39696142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zh-TW" altLang="en-US" dirty="0" smtClean="0"/>
              <a:t>實務上數位簽章的做法</a:t>
            </a:r>
          </a:p>
        </p:txBody>
      </p:sp>
      <p:sp>
        <p:nvSpPr>
          <p:cNvPr id="52227" name="Content Placeholder 2"/>
          <p:cNvSpPr>
            <a:spLocks noGrp="1"/>
          </p:cNvSpPr>
          <p:nvPr>
            <p:ph idx="1"/>
          </p:nvPr>
        </p:nvSpPr>
        <p:spPr/>
        <p:txBody>
          <a:bodyPr>
            <a:normAutofit/>
          </a:bodyPr>
          <a:lstStyle/>
          <a:p>
            <a:r>
              <a:rPr lang="zh-TW" altLang="en-US" dirty="0" smtClean="0"/>
              <a:t>公開金鑰</a:t>
            </a:r>
            <a:r>
              <a:rPr lang="en-US" altLang="zh-TW" dirty="0" smtClean="0"/>
              <a:t>(</a:t>
            </a:r>
            <a:r>
              <a:rPr lang="zh-TW" altLang="en-US" dirty="0" smtClean="0"/>
              <a:t>如</a:t>
            </a:r>
            <a:r>
              <a:rPr lang="en-US" altLang="zh-TW" dirty="0" smtClean="0"/>
              <a:t>RSA)</a:t>
            </a:r>
            <a:r>
              <a:rPr lang="zh-TW" altLang="en-US" dirty="0" smtClean="0"/>
              <a:t>的運算非常</a:t>
            </a:r>
            <a:r>
              <a:rPr lang="zh-TW" altLang="en-US" dirty="0"/>
              <a:t>耗時。</a:t>
            </a:r>
            <a:endParaRPr lang="en-US" altLang="zh-TW" dirty="0" smtClean="0"/>
          </a:p>
          <a:p>
            <a:r>
              <a:rPr lang="zh-TW" altLang="en-US" dirty="0" smtClean="0"/>
              <a:t>搭配雜湊函數</a:t>
            </a:r>
            <a:r>
              <a:rPr lang="zh-TW" altLang="en-US" dirty="0"/>
              <a:t>使用</a:t>
            </a:r>
            <a:r>
              <a:rPr lang="zh-TW" altLang="en-US" dirty="0" smtClean="0"/>
              <a:t>。</a:t>
            </a:r>
            <a:endParaRPr lang="en-US" altLang="zh-TW" dirty="0" smtClean="0"/>
          </a:p>
        </p:txBody>
      </p:sp>
    </p:spTree>
    <p:extLst>
      <p:ext uri="{BB962C8B-B14F-4D97-AF65-F5344CB8AC3E}">
        <p14:creationId xmlns:p14="http://schemas.microsoft.com/office/powerpoint/2010/main" val="247801496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實務上數位簽章的做法</a:t>
            </a:r>
          </a:p>
        </p:txBody>
      </p:sp>
      <p:sp>
        <p:nvSpPr>
          <p:cNvPr id="3" name="內容版面配置區 2"/>
          <p:cNvSpPr>
            <a:spLocks noGrp="1"/>
          </p:cNvSpPr>
          <p:nvPr>
            <p:ph idx="1"/>
          </p:nvPr>
        </p:nvSpPr>
        <p:spPr/>
        <p:txBody>
          <a:bodyPr/>
          <a:lstStyle/>
          <a:p>
            <a:r>
              <a:rPr lang="zh-TW" altLang="en-US" dirty="0"/>
              <a:t>不論原始資料的長度為何，先將要簽章的資料，用雜湊函數加以計算。</a:t>
            </a:r>
            <a:endParaRPr lang="en-US" altLang="zh-TW" dirty="0"/>
          </a:p>
          <a:p>
            <a:pPr lvl="1"/>
            <a:r>
              <a:rPr lang="zh-TW" altLang="en-US" dirty="0"/>
              <a:t>有效將資料長度縮短為</a:t>
            </a:r>
            <a:r>
              <a:rPr lang="en-US" altLang="zh-TW" dirty="0"/>
              <a:t>128</a:t>
            </a:r>
            <a:r>
              <a:rPr lang="zh-TW" altLang="en-US" dirty="0"/>
              <a:t>至</a:t>
            </a:r>
            <a:r>
              <a:rPr lang="en-US" altLang="zh-TW" dirty="0"/>
              <a:t>512-bit</a:t>
            </a:r>
            <a:r>
              <a:rPr lang="zh-TW" altLang="en-US" dirty="0"/>
              <a:t>。</a:t>
            </a:r>
            <a:endParaRPr lang="en-US" altLang="zh-TW" dirty="0"/>
          </a:p>
          <a:p>
            <a:r>
              <a:rPr lang="zh-TW" altLang="en-US" dirty="0"/>
              <a:t>將雜湊出來的值進行簽章保護。</a:t>
            </a:r>
            <a:endParaRPr lang="en-US" altLang="zh-TW" dirty="0"/>
          </a:p>
          <a:p>
            <a:pPr lvl="1"/>
            <a:r>
              <a:rPr lang="zh-TW" altLang="en-US" dirty="0"/>
              <a:t>只需要針對</a:t>
            </a:r>
            <a:r>
              <a:rPr lang="en-US" altLang="zh-TW" dirty="0"/>
              <a:t>16</a:t>
            </a:r>
            <a:r>
              <a:rPr lang="zh-TW" altLang="en-US" dirty="0"/>
              <a:t>至</a:t>
            </a:r>
            <a:r>
              <a:rPr lang="en-US" altLang="zh-TW" dirty="0"/>
              <a:t>64</a:t>
            </a:r>
            <a:r>
              <a:rPr lang="zh-TW" altLang="en-US" dirty="0"/>
              <a:t>位元組的資料進行簽章。</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23694851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zh-TW" altLang="en-US" dirty="0" smtClean="0"/>
              <a:t>數位簽章的應用</a:t>
            </a:r>
            <a:r>
              <a:rPr lang="en-US" altLang="zh-TW" dirty="0" smtClean="0"/>
              <a:t> – PGP </a:t>
            </a:r>
          </a:p>
        </p:txBody>
      </p:sp>
      <p:sp>
        <p:nvSpPr>
          <p:cNvPr id="53251" name="Content Placeholder 2"/>
          <p:cNvSpPr>
            <a:spLocks noGrp="1"/>
          </p:cNvSpPr>
          <p:nvPr>
            <p:ph idx="1"/>
          </p:nvPr>
        </p:nvSpPr>
        <p:spPr/>
        <p:txBody>
          <a:bodyPr>
            <a:normAutofit fontScale="92500" lnSpcReduction="20000"/>
          </a:bodyPr>
          <a:lstStyle/>
          <a:p>
            <a:r>
              <a:rPr lang="en-US" altLang="zh-TW" dirty="0" smtClean="0"/>
              <a:t>PGP</a:t>
            </a:r>
            <a:r>
              <a:rPr lang="zh-TW" altLang="en-US" dirty="0" smtClean="0"/>
              <a:t>，</a:t>
            </a:r>
            <a:r>
              <a:rPr lang="en-US" altLang="zh-TW" dirty="0" smtClean="0"/>
              <a:t>pretty good privacy</a:t>
            </a:r>
            <a:r>
              <a:rPr lang="zh-TW" altLang="en-US" dirty="0"/>
              <a:t>。</a:t>
            </a:r>
            <a:endParaRPr lang="en-US" altLang="zh-TW" dirty="0" smtClean="0"/>
          </a:p>
          <a:p>
            <a:r>
              <a:rPr lang="zh-TW" altLang="en-US" dirty="0" smtClean="0"/>
              <a:t>安全的</a:t>
            </a:r>
            <a:r>
              <a:rPr lang="en-US" altLang="zh-TW" dirty="0" smtClean="0"/>
              <a:t>Email</a:t>
            </a:r>
            <a:r>
              <a:rPr lang="zh-TW" altLang="en-US" dirty="0" smtClean="0"/>
              <a:t>傳輸：安全傳輸</a:t>
            </a:r>
            <a:r>
              <a:rPr lang="en-US" altLang="zh-TW" dirty="0" smtClean="0"/>
              <a:t> + </a:t>
            </a:r>
            <a:r>
              <a:rPr lang="zh-TW" altLang="en-US" dirty="0" smtClean="0"/>
              <a:t>數位</a:t>
            </a:r>
            <a:r>
              <a:rPr lang="zh-TW" altLang="en-US" dirty="0"/>
              <a:t>簽章。</a:t>
            </a:r>
            <a:endParaRPr lang="en-US" altLang="zh-TW" dirty="0" smtClean="0"/>
          </a:p>
          <a:p>
            <a:r>
              <a:rPr lang="zh-TW" altLang="en-US" dirty="0" smtClean="0"/>
              <a:t>安全傳輸：</a:t>
            </a:r>
            <a:endParaRPr lang="en-US" altLang="zh-TW" dirty="0" smtClean="0"/>
          </a:p>
          <a:p>
            <a:pPr lvl="1"/>
            <a:r>
              <a:rPr lang="zh-TW" altLang="en-US" dirty="0" smtClean="0"/>
              <a:t>使用一次性密碼，配合對稱式演算法加密信件</a:t>
            </a:r>
            <a:r>
              <a:rPr lang="zh-TW" altLang="en-US" dirty="0"/>
              <a:t>內容。</a:t>
            </a:r>
            <a:endParaRPr lang="en-US" altLang="zh-TW" dirty="0" smtClean="0"/>
          </a:p>
          <a:p>
            <a:pPr lvl="1"/>
            <a:r>
              <a:rPr lang="zh-TW" altLang="en-US" dirty="0" smtClean="0"/>
              <a:t>一次性密碼，也稱為「會議金鑰」</a:t>
            </a:r>
            <a:r>
              <a:rPr lang="en-US" altLang="zh-TW" dirty="0" smtClean="0"/>
              <a:t>(session key)</a:t>
            </a:r>
            <a:r>
              <a:rPr lang="zh-TW" altLang="en-US" dirty="0"/>
              <a:t> 。</a:t>
            </a:r>
            <a:endParaRPr lang="en-US" altLang="zh-TW" dirty="0" smtClean="0"/>
          </a:p>
          <a:p>
            <a:pPr lvl="1"/>
            <a:r>
              <a:rPr lang="zh-TW" altLang="en-US" dirty="0" smtClean="0"/>
              <a:t>一次性密碼透過公開金鑰演算法</a:t>
            </a:r>
            <a:r>
              <a:rPr lang="zh-TW" altLang="en-US" dirty="0"/>
              <a:t>傳輸</a:t>
            </a:r>
            <a:r>
              <a:rPr lang="zh-TW" altLang="en-US" dirty="0" smtClean="0"/>
              <a:t>。</a:t>
            </a:r>
            <a:endParaRPr lang="en-US" altLang="zh-TW" dirty="0" smtClean="0"/>
          </a:p>
        </p:txBody>
      </p:sp>
    </p:spTree>
    <p:extLst>
      <p:ext uri="{BB962C8B-B14F-4D97-AF65-F5344CB8AC3E}">
        <p14:creationId xmlns:p14="http://schemas.microsoft.com/office/powerpoint/2010/main" val="61905320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數位簽章的應用</a:t>
            </a:r>
            <a:r>
              <a:rPr lang="en-US" altLang="zh-TW" dirty="0"/>
              <a:t> – PGP </a:t>
            </a:r>
            <a:endParaRPr lang="zh-TW" altLang="en-US" dirty="0"/>
          </a:p>
        </p:txBody>
      </p:sp>
      <p:sp>
        <p:nvSpPr>
          <p:cNvPr id="3" name="內容版面配置區 2"/>
          <p:cNvSpPr>
            <a:spLocks noGrp="1"/>
          </p:cNvSpPr>
          <p:nvPr>
            <p:ph idx="1"/>
          </p:nvPr>
        </p:nvSpPr>
        <p:spPr/>
        <p:txBody>
          <a:bodyPr/>
          <a:lstStyle/>
          <a:p>
            <a:r>
              <a:rPr lang="zh-TW" altLang="en-US" dirty="0"/>
              <a:t>數位簽章</a:t>
            </a:r>
            <a:endParaRPr lang="en-US" altLang="zh-TW" dirty="0"/>
          </a:p>
          <a:p>
            <a:pPr lvl="1"/>
            <a:r>
              <a:rPr lang="zh-TW" altLang="en-US" dirty="0"/>
              <a:t>計算信件內容雜湊值後，再用公開金鑰演算法簽章。</a:t>
            </a:r>
          </a:p>
          <a:p>
            <a:endParaRPr lang="zh-TW" altLang="en-US" dirty="0"/>
          </a:p>
        </p:txBody>
      </p:sp>
    </p:spTree>
    <p:extLst>
      <p:ext uri="{BB962C8B-B14F-4D97-AF65-F5344CB8AC3E}">
        <p14:creationId xmlns:p14="http://schemas.microsoft.com/office/powerpoint/2010/main" val="8714190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標題 1"/>
          <p:cNvSpPr>
            <a:spLocks noGrp="1"/>
          </p:cNvSpPr>
          <p:nvPr>
            <p:ph type="title"/>
          </p:nvPr>
        </p:nvSpPr>
        <p:spPr>
          <a:xfrm>
            <a:off x="468313" y="411956"/>
            <a:ext cx="8229600" cy="857250"/>
          </a:xfrm>
        </p:spPr>
        <p:txBody>
          <a:bodyPr/>
          <a:lstStyle/>
          <a:p>
            <a:r>
              <a:rPr lang="en-US" altLang="zh-TW" smtClean="0"/>
              <a:t>PGP</a:t>
            </a:r>
            <a:r>
              <a:rPr lang="zh-TW" altLang="en-US" smtClean="0"/>
              <a:t>的加密流程示意圖</a:t>
            </a:r>
          </a:p>
        </p:txBody>
      </p:sp>
      <p:sp>
        <p:nvSpPr>
          <p:cNvPr id="2" name="內容版面配置區 1"/>
          <p:cNvSpPr>
            <a:spLocks noGrp="1"/>
          </p:cNvSpPr>
          <p:nvPr>
            <p:ph idx="1"/>
          </p:nvPr>
        </p:nvSpPr>
        <p:spPr/>
        <p:txBody>
          <a:bodyPr/>
          <a:lstStyle/>
          <a:p>
            <a:endParaRPr lang="zh-TW"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71700" y="1262579"/>
            <a:ext cx="5323993" cy="3176357"/>
          </a:xfrm>
          <a:prstGeom prst="rect">
            <a:avLst/>
          </a:prstGeom>
          <a:noFill/>
        </p:spPr>
      </p:pic>
    </p:spTree>
    <p:extLst>
      <p:ext uri="{BB962C8B-B14F-4D97-AF65-F5344CB8AC3E}">
        <p14:creationId xmlns:p14="http://schemas.microsoft.com/office/powerpoint/2010/main" val="132746489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標題 1"/>
          <p:cNvSpPr>
            <a:spLocks noGrp="1"/>
          </p:cNvSpPr>
          <p:nvPr>
            <p:ph type="title"/>
          </p:nvPr>
        </p:nvSpPr>
        <p:spPr/>
        <p:txBody>
          <a:bodyPr/>
          <a:lstStyle/>
          <a:p>
            <a:r>
              <a:rPr lang="en-US" altLang="zh-TW" smtClean="0"/>
              <a:t>PGP</a:t>
            </a:r>
            <a:r>
              <a:rPr lang="zh-TW" altLang="en-US" smtClean="0"/>
              <a:t>的解密流程示意圖</a:t>
            </a:r>
          </a:p>
        </p:txBody>
      </p:sp>
      <p:sp>
        <p:nvSpPr>
          <p:cNvPr id="4" name="內容版面配置區 3"/>
          <p:cNvSpPr>
            <a:spLocks noGrp="1"/>
          </p:cNvSpPr>
          <p:nvPr>
            <p:ph idx="1"/>
          </p:nvPr>
        </p:nvSpPr>
        <p:spPr/>
        <p:txBody>
          <a:bodyPr/>
          <a:lstStyle/>
          <a:p>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36815" y="1491854"/>
            <a:ext cx="6472207" cy="2955234"/>
          </a:xfrm>
          <a:prstGeom prst="rect">
            <a:avLst/>
          </a:prstGeom>
          <a:noFill/>
        </p:spPr>
      </p:pic>
    </p:spTree>
    <p:extLst>
      <p:ext uri="{BB962C8B-B14F-4D97-AF65-F5344CB8AC3E}">
        <p14:creationId xmlns:p14="http://schemas.microsoft.com/office/powerpoint/2010/main" val="45703572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zh-TW" smtClean="0"/>
              <a:t>PGP</a:t>
            </a:r>
            <a:r>
              <a:rPr lang="zh-TW" altLang="en-US" smtClean="0"/>
              <a:t>的數位簽章示意圖</a:t>
            </a:r>
          </a:p>
        </p:txBody>
      </p:sp>
      <p:pic>
        <p:nvPicPr>
          <p:cNvPr id="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4522" y="1660525"/>
            <a:ext cx="327495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64960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2"/>
          <p:cNvSpPr>
            <a:spLocks noGrp="1"/>
          </p:cNvSpPr>
          <p:nvPr>
            <p:ph type="title"/>
          </p:nvPr>
        </p:nvSpPr>
        <p:spPr/>
        <p:txBody>
          <a:bodyPr/>
          <a:lstStyle/>
          <a:p>
            <a:r>
              <a:rPr lang="zh-TW" altLang="en-US" dirty="0" smtClean="0"/>
              <a:t>公開金鑰的管理</a:t>
            </a:r>
          </a:p>
        </p:txBody>
      </p:sp>
      <p:sp>
        <p:nvSpPr>
          <p:cNvPr id="57347" name="Content Placeholder 3"/>
          <p:cNvSpPr>
            <a:spLocks noGrp="1"/>
          </p:cNvSpPr>
          <p:nvPr>
            <p:ph idx="1"/>
          </p:nvPr>
        </p:nvSpPr>
        <p:spPr/>
        <p:txBody>
          <a:bodyPr>
            <a:normAutofit/>
          </a:bodyPr>
          <a:lstStyle/>
          <a:p>
            <a:r>
              <a:rPr lang="zh-TW" altLang="en-US" dirty="0" smtClean="0"/>
              <a:t>使用公開金鑰的演算法，都會用到公鑰的</a:t>
            </a:r>
            <a:r>
              <a:rPr lang="zh-TW" altLang="en-US" dirty="0"/>
              <a:t>部份。</a:t>
            </a:r>
            <a:endParaRPr lang="en-US" altLang="zh-TW" dirty="0" smtClean="0"/>
          </a:p>
          <a:p>
            <a:pPr lvl="1"/>
            <a:r>
              <a:rPr lang="zh-TW" altLang="en-US" dirty="0" smtClean="0"/>
              <a:t>加解密時用來「加密</a:t>
            </a:r>
            <a:r>
              <a:rPr lang="zh-TW" altLang="en-US" dirty="0"/>
              <a:t>」。</a:t>
            </a:r>
            <a:endParaRPr lang="en-US" altLang="zh-TW" dirty="0" smtClean="0"/>
          </a:p>
          <a:p>
            <a:pPr lvl="1"/>
            <a:r>
              <a:rPr lang="zh-TW" altLang="en-US" dirty="0" smtClean="0"/>
              <a:t>簽章時用來「驗證</a:t>
            </a:r>
            <a:r>
              <a:rPr lang="zh-TW" altLang="en-US" dirty="0"/>
              <a:t>」。</a:t>
            </a:r>
            <a:endParaRPr lang="en-US" altLang="zh-TW" dirty="0" smtClean="0"/>
          </a:p>
          <a:p>
            <a:r>
              <a:rPr lang="zh-TW" altLang="en-US" dirty="0" smtClean="0"/>
              <a:t>如何驗證「公鑰」沒有問題？</a:t>
            </a:r>
            <a:endParaRPr lang="en-US" altLang="zh-TW" dirty="0" smtClean="0"/>
          </a:p>
        </p:txBody>
      </p:sp>
    </p:spTree>
    <p:extLst>
      <p:ext uri="{BB962C8B-B14F-4D97-AF65-F5344CB8AC3E}">
        <p14:creationId xmlns:p14="http://schemas.microsoft.com/office/powerpoint/2010/main" val="35282563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加密演算法的二大類型</a:t>
            </a:r>
          </a:p>
        </p:txBody>
      </p:sp>
      <p:sp>
        <p:nvSpPr>
          <p:cNvPr id="3" name="內容版面配置區 2"/>
          <p:cNvSpPr>
            <a:spLocks noGrp="1"/>
          </p:cNvSpPr>
          <p:nvPr>
            <p:ph idx="1"/>
          </p:nvPr>
        </p:nvSpPr>
        <p:spPr/>
        <p:txBody>
          <a:bodyPr>
            <a:normAutofit fontScale="85000" lnSpcReduction="20000"/>
          </a:bodyPr>
          <a:lstStyle/>
          <a:p>
            <a:r>
              <a:rPr lang="zh-TW" altLang="en-US" dirty="0"/>
              <a:t>非對稱式密碼演算法</a:t>
            </a:r>
            <a:r>
              <a:rPr lang="en-US" altLang="zh-TW" dirty="0"/>
              <a:t>(asymmetric cryptographic algorithm)</a:t>
            </a:r>
          </a:p>
          <a:p>
            <a:pPr lvl="1"/>
            <a:r>
              <a:rPr lang="zh-TW" altLang="en-US" dirty="0"/>
              <a:t>一共有二組密碼。</a:t>
            </a:r>
            <a:endParaRPr lang="en-US" altLang="zh-TW" dirty="0"/>
          </a:p>
          <a:p>
            <a:pPr lvl="1"/>
            <a:r>
              <a:rPr lang="zh-TW" altLang="en-US" dirty="0"/>
              <a:t>一組用來加密；另一組則用來解密。</a:t>
            </a:r>
            <a:endParaRPr lang="en-US" altLang="zh-TW" dirty="0"/>
          </a:p>
          <a:p>
            <a:pPr lvl="1"/>
            <a:r>
              <a:rPr lang="zh-TW" altLang="en-US" dirty="0"/>
              <a:t>也稱為「公開金鑰密碼系統」</a:t>
            </a:r>
            <a:r>
              <a:rPr lang="en-US" altLang="zh-TW" dirty="0"/>
              <a:t>(public key crypto system)</a:t>
            </a:r>
            <a:r>
              <a:rPr lang="zh-TW" altLang="en-US" dirty="0"/>
              <a:t> 。</a:t>
            </a:r>
            <a:endParaRPr lang="en-US" altLang="zh-TW" dirty="0"/>
          </a:p>
          <a:p>
            <a:pPr lvl="2"/>
            <a:r>
              <a:rPr lang="zh-TW" altLang="en-US" dirty="0"/>
              <a:t>因為二組密碼中的其中一組可以公開。</a:t>
            </a:r>
            <a:endParaRPr lang="en-US" altLang="zh-TW" dirty="0"/>
          </a:p>
          <a:p>
            <a:pPr lvl="2"/>
            <a:r>
              <a:rPr lang="zh-TW" altLang="en-US" dirty="0"/>
              <a:t>另一組必須要小心保管。</a:t>
            </a:r>
          </a:p>
          <a:p>
            <a:endParaRPr lang="zh-TW" altLang="en-US" dirty="0"/>
          </a:p>
        </p:txBody>
      </p:sp>
    </p:spTree>
    <p:extLst>
      <p:ext uri="{BB962C8B-B14F-4D97-AF65-F5344CB8AC3E}">
        <p14:creationId xmlns:p14="http://schemas.microsoft.com/office/powerpoint/2010/main" val="3431971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公開金鑰的管理</a:t>
            </a:r>
          </a:p>
        </p:txBody>
      </p:sp>
      <p:sp>
        <p:nvSpPr>
          <p:cNvPr id="3" name="內容版面配置區 2"/>
          <p:cNvSpPr>
            <a:spLocks noGrp="1"/>
          </p:cNvSpPr>
          <p:nvPr>
            <p:ph idx="1"/>
          </p:nvPr>
        </p:nvSpPr>
        <p:spPr/>
        <p:txBody>
          <a:bodyPr/>
          <a:lstStyle/>
          <a:p>
            <a:r>
              <a:rPr lang="zh-TW" altLang="en-US" dirty="0"/>
              <a:t>集中式的管理：使用「公開金鑰基礎建設」。</a:t>
            </a:r>
            <a:endParaRPr lang="en-US" altLang="zh-TW" dirty="0"/>
          </a:p>
          <a:p>
            <a:pPr lvl="1"/>
            <a:r>
              <a:rPr lang="en-US" altLang="zh-TW" dirty="0"/>
              <a:t>Public key infrastructure</a:t>
            </a:r>
            <a:r>
              <a:rPr lang="zh-TW" altLang="en-US" dirty="0"/>
              <a:t>，</a:t>
            </a:r>
            <a:r>
              <a:rPr lang="en-US" altLang="zh-TW" dirty="0"/>
              <a:t>PKI</a:t>
            </a:r>
            <a:r>
              <a:rPr lang="zh-TW" altLang="en-US" dirty="0"/>
              <a:t>。</a:t>
            </a:r>
            <a:endParaRPr lang="en-US" altLang="zh-TW" dirty="0"/>
          </a:p>
          <a:p>
            <a:pPr lvl="1"/>
            <a:r>
              <a:rPr lang="zh-TW" altLang="en-US" dirty="0"/>
              <a:t>由第三方的公證機構</a:t>
            </a:r>
            <a:r>
              <a:rPr lang="en-US" altLang="zh-TW" dirty="0"/>
              <a:t>(CA)</a:t>
            </a:r>
            <a:r>
              <a:rPr lang="zh-TW" altLang="en-US" dirty="0"/>
              <a:t>認證公鑰。</a:t>
            </a:r>
            <a:endParaRPr lang="en-US" altLang="zh-TW" dirty="0"/>
          </a:p>
          <a:p>
            <a:r>
              <a:rPr lang="zh-TW" altLang="en-US" dirty="0"/>
              <a:t>分散式的管理：</a:t>
            </a:r>
            <a:r>
              <a:rPr lang="en-US" altLang="zh-TW" dirty="0"/>
              <a:t>Web of Trust</a:t>
            </a:r>
            <a:r>
              <a:rPr lang="zh-TW" altLang="en-US" dirty="0"/>
              <a:t>。</a:t>
            </a:r>
            <a:endParaRPr lang="en-US" altLang="zh-TW" dirty="0"/>
          </a:p>
          <a:p>
            <a:endParaRPr lang="zh-TW" altLang="en-US" dirty="0"/>
          </a:p>
        </p:txBody>
      </p:sp>
    </p:spTree>
    <p:extLst>
      <p:ext uri="{BB962C8B-B14F-4D97-AF65-F5344CB8AC3E}">
        <p14:creationId xmlns:p14="http://schemas.microsoft.com/office/powerpoint/2010/main" val="3368921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zh-TW" altLang="en-US" dirty="0" smtClean="0"/>
              <a:t>透過</a:t>
            </a:r>
            <a:r>
              <a:rPr lang="en-US" altLang="zh-TW" dirty="0" smtClean="0"/>
              <a:t>CA</a:t>
            </a:r>
            <a:r>
              <a:rPr lang="zh-TW" altLang="en-US" dirty="0" smtClean="0"/>
              <a:t>進行認證</a:t>
            </a:r>
          </a:p>
        </p:txBody>
      </p:sp>
      <p:sp>
        <p:nvSpPr>
          <p:cNvPr id="58371" name="Content Placeholder 2"/>
          <p:cNvSpPr>
            <a:spLocks noGrp="1"/>
          </p:cNvSpPr>
          <p:nvPr>
            <p:ph idx="1"/>
          </p:nvPr>
        </p:nvSpPr>
        <p:spPr/>
        <p:txBody>
          <a:bodyPr>
            <a:normAutofit/>
          </a:bodyPr>
          <a:lstStyle/>
          <a:p>
            <a:r>
              <a:rPr lang="en-US" altLang="zh-TW" dirty="0" smtClean="0"/>
              <a:t>CA</a:t>
            </a:r>
            <a:r>
              <a:rPr lang="zh-TW" altLang="en-US" dirty="0" smtClean="0"/>
              <a:t>：確保「公鑰」和使用單位的關聯</a:t>
            </a:r>
            <a:r>
              <a:rPr lang="zh-TW" altLang="en-US" dirty="0"/>
              <a:t>性。</a:t>
            </a:r>
            <a:endParaRPr lang="en-US" altLang="zh-TW" dirty="0" smtClean="0"/>
          </a:p>
          <a:p>
            <a:r>
              <a:rPr lang="zh-TW" altLang="en-US" dirty="0" smtClean="0"/>
              <a:t>產生「憑證」</a:t>
            </a:r>
            <a:r>
              <a:rPr lang="en-US" altLang="zh-TW" dirty="0" smtClean="0"/>
              <a:t>(certificate)</a:t>
            </a:r>
            <a:r>
              <a:rPr lang="zh-TW" altLang="en-US" dirty="0" smtClean="0"/>
              <a:t>證明這個</a:t>
            </a:r>
            <a:r>
              <a:rPr lang="zh-TW" altLang="en-US" dirty="0"/>
              <a:t>關係。</a:t>
            </a:r>
            <a:endParaRPr lang="en-US" altLang="zh-TW" dirty="0" smtClean="0"/>
          </a:p>
          <a:p>
            <a:pPr lvl="1"/>
            <a:r>
              <a:rPr lang="zh-TW" altLang="en-US" dirty="0" smtClean="0"/>
              <a:t>範例：</a:t>
            </a:r>
            <a:r>
              <a:rPr lang="en-US" altLang="ja-JP" dirty="0" smtClean="0"/>
              <a:t>Google</a:t>
            </a:r>
            <a:r>
              <a:rPr lang="zh-TW" altLang="en-US" dirty="0" smtClean="0"/>
              <a:t>使用公開金鑰提供網站安全連線的</a:t>
            </a:r>
            <a:r>
              <a:rPr lang="zh-TW" altLang="en-US" dirty="0"/>
              <a:t>服務。</a:t>
            </a:r>
            <a:endParaRPr lang="en-US" altLang="zh-TW" dirty="0" smtClean="0"/>
          </a:p>
          <a:p>
            <a:pPr lvl="1"/>
            <a:r>
              <a:rPr lang="en-US" altLang="zh-TW" dirty="0" smtClean="0"/>
              <a:t>Google</a:t>
            </a:r>
            <a:r>
              <a:rPr lang="zh-TW" altLang="en-US" dirty="0" smtClean="0"/>
              <a:t>產生一對金鑰：公鑰</a:t>
            </a:r>
            <a:r>
              <a:rPr lang="en-US" altLang="zh-TW" dirty="0" smtClean="0"/>
              <a:t>Ku</a:t>
            </a:r>
            <a:r>
              <a:rPr lang="zh-TW" altLang="en-US" dirty="0" smtClean="0"/>
              <a:t>以及私鑰</a:t>
            </a:r>
            <a:r>
              <a:rPr lang="en-US" altLang="zh-TW" dirty="0" smtClean="0"/>
              <a:t>Kr</a:t>
            </a:r>
            <a:r>
              <a:rPr lang="zh-TW" altLang="en-US" dirty="0" smtClean="0"/>
              <a:t>。</a:t>
            </a:r>
            <a:endParaRPr lang="en-US" altLang="zh-TW" dirty="0" smtClean="0"/>
          </a:p>
        </p:txBody>
      </p:sp>
    </p:spTree>
    <p:extLst>
      <p:ext uri="{BB962C8B-B14F-4D97-AF65-F5344CB8AC3E}">
        <p14:creationId xmlns:p14="http://schemas.microsoft.com/office/powerpoint/2010/main" val="326657333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透過</a:t>
            </a:r>
            <a:r>
              <a:rPr lang="en-US" altLang="zh-TW" dirty="0"/>
              <a:t>CA</a:t>
            </a:r>
            <a:r>
              <a:rPr lang="zh-TW" altLang="en-US" dirty="0"/>
              <a:t>進行認證</a:t>
            </a:r>
          </a:p>
        </p:txBody>
      </p:sp>
      <p:sp>
        <p:nvSpPr>
          <p:cNvPr id="3" name="內容版面配置區 2"/>
          <p:cNvSpPr>
            <a:spLocks noGrp="1"/>
          </p:cNvSpPr>
          <p:nvPr>
            <p:ph idx="1"/>
          </p:nvPr>
        </p:nvSpPr>
        <p:spPr/>
        <p:txBody>
          <a:bodyPr/>
          <a:lstStyle/>
          <a:p>
            <a:r>
              <a:rPr lang="zh-TW" altLang="en-US" dirty="0"/>
              <a:t>產生「憑證」</a:t>
            </a:r>
            <a:r>
              <a:rPr lang="en-US" altLang="zh-TW" dirty="0"/>
              <a:t>(certificate)</a:t>
            </a:r>
            <a:r>
              <a:rPr lang="zh-TW" altLang="en-US" dirty="0"/>
              <a:t>證明這個關係。</a:t>
            </a:r>
            <a:endParaRPr lang="en-US" altLang="zh-TW" dirty="0"/>
          </a:p>
          <a:p>
            <a:pPr lvl="1"/>
            <a:r>
              <a:rPr lang="zh-TW" altLang="en-US" dirty="0" smtClean="0"/>
              <a:t>將</a:t>
            </a:r>
            <a:r>
              <a:rPr lang="en-US" altLang="zh-TW" dirty="0"/>
              <a:t>Ku</a:t>
            </a:r>
            <a:r>
              <a:rPr lang="zh-TW" altLang="en-US" dirty="0"/>
              <a:t>送給認證機構，由認證機構對</a:t>
            </a:r>
            <a:r>
              <a:rPr lang="en-US" altLang="zh-TW" dirty="0"/>
              <a:t>Ku</a:t>
            </a:r>
            <a:r>
              <a:rPr lang="zh-TW" altLang="en-US" dirty="0"/>
              <a:t>進行簽章，將得到簽章資訊</a:t>
            </a:r>
            <a:r>
              <a:rPr lang="en-US" altLang="zh-TW" dirty="0"/>
              <a:t> Sign(Ku)</a:t>
            </a:r>
            <a:r>
              <a:rPr lang="zh-TW" altLang="en-US" dirty="0"/>
              <a:t> 。</a:t>
            </a:r>
            <a:endParaRPr lang="en-US" altLang="zh-TW" dirty="0"/>
          </a:p>
          <a:p>
            <a:pPr lvl="1"/>
            <a:r>
              <a:rPr lang="en-US" altLang="zh-TW" dirty="0"/>
              <a:t>Google</a:t>
            </a:r>
            <a:r>
              <a:rPr lang="zh-TW" altLang="en-US" dirty="0"/>
              <a:t>的網站上提供</a:t>
            </a:r>
            <a:r>
              <a:rPr lang="en-US" altLang="zh-TW" dirty="0"/>
              <a:t> Ku + Sign(Ku)</a:t>
            </a:r>
            <a:r>
              <a:rPr lang="zh-TW" altLang="en-US" dirty="0"/>
              <a:t> 。</a:t>
            </a:r>
            <a:endParaRPr lang="en-US" altLang="zh-TW" dirty="0"/>
          </a:p>
          <a:p>
            <a:pPr lvl="1"/>
            <a:r>
              <a:rPr lang="zh-TW" altLang="en-US" dirty="0"/>
              <a:t>使用者可以用認證機構的公鑰，驗證</a:t>
            </a:r>
            <a:r>
              <a:rPr lang="en-US" altLang="zh-TW" dirty="0"/>
              <a:t>Google</a:t>
            </a:r>
            <a:r>
              <a:rPr lang="zh-TW" altLang="en-US" dirty="0"/>
              <a:t>的</a:t>
            </a:r>
            <a:r>
              <a:rPr lang="en-US" altLang="zh-TW" dirty="0"/>
              <a:t>Ku</a:t>
            </a:r>
            <a:r>
              <a:rPr lang="zh-TW" altLang="en-US" dirty="0"/>
              <a:t>。</a:t>
            </a:r>
            <a:endParaRPr lang="en-US" altLang="zh-TW" dirty="0"/>
          </a:p>
          <a:p>
            <a:endParaRPr lang="zh-TW" altLang="en-US" dirty="0"/>
          </a:p>
        </p:txBody>
      </p:sp>
    </p:spTree>
    <p:extLst>
      <p:ext uri="{BB962C8B-B14F-4D97-AF65-F5344CB8AC3E}">
        <p14:creationId xmlns:p14="http://schemas.microsoft.com/office/powerpoint/2010/main" val="33485562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zh-TW" altLang="en-US" smtClean="0"/>
              <a:t>上一頁的例子有什麼問題？</a:t>
            </a:r>
          </a:p>
        </p:txBody>
      </p:sp>
      <p:sp>
        <p:nvSpPr>
          <p:cNvPr id="59395" name="Content Placeholder 2"/>
          <p:cNvSpPr>
            <a:spLocks noGrp="1"/>
          </p:cNvSpPr>
          <p:nvPr>
            <p:ph idx="1"/>
          </p:nvPr>
        </p:nvSpPr>
        <p:spPr/>
        <p:txBody>
          <a:bodyPr>
            <a:normAutofit fontScale="92500" lnSpcReduction="20000"/>
          </a:bodyPr>
          <a:lstStyle/>
          <a:p>
            <a:pPr algn="l"/>
            <a:r>
              <a:rPr lang="zh-TW" altLang="en-US" dirty="0" smtClean="0"/>
              <a:t>如何知道認證機構的公鑰沒有問題？</a:t>
            </a:r>
            <a:endParaRPr lang="en-US" altLang="zh-TW" dirty="0" smtClean="0"/>
          </a:p>
          <a:p>
            <a:pPr algn="l"/>
            <a:r>
              <a:rPr lang="zh-TW" altLang="en-US" dirty="0" smtClean="0"/>
              <a:t>大部份的作業系統或瀏覽器裡有內建認證機構的公</a:t>
            </a:r>
            <a:r>
              <a:rPr lang="zh-TW" altLang="en-US" dirty="0"/>
              <a:t>鑰。</a:t>
            </a:r>
            <a:endParaRPr lang="en-US" altLang="zh-TW" dirty="0" smtClean="0"/>
          </a:p>
          <a:p>
            <a:pPr algn="l"/>
            <a:r>
              <a:rPr lang="zh-TW" altLang="en-US" dirty="0" smtClean="0"/>
              <a:t>由認證機構來對公鑰簽</a:t>
            </a:r>
            <a:r>
              <a:rPr lang="en-US" altLang="zh-TW" dirty="0" smtClean="0"/>
              <a:t/>
            </a:r>
            <a:br>
              <a:rPr lang="en-US" altLang="zh-TW" dirty="0" smtClean="0"/>
            </a:br>
            <a:r>
              <a:rPr lang="zh-TW" altLang="en-US" dirty="0" smtClean="0"/>
              <a:t>章通常是需要付費</a:t>
            </a:r>
            <a:r>
              <a:rPr lang="zh-TW" altLang="en-US" dirty="0"/>
              <a:t>的。</a:t>
            </a:r>
            <a:endParaRPr lang="en-US" altLang="zh-TW" dirty="0" smtClean="0"/>
          </a:p>
          <a:p>
            <a:pPr algn="l"/>
            <a:r>
              <a:rPr lang="zh-TW" altLang="en-US" dirty="0" smtClean="0"/>
              <a:t>以</a:t>
            </a:r>
            <a:r>
              <a:rPr lang="en-US" altLang="zh-TW" dirty="0" smtClean="0"/>
              <a:t>Windows</a:t>
            </a:r>
            <a:r>
              <a:rPr lang="zh-TW" altLang="en-US" dirty="0" smtClean="0"/>
              <a:t>為</a:t>
            </a:r>
            <a:r>
              <a:rPr lang="zh-TW" altLang="en-US" dirty="0"/>
              <a:t>例。</a:t>
            </a:r>
            <a:endParaRPr lang="en-US" altLang="zh-TW" dirty="0" smtClean="0"/>
          </a:p>
          <a:p>
            <a:endParaRPr lang="en-US" altLang="zh-TW" dirty="0" smtClean="0"/>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7025" y="2706765"/>
            <a:ext cx="2475579" cy="224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6059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zh-TW" altLang="en-US" dirty="0" smtClean="0"/>
              <a:t>分散式的管理</a:t>
            </a:r>
          </a:p>
        </p:txBody>
      </p:sp>
      <p:sp>
        <p:nvSpPr>
          <p:cNvPr id="60419" name="Content Placeholder 2"/>
          <p:cNvSpPr>
            <a:spLocks noGrp="1"/>
          </p:cNvSpPr>
          <p:nvPr>
            <p:ph idx="1"/>
          </p:nvPr>
        </p:nvSpPr>
        <p:spPr/>
        <p:txBody>
          <a:bodyPr>
            <a:normAutofit lnSpcReduction="10000"/>
          </a:bodyPr>
          <a:lstStyle/>
          <a:p>
            <a:r>
              <a:rPr lang="zh-TW" altLang="en-US" dirty="0" smtClean="0"/>
              <a:t>不用付</a:t>
            </a:r>
            <a:r>
              <a:rPr lang="zh-TW" altLang="en-US" dirty="0"/>
              <a:t>費。</a:t>
            </a:r>
            <a:endParaRPr lang="en-US" altLang="zh-TW" dirty="0" smtClean="0"/>
          </a:p>
          <a:p>
            <a:r>
              <a:rPr lang="zh-TW" altLang="en-US" dirty="0" smtClean="0"/>
              <a:t>透過使用者之間相互</a:t>
            </a:r>
            <a:r>
              <a:rPr lang="zh-TW" altLang="en-US" dirty="0"/>
              <a:t>背書。</a:t>
            </a:r>
            <a:endParaRPr lang="en-US" altLang="zh-TW" dirty="0" smtClean="0"/>
          </a:p>
          <a:p>
            <a:r>
              <a:rPr lang="zh-TW" altLang="en-US" dirty="0" smtClean="0"/>
              <a:t>也稱為</a:t>
            </a:r>
            <a:r>
              <a:rPr lang="en-US" altLang="zh-TW" dirty="0" smtClean="0"/>
              <a:t>Web of Trust</a:t>
            </a:r>
            <a:r>
              <a:rPr lang="zh-TW" altLang="en-US" dirty="0" smtClean="0"/>
              <a:t>，人與人之間的信賴關係</a:t>
            </a:r>
            <a:r>
              <a:rPr lang="zh-TW" altLang="en-US" dirty="0"/>
              <a:t>網。</a:t>
            </a:r>
            <a:endParaRPr lang="en-US" altLang="ja-JP" dirty="0" smtClean="0"/>
          </a:p>
          <a:p>
            <a:r>
              <a:rPr lang="en-US" altLang="zh-TW" dirty="0" smtClean="0"/>
              <a:t>PGP</a:t>
            </a:r>
            <a:r>
              <a:rPr lang="zh-TW" altLang="en-US" dirty="0" smtClean="0"/>
              <a:t>常用這種</a:t>
            </a:r>
            <a:r>
              <a:rPr lang="zh-TW" altLang="en-US" dirty="0"/>
              <a:t>方式</a:t>
            </a:r>
            <a:r>
              <a:rPr lang="zh-TW" altLang="en-US" dirty="0" smtClean="0"/>
              <a:t>。</a:t>
            </a:r>
            <a:endParaRPr lang="en-US" altLang="zh-TW" dirty="0" smtClean="0"/>
          </a:p>
        </p:txBody>
      </p:sp>
    </p:spTree>
    <p:extLst>
      <p:ext uri="{BB962C8B-B14F-4D97-AF65-F5344CB8AC3E}">
        <p14:creationId xmlns:p14="http://schemas.microsoft.com/office/powerpoint/2010/main" val="2873445724"/>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分散式的管理</a:t>
            </a:r>
          </a:p>
        </p:txBody>
      </p:sp>
      <p:sp>
        <p:nvSpPr>
          <p:cNvPr id="3" name="內容版面配置區 2"/>
          <p:cNvSpPr>
            <a:spLocks noGrp="1"/>
          </p:cNvSpPr>
          <p:nvPr>
            <p:ph idx="1"/>
          </p:nvPr>
        </p:nvSpPr>
        <p:spPr/>
        <p:txBody>
          <a:bodyPr/>
          <a:lstStyle/>
          <a:p>
            <a:r>
              <a:rPr lang="zh-TW" altLang="en-US" dirty="0"/>
              <a:t>假設有甲、乙、丙三人：</a:t>
            </a:r>
            <a:endParaRPr lang="en-US" altLang="zh-TW" dirty="0"/>
          </a:p>
          <a:p>
            <a:pPr lvl="1"/>
            <a:r>
              <a:rPr lang="zh-TW" altLang="en-US" dirty="0"/>
              <a:t>甲、乙互相信任。</a:t>
            </a:r>
            <a:endParaRPr lang="en-US" altLang="zh-TW" dirty="0"/>
          </a:p>
          <a:p>
            <a:pPr lvl="1"/>
            <a:r>
              <a:rPr lang="zh-TW" altLang="en-US" dirty="0"/>
              <a:t>若丙的公鑰由乙來簽章</a:t>
            </a:r>
            <a:r>
              <a:rPr lang="en-US" altLang="zh-TW" dirty="0"/>
              <a:t>(</a:t>
            </a:r>
            <a:r>
              <a:rPr lang="zh-TW" altLang="en-US" dirty="0"/>
              <a:t>背書</a:t>
            </a:r>
            <a:r>
              <a:rPr lang="en-US" altLang="zh-TW" dirty="0"/>
              <a:t>)</a:t>
            </a:r>
            <a:r>
              <a:rPr lang="zh-TW" altLang="en-US" dirty="0"/>
              <a:t> 。</a:t>
            </a:r>
            <a:endParaRPr lang="en-US" altLang="zh-TW" dirty="0"/>
          </a:p>
          <a:p>
            <a:pPr lvl="1"/>
            <a:r>
              <a:rPr lang="zh-TW" altLang="en-US" dirty="0"/>
              <a:t>那麼甲就可以直接相信丙的公鑰。</a:t>
            </a:r>
            <a:endParaRPr lang="en-US" altLang="zh-TW" dirty="0"/>
          </a:p>
          <a:p>
            <a:endParaRPr lang="zh-TW" altLang="en-US" dirty="0"/>
          </a:p>
        </p:txBody>
      </p:sp>
    </p:spTree>
    <p:extLst>
      <p:ext uri="{BB962C8B-B14F-4D97-AF65-F5344CB8AC3E}">
        <p14:creationId xmlns:p14="http://schemas.microsoft.com/office/powerpoint/2010/main" val="23510303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zh-TW" altLang="en-US" smtClean="0"/>
              <a:t>分散式的管理</a:t>
            </a:r>
            <a:endParaRPr lang="en-US" altLang="zh-TW" dirty="0" smtClean="0"/>
          </a:p>
        </p:txBody>
      </p:sp>
      <p:sp>
        <p:nvSpPr>
          <p:cNvPr id="61443" name="Content Placeholder 2"/>
          <p:cNvSpPr>
            <a:spLocks noGrp="1"/>
          </p:cNvSpPr>
          <p:nvPr>
            <p:ph idx="1"/>
          </p:nvPr>
        </p:nvSpPr>
        <p:spPr/>
        <p:txBody>
          <a:bodyPr>
            <a:normAutofit fontScale="92500" lnSpcReduction="10000"/>
          </a:bodyPr>
          <a:lstStyle/>
          <a:p>
            <a:r>
              <a:rPr lang="zh-TW" altLang="en-US" dirty="0" smtClean="0"/>
              <a:t>小世界</a:t>
            </a:r>
            <a:r>
              <a:rPr lang="zh-TW" altLang="en-US" dirty="0"/>
              <a:t>理論。</a:t>
            </a:r>
            <a:endParaRPr lang="en-US" altLang="zh-TW" dirty="0" smtClean="0"/>
          </a:p>
          <a:p>
            <a:pPr lvl="1"/>
            <a:r>
              <a:rPr lang="zh-TW" altLang="en-US" dirty="0" smtClean="0"/>
              <a:t>透過六、七層的人際網路，可以認識全世界的</a:t>
            </a:r>
            <a:r>
              <a:rPr lang="zh-TW" altLang="en-US" dirty="0"/>
              <a:t>人。</a:t>
            </a:r>
            <a:endParaRPr lang="en-US" altLang="zh-TW" dirty="0" smtClean="0"/>
          </a:p>
          <a:p>
            <a:pPr lvl="1"/>
            <a:r>
              <a:rPr lang="zh-TW" altLang="en-US" dirty="0" smtClean="0"/>
              <a:t>只要互相信任的使用者夠多，就可以透過使用者背書的方式，驗證大多數的公開金</a:t>
            </a:r>
            <a:r>
              <a:rPr lang="zh-TW" altLang="en-US" dirty="0"/>
              <a:t>鑰。</a:t>
            </a:r>
            <a:endParaRPr lang="en-US" altLang="zh-TW" dirty="0" smtClean="0"/>
          </a:p>
          <a:p>
            <a:r>
              <a:rPr lang="zh-TW" altLang="en-US" dirty="0" smtClean="0"/>
              <a:t>若信賴網的涵蓋範圍不夠大，可能會發生金鑰無法驗證的</a:t>
            </a:r>
            <a:r>
              <a:rPr lang="zh-TW" altLang="en-US" dirty="0"/>
              <a:t>情況。</a:t>
            </a:r>
            <a:endParaRPr lang="zh-TW" altLang="en-US" dirty="0" smtClean="0"/>
          </a:p>
        </p:txBody>
      </p:sp>
    </p:spTree>
    <p:extLst>
      <p:ext uri="{BB962C8B-B14F-4D97-AF65-F5344CB8AC3E}">
        <p14:creationId xmlns:p14="http://schemas.microsoft.com/office/powerpoint/2010/main" val="127670652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zh-TW" smtClean="0"/>
              <a:t>8-4 </a:t>
            </a:r>
            <a:r>
              <a:rPr lang="zh-TW" altLang="en-US" smtClean="0"/>
              <a:t>系統可用性</a:t>
            </a:r>
          </a:p>
        </p:txBody>
      </p:sp>
      <p:sp>
        <p:nvSpPr>
          <p:cNvPr id="62467" name="Content Placeholder 2"/>
          <p:cNvSpPr>
            <a:spLocks noGrp="1"/>
          </p:cNvSpPr>
          <p:nvPr>
            <p:ph idx="1"/>
          </p:nvPr>
        </p:nvSpPr>
        <p:spPr/>
        <p:txBody>
          <a:bodyPr>
            <a:normAutofit fontScale="92500" lnSpcReduction="10000"/>
          </a:bodyPr>
          <a:lstStyle/>
          <a:p>
            <a:r>
              <a:rPr lang="zh-TW" altLang="en-US" dirty="0" smtClean="0"/>
              <a:t>資訊系統可以在需要的時候正確地</a:t>
            </a:r>
            <a:r>
              <a:rPr lang="zh-TW" altLang="en-US" dirty="0"/>
              <a:t>存取。</a:t>
            </a:r>
            <a:endParaRPr lang="en-US" altLang="zh-TW" dirty="0" smtClean="0"/>
          </a:p>
          <a:p>
            <a:r>
              <a:rPr lang="zh-TW" altLang="en-US" dirty="0" smtClean="0"/>
              <a:t>可用性降低的原因：</a:t>
            </a:r>
            <a:endParaRPr lang="en-US" altLang="zh-TW" dirty="0" smtClean="0"/>
          </a:p>
          <a:p>
            <a:pPr lvl="1"/>
            <a:r>
              <a:rPr lang="zh-TW" altLang="en-US" dirty="0" smtClean="0"/>
              <a:t>系統本身的穩定</a:t>
            </a:r>
            <a:r>
              <a:rPr lang="zh-TW" altLang="en-US" dirty="0"/>
              <a:t>度。</a:t>
            </a:r>
            <a:endParaRPr lang="en-US" altLang="zh-TW" dirty="0" smtClean="0"/>
          </a:p>
          <a:p>
            <a:pPr lvl="2"/>
            <a:r>
              <a:rPr lang="zh-TW" altLang="en-US" dirty="0" smtClean="0"/>
              <a:t>硬體</a:t>
            </a:r>
            <a:r>
              <a:rPr lang="zh-TW" altLang="en-US" dirty="0"/>
              <a:t>故障。</a:t>
            </a:r>
            <a:endParaRPr lang="en-US" altLang="zh-TW" dirty="0" smtClean="0"/>
          </a:p>
          <a:p>
            <a:pPr lvl="2"/>
            <a:r>
              <a:rPr lang="zh-TW" altLang="en-US" dirty="0" smtClean="0"/>
              <a:t>軟體</a:t>
            </a:r>
            <a:r>
              <a:rPr lang="zh-TW" altLang="en-US" dirty="0"/>
              <a:t>問題。</a:t>
            </a:r>
            <a:endParaRPr lang="en-US" altLang="zh-TW" dirty="0" smtClean="0"/>
          </a:p>
          <a:p>
            <a:pPr lvl="1"/>
            <a:r>
              <a:rPr lang="zh-TW" altLang="en-US" dirty="0" smtClean="0"/>
              <a:t>來自外部的</a:t>
            </a:r>
            <a:r>
              <a:rPr lang="zh-TW" altLang="en-US" dirty="0"/>
              <a:t>攻擊。</a:t>
            </a:r>
            <a:endParaRPr lang="zh-TW" altLang="en-US" dirty="0" smtClean="0"/>
          </a:p>
        </p:txBody>
      </p:sp>
    </p:spTree>
    <p:extLst>
      <p:ext uri="{BB962C8B-B14F-4D97-AF65-F5344CB8AC3E}">
        <p14:creationId xmlns:p14="http://schemas.microsoft.com/office/powerpoint/2010/main" val="425304848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zh-TW" altLang="en-US" smtClean="0"/>
              <a:t>提高系統可用性</a:t>
            </a:r>
          </a:p>
        </p:txBody>
      </p:sp>
      <p:sp>
        <p:nvSpPr>
          <p:cNvPr id="63491" name="Content Placeholder 2"/>
          <p:cNvSpPr>
            <a:spLocks noGrp="1"/>
          </p:cNvSpPr>
          <p:nvPr>
            <p:ph idx="1"/>
          </p:nvPr>
        </p:nvSpPr>
        <p:spPr/>
        <p:txBody>
          <a:bodyPr>
            <a:normAutofit fontScale="77500" lnSpcReduction="20000"/>
          </a:bodyPr>
          <a:lstStyle/>
          <a:p>
            <a:r>
              <a:rPr lang="zh-TW" altLang="en-US" dirty="0" smtClean="0"/>
              <a:t>高可用性，</a:t>
            </a:r>
            <a:r>
              <a:rPr lang="en-US" altLang="zh-TW" dirty="0" smtClean="0"/>
              <a:t>high availability</a:t>
            </a:r>
            <a:r>
              <a:rPr lang="zh-TW" altLang="en-US" dirty="0"/>
              <a:t>。</a:t>
            </a:r>
            <a:endParaRPr lang="en-US" altLang="zh-TW" dirty="0" smtClean="0"/>
          </a:p>
          <a:p>
            <a:r>
              <a:rPr lang="zh-TW" altLang="en-US" dirty="0" smtClean="0"/>
              <a:t>建置備援</a:t>
            </a:r>
            <a:r>
              <a:rPr lang="zh-TW" altLang="en-US" dirty="0"/>
              <a:t>系統。</a:t>
            </a:r>
            <a:endParaRPr lang="en-US" altLang="zh-TW" dirty="0" smtClean="0"/>
          </a:p>
          <a:p>
            <a:r>
              <a:rPr lang="zh-TW" altLang="en-US" dirty="0" smtClean="0"/>
              <a:t>以網路系統而言，下列設備都要建置兩份：</a:t>
            </a:r>
            <a:endParaRPr lang="en-US" altLang="zh-TW" dirty="0" smtClean="0"/>
          </a:p>
          <a:p>
            <a:pPr lvl="1"/>
            <a:r>
              <a:rPr lang="zh-TW" altLang="en-US" dirty="0" smtClean="0"/>
              <a:t>網路連線線路</a:t>
            </a:r>
            <a:r>
              <a:rPr lang="en-US" altLang="zh-TW" dirty="0" smtClean="0"/>
              <a:t> x 2</a:t>
            </a:r>
          </a:p>
          <a:p>
            <a:pPr lvl="1"/>
            <a:r>
              <a:rPr lang="zh-TW" altLang="en-US" dirty="0" smtClean="0"/>
              <a:t>伺服器</a:t>
            </a:r>
            <a:r>
              <a:rPr lang="en-US" altLang="zh-TW" dirty="0" smtClean="0"/>
              <a:t> x 2</a:t>
            </a:r>
          </a:p>
          <a:p>
            <a:pPr lvl="1"/>
            <a:r>
              <a:rPr lang="zh-TW" altLang="en-US" dirty="0" smtClean="0"/>
              <a:t>儲存設備</a:t>
            </a:r>
            <a:r>
              <a:rPr lang="en-US" altLang="zh-TW" dirty="0" smtClean="0"/>
              <a:t> x 2</a:t>
            </a:r>
          </a:p>
          <a:p>
            <a:r>
              <a:rPr lang="zh-TW" altLang="en-US" dirty="0" smtClean="0"/>
              <a:t>故障偵測機制，常用的是「心跳機制」</a:t>
            </a:r>
            <a:r>
              <a:rPr lang="en-US" altLang="zh-TW" dirty="0" smtClean="0"/>
              <a:t>(heartbeat)</a:t>
            </a:r>
            <a:r>
              <a:rPr lang="zh-TW" altLang="en-US" dirty="0"/>
              <a:t> 。</a:t>
            </a:r>
            <a:endParaRPr lang="en-US" altLang="zh-TW" dirty="0" smtClean="0"/>
          </a:p>
          <a:p>
            <a:pPr lvl="1"/>
            <a:endParaRPr lang="en-US" altLang="zh-TW" dirty="0" smtClean="0"/>
          </a:p>
        </p:txBody>
      </p:sp>
    </p:spTree>
    <p:extLst>
      <p:ext uri="{BB962C8B-B14F-4D97-AF65-F5344CB8AC3E}">
        <p14:creationId xmlns:p14="http://schemas.microsoft.com/office/powerpoint/2010/main" val="548380606"/>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zh-TW" altLang="en-US" smtClean="0"/>
              <a:t>高可用性，以</a:t>
            </a:r>
            <a:r>
              <a:rPr lang="en-US" altLang="zh-TW" smtClean="0"/>
              <a:t>DRBD</a:t>
            </a:r>
            <a:r>
              <a:rPr lang="zh-TW" altLang="en-US" smtClean="0"/>
              <a:t>為例</a:t>
            </a:r>
          </a:p>
        </p:txBody>
      </p:sp>
      <p:sp>
        <p:nvSpPr>
          <p:cNvPr id="64515" name="Content Placeholder 2"/>
          <p:cNvSpPr>
            <a:spLocks noGrp="1"/>
          </p:cNvSpPr>
          <p:nvPr>
            <p:ph idx="1"/>
          </p:nvPr>
        </p:nvSpPr>
        <p:spPr/>
        <p:txBody>
          <a:bodyPr/>
          <a:lstStyle/>
          <a:p>
            <a:r>
              <a:rPr lang="zh-TW" altLang="en-US" dirty="0" smtClean="0"/>
              <a:t>儲存系統的高可用性</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1980" y="1491854"/>
            <a:ext cx="3459555" cy="3168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78776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r>
              <a:rPr lang="zh-TW" altLang="en-US" dirty="0" smtClean="0"/>
              <a:t>對稱式金鑰的加解密演算法</a:t>
            </a:r>
          </a:p>
        </p:txBody>
      </p:sp>
      <p:sp>
        <p:nvSpPr>
          <p:cNvPr id="14339" name="內容版面配置區 2"/>
          <p:cNvSpPr>
            <a:spLocks noGrp="1"/>
          </p:cNvSpPr>
          <p:nvPr>
            <p:ph idx="1"/>
          </p:nvPr>
        </p:nvSpPr>
        <p:spPr/>
        <p:txBody>
          <a:bodyPr/>
          <a:lstStyle/>
          <a:p>
            <a:r>
              <a:rPr lang="zh-TW" altLang="en-US" dirty="0" smtClean="0"/>
              <a:t>對稱式金鑰的加解密演算法在處理資料加密和解密時，是使用相同的密碼。</a:t>
            </a:r>
            <a:endParaRPr lang="en-US" altLang="zh-TW" dirty="0" smtClean="0"/>
          </a:p>
          <a:p>
            <a:r>
              <a:rPr lang="zh-TW" altLang="en-US" dirty="0" smtClean="0"/>
              <a:t>在加密的過程中</a:t>
            </a:r>
            <a:r>
              <a:rPr lang="zh-TW" altLang="en-US" dirty="0" smtClean="0"/>
              <a:t>，常稱原始</a:t>
            </a:r>
            <a:r>
              <a:rPr lang="zh-TW" altLang="en-US" dirty="0" smtClean="0"/>
              <a:t>資料為本文（</a:t>
            </a:r>
            <a:r>
              <a:rPr lang="en-US" altLang="zh-TW" dirty="0" smtClean="0"/>
              <a:t>plaintext</a:t>
            </a:r>
            <a:r>
              <a:rPr lang="zh-TW" altLang="en-US" dirty="0" smtClean="0"/>
              <a:t>），而加密出來的資料稱為密文（</a:t>
            </a:r>
            <a:r>
              <a:rPr lang="en-US" altLang="zh-TW" dirty="0" err="1" smtClean="0"/>
              <a:t>ciphertext</a:t>
            </a:r>
            <a:r>
              <a:rPr lang="zh-TW" altLang="en-US" dirty="0" smtClean="0"/>
              <a:t>）。</a:t>
            </a:r>
            <a:endParaRPr lang="en-US" altLang="zh-TW" dirty="0" smtClean="0"/>
          </a:p>
        </p:txBody>
      </p:sp>
    </p:spTree>
    <p:extLst>
      <p:ext uri="{BB962C8B-B14F-4D97-AF65-F5344CB8AC3E}">
        <p14:creationId xmlns:p14="http://schemas.microsoft.com/office/powerpoint/2010/main" val="362428429"/>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zh-TW" dirty="0" smtClean="0"/>
              <a:t>8-5 </a:t>
            </a:r>
            <a:r>
              <a:rPr lang="zh-TW" altLang="en-US" dirty="0" smtClean="0"/>
              <a:t>網路攻擊</a:t>
            </a:r>
            <a:r>
              <a:rPr lang="en-US" altLang="ja-JP" dirty="0" smtClean="0"/>
              <a:t> </a:t>
            </a:r>
            <a:endParaRPr lang="zh-TW" altLang="en-US" dirty="0" smtClean="0"/>
          </a:p>
        </p:txBody>
      </p:sp>
      <p:sp>
        <p:nvSpPr>
          <p:cNvPr id="65539" name="Content Placeholder 2"/>
          <p:cNvSpPr>
            <a:spLocks noGrp="1"/>
          </p:cNvSpPr>
          <p:nvPr>
            <p:ph idx="1"/>
          </p:nvPr>
        </p:nvSpPr>
        <p:spPr/>
        <p:txBody>
          <a:bodyPr>
            <a:normAutofit/>
          </a:bodyPr>
          <a:lstStyle/>
          <a:p>
            <a:r>
              <a:rPr lang="zh-TW" altLang="en-US" dirty="0" smtClean="0"/>
              <a:t>目的</a:t>
            </a:r>
            <a:endParaRPr lang="en-US" altLang="zh-TW" dirty="0" smtClean="0"/>
          </a:p>
          <a:p>
            <a:pPr lvl="1"/>
            <a:r>
              <a:rPr lang="zh-TW" altLang="en-US" dirty="0" smtClean="0"/>
              <a:t>取得未經授權的</a:t>
            </a:r>
            <a:r>
              <a:rPr lang="zh-TW" altLang="en-US" dirty="0"/>
              <a:t>存取。</a:t>
            </a:r>
            <a:endParaRPr lang="en-US" altLang="zh-TW" dirty="0" smtClean="0"/>
          </a:p>
          <a:p>
            <a:pPr lvl="1"/>
            <a:r>
              <a:rPr lang="zh-TW" altLang="en-US" dirty="0" smtClean="0"/>
              <a:t>中斷網路服務的正常</a:t>
            </a:r>
            <a:r>
              <a:rPr lang="zh-TW" altLang="en-US" dirty="0"/>
              <a:t>運作</a:t>
            </a:r>
            <a:r>
              <a:rPr lang="zh-TW" altLang="en-US" dirty="0" smtClean="0"/>
              <a:t>。</a:t>
            </a:r>
            <a:endParaRPr lang="en-US" altLang="zh-TW" dirty="0" smtClean="0"/>
          </a:p>
        </p:txBody>
      </p:sp>
    </p:spTree>
    <p:extLst>
      <p:ext uri="{BB962C8B-B14F-4D97-AF65-F5344CB8AC3E}">
        <p14:creationId xmlns:p14="http://schemas.microsoft.com/office/powerpoint/2010/main" val="3315680163"/>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8-5 </a:t>
            </a:r>
            <a:r>
              <a:rPr lang="zh-TW" altLang="en-US" dirty="0" smtClean="0"/>
              <a:t>網路攻擊</a:t>
            </a:r>
            <a:r>
              <a:rPr lang="en-US" altLang="ja-JP" dirty="0" smtClean="0"/>
              <a:t> </a:t>
            </a:r>
            <a:endParaRPr lang="zh-TW" altLang="en-US" dirty="0"/>
          </a:p>
        </p:txBody>
      </p:sp>
      <p:sp>
        <p:nvSpPr>
          <p:cNvPr id="3" name="內容版面配置區 2"/>
          <p:cNvSpPr>
            <a:spLocks noGrp="1"/>
          </p:cNvSpPr>
          <p:nvPr>
            <p:ph idx="1"/>
          </p:nvPr>
        </p:nvSpPr>
        <p:spPr/>
        <p:txBody>
          <a:bodyPr/>
          <a:lstStyle/>
          <a:p>
            <a:r>
              <a:rPr lang="zh-TW" altLang="en-US" smtClean="0"/>
              <a:t>所謂的「駭客」</a:t>
            </a:r>
            <a:endParaRPr lang="en-US" altLang="zh-TW" smtClean="0"/>
          </a:p>
          <a:p>
            <a:pPr lvl="1"/>
            <a:r>
              <a:rPr lang="en-US" altLang="zh-TW" smtClean="0"/>
              <a:t>Hacker</a:t>
            </a:r>
            <a:r>
              <a:rPr lang="zh-TW" altLang="en-US" smtClean="0"/>
              <a:t>：廣義來說，指對某項技術專精的人士。</a:t>
            </a:r>
            <a:endParaRPr lang="en-US" altLang="zh-TW" smtClean="0"/>
          </a:p>
          <a:p>
            <a:pPr lvl="2"/>
            <a:r>
              <a:rPr lang="zh-TW" altLang="en-US" smtClean="0"/>
              <a:t>不見得是壞人，有時還帶有稱讚的味道。</a:t>
            </a:r>
            <a:endParaRPr lang="en-US" altLang="zh-TW" smtClean="0"/>
          </a:p>
          <a:p>
            <a:pPr lvl="1"/>
            <a:r>
              <a:rPr lang="en-US" altLang="zh-TW" smtClean="0"/>
              <a:t>Cracker</a:t>
            </a:r>
            <a:r>
              <a:rPr lang="zh-TW" altLang="en-US" smtClean="0"/>
              <a:t>：利用技術進行攻擊、破壞的人士。</a:t>
            </a:r>
          </a:p>
          <a:p>
            <a:endParaRPr lang="zh-TW" altLang="en-US" dirty="0"/>
          </a:p>
        </p:txBody>
      </p:sp>
    </p:spTree>
    <p:extLst>
      <p:ext uri="{BB962C8B-B14F-4D97-AF65-F5344CB8AC3E}">
        <p14:creationId xmlns:p14="http://schemas.microsoft.com/office/powerpoint/2010/main" val="14290248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zh-TW" altLang="en-US" smtClean="0"/>
              <a:t>常見的網路攻擊</a:t>
            </a:r>
          </a:p>
        </p:txBody>
      </p:sp>
      <p:sp>
        <p:nvSpPr>
          <p:cNvPr id="3" name="內容版面配置區 2"/>
          <p:cNvSpPr>
            <a:spLocks noGrp="1"/>
          </p:cNvSpPr>
          <p:nvPr>
            <p:ph idx="1"/>
          </p:nvPr>
        </p:nvSpPr>
        <p:spPr/>
        <p:txBody>
          <a:bodyPr/>
          <a:lstStyle/>
          <a:p>
            <a:endParaRPr lang="zh-TW" altLang="en-US"/>
          </a:p>
        </p:txBody>
      </p:sp>
      <p:graphicFrame>
        <p:nvGraphicFramePr>
          <p:cNvPr id="5" name="資料庫圖表 4"/>
          <p:cNvGraphicFramePr/>
          <p:nvPr>
            <p:extLst>
              <p:ext uri="{D42A27DB-BD31-4B8C-83A1-F6EECF244321}">
                <p14:modId xmlns:p14="http://schemas.microsoft.com/office/powerpoint/2010/main" val="1950190696"/>
              </p:ext>
            </p:extLst>
          </p:nvPr>
        </p:nvGraphicFramePr>
        <p:xfrm>
          <a:off x="827584" y="1869672"/>
          <a:ext cx="7272808" cy="2862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00913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zh-TW" altLang="en-US" dirty="0" smtClean="0"/>
              <a:t>阻斷服務攻擊</a:t>
            </a:r>
          </a:p>
        </p:txBody>
      </p:sp>
      <p:sp>
        <p:nvSpPr>
          <p:cNvPr id="67587" name="Content Placeholder 2"/>
          <p:cNvSpPr>
            <a:spLocks noGrp="1"/>
          </p:cNvSpPr>
          <p:nvPr>
            <p:ph idx="1"/>
          </p:nvPr>
        </p:nvSpPr>
        <p:spPr/>
        <p:txBody>
          <a:bodyPr>
            <a:normAutofit/>
          </a:bodyPr>
          <a:lstStyle/>
          <a:p>
            <a:r>
              <a:rPr lang="zh-TW" altLang="en-US" dirty="0" smtClean="0"/>
              <a:t>英文為</a:t>
            </a:r>
            <a:r>
              <a:rPr lang="en-US" altLang="zh-TW" dirty="0" smtClean="0"/>
              <a:t>denial of service</a:t>
            </a:r>
            <a:r>
              <a:rPr lang="zh-TW" altLang="en-US" dirty="0" smtClean="0"/>
              <a:t>，</a:t>
            </a:r>
            <a:r>
              <a:rPr lang="en-US" altLang="zh-TW" dirty="0" err="1" smtClean="0"/>
              <a:t>DoS</a:t>
            </a:r>
            <a:r>
              <a:rPr lang="zh-TW" altLang="en-US" dirty="0"/>
              <a:t>。</a:t>
            </a:r>
            <a:endParaRPr lang="en-US" altLang="zh-TW" dirty="0" smtClean="0"/>
          </a:p>
          <a:p>
            <a:r>
              <a:rPr lang="zh-TW" altLang="en-US" dirty="0" smtClean="0"/>
              <a:t>常見的方式為阻斷網路</a:t>
            </a:r>
            <a:r>
              <a:rPr lang="zh-TW" altLang="en-US" dirty="0"/>
              <a:t>連線。</a:t>
            </a:r>
            <a:endParaRPr lang="en-US" altLang="zh-TW" dirty="0" smtClean="0"/>
          </a:p>
          <a:p>
            <a:pPr lvl="1"/>
            <a:r>
              <a:rPr lang="zh-TW" altLang="en-US" dirty="0" smtClean="0"/>
              <a:t>攻擊者產生大量網路流量，耗盡目標的網路頻</a:t>
            </a:r>
            <a:r>
              <a:rPr lang="zh-TW" altLang="en-US" dirty="0"/>
              <a:t>寬。</a:t>
            </a:r>
            <a:endParaRPr lang="en-US" altLang="zh-TW" dirty="0" smtClean="0"/>
          </a:p>
          <a:p>
            <a:pPr lvl="1"/>
            <a:r>
              <a:rPr lang="zh-TW" altLang="en-US" dirty="0" smtClean="0"/>
              <a:t>產生大量的</a:t>
            </a:r>
            <a:r>
              <a:rPr lang="en-US" altLang="zh-TW" dirty="0" smtClean="0"/>
              <a:t>ping</a:t>
            </a:r>
            <a:r>
              <a:rPr lang="zh-TW" altLang="en-US" dirty="0" smtClean="0"/>
              <a:t>封包、</a:t>
            </a:r>
            <a:r>
              <a:rPr lang="en-US" altLang="zh-TW" dirty="0" smtClean="0"/>
              <a:t>TCP</a:t>
            </a:r>
            <a:r>
              <a:rPr lang="zh-TW" altLang="en-US" dirty="0" smtClean="0"/>
              <a:t>連線要求、或是</a:t>
            </a:r>
            <a:r>
              <a:rPr lang="en-US" altLang="zh-TW" dirty="0" smtClean="0"/>
              <a:t>UDP</a:t>
            </a:r>
            <a:r>
              <a:rPr lang="zh-TW" altLang="en-US" dirty="0" smtClean="0"/>
              <a:t>封</a:t>
            </a:r>
            <a:r>
              <a:rPr lang="zh-TW" altLang="en-US" dirty="0"/>
              <a:t>包</a:t>
            </a:r>
            <a:r>
              <a:rPr lang="zh-TW" altLang="en-US" dirty="0" smtClean="0"/>
              <a:t>。</a:t>
            </a:r>
            <a:endParaRPr lang="en-US" altLang="zh-TW" dirty="0" smtClean="0"/>
          </a:p>
        </p:txBody>
      </p:sp>
    </p:spTree>
    <p:extLst>
      <p:ext uri="{BB962C8B-B14F-4D97-AF65-F5344CB8AC3E}">
        <p14:creationId xmlns:p14="http://schemas.microsoft.com/office/powerpoint/2010/main" val="1897764378"/>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阻斷服務攻擊</a:t>
            </a:r>
          </a:p>
        </p:txBody>
      </p:sp>
      <p:sp>
        <p:nvSpPr>
          <p:cNvPr id="3" name="內容版面配置區 2"/>
          <p:cNvSpPr>
            <a:spLocks noGrp="1"/>
          </p:cNvSpPr>
          <p:nvPr>
            <p:ph idx="1"/>
          </p:nvPr>
        </p:nvSpPr>
        <p:spPr/>
        <p:txBody>
          <a:bodyPr/>
          <a:lstStyle/>
          <a:p>
            <a:r>
              <a:rPr lang="zh-TW" altLang="en-US" dirty="0"/>
              <a:t>分散式阻斷服務攻擊：</a:t>
            </a:r>
            <a:r>
              <a:rPr lang="en-US" altLang="zh-TW" dirty="0"/>
              <a:t>distributed denial of service</a:t>
            </a:r>
            <a:r>
              <a:rPr lang="zh-TW" altLang="en-US" dirty="0"/>
              <a:t>，</a:t>
            </a:r>
            <a:r>
              <a:rPr lang="en-US" altLang="zh-TW" dirty="0"/>
              <a:t>DDoS</a:t>
            </a:r>
            <a:r>
              <a:rPr lang="zh-TW" altLang="en-US" dirty="0"/>
              <a:t>。</a:t>
            </a:r>
            <a:endParaRPr lang="en-US" altLang="zh-TW" dirty="0"/>
          </a:p>
          <a:p>
            <a:pPr lvl="1"/>
            <a:r>
              <a:rPr lang="zh-TW" altLang="en-US" dirty="0"/>
              <a:t>透過一大群機器進行阻斷服務攻擊。</a:t>
            </a:r>
            <a:endParaRPr lang="en-US" altLang="zh-TW" dirty="0"/>
          </a:p>
          <a:p>
            <a:pPr lvl="1"/>
            <a:r>
              <a:rPr lang="zh-TW" altLang="en-US" dirty="0"/>
              <a:t>來自四面八方的機器，更難進行抵擋。</a:t>
            </a:r>
          </a:p>
          <a:p>
            <a:endParaRPr lang="zh-TW" altLang="en-US" dirty="0"/>
          </a:p>
        </p:txBody>
      </p:sp>
    </p:spTree>
    <p:extLst>
      <p:ext uri="{BB962C8B-B14F-4D97-AF65-F5344CB8AC3E}">
        <p14:creationId xmlns:p14="http://schemas.microsoft.com/office/powerpoint/2010/main" val="19593177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標題 1"/>
          <p:cNvSpPr>
            <a:spLocks noGrp="1"/>
          </p:cNvSpPr>
          <p:nvPr>
            <p:ph type="title"/>
          </p:nvPr>
        </p:nvSpPr>
        <p:spPr>
          <a:xfrm>
            <a:off x="468313" y="712692"/>
            <a:ext cx="8229600" cy="688928"/>
          </a:xfrm>
        </p:spPr>
        <p:txBody>
          <a:bodyPr>
            <a:normAutofit fontScale="90000"/>
          </a:bodyPr>
          <a:lstStyle/>
          <a:p>
            <a:pPr algn="l"/>
            <a:r>
              <a:rPr lang="en-US" altLang="zh-TW" sz="3600" dirty="0" smtClean="0"/>
              <a:t>ping</a:t>
            </a:r>
            <a:r>
              <a:rPr lang="zh-TW" altLang="en-US" sz="3600" dirty="0" smtClean="0"/>
              <a:t>指令的執行結果。用</a:t>
            </a:r>
            <a:r>
              <a:rPr lang="en-US" altLang="zh-TW" sz="3600" dirty="0" smtClean="0"/>
              <a:t>ping</a:t>
            </a:r>
            <a:r>
              <a:rPr lang="zh-TW" altLang="en-US" sz="3600" dirty="0" smtClean="0"/>
              <a:t>指令探測本機</a:t>
            </a:r>
            <a:r>
              <a:rPr lang="en-US" altLang="zh-TW" sz="3600" dirty="0" smtClean="0"/>
              <a:t>IP 127.0.0.1</a:t>
            </a:r>
            <a:endParaRPr lang="zh-TW" altLang="en-US" sz="3600" dirty="0" smtClean="0"/>
          </a:p>
        </p:txBody>
      </p:sp>
      <p:sp>
        <p:nvSpPr>
          <p:cNvPr id="6" name="內容版面配置區 5"/>
          <p:cNvSpPr>
            <a:spLocks noGrp="1"/>
          </p:cNvSpPr>
          <p:nvPr>
            <p:ph idx="1"/>
          </p:nvPr>
        </p:nvSpPr>
        <p:spPr/>
        <p:txBody>
          <a:bodyPr/>
          <a:lstStyle/>
          <a:p>
            <a:endParaRPr lang="zh-TW" alt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231740" y="1639782"/>
            <a:ext cx="4770530" cy="3122041"/>
          </a:xfrm>
          <a:prstGeom prst="rect">
            <a:avLst/>
          </a:prstGeom>
          <a:noFill/>
        </p:spPr>
      </p:pic>
    </p:spTree>
    <p:extLst>
      <p:ext uri="{BB962C8B-B14F-4D97-AF65-F5344CB8AC3E}">
        <p14:creationId xmlns:p14="http://schemas.microsoft.com/office/powerpoint/2010/main" val="2122190621"/>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zh-TW" altLang="en-US" smtClean="0"/>
              <a:t>主機入侵</a:t>
            </a:r>
            <a:endParaRPr lang="zh-TW" altLang="en-US" dirty="0" smtClean="0"/>
          </a:p>
        </p:txBody>
      </p:sp>
      <p:sp>
        <p:nvSpPr>
          <p:cNvPr id="69635" name="Content Placeholder 2"/>
          <p:cNvSpPr>
            <a:spLocks noGrp="1"/>
          </p:cNvSpPr>
          <p:nvPr>
            <p:ph idx="1"/>
          </p:nvPr>
        </p:nvSpPr>
        <p:spPr/>
        <p:txBody>
          <a:bodyPr/>
          <a:lstStyle/>
          <a:p>
            <a:r>
              <a:rPr lang="zh-TW" altLang="en-US" dirty="0" smtClean="0"/>
              <a:t>通常是利用系統上的</a:t>
            </a:r>
            <a:r>
              <a:rPr lang="zh-TW" altLang="en-US" dirty="0"/>
              <a:t>漏洞。</a:t>
            </a:r>
            <a:endParaRPr lang="en-US" altLang="zh-TW" dirty="0" smtClean="0"/>
          </a:p>
          <a:p>
            <a:pPr lvl="1"/>
            <a:r>
              <a:rPr lang="zh-TW" altLang="en-US" dirty="0" smtClean="0"/>
              <a:t>所以要常常更新系統，以確保系統沒有安全</a:t>
            </a:r>
            <a:r>
              <a:rPr lang="zh-TW" altLang="en-US" dirty="0"/>
              <a:t>漏洞。</a:t>
            </a:r>
            <a:endParaRPr lang="en-US" altLang="zh-TW" dirty="0" smtClean="0"/>
          </a:p>
          <a:p>
            <a:r>
              <a:rPr lang="zh-TW" altLang="en-US" dirty="0" smtClean="0"/>
              <a:t>入侵後可再嘗試取得系統操作</a:t>
            </a:r>
            <a:r>
              <a:rPr lang="zh-TW" altLang="en-US" dirty="0"/>
              <a:t>權限。</a:t>
            </a:r>
            <a:endParaRPr lang="en-US" altLang="zh-TW" dirty="0" smtClean="0"/>
          </a:p>
          <a:p>
            <a:r>
              <a:rPr lang="zh-TW" altLang="en-US" dirty="0" smtClean="0"/>
              <a:t>常見的「網頁置換」攻擊：</a:t>
            </a:r>
            <a:endParaRPr lang="en-US" altLang="zh-TW" dirty="0" smtClean="0"/>
          </a:p>
          <a:p>
            <a:pPr lvl="1"/>
            <a:r>
              <a:rPr lang="zh-TW" altLang="en-US" dirty="0" smtClean="0"/>
              <a:t>駭客入侵網站後，將首頁換成指定的</a:t>
            </a:r>
            <a:r>
              <a:rPr lang="zh-TW" altLang="en-US" dirty="0"/>
              <a:t>圖案。</a:t>
            </a:r>
            <a:endParaRPr lang="zh-TW" altLang="en-US" dirty="0" smtClean="0"/>
          </a:p>
        </p:txBody>
      </p:sp>
    </p:spTree>
    <p:extLst>
      <p:ext uri="{BB962C8B-B14F-4D97-AF65-F5344CB8AC3E}">
        <p14:creationId xmlns:p14="http://schemas.microsoft.com/office/powerpoint/2010/main" val="4199620865"/>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p:cNvSpPr>
            <a:spLocks noGrp="1"/>
          </p:cNvSpPr>
          <p:nvPr>
            <p:ph type="title"/>
          </p:nvPr>
        </p:nvSpPr>
        <p:spPr>
          <a:xfrm>
            <a:off x="533426" y="816555"/>
            <a:ext cx="8229600" cy="857250"/>
          </a:xfrm>
        </p:spPr>
        <p:txBody>
          <a:bodyPr>
            <a:normAutofit/>
          </a:bodyPr>
          <a:lstStyle/>
          <a:p>
            <a:pPr algn="l"/>
            <a:r>
              <a:rPr lang="zh-TW" altLang="en-US" sz="3600" dirty="0" smtClean="0"/>
              <a:t>幾個網站「置換首頁」的範例</a:t>
            </a:r>
            <a:r>
              <a:rPr lang="zh-TW" altLang="en-US" sz="3600" dirty="0" smtClean="0"/>
              <a:t>畫面</a:t>
            </a:r>
            <a:endParaRPr lang="zh-TW" altLang="en-US" sz="3600" dirty="0" smtClean="0"/>
          </a:p>
        </p:txBody>
      </p:sp>
      <p:pic>
        <p:nvPicPr>
          <p:cNvPr id="9" name="Picture 6"/>
          <p:cNvPicPr>
            <a:picLocks noChangeAspect="1" noChangeArrowheads="1"/>
          </p:cNvPicPr>
          <p:nvPr/>
        </p:nvPicPr>
        <p:blipFill>
          <a:blip r:embed="rId2"/>
          <a:srcRect/>
          <a:stretch>
            <a:fillRect/>
          </a:stretch>
        </p:blipFill>
        <p:spPr bwMode="auto">
          <a:xfrm rot="21193936">
            <a:off x="1050354" y="1994593"/>
            <a:ext cx="2285912" cy="2235534"/>
          </a:xfrm>
          <a:prstGeom prst="rect">
            <a:avLst/>
          </a:prstGeom>
          <a:ln>
            <a:noFill/>
          </a:ln>
          <a:effectLst>
            <a:outerShdw blurRad="190500" algn="tl" rotWithShape="0">
              <a:srgbClr val="000000">
                <a:alpha val="70000"/>
              </a:srgbClr>
            </a:outerShdw>
          </a:effectLst>
        </p:spPr>
      </p:pic>
      <p:pic>
        <p:nvPicPr>
          <p:cNvPr id="10" name="Picture 8"/>
          <p:cNvPicPr>
            <a:picLocks noChangeAspect="1" noChangeArrowheads="1"/>
          </p:cNvPicPr>
          <p:nvPr/>
        </p:nvPicPr>
        <p:blipFill>
          <a:blip r:embed="rId3"/>
          <a:srcRect/>
          <a:stretch>
            <a:fillRect/>
          </a:stretch>
        </p:blipFill>
        <p:spPr bwMode="auto">
          <a:xfrm>
            <a:off x="2951820" y="2705744"/>
            <a:ext cx="1889184" cy="2134778"/>
          </a:xfrm>
          <a:prstGeom prst="rect">
            <a:avLst/>
          </a:prstGeom>
          <a:ln>
            <a:noFill/>
          </a:ln>
          <a:effectLst>
            <a:outerShdw blurRad="190500" algn="tl" rotWithShape="0">
              <a:srgbClr val="000000">
                <a:alpha val="70000"/>
              </a:srgbClr>
            </a:outerShdw>
          </a:effectLst>
        </p:spPr>
      </p:pic>
      <p:pic>
        <p:nvPicPr>
          <p:cNvPr id="11" name="Picture 9"/>
          <p:cNvPicPr>
            <a:picLocks noChangeAspect="1" noChangeArrowheads="1"/>
          </p:cNvPicPr>
          <p:nvPr/>
        </p:nvPicPr>
        <p:blipFill>
          <a:blip r:embed="rId4"/>
          <a:srcRect/>
          <a:stretch>
            <a:fillRect/>
          </a:stretch>
        </p:blipFill>
        <p:spPr bwMode="auto">
          <a:xfrm>
            <a:off x="5339347" y="1972460"/>
            <a:ext cx="1264704" cy="2384570"/>
          </a:xfrm>
          <a:prstGeom prst="rect">
            <a:avLst/>
          </a:prstGeom>
          <a:ln>
            <a:noFill/>
          </a:ln>
          <a:effectLst>
            <a:outerShdw blurRad="190500" algn="tl" rotWithShape="0">
              <a:srgbClr val="000000">
                <a:alpha val="70000"/>
              </a:srgbClr>
            </a:outerShdw>
          </a:effectLst>
        </p:spPr>
      </p:pic>
      <p:pic>
        <p:nvPicPr>
          <p:cNvPr id="12" name="Picture 10"/>
          <p:cNvPicPr>
            <a:picLocks noChangeAspect="1" noChangeArrowheads="1"/>
          </p:cNvPicPr>
          <p:nvPr/>
        </p:nvPicPr>
        <p:blipFill>
          <a:blip r:embed="rId5"/>
          <a:srcRect/>
          <a:stretch>
            <a:fillRect/>
          </a:stretch>
        </p:blipFill>
        <p:spPr bwMode="auto">
          <a:xfrm rot="405537">
            <a:off x="6916626" y="1937576"/>
            <a:ext cx="1141907" cy="24359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1304616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zh-TW" altLang="en-US" dirty="0" smtClean="0"/>
              <a:t>主機入侵</a:t>
            </a:r>
            <a:r>
              <a:rPr lang="en-US" altLang="zh-TW" dirty="0" smtClean="0"/>
              <a:t> </a:t>
            </a:r>
          </a:p>
        </p:txBody>
      </p:sp>
      <p:sp>
        <p:nvSpPr>
          <p:cNvPr id="71683" name="Content Placeholder 2"/>
          <p:cNvSpPr>
            <a:spLocks noGrp="1"/>
          </p:cNvSpPr>
          <p:nvPr>
            <p:ph idx="1"/>
          </p:nvPr>
        </p:nvSpPr>
        <p:spPr/>
        <p:txBody>
          <a:bodyPr>
            <a:normAutofit/>
          </a:bodyPr>
          <a:lstStyle/>
          <a:p>
            <a:r>
              <a:rPr lang="zh-TW" altLang="en-US" dirty="0" smtClean="0"/>
              <a:t>竊取主機內的各種</a:t>
            </a:r>
            <a:r>
              <a:rPr lang="zh-TW" altLang="en-US" dirty="0"/>
              <a:t>資料。</a:t>
            </a:r>
            <a:endParaRPr lang="en-US" altLang="zh-TW" dirty="0" smtClean="0"/>
          </a:p>
          <a:p>
            <a:pPr lvl="1"/>
            <a:r>
              <a:rPr lang="zh-TW" altLang="en-US" dirty="0" smtClean="0"/>
              <a:t>尤其是入侵大型商業網站、銀行網站、政府網站</a:t>
            </a:r>
            <a:r>
              <a:rPr lang="zh-TW" altLang="en-US" dirty="0"/>
              <a:t>等。</a:t>
            </a:r>
            <a:endParaRPr lang="en-US" altLang="ja-JP" dirty="0" smtClean="0"/>
          </a:p>
          <a:p>
            <a:r>
              <a:rPr lang="zh-TW" altLang="en-US" dirty="0" smtClean="0"/>
              <a:t>建置「釣魚網站</a:t>
            </a:r>
            <a:r>
              <a:rPr lang="zh-TW" altLang="en-US" dirty="0"/>
              <a:t>」。</a:t>
            </a:r>
            <a:endParaRPr lang="en-US" altLang="zh-TW" dirty="0" smtClean="0"/>
          </a:p>
          <a:p>
            <a:pPr lvl="1"/>
            <a:r>
              <a:rPr lang="zh-TW" altLang="en-US" dirty="0" smtClean="0"/>
              <a:t>詐騙使用者的個人</a:t>
            </a:r>
            <a:r>
              <a:rPr lang="zh-TW" altLang="en-US" dirty="0"/>
              <a:t>資訊</a:t>
            </a:r>
            <a:r>
              <a:rPr lang="zh-TW" altLang="en-US" dirty="0" smtClean="0"/>
              <a:t>。</a:t>
            </a:r>
            <a:endParaRPr lang="en-US" altLang="zh-TW" dirty="0" smtClean="0"/>
          </a:p>
        </p:txBody>
      </p:sp>
    </p:spTree>
    <p:extLst>
      <p:ext uri="{BB962C8B-B14F-4D97-AF65-F5344CB8AC3E}">
        <p14:creationId xmlns:p14="http://schemas.microsoft.com/office/powerpoint/2010/main" val="298375930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主機入侵</a:t>
            </a:r>
            <a:r>
              <a:rPr lang="en-US" altLang="zh-TW" dirty="0"/>
              <a:t> </a:t>
            </a:r>
            <a:endParaRPr lang="zh-TW" altLang="en-US" dirty="0"/>
          </a:p>
        </p:txBody>
      </p:sp>
      <p:sp>
        <p:nvSpPr>
          <p:cNvPr id="3" name="內容版面配置區 2"/>
          <p:cNvSpPr>
            <a:spLocks noGrp="1"/>
          </p:cNvSpPr>
          <p:nvPr>
            <p:ph idx="1"/>
          </p:nvPr>
        </p:nvSpPr>
        <p:spPr/>
        <p:txBody>
          <a:bodyPr/>
          <a:lstStyle/>
          <a:p>
            <a:r>
              <a:rPr lang="zh-TW" altLang="en-US" dirty="0"/>
              <a:t>主機入侵技術也可以用在正途。</a:t>
            </a:r>
            <a:endParaRPr lang="en-US" altLang="zh-TW" dirty="0"/>
          </a:p>
          <a:p>
            <a:pPr lvl="1"/>
            <a:r>
              <a:rPr lang="zh-TW" altLang="en-US" dirty="0"/>
              <a:t>檢測網路服務的漏洞。</a:t>
            </a:r>
            <a:endParaRPr lang="en-US" altLang="zh-TW" dirty="0"/>
          </a:p>
          <a:p>
            <a:pPr lvl="1"/>
            <a:r>
              <a:rPr lang="zh-TW" altLang="en-US" dirty="0"/>
              <a:t>確保網路產品安全無虞。</a:t>
            </a:r>
            <a:endParaRPr lang="en-US" altLang="zh-TW" dirty="0"/>
          </a:p>
          <a:p>
            <a:endParaRPr lang="zh-TW" altLang="en-US" dirty="0"/>
          </a:p>
        </p:txBody>
      </p:sp>
    </p:spTree>
    <p:extLst>
      <p:ext uri="{BB962C8B-B14F-4D97-AF65-F5344CB8AC3E}">
        <p14:creationId xmlns:p14="http://schemas.microsoft.com/office/powerpoint/2010/main" val="3900308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對稱式金鑰的加解密演算法</a:t>
            </a:r>
          </a:p>
        </p:txBody>
      </p:sp>
      <p:sp>
        <p:nvSpPr>
          <p:cNvPr id="3" name="內容版面配置區 2"/>
          <p:cNvSpPr>
            <a:spLocks noGrp="1"/>
          </p:cNvSpPr>
          <p:nvPr>
            <p:ph idx="1"/>
          </p:nvPr>
        </p:nvSpPr>
        <p:spPr/>
        <p:txBody>
          <a:bodyPr/>
          <a:lstStyle/>
          <a:p>
            <a:r>
              <a:rPr lang="zh-TW" altLang="en-US" dirty="0"/>
              <a:t>加密的演算法要做的工作，就是將本文轉</a:t>
            </a:r>
            <a:r>
              <a:rPr lang="en-US" altLang="zh-TW" dirty="0"/>
              <a:t/>
            </a:r>
            <a:br>
              <a:rPr lang="en-US" altLang="zh-TW" dirty="0"/>
            </a:br>
            <a:r>
              <a:rPr lang="zh-TW" altLang="en-US" dirty="0"/>
              <a:t>換為密文。</a:t>
            </a:r>
          </a:p>
          <a:p>
            <a:endParaRPr lang="zh-TW" altLang="en-US" dirty="0"/>
          </a:p>
        </p:txBody>
      </p:sp>
    </p:spTree>
    <p:extLst>
      <p:ext uri="{BB962C8B-B14F-4D97-AF65-F5344CB8AC3E}">
        <p14:creationId xmlns:p14="http://schemas.microsoft.com/office/powerpoint/2010/main" val="24470256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zh-TW" altLang="en-US" smtClean="0"/>
              <a:t>電腦病毒</a:t>
            </a:r>
            <a:endParaRPr lang="zh-TW" altLang="en-US" dirty="0" smtClean="0"/>
          </a:p>
        </p:txBody>
      </p:sp>
      <p:sp>
        <p:nvSpPr>
          <p:cNvPr id="72707" name="Content Placeholder 2"/>
          <p:cNvSpPr>
            <a:spLocks noGrp="1"/>
          </p:cNvSpPr>
          <p:nvPr>
            <p:ph idx="1"/>
          </p:nvPr>
        </p:nvSpPr>
        <p:spPr/>
        <p:txBody>
          <a:bodyPr/>
          <a:lstStyle/>
          <a:p>
            <a:r>
              <a:rPr lang="zh-TW" altLang="en-US" dirty="0" smtClean="0"/>
              <a:t>帶有惡意的</a:t>
            </a:r>
            <a:r>
              <a:rPr lang="zh-TW" altLang="en-US" dirty="0"/>
              <a:t>程式碼。</a:t>
            </a:r>
            <a:endParaRPr lang="en-US" altLang="zh-TW" dirty="0" smtClean="0"/>
          </a:p>
          <a:p>
            <a:pPr lvl="1"/>
            <a:r>
              <a:rPr lang="zh-TW" altLang="en-US" dirty="0" smtClean="0"/>
              <a:t>病毒：會不斷自我複製及感染其他</a:t>
            </a:r>
            <a:r>
              <a:rPr lang="zh-TW" altLang="en-US" dirty="0"/>
              <a:t>檔案。</a:t>
            </a:r>
            <a:endParaRPr lang="zh-TW" altLang="en-US" dirty="0" smtClean="0"/>
          </a:p>
          <a:p>
            <a:pPr lvl="1"/>
            <a:r>
              <a:rPr lang="zh-TW" altLang="en-US" dirty="0" smtClean="0"/>
              <a:t>蠕蟲：蠕蟲可以透過網路</a:t>
            </a:r>
            <a:r>
              <a:rPr lang="zh-TW" altLang="en-US" dirty="0"/>
              <a:t>散播。</a:t>
            </a:r>
            <a:endParaRPr lang="zh-TW" altLang="en-US" dirty="0" smtClean="0"/>
          </a:p>
          <a:p>
            <a:pPr lvl="1"/>
            <a:r>
              <a:rPr lang="zh-TW" altLang="en-US" dirty="0" smtClean="0"/>
              <a:t>特洛伊木馬程式：植入後門進而竊取</a:t>
            </a:r>
            <a:r>
              <a:rPr lang="zh-TW" altLang="en-US" dirty="0"/>
              <a:t>資訊。</a:t>
            </a:r>
            <a:endParaRPr lang="zh-TW" altLang="en-US" dirty="0" smtClean="0"/>
          </a:p>
          <a:p>
            <a:pPr lvl="1"/>
            <a:endParaRPr lang="en-US" altLang="zh-TW" dirty="0" smtClean="0"/>
          </a:p>
        </p:txBody>
      </p:sp>
    </p:spTree>
    <p:extLst>
      <p:ext uri="{BB962C8B-B14F-4D97-AF65-F5344CB8AC3E}">
        <p14:creationId xmlns:p14="http://schemas.microsoft.com/office/powerpoint/2010/main" val="3418100153"/>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zh-TW" altLang="en-US" smtClean="0"/>
              <a:t>巨集型病毒</a:t>
            </a:r>
          </a:p>
        </p:txBody>
      </p:sp>
      <p:sp>
        <p:nvSpPr>
          <p:cNvPr id="73731" name="Content Placeholder 2"/>
          <p:cNvSpPr>
            <a:spLocks noGrp="1"/>
          </p:cNvSpPr>
          <p:nvPr>
            <p:ph idx="1"/>
          </p:nvPr>
        </p:nvSpPr>
        <p:spPr/>
        <p:txBody>
          <a:bodyPr>
            <a:normAutofit fontScale="92500"/>
          </a:bodyPr>
          <a:lstStyle/>
          <a:p>
            <a:r>
              <a:rPr lang="zh-TW" altLang="en-US" dirty="0" smtClean="0"/>
              <a:t>隱藏在可夾帶巨集的文件檔案</a:t>
            </a:r>
            <a:r>
              <a:rPr lang="zh-TW" altLang="en-US" dirty="0"/>
              <a:t>裡。</a:t>
            </a:r>
            <a:endParaRPr lang="en-US" altLang="zh-TW" dirty="0" smtClean="0"/>
          </a:p>
          <a:p>
            <a:pPr lvl="1"/>
            <a:r>
              <a:rPr lang="zh-TW" altLang="en-US" dirty="0" smtClean="0"/>
              <a:t>如</a:t>
            </a:r>
            <a:r>
              <a:rPr lang="en-US" altLang="zh-TW" dirty="0" smtClean="0"/>
              <a:t>Office Word</a:t>
            </a:r>
            <a:r>
              <a:rPr lang="zh-TW" altLang="en-US" dirty="0" smtClean="0"/>
              <a:t>、</a:t>
            </a:r>
            <a:r>
              <a:rPr lang="en-US" altLang="zh-TW" dirty="0" smtClean="0"/>
              <a:t>Excel</a:t>
            </a:r>
            <a:r>
              <a:rPr lang="zh-TW" altLang="en-US" dirty="0" smtClean="0"/>
              <a:t>、</a:t>
            </a:r>
            <a:r>
              <a:rPr lang="en-US" altLang="zh-TW" dirty="0" smtClean="0"/>
              <a:t>Outlook</a:t>
            </a:r>
            <a:r>
              <a:rPr lang="zh-TW" altLang="en-US" dirty="0"/>
              <a:t>等等。</a:t>
            </a:r>
            <a:endParaRPr lang="en-US" altLang="zh-TW" dirty="0" smtClean="0"/>
          </a:p>
          <a:p>
            <a:r>
              <a:rPr lang="zh-TW" altLang="en-US" dirty="0" smtClean="0"/>
              <a:t>文件檔案開啟時，巨集一併被</a:t>
            </a:r>
            <a:r>
              <a:rPr lang="zh-TW" altLang="en-US" dirty="0"/>
              <a:t>執行。</a:t>
            </a:r>
            <a:endParaRPr lang="en-US" altLang="zh-TW" dirty="0" smtClean="0"/>
          </a:p>
          <a:p>
            <a:r>
              <a:rPr lang="en-US" altLang="zh-TW" dirty="0" smtClean="0"/>
              <a:t>2000</a:t>
            </a:r>
            <a:r>
              <a:rPr lang="zh-TW" altLang="en-US" dirty="0" smtClean="0"/>
              <a:t>年的「</a:t>
            </a:r>
            <a:r>
              <a:rPr lang="en-US" altLang="zh-TW" dirty="0" smtClean="0"/>
              <a:t>ILOVEYOU</a:t>
            </a:r>
            <a:r>
              <a:rPr lang="zh-TW" altLang="en-US" dirty="0" smtClean="0"/>
              <a:t>」</a:t>
            </a:r>
            <a:r>
              <a:rPr lang="zh-TW" altLang="en-US" dirty="0"/>
              <a:t>病毒。</a:t>
            </a:r>
            <a:endParaRPr lang="en-US" altLang="zh-TW" dirty="0" smtClean="0"/>
          </a:p>
          <a:p>
            <a:pPr lvl="1"/>
            <a:r>
              <a:rPr lang="zh-TW" altLang="en-US" dirty="0" smtClean="0"/>
              <a:t>使用者只要用</a:t>
            </a:r>
            <a:r>
              <a:rPr lang="en-US" altLang="zh-TW" dirty="0" smtClean="0"/>
              <a:t>Outlook</a:t>
            </a:r>
            <a:r>
              <a:rPr lang="zh-TW" altLang="en-US" dirty="0" smtClean="0"/>
              <a:t>收</a:t>
            </a:r>
            <a:r>
              <a:rPr lang="en-US" altLang="zh-TW" dirty="0" smtClean="0"/>
              <a:t>Email</a:t>
            </a:r>
            <a:r>
              <a:rPr lang="zh-TW" altLang="en-US" dirty="0" smtClean="0"/>
              <a:t>，一開始信件就</a:t>
            </a:r>
            <a:r>
              <a:rPr lang="zh-TW" altLang="en-US" dirty="0"/>
              <a:t>中毒。</a:t>
            </a:r>
            <a:endParaRPr lang="zh-TW" altLang="en-US" dirty="0" smtClean="0"/>
          </a:p>
        </p:txBody>
      </p:sp>
    </p:spTree>
    <p:extLst>
      <p:ext uri="{BB962C8B-B14F-4D97-AF65-F5344CB8AC3E}">
        <p14:creationId xmlns:p14="http://schemas.microsoft.com/office/powerpoint/2010/main" val="2244652964"/>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zh-TW" altLang="en-US" smtClean="0"/>
              <a:t>檔案型病毒</a:t>
            </a:r>
          </a:p>
        </p:txBody>
      </p:sp>
      <p:sp>
        <p:nvSpPr>
          <p:cNvPr id="74755" name="Content Placeholder 2"/>
          <p:cNvSpPr>
            <a:spLocks noGrp="1"/>
          </p:cNvSpPr>
          <p:nvPr>
            <p:ph idx="1"/>
          </p:nvPr>
        </p:nvSpPr>
        <p:spPr/>
        <p:txBody>
          <a:bodyPr>
            <a:normAutofit lnSpcReduction="10000"/>
          </a:bodyPr>
          <a:lstStyle/>
          <a:p>
            <a:r>
              <a:rPr lang="zh-TW" altLang="en-US" dirty="0" smtClean="0"/>
              <a:t>寄生在執行檔裡的惡意</a:t>
            </a:r>
            <a:r>
              <a:rPr lang="zh-TW" altLang="en-US" dirty="0"/>
              <a:t>程式。</a:t>
            </a:r>
            <a:endParaRPr lang="en-US" altLang="zh-TW" dirty="0" smtClean="0"/>
          </a:p>
          <a:p>
            <a:r>
              <a:rPr lang="zh-TW" altLang="en-US" dirty="0" smtClean="0"/>
              <a:t>執行檔被執行時，就觸發藏在裡面的</a:t>
            </a:r>
            <a:r>
              <a:rPr lang="zh-TW" altLang="en-US" dirty="0"/>
              <a:t>病毒。</a:t>
            </a:r>
            <a:endParaRPr lang="en-US" altLang="zh-TW" dirty="0" smtClean="0"/>
          </a:p>
          <a:p>
            <a:r>
              <a:rPr lang="zh-TW" altLang="en-US" dirty="0" smtClean="0"/>
              <a:t>有時會再嘗試感染其他正常的</a:t>
            </a:r>
            <a:r>
              <a:rPr lang="zh-TW" altLang="en-US" dirty="0"/>
              <a:t>程式。</a:t>
            </a:r>
            <a:endParaRPr lang="en-US" altLang="zh-TW" dirty="0" smtClean="0"/>
          </a:p>
          <a:p>
            <a:r>
              <a:rPr lang="zh-TW" altLang="en-US" dirty="0" smtClean="0"/>
              <a:t>不要使用來路不明的</a:t>
            </a:r>
            <a:r>
              <a:rPr lang="zh-TW" altLang="en-US" dirty="0"/>
              <a:t>軟體。</a:t>
            </a:r>
            <a:endParaRPr lang="en-US" altLang="zh-TW" dirty="0" smtClean="0"/>
          </a:p>
          <a:p>
            <a:pPr lvl="1"/>
            <a:r>
              <a:rPr lang="zh-TW" altLang="en-US" dirty="0" smtClean="0"/>
              <a:t>破解版、序號</a:t>
            </a:r>
            <a:r>
              <a:rPr lang="zh-TW" altLang="en-US" dirty="0"/>
              <a:t>產生器。</a:t>
            </a:r>
            <a:endParaRPr lang="en-US" altLang="zh-TW" dirty="0" smtClean="0"/>
          </a:p>
          <a:p>
            <a:endParaRPr lang="en-US" altLang="zh-TW" dirty="0" smtClean="0"/>
          </a:p>
        </p:txBody>
      </p:sp>
    </p:spTree>
    <p:extLst>
      <p:ext uri="{BB962C8B-B14F-4D97-AF65-F5344CB8AC3E}">
        <p14:creationId xmlns:p14="http://schemas.microsoft.com/office/powerpoint/2010/main" val="1201298965"/>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zh-TW" altLang="en-US" smtClean="0"/>
              <a:t>蠕蟲</a:t>
            </a:r>
          </a:p>
        </p:txBody>
      </p:sp>
      <p:sp>
        <p:nvSpPr>
          <p:cNvPr id="75779" name="Content Placeholder 2"/>
          <p:cNvSpPr>
            <a:spLocks noGrp="1"/>
          </p:cNvSpPr>
          <p:nvPr>
            <p:ph idx="1"/>
          </p:nvPr>
        </p:nvSpPr>
        <p:spPr/>
        <p:txBody>
          <a:bodyPr>
            <a:normAutofit fontScale="92500" lnSpcReduction="20000"/>
          </a:bodyPr>
          <a:lstStyle/>
          <a:p>
            <a:r>
              <a:rPr lang="zh-TW" altLang="en-US" dirty="0" smtClean="0"/>
              <a:t>透過網路</a:t>
            </a:r>
            <a:r>
              <a:rPr lang="zh-TW" altLang="en-US" dirty="0"/>
              <a:t>散播。</a:t>
            </a:r>
            <a:endParaRPr lang="zh-TW" altLang="en-US" dirty="0" smtClean="0"/>
          </a:p>
          <a:p>
            <a:r>
              <a:rPr lang="en-US" altLang="zh-TW" dirty="0" smtClean="0"/>
              <a:t>2003</a:t>
            </a:r>
            <a:r>
              <a:rPr lang="zh-TW" altLang="en-US" dirty="0" smtClean="0"/>
              <a:t>年的</a:t>
            </a:r>
            <a:r>
              <a:rPr lang="en-US" altLang="zh-TW" dirty="0" smtClean="0"/>
              <a:t>Blaster</a:t>
            </a:r>
            <a:r>
              <a:rPr lang="zh-TW" altLang="en-US" dirty="0"/>
              <a:t>。</a:t>
            </a:r>
            <a:endParaRPr lang="en-US" altLang="zh-TW" dirty="0" smtClean="0"/>
          </a:p>
          <a:p>
            <a:pPr lvl="1"/>
            <a:r>
              <a:rPr lang="zh-TW" altLang="en-US" dirty="0" smtClean="0"/>
              <a:t>透過「網路上的芳鄰」進行</a:t>
            </a:r>
            <a:r>
              <a:rPr lang="zh-TW" altLang="en-US" dirty="0"/>
              <a:t>散佈。</a:t>
            </a:r>
            <a:endParaRPr lang="en-US" altLang="zh-TW" dirty="0" smtClean="0"/>
          </a:p>
          <a:p>
            <a:pPr lvl="1"/>
            <a:r>
              <a:rPr lang="zh-TW" altLang="en-US" dirty="0" smtClean="0"/>
              <a:t>掃描網路上，安裝</a:t>
            </a:r>
            <a:r>
              <a:rPr lang="en-US" altLang="zh-TW" dirty="0" smtClean="0"/>
              <a:t>Windows</a:t>
            </a:r>
            <a:r>
              <a:rPr lang="zh-TW" altLang="en-US" dirty="0" smtClean="0"/>
              <a:t>作業系統的</a:t>
            </a:r>
            <a:r>
              <a:rPr lang="zh-TW" altLang="en-US" dirty="0"/>
              <a:t>電腦。</a:t>
            </a:r>
            <a:endParaRPr lang="en-US" altLang="zh-TW" dirty="0" smtClean="0"/>
          </a:p>
          <a:p>
            <a:pPr lvl="1"/>
            <a:r>
              <a:rPr lang="zh-TW" altLang="en-US" dirty="0" smtClean="0"/>
              <a:t>進行感染，然後重複掃描和感染的</a:t>
            </a:r>
            <a:r>
              <a:rPr lang="zh-TW" altLang="en-US" dirty="0"/>
              <a:t>動作。</a:t>
            </a:r>
            <a:endParaRPr lang="en-US" altLang="zh-TW" dirty="0" smtClean="0"/>
          </a:p>
          <a:p>
            <a:pPr lvl="1"/>
            <a:r>
              <a:rPr lang="zh-TW" altLang="en-US" dirty="0" smtClean="0"/>
              <a:t>嚴重時，甚至影響區域網路</a:t>
            </a:r>
            <a:r>
              <a:rPr lang="zh-TW" altLang="en-US" dirty="0"/>
              <a:t>運作。</a:t>
            </a:r>
            <a:endParaRPr lang="zh-TW" altLang="en-US" dirty="0" smtClean="0"/>
          </a:p>
        </p:txBody>
      </p:sp>
    </p:spTree>
    <p:extLst>
      <p:ext uri="{BB962C8B-B14F-4D97-AF65-F5344CB8AC3E}">
        <p14:creationId xmlns:p14="http://schemas.microsoft.com/office/powerpoint/2010/main" val="2278442491"/>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zh-TW" altLang="en-US" dirty="0" smtClean="0"/>
              <a:t>特洛伊木馬</a:t>
            </a:r>
          </a:p>
        </p:txBody>
      </p:sp>
      <p:sp>
        <p:nvSpPr>
          <p:cNvPr id="76803" name="Content Placeholder 2"/>
          <p:cNvSpPr>
            <a:spLocks noGrp="1"/>
          </p:cNvSpPr>
          <p:nvPr>
            <p:ph idx="1"/>
          </p:nvPr>
        </p:nvSpPr>
        <p:spPr/>
        <p:txBody>
          <a:bodyPr>
            <a:normAutofit/>
          </a:bodyPr>
          <a:lstStyle/>
          <a:p>
            <a:r>
              <a:rPr lang="zh-TW" altLang="en-US" dirty="0" smtClean="0"/>
              <a:t>植入後門進而竊取</a:t>
            </a:r>
            <a:r>
              <a:rPr lang="zh-TW" altLang="en-US" dirty="0"/>
              <a:t>資訊。</a:t>
            </a:r>
            <a:endParaRPr lang="en-US" altLang="zh-TW" dirty="0" smtClean="0"/>
          </a:p>
          <a:p>
            <a:pPr lvl="1"/>
            <a:r>
              <a:rPr lang="zh-TW" altLang="en-US" dirty="0" smtClean="0"/>
              <a:t>帳號、密碼、郵件等各種</a:t>
            </a:r>
            <a:r>
              <a:rPr lang="zh-TW" altLang="en-US" dirty="0"/>
              <a:t>資料。</a:t>
            </a:r>
            <a:endParaRPr lang="zh-TW" altLang="en-US" dirty="0" smtClean="0"/>
          </a:p>
          <a:p>
            <a:r>
              <a:rPr lang="zh-TW" altLang="en-US" dirty="0" smtClean="0"/>
              <a:t>除了竊取資料外，還可以遠端</a:t>
            </a:r>
            <a:r>
              <a:rPr lang="zh-TW" altLang="en-US" dirty="0"/>
              <a:t>遙控。</a:t>
            </a:r>
            <a:endParaRPr lang="en-US" altLang="zh-TW" dirty="0" smtClean="0"/>
          </a:p>
          <a:p>
            <a:pPr lvl="1"/>
            <a:r>
              <a:rPr lang="zh-TW" altLang="en-US" dirty="0" smtClean="0"/>
              <a:t>成為駭客的</a:t>
            </a:r>
            <a:r>
              <a:rPr lang="zh-TW" altLang="en-US" dirty="0"/>
              <a:t>跳板</a:t>
            </a:r>
            <a:r>
              <a:rPr lang="zh-TW" altLang="en-US" dirty="0" smtClean="0"/>
              <a:t>。</a:t>
            </a:r>
            <a:endParaRPr lang="en-US" altLang="zh-TW" dirty="0" smtClean="0"/>
          </a:p>
        </p:txBody>
      </p:sp>
    </p:spTree>
    <p:extLst>
      <p:ext uri="{BB962C8B-B14F-4D97-AF65-F5344CB8AC3E}">
        <p14:creationId xmlns:p14="http://schemas.microsoft.com/office/powerpoint/2010/main" val="3166022811"/>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特洛伊木馬</a:t>
            </a:r>
          </a:p>
        </p:txBody>
      </p:sp>
      <p:sp>
        <p:nvSpPr>
          <p:cNvPr id="3" name="內容版面配置區 2"/>
          <p:cNvSpPr>
            <a:spLocks noGrp="1"/>
          </p:cNvSpPr>
          <p:nvPr>
            <p:ph idx="1"/>
          </p:nvPr>
        </p:nvSpPr>
        <p:spPr/>
        <p:txBody>
          <a:bodyPr/>
          <a:lstStyle/>
          <a:p>
            <a:r>
              <a:rPr lang="zh-TW" altLang="en-US" dirty="0"/>
              <a:t>殭屍網路：</a:t>
            </a:r>
            <a:endParaRPr lang="en-US" altLang="zh-TW" dirty="0"/>
          </a:p>
          <a:p>
            <a:pPr lvl="1"/>
            <a:r>
              <a:rPr lang="zh-TW" altLang="en-US" dirty="0"/>
              <a:t>駭客控制一大群木馬。</a:t>
            </a:r>
            <a:endParaRPr lang="en-US" altLang="zh-TW" dirty="0"/>
          </a:p>
          <a:p>
            <a:pPr lvl="1"/>
            <a:r>
              <a:rPr lang="zh-TW" altLang="en-US" dirty="0"/>
              <a:t>發送垃圾郵件、發動分散式網路攻擊、進行網路釣魚等各種大規模的攻擊。</a:t>
            </a:r>
          </a:p>
          <a:p>
            <a:endParaRPr lang="zh-TW" altLang="en-US" dirty="0"/>
          </a:p>
        </p:txBody>
      </p:sp>
    </p:spTree>
    <p:extLst>
      <p:ext uri="{BB962C8B-B14F-4D97-AF65-F5344CB8AC3E}">
        <p14:creationId xmlns:p14="http://schemas.microsoft.com/office/powerpoint/2010/main" val="34608809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656651"/>
            <a:ext cx="4635515" cy="234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6" name="Title 1"/>
          <p:cNvSpPr>
            <a:spLocks noGrp="1"/>
          </p:cNvSpPr>
          <p:nvPr>
            <p:ph type="title"/>
          </p:nvPr>
        </p:nvSpPr>
        <p:spPr/>
        <p:txBody>
          <a:bodyPr/>
          <a:lstStyle/>
          <a:p>
            <a:r>
              <a:rPr lang="zh-TW" altLang="en-US" smtClean="0"/>
              <a:t>網路監聽</a:t>
            </a:r>
            <a:endParaRPr lang="zh-TW" altLang="en-US" dirty="0" smtClean="0"/>
          </a:p>
        </p:txBody>
      </p:sp>
      <p:sp>
        <p:nvSpPr>
          <p:cNvPr id="77827" name="Content Placeholder 2"/>
          <p:cNvSpPr>
            <a:spLocks noGrp="1"/>
          </p:cNvSpPr>
          <p:nvPr>
            <p:ph idx="1"/>
          </p:nvPr>
        </p:nvSpPr>
        <p:spPr/>
        <p:txBody>
          <a:bodyPr/>
          <a:lstStyle/>
          <a:p>
            <a:r>
              <a:rPr lang="zh-TW" altLang="en-US" dirty="0" smtClean="0"/>
              <a:t>網路上傳輸的資料若未加密，就可能遭到</a:t>
            </a:r>
            <a:r>
              <a:rPr lang="zh-TW" altLang="en-US" dirty="0"/>
              <a:t>監聽。</a:t>
            </a:r>
            <a:endParaRPr lang="en-US" altLang="zh-TW" dirty="0" smtClean="0"/>
          </a:p>
          <a:p>
            <a:r>
              <a:rPr lang="zh-TW" altLang="en-US" dirty="0" smtClean="0"/>
              <a:t>可取得使用者的帳號、密碼以及傳輸的</a:t>
            </a:r>
            <a:r>
              <a:rPr lang="zh-TW" altLang="en-US" dirty="0"/>
              <a:t>資料。</a:t>
            </a:r>
            <a:endParaRPr lang="en-US" altLang="zh-TW" dirty="0" smtClean="0"/>
          </a:p>
          <a:p>
            <a:r>
              <a:rPr lang="zh-TW" altLang="en-US" dirty="0" smtClean="0"/>
              <a:t>儘量使用安全的傳輸</a:t>
            </a:r>
            <a:r>
              <a:rPr lang="zh-TW" altLang="en-US" dirty="0"/>
              <a:t>軟體。</a:t>
            </a:r>
            <a:endParaRPr lang="zh-TW" altLang="en-US" dirty="0" smtClean="0"/>
          </a:p>
        </p:txBody>
      </p:sp>
    </p:spTree>
    <p:extLst>
      <p:ext uri="{BB962C8B-B14F-4D97-AF65-F5344CB8AC3E}">
        <p14:creationId xmlns:p14="http://schemas.microsoft.com/office/powerpoint/2010/main" val="1331899675"/>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468313" y="411956"/>
            <a:ext cx="8229600" cy="857250"/>
          </a:xfrm>
        </p:spPr>
        <p:txBody>
          <a:bodyPr/>
          <a:lstStyle/>
          <a:p>
            <a:pPr eaLnBrk="1" hangingPunct="1"/>
            <a:r>
              <a:rPr lang="en-US" altLang="zh-TW" smtClean="0"/>
              <a:t>8-6 </a:t>
            </a:r>
            <a:r>
              <a:rPr lang="zh-TW" altLang="en-US" smtClean="0"/>
              <a:t>網路防護</a:t>
            </a:r>
          </a:p>
        </p:txBody>
      </p:sp>
      <p:graphicFrame>
        <p:nvGraphicFramePr>
          <p:cNvPr id="4" name="資料庫圖表 3"/>
          <p:cNvGraphicFramePr/>
          <p:nvPr>
            <p:extLst>
              <p:ext uri="{D42A27DB-BD31-4B8C-83A1-F6EECF244321}">
                <p14:modId xmlns:p14="http://schemas.microsoft.com/office/powerpoint/2010/main" val="206010152"/>
              </p:ext>
            </p:extLst>
          </p:nvPr>
        </p:nvGraphicFramePr>
        <p:xfrm>
          <a:off x="1547664" y="1498248"/>
          <a:ext cx="6219691" cy="3149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2458777"/>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TW" altLang="en-US" dirty="0" smtClean="0"/>
              <a:t>防毒軟體</a:t>
            </a:r>
          </a:p>
        </p:txBody>
      </p:sp>
      <p:sp>
        <p:nvSpPr>
          <p:cNvPr id="79875" name="Rectangle 3"/>
          <p:cNvSpPr>
            <a:spLocks noGrp="1" noChangeArrowheads="1"/>
          </p:cNvSpPr>
          <p:nvPr>
            <p:ph idx="1"/>
          </p:nvPr>
        </p:nvSpPr>
        <p:spPr/>
        <p:txBody>
          <a:bodyPr>
            <a:normAutofit/>
          </a:bodyPr>
          <a:lstStyle/>
          <a:p>
            <a:r>
              <a:rPr lang="zh-TW" altLang="en-US" dirty="0" smtClean="0"/>
              <a:t>選擇多樣，有付費版，也有免費</a:t>
            </a:r>
            <a:r>
              <a:rPr lang="zh-TW" altLang="en-US" dirty="0"/>
              <a:t>版。</a:t>
            </a:r>
            <a:endParaRPr lang="en-US" altLang="zh-TW" dirty="0" smtClean="0"/>
          </a:p>
          <a:p>
            <a:r>
              <a:rPr lang="zh-TW" altLang="en-US" dirty="0" smtClean="0"/>
              <a:t>防毒軟體的偵測方式：</a:t>
            </a:r>
          </a:p>
          <a:p>
            <a:pPr lvl="1"/>
            <a:r>
              <a:rPr lang="zh-TW" altLang="en-US" dirty="0" smtClean="0"/>
              <a:t>病毒的定義</a:t>
            </a:r>
            <a:r>
              <a:rPr lang="zh-TW" altLang="en-US" dirty="0"/>
              <a:t>檔。</a:t>
            </a:r>
            <a:endParaRPr lang="zh-TW" altLang="en-US" dirty="0" smtClean="0"/>
          </a:p>
          <a:p>
            <a:pPr lvl="1"/>
            <a:r>
              <a:rPr lang="zh-TW" altLang="en-US" dirty="0" smtClean="0"/>
              <a:t>「啟發式」的偵測</a:t>
            </a:r>
            <a:r>
              <a:rPr lang="zh-TW" altLang="en-US" dirty="0"/>
              <a:t>方式。</a:t>
            </a:r>
            <a:endParaRPr lang="en-US" altLang="zh-TW" dirty="0" smtClean="0"/>
          </a:p>
          <a:p>
            <a:pPr lvl="1"/>
            <a:endParaRPr lang="zh-TW" altLang="en-US" dirty="0" smtClean="0"/>
          </a:p>
        </p:txBody>
      </p:sp>
    </p:spTree>
    <p:extLst>
      <p:ext uri="{BB962C8B-B14F-4D97-AF65-F5344CB8AC3E}">
        <p14:creationId xmlns:p14="http://schemas.microsoft.com/office/powerpoint/2010/main" val="2035067381"/>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防毒軟體</a:t>
            </a:r>
          </a:p>
        </p:txBody>
      </p:sp>
      <p:sp>
        <p:nvSpPr>
          <p:cNvPr id="3" name="內容版面配置區 2"/>
          <p:cNvSpPr>
            <a:spLocks noGrp="1"/>
          </p:cNvSpPr>
          <p:nvPr>
            <p:ph idx="1"/>
          </p:nvPr>
        </p:nvSpPr>
        <p:spPr/>
        <p:txBody>
          <a:bodyPr/>
          <a:lstStyle/>
          <a:p>
            <a:r>
              <a:rPr lang="zh-TW" altLang="en-US" dirty="0"/>
              <a:t>使用防毒軟體之後並非一勞永逸，而是需要正確的使用習慣。</a:t>
            </a:r>
            <a:endParaRPr lang="en-US" altLang="zh-TW" dirty="0"/>
          </a:p>
          <a:p>
            <a:pPr lvl="1"/>
            <a:r>
              <a:rPr lang="zh-TW" altLang="en-US" dirty="0"/>
              <a:t>定期修補作業系統的漏洞。</a:t>
            </a:r>
            <a:endParaRPr lang="en-US" altLang="zh-TW" dirty="0"/>
          </a:p>
          <a:p>
            <a:pPr lvl="1"/>
            <a:r>
              <a:rPr lang="zh-TW" altLang="en-US" dirty="0"/>
              <a:t>不要使用來路不明的程式。</a:t>
            </a:r>
          </a:p>
          <a:p>
            <a:endParaRPr lang="zh-TW" altLang="en-US" dirty="0"/>
          </a:p>
        </p:txBody>
      </p:sp>
    </p:spTree>
    <p:extLst>
      <p:ext uri="{BB962C8B-B14F-4D97-AF65-F5344CB8AC3E}">
        <p14:creationId xmlns:p14="http://schemas.microsoft.com/office/powerpoint/2010/main" val="3525542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2842</TotalTime>
  <Words>6977</Words>
  <Application>Microsoft Office PowerPoint</Application>
  <PresentationFormat>如螢幕大小 (16:9)</PresentationFormat>
  <Paragraphs>673</Paragraphs>
  <Slides>154</Slides>
  <Notes>1</Notes>
  <HiddenSlides>0</HiddenSlides>
  <MMClips>0</MMClips>
  <ScaleCrop>false</ScaleCrop>
  <HeadingPairs>
    <vt:vector size="4" baseType="variant">
      <vt:variant>
        <vt:lpstr>佈景主題</vt:lpstr>
      </vt:variant>
      <vt:variant>
        <vt:i4>1</vt:i4>
      </vt:variant>
      <vt:variant>
        <vt:lpstr>投影片標題</vt:lpstr>
      </vt:variant>
      <vt:variant>
        <vt:i4>154</vt:i4>
      </vt:variant>
    </vt:vector>
  </HeadingPairs>
  <TitlesOfParts>
    <vt:vector size="155" baseType="lpstr">
      <vt:lpstr>Office 佈景主題</vt:lpstr>
      <vt:lpstr>網路安全</vt:lpstr>
      <vt:lpstr>8-1 資訊安全的基本原則</vt:lpstr>
      <vt:lpstr>其他額外需求</vt:lpstr>
      <vt:lpstr>8-2 資料機密性</vt:lpstr>
      <vt:lpstr>8-2 資料機密性</vt:lpstr>
      <vt:lpstr>加密演算法的二大類型</vt:lpstr>
      <vt:lpstr>加密演算法的二大類型</vt:lpstr>
      <vt:lpstr>對稱式金鑰的加解密演算法</vt:lpstr>
      <vt:lpstr>對稱式金鑰的加解密演算法</vt:lpstr>
      <vt:lpstr>對稱式密碼演算法 </vt:lpstr>
      <vt:lpstr>範例一：位移法</vt:lpstr>
      <vt:lpstr>範例一：位移法</vt:lpstr>
      <vt:lpstr>範例二：查表法</vt:lpstr>
      <vt:lpstr>範例二：查表法 (續)</vt:lpstr>
      <vt:lpstr>範例三：使用XOR運算</vt:lpstr>
      <vt:lpstr>XOR加密運算</vt:lpstr>
      <vt:lpstr>XOR加密運算</vt:lpstr>
      <vt:lpstr>XOR解密運算</vt:lpstr>
      <vt:lpstr>XOR解密運算</vt:lpstr>
      <vt:lpstr>完整的XOR加密結果</vt:lpstr>
      <vt:lpstr>範例綜合比較</vt:lpstr>
      <vt:lpstr>範例綜合比較</vt:lpstr>
      <vt:lpstr>DES演算法示意圖</vt:lpstr>
      <vt:lpstr>對稱式演算法的分類</vt:lpstr>
      <vt:lpstr>對稱式演算法的分類 (續)</vt:lpstr>
      <vt:lpstr>對稱式演算法：IV及運作模式</vt:lpstr>
      <vt:lpstr>對稱式演算法：IV及運作模式</vt:lpstr>
      <vt:lpstr>操作模式：以CBC為例</vt:lpstr>
      <vt:lpstr>非對稱式金鑰的加解密演算法</vt:lpstr>
      <vt:lpstr>非對稱式金鑰的加解密演算法</vt:lpstr>
      <vt:lpstr>非對稱式金鑰的加解密演算法</vt:lpstr>
      <vt:lpstr>非對稱式金鑰的加解密演算法</vt:lpstr>
      <vt:lpstr>網路上常見的加解密演算法應用</vt:lpstr>
      <vt:lpstr>光是看到HTTPS是不夠的…</vt:lpstr>
      <vt:lpstr>檢視憑證的詳細資訊</vt:lpstr>
      <vt:lpstr>檢視憑證的詳細資訊</vt:lpstr>
      <vt:lpstr>非對稱式演算法的基本原理**</vt:lpstr>
      <vt:lpstr>非對稱式演算法的基本原理**</vt:lpstr>
      <vt:lpstr>RSA演算法及其流程</vt:lpstr>
      <vt:lpstr>RSA演算法及其流程 (續)</vt:lpstr>
      <vt:lpstr>RSA範例一</vt:lpstr>
      <vt:lpstr>RSA範例一</vt:lpstr>
      <vt:lpstr>RSA範例二</vt:lpstr>
      <vt:lpstr>RSA範例二</vt:lpstr>
      <vt:lpstr>實務上的RSA</vt:lpstr>
      <vt:lpstr>Diffie-Hellman演算法**</vt:lpstr>
      <vt:lpstr>DH演算法的流程</vt:lpstr>
      <vt:lpstr>DH演算法的流程</vt:lpstr>
      <vt:lpstr>DH的例子</vt:lpstr>
      <vt:lpstr>實務上的DH</vt:lpstr>
      <vt:lpstr>8-3 資料完整性</vt:lpstr>
      <vt:lpstr>密碼學的雜湊函數</vt:lpstr>
      <vt:lpstr>密碼學的雜湊函數 (續)</vt:lpstr>
      <vt:lpstr>利用SHA-1函數對相似字串計算雜湊函數得到的結果</vt:lpstr>
      <vt:lpstr>雜湊函數的應用</vt:lpstr>
      <vt:lpstr>雜湊函數的應用</vt:lpstr>
      <vt:lpstr>HMAC的基本概念</vt:lpstr>
      <vt:lpstr>HMAC的基本概念</vt:lpstr>
      <vt:lpstr>數位簽章</vt:lpstr>
      <vt:lpstr>數位簽章</vt:lpstr>
      <vt:lpstr>數位簽章</vt:lpstr>
      <vt:lpstr>實務上數位簽章的做法</vt:lpstr>
      <vt:lpstr>實務上數位簽章的做法</vt:lpstr>
      <vt:lpstr>數位簽章的應用 – PGP </vt:lpstr>
      <vt:lpstr>數位簽章的應用 – PGP </vt:lpstr>
      <vt:lpstr>PGP的加密流程示意圖</vt:lpstr>
      <vt:lpstr>PGP的解密流程示意圖</vt:lpstr>
      <vt:lpstr>PGP的數位簽章示意圖</vt:lpstr>
      <vt:lpstr>公開金鑰的管理</vt:lpstr>
      <vt:lpstr>公開金鑰的管理</vt:lpstr>
      <vt:lpstr>透過CA進行認證</vt:lpstr>
      <vt:lpstr>透過CA進行認證</vt:lpstr>
      <vt:lpstr>上一頁的例子有什麼問題？</vt:lpstr>
      <vt:lpstr>分散式的管理</vt:lpstr>
      <vt:lpstr>分散式的管理</vt:lpstr>
      <vt:lpstr>分散式的管理</vt:lpstr>
      <vt:lpstr>8-4 系統可用性</vt:lpstr>
      <vt:lpstr>提高系統可用性</vt:lpstr>
      <vt:lpstr>高可用性，以DRBD為例</vt:lpstr>
      <vt:lpstr>8-5 網路攻擊 </vt:lpstr>
      <vt:lpstr>8-5 網路攻擊 </vt:lpstr>
      <vt:lpstr>常見的網路攻擊</vt:lpstr>
      <vt:lpstr>阻斷服務攻擊</vt:lpstr>
      <vt:lpstr>阻斷服務攻擊</vt:lpstr>
      <vt:lpstr>ping指令的執行結果。用ping指令探測本機IP 127.0.0.1</vt:lpstr>
      <vt:lpstr>主機入侵</vt:lpstr>
      <vt:lpstr>幾個網站「置換首頁」的範例畫面</vt:lpstr>
      <vt:lpstr>主機入侵 </vt:lpstr>
      <vt:lpstr>主機入侵 </vt:lpstr>
      <vt:lpstr>電腦病毒</vt:lpstr>
      <vt:lpstr>巨集型病毒</vt:lpstr>
      <vt:lpstr>檔案型病毒</vt:lpstr>
      <vt:lpstr>蠕蟲</vt:lpstr>
      <vt:lpstr>特洛伊木馬</vt:lpstr>
      <vt:lpstr>特洛伊木馬</vt:lpstr>
      <vt:lpstr>網路監聽</vt:lpstr>
      <vt:lpstr>8-6 網路防護</vt:lpstr>
      <vt:lpstr>防毒軟體</vt:lpstr>
      <vt:lpstr>防毒軟體</vt:lpstr>
      <vt:lpstr>防毒軟體 (續)</vt:lpstr>
      <vt:lpstr>偵測病毒</vt:lpstr>
      <vt:lpstr>偵測病毒</vt:lpstr>
      <vt:lpstr>SSL與TLS</vt:lpstr>
      <vt:lpstr>SSL與TLS</vt:lpstr>
      <vt:lpstr>SSL/TLS連線示意圖</vt:lpstr>
      <vt:lpstr>常見的SSL/TLS應用服務</vt:lpstr>
      <vt:lpstr>防火牆</vt:lpstr>
      <vt:lpstr>防火牆</vt:lpstr>
      <vt:lpstr>防火牆的分區</vt:lpstr>
      <vt:lpstr>防火牆的分區</vt:lpstr>
      <vt:lpstr>防火牆與入侵偵測系統示意圖</vt:lpstr>
      <vt:lpstr>常見的基本防火牆規則</vt:lpstr>
      <vt:lpstr>入侵偵測系統</vt:lpstr>
      <vt:lpstr>入侵偵測系統</vt:lpstr>
      <vt:lpstr>入侵偵測系統的偵測方式</vt:lpstr>
      <vt:lpstr>無線網路安全</vt:lpstr>
      <vt:lpstr>無線網路安全</vt:lpstr>
      <vt:lpstr>基本的保護</vt:lpstr>
      <vt:lpstr>基本的保護</vt:lpstr>
      <vt:lpstr>無線網路的認證</vt:lpstr>
      <vt:lpstr>無線網路的認證</vt:lpstr>
      <vt:lpstr>相關標準整理</vt:lpstr>
      <vt:lpstr>PowerPoint 簡報</vt:lpstr>
      <vt:lpstr>PowerPoint 簡報</vt:lpstr>
      <vt:lpstr>8-7區塊鏈</vt:lpstr>
      <vt:lpstr>時戳服務</vt:lpstr>
      <vt:lpstr>時戳服務</vt:lpstr>
      <vt:lpstr>PowerPoint 簡報</vt:lpstr>
      <vt:lpstr>區塊</vt:lpstr>
      <vt:lpstr>分散式的區塊鏈</vt:lpstr>
      <vt:lpstr>PoW （Proof-of-Work）方法</vt:lpstr>
      <vt:lpstr>PoW （Proof-of-Work）方法</vt:lpstr>
      <vt:lpstr>PoW （Proof-of-Work）方法</vt:lpstr>
      <vt:lpstr>PoW （Proof-of-Work）方法</vt:lpstr>
      <vt:lpstr>比特幣</vt:lpstr>
      <vt:lpstr>比特幣的運作流程</vt:lpstr>
      <vt:lpstr>比特幣的運作流程</vt:lpstr>
      <vt:lpstr>PowerPoint 簡報</vt:lpstr>
      <vt:lpstr>PowerPoint 簡報</vt:lpstr>
      <vt:lpstr>PowerPoint 簡報</vt:lpstr>
      <vt:lpstr>8-8 後量子密碼學</vt:lpstr>
      <vt:lpstr>8-8 後量子密碼學</vt:lpstr>
      <vt:lpstr>量子密碼學(QC)</vt:lpstr>
      <vt:lpstr>量子密碼學(QC)</vt:lpstr>
      <vt:lpstr>後量子密碼學(PQC)</vt:lpstr>
      <vt:lpstr>後量子密碼學(PQC)</vt:lpstr>
      <vt:lpstr>金鑰封裝演算法</vt:lpstr>
      <vt:lpstr>8-9 資訊倫理</vt:lpstr>
      <vt:lpstr>8-9 資訊倫理</vt:lpstr>
      <vt:lpstr>8-9 資訊倫理</vt:lpstr>
      <vt:lpstr>8-9 資訊倫理</vt:lpstr>
      <vt:lpstr>8-9 資訊倫理</vt:lpstr>
      <vt:lpstr>電腦倫理的十大戒律</vt:lpstr>
      <vt:lpstr>電腦倫理的十大戒律</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229</cp:revision>
  <dcterms:created xsi:type="dcterms:W3CDTF">2015-04-21T01:58:17Z</dcterms:created>
  <dcterms:modified xsi:type="dcterms:W3CDTF">2024-06-05T03:09:55Z</dcterms:modified>
</cp:coreProperties>
</file>