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318" r:id="rId3"/>
    <p:sldId id="469" r:id="rId4"/>
    <p:sldId id="374" r:id="rId5"/>
    <p:sldId id="493" r:id="rId6"/>
    <p:sldId id="431" r:id="rId7"/>
    <p:sldId id="432" r:id="rId8"/>
    <p:sldId id="375" r:id="rId9"/>
    <p:sldId id="438" r:id="rId10"/>
    <p:sldId id="470" r:id="rId11"/>
    <p:sldId id="376" r:id="rId12"/>
    <p:sldId id="409" r:id="rId13"/>
    <p:sldId id="377" r:id="rId14"/>
    <p:sldId id="471" r:id="rId15"/>
    <p:sldId id="378" r:id="rId16"/>
    <p:sldId id="472" r:id="rId17"/>
    <p:sldId id="417" r:id="rId18"/>
    <p:sldId id="473" r:id="rId19"/>
    <p:sldId id="433" r:id="rId20"/>
    <p:sldId id="474" r:id="rId21"/>
    <p:sldId id="434" r:id="rId22"/>
    <p:sldId id="475" r:id="rId23"/>
    <p:sldId id="435" r:id="rId24"/>
    <p:sldId id="476" r:id="rId25"/>
    <p:sldId id="436" r:id="rId26"/>
    <p:sldId id="494" r:id="rId27"/>
    <p:sldId id="437" r:id="rId28"/>
    <p:sldId id="477" r:id="rId29"/>
    <p:sldId id="439" r:id="rId30"/>
    <p:sldId id="478" r:id="rId31"/>
    <p:sldId id="440" r:id="rId32"/>
    <p:sldId id="479" r:id="rId33"/>
    <p:sldId id="454" r:id="rId34"/>
    <p:sldId id="480" r:id="rId35"/>
    <p:sldId id="441" r:id="rId36"/>
    <p:sldId id="455" r:id="rId37"/>
    <p:sldId id="456" r:id="rId38"/>
    <p:sldId id="442" r:id="rId39"/>
    <p:sldId id="443" r:id="rId40"/>
    <p:sldId id="444" r:id="rId41"/>
    <p:sldId id="445" r:id="rId42"/>
    <p:sldId id="457" r:id="rId43"/>
    <p:sldId id="458" r:id="rId44"/>
    <p:sldId id="459" r:id="rId45"/>
    <p:sldId id="460" r:id="rId46"/>
    <p:sldId id="461" r:id="rId47"/>
    <p:sldId id="462" r:id="rId48"/>
    <p:sldId id="463" r:id="rId49"/>
    <p:sldId id="495" r:id="rId50"/>
    <p:sldId id="464" r:id="rId51"/>
    <p:sldId id="465" r:id="rId52"/>
    <p:sldId id="466" r:id="rId53"/>
    <p:sldId id="467" r:id="rId54"/>
    <p:sldId id="481" r:id="rId55"/>
    <p:sldId id="446" r:id="rId56"/>
    <p:sldId id="447" r:id="rId57"/>
    <p:sldId id="449" r:id="rId58"/>
    <p:sldId id="482" r:id="rId59"/>
    <p:sldId id="450" r:id="rId60"/>
    <p:sldId id="365" r:id="rId61"/>
    <p:sldId id="483" r:id="rId62"/>
    <p:sldId id="366" r:id="rId63"/>
    <p:sldId id="368" r:id="rId64"/>
    <p:sldId id="369" r:id="rId65"/>
    <p:sldId id="370" r:id="rId66"/>
    <p:sldId id="371" r:id="rId67"/>
    <p:sldId id="484" r:id="rId68"/>
    <p:sldId id="373" r:id="rId69"/>
    <p:sldId id="452" r:id="rId70"/>
    <p:sldId id="485" r:id="rId71"/>
    <p:sldId id="269" r:id="rId72"/>
    <p:sldId id="271" r:id="rId73"/>
    <p:sldId id="486" r:id="rId74"/>
    <p:sldId id="272" r:id="rId75"/>
    <p:sldId id="487" r:id="rId76"/>
    <p:sldId id="273" r:id="rId77"/>
    <p:sldId id="488" r:id="rId78"/>
    <p:sldId id="274" r:id="rId79"/>
    <p:sldId id="353" r:id="rId80"/>
    <p:sldId id="489" r:id="rId81"/>
    <p:sldId id="357" r:id="rId82"/>
    <p:sldId id="275" r:id="rId83"/>
    <p:sldId id="276" r:id="rId84"/>
    <p:sldId id="490" r:id="rId85"/>
    <p:sldId id="453" r:id="rId86"/>
    <p:sldId id="278" r:id="rId87"/>
    <p:sldId id="491" r:id="rId88"/>
    <p:sldId id="277" r:id="rId89"/>
    <p:sldId id="349" r:id="rId90"/>
    <p:sldId id="279" r:id="rId91"/>
    <p:sldId id="420" r:id="rId92"/>
    <p:sldId id="492" r:id="rId93"/>
    <p:sldId id="468" r:id="rId94"/>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FFCC66"/>
    <a:srgbClr val="9BBB59"/>
    <a:srgbClr val="F2F2F2"/>
    <a:srgbClr val="99B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4660"/>
  </p:normalViewPr>
  <p:slideViewPr>
    <p:cSldViewPr snapToObjects="1">
      <p:cViewPr varScale="1">
        <p:scale>
          <a:sx n="129" d="100"/>
          <a:sy n="129" d="100"/>
        </p:scale>
        <p:origin x="-750" y="130"/>
      </p:cViewPr>
      <p:guideLst>
        <p:guide orient="horz" pos="1620"/>
        <p:guide pos="2880"/>
      </p:guideLst>
    </p:cSldViewPr>
  </p:slideViewPr>
  <p:notesTextViewPr>
    <p:cViewPr>
      <p:scale>
        <a:sx n="1" d="1"/>
        <a:sy n="1" d="1"/>
      </p:scale>
      <p:origin x="0" y="0"/>
    </p:cViewPr>
  </p:notesText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567218-CE4B-46FD-BC89-56975E7524D5}" type="doc">
      <dgm:prSet loTypeId="urn:microsoft.com/office/officeart/2005/8/layout/chevron1" loCatId="process" qsTypeId="urn:microsoft.com/office/officeart/2005/8/quickstyle/simple1" qsCatId="simple" csTypeId="urn:microsoft.com/office/officeart/2005/8/colors/colorful3" csCatId="colorful" phldr="1"/>
      <dgm:spPr/>
      <dgm:t>
        <a:bodyPr/>
        <a:lstStyle/>
        <a:p>
          <a:endParaRPr lang="zh-TW" altLang="en-US"/>
        </a:p>
      </dgm:t>
    </dgm:pt>
    <dgm:pt modelId="{1E1E1D7E-5A00-45E5-86BE-34384361F10D}">
      <dgm:prSet/>
      <dgm:spPr/>
      <dgm:t>
        <a:bodyPr/>
        <a:lstStyle/>
        <a:p>
          <a:pPr rtl="0"/>
          <a:r>
            <a:rPr lang="zh-TW" b="1" dirty="0" smtClean="0">
              <a:latin typeface="微軟正黑體" panose="020B0604030504040204" pitchFamily="34" charset="-120"/>
              <a:ea typeface="微軟正黑體" panose="020B0604030504040204" pitchFamily="34" charset="-120"/>
            </a:rPr>
            <a:t>感應器</a:t>
          </a:r>
          <a:r>
            <a:rPr lang="en-US" altLang="zh-TW" b="1" dirty="0" smtClean="0">
              <a:latin typeface="微軟正黑體" panose="020B0604030504040204" pitchFamily="34" charset="-120"/>
              <a:ea typeface="微軟正黑體" panose="020B0604030504040204" pitchFamily="34" charset="-120"/>
            </a:rPr>
            <a:t/>
          </a:r>
          <a:br>
            <a:rPr lang="en-US" altLang="zh-TW" b="1" dirty="0" smtClean="0">
              <a:latin typeface="微軟正黑體" panose="020B0604030504040204" pitchFamily="34" charset="-120"/>
              <a:ea typeface="微軟正黑體" panose="020B0604030504040204" pitchFamily="34" charset="-120"/>
            </a:rPr>
          </a:br>
          <a:r>
            <a:rPr lang="zh-TW" b="1" dirty="0" smtClean="0">
              <a:latin typeface="微軟正黑體" panose="020B0604030504040204" pitchFamily="34" charset="-120"/>
              <a:ea typeface="微軟正黑體" panose="020B0604030504040204" pitchFamily="34" charset="-120"/>
            </a:rPr>
            <a:t>接收訊號</a:t>
          </a:r>
          <a:endParaRPr lang="zh-TW" dirty="0">
            <a:latin typeface="微軟正黑體" panose="020B0604030504040204" pitchFamily="34" charset="-120"/>
            <a:ea typeface="微軟正黑體" panose="020B0604030504040204" pitchFamily="34" charset="-120"/>
          </a:endParaRPr>
        </a:p>
      </dgm:t>
    </dgm:pt>
    <dgm:pt modelId="{678E61EB-A4EB-49C2-B512-C74AF882BEAF}" type="parTrans" cxnId="{66B02D85-89B2-45E8-B6F0-3BE29B0B6EEC}">
      <dgm:prSet/>
      <dgm:spPr/>
      <dgm:t>
        <a:bodyPr/>
        <a:lstStyle/>
        <a:p>
          <a:endParaRPr lang="zh-TW" altLang="en-US"/>
        </a:p>
      </dgm:t>
    </dgm:pt>
    <dgm:pt modelId="{AE55A700-D380-4B76-8E24-2A348F28FB0E}" type="sibTrans" cxnId="{66B02D85-89B2-45E8-B6F0-3BE29B0B6EEC}">
      <dgm:prSet/>
      <dgm:spPr/>
      <dgm:t>
        <a:bodyPr/>
        <a:lstStyle/>
        <a:p>
          <a:endParaRPr lang="zh-TW" altLang="en-US"/>
        </a:p>
      </dgm:t>
    </dgm:pt>
    <dgm:pt modelId="{E86036D7-C038-47E3-BD81-8C738991ACD1}">
      <dgm:prSet/>
      <dgm:spPr/>
      <dgm:t>
        <a:bodyPr/>
        <a:lstStyle/>
        <a:p>
          <a:pPr rtl="0"/>
          <a:r>
            <a:rPr lang="zh-TW" b="1" dirty="0" smtClean="0">
              <a:latin typeface="微軟正黑體" panose="020B0604030504040204" pitchFamily="34" charset="-120"/>
              <a:ea typeface="微軟正黑體" panose="020B0604030504040204" pitchFamily="34" charset="-120"/>
            </a:rPr>
            <a:t>將訊號</a:t>
          </a:r>
          <a:r>
            <a:rPr lang="en-US" altLang="zh-TW" b="1" dirty="0" smtClean="0">
              <a:latin typeface="微軟正黑體" panose="020B0604030504040204" pitchFamily="34" charset="-120"/>
              <a:ea typeface="微軟正黑體" panose="020B0604030504040204" pitchFamily="34" charset="-120"/>
            </a:rPr>
            <a:t/>
          </a:r>
          <a:br>
            <a:rPr lang="en-US" altLang="zh-TW" b="1" dirty="0" smtClean="0">
              <a:latin typeface="微軟正黑體" panose="020B0604030504040204" pitchFamily="34" charset="-120"/>
              <a:ea typeface="微軟正黑體" panose="020B0604030504040204" pitchFamily="34" charset="-120"/>
            </a:rPr>
          </a:br>
          <a:r>
            <a:rPr lang="zh-TW" b="1" dirty="0" smtClean="0">
              <a:latin typeface="微軟正黑體" panose="020B0604030504040204" pitchFamily="34" charset="-120"/>
              <a:ea typeface="微軟正黑體" panose="020B0604030504040204" pitchFamily="34" charset="-120"/>
            </a:rPr>
            <a:t>傳進電腦</a:t>
          </a:r>
          <a:endParaRPr lang="zh-TW" dirty="0">
            <a:latin typeface="微軟正黑體" panose="020B0604030504040204" pitchFamily="34" charset="-120"/>
            <a:ea typeface="微軟正黑體" panose="020B0604030504040204" pitchFamily="34" charset="-120"/>
          </a:endParaRPr>
        </a:p>
      </dgm:t>
    </dgm:pt>
    <dgm:pt modelId="{D778BF54-4DA3-4ED1-A20A-CEF14F0CD48D}" type="parTrans" cxnId="{FA1415CE-2E6B-4B88-A96D-78A56E4250A3}">
      <dgm:prSet/>
      <dgm:spPr/>
      <dgm:t>
        <a:bodyPr/>
        <a:lstStyle/>
        <a:p>
          <a:endParaRPr lang="zh-TW" altLang="en-US"/>
        </a:p>
      </dgm:t>
    </dgm:pt>
    <dgm:pt modelId="{6360F511-863D-4FFB-92E1-BB5CB45302F2}" type="sibTrans" cxnId="{FA1415CE-2E6B-4B88-A96D-78A56E4250A3}">
      <dgm:prSet/>
      <dgm:spPr/>
      <dgm:t>
        <a:bodyPr/>
        <a:lstStyle/>
        <a:p>
          <a:endParaRPr lang="zh-TW" altLang="en-US"/>
        </a:p>
      </dgm:t>
    </dgm:pt>
    <dgm:pt modelId="{1310F3AB-2B70-41DC-B50A-4FE3578A15FD}">
      <dgm:prSet/>
      <dgm:spPr/>
      <dgm:t>
        <a:bodyPr/>
        <a:lstStyle/>
        <a:p>
          <a:pPr rtl="0"/>
          <a:r>
            <a:rPr lang="zh-TW" b="1" dirty="0" smtClean="0">
              <a:latin typeface="微軟正黑體" panose="020B0604030504040204" pitchFamily="34" charset="-120"/>
              <a:ea typeface="微軟正黑體" panose="020B0604030504040204" pitchFamily="34" charset="-120"/>
            </a:rPr>
            <a:t>程式進行</a:t>
          </a:r>
          <a:r>
            <a:rPr lang="en-US" altLang="zh-TW" b="1" dirty="0" smtClean="0">
              <a:latin typeface="微軟正黑體" panose="020B0604030504040204" pitchFamily="34" charset="-120"/>
              <a:ea typeface="微軟正黑體" panose="020B0604030504040204" pitchFamily="34" charset="-120"/>
            </a:rPr>
            <a:t/>
          </a:r>
          <a:br>
            <a:rPr lang="en-US" altLang="zh-TW" b="1" dirty="0" smtClean="0">
              <a:latin typeface="微軟正黑體" panose="020B0604030504040204" pitchFamily="34" charset="-120"/>
              <a:ea typeface="微軟正黑體" panose="020B0604030504040204" pitchFamily="34" charset="-120"/>
            </a:rPr>
          </a:br>
          <a:r>
            <a:rPr lang="zh-TW" b="1" dirty="0" smtClean="0">
              <a:latin typeface="微軟正黑體" panose="020B0604030504040204" pitchFamily="34" charset="-120"/>
              <a:ea typeface="微軟正黑體" panose="020B0604030504040204" pitchFamily="34" charset="-120"/>
            </a:rPr>
            <a:t>分析判斷</a:t>
          </a:r>
          <a:endParaRPr lang="zh-TW" dirty="0">
            <a:latin typeface="微軟正黑體" panose="020B0604030504040204" pitchFamily="34" charset="-120"/>
            <a:ea typeface="微軟正黑體" panose="020B0604030504040204" pitchFamily="34" charset="-120"/>
          </a:endParaRPr>
        </a:p>
      </dgm:t>
    </dgm:pt>
    <dgm:pt modelId="{D5DA439C-3F42-4B8A-B63E-22F4FF90691F}" type="parTrans" cxnId="{8505DB1B-55A0-4B34-8581-3DDE9CC1977D}">
      <dgm:prSet/>
      <dgm:spPr/>
      <dgm:t>
        <a:bodyPr/>
        <a:lstStyle/>
        <a:p>
          <a:endParaRPr lang="zh-TW" altLang="en-US"/>
        </a:p>
      </dgm:t>
    </dgm:pt>
    <dgm:pt modelId="{ECDC0379-28DE-4168-9D92-B146B5E373A9}" type="sibTrans" cxnId="{8505DB1B-55A0-4B34-8581-3DDE9CC1977D}">
      <dgm:prSet/>
      <dgm:spPr/>
      <dgm:t>
        <a:bodyPr/>
        <a:lstStyle/>
        <a:p>
          <a:endParaRPr lang="zh-TW" altLang="en-US"/>
        </a:p>
      </dgm:t>
    </dgm:pt>
    <dgm:pt modelId="{11A44565-7765-4AC6-8B0E-DE8C288EF944}" type="pres">
      <dgm:prSet presAssocID="{38567218-CE4B-46FD-BC89-56975E7524D5}" presName="Name0" presStyleCnt="0">
        <dgm:presLayoutVars>
          <dgm:dir/>
          <dgm:animLvl val="lvl"/>
          <dgm:resizeHandles val="exact"/>
        </dgm:presLayoutVars>
      </dgm:prSet>
      <dgm:spPr/>
      <dgm:t>
        <a:bodyPr/>
        <a:lstStyle/>
        <a:p>
          <a:endParaRPr lang="zh-TW" altLang="en-US"/>
        </a:p>
      </dgm:t>
    </dgm:pt>
    <dgm:pt modelId="{FED42BFD-ED7D-490F-9C90-8F62CB7997AD}" type="pres">
      <dgm:prSet presAssocID="{1E1E1D7E-5A00-45E5-86BE-34384361F10D}" presName="parTxOnly" presStyleLbl="node1" presStyleIdx="0" presStyleCnt="3">
        <dgm:presLayoutVars>
          <dgm:chMax val="0"/>
          <dgm:chPref val="0"/>
          <dgm:bulletEnabled val="1"/>
        </dgm:presLayoutVars>
      </dgm:prSet>
      <dgm:spPr/>
      <dgm:t>
        <a:bodyPr/>
        <a:lstStyle/>
        <a:p>
          <a:endParaRPr lang="zh-TW" altLang="en-US"/>
        </a:p>
      </dgm:t>
    </dgm:pt>
    <dgm:pt modelId="{055FA3E5-00A4-46BC-8599-18BC34DDCBEB}" type="pres">
      <dgm:prSet presAssocID="{AE55A700-D380-4B76-8E24-2A348F28FB0E}" presName="parTxOnlySpace" presStyleCnt="0"/>
      <dgm:spPr/>
    </dgm:pt>
    <dgm:pt modelId="{3CE93C1A-7B3B-4A55-95FD-55787662A2C0}" type="pres">
      <dgm:prSet presAssocID="{E86036D7-C038-47E3-BD81-8C738991ACD1}" presName="parTxOnly" presStyleLbl="node1" presStyleIdx="1" presStyleCnt="3">
        <dgm:presLayoutVars>
          <dgm:chMax val="0"/>
          <dgm:chPref val="0"/>
          <dgm:bulletEnabled val="1"/>
        </dgm:presLayoutVars>
      </dgm:prSet>
      <dgm:spPr/>
      <dgm:t>
        <a:bodyPr/>
        <a:lstStyle/>
        <a:p>
          <a:endParaRPr lang="zh-TW" altLang="en-US"/>
        </a:p>
      </dgm:t>
    </dgm:pt>
    <dgm:pt modelId="{09A94003-D4FB-47ED-BCEF-56CEDCAE6346}" type="pres">
      <dgm:prSet presAssocID="{6360F511-863D-4FFB-92E1-BB5CB45302F2}" presName="parTxOnlySpace" presStyleCnt="0"/>
      <dgm:spPr/>
    </dgm:pt>
    <dgm:pt modelId="{61FE220D-12BE-449D-834F-05C9858C2B10}" type="pres">
      <dgm:prSet presAssocID="{1310F3AB-2B70-41DC-B50A-4FE3578A15FD}" presName="parTxOnly" presStyleLbl="node1" presStyleIdx="2" presStyleCnt="3">
        <dgm:presLayoutVars>
          <dgm:chMax val="0"/>
          <dgm:chPref val="0"/>
          <dgm:bulletEnabled val="1"/>
        </dgm:presLayoutVars>
      </dgm:prSet>
      <dgm:spPr/>
      <dgm:t>
        <a:bodyPr/>
        <a:lstStyle/>
        <a:p>
          <a:endParaRPr lang="zh-TW" altLang="en-US"/>
        </a:p>
      </dgm:t>
    </dgm:pt>
  </dgm:ptLst>
  <dgm:cxnLst>
    <dgm:cxn modelId="{FA1415CE-2E6B-4B88-A96D-78A56E4250A3}" srcId="{38567218-CE4B-46FD-BC89-56975E7524D5}" destId="{E86036D7-C038-47E3-BD81-8C738991ACD1}" srcOrd="1" destOrd="0" parTransId="{D778BF54-4DA3-4ED1-A20A-CEF14F0CD48D}" sibTransId="{6360F511-863D-4FFB-92E1-BB5CB45302F2}"/>
    <dgm:cxn modelId="{D0A347F6-6E43-470D-AF1A-D15D0E1A6965}" type="presOf" srcId="{38567218-CE4B-46FD-BC89-56975E7524D5}" destId="{11A44565-7765-4AC6-8B0E-DE8C288EF944}" srcOrd="0" destOrd="0" presId="urn:microsoft.com/office/officeart/2005/8/layout/chevron1"/>
    <dgm:cxn modelId="{8505DB1B-55A0-4B34-8581-3DDE9CC1977D}" srcId="{38567218-CE4B-46FD-BC89-56975E7524D5}" destId="{1310F3AB-2B70-41DC-B50A-4FE3578A15FD}" srcOrd="2" destOrd="0" parTransId="{D5DA439C-3F42-4B8A-B63E-22F4FF90691F}" sibTransId="{ECDC0379-28DE-4168-9D92-B146B5E373A9}"/>
    <dgm:cxn modelId="{34A925D6-2FAD-4AE9-93C4-B2751E596CE1}" type="presOf" srcId="{E86036D7-C038-47E3-BD81-8C738991ACD1}" destId="{3CE93C1A-7B3B-4A55-95FD-55787662A2C0}" srcOrd="0" destOrd="0" presId="urn:microsoft.com/office/officeart/2005/8/layout/chevron1"/>
    <dgm:cxn modelId="{45334ED9-4B0B-4A39-A3E1-3EC803DFB329}" type="presOf" srcId="{1310F3AB-2B70-41DC-B50A-4FE3578A15FD}" destId="{61FE220D-12BE-449D-834F-05C9858C2B10}" srcOrd="0" destOrd="0" presId="urn:microsoft.com/office/officeart/2005/8/layout/chevron1"/>
    <dgm:cxn modelId="{D1009B26-75AC-43F6-9C80-2ECA59DA3598}" type="presOf" srcId="{1E1E1D7E-5A00-45E5-86BE-34384361F10D}" destId="{FED42BFD-ED7D-490F-9C90-8F62CB7997AD}" srcOrd="0" destOrd="0" presId="urn:microsoft.com/office/officeart/2005/8/layout/chevron1"/>
    <dgm:cxn modelId="{66B02D85-89B2-45E8-B6F0-3BE29B0B6EEC}" srcId="{38567218-CE4B-46FD-BC89-56975E7524D5}" destId="{1E1E1D7E-5A00-45E5-86BE-34384361F10D}" srcOrd="0" destOrd="0" parTransId="{678E61EB-A4EB-49C2-B512-C74AF882BEAF}" sibTransId="{AE55A700-D380-4B76-8E24-2A348F28FB0E}"/>
    <dgm:cxn modelId="{203B79BE-FB16-4B83-80B9-55EE27CAC572}" type="presParOf" srcId="{11A44565-7765-4AC6-8B0E-DE8C288EF944}" destId="{FED42BFD-ED7D-490F-9C90-8F62CB7997AD}" srcOrd="0" destOrd="0" presId="urn:microsoft.com/office/officeart/2005/8/layout/chevron1"/>
    <dgm:cxn modelId="{F067F6F3-E429-44B9-989C-9A741DC559B6}" type="presParOf" srcId="{11A44565-7765-4AC6-8B0E-DE8C288EF944}" destId="{055FA3E5-00A4-46BC-8599-18BC34DDCBEB}" srcOrd="1" destOrd="0" presId="urn:microsoft.com/office/officeart/2005/8/layout/chevron1"/>
    <dgm:cxn modelId="{57AAB9B6-E74F-4F14-AAF5-DD31B2033EAE}" type="presParOf" srcId="{11A44565-7765-4AC6-8B0E-DE8C288EF944}" destId="{3CE93C1A-7B3B-4A55-95FD-55787662A2C0}" srcOrd="2" destOrd="0" presId="urn:microsoft.com/office/officeart/2005/8/layout/chevron1"/>
    <dgm:cxn modelId="{68ADD848-0AC1-40BE-AE1A-4F0B90B9DFD2}" type="presParOf" srcId="{11A44565-7765-4AC6-8B0E-DE8C288EF944}" destId="{09A94003-D4FB-47ED-BCEF-56CEDCAE6346}" srcOrd="3" destOrd="0" presId="urn:microsoft.com/office/officeart/2005/8/layout/chevron1"/>
    <dgm:cxn modelId="{34024717-2D3F-44DD-90C1-8BCF4CBA3346}" type="presParOf" srcId="{11A44565-7765-4AC6-8B0E-DE8C288EF944}" destId="{61FE220D-12BE-449D-834F-05C9858C2B10}"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EBFE66-AA60-473D-B6FE-64EA8EC81CC6}" type="doc">
      <dgm:prSet loTypeId="urn:microsoft.com/office/officeart/2005/8/layout/process1" loCatId="process" qsTypeId="urn:microsoft.com/office/officeart/2005/8/quickstyle/simple1" qsCatId="simple" csTypeId="urn:microsoft.com/office/officeart/2005/8/colors/colorful3" csCatId="colorful" phldr="1"/>
      <dgm:spPr/>
      <dgm:t>
        <a:bodyPr/>
        <a:lstStyle/>
        <a:p>
          <a:endParaRPr lang="zh-TW" altLang="en-US"/>
        </a:p>
      </dgm:t>
    </dgm:pt>
    <dgm:pt modelId="{27CD8E82-C66A-4B6C-A51D-C0935A74C0BE}">
      <dgm:prSet custT="1"/>
      <dgm:spPr/>
      <dgm:t>
        <a:bodyPr/>
        <a:lstStyle/>
        <a:p>
          <a:pPr rtl="0"/>
          <a:r>
            <a:rPr lang="zh-TW" sz="2000" b="1" dirty="0" smtClean="0">
              <a:latin typeface="微軟正黑體" panose="020B0604030504040204" pitchFamily="34" charset="-120"/>
              <a:ea typeface="微軟正黑體" panose="020B0604030504040204" pitchFamily="34" charset="-120"/>
            </a:rPr>
            <a:t>潤飾</a:t>
          </a:r>
          <a:endParaRPr lang="zh-TW" sz="2000" dirty="0">
            <a:latin typeface="微軟正黑體" panose="020B0604030504040204" pitchFamily="34" charset="-120"/>
            <a:ea typeface="微軟正黑體" panose="020B0604030504040204" pitchFamily="34" charset="-120"/>
          </a:endParaRPr>
        </a:p>
      </dgm:t>
    </dgm:pt>
    <dgm:pt modelId="{933B122D-52E8-4F44-B0C9-21B27AACA3BB}" type="parTrans" cxnId="{592D2A76-D41C-4DA1-9133-758740233B1F}">
      <dgm:prSet/>
      <dgm:spPr/>
      <dgm:t>
        <a:bodyPr/>
        <a:lstStyle/>
        <a:p>
          <a:endParaRPr lang="zh-TW" altLang="en-US"/>
        </a:p>
      </dgm:t>
    </dgm:pt>
    <dgm:pt modelId="{595F1FC1-24B3-4FD2-846D-A3C7B441EDF8}" type="sibTrans" cxnId="{592D2A76-D41C-4DA1-9133-758740233B1F}">
      <dgm:prSet/>
      <dgm:spPr/>
      <dgm:t>
        <a:bodyPr/>
        <a:lstStyle/>
        <a:p>
          <a:endParaRPr lang="zh-TW" altLang="en-US"/>
        </a:p>
      </dgm:t>
    </dgm:pt>
    <dgm:pt modelId="{E82B532E-9054-42C0-A5DA-15311824F57A}">
      <dgm:prSet custT="1"/>
      <dgm:spPr/>
      <dgm:t>
        <a:bodyPr/>
        <a:lstStyle/>
        <a:p>
          <a:pPr rtl="0"/>
          <a:r>
            <a:rPr lang="zh-TW" sz="2000" b="1" dirty="0" smtClean="0">
              <a:latin typeface="微軟正黑體" panose="020B0604030504040204" pitchFamily="34" charset="-120"/>
              <a:ea typeface="微軟正黑體" panose="020B0604030504040204" pitchFamily="34" charset="-120"/>
            </a:rPr>
            <a:t>下標籤</a:t>
          </a:r>
          <a:endParaRPr lang="zh-TW" sz="2000" dirty="0">
            <a:latin typeface="微軟正黑體" panose="020B0604030504040204" pitchFamily="34" charset="-120"/>
            <a:ea typeface="微軟正黑體" panose="020B0604030504040204" pitchFamily="34" charset="-120"/>
          </a:endParaRPr>
        </a:p>
      </dgm:t>
    </dgm:pt>
    <dgm:pt modelId="{7917B30B-BFA1-4F8A-BC13-FCF498AC8109}" type="parTrans" cxnId="{DBA173B3-D700-4ED4-98FB-9ED51C5DDC34}">
      <dgm:prSet/>
      <dgm:spPr/>
      <dgm:t>
        <a:bodyPr/>
        <a:lstStyle/>
        <a:p>
          <a:endParaRPr lang="zh-TW" altLang="en-US"/>
        </a:p>
      </dgm:t>
    </dgm:pt>
    <dgm:pt modelId="{ECFEC457-96AA-4BC0-B7ED-7C5E592B9E09}" type="sibTrans" cxnId="{DBA173B3-D700-4ED4-98FB-9ED51C5DDC34}">
      <dgm:prSet/>
      <dgm:spPr/>
      <dgm:t>
        <a:bodyPr/>
        <a:lstStyle/>
        <a:p>
          <a:endParaRPr lang="zh-TW" altLang="en-US"/>
        </a:p>
      </dgm:t>
    </dgm:pt>
    <dgm:pt modelId="{33A3A32B-95DA-4743-AFA7-D30D01411971}">
      <dgm:prSet custT="1"/>
      <dgm:spPr/>
      <dgm:t>
        <a:bodyPr/>
        <a:lstStyle/>
        <a:p>
          <a:pPr rtl="0"/>
          <a:r>
            <a:rPr lang="zh-TW" sz="2000" b="1" dirty="0" smtClean="0">
              <a:latin typeface="微軟正黑體" panose="020B0604030504040204" pitchFamily="34" charset="-120"/>
              <a:ea typeface="微軟正黑體" panose="020B0604030504040204" pitchFamily="34" charset="-120"/>
            </a:rPr>
            <a:t>群組化</a:t>
          </a:r>
          <a:endParaRPr lang="zh-TW" sz="2000" dirty="0">
            <a:latin typeface="微軟正黑體" panose="020B0604030504040204" pitchFamily="34" charset="-120"/>
            <a:ea typeface="微軟正黑體" panose="020B0604030504040204" pitchFamily="34" charset="-120"/>
          </a:endParaRPr>
        </a:p>
      </dgm:t>
    </dgm:pt>
    <dgm:pt modelId="{2D820F90-0291-442C-8D53-BE453C85D054}" type="parTrans" cxnId="{73FAC851-8BA0-483E-A777-7C44BF761DFB}">
      <dgm:prSet/>
      <dgm:spPr/>
      <dgm:t>
        <a:bodyPr/>
        <a:lstStyle/>
        <a:p>
          <a:endParaRPr lang="zh-TW" altLang="en-US"/>
        </a:p>
      </dgm:t>
    </dgm:pt>
    <dgm:pt modelId="{B0898286-76EC-4A88-AB5B-8BC132C6C1F3}" type="sibTrans" cxnId="{73FAC851-8BA0-483E-A777-7C44BF761DFB}">
      <dgm:prSet/>
      <dgm:spPr/>
      <dgm:t>
        <a:bodyPr/>
        <a:lstStyle/>
        <a:p>
          <a:endParaRPr lang="zh-TW" altLang="en-US"/>
        </a:p>
      </dgm:t>
    </dgm:pt>
    <dgm:pt modelId="{94F9435D-5B03-461C-ABC5-803ABCB03382}">
      <dgm:prSet custT="1"/>
      <dgm:spPr/>
      <dgm:t>
        <a:bodyPr/>
        <a:lstStyle/>
        <a:p>
          <a:pPr rtl="0"/>
          <a:r>
            <a:rPr lang="zh-TW" sz="2000" b="1" dirty="0" smtClean="0">
              <a:latin typeface="微軟正黑體" panose="020B0604030504040204" pitchFamily="34" charset="-120"/>
              <a:ea typeface="微軟正黑體" panose="020B0604030504040204" pitchFamily="34" charset="-120"/>
            </a:rPr>
            <a:t>解析</a:t>
          </a:r>
          <a:endParaRPr lang="zh-TW" sz="2000" dirty="0">
            <a:latin typeface="微軟正黑體" panose="020B0604030504040204" pitchFamily="34" charset="-120"/>
            <a:ea typeface="微軟正黑體" panose="020B0604030504040204" pitchFamily="34" charset="-120"/>
          </a:endParaRPr>
        </a:p>
      </dgm:t>
    </dgm:pt>
    <dgm:pt modelId="{7113B41E-8143-4DD6-A41A-0E4D63D2A162}" type="parTrans" cxnId="{1010F08C-11FE-4040-8745-77DB924C98AF}">
      <dgm:prSet/>
      <dgm:spPr/>
      <dgm:t>
        <a:bodyPr/>
        <a:lstStyle/>
        <a:p>
          <a:endParaRPr lang="zh-TW" altLang="en-US"/>
        </a:p>
      </dgm:t>
    </dgm:pt>
    <dgm:pt modelId="{2CFB3D3A-2CD7-41D2-AE92-5489D134C7CE}" type="sibTrans" cxnId="{1010F08C-11FE-4040-8745-77DB924C98AF}">
      <dgm:prSet/>
      <dgm:spPr/>
      <dgm:t>
        <a:bodyPr/>
        <a:lstStyle/>
        <a:p>
          <a:endParaRPr lang="zh-TW" altLang="en-US"/>
        </a:p>
      </dgm:t>
    </dgm:pt>
    <dgm:pt modelId="{8579200C-7A33-4AC0-B597-50327F0AFD09}">
      <dgm:prSet custT="1"/>
      <dgm:spPr/>
      <dgm:t>
        <a:bodyPr/>
        <a:lstStyle/>
        <a:p>
          <a:pPr rtl="0"/>
          <a:r>
            <a:rPr lang="zh-TW" sz="2000" b="1" dirty="0" smtClean="0">
              <a:latin typeface="微軟正黑體" panose="020B0604030504040204" pitchFamily="34" charset="-120"/>
              <a:ea typeface="微軟正黑體" panose="020B0604030504040204" pitchFamily="34" charset="-120"/>
            </a:rPr>
            <a:t>比對</a:t>
          </a:r>
          <a:endParaRPr lang="zh-TW" sz="2000" dirty="0">
            <a:latin typeface="微軟正黑體" panose="020B0604030504040204" pitchFamily="34" charset="-120"/>
            <a:ea typeface="微軟正黑體" panose="020B0604030504040204" pitchFamily="34" charset="-120"/>
          </a:endParaRPr>
        </a:p>
      </dgm:t>
    </dgm:pt>
    <dgm:pt modelId="{7B965CBB-CC29-4125-BA78-EBF5B19C8601}" type="parTrans" cxnId="{57220431-0CCA-4D30-A06E-68722E8B80E4}">
      <dgm:prSet/>
      <dgm:spPr/>
      <dgm:t>
        <a:bodyPr/>
        <a:lstStyle/>
        <a:p>
          <a:endParaRPr lang="zh-TW" altLang="en-US"/>
        </a:p>
      </dgm:t>
    </dgm:pt>
    <dgm:pt modelId="{49A93C19-1D05-46DF-8BFB-349B92686BB0}" type="sibTrans" cxnId="{57220431-0CCA-4D30-A06E-68722E8B80E4}">
      <dgm:prSet/>
      <dgm:spPr/>
      <dgm:t>
        <a:bodyPr/>
        <a:lstStyle/>
        <a:p>
          <a:endParaRPr lang="zh-TW" altLang="en-US"/>
        </a:p>
      </dgm:t>
    </dgm:pt>
    <dgm:pt modelId="{4F3F4D58-3F7D-4DBE-8C1F-7B7A5D3ACFF6}" type="pres">
      <dgm:prSet presAssocID="{EAEBFE66-AA60-473D-B6FE-64EA8EC81CC6}" presName="Name0" presStyleCnt="0">
        <dgm:presLayoutVars>
          <dgm:dir/>
          <dgm:resizeHandles val="exact"/>
        </dgm:presLayoutVars>
      </dgm:prSet>
      <dgm:spPr/>
      <dgm:t>
        <a:bodyPr/>
        <a:lstStyle/>
        <a:p>
          <a:endParaRPr lang="zh-TW" altLang="en-US"/>
        </a:p>
      </dgm:t>
    </dgm:pt>
    <dgm:pt modelId="{33A15AB5-EC5B-488C-8957-5AAD82D61D1E}" type="pres">
      <dgm:prSet presAssocID="{27CD8E82-C66A-4B6C-A51D-C0935A74C0BE}" presName="node" presStyleLbl="node1" presStyleIdx="0" presStyleCnt="5" custScaleY="110000" custLinFactNeighborY="-83284">
        <dgm:presLayoutVars>
          <dgm:bulletEnabled val="1"/>
        </dgm:presLayoutVars>
      </dgm:prSet>
      <dgm:spPr/>
      <dgm:t>
        <a:bodyPr/>
        <a:lstStyle/>
        <a:p>
          <a:endParaRPr lang="zh-TW" altLang="en-US"/>
        </a:p>
      </dgm:t>
    </dgm:pt>
    <dgm:pt modelId="{66892187-32D6-49AD-93C5-90D0D38164D2}" type="pres">
      <dgm:prSet presAssocID="{595F1FC1-24B3-4FD2-846D-A3C7B441EDF8}" presName="sibTrans" presStyleLbl="sibTrans2D1" presStyleIdx="0" presStyleCnt="4"/>
      <dgm:spPr/>
      <dgm:t>
        <a:bodyPr/>
        <a:lstStyle/>
        <a:p>
          <a:endParaRPr lang="zh-TW" altLang="en-US"/>
        </a:p>
      </dgm:t>
    </dgm:pt>
    <dgm:pt modelId="{8FB8CB46-793F-42D1-A6E8-D38F8B65E6B1}" type="pres">
      <dgm:prSet presAssocID="{595F1FC1-24B3-4FD2-846D-A3C7B441EDF8}" presName="connectorText" presStyleLbl="sibTrans2D1" presStyleIdx="0" presStyleCnt="4"/>
      <dgm:spPr/>
      <dgm:t>
        <a:bodyPr/>
        <a:lstStyle/>
        <a:p>
          <a:endParaRPr lang="zh-TW" altLang="en-US"/>
        </a:p>
      </dgm:t>
    </dgm:pt>
    <dgm:pt modelId="{73832950-16BE-4E44-B020-808B5E4DE8F6}" type="pres">
      <dgm:prSet presAssocID="{E82B532E-9054-42C0-A5DA-15311824F57A}" presName="node" presStyleLbl="node1" presStyleIdx="1" presStyleCnt="5" custScaleY="110000" custLinFactNeighborY="-83284">
        <dgm:presLayoutVars>
          <dgm:bulletEnabled val="1"/>
        </dgm:presLayoutVars>
      </dgm:prSet>
      <dgm:spPr/>
      <dgm:t>
        <a:bodyPr/>
        <a:lstStyle/>
        <a:p>
          <a:endParaRPr lang="zh-TW" altLang="en-US"/>
        </a:p>
      </dgm:t>
    </dgm:pt>
    <dgm:pt modelId="{6514BE59-85A2-400C-95FE-8CCF192E19BA}" type="pres">
      <dgm:prSet presAssocID="{ECFEC457-96AA-4BC0-B7ED-7C5E592B9E09}" presName="sibTrans" presStyleLbl="sibTrans2D1" presStyleIdx="1" presStyleCnt="4"/>
      <dgm:spPr/>
      <dgm:t>
        <a:bodyPr/>
        <a:lstStyle/>
        <a:p>
          <a:endParaRPr lang="zh-TW" altLang="en-US"/>
        </a:p>
      </dgm:t>
    </dgm:pt>
    <dgm:pt modelId="{A9E4D3B0-E6DE-4DCB-BDA4-326EC25A87A3}" type="pres">
      <dgm:prSet presAssocID="{ECFEC457-96AA-4BC0-B7ED-7C5E592B9E09}" presName="connectorText" presStyleLbl="sibTrans2D1" presStyleIdx="1" presStyleCnt="4"/>
      <dgm:spPr/>
      <dgm:t>
        <a:bodyPr/>
        <a:lstStyle/>
        <a:p>
          <a:endParaRPr lang="zh-TW" altLang="en-US"/>
        </a:p>
      </dgm:t>
    </dgm:pt>
    <dgm:pt modelId="{E96A4C42-541E-4973-81B9-5B7993E18AF1}" type="pres">
      <dgm:prSet presAssocID="{33A3A32B-95DA-4743-AFA7-D30D01411971}" presName="node" presStyleLbl="node1" presStyleIdx="2" presStyleCnt="5" custScaleY="110000" custLinFactNeighborY="-86680">
        <dgm:presLayoutVars>
          <dgm:bulletEnabled val="1"/>
        </dgm:presLayoutVars>
      </dgm:prSet>
      <dgm:spPr/>
      <dgm:t>
        <a:bodyPr/>
        <a:lstStyle/>
        <a:p>
          <a:endParaRPr lang="zh-TW" altLang="en-US"/>
        </a:p>
      </dgm:t>
    </dgm:pt>
    <dgm:pt modelId="{5A4AF43D-F4CA-45D0-AB04-E4F53ED6F144}" type="pres">
      <dgm:prSet presAssocID="{B0898286-76EC-4A88-AB5B-8BC132C6C1F3}" presName="sibTrans" presStyleLbl="sibTrans2D1" presStyleIdx="2" presStyleCnt="4"/>
      <dgm:spPr/>
      <dgm:t>
        <a:bodyPr/>
        <a:lstStyle/>
        <a:p>
          <a:endParaRPr lang="zh-TW" altLang="en-US"/>
        </a:p>
      </dgm:t>
    </dgm:pt>
    <dgm:pt modelId="{E0E526C7-340A-43D4-82BB-55DAF0C17CB4}" type="pres">
      <dgm:prSet presAssocID="{B0898286-76EC-4A88-AB5B-8BC132C6C1F3}" presName="connectorText" presStyleLbl="sibTrans2D1" presStyleIdx="2" presStyleCnt="4"/>
      <dgm:spPr/>
      <dgm:t>
        <a:bodyPr/>
        <a:lstStyle/>
        <a:p>
          <a:endParaRPr lang="zh-TW" altLang="en-US"/>
        </a:p>
      </dgm:t>
    </dgm:pt>
    <dgm:pt modelId="{0587D1AC-BCC6-42F8-96C3-D2BFAEDFEC76}" type="pres">
      <dgm:prSet presAssocID="{94F9435D-5B03-461C-ABC5-803ABCB03382}" presName="node" presStyleLbl="node1" presStyleIdx="3" presStyleCnt="5" custLinFactX="-99398" custLinFactNeighborX="-100000" custLinFactNeighborY="78523">
        <dgm:presLayoutVars>
          <dgm:bulletEnabled val="1"/>
        </dgm:presLayoutVars>
      </dgm:prSet>
      <dgm:spPr/>
      <dgm:t>
        <a:bodyPr/>
        <a:lstStyle/>
        <a:p>
          <a:endParaRPr lang="zh-TW" altLang="en-US"/>
        </a:p>
      </dgm:t>
    </dgm:pt>
    <dgm:pt modelId="{ED979217-4C02-45DD-8684-086C90B17A45}" type="pres">
      <dgm:prSet presAssocID="{2CFB3D3A-2CD7-41D2-AE92-5489D134C7CE}" presName="sibTrans" presStyleLbl="sibTrans2D1" presStyleIdx="3" presStyleCnt="4"/>
      <dgm:spPr/>
      <dgm:t>
        <a:bodyPr/>
        <a:lstStyle/>
        <a:p>
          <a:endParaRPr lang="zh-TW" altLang="en-US"/>
        </a:p>
      </dgm:t>
    </dgm:pt>
    <dgm:pt modelId="{EECFEF4D-4AAF-4062-8139-8F99651F051B}" type="pres">
      <dgm:prSet presAssocID="{2CFB3D3A-2CD7-41D2-AE92-5489D134C7CE}" presName="connectorText" presStyleLbl="sibTrans2D1" presStyleIdx="3" presStyleCnt="4"/>
      <dgm:spPr/>
      <dgm:t>
        <a:bodyPr/>
        <a:lstStyle/>
        <a:p>
          <a:endParaRPr lang="zh-TW" altLang="en-US"/>
        </a:p>
      </dgm:t>
    </dgm:pt>
    <dgm:pt modelId="{681FFFA9-3EFE-4B18-87E4-019792FBEDB7}" type="pres">
      <dgm:prSet presAssocID="{8579200C-7A33-4AC0-B597-50327F0AFD09}" presName="node" presStyleLbl="node1" presStyleIdx="4" presStyleCnt="5" custLinFactX="-300000" custLinFactNeighborX="-307776" custLinFactNeighborY="78523">
        <dgm:presLayoutVars>
          <dgm:bulletEnabled val="1"/>
        </dgm:presLayoutVars>
      </dgm:prSet>
      <dgm:spPr/>
      <dgm:t>
        <a:bodyPr/>
        <a:lstStyle/>
        <a:p>
          <a:endParaRPr lang="zh-TW" altLang="en-US"/>
        </a:p>
      </dgm:t>
    </dgm:pt>
  </dgm:ptLst>
  <dgm:cxnLst>
    <dgm:cxn modelId="{9E78736F-EBDE-43D9-B573-0EF07ED8949A}" type="presOf" srcId="{8579200C-7A33-4AC0-B597-50327F0AFD09}" destId="{681FFFA9-3EFE-4B18-87E4-019792FBEDB7}" srcOrd="0" destOrd="0" presId="urn:microsoft.com/office/officeart/2005/8/layout/process1"/>
    <dgm:cxn modelId="{DBA173B3-D700-4ED4-98FB-9ED51C5DDC34}" srcId="{EAEBFE66-AA60-473D-B6FE-64EA8EC81CC6}" destId="{E82B532E-9054-42C0-A5DA-15311824F57A}" srcOrd="1" destOrd="0" parTransId="{7917B30B-BFA1-4F8A-BC13-FCF498AC8109}" sibTransId="{ECFEC457-96AA-4BC0-B7ED-7C5E592B9E09}"/>
    <dgm:cxn modelId="{9FB6707D-878D-4A49-9369-309464136B5E}" type="presOf" srcId="{33A3A32B-95DA-4743-AFA7-D30D01411971}" destId="{E96A4C42-541E-4973-81B9-5B7993E18AF1}" srcOrd="0" destOrd="0" presId="urn:microsoft.com/office/officeart/2005/8/layout/process1"/>
    <dgm:cxn modelId="{A20E30B2-CBB7-49E5-A3E2-862902AA5A69}" type="presOf" srcId="{27CD8E82-C66A-4B6C-A51D-C0935A74C0BE}" destId="{33A15AB5-EC5B-488C-8957-5AAD82D61D1E}" srcOrd="0" destOrd="0" presId="urn:microsoft.com/office/officeart/2005/8/layout/process1"/>
    <dgm:cxn modelId="{F1C7B900-6A98-48C1-A7A2-676CB9B5F89C}" type="presOf" srcId="{E82B532E-9054-42C0-A5DA-15311824F57A}" destId="{73832950-16BE-4E44-B020-808B5E4DE8F6}" srcOrd="0" destOrd="0" presId="urn:microsoft.com/office/officeart/2005/8/layout/process1"/>
    <dgm:cxn modelId="{88630920-D287-4981-9CD5-F8ABE84E7115}" type="presOf" srcId="{94F9435D-5B03-461C-ABC5-803ABCB03382}" destId="{0587D1AC-BCC6-42F8-96C3-D2BFAEDFEC76}" srcOrd="0" destOrd="0" presId="urn:microsoft.com/office/officeart/2005/8/layout/process1"/>
    <dgm:cxn modelId="{FDB079C7-9908-4445-AC9A-75EF573CED2F}" type="presOf" srcId="{ECFEC457-96AA-4BC0-B7ED-7C5E592B9E09}" destId="{6514BE59-85A2-400C-95FE-8CCF192E19BA}" srcOrd="0" destOrd="0" presId="urn:microsoft.com/office/officeart/2005/8/layout/process1"/>
    <dgm:cxn modelId="{8ED5A240-64BC-4C45-B6BB-DFB910D5E907}" type="presOf" srcId="{B0898286-76EC-4A88-AB5B-8BC132C6C1F3}" destId="{E0E526C7-340A-43D4-82BB-55DAF0C17CB4}" srcOrd="1" destOrd="0" presId="urn:microsoft.com/office/officeart/2005/8/layout/process1"/>
    <dgm:cxn modelId="{592D2A76-D41C-4DA1-9133-758740233B1F}" srcId="{EAEBFE66-AA60-473D-B6FE-64EA8EC81CC6}" destId="{27CD8E82-C66A-4B6C-A51D-C0935A74C0BE}" srcOrd="0" destOrd="0" parTransId="{933B122D-52E8-4F44-B0C9-21B27AACA3BB}" sibTransId="{595F1FC1-24B3-4FD2-846D-A3C7B441EDF8}"/>
    <dgm:cxn modelId="{73FAC851-8BA0-483E-A777-7C44BF761DFB}" srcId="{EAEBFE66-AA60-473D-B6FE-64EA8EC81CC6}" destId="{33A3A32B-95DA-4743-AFA7-D30D01411971}" srcOrd="2" destOrd="0" parTransId="{2D820F90-0291-442C-8D53-BE453C85D054}" sibTransId="{B0898286-76EC-4A88-AB5B-8BC132C6C1F3}"/>
    <dgm:cxn modelId="{E9741AE0-9DB3-4340-B7E9-56395D3CF9CB}" type="presOf" srcId="{ECFEC457-96AA-4BC0-B7ED-7C5E592B9E09}" destId="{A9E4D3B0-E6DE-4DCB-BDA4-326EC25A87A3}" srcOrd="1" destOrd="0" presId="urn:microsoft.com/office/officeart/2005/8/layout/process1"/>
    <dgm:cxn modelId="{F9265105-6CA9-4D39-961C-1E7CD5938A65}" type="presOf" srcId="{2CFB3D3A-2CD7-41D2-AE92-5489D134C7CE}" destId="{EECFEF4D-4AAF-4062-8139-8F99651F051B}" srcOrd="1" destOrd="0" presId="urn:microsoft.com/office/officeart/2005/8/layout/process1"/>
    <dgm:cxn modelId="{1010F08C-11FE-4040-8745-77DB924C98AF}" srcId="{EAEBFE66-AA60-473D-B6FE-64EA8EC81CC6}" destId="{94F9435D-5B03-461C-ABC5-803ABCB03382}" srcOrd="3" destOrd="0" parTransId="{7113B41E-8143-4DD6-A41A-0E4D63D2A162}" sibTransId="{2CFB3D3A-2CD7-41D2-AE92-5489D134C7CE}"/>
    <dgm:cxn modelId="{EDDD2077-3A56-47AA-866E-EA0A73E1B661}" type="presOf" srcId="{2CFB3D3A-2CD7-41D2-AE92-5489D134C7CE}" destId="{ED979217-4C02-45DD-8684-086C90B17A45}" srcOrd="0" destOrd="0" presId="urn:microsoft.com/office/officeart/2005/8/layout/process1"/>
    <dgm:cxn modelId="{8D9ECE27-798B-45BB-86A0-0A4329DD8E02}" type="presOf" srcId="{EAEBFE66-AA60-473D-B6FE-64EA8EC81CC6}" destId="{4F3F4D58-3F7D-4DBE-8C1F-7B7A5D3ACFF6}" srcOrd="0" destOrd="0" presId="urn:microsoft.com/office/officeart/2005/8/layout/process1"/>
    <dgm:cxn modelId="{65395C9B-4213-4230-981A-E9CAFC91C83D}" type="presOf" srcId="{595F1FC1-24B3-4FD2-846D-A3C7B441EDF8}" destId="{66892187-32D6-49AD-93C5-90D0D38164D2}" srcOrd="0" destOrd="0" presId="urn:microsoft.com/office/officeart/2005/8/layout/process1"/>
    <dgm:cxn modelId="{5A3059B8-B873-4992-B17F-AC4021283641}" type="presOf" srcId="{B0898286-76EC-4A88-AB5B-8BC132C6C1F3}" destId="{5A4AF43D-F4CA-45D0-AB04-E4F53ED6F144}" srcOrd="0" destOrd="0" presId="urn:microsoft.com/office/officeart/2005/8/layout/process1"/>
    <dgm:cxn modelId="{57220431-0CCA-4D30-A06E-68722E8B80E4}" srcId="{EAEBFE66-AA60-473D-B6FE-64EA8EC81CC6}" destId="{8579200C-7A33-4AC0-B597-50327F0AFD09}" srcOrd="4" destOrd="0" parTransId="{7B965CBB-CC29-4125-BA78-EBF5B19C8601}" sibTransId="{49A93C19-1D05-46DF-8BFB-349B92686BB0}"/>
    <dgm:cxn modelId="{6FF7AAEE-5B81-4BB7-AADD-F290FA777F86}" type="presOf" srcId="{595F1FC1-24B3-4FD2-846D-A3C7B441EDF8}" destId="{8FB8CB46-793F-42D1-A6E8-D38F8B65E6B1}" srcOrd="1" destOrd="0" presId="urn:microsoft.com/office/officeart/2005/8/layout/process1"/>
    <dgm:cxn modelId="{FDC487D0-0993-40B8-A4B5-100792378B94}" type="presParOf" srcId="{4F3F4D58-3F7D-4DBE-8C1F-7B7A5D3ACFF6}" destId="{33A15AB5-EC5B-488C-8957-5AAD82D61D1E}" srcOrd="0" destOrd="0" presId="urn:microsoft.com/office/officeart/2005/8/layout/process1"/>
    <dgm:cxn modelId="{49EE153E-BBC0-496C-B12C-9716FBFC4AFF}" type="presParOf" srcId="{4F3F4D58-3F7D-4DBE-8C1F-7B7A5D3ACFF6}" destId="{66892187-32D6-49AD-93C5-90D0D38164D2}" srcOrd="1" destOrd="0" presId="urn:microsoft.com/office/officeart/2005/8/layout/process1"/>
    <dgm:cxn modelId="{DA24EACE-1E3E-4B98-AA66-EB6302E831A1}" type="presParOf" srcId="{66892187-32D6-49AD-93C5-90D0D38164D2}" destId="{8FB8CB46-793F-42D1-A6E8-D38F8B65E6B1}" srcOrd="0" destOrd="0" presId="urn:microsoft.com/office/officeart/2005/8/layout/process1"/>
    <dgm:cxn modelId="{1438DA30-B142-4E0A-A455-305908153634}" type="presParOf" srcId="{4F3F4D58-3F7D-4DBE-8C1F-7B7A5D3ACFF6}" destId="{73832950-16BE-4E44-B020-808B5E4DE8F6}" srcOrd="2" destOrd="0" presId="urn:microsoft.com/office/officeart/2005/8/layout/process1"/>
    <dgm:cxn modelId="{C3E5DEB6-BC38-4ECD-8EDB-EFB0BD94533A}" type="presParOf" srcId="{4F3F4D58-3F7D-4DBE-8C1F-7B7A5D3ACFF6}" destId="{6514BE59-85A2-400C-95FE-8CCF192E19BA}" srcOrd="3" destOrd="0" presId="urn:microsoft.com/office/officeart/2005/8/layout/process1"/>
    <dgm:cxn modelId="{290BAE34-5489-4B0A-8BB0-0DA81AE9E204}" type="presParOf" srcId="{6514BE59-85A2-400C-95FE-8CCF192E19BA}" destId="{A9E4D3B0-E6DE-4DCB-BDA4-326EC25A87A3}" srcOrd="0" destOrd="0" presId="urn:microsoft.com/office/officeart/2005/8/layout/process1"/>
    <dgm:cxn modelId="{B1C7BA00-0EB3-4367-B40F-EED0C0B8D489}" type="presParOf" srcId="{4F3F4D58-3F7D-4DBE-8C1F-7B7A5D3ACFF6}" destId="{E96A4C42-541E-4973-81B9-5B7993E18AF1}" srcOrd="4" destOrd="0" presId="urn:microsoft.com/office/officeart/2005/8/layout/process1"/>
    <dgm:cxn modelId="{2D17C0F5-FE0D-4F85-8BDC-DF44E74EBA26}" type="presParOf" srcId="{4F3F4D58-3F7D-4DBE-8C1F-7B7A5D3ACFF6}" destId="{5A4AF43D-F4CA-45D0-AB04-E4F53ED6F144}" srcOrd="5" destOrd="0" presId="urn:microsoft.com/office/officeart/2005/8/layout/process1"/>
    <dgm:cxn modelId="{CB693FCA-BC53-40F8-90A0-7EDD186AFF14}" type="presParOf" srcId="{5A4AF43D-F4CA-45D0-AB04-E4F53ED6F144}" destId="{E0E526C7-340A-43D4-82BB-55DAF0C17CB4}" srcOrd="0" destOrd="0" presId="urn:microsoft.com/office/officeart/2005/8/layout/process1"/>
    <dgm:cxn modelId="{35510177-1507-416F-883F-29EA83E53F4D}" type="presParOf" srcId="{4F3F4D58-3F7D-4DBE-8C1F-7B7A5D3ACFF6}" destId="{0587D1AC-BCC6-42F8-96C3-D2BFAEDFEC76}" srcOrd="6" destOrd="0" presId="urn:microsoft.com/office/officeart/2005/8/layout/process1"/>
    <dgm:cxn modelId="{0A4E8E54-577E-4411-9E59-B46FD229593D}" type="presParOf" srcId="{4F3F4D58-3F7D-4DBE-8C1F-7B7A5D3ACFF6}" destId="{ED979217-4C02-45DD-8684-086C90B17A45}" srcOrd="7" destOrd="0" presId="urn:microsoft.com/office/officeart/2005/8/layout/process1"/>
    <dgm:cxn modelId="{7DB74E51-0D34-4624-95F3-A1F52ACA571D}" type="presParOf" srcId="{ED979217-4C02-45DD-8684-086C90B17A45}" destId="{EECFEF4D-4AAF-4062-8139-8F99651F051B}" srcOrd="0" destOrd="0" presId="urn:microsoft.com/office/officeart/2005/8/layout/process1"/>
    <dgm:cxn modelId="{65FF5C6C-A18A-4725-91E9-35C4D1A31F10}" type="presParOf" srcId="{4F3F4D58-3F7D-4DBE-8C1F-7B7A5D3ACFF6}" destId="{681FFFA9-3EFE-4B18-87E4-019792FBEDB7}"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3DD35C-D520-493E-8DFD-B8D8E20CA057}" type="doc">
      <dgm:prSet loTypeId="urn:microsoft.com/office/officeart/2009/3/layout/StepUpProcess" loCatId="process" qsTypeId="urn:microsoft.com/office/officeart/2005/8/quickstyle/simple1" qsCatId="simple" csTypeId="urn:microsoft.com/office/officeart/2005/8/colors/colorful1" csCatId="colorful"/>
      <dgm:spPr/>
      <dgm:t>
        <a:bodyPr/>
        <a:lstStyle/>
        <a:p>
          <a:endParaRPr lang="zh-TW" altLang="en-US"/>
        </a:p>
      </dgm:t>
    </dgm:pt>
    <dgm:pt modelId="{25373C9C-E780-401D-8DE7-65BC1BDDE109}">
      <dgm:prSet custT="1"/>
      <dgm:spPr/>
      <dgm:t>
        <a:bodyPr/>
        <a:lstStyle/>
        <a:p>
          <a:pPr rtl="0"/>
          <a:r>
            <a:rPr lang="zh-TW" altLang="en-US" sz="2000" b="1" baseline="0" dirty="0" smtClean="0">
              <a:latin typeface="微軟正黑體" panose="020B0604030504040204" pitchFamily="34" charset="-120"/>
              <a:ea typeface="微軟正黑體" panose="020B0604030504040204" pitchFamily="34" charset="-120"/>
            </a:rPr>
            <a:t>感知層</a:t>
          </a:r>
          <a:endParaRPr lang="zh-TW" altLang="en-US" sz="2000" baseline="0" dirty="0">
            <a:latin typeface="微軟正黑體" panose="020B0604030504040204" pitchFamily="34" charset="-120"/>
            <a:ea typeface="微軟正黑體" panose="020B0604030504040204" pitchFamily="34" charset="-120"/>
          </a:endParaRPr>
        </a:p>
      </dgm:t>
    </dgm:pt>
    <dgm:pt modelId="{5AD2A3F3-2553-4BA8-A078-64C8AD9A0F95}" type="parTrans" cxnId="{65ED5ABD-C196-4E6B-8BEA-F55FBED59F9C}">
      <dgm:prSet/>
      <dgm:spPr/>
      <dgm:t>
        <a:bodyPr/>
        <a:lstStyle/>
        <a:p>
          <a:endParaRPr lang="zh-TW" altLang="en-US" sz="2000"/>
        </a:p>
      </dgm:t>
    </dgm:pt>
    <dgm:pt modelId="{8E788F48-6FEF-420C-865B-1AAD39D6AAEF}" type="sibTrans" cxnId="{65ED5ABD-C196-4E6B-8BEA-F55FBED59F9C}">
      <dgm:prSet/>
      <dgm:spPr/>
      <dgm:t>
        <a:bodyPr/>
        <a:lstStyle/>
        <a:p>
          <a:endParaRPr lang="zh-TW" altLang="en-US" sz="2000"/>
        </a:p>
      </dgm:t>
    </dgm:pt>
    <dgm:pt modelId="{6845A076-5543-421F-B3FF-73C120478B71}">
      <dgm:prSet custT="1"/>
      <dgm:spPr/>
      <dgm:t>
        <a:bodyPr/>
        <a:lstStyle/>
        <a:p>
          <a:pPr rtl="0"/>
          <a:r>
            <a:rPr lang="zh-TW" altLang="en-US" sz="2000" b="1" baseline="0" dirty="0" smtClean="0">
              <a:latin typeface="微軟正黑體" panose="020B0604030504040204" pitchFamily="34" charset="-120"/>
              <a:ea typeface="微軟正黑體" panose="020B0604030504040204" pitchFamily="34" charset="-120"/>
            </a:rPr>
            <a:t>資料的提供者</a:t>
          </a:r>
          <a:endParaRPr lang="zh-TW" altLang="en-US" sz="2000" baseline="0" dirty="0">
            <a:latin typeface="微軟正黑體" panose="020B0604030504040204" pitchFamily="34" charset="-120"/>
            <a:ea typeface="微軟正黑體" panose="020B0604030504040204" pitchFamily="34" charset="-120"/>
          </a:endParaRPr>
        </a:p>
      </dgm:t>
    </dgm:pt>
    <dgm:pt modelId="{A126CAF0-518A-46AD-8FDD-AEB1AE932E66}" type="parTrans" cxnId="{86D6F0CA-D55B-4B14-8AD9-B337FF296197}">
      <dgm:prSet/>
      <dgm:spPr/>
      <dgm:t>
        <a:bodyPr/>
        <a:lstStyle/>
        <a:p>
          <a:endParaRPr lang="zh-TW" altLang="en-US" sz="2000"/>
        </a:p>
      </dgm:t>
    </dgm:pt>
    <dgm:pt modelId="{ECB8529C-7E63-4723-9D56-CB402CFDFE8E}" type="sibTrans" cxnId="{86D6F0CA-D55B-4B14-8AD9-B337FF296197}">
      <dgm:prSet/>
      <dgm:spPr/>
      <dgm:t>
        <a:bodyPr/>
        <a:lstStyle/>
        <a:p>
          <a:endParaRPr lang="zh-TW" altLang="en-US" sz="2000"/>
        </a:p>
      </dgm:t>
    </dgm:pt>
    <dgm:pt modelId="{2A555153-462A-4D8D-B1E4-8C9399CEA77C}">
      <dgm:prSet custT="1"/>
      <dgm:spPr/>
      <dgm:t>
        <a:bodyPr/>
        <a:lstStyle/>
        <a:p>
          <a:pPr rtl="0"/>
          <a:r>
            <a:rPr lang="zh-TW" altLang="en-US" sz="2000" b="1" baseline="0" dirty="0" smtClean="0">
              <a:latin typeface="微軟正黑體" panose="020B0604030504040204" pitchFamily="34" charset="-120"/>
              <a:ea typeface="微軟正黑體" panose="020B0604030504040204" pitchFamily="34" charset="-120"/>
            </a:rPr>
            <a:t>網路層</a:t>
          </a:r>
          <a:endParaRPr lang="zh-TW" altLang="en-US" sz="2000" baseline="0" dirty="0">
            <a:latin typeface="微軟正黑體" panose="020B0604030504040204" pitchFamily="34" charset="-120"/>
            <a:ea typeface="微軟正黑體" panose="020B0604030504040204" pitchFamily="34" charset="-120"/>
          </a:endParaRPr>
        </a:p>
      </dgm:t>
    </dgm:pt>
    <dgm:pt modelId="{525FB30D-0C3F-4B8C-84B0-AA1646219990}" type="parTrans" cxnId="{EA35DD9F-362F-4123-AB52-0AEB1453CCA9}">
      <dgm:prSet/>
      <dgm:spPr/>
      <dgm:t>
        <a:bodyPr/>
        <a:lstStyle/>
        <a:p>
          <a:endParaRPr lang="zh-TW" altLang="en-US" sz="2000"/>
        </a:p>
      </dgm:t>
    </dgm:pt>
    <dgm:pt modelId="{50A619E9-2108-47E3-9BF3-26B6BE3E3168}" type="sibTrans" cxnId="{EA35DD9F-362F-4123-AB52-0AEB1453CCA9}">
      <dgm:prSet/>
      <dgm:spPr/>
      <dgm:t>
        <a:bodyPr/>
        <a:lstStyle/>
        <a:p>
          <a:endParaRPr lang="zh-TW" altLang="en-US" sz="2000"/>
        </a:p>
      </dgm:t>
    </dgm:pt>
    <dgm:pt modelId="{AC888BBA-3BE1-42CB-AC1D-3710E2EC27C2}">
      <dgm:prSet custT="1"/>
      <dgm:spPr/>
      <dgm:t>
        <a:bodyPr/>
        <a:lstStyle/>
        <a:p>
          <a:pPr rtl="0"/>
          <a:r>
            <a:rPr lang="zh-TW" altLang="en-US" sz="2000" b="1" baseline="0" dirty="0" smtClean="0">
              <a:latin typeface="微軟正黑體" panose="020B0604030504040204" pitchFamily="34" charset="-120"/>
              <a:ea typeface="微軟正黑體" panose="020B0604030504040204" pitchFamily="34" charset="-120"/>
            </a:rPr>
            <a:t>負責資料的傳輸</a:t>
          </a:r>
          <a:endParaRPr lang="zh-TW" altLang="en-US" sz="2000" baseline="0" dirty="0">
            <a:latin typeface="微軟正黑體" panose="020B0604030504040204" pitchFamily="34" charset="-120"/>
            <a:ea typeface="微軟正黑體" panose="020B0604030504040204" pitchFamily="34" charset="-120"/>
          </a:endParaRPr>
        </a:p>
      </dgm:t>
    </dgm:pt>
    <dgm:pt modelId="{3482E5FA-CC85-4604-BE15-14DE98C1FE56}" type="parTrans" cxnId="{66E329FF-3434-48D8-8B52-5025E46613B8}">
      <dgm:prSet/>
      <dgm:spPr/>
      <dgm:t>
        <a:bodyPr/>
        <a:lstStyle/>
        <a:p>
          <a:endParaRPr lang="zh-TW" altLang="en-US" sz="2000"/>
        </a:p>
      </dgm:t>
    </dgm:pt>
    <dgm:pt modelId="{0F6BE368-2365-4746-BC3E-76B4A06E8179}" type="sibTrans" cxnId="{66E329FF-3434-48D8-8B52-5025E46613B8}">
      <dgm:prSet/>
      <dgm:spPr/>
      <dgm:t>
        <a:bodyPr/>
        <a:lstStyle/>
        <a:p>
          <a:endParaRPr lang="zh-TW" altLang="en-US" sz="2000"/>
        </a:p>
      </dgm:t>
    </dgm:pt>
    <dgm:pt modelId="{266814D9-7D22-4F24-8D91-7C689CE899A0}">
      <dgm:prSet custT="1"/>
      <dgm:spPr/>
      <dgm:t>
        <a:bodyPr/>
        <a:lstStyle/>
        <a:p>
          <a:pPr rtl="0"/>
          <a:r>
            <a:rPr lang="zh-TW" altLang="en-US" sz="2000" b="1" baseline="0" dirty="0" smtClean="0">
              <a:latin typeface="微軟正黑體" panose="020B0604030504040204" pitchFamily="34" charset="-120"/>
              <a:ea typeface="微軟正黑體" panose="020B0604030504040204" pitchFamily="34" charset="-120"/>
            </a:rPr>
            <a:t>應用層</a:t>
          </a:r>
          <a:endParaRPr lang="zh-TW" altLang="en-US" sz="2000" baseline="0" dirty="0">
            <a:latin typeface="微軟正黑體" panose="020B0604030504040204" pitchFamily="34" charset="-120"/>
            <a:ea typeface="微軟正黑體" panose="020B0604030504040204" pitchFamily="34" charset="-120"/>
          </a:endParaRPr>
        </a:p>
      </dgm:t>
    </dgm:pt>
    <dgm:pt modelId="{B48CAE3B-DA87-412D-AF7E-49472EC1D64A}" type="parTrans" cxnId="{88CABD9B-682B-4077-80E4-F220515EBC9D}">
      <dgm:prSet/>
      <dgm:spPr/>
      <dgm:t>
        <a:bodyPr/>
        <a:lstStyle/>
        <a:p>
          <a:endParaRPr lang="zh-TW" altLang="en-US" sz="2000"/>
        </a:p>
      </dgm:t>
    </dgm:pt>
    <dgm:pt modelId="{A1926F3E-5C0B-4728-AF92-7226CB263AA9}" type="sibTrans" cxnId="{88CABD9B-682B-4077-80E4-F220515EBC9D}">
      <dgm:prSet/>
      <dgm:spPr/>
      <dgm:t>
        <a:bodyPr/>
        <a:lstStyle/>
        <a:p>
          <a:endParaRPr lang="zh-TW" altLang="en-US" sz="2000"/>
        </a:p>
      </dgm:t>
    </dgm:pt>
    <dgm:pt modelId="{B9FB5825-BBEB-40A1-8425-6E17D5CF95F4}">
      <dgm:prSet custT="1"/>
      <dgm:spPr/>
      <dgm:t>
        <a:bodyPr/>
        <a:lstStyle/>
        <a:p>
          <a:pPr rtl="0"/>
          <a:r>
            <a:rPr lang="zh-TW" altLang="en-US" sz="2000" b="1" baseline="0" dirty="0" smtClean="0">
              <a:latin typeface="微軟正黑體" panose="020B0604030504040204" pitchFamily="34" charset="-120"/>
              <a:ea typeface="微軟正黑體" panose="020B0604030504040204" pitchFamily="34" charset="-120"/>
            </a:rPr>
            <a:t>針對搜集回來的資料，進行不同的專業應用。</a:t>
          </a:r>
          <a:endParaRPr lang="zh-TW" altLang="en-US" sz="2000" baseline="0" dirty="0">
            <a:latin typeface="微軟正黑體" panose="020B0604030504040204" pitchFamily="34" charset="-120"/>
            <a:ea typeface="微軟正黑體" panose="020B0604030504040204" pitchFamily="34" charset="-120"/>
          </a:endParaRPr>
        </a:p>
      </dgm:t>
    </dgm:pt>
    <dgm:pt modelId="{903712EC-2EA7-4DD9-B1E9-9D5C8B42C51B}" type="parTrans" cxnId="{56CBD22E-1543-48B0-9EBE-3772C3015669}">
      <dgm:prSet/>
      <dgm:spPr/>
      <dgm:t>
        <a:bodyPr/>
        <a:lstStyle/>
        <a:p>
          <a:endParaRPr lang="zh-TW" altLang="en-US" sz="2000"/>
        </a:p>
      </dgm:t>
    </dgm:pt>
    <dgm:pt modelId="{91D9A23B-361C-406C-97A0-B885B99FD25A}" type="sibTrans" cxnId="{56CBD22E-1543-48B0-9EBE-3772C3015669}">
      <dgm:prSet/>
      <dgm:spPr/>
      <dgm:t>
        <a:bodyPr/>
        <a:lstStyle/>
        <a:p>
          <a:endParaRPr lang="zh-TW" altLang="en-US" sz="2000"/>
        </a:p>
      </dgm:t>
    </dgm:pt>
    <dgm:pt modelId="{8AD9844D-79A5-4D07-B990-ACEA09E704C5}" type="pres">
      <dgm:prSet presAssocID="{3F3DD35C-D520-493E-8DFD-B8D8E20CA057}" presName="rootnode" presStyleCnt="0">
        <dgm:presLayoutVars>
          <dgm:chMax/>
          <dgm:chPref/>
          <dgm:dir/>
          <dgm:animLvl val="lvl"/>
        </dgm:presLayoutVars>
      </dgm:prSet>
      <dgm:spPr/>
      <dgm:t>
        <a:bodyPr/>
        <a:lstStyle/>
        <a:p>
          <a:endParaRPr lang="zh-TW" altLang="en-US"/>
        </a:p>
      </dgm:t>
    </dgm:pt>
    <dgm:pt modelId="{94521A63-9093-49DD-B6E4-910D992ADE93}" type="pres">
      <dgm:prSet presAssocID="{25373C9C-E780-401D-8DE7-65BC1BDDE109}" presName="composite" presStyleCnt="0"/>
      <dgm:spPr/>
    </dgm:pt>
    <dgm:pt modelId="{22CD5A25-D9A4-446C-BE28-2EB419DE8CC2}" type="pres">
      <dgm:prSet presAssocID="{25373C9C-E780-401D-8DE7-65BC1BDDE109}" presName="LShape" presStyleLbl="alignNode1" presStyleIdx="0" presStyleCnt="5"/>
      <dgm:spPr/>
    </dgm:pt>
    <dgm:pt modelId="{1FECD42E-6A86-4E77-B7CB-E85999B314CA}" type="pres">
      <dgm:prSet presAssocID="{25373C9C-E780-401D-8DE7-65BC1BDDE109}" presName="ParentText" presStyleLbl="revTx" presStyleIdx="0" presStyleCnt="3">
        <dgm:presLayoutVars>
          <dgm:chMax val="0"/>
          <dgm:chPref val="0"/>
          <dgm:bulletEnabled val="1"/>
        </dgm:presLayoutVars>
      </dgm:prSet>
      <dgm:spPr/>
      <dgm:t>
        <a:bodyPr/>
        <a:lstStyle/>
        <a:p>
          <a:endParaRPr lang="zh-TW" altLang="en-US"/>
        </a:p>
      </dgm:t>
    </dgm:pt>
    <dgm:pt modelId="{20ED6AFC-B074-401B-9B05-6F23A203A601}" type="pres">
      <dgm:prSet presAssocID="{25373C9C-E780-401D-8DE7-65BC1BDDE109}" presName="Triangle" presStyleLbl="alignNode1" presStyleIdx="1" presStyleCnt="5"/>
      <dgm:spPr/>
    </dgm:pt>
    <dgm:pt modelId="{A6BCA25C-F20C-4012-A2CF-D5C22974649C}" type="pres">
      <dgm:prSet presAssocID="{8E788F48-6FEF-420C-865B-1AAD39D6AAEF}" presName="sibTrans" presStyleCnt="0"/>
      <dgm:spPr/>
    </dgm:pt>
    <dgm:pt modelId="{F57E989B-520F-4C0A-9220-9927D9D3113A}" type="pres">
      <dgm:prSet presAssocID="{8E788F48-6FEF-420C-865B-1AAD39D6AAEF}" presName="space" presStyleCnt="0"/>
      <dgm:spPr/>
    </dgm:pt>
    <dgm:pt modelId="{283D1D80-30C9-4745-B282-53ECA0C815EB}" type="pres">
      <dgm:prSet presAssocID="{2A555153-462A-4D8D-B1E4-8C9399CEA77C}" presName="composite" presStyleCnt="0"/>
      <dgm:spPr/>
    </dgm:pt>
    <dgm:pt modelId="{7AD50954-5770-4DC0-96E6-762D7181B822}" type="pres">
      <dgm:prSet presAssocID="{2A555153-462A-4D8D-B1E4-8C9399CEA77C}" presName="LShape" presStyleLbl="alignNode1" presStyleIdx="2" presStyleCnt="5"/>
      <dgm:spPr/>
    </dgm:pt>
    <dgm:pt modelId="{B2906FF2-2686-4156-9E87-DBA2E536FDA8}" type="pres">
      <dgm:prSet presAssocID="{2A555153-462A-4D8D-B1E4-8C9399CEA77C}" presName="ParentText" presStyleLbl="revTx" presStyleIdx="1" presStyleCnt="3">
        <dgm:presLayoutVars>
          <dgm:chMax val="0"/>
          <dgm:chPref val="0"/>
          <dgm:bulletEnabled val="1"/>
        </dgm:presLayoutVars>
      </dgm:prSet>
      <dgm:spPr/>
      <dgm:t>
        <a:bodyPr/>
        <a:lstStyle/>
        <a:p>
          <a:endParaRPr lang="zh-TW" altLang="en-US"/>
        </a:p>
      </dgm:t>
    </dgm:pt>
    <dgm:pt modelId="{614CF2D6-8291-4A49-87B0-252C2B02E677}" type="pres">
      <dgm:prSet presAssocID="{2A555153-462A-4D8D-B1E4-8C9399CEA77C}" presName="Triangle" presStyleLbl="alignNode1" presStyleIdx="3" presStyleCnt="5"/>
      <dgm:spPr/>
    </dgm:pt>
    <dgm:pt modelId="{E08AC045-EA99-41AD-A120-0CBF33954F82}" type="pres">
      <dgm:prSet presAssocID="{50A619E9-2108-47E3-9BF3-26B6BE3E3168}" presName="sibTrans" presStyleCnt="0"/>
      <dgm:spPr/>
    </dgm:pt>
    <dgm:pt modelId="{815BBFAF-2B2B-45CD-87A2-86E494AB9826}" type="pres">
      <dgm:prSet presAssocID="{50A619E9-2108-47E3-9BF3-26B6BE3E3168}" presName="space" presStyleCnt="0"/>
      <dgm:spPr/>
    </dgm:pt>
    <dgm:pt modelId="{89311711-B333-4FD4-9F45-C07F09D934AA}" type="pres">
      <dgm:prSet presAssocID="{266814D9-7D22-4F24-8D91-7C689CE899A0}" presName="composite" presStyleCnt="0"/>
      <dgm:spPr/>
    </dgm:pt>
    <dgm:pt modelId="{801AAEB8-B83C-4ADB-9EDB-60F63898A353}" type="pres">
      <dgm:prSet presAssocID="{266814D9-7D22-4F24-8D91-7C689CE899A0}" presName="LShape" presStyleLbl="alignNode1" presStyleIdx="4" presStyleCnt="5"/>
      <dgm:spPr/>
    </dgm:pt>
    <dgm:pt modelId="{3A62DD41-2DBE-4958-8B70-CAE92E4858FD}" type="pres">
      <dgm:prSet presAssocID="{266814D9-7D22-4F24-8D91-7C689CE899A0}" presName="ParentText" presStyleLbl="revTx" presStyleIdx="2" presStyleCnt="3">
        <dgm:presLayoutVars>
          <dgm:chMax val="0"/>
          <dgm:chPref val="0"/>
          <dgm:bulletEnabled val="1"/>
        </dgm:presLayoutVars>
      </dgm:prSet>
      <dgm:spPr/>
      <dgm:t>
        <a:bodyPr/>
        <a:lstStyle/>
        <a:p>
          <a:endParaRPr lang="zh-TW" altLang="en-US"/>
        </a:p>
      </dgm:t>
    </dgm:pt>
  </dgm:ptLst>
  <dgm:cxnLst>
    <dgm:cxn modelId="{431439CA-7DA3-454B-98C6-CFEAA7883AF4}" type="presOf" srcId="{AC888BBA-3BE1-42CB-AC1D-3710E2EC27C2}" destId="{B2906FF2-2686-4156-9E87-DBA2E536FDA8}" srcOrd="0" destOrd="1" presId="urn:microsoft.com/office/officeart/2009/3/layout/StepUpProcess"/>
    <dgm:cxn modelId="{F2AD0BE7-63B8-4EC2-868B-C129CBEAB1F5}" type="presOf" srcId="{6845A076-5543-421F-B3FF-73C120478B71}" destId="{1FECD42E-6A86-4E77-B7CB-E85999B314CA}" srcOrd="0" destOrd="1" presId="urn:microsoft.com/office/officeart/2009/3/layout/StepUpProcess"/>
    <dgm:cxn modelId="{65ED5ABD-C196-4E6B-8BEA-F55FBED59F9C}" srcId="{3F3DD35C-D520-493E-8DFD-B8D8E20CA057}" destId="{25373C9C-E780-401D-8DE7-65BC1BDDE109}" srcOrd="0" destOrd="0" parTransId="{5AD2A3F3-2553-4BA8-A078-64C8AD9A0F95}" sibTransId="{8E788F48-6FEF-420C-865B-1AAD39D6AAEF}"/>
    <dgm:cxn modelId="{DC85F9EA-68BE-42BC-860E-85FD77101182}" type="presOf" srcId="{2A555153-462A-4D8D-B1E4-8C9399CEA77C}" destId="{B2906FF2-2686-4156-9E87-DBA2E536FDA8}" srcOrd="0" destOrd="0" presId="urn:microsoft.com/office/officeart/2009/3/layout/StepUpProcess"/>
    <dgm:cxn modelId="{AFA7EAA6-C1D0-4FA1-B2DC-3347FC5821D3}" type="presOf" srcId="{B9FB5825-BBEB-40A1-8425-6E17D5CF95F4}" destId="{3A62DD41-2DBE-4958-8B70-CAE92E4858FD}" srcOrd="0" destOrd="1" presId="urn:microsoft.com/office/officeart/2009/3/layout/StepUpProcess"/>
    <dgm:cxn modelId="{56CBD22E-1543-48B0-9EBE-3772C3015669}" srcId="{266814D9-7D22-4F24-8D91-7C689CE899A0}" destId="{B9FB5825-BBEB-40A1-8425-6E17D5CF95F4}" srcOrd="0" destOrd="0" parTransId="{903712EC-2EA7-4DD9-B1E9-9D5C8B42C51B}" sibTransId="{91D9A23B-361C-406C-97A0-B885B99FD25A}"/>
    <dgm:cxn modelId="{7B23A505-4A8F-495D-8144-C99BF6EFDB2D}" type="presOf" srcId="{3F3DD35C-D520-493E-8DFD-B8D8E20CA057}" destId="{8AD9844D-79A5-4D07-B990-ACEA09E704C5}" srcOrd="0" destOrd="0" presId="urn:microsoft.com/office/officeart/2009/3/layout/StepUpProcess"/>
    <dgm:cxn modelId="{66E329FF-3434-48D8-8B52-5025E46613B8}" srcId="{2A555153-462A-4D8D-B1E4-8C9399CEA77C}" destId="{AC888BBA-3BE1-42CB-AC1D-3710E2EC27C2}" srcOrd="0" destOrd="0" parTransId="{3482E5FA-CC85-4604-BE15-14DE98C1FE56}" sibTransId="{0F6BE368-2365-4746-BC3E-76B4A06E8179}"/>
    <dgm:cxn modelId="{EA35DD9F-362F-4123-AB52-0AEB1453CCA9}" srcId="{3F3DD35C-D520-493E-8DFD-B8D8E20CA057}" destId="{2A555153-462A-4D8D-B1E4-8C9399CEA77C}" srcOrd="1" destOrd="0" parTransId="{525FB30D-0C3F-4B8C-84B0-AA1646219990}" sibTransId="{50A619E9-2108-47E3-9BF3-26B6BE3E3168}"/>
    <dgm:cxn modelId="{3014ED94-62E8-4DC3-8693-B57D4FEB7728}" type="presOf" srcId="{25373C9C-E780-401D-8DE7-65BC1BDDE109}" destId="{1FECD42E-6A86-4E77-B7CB-E85999B314CA}" srcOrd="0" destOrd="0" presId="urn:microsoft.com/office/officeart/2009/3/layout/StepUpProcess"/>
    <dgm:cxn modelId="{88CABD9B-682B-4077-80E4-F220515EBC9D}" srcId="{3F3DD35C-D520-493E-8DFD-B8D8E20CA057}" destId="{266814D9-7D22-4F24-8D91-7C689CE899A0}" srcOrd="2" destOrd="0" parTransId="{B48CAE3B-DA87-412D-AF7E-49472EC1D64A}" sibTransId="{A1926F3E-5C0B-4728-AF92-7226CB263AA9}"/>
    <dgm:cxn modelId="{773B0052-FDCE-4AEF-9F75-CA59FC13E5E5}" type="presOf" srcId="{266814D9-7D22-4F24-8D91-7C689CE899A0}" destId="{3A62DD41-2DBE-4958-8B70-CAE92E4858FD}" srcOrd="0" destOrd="0" presId="urn:microsoft.com/office/officeart/2009/3/layout/StepUpProcess"/>
    <dgm:cxn modelId="{86D6F0CA-D55B-4B14-8AD9-B337FF296197}" srcId="{25373C9C-E780-401D-8DE7-65BC1BDDE109}" destId="{6845A076-5543-421F-B3FF-73C120478B71}" srcOrd="0" destOrd="0" parTransId="{A126CAF0-518A-46AD-8FDD-AEB1AE932E66}" sibTransId="{ECB8529C-7E63-4723-9D56-CB402CFDFE8E}"/>
    <dgm:cxn modelId="{90279C1C-F091-4359-B0C6-73CE9A1783A9}" type="presParOf" srcId="{8AD9844D-79A5-4D07-B990-ACEA09E704C5}" destId="{94521A63-9093-49DD-B6E4-910D992ADE93}" srcOrd="0" destOrd="0" presId="urn:microsoft.com/office/officeart/2009/3/layout/StepUpProcess"/>
    <dgm:cxn modelId="{77C8F2B2-4C41-4B02-A307-A7CA16AAAC5C}" type="presParOf" srcId="{94521A63-9093-49DD-B6E4-910D992ADE93}" destId="{22CD5A25-D9A4-446C-BE28-2EB419DE8CC2}" srcOrd="0" destOrd="0" presId="urn:microsoft.com/office/officeart/2009/3/layout/StepUpProcess"/>
    <dgm:cxn modelId="{998409F3-C226-4527-8FB0-4890839D32FD}" type="presParOf" srcId="{94521A63-9093-49DD-B6E4-910D992ADE93}" destId="{1FECD42E-6A86-4E77-B7CB-E85999B314CA}" srcOrd="1" destOrd="0" presId="urn:microsoft.com/office/officeart/2009/3/layout/StepUpProcess"/>
    <dgm:cxn modelId="{F65283CB-15E4-4144-9FC0-0ED09A1C4A1D}" type="presParOf" srcId="{94521A63-9093-49DD-B6E4-910D992ADE93}" destId="{20ED6AFC-B074-401B-9B05-6F23A203A601}" srcOrd="2" destOrd="0" presId="urn:microsoft.com/office/officeart/2009/3/layout/StepUpProcess"/>
    <dgm:cxn modelId="{55F41DAC-845B-4D7E-8F06-E7E3F53303CC}" type="presParOf" srcId="{8AD9844D-79A5-4D07-B990-ACEA09E704C5}" destId="{A6BCA25C-F20C-4012-A2CF-D5C22974649C}" srcOrd="1" destOrd="0" presId="urn:microsoft.com/office/officeart/2009/3/layout/StepUpProcess"/>
    <dgm:cxn modelId="{52352FE0-7622-41F6-87A5-1E22F9E13126}" type="presParOf" srcId="{A6BCA25C-F20C-4012-A2CF-D5C22974649C}" destId="{F57E989B-520F-4C0A-9220-9927D9D3113A}" srcOrd="0" destOrd="0" presId="urn:microsoft.com/office/officeart/2009/3/layout/StepUpProcess"/>
    <dgm:cxn modelId="{2C2887C1-DC0E-4C9D-B5CE-60CD3D5A1464}" type="presParOf" srcId="{8AD9844D-79A5-4D07-B990-ACEA09E704C5}" destId="{283D1D80-30C9-4745-B282-53ECA0C815EB}" srcOrd="2" destOrd="0" presId="urn:microsoft.com/office/officeart/2009/3/layout/StepUpProcess"/>
    <dgm:cxn modelId="{31139E5D-394E-4146-8893-CBA5985D9407}" type="presParOf" srcId="{283D1D80-30C9-4745-B282-53ECA0C815EB}" destId="{7AD50954-5770-4DC0-96E6-762D7181B822}" srcOrd="0" destOrd="0" presId="urn:microsoft.com/office/officeart/2009/3/layout/StepUpProcess"/>
    <dgm:cxn modelId="{4E9D4721-DC04-46E1-A58C-FCF668D26A48}" type="presParOf" srcId="{283D1D80-30C9-4745-B282-53ECA0C815EB}" destId="{B2906FF2-2686-4156-9E87-DBA2E536FDA8}" srcOrd="1" destOrd="0" presId="urn:microsoft.com/office/officeart/2009/3/layout/StepUpProcess"/>
    <dgm:cxn modelId="{D60578AA-0A73-4987-A6E7-8B0BFC58F885}" type="presParOf" srcId="{283D1D80-30C9-4745-B282-53ECA0C815EB}" destId="{614CF2D6-8291-4A49-87B0-252C2B02E677}" srcOrd="2" destOrd="0" presId="urn:microsoft.com/office/officeart/2009/3/layout/StepUpProcess"/>
    <dgm:cxn modelId="{86A7B4AF-C163-4902-9704-5F29083F7538}" type="presParOf" srcId="{8AD9844D-79A5-4D07-B990-ACEA09E704C5}" destId="{E08AC045-EA99-41AD-A120-0CBF33954F82}" srcOrd="3" destOrd="0" presId="urn:microsoft.com/office/officeart/2009/3/layout/StepUpProcess"/>
    <dgm:cxn modelId="{7F9E3F1D-07DD-4876-9D3E-509C8D449E7A}" type="presParOf" srcId="{E08AC045-EA99-41AD-A120-0CBF33954F82}" destId="{815BBFAF-2B2B-45CD-87A2-86E494AB9826}" srcOrd="0" destOrd="0" presId="urn:microsoft.com/office/officeart/2009/3/layout/StepUpProcess"/>
    <dgm:cxn modelId="{7332B02B-64A8-4290-BAE7-B8F13202E5C4}" type="presParOf" srcId="{8AD9844D-79A5-4D07-B990-ACEA09E704C5}" destId="{89311711-B333-4FD4-9F45-C07F09D934AA}" srcOrd="4" destOrd="0" presId="urn:microsoft.com/office/officeart/2009/3/layout/StepUpProcess"/>
    <dgm:cxn modelId="{A8698791-E033-4F7A-AFFC-B71836E867FA}" type="presParOf" srcId="{89311711-B333-4FD4-9F45-C07F09D934AA}" destId="{801AAEB8-B83C-4ADB-9EDB-60F63898A353}" srcOrd="0" destOrd="0" presId="urn:microsoft.com/office/officeart/2009/3/layout/StepUpProcess"/>
    <dgm:cxn modelId="{C09336D0-957E-4375-A93F-F0E06208ECA7}" type="presParOf" srcId="{89311711-B333-4FD4-9F45-C07F09D934AA}" destId="{3A62DD41-2DBE-4958-8B70-CAE92E4858FD}"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42BFD-ED7D-490F-9C90-8F62CB7997AD}">
      <dsp:nvSpPr>
        <dsp:cNvPr id="0" name=""/>
        <dsp:cNvSpPr/>
      </dsp:nvSpPr>
      <dsp:spPr>
        <a:xfrm>
          <a:off x="1832" y="252525"/>
          <a:ext cx="2232867" cy="893147"/>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rtl="0">
            <a:lnSpc>
              <a:spcPct val="90000"/>
            </a:lnSpc>
            <a:spcBef>
              <a:spcPct val="0"/>
            </a:spcBef>
            <a:spcAft>
              <a:spcPct val="35000"/>
            </a:spcAft>
          </a:pPr>
          <a:r>
            <a:rPr lang="zh-TW" sz="2000" b="1" kern="1200" dirty="0" smtClean="0">
              <a:latin typeface="微軟正黑體" panose="020B0604030504040204" pitchFamily="34" charset="-120"/>
              <a:ea typeface="微軟正黑體" panose="020B0604030504040204" pitchFamily="34" charset="-120"/>
            </a:rPr>
            <a:t>感應器</a:t>
          </a:r>
          <a:r>
            <a:rPr lang="en-US" altLang="zh-TW" sz="2000" b="1" kern="1200" dirty="0" smtClean="0">
              <a:latin typeface="微軟正黑體" panose="020B0604030504040204" pitchFamily="34" charset="-120"/>
              <a:ea typeface="微軟正黑體" panose="020B0604030504040204" pitchFamily="34" charset="-120"/>
            </a:rPr>
            <a:t/>
          </a:r>
          <a:br>
            <a:rPr lang="en-US" altLang="zh-TW" sz="2000" b="1" kern="1200" dirty="0" smtClean="0">
              <a:latin typeface="微軟正黑體" panose="020B0604030504040204" pitchFamily="34" charset="-120"/>
              <a:ea typeface="微軟正黑體" panose="020B0604030504040204" pitchFamily="34" charset="-120"/>
            </a:rPr>
          </a:br>
          <a:r>
            <a:rPr lang="zh-TW" sz="2000" b="1" kern="1200" dirty="0" smtClean="0">
              <a:latin typeface="微軟正黑體" panose="020B0604030504040204" pitchFamily="34" charset="-120"/>
              <a:ea typeface="微軟正黑體" panose="020B0604030504040204" pitchFamily="34" charset="-120"/>
            </a:rPr>
            <a:t>接收訊號</a:t>
          </a:r>
          <a:endParaRPr lang="zh-TW" sz="2000" kern="1200" dirty="0">
            <a:latin typeface="微軟正黑體" panose="020B0604030504040204" pitchFamily="34" charset="-120"/>
            <a:ea typeface="微軟正黑體" panose="020B0604030504040204" pitchFamily="34" charset="-120"/>
          </a:endParaRPr>
        </a:p>
      </dsp:txBody>
      <dsp:txXfrm>
        <a:off x="448406" y="252525"/>
        <a:ext cx="1339720" cy="893147"/>
      </dsp:txXfrm>
    </dsp:sp>
    <dsp:sp modelId="{3CE93C1A-7B3B-4A55-95FD-55787662A2C0}">
      <dsp:nvSpPr>
        <dsp:cNvPr id="0" name=""/>
        <dsp:cNvSpPr/>
      </dsp:nvSpPr>
      <dsp:spPr>
        <a:xfrm>
          <a:off x="2011413" y="252525"/>
          <a:ext cx="2232867" cy="893147"/>
        </a:xfrm>
        <a:prstGeom prst="chevron">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rtl="0">
            <a:lnSpc>
              <a:spcPct val="90000"/>
            </a:lnSpc>
            <a:spcBef>
              <a:spcPct val="0"/>
            </a:spcBef>
            <a:spcAft>
              <a:spcPct val="35000"/>
            </a:spcAft>
          </a:pPr>
          <a:r>
            <a:rPr lang="zh-TW" sz="2000" b="1" kern="1200" dirty="0" smtClean="0">
              <a:latin typeface="微軟正黑體" panose="020B0604030504040204" pitchFamily="34" charset="-120"/>
              <a:ea typeface="微軟正黑體" panose="020B0604030504040204" pitchFamily="34" charset="-120"/>
            </a:rPr>
            <a:t>將訊號</a:t>
          </a:r>
          <a:r>
            <a:rPr lang="en-US" altLang="zh-TW" sz="2000" b="1" kern="1200" dirty="0" smtClean="0">
              <a:latin typeface="微軟正黑體" panose="020B0604030504040204" pitchFamily="34" charset="-120"/>
              <a:ea typeface="微軟正黑體" panose="020B0604030504040204" pitchFamily="34" charset="-120"/>
            </a:rPr>
            <a:t/>
          </a:r>
          <a:br>
            <a:rPr lang="en-US" altLang="zh-TW" sz="2000" b="1" kern="1200" dirty="0" smtClean="0">
              <a:latin typeface="微軟正黑體" panose="020B0604030504040204" pitchFamily="34" charset="-120"/>
              <a:ea typeface="微軟正黑體" panose="020B0604030504040204" pitchFamily="34" charset="-120"/>
            </a:rPr>
          </a:br>
          <a:r>
            <a:rPr lang="zh-TW" sz="2000" b="1" kern="1200" dirty="0" smtClean="0">
              <a:latin typeface="微軟正黑體" panose="020B0604030504040204" pitchFamily="34" charset="-120"/>
              <a:ea typeface="微軟正黑體" panose="020B0604030504040204" pitchFamily="34" charset="-120"/>
            </a:rPr>
            <a:t>傳進電腦</a:t>
          </a:r>
          <a:endParaRPr lang="zh-TW" sz="2000" kern="1200" dirty="0">
            <a:latin typeface="微軟正黑體" panose="020B0604030504040204" pitchFamily="34" charset="-120"/>
            <a:ea typeface="微軟正黑體" panose="020B0604030504040204" pitchFamily="34" charset="-120"/>
          </a:endParaRPr>
        </a:p>
      </dsp:txBody>
      <dsp:txXfrm>
        <a:off x="2457987" y="252525"/>
        <a:ext cx="1339720" cy="893147"/>
      </dsp:txXfrm>
    </dsp:sp>
    <dsp:sp modelId="{61FE220D-12BE-449D-834F-05C9858C2B10}">
      <dsp:nvSpPr>
        <dsp:cNvPr id="0" name=""/>
        <dsp:cNvSpPr/>
      </dsp:nvSpPr>
      <dsp:spPr>
        <a:xfrm>
          <a:off x="4020994" y="252525"/>
          <a:ext cx="2232867" cy="893147"/>
        </a:xfrm>
        <a:prstGeom prst="chevron">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rtl="0">
            <a:lnSpc>
              <a:spcPct val="90000"/>
            </a:lnSpc>
            <a:spcBef>
              <a:spcPct val="0"/>
            </a:spcBef>
            <a:spcAft>
              <a:spcPct val="35000"/>
            </a:spcAft>
          </a:pPr>
          <a:r>
            <a:rPr lang="zh-TW" sz="2000" b="1" kern="1200" dirty="0" smtClean="0">
              <a:latin typeface="微軟正黑體" panose="020B0604030504040204" pitchFamily="34" charset="-120"/>
              <a:ea typeface="微軟正黑體" panose="020B0604030504040204" pitchFamily="34" charset="-120"/>
            </a:rPr>
            <a:t>程式進行</a:t>
          </a:r>
          <a:r>
            <a:rPr lang="en-US" altLang="zh-TW" sz="2000" b="1" kern="1200" dirty="0" smtClean="0">
              <a:latin typeface="微軟正黑體" panose="020B0604030504040204" pitchFamily="34" charset="-120"/>
              <a:ea typeface="微軟正黑體" panose="020B0604030504040204" pitchFamily="34" charset="-120"/>
            </a:rPr>
            <a:t/>
          </a:r>
          <a:br>
            <a:rPr lang="en-US" altLang="zh-TW" sz="2000" b="1" kern="1200" dirty="0" smtClean="0">
              <a:latin typeface="微軟正黑體" panose="020B0604030504040204" pitchFamily="34" charset="-120"/>
              <a:ea typeface="微軟正黑體" panose="020B0604030504040204" pitchFamily="34" charset="-120"/>
            </a:rPr>
          </a:br>
          <a:r>
            <a:rPr lang="zh-TW" sz="2000" b="1" kern="1200" dirty="0" smtClean="0">
              <a:latin typeface="微軟正黑體" panose="020B0604030504040204" pitchFamily="34" charset="-120"/>
              <a:ea typeface="微軟正黑體" panose="020B0604030504040204" pitchFamily="34" charset="-120"/>
            </a:rPr>
            <a:t>分析判斷</a:t>
          </a:r>
          <a:endParaRPr lang="zh-TW" sz="2000" kern="1200" dirty="0">
            <a:latin typeface="微軟正黑體" panose="020B0604030504040204" pitchFamily="34" charset="-120"/>
            <a:ea typeface="微軟正黑體" panose="020B0604030504040204" pitchFamily="34" charset="-120"/>
          </a:endParaRPr>
        </a:p>
      </dsp:txBody>
      <dsp:txXfrm>
        <a:off x="4467568" y="252525"/>
        <a:ext cx="1339720" cy="8931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15AB5-EC5B-488C-8957-5AAD82D61D1E}">
      <dsp:nvSpPr>
        <dsp:cNvPr id="0" name=""/>
        <dsp:cNvSpPr/>
      </dsp:nvSpPr>
      <dsp:spPr>
        <a:xfrm>
          <a:off x="3581" y="517679"/>
          <a:ext cx="1110401" cy="73286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zh-TW" sz="2000" b="1" kern="1200" dirty="0" smtClean="0">
              <a:latin typeface="微軟正黑體" panose="020B0604030504040204" pitchFamily="34" charset="-120"/>
              <a:ea typeface="微軟正黑體" panose="020B0604030504040204" pitchFamily="34" charset="-120"/>
            </a:rPr>
            <a:t>潤飾</a:t>
          </a:r>
          <a:endParaRPr lang="zh-TW" sz="2000" kern="1200" dirty="0">
            <a:latin typeface="微軟正黑體" panose="020B0604030504040204" pitchFamily="34" charset="-120"/>
            <a:ea typeface="微軟正黑體" panose="020B0604030504040204" pitchFamily="34" charset="-120"/>
          </a:endParaRPr>
        </a:p>
      </dsp:txBody>
      <dsp:txXfrm>
        <a:off x="25046" y="539144"/>
        <a:ext cx="1067471" cy="689935"/>
      </dsp:txXfrm>
    </dsp:sp>
    <dsp:sp modelId="{66892187-32D6-49AD-93C5-90D0D38164D2}">
      <dsp:nvSpPr>
        <dsp:cNvPr id="0" name=""/>
        <dsp:cNvSpPr/>
      </dsp:nvSpPr>
      <dsp:spPr>
        <a:xfrm>
          <a:off x="1225023" y="746422"/>
          <a:ext cx="235405" cy="275379"/>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p>
      </dsp:txBody>
      <dsp:txXfrm>
        <a:off x="1225023" y="801498"/>
        <a:ext cx="164784" cy="165227"/>
      </dsp:txXfrm>
    </dsp:sp>
    <dsp:sp modelId="{73832950-16BE-4E44-B020-808B5E4DE8F6}">
      <dsp:nvSpPr>
        <dsp:cNvPr id="0" name=""/>
        <dsp:cNvSpPr/>
      </dsp:nvSpPr>
      <dsp:spPr>
        <a:xfrm>
          <a:off x="1558144" y="517679"/>
          <a:ext cx="1110401" cy="732865"/>
        </a:xfrm>
        <a:prstGeom prst="roundRect">
          <a:avLst>
            <a:gd name="adj" fmla="val 10000"/>
          </a:avLst>
        </a:prstGeom>
        <a:solidFill>
          <a:schemeClr val="accent3">
            <a:hueOff val="2812566"/>
            <a:satOff val="-4220"/>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zh-TW" sz="2000" b="1" kern="1200" dirty="0" smtClean="0">
              <a:latin typeface="微軟正黑體" panose="020B0604030504040204" pitchFamily="34" charset="-120"/>
              <a:ea typeface="微軟正黑體" panose="020B0604030504040204" pitchFamily="34" charset="-120"/>
            </a:rPr>
            <a:t>下標籤</a:t>
          </a:r>
          <a:endParaRPr lang="zh-TW" sz="2000" kern="1200" dirty="0">
            <a:latin typeface="微軟正黑體" panose="020B0604030504040204" pitchFamily="34" charset="-120"/>
            <a:ea typeface="微軟正黑體" panose="020B0604030504040204" pitchFamily="34" charset="-120"/>
          </a:endParaRPr>
        </a:p>
      </dsp:txBody>
      <dsp:txXfrm>
        <a:off x="1579609" y="539144"/>
        <a:ext cx="1067471" cy="689935"/>
      </dsp:txXfrm>
    </dsp:sp>
    <dsp:sp modelId="{6514BE59-85A2-400C-95FE-8CCF192E19BA}">
      <dsp:nvSpPr>
        <dsp:cNvPr id="0" name=""/>
        <dsp:cNvSpPr/>
      </dsp:nvSpPr>
      <dsp:spPr>
        <a:xfrm rot="21549970">
          <a:off x="2779573" y="735012"/>
          <a:ext cx="235430" cy="275379"/>
        </a:xfrm>
        <a:prstGeom prst="rightArrow">
          <a:avLst>
            <a:gd name="adj1" fmla="val 60000"/>
            <a:gd name="adj2" fmla="val 50000"/>
          </a:avLst>
        </a:prstGeom>
        <a:solidFill>
          <a:schemeClr val="accent3">
            <a:hueOff val="3750088"/>
            <a:satOff val="-5627"/>
            <a:lumOff val="-9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p>
      </dsp:txBody>
      <dsp:txXfrm>
        <a:off x="2779577" y="790602"/>
        <a:ext cx="164801" cy="165227"/>
      </dsp:txXfrm>
    </dsp:sp>
    <dsp:sp modelId="{E96A4C42-541E-4973-81B9-5B7993E18AF1}">
      <dsp:nvSpPr>
        <dsp:cNvPr id="0" name=""/>
        <dsp:cNvSpPr/>
      </dsp:nvSpPr>
      <dsp:spPr>
        <a:xfrm>
          <a:off x="3112706" y="495053"/>
          <a:ext cx="1110401" cy="732865"/>
        </a:xfrm>
        <a:prstGeom prst="roundRect">
          <a:avLst>
            <a:gd name="adj" fmla="val 10000"/>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zh-TW" sz="2000" b="1" kern="1200" dirty="0" smtClean="0">
              <a:latin typeface="微軟正黑體" panose="020B0604030504040204" pitchFamily="34" charset="-120"/>
              <a:ea typeface="微軟正黑體" panose="020B0604030504040204" pitchFamily="34" charset="-120"/>
            </a:rPr>
            <a:t>群組化</a:t>
          </a:r>
          <a:endParaRPr lang="zh-TW" sz="2000" kern="1200" dirty="0">
            <a:latin typeface="微軟正黑體" panose="020B0604030504040204" pitchFamily="34" charset="-120"/>
            <a:ea typeface="微軟正黑體" panose="020B0604030504040204" pitchFamily="34" charset="-120"/>
          </a:endParaRPr>
        </a:p>
      </dsp:txBody>
      <dsp:txXfrm>
        <a:off x="3134171" y="516518"/>
        <a:ext cx="1067471" cy="689935"/>
      </dsp:txXfrm>
    </dsp:sp>
    <dsp:sp modelId="{5A4AF43D-F4CA-45D0-AB04-E4F53ED6F144}">
      <dsp:nvSpPr>
        <dsp:cNvPr id="0" name=""/>
        <dsp:cNvSpPr/>
      </dsp:nvSpPr>
      <dsp:spPr>
        <a:xfrm rot="5379122">
          <a:off x="3565094" y="1296794"/>
          <a:ext cx="212585" cy="275379"/>
        </a:xfrm>
        <a:prstGeom prst="rightArrow">
          <a:avLst>
            <a:gd name="adj1" fmla="val 60000"/>
            <a:gd name="adj2" fmla="val 50000"/>
          </a:avLst>
        </a:prstGeom>
        <a:solidFill>
          <a:schemeClr val="accent3">
            <a:hueOff val="7500176"/>
            <a:satOff val="-11253"/>
            <a:lumOff val="-18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p>
      </dsp:txBody>
      <dsp:txXfrm>
        <a:off x="3596788" y="1319983"/>
        <a:ext cx="148810" cy="165227"/>
      </dsp:txXfrm>
    </dsp:sp>
    <dsp:sp modelId="{0587D1AC-BCC6-42F8-96C3-D2BFAEDFEC76}">
      <dsp:nvSpPr>
        <dsp:cNvPr id="0" name=""/>
        <dsp:cNvSpPr/>
      </dsp:nvSpPr>
      <dsp:spPr>
        <a:xfrm>
          <a:off x="3119391" y="1629015"/>
          <a:ext cx="1110401" cy="666241"/>
        </a:xfrm>
        <a:prstGeom prst="roundRect">
          <a:avLst>
            <a:gd name="adj" fmla="val 10000"/>
          </a:avLst>
        </a:prstGeom>
        <a:solidFill>
          <a:schemeClr val="accent3">
            <a:hueOff val="8437698"/>
            <a:satOff val="-12660"/>
            <a:lumOff val="-2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zh-TW" sz="2000" b="1" kern="1200" dirty="0" smtClean="0">
              <a:latin typeface="微軟正黑體" panose="020B0604030504040204" pitchFamily="34" charset="-120"/>
              <a:ea typeface="微軟正黑體" panose="020B0604030504040204" pitchFamily="34" charset="-120"/>
            </a:rPr>
            <a:t>解析</a:t>
          </a:r>
          <a:endParaRPr lang="zh-TW" sz="2000" kern="1200" dirty="0">
            <a:latin typeface="微軟正黑體" panose="020B0604030504040204" pitchFamily="34" charset="-120"/>
            <a:ea typeface="微軟正黑體" panose="020B0604030504040204" pitchFamily="34" charset="-120"/>
          </a:endParaRPr>
        </a:p>
      </dsp:txBody>
      <dsp:txXfrm>
        <a:off x="3138905" y="1648529"/>
        <a:ext cx="1071373" cy="627213"/>
      </dsp:txXfrm>
    </dsp:sp>
    <dsp:sp modelId="{ED979217-4C02-45DD-8684-086C90B17A45}">
      <dsp:nvSpPr>
        <dsp:cNvPr id="0" name=""/>
        <dsp:cNvSpPr/>
      </dsp:nvSpPr>
      <dsp:spPr>
        <a:xfrm rot="10800000">
          <a:off x="2740792" y="1824446"/>
          <a:ext cx="257253" cy="275379"/>
        </a:xfrm>
        <a:prstGeom prst="rightArrow">
          <a:avLst>
            <a:gd name="adj1" fmla="val 60000"/>
            <a:gd name="adj2" fmla="val 50000"/>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TW" altLang="en-US" sz="1100" kern="1200"/>
        </a:p>
      </dsp:txBody>
      <dsp:txXfrm rot="10800000">
        <a:off x="2817968" y="1879522"/>
        <a:ext cx="180077" cy="165227"/>
      </dsp:txXfrm>
    </dsp:sp>
    <dsp:sp modelId="{681FFFA9-3EFE-4B18-87E4-019792FBEDB7}">
      <dsp:nvSpPr>
        <dsp:cNvPr id="0" name=""/>
        <dsp:cNvSpPr/>
      </dsp:nvSpPr>
      <dsp:spPr>
        <a:xfrm>
          <a:off x="1523606" y="1629015"/>
          <a:ext cx="1110401" cy="666241"/>
        </a:xfrm>
        <a:prstGeom prst="roundRect">
          <a:avLst>
            <a:gd name="adj" fmla="val 10000"/>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zh-TW" sz="2000" b="1" kern="1200" dirty="0" smtClean="0">
              <a:latin typeface="微軟正黑體" panose="020B0604030504040204" pitchFamily="34" charset="-120"/>
              <a:ea typeface="微軟正黑體" panose="020B0604030504040204" pitchFamily="34" charset="-120"/>
            </a:rPr>
            <a:t>比對</a:t>
          </a:r>
          <a:endParaRPr lang="zh-TW" sz="2000" kern="1200" dirty="0">
            <a:latin typeface="微軟正黑體" panose="020B0604030504040204" pitchFamily="34" charset="-120"/>
            <a:ea typeface="微軟正黑體" panose="020B0604030504040204" pitchFamily="34" charset="-120"/>
          </a:endParaRPr>
        </a:p>
      </dsp:txBody>
      <dsp:txXfrm>
        <a:off x="1543120" y="1648529"/>
        <a:ext cx="1071373" cy="6272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D5A25-D9A4-446C-BE28-2EB419DE8CC2}">
      <dsp:nvSpPr>
        <dsp:cNvPr id="0" name=""/>
        <dsp:cNvSpPr/>
      </dsp:nvSpPr>
      <dsp:spPr>
        <a:xfrm rot="5400000">
          <a:off x="1784823" y="627793"/>
          <a:ext cx="1083284" cy="1802560"/>
        </a:xfrm>
        <a:prstGeom prst="corner">
          <a:avLst>
            <a:gd name="adj1" fmla="val 16120"/>
            <a:gd name="adj2" fmla="val 161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ECD42E-6A86-4E77-B7CB-E85999B314CA}">
      <dsp:nvSpPr>
        <dsp:cNvPr id="0" name=""/>
        <dsp:cNvSpPr/>
      </dsp:nvSpPr>
      <dsp:spPr>
        <a:xfrm>
          <a:off x="1603996" y="1166371"/>
          <a:ext cx="1627361" cy="1426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zh-TW" altLang="en-US" sz="2000" b="1" kern="1200" baseline="0" dirty="0" smtClean="0">
              <a:latin typeface="微軟正黑體" panose="020B0604030504040204" pitchFamily="34" charset="-120"/>
              <a:ea typeface="微軟正黑體" panose="020B0604030504040204" pitchFamily="34" charset="-120"/>
            </a:rPr>
            <a:t>感知層</a:t>
          </a:r>
          <a:endParaRPr lang="zh-TW" altLang="en-US" sz="2000" kern="1200" baseline="0" dirty="0">
            <a:latin typeface="微軟正黑體" panose="020B0604030504040204" pitchFamily="34" charset="-120"/>
            <a:ea typeface="微軟正黑體" panose="020B0604030504040204" pitchFamily="34" charset="-120"/>
          </a:endParaRPr>
        </a:p>
        <a:p>
          <a:pPr marL="228600" lvl="1" indent="-228600" algn="l" defTabSz="889000" rtl="0">
            <a:lnSpc>
              <a:spcPct val="90000"/>
            </a:lnSpc>
            <a:spcBef>
              <a:spcPct val="0"/>
            </a:spcBef>
            <a:spcAft>
              <a:spcPct val="15000"/>
            </a:spcAft>
            <a:buChar char="••"/>
          </a:pPr>
          <a:r>
            <a:rPr lang="zh-TW" altLang="en-US" sz="2000" b="1" kern="1200" baseline="0" dirty="0" smtClean="0">
              <a:latin typeface="微軟正黑體" panose="020B0604030504040204" pitchFamily="34" charset="-120"/>
              <a:ea typeface="微軟正黑體" panose="020B0604030504040204" pitchFamily="34" charset="-120"/>
            </a:rPr>
            <a:t>資料的提供者</a:t>
          </a:r>
          <a:endParaRPr lang="zh-TW" altLang="en-US" sz="2000" kern="1200" baseline="0" dirty="0">
            <a:latin typeface="微軟正黑體" panose="020B0604030504040204" pitchFamily="34" charset="-120"/>
            <a:ea typeface="微軟正黑體" panose="020B0604030504040204" pitchFamily="34" charset="-120"/>
          </a:endParaRPr>
        </a:p>
      </dsp:txBody>
      <dsp:txXfrm>
        <a:off x="1603996" y="1166371"/>
        <a:ext cx="1627361" cy="1426477"/>
      </dsp:txXfrm>
    </dsp:sp>
    <dsp:sp modelId="{20ED6AFC-B074-401B-9B05-6F23A203A601}">
      <dsp:nvSpPr>
        <dsp:cNvPr id="0" name=""/>
        <dsp:cNvSpPr/>
      </dsp:nvSpPr>
      <dsp:spPr>
        <a:xfrm>
          <a:off x="2924308" y="495087"/>
          <a:ext cx="307049" cy="307049"/>
        </a:xfrm>
        <a:prstGeom prst="triangle">
          <a:avLst>
            <a:gd name="adj" fmla="val 10000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D50954-5770-4DC0-96E6-762D7181B822}">
      <dsp:nvSpPr>
        <dsp:cNvPr id="0" name=""/>
        <dsp:cNvSpPr/>
      </dsp:nvSpPr>
      <dsp:spPr>
        <a:xfrm rot="5400000">
          <a:off x="3777031" y="134819"/>
          <a:ext cx="1083284" cy="1802560"/>
        </a:xfrm>
        <a:prstGeom prst="corner">
          <a:avLst>
            <a:gd name="adj1" fmla="val 16120"/>
            <a:gd name="adj2" fmla="val 1611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906FF2-2686-4156-9E87-DBA2E536FDA8}">
      <dsp:nvSpPr>
        <dsp:cNvPr id="0" name=""/>
        <dsp:cNvSpPr/>
      </dsp:nvSpPr>
      <dsp:spPr>
        <a:xfrm>
          <a:off x="3596204" y="673397"/>
          <a:ext cx="1627361" cy="1426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zh-TW" altLang="en-US" sz="2000" b="1" kern="1200" baseline="0" dirty="0" smtClean="0">
              <a:latin typeface="微軟正黑體" panose="020B0604030504040204" pitchFamily="34" charset="-120"/>
              <a:ea typeface="微軟正黑體" panose="020B0604030504040204" pitchFamily="34" charset="-120"/>
            </a:rPr>
            <a:t>網路層</a:t>
          </a:r>
          <a:endParaRPr lang="zh-TW" altLang="en-US" sz="2000" kern="1200" baseline="0" dirty="0">
            <a:latin typeface="微軟正黑體" panose="020B0604030504040204" pitchFamily="34" charset="-120"/>
            <a:ea typeface="微軟正黑體" panose="020B0604030504040204" pitchFamily="34" charset="-120"/>
          </a:endParaRPr>
        </a:p>
        <a:p>
          <a:pPr marL="228600" lvl="1" indent="-228600" algn="l" defTabSz="889000" rtl="0">
            <a:lnSpc>
              <a:spcPct val="90000"/>
            </a:lnSpc>
            <a:spcBef>
              <a:spcPct val="0"/>
            </a:spcBef>
            <a:spcAft>
              <a:spcPct val="15000"/>
            </a:spcAft>
            <a:buChar char="••"/>
          </a:pPr>
          <a:r>
            <a:rPr lang="zh-TW" altLang="en-US" sz="2000" b="1" kern="1200" baseline="0" dirty="0" smtClean="0">
              <a:latin typeface="微軟正黑體" panose="020B0604030504040204" pitchFamily="34" charset="-120"/>
              <a:ea typeface="微軟正黑體" panose="020B0604030504040204" pitchFamily="34" charset="-120"/>
            </a:rPr>
            <a:t>負責資料的傳輸</a:t>
          </a:r>
          <a:endParaRPr lang="zh-TW" altLang="en-US" sz="2000" kern="1200" baseline="0" dirty="0">
            <a:latin typeface="微軟正黑體" panose="020B0604030504040204" pitchFamily="34" charset="-120"/>
            <a:ea typeface="微軟正黑體" panose="020B0604030504040204" pitchFamily="34" charset="-120"/>
          </a:endParaRPr>
        </a:p>
      </dsp:txBody>
      <dsp:txXfrm>
        <a:off x="3596204" y="673397"/>
        <a:ext cx="1627361" cy="1426477"/>
      </dsp:txXfrm>
    </dsp:sp>
    <dsp:sp modelId="{614CF2D6-8291-4A49-87B0-252C2B02E677}">
      <dsp:nvSpPr>
        <dsp:cNvPr id="0" name=""/>
        <dsp:cNvSpPr/>
      </dsp:nvSpPr>
      <dsp:spPr>
        <a:xfrm>
          <a:off x="4916516" y="2113"/>
          <a:ext cx="307049" cy="307049"/>
        </a:xfrm>
        <a:prstGeom prst="triangle">
          <a:avLst>
            <a:gd name="adj" fmla="val 10000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1AAEB8-B83C-4ADB-9EDB-60F63898A353}">
      <dsp:nvSpPr>
        <dsp:cNvPr id="0" name=""/>
        <dsp:cNvSpPr/>
      </dsp:nvSpPr>
      <dsp:spPr>
        <a:xfrm rot="5400000">
          <a:off x="5769240" y="-358153"/>
          <a:ext cx="1083284" cy="1802560"/>
        </a:xfrm>
        <a:prstGeom prst="corner">
          <a:avLst>
            <a:gd name="adj1" fmla="val 16120"/>
            <a:gd name="adj2" fmla="val 1611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62DD41-2DBE-4958-8B70-CAE92E4858FD}">
      <dsp:nvSpPr>
        <dsp:cNvPr id="0" name=""/>
        <dsp:cNvSpPr/>
      </dsp:nvSpPr>
      <dsp:spPr>
        <a:xfrm>
          <a:off x="5588413" y="180423"/>
          <a:ext cx="1627361" cy="14264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zh-TW" altLang="en-US" sz="2000" b="1" kern="1200" baseline="0" dirty="0" smtClean="0">
              <a:latin typeface="微軟正黑體" panose="020B0604030504040204" pitchFamily="34" charset="-120"/>
              <a:ea typeface="微軟正黑體" panose="020B0604030504040204" pitchFamily="34" charset="-120"/>
            </a:rPr>
            <a:t>應用層</a:t>
          </a:r>
          <a:endParaRPr lang="zh-TW" altLang="en-US" sz="2000" kern="1200" baseline="0" dirty="0">
            <a:latin typeface="微軟正黑體" panose="020B0604030504040204" pitchFamily="34" charset="-120"/>
            <a:ea typeface="微軟正黑體" panose="020B0604030504040204" pitchFamily="34" charset="-120"/>
          </a:endParaRPr>
        </a:p>
        <a:p>
          <a:pPr marL="228600" lvl="1" indent="-228600" algn="l" defTabSz="889000" rtl="0">
            <a:lnSpc>
              <a:spcPct val="90000"/>
            </a:lnSpc>
            <a:spcBef>
              <a:spcPct val="0"/>
            </a:spcBef>
            <a:spcAft>
              <a:spcPct val="15000"/>
            </a:spcAft>
            <a:buChar char="••"/>
          </a:pPr>
          <a:r>
            <a:rPr lang="zh-TW" altLang="en-US" sz="2000" b="1" kern="1200" baseline="0" dirty="0" smtClean="0">
              <a:latin typeface="微軟正黑體" panose="020B0604030504040204" pitchFamily="34" charset="-120"/>
              <a:ea typeface="微軟正黑體" panose="020B0604030504040204" pitchFamily="34" charset="-120"/>
            </a:rPr>
            <a:t>針對搜集回來的資料，進行不同的專業應用。</a:t>
          </a:r>
          <a:endParaRPr lang="zh-TW" altLang="en-US" sz="2000" kern="1200" baseline="0" dirty="0">
            <a:latin typeface="微軟正黑體" panose="020B0604030504040204" pitchFamily="34" charset="-120"/>
            <a:ea typeface="微軟正黑體" panose="020B0604030504040204" pitchFamily="34" charset="-120"/>
          </a:endParaRPr>
        </a:p>
      </dsp:txBody>
      <dsp:txXfrm>
        <a:off x="5588413" y="180423"/>
        <a:ext cx="1627361" cy="142647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B12AB-0481-4543-9448-EE76391C4D02}" type="datetimeFigureOut">
              <a:rPr lang="zh-TW" altLang="en-US" smtClean="0"/>
              <a:pPr/>
              <a:t>2024/6/5</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E245B1-C9B5-4CB2-8096-E56E4F101A5F}" type="slidenum">
              <a:rPr lang="zh-TW" altLang="en-US" smtClean="0"/>
              <a:pPr/>
              <a:t>‹#›</a:t>
            </a:fld>
            <a:endParaRPr lang="zh-TW" altLang="en-US"/>
          </a:p>
        </p:txBody>
      </p:sp>
    </p:spTree>
    <p:extLst>
      <p:ext uri="{BB962C8B-B14F-4D97-AF65-F5344CB8AC3E}">
        <p14:creationId xmlns:p14="http://schemas.microsoft.com/office/powerpoint/2010/main" val="35578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gi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矩形 6"/>
          <p:cNvSpPr/>
          <p:nvPr userDrawn="1"/>
        </p:nvSpPr>
        <p:spPr>
          <a:xfrm>
            <a:off x="-26078" y="377109"/>
            <a:ext cx="9170078" cy="476407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78" name="圓角矩形圖說文字 277"/>
          <p:cNvSpPr/>
          <p:nvPr userDrawn="1"/>
        </p:nvSpPr>
        <p:spPr>
          <a:xfrm>
            <a:off x="272957" y="715294"/>
            <a:ext cx="2737212" cy="742533"/>
          </a:xfrm>
          <a:prstGeom prst="wedgeRoundRectCallout">
            <a:avLst>
              <a:gd name="adj1" fmla="val 34844"/>
              <a:gd name="adj2" fmla="val 81478"/>
              <a:gd name="adj3" fmla="val 16667"/>
            </a:avLst>
          </a:prstGeom>
          <a:solidFill>
            <a:srgbClr val="F2F2F2">
              <a:alpha val="20000"/>
            </a:srgbClr>
          </a:solidFill>
          <a:ln w="28575">
            <a:solidFill>
              <a:srgbClr val="000000">
                <a:alpha val="2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hasCustomPrompt="1"/>
          </p:nvPr>
        </p:nvSpPr>
        <p:spPr>
          <a:xfrm>
            <a:off x="3157954" y="782801"/>
            <a:ext cx="5476465" cy="725061"/>
          </a:xfrm>
        </p:spPr>
        <p:txBody>
          <a:bodyPr>
            <a:noAutofit/>
          </a:bodyPr>
          <a:lstStyle>
            <a:lvl1pPr algn="l">
              <a:defRPr sz="4800" b="1">
                <a:solidFill>
                  <a:schemeClr val="bg1"/>
                </a:solidFill>
                <a:latin typeface="微軟正黑體" pitchFamily="34" charset="-120"/>
                <a:ea typeface="微軟正黑體" pitchFamily="34" charset="-120"/>
              </a:defRPr>
            </a:lvl1pPr>
          </a:lstStyle>
          <a:p>
            <a:r>
              <a:rPr lang="zh-TW" altLang="en-US" dirty="0" smtClean="0"/>
              <a:t>計算機簡介</a:t>
            </a:r>
            <a:endParaRPr lang="zh-TW" altLang="en-US" dirty="0"/>
          </a:p>
        </p:txBody>
      </p:sp>
      <p:sp>
        <p:nvSpPr>
          <p:cNvPr id="3" name="副標題 2"/>
          <p:cNvSpPr>
            <a:spLocks noGrp="1"/>
          </p:cNvSpPr>
          <p:nvPr>
            <p:ph type="subTitle" idx="1"/>
          </p:nvPr>
        </p:nvSpPr>
        <p:spPr>
          <a:xfrm>
            <a:off x="4622800" y="1795463"/>
            <a:ext cx="4194429" cy="2801541"/>
          </a:xfrm>
        </p:spPr>
        <p:txBody>
          <a:bodyPr/>
          <a:lstStyle>
            <a:lvl1pPr marL="0" indent="0" algn="l">
              <a:buNone/>
              <a:defRPr b="0">
                <a:solidFill>
                  <a:schemeClr val="tx1"/>
                </a:solidFill>
                <a:latin typeface="微軟正黑體" pitchFamily="34" charset="-120"/>
                <a:ea typeface="微軟正黑體"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
        <p:nvSpPr>
          <p:cNvPr id="29" name="矩形 28"/>
          <p:cNvSpPr/>
          <p:nvPr userDrawn="1"/>
        </p:nvSpPr>
        <p:spPr>
          <a:xfrm>
            <a:off x="116506"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p:cNvSpPr/>
          <p:nvPr userDrawn="1"/>
        </p:nvSpPr>
        <p:spPr>
          <a:xfrm>
            <a:off x="389694"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userDrawn="1"/>
        </p:nvSpPr>
        <p:spPr>
          <a:xfrm>
            <a:off x="258071"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userDrawn="1"/>
        </p:nvSpPr>
        <p:spPr>
          <a:xfrm>
            <a:off x="542094"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userDrawn="1"/>
        </p:nvSpPr>
        <p:spPr>
          <a:xfrm>
            <a:off x="694494"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userDrawn="1"/>
        </p:nvSpPr>
        <p:spPr>
          <a:xfrm>
            <a:off x="899697"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userDrawn="1"/>
        </p:nvSpPr>
        <p:spPr>
          <a:xfrm>
            <a:off x="1172885"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userDrawn="1"/>
        </p:nvSpPr>
        <p:spPr>
          <a:xfrm>
            <a:off x="1041262"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userDrawn="1"/>
        </p:nvSpPr>
        <p:spPr>
          <a:xfrm>
            <a:off x="1325285"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userDrawn="1"/>
        </p:nvSpPr>
        <p:spPr>
          <a:xfrm>
            <a:off x="1477685"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p:cNvSpPr/>
          <p:nvPr userDrawn="1"/>
        </p:nvSpPr>
        <p:spPr>
          <a:xfrm>
            <a:off x="1698757"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userDrawn="1"/>
        </p:nvSpPr>
        <p:spPr>
          <a:xfrm>
            <a:off x="197194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userDrawn="1"/>
        </p:nvSpPr>
        <p:spPr>
          <a:xfrm>
            <a:off x="1840323"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userDrawn="1"/>
        </p:nvSpPr>
        <p:spPr>
          <a:xfrm>
            <a:off x="212434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userDrawn="1"/>
        </p:nvSpPr>
        <p:spPr>
          <a:xfrm>
            <a:off x="227674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userDrawn="1"/>
        </p:nvSpPr>
        <p:spPr>
          <a:xfrm>
            <a:off x="2512459"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p:cNvSpPr/>
          <p:nvPr userDrawn="1"/>
        </p:nvSpPr>
        <p:spPr>
          <a:xfrm>
            <a:off x="2785647"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userDrawn="1"/>
        </p:nvSpPr>
        <p:spPr>
          <a:xfrm>
            <a:off x="2654024"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userDrawn="1"/>
        </p:nvSpPr>
        <p:spPr>
          <a:xfrm>
            <a:off x="2938047"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userDrawn="1"/>
        </p:nvSpPr>
        <p:spPr>
          <a:xfrm>
            <a:off x="3090447"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userDrawn="1"/>
        </p:nvSpPr>
        <p:spPr>
          <a:xfrm>
            <a:off x="3318938"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userDrawn="1"/>
        </p:nvSpPr>
        <p:spPr>
          <a:xfrm>
            <a:off x="359212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矩形 69"/>
          <p:cNvSpPr/>
          <p:nvPr userDrawn="1"/>
        </p:nvSpPr>
        <p:spPr>
          <a:xfrm>
            <a:off x="3460503"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70"/>
          <p:cNvSpPr/>
          <p:nvPr userDrawn="1"/>
        </p:nvSpPr>
        <p:spPr>
          <a:xfrm>
            <a:off x="374452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userDrawn="1"/>
        </p:nvSpPr>
        <p:spPr>
          <a:xfrm>
            <a:off x="389692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userDrawn="1"/>
        </p:nvSpPr>
        <p:spPr>
          <a:xfrm>
            <a:off x="4129028"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userDrawn="1"/>
        </p:nvSpPr>
        <p:spPr>
          <a:xfrm>
            <a:off x="440221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userDrawn="1"/>
        </p:nvSpPr>
        <p:spPr>
          <a:xfrm>
            <a:off x="4270593"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p:cNvSpPr/>
          <p:nvPr userDrawn="1"/>
        </p:nvSpPr>
        <p:spPr>
          <a:xfrm>
            <a:off x="455461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76"/>
          <p:cNvSpPr/>
          <p:nvPr userDrawn="1"/>
        </p:nvSpPr>
        <p:spPr>
          <a:xfrm>
            <a:off x="470701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77"/>
          <p:cNvSpPr/>
          <p:nvPr userDrawn="1"/>
        </p:nvSpPr>
        <p:spPr>
          <a:xfrm>
            <a:off x="4939117"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p:cNvSpPr/>
          <p:nvPr userDrawn="1"/>
        </p:nvSpPr>
        <p:spPr>
          <a:xfrm>
            <a:off x="521230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p:cNvSpPr/>
          <p:nvPr userDrawn="1"/>
        </p:nvSpPr>
        <p:spPr>
          <a:xfrm>
            <a:off x="5080683"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矩形 80"/>
          <p:cNvSpPr/>
          <p:nvPr userDrawn="1"/>
        </p:nvSpPr>
        <p:spPr>
          <a:xfrm>
            <a:off x="5364705"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81"/>
          <p:cNvSpPr/>
          <p:nvPr userDrawn="1"/>
        </p:nvSpPr>
        <p:spPr>
          <a:xfrm>
            <a:off x="551710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矩形 82"/>
          <p:cNvSpPr/>
          <p:nvPr userDrawn="1"/>
        </p:nvSpPr>
        <p:spPr>
          <a:xfrm>
            <a:off x="5749208"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矩形 83"/>
          <p:cNvSpPr/>
          <p:nvPr userDrawn="1"/>
        </p:nvSpPr>
        <p:spPr>
          <a:xfrm>
            <a:off x="6022396"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矩形 84"/>
          <p:cNvSpPr/>
          <p:nvPr userDrawn="1"/>
        </p:nvSpPr>
        <p:spPr>
          <a:xfrm>
            <a:off x="5890773"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矩形 85"/>
          <p:cNvSpPr/>
          <p:nvPr userDrawn="1"/>
        </p:nvSpPr>
        <p:spPr>
          <a:xfrm>
            <a:off x="6174796"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7" name="矩形 86"/>
          <p:cNvSpPr/>
          <p:nvPr userDrawn="1"/>
        </p:nvSpPr>
        <p:spPr>
          <a:xfrm>
            <a:off x="6327196"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p:cNvSpPr/>
          <p:nvPr userDrawn="1"/>
        </p:nvSpPr>
        <p:spPr>
          <a:xfrm>
            <a:off x="6563897"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9" name="矩形 88"/>
          <p:cNvSpPr/>
          <p:nvPr userDrawn="1"/>
        </p:nvSpPr>
        <p:spPr>
          <a:xfrm>
            <a:off x="6837085"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矩形 89"/>
          <p:cNvSpPr/>
          <p:nvPr userDrawn="1"/>
        </p:nvSpPr>
        <p:spPr>
          <a:xfrm>
            <a:off x="6705462"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矩形 90"/>
          <p:cNvSpPr/>
          <p:nvPr userDrawn="1"/>
        </p:nvSpPr>
        <p:spPr>
          <a:xfrm>
            <a:off x="6989485"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91"/>
          <p:cNvSpPr/>
          <p:nvPr userDrawn="1"/>
        </p:nvSpPr>
        <p:spPr>
          <a:xfrm>
            <a:off x="7141885"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矩形 92"/>
          <p:cNvSpPr/>
          <p:nvPr userDrawn="1"/>
        </p:nvSpPr>
        <p:spPr>
          <a:xfrm>
            <a:off x="7369388"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93"/>
          <p:cNvSpPr/>
          <p:nvPr userDrawn="1"/>
        </p:nvSpPr>
        <p:spPr>
          <a:xfrm>
            <a:off x="7642576"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矩形 94"/>
          <p:cNvSpPr/>
          <p:nvPr userDrawn="1"/>
        </p:nvSpPr>
        <p:spPr>
          <a:xfrm>
            <a:off x="7510952"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矩形 95"/>
          <p:cNvSpPr/>
          <p:nvPr userDrawn="1"/>
        </p:nvSpPr>
        <p:spPr>
          <a:xfrm>
            <a:off x="7794976"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p:cNvSpPr/>
          <p:nvPr userDrawn="1"/>
        </p:nvSpPr>
        <p:spPr>
          <a:xfrm>
            <a:off x="7947376"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矩形 97"/>
          <p:cNvSpPr/>
          <p:nvPr userDrawn="1"/>
        </p:nvSpPr>
        <p:spPr>
          <a:xfrm>
            <a:off x="8171735"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9" name="矩形 98"/>
          <p:cNvSpPr/>
          <p:nvPr userDrawn="1"/>
        </p:nvSpPr>
        <p:spPr>
          <a:xfrm>
            <a:off x="8444923"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矩形 99"/>
          <p:cNvSpPr/>
          <p:nvPr userDrawn="1"/>
        </p:nvSpPr>
        <p:spPr>
          <a:xfrm>
            <a:off x="8313300"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1" name="矩形 100"/>
          <p:cNvSpPr/>
          <p:nvPr userDrawn="1"/>
        </p:nvSpPr>
        <p:spPr>
          <a:xfrm>
            <a:off x="8597323"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2" name="矩形 101"/>
          <p:cNvSpPr/>
          <p:nvPr userDrawn="1"/>
        </p:nvSpPr>
        <p:spPr>
          <a:xfrm>
            <a:off x="8749723"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矩形 102"/>
          <p:cNvSpPr/>
          <p:nvPr userDrawn="1"/>
        </p:nvSpPr>
        <p:spPr>
          <a:xfrm>
            <a:off x="8969630"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5" name="圖片版面配置區 274"/>
          <p:cNvSpPr>
            <a:spLocks noGrp="1"/>
          </p:cNvSpPr>
          <p:nvPr>
            <p:ph type="pic" sz="quarter" idx="13"/>
          </p:nvPr>
        </p:nvSpPr>
        <p:spPr>
          <a:xfrm>
            <a:off x="0" y="1795463"/>
            <a:ext cx="4622800" cy="2801541"/>
          </a:xfrm>
        </p:spPr>
        <p:txBody>
          <a:bodyPr/>
          <a:lstStyle/>
          <a:p>
            <a:endParaRPr lang="zh-TW" altLang="en-US" dirty="0"/>
          </a:p>
        </p:txBody>
      </p:sp>
      <p:sp>
        <p:nvSpPr>
          <p:cNvPr id="276" name="文字方塊 275"/>
          <p:cNvSpPr txBox="1"/>
          <p:nvPr userDrawn="1"/>
        </p:nvSpPr>
        <p:spPr>
          <a:xfrm>
            <a:off x="264913" y="636535"/>
            <a:ext cx="2768260" cy="923330"/>
          </a:xfrm>
          <a:prstGeom prst="rect">
            <a:avLst/>
          </a:prstGeom>
          <a:noFill/>
        </p:spPr>
        <p:txBody>
          <a:bodyPr wrap="square" rtlCol="0">
            <a:spAutoFit/>
          </a:bodyPr>
          <a:lstStyle/>
          <a:p>
            <a:r>
              <a:rPr lang="en-US" altLang="zh-TW" sz="3600" b="1" dirty="0" smtClean="0">
                <a:solidFill>
                  <a:schemeClr val="bg1"/>
                </a:solidFill>
              </a:rPr>
              <a:t>CHAPTER</a:t>
            </a:r>
            <a:r>
              <a:rPr lang="zh-TW" altLang="en-US" sz="3600" b="1" dirty="0" smtClean="0">
                <a:solidFill>
                  <a:schemeClr val="bg1"/>
                </a:solidFill>
              </a:rPr>
              <a:t> </a:t>
            </a:r>
            <a:r>
              <a:rPr lang="en-US" altLang="zh-TW" sz="5400" b="1" dirty="0" smtClean="0">
                <a:solidFill>
                  <a:schemeClr val="accent5">
                    <a:lumMod val="50000"/>
                  </a:schemeClr>
                </a:solidFill>
              </a:rPr>
              <a:t>14</a:t>
            </a:r>
            <a:endParaRPr lang="zh-TW" altLang="en-US" sz="5400" b="1" dirty="0">
              <a:solidFill>
                <a:schemeClr val="accent5">
                  <a:lumMod val="50000"/>
                </a:schemeClr>
              </a:solidFill>
            </a:endParaRPr>
          </a:p>
        </p:txBody>
      </p:sp>
    </p:spTree>
    <p:extLst>
      <p:ext uri="{BB962C8B-B14F-4D97-AF65-F5344CB8AC3E}">
        <p14:creationId xmlns:p14="http://schemas.microsoft.com/office/powerpoint/2010/main" val="15088197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25242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100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04787"/>
            <a:ext cx="3008313" cy="871538"/>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4767263"/>
            <a:ext cx="2133600" cy="273844"/>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4767263"/>
            <a:ext cx="2895600" cy="27384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4767263"/>
            <a:ext cx="2133600" cy="273844"/>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3248999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4767263"/>
            <a:ext cx="2133600" cy="273844"/>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4767263"/>
            <a:ext cx="2895600" cy="27384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4767263"/>
            <a:ext cx="2133600" cy="273844"/>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212208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457200" y="4767263"/>
            <a:ext cx="2133600" cy="273844"/>
          </a:xfrm>
          <a:prstGeom prst="rect">
            <a:avLst/>
          </a:prstGeom>
        </p:spPr>
        <p:txBody>
          <a:bodyPr/>
          <a:lstStyle/>
          <a:p>
            <a:endParaRPr lang="zh-TW" altLang="en-US"/>
          </a:p>
        </p:txBody>
      </p:sp>
      <p:sp>
        <p:nvSpPr>
          <p:cNvPr id="5" name="頁尾版面配置區 4"/>
          <p:cNvSpPr>
            <a:spLocks noGrp="1"/>
          </p:cNvSpPr>
          <p:nvPr>
            <p:ph type="ftr" sz="quarter" idx="11"/>
          </p:nvPr>
        </p:nvSpPr>
        <p:spPr>
          <a:xfrm>
            <a:off x="3124200" y="4767263"/>
            <a:ext cx="2895600" cy="273844"/>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553200" y="4767263"/>
            <a:ext cx="2133600" cy="273844"/>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466351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05979"/>
            <a:ext cx="2057400" cy="4388644"/>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5979"/>
            <a:ext cx="6019800" cy="4388644"/>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7528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634603"/>
            <a:ext cx="8229600" cy="722012"/>
          </a:xfrm>
        </p:spPr>
        <p:txBody>
          <a:bodyPr>
            <a:normAutofit/>
          </a:bodyPr>
          <a:lstStyle>
            <a:lvl1pPr>
              <a:defRPr sz="3200" b="1">
                <a:solidFill>
                  <a:srgbClr val="C00000"/>
                </a:solidFill>
                <a:latin typeface="微軟正黑體" pitchFamily="34" charset="-120"/>
                <a:ea typeface="微軟正黑體" pitchFamily="34"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57200" y="1525384"/>
            <a:ext cx="8229600" cy="3069239"/>
          </a:xfrm>
        </p:spPr>
        <p:txBody>
          <a:bodyPr/>
          <a:lstStyle>
            <a:lvl1pPr marL="457200" indent="-457200">
              <a:lnSpc>
                <a:spcPct val="120000"/>
              </a:lnSpc>
              <a:spcBef>
                <a:spcPts val="800"/>
              </a:spcBef>
              <a:buFontTx/>
              <a:buBlip>
                <a:blip r:embed="rId2"/>
              </a:buBlip>
              <a:defRPr sz="2800" b="1">
                <a:latin typeface="微軟正黑體" pitchFamily="34" charset="-120"/>
                <a:ea typeface="微軟正黑體" pitchFamily="34" charset="-120"/>
              </a:defRPr>
            </a:lvl1pPr>
            <a:lvl2pPr marL="914400" indent="-457200">
              <a:lnSpc>
                <a:spcPct val="120000"/>
              </a:lnSpc>
              <a:spcBef>
                <a:spcPts val="800"/>
              </a:spcBef>
              <a:buClr>
                <a:schemeClr val="tx2"/>
              </a:buClr>
              <a:buFont typeface="Wingdings 3" panose="05040102010807070707" pitchFamily="18" charset="2"/>
              <a:buChar char=""/>
              <a:defRPr sz="2400" b="1">
                <a:latin typeface="微軟正黑體" pitchFamily="34" charset="-120"/>
                <a:ea typeface="微軟正黑體" pitchFamily="34" charset="-120"/>
              </a:defRPr>
            </a:lvl2pPr>
            <a:lvl3pPr marL="1257300" indent="-342900">
              <a:lnSpc>
                <a:spcPct val="120000"/>
              </a:lnSpc>
              <a:spcBef>
                <a:spcPts val="800"/>
              </a:spcBef>
              <a:buClr>
                <a:schemeClr val="accent1"/>
              </a:buClr>
              <a:buFont typeface="微軟正黑體" panose="020B0604030504040204" pitchFamily="34" charset="-120"/>
              <a:buChar char="■"/>
              <a:defRPr sz="2000" b="1">
                <a:latin typeface="微軟正黑體" pitchFamily="34" charset="-120"/>
                <a:ea typeface="微軟正黑體" pitchFamily="34" charset="-120"/>
              </a:defRPr>
            </a:lvl3pPr>
            <a:lvl4pPr marL="1371600" indent="0">
              <a:lnSpc>
                <a:spcPct val="120000"/>
              </a:lnSpc>
              <a:spcBef>
                <a:spcPts val="800"/>
              </a:spcBef>
              <a:buNone/>
              <a:defRPr sz="2000" b="1">
                <a:latin typeface="微軟正黑體" pitchFamily="34" charset="-120"/>
                <a:ea typeface="微軟正黑體" pitchFamily="34" charset="-120"/>
              </a:defRPr>
            </a:lvl4pPr>
            <a:lvl5pPr marL="1828800" indent="0">
              <a:lnSpc>
                <a:spcPct val="120000"/>
              </a:lnSpc>
              <a:spcBef>
                <a:spcPts val="800"/>
              </a:spcBef>
              <a:buNone/>
              <a:defRPr sz="1800" b="1">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矩形 6"/>
          <p:cNvSpPr/>
          <p:nvPr userDrawn="1"/>
        </p:nvSpPr>
        <p:spPr>
          <a:xfrm>
            <a:off x="0" y="0"/>
            <a:ext cx="9144000" cy="546525"/>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3" cstate="screen">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0" name="矩形 9"/>
          <p:cNvSpPr/>
          <p:nvPr userDrawn="1"/>
        </p:nvSpPr>
        <p:spPr>
          <a:xfrm>
            <a:off x="8127396" y="0"/>
            <a:ext cx="1016605" cy="5465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7812361" y="291553"/>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6" y="388486"/>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3" name="群組 12"/>
          <p:cNvGrpSpPr/>
          <p:nvPr userDrawn="1"/>
        </p:nvGrpSpPr>
        <p:grpSpPr>
          <a:xfrm>
            <a:off x="0" y="0"/>
            <a:ext cx="9198259" cy="622018"/>
            <a:chOff x="0" y="0"/>
            <a:chExt cx="9198259" cy="622018"/>
          </a:xfrm>
        </p:grpSpPr>
        <p:grpSp>
          <p:nvGrpSpPr>
            <p:cNvPr id="14" name="群組 13"/>
            <p:cNvGrpSpPr/>
            <p:nvPr userDrawn="1"/>
          </p:nvGrpSpPr>
          <p:grpSpPr>
            <a:xfrm>
              <a:off x="0" y="0"/>
              <a:ext cx="9144001" cy="546525"/>
              <a:chOff x="0" y="0"/>
              <a:chExt cx="9144001" cy="546525"/>
            </a:xfrm>
          </p:grpSpPr>
          <p:sp>
            <p:nvSpPr>
              <p:cNvPr id="16" name="矩形 15"/>
              <p:cNvSpPr/>
              <p:nvPr userDrawn="1"/>
            </p:nvSpPr>
            <p:spPr>
              <a:xfrm>
                <a:off x="0" y="0"/>
                <a:ext cx="9144000" cy="546525"/>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zh-TW" altLang="en-US" dirty="0"/>
              </a:p>
            </p:txBody>
          </p:sp>
          <p:sp>
            <p:nvSpPr>
              <p:cNvPr id="17" name="矩形 16"/>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8" name="矩形 17"/>
              <p:cNvSpPr/>
              <p:nvPr userDrawn="1"/>
            </p:nvSpPr>
            <p:spPr>
              <a:xfrm>
                <a:off x="8127396" y="0"/>
                <a:ext cx="1016605" cy="5465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userDrawn="1"/>
            </p:nvSpPr>
            <p:spPr>
              <a:xfrm>
                <a:off x="7778146" y="291553"/>
                <a:ext cx="100800"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userDrawn="1"/>
            </p:nvSpPr>
            <p:spPr>
              <a:xfrm>
                <a:off x="7677346" y="392814"/>
                <a:ext cx="100800"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zh-TW" altLang="en-US" dirty="0"/>
              </a:p>
            </p:txBody>
          </p:sp>
          <p:pic>
            <p:nvPicPr>
              <p:cNvPr id="21" name="Picture 4" descr="D:\製作中\02再版書\0558909\章首頁\computer.png"/>
              <p:cNvPicPr>
                <a:picLocks noChangeAspect="1" noChangeArrowheads="1"/>
              </p:cNvPicPr>
              <p:nvPr userDrawn="1"/>
            </p:nvPicPr>
            <p:blipFill>
              <a:blip r:embed="rId3" cstate="screen">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12885" y="71699"/>
                <a:ext cx="323700" cy="421201"/>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5" name="文字方塊 14"/>
            <p:cNvSpPr txBox="1"/>
            <p:nvPr userDrawn="1"/>
          </p:nvSpPr>
          <p:spPr>
            <a:xfrm>
              <a:off x="8073134" y="6465"/>
              <a:ext cx="1125125" cy="615553"/>
            </a:xfrm>
            <a:prstGeom prst="rect">
              <a:avLst/>
            </a:prstGeom>
            <a:noFill/>
          </p:spPr>
          <p:txBody>
            <a:bodyPr wrap="square" rtlCol="0">
              <a:spAutoFit/>
            </a:bodyPr>
            <a:lstStyle/>
            <a:p>
              <a:pPr algn="ctr"/>
              <a:r>
                <a:rPr lang="en-US" altLang="zh-TW" sz="1200" dirty="0" smtClean="0">
                  <a:solidFill>
                    <a:schemeClr val="accent5">
                      <a:lumMod val="20000"/>
                      <a:lumOff val="80000"/>
                    </a:schemeClr>
                  </a:solidFill>
                </a:rPr>
                <a:t>Chapter</a:t>
              </a:r>
            </a:p>
            <a:p>
              <a:pPr algn="ctr"/>
              <a:r>
                <a:rPr lang="en-US" altLang="zh-TW" sz="2200" dirty="0" smtClean="0">
                  <a:solidFill>
                    <a:schemeClr val="accent5">
                      <a:lumMod val="20000"/>
                      <a:lumOff val="80000"/>
                    </a:schemeClr>
                  </a:solidFill>
                </a:rPr>
                <a:t>14</a:t>
              </a:r>
              <a:endParaRPr lang="zh-TW" altLang="en-US" sz="2200" dirty="0">
                <a:solidFill>
                  <a:schemeClr val="accent5">
                    <a:lumMod val="20000"/>
                    <a:lumOff val="80000"/>
                  </a:schemeClr>
                </a:solidFill>
              </a:endParaRPr>
            </a:p>
          </p:txBody>
        </p:sp>
      </p:grpSp>
    </p:spTree>
    <p:extLst>
      <p:ext uri="{BB962C8B-B14F-4D97-AF65-F5344CB8AC3E}">
        <p14:creationId xmlns:p14="http://schemas.microsoft.com/office/powerpoint/2010/main" val="16913057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884063"/>
            <a:ext cx="8229600" cy="3710560"/>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矩形 6"/>
          <p:cNvSpPr/>
          <p:nvPr userDrawn="1"/>
        </p:nvSpPr>
        <p:spPr>
          <a:xfrm>
            <a:off x="0" y="0"/>
            <a:ext cx="9144000" cy="546525"/>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0" name="矩形 9"/>
          <p:cNvSpPr/>
          <p:nvPr userDrawn="1"/>
        </p:nvSpPr>
        <p:spPr>
          <a:xfrm>
            <a:off x="8127396" y="0"/>
            <a:ext cx="1016605" cy="5465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7812361" y="291553"/>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6" y="388486"/>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3" name="群組 12"/>
          <p:cNvGrpSpPr/>
          <p:nvPr userDrawn="1"/>
        </p:nvGrpSpPr>
        <p:grpSpPr>
          <a:xfrm>
            <a:off x="0" y="0"/>
            <a:ext cx="9198259" cy="622018"/>
            <a:chOff x="0" y="0"/>
            <a:chExt cx="9198259" cy="622018"/>
          </a:xfrm>
        </p:grpSpPr>
        <p:grpSp>
          <p:nvGrpSpPr>
            <p:cNvPr id="14" name="群組 13"/>
            <p:cNvGrpSpPr/>
            <p:nvPr userDrawn="1"/>
          </p:nvGrpSpPr>
          <p:grpSpPr>
            <a:xfrm>
              <a:off x="0" y="0"/>
              <a:ext cx="9144001" cy="546525"/>
              <a:chOff x="0" y="0"/>
              <a:chExt cx="9144001" cy="546525"/>
            </a:xfrm>
          </p:grpSpPr>
          <p:sp>
            <p:nvSpPr>
              <p:cNvPr id="16" name="矩形 15"/>
              <p:cNvSpPr/>
              <p:nvPr userDrawn="1"/>
            </p:nvSpPr>
            <p:spPr>
              <a:xfrm>
                <a:off x="0" y="0"/>
                <a:ext cx="9144000" cy="546525"/>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zh-TW" altLang="en-US" dirty="0"/>
              </a:p>
            </p:txBody>
          </p:sp>
          <p:sp>
            <p:nvSpPr>
              <p:cNvPr id="17" name="矩形 16"/>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8" name="矩形 17"/>
              <p:cNvSpPr/>
              <p:nvPr userDrawn="1"/>
            </p:nvSpPr>
            <p:spPr>
              <a:xfrm>
                <a:off x="8127396" y="0"/>
                <a:ext cx="1016605" cy="5465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userDrawn="1"/>
            </p:nvSpPr>
            <p:spPr>
              <a:xfrm>
                <a:off x="7778146" y="291553"/>
                <a:ext cx="100800"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userDrawn="1"/>
            </p:nvSpPr>
            <p:spPr>
              <a:xfrm>
                <a:off x="7677346" y="392814"/>
                <a:ext cx="100800"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zh-TW" altLang="en-US" dirty="0"/>
              </a:p>
            </p:txBody>
          </p:sp>
          <p:pic>
            <p:nvPicPr>
              <p:cNvPr id="21" name="Picture 4" descr="D:\製作中\02再版書\0558909\章首頁\computer.png"/>
              <p:cNvPicPr>
                <a:picLocks noChangeAspect="1" noChangeArrowheads="1"/>
              </p:cNvPicPr>
              <p:nvPr userDrawn="1"/>
            </p:nvPicPr>
            <p:blipFill>
              <a:blip r:embed="rId2"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12885" y="71699"/>
                <a:ext cx="323700" cy="421201"/>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5" name="文字方塊 14"/>
            <p:cNvSpPr txBox="1"/>
            <p:nvPr userDrawn="1"/>
          </p:nvSpPr>
          <p:spPr>
            <a:xfrm>
              <a:off x="8073134" y="6465"/>
              <a:ext cx="1125125" cy="615553"/>
            </a:xfrm>
            <a:prstGeom prst="rect">
              <a:avLst/>
            </a:prstGeom>
            <a:noFill/>
          </p:spPr>
          <p:txBody>
            <a:bodyPr wrap="square" rtlCol="0">
              <a:spAutoFit/>
            </a:bodyPr>
            <a:lstStyle/>
            <a:p>
              <a:pPr algn="ctr"/>
              <a:r>
                <a:rPr lang="en-US" altLang="zh-TW" sz="1200" dirty="0" smtClean="0">
                  <a:solidFill>
                    <a:schemeClr val="accent5">
                      <a:lumMod val="20000"/>
                      <a:lumOff val="80000"/>
                    </a:schemeClr>
                  </a:solidFill>
                </a:rPr>
                <a:t>Chapter</a:t>
              </a:r>
            </a:p>
            <a:p>
              <a:pPr algn="ctr"/>
              <a:r>
                <a:rPr lang="en-US" altLang="zh-TW" sz="2200" dirty="0" smtClean="0">
                  <a:solidFill>
                    <a:schemeClr val="accent5">
                      <a:lumMod val="20000"/>
                      <a:lumOff val="80000"/>
                    </a:schemeClr>
                  </a:solidFill>
                </a:rPr>
                <a:t>14</a:t>
              </a:r>
              <a:endParaRPr lang="zh-TW" altLang="en-US" sz="2200" dirty="0">
                <a:solidFill>
                  <a:schemeClr val="accent5">
                    <a:lumMod val="20000"/>
                    <a:lumOff val="80000"/>
                  </a:schemeClr>
                </a:solidFill>
              </a:endParaRPr>
            </a:p>
          </p:txBody>
        </p:sp>
      </p:grpSp>
    </p:spTree>
    <p:extLst>
      <p:ext uri="{BB962C8B-B14F-4D97-AF65-F5344CB8AC3E}">
        <p14:creationId xmlns:p14="http://schemas.microsoft.com/office/powerpoint/2010/main" val="141575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7" name="矩形 6"/>
          <p:cNvSpPr/>
          <p:nvPr userDrawn="1"/>
        </p:nvSpPr>
        <p:spPr>
          <a:xfrm>
            <a:off x="0" y="0"/>
            <a:ext cx="9144000" cy="546525"/>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0" name="矩形 9"/>
          <p:cNvSpPr/>
          <p:nvPr userDrawn="1"/>
        </p:nvSpPr>
        <p:spPr>
          <a:xfrm>
            <a:off x="8127396" y="0"/>
            <a:ext cx="1016605" cy="5465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7812361" y="291553"/>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6" y="388486"/>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內容版面配置區 2"/>
          <p:cNvSpPr>
            <a:spLocks noGrp="1"/>
          </p:cNvSpPr>
          <p:nvPr>
            <p:ph idx="1"/>
          </p:nvPr>
        </p:nvSpPr>
        <p:spPr>
          <a:xfrm>
            <a:off x="457200" y="850309"/>
            <a:ext cx="8229600" cy="3744314"/>
          </a:xfrm>
        </p:spPr>
        <p:txBody>
          <a:bodyPr/>
          <a:lstStyle>
            <a:lvl1pPr marL="457200" indent="-457200">
              <a:buFontTx/>
              <a:buBlip>
                <a:blip r:embed="rId4"/>
              </a:buBlip>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grpSp>
        <p:nvGrpSpPr>
          <p:cNvPr id="14" name="群組 13"/>
          <p:cNvGrpSpPr/>
          <p:nvPr userDrawn="1"/>
        </p:nvGrpSpPr>
        <p:grpSpPr>
          <a:xfrm>
            <a:off x="0" y="0"/>
            <a:ext cx="9198259" cy="622018"/>
            <a:chOff x="0" y="0"/>
            <a:chExt cx="9198259" cy="622018"/>
          </a:xfrm>
        </p:grpSpPr>
        <p:grpSp>
          <p:nvGrpSpPr>
            <p:cNvPr id="15" name="群組 14"/>
            <p:cNvGrpSpPr/>
            <p:nvPr userDrawn="1"/>
          </p:nvGrpSpPr>
          <p:grpSpPr>
            <a:xfrm>
              <a:off x="0" y="0"/>
              <a:ext cx="9144001" cy="546525"/>
              <a:chOff x="0" y="0"/>
              <a:chExt cx="9144001" cy="546525"/>
            </a:xfrm>
          </p:grpSpPr>
          <p:sp>
            <p:nvSpPr>
              <p:cNvPr id="17" name="矩形 16"/>
              <p:cNvSpPr/>
              <p:nvPr userDrawn="1"/>
            </p:nvSpPr>
            <p:spPr>
              <a:xfrm>
                <a:off x="0" y="0"/>
                <a:ext cx="9144000" cy="546525"/>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zh-TW" altLang="en-US" dirty="0"/>
              </a:p>
            </p:txBody>
          </p:sp>
          <p:sp>
            <p:nvSpPr>
              <p:cNvPr id="18" name="矩形 1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9" name="矩形 18"/>
              <p:cNvSpPr/>
              <p:nvPr userDrawn="1"/>
            </p:nvSpPr>
            <p:spPr>
              <a:xfrm>
                <a:off x="8127396" y="0"/>
                <a:ext cx="1016605" cy="5465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p:cNvSpPr/>
              <p:nvPr userDrawn="1"/>
            </p:nvSpPr>
            <p:spPr>
              <a:xfrm>
                <a:off x="7778146" y="291553"/>
                <a:ext cx="100800"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userDrawn="1"/>
            </p:nvSpPr>
            <p:spPr>
              <a:xfrm>
                <a:off x="7677346" y="392814"/>
                <a:ext cx="100800"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zh-TW" altLang="en-US" dirty="0"/>
              </a:p>
            </p:txBody>
          </p:sp>
          <p:pic>
            <p:nvPicPr>
              <p:cNvPr id="22" name="Picture 4" descr="D:\製作中\02再版書\0558909\章首頁\computer.png"/>
              <p:cNvPicPr>
                <a:picLocks noChangeAspect="1" noChangeArrowheads="1"/>
              </p:cNvPicPr>
              <p:nvPr userDrawn="1"/>
            </p:nvPicPr>
            <p:blipFill>
              <a:blip r:embed="rId2"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12885" y="71699"/>
                <a:ext cx="323700" cy="421201"/>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6" name="文字方塊 15"/>
            <p:cNvSpPr txBox="1"/>
            <p:nvPr userDrawn="1"/>
          </p:nvSpPr>
          <p:spPr>
            <a:xfrm>
              <a:off x="8073134" y="6465"/>
              <a:ext cx="1125125" cy="615553"/>
            </a:xfrm>
            <a:prstGeom prst="rect">
              <a:avLst/>
            </a:prstGeom>
            <a:noFill/>
          </p:spPr>
          <p:txBody>
            <a:bodyPr wrap="square" rtlCol="0">
              <a:spAutoFit/>
            </a:bodyPr>
            <a:lstStyle/>
            <a:p>
              <a:pPr algn="ctr"/>
              <a:r>
                <a:rPr lang="en-US" altLang="zh-TW" sz="1200" dirty="0" smtClean="0">
                  <a:solidFill>
                    <a:schemeClr val="accent5">
                      <a:lumMod val="20000"/>
                      <a:lumOff val="80000"/>
                    </a:schemeClr>
                  </a:solidFill>
                </a:rPr>
                <a:t>Chapter</a:t>
              </a:r>
            </a:p>
            <a:p>
              <a:pPr algn="ctr"/>
              <a:r>
                <a:rPr lang="en-US" altLang="zh-TW" sz="2200" dirty="0" smtClean="0">
                  <a:solidFill>
                    <a:schemeClr val="accent5">
                      <a:lumMod val="20000"/>
                      <a:lumOff val="80000"/>
                    </a:schemeClr>
                  </a:solidFill>
                </a:rPr>
                <a:t>14</a:t>
              </a:r>
              <a:endParaRPr lang="zh-TW" altLang="en-US" sz="2200" dirty="0">
                <a:solidFill>
                  <a:schemeClr val="accent5">
                    <a:lumMod val="20000"/>
                    <a:lumOff val="80000"/>
                  </a:schemeClr>
                </a:solidFill>
              </a:endParaRPr>
            </a:p>
          </p:txBody>
        </p:sp>
      </p:grpSp>
    </p:spTree>
    <p:extLst>
      <p:ext uri="{BB962C8B-B14F-4D97-AF65-F5344CB8AC3E}">
        <p14:creationId xmlns:p14="http://schemas.microsoft.com/office/powerpoint/2010/main" val="22572017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標題及物件">
    <p:spTree>
      <p:nvGrpSpPr>
        <p:cNvPr id="1" name=""/>
        <p:cNvGrpSpPr/>
        <p:nvPr/>
      </p:nvGrpSpPr>
      <p:grpSpPr>
        <a:xfrm>
          <a:off x="0" y="0"/>
          <a:ext cx="0" cy="0"/>
          <a:chOff x="0" y="0"/>
          <a:chExt cx="0" cy="0"/>
        </a:xfrm>
      </p:grpSpPr>
      <p:sp>
        <p:nvSpPr>
          <p:cNvPr id="2" name="矩形 1"/>
          <p:cNvSpPr/>
          <p:nvPr userDrawn="1"/>
        </p:nvSpPr>
        <p:spPr>
          <a:xfrm>
            <a:off x="3250" y="628578"/>
            <a:ext cx="9144000" cy="391543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userDrawn="1"/>
        </p:nvSpPr>
        <p:spPr>
          <a:xfrm>
            <a:off x="269866" y="1255354"/>
            <a:ext cx="8604269" cy="310534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1" name="Picture 15"/>
          <p:cNvPicPr>
            <a:picLocks noChangeAspect="1" noChangeArrowheads="1"/>
          </p:cNvPicPr>
          <p:nvPr userDrawn="1"/>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343616" y="722472"/>
            <a:ext cx="2456765" cy="63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13"/>
          <p:cNvPicPr>
            <a:picLocks noChangeAspect="1" noChangeArrowheads="1"/>
          </p:cNvPicPr>
          <p:nvPr userDrawn="1"/>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rot="487232">
            <a:off x="7757944" y="802232"/>
            <a:ext cx="1038226" cy="800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群組 4"/>
          <p:cNvGrpSpPr/>
          <p:nvPr userDrawn="1"/>
        </p:nvGrpSpPr>
        <p:grpSpPr>
          <a:xfrm>
            <a:off x="683018" y="771550"/>
            <a:ext cx="1781968" cy="414607"/>
            <a:chOff x="683018" y="1178750"/>
            <a:chExt cx="1781968" cy="414607"/>
          </a:xfrm>
        </p:grpSpPr>
        <p:sp>
          <p:nvSpPr>
            <p:cNvPr id="24" name="橢圓 23"/>
            <p:cNvSpPr/>
            <p:nvPr userDrawn="1"/>
          </p:nvSpPr>
          <p:spPr>
            <a:xfrm>
              <a:off x="683018"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userDrawn="1"/>
          </p:nvSpPr>
          <p:spPr>
            <a:xfrm>
              <a:off x="115162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p:cNvSpPr/>
            <p:nvPr userDrawn="1"/>
          </p:nvSpPr>
          <p:spPr>
            <a:xfrm>
              <a:off x="160167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p:cNvSpPr/>
            <p:nvPr userDrawn="1"/>
          </p:nvSpPr>
          <p:spPr>
            <a:xfrm>
              <a:off x="2051720" y="1180091"/>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3" name="文字方塊 22"/>
          <p:cNvSpPr txBox="1"/>
          <p:nvPr userDrawn="1"/>
        </p:nvSpPr>
        <p:spPr>
          <a:xfrm>
            <a:off x="701570" y="789784"/>
            <a:ext cx="2221692" cy="369332"/>
          </a:xfrm>
          <a:prstGeom prst="rect">
            <a:avLst/>
          </a:prstGeom>
          <a:noFill/>
        </p:spPr>
        <p:txBody>
          <a:bodyPr wrap="square" rtlCol="0">
            <a:spAutoFit/>
          </a:bodyPr>
          <a:lstStyle/>
          <a:p>
            <a:r>
              <a:rPr lang="en-US" altLang="zh-TW" b="1" dirty="0" smtClean="0">
                <a:solidFill>
                  <a:srgbClr val="C00000"/>
                </a:solidFill>
                <a:latin typeface="微軟正黑體" pitchFamily="34" charset="-120"/>
                <a:ea typeface="微軟正黑體" pitchFamily="34" charset="-120"/>
              </a:rPr>
              <a:t>IT</a:t>
            </a:r>
            <a:r>
              <a:rPr lang="zh-TW" altLang="en-US" b="1" dirty="0" smtClean="0">
                <a:solidFill>
                  <a:srgbClr val="C00000"/>
                </a:solidFill>
                <a:latin typeface="微軟正黑體" pitchFamily="34" charset="-120"/>
                <a:ea typeface="微軟正黑體" pitchFamily="34" charset="-120"/>
              </a:rPr>
              <a:t>　專    家    </a:t>
            </a:r>
            <a:endParaRPr lang="en-US" altLang="zh-TW" b="1" dirty="0" smtClean="0">
              <a:solidFill>
                <a:srgbClr val="C00000"/>
              </a:solidFill>
              <a:latin typeface="微軟正黑體" pitchFamily="34" charset="-120"/>
              <a:ea typeface="微軟正黑體" pitchFamily="34" charset="-120"/>
            </a:endParaRPr>
          </a:p>
        </p:txBody>
      </p:sp>
      <p:grpSp>
        <p:nvGrpSpPr>
          <p:cNvPr id="46" name="群組 45"/>
          <p:cNvGrpSpPr/>
          <p:nvPr userDrawn="1"/>
        </p:nvGrpSpPr>
        <p:grpSpPr>
          <a:xfrm>
            <a:off x="0" y="0"/>
            <a:ext cx="9198259" cy="591240"/>
            <a:chOff x="0" y="0"/>
            <a:chExt cx="9198259" cy="787347"/>
          </a:xfrm>
        </p:grpSpPr>
        <p:grpSp>
          <p:nvGrpSpPr>
            <p:cNvPr id="47" name="群組 46"/>
            <p:cNvGrpSpPr/>
            <p:nvPr userDrawn="1"/>
          </p:nvGrpSpPr>
          <p:grpSpPr>
            <a:xfrm>
              <a:off x="0" y="0"/>
              <a:ext cx="9144000" cy="728700"/>
              <a:chOff x="0" y="0"/>
              <a:chExt cx="9144000" cy="728700"/>
            </a:xfrm>
          </p:grpSpPr>
          <p:sp>
            <p:nvSpPr>
              <p:cNvPr id="49" name="矩形 48"/>
              <p:cNvSpPr/>
              <p:nvPr userDrawn="1"/>
            </p:nvSpPr>
            <p:spPr>
              <a:xfrm>
                <a:off x="0" y="0"/>
                <a:ext cx="9144000" cy="728700"/>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pic>
            <p:nvPicPr>
              <p:cNvPr id="50" name="Picture 4" descr="D:\製作中\02再版書\0558909\章首頁\computer.png"/>
              <p:cNvPicPr>
                <a:picLocks noChangeAspect="1" noChangeArrowheads="1"/>
              </p:cNvPicPr>
              <p:nvPr userDrawn="1"/>
            </p:nvPicPr>
            <p:blipFill>
              <a:blip r:embed="rId4" cstate="screen">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288211" y="96475"/>
                <a:ext cx="323700" cy="4212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1" name="矩形 50"/>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52" name="矩形 51"/>
              <p:cNvSpPr/>
              <p:nvPr userDrawn="1"/>
            </p:nvSpPr>
            <p:spPr>
              <a:xfrm>
                <a:off x="8127395" y="0"/>
                <a:ext cx="1016605" cy="7287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userDrawn="1"/>
            </p:nvSpPr>
            <p:spPr>
              <a:xfrm>
                <a:off x="7767355" y="388736"/>
                <a:ext cx="100800"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userDrawn="1"/>
            </p:nvSpPr>
            <p:spPr>
              <a:xfrm>
                <a:off x="7677345" y="517980"/>
                <a:ext cx="104400"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8" name="文字方塊 47"/>
            <p:cNvSpPr txBox="1"/>
            <p:nvPr userDrawn="1"/>
          </p:nvSpPr>
          <p:spPr>
            <a:xfrm>
              <a:off x="8073134" y="8609"/>
              <a:ext cx="1125125" cy="778738"/>
            </a:xfrm>
            <a:prstGeom prst="rect">
              <a:avLst/>
            </a:prstGeom>
            <a:noFill/>
          </p:spPr>
          <p:txBody>
            <a:bodyPr wrap="square" rtlCol="0">
              <a:spAutoFit/>
            </a:bodyPr>
            <a:lstStyle/>
            <a:p>
              <a:pPr algn="ctr"/>
              <a:r>
                <a:rPr lang="en-US" altLang="zh-TW" sz="1200" dirty="0" smtClean="0">
                  <a:solidFill>
                    <a:schemeClr val="accent5">
                      <a:lumMod val="20000"/>
                      <a:lumOff val="80000"/>
                    </a:schemeClr>
                  </a:solidFill>
                </a:rPr>
                <a:t>Chapter</a:t>
              </a:r>
            </a:p>
            <a:p>
              <a:pPr algn="ctr"/>
              <a:r>
                <a:rPr lang="en-US" altLang="zh-TW" sz="2000" dirty="0" smtClean="0">
                  <a:solidFill>
                    <a:schemeClr val="accent5">
                      <a:lumMod val="20000"/>
                      <a:lumOff val="80000"/>
                    </a:schemeClr>
                  </a:solidFill>
                </a:rPr>
                <a:t>14</a:t>
              </a:r>
              <a:endParaRPr lang="zh-TW" altLang="en-US" sz="2000" dirty="0">
                <a:solidFill>
                  <a:schemeClr val="accent5">
                    <a:lumMod val="20000"/>
                    <a:lumOff val="80000"/>
                  </a:schemeClr>
                </a:solidFill>
              </a:endParaRPr>
            </a:p>
          </p:txBody>
        </p:sp>
      </p:grpSp>
    </p:spTree>
    <p:extLst>
      <p:ext uri="{BB962C8B-B14F-4D97-AF65-F5344CB8AC3E}">
        <p14:creationId xmlns:p14="http://schemas.microsoft.com/office/powerpoint/2010/main" val="3420031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2" name="矩形 1"/>
          <p:cNvSpPr/>
          <p:nvPr userDrawn="1"/>
        </p:nvSpPr>
        <p:spPr>
          <a:xfrm>
            <a:off x="3250" y="628578"/>
            <a:ext cx="9144000" cy="39154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userDrawn="1"/>
        </p:nvSpPr>
        <p:spPr>
          <a:xfrm>
            <a:off x="0" y="0"/>
            <a:ext cx="9144000" cy="546525"/>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solidFill>
                <a:schemeClr val="accent5">
                  <a:lumMod val="60000"/>
                  <a:lumOff val="40000"/>
                </a:schemeClr>
              </a:solidFill>
            </a:endParaRPr>
          </a:p>
        </p:txBody>
      </p:sp>
      <p:pic>
        <p:nvPicPr>
          <p:cNvPr id="1028" name="Picture 4" descr="D:\製作中\02再版書\0558909\章首頁\computer.png"/>
          <p:cNvPicPr>
            <a:picLocks noChangeAspect="1" noChangeArrowheads="1"/>
          </p:cNvPicPr>
          <p:nvPr userDrawn="1"/>
        </p:nvPicPr>
        <p:blipFill>
          <a:blip r:embed="rId2"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0" name="矩形 9"/>
          <p:cNvSpPr/>
          <p:nvPr userDrawn="1"/>
        </p:nvSpPr>
        <p:spPr>
          <a:xfrm>
            <a:off x="8127396" y="0"/>
            <a:ext cx="1016605" cy="5465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7812361" y="291553"/>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6" y="388486"/>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userDrawn="1"/>
        </p:nvSpPr>
        <p:spPr>
          <a:xfrm>
            <a:off x="269866" y="1255354"/>
            <a:ext cx="8604269" cy="310534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內容版面配置區 2"/>
          <p:cNvSpPr>
            <a:spLocks noGrp="1"/>
          </p:cNvSpPr>
          <p:nvPr>
            <p:ph idx="1"/>
          </p:nvPr>
        </p:nvSpPr>
        <p:spPr>
          <a:xfrm>
            <a:off x="406096" y="1692374"/>
            <a:ext cx="8229600" cy="2668325"/>
          </a:xfrm>
        </p:spPr>
        <p:txBody>
          <a:bodyPr>
            <a:normAutofit/>
          </a:bodyPr>
          <a:lstStyle>
            <a:lvl1pPr marL="0" indent="0">
              <a:lnSpc>
                <a:spcPct val="120000"/>
              </a:lnSpc>
              <a:spcBef>
                <a:spcPts val="800"/>
              </a:spcBef>
              <a:buNone/>
              <a:defRPr sz="2400">
                <a:latin typeface="微軟正黑體" pitchFamily="34" charset="-120"/>
                <a:ea typeface="微軟正黑體" pitchFamily="34" charset="-120"/>
              </a:defRPr>
            </a:lvl1pPr>
            <a:lvl2pPr marL="457200" indent="0">
              <a:lnSpc>
                <a:spcPct val="120000"/>
              </a:lnSpc>
              <a:spcBef>
                <a:spcPts val="800"/>
              </a:spcBef>
              <a:buNone/>
              <a:defRPr sz="2000">
                <a:latin typeface="微軟正黑體" pitchFamily="34" charset="-120"/>
                <a:ea typeface="微軟正黑體" pitchFamily="34" charset="-120"/>
              </a:defRPr>
            </a:lvl2pPr>
            <a:lvl3pPr marL="914400" indent="0">
              <a:lnSpc>
                <a:spcPct val="120000"/>
              </a:lnSpc>
              <a:spcBef>
                <a:spcPts val="800"/>
              </a:spcBef>
              <a:buNone/>
              <a:defRPr sz="1800">
                <a:latin typeface="微軟正黑體" pitchFamily="34" charset="-120"/>
                <a:ea typeface="微軟正黑體" pitchFamily="34" charset="-120"/>
              </a:defRPr>
            </a:lvl3pPr>
            <a:lvl4pPr marL="1371600" indent="0">
              <a:lnSpc>
                <a:spcPct val="120000"/>
              </a:lnSpc>
              <a:spcBef>
                <a:spcPts val="800"/>
              </a:spcBef>
              <a:buNone/>
              <a:defRPr sz="1600">
                <a:latin typeface="微軟正黑體" pitchFamily="34" charset="-120"/>
                <a:ea typeface="微軟正黑體" pitchFamily="34" charset="-120"/>
              </a:defRPr>
            </a:lvl4pPr>
            <a:lvl5pPr marL="1828800" indent="0">
              <a:lnSpc>
                <a:spcPct val="120000"/>
              </a:lnSpc>
              <a:spcBef>
                <a:spcPts val="800"/>
              </a:spcBef>
              <a:buNone/>
              <a:defRPr sz="1600">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grpSp>
        <p:nvGrpSpPr>
          <p:cNvPr id="16" name="群組 15"/>
          <p:cNvGrpSpPr/>
          <p:nvPr userDrawn="1"/>
        </p:nvGrpSpPr>
        <p:grpSpPr>
          <a:xfrm>
            <a:off x="0" y="0"/>
            <a:ext cx="9198259" cy="591240"/>
            <a:chOff x="0" y="0"/>
            <a:chExt cx="9198259" cy="787347"/>
          </a:xfrm>
        </p:grpSpPr>
        <p:grpSp>
          <p:nvGrpSpPr>
            <p:cNvPr id="17" name="群組 16"/>
            <p:cNvGrpSpPr/>
            <p:nvPr userDrawn="1"/>
          </p:nvGrpSpPr>
          <p:grpSpPr>
            <a:xfrm>
              <a:off x="0" y="0"/>
              <a:ext cx="9144000" cy="728700"/>
              <a:chOff x="0" y="0"/>
              <a:chExt cx="9144000" cy="728700"/>
            </a:xfrm>
          </p:grpSpPr>
          <p:sp>
            <p:nvSpPr>
              <p:cNvPr id="20" name="矩形 19"/>
              <p:cNvSpPr/>
              <p:nvPr userDrawn="1"/>
            </p:nvSpPr>
            <p:spPr>
              <a:xfrm>
                <a:off x="0" y="0"/>
                <a:ext cx="9144000" cy="728700"/>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pic>
            <p:nvPicPr>
              <p:cNvPr id="21" name="Picture 4" descr="D:\製作中\02再版書\0558909\章首頁\computer.png"/>
              <p:cNvPicPr>
                <a:picLocks noChangeAspect="1" noChangeArrowheads="1"/>
              </p:cNvPicPr>
              <p:nvPr userDrawn="1"/>
            </p:nvPicPr>
            <p:blipFill>
              <a:blip r:embed="rId2"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288211" y="96475"/>
                <a:ext cx="323700" cy="4212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矩形 21"/>
              <p:cNvSpPr/>
              <p:nvPr userDrawn="1"/>
            </p:nvSpPr>
            <p:spPr>
              <a:xfrm>
                <a:off x="906573" y="17968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23" name="矩形 22"/>
              <p:cNvSpPr/>
              <p:nvPr userDrawn="1"/>
            </p:nvSpPr>
            <p:spPr>
              <a:xfrm>
                <a:off x="8127395" y="0"/>
                <a:ext cx="1016605" cy="7287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userDrawn="1"/>
            </p:nvSpPr>
            <p:spPr>
              <a:xfrm>
                <a:off x="7767355" y="388736"/>
                <a:ext cx="100800"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userDrawn="1"/>
            </p:nvSpPr>
            <p:spPr>
              <a:xfrm>
                <a:off x="7677345" y="517980"/>
                <a:ext cx="104400"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8" name="文字方塊 17"/>
            <p:cNvSpPr txBox="1"/>
            <p:nvPr userDrawn="1"/>
          </p:nvSpPr>
          <p:spPr>
            <a:xfrm>
              <a:off x="8073134" y="8609"/>
              <a:ext cx="1125125" cy="778738"/>
            </a:xfrm>
            <a:prstGeom prst="rect">
              <a:avLst/>
            </a:prstGeom>
            <a:noFill/>
          </p:spPr>
          <p:txBody>
            <a:bodyPr wrap="square" rtlCol="0">
              <a:spAutoFit/>
            </a:bodyPr>
            <a:lstStyle/>
            <a:p>
              <a:pPr algn="ctr"/>
              <a:r>
                <a:rPr lang="en-US" altLang="zh-TW" sz="1200" dirty="0" smtClean="0">
                  <a:solidFill>
                    <a:schemeClr val="accent5">
                      <a:lumMod val="20000"/>
                      <a:lumOff val="80000"/>
                    </a:schemeClr>
                  </a:solidFill>
                </a:rPr>
                <a:t>Chapter</a:t>
              </a:r>
            </a:p>
            <a:p>
              <a:pPr algn="ctr"/>
              <a:r>
                <a:rPr lang="en-US" altLang="zh-TW" sz="2000" dirty="0" smtClean="0">
                  <a:solidFill>
                    <a:schemeClr val="accent5">
                      <a:lumMod val="20000"/>
                      <a:lumOff val="80000"/>
                    </a:schemeClr>
                  </a:solidFill>
                </a:rPr>
                <a:t>14</a:t>
              </a:r>
              <a:endParaRPr lang="zh-TW" altLang="en-US" sz="2000" dirty="0">
                <a:solidFill>
                  <a:schemeClr val="accent5">
                    <a:lumMod val="20000"/>
                    <a:lumOff val="80000"/>
                  </a:schemeClr>
                </a:solidFill>
              </a:endParaRPr>
            </a:p>
          </p:txBody>
        </p:sp>
      </p:grpSp>
      <p:grpSp>
        <p:nvGrpSpPr>
          <p:cNvPr id="26" name="群組 25"/>
          <p:cNvGrpSpPr/>
          <p:nvPr userDrawn="1"/>
        </p:nvGrpSpPr>
        <p:grpSpPr>
          <a:xfrm>
            <a:off x="364973" y="636535"/>
            <a:ext cx="8347487" cy="1080120"/>
            <a:chOff x="364973" y="636535"/>
            <a:chExt cx="8347487" cy="1080120"/>
          </a:xfrm>
        </p:grpSpPr>
        <p:pic>
          <p:nvPicPr>
            <p:cNvPr id="27" name="Picture 14"/>
            <p:cNvPicPr>
              <a:picLocks noChangeAspect="1" noChangeArrowheads="1"/>
            </p:cNvPicPr>
            <p:nvPr userDrawn="1"/>
          </p:nvPicPr>
          <p:blipFill>
            <a:blip r:embed="rId4"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096036" y="851302"/>
              <a:ext cx="616424" cy="76555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3" descr="D:\製作中\02再版書\0558909\資訊小耳朵 圖.png"/>
            <p:cNvPicPr>
              <a:picLocks noChangeAspect="1" noChangeArrowheads="1"/>
            </p:cNvPicPr>
            <p:nvPr userDrawn="1"/>
          </p:nvPicPr>
          <p:blipFill>
            <a:blip r:embed="rId5" cstate="screen">
              <a:extLst>
                <a:ext uri="{28A0092B-C50C-407E-A947-70E740481C1C}">
                  <a14:useLocalDpi xmlns:a14="http://schemas.microsoft.com/office/drawing/2010/main"/>
                </a:ext>
              </a:extLst>
            </a:blip>
            <a:srcRect/>
            <a:stretch>
              <a:fillRect/>
            </a:stretch>
          </p:blipFill>
          <p:spPr bwMode="auto">
            <a:xfrm>
              <a:off x="364973" y="636535"/>
              <a:ext cx="3836948" cy="1080120"/>
            </a:xfrm>
            <a:prstGeom prst="rect">
              <a:avLst/>
            </a:prstGeom>
            <a:noFill/>
            <a:extLst>
              <a:ext uri="{909E8E84-426E-40DD-AFC4-6F175D3DCCD1}">
                <a14:hiddenFill xmlns:a14="http://schemas.microsoft.com/office/drawing/2010/main">
                  <a:solidFill>
                    <a:srgbClr val="FFFFFF"/>
                  </a:solidFill>
                </a14:hiddenFill>
              </a:ext>
            </a:extLst>
          </p:spPr>
        </p:pic>
        <p:sp>
          <p:nvSpPr>
            <p:cNvPr id="29" name="文字方塊 28"/>
            <p:cNvSpPr txBox="1"/>
            <p:nvPr userDrawn="1"/>
          </p:nvSpPr>
          <p:spPr>
            <a:xfrm>
              <a:off x="607663" y="1254990"/>
              <a:ext cx="2794207" cy="461665"/>
            </a:xfrm>
            <a:prstGeom prst="rect">
              <a:avLst/>
            </a:prstGeom>
            <a:noFill/>
          </p:spPr>
          <p:txBody>
            <a:bodyPr wrap="square" rtlCol="0">
              <a:spAutoFit/>
            </a:bodyPr>
            <a:lstStyle/>
            <a:p>
              <a:r>
                <a:rPr lang="zh-TW" altLang="en-US" sz="2400" b="1" dirty="0" smtClean="0">
                  <a:solidFill>
                    <a:srgbClr val="C00000"/>
                  </a:solidFill>
                  <a:latin typeface="微軟正黑體" pitchFamily="34" charset="-120"/>
                  <a:ea typeface="微軟正黑體" pitchFamily="34" charset="-120"/>
                </a:rPr>
                <a:t>資    訊    專    欄</a:t>
              </a:r>
              <a:endParaRPr lang="en-US" altLang="zh-TW" sz="2400" b="1" dirty="0" smtClean="0">
                <a:solidFill>
                  <a:srgbClr val="C00000"/>
                </a:solidFill>
                <a:latin typeface="微軟正黑體" pitchFamily="34" charset="-120"/>
                <a:ea typeface="微軟正黑體" pitchFamily="34" charset="-120"/>
              </a:endParaRPr>
            </a:p>
          </p:txBody>
        </p:sp>
      </p:grpSp>
    </p:spTree>
    <p:extLst>
      <p:ext uri="{BB962C8B-B14F-4D97-AF65-F5344CB8AC3E}">
        <p14:creationId xmlns:p14="http://schemas.microsoft.com/office/powerpoint/2010/main" val="154192385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271875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14432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79058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grpSp>
        <p:nvGrpSpPr>
          <p:cNvPr id="11" name="群組 10"/>
          <p:cNvGrpSpPr/>
          <p:nvPr userDrawn="1"/>
        </p:nvGrpSpPr>
        <p:grpSpPr>
          <a:xfrm>
            <a:off x="161510" y="4641980"/>
            <a:ext cx="8691420" cy="450050"/>
            <a:chOff x="161510" y="4616387"/>
            <a:chExt cx="8691420" cy="450050"/>
          </a:xfrm>
        </p:grpSpPr>
        <p:sp>
          <p:nvSpPr>
            <p:cNvPr id="12" name="橢圓 11"/>
            <p:cNvSpPr/>
            <p:nvPr userDrawn="1"/>
          </p:nvSpPr>
          <p:spPr>
            <a:xfrm>
              <a:off x="161510" y="4616387"/>
              <a:ext cx="450050" cy="45005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userDrawn="1"/>
          </p:nvSpPr>
          <p:spPr>
            <a:xfrm>
              <a:off x="296525" y="4616387"/>
              <a:ext cx="450050" cy="450050"/>
            </a:xfrm>
            <a:prstGeom prst="ellipse">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4" name="Picture 2" descr="D:\桌面\logo.png"/>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926595" y="4777015"/>
              <a:ext cx="610257" cy="180000"/>
            </a:xfrm>
            <a:prstGeom prst="rect">
              <a:avLst/>
            </a:prstGeom>
            <a:noFill/>
            <a:extLst>
              <a:ext uri="{909E8E84-426E-40DD-AFC4-6F175D3DCCD1}">
                <a14:hiddenFill xmlns:a14="http://schemas.microsoft.com/office/drawing/2010/main">
                  <a:solidFill>
                    <a:srgbClr val="FFFFFF"/>
                  </a:solidFill>
                </a14:hiddenFill>
              </a:ext>
            </a:extLst>
          </p:spPr>
        </p:pic>
        <p:sp>
          <p:nvSpPr>
            <p:cNvPr id="15" name="動作按鈕: 上一項 14">
              <a:hlinkClick r:id="" action="ppaction://hlinkshowjump?jump=previousslide" highlightClick="1"/>
            </p:cNvPr>
            <p:cNvSpPr/>
            <p:nvPr userDrawn="1"/>
          </p:nvSpPr>
          <p:spPr>
            <a:xfrm>
              <a:off x="7452320" y="4642869"/>
              <a:ext cx="360000" cy="360000"/>
            </a:xfrm>
            <a:prstGeom prst="actionButtonBackPrevious">
              <a:avLst/>
            </a:prstGeom>
            <a:solidFill>
              <a:schemeClr val="accent5">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動作按鈕: 首頁 15">
              <a:hlinkClick r:id="" action="ppaction://hlinkshowjump?jump=firstslide" highlightClick="1"/>
            </p:cNvPr>
            <p:cNvSpPr/>
            <p:nvPr userDrawn="1"/>
          </p:nvSpPr>
          <p:spPr>
            <a:xfrm>
              <a:off x="7992380" y="4642869"/>
              <a:ext cx="360000" cy="360000"/>
            </a:xfrm>
            <a:prstGeom prst="actionButtonHome">
              <a:avLst/>
            </a:prstGeom>
            <a:solidFill>
              <a:schemeClr val="accent5">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動作按鈕: 下一項 16">
              <a:hlinkClick r:id="" action="ppaction://hlinkshowjump?jump=nextslide" highlightClick="1"/>
            </p:cNvPr>
            <p:cNvSpPr/>
            <p:nvPr userDrawn="1"/>
          </p:nvSpPr>
          <p:spPr>
            <a:xfrm>
              <a:off x="8492930" y="4641980"/>
              <a:ext cx="360000" cy="360000"/>
            </a:xfrm>
            <a:prstGeom prst="actionButtonForwardNext">
              <a:avLst/>
            </a:prstGeom>
            <a:solidFill>
              <a:schemeClr val="accent5">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8" name="文字方塊 17"/>
          <p:cNvSpPr txBox="1"/>
          <p:nvPr userDrawn="1"/>
        </p:nvSpPr>
        <p:spPr>
          <a:xfrm>
            <a:off x="251521" y="4694752"/>
            <a:ext cx="585065" cy="369332"/>
          </a:xfrm>
          <a:prstGeom prst="rect">
            <a:avLst/>
          </a:prstGeom>
          <a:noFill/>
        </p:spPr>
        <p:txBody>
          <a:bodyPr wrap="square" rtlCol="0">
            <a:spAutoFit/>
          </a:bodyPr>
          <a:lstStyle/>
          <a:p>
            <a:fld id="{8B089E88-AE65-4CA2-BA11-4B6DC14C3389}" type="slidenum">
              <a:rPr lang="zh-TW" altLang="en-US" smtClean="0">
                <a:solidFill>
                  <a:schemeClr val="bg1"/>
                </a:solidFill>
              </a:rPr>
              <a:pPr/>
              <a:t>‹#›</a:t>
            </a:fld>
            <a:endParaRPr lang="zh-TW" altLang="en-US" dirty="0">
              <a:solidFill>
                <a:schemeClr val="bg1"/>
              </a:solidFill>
            </a:endParaRPr>
          </a:p>
        </p:txBody>
      </p:sp>
    </p:spTree>
    <p:extLst>
      <p:ext uri="{BB962C8B-B14F-4D97-AF65-F5344CB8AC3E}">
        <p14:creationId xmlns:p14="http://schemas.microsoft.com/office/powerpoint/2010/main" val="1289035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64" r:id="rId5"/>
    <p:sldLayoutId id="2147483662"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iming>
    <p:tnLst>
      <p:par>
        <p:cTn id="1" dur="indefinite" restart="never" nodeType="tmRoot"/>
      </p:par>
    </p:tnLst>
  </p:timing>
  <p:hf hdr="0" ftr="0" dt="0"/>
  <p:txStyles>
    <p:titleStyle>
      <a:lvl1pPr algn="ctr" defTabSz="914400" rtl="0" eaLnBrk="1" latinLnBrk="0" hangingPunct="1">
        <a:spcBef>
          <a:spcPct val="0"/>
        </a:spcBef>
        <a:buNone/>
        <a:defRPr sz="4400" b="1" kern="1200">
          <a:solidFill>
            <a:schemeClr val="tx1"/>
          </a:solidFill>
          <a:latin typeface="微軟正黑體" pitchFamily="34" charset="-120"/>
          <a:ea typeface="微軟正黑體" pitchFamily="34" charset="-120"/>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b="1"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2400" b="1"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b="1"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 Target="slide71.xml"/><Relationship Id="rId5" Type="http://schemas.openxmlformats.org/officeDocument/2006/relationships/slide" Target="slide55.xml"/><Relationship Id="rId4" Type="http://schemas.openxmlformats.org/officeDocument/2006/relationships/slide" Target="slide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線接點 28"/>
          <p:cNvCxnSpPr/>
          <p:nvPr/>
        </p:nvCxnSpPr>
        <p:spPr>
          <a:xfrm>
            <a:off x="3157953" y="1507862"/>
            <a:ext cx="5779532" cy="0"/>
          </a:xfrm>
          <a:prstGeom prst="line">
            <a:avLst/>
          </a:prstGeom>
          <a:ln w="76200">
            <a:solidFill>
              <a:schemeClr val="bg2">
                <a:lumMod val="2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2050" name="Picture 2" descr="D:\製作中\02再版書\0558909\章首頁\note.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5093204" y="1487350"/>
            <a:ext cx="3790950" cy="3334940"/>
          </a:xfrm>
          <a:prstGeom prst="rect">
            <a:avLst/>
          </a:prstGeom>
          <a:noFill/>
          <a:extLst>
            <a:ext uri="{909E8E84-426E-40DD-AFC4-6F175D3DCCD1}">
              <a14:hiddenFill xmlns:a14="http://schemas.microsoft.com/office/drawing/2010/main">
                <a:solidFill>
                  <a:srgbClr val="FFFFFF"/>
                </a:solidFill>
              </a14:hiddenFill>
            </a:ext>
          </a:extLst>
        </p:spPr>
      </p:pic>
      <p:sp>
        <p:nvSpPr>
          <p:cNvPr id="7" name="標題 6"/>
          <p:cNvSpPr>
            <a:spLocks noGrp="1"/>
          </p:cNvSpPr>
          <p:nvPr>
            <p:ph type="ctrTitle"/>
          </p:nvPr>
        </p:nvSpPr>
        <p:spPr>
          <a:xfrm>
            <a:off x="3157954" y="782801"/>
            <a:ext cx="5476465" cy="704549"/>
          </a:xfrm>
        </p:spPr>
        <p:txBody>
          <a:bodyPr/>
          <a:lstStyle/>
          <a:p>
            <a:r>
              <a:rPr lang="zh-TW" altLang="en-US" smtClean="0"/>
              <a:t>人工智慧</a:t>
            </a:r>
            <a:endParaRPr lang="zh-TW" altLang="en-US" dirty="0"/>
          </a:p>
        </p:txBody>
      </p:sp>
      <p:sp>
        <p:nvSpPr>
          <p:cNvPr id="3" name="矩形 2"/>
          <p:cNvSpPr/>
          <p:nvPr/>
        </p:nvSpPr>
        <p:spPr>
          <a:xfrm>
            <a:off x="5374296" y="1792831"/>
            <a:ext cx="3109305" cy="2400657"/>
          </a:xfrm>
          <a:prstGeom prst="rect">
            <a:avLst/>
          </a:prstGeom>
        </p:spPr>
        <p:txBody>
          <a:bodyPr wrap="square">
            <a:spAutoFit/>
          </a:bodyPr>
          <a:lstStyle/>
          <a:p>
            <a:pPr>
              <a:lnSpc>
                <a:spcPct val="150000"/>
              </a:lnSpc>
            </a:pPr>
            <a:r>
              <a:rPr lang="en-US" altLang="zh-TW" sz="2000" b="1" u="sng" dirty="0">
                <a:latin typeface="微軟正黑體" pitchFamily="34" charset="-120"/>
                <a:ea typeface="微軟正黑體" pitchFamily="34" charset="-120"/>
                <a:hlinkClick r:id="rId3" action="ppaction://hlinksldjump"/>
              </a:rPr>
              <a:t>14-1 </a:t>
            </a:r>
            <a:r>
              <a:rPr lang="zh-TW" altLang="en-US" sz="2000" b="1" u="sng" dirty="0">
                <a:latin typeface="微軟正黑體" pitchFamily="34" charset="-120"/>
                <a:ea typeface="微軟正黑體" pitchFamily="34" charset="-120"/>
                <a:hlinkClick r:id="rId3" action="ppaction://hlinksldjump"/>
              </a:rPr>
              <a:t>人工智慧的沿革</a:t>
            </a:r>
            <a:endParaRPr lang="zh-TW" altLang="en-US" sz="2000" b="1" u="sng" dirty="0">
              <a:latin typeface="微軟正黑體" pitchFamily="34" charset="-120"/>
              <a:ea typeface="微軟正黑體" pitchFamily="34" charset="-120"/>
            </a:endParaRPr>
          </a:p>
          <a:p>
            <a:pPr>
              <a:lnSpc>
                <a:spcPct val="150000"/>
              </a:lnSpc>
            </a:pPr>
            <a:r>
              <a:rPr lang="en-US" altLang="zh-TW" sz="2000" b="1" dirty="0" smtClean="0">
                <a:latin typeface="微軟正黑體" pitchFamily="34" charset="-120"/>
                <a:ea typeface="微軟正黑體" pitchFamily="34" charset="-120"/>
                <a:hlinkClick r:id="rId4" action="ppaction://hlinksldjump"/>
              </a:rPr>
              <a:t>14-2</a:t>
            </a:r>
            <a:r>
              <a:rPr lang="zh-TW" altLang="en-US" sz="2000" b="1" dirty="0" smtClean="0">
                <a:latin typeface="微軟正黑體" pitchFamily="34" charset="-120"/>
                <a:ea typeface="微軟正黑體" pitchFamily="34" charset="-120"/>
                <a:hlinkClick r:id="rId4" action="ppaction://hlinksldjump"/>
              </a:rPr>
              <a:t> 機器學習</a:t>
            </a:r>
            <a:r>
              <a:rPr lang="zh-TW" altLang="en-US" sz="2000" b="1" dirty="0">
                <a:latin typeface="微軟正黑體" pitchFamily="34" charset="-120"/>
                <a:ea typeface="微軟正黑體" pitchFamily="34" charset="-120"/>
                <a:hlinkClick r:id="rId4" action="ppaction://hlinksldjump"/>
              </a:rPr>
              <a:t>和深度學習</a:t>
            </a:r>
            <a:endParaRPr lang="en-US" altLang="zh-TW" sz="2000" b="1" dirty="0">
              <a:latin typeface="微軟正黑體" pitchFamily="34" charset="-120"/>
              <a:ea typeface="微軟正黑體" pitchFamily="34" charset="-120"/>
            </a:endParaRPr>
          </a:p>
          <a:p>
            <a:pPr>
              <a:lnSpc>
                <a:spcPct val="150000"/>
              </a:lnSpc>
            </a:pPr>
            <a:r>
              <a:rPr lang="en-US" altLang="zh-TW" sz="2000" b="1" dirty="0" smtClean="0">
                <a:latin typeface="微軟正黑體" pitchFamily="34" charset="-120"/>
                <a:ea typeface="微軟正黑體" pitchFamily="34" charset="-120"/>
                <a:hlinkClick r:id="rId5" action="ppaction://hlinksldjump"/>
              </a:rPr>
              <a:t>14-3</a:t>
            </a:r>
            <a:r>
              <a:rPr lang="zh-TW" altLang="en-US" sz="2000" b="1" dirty="0" smtClean="0">
                <a:latin typeface="微軟正黑體" pitchFamily="34" charset="-120"/>
                <a:ea typeface="微軟正黑體" pitchFamily="34" charset="-120"/>
                <a:hlinkClick r:id="rId5" action="ppaction://hlinksldjump"/>
              </a:rPr>
              <a:t> 電腦</a:t>
            </a:r>
            <a:r>
              <a:rPr lang="zh-TW" altLang="en-US" sz="2000" b="1" dirty="0">
                <a:latin typeface="微軟正黑體" pitchFamily="34" charset="-120"/>
                <a:ea typeface="微軟正黑體" pitchFamily="34" charset="-120"/>
                <a:hlinkClick r:id="rId5" action="ppaction://hlinksldjump"/>
              </a:rPr>
              <a:t>視覺及圖像識別</a:t>
            </a:r>
            <a:endParaRPr lang="en-US" altLang="zh-TW" sz="2000" b="1" dirty="0">
              <a:latin typeface="微軟正黑體" pitchFamily="34" charset="-120"/>
              <a:ea typeface="微軟正黑體" pitchFamily="34" charset="-120"/>
            </a:endParaRPr>
          </a:p>
          <a:p>
            <a:pPr marL="627063" indent="-627063">
              <a:lnSpc>
                <a:spcPct val="150000"/>
              </a:lnSpc>
            </a:pPr>
            <a:r>
              <a:rPr lang="en-US" altLang="zh-TW" sz="2000" b="1" dirty="0" smtClean="0">
                <a:latin typeface="微軟正黑體" pitchFamily="34" charset="-120"/>
                <a:ea typeface="微軟正黑體" pitchFamily="34" charset="-120"/>
                <a:hlinkClick r:id="rId6" action="ppaction://hlinksldjump"/>
              </a:rPr>
              <a:t>14-4</a:t>
            </a:r>
            <a:r>
              <a:rPr lang="zh-TW" altLang="en-US" sz="2000" b="1" dirty="0" smtClean="0">
                <a:latin typeface="微軟正黑體" pitchFamily="34" charset="-120"/>
                <a:ea typeface="微軟正黑體" pitchFamily="34" charset="-120"/>
                <a:hlinkClick r:id="rId6" action="ppaction://hlinksldjump"/>
              </a:rPr>
              <a:t> 感</a:t>
            </a:r>
            <a:r>
              <a:rPr lang="zh-TW" altLang="en-US" sz="2000" b="1" dirty="0">
                <a:latin typeface="微軟正黑體" pitchFamily="34" charset="-120"/>
                <a:ea typeface="微軟正黑體" pitchFamily="34" charset="-120"/>
                <a:hlinkClick r:id="rId6" action="ppaction://hlinksldjump"/>
              </a:rPr>
              <a:t>測網路、物聯網及智慧聯網</a:t>
            </a:r>
            <a:endParaRPr lang="zh-TW" altLang="en-US" sz="2000" b="1" dirty="0">
              <a:latin typeface="微軟正黑體" pitchFamily="34" charset="-120"/>
              <a:ea typeface="微軟正黑體" pitchFamily="34" charset="-120"/>
            </a:endParaRPr>
          </a:p>
        </p:txBody>
      </p:sp>
      <p:pic>
        <p:nvPicPr>
          <p:cNvPr id="10" name="Picture 4"/>
          <p:cNvPicPr>
            <a:picLocks noChangeAspect="1" noChangeArrowheads="1"/>
          </p:cNvPicPr>
          <p:nvPr/>
        </p:nvPicPr>
        <p:blipFill>
          <a:blip r:embed="rId7" cstate="screen">
            <a:extLst>
              <a:ext uri="{28A0092B-C50C-407E-A947-70E740481C1C}">
                <a14:useLocalDpi xmlns:a14="http://schemas.microsoft.com/office/drawing/2010/main"/>
              </a:ext>
            </a:extLst>
          </a:blip>
          <a:stretch>
            <a:fillRect/>
          </a:stretch>
        </p:blipFill>
        <p:spPr bwMode="auto">
          <a:xfrm>
            <a:off x="1292699" y="1987712"/>
            <a:ext cx="2353509" cy="2353509"/>
          </a:xfrm>
          <a:prstGeom prst="rect">
            <a:avLst/>
          </a:prstGeom>
          <a:noFill/>
          <a:ln w="57150">
            <a:solidFill>
              <a:schemeClr val="bg1"/>
            </a:solidFill>
          </a:ln>
          <a:effectLst>
            <a:outerShdw blurRad="50800" dist="38100" dir="2700000" algn="tl" rotWithShape="0">
              <a:prstClr val="black">
                <a:alpha val="40000"/>
              </a:prstClr>
            </a:outerShdw>
          </a:effectLst>
          <a:extLst/>
        </p:spPr>
      </p:pic>
      <p:pic>
        <p:nvPicPr>
          <p:cNvPr id="12" name="Picture 4"/>
          <p:cNvPicPr>
            <a:picLocks noChangeAspect="1" noChangeArrowheads="1"/>
          </p:cNvPicPr>
          <p:nvPr/>
        </p:nvPicPr>
        <p:blipFill>
          <a:blip r:embed="rId7" cstate="screen">
            <a:extLst>
              <a:ext uri="{28A0092B-C50C-407E-A947-70E740481C1C}">
                <a14:useLocalDpi xmlns:a14="http://schemas.microsoft.com/office/drawing/2010/main"/>
              </a:ext>
            </a:extLst>
          </a:blip>
          <a:stretch>
            <a:fillRect/>
          </a:stretch>
        </p:blipFill>
        <p:spPr bwMode="auto">
          <a:xfrm rot="21401888">
            <a:off x="1300333" y="2182486"/>
            <a:ext cx="2353509" cy="2353509"/>
          </a:xfrm>
          <a:prstGeom prst="rect">
            <a:avLst/>
          </a:prstGeom>
          <a:noFill/>
          <a:ln w="57150">
            <a:solidFill>
              <a:schemeClr val="bg1"/>
            </a:solidFill>
          </a:ln>
          <a:effectLst>
            <a:outerShdw blurRad="50800" dist="38100" dir="2700000" algn="tl" rotWithShape="0">
              <a:prstClr val="black">
                <a:alpha val="40000"/>
              </a:prstClr>
            </a:outerShdw>
          </a:effectLst>
          <a:extLst/>
        </p:spPr>
      </p:pic>
      <p:pic>
        <p:nvPicPr>
          <p:cNvPr id="13" name="Picture 4"/>
          <p:cNvPicPr>
            <a:picLocks noChangeAspect="1" noChangeArrowheads="1"/>
          </p:cNvPicPr>
          <p:nvPr/>
        </p:nvPicPr>
        <p:blipFill>
          <a:blip r:embed="rId7" cstate="screen">
            <a:extLst>
              <a:ext uri="{28A0092B-C50C-407E-A947-70E740481C1C}">
                <a14:useLocalDpi xmlns:a14="http://schemas.microsoft.com/office/drawing/2010/main"/>
              </a:ext>
            </a:extLst>
          </a:blip>
          <a:stretch>
            <a:fillRect/>
          </a:stretch>
        </p:blipFill>
        <p:spPr bwMode="auto">
          <a:xfrm rot="21077218">
            <a:off x="1451316" y="2421396"/>
            <a:ext cx="2353509" cy="2353509"/>
          </a:xfrm>
          <a:prstGeom prst="rect">
            <a:avLst/>
          </a:prstGeom>
          <a:noFill/>
          <a:ln w="57150">
            <a:solidFill>
              <a:schemeClr val="bg1"/>
            </a:solidFill>
          </a:ln>
          <a:effectLst>
            <a:outerShdw blurRad="50800" dist="38100" dir="2700000" algn="tl" rotWithShape="0">
              <a:prstClr val="black">
                <a:alpha val="40000"/>
              </a:prstClr>
            </a:outerShdw>
          </a:effectLst>
          <a:extLst/>
        </p:spPr>
      </p:pic>
    </p:spTree>
    <p:extLst>
      <p:ext uri="{BB962C8B-B14F-4D97-AF65-F5344CB8AC3E}">
        <p14:creationId xmlns:p14="http://schemas.microsoft.com/office/powerpoint/2010/main" val="1643748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457200" indent="-457200">
              <a:buFont typeface="Arial" panose="020B0604020202020204" pitchFamily="34" charset="0"/>
              <a:buChar char="•"/>
            </a:pPr>
            <a:r>
              <a:rPr lang="zh-TW" altLang="en-US" dirty="0" smtClean="0"/>
              <a:t>韋氏詞典選出的年度字詞為</a:t>
            </a:r>
            <a:r>
              <a:rPr lang="en-US" altLang="zh-TW" dirty="0" smtClean="0"/>
              <a:t>authentic</a:t>
            </a:r>
            <a:r>
              <a:rPr lang="zh-TW" altLang="en-US" dirty="0" smtClean="0"/>
              <a:t>（真正的），該字詞有非假冒或非仿造的意涵，反映了</a:t>
            </a:r>
            <a:r>
              <a:rPr lang="en-US" altLang="zh-TW" dirty="0" smtClean="0"/>
              <a:t>AI</a:t>
            </a:r>
            <a:r>
              <a:rPr lang="zh-TW" altLang="en-US" dirty="0" smtClean="0"/>
              <a:t>似已模糊了真實與虛假的界線。</a:t>
            </a:r>
            <a:endParaRPr lang="en-US" altLang="zh-TW" dirty="0" smtClean="0"/>
          </a:p>
          <a:p>
            <a:pPr marL="457200" indent="-457200">
              <a:buFont typeface="Arial" panose="020B0604020202020204" pitchFamily="34" charset="0"/>
              <a:buChar char="•"/>
            </a:pPr>
            <a:r>
              <a:rPr lang="zh-TW" altLang="en-US" dirty="0" smtClean="0"/>
              <a:t>經濟日報選出的「</a:t>
            </a:r>
            <a:r>
              <a:rPr lang="en-US" altLang="zh-TW" dirty="0" smtClean="0"/>
              <a:t>2024</a:t>
            </a:r>
            <a:r>
              <a:rPr lang="zh-TW" altLang="en-US" dirty="0" smtClean="0"/>
              <a:t>經濟關鍵字」為「智」。</a:t>
            </a:r>
            <a:endParaRPr lang="en-US" altLang="zh-TW" dirty="0" smtClean="0"/>
          </a:p>
          <a:p>
            <a:endParaRPr lang="zh-TW" altLang="en-US" dirty="0"/>
          </a:p>
        </p:txBody>
      </p:sp>
    </p:spTree>
    <p:extLst>
      <p:ext uri="{BB962C8B-B14F-4D97-AF65-F5344CB8AC3E}">
        <p14:creationId xmlns:p14="http://schemas.microsoft.com/office/powerpoint/2010/main" val="2137034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zh-TW" altLang="en-US" smtClean="0"/>
              <a:t>知識表示</a:t>
            </a:r>
            <a:endParaRPr lang="zh-TW" altLang="en-US" dirty="0"/>
          </a:p>
        </p:txBody>
      </p:sp>
      <p:sp>
        <p:nvSpPr>
          <p:cNvPr id="5" name="內容版面配置區 4"/>
          <p:cNvSpPr>
            <a:spLocks noGrp="1"/>
          </p:cNvSpPr>
          <p:nvPr>
            <p:ph idx="1"/>
          </p:nvPr>
        </p:nvSpPr>
        <p:spPr/>
        <p:txBody>
          <a:bodyPr/>
          <a:lstStyle/>
          <a:p>
            <a:r>
              <a:rPr lang="zh-TW" altLang="en-US" dirty="0" smtClean="0"/>
              <a:t>語意網（</a:t>
            </a:r>
            <a:r>
              <a:rPr lang="en-US" altLang="zh-TW" dirty="0" smtClean="0"/>
              <a:t>semantic network</a:t>
            </a:r>
            <a:r>
              <a:rPr lang="zh-TW" altLang="en-US" dirty="0" smtClean="0"/>
              <a:t>）的表示法，基本上是一個圖形的架構，把知識或概念（</a:t>
            </a:r>
            <a:r>
              <a:rPr lang="en-US" altLang="zh-TW" dirty="0" smtClean="0"/>
              <a:t>concept</a:t>
            </a:r>
            <a:r>
              <a:rPr lang="zh-TW" altLang="en-US" dirty="0" smtClean="0"/>
              <a:t>）表示為點，而點之間互相連結的線則用來表示其關係（</a:t>
            </a:r>
            <a:r>
              <a:rPr lang="en-US" altLang="zh-TW" dirty="0" smtClean="0"/>
              <a:t>semantic relation</a:t>
            </a:r>
            <a:r>
              <a:rPr lang="zh-TW" altLang="en-US" dirty="0" smtClean="0"/>
              <a:t>）。</a:t>
            </a:r>
            <a:endParaRPr lang="zh-TW" altLang="en-US" dirty="0"/>
          </a:p>
        </p:txBody>
      </p:sp>
    </p:spTree>
    <p:extLst>
      <p:ext uri="{BB962C8B-B14F-4D97-AF65-F5344CB8AC3E}">
        <p14:creationId xmlns:p14="http://schemas.microsoft.com/office/powerpoint/2010/main" val="1151513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語意網</a:t>
            </a:r>
          </a:p>
        </p:txBody>
      </p:sp>
      <p:sp>
        <p:nvSpPr>
          <p:cNvPr id="3" name="內容版面配置區 2"/>
          <p:cNvSpPr>
            <a:spLocks noGrp="1"/>
          </p:cNvSpPr>
          <p:nvPr>
            <p:ph idx="1"/>
          </p:nvPr>
        </p:nvSpPr>
        <p:spPr/>
        <p:txBody>
          <a:bodyPr/>
          <a:lstStyle/>
          <a:p>
            <a:endParaRPr lang="zh-TW"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725" y="1356615"/>
            <a:ext cx="4950550" cy="3302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3256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zh-TW" altLang="en-US" dirty="0"/>
              <a:t>邏輯系統</a:t>
            </a:r>
          </a:p>
        </p:txBody>
      </p:sp>
      <p:sp>
        <p:nvSpPr>
          <p:cNvPr id="4" name="內容版面配置區 3"/>
          <p:cNvSpPr>
            <a:spLocks noGrp="1"/>
          </p:cNvSpPr>
          <p:nvPr>
            <p:ph idx="1"/>
          </p:nvPr>
        </p:nvSpPr>
        <p:spPr/>
        <p:txBody>
          <a:bodyPr>
            <a:normAutofit/>
          </a:bodyPr>
          <a:lstStyle/>
          <a:p>
            <a:r>
              <a:rPr lang="zh-TW" altLang="en-US" dirty="0"/>
              <a:t>人類進行複雜事實的歸納及推理等活動，在電腦系統裡常被描述成一條條的規則，或合稱</a:t>
            </a:r>
            <a:r>
              <a:rPr lang="zh-TW" altLang="en-US" dirty="0">
                <a:solidFill>
                  <a:srgbClr val="C00000"/>
                </a:solidFill>
              </a:rPr>
              <a:t>生產系統</a:t>
            </a:r>
            <a:r>
              <a:rPr lang="en-US" altLang="zh-TW" dirty="0"/>
              <a:t>(production system)</a:t>
            </a:r>
            <a:r>
              <a:rPr lang="zh-TW" altLang="en-US" dirty="0"/>
              <a:t>，而</a:t>
            </a:r>
            <a:r>
              <a:rPr lang="zh-TW" altLang="en-US" dirty="0">
                <a:solidFill>
                  <a:srgbClr val="C00000"/>
                </a:solidFill>
              </a:rPr>
              <a:t>邏輯</a:t>
            </a:r>
            <a:r>
              <a:rPr lang="en-US" altLang="zh-TW" dirty="0"/>
              <a:t>(logic)</a:t>
            </a:r>
            <a:r>
              <a:rPr lang="zh-TW" altLang="en-US" dirty="0"/>
              <a:t>是一個常被使用的技巧</a:t>
            </a:r>
            <a:r>
              <a:rPr lang="zh-TW" altLang="en-US" dirty="0" smtClean="0"/>
              <a:t>。</a:t>
            </a:r>
            <a:endParaRPr lang="en-US" altLang="zh-TW" dirty="0" smtClean="0"/>
          </a:p>
          <a:p>
            <a:endParaRPr lang="zh-TW" altLang="en-US" dirty="0"/>
          </a:p>
        </p:txBody>
      </p:sp>
    </p:spTree>
    <p:extLst>
      <p:ext uri="{BB962C8B-B14F-4D97-AF65-F5344CB8AC3E}">
        <p14:creationId xmlns:p14="http://schemas.microsoft.com/office/powerpoint/2010/main" val="19149879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邏輯系統</a:t>
            </a:r>
          </a:p>
        </p:txBody>
      </p:sp>
      <p:sp>
        <p:nvSpPr>
          <p:cNvPr id="3" name="內容版面配置區 2"/>
          <p:cNvSpPr>
            <a:spLocks noGrp="1"/>
          </p:cNvSpPr>
          <p:nvPr>
            <p:ph idx="1"/>
          </p:nvPr>
        </p:nvSpPr>
        <p:spPr/>
        <p:txBody>
          <a:bodyPr/>
          <a:lstStyle/>
          <a:p>
            <a:r>
              <a:rPr lang="zh-TW" altLang="en-US" dirty="0"/>
              <a:t>邏輯可以很清楚的表示因果關係，像是「若下雨，則撐傘」。</a:t>
            </a:r>
            <a:endParaRPr lang="en-US" altLang="zh-TW" dirty="0"/>
          </a:p>
          <a:p>
            <a:r>
              <a:rPr lang="zh-TW" altLang="en-US" dirty="0"/>
              <a:t>為符合現實</a:t>
            </a:r>
            <a:r>
              <a:rPr lang="zh-TW" altLang="en-US" dirty="0" smtClean="0"/>
              <a:t>社會</a:t>
            </a:r>
            <a:r>
              <a:rPr lang="zh-TW" altLang="en-US" dirty="0"/>
              <a:t>，</a:t>
            </a:r>
            <a:r>
              <a:rPr lang="zh-TW" altLang="en-US" dirty="0" smtClean="0"/>
              <a:t>絕對</a:t>
            </a:r>
            <a:r>
              <a:rPr lang="zh-TW" altLang="en-US" dirty="0"/>
              <a:t>不是</a:t>
            </a:r>
            <a:r>
              <a:rPr lang="zh-TW" altLang="en-US" dirty="0" smtClean="0"/>
              <a:t>只有</a:t>
            </a:r>
            <a:r>
              <a:rPr lang="zh-TW" altLang="en-US" dirty="0">
                <a:solidFill>
                  <a:srgbClr val="C00000"/>
                </a:solidFill>
              </a:rPr>
              <a:t>真</a:t>
            </a:r>
            <a:r>
              <a:rPr lang="en-US" altLang="zh-TW" dirty="0"/>
              <a:t>(</a:t>
            </a:r>
            <a:r>
              <a:rPr lang="en-US" altLang="zh-TW" dirty="0" err="1"/>
              <a:t>ture</a:t>
            </a:r>
            <a:r>
              <a:rPr lang="en-US" altLang="zh-TW" dirty="0"/>
              <a:t>)</a:t>
            </a:r>
            <a:r>
              <a:rPr lang="zh-TW" altLang="en-US" dirty="0">
                <a:solidFill>
                  <a:srgbClr val="C00000"/>
                </a:solidFill>
              </a:rPr>
              <a:t>偽</a:t>
            </a:r>
            <a:r>
              <a:rPr lang="en-US" altLang="zh-TW" dirty="0"/>
              <a:t>(false)</a:t>
            </a:r>
            <a:r>
              <a:rPr lang="zh-TW" altLang="en-US" dirty="0"/>
              <a:t>兩種情況，更複雜的邏輯系統也被討論。</a:t>
            </a:r>
          </a:p>
          <a:p>
            <a:endParaRPr lang="zh-TW" altLang="en-US" dirty="0"/>
          </a:p>
        </p:txBody>
      </p:sp>
    </p:spTree>
    <p:extLst>
      <p:ext uri="{BB962C8B-B14F-4D97-AF65-F5344CB8AC3E}">
        <p14:creationId xmlns:p14="http://schemas.microsoft.com/office/powerpoint/2010/main" val="434813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zh-TW" altLang="en-US" dirty="0"/>
              <a:t>經驗法則搜尋</a:t>
            </a:r>
          </a:p>
        </p:txBody>
      </p:sp>
      <p:sp>
        <p:nvSpPr>
          <p:cNvPr id="4" name="內容版面配置區 3"/>
          <p:cNvSpPr>
            <a:spLocks noGrp="1"/>
          </p:cNvSpPr>
          <p:nvPr>
            <p:ph idx="1"/>
          </p:nvPr>
        </p:nvSpPr>
        <p:spPr/>
        <p:txBody>
          <a:bodyPr>
            <a:normAutofit/>
          </a:bodyPr>
          <a:lstStyle/>
          <a:p>
            <a:r>
              <a:rPr lang="zh-TW" altLang="en-US" dirty="0" smtClean="0"/>
              <a:t>當生產</a:t>
            </a:r>
            <a:r>
              <a:rPr lang="zh-TW" altLang="en-US" dirty="0"/>
              <a:t>系統或邏輯規則很多時，要找尋一條</a:t>
            </a:r>
            <a:r>
              <a:rPr lang="zh-TW" altLang="en-US" dirty="0" smtClean="0"/>
              <a:t>合乎</a:t>
            </a:r>
            <a:r>
              <a:rPr lang="zh-TW" altLang="en-US" dirty="0"/>
              <a:t>限制的規則，往往會花費很多時間</a:t>
            </a:r>
            <a:r>
              <a:rPr lang="zh-TW" altLang="en-US" dirty="0" smtClean="0"/>
              <a:t>。</a:t>
            </a:r>
            <a:endParaRPr lang="en-US" altLang="zh-TW" dirty="0" smtClean="0"/>
          </a:p>
          <a:p>
            <a:r>
              <a:rPr lang="zh-TW" altLang="en-US" dirty="0" smtClean="0"/>
              <a:t>運用</a:t>
            </a:r>
            <a:r>
              <a:rPr lang="zh-TW" altLang="en-US" dirty="0">
                <a:solidFill>
                  <a:srgbClr val="C00000"/>
                </a:solidFill>
              </a:rPr>
              <a:t>經驗法則</a:t>
            </a:r>
            <a:r>
              <a:rPr lang="en-US" altLang="zh-TW" dirty="0"/>
              <a:t>(</a:t>
            </a:r>
            <a:r>
              <a:rPr lang="en-US" altLang="zh-TW" dirty="0" smtClean="0"/>
              <a:t>heuristic)</a:t>
            </a:r>
            <a:r>
              <a:rPr lang="zh-TW" altLang="en-US" dirty="0" smtClean="0"/>
              <a:t>可加快搜尋速度。</a:t>
            </a:r>
            <a:endParaRPr lang="en-US" altLang="zh-TW" dirty="0" smtClean="0"/>
          </a:p>
          <a:p>
            <a:endParaRPr lang="zh-TW" altLang="en-US" dirty="0"/>
          </a:p>
        </p:txBody>
      </p:sp>
    </p:spTree>
    <p:extLst>
      <p:ext uri="{BB962C8B-B14F-4D97-AF65-F5344CB8AC3E}">
        <p14:creationId xmlns:p14="http://schemas.microsoft.com/office/powerpoint/2010/main" val="28218161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經驗法則搜尋</a:t>
            </a:r>
          </a:p>
        </p:txBody>
      </p:sp>
      <p:sp>
        <p:nvSpPr>
          <p:cNvPr id="3" name="內容版面配置區 2"/>
          <p:cNvSpPr>
            <a:spLocks noGrp="1"/>
          </p:cNvSpPr>
          <p:nvPr>
            <p:ph idx="1"/>
          </p:nvPr>
        </p:nvSpPr>
        <p:spPr/>
        <p:txBody>
          <a:bodyPr>
            <a:normAutofit lnSpcReduction="10000"/>
          </a:bodyPr>
          <a:lstStyle/>
          <a:p>
            <a:r>
              <a:rPr lang="zh-TW" altLang="en-US" dirty="0"/>
              <a:t>經驗法則並非永遠成立，但在絕大部分情況下都是成立的。</a:t>
            </a:r>
            <a:endParaRPr lang="en-US" altLang="zh-TW" dirty="0"/>
          </a:p>
          <a:p>
            <a:r>
              <a:rPr lang="zh-TW" altLang="en-US" dirty="0"/>
              <a:t>例如：尋找第一名的同學</a:t>
            </a:r>
            <a:endParaRPr lang="en-US" altLang="zh-TW" dirty="0"/>
          </a:p>
          <a:p>
            <a:pPr lvl="1"/>
            <a:r>
              <a:rPr lang="zh-TW" altLang="en-US" dirty="0"/>
              <a:t>經驗法則告訴我們先去「認真讀書」集合裡面找，會較快找到。</a:t>
            </a:r>
            <a:endParaRPr lang="en-US" altLang="zh-TW" dirty="0"/>
          </a:p>
          <a:p>
            <a:pPr lvl="1"/>
            <a:r>
              <a:rPr lang="zh-TW" altLang="en-US" dirty="0"/>
              <a:t>但也可能第一名同學正好是不認真讀書的同學。</a:t>
            </a:r>
          </a:p>
          <a:p>
            <a:endParaRPr lang="zh-TW" altLang="en-US" dirty="0"/>
          </a:p>
        </p:txBody>
      </p:sp>
    </p:spTree>
    <p:extLst>
      <p:ext uri="{BB962C8B-B14F-4D97-AF65-F5344CB8AC3E}">
        <p14:creationId xmlns:p14="http://schemas.microsoft.com/office/powerpoint/2010/main" val="1713150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相關的程式語言</a:t>
            </a:r>
          </a:p>
        </p:txBody>
      </p:sp>
      <p:sp>
        <p:nvSpPr>
          <p:cNvPr id="3" name="內容版面配置區 2"/>
          <p:cNvSpPr>
            <a:spLocks noGrp="1"/>
          </p:cNvSpPr>
          <p:nvPr>
            <p:ph idx="1"/>
          </p:nvPr>
        </p:nvSpPr>
        <p:spPr>
          <a:xfrm>
            <a:off x="457200" y="1525384"/>
            <a:ext cx="8229600" cy="3341621"/>
          </a:xfrm>
        </p:spPr>
        <p:txBody>
          <a:bodyPr>
            <a:normAutofit/>
          </a:bodyPr>
          <a:lstStyle/>
          <a:p>
            <a:r>
              <a:rPr lang="zh-TW" altLang="en-US" dirty="0" smtClean="0"/>
              <a:t>知識</a:t>
            </a:r>
            <a:r>
              <a:rPr lang="zh-TW" altLang="en-US" dirty="0"/>
              <a:t>和邏輯推理都是利用文字或符號表示，所以人工智慧技術很仰賴</a:t>
            </a:r>
            <a:r>
              <a:rPr lang="zh-TW" altLang="en-US" dirty="0">
                <a:solidFill>
                  <a:srgbClr val="C00000"/>
                </a:solidFill>
              </a:rPr>
              <a:t>符號處理</a:t>
            </a:r>
            <a:r>
              <a:rPr lang="en-US" altLang="zh-TW" dirty="0"/>
              <a:t>(symbol manipulation)</a:t>
            </a:r>
            <a:r>
              <a:rPr lang="zh-TW" altLang="en-US" dirty="0"/>
              <a:t>，而較少數值運算。</a:t>
            </a:r>
          </a:p>
          <a:p>
            <a:r>
              <a:rPr lang="zh-TW" altLang="en-US" dirty="0" smtClean="0"/>
              <a:t>符號</a:t>
            </a:r>
            <a:r>
              <a:rPr lang="zh-TW" altLang="en-US" dirty="0"/>
              <a:t>處理的程式</a:t>
            </a:r>
            <a:r>
              <a:rPr lang="zh-TW" altLang="en-US" dirty="0" smtClean="0"/>
              <a:t>語言：</a:t>
            </a:r>
            <a:r>
              <a:rPr lang="en-US" altLang="zh-TW" dirty="0" smtClean="0"/>
              <a:t>LISP</a:t>
            </a:r>
            <a:r>
              <a:rPr lang="zh-TW" altLang="en-US" dirty="0"/>
              <a:t>和</a:t>
            </a:r>
            <a:r>
              <a:rPr lang="en-US" altLang="zh-TW" dirty="0"/>
              <a:t>PROLOG</a:t>
            </a:r>
            <a:r>
              <a:rPr lang="zh-TW" altLang="en-US" dirty="0"/>
              <a:t>語言</a:t>
            </a:r>
            <a:r>
              <a:rPr lang="zh-TW" altLang="en-US" dirty="0" smtClean="0"/>
              <a:t>。</a:t>
            </a:r>
            <a:endParaRPr lang="zh-TW" altLang="en-US" dirty="0"/>
          </a:p>
        </p:txBody>
      </p:sp>
    </p:spTree>
    <p:extLst>
      <p:ext uri="{BB962C8B-B14F-4D97-AF65-F5344CB8AC3E}">
        <p14:creationId xmlns:p14="http://schemas.microsoft.com/office/powerpoint/2010/main" val="562895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相關的程式語言</a:t>
            </a:r>
          </a:p>
        </p:txBody>
      </p:sp>
      <p:sp>
        <p:nvSpPr>
          <p:cNvPr id="3" name="內容版面配置區 2"/>
          <p:cNvSpPr>
            <a:spLocks noGrp="1"/>
          </p:cNvSpPr>
          <p:nvPr>
            <p:ph idx="1"/>
          </p:nvPr>
        </p:nvSpPr>
        <p:spPr/>
        <p:txBody>
          <a:bodyPr/>
          <a:lstStyle/>
          <a:p>
            <a:r>
              <a:rPr lang="zh-TW" altLang="en-US" dirty="0" smtClean="0"/>
              <a:t>人工智慧</a:t>
            </a:r>
            <a:r>
              <a:rPr lang="zh-TW" altLang="en-US" dirty="0"/>
              <a:t>的技術大幅成長，其他語言如</a:t>
            </a:r>
            <a:r>
              <a:rPr lang="en-US" altLang="zh-TW" dirty="0"/>
              <a:t>Python</a:t>
            </a:r>
            <a:r>
              <a:rPr lang="zh-TW" altLang="en-US" dirty="0"/>
              <a:t>、</a:t>
            </a:r>
            <a:r>
              <a:rPr lang="en-US" altLang="zh-TW" dirty="0"/>
              <a:t>R </a:t>
            </a:r>
            <a:r>
              <a:rPr lang="zh-TW" altLang="en-US" dirty="0"/>
              <a:t>等，也常常被使用</a:t>
            </a:r>
            <a:r>
              <a:rPr lang="zh-TW" altLang="en-US" dirty="0" smtClean="0"/>
              <a:t>。</a:t>
            </a:r>
            <a:endParaRPr lang="en-US" altLang="zh-TW" dirty="0" smtClean="0"/>
          </a:p>
          <a:p>
            <a:r>
              <a:rPr lang="en-US" altLang="zh-TW" dirty="0" smtClean="0"/>
              <a:t>Python</a:t>
            </a:r>
            <a:r>
              <a:rPr lang="zh-TW" altLang="en-US" dirty="0"/>
              <a:t>語言配合</a:t>
            </a:r>
            <a:r>
              <a:rPr lang="en-US" altLang="zh-TW" dirty="0"/>
              <a:t>Google</a:t>
            </a:r>
            <a:r>
              <a:rPr lang="zh-TW" altLang="en-US" dirty="0"/>
              <a:t>公司開發的</a:t>
            </a:r>
            <a:r>
              <a:rPr lang="en-US" altLang="zh-TW" dirty="0" err="1"/>
              <a:t>TensorFlow</a:t>
            </a:r>
            <a:r>
              <a:rPr lang="zh-TW" altLang="en-US" dirty="0"/>
              <a:t>軟體庫，應該是近年來撰寫機器學習程式者的最愛。</a:t>
            </a:r>
          </a:p>
          <a:p>
            <a:endParaRPr lang="zh-TW" altLang="en-US" dirty="0"/>
          </a:p>
        </p:txBody>
      </p:sp>
    </p:spTree>
    <p:extLst>
      <p:ext uri="{BB962C8B-B14F-4D97-AF65-F5344CB8AC3E}">
        <p14:creationId xmlns:p14="http://schemas.microsoft.com/office/powerpoint/2010/main" val="3857357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智慧型系統</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實作人工智慧的理論，所建立出具有推理判斷能力的電腦系統，通稱為智慧型系統（</a:t>
            </a:r>
            <a:r>
              <a:rPr lang="en-US" altLang="zh-TW" dirty="0" smtClean="0"/>
              <a:t>intelligent system</a:t>
            </a:r>
            <a:r>
              <a:rPr lang="zh-TW" altLang="en-US" dirty="0" smtClean="0"/>
              <a:t>）。</a:t>
            </a:r>
          </a:p>
          <a:p>
            <a:r>
              <a:rPr lang="zh-TW" altLang="en-US" dirty="0" smtClean="0"/>
              <a:t>具有特殊能力的系統，稱為專家系統（</a:t>
            </a:r>
            <a:r>
              <a:rPr lang="en-US" altLang="zh-TW" dirty="0" smtClean="0"/>
              <a:t>expert system</a:t>
            </a:r>
            <a:r>
              <a:rPr lang="zh-TW" altLang="en-US" dirty="0" smtClean="0"/>
              <a:t>）。</a:t>
            </a:r>
          </a:p>
          <a:p>
            <a:endParaRPr lang="zh-TW" altLang="en-US" dirty="0"/>
          </a:p>
        </p:txBody>
      </p:sp>
    </p:spTree>
    <p:extLst>
      <p:ext uri="{BB962C8B-B14F-4D97-AF65-F5344CB8AC3E}">
        <p14:creationId xmlns:p14="http://schemas.microsoft.com/office/powerpoint/2010/main" val="680250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smtClean="0"/>
              <a:t>14-1 </a:t>
            </a:r>
            <a:r>
              <a:rPr lang="zh-TW" altLang="en-US" smtClean="0"/>
              <a:t>人工智慧的沿革</a:t>
            </a:r>
            <a:endParaRPr lang="zh-TW" altLang="en-US" dirty="0"/>
          </a:p>
        </p:txBody>
      </p:sp>
      <p:sp>
        <p:nvSpPr>
          <p:cNvPr id="4" name="內容版面配置區 3"/>
          <p:cNvSpPr>
            <a:spLocks noGrp="1"/>
          </p:cNvSpPr>
          <p:nvPr>
            <p:ph idx="1"/>
          </p:nvPr>
        </p:nvSpPr>
        <p:spPr/>
        <p:txBody>
          <a:bodyPr>
            <a:normAutofit/>
          </a:bodyPr>
          <a:lstStyle/>
          <a:p>
            <a:pPr>
              <a:lnSpc>
                <a:spcPct val="120000"/>
              </a:lnSpc>
            </a:pPr>
            <a:r>
              <a:rPr lang="zh-TW" altLang="en-US" dirty="0" smtClean="0">
                <a:solidFill>
                  <a:srgbClr val="C00000"/>
                </a:solidFill>
              </a:rPr>
              <a:t>人工智慧</a:t>
            </a:r>
            <a:r>
              <a:rPr lang="en-US" altLang="zh-TW" dirty="0" smtClean="0"/>
              <a:t>(Artificial Intelligence</a:t>
            </a:r>
            <a:r>
              <a:rPr lang="zh-TW" altLang="en-US" dirty="0" smtClean="0"/>
              <a:t>；</a:t>
            </a:r>
            <a:r>
              <a:rPr lang="en-US" altLang="zh-TW" dirty="0" smtClean="0"/>
              <a:t>AI)</a:t>
            </a:r>
            <a:r>
              <a:rPr lang="zh-TW" altLang="en-US" dirty="0" smtClean="0"/>
              <a:t>主要目標是讓電腦具有人類智慧，可以像人一樣的思考、推理和學習，亦可稱為「數位智能」。</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智慧型系統</a:t>
            </a:r>
          </a:p>
        </p:txBody>
      </p:sp>
      <p:sp>
        <p:nvSpPr>
          <p:cNvPr id="3" name="內容版面配置區 2"/>
          <p:cNvSpPr>
            <a:spLocks noGrp="1"/>
          </p:cNvSpPr>
          <p:nvPr>
            <p:ph idx="1"/>
          </p:nvPr>
        </p:nvSpPr>
        <p:spPr/>
        <p:txBody>
          <a:bodyPr>
            <a:normAutofit lnSpcReduction="10000"/>
          </a:bodyPr>
          <a:lstStyle/>
          <a:p>
            <a:r>
              <a:rPr lang="zh-TW" altLang="en-US" dirty="0"/>
              <a:t>所謂的專家，就是具有處理特定問題能力的人，譬如說醫生</a:t>
            </a:r>
            <a:r>
              <a:rPr lang="zh-TW" altLang="en-US" dirty="0" smtClean="0"/>
              <a:t>。</a:t>
            </a:r>
            <a:endParaRPr lang="en-US" altLang="zh-TW" dirty="0" smtClean="0"/>
          </a:p>
          <a:p>
            <a:r>
              <a:rPr lang="zh-TW" altLang="en-US" dirty="0" smtClean="0"/>
              <a:t>醫生</a:t>
            </a:r>
            <a:r>
              <a:rPr lang="zh-TW" altLang="en-US" dirty="0"/>
              <a:t>會先觀察病人的症狀或做檢驗，根據得到的訊息，以及其所學的專業知識或臨床經驗，去判斷該病人所得到的疾病為何，然後進一步決定如何治療。</a:t>
            </a:r>
          </a:p>
          <a:p>
            <a:endParaRPr lang="zh-TW" altLang="en-US" dirty="0"/>
          </a:p>
        </p:txBody>
      </p:sp>
    </p:spTree>
    <p:extLst>
      <p:ext uri="{BB962C8B-B14F-4D97-AF65-F5344CB8AC3E}">
        <p14:creationId xmlns:p14="http://schemas.microsoft.com/office/powerpoint/2010/main" val="2091217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專家系統</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具有特殊能力的系統，稱為專家系統。</a:t>
            </a:r>
            <a:endParaRPr lang="en-US" altLang="zh-TW" dirty="0" smtClean="0"/>
          </a:p>
          <a:p>
            <a:r>
              <a:rPr lang="zh-TW" altLang="en-US" dirty="0" smtClean="0"/>
              <a:t>傳統建立專家系統的做法，是將醫生判斷的過程寫成一條條的法則（</a:t>
            </a:r>
            <a:r>
              <a:rPr lang="en-US" altLang="zh-TW" dirty="0" smtClean="0"/>
              <a:t>rule</a:t>
            </a:r>
            <a:r>
              <a:rPr lang="zh-TW" altLang="en-US" dirty="0" smtClean="0"/>
              <a:t>），再輔以龐大的知識庫以進行推理。</a:t>
            </a:r>
            <a:endParaRPr lang="en-US" altLang="zh-TW" dirty="0" smtClean="0"/>
          </a:p>
          <a:p>
            <a:endParaRPr lang="zh-TW" altLang="en-US" dirty="0"/>
          </a:p>
        </p:txBody>
      </p:sp>
    </p:spTree>
    <p:extLst>
      <p:ext uri="{BB962C8B-B14F-4D97-AF65-F5344CB8AC3E}">
        <p14:creationId xmlns:p14="http://schemas.microsoft.com/office/powerpoint/2010/main" val="38934229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專家系統</a:t>
            </a:r>
          </a:p>
        </p:txBody>
      </p:sp>
      <p:sp>
        <p:nvSpPr>
          <p:cNvPr id="3" name="內容版面配置區 2"/>
          <p:cNvSpPr>
            <a:spLocks noGrp="1"/>
          </p:cNvSpPr>
          <p:nvPr>
            <p:ph idx="1"/>
          </p:nvPr>
        </p:nvSpPr>
        <p:spPr/>
        <p:txBody>
          <a:bodyPr/>
          <a:lstStyle/>
          <a:p>
            <a:r>
              <a:rPr lang="zh-TW" altLang="en-US" dirty="0"/>
              <a:t>目前深度學習的技術則是被廣泛利用於此領域，譬如協助判讀</a:t>
            </a:r>
            <a:r>
              <a:rPr lang="en-US" altLang="zh-TW" dirty="0"/>
              <a:t>X</a:t>
            </a:r>
            <a:r>
              <a:rPr lang="zh-TW" altLang="en-US" dirty="0"/>
              <a:t>光片、根據症狀計算出病人得到某種疾病的機率等等，這些都成為輔助醫生做出診斷的利器。</a:t>
            </a:r>
          </a:p>
          <a:p>
            <a:endParaRPr lang="zh-TW" altLang="en-US" dirty="0"/>
          </a:p>
        </p:txBody>
      </p:sp>
    </p:spTree>
    <p:extLst>
      <p:ext uri="{BB962C8B-B14F-4D97-AF65-F5344CB8AC3E}">
        <p14:creationId xmlns:p14="http://schemas.microsoft.com/office/powerpoint/2010/main" val="4207347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zh-TW" altLang="en-US" dirty="0"/>
              <a:t>電腦</a:t>
            </a:r>
            <a:r>
              <a:rPr lang="zh-TW" altLang="en-US" dirty="0" smtClean="0"/>
              <a:t>下棋</a:t>
            </a:r>
            <a:endParaRPr lang="zh-TW" altLang="en-US" dirty="0"/>
          </a:p>
        </p:txBody>
      </p:sp>
      <p:sp>
        <p:nvSpPr>
          <p:cNvPr id="4" name="內容版面配置區 3"/>
          <p:cNvSpPr>
            <a:spLocks noGrp="1"/>
          </p:cNvSpPr>
          <p:nvPr>
            <p:ph idx="1"/>
          </p:nvPr>
        </p:nvSpPr>
        <p:spPr/>
        <p:txBody>
          <a:bodyPr>
            <a:normAutofit/>
          </a:bodyPr>
          <a:lstStyle/>
          <a:p>
            <a:r>
              <a:rPr lang="zh-TW" altLang="en-US" dirty="0"/>
              <a:t>人類下棋通常是根據目前棋盤上棋子的排列，再預測未來對方會如何下棋子，來決定現在要下哪一步棋</a:t>
            </a:r>
            <a:r>
              <a:rPr lang="zh-TW" altLang="en-US" dirty="0" smtClean="0"/>
              <a:t>。</a:t>
            </a:r>
            <a:endParaRPr lang="en-US" altLang="zh-TW" dirty="0" smtClean="0"/>
          </a:p>
          <a:p>
            <a:r>
              <a:rPr lang="zh-TW" altLang="en-US" dirty="0" smtClean="0"/>
              <a:t>越</a:t>
            </a:r>
            <a:r>
              <a:rPr lang="zh-TW" altLang="en-US" dirty="0"/>
              <a:t>是高段的棋手，想的步數越多，思考也越縝密</a:t>
            </a:r>
            <a:r>
              <a:rPr lang="zh-TW" altLang="en-US" dirty="0" smtClean="0"/>
              <a:t>。</a:t>
            </a:r>
            <a:endParaRPr lang="en-US" altLang="zh-TW" dirty="0" smtClean="0"/>
          </a:p>
          <a:p>
            <a:endParaRPr lang="zh-TW" altLang="en-US" dirty="0"/>
          </a:p>
        </p:txBody>
      </p:sp>
    </p:spTree>
    <p:extLst>
      <p:ext uri="{BB962C8B-B14F-4D97-AF65-F5344CB8AC3E}">
        <p14:creationId xmlns:p14="http://schemas.microsoft.com/office/powerpoint/2010/main" val="3734322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電腦下棋</a:t>
            </a:r>
          </a:p>
        </p:txBody>
      </p:sp>
      <p:sp>
        <p:nvSpPr>
          <p:cNvPr id="3" name="內容版面配置區 2"/>
          <p:cNvSpPr>
            <a:spLocks noGrp="1"/>
          </p:cNvSpPr>
          <p:nvPr>
            <p:ph idx="1"/>
          </p:nvPr>
        </p:nvSpPr>
        <p:spPr/>
        <p:txBody>
          <a:bodyPr/>
          <a:lstStyle/>
          <a:p>
            <a:r>
              <a:rPr lang="zh-TW" altLang="en-US" dirty="0"/>
              <a:t>電腦下棋</a:t>
            </a:r>
            <a:r>
              <a:rPr lang="zh-TW" altLang="en-US" dirty="0" smtClean="0"/>
              <a:t>程式：模擬</a:t>
            </a:r>
            <a:r>
              <a:rPr lang="zh-TW" altLang="en-US" dirty="0"/>
              <a:t>人類決斷的過程寫出來的智慧型系統。</a:t>
            </a:r>
            <a:endParaRPr lang="en-US" altLang="zh-TW" dirty="0"/>
          </a:p>
          <a:p>
            <a:r>
              <a:rPr lang="en-US" altLang="zh-TW" dirty="0" smtClean="0"/>
              <a:t>IBM</a:t>
            </a:r>
            <a:r>
              <a:rPr lang="zh-TW" altLang="en-US" dirty="0"/>
              <a:t>一部很有名的電腦「深藍」曾打敗過當時世界排名第一的西洋棋大師。</a:t>
            </a:r>
            <a:endParaRPr lang="en-US" altLang="zh-TW" dirty="0"/>
          </a:p>
          <a:p>
            <a:endParaRPr lang="zh-TW" altLang="en-US" dirty="0"/>
          </a:p>
        </p:txBody>
      </p:sp>
    </p:spTree>
    <p:extLst>
      <p:ext uri="{BB962C8B-B14F-4D97-AF65-F5344CB8AC3E}">
        <p14:creationId xmlns:p14="http://schemas.microsoft.com/office/powerpoint/2010/main" val="675618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電腦下棋</a:t>
            </a:r>
          </a:p>
        </p:txBody>
      </p:sp>
      <p:sp>
        <p:nvSpPr>
          <p:cNvPr id="3" name="內容版面配置區 2"/>
          <p:cNvSpPr>
            <a:spLocks noGrp="1"/>
          </p:cNvSpPr>
          <p:nvPr>
            <p:ph idx="1"/>
          </p:nvPr>
        </p:nvSpPr>
        <p:spPr/>
        <p:txBody>
          <a:bodyPr>
            <a:normAutofit/>
          </a:bodyPr>
          <a:lstStyle/>
          <a:p>
            <a:r>
              <a:rPr lang="en-US" altLang="zh-TW" dirty="0" err="1" smtClean="0"/>
              <a:t>AlphaGo</a:t>
            </a:r>
            <a:r>
              <a:rPr lang="zh-TW" altLang="en-US" dirty="0"/>
              <a:t>於</a:t>
            </a:r>
            <a:r>
              <a:rPr lang="en-US" altLang="zh-TW" dirty="0"/>
              <a:t>2016</a:t>
            </a:r>
            <a:r>
              <a:rPr lang="zh-TW" altLang="en-US" dirty="0"/>
              <a:t>年打敗棋力九段的韓國棋王李世乭之後，再度強化其深度學習的模式，然後於</a:t>
            </a:r>
            <a:r>
              <a:rPr lang="en-US" altLang="zh-TW" dirty="0"/>
              <a:t>2017</a:t>
            </a:r>
            <a:r>
              <a:rPr lang="zh-TW" altLang="en-US" dirty="0"/>
              <a:t>年打敗排名世界第一的柯潔，自此宣告再無人類敵手</a:t>
            </a:r>
            <a:r>
              <a:rPr lang="zh-TW" altLang="en-US" dirty="0" smtClean="0"/>
              <a:t>。</a:t>
            </a:r>
            <a:endParaRPr lang="en-US" altLang="zh-TW" dirty="0" smtClean="0"/>
          </a:p>
        </p:txBody>
      </p:sp>
    </p:spTree>
    <p:extLst>
      <p:ext uri="{BB962C8B-B14F-4D97-AF65-F5344CB8AC3E}">
        <p14:creationId xmlns:p14="http://schemas.microsoft.com/office/powerpoint/2010/main" val="26678195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電腦下棋</a:t>
            </a:r>
          </a:p>
        </p:txBody>
      </p:sp>
      <p:sp>
        <p:nvSpPr>
          <p:cNvPr id="3" name="內容版面配置區 2"/>
          <p:cNvSpPr>
            <a:spLocks noGrp="1"/>
          </p:cNvSpPr>
          <p:nvPr>
            <p:ph idx="1"/>
          </p:nvPr>
        </p:nvSpPr>
        <p:spPr/>
        <p:txBody>
          <a:bodyPr/>
          <a:lstStyle/>
          <a:p>
            <a:r>
              <a:rPr lang="zh-TW" altLang="en-US" dirty="0"/>
              <a:t>電腦除了在數值運算方面比人類計算的更準確更快速，也慢慢地在其他領域超越人類的表現。</a:t>
            </a:r>
          </a:p>
          <a:p>
            <a:endParaRPr lang="zh-TW" altLang="en-US" dirty="0"/>
          </a:p>
        </p:txBody>
      </p:sp>
    </p:spTree>
    <p:extLst>
      <p:ext uri="{BB962C8B-B14F-4D97-AF65-F5344CB8AC3E}">
        <p14:creationId xmlns:p14="http://schemas.microsoft.com/office/powerpoint/2010/main" val="2246074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dirty="0">
                <a:solidFill>
                  <a:srgbClr val="C00000"/>
                </a:solidFill>
              </a:rPr>
              <a:t>回歸純粹本性的才藝</a:t>
            </a:r>
            <a:r>
              <a:rPr lang="zh-TW" altLang="en-US" dirty="0" smtClean="0">
                <a:solidFill>
                  <a:srgbClr val="C00000"/>
                </a:solidFill>
              </a:rPr>
              <a:t>競技</a:t>
            </a:r>
            <a:endParaRPr lang="en-US" altLang="zh-TW" dirty="0" smtClean="0">
              <a:solidFill>
                <a:srgbClr val="C00000"/>
              </a:solidFill>
            </a:endParaRPr>
          </a:p>
          <a:p>
            <a:r>
              <a:rPr lang="zh-TW" altLang="en-US" dirty="0"/>
              <a:t>人腦與電腦的棋力落差，使得棋手利用電腦作弊的情事時有所聞，即使最頂級的賽事也難倖免於外</a:t>
            </a:r>
            <a:r>
              <a:rPr lang="zh-TW" altLang="en-US" dirty="0" smtClean="0"/>
              <a:t>。</a:t>
            </a:r>
            <a:endParaRPr lang="en-US" altLang="zh-TW" dirty="0" smtClean="0"/>
          </a:p>
        </p:txBody>
      </p:sp>
    </p:spTree>
    <p:extLst>
      <p:ext uri="{BB962C8B-B14F-4D97-AF65-F5344CB8AC3E}">
        <p14:creationId xmlns:p14="http://schemas.microsoft.com/office/powerpoint/2010/main" val="28449133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當棋手知道下一步移動的棋子和座標時，下棋只是舉手之勞，所以無論是實體競賽，或是線上比賽，都很難阻斷如此簡單暗號的傳遞</a:t>
            </a:r>
            <a:r>
              <a:rPr lang="zh-TW" altLang="en-US" dirty="0" smtClean="0"/>
              <a:t>。</a:t>
            </a:r>
            <a:endParaRPr lang="en-US" altLang="zh-TW" dirty="0" smtClean="0"/>
          </a:p>
          <a:p>
            <a:r>
              <a:rPr lang="zh-TW" altLang="en-US" dirty="0" smtClean="0"/>
              <a:t>倘若</a:t>
            </a:r>
            <a:r>
              <a:rPr lang="zh-TW" altLang="en-US" dirty="0"/>
              <a:t>棋手的棋風丕變，或者棋力激增，就不免令人滋生疑竇。</a:t>
            </a:r>
          </a:p>
          <a:p>
            <a:endParaRPr lang="zh-TW" altLang="en-US" dirty="0"/>
          </a:p>
        </p:txBody>
      </p:sp>
    </p:spTree>
    <p:extLst>
      <p:ext uri="{BB962C8B-B14F-4D97-AF65-F5344CB8AC3E}">
        <p14:creationId xmlns:p14="http://schemas.microsoft.com/office/powerpoint/2010/main" val="900915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zh-TW" altLang="en-US" dirty="0"/>
              <a:t>資訊</a:t>
            </a:r>
            <a:r>
              <a:rPr lang="zh-TW" altLang="en-US" dirty="0" smtClean="0"/>
              <a:t>擷取</a:t>
            </a:r>
            <a:endParaRPr lang="zh-TW" altLang="en-US" dirty="0"/>
          </a:p>
        </p:txBody>
      </p:sp>
      <p:sp>
        <p:nvSpPr>
          <p:cNvPr id="4" name="內容版面配置區 3"/>
          <p:cNvSpPr>
            <a:spLocks noGrp="1"/>
          </p:cNvSpPr>
          <p:nvPr>
            <p:ph idx="1"/>
          </p:nvPr>
        </p:nvSpPr>
        <p:spPr/>
        <p:txBody>
          <a:bodyPr>
            <a:normAutofit/>
          </a:bodyPr>
          <a:lstStyle/>
          <a:p>
            <a:r>
              <a:rPr lang="zh-TW" altLang="en-US" dirty="0">
                <a:solidFill>
                  <a:srgbClr val="C00000"/>
                </a:solidFill>
              </a:rPr>
              <a:t>資訊擷取</a:t>
            </a:r>
            <a:r>
              <a:rPr lang="en-US" altLang="zh-TW" dirty="0"/>
              <a:t>(Information Retrieval</a:t>
            </a:r>
            <a:r>
              <a:rPr lang="zh-TW" altLang="en-US" dirty="0"/>
              <a:t>；</a:t>
            </a:r>
            <a:r>
              <a:rPr lang="en-US" altLang="zh-TW" dirty="0"/>
              <a:t>IR</a:t>
            </a:r>
            <a:r>
              <a:rPr lang="en-US" altLang="zh-TW" dirty="0" smtClean="0"/>
              <a:t>)</a:t>
            </a:r>
            <a:r>
              <a:rPr lang="zh-TW" altLang="en-US" dirty="0" smtClean="0"/>
              <a:t>的主要處理對象</a:t>
            </a:r>
            <a:r>
              <a:rPr lang="zh-TW" altLang="en-US" dirty="0"/>
              <a:t>是</a:t>
            </a:r>
            <a:r>
              <a:rPr lang="zh-TW" altLang="en-US" u="sng" dirty="0" smtClean="0"/>
              <a:t>大量文件</a:t>
            </a:r>
            <a:r>
              <a:rPr lang="zh-TW" altLang="en-US" dirty="0"/>
              <a:t>，而非一般資料庫所處理的文數值資料</a:t>
            </a:r>
            <a:r>
              <a:rPr lang="zh-TW" altLang="en-US" dirty="0" smtClean="0"/>
              <a:t>。</a:t>
            </a:r>
            <a:endParaRPr lang="en-US" altLang="zh-TW" dirty="0" smtClean="0"/>
          </a:p>
        </p:txBody>
      </p:sp>
    </p:spTree>
    <p:extLst>
      <p:ext uri="{BB962C8B-B14F-4D97-AF65-F5344CB8AC3E}">
        <p14:creationId xmlns:p14="http://schemas.microsoft.com/office/powerpoint/2010/main" val="990291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14-1 </a:t>
            </a:r>
            <a:r>
              <a:rPr lang="zh-TW" altLang="en-US" dirty="0"/>
              <a:t>人工智慧的沿革</a:t>
            </a:r>
          </a:p>
        </p:txBody>
      </p:sp>
      <p:sp>
        <p:nvSpPr>
          <p:cNvPr id="3" name="內容版面配置區 2"/>
          <p:cNvSpPr>
            <a:spLocks noGrp="1"/>
          </p:cNvSpPr>
          <p:nvPr>
            <p:ph idx="1"/>
          </p:nvPr>
        </p:nvSpPr>
        <p:spPr/>
        <p:txBody>
          <a:bodyPr/>
          <a:lstStyle/>
          <a:p>
            <a:r>
              <a:rPr lang="zh-TW" altLang="en-US" dirty="0"/>
              <a:t>人工智慧的研究，是希望使電腦系統也具有人類的知識和學習、推理的能力，以便電腦可以自行判斷來解決不同的問題。</a:t>
            </a:r>
          </a:p>
          <a:p>
            <a:endParaRPr lang="zh-TW" altLang="en-US" dirty="0"/>
          </a:p>
        </p:txBody>
      </p:sp>
    </p:spTree>
    <p:extLst>
      <p:ext uri="{BB962C8B-B14F-4D97-AF65-F5344CB8AC3E}">
        <p14:creationId xmlns:p14="http://schemas.microsoft.com/office/powerpoint/2010/main" val="17791720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資訊擷取</a:t>
            </a:r>
          </a:p>
        </p:txBody>
      </p:sp>
      <p:sp>
        <p:nvSpPr>
          <p:cNvPr id="3" name="內容版面配置區 2"/>
          <p:cNvSpPr>
            <a:spLocks noGrp="1"/>
          </p:cNvSpPr>
          <p:nvPr>
            <p:ph idx="1"/>
          </p:nvPr>
        </p:nvSpPr>
        <p:spPr/>
        <p:txBody>
          <a:bodyPr/>
          <a:lstStyle/>
          <a:p>
            <a:r>
              <a:rPr lang="zh-TW" altLang="en-US" dirty="0"/>
              <a:t>由於人類書寫文件不具有嚴謹的綱要定義和結構，因此資訊擷取領域所提供的查詢方式，基本上是以</a:t>
            </a:r>
            <a:r>
              <a:rPr lang="zh-TW" altLang="en-US" dirty="0">
                <a:solidFill>
                  <a:srgbClr val="C00000"/>
                </a:solidFill>
              </a:rPr>
              <a:t>關鍵字</a:t>
            </a:r>
            <a:r>
              <a:rPr lang="zh-TW" altLang="en-US" dirty="0"/>
              <a:t>為主，然後根據公式計算文件與該關鍵字的相關性，再將分數較高的文件輸出。</a:t>
            </a:r>
          </a:p>
          <a:p>
            <a:endParaRPr lang="zh-TW" altLang="en-US" dirty="0"/>
          </a:p>
        </p:txBody>
      </p:sp>
    </p:spTree>
    <p:extLst>
      <p:ext uri="{BB962C8B-B14F-4D97-AF65-F5344CB8AC3E}">
        <p14:creationId xmlns:p14="http://schemas.microsoft.com/office/powerpoint/2010/main" val="9040714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資訊擷取</a:t>
            </a:r>
            <a:endParaRPr lang="zh-TW" altLang="en-US" dirty="0"/>
          </a:p>
        </p:txBody>
      </p:sp>
      <p:sp>
        <p:nvSpPr>
          <p:cNvPr id="3" name="內容版面配置區 2"/>
          <p:cNvSpPr>
            <a:spLocks noGrp="1"/>
          </p:cNvSpPr>
          <p:nvPr>
            <p:ph idx="1"/>
          </p:nvPr>
        </p:nvSpPr>
        <p:spPr/>
        <p:txBody>
          <a:bodyPr>
            <a:normAutofit/>
          </a:bodyPr>
          <a:lstStyle/>
          <a:p>
            <a:r>
              <a:rPr lang="zh-TW" altLang="en-US" dirty="0" smtClean="0"/>
              <a:t>全球資訊網上支援的</a:t>
            </a:r>
            <a:r>
              <a:rPr lang="en-US" altLang="zh-TW" dirty="0" smtClean="0"/>
              <a:t>HTML</a:t>
            </a:r>
            <a:r>
              <a:rPr lang="zh-TW" altLang="en-US" dirty="0" smtClean="0"/>
              <a:t>文件，並沒有如同傳統資料庫般的固定結構，所以搜尋引擎一開始主要也是基於傳統的</a:t>
            </a:r>
            <a:r>
              <a:rPr lang="en-US" altLang="zh-TW" dirty="0" smtClean="0"/>
              <a:t>IR</a:t>
            </a:r>
            <a:r>
              <a:rPr lang="zh-TW" altLang="en-US" dirty="0" smtClean="0"/>
              <a:t>技術，根據使用者輸入的關鍵字，找尋相關的網頁。</a:t>
            </a:r>
            <a:endParaRPr lang="en-US" altLang="zh-TW"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2150" y="264237"/>
            <a:ext cx="2897554" cy="1113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226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資訊擷取</a:t>
            </a:r>
          </a:p>
        </p:txBody>
      </p:sp>
      <p:sp>
        <p:nvSpPr>
          <p:cNvPr id="3" name="內容版面配置區 2"/>
          <p:cNvSpPr>
            <a:spLocks noGrp="1"/>
          </p:cNvSpPr>
          <p:nvPr>
            <p:ph idx="1"/>
          </p:nvPr>
        </p:nvSpPr>
        <p:spPr/>
        <p:txBody>
          <a:bodyPr/>
          <a:lstStyle/>
          <a:p>
            <a:r>
              <a:rPr lang="zh-TW" altLang="en-US" dirty="0" smtClean="0"/>
              <a:t>針對</a:t>
            </a:r>
            <a:r>
              <a:rPr lang="en-US" altLang="zh-TW" dirty="0"/>
              <a:t>HTML</a:t>
            </a:r>
            <a:r>
              <a:rPr lang="zh-TW" altLang="en-US" dirty="0"/>
              <a:t>裡的特定表示法，如超連結（</a:t>
            </a:r>
            <a:r>
              <a:rPr lang="en-US" altLang="zh-TW" dirty="0"/>
              <a:t>Hyperlink</a:t>
            </a:r>
            <a:r>
              <a:rPr lang="zh-TW" altLang="en-US" dirty="0"/>
              <a:t>）等，進行進一步的分析，以提供與關鍵字最相關或最熱門的網頁。</a:t>
            </a:r>
            <a:endParaRPr lang="en-US" altLang="zh-TW" dirty="0"/>
          </a:p>
          <a:p>
            <a:r>
              <a:rPr lang="en-US" altLang="zh-TW" dirty="0"/>
              <a:t>Yahoo!</a:t>
            </a:r>
            <a:r>
              <a:rPr lang="zh-TW" altLang="en-US" dirty="0"/>
              <a:t>和</a:t>
            </a:r>
            <a:r>
              <a:rPr lang="en-US" altLang="zh-TW" dirty="0"/>
              <a:t>Google</a:t>
            </a:r>
            <a:r>
              <a:rPr lang="zh-TW" altLang="en-US" dirty="0"/>
              <a:t>一開始創業成功，都是因為在這方面提出了傲視群雄的技術。</a:t>
            </a:r>
          </a:p>
          <a:p>
            <a:endParaRPr lang="zh-TW" altLang="en-US" dirty="0"/>
          </a:p>
        </p:txBody>
      </p:sp>
    </p:spTree>
    <p:extLst>
      <p:ext uri="{BB962C8B-B14F-4D97-AF65-F5344CB8AC3E}">
        <p14:creationId xmlns:p14="http://schemas.microsoft.com/office/powerpoint/2010/main" val="20486945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自然語言處理</a:t>
            </a:r>
            <a:endParaRPr lang="zh-TW" altLang="en-US" dirty="0"/>
          </a:p>
        </p:txBody>
      </p:sp>
      <p:sp>
        <p:nvSpPr>
          <p:cNvPr id="3" name="內容版面配置區 2"/>
          <p:cNvSpPr>
            <a:spLocks noGrp="1"/>
          </p:cNvSpPr>
          <p:nvPr>
            <p:ph idx="1"/>
          </p:nvPr>
        </p:nvSpPr>
        <p:spPr/>
        <p:txBody>
          <a:bodyPr>
            <a:normAutofit/>
          </a:bodyPr>
          <a:lstStyle/>
          <a:p>
            <a:r>
              <a:rPr lang="zh-TW" altLang="en-US" dirty="0" smtClean="0"/>
              <a:t>自然語言（</a:t>
            </a:r>
            <a:r>
              <a:rPr lang="en-US" altLang="zh-TW" dirty="0" smtClean="0"/>
              <a:t>natural language</a:t>
            </a:r>
            <a:r>
              <a:rPr lang="zh-TW" altLang="en-US" dirty="0" smtClean="0"/>
              <a:t>），是人類之間溝通所使用的語言。</a:t>
            </a:r>
            <a:endParaRPr lang="en-US" altLang="zh-TW" dirty="0" smtClean="0"/>
          </a:p>
          <a:p>
            <a:r>
              <a:rPr lang="zh-TW" altLang="en-US" dirty="0" smtClean="0"/>
              <a:t>機器翻譯（</a:t>
            </a:r>
            <a:r>
              <a:rPr lang="en-US" altLang="zh-TW" dirty="0" smtClean="0"/>
              <a:t>machine translation</a:t>
            </a:r>
            <a:r>
              <a:rPr lang="zh-TW" altLang="en-US" dirty="0" smtClean="0"/>
              <a:t>），譬如把一篇英文論文自動翻譯成一篇中文論文，反之亦然。</a:t>
            </a:r>
            <a:endParaRPr lang="en-US" altLang="zh-TW" dirty="0" smtClean="0"/>
          </a:p>
        </p:txBody>
      </p:sp>
    </p:spTree>
    <p:extLst>
      <p:ext uri="{BB962C8B-B14F-4D97-AF65-F5344CB8AC3E}">
        <p14:creationId xmlns:p14="http://schemas.microsoft.com/office/powerpoint/2010/main" val="31390054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自然語言處理</a:t>
            </a:r>
          </a:p>
        </p:txBody>
      </p:sp>
      <p:sp>
        <p:nvSpPr>
          <p:cNvPr id="3" name="內容版面配置區 2"/>
          <p:cNvSpPr>
            <a:spLocks noGrp="1"/>
          </p:cNvSpPr>
          <p:nvPr>
            <p:ph idx="1"/>
          </p:nvPr>
        </p:nvSpPr>
        <p:spPr/>
        <p:txBody>
          <a:bodyPr/>
          <a:lstStyle/>
          <a:p>
            <a:r>
              <a:rPr lang="en-US" altLang="zh-TW" dirty="0" err="1"/>
              <a:t>ChatGPT</a:t>
            </a:r>
            <a:r>
              <a:rPr lang="zh-TW" altLang="en-US" dirty="0"/>
              <a:t>不僅能相當正確地理解一般人以自然語言表達的問題</a:t>
            </a:r>
            <a:r>
              <a:rPr lang="zh-TW" altLang="en-US" dirty="0" smtClean="0"/>
              <a:t>，其</a:t>
            </a:r>
            <a:r>
              <a:rPr lang="zh-TW" altLang="en-US" dirty="0"/>
              <a:t>相當自然的回覆也令人驚豔。</a:t>
            </a:r>
          </a:p>
          <a:p>
            <a:endParaRPr lang="zh-TW" altLang="en-US" dirty="0"/>
          </a:p>
        </p:txBody>
      </p:sp>
    </p:spTree>
    <p:extLst>
      <p:ext uri="{BB962C8B-B14F-4D97-AF65-F5344CB8AC3E}">
        <p14:creationId xmlns:p14="http://schemas.microsoft.com/office/powerpoint/2010/main" val="37902412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14-2</a:t>
            </a:r>
            <a:r>
              <a:rPr lang="zh-TW" altLang="en-US" dirty="0" smtClean="0"/>
              <a:t>機器學習和深度學習</a:t>
            </a:r>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機器學習（</a:t>
            </a:r>
            <a:r>
              <a:rPr lang="en-US" altLang="zh-TW" dirty="0" smtClean="0"/>
              <a:t>Machine Learning</a:t>
            </a:r>
            <a:r>
              <a:rPr lang="zh-TW" altLang="en-US" dirty="0" smtClean="0"/>
              <a:t>）分為：</a:t>
            </a:r>
          </a:p>
          <a:p>
            <a:pPr marL="457200" lvl="1" indent="0" algn="just">
              <a:buNone/>
            </a:pPr>
            <a:r>
              <a:rPr lang="en-US" altLang="zh-TW" dirty="0" smtClean="0"/>
              <a:t>1.</a:t>
            </a:r>
            <a:r>
              <a:rPr lang="zh-TW" altLang="en-US" dirty="0" smtClean="0"/>
              <a:t>監督式學習（</a:t>
            </a:r>
            <a:r>
              <a:rPr lang="en-US" altLang="zh-TW" dirty="0" smtClean="0"/>
              <a:t>supervised learning</a:t>
            </a:r>
            <a:r>
              <a:rPr lang="zh-TW" altLang="en-US" dirty="0" smtClean="0"/>
              <a:t>）：必須針對每一筆輸入資料給予正確的答案或標籤（</a:t>
            </a:r>
            <a:r>
              <a:rPr lang="en-US" altLang="zh-TW" dirty="0" smtClean="0"/>
              <a:t>label</a:t>
            </a:r>
            <a:r>
              <a:rPr lang="zh-TW" altLang="en-US" dirty="0" smtClean="0"/>
              <a:t>），以便機器在學習的過程中能判斷誤差並進一步改善之。</a:t>
            </a:r>
            <a:endParaRPr lang="en-US" altLang="zh-TW" dirty="0" smtClean="0"/>
          </a:p>
          <a:p>
            <a:pPr lvl="2"/>
            <a:r>
              <a:rPr lang="zh-TW" altLang="en-US" dirty="0" smtClean="0"/>
              <a:t>信用卡等級「分類」，輸入的訓練資料除了申請者的收入等特徵，還必須同時輸入該申請者的類別標籤為極佳或普通等，所以屬於監督式學習。</a:t>
            </a:r>
            <a:endParaRPr lang="zh-TW" altLang="en-US" dirty="0"/>
          </a:p>
        </p:txBody>
      </p:sp>
    </p:spTree>
    <p:extLst>
      <p:ext uri="{BB962C8B-B14F-4D97-AF65-F5344CB8AC3E}">
        <p14:creationId xmlns:p14="http://schemas.microsoft.com/office/powerpoint/2010/main" val="29329085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normAutofit/>
          </a:bodyPr>
          <a:lstStyle/>
          <a:p>
            <a:r>
              <a:rPr lang="zh-TW" altLang="en-US" dirty="0"/>
              <a:t>機器學習</a:t>
            </a:r>
          </a:p>
        </p:txBody>
      </p:sp>
      <p:sp>
        <p:nvSpPr>
          <p:cNvPr id="3" name="內容版面配置區 2"/>
          <p:cNvSpPr>
            <a:spLocks noGrp="1"/>
          </p:cNvSpPr>
          <p:nvPr>
            <p:ph idx="1"/>
          </p:nvPr>
        </p:nvSpPr>
        <p:spPr>
          <a:xfrm>
            <a:off x="457200" y="1525384"/>
            <a:ext cx="8229600" cy="3296616"/>
          </a:xfrm>
        </p:spPr>
        <p:txBody>
          <a:bodyPr>
            <a:normAutofit/>
          </a:bodyPr>
          <a:lstStyle/>
          <a:p>
            <a:r>
              <a:rPr lang="zh-TW" altLang="en-US" dirty="0"/>
              <a:t>機器學習</a:t>
            </a:r>
            <a:r>
              <a:rPr lang="zh-TW" altLang="en-US" dirty="0" smtClean="0"/>
              <a:t>（</a:t>
            </a:r>
            <a:r>
              <a:rPr lang="en-US" altLang="zh-TW" dirty="0"/>
              <a:t>Machine Learning</a:t>
            </a:r>
            <a:r>
              <a:rPr lang="zh-TW" altLang="en-US" dirty="0"/>
              <a:t>）分為：</a:t>
            </a:r>
          </a:p>
          <a:p>
            <a:pPr marL="457200" lvl="1" indent="0">
              <a:buNone/>
            </a:pPr>
            <a:r>
              <a:rPr lang="en-US" altLang="zh-TW" dirty="0" smtClean="0"/>
              <a:t>2.</a:t>
            </a:r>
            <a:r>
              <a:rPr lang="zh-TW" altLang="en-US" dirty="0" smtClean="0"/>
              <a:t>非監督式學習（</a:t>
            </a:r>
            <a:r>
              <a:rPr lang="en-US" altLang="zh-TW" dirty="0" smtClean="0"/>
              <a:t>unsupervised learning</a:t>
            </a:r>
            <a:r>
              <a:rPr lang="zh-TW" altLang="en-US" dirty="0" smtClean="0"/>
              <a:t>）： 沒有事先給予正確答案，而是設計特定的演算法來判斷程式何時應該終止，並嘗試擷取有用的資訊。</a:t>
            </a:r>
            <a:endParaRPr lang="en-US" altLang="zh-TW" dirty="0" smtClean="0"/>
          </a:p>
          <a:p>
            <a:pPr lvl="2"/>
            <a:r>
              <a:rPr lang="zh-TW" altLang="en-US" dirty="0" smtClean="0"/>
              <a:t>以「分群」為例，並不需要事先將所輸入的資料指定為哪一群，而是根據所採用的演算法，譬如</a:t>
            </a:r>
            <a:r>
              <a:rPr lang="en-US" altLang="zh-TW" dirty="0" smtClean="0"/>
              <a:t>k-means</a:t>
            </a:r>
            <a:r>
              <a:rPr lang="zh-TW" altLang="en-US" dirty="0" smtClean="0"/>
              <a:t>演算法，將具有類似特徵的資料分成數群，所以屬於非監督式學習。</a:t>
            </a:r>
            <a:endParaRPr lang="zh-TW" altLang="en-US" dirty="0"/>
          </a:p>
        </p:txBody>
      </p:sp>
    </p:spTree>
    <p:extLst>
      <p:ext uri="{BB962C8B-B14F-4D97-AF65-F5344CB8AC3E}">
        <p14:creationId xmlns:p14="http://schemas.microsoft.com/office/powerpoint/2010/main" val="14154876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a:t>機器學習</a:t>
            </a:r>
          </a:p>
        </p:txBody>
      </p:sp>
      <p:sp>
        <p:nvSpPr>
          <p:cNvPr id="3" name="內容版面配置區 2"/>
          <p:cNvSpPr>
            <a:spLocks noGrp="1"/>
          </p:cNvSpPr>
          <p:nvPr>
            <p:ph idx="1"/>
          </p:nvPr>
        </p:nvSpPr>
        <p:spPr/>
        <p:txBody>
          <a:bodyPr>
            <a:normAutofit lnSpcReduction="10000"/>
          </a:bodyPr>
          <a:lstStyle/>
          <a:p>
            <a:r>
              <a:rPr lang="zh-TW" altLang="en-US" dirty="0" smtClean="0"/>
              <a:t>機器學習（</a:t>
            </a:r>
            <a:r>
              <a:rPr lang="en-US" altLang="zh-TW" dirty="0" smtClean="0"/>
              <a:t>Machine Learning</a:t>
            </a:r>
            <a:r>
              <a:rPr lang="zh-TW" altLang="en-US" dirty="0" smtClean="0"/>
              <a:t>）分為：</a:t>
            </a:r>
          </a:p>
          <a:p>
            <a:pPr marL="457200" lvl="1" indent="0">
              <a:buNone/>
            </a:pPr>
            <a:r>
              <a:rPr lang="en-US" altLang="zh-TW" dirty="0" smtClean="0"/>
              <a:t>3.</a:t>
            </a:r>
            <a:r>
              <a:rPr lang="zh-TW" altLang="en-US" dirty="0" smtClean="0"/>
              <a:t>增強式學習（</a:t>
            </a:r>
            <a:r>
              <a:rPr lang="en-US" altLang="zh-TW" dirty="0" smtClean="0"/>
              <a:t>reinforcement learning</a:t>
            </a:r>
            <a:r>
              <a:rPr lang="zh-TW" altLang="en-US" dirty="0" smtClean="0"/>
              <a:t>）： 當機器做出良好的判斷時，訓練模型的人會給予獎勵或正向回饋，下次機器面臨同樣的狀況時，就傾向於做出同樣的判斷或反應。</a:t>
            </a:r>
            <a:endParaRPr lang="en-US" altLang="zh-TW" dirty="0" smtClean="0"/>
          </a:p>
          <a:p>
            <a:pPr lvl="2"/>
            <a:r>
              <a:rPr lang="zh-TW" altLang="en-US" dirty="0" smtClean="0"/>
              <a:t>例如，當海豚做出正確完美的跳躍動作後，訓練師會給予食物獎勵。</a:t>
            </a:r>
            <a:endParaRPr lang="zh-TW" altLang="en-US" dirty="0"/>
          </a:p>
        </p:txBody>
      </p:sp>
    </p:spTree>
    <p:extLst>
      <p:ext uri="{BB962C8B-B14F-4D97-AF65-F5344CB8AC3E}">
        <p14:creationId xmlns:p14="http://schemas.microsoft.com/office/powerpoint/2010/main" val="14423672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機器學習</a:t>
            </a:r>
          </a:p>
        </p:txBody>
      </p:sp>
      <p:sp>
        <p:nvSpPr>
          <p:cNvPr id="3" name="內容版面配置區 2"/>
          <p:cNvSpPr>
            <a:spLocks noGrp="1"/>
          </p:cNvSpPr>
          <p:nvPr>
            <p:ph idx="1"/>
          </p:nvPr>
        </p:nvSpPr>
        <p:spPr/>
        <p:txBody>
          <a:bodyPr/>
          <a:lstStyle/>
          <a:p>
            <a:r>
              <a:rPr lang="zh-TW" altLang="en-US" dirty="0"/>
              <a:t>在機器學習中，最為人知的架構，為仿照人類神經系統的類神經網路（</a:t>
            </a:r>
            <a:r>
              <a:rPr lang="en-US" altLang="zh-TW" dirty="0"/>
              <a:t>Artificial Neural Network</a:t>
            </a:r>
            <a:r>
              <a:rPr lang="zh-TW" altLang="en-US" dirty="0"/>
              <a:t>），如圖</a:t>
            </a:r>
            <a:r>
              <a:rPr lang="en-US" altLang="zh-TW" dirty="0"/>
              <a:t>14-3</a:t>
            </a:r>
            <a:r>
              <a:rPr lang="zh-TW" altLang="en-US" dirty="0"/>
              <a:t>中之左圖所示。</a:t>
            </a:r>
          </a:p>
          <a:p>
            <a:r>
              <a:rPr lang="zh-TW" altLang="en-US" dirty="0"/>
              <a:t>在該圖中，圓圈對應到人類神經系統中的神經元，而圓圈中的連線則對應到傳遞訊號的突觸。</a:t>
            </a:r>
          </a:p>
          <a:p>
            <a:pPr marL="0" indent="0">
              <a:buNone/>
            </a:pPr>
            <a:endParaRPr lang="zh-TW" altLang="en-US" dirty="0"/>
          </a:p>
        </p:txBody>
      </p:sp>
    </p:spTree>
    <p:extLst>
      <p:ext uri="{BB962C8B-B14F-4D97-AF65-F5344CB8AC3E}">
        <p14:creationId xmlns:p14="http://schemas.microsoft.com/office/powerpoint/2010/main" val="22208088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605" y="996575"/>
            <a:ext cx="6958088" cy="3394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5537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dirty="0"/>
              <a:t>14-1 </a:t>
            </a:r>
            <a:r>
              <a:rPr lang="zh-TW" altLang="en-US" dirty="0"/>
              <a:t>人工智慧的沿革</a:t>
            </a:r>
          </a:p>
        </p:txBody>
      </p:sp>
      <p:sp>
        <p:nvSpPr>
          <p:cNvPr id="4" name="內容版面配置區 3"/>
          <p:cNvSpPr>
            <a:spLocks noGrp="1"/>
          </p:cNvSpPr>
          <p:nvPr>
            <p:ph idx="1"/>
          </p:nvPr>
        </p:nvSpPr>
        <p:spPr/>
        <p:txBody>
          <a:bodyPr>
            <a:normAutofit/>
          </a:bodyPr>
          <a:lstStyle/>
          <a:p>
            <a:r>
              <a:rPr lang="zh-TW" altLang="en-US" dirty="0" smtClean="0"/>
              <a:t>人工智慧的發展可追溯</a:t>
            </a:r>
            <a:r>
              <a:rPr lang="zh-TW" altLang="en-US" dirty="0"/>
              <a:t>到第二次世界大戰的末期</a:t>
            </a:r>
            <a:r>
              <a:rPr lang="zh-TW" altLang="en-US" dirty="0" smtClean="0"/>
              <a:t>。</a:t>
            </a:r>
            <a:endParaRPr lang="en-US" altLang="zh-TW" dirty="0" smtClean="0"/>
          </a:p>
          <a:p>
            <a:r>
              <a:rPr lang="zh-TW" altLang="en-US" dirty="0" smtClean="0"/>
              <a:t>當時</a:t>
            </a:r>
            <a:r>
              <a:rPr lang="zh-TW" altLang="en-US" dirty="0"/>
              <a:t>為了解決一些軍事上和情報上的問題，科學家們開始研究發展一種有智慧的機器</a:t>
            </a:r>
            <a:r>
              <a:rPr lang="zh-TW" altLang="en-US" dirty="0" smtClean="0"/>
              <a:t>。</a:t>
            </a:r>
            <a:endParaRPr lang="en-US" altLang="zh-TW" dirty="0" smtClean="0"/>
          </a:p>
        </p:txBody>
      </p:sp>
    </p:spTree>
    <p:extLst>
      <p:ext uri="{BB962C8B-B14F-4D97-AF65-F5344CB8AC3E}">
        <p14:creationId xmlns:p14="http://schemas.microsoft.com/office/powerpoint/2010/main" val="18046695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endParaRPr lang="zh-TW" altLang="en-US" dirty="0"/>
          </a:p>
        </p:txBody>
      </p:sp>
      <p:sp>
        <p:nvSpPr>
          <p:cNvPr id="3" name="內容版面配置區 2"/>
          <p:cNvSpPr>
            <a:spLocks noGrp="1"/>
          </p:cNvSpPr>
          <p:nvPr>
            <p:ph idx="1"/>
          </p:nvPr>
        </p:nvSpPr>
        <p:spPr/>
        <p:txBody>
          <a:bodyPr>
            <a:normAutofit lnSpcReduction="10000"/>
          </a:bodyPr>
          <a:lstStyle/>
          <a:p>
            <a:r>
              <a:rPr lang="zh-TW" altLang="en-US" dirty="0" smtClean="0"/>
              <a:t>神經網路架構中還有一個很特殊的成分，稱作激發函數（</a:t>
            </a:r>
            <a:r>
              <a:rPr lang="en-US" altLang="zh-TW" dirty="0" smtClean="0"/>
              <a:t>activation function</a:t>
            </a:r>
            <a:r>
              <a:rPr lang="zh-TW" altLang="en-US" dirty="0" smtClean="0"/>
              <a:t>）。</a:t>
            </a:r>
          </a:p>
          <a:p>
            <a:r>
              <a:rPr lang="zh-TW" altLang="en-US" dirty="0" smtClean="0"/>
              <a:t>作用是在決定是否讓某個神經元將訊號傳遞下去時，不只根據前一層的神經元和權重所計算出來的總數值，還必須將該值和特定的門檻值比較，才能決定輸出為何。</a:t>
            </a:r>
            <a:endParaRPr lang="zh-TW" altLang="en-US" dirty="0"/>
          </a:p>
        </p:txBody>
      </p:sp>
    </p:spTree>
    <p:extLst>
      <p:ext uri="{BB962C8B-B14F-4D97-AF65-F5344CB8AC3E}">
        <p14:creationId xmlns:p14="http://schemas.microsoft.com/office/powerpoint/2010/main" val="28982503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深度</a:t>
            </a:r>
            <a:r>
              <a:rPr lang="zh-TW" altLang="en-US" dirty="0"/>
              <a:t>學習</a:t>
            </a:r>
          </a:p>
        </p:txBody>
      </p:sp>
      <p:sp>
        <p:nvSpPr>
          <p:cNvPr id="3" name="內容版面配置區 2"/>
          <p:cNvSpPr>
            <a:spLocks noGrp="1"/>
          </p:cNvSpPr>
          <p:nvPr>
            <p:ph idx="1"/>
          </p:nvPr>
        </p:nvSpPr>
        <p:spPr/>
        <p:txBody>
          <a:bodyPr>
            <a:normAutofit lnSpcReduction="10000"/>
          </a:bodyPr>
          <a:lstStyle/>
          <a:p>
            <a:r>
              <a:rPr lang="zh-TW" altLang="en-US" dirty="0"/>
              <a:t>深度學習（</a:t>
            </a:r>
            <a:r>
              <a:rPr lang="en-US" altLang="zh-TW" dirty="0"/>
              <a:t>deep learning</a:t>
            </a:r>
            <a:r>
              <a:rPr lang="zh-TW" altLang="en-US" dirty="0"/>
              <a:t>）指的是類神經網路中間有相當多的隱藏層，如圖</a:t>
            </a:r>
            <a:r>
              <a:rPr lang="en-US" altLang="zh-TW" dirty="0"/>
              <a:t>14-3</a:t>
            </a:r>
            <a:r>
              <a:rPr lang="zh-TW" altLang="en-US" dirty="0"/>
              <a:t>中之右圖所示</a:t>
            </a:r>
            <a:r>
              <a:rPr lang="zh-TW" altLang="en-US" dirty="0" smtClean="0"/>
              <a:t>。</a:t>
            </a:r>
            <a:endParaRPr lang="en-US" altLang="zh-TW" dirty="0" smtClean="0"/>
          </a:p>
          <a:p>
            <a:r>
              <a:rPr lang="zh-TW" altLang="en-US" dirty="0" smtClean="0"/>
              <a:t>加入</a:t>
            </a:r>
            <a:r>
              <a:rPr lang="zh-TW" altLang="en-US" dirty="0"/>
              <a:t>更多隱藏層需要更複雜的運算，但此難題適時地被具有快速平行計算能力的</a:t>
            </a:r>
            <a:r>
              <a:rPr lang="en-US" altLang="zh-TW" dirty="0"/>
              <a:t>GPU</a:t>
            </a:r>
            <a:r>
              <a:rPr lang="zh-TW" altLang="en-US" dirty="0"/>
              <a:t>（</a:t>
            </a:r>
            <a:r>
              <a:rPr lang="en-US" altLang="zh-TW" dirty="0"/>
              <a:t>Graphics Processing Unit</a:t>
            </a:r>
            <a:r>
              <a:rPr lang="zh-TW" altLang="en-US" dirty="0"/>
              <a:t>；圖形處理器）所解決。</a:t>
            </a:r>
          </a:p>
          <a:p>
            <a:pPr marL="0" indent="0">
              <a:buNone/>
            </a:pPr>
            <a:endParaRPr lang="zh-TW" altLang="en-US" dirty="0"/>
          </a:p>
        </p:txBody>
      </p:sp>
    </p:spTree>
    <p:extLst>
      <p:ext uri="{BB962C8B-B14F-4D97-AF65-F5344CB8AC3E}">
        <p14:creationId xmlns:p14="http://schemas.microsoft.com/office/powerpoint/2010/main" val="6435664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CNN-</a:t>
            </a:r>
            <a:r>
              <a:rPr lang="zh-TW" altLang="en-US" dirty="0" smtClean="0"/>
              <a:t>卷積神經網路</a:t>
            </a:r>
            <a:endParaRPr lang="zh-TW" altLang="en-US" dirty="0"/>
          </a:p>
        </p:txBody>
      </p:sp>
      <p:sp>
        <p:nvSpPr>
          <p:cNvPr id="3" name="內容版面配置區 2"/>
          <p:cNvSpPr>
            <a:spLocks noGrp="1"/>
          </p:cNvSpPr>
          <p:nvPr>
            <p:ph idx="1"/>
          </p:nvPr>
        </p:nvSpPr>
        <p:spPr/>
        <p:txBody>
          <a:bodyPr/>
          <a:lstStyle/>
          <a:p>
            <a:r>
              <a:rPr lang="en-US" altLang="zh-TW" dirty="0" smtClean="0"/>
              <a:t>CNN</a:t>
            </a:r>
            <a:r>
              <a:rPr lang="zh-TW" altLang="en-US" dirty="0" smtClean="0"/>
              <a:t>中的兩個重要模組</a:t>
            </a:r>
            <a:endParaRPr lang="en-US" altLang="zh-TW" dirty="0" smtClean="0"/>
          </a:p>
          <a:p>
            <a:pPr lvl="1"/>
            <a:r>
              <a:rPr lang="zh-TW" altLang="en-US" dirty="0" smtClean="0"/>
              <a:t>卷積層（</a:t>
            </a:r>
            <a:r>
              <a:rPr lang="en-US" altLang="zh-TW" dirty="0" smtClean="0"/>
              <a:t>convolutional layer</a:t>
            </a:r>
            <a:r>
              <a:rPr lang="zh-TW" altLang="en-US" dirty="0" smtClean="0"/>
              <a:t>）</a:t>
            </a:r>
            <a:endParaRPr lang="en-US" altLang="zh-TW" dirty="0" smtClean="0"/>
          </a:p>
          <a:p>
            <a:pPr lvl="1"/>
            <a:r>
              <a:rPr lang="zh-TW" altLang="en-US" dirty="0" smtClean="0"/>
              <a:t>池化層（</a:t>
            </a:r>
            <a:r>
              <a:rPr lang="en-US" altLang="zh-TW" dirty="0" smtClean="0"/>
              <a:t>pooling layer</a:t>
            </a:r>
            <a:r>
              <a:rPr lang="zh-TW" altLang="en-US" dirty="0" smtClean="0"/>
              <a:t>）</a:t>
            </a:r>
            <a:endParaRPr lang="zh-TW" altLang="en-US" dirty="0"/>
          </a:p>
        </p:txBody>
      </p:sp>
    </p:spTree>
    <p:extLst>
      <p:ext uri="{BB962C8B-B14F-4D97-AF65-F5344CB8AC3E}">
        <p14:creationId xmlns:p14="http://schemas.microsoft.com/office/powerpoint/2010/main" val="7549881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卷積運算範例</a:t>
            </a:r>
            <a:endParaRPr lang="zh-TW" altLang="en-US" dirty="0"/>
          </a:p>
        </p:txBody>
      </p:sp>
      <p:sp>
        <p:nvSpPr>
          <p:cNvPr id="5" name="內容版面配置區 4"/>
          <p:cNvSpPr>
            <a:spLocks noGrp="1"/>
          </p:cNvSpPr>
          <p:nvPr>
            <p:ph idx="1"/>
          </p:nvPr>
        </p:nvSpPr>
        <p:spPr/>
        <p:txBody>
          <a:bodyPr/>
          <a:lstStyle/>
          <a:p>
            <a:endParaRPr lang="zh-TW"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725" y="1588106"/>
            <a:ext cx="5412563" cy="3026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87406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卷積運算範例</a:t>
            </a:r>
            <a:endParaRPr lang="zh-TW" altLang="en-US" dirty="0"/>
          </a:p>
        </p:txBody>
      </p:sp>
      <p:sp>
        <p:nvSpPr>
          <p:cNvPr id="5" name="內容版面配置區 4"/>
          <p:cNvSpPr>
            <a:spLocks noGrp="1"/>
          </p:cNvSpPr>
          <p:nvPr>
            <p:ph idx="1"/>
          </p:nvPr>
        </p:nvSpPr>
        <p:spPr/>
        <p:txBody>
          <a:bodyPr/>
          <a:lstStyle/>
          <a:p>
            <a:endParaRPr lang="zh-TW"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735" y="1366901"/>
            <a:ext cx="4588573" cy="34117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90367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mtClean="0"/>
              <a:t>池化層</a:t>
            </a:r>
            <a:endParaRPr lang="zh-TW" altLang="en-US" dirty="0"/>
          </a:p>
        </p:txBody>
      </p:sp>
      <p:sp>
        <p:nvSpPr>
          <p:cNvPr id="3" name="內容版面配置區 2"/>
          <p:cNvSpPr>
            <a:spLocks noGrp="1"/>
          </p:cNvSpPr>
          <p:nvPr>
            <p:ph idx="1"/>
          </p:nvPr>
        </p:nvSpPr>
        <p:spPr/>
        <p:txBody>
          <a:bodyPr/>
          <a:lstStyle/>
          <a:p>
            <a:r>
              <a:rPr lang="zh-TW" altLang="en-US" dirty="0" smtClean="0"/>
              <a:t>常見的做法為平均池化（</a:t>
            </a:r>
            <a:r>
              <a:rPr lang="en-US" altLang="zh-TW" dirty="0" smtClean="0"/>
              <a:t>average pooling</a:t>
            </a:r>
            <a:r>
              <a:rPr lang="zh-TW" altLang="en-US" dirty="0" smtClean="0"/>
              <a:t>）和最大池化（</a:t>
            </a:r>
            <a:r>
              <a:rPr lang="en-US" altLang="zh-TW" dirty="0" smtClean="0"/>
              <a:t>maximum</a:t>
            </a:r>
            <a:r>
              <a:rPr lang="zh-TW" altLang="en-US" dirty="0" smtClean="0"/>
              <a:t> </a:t>
            </a:r>
            <a:r>
              <a:rPr lang="en-US" altLang="zh-TW" dirty="0" smtClean="0"/>
              <a:t>pooling</a:t>
            </a:r>
            <a:r>
              <a:rPr lang="zh-TW" altLang="en-US" dirty="0" smtClean="0"/>
              <a:t>）。</a:t>
            </a:r>
            <a:endParaRPr lang="en-US" altLang="zh-TW" dirty="0" smtClean="0"/>
          </a:p>
          <a:p>
            <a:r>
              <a:rPr lang="zh-TW" altLang="en-US" dirty="0" smtClean="0"/>
              <a:t>池化運算範例：</a:t>
            </a:r>
            <a:endParaRPr lang="en-US" altLang="zh-TW" dirty="0" smtClean="0"/>
          </a:p>
          <a:p>
            <a:endParaRPr lang="zh-TW"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1870" y="2526745"/>
            <a:ext cx="5389873" cy="1857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93418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完整的</a:t>
            </a:r>
            <a:r>
              <a:rPr lang="en-US" altLang="zh-TW" dirty="0" smtClean="0"/>
              <a:t>CNN</a:t>
            </a:r>
            <a:r>
              <a:rPr lang="zh-TW" altLang="en-US" dirty="0" smtClean="0"/>
              <a:t>架構範例</a:t>
            </a:r>
            <a:endParaRPr lang="zh-TW" altLang="en-US" dirty="0"/>
          </a:p>
        </p:txBody>
      </p:sp>
      <p:sp>
        <p:nvSpPr>
          <p:cNvPr id="5" name="內容版面配置區 4"/>
          <p:cNvSpPr>
            <a:spLocks noGrp="1"/>
          </p:cNvSpPr>
          <p:nvPr>
            <p:ph idx="1"/>
          </p:nvPr>
        </p:nvSpPr>
        <p:spPr/>
        <p:txBody>
          <a:bodyPr>
            <a:normAutofit lnSpcReduction="10000"/>
          </a:bodyPr>
          <a:lstStyle/>
          <a:p>
            <a:r>
              <a:rPr lang="zh-TW" altLang="en-US" dirty="0" smtClean="0"/>
              <a:t>將輸入的矩陣視需要進行多次的卷積和池化運算，若要保留全部數值，也可以只卷積不池化。</a:t>
            </a:r>
            <a:endParaRPr lang="en-US" altLang="zh-TW" dirty="0" smtClean="0"/>
          </a:p>
          <a:p>
            <a:r>
              <a:rPr lang="zh-TW" altLang="en-US" dirty="0" smtClean="0"/>
              <a:t>最後通常會接上一層或者多層的全連接層（</a:t>
            </a:r>
            <a:r>
              <a:rPr lang="en-US" altLang="zh-TW" dirty="0" smtClean="0"/>
              <a:t>fully-connected layer</a:t>
            </a:r>
            <a:r>
              <a:rPr lang="zh-TW" altLang="en-US" dirty="0" smtClean="0"/>
              <a:t>），利用彼此互相連接的神經元，進行最後的權重學習，然後輸出成所需要的格式，譬如分類結果或預測數值等。</a:t>
            </a:r>
            <a:endParaRPr lang="zh-TW" altLang="en-US" dirty="0"/>
          </a:p>
        </p:txBody>
      </p:sp>
    </p:spTree>
    <p:extLst>
      <p:ext uri="{BB962C8B-B14F-4D97-AF65-F5344CB8AC3E}">
        <p14:creationId xmlns:p14="http://schemas.microsoft.com/office/powerpoint/2010/main" val="29659961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完整的</a:t>
            </a:r>
            <a:r>
              <a:rPr lang="en-US" altLang="zh-TW" dirty="0" smtClean="0"/>
              <a:t>CNN</a:t>
            </a:r>
            <a:r>
              <a:rPr lang="zh-TW" altLang="en-US" dirty="0" smtClean="0"/>
              <a:t>架構</a:t>
            </a:r>
            <a:r>
              <a:rPr lang="zh-TW" altLang="en-US" dirty="0"/>
              <a:t>範例</a:t>
            </a:r>
          </a:p>
        </p:txBody>
      </p:sp>
      <p:sp>
        <p:nvSpPr>
          <p:cNvPr id="3" name="內容版面配置區 2"/>
          <p:cNvSpPr>
            <a:spLocks noGrp="1"/>
          </p:cNvSpPr>
          <p:nvPr>
            <p:ph idx="1"/>
          </p:nvPr>
        </p:nvSpPr>
        <p:spPr/>
        <p:txBody>
          <a:bodyPr/>
          <a:lstStyle/>
          <a:p>
            <a:endParaRPr lang="zh-TW"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15" y="2031690"/>
            <a:ext cx="8577445" cy="1136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77386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RNN</a:t>
            </a:r>
            <a:endParaRPr lang="zh-TW" altLang="en-US" dirty="0"/>
          </a:p>
        </p:txBody>
      </p:sp>
      <p:sp>
        <p:nvSpPr>
          <p:cNvPr id="3" name="內容版面配置區 2"/>
          <p:cNvSpPr>
            <a:spLocks noGrp="1"/>
          </p:cNvSpPr>
          <p:nvPr>
            <p:ph idx="1"/>
          </p:nvPr>
        </p:nvSpPr>
        <p:spPr/>
        <p:txBody>
          <a:bodyPr>
            <a:normAutofit/>
          </a:bodyPr>
          <a:lstStyle/>
          <a:p>
            <a:r>
              <a:rPr lang="en-US" altLang="zh-TW" dirty="0" smtClean="0"/>
              <a:t>CNN</a:t>
            </a:r>
            <a:r>
              <a:rPr lang="zh-TW" altLang="en-US" dirty="0" smtClean="0"/>
              <a:t>針對單一圖片的辨識獲得極佳的成果，但是，有時候人類會根據過去的經驗和記憶進行判斷，也就是決策過程具有連續性。</a:t>
            </a:r>
            <a:endParaRPr lang="en-US" altLang="zh-TW" dirty="0" smtClean="0"/>
          </a:p>
        </p:txBody>
      </p:sp>
    </p:spTree>
    <p:extLst>
      <p:ext uri="{BB962C8B-B14F-4D97-AF65-F5344CB8AC3E}">
        <p14:creationId xmlns:p14="http://schemas.microsoft.com/office/powerpoint/2010/main" val="4102525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RNN</a:t>
            </a:r>
            <a:endParaRPr lang="zh-TW" altLang="en-US" dirty="0"/>
          </a:p>
        </p:txBody>
      </p:sp>
      <p:sp>
        <p:nvSpPr>
          <p:cNvPr id="3" name="內容版面配置區 2"/>
          <p:cNvSpPr>
            <a:spLocks noGrp="1"/>
          </p:cNvSpPr>
          <p:nvPr>
            <p:ph idx="1"/>
          </p:nvPr>
        </p:nvSpPr>
        <p:spPr/>
        <p:txBody>
          <a:bodyPr/>
          <a:lstStyle/>
          <a:p>
            <a:r>
              <a:rPr lang="zh-TW" altLang="en-US" dirty="0"/>
              <a:t>對應此人類行為的設計則為遞歸神經網路（</a:t>
            </a:r>
            <a:r>
              <a:rPr lang="en-US" altLang="zh-TW" dirty="0"/>
              <a:t>Recurrent</a:t>
            </a:r>
            <a:r>
              <a:rPr lang="zh-TW" altLang="en-US" dirty="0"/>
              <a:t> </a:t>
            </a:r>
            <a:r>
              <a:rPr lang="en-US" altLang="zh-TW" dirty="0"/>
              <a:t>Neural Network</a:t>
            </a:r>
            <a:r>
              <a:rPr lang="zh-TW" altLang="en-US" dirty="0"/>
              <a:t>；</a:t>
            </a:r>
            <a:r>
              <a:rPr lang="en-US" altLang="zh-TW" dirty="0"/>
              <a:t>RNN</a:t>
            </a:r>
            <a:r>
              <a:rPr lang="zh-TW" altLang="en-US" dirty="0"/>
              <a:t>），也被稱作是一種具有記憶功能的網路。</a:t>
            </a:r>
          </a:p>
          <a:p>
            <a:endParaRPr lang="zh-TW" altLang="en-US" dirty="0"/>
          </a:p>
        </p:txBody>
      </p:sp>
    </p:spTree>
    <p:extLst>
      <p:ext uri="{BB962C8B-B14F-4D97-AF65-F5344CB8AC3E}">
        <p14:creationId xmlns:p14="http://schemas.microsoft.com/office/powerpoint/2010/main" val="371875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14-1 </a:t>
            </a:r>
            <a:r>
              <a:rPr lang="zh-TW" altLang="en-US" dirty="0"/>
              <a:t>人工智慧的沿革</a:t>
            </a:r>
          </a:p>
        </p:txBody>
      </p:sp>
      <p:sp>
        <p:nvSpPr>
          <p:cNvPr id="3" name="內容版面配置區 2"/>
          <p:cNvSpPr>
            <a:spLocks noGrp="1"/>
          </p:cNvSpPr>
          <p:nvPr>
            <p:ph idx="1"/>
          </p:nvPr>
        </p:nvSpPr>
        <p:spPr/>
        <p:txBody>
          <a:bodyPr/>
          <a:lstStyle/>
          <a:p>
            <a:r>
              <a:rPr lang="zh-TW" altLang="en-US" dirty="0"/>
              <a:t>人工智慧的研究，基本上是先觀察人類的行為模式，特別是人類因問題和事物所引起的刺激和反應，以及因此所引發的推理、解決問題、學習、判斷及思考決策等過程。</a:t>
            </a:r>
          </a:p>
          <a:p>
            <a:endParaRPr lang="zh-TW" altLang="en-US" dirty="0"/>
          </a:p>
        </p:txBody>
      </p:sp>
    </p:spTree>
    <p:extLst>
      <p:ext uri="{BB962C8B-B14F-4D97-AF65-F5344CB8AC3E}">
        <p14:creationId xmlns:p14="http://schemas.microsoft.com/office/powerpoint/2010/main" val="3776792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RNN </a:t>
            </a:r>
            <a:r>
              <a:rPr lang="zh-TW" altLang="en-US" dirty="0" smtClean="0"/>
              <a:t>架構</a:t>
            </a:r>
            <a:endParaRPr lang="zh-TW" altLang="en-US" dirty="0"/>
          </a:p>
        </p:txBody>
      </p:sp>
      <p:sp>
        <p:nvSpPr>
          <p:cNvPr id="5" name="內容版面配置區 4"/>
          <p:cNvSpPr>
            <a:spLocks noGrp="1"/>
          </p:cNvSpPr>
          <p:nvPr>
            <p:ph idx="1"/>
          </p:nvPr>
        </p:nvSpPr>
        <p:spPr/>
        <p:txBody>
          <a:bodyPr/>
          <a:lstStyle/>
          <a:p>
            <a:endParaRPr lang="zh-TW"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80" y="1716655"/>
            <a:ext cx="7962785" cy="2523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97558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mtClean="0"/>
              <a:t>生成式</a:t>
            </a:r>
            <a:r>
              <a:rPr lang="en-US" altLang="zh-TW" smtClean="0"/>
              <a:t>AI</a:t>
            </a:r>
            <a:endParaRPr lang="zh-TW" altLang="en-US" dirty="0"/>
          </a:p>
        </p:txBody>
      </p:sp>
      <p:sp>
        <p:nvSpPr>
          <p:cNvPr id="3" name="內容版面配置區 2"/>
          <p:cNvSpPr>
            <a:spLocks noGrp="1"/>
          </p:cNvSpPr>
          <p:nvPr>
            <p:ph idx="1"/>
          </p:nvPr>
        </p:nvSpPr>
        <p:spPr/>
        <p:txBody>
          <a:bodyPr>
            <a:normAutofit fontScale="85000" lnSpcReduction="10000"/>
          </a:bodyPr>
          <a:lstStyle/>
          <a:p>
            <a:r>
              <a:rPr lang="zh-TW" altLang="en-US" dirty="0" smtClean="0"/>
              <a:t>第一個頗受注意的架構為生成對抗網路（</a:t>
            </a:r>
            <a:r>
              <a:rPr lang="en-US" altLang="zh-TW" dirty="0" smtClean="0"/>
              <a:t>Generative Adversarial Network</a:t>
            </a:r>
            <a:r>
              <a:rPr lang="zh-TW" altLang="en-US" dirty="0" smtClean="0"/>
              <a:t>；</a:t>
            </a:r>
            <a:r>
              <a:rPr lang="en-US" altLang="zh-TW" dirty="0" smtClean="0"/>
              <a:t>GAN</a:t>
            </a:r>
            <a:r>
              <a:rPr lang="zh-TW" altLang="en-US" dirty="0" smtClean="0"/>
              <a:t>），其最吸睛的應用就是可用來產生精美的圖片，如漫畫中的美少女。</a:t>
            </a:r>
            <a:endParaRPr lang="en-US" altLang="zh-TW" dirty="0" smtClean="0"/>
          </a:p>
          <a:p>
            <a:r>
              <a:rPr lang="zh-TW" altLang="en-US" dirty="0" smtClean="0"/>
              <a:t>生成對抗網路主要包含兩個部分：</a:t>
            </a:r>
            <a:endParaRPr lang="en-US" altLang="zh-TW" dirty="0" smtClean="0"/>
          </a:p>
          <a:p>
            <a:pPr lvl="1"/>
            <a:r>
              <a:rPr lang="zh-TW" altLang="en-US" dirty="0" smtClean="0"/>
              <a:t>生成網路（</a:t>
            </a:r>
            <a:r>
              <a:rPr lang="en-US" altLang="zh-TW" dirty="0" smtClean="0"/>
              <a:t>generative network</a:t>
            </a:r>
            <a:r>
              <a:rPr lang="zh-TW" altLang="en-US" dirty="0" smtClean="0"/>
              <a:t>）或稱生成器（</a:t>
            </a:r>
            <a:r>
              <a:rPr lang="en-US" altLang="zh-TW" dirty="0" smtClean="0"/>
              <a:t>generator</a:t>
            </a:r>
            <a:r>
              <a:rPr lang="zh-TW" altLang="en-US" dirty="0" smtClean="0"/>
              <a:t>）。</a:t>
            </a:r>
            <a:endParaRPr lang="en-US" altLang="zh-TW" dirty="0" smtClean="0"/>
          </a:p>
          <a:p>
            <a:pPr lvl="1"/>
            <a:r>
              <a:rPr lang="zh-TW" altLang="en-US" dirty="0" smtClean="0"/>
              <a:t>判別網路（</a:t>
            </a:r>
            <a:r>
              <a:rPr lang="en-US" altLang="zh-TW" dirty="0" smtClean="0"/>
              <a:t>discriminating network</a:t>
            </a:r>
            <a:r>
              <a:rPr lang="zh-TW" altLang="en-US" dirty="0" smtClean="0"/>
              <a:t>）或稱判別器（</a:t>
            </a:r>
            <a:r>
              <a:rPr lang="en-US" altLang="zh-TW" dirty="0" smtClean="0"/>
              <a:t>discriminator</a:t>
            </a:r>
            <a:r>
              <a:rPr lang="zh-TW" altLang="en-US" dirty="0" smtClean="0"/>
              <a:t>）。</a:t>
            </a:r>
            <a:endParaRPr lang="zh-TW" altLang="en-US" dirty="0"/>
          </a:p>
        </p:txBody>
      </p:sp>
    </p:spTree>
    <p:extLst>
      <p:ext uri="{BB962C8B-B14F-4D97-AF65-F5344CB8AC3E}">
        <p14:creationId xmlns:p14="http://schemas.microsoft.com/office/powerpoint/2010/main" val="37883204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906565"/>
            <a:ext cx="8229600" cy="722012"/>
          </a:xfrm>
        </p:spPr>
        <p:txBody>
          <a:bodyPr>
            <a:normAutofit fontScale="90000"/>
          </a:bodyPr>
          <a:lstStyle/>
          <a:p>
            <a:r>
              <a:rPr lang="zh-TW" altLang="en-US" dirty="0" smtClean="0"/>
              <a:t>利用生成對抗網路</a:t>
            </a:r>
            <a:r>
              <a:rPr lang="en-US" altLang="zh-TW" dirty="0" smtClean="0"/>
              <a:t/>
            </a:r>
            <a:br>
              <a:rPr lang="en-US" altLang="zh-TW" dirty="0" smtClean="0"/>
            </a:br>
            <a:r>
              <a:rPr lang="zh-TW" altLang="en-US" dirty="0" smtClean="0"/>
              <a:t>產生圖片的示意圖</a:t>
            </a:r>
            <a:endParaRPr lang="zh-TW" altLang="en-US" dirty="0"/>
          </a:p>
        </p:txBody>
      </p:sp>
      <p:sp>
        <p:nvSpPr>
          <p:cNvPr id="5" name="內容版面配置區 4"/>
          <p:cNvSpPr>
            <a:spLocks noGrp="1"/>
          </p:cNvSpPr>
          <p:nvPr>
            <p:ph idx="1"/>
          </p:nvPr>
        </p:nvSpPr>
        <p:spPr/>
        <p:txBody>
          <a:bodyPr/>
          <a:lstStyle/>
          <a:p>
            <a:endParaRPr lang="zh-TW"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473" y="1896675"/>
            <a:ext cx="6480720" cy="2434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31439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fontScale="92500" lnSpcReduction="10000"/>
          </a:bodyPr>
          <a:lstStyle/>
          <a:p>
            <a:r>
              <a:rPr lang="zh-TW" altLang="en-US" dirty="0" smtClean="0">
                <a:solidFill>
                  <a:srgbClr val="C00000"/>
                </a:solidFill>
              </a:rPr>
              <a:t>機智過人的雙子座</a:t>
            </a:r>
            <a:endParaRPr lang="en-US" altLang="zh-TW" dirty="0" smtClean="0">
              <a:solidFill>
                <a:srgbClr val="C00000"/>
              </a:solidFill>
            </a:endParaRPr>
          </a:p>
          <a:p>
            <a:r>
              <a:rPr lang="en-US" altLang="zh-TW" dirty="0" smtClean="0"/>
              <a:t>2023</a:t>
            </a:r>
            <a:r>
              <a:rPr lang="zh-TW" altLang="en-US" dirty="0" smtClean="0"/>
              <a:t>年</a:t>
            </a:r>
            <a:r>
              <a:rPr lang="en-US" altLang="zh-TW" dirty="0" smtClean="0"/>
              <a:t>12</a:t>
            </a:r>
            <a:r>
              <a:rPr lang="zh-TW" altLang="en-US" dirty="0" smtClean="0"/>
              <a:t>月上旬</a:t>
            </a:r>
            <a:r>
              <a:rPr lang="en-US" altLang="zh-TW" dirty="0" smtClean="0"/>
              <a:t>Google</a:t>
            </a:r>
            <a:r>
              <a:rPr lang="zh-TW" altLang="en-US" dirty="0" smtClean="0"/>
              <a:t>推出新世代多模態大型語言模型</a:t>
            </a:r>
            <a:r>
              <a:rPr lang="en-US" altLang="zh-TW" dirty="0" smtClean="0"/>
              <a:t>Gemini</a:t>
            </a:r>
            <a:r>
              <a:rPr lang="zh-TW" altLang="en-US" dirty="0" smtClean="0"/>
              <a:t>（雙子座），展現卓越超群的語言、圖像、聲音和影片之理解與生成</a:t>
            </a:r>
            <a:r>
              <a:rPr lang="zh-TW" altLang="en-US" dirty="0" smtClean="0"/>
              <a:t>能力</a:t>
            </a:r>
            <a:r>
              <a:rPr lang="zh-TW" altLang="en-US" dirty="0"/>
              <a:t>。</a:t>
            </a:r>
            <a:endParaRPr lang="en-US" altLang="zh-TW" dirty="0" smtClean="0"/>
          </a:p>
          <a:p>
            <a:r>
              <a:rPr lang="zh-TW" altLang="en-US" dirty="0" smtClean="0"/>
              <a:t>初出茅廬</a:t>
            </a:r>
            <a:r>
              <a:rPr lang="zh-TW" altLang="en-US" dirty="0" smtClean="0"/>
              <a:t>的</a:t>
            </a:r>
            <a:r>
              <a:rPr lang="en-US" altLang="zh-TW" dirty="0" smtClean="0"/>
              <a:t>Gemini</a:t>
            </a:r>
            <a:r>
              <a:rPr lang="zh-TW" altLang="en-US" dirty="0" smtClean="0"/>
              <a:t>，共有三種規格：高複雜度任務的</a:t>
            </a:r>
            <a:r>
              <a:rPr lang="en-US" altLang="zh-TW" dirty="0" smtClean="0"/>
              <a:t>Ultra</a:t>
            </a:r>
            <a:r>
              <a:rPr lang="zh-TW" altLang="en-US" dirty="0" smtClean="0"/>
              <a:t>、專業使用的</a:t>
            </a:r>
            <a:r>
              <a:rPr lang="en-US" altLang="zh-TW" dirty="0" smtClean="0"/>
              <a:t>Pro</a:t>
            </a:r>
            <a:r>
              <a:rPr lang="zh-TW" altLang="en-US" dirty="0" smtClean="0"/>
              <a:t>及智慧裝置應用的</a:t>
            </a:r>
            <a:r>
              <a:rPr lang="en-US" altLang="zh-TW" dirty="0" smtClean="0"/>
              <a:t>Nano</a:t>
            </a:r>
            <a:r>
              <a:rPr lang="zh-TW" altLang="en-US" dirty="0" smtClean="0"/>
              <a:t>。</a:t>
            </a:r>
            <a:endParaRPr lang="zh-TW" altLang="en-US" dirty="0"/>
          </a:p>
        </p:txBody>
      </p:sp>
    </p:spTree>
    <p:extLst>
      <p:ext uri="{BB962C8B-B14F-4D97-AF65-F5344CB8AC3E}">
        <p14:creationId xmlns:p14="http://schemas.microsoft.com/office/powerpoint/2010/main" val="23385772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它的拉丁文字義為雙胞胎，英文字意為雙子星，反映其為</a:t>
            </a:r>
            <a:r>
              <a:rPr lang="en-US" altLang="zh-TW" dirty="0"/>
              <a:t>DeepMind</a:t>
            </a:r>
            <a:r>
              <a:rPr lang="zh-TW" altLang="en-US" dirty="0"/>
              <a:t>和</a:t>
            </a:r>
            <a:r>
              <a:rPr lang="en-US" altLang="zh-TW" dirty="0"/>
              <a:t>Google Brain</a:t>
            </a:r>
            <a:r>
              <a:rPr lang="zh-TW" altLang="en-US" dirty="0"/>
              <a:t>兩強匯流的成果</a:t>
            </a:r>
            <a:r>
              <a:rPr lang="zh-TW" altLang="en-US" dirty="0" smtClean="0"/>
              <a:t>。</a:t>
            </a:r>
            <a:endParaRPr lang="en-US" altLang="zh-TW" dirty="0" smtClean="0"/>
          </a:p>
          <a:p>
            <a:r>
              <a:rPr lang="zh-TW" altLang="en-US" dirty="0" smtClean="0"/>
              <a:t>另一方面</a:t>
            </a:r>
            <a:r>
              <a:rPr lang="zh-TW" altLang="en-US" dirty="0"/>
              <a:t>，當年美國航太總署推出阿波羅登月計畫前的橋接計畫即為雙子座計畫，因此將這個起手式平台命名為</a:t>
            </a:r>
            <a:r>
              <a:rPr lang="en-US" altLang="zh-TW" dirty="0"/>
              <a:t>Gemini</a:t>
            </a:r>
            <a:r>
              <a:rPr lang="zh-TW" altLang="en-US" dirty="0"/>
              <a:t>，帶有振翅高飛的寓意和期許。</a:t>
            </a:r>
          </a:p>
        </p:txBody>
      </p:sp>
    </p:spTree>
    <p:extLst>
      <p:ext uri="{BB962C8B-B14F-4D97-AF65-F5344CB8AC3E}">
        <p14:creationId xmlns:p14="http://schemas.microsoft.com/office/powerpoint/2010/main" val="31594776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dirty="0" smtClean="0"/>
              <a:t>14-3</a:t>
            </a:r>
            <a:r>
              <a:rPr lang="zh-TW" altLang="en-US" dirty="0" smtClean="0"/>
              <a:t> 電腦</a:t>
            </a:r>
            <a:r>
              <a:rPr lang="zh-TW" altLang="en-US" dirty="0"/>
              <a:t>視覺及圖像識別</a:t>
            </a:r>
          </a:p>
        </p:txBody>
      </p:sp>
      <p:sp>
        <p:nvSpPr>
          <p:cNvPr id="4" name="內容版面配置區 3"/>
          <p:cNvSpPr>
            <a:spLocks noGrp="1"/>
          </p:cNvSpPr>
          <p:nvPr>
            <p:ph idx="1"/>
          </p:nvPr>
        </p:nvSpPr>
        <p:spPr/>
        <p:txBody>
          <a:bodyPr>
            <a:normAutofit/>
          </a:bodyPr>
          <a:lstStyle/>
          <a:p>
            <a:pPr>
              <a:lnSpc>
                <a:spcPct val="120000"/>
              </a:lnSpc>
            </a:pPr>
            <a:r>
              <a:rPr lang="zh-TW" altLang="en-US" sz="2400" dirty="0" smtClean="0"/>
              <a:t>人類視覺是來自於眼睛注視，然後經由視覺神經傳導，至腦部針對所看到的影像進行判斷。</a:t>
            </a:r>
            <a:endParaRPr lang="en-US" altLang="zh-TW" sz="2400" dirty="0" smtClean="0"/>
          </a:p>
          <a:p>
            <a:pPr>
              <a:lnSpc>
                <a:spcPct val="120000"/>
              </a:lnSpc>
            </a:pPr>
            <a:r>
              <a:rPr lang="zh-TW" altLang="en-US" sz="2400" dirty="0" smtClean="0"/>
              <a:t>電腦視覺是由</a:t>
            </a:r>
            <a:r>
              <a:rPr lang="zh-TW" altLang="en-US" sz="2400" dirty="0" smtClean="0">
                <a:solidFill>
                  <a:srgbClr val="C00000"/>
                </a:solidFill>
              </a:rPr>
              <a:t>感應器</a:t>
            </a:r>
            <a:r>
              <a:rPr lang="en-US" altLang="zh-TW" sz="2400" dirty="0" smtClean="0"/>
              <a:t>(sensor)</a:t>
            </a:r>
            <a:r>
              <a:rPr lang="zh-TW" altLang="en-US" sz="2400" dirty="0" smtClean="0"/>
              <a:t>接收訊號，然後線路連結將訊號傳進電腦，透過程式進行分析判斷。</a:t>
            </a:r>
            <a:endParaRPr lang="zh-TW" altLang="en-US" sz="2400" dirty="0"/>
          </a:p>
        </p:txBody>
      </p:sp>
      <p:graphicFrame>
        <p:nvGraphicFramePr>
          <p:cNvPr id="2" name="資料庫圖表 1"/>
          <p:cNvGraphicFramePr/>
          <p:nvPr>
            <p:extLst>
              <p:ext uri="{D42A27DB-BD31-4B8C-83A1-F6EECF244321}">
                <p14:modId xmlns:p14="http://schemas.microsoft.com/office/powerpoint/2010/main" val="4188534189"/>
              </p:ext>
            </p:extLst>
          </p:nvPr>
        </p:nvGraphicFramePr>
        <p:xfrm>
          <a:off x="1106615" y="3336835"/>
          <a:ext cx="6255695" cy="1398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62811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14-3 </a:t>
            </a:r>
            <a:r>
              <a:rPr lang="zh-TW" altLang="en-US" smtClean="0"/>
              <a:t>電腦視覺及圖像識別</a:t>
            </a:r>
            <a:endParaRPr lang="zh-TW" altLang="en-US" dirty="0"/>
          </a:p>
        </p:txBody>
      </p:sp>
      <p:sp>
        <p:nvSpPr>
          <p:cNvPr id="3" name="內容版面配置區 2"/>
          <p:cNvSpPr>
            <a:spLocks noGrp="1"/>
          </p:cNvSpPr>
          <p:nvPr>
            <p:ph idx="1"/>
          </p:nvPr>
        </p:nvSpPr>
        <p:spPr/>
        <p:txBody>
          <a:bodyPr>
            <a:normAutofit fontScale="92500"/>
          </a:bodyPr>
          <a:lstStyle/>
          <a:p>
            <a:r>
              <a:rPr lang="zh-TW" altLang="en-US" dirty="0" smtClean="0"/>
              <a:t>電腦視覺是藉由理論及演算法的實作</a:t>
            </a:r>
            <a:r>
              <a:rPr lang="en-US" altLang="zh-TW" dirty="0" smtClean="0"/>
              <a:t>(</a:t>
            </a:r>
            <a:r>
              <a:rPr lang="zh-TW" altLang="en-US" dirty="0" smtClean="0"/>
              <a:t>計算機圖學、影像處理等</a:t>
            </a:r>
            <a:r>
              <a:rPr lang="en-US" altLang="zh-TW" dirty="0" smtClean="0"/>
              <a:t>)</a:t>
            </a:r>
            <a:r>
              <a:rPr lang="zh-TW" altLang="en-US" dirty="0" smtClean="0"/>
              <a:t>，希望能找到有用的資訊並將其擷取出來加以分析，使電腦所見如同人類所見一樣。</a:t>
            </a:r>
          </a:p>
          <a:p>
            <a:r>
              <a:rPr lang="zh-TW" altLang="en-US" dirty="0" smtClean="0"/>
              <a:t>電腦視覺除了能夠「視」，知道有資料之外，還要能夠「覺」，察覺出資料所呈現的是什麼樣的意象。</a:t>
            </a:r>
            <a:endParaRPr lang="zh-TW" altLang="en-US" dirty="0"/>
          </a:p>
        </p:txBody>
      </p:sp>
    </p:spTree>
    <p:extLst>
      <p:ext uri="{BB962C8B-B14F-4D97-AF65-F5344CB8AC3E}">
        <p14:creationId xmlns:p14="http://schemas.microsoft.com/office/powerpoint/2010/main" val="14409232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t>如果有一</a:t>
            </a:r>
            <a:r>
              <a:rPr lang="zh-TW" altLang="en-US" dirty="0"/>
              <a:t>天，電腦</a:t>
            </a:r>
            <a:r>
              <a:rPr lang="zh-TW" altLang="en-US" dirty="0" smtClean="0"/>
              <a:t>能夠判</a:t>
            </a:r>
            <a:r>
              <a:rPr lang="zh-TW" altLang="en-US" dirty="0"/>
              <a:t>讀</a:t>
            </a:r>
            <a:r>
              <a:rPr lang="zh-TW" altLang="en-US" dirty="0" smtClean="0"/>
              <a:t>影像</a:t>
            </a:r>
            <a:r>
              <a:rPr lang="en-US" altLang="zh-TW" dirty="0" smtClean="0"/>
              <a:t>…</a:t>
            </a:r>
            <a:endParaRPr lang="zh-TW" altLang="en-US" dirty="0"/>
          </a:p>
        </p:txBody>
      </p:sp>
      <p:sp>
        <p:nvSpPr>
          <p:cNvPr id="3" name="內容版面配置區 2"/>
          <p:cNvSpPr>
            <a:spLocks noGrp="1"/>
          </p:cNvSpPr>
          <p:nvPr>
            <p:ph idx="1"/>
          </p:nvPr>
        </p:nvSpPr>
        <p:spPr/>
        <p:txBody>
          <a:bodyPr>
            <a:normAutofit fontScale="92500"/>
          </a:bodyPr>
          <a:lstStyle/>
          <a:p>
            <a:r>
              <a:rPr lang="zh-TW" altLang="en-US" dirty="0" smtClean="0"/>
              <a:t>電腦可發</a:t>
            </a:r>
            <a:r>
              <a:rPr lang="zh-TW" altLang="en-US" dirty="0"/>
              <a:t>現監視器中有異樣，譬如是樓梯間有人埋伏許久，或者電梯裡有人在掙扎，電腦就啟動警鈴呼叫保全。</a:t>
            </a:r>
          </a:p>
          <a:p>
            <a:r>
              <a:rPr lang="zh-TW" altLang="en-US" dirty="0"/>
              <a:t>由機器人負責看顧孩子，透過機器人的眼睛</a:t>
            </a:r>
            <a:r>
              <a:rPr lang="en-US" altLang="zh-TW" dirty="0"/>
              <a:t>(</a:t>
            </a:r>
            <a:r>
              <a:rPr lang="zh-TW" altLang="en-US" dirty="0"/>
              <a:t>攝影機</a:t>
            </a:r>
            <a:r>
              <a:rPr lang="en-US" altLang="zh-TW" dirty="0"/>
              <a:t>)</a:t>
            </a:r>
            <a:r>
              <a:rPr lang="zh-TW" altLang="en-US" dirty="0"/>
              <a:t>去拍攝孩子，再由機器人的腦</a:t>
            </a:r>
            <a:r>
              <a:rPr lang="en-US" altLang="zh-TW" dirty="0"/>
              <a:t>(</a:t>
            </a:r>
            <a:r>
              <a:rPr lang="zh-TW" altLang="en-US" dirty="0"/>
              <a:t>電腦運算</a:t>
            </a:r>
            <a:r>
              <a:rPr lang="en-US" altLang="zh-TW" dirty="0"/>
              <a:t>)</a:t>
            </a:r>
            <a:r>
              <a:rPr lang="zh-TW" altLang="en-US" dirty="0"/>
              <a:t>去理解孩子的狀況，負責餵食小孩或傳送影像給上班中的父母</a:t>
            </a:r>
            <a:r>
              <a:rPr lang="zh-TW" altLang="en-US" dirty="0" smtClean="0"/>
              <a:t>。</a:t>
            </a:r>
            <a:endParaRPr lang="zh-TW" altLang="en-US" dirty="0"/>
          </a:p>
        </p:txBody>
      </p:sp>
    </p:spTree>
    <p:extLst>
      <p:ext uri="{BB962C8B-B14F-4D97-AF65-F5344CB8AC3E}">
        <p14:creationId xmlns:p14="http://schemas.microsoft.com/office/powerpoint/2010/main" val="7632022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如果有一天，電腦能夠判讀影像</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SONY</a:t>
            </a:r>
            <a:r>
              <a:rPr lang="zh-TW" altLang="en-US" dirty="0"/>
              <a:t>機器狗愛寶</a:t>
            </a:r>
            <a:r>
              <a:rPr lang="en-US" altLang="zh-TW" dirty="0"/>
              <a:t>(AIBO)</a:t>
            </a:r>
            <a:r>
              <a:rPr lang="zh-TW" altLang="en-US" dirty="0"/>
              <a:t>，能判斷出玩具球所在位置，然後上前踢一腳，再進一步追蹤球的方向，不停地玩踢球的遊戲。</a:t>
            </a:r>
          </a:p>
          <a:p>
            <a:endParaRPr lang="zh-TW" altLang="en-US" dirty="0"/>
          </a:p>
        </p:txBody>
      </p:sp>
    </p:spTree>
    <p:extLst>
      <p:ext uri="{BB962C8B-B14F-4D97-AF65-F5344CB8AC3E}">
        <p14:creationId xmlns:p14="http://schemas.microsoft.com/office/powerpoint/2010/main" val="22788870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02175" y="1154092"/>
            <a:ext cx="4339650" cy="369332"/>
          </a:xfrm>
          <a:prstGeom prst="rect">
            <a:avLst/>
          </a:prstGeom>
          <a:solidFill>
            <a:schemeClr val="accent6">
              <a:lumMod val="20000"/>
              <a:lumOff val="80000"/>
            </a:schemeClr>
          </a:solidFill>
          <a:ln>
            <a:solidFill>
              <a:schemeClr val="tx1"/>
            </a:solidFill>
          </a:ln>
          <a:scene3d>
            <a:camera prst="orthographicFront"/>
            <a:lightRig rig="threePt" dir="t"/>
          </a:scene3d>
          <a:sp3d>
            <a:bevelT w="165100" prst="coolSlant"/>
          </a:sp3d>
        </p:spPr>
        <p:txBody>
          <a:bodyPr wrap="none">
            <a:spAutoFit/>
          </a:bodyPr>
          <a:lstStyle/>
          <a:p>
            <a:r>
              <a:rPr lang="zh-TW" altLang="en-US" dirty="0" smtClean="0">
                <a:latin typeface="微軟正黑體" pitchFamily="34" charset="-120"/>
                <a:ea typeface="微軟正黑體" pitchFamily="34" charset="-120"/>
              </a:rPr>
              <a:t>拜電腦視覺之賜，機器狗也可以擁有視覺</a:t>
            </a:r>
            <a:endParaRPr lang="zh-TW" altLang="en-US" dirty="0">
              <a:latin typeface="微軟正黑體" pitchFamily="34" charset="-120"/>
              <a:ea typeface="微軟正黑體" pitchFamily="34" charset="-120"/>
            </a:endParaRPr>
          </a:p>
        </p:txBody>
      </p:sp>
      <p:sp>
        <p:nvSpPr>
          <p:cNvPr id="2" name="內容版面配置區 1"/>
          <p:cNvSpPr>
            <a:spLocks noGrp="1"/>
          </p:cNvSpPr>
          <p:nvPr>
            <p:ph idx="1"/>
          </p:nvPr>
        </p:nvSpPr>
        <p:spPr/>
        <p:txBody>
          <a:bodyPr/>
          <a:lstStyle/>
          <a:p>
            <a:endParaRPr lang="zh-TW"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069" y="1806665"/>
            <a:ext cx="3873862" cy="2592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4514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杜林試驗</a:t>
            </a:r>
            <a:endParaRPr lang="zh-TW" altLang="en-US" dirty="0"/>
          </a:p>
        </p:txBody>
      </p:sp>
      <p:sp>
        <p:nvSpPr>
          <p:cNvPr id="5" name="內容版面配置區 4"/>
          <p:cNvSpPr>
            <a:spLocks noGrp="1"/>
          </p:cNvSpPr>
          <p:nvPr>
            <p:ph idx="1"/>
          </p:nvPr>
        </p:nvSpPr>
        <p:spPr/>
        <p:txBody>
          <a:bodyPr>
            <a:normAutofit fontScale="92500" lnSpcReduction="20000"/>
          </a:bodyPr>
          <a:lstStyle/>
          <a:p>
            <a:r>
              <a:rPr lang="zh-TW" altLang="en-US" dirty="0" smtClean="0"/>
              <a:t>有兩個人和一部電腦，其中一個人扮演質詢者的角色， 另一個人和電腦待在與質詢者不同的房間。</a:t>
            </a:r>
            <a:endParaRPr lang="en-US" altLang="zh-TW" dirty="0" smtClean="0"/>
          </a:p>
          <a:p>
            <a:r>
              <a:rPr lang="zh-TW" altLang="en-US" dirty="0" smtClean="0"/>
              <a:t>質詢者可以問他們各式各樣的問題，但他並不知道誰是電腦以及誰是另一個人，如果在一連串問題之後，電腦讓質詢者誤以為它是另一個人，它就算通過</a:t>
            </a:r>
            <a:r>
              <a:rPr lang="zh-TW" altLang="en-US" dirty="0" smtClean="0">
                <a:solidFill>
                  <a:srgbClr val="C00000"/>
                </a:solidFill>
              </a:rPr>
              <a:t>杜林試驗</a:t>
            </a:r>
            <a:r>
              <a:rPr lang="en-US" altLang="zh-TW" dirty="0" smtClean="0"/>
              <a:t>(Turing test)</a:t>
            </a:r>
            <a:r>
              <a:rPr lang="zh-TW" altLang="en-US" dirty="0" smtClean="0"/>
              <a:t>，就某個角度看，它是會思考的（圖</a:t>
            </a:r>
            <a:r>
              <a:rPr lang="en-US" altLang="zh-TW" dirty="0" smtClean="0"/>
              <a:t>14-1</a:t>
            </a:r>
            <a:r>
              <a:rPr lang="zh-TW" altLang="en-US" dirty="0" smtClean="0"/>
              <a:t>）。</a:t>
            </a:r>
            <a:endParaRPr lang="zh-TW" altLang="en-US" dirty="0"/>
          </a:p>
        </p:txBody>
      </p:sp>
    </p:spTree>
    <p:extLst>
      <p:ext uri="{BB962C8B-B14F-4D97-AF65-F5344CB8AC3E}">
        <p14:creationId xmlns:p14="http://schemas.microsoft.com/office/powerpoint/2010/main" val="37472520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14-3 </a:t>
            </a:r>
            <a:r>
              <a:rPr lang="zh-TW" altLang="en-US" dirty="0"/>
              <a:t>電腦視覺及圖像識別</a:t>
            </a:r>
          </a:p>
        </p:txBody>
      </p:sp>
      <p:sp>
        <p:nvSpPr>
          <p:cNvPr id="3" name="內容版面配置區 2"/>
          <p:cNvSpPr>
            <a:spLocks noGrp="1"/>
          </p:cNvSpPr>
          <p:nvPr>
            <p:ph idx="1"/>
          </p:nvPr>
        </p:nvSpPr>
        <p:spPr/>
        <p:txBody>
          <a:bodyPr>
            <a:normAutofit/>
          </a:bodyPr>
          <a:lstStyle/>
          <a:p>
            <a:r>
              <a:rPr lang="zh-TW" altLang="en-US" dirty="0"/>
              <a:t>電腦視覺面臨的第一個挑戰就是來自於影像的記錄方式。</a:t>
            </a:r>
          </a:p>
          <a:p>
            <a:r>
              <a:rPr lang="zh-TW" altLang="en-US" dirty="0">
                <a:solidFill>
                  <a:srgbClr val="C00000"/>
                </a:solidFill>
              </a:rPr>
              <a:t>像素</a:t>
            </a:r>
            <a:r>
              <a:rPr lang="en-US" altLang="zh-TW" dirty="0"/>
              <a:t>(pixel)</a:t>
            </a:r>
            <a:r>
              <a:rPr lang="zh-TW" altLang="en-US" dirty="0"/>
              <a:t>所記錄的是有關該點位置、顏色，但無形狀、角度、與其他物體之間的距離等資訊，因此無法幫助我們直接進行影像的分析</a:t>
            </a:r>
            <a:r>
              <a:rPr lang="zh-TW" altLang="en-US" dirty="0" smtClean="0"/>
              <a:t>。</a:t>
            </a:r>
            <a:endParaRPr lang="zh-TW" altLang="en-US" dirty="0"/>
          </a:p>
        </p:txBody>
      </p:sp>
    </p:spTree>
    <p:extLst>
      <p:ext uri="{BB962C8B-B14F-4D97-AF65-F5344CB8AC3E}">
        <p14:creationId xmlns:p14="http://schemas.microsoft.com/office/powerpoint/2010/main" val="34198746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14-3 </a:t>
            </a:r>
            <a:r>
              <a:rPr lang="zh-TW" altLang="en-US" dirty="0" smtClean="0"/>
              <a:t>電腦視覺及圖像識別</a:t>
            </a:r>
            <a:endParaRPr lang="zh-TW" altLang="en-US" dirty="0"/>
          </a:p>
        </p:txBody>
      </p:sp>
      <p:sp>
        <p:nvSpPr>
          <p:cNvPr id="3" name="內容版面配置區 2"/>
          <p:cNvSpPr>
            <a:spLocks noGrp="1"/>
          </p:cNvSpPr>
          <p:nvPr>
            <p:ph idx="1"/>
          </p:nvPr>
        </p:nvSpPr>
        <p:spPr/>
        <p:txBody>
          <a:bodyPr/>
          <a:lstStyle/>
          <a:p>
            <a:r>
              <a:rPr lang="zh-TW" altLang="en-US" dirty="0" smtClean="0"/>
              <a:t>電腦視覺中，要能夠完全辨識出物體的意思是說：</a:t>
            </a:r>
            <a:r>
              <a:rPr lang="zh-TW" altLang="en-US" dirty="0" smtClean="0">
                <a:solidFill>
                  <a:srgbClr val="C00000"/>
                </a:solidFill>
              </a:rPr>
              <a:t>從不同的角度拍攝同一物體，雖然拍攝到的畫面不同，但電腦視覺要能分析判斷出兩畫面為同一物體的不同角度。</a:t>
            </a:r>
          </a:p>
          <a:p>
            <a:endParaRPr lang="zh-TW" altLang="en-US" dirty="0"/>
          </a:p>
        </p:txBody>
      </p:sp>
    </p:spTree>
    <p:extLst>
      <p:ext uri="{BB962C8B-B14F-4D97-AF65-F5344CB8AC3E}">
        <p14:creationId xmlns:p14="http://schemas.microsoft.com/office/powerpoint/2010/main" val="11808095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0" y="580279"/>
            <a:ext cx="6977444" cy="722012"/>
          </a:xfrm>
        </p:spPr>
        <p:txBody>
          <a:bodyPr>
            <a:normAutofit/>
          </a:bodyPr>
          <a:lstStyle/>
          <a:p>
            <a:r>
              <a:rPr lang="en-US" altLang="zh-TW" dirty="0" smtClean="0"/>
              <a:t>14-3 </a:t>
            </a:r>
            <a:r>
              <a:rPr lang="zh-TW" altLang="en-US" dirty="0"/>
              <a:t>電腦視覺及圖像識別</a:t>
            </a:r>
          </a:p>
        </p:txBody>
      </p:sp>
      <p:sp>
        <p:nvSpPr>
          <p:cNvPr id="4" name="內容版面配置區 3"/>
          <p:cNvSpPr>
            <a:spLocks noGrp="1"/>
          </p:cNvSpPr>
          <p:nvPr>
            <p:ph idx="1"/>
          </p:nvPr>
        </p:nvSpPr>
        <p:spPr>
          <a:xfrm>
            <a:off x="457200" y="1525384"/>
            <a:ext cx="6050015" cy="3069239"/>
          </a:xfrm>
        </p:spPr>
        <p:txBody>
          <a:bodyPr>
            <a:normAutofit fontScale="92500" lnSpcReduction="20000"/>
          </a:bodyPr>
          <a:lstStyle/>
          <a:p>
            <a:r>
              <a:rPr lang="zh-TW" altLang="en-US" dirty="0" smtClean="0"/>
              <a:t>對於</a:t>
            </a:r>
            <a:r>
              <a:rPr lang="zh-TW" altLang="en-US" dirty="0"/>
              <a:t>電腦視覺來說</a:t>
            </a:r>
            <a:r>
              <a:rPr lang="zh-TW" altLang="en-US" dirty="0" smtClean="0"/>
              <a:t>，重點</a:t>
            </a:r>
            <a:r>
              <a:rPr lang="zh-TW" altLang="en-US" dirty="0"/>
              <a:t>是如何切出物體、辨識出</a:t>
            </a:r>
            <a:r>
              <a:rPr lang="zh-TW" altLang="en-US" dirty="0" smtClean="0"/>
              <a:t>物體，而非色彩。</a:t>
            </a:r>
            <a:endParaRPr lang="en-US" altLang="zh-TW" dirty="0" smtClean="0"/>
          </a:p>
          <a:p>
            <a:r>
              <a:rPr lang="zh-TW" altLang="en-US" dirty="0" smtClean="0"/>
              <a:t>電腦</a:t>
            </a:r>
            <a:r>
              <a:rPr lang="zh-TW" altLang="en-US" dirty="0"/>
              <a:t>視覺的第一</a:t>
            </a:r>
            <a:r>
              <a:rPr lang="zh-TW" altLang="en-US" dirty="0" smtClean="0"/>
              <a:t>步：</a:t>
            </a:r>
            <a:r>
              <a:rPr lang="zh-TW" altLang="en-US" dirty="0" smtClean="0">
                <a:solidFill>
                  <a:srgbClr val="C00000"/>
                </a:solidFill>
              </a:rPr>
              <a:t>灰階</a:t>
            </a:r>
            <a:r>
              <a:rPr lang="zh-TW" altLang="en-US" dirty="0">
                <a:solidFill>
                  <a:srgbClr val="C00000"/>
                </a:solidFill>
              </a:rPr>
              <a:t>處理</a:t>
            </a:r>
            <a:r>
              <a:rPr lang="en-US" altLang="zh-TW" dirty="0"/>
              <a:t>(gray level</a:t>
            </a:r>
            <a:r>
              <a:rPr lang="en-US" altLang="zh-TW" dirty="0" smtClean="0"/>
              <a:t>)</a:t>
            </a:r>
            <a:r>
              <a:rPr lang="zh-TW" altLang="en-US" dirty="0" smtClean="0"/>
              <a:t>：</a:t>
            </a:r>
            <a:r>
              <a:rPr lang="en-US" altLang="zh-TW" dirty="0" smtClean="0"/>
              <a:t/>
            </a:r>
            <a:br>
              <a:rPr lang="en-US" altLang="zh-TW" dirty="0" smtClean="0"/>
            </a:br>
            <a:r>
              <a:rPr lang="zh-TW" altLang="en-US" dirty="0" smtClean="0"/>
              <a:t>亦即以</a:t>
            </a:r>
            <a:r>
              <a:rPr lang="en-US" altLang="zh-TW" dirty="0"/>
              <a:t>8</a:t>
            </a:r>
            <a:r>
              <a:rPr lang="zh-TW" altLang="en-US" dirty="0"/>
              <a:t>位元的</a:t>
            </a:r>
            <a:r>
              <a:rPr lang="zh-TW" altLang="en-US" dirty="0" smtClean="0"/>
              <a:t>大小</a:t>
            </a:r>
            <a:r>
              <a:rPr lang="en-US" altLang="zh-TW" dirty="0" smtClean="0"/>
              <a:t>(</a:t>
            </a:r>
            <a:r>
              <a:rPr lang="zh-TW" altLang="en-US" dirty="0" smtClean="0"/>
              <a:t>共有</a:t>
            </a:r>
            <a:r>
              <a:rPr lang="en-US" altLang="zh-TW" dirty="0" smtClean="0"/>
              <a:t>0~255</a:t>
            </a:r>
            <a:r>
              <a:rPr lang="zh-TW" altLang="en-US" dirty="0"/>
              <a:t>種不同階層的</a:t>
            </a:r>
            <a:r>
              <a:rPr lang="zh-TW" altLang="en-US" dirty="0" smtClean="0"/>
              <a:t>顏色</a:t>
            </a:r>
            <a:r>
              <a:rPr lang="en-US" altLang="zh-TW" dirty="0" smtClean="0"/>
              <a:t>)</a:t>
            </a:r>
            <a:r>
              <a:rPr lang="zh-TW" altLang="en-US" dirty="0" smtClean="0"/>
              <a:t>來</a:t>
            </a:r>
            <a:r>
              <a:rPr lang="zh-TW" altLang="en-US" dirty="0"/>
              <a:t>記錄顏色的</a:t>
            </a:r>
            <a:r>
              <a:rPr lang="zh-TW" altLang="en-US" dirty="0" smtClean="0"/>
              <a:t>深淺，來移除</a:t>
            </a:r>
            <a:r>
              <a:rPr lang="zh-TW" altLang="en-US" dirty="0"/>
              <a:t>色彩所可能帶來的誤導或偏差。</a:t>
            </a:r>
          </a:p>
          <a:p>
            <a:endParaRPr lang="zh-TW" altLang="en-US" dirty="0"/>
          </a:p>
        </p:txBody>
      </p:sp>
      <p:sp>
        <p:nvSpPr>
          <p:cNvPr id="7" name="矩形 6"/>
          <p:cNvSpPr/>
          <p:nvPr/>
        </p:nvSpPr>
        <p:spPr>
          <a:xfrm>
            <a:off x="6375641" y="4225291"/>
            <a:ext cx="2617440" cy="369332"/>
          </a:xfrm>
          <a:prstGeom prst="rect">
            <a:avLst/>
          </a:prstGeom>
          <a:solidFill>
            <a:schemeClr val="accent6">
              <a:lumMod val="20000"/>
              <a:lumOff val="80000"/>
            </a:schemeClr>
          </a:solidFill>
          <a:ln>
            <a:solidFill>
              <a:schemeClr val="tx1"/>
            </a:solidFill>
          </a:ln>
          <a:scene3d>
            <a:camera prst="orthographicFront"/>
            <a:lightRig rig="threePt" dir="t"/>
          </a:scene3d>
          <a:sp3d>
            <a:bevelT w="139700" prst="cross"/>
          </a:sp3d>
        </p:spPr>
        <p:txBody>
          <a:bodyPr wrap="square">
            <a:spAutoFit/>
          </a:bodyPr>
          <a:lstStyle/>
          <a:p>
            <a:r>
              <a:rPr lang="zh-TW" altLang="en-US" dirty="0" smtClean="0">
                <a:latin typeface="微軟正黑體" pitchFamily="34" charset="-120"/>
                <a:ea typeface="微軟正黑體" pitchFamily="34" charset="-120"/>
              </a:rPr>
              <a:t>灰階處理前後的</a:t>
            </a:r>
            <a:r>
              <a:rPr lang="en-US" altLang="zh-TW" dirty="0" smtClean="0">
                <a:latin typeface="微軟正黑體" pitchFamily="34" charset="-120"/>
                <a:ea typeface="微軟正黑體" pitchFamily="34" charset="-120"/>
              </a:rPr>
              <a:t>Lena</a:t>
            </a:r>
            <a:r>
              <a:rPr lang="zh-TW" altLang="en-US" dirty="0" smtClean="0">
                <a:latin typeface="微軟正黑體" pitchFamily="34" charset="-120"/>
                <a:ea typeface="微軟正黑體" pitchFamily="34" charset="-120"/>
              </a:rPr>
              <a:t>照</a:t>
            </a:r>
            <a:endParaRPr lang="zh-TW" altLang="en-US" dirty="0">
              <a:latin typeface="微軟正黑體" pitchFamily="34" charset="-120"/>
              <a:ea typeface="微軟正黑體" pitchFamily="34" charset="-120"/>
            </a:endParaRPr>
          </a:p>
        </p:txBody>
      </p:sp>
      <p:pic>
        <p:nvPicPr>
          <p:cNvPr id="8"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881727" y="906565"/>
            <a:ext cx="1549515" cy="15495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3"/>
          <p:cNvPicPr>
            <a:picLocks noChangeAspect="1" noChangeArrowheads="1"/>
          </p:cNvPicPr>
          <p:nvPr/>
        </p:nvPicPr>
        <p:blipFill>
          <a:blip r:embed="rId3" cstate="print"/>
          <a:srcRect/>
          <a:stretch>
            <a:fillRect/>
          </a:stretch>
        </p:blipFill>
        <p:spPr bwMode="auto">
          <a:xfrm>
            <a:off x="6909604" y="2566658"/>
            <a:ext cx="1549515" cy="15495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0564903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normAutofit/>
          </a:bodyPr>
          <a:lstStyle/>
          <a:p>
            <a:r>
              <a:rPr lang="zh-TW" altLang="en-US" dirty="0"/>
              <a:t>電腦視覺的處理過程</a:t>
            </a:r>
          </a:p>
        </p:txBody>
      </p:sp>
      <p:sp>
        <p:nvSpPr>
          <p:cNvPr id="5" name="內容版面配置區 4"/>
          <p:cNvSpPr>
            <a:spLocks noGrp="1"/>
          </p:cNvSpPr>
          <p:nvPr>
            <p:ph idx="1"/>
          </p:nvPr>
        </p:nvSpPr>
        <p:spPr/>
        <p:txBody>
          <a:bodyPr>
            <a:normAutofit fontScale="92500" lnSpcReduction="10000"/>
          </a:bodyPr>
          <a:lstStyle/>
          <a:p>
            <a:r>
              <a:rPr lang="zh-TW" altLang="en-US" dirty="0"/>
              <a:t>電腦視覺的處理過程有五大步驟： </a:t>
            </a:r>
            <a:endParaRPr lang="en-US" altLang="zh-TW" dirty="0" smtClean="0"/>
          </a:p>
          <a:p>
            <a:pPr lvl="1"/>
            <a:r>
              <a:rPr lang="zh-TW" altLang="en-US" sz="2400" dirty="0" smtClean="0"/>
              <a:t>潤飾</a:t>
            </a:r>
            <a:r>
              <a:rPr lang="en-US" altLang="zh-TW" sz="2400" dirty="0" smtClean="0"/>
              <a:t>(conditioning)</a:t>
            </a:r>
          </a:p>
          <a:p>
            <a:pPr lvl="1"/>
            <a:r>
              <a:rPr lang="zh-TW" altLang="en-US" sz="2400" dirty="0" smtClean="0"/>
              <a:t>下</a:t>
            </a:r>
            <a:r>
              <a:rPr lang="zh-TW" altLang="en-US" sz="2400" dirty="0"/>
              <a:t>標籤</a:t>
            </a:r>
            <a:r>
              <a:rPr lang="en-US" altLang="zh-TW" sz="2400" dirty="0"/>
              <a:t>(</a:t>
            </a:r>
            <a:r>
              <a:rPr lang="en-US" altLang="zh-TW" sz="2400" dirty="0" smtClean="0"/>
              <a:t>labeling)</a:t>
            </a:r>
          </a:p>
          <a:p>
            <a:pPr lvl="1"/>
            <a:r>
              <a:rPr lang="zh-TW" altLang="en-US" sz="2400" dirty="0" smtClean="0"/>
              <a:t>群</a:t>
            </a:r>
            <a:r>
              <a:rPr lang="zh-TW" altLang="en-US" sz="2400" dirty="0"/>
              <a:t>組化</a:t>
            </a:r>
            <a:r>
              <a:rPr lang="en-US" altLang="zh-TW" sz="2400" dirty="0"/>
              <a:t>(grouping</a:t>
            </a:r>
            <a:r>
              <a:rPr lang="en-US" altLang="zh-TW" sz="2400" dirty="0" smtClean="0"/>
              <a:t>)</a:t>
            </a:r>
          </a:p>
          <a:p>
            <a:pPr lvl="1"/>
            <a:r>
              <a:rPr lang="zh-TW" altLang="en-US" sz="2400" dirty="0"/>
              <a:t>解</a:t>
            </a:r>
            <a:r>
              <a:rPr lang="zh-TW" altLang="en-US" sz="2400" dirty="0" smtClean="0"/>
              <a:t>析</a:t>
            </a:r>
            <a:r>
              <a:rPr lang="en-US" altLang="zh-TW" sz="2400" dirty="0"/>
              <a:t>(extracting</a:t>
            </a:r>
            <a:r>
              <a:rPr lang="en-US" altLang="zh-TW" sz="2400" dirty="0" smtClean="0"/>
              <a:t>)</a:t>
            </a:r>
          </a:p>
          <a:p>
            <a:pPr lvl="1"/>
            <a:r>
              <a:rPr lang="zh-TW" altLang="en-US" sz="2400" dirty="0" smtClean="0"/>
              <a:t>比對</a:t>
            </a:r>
            <a:r>
              <a:rPr lang="en-US" altLang="zh-TW" sz="2400" dirty="0"/>
              <a:t>(matching</a:t>
            </a:r>
            <a:r>
              <a:rPr lang="en-US" altLang="zh-TW" sz="2400" dirty="0" smtClean="0"/>
              <a:t>)</a:t>
            </a:r>
            <a:endParaRPr lang="zh-TW" altLang="en-US" sz="2400" dirty="0"/>
          </a:p>
        </p:txBody>
      </p:sp>
      <p:graphicFrame>
        <p:nvGraphicFramePr>
          <p:cNvPr id="6" name="內容版面配置區 4"/>
          <p:cNvGraphicFramePr>
            <a:graphicFrameLocks/>
          </p:cNvGraphicFramePr>
          <p:nvPr>
            <p:extLst>
              <p:ext uri="{D42A27DB-BD31-4B8C-83A1-F6EECF244321}">
                <p14:modId xmlns:p14="http://schemas.microsoft.com/office/powerpoint/2010/main" val="956648448"/>
              </p:ext>
            </p:extLst>
          </p:nvPr>
        </p:nvGraphicFramePr>
        <p:xfrm>
          <a:off x="4436985" y="1854022"/>
          <a:ext cx="7335815" cy="2877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24218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dirty="0" smtClean="0"/>
              <a:t>1. </a:t>
            </a:r>
            <a:r>
              <a:rPr lang="zh-TW" altLang="en-US" dirty="0" smtClean="0"/>
              <a:t>潤飾</a:t>
            </a:r>
            <a:endParaRPr lang="zh-TW" altLang="en-US" dirty="0"/>
          </a:p>
        </p:txBody>
      </p:sp>
      <p:sp>
        <p:nvSpPr>
          <p:cNvPr id="4" name="內容版面配置區 3"/>
          <p:cNvSpPr>
            <a:spLocks noGrp="1"/>
          </p:cNvSpPr>
          <p:nvPr>
            <p:ph idx="1"/>
          </p:nvPr>
        </p:nvSpPr>
        <p:spPr>
          <a:xfrm>
            <a:off x="457200" y="1525384"/>
            <a:ext cx="5824990" cy="3069239"/>
          </a:xfrm>
        </p:spPr>
        <p:txBody>
          <a:bodyPr>
            <a:normAutofit/>
          </a:bodyPr>
          <a:lstStyle/>
          <a:p>
            <a:r>
              <a:rPr lang="zh-TW" altLang="en-US" dirty="0"/>
              <a:t>潤飾的情況在於猜測所觀測的物體可能伴隨著其他沒用的</a:t>
            </a:r>
            <a:r>
              <a:rPr lang="zh-TW" altLang="en-US" dirty="0" smtClean="0"/>
              <a:t>資訊。</a:t>
            </a:r>
            <a:endParaRPr lang="en-US" altLang="zh-TW" dirty="0" smtClean="0"/>
          </a:p>
          <a:p>
            <a:r>
              <a:rPr lang="zh-TW" altLang="en-US" dirty="0" smtClean="0"/>
              <a:t>潤飾最主要</a:t>
            </a:r>
            <a:r>
              <a:rPr lang="zh-TW" altLang="en-US" dirty="0"/>
              <a:t>目的是</a:t>
            </a:r>
            <a:r>
              <a:rPr lang="zh-TW" altLang="en-US" dirty="0">
                <a:solidFill>
                  <a:srgbClr val="C00000"/>
                </a:solidFill>
              </a:rPr>
              <a:t>去除沒有幫助的資訊</a:t>
            </a:r>
            <a:r>
              <a:rPr lang="zh-TW" altLang="en-US" dirty="0" smtClean="0"/>
              <a:t>，如：背景、金屬</a:t>
            </a:r>
            <a:r>
              <a:rPr lang="zh-TW" altLang="en-US" dirty="0"/>
              <a:t>物品上的</a:t>
            </a:r>
            <a:r>
              <a:rPr lang="zh-TW" altLang="en-US" dirty="0" smtClean="0"/>
              <a:t>光澤等</a:t>
            </a:r>
            <a:r>
              <a:rPr lang="zh-TW" altLang="en-US" dirty="0" smtClean="0"/>
              <a:t>會</a:t>
            </a:r>
            <a:r>
              <a:rPr lang="zh-TW" altLang="en-US" dirty="0"/>
              <a:t>干擾電腦視覺的雜訊</a:t>
            </a:r>
            <a:r>
              <a:rPr lang="zh-TW" altLang="en-US" dirty="0" smtClean="0"/>
              <a:t>。</a:t>
            </a:r>
            <a:endParaRPr lang="zh-TW" altLang="en-US" dirty="0"/>
          </a:p>
          <a:p>
            <a:endParaRPr lang="zh-TW" altLang="en-US" dirty="0"/>
          </a:p>
        </p:txBody>
      </p:sp>
      <p:sp>
        <p:nvSpPr>
          <p:cNvPr id="6" name="矩形 5"/>
          <p:cNvSpPr/>
          <p:nvPr/>
        </p:nvSpPr>
        <p:spPr>
          <a:xfrm>
            <a:off x="6123578" y="3561860"/>
            <a:ext cx="2656496" cy="369332"/>
          </a:xfrm>
          <a:prstGeom prst="rect">
            <a:avLst/>
          </a:prstGeom>
          <a:solidFill>
            <a:schemeClr val="accent1">
              <a:lumMod val="20000"/>
              <a:lumOff val="80000"/>
            </a:schemeClr>
          </a:solidFill>
          <a:ln>
            <a:solidFill>
              <a:schemeClr val="tx1"/>
            </a:solidFill>
          </a:ln>
          <a:scene3d>
            <a:camera prst="orthographicFront"/>
            <a:lightRig rig="threePt" dir="t"/>
          </a:scene3d>
          <a:sp3d>
            <a:bevelT prst="relaxedInset"/>
          </a:sp3d>
        </p:spPr>
        <p:txBody>
          <a:bodyPr wrap="none">
            <a:spAutoFit/>
          </a:bodyPr>
          <a:lstStyle/>
          <a:p>
            <a:r>
              <a:rPr lang="zh-TW" altLang="en-US" dirty="0" smtClean="0">
                <a:latin typeface="微軟正黑體" pitchFamily="34" charset="-120"/>
                <a:ea typeface="微軟正黑體" pitchFamily="34" charset="-120"/>
              </a:rPr>
              <a:t>潤飾過後的</a:t>
            </a:r>
            <a:r>
              <a:rPr lang="en-US" altLang="zh-TW" dirty="0" smtClean="0">
                <a:latin typeface="微軟正黑體" pitchFamily="34" charset="-120"/>
                <a:ea typeface="微軟正黑體" pitchFamily="34" charset="-120"/>
              </a:rPr>
              <a:t>Lena Lena</a:t>
            </a:r>
            <a:r>
              <a:rPr lang="zh-TW" altLang="en-US" dirty="0" smtClean="0">
                <a:latin typeface="微軟正黑體" pitchFamily="34" charset="-120"/>
                <a:ea typeface="微軟正黑體" pitchFamily="34" charset="-120"/>
              </a:rPr>
              <a:t>圖</a:t>
            </a:r>
            <a:endParaRPr lang="zh-TW" altLang="en-US" dirty="0">
              <a:latin typeface="微軟正黑體" pitchFamily="34" charset="-120"/>
              <a:ea typeface="微軟正黑體" pitchFamily="34" charset="-120"/>
            </a:endParaRPr>
          </a:p>
        </p:txBody>
      </p:sp>
      <p:pic>
        <p:nvPicPr>
          <p:cNvPr id="7"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618634" y="1525384"/>
            <a:ext cx="1849712" cy="18497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6691117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dirty="0" smtClean="0"/>
              <a:t>2. </a:t>
            </a:r>
            <a:r>
              <a:rPr lang="zh-TW" altLang="en-US" dirty="0" smtClean="0"/>
              <a:t>下標籤</a:t>
            </a:r>
            <a:endParaRPr lang="zh-TW" altLang="en-US" dirty="0"/>
          </a:p>
        </p:txBody>
      </p:sp>
      <p:sp>
        <p:nvSpPr>
          <p:cNvPr id="4" name="內容版面配置區 3"/>
          <p:cNvSpPr>
            <a:spLocks noGrp="1"/>
          </p:cNvSpPr>
          <p:nvPr>
            <p:ph idx="1"/>
          </p:nvPr>
        </p:nvSpPr>
        <p:spPr/>
        <p:txBody>
          <a:bodyPr>
            <a:normAutofit fontScale="92500" lnSpcReduction="20000"/>
          </a:bodyPr>
          <a:lstStyle/>
          <a:p>
            <a:r>
              <a:rPr lang="zh-TW" altLang="en-US" dirty="0" smtClean="0"/>
              <a:t>針對</a:t>
            </a:r>
            <a:r>
              <a:rPr lang="zh-TW" altLang="en-US" dirty="0"/>
              <a:t>像素的灰階色澤進行</a:t>
            </a:r>
            <a:r>
              <a:rPr lang="zh-TW" altLang="en-US" dirty="0" smtClean="0"/>
              <a:t>標籤。</a:t>
            </a:r>
            <a:endParaRPr lang="en-US" altLang="zh-TW" dirty="0" smtClean="0"/>
          </a:p>
          <a:p>
            <a:r>
              <a:rPr lang="zh-TW" altLang="en-US" dirty="0" smtClean="0"/>
              <a:t>譬如：將灰階分成</a:t>
            </a:r>
            <a:r>
              <a:rPr lang="en-US" altLang="zh-TW" dirty="0"/>
              <a:t>16</a:t>
            </a:r>
            <a:r>
              <a:rPr lang="zh-TW" altLang="en-US" dirty="0"/>
              <a:t>個</a:t>
            </a:r>
            <a:r>
              <a:rPr lang="zh-TW" altLang="en-US" dirty="0" smtClean="0"/>
              <a:t>等級。</a:t>
            </a:r>
            <a:r>
              <a:rPr lang="en-US" altLang="zh-TW" dirty="0" smtClean="0"/>
              <a:t/>
            </a:r>
            <a:br>
              <a:rPr lang="en-US" altLang="zh-TW" dirty="0" smtClean="0"/>
            </a:br>
            <a:r>
              <a:rPr lang="en-US" altLang="zh-TW" dirty="0" smtClean="0"/>
              <a:t>0~15</a:t>
            </a:r>
            <a:r>
              <a:rPr lang="zh-TW" altLang="en-US" dirty="0" smtClean="0"/>
              <a:t>為一個</a:t>
            </a:r>
            <a:r>
              <a:rPr lang="zh-TW" altLang="en-US" dirty="0"/>
              <a:t>等級、</a:t>
            </a:r>
            <a:r>
              <a:rPr lang="en-US" altLang="zh-TW" dirty="0" smtClean="0"/>
              <a:t>16~31</a:t>
            </a:r>
            <a:r>
              <a:rPr lang="zh-TW" altLang="en-US" dirty="0" smtClean="0"/>
              <a:t>為第二</a:t>
            </a:r>
            <a:r>
              <a:rPr lang="zh-TW" altLang="en-US" dirty="0"/>
              <a:t>個等級，以此類推至</a:t>
            </a:r>
            <a:r>
              <a:rPr lang="en-US" altLang="zh-TW" dirty="0"/>
              <a:t>255</a:t>
            </a:r>
            <a:r>
              <a:rPr lang="zh-TW" altLang="en-US" dirty="0" smtClean="0"/>
              <a:t>。</a:t>
            </a:r>
            <a:endParaRPr lang="en-US" altLang="zh-TW" dirty="0" smtClean="0"/>
          </a:p>
          <a:p>
            <a:r>
              <a:rPr lang="zh-TW" altLang="en-US" dirty="0" smtClean="0"/>
              <a:t>下</a:t>
            </a:r>
            <a:r>
              <a:rPr lang="zh-TW" altLang="en-US" dirty="0"/>
              <a:t>標籤之後，雖然灰階圖上帽子的顏色略有差異，可是經由標籤之後，帽子上的點由於色差不大，因此很有可能都會被標為同一個等級</a:t>
            </a:r>
            <a:r>
              <a:rPr lang="zh-TW" altLang="en-US" dirty="0" smtClean="0"/>
              <a:t>。</a:t>
            </a:r>
            <a:endParaRPr lang="zh-TW" altLang="en-US" dirty="0"/>
          </a:p>
        </p:txBody>
      </p:sp>
    </p:spTree>
    <p:extLst>
      <p:ext uri="{BB962C8B-B14F-4D97-AF65-F5344CB8AC3E}">
        <p14:creationId xmlns:p14="http://schemas.microsoft.com/office/powerpoint/2010/main" val="42153621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smtClean="0"/>
              <a:t>3. </a:t>
            </a:r>
            <a:r>
              <a:rPr lang="zh-TW" altLang="en-US" smtClean="0"/>
              <a:t>群組化</a:t>
            </a:r>
            <a:endParaRPr lang="zh-TW" altLang="en-US" dirty="0"/>
          </a:p>
        </p:txBody>
      </p:sp>
      <p:sp>
        <p:nvSpPr>
          <p:cNvPr id="4" name="內容版面配置區 3"/>
          <p:cNvSpPr>
            <a:spLocks noGrp="1"/>
          </p:cNvSpPr>
          <p:nvPr>
            <p:ph idx="1"/>
          </p:nvPr>
        </p:nvSpPr>
        <p:spPr/>
        <p:txBody>
          <a:bodyPr/>
          <a:lstStyle/>
          <a:p>
            <a:r>
              <a:rPr lang="zh-TW" altLang="en-US" dirty="0" smtClean="0"/>
              <a:t>下標籤之後，就能把標籤值相同或相近的區塊圈選出來，整張圖被分解成由數個群組所組成。</a:t>
            </a:r>
            <a:endParaRPr lang="zh-TW" altLang="en-US" dirty="0"/>
          </a:p>
        </p:txBody>
      </p:sp>
      <p:sp>
        <p:nvSpPr>
          <p:cNvPr id="5" name="標題 2"/>
          <p:cNvSpPr txBox="1">
            <a:spLocks/>
          </p:cNvSpPr>
          <p:nvPr/>
        </p:nvSpPr>
        <p:spPr>
          <a:xfrm>
            <a:off x="457200" y="2537996"/>
            <a:ext cx="8229600" cy="7220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C00000"/>
                </a:solidFill>
                <a:latin typeface="微軟正黑體" pitchFamily="34" charset="-120"/>
                <a:ea typeface="微軟正黑體" pitchFamily="34" charset="-120"/>
                <a:cs typeface="+mj-cs"/>
              </a:defRPr>
            </a:lvl1pPr>
          </a:lstStyle>
          <a:p>
            <a:endParaRPr lang="zh-TW" altLang="en-US" sz="4000" dirty="0"/>
          </a:p>
        </p:txBody>
      </p:sp>
      <p:sp>
        <p:nvSpPr>
          <p:cNvPr id="6" name="內容版面配置區 3"/>
          <p:cNvSpPr txBox="1">
            <a:spLocks/>
          </p:cNvSpPr>
          <p:nvPr/>
        </p:nvSpPr>
        <p:spPr>
          <a:xfrm>
            <a:off x="457200" y="3428777"/>
            <a:ext cx="8229600" cy="1165846"/>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FontTx/>
              <a:buBlip>
                <a:blip r:embed="rId2"/>
              </a:buBlip>
              <a:defRPr sz="2800" b="1" kern="1200">
                <a:solidFill>
                  <a:schemeClr val="tx1"/>
                </a:solidFill>
                <a:latin typeface="微軟正黑體" pitchFamily="34" charset="-120"/>
                <a:ea typeface="微軟正黑體" pitchFamily="34" charset="-120"/>
                <a:cs typeface="+mn-cs"/>
              </a:defRPr>
            </a:lvl1pPr>
            <a:lvl2pPr marL="914400" indent="-457200" algn="l" defTabSz="914400" rtl="0" eaLnBrk="1" latinLnBrk="0" hangingPunct="1">
              <a:spcBef>
                <a:spcPct val="20000"/>
              </a:spcBef>
              <a:buClr>
                <a:schemeClr val="tx2"/>
              </a:buClr>
              <a:buFont typeface="Wingdings 3" panose="05040102010807070707" pitchFamily="18" charset="2"/>
              <a:buChar char=""/>
              <a:defRPr sz="2600" b="1" kern="1200">
                <a:solidFill>
                  <a:schemeClr val="tx1"/>
                </a:solidFill>
                <a:latin typeface="微軟正黑體" pitchFamily="34" charset="-120"/>
                <a:ea typeface="微軟正黑體" pitchFamily="34" charset="-120"/>
                <a:cs typeface="+mn-cs"/>
              </a:defRPr>
            </a:lvl2pPr>
            <a:lvl3pPr marL="1257300" indent="-342900" algn="l" defTabSz="914400" rtl="0" eaLnBrk="1" latinLnBrk="0" hangingPunct="1">
              <a:spcBef>
                <a:spcPct val="20000"/>
              </a:spcBef>
              <a:buClr>
                <a:schemeClr val="accent1"/>
              </a:buClr>
              <a:buFont typeface="微軟正黑體" panose="020B0604030504040204" pitchFamily="34" charset="-120"/>
              <a:buChar char="■"/>
              <a:defRPr sz="2400" b="1" kern="1200">
                <a:solidFill>
                  <a:schemeClr val="tx1"/>
                </a:solidFill>
                <a:latin typeface="微軟正黑體" pitchFamily="34" charset="-120"/>
                <a:ea typeface="微軟正黑體" pitchFamily="34" charset="-120"/>
                <a:cs typeface="+mn-cs"/>
              </a:defRPr>
            </a:lvl3pPr>
            <a:lvl4pPr marL="1371600" indent="0" algn="l" defTabSz="914400" rtl="0" eaLnBrk="1" latinLnBrk="0" hangingPunct="1">
              <a:spcBef>
                <a:spcPct val="20000"/>
              </a:spcBef>
              <a:buFont typeface="Arial" pitchFamily="34" charset="0"/>
              <a:buNone/>
              <a:defRPr sz="2000" b="1" kern="1200">
                <a:solidFill>
                  <a:schemeClr val="tx1"/>
                </a:solidFill>
                <a:latin typeface="微軟正黑體" pitchFamily="34" charset="-120"/>
                <a:ea typeface="微軟正黑體" pitchFamily="34" charset="-120"/>
                <a:cs typeface="+mn-cs"/>
              </a:defRPr>
            </a:lvl4pPr>
            <a:lvl5pPr marL="1828800" indent="0" algn="l" defTabSz="914400" rtl="0" eaLnBrk="1" latinLnBrk="0" hangingPunct="1">
              <a:spcBef>
                <a:spcPct val="20000"/>
              </a:spcBef>
              <a:buFont typeface="Arial" pitchFamily="34" charset="0"/>
              <a:buNone/>
              <a:defRPr sz="1800" b="1"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dirty="0"/>
          </a:p>
        </p:txBody>
      </p:sp>
    </p:spTree>
    <p:extLst>
      <p:ext uri="{BB962C8B-B14F-4D97-AF65-F5344CB8AC3E}">
        <p14:creationId xmlns:p14="http://schemas.microsoft.com/office/powerpoint/2010/main" val="14045186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4. </a:t>
            </a:r>
            <a:r>
              <a:rPr lang="zh-TW" altLang="en-US" dirty="0" smtClean="0"/>
              <a:t>解析</a:t>
            </a:r>
            <a:endParaRPr lang="zh-TW" altLang="en-US" dirty="0"/>
          </a:p>
        </p:txBody>
      </p:sp>
      <p:sp>
        <p:nvSpPr>
          <p:cNvPr id="3" name="內容版面配置區 2"/>
          <p:cNvSpPr>
            <a:spLocks noGrp="1"/>
          </p:cNvSpPr>
          <p:nvPr>
            <p:ph idx="1"/>
          </p:nvPr>
        </p:nvSpPr>
        <p:spPr/>
        <p:txBody>
          <a:bodyPr/>
          <a:lstStyle/>
          <a:p>
            <a:r>
              <a:rPr lang="zh-TW" altLang="en-US" dirty="0" smtClean="0"/>
              <a:t>針對群組化後的資訊進行一些計算，算出能代表該區塊特性的數值，如：標準差、平均值等。</a:t>
            </a:r>
          </a:p>
          <a:p>
            <a:endParaRPr lang="zh-TW" altLang="en-US" dirty="0"/>
          </a:p>
        </p:txBody>
      </p:sp>
    </p:spTree>
    <p:extLst>
      <p:ext uri="{BB962C8B-B14F-4D97-AF65-F5344CB8AC3E}">
        <p14:creationId xmlns:p14="http://schemas.microsoft.com/office/powerpoint/2010/main" val="32036918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dirty="0" smtClean="0"/>
              <a:t>5. </a:t>
            </a:r>
            <a:r>
              <a:rPr lang="zh-TW" altLang="en-US" dirty="0" smtClean="0"/>
              <a:t>比對</a:t>
            </a:r>
            <a:endParaRPr lang="zh-TW" altLang="en-US" dirty="0"/>
          </a:p>
        </p:txBody>
      </p:sp>
      <p:sp>
        <p:nvSpPr>
          <p:cNvPr id="4" name="內容版面配置區 3"/>
          <p:cNvSpPr>
            <a:spLocks noGrp="1"/>
          </p:cNvSpPr>
          <p:nvPr>
            <p:ph idx="1"/>
          </p:nvPr>
        </p:nvSpPr>
        <p:spPr/>
        <p:txBody>
          <a:bodyPr>
            <a:normAutofit fontScale="92500" lnSpcReduction="10000"/>
          </a:bodyPr>
          <a:lstStyle/>
          <a:p>
            <a:r>
              <a:rPr lang="zh-TW" altLang="en-US" dirty="0" smtClean="0"/>
              <a:t>完成解析之後</a:t>
            </a:r>
            <a:r>
              <a:rPr lang="zh-TW" altLang="en-US" dirty="0"/>
              <a:t>，電腦視覺已經</a:t>
            </a:r>
            <a:r>
              <a:rPr lang="zh-TW" altLang="en-US" dirty="0" smtClean="0"/>
              <a:t>能把</a:t>
            </a:r>
            <a:r>
              <a:rPr lang="zh-TW" altLang="en-US" dirty="0"/>
              <a:t>觀察物區塊標明出來，並且得到夠多的</a:t>
            </a:r>
            <a:r>
              <a:rPr lang="zh-TW" altLang="en-US" dirty="0" smtClean="0"/>
              <a:t>資訊以</a:t>
            </a:r>
            <a:r>
              <a:rPr lang="zh-TW" altLang="en-US" dirty="0"/>
              <a:t>理解觀察</a:t>
            </a:r>
            <a:r>
              <a:rPr lang="zh-TW" altLang="en-US" dirty="0" smtClean="0"/>
              <a:t>物。</a:t>
            </a:r>
            <a:endParaRPr lang="en-US" altLang="zh-TW" dirty="0" smtClean="0"/>
          </a:p>
          <a:p>
            <a:r>
              <a:rPr lang="zh-TW" altLang="en-US" dirty="0" smtClean="0"/>
              <a:t>與人類學習</a:t>
            </a:r>
            <a:r>
              <a:rPr lang="zh-TW" altLang="en-US" dirty="0"/>
              <a:t>模式一樣</a:t>
            </a:r>
            <a:r>
              <a:rPr lang="zh-TW" altLang="en-US" dirty="0" smtClean="0"/>
              <a:t>，電腦亦需透過</a:t>
            </a:r>
            <a:r>
              <a:rPr lang="zh-TW" altLang="en-US" dirty="0"/>
              <a:t>與已</a:t>
            </a:r>
            <a:r>
              <a:rPr lang="zh-TW" altLang="en-US" dirty="0" smtClean="0"/>
              <a:t>知物品</a:t>
            </a:r>
            <a:r>
              <a:rPr lang="zh-TW" altLang="en-US" dirty="0"/>
              <a:t>進行分析比對，才能</a:t>
            </a:r>
            <a:r>
              <a:rPr lang="zh-TW" altLang="en-US" dirty="0" smtClean="0"/>
              <a:t>確認所見的物體是什麼。</a:t>
            </a:r>
            <a:endParaRPr lang="en-US" altLang="zh-TW" dirty="0" smtClean="0"/>
          </a:p>
          <a:p>
            <a:r>
              <a:rPr lang="zh-TW" altLang="en-US" dirty="0" smtClean="0"/>
              <a:t>人類可透過</a:t>
            </a:r>
            <a:r>
              <a:rPr lang="zh-TW" altLang="en-US" dirty="0"/>
              <a:t>其他感官來分辨</a:t>
            </a:r>
            <a:r>
              <a:rPr lang="zh-TW" altLang="en-US" dirty="0" smtClean="0"/>
              <a:t>，電腦視覺必須</a:t>
            </a:r>
            <a:r>
              <a:rPr lang="zh-TW" altLang="en-US" dirty="0"/>
              <a:t>透過影像的特徵來辨析。</a:t>
            </a:r>
          </a:p>
        </p:txBody>
      </p:sp>
    </p:spTree>
    <p:extLst>
      <p:ext uri="{BB962C8B-B14F-4D97-AF65-F5344CB8AC3E}">
        <p14:creationId xmlns:p14="http://schemas.microsoft.com/office/powerpoint/2010/main" val="172479967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a:bodyPr>
          <a:lstStyle/>
          <a:p>
            <a:r>
              <a:rPr lang="zh-TW" altLang="en-US" dirty="0">
                <a:solidFill>
                  <a:srgbClr val="C00000"/>
                </a:solidFill>
              </a:rPr>
              <a:t>回天乏術的植入裝置</a:t>
            </a:r>
            <a:endParaRPr lang="en-US" altLang="zh-TW" dirty="0">
              <a:solidFill>
                <a:srgbClr val="C00000"/>
              </a:solidFill>
            </a:endParaRPr>
          </a:p>
          <a:p>
            <a:r>
              <a:rPr lang="zh-TW" altLang="en-US" dirty="0" smtClean="0"/>
              <a:t>當</a:t>
            </a:r>
            <a:r>
              <a:rPr lang="zh-TW" altLang="en-US" dirty="0"/>
              <a:t>身體器官受損失能時，有些部位除了器官移植外，還有植入人工裝置的選項，例如人工關節、心律調節器、植牙、人工耳蝸和視覺假體等</a:t>
            </a:r>
            <a:r>
              <a:rPr lang="zh-TW" altLang="en-US" dirty="0" smtClean="0"/>
              <a:t>。</a:t>
            </a:r>
            <a:endParaRPr lang="en-US" altLang="zh-TW" dirty="0" smtClean="0"/>
          </a:p>
          <a:p>
            <a:r>
              <a:rPr lang="zh-TW" altLang="en-US" dirty="0"/>
              <a:t>植入式電子裝置的保固維護極為重要，若碰上短命公司就很要命</a:t>
            </a:r>
            <a:r>
              <a:rPr lang="zh-TW" altLang="en-US" dirty="0" smtClean="0"/>
              <a:t>。</a:t>
            </a:r>
            <a:endParaRPr lang="zh-TW" altLang="en-US" dirty="0"/>
          </a:p>
        </p:txBody>
      </p:sp>
    </p:spTree>
    <p:extLst>
      <p:ext uri="{BB962C8B-B14F-4D97-AF65-F5344CB8AC3E}">
        <p14:creationId xmlns:p14="http://schemas.microsoft.com/office/powerpoint/2010/main" val="1508680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杜林試驗</a:t>
            </a:r>
          </a:p>
        </p:txBody>
      </p:sp>
      <p:pic>
        <p:nvPicPr>
          <p:cNvPr id="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09900" y="1654969"/>
            <a:ext cx="312420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55478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r>
              <a:rPr lang="zh-TW" altLang="en-US" dirty="0" smtClean="0"/>
              <a:t>二月中旬</a:t>
            </a:r>
            <a:r>
              <a:rPr lang="zh-TW" altLang="en-US" dirty="0"/>
              <a:t>，</a:t>
            </a:r>
            <a:r>
              <a:rPr lang="en-US" altLang="zh-TW" dirty="0"/>
              <a:t>《IEEE Spectrum》</a:t>
            </a:r>
            <a:r>
              <a:rPr lang="zh-TW" altLang="en-US" dirty="0"/>
              <a:t>期刊的一篇報導指出，</a:t>
            </a:r>
            <a:r>
              <a:rPr lang="en-US" altLang="zh-TW" dirty="0"/>
              <a:t>Second Sight</a:t>
            </a:r>
            <a:r>
              <a:rPr lang="zh-TW" altLang="en-US" dirty="0"/>
              <a:t>不再支援維護它所植入的仿生眼睛，不只軟體不再更新，而且硬體損壞也無從修護，至少有三百多位用戶頓失所依</a:t>
            </a:r>
            <a:r>
              <a:rPr lang="zh-TW" altLang="en-US" dirty="0" smtClean="0"/>
              <a:t>。</a:t>
            </a:r>
            <a:endParaRPr lang="en-US" altLang="zh-TW" dirty="0" smtClean="0"/>
          </a:p>
          <a:p>
            <a:r>
              <a:rPr lang="zh-TW" altLang="en-US" dirty="0" smtClean="0"/>
              <a:t>有人</a:t>
            </a:r>
            <a:r>
              <a:rPr lang="zh-TW" altLang="en-US" dirty="0"/>
              <a:t>下樓梯時突然變黑而無從改善，有人因腦部植入的仿生眼睛線路不明而無法做腦部磁振造影，只能改做電腦斷層⋯。</a:t>
            </a:r>
          </a:p>
          <a:p>
            <a:endParaRPr lang="zh-TW" altLang="en-US" dirty="0"/>
          </a:p>
        </p:txBody>
      </p:sp>
    </p:spTree>
    <p:extLst>
      <p:ext uri="{BB962C8B-B14F-4D97-AF65-F5344CB8AC3E}">
        <p14:creationId xmlns:p14="http://schemas.microsoft.com/office/powerpoint/2010/main" val="30914219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dirty="0" smtClean="0"/>
              <a:t>14-4</a:t>
            </a:r>
            <a:r>
              <a:rPr lang="zh-TW" altLang="en-US" dirty="0" smtClean="0"/>
              <a:t> 感</a:t>
            </a:r>
            <a:r>
              <a:rPr lang="zh-TW" altLang="en-US" dirty="0"/>
              <a:t>測網路、物聯網及智慧聯網</a:t>
            </a:r>
          </a:p>
        </p:txBody>
      </p:sp>
      <p:sp>
        <p:nvSpPr>
          <p:cNvPr id="4" name="內容版面配置區 3"/>
          <p:cNvSpPr>
            <a:spLocks noGrp="1"/>
          </p:cNvSpPr>
          <p:nvPr>
            <p:ph idx="1"/>
          </p:nvPr>
        </p:nvSpPr>
        <p:spPr/>
        <p:txBody>
          <a:bodyPr>
            <a:normAutofit/>
          </a:bodyPr>
          <a:lstStyle/>
          <a:p>
            <a:pPr>
              <a:lnSpc>
                <a:spcPct val="120000"/>
              </a:lnSpc>
            </a:pPr>
            <a:r>
              <a:rPr lang="zh-TW" altLang="en-US" dirty="0" smtClean="0"/>
              <a:t>龍捲風</a:t>
            </a:r>
            <a:r>
              <a:rPr lang="en-US" altLang="zh-TW" dirty="0" smtClean="0"/>
              <a:t>(Twister)</a:t>
            </a:r>
            <a:r>
              <a:rPr lang="zh-TW" altLang="en-US" dirty="0" smtClean="0"/>
              <a:t>影片中，科學家以大量球型數據搜集裝置，量測龍捲風內部數據，並透過網路回傳量測到的數據資料。</a:t>
            </a:r>
            <a:endParaRPr lang="zh-TW" altLang="en-US" dirty="0"/>
          </a:p>
        </p:txBody>
      </p:sp>
      <p:pic>
        <p:nvPicPr>
          <p:cNvPr id="6" name="Picture 3"/>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t="16141"/>
          <a:stretch/>
        </p:blipFill>
        <p:spPr bwMode="auto">
          <a:xfrm>
            <a:off x="2366755" y="3282570"/>
            <a:ext cx="4383925" cy="1496552"/>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感測網路 </a:t>
            </a:r>
            <a:r>
              <a:rPr lang="en-US" altLang="zh-TW" dirty="0" smtClean="0"/>
              <a:t>(sensor network)</a:t>
            </a:r>
            <a:endParaRPr lang="zh-TW" altLang="en-US" dirty="0"/>
          </a:p>
        </p:txBody>
      </p:sp>
      <p:sp>
        <p:nvSpPr>
          <p:cNvPr id="2" name="內容版面配置區 1"/>
          <p:cNvSpPr>
            <a:spLocks noGrp="1"/>
          </p:cNvSpPr>
          <p:nvPr>
            <p:ph idx="1"/>
          </p:nvPr>
        </p:nvSpPr>
        <p:spPr/>
        <p:txBody>
          <a:bodyPr/>
          <a:lstStyle/>
          <a:p>
            <a:r>
              <a:rPr lang="zh-TW" altLang="en-US" dirty="0" smtClean="0"/>
              <a:t>感測網路的主要應用是在一定規模的實驗場所裡進行資料搜集。</a:t>
            </a:r>
            <a:endParaRPr lang="en-US" altLang="zh-TW" dirty="0" smtClean="0"/>
          </a:p>
          <a:p>
            <a:r>
              <a:rPr lang="zh-TW" altLang="en-US" dirty="0" smtClean="0"/>
              <a:t>實驗的場所範圍可大可小，進行數據搜集的感測器也可依實驗需求，用來搜集如溫度、溼度、聲音、振動、壓力等各種數據。</a:t>
            </a:r>
            <a:endParaRPr lang="en-US" altLang="zh-TW"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感測網路 </a:t>
            </a:r>
            <a:r>
              <a:rPr lang="en-US" altLang="zh-TW" dirty="0"/>
              <a:t>(sensor network)</a:t>
            </a:r>
            <a:endParaRPr lang="zh-TW" altLang="en-US" dirty="0"/>
          </a:p>
        </p:txBody>
      </p:sp>
      <p:sp>
        <p:nvSpPr>
          <p:cNvPr id="3" name="內容版面配置區 2"/>
          <p:cNvSpPr>
            <a:spLocks noGrp="1"/>
          </p:cNvSpPr>
          <p:nvPr>
            <p:ph idx="1"/>
          </p:nvPr>
        </p:nvSpPr>
        <p:spPr/>
        <p:txBody>
          <a:bodyPr/>
          <a:lstStyle/>
          <a:p>
            <a:r>
              <a:rPr lang="zh-TW" altLang="en-US" dirty="0"/>
              <a:t>由一群感測器所組成的網路即為</a:t>
            </a:r>
            <a:r>
              <a:rPr lang="zh-TW" altLang="en-US" dirty="0">
                <a:solidFill>
                  <a:srgbClr val="C00000"/>
                </a:solidFill>
              </a:rPr>
              <a:t>感測網路</a:t>
            </a:r>
            <a:r>
              <a:rPr lang="zh-TW" altLang="en-US" dirty="0"/>
              <a:t>，搜集到的數據則可透過感測網路回傳給資料處理中心。</a:t>
            </a:r>
          </a:p>
          <a:p>
            <a:endParaRPr lang="zh-TW" altLang="en-US" dirty="0"/>
          </a:p>
        </p:txBody>
      </p:sp>
    </p:spTree>
    <p:extLst>
      <p:ext uri="{BB962C8B-B14F-4D97-AF65-F5344CB8AC3E}">
        <p14:creationId xmlns:p14="http://schemas.microsoft.com/office/powerpoint/2010/main" val="127162145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smtClean="0"/>
              <a:t>感測網路 </a:t>
            </a:r>
            <a:r>
              <a:rPr lang="en-US" altLang="zh-TW" smtClean="0"/>
              <a:t>(sensor network)</a:t>
            </a:r>
            <a:endParaRPr lang="zh-TW" altLang="en-US" dirty="0"/>
          </a:p>
        </p:txBody>
      </p:sp>
      <p:sp>
        <p:nvSpPr>
          <p:cNvPr id="2" name="內容版面配置區 1"/>
          <p:cNvSpPr>
            <a:spLocks noGrp="1"/>
          </p:cNvSpPr>
          <p:nvPr>
            <p:ph idx="1"/>
          </p:nvPr>
        </p:nvSpPr>
        <p:spPr/>
        <p:txBody>
          <a:bodyPr/>
          <a:lstStyle/>
          <a:p>
            <a:r>
              <a:rPr lang="zh-TW" altLang="en-US" dirty="0" smtClean="0"/>
              <a:t>感測器可透過有線網路或無線網路進行通訊，電源供給方式可以是一般電源線或透過電池供電。</a:t>
            </a:r>
            <a:endParaRPr lang="en-US" altLang="zh-TW" dirty="0" smtClean="0"/>
          </a:p>
          <a:p>
            <a:r>
              <a:rPr lang="zh-TW" altLang="en-US" dirty="0" smtClean="0"/>
              <a:t>建置在大樓的感測器通常可用有線網路配合電源或是可一併提供電源的網路線</a:t>
            </a:r>
            <a:r>
              <a:rPr lang="en-US" altLang="zh-TW" dirty="0" smtClean="0"/>
              <a:t>(</a:t>
            </a:r>
            <a:r>
              <a:rPr lang="zh-TW" altLang="en-US" dirty="0" smtClean="0"/>
              <a:t>即</a:t>
            </a:r>
            <a:r>
              <a:rPr lang="en-US" altLang="zh-TW" dirty="0" err="1" smtClean="0">
                <a:solidFill>
                  <a:srgbClr val="C00000"/>
                </a:solidFill>
              </a:rPr>
              <a:t>PoE</a:t>
            </a:r>
            <a:r>
              <a:rPr lang="zh-TW" altLang="en-US" dirty="0" smtClean="0"/>
              <a:t>，</a:t>
            </a:r>
            <a:r>
              <a:rPr lang="en-US" altLang="zh-TW" dirty="0" smtClean="0"/>
              <a:t>Power over Ethernet</a:t>
            </a:r>
            <a:r>
              <a:rPr lang="zh-TW" altLang="en-US" dirty="0" smtClean="0"/>
              <a:t>技術</a:t>
            </a:r>
            <a:r>
              <a:rPr lang="en-US" altLang="zh-TW" dirty="0" smtClean="0"/>
              <a:t>)</a:t>
            </a:r>
            <a:r>
              <a:rPr lang="zh-TW" altLang="en-US" dirty="0" smtClean="0"/>
              <a:t>。</a:t>
            </a:r>
            <a:endParaRPr lang="en-US" altLang="zh-TW"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感測網路 </a:t>
            </a:r>
            <a:r>
              <a:rPr lang="en-US" altLang="zh-TW" dirty="0"/>
              <a:t>(sensor network)</a:t>
            </a:r>
            <a:endParaRPr lang="zh-TW" altLang="en-US" dirty="0"/>
          </a:p>
        </p:txBody>
      </p:sp>
      <p:sp>
        <p:nvSpPr>
          <p:cNvPr id="3" name="內容版面配置區 2"/>
          <p:cNvSpPr>
            <a:spLocks noGrp="1"/>
          </p:cNvSpPr>
          <p:nvPr>
            <p:ph idx="1"/>
          </p:nvPr>
        </p:nvSpPr>
        <p:spPr/>
        <p:txBody>
          <a:bodyPr/>
          <a:lstStyle/>
          <a:p>
            <a:r>
              <a:rPr lang="zh-TW" altLang="en-US" dirty="0"/>
              <a:t>若在大規模、不易建置網路和電源的環境下，則可能使用無線網路通訊、使用電池供電的感測器。</a:t>
            </a:r>
          </a:p>
          <a:p>
            <a:endParaRPr lang="zh-TW" altLang="en-US" dirty="0"/>
          </a:p>
        </p:txBody>
      </p:sp>
    </p:spTree>
    <p:extLst>
      <p:ext uri="{BB962C8B-B14F-4D97-AF65-F5344CB8AC3E}">
        <p14:creationId xmlns:p14="http://schemas.microsoft.com/office/powerpoint/2010/main" val="245177441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smtClean="0"/>
              <a:t>感測網路 </a:t>
            </a:r>
            <a:r>
              <a:rPr lang="en-US" altLang="zh-TW" smtClean="0"/>
              <a:t>(sensor network)</a:t>
            </a:r>
            <a:endParaRPr lang="zh-TW" altLang="en-US" dirty="0"/>
          </a:p>
        </p:txBody>
      </p:sp>
      <p:sp>
        <p:nvSpPr>
          <p:cNvPr id="2" name="內容版面配置區 1"/>
          <p:cNvSpPr>
            <a:spLocks noGrp="1"/>
          </p:cNvSpPr>
          <p:nvPr>
            <p:ph idx="1"/>
          </p:nvPr>
        </p:nvSpPr>
        <p:spPr/>
        <p:txBody>
          <a:bodyPr/>
          <a:lstStyle/>
          <a:p>
            <a:r>
              <a:rPr lang="zh-TW" altLang="en-US" dirty="0" smtClean="0"/>
              <a:t>感測器間的網路無法把數據資料傳送回資料處理中心。因此需要一個類似</a:t>
            </a:r>
            <a:r>
              <a:rPr lang="zh-TW" altLang="en-US" dirty="0" smtClean="0">
                <a:solidFill>
                  <a:srgbClr val="C00000"/>
                </a:solidFill>
              </a:rPr>
              <a:t>基地台</a:t>
            </a:r>
            <a:r>
              <a:rPr lang="en-US" altLang="zh-TW" dirty="0" smtClean="0"/>
              <a:t>(base station)</a:t>
            </a:r>
            <a:r>
              <a:rPr lang="zh-TW" altLang="en-US" dirty="0" smtClean="0"/>
              <a:t>、</a:t>
            </a:r>
            <a:r>
              <a:rPr lang="zh-TW" altLang="en-US" dirty="0" smtClean="0">
                <a:solidFill>
                  <a:srgbClr val="C00000"/>
                </a:solidFill>
              </a:rPr>
              <a:t>轉送站</a:t>
            </a:r>
            <a:r>
              <a:rPr lang="en-US" altLang="zh-TW" dirty="0" smtClean="0"/>
              <a:t>(relay)</a:t>
            </a:r>
            <a:r>
              <a:rPr lang="zh-TW" altLang="en-US" dirty="0" smtClean="0"/>
              <a:t>、或是</a:t>
            </a:r>
            <a:r>
              <a:rPr lang="zh-TW" altLang="en-US" dirty="0" smtClean="0">
                <a:solidFill>
                  <a:srgbClr val="C00000"/>
                </a:solidFill>
              </a:rPr>
              <a:t>路由器</a:t>
            </a:r>
            <a:r>
              <a:rPr lang="en-US" altLang="zh-TW" dirty="0" smtClean="0"/>
              <a:t>(router)</a:t>
            </a:r>
            <a:r>
              <a:rPr lang="zh-TW" altLang="en-US" dirty="0" smtClean="0"/>
              <a:t>的裝置，負責彙整區域內搜集的數據，回傳至資料處理中心。</a:t>
            </a:r>
            <a:endParaRPr lang="en-US" altLang="zh-TW"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感測網路 </a:t>
            </a:r>
            <a:r>
              <a:rPr lang="en-US" altLang="zh-TW" dirty="0"/>
              <a:t>(sensor network)</a:t>
            </a:r>
            <a:endParaRPr lang="zh-TW" altLang="en-US" dirty="0"/>
          </a:p>
        </p:txBody>
      </p:sp>
      <p:sp>
        <p:nvSpPr>
          <p:cNvPr id="3" name="內容版面配置區 2"/>
          <p:cNvSpPr>
            <a:spLocks noGrp="1"/>
          </p:cNvSpPr>
          <p:nvPr>
            <p:ph idx="1"/>
          </p:nvPr>
        </p:nvSpPr>
        <p:spPr/>
        <p:txBody>
          <a:bodyPr/>
          <a:lstStyle/>
          <a:p>
            <a:r>
              <a:rPr lang="zh-TW" altLang="en-US" dirty="0"/>
              <a:t>此「基地台」可能是一個比較高級的感測器，或是一個特製的資料彙集或轉送裝置，可將數據資料回傳至資料處理中心。</a:t>
            </a:r>
          </a:p>
          <a:p>
            <a:endParaRPr lang="zh-TW" altLang="en-US" dirty="0"/>
          </a:p>
        </p:txBody>
      </p:sp>
    </p:spTree>
    <p:extLst>
      <p:ext uri="{BB962C8B-B14F-4D97-AF65-F5344CB8AC3E}">
        <p14:creationId xmlns:p14="http://schemas.microsoft.com/office/powerpoint/2010/main" val="179285538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zh-TW" altLang="en-US" dirty="0"/>
              <a:t>物聯</a:t>
            </a:r>
            <a:r>
              <a:rPr lang="zh-TW" altLang="en-US" dirty="0" smtClean="0"/>
              <a:t>網 </a:t>
            </a:r>
            <a:r>
              <a:rPr lang="en-US" altLang="zh-TW" dirty="0" smtClean="0"/>
              <a:t>(</a:t>
            </a:r>
            <a:r>
              <a:rPr lang="en-US" altLang="zh-TW" dirty="0" err="1" smtClean="0"/>
              <a:t>IoT</a:t>
            </a:r>
            <a:r>
              <a:rPr lang="en-US" altLang="zh-TW" dirty="0"/>
              <a:t>)</a:t>
            </a:r>
            <a:endParaRPr lang="zh-TW" altLang="en-US" dirty="0"/>
          </a:p>
        </p:txBody>
      </p:sp>
      <p:sp>
        <p:nvSpPr>
          <p:cNvPr id="2" name="內容版面配置區 1"/>
          <p:cNvSpPr>
            <a:spLocks noGrp="1"/>
          </p:cNvSpPr>
          <p:nvPr>
            <p:ph idx="1"/>
          </p:nvPr>
        </p:nvSpPr>
        <p:spPr/>
        <p:txBody>
          <a:bodyPr>
            <a:noAutofit/>
          </a:bodyPr>
          <a:lstStyle/>
          <a:p>
            <a:pPr>
              <a:lnSpc>
                <a:spcPct val="120000"/>
              </a:lnSpc>
            </a:pPr>
            <a:r>
              <a:rPr lang="zh-TW" altLang="en-US" sz="2400" dirty="0">
                <a:solidFill>
                  <a:srgbClr val="C00000"/>
                </a:solidFill>
              </a:rPr>
              <a:t>物聯網</a:t>
            </a:r>
            <a:r>
              <a:rPr lang="en-US" altLang="zh-TW" sz="2400" dirty="0"/>
              <a:t>(Internet of things</a:t>
            </a:r>
            <a:r>
              <a:rPr lang="zh-TW" altLang="en-US" sz="2400" dirty="0"/>
              <a:t>；</a:t>
            </a:r>
            <a:r>
              <a:rPr lang="en-US" altLang="zh-TW" sz="2400" dirty="0" err="1"/>
              <a:t>IoT</a:t>
            </a:r>
            <a:r>
              <a:rPr lang="en-US" altLang="zh-TW" sz="2400" dirty="0" smtClean="0"/>
              <a:t>)</a:t>
            </a:r>
            <a:r>
              <a:rPr lang="zh-TW" altLang="en-US" sz="2400" dirty="0" smtClean="0"/>
              <a:t>和感測網路的概念類似，可說是感測網路的進階版。</a:t>
            </a:r>
            <a:endParaRPr lang="en-US" altLang="zh-TW" sz="2400" dirty="0" smtClean="0"/>
          </a:p>
          <a:p>
            <a:pPr>
              <a:lnSpc>
                <a:spcPct val="120000"/>
              </a:lnSpc>
            </a:pPr>
            <a:r>
              <a:rPr lang="zh-TW" altLang="en-US" sz="2400" dirty="0" smtClean="0"/>
              <a:t>在感測網路裡，所有的感測器之間會形成一個網路；而物聯網則更進一步，把所有的裝置</a:t>
            </a:r>
            <a:r>
              <a:rPr lang="en-US" altLang="zh-TW" sz="2400" dirty="0" smtClean="0"/>
              <a:t/>
            </a:r>
            <a:br>
              <a:rPr lang="en-US" altLang="zh-TW" sz="2400" dirty="0" smtClean="0"/>
            </a:br>
            <a:r>
              <a:rPr lang="zh-TW" altLang="en-US" sz="2400" dirty="0" smtClean="0"/>
              <a:t>都連接成一個網路，甚至還可接上</a:t>
            </a:r>
            <a:r>
              <a:rPr lang="en-US" altLang="zh-TW" sz="2400" dirty="0" smtClean="0"/>
              <a:t/>
            </a:r>
            <a:br>
              <a:rPr lang="en-US" altLang="zh-TW" sz="2400" dirty="0" smtClean="0"/>
            </a:br>
            <a:r>
              <a:rPr lang="zh-TW" altLang="en-US" sz="2400" dirty="0" smtClean="0"/>
              <a:t>網際網路。</a:t>
            </a:r>
            <a:endParaRPr lang="en-US" altLang="zh-TW" sz="2400" dirty="0" smtClean="0"/>
          </a:p>
        </p:txBody>
      </p:sp>
      <p:pic>
        <p:nvPicPr>
          <p:cNvPr id="5" name="圖片 4"/>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877145" y="3021800"/>
            <a:ext cx="2565285" cy="1429230"/>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zh-TW" altLang="en-US" dirty="0"/>
              <a:t>物聯網 </a:t>
            </a:r>
            <a:r>
              <a:rPr lang="en-US" altLang="zh-TW" dirty="0"/>
              <a:t>(</a:t>
            </a:r>
            <a:r>
              <a:rPr lang="en-US" altLang="zh-TW" dirty="0" err="1"/>
              <a:t>IoT</a:t>
            </a:r>
            <a:r>
              <a:rPr lang="en-US" altLang="zh-TW" dirty="0"/>
              <a:t>)</a:t>
            </a:r>
            <a:endParaRPr lang="zh-TW" altLang="en-US" dirty="0"/>
          </a:p>
        </p:txBody>
      </p:sp>
      <p:sp>
        <p:nvSpPr>
          <p:cNvPr id="2" name="內容版面配置區 1"/>
          <p:cNvSpPr>
            <a:spLocks noGrp="1"/>
          </p:cNvSpPr>
          <p:nvPr>
            <p:ph idx="1"/>
          </p:nvPr>
        </p:nvSpPr>
        <p:spPr/>
        <p:txBody>
          <a:bodyPr>
            <a:normAutofit/>
          </a:bodyPr>
          <a:lstStyle/>
          <a:p>
            <a:pPr>
              <a:lnSpc>
                <a:spcPct val="120000"/>
              </a:lnSpc>
            </a:pPr>
            <a:r>
              <a:rPr lang="zh-TW" altLang="en-US" sz="3000" dirty="0"/>
              <a:t>物聯網的概念最早可能是出現在比爾蓋茲</a:t>
            </a:r>
            <a:r>
              <a:rPr lang="en-US" altLang="zh-TW" sz="3000" dirty="0"/>
              <a:t>1995</a:t>
            </a:r>
            <a:r>
              <a:rPr lang="zh-TW" altLang="en-US" sz="3000" dirty="0"/>
              <a:t>年的「未來之路」書中提到「物物相連」的概念。</a:t>
            </a:r>
          </a:p>
          <a:p>
            <a:pPr>
              <a:lnSpc>
                <a:spcPct val="120000"/>
              </a:lnSpc>
            </a:pPr>
            <a:r>
              <a:rPr lang="zh-TW" altLang="en-US" sz="3000" dirty="0" smtClean="0"/>
              <a:t>國際</a:t>
            </a:r>
            <a:r>
              <a:rPr lang="zh-TW" altLang="en-US" sz="3000" dirty="0"/>
              <a:t>電信</a:t>
            </a:r>
            <a:r>
              <a:rPr lang="zh-TW" altLang="en-US" sz="3000" dirty="0" smtClean="0"/>
              <a:t>聯盟於</a:t>
            </a:r>
            <a:r>
              <a:rPr lang="en-US" altLang="zh-TW" sz="3000" dirty="0"/>
              <a:t>2005</a:t>
            </a:r>
            <a:r>
              <a:rPr lang="zh-TW" altLang="en-US" sz="3000" dirty="0"/>
              <a:t>年正式提出物聯網的概念</a:t>
            </a:r>
            <a:r>
              <a:rPr lang="zh-TW" altLang="en-US" sz="3000" dirty="0" smtClean="0"/>
              <a:t>。</a:t>
            </a:r>
            <a:endParaRPr lang="en-US" altLang="zh-TW" sz="3000" dirty="0" smtClean="0"/>
          </a:p>
        </p:txBody>
      </p:sp>
    </p:spTree>
    <p:extLst>
      <p:ext uri="{BB962C8B-B14F-4D97-AF65-F5344CB8AC3E}">
        <p14:creationId xmlns:p14="http://schemas.microsoft.com/office/powerpoint/2010/main" val="1885907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smtClean="0"/>
              <a:t>人工智慧中較重要的技術</a:t>
            </a:r>
            <a:endParaRPr lang="zh-TW" altLang="en-US" dirty="0"/>
          </a:p>
        </p:txBody>
      </p:sp>
      <p:sp>
        <p:nvSpPr>
          <p:cNvPr id="5" name="內容版面配置區 4"/>
          <p:cNvSpPr>
            <a:spLocks noGrp="1"/>
          </p:cNvSpPr>
          <p:nvPr>
            <p:ph idx="1"/>
          </p:nvPr>
        </p:nvSpPr>
        <p:spPr/>
        <p:txBody>
          <a:bodyPr numCol="2">
            <a:normAutofit/>
          </a:bodyPr>
          <a:lstStyle/>
          <a:p>
            <a:r>
              <a:rPr lang="zh-TW" altLang="en-US" dirty="0" smtClean="0"/>
              <a:t>知識表示</a:t>
            </a:r>
            <a:endParaRPr lang="en-US" altLang="zh-TW" dirty="0" smtClean="0"/>
          </a:p>
          <a:p>
            <a:r>
              <a:rPr lang="zh-TW" altLang="en-US" dirty="0" smtClean="0"/>
              <a:t>邏輯系統</a:t>
            </a:r>
            <a:endParaRPr lang="en-US" altLang="zh-TW" dirty="0" smtClean="0"/>
          </a:p>
          <a:p>
            <a:r>
              <a:rPr lang="zh-TW" altLang="en-US" dirty="0" smtClean="0"/>
              <a:t>經驗法則搜尋</a:t>
            </a:r>
            <a:endParaRPr lang="en-US" altLang="zh-TW" dirty="0" smtClean="0"/>
          </a:p>
          <a:p>
            <a:r>
              <a:rPr lang="zh-TW" altLang="en-US" dirty="0" smtClean="0"/>
              <a:t>專家系統</a:t>
            </a:r>
            <a:endParaRPr lang="en-US" altLang="zh-TW" dirty="0" smtClean="0"/>
          </a:p>
          <a:p>
            <a:r>
              <a:rPr lang="zh-TW" altLang="en-US" dirty="0" smtClean="0"/>
              <a:t>電腦下棋</a:t>
            </a:r>
            <a:endParaRPr lang="en-US" altLang="zh-TW" dirty="0" smtClean="0"/>
          </a:p>
          <a:p>
            <a:r>
              <a:rPr lang="zh-TW" altLang="en-US" dirty="0" smtClean="0"/>
              <a:t>自然語言處理</a:t>
            </a:r>
            <a:endParaRPr lang="en-US" altLang="zh-TW" dirty="0" smtClean="0"/>
          </a:p>
          <a:p>
            <a:r>
              <a:rPr lang="zh-TW" altLang="en-US" dirty="0" smtClean="0"/>
              <a:t>資料探勘</a:t>
            </a:r>
            <a:endParaRPr lang="en-US" altLang="zh-TW" dirty="0" smtClean="0"/>
          </a:p>
          <a:p>
            <a:r>
              <a:rPr lang="zh-TW" altLang="en-US" dirty="0" smtClean="0"/>
              <a:t>資訊擷取等</a:t>
            </a:r>
          </a:p>
          <a:p>
            <a:endParaRPr lang="zh-TW" altLang="en-US" dirty="0"/>
          </a:p>
        </p:txBody>
      </p:sp>
    </p:spTree>
    <p:extLst>
      <p:ext uri="{BB962C8B-B14F-4D97-AF65-F5344CB8AC3E}">
        <p14:creationId xmlns:p14="http://schemas.microsoft.com/office/powerpoint/2010/main" val="14776766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物聯網 </a:t>
            </a:r>
            <a:r>
              <a:rPr lang="en-US" altLang="zh-TW" dirty="0"/>
              <a:t>(</a:t>
            </a:r>
            <a:r>
              <a:rPr lang="en-US" altLang="zh-TW" dirty="0" err="1"/>
              <a:t>IoT</a:t>
            </a:r>
            <a:r>
              <a:rPr lang="en-US" altLang="zh-TW" dirty="0"/>
              <a:t>)</a:t>
            </a:r>
            <a:endParaRPr lang="zh-TW" altLang="en-US" dirty="0"/>
          </a:p>
        </p:txBody>
      </p:sp>
      <p:sp>
        <p:nvSpPr>
          <p:cNvPr id="3" name="內容版面配置區 2"/>
          <p:cNvSpPr>
            <a:spLocks noGrp="1"/>
          </p:cNvSpPr>
          <p:nvPr>
            <p:ph idx="1"/>
          </p:nvPr>
        </p:nvSpPr>
        <p:spPr/>
        <p:txBody>
          <a:bodyPr/>
          <a:lstStyle/>
          <a:p>
            <a:r>
              <a:rPr lang="zh-TW" altLang="en-US" dirty="0"/>
              <a:t>在物聯網的世界裡，每個裝置或是物體上，帶有不同的晶片</a:t>
            </a:r>
            <a:r>
              <a:rPr lang="zh-TW" altLang="en-US" dirty="0" smtClean="0"/>
              <a:t>。</a:t>
            </a:r>
            <a:endParaRPr lang="en-US" altLang="zh-TW" dirty="0" smtClean="0"/>
          </a:p>
          <a:p>
            <a:r>
              <a:rPr lang="zh-TW" altLang="en-US" dirty="0" smtClean="0"/>
              <a:t>裝置</a:t>
            </a:r>
            <a:r>
              <a:rPr lang="zh-TW" altLang="en-US" dirty="0"/>
              <a:t>依其能力提供各式各樣的資訊，透過像「基地台」或是「轉送站」等裝置，彙整至資料處理中心，進行各式各樣的應用。</a:t>
            </a:r>
          </a:p>
          <a:p>
            <a:endParaRPr lang="zh-TW" altLang="en-US" dirty="0"/>
          </a:p>
        </p:txBody>
      </p:sp>
    </p:spTree>
    <p:extLst>
      <p:ext uri="{BB962C8B-B14F-4D97-AF65-F5344CB8AC3E}">
        <p14:creationId xmlns:p14="http://schemas.microsoft.com/office/powerpoint/2010/main" val="414056013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zh-TW" altLang="en-US" dirty="0"/>
              <a:t>物聯網 </a:t>
            </a:r>
            <a:r>
              <a:rPr lang="en-US" altLang="zh-TW" dirty="0"/>
              <a:t>(</a:t>
            </a:r>
            <a:r>
              <a:rPr lang="en-US" altLang="zh-TW" dirty="0" err="1"/>
              <a:t>IoT</a:t>
            </a:r>
            <a:r>
              <a:rPr lang="en-US" altLang="zh-TW" dirty="0"/>
              <a:t>)</a:t>
            </a:r>
            <a:endParaRPr lang="zh-TW" altLang="en-US" dirty="0"/>
          </a:p>
        </p:txBody>
      </p:sp>
      <p:sp>
        <p:nvSpPr>
          <p:cNvPr id="2" name="內容版面配置區 1"/>
          <p:cNvSpPr>
            <a:spLocks noGrp="1"/>
          </p:cNvSpPr>
          <p:nvPr>
            <p:ph idx="1"/>
          </p:nvPr>
        </p:nvSpPr>
        <p:spPr/>
        <p:txBody>
          <a:bodyPr>
            <a:normAutofit/>
          </a:bodyPr>
          <a:lstStyle/>
          <a:p>
            <a:pPr>
              <a:lnSpc>
                <a:spcPct val="120000"/>
              </a:lnSpc>
            </a:pPr>
            <a:r>
              <a:rPr lang="zh-TW" altLang="en-US" sz="3000" dirty="0" smtClean="0"/>
              <a:t>物</a:t>
            </a:r>
            <a:r>
              <a:rPr lang="zh-TW" altLang="en-US" sz="3000" dirty="0"/>
              <a:t>聯網的設計為三層式的架構</a:t>
            </a:r>
            <a:r>
              <a:rPr lang="zh-TW" altLang="en-US" sz="3000" dirty="0" smtClean="0"/>
              <a:t>：</a:t>
            </a:r>
            <a:endParaRPr lang="zh-TW" altLang="en-US" dirty="0"/>
          </a:p>
        </p:txBody>
      </p:sp>
      <p:graphicFrame>
        <p:nvGraphicFramePr>
          <p:cNvPr id="5" name="資料庫圖表 4"/>
          <p:cNvGraphicFramePr/>
          <p:nvPr>
            <p:extLst>
              <p:ext uri="{D42A27DB-BD31-4B8C-83A1-F6EECF244321}">
                <p14:modId xmlns:p14="http://schemas.microsoft.com/office/powerpoint/2010/main" val="638974179"/>
              </p:ext>
            </p:extLst>
          </p:nvPr>
        </p:nvGraphicFramePr>
        <p:xfrm>
          <a:off x="341530" y="2169058"/>
          <a:ext cx="8640960" cy="2594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749406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66555" y="711317"/>
            <a:ext cx="7560840" cy="646331"/>
          </a:xfrm>
          <a:prstGeom prst="rect">
            <a:avLst/>
          </a:prstGeom>
          <a:solidFill>
            <a:schemeClr val="accent2"/>
          </a:solidFill>
        </p:spPr>
        <p:txBody>
          <a:bodyPr wrap="square">
            <a:spAutoFit/>
          </a:bodyPr>
          <a:lstStyle/>
          <a:p>
            <a:r>
              <a:rPr lang="zh-TW" altLang="en-US" dirty="0" smtClean="0">
                <a:solidFill>
                  <a:schemeClr val="bg1"/>
                </a:solidFill>
                <a:latin typeface="微軟正黑體" pitchFamily="34" charset="-120"/>
                <a:ea typeface="微軟正黑體" pitchFamily="34" charset="-120"/>
              </a:rPr>
              <a:t>喬治亞理工學院的水下探測計畫所使用的感測網路架構圖</a:t>
            </a:r>
            <a:endParaRPr lang="en-US" altLang="zh-TW" dirty="0" smtClean="0">
              <a:solidFill>
                <a:schemeClr val="bg1"/>
              </a:solidFill>
              <a:latin typeface="微軟正黑體" pitchFamily="34" charset="-120"/>
              <a:ea typeface="微軟正黑體" pitchFamily="34" charset="-120"/>
            </a:endParaRPr>
          </a:p>
          <a:p>
            <a:r>
              <a:rPr lang="en-US" altLang="zh-TW" dirty="0" smtClean="0">
                <a:solidFill>
                  <a:schemeClr val="bg1"/>
                </a:solidFill>
                <a:latin typeface="微軟正黑體" pitchFamily="34" charset="-120"/>
                <a:ea typeface="微軟正黑體" pitchFamily="34" charset="-120"/>
              </a:rPr>
              <a:t>(</a:t>
            </a:r>
            <a:r>
              <a:rPr lang="zh-TW" altLang="en-US" dirty="0" smtClean="0">
                <a:solidFill>
                  <a:schemeClr val="bg1"/>
                </a:solidFill>
                <a:latin typeface="微軟正黑體" pitchFamily="34" charset="-120"/>
                <a:ea typeface="微軟正黑體" pitchFamily="34" charset="-120"/>
              </a:rPr>
              <a:t>資料來源：</a:t>
            </a:r>
            <a:r>
              <a:rPr lang="en-US" altLang="zh-TW" dirty="0" smtClean="0">
                <a:solidFill>
                  <a:schemeClr val="bg1"/>
                </a:solidFill>
                <a:latin typeface="微軟正黑體" pitchFamily="34" charset="-120"/>
                <a:ea typeface="微軟正黑體" pitchFamily="34" charset="-120"/>
              </a:rPr>
              <a:t>http://</a:t>
            </a:r>
            <a:r>
              <a:rPr lang="en-US" altLang="zh-TW" dirty="0" err="1" smtClean="0">
                <a:solidFill>
                  <a:schemeClr val="bg1"/>
                </a:solidFill>
                <a:latin typeface="微軟正黑體" pitchFamily="34" charset="-120"/>
                <a:ea typeface="微軟正黑體" pitchFamily="34" charset="-120"/>
              </a:rPr>
              <a:t>www.ece.gatech.edu</a:t>
            </a:r>
            <a:r>
              <a:rPr lang="en-US" altLang="zh-TW" dirty="0" smtClean="0">
                <a:solidFill>
                  <a:schemeClr val="bg1"/>
                </a:solidFill>
                <a:latin typeface="微軟正黑體" pitchFamily="34" charset="-120"/>
                <a:ea typeface="微軟正黑體" pitchFamily="34" charset="-120"/>
              </a:rPr>
              <a:t>/research/labs/</a:t>
            </a:r>
            <a:r>
              <a:rPr lang="en-US" altLang="zh-TW" dirty="0" err="1" smtClean="0">
                <a:solidFill>
                  <a:schemeClr val="bg1"/>
                </a:solidFill>
                <a:latin typeface="微軟正黑體" pitchFamily="34" charset="-120"/>
                <a:ea typeface="微軟正黑體" pitchFamily="34" charset="-120"/>
              </a:rPr>
              <a:t>bwn</a:t>
            </a:r>
            <a:r>
              <a:rPr lang="en-US" altLang="zh-TW" dirty="0" smtClean="0">
                <a:solidFill>
                  <a:schemeClr val="bg1"/>
                </a:solidFill>
                <a:latin typeface="微軟正黑體" pitchFamily="34" charset="-120"/>
                <a:ea typeface="微軟正黑體" pitchFamily="34" charset="-120"/>
              </a:rPr>
              <a:t>/</a:t>
            </a:r>
            <a:r>
              <a:rPr lang="en-US" altLang="zh-TW" dirty="0" err="1" smtClean="0">
                <a:solidFill>
                  <a:schemeClr val="bg1"/>
                </a:solidFill>
                <a:latin typeface="微軟正黑體" pitchFamily="34" charset="-120"/>
                <a:ea typeface="微軟正黑體" pitchFamily="34" charset="-120"/>
              </a:rPr>
              <a:t>UWASN</a:t>
            </a:r>
            <a:r>
              <a:rPr lang="en-US" altLang="zh-TW" dirty="0" smtClean="0">
                <a:solidFill>
                  <a:schemeClr val="bg1"/>
                </a:solidFill>
                <a:latin typeface="微軟正黑體" pitchFamily="34" charset="-120"/>
                <a:ea typeface="微軟正黑體" pitchFamily="34" charset="-120"/>
              </a:rPr>
              <a:t>/)</a:t>
            </a:r>
            <a:endParaRPr lang="zh-TW" altLang="en-US" dirty="0">
              <a:solidFill>
                <a:schemeClr val="bg1"/>
              </a:solidFill>
              <a:latin typeface="微軟正黑體" pitchFamily="34" charset="-120"/>
              <a:ea typeface="微軟正黑體" pitchFamily="34" charset="-120"/>
            </a:endParaRPr>
          </a:p>
        </p:txBody>
      </p:sp>
      <p:pic>
        <p:nvPicPr>
          <p:cNvPr id="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1581640"/>
            <a:ext cx="4500500" cy="34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物聯網的應用</a:t>
            </a:r>
            <a:endParaRPr lang="zh-TW" altLang="en-US" dirty="0"/>
          </a:p>
        </p:txBody>
      </p:sp>
      <p:sp>
        <p:nvSpPr>
          <p:cNvPr id="2" name="內容版面配置區 1"/>
          <p:cNvSpPr>
            <a:spLocks noGrp="1"/>
          </p:cNvSpPr>
          <p:nvPr>
            <p:ph idx="1"/>
          </p:nvPr>
        </p:nvSpPr>
        <p:spPr/>
        <p:txBody>
          <a:bodyPr/>
          <a:lstStyle/>
          <a:p>
            <a:r>
              <a:rPr lang="zh-TW" altLang="en-US" dirty="0" smtClean="0"/>
              <a:t>「數位家庭」或「智慧家庭」是常見的物聯網的應用之一。</a:t>
            </a:r>
            <a:endParaRPr lang="en-US" altLang="zh-TW" dirty="0" smtClean="0"/>
          </a:p>
          <a:p>
            <a:r>
              <a:rPr lang="zh-TW" altLang="en-US" dirty="0" smtClean="0"/>
              <a:t>家裡所有裝置都可透過手機或網路進行操作設定。</a:t>
            </a:r>
            <a:endParaRPr lang="en-US" altLang="zh-TW" dirty="0"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物聯網的應用</a:t>
            </a:r>
          </a:p>
        </p:txBody>
      </p:sp>
      <p:sp>
        <p:nvSpPr>
          <p:cNvPr id="3" name="內容版面配置區 2"/>
          <p:cNvSpPr>
            <a:spLocks noGrp="1"/>
          </p:cNvSpPr>
          <p:nvPr>
            <p:ph idx="1"/>
          </p:nvPr>
        </p:nvSpPr>
        <p:spPr/>
        <p:txBody>
          <a:bodyPr/>
          <a:lstStyle/>
          <a:p>
            <a:r>
              <a:rPr lang="zh-TW" altLang="en-US" dirty="0"/>
              <a:t>只要家裡的插頭、電燈、電器等家電具備上網功能，再安裝各式各樣的</a:t>
            </a:r>
            <a:r>
              <a:rPr lang="zh-TW" altLang="en-US" dirty="0">
                <a:solidFill>
                  <a:srgbClr val="C00000"/>
                </a:solidFill>
              </a:rPr>
              <a:t>感測器</a:t>
            </a:r>
            <a:r>
              <a:rPr lang="en-US" altLang="zh-TW" dirty="0"/>
              <a:t>(</a:t>
            </a:r>
            <a:r>
              <a:rPr lang="zh-TW" altLang="en-US" dirty="0"/>
              <a:t>如溫度、光線、攝影機等</a:t>
            </a:r>
            <a:r>
              <a:rPr lang="en-US" altLang="zh-TW" dirty="0"/>
              <a:t>)</a:t>
            </a:r>
            <a:r>
              <a:rPr lang="zh-TW" altLang="en-US" dirty="0"/>
              <a:t>，並搭配</a:t>
            </a:r>
            <a:r>
              <a:rPr lang="zh-TW" altLang="en-US" dirty="0">
                <a:solidFill>
                  <a:srgbClr val="C00000"/>
                </a:solidFill>
              </a:rPr>
              <a:t>主控裝置</a:t>
            </a:r>
            <a:r>
              <a:rPr lang="en-US" altLang="zh-TW" dirty="0"/>
              <a:t>(</a:t>
            </a:r>
            <a:r>
              <a:rPr lang="zh-TW" altLang="en-US" dirty="0"/>
              <a:t>扮演資料搜集、訊號轉送或是自動控制的角色</a:t>
            </a:r>
            <a:r>
              <a:rPr lang="en-US" altLang="zh-TW" dirty="0"/>
              <a:t>)</a:t>
            </a:r>
            <a:r>
              <a:rPr lang="zh-TW" altLang="en-US" dirty="0"/>
              <a:t>，就可以建立一個小型的物聯網，建構一個智慧家庭。</a:t>
            </a:r>
          </a:p>
          <a:p>
            <a:endParaRPr lang="zh-TW" altLang="en-US" dirty="0"/>
          </a:p>
        </p:txBody>
      </p:sp>
    </p:spTree>
    <p:extLst>
      <p:ext uri="{BB962C8B-B14F-4D97-AF65-F5344CB8AC3E}">
        <p14:creationId xmlns:p14="http://schemas.microsoft.com/office/powerpoint/2010/main" val="371587601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dirty="0">
                <a:solidFill>
                  <a:srgbClr val="C00000"/>
                </a:solidFill>
              </a:rPr>
              <a:t>智慧城市逍遙</a:t>
            </a:r>
            <a:r>
              <a:rPr lang="zh-TW" altLang="en-US" dirty="0" smtClean="0">
                <a:solidFill>
                  <a:srgbClr val="C00000"/>
                </a:solidFill>
              </a:rPr>
              <a:t>遊</a:t>
            </a:r>
            <a:endParaRPr lang="en-US" altLang="zh-TW" dirty="0" smtClean="0">
              <a:solidFill>
                <a:srgbClr val="C00000"/>
              </a:solidFill>
            </a:endParaRPr>
          </a:p>
          <a:p>
            <a:r>
              <a:rPr lang="zh-TW" altLang="en-US" dirty="0" smtClean="0"/>
              <a:t>「智慧</a:t>
            </a:r>
            <a:r>
              <a:rPr lang="zh-TW" altLang="en-US" dirty="0"/>
              <a:t>城市展」，對近年蓬勃發展的智慧建築、醫療</a:t>
            </a:r>
            <a:r>
              <a:rPr lang="zh-TW" altLang="en-US" dirty="0" smtClean="0"/>
              <a:t>、交通</a:t>
            </a:r>
            <a:r>
              <a:rPr lang="zh-TW" altLang="en-US" dirty="0"/>
              <a:t>、節能、防災、教育、治理等，有了更寬廣的視界</a:t>
            </a:r>
            <a:r>
              <a:rPr lang="zh-TW" altLang="en-US" dirty="0" smtClean="0"/>
              <a:t>。</a:t>
            </a:r>
            <a:endParaRPr lang="en-US" altLang="zh-TW" dirty="0" smtClean="0"/>
          </a:p>
          <a:p>
            <a:r>
              <a:rPr lang="zh-TW" altLang="en-US" dirty="0" smtClean="0"/>
              <a:t>身</a:t>
            </a:r>
            <a:r>
              <a:rPr lang="zh-TW" altLang="en-US" dirty="0"/>
              <a:t>處數位時代，無論是日常生活的</a:t>
            </a:r>
            <a:r>
              <a:rPr lang="zh-TW" altLang="en-US" dirty="0" smtClean="0"/>
              <a:t>食衣住行</a:t>
            </a:r>
            <a:r>
              <a:rPr lang="zh-TW" altLang="en-US" dirty="0"/>
              <a:t>育樂，或是生命旅程的生老病死，資通科技都如影隨形，深深影響著每個人</a:t>
            </a:r>
            <a:r>
              <a:rPr lang="zh-TW" altLang="en-US" dirty="0" smtClean="0"/>
              <a:t>。</a:t>
            </a:r>
            <a:endParaRPr lang="en-US" altLang="zh-TW" dirty="0"/>
          </a:p>
          <a:p>
            <a:endParaRPr lang="en-US" altLang="zh-TW" dirty="0" smtClean="0"/>
          </a:p>
        </p:txBody>
      </p:sp>
    </p:spTree>
    <p:extLst>
      <p:ext uri="{BB962C8B-B14F-4D97-AF65-F5344CB8AC3E}">
        <p14:creationId xmlns:p14="http://schemas.microsoft.com/office/powerpoint/2010/main" val="100137020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a:t>智慧電網</a:t>
            </a:r>
          </a:p>
        </p:txBody>
      </p:sp>
      <p:sp>
        <p:nvSpPr>
          <p:cNvPr id="2" name="內容版面配置區 1"/>
          <p:cNvSpPr>
            <a:spLocks noGrp="1"/>
          </p:cNvSpPr>
          <p:nvPr>
            <p:ph idx="1"/>
          </p:nvPr>
        </p:nvSpPr>
        <p:spPr/>
        <p:txBody>
          <a:bodyPr/>
          <a:lstStyle/>
          <a:p>
            <a:r>
              <a:rPr lang="zh-TW" altLang="en-US" dirty="0" smtClean="0"/>
              <a:t>智慧電網</a:t>
            </a:r>
            <a:r>
              <a:rPr lang="en-US" altLang="zh-TW" dirty="0" smtClean="0"/>
              <a:t>(smart</a:t>
            </a:r>
            <a:r>
              <a:rPr lang="zh-TW" altLang="en-US" dirty="0" smtClean="0"/>
              <a:t> </a:t>
            </a:r>
            <a:r>
              <a:rPr lang="en-US" altLang="zh-TW" dirty="0" smtClean="0"/>
              <a:t>grid)</a:t>
            </a:r>
            <a:r>
              <a:rPr lang="zh-TW" altLang="en-US" dirty="0" smtClean="0"/>
              <a:t>將發電端</a:t>
            </a:r>
            <a:r>
              <a:rPr lang="en-US" altLang="zh-TW" dirty="0" smtClean="0"/>
              <a:t>(</a:t>
            </a:r>
            <a:r>
              <a:rPr lang="zh-TW" altLang="en-US" dirty="0" smtClean="0"/>
              <a:t>電力公司</a:t>
            </a:r>
            <a:r>
              <a:rPr lang="en-US" altLang="zh-TW" dirty="0" smtClean="0"/>
              <a:t>)</a:t>
            </a:r>
            <a:r>
              <a:rPr lang="zh-TW" altLang="en-US" dirty="0" smtClean="0"/>
              <a:t>、電力傳輸、以及用電端的所有設備，利用物聯網的技術建立起一最完整的監測和控制系統。</a:t>
            </a:r>
            <a:endParaRPr lang="en-US" altLang="zh-TW" dirty="0"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智慧電網</a:t>
            </a:r>
          </a:p>
        </p:txBody>
      </p:sp>
      <p:sp>
        <p:nvSpPr>
          <p:cNvPr id="3" name="內容版面配置區 2"/>
          <p:cNvSpPr>
            <a:spLocks noGrp="1"/>
          </p:cNvSpPr>
          <p:nvPr>
            <p:ph idx="1"/>
          </p:nvPr>
        </p:nvSpPr>
        <p:spPr/>
        <p:txBody>
          <a:bodyPr>
            <a:normAutofit lnSpcReduction="10000"/>
          </a:bodyPr>
          <a:lstStyle/>
          <a:p>
            <a:r>
              <a:rPr lang="zh-TW" altLang="en-US" dirty="0"/>
              <a:t>透過智慧電網，可做到完整的即時電力監控功能，並調整資源配置</a:t>
            </a:r>
            <a:r>
              <a:rPr lang="zh-TW" altLang="en-US" dirty="0" smtClean="0"/>
              <a:t>。</a:t>
            </a:r>
            <a:endParaRPr lang="en-US" altLang="zh-TW" dirty="0" smtClean="0"/>
          </a:p>
          <a:p>
            <a:r>
              <a:rPr lang="zh-TW" altLang="en-US" dirty="0" smtClean="0"/>
              <a:t>電力公司</a:t>
            </a:r>
            <a:r>
              <a:rPr lang="zh-TW" altLang="en-US" dirty="0"/>
              <a:t>可以儘量產生剛好夠用的電力，避免發電資源的浪費；也可透過智慧電網整合來自不同發電來源的電力，除了可提升電力系統的可靠性，更達到節能效果。</a:t>
            </a:r>
          </a:p>
          <a:p>
            <a:endParaRPr lang="zh-TW" altLang="en-US" dirty="0"/>
          </a:p>
        </p:txBody>
      </p:sp>
    </p:spTree>
    <p:extLst>
      <p:ext uri="{BB962C8B-B14F-4D97-AF65-F5344CB8AC3E}">
        <p14:creationId xmlns:p14="http://schemas.microsoft.com/office/powerpoint/2010/main" val="3808434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1550" y="856407"/>
            <a:ext cx="8010890" cy="646331"/>
          </a:xfrm>
          <a:prstGeom prst="rect">
            <a:avLst/>
          </a:prstGeom>
          <a:solidFill>
            <a:schemeClr val="accent2"/>
          </a:solidFill>
        </p:spPr>
        <p:txBody>
          <a:bodyPr wrap="square">
            <a:spAutoFit/>
          </a:bodyPr>
          <a:lstStyle/>
          <a:p>
            <a:r>
              <a:rPr lang="zh-TW" altLang="en-US" dirty="0" smtClean="0">
                <a:solidFill>
                  <a:schemeClr val="bg1"/>
                </a:solidFill>
                <a:latin typeface="微軟正黑體" pitchFamily="34" charset="-120"/>
                <a:ea typeface="微軟正黑體" pitchFamily="34" charset="-120"/>
              </a:rPr>
              <a:t>智慧電網架構示意圖 </a:t>
            </a:r>
            <a:r>
              <a:rPr lang="en-US" altLang="zh-TW" dirty="0" smtClean="0">
                <a:solidFill>
                  <a:schemeClr val="bg1"/>
                </a:solidFill>
                <a:latin typeface="微軟正黑體" pitchFamily="34" charset="-120"/>
                <a:ea typeface="微軟正黑體" pitchFamily="34" charset="-120"/>
              </a:rPr>
              <a:t>(</a:t>
            </a:r>
            <a:r>
              <a:rPr lang="zh-TW" altLang="en-US" dirty="0" smtClean="0">
                <a:solidFill>
                  <a:schemeClr val="bg1"/>
                </a:solidFill>
                <a:latin typeface="微軟正黑體" pitchFamily="34" charset="-120"/>
                <a:ea typeface="微軟正黑體" pitchFamily="34" charset="-120"/>
              </a:rPr>
              <a:t>資料來源：資策會智慧電網教育宣導與人才培育計畫，網址</a:t>
            </a:r>
            <a:r>
              <a:rPr lang="en-US" altLang="zh-TW" dirty="0" smtClean="0">
                <a:solidFill>
                  <a:schemeClr val="bg1"/>
                </a:solidFill>
                <a:latin typeface="微軟正黑體" pitchFamily="34" charset="-120"/>
                <a:ea typeface="微軟正黑體" pitchFamily="34" charset="-120"/>
              </a:rPr>
              <a:t>ht tp://know-sg.sid.i </a:t>
            </a:r>
            <a:r>
              <a:rPr lang="en-US" altLang="zh-TW" dirty="0" err="1" smtClean="0">
                <a:solidFill>
                  <a:schemeClr val="bg1"/>
                </a:solidFill>
                <a:latin typeface="微軟正黑體" pitchFamily="34" charset="-120"/>
                <a:ea typeface="微軟正黑體" pitchFamily="34" charset="-120"/>
              </a:rPr>
              <a:t>i</a:t>
            </a:r>
            <a:r>
              <a:rPr lang="en-US" altLang="zh-TW" dirty="0" smtClean="0">
                <a:solidFill>
                  <a:schemeClr val="bg1"/>
                </a:solidFill>
                <a:latin typeface="微軟正黑體" pitchFamily="34" charset="-120"/>
                <a:ea typeface="微軟正黑體" pitchFamily="34" charset="-120"/>
              </a:rPr>
              <a:t> </a:t>
            </a:r>
            <a:r>
              <a:rPr lang="en-US" altLang="zh-TW" dirty="0" err="1" smtClean="0">
                <a:solidFill>
                  <a:schemeClr val="bg1"/>
                </a:solidFill>
                <a:latin typeface="微軟正黑體" pitchFamily="34" charset="-120"/>
                <a:ea typeface="微軟正黑體" pitchFamily="34" charset="-120"/>
              </a:rPr>
              <a:t>i.org.tw</a:t>
            </a:r>
            <a:r>
              <a:rPr lang="en-US" altLang="zh-TW" dirty="0" smtClean="0">
                <a:solidFill>
                  <a:schemeClr val="bg1"/>
                </a:solidFill>
                <a:latin typeface="微軟正黑體" pitchFamily="34" charset="-120"/>
                <a:ea typeface="微軟正黑體" pitchFamily="34" charset="-120"/>
              </a:rPr>
              <a:t>/about/</a:t>
            </a:r>
            <a:r>
              <a:rPr lang="en-US" altLang="zh-TW" dirty="0" err="1" smtClean="0">
                <a:solidFill>
                  <a:schemeClr val="bg1"/>
                </a:solidFill>
                <a:latin typeface="微軟正黑體" pitchFamily="34" charset="-120"/>
                <a:ea typeface="微軟正黑體" pitchFamily="34" charset="-120"/>
              </a:rPr>
              <a:t>know.html</a:t>
            </a:r>
            <a:r>
              <a:rPr lang="en-US" altLang="zh-TW" dirty="0" smtClean="0">
                <a:solidFill>
                  <a:schemeClr val="bg1"/>
                </a:solidFill>
                <a:latin typeface="微軟正黑體" pitchFamily="34" charset="-120"/>
                <a:ea typeface="微軟正黑體" pitchFamily="34" charset="-120"/>
              </a:rPr>
              <a:t>)</a:t>
            </a:r>
            <a:endParaRPr lang="zh-TW" altLang="en-US" dirty="0">
              <a:solidFill>
                <a:schemeClr val="bg1"/>
              </a:solidFill>
              <a:latin typeface="微軟正黑體" pitchFamily="34" charset="-120"/>
              <a:ea typeface="微軟正黑體" pitchFamily="34" charset="-120"/>
            </a:endParaRPr>
          </a:p>
        </p:txBody>
      </p:sp>
      <p:pic>
        <p:nvPicPr>
          <p:cNvPr id="5" name="Picture 2"/>
          <p:cNvPicPr>
            <a:picLocks noGrp="1" noChangeAspect="1" noChangeArrowheads="1"/>
          </p:cNvPicPr>
          <p:nvPr>
            <p:ph idx="1"/>
          </p:nvPr>
        </p:nvPicPr>
        <p:blipFill>
          <a:blip r:embed="rId2" cstate="screen">
            <a:extLst>
              <a:ext uri="{28A0092B-C50C-407E-A947-70E740481C1C}">
                <a14:useLocalDpi xmlns:a14="http://schemas.microsoft.com/office/drawing/2010/main"/>
              </a:ext>
            </a:extLst>
          </a:blip>
          <a:srcRect/>
          <a:stretch>
            <a:fillRect/>
          </a:stretch>
        </p:blipFill>
        <p:spPr bwMode="auto">
          <a:xfrm>
            <a:off x="971600" y="1581640"/>
            <a:ext cx="7020780" cy="29903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zh-TW" altLang="en-US" dirty="0" smtClean="0"/>
              <a:t>智慧</a:t>
            </a:r>
            <a:r>
              <a:rPr lang="zh-TW" altLang="en-US" dirty="0"/>
              <a:t>電表</a:t>
            </a:r>
          </a:p>
        </p:txBody>
      </p:sp>
      <p:sp>
        <p:nvSpPr>
          <p:cNvPr id="2" name="內容版面配置區 1"/>
          <p:cNvSpPr>
            <a:spLocks noGrp="1"/>
          </p:cNvSpPr>
          <p:nvPr>
            <p:ph idx="1"/>
          </p:nvPr>
        </p:nvSpPr>
        <p:spPr/>
        <p:txBody>
          <a:bodyPr>
            <a:normAutofit lnSpcReduction="10000"/>
          </a:bodyPr>
          <a:lstStyle/>
          <a:p>
            <a:pPr>
              <a:lnSpc>
                <a:spcPct val="120000"/>
              </a:lnSpc>
            </a:pPr>
            <a:r>
              <a:rPr lang="zh-TW" altLang="en-US" dirty="0" smtClean="0"/>
              <a:t>使用</a:t>
            </a:r>
            <a:r>
              <a:rPr lang="zh-TW" altLang="en-US" dirty="0"/>
              <a:t>物聯網概念的智慧電網</a:t>
            </a:r>
            <a:r>
              <a:rPr lang="zh-TW" altLang="en-US" dirty="0" smtClean="0"/>
              <a:t>，將</a:t>
            </a:r>
            <a:r>
              <a:rPr lang="zh-TW" altLang="en-US" dirty="0"/>
              <a:t>傳統的電表</a:t>
            </a:r>
            <a:r>
              <a:rPr lang="zh-TW" altLang="en-US" dirty="0" smtClean="0"/>
              <a:t>以</a:t>
            </a:r>
            <a:r>
              <a:rPr lang="zh-TW" altLang="en-US" dirty="0" smtClean="0">
                <a:solidFill>
                  <a:srgbClr val="C00000"/>
                </a:solidFill>
              </a:rPr>
              <a:t>智慧電表</a:t>
            </a:r>
            <a:r>
              <a:rPr lang="en-US" altLang="zh-TW" dirty="0" smtClean="0"/>
              <a:t>(smart meter)</a:t>
            </a:r>
            <a:r>
              <a:rPr lang="zh-TW" altLang="en-US" dirty="0" smtClean="0"/>
              <a:t>取代，可即時透過網路</a:t>
            </a:r>
            <a:r>
              <a:rPr lang="zh-TW" altLang="en-US" dirty="0"/>
              <a:t>將用電資訊量回傳，免除抄表的麻煩</a:t>
            </a:r>
            <a:r>
              <a:rPr lang="zh-TW" altLang="en-US" dirty="0" smtClean="0"/>
              <a:t>，也可和</a:t>
            </a:r>
            <a:r>
              <a:rPr lang="zh-TW" altLang="en-US" dirty="0"/>
              <a:t>「住宅能源管理系統」一併</a:t>
            </a:r>
            <a:r>
              <a:rPr lang="zh-TW" altLang="en-US" dirty="0" smtClean="0"/>
              <a:t>使用，可監測</a:t>
            </a:r>
            <a:r>
              <a:rPr lang="zh-TW" altLang="en-US" dirty="0"/>
              <a:t>家庭的用電情況，並搭配時間電價，改變用電行為，避免在尖峰時段不必要的用電，適當地轉移用電時機。</a:t>
            </a:r>
          </a:p>
          <a:p>
            <a:endParaRPr lang="zh-TW" altLang="en-US" sz="2000" dirty="0"/>
          </a:p>
        </p:txBody>
      </p:sp>
    </p:spTree>
    <p:extLst>
      <p:ext uri="{BB962C8B-B14F-4D97-AF65-F5344CB8AC3E}">
        <p14:creationId xmlns:p14="http://schemas.microsoft.com/office/powerpoint/2010/main" val="30381535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dirty="0" smtClean="0">
                <a:solidFill>
                  <a:srgbClr val="C00000"/>
                </a:solidFill>
              </a:rPr>
              <a:t>AI </a:t>
            </a:r>
            <a:r>
              <a:rPr lang="zh-TW" altLang="en-US" dirty="0" smtClean="0">
                <a:solidFill>
                  <a:srgbClr val="C00000"/>
                </a:solidFill>
              </a:rPr>
              <a:t>成為年度熱門字詞</a:t>
            </a:r>
            <a:endParaRPr lang="en-US" altLang="zh-TW" dirty="0" smtClean="0">
              <a:solidFill>
                <a:srgbClr val="C00000"/>
              </a:solidFill>
            </a:endParaRPr>
          </a:p>
          <a:p>
            <a:pPr marL="457200" indent="-457200">
              <a:buFont typeface="Arial" panose="020B0604020202020204" pitchFamily="34" charset="0"/>
              <a:buChar char="•"/>
            </a:pPr>
            <a:r>
              <a:rPr lang="zh-TW" altLang="en-US" dirty="0" smtClean="0"/>
              <a:t>劍橋詞典選出的年度字詞為</a:t>
            </a:r>
            <a:r>
              <a:rPr lang="en-US" altLang="zh-TW" dirty="0" smtClean="0"/>
              <a:t>hallucinate</a:t>
            </a:r>
            <a:r>
              <a:rPr lang="zh-TW" altLang="en-US" dirty="0" smtClean="0"/>
              <a:t>（產生幻覺）。幻覺不再為人類和動物所專有，機器人的聯想力有時也會有秀逗的時刻。</a:t>
            </a:r>
            <a:endParaRPr lang="en-US" altLang="zh-TW" dirty="0" smtClean="0"/>
          </a:p>
          <a:p>
            <a:pPr marL="457200" indent="-457200">
              <a:buFont typeface="Arial" panose="020B0604020202020204" pitchFamily="34" charset="0"/>
              <a:buChar char="•"/>
            </a:pPr>
            <a:r>
              <a:rPr lang="zh-TW" altLang="en-US" dirty="0" smtClean="0"/>
              <a:t>柯林斯詞典選出的年度字詞為</a:t>
            </a:r>
            <a:r>
              <a:rPr lang="en-US" altLang="zh-TW" dirty="0" smtClean="0"/>
              <a:t>AI</a:t>
            </a:r>
            <a:r>
              <a:rPr lang="zh-TW" altLang="en-US" dirty="0" smtClean="0"/>
              <a:t>（人工智慧）。</a:t>
            </a:r>
            <a:endParaRPr lang="en-US" altLang="zh-TW" dirty="0" smtClean="0"/>
          </a:p>
        </p:txBody>
      </p:sp>
    </p:spTree>
    <p:extLst>
      <p:ext uri="{BB962C8B-B14F-4D97-AF65-F5344CB8AC3E}">
        <p14:creationId xmlns:p14="http://schemas.microsoft.com/office/powerpoint/2010/main" val="58917947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646674" y="623922"/>
            <a:ext cx="6075675" cy="3973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611559" y="3831890"/>
            <a:ext cx="5345763" cy="646331"/>
          </a:xfrm>
          <a:prstGeom prst="rect">
            <a:avLst/>
          </a:prstGeom>
          <a:solidFill>
            <a:schemeClr val="accent2"/>
          </a:solidFill>
        </p:spPr>
        <p:txBody>
          <a:bodyPr wrap="square">
            <a:spAutoFit/>
          </a:bodyPr>
          <a:lstStyle/>
          <a:p>
            <a:r>
              <a:rPr lang="zh-TW" altLang="en-US" dirty="0" smtClean="0">
                <a:solidFill>
                  <a:schemeClr val="bg1"/>
                </a:solidFill>
                <a:latin typeface="微軟正黑體" pitchFamily="34" charset="-120"/>
                <a:ea typeface="微軟正黑體" pitchFamily="34" charset="-120"/>
              </a:rPr>
              <a:t>傳統電表與智慧電表比較圖 </a:t>
            </a:r>
            <a:r>
              <a:rPr lang="en-US" altLang="zh-TW" dirty="0" smtClean="0">
                <a:solidFill>
                  <a:schemeClr val="bg1"/>
                </a:solidFill>
                <a:latin typeface="微軟正黑體" pitchFamily="34" charset="-120"/>
                <a:ea typeface="微軟正黑體" pitchFamily="34" charset="-120"/>
              </a:rPr>
              <a:t>(</a:t>
            </a:r>
            <a:r>
              <a:rPr lang="zh-TW" altLang="en-US" dirty="0" smtClean="0">
                <a:solidFill>
                  <a:schemeClr val="bg1"/>
                </a:solidFill>
                <a:latin typeface="微軟正黑體" pitchFamily="34" charset="-120"/>
                <a:ea typeface="微軟正黑體" pitchFamily="34" charset="-120"/>
              </a:rPr>
              <a:t>資料來源：大同公司，</a:t>
            </a:r>
            <a:r>
              <a:rPr lang="en-US" altLang="zh-TW" dirty="0" smtClean="0">
                <a:solidFill>
                  <a:schemeClr val="bg1"/>
                </a:solidFill>
                <a:latin typeface="微軟正黑體" pitchFamily="34" charset="-120"/>
                <a:ea typeface="微軟正黑體" pitchFamily="34" charset="-120"/>
              </a:rPr>
              <a:t>http://</a:t>
            </a:r>
            <a:r>
              <a:rPr lang="en-US" altLang="zh-TW" dirty="0" err="1" smtClean="0">
                <a:solidFill>
                  <a:schemeClr val="bg1"/>
                </a:solidFill>
                <a:latin typeface="微軟正黑體" pitchFamily="34" charset="-120"/>
                <a:ea typeface="微軟正黑體" pitchFamily="34" charset="-120"/>
              </a:rPr>
              <a:t>www.tatung.com</a:t>
            </a:r>
            <a:r>
              <a:rPr lang="en-US" altLang="zh-TW" dirty="0" smtClean="0">
                <a:solidFill>
                  <a:schemeClr val="bg1"/>
                </a:solidFill>
                <a:latin typeface="微軟正黑體" pitchFamily="34" charset="-120"/>
                <a:ea typeface="微軟正黑體" pitchFamily="34" charset="-120"/>
              </a:rPr>
              <a:t>/Site/Detail/276)</a:t>
            </a:r>
            <a:endParaRPr lang="zh-TW" altLang="en-US"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dirty="0" smtClean="0">
                <a:solidFill>
                  <a:srgbClr val="C00000"/>
                </a:solidFill>
              </a:rPr>
              <a:t>善用智慧三表 節能減碳省荷包</a:t>
            </a:r>
            <a:endParaRPr lang="en-US" altLang="zh-TW" dirty="0" smtClean="0">
              <a:solidFill>
                <a:srgbClr val="C00000"/>
              </a:solidFill>
            </a:endParaRPr>
          </a:p>
          <a:p>
            <a:r>
              <a:rPr lang="zh-TW" altLang="en-US" dirty="0" smtClean="0"/>
              <a:t>智慧電表用戶可查詢到昨日以前的用電資訊，主要功能如「用電度數統計」，時段區分為每十五分鐘、每小時、每日和每月，以及尖峰和非尖峰等。</a:t>
            </a:r>
            <a:endParaRPr lang="en-US" altLang="zh-TW" dirty="0" smtClean="0"/>
          </a:p>
        </p:txBody>
      </p:sp>
    </p:spTree>
    <p:extLst>
      <p:ext uri="{BB962C8B-B14F-4D97-AF65-F5344CB8AC3E}">
        <p14:creationId xmlns:p14="http://schemas.microsoft.com/office/powerpoint/2010/main" val="134627026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智慧三表的資訊攸關用戶權益及安全，應屬個資法保障的範疇。無論是內部作業或外包業務，都應建立安全機制防止用戶資料被竊取、洩漏或竄改，並能在遭到侵害時通知當事人。</a:t>
            </a:r>
          </a:p>
          <a:p>
            <a:endParaRPr lang="zh-TW" altLang="en-US" dirty="0"/>
          </a:p>
        </p:txBody>
      </p:sp>
    </p:spTree>
    <p:extLst>
      <p:ext uri="{BB962C8B-B14F-4D97-AF65-F5344CB8AC3E}">
        <p14:creationId xmlns:p14="http://schemas.microsoft.com/office/powerpoint/2010/main" val="12703356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zh-TW" altLang="en-US" sz="2400" dirty="0" smtClean="0">
                <a:solidFill>
                  <a:srgbClr val="C00000"/>
                </a:solidFill>
              </a:rPr>
              <a:t>十年後的人工智慧時代</a:t>
            </a:r>
            <a:endParaRPr lang="en-US" altLang="zh-TW" sz="2400" dirty="0" smtClean="0">
              <a:solidFill>
                <a:srgbClr val="C00000"/>
              </a:solidFill>
            </a:endParaRPr>
          </a:p>
          <a:p>
            <a:r>
              <a:rPr lang="zh-TW" altLang="en-US" sz="2400" dirty="0" smtClean="0"/>
              <a:t>請同學預測十年後人工智慧（</a:t>
            </a:r>
            <a:r>
              <a:rPr lang="en-US" altLang="zh-TW" sz="2400" dirty="0" smtClean="0"/>
              <a:t>AI</a:t>
            </a:r>
            <a:r>
              <a:rPr lang="zh-TW" altLang="en-US" sz="2400" dirty="0" smtClean="0"/>
              <a:t>）對社會的影響，該預測可以是一項技術、一種產品、一幅景象或一個概念。</a:t>
            </a:r>
            <a:endParaRPr lang="zh-TW" altLang="en-US" sz="2400" dirty="0"/>
          </a:p>
        </p:txBody>
      </p:sp>
    </p:spTree>
    <p:extLst>
      <p:ext uri="{BB962C8B-B14F-4D97-AF65-F5344CB8AC3E}">
        <p14:creationId xmlns:p14="http://schemas.microsoft.com/office/powerpoint/2010/main" val="4220902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2706</TotalTime>
  <Words>4307</Words>
  <Application>Microsoft Office PowerPoint</Application>
  <PresentationFormat>如螢幕大小 (16:9)</PresentationFormat>
  <Paragraphs>256</Paragraphs>
  <Slides>93</Slides>
  <Notes>0</Notes>
  <HiddenSlides>0</HiddenSlides>
  <MMClips>0</MMClips>
  <ScaleCrop>false</ScaleCrop>
  <HeadingPairs>
    <vt:vector size="4" baseType="variant">
      <vt:variant>
        <vt:lpstr>佈景主題</vt:lpstr>
      </vt:variant>
      <vt:variant>
        <vt:i4>1</vt:i4>
      </vt:variant>
      <vt:variant>
        <vt:lpstr>投影片標題</vt:lpstr>
      </vt:variant>
      <vt:variant>
        <vt:i4>93</vt:i4>
      </vt:variant>
    </vt:vector>
  </HeadingPairs>
  <TitlesOfParts>
    <vt:vector size="94" baseType="lpstr">
      <vt:lpstr>Office 佈景主題</vt:lpstr>
      <vt:lpstr>人工智慧</vt:lpstr>
      <vt:lpstr>14-1 人工智慧的沿革</vt:lpstr>
      <vt:lpstr>14-1 人工智慧的沿革</vt:lpstr>
      <vt:lpstr>14-1 人工智慧的沿革</vt:lpstr>
      <vt:lpstr>14-1 人工智慧的沿革</vt:lpstr>
      <vt:lpstr>杜林試驗</vt:lpstr>
      <vt:lpstr>杜林試驗</vt:lpstr>
      <vt:lpstr>人工智慧中較重要的技術</vt:lpstr>
      <vt:lpstr>PowerPoint 簡報</vt:lpstr>
      <vt:lpstr>PowerPoint 簡報</vt:lpstr>
      <vt:lpstr>知識表示</vt:lpstr>
      <vt:lpstr>語意網</vt:lpstr>
      <vt:lpstr>邏輯系統</vt:lpstr>
      <vt:lpstr>邏輯系統</vt:lpstr>
      <vt:lpstr>經驗法則搜尋</vt:lpstr>
      <vt:lpstr>經驗法則搜尋</vt:lpstr>
      <vt:lpstr>相關的程式語言</vt:lpstr>
      <vt:lpstr>相關的程式語言</vt:lpstr>
      <vt:lpstr>智慧型系統</vt:lpstr>
      <vt:lpstr>智慧型系統</vt:lpstr>
      <vt:lpstr>專家系統</vt:lpstr>
      <vt:lpstr>專家系統</vt:lpstr>
      <vt:lpstr>電腦下棋</vt:lpstr>
      <vt:lpstr>電腦下棋</vt:lpstr>
      <vt:lpstr>電腦下棋</vt:lpstr>
      <vt:lpstr>電腦下棋</vt:lpstr>
      <vt:lpstr>PowerPoint 簡報</vt:lpstr>
      <vt:lpstr>PowerPoint 簡報</vt:lpstr>
      <vt:lpstr>資訊擷取</vt:lpstr>
      <vt:lpstr>資訊擷取</vt:lpstr>
      <vt:lpstr>資訊擷取</vt:lpstr>
      <vt:lpstr>資訊擷取</vt:lpstr>
      <vt:lpstr>自然語言處理</vt:lpstr>
      <vt:lpstr>自然語言處理</vt:lpstr>
      <vt:lpstr>14-2機器學習和深度學習</vt:lpstr>
      <vt:lpstr>機器學習</vt:lpstr>
      <vt:lpstr>機器學習</vt:lpstr>
      <vt:lpstr>機器學習</vt:lpstr>
      <vt:lpstr>PowerPoint 簡報</vt:lpstr>
      <vt:lpstr>PowerPoint 簡報</vt:lpstr>
      <vt:lpstr>深度學習</vt:lpstr>
      <vt:lpstr>CNN-卷積神經網路</vt:lpstr>
      <vt:lpstr>卷積運算範例</vt:lpstr>
      <vt:lpstr>卷積運算範例</vt:lpstr>
      <vt:lpstr>池化層</vt:lpstr>
      <vt:lpstr>完整的CNN架構範例</vt:lpstr>
      <vt:lpstr>完整的CNN架構範例</vt:lpstr>
      <vt:lpstr>RNN</vt:lpstr>
      <vt:lpstr>RNN</vt:lpstr>
      <vt:lpstr>RNN 架構</vt:lpstr>
      <vt:lpstr>生成式AI</vt:lpstr>
      <vt:lpstr>利用生成對抗網路 產生圖片的示意圖</vt:lpstr>
      <vt:lpstr>PowerPoint 簡報</vt:lpstr>
      <vt:lpstr>PowerPoint 簡報</vt:lpstr>
      <vt:lpstr>14-3 電腦視覺及圖像識別</vt:lpstr>
      <vt:lpstr>14-3 電腦視覺及圖像識別</vt:lpstr>
      <vt:lpstr>如果有一天，電腦能夠判讀影像…</vt:lpstr>
      <vt:lpstr>如果有一天，電腦能夠判讀影像…</vt:lpstr>
      <vt:lpstr>PowerPoint 簡報</vt:lpstr>
      <vt:lpstr>14-3 電腦視覺及圖像識別</vt:lpstr>
      <vt:lpstr>14-3 電腦視覺及圖像識別</vt:lpstr>
      <vt:lpstr>14-3 電腦視覺及圖像識別</vt:lpstr>
      <vt:lpstr>電腦視覺的處理過程</vt:lpstr>
      <vt:lpstr>1. 潤飾</vt:lpstr>
      <vt:lpstr>2. 下標籤</vt:lpstr>
      <vt:lpstr>3. 群組化</vt:lpstr>
      <vt:lpstr>4. 解析</vt:lpstr>
      <vt:lpstr>5. 比對</vt:lpstr>
      <vt:lpstr>PowerPoint 簡報</vt:lpstr>
      <vt:lpstr>PowerPoint 簡報</vt:lpstr>
      <vt:lpstr>14-4 感測網路、物聯網及智慧聯網</vt:lpstr>
      <vt:lpstr>感測網路 (sensor network)</vt:lpstr>
      <vt:lpstr>感測網路 (sensor network)</vt:lpstr>
      <vt:lpstr>感測網路 (sensor network)</vt:lpstr>
      <vt:lpstr>感測網路 (sensor network)</vt:lpstr>
      <vt:lpstr>感測網路 (sensor network)</vt:lpstr>
      <vt:lpstr>感測網路 (sensor network)</vt:lpstr>
      <vt:lpstr>物聯網 (IoT)</vt:lpstr>
      <vt:lpstr>物聯網 (IoT)</vt:lpstr>
      <vt:lpstr>物聯網 (IoT)</vt:lpstr>
      <vt:lpstr>物聯網 (IoT)</vt:lpstr>
      <vt:lpstr>PowerPoint 簡報</vt:lpstr>
      <vt:lpstr>物聯網的應用</vt:lpstr>
      <vt:lpstr>物聯網的應用</vt:lpstr>
      <vt:lpstr>PowerPoint 簡報</vt:lpstr>
      <vt:lpstr>智慧電網</vt:lpstr>
      <vt:lpstr>智慧電網</vt:lpstr>
      <vt:lpstr>PowerPoint 簡報</vt:lpstr>
      <vt:lpstr>智慧電表</vt:lpstr>
      <vt:lpstr>PowerPoint 簡報</vt:lpstr>
      <vt:lpstr>PowerPoint 簡報</vt:lpstr>
      <vt:lpstr>PowerPoint 簡報</vt:lpstr>
      <vt:lpstr>PowerPoint 簡報</vt:lpstr>
    </vt:vector>
  </TitlesOfParts>
  <Company>FDZone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ox01ox01</dc:creator>
  <cp:lastModifiedBy>chwa</cp:lastModifiedBy>
  <cp:revision>208</cp:revision>
  <dcterms:created xsi:type="dcterms:W3CDTF">2015-04-21T01:58:17Z</dcterms:created>
  <dcterms:modified xsi:type="dcterms:W3CDTF">2024-06-05T03:24:35Z</dcterms:modified>
</cp:coreProperties>
</file>