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1" r:id="rId4"/>
    <p:sldId id="265" r:id="rId5"/>
    <p:sldId id="267" r:id="rId6"/>
    <p:sldId id="266" r:id="rId7"/>
    <p:sldId id="269" r:id="rId8"/>
    <p:sldId id="274" r:id="rId9"/>
    <p:sldId id="275" r:id="rId10"/>
    <p:sldId id="377" r:id="rId11"/>
    <p:sldId id="277" r:id="rId12"/>
    <p:sldId id="278" r:id="rId13"/>
    <p:sldId id="279" r:id="rId14"/>
    <p:sldId id="378" r:id="rId15"/>
    <p:sldId id="282" r:id="rId16"/>
    <p:sldId id="284" r:id="rId17"/>
    <p:sldId id="380" r:id="rId18"/>
    <p:sldId id="286" r:id="rId19"/>
    <p:sldId id="288" r:id="rId20"/>
    <p:sldId id="289" r:id="rId21"/>
    <p:sldId id="290" r:id="rId22"/>
    <p:sldId id="291" r:id="rId23"/>
    <p:sldId id="383" r:id="rId24"/>
    <p:sldId id="384" r:id="rId25"/>
    <p:sldId id="299" r:id="rId26"/>
    <p:sldId id="385" r:id="rId27"/>
    <p:sldId id="301" r:id="rId28"/>
    <p:sldId id="307" r:id="rId29"/>
    <p:sldId id="392" r:id="rId30"/>
    <p:sldId id="311" r:id="rId31"/>
    <p:sldId id="395" r:id="rId32"/>
    <p:sldId id="318" r:id="rId33"/>
    <p:sldId id="326" r:id="rId34"/>
    <p:sldId id="327" r:id="rId35"/>
    <p:sldId id="328" r:id="rId36"/>
    <p:sldId id="330" r:id="rId37"/>
    <p:sldId id="332" r:id="rId38"/>
    <p:sldId id="333" r:id="rId39"/>
    <p:sldId id="335" r:id="rId40"/>
    <p:sldId id="338" r:id="rId41"/>
    <p:sldId id="406" r:id="rId42"/>
    <p:sldId id="340" r:id="rId43"/>
    <p:sldId id="342" r:id="rId44"/>
    <p:sldId id="343" r:id="rId45"/>
    <p:sldId id="344" r:id="rId46"/>
    <p:sldId id="345" r:id="rId47"/>
    <p:sldId id="421" r:id="rId48"/>
    <p:sldId id="409" r:id="rId49"/>
    <p:sldId id="350" r:id="rId50"/>
    <p:sldId id="353" r:id="rId51"/>
    <p:sldId id="412" r:id="rId52"/>
    <p:sldId id="413" r:id="rId53"/>
    <p:sldId id="416" r:id="rId54"/>
    <p:sldId id="363" r:id="rId55"/>
    <p:sldId id="419" r:id="rId56"/>
    <p:sldId id="365" r:id="rId5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531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05E7C-6978-4FC9-BFFD-0161E78C6AC5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D39B5313-50E2-41EC-A0B4-F78B5793F8DD}">
      <dgm:prSet custT="1"/>
      <dgm:spPr/>
      <dgm:t>
        <a:bodyPr/>
        <a:lstStyle/>
        <a:p>
          <a:pPr rtl="0"/>
          <a:r>
            <a:rPr lang="zh-TW" alt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資料的重複與不一致</a:t>
          </a:r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1FDB5FA-F0CA-4C44-A9D7-D02D64F5CBE9}" type="parTrans" cxnId="{4497E93B-B5CA-4D60-98A6-46D6DA82C1B7}">
      <dgm:prSet/>
      <dgm:spPr/>
      <dgm:t>
        <a:bodyPr/>
        <a:lstStyle/>
        <a:p>
          <a:endParaRPr lang="zh-TW" altLang="en-US" sz="3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ED6E95-C416-4744-8C95-A7D6B11983CE}" type="sibTrans" cxnId="{4497E93B-B5CA-4D60-98A6-46D6DA82C1B7}">
      <dgm:prSet/>
      <dgm:spPr/>
      <dgm:t>
        <a:bodyPr/>
        <a:lstStyle/>
        <a:p>
          <a:endParaRPr lang="zh-TW" altLang="en-US" sz="3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CBBD44D-E619-459A-ABB3-A1BB732C1BB2}">
      <dgm:prSet custT="1"/>
      <dgm:spPr/>
      <dgm:t>
        <a:bodyPr/>
        <a:lstStyle/>
        <a:p>
          <a:pPr rtl="0"/>
          <a:r>
            <a: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資料難以存取</a:t>
          </a:r>
          <a:endParaRPr lang="zh-TW" altLang="en-US" sz="2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F836B5B-89F4-4A18-9E5B-BB8A782699B3}" type="parTrans" cxnId="{7BFAF48C-8D40-4E49-9889-0A17E70C593B}">
      <dgm:prSet/>
      <dgm:spPr/>
      <dgm:t>
        <a:bodyPr/>
        <a:lstStyle/>
        <a:p>
          <a:endParaRPr lang="zh-TW" altLang="en-US" sz="3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443B0F2-BC2D-4B42-8B8E-835C2EBD3AAA}" type="sibTrans" cxnId="{7BFAF48C-8D40-4E49-9889-0A17E70C593B}">
      <dgm:prSet/>
      <dgm:spPr/>
      <dgm:t>
        <a:bodyPr/>
        <a:lstStyle/>
        <a:p>
          <a:endParaRPr lang="zh-TW" altLang="en-US" sz="3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A6C986C-1452-4582-953B-B3F0B1D32DF2}">
      <dgm:prSet custT="1"/>
      <dgm:spPr/>
      <dgm:t>
        <a:bodyPr/>
        <a:lstStyle/>
        <a:p>
          <a:pPr rtl="0"/>
          <a:r>
            <a:rPr lang="zh-TW" altLang="en-US" sz="2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資料的限制難以修改</a:t>
          </a:r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054E8F-EC49-4464-BF18-00E99FF75031}" type="parTrans" cxnId="{8C176F48-AEEC-4356-8F53-553CC06FA2F4}">
      <dgm:prSet/>
      <dgm:spPr/>
      <dgm:t>
        <a:bodyPr/>
        <a:lstStyle/>
        <a:p>
          <a:endParaRPr lang="zh-TW" altLang="en-US" sz="3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FD0161C-F466-4E13-9ADA-0799F7D9CE77}" type="sibTrans" cxnId="{8C176F48-AEEC-4356-8F53-553CC06FA2F4}">
      <dgm:prSet/>
      <dgm:spPr/>
      <dgm:t>
        <a:bodyPr/>
        <a:lstStyle/>
        <a:p>
          <a:endParaRPr lang="zh-TW" altLang="en-US" sz="36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6F9F23-39BC-474D-ADC4-12323E2E97AB}" type="pres">
      <dgm:prSet presAssocID="{D1705E7C-6978-4FC9-BFFD-0161E78C6AC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36787ED-0331-41B6-8C25-EBC923295063}" type="pres">
      <dgm:prSet presAssocID="{D39B5313-50E2-41EC-A0B4-F78B5793F8D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E9387D-B49A-4AE2-8370-458DEECB421E}" type="pres">
      <dgm:prSet presAssocID="{55ED6E95-C416-4744-8C95-A7D6B11983CE}" presName="sibTrans" presStyleCnt="0"/>
      <dgm:spPr/>
    </dgm:pt>
    <dgm:pt modelId="{D189BFFB-C144-48C2-9969-63E83943EEEF}" type="pres">
      <dgm:prSet presAssocID="{1CBBD44D-E619-459A-ABB3-A1BB732C1BB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5A7E5B-AA83-46FF-BC39-0E066C4F0468}" type="pres">
      <dgm:prSet presAssocID="{F443B0F2-BC2D-4B42-8B8E-835C2EBD3AAA}" presName="sibTrans" presStyleCnt="0"/>
      <dgm:spPr/>
    </dgm:pt>
    <dgm:pt modelId="{00D3345A-D9DA-4A90-B425-712994287589}" type="pres">
      <dgm:prSet presAssocID="{AA6C986C-1452-4582-953B-B3F0B1D32DF2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BFAF48C-8D40-4E49-9889-0A17E70C593B}" srcId="{D1705E7C-6978-4FC9-BFFD-0161E78C6AC5}" destId="{1CBBD44D-E619-459A-ABB3-A1BB732C1BB2}" srcOrd="1" destOrd="0" parTransId="{CF836B5B-89F4-4A18-9E5B-BB8A782699B3}" sibTransId="{F443B0F2-BC2D-4B42-8B8E-835C2EBD3AAA}"/>
    <dgm:cxn modelId="{BEE01721-9B87-4289-AAC1-C8DDA6CF1CC8}" type="presOf" srcId="{1CBBD44D-E619-459A-ABB3-A1BB732C1BB2}" destId="{D189BFFB-C144-48C2-9969-63E83943EEEF}" srcOrd="0" destOrd="0" presId="urn:microsoft.com/office/officeart/2005/8/layout/default"/>
    <dgm:cxn modelId="{DA46027C-C39C-4F04-A754-1DDA9ADD5FEC}" type="presOf" srcId="{D39B5313-50E2-41EC-A0B4-F78B5793F8DD}" destId="{A36787ED-0331-41B6-8C25-EBC923295063}" srcOrd="0" destOrd="0" presId="urn:microsoft.com/office/officeart/2005/8/layout/default"/>
    <dgm:cxn modelId="{8C176F48-AEEC-4356-8F53-553CC06FA2F4}" srcId="{D1705E7C-6978-4FC9-BFFD-0161E78C6AC5}" destId="{AA6C986C-1452-4582-953B-B3F0B1D32DF2}" srcOrd="2" destOrd="0" parTransId="{5B054E8F-EC49-4464-BF18-00E99FF75031}" sibTransId="{FFD0161C-F466-4E13-9ADA-0799F7D9CE77}"/>
    <dgm:cxn modelId="{D2288992-69FB-4401-9935-D3D0FBF81604}" type="presOf" srcId="{D1705E7C-6978-4FC9-BFFD-0161E78C6AC5}" destId="{806F9F23-39BC-474D-ADC4-12323E2E97AB}" srcOrd="0" destOrd="0" presId="urn:microsoft.com/office/officeart/2005/8/layout/default"/>
    <dgm:cxn modelId="{4497E93B-B5CA-4D60-98A6-46D6DA82C1B7}" srcId="{D1705E7C-6978-4FC9-BFFD-0161E78C6AC5}" destId="{D39B5313-50E2-41EC-A0B4-F78B5793F8DD}" srcOrd="0" destOrd="0" parTransId="{C1FDB5FA-F0CA-4C44-A9D7-D02D64F5CBE9}" sibTransId="{55ED6E95-C416-4744-8C95-A7D6B11983CE}"/>
    <dgm:cxn modelId="{6304611C-B554-4B10-BF3D-023722D96B7C}" type="presOf" srcId="{AA6C986C-1452-4582-953B-B3F0B1D32DF2}" destId="{00D3345A-D9DA-4A90-B425-712994287589}" srcOrd="0" destOrd="0" presId="urn:microsoft.com/office/officeart/2005/8/layout/default"/>
    <dgm:cxn modelId="{8434D0F6-90AD-498C-9443-52E47ADC7E7C}" type="presParOf" srcId="{806F9F23-39BC-474D-ADC4-12323E2E97AB}" destId="{A36787ED-0331-41B6-8C25-EBC923295063}" srcOrd="0" destOrd="0" presId="urn:microsoft.com/office/officeart/2005/8/layout/default"/>
    <dgm:cxn modelId="{50E209D8-5AF4-49AA-BFE0-3DF715190953}" type="presParOf" srcId="{806F9F23-39BC-474D-ADC4-12323E2E97AB}" destId="{0AE9387D-B49A-4AE2-8370-458DEECB421E}" srcOrd="1" destOrd="0" presId="urn:microsoft.com/office/officeart/2005/8/layout/default"/>
    <dgm:cxn modelId="{A8416DBD-5858-4F51-BCB0-09751956C966}" type="presParOf" srcId="{806F9F23-39BC-474D-ADC4-12323E2E97AB}" destId="{D189BFFB-C144-48C2-9969-63E83943EEEF}" srcOrd="2" destOrd="0" presId="urn:microsoft.com/office/officeart/2005/8/layout/default"/>
    <dgm:cxn modelId="{23221838-36D3-44A7-8B64-2BB9BF6F7A8E}" type="presParOf" srcId="{806F9F23-39BC-474D-ADC4-12323E2E97AB}" destId="{585A7E5B-AA83-46FF-BC39-0E066C4F0468}" srcOrd="3" destOrd="0" presId="urn:microsoft.com/office/officeart/2005/8/layout/default"/>
    <dgm:cxn modelId="{1E51F04D-B2AA-4ED8-9575-F13111B1E218}" type="presParOf" srcId="{806F9F23-39BC-474D-ADC4-12323E2E97AB}" destId="{00D3345A-D9DA-4A90-B425-71299428758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705E7C-6978-4FC9-BFFD-0161E78C6AC5}" type="doc">
      <dgm:prSet loTypeId="urn:microsoft.com/office/officeart/2005/8/layout/hList6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6E35840-9A09-4AF9-A38B-2DF9CBCFAEDA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資料異動的一致性</a:t>
          </a:r>
          <a:endParaRPr lang="zh-TW" sz="32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95AA96-B3F8-408E-8989-69FE07708A96}" type="parTrans" cxnId="{F8317029-45C9-48EF-84F3-32FE7CEA143F}">
      <dgm:prSet/>
      <dgm:spPr/>
      <dgm:t>
        <a:bodyPr/>
        <a:lstStyle/>
        <a:p>
          <a:endParaRPr lang="zh-TW" altLang="en-US" sz="4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534F4ED-FDB9-4EF5-8BFB-8CD1853849C5}" type="sibTrans" cxnId="{F8317029-45C9-48EF-84F3-32FE7CEA143F}">
      <dgm:prSet/>
      <dgm:spPr/>
      <dgm:t>
        <a:bodyPr/>
        <a:lstStyle/>
        <a:p>
          <a:endParaRPr lang="zh-TW" altLang="en-US" sz="4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7ACD83-AEFD-4593-8BCF-98F708E4A957}">
      <dgm:prSet custT="1"/>
      <dgm:spPr/>
      <dgm:t>
        <a:bodyPr/>
        <a:lstStyle/>
        <a:p>
          <a:pPr rtl="0"/>
          <a:r>
            <a:rPr lang="zh-TW" altLang="en-US" sz="32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併行存取資料的錯誤</a:t>
          </a:r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491C78B-89C2-43EC-8AE1-B4095853FDFC}" type="parTrans" cxnId="{2C86666E-EF72-4043-8877-017BF6D063AC}">
      <dgm:prSet/>
      <dgm:spPr/>
      <dgm:t>
        <a:bodyPr/>
        <a:lstStyle/>
        <a:p>
          <a:endParaRPr lang="zh-TW" altLang="en-US" sz="4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AF2FD4-FBB1-46AE-A703-9CEF36F09DA8}" type="sibTrans" cxnId="{2C86666E-EF72-4043-8877-017BF6D063AC}">
      <dgm:prSet/>
      <dgm:spPr/>
      <dgm:t>
        <a:bodyPr/>
        <a:lstStyle/>
        <a:p>
          <a:endParaRPr lang="zh-TW" altLang="en-US" sz="4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08AED02-3617-4AC1-BD0A-A52927AD4F7B}">
      <dgm:prSet custT="1"/>
      <dgm:spPr/>
      <dgm:t>
        <a:bodyPr/>
        <a:lstStyle/>
        <a:p>
          <a:pPr rtl="0"/>
          <a:r>
            <a:rPr lang="zh-TW" altLang="en-US" sz="32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安全控管的困難</a:t>
          </a:r>
          <a:endParaRPr lang="zh-TW" altLang="en-US" sz="32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7F81DC9-0488-4BAC-8E67-91AF4F427A48}" type="parTrans" cxnId="{55E951AD-7C19-4A2D-B720-75598B3BB40D}">
      <dgm:prSet/>
      <dgm:spPr/>
      <dgm:t>
        <a:bodyPr/>
        <a:lstStyle/>
        <a:p>
          <a:endParaRPr lang="zh-TW" altLang="en-US" sz="4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7B83D8-8418-40A5-807B-202C0CDF64B1}" type="sibTrans" cxnId="{55E951AD-7C19-4A2D-B720-75598B3BB40D}">
      <dgm:prSet/>
      <dgm:spPr/>
      <dgm:t>
        <a:bodyPr/>
        <a:lstStyle/>
        <a:p>
          <a:endParaRPr lang="zh-TW" altLang="en-US" sz="4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50C61C5-577E-4323-8644-22F4891E63A9}" type="pres">
      <dgm:prSet presAssocID="{D1705E7C-6978-4FC9-BFFD-0161E78C6AC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46767DA-9ED3-42A7-951B-5564CA98E94F}" type="pres">
      <dgm:prSet presAssocID="{36E35840-9A09-4AF9-A38B-2DF9CBCFAED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0BBB263-8A59-480D-9A88-9959DA94B14A}" type="pres">
      <dgm:prSet presAssocID="{8534F4ED-FDB9-4EF5-8BFB-8CD1853849C5}" presName="sibTrans" presStyleCnt="0"/>
      <dgm:spPr/>
    </dgm:pt>
    <dgm:pt modelId="{5A6EA645-7DC9-427F-A2D7-0AD227A09664}" type="pres">
      <dgm:prSet presAssocID="{5D7ACD83-AEFD-4593-8BCF-98F708E4A95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0FF549-31EB-4E3F-A5E5-819C8B6D6D38}" type="pres">
      <dgm:prSet presAssocID="{56AF2FD4-FBB1-46AE-A703-9CEF36F09DA8}" presName="sibTrans" presStyleCnt="0"/>
      <dgm:spPr/>
    </dgm:pt>
    <dgm:pt modelId="{62CB8FE7-A391-46C7-AE18-5FE87655C389}" type="pres">
      <dgm:prSet presAssocID="{408AED02-3617-4AC1-BD0A-A52927AD4F7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C86666E-EF72-4043-8877-017BF6D063AC}" srcId="{D1705E7C-6978-4FC9-BFFD-0161E78C6AC5}" destId="{5D7ACD83-AEFD-4593-8BCF-98F708E4A957}" srcOrd="1" destOrd="0" parTransId="{E491C78B-89C2-43EC-8AE1-B4095853FDFC}" sibTransId="{56AF2FD4-FBB1-46AE-A703-9CEF36F09DA8}"/>
    <dgm:cxn modelId="{F8317029-45C9-48EF-84F3-32FE7CEA143F}" srcId="{D1705E7C-6978-4FC9-BFFD-0161E78C6AC5}" destId="{36E35840-9A09-4AF9-A38B-2DF9CBCFAEDA}" srcOrd="0" destOrd="0" parTransId="{5D95AA96-B3F8-408E-8989-69FE07708A96}" sibTransId="{8534F4ED-FDB9-4EF5-8BFB-8CD1853849C5}"/>
    <dgm:cxn modelId="{D0447E58-7E8B-4829-8F03-B28F8106BA18}" type="presOf" srcId="{408AED02-3617-4AC1-BD0A-A52927AD4F7B}" destId="{62CB8FE7-A391-46C7-AE18-5FE87655C389}" srcOrd="0" destOrd="0" presId="urn:microsoft.com/office/officeart/2005/8/layout/hList6"/>
    <dgm:cxn modelId="{D4ECADDD-1258-4EC3-A458-B4694D95A595}" type="presOf" srcId="{36E35840-9A09-4AF9-A38B-2DF9CBCFAEDA}" destId="{A46767DA-9ED3-42A7-951B-5564CA98E94F}" srcOrd="0" destOrd="0" presId="urn:microsoft.com/office/officeart/2005/8/layout/hList6"/>
    <dgm:cxn modelId="{55E951AD-7C19-4A2D-B720-75598B3BB40D}" srcId="{D1705E7C-6978-4FC9-BFFD-0161E78C6AC5}" destId="{408AED02-3617-4AC1-BD0A-A52927AD4F7B}" srcOrd="2" destOrd="0" parTransId="{67F81DC9-0488-4BAC-8E67-91AF4F427A48}" sibTransId="{E87B83D8-8418-40A5-807B-202C0CDF64B1}"/>
    <dgm:cxn modelId="{BEE05EF9-D5AD-407A-9A1A-7B10699CC7B8}" type="presOf" srcId="{D1705E7C-6978-4FC9-BFFD-0161E78C6AC5}" destId="{050C61C5-577E-4323-8644-22F4891E63A9}" srcOrd="0" destOrd="0" presId="urn:microsoft.com/office/officeart/2005/8/layout/hList6"/>
    <dgm:cxn modelId="{71908103-C25C-476D-8B65-7F1A2EC7130E}" type="presOf" srcId="{5D7ACD83-AEFD-4593-8BCF-98F708E4A957}" destId="{5A6EA645-7DC9-427F-A2D7-0AD227A09664}" srcOrd="0" destOrd="0" presId="urn:microsoft.com/office/officeart/2005/8/layout/hList6"/>
    <dgm:cxn modelId="{21F108EF-527B-43C7-AC9F-5D242877F36B}" type="presParOf" srcId="{050C61C5-577E-4323-8644-22F4891E63A9}" destId="{A46767DA-9ED3-42A7-951B-5564CA98E94F}" srcOrd="0" destOrd="0" presId="urn:microsoft.com/office/officeart/2005/8/layout/hList6"/>
    <dgm:cxn modelId="{84A8575B-6989-4E3C-A4D9-72C27403F832}" type="presParOf" srcId="{050C61C5-577E-4323-8644-22F4891E63A9}" destId="{10BBB263-8A59-480D-9A88-9959DA94B14A}" srcOrd="1" destOrd="0" presId="urn:microsoft.com/office/officeart/2005/8/layout/hList6"/>
    <dgm:cxn modelId="{426FF84C-244C-4B2A-8205-209A912CA65E}" type="presParOf" srcId="{050C61C5-577E-4323-8644-22F4891E63A9}" destId="{5A6EA645-7DC9-427F-A2D7-0AD227A09664}" srcOrd="2" destOrd="0" presId="urn:microsoft.com/office/officeart/2005/8/layout/hList6"/>
    <dgm:cxn modelId="{4296042F-278B-43BF-B2CD-0B2512890B69}" type="presParOf" srcId="{050C61C5-577E-4323-8644-22F4891E63A9}" destId="{E10FF549-31EB-4E3F-A5E5-819C8B6D6D38}" srcOrd="3" destOrd="0" presId="urn:microsoft.com/office/officeart/2005/8/layout/hList6"/>
    <dgm:cxn modelId="{2523DE97-ED9F-4F87-8CAB-F54E626DBD3C}" type="presParOf" srcId="{050C61C5-577E-4323-8644-22F4891E63A9}" destId="{62CB8FE7-A391-46C7-AE18-5FE87655C38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05E7C-6978-4FC9-BFFD-0161E78C6AC5}" type="doc">
      <dgm:prSet loTypeId="urn:microsoft.com/office/officeart/2005/8/layout/vList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0E4F7B74-7D0E-4F75-93FA-C0594B073826}">
      <dgm:prSet custT="1"/>
      <dgm:spPr/>
      <dgm:t>
        <a:bodyPr/>
        <a:lstStyle/>
        <a:p>
          <a:pPr algn="ctr" rtl="0"/>
          <a:r>
            <a:rPr 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查詢處理模組</a:t>
          </a:r>
          <a:endParaRPr lang="zh-TW" sz="3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FA5588A-50AB-41DD-9E5C-2FF4808D957C}" type="parTrans" cxnId="{58A337A7-4CA1-4A7D-9A2C-153725141906}">
      <dgm:prSet/>
      <dgm:spPr/>
      <dgm:t>
        <a:bodyPr/>
        <a:lstStyle/>
        <a:p>
          <a:pPr algn="ctr"/>
          <a:endParaRPr lang="zh-TW" altLang="en-US" sz="4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489AA3-2188-4486-9619-C6EA36CB4293}" type="sibTrans" cxnId="{58A337A7-4CA1-4A7D-9A2C-153725141906}">
      <dgm:prSet/>
      <dgm:spPr/>
      <dgm:t>
        <a:bodyPr/>
        <a:lstStyle/>
        <a:p>
          <a:pPr algn="ctr"/>
          <a:endParaRPr lang="zh-TW" altLang="en-US" sz="4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BA88CB0-7223-4D30-94F1-04D09463AE4B}">
      <dgm:prSet custT="1"/>
      <dgm:spPr/>
      <dgm:t>
        <a:bodyPr/>
        <a:lstStyle/>
        <a:p>
          <a:pPr algn="ctr" rtl="0"/>
          <a:r>
            <a:rPr lang="zh-TW" sz="3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儲存處理模組</a:t>
          </a:r>
          <a:endParaRPr lang="zh-TW" sz="3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602B44-35CD-48AE-9D04-3E5295E495A0}" type="parTrans" cxnId="{0ADAB545-B471-4D22-8945-85ABEF9CD817}">
      <dgm:prSet/>
      <dgm:spPr/>
      <dgm:t>
        <a:bodyPr/>
        <a:lstStyle/>
        <a:p>
          <a:pPr algn="ctr"/>
          <a:endParaRPr lang="zh-TW" altLang="en-US" sz="4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F64D23-22E4-47FF-AF94-0AD1730E0088}" type="sibTrans" cxnId="{0ADAB545-B471-4D22-8945-85ABEF9CD817}">
      <dgm:prSet/>
      <dgm:spPr/>
      <dgm:t>
        <a:bodyPr/>
        <a:lstStyle/>
        <a:p>
          <a:pPr algn="ctr"/>
          <a:endParaRPr lang="zh-TW" altLang="en-US" sz="4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4D7B5E8-2C1A-467C-B8BC-E5A541F7856A}" type="pres">
      <dgm:prSet presAssocID="{D1705E7C-6978-4FC9-BFFD-0161E78C6AC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95D5751-D044-4FC7-9C55-FB027A0A9477}" type="pres">
      <dgm:prSet presAssocID="{0E4F7B74-7D0E-4F75-93FA-C0594B07382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4803C58-8845-4A4D-9EC7-889324C8B131}" type="pres">
      <dgm:prSet presAssocID="{FC489AA3-2188-4486-9619-C6EA36CB4293}" presName="spacer" presStyleCnt="0"/>
      <dgm:spPr/>
    </dgm:pt>
    <dgm:pt modelId="{F9ADF75C-85B7-4AD6-B2BE-3445FAC53D01}" type="pres">
      <dgm:prSet presAssocID="{7BA88CB0-7223-4D30-94F1-04D09463AE4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ADAB545-B471-4D22-8945-85ABEF9CD817}" srcId="{D1705E7C-6978-4FC9-BFFD-0161E78C6AC5}" destId="{7BA88CB0-7223-4D30-94F1-04D09463AE4B}" srcOrd="1" destOrd="0" parTransId="{B0602B44-35CD-48AE-9D04-3E5295E495A0}" sibTransId="{37F64D23-22E4-47FF-AF94-0AD1730E0088}"/>
    <dgm:cxn modelId="{0096F358-A950-43CC-AE68-D71795DA10FE}" type="presOf" srcId="{7BA88CB0-7223-4D30-94F1-04D09463AE4B}" destId="{F9ADF75C-85B7-4AD6-B2BE-3445FAC53D01}" srcOrd="0" destOrd="0" presId="urn:microsoft.com/office/officeart/2005/8/layout/vList2"/>
    <dgm:cxn modelId="{A65E1832-764C-418B-8C7C-9188E40951B1}" type="presOf" srcId="{D1705E7C-6978-4FC9-BFFD-0161E78C6AC5}" destId="{A4D7B5E8-2C1A-467C-B8BC-E5A541F7856A}" srcOrd="0" destOrd="0" presId="urn:microsoft.com/office/officeart/2005/8/layout/vList2"/>
    <dgm:cxn modelId="{58A337A7-4CA1-4A7D-9A2C-153725141906}" srcId="{D1705E7C-6978-4FC9-BFFD-0161E78C6AC5}" destId="{0E4F7B74-7D0E-4F75-93FA-C0594B073826}" srcOrd="0" destOrd="0" parTransId="{1FA5588A-50AB-41DD-9E5C-2FF4808D957C}" sibTransId="{FC489AA3-2188-4486-9619-C6EA36CB4293}"/>
    <dgm:cxn modelId="{BD2FF06A-A0E8-4AB1-9DDD-80C45EC5525B}" type="presOf" srcId="{0E4F7B74-7D0E-4F75-93FA-C0594B073826}" destId="{895D5751-D044-4FC7-9C55-FB027A0A9477}" srcOrd="0" destOrd="0" presId="urn:microsoft.com/office/officeart/2005/8/layout/vList2"/>
    <dgm:cxn modelId="{67F09C23-5D88-4319-90F9-342FF758E990}" type="presParOf" srcId="{A4D7B5E8-2C1A-467C-B8BC-E5A541F7856A}" destId="{895D5751-D044-4FC7-9C55-FB027A0A9477}" srcOrd="0" destOrd="0" presId="urn:microsoft.com/office/officeart/2005/8/layout/vList2"/>
    <dgm:cxn modelId="{8A5AB2A0-2711-4176-9701-738C6313D771}" type="presParOf" srcId="{A4D7B5E8-2C1A-467C-B8BC-E5A541F7856A}" destId="{54803C58-8845-4A4D-9EC7-889324C8B131}" srcOrd="1" destOrd="0" presId="urn:microsoft.com/office/officeart/2005/8/layout/vList2"/>
    <dgm:cxn modelId="{685BEA34-498E-4C64-A5DF-96694872FAC8}" type="presParOf" srcId="{A4D7B5E8-2C1A-467C-B8BC-E5A541F7856A}" destId="{F9ADF75C-85B7-4AD6-B2BE-3445FAC53D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0CD3AA-97FD-4CCB-B619-A1606950DE40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zh-TW" altLang="en-US"/>
        </a:p>
      </dgm:t>
    </dgm:pt>
    <dgm:pt modelId="{8F07D7D7-3290-4FF9-83DB-ADD8825DDA02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資料定義語言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(Data Definition Language 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；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DDL)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0E811D-8E9F-445E-813C-A7CD24442620}" type="parTrans" cxnId="{AEF9EF0B-3D74-47B4-B5B1-09F402820C3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7799D6-2A69-43B5-B0A0-6B3BC9F7B3EF}" type="sibTrans" cxnId="{AEF9EF0B-3D74-47B4-B5B1-09F402820C3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18E4567-B089-4041-B8FA-FF94C06207EB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資料處理語言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(Data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Manipulation Language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；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DML)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0BDA51-3744-4911-8ABA-D9DBC6C8D2F2}" type="parTrans" cxnId="{E166F731-84E0-435D-83B5-08915004B73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E44BD1-296A-4C2B-8276-C7C074F1C54D}" type="sibTrans" cxnId="{E166F731-84E0-435D-83B5-08915004B73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C6088DF-54DC-4CAB-8862-EAD08253EBCB}" type="pres">
      <dgm:prSet presAssocID="{D90CD3AA-97FD-4CCB-B619-A1606950DE4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375209C-03D2-497B-B46F-DFC738004745}" type="pres">
      <dgm:prSet presAssocID="{8F07D7D7-3290-4FF9-83DB-ADD8825DDA0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453B67-5E1C-4EF6-B00B-C7C2C387EA88}" type="pres">
      <dgm:prSet presAssocID="{007799D6-2A69-43B5-B0A0-6B3BC9F7B3EF}" presName="spacer" presStyleCnt="0"/>
      <dgm:spPr/>
    </dgm:pt>
    <dgm:pt modelId="{8EF5684A-1AB7-45A9-9016-F2C32EB1EABC}" type="pres">
      <dgm:prSet presAssocID="{318E4567-B089-4041-B8FA-FF94C06207E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EF9EF0B-3D74-47B4-B5B1-09F402820C34}" srcId="{D90CD3AA-97FD-4CCB-B619-A1606950DE40}" destId="{8F07D7D7-3290-4FF9-83DB-ADD8825DDA02}" srcOrd="0" destOrd="0" parTransId="{800E811D-8E9F-445E-813C-A7CD24442620}" sibTransId="{007799D6-2A69-43B5-B0A0-6B3BC9F7B3EF}"/>
    <dgm:cxn modelId="{9FFFD767-4ACE-4B2E-BD28-0D085A4DDE7E}" type="presOf" srcId="{D90CD3AA-97FD-4CCB-B619-A1606950DE40}" destId="{9C6088DF-54DC-4CAB-8862-EAD08253EBCB}" srcOrd="0" destOrd="0" presId="urn:microsoft.com/office/officeart/2005/8/layout/vList2"/>
    <dgm:cxn modelId="{31DC427C-70C1-4316-96BC-20A563C686D8}" type="presOf" srcId="{318E4567-B089-4041-B8FA-FF94C06207EB}" destId="{8EF5684A-1AB7-45A9-9016-F2C32EB1EABC}" srcOrd="0" destOrd="0" presId="urn:microsoft.com/office/officeart/2005/8/layout/vList2"/>
    <dgm:cxn modelId="{E166F731-84E0-435D-83B5-08915004B732}" srcId="{D90CD3AA-97FD-4CCB-B619-A1606950DE40}" destId="{318E4567-B089-4041-B8FA-FF94C06207EB}" srcOrd="1" destOrd="0" parTransId="{800BDA51-3744-4911-8ABA-D9DBC6C8D2F2}" sibTransId="{D4E44BD1-296A-4C2B-8276-C7C074F1C54D}"/>
    <dgm:cxn modelId="{A18ACD10-9C0A-4451-B50F-DA768BA90E6E}" type="presOf" srcId="{8F07D7D7-3290-4FF9-83DB-ADD8825DDA02}" destId="{D375209C-03D2-497B-B46F-DFC738004745}" srcOrd="0" destOrd="0" presId="urn:microsoft.com/office/officeart/2005/8/layout/vList2"/>
    <dgm:cxn modelId="{40641EB0-E606-45C8-AAA4-4F06DC4AD5BB}" type="presParOf" srcId="{9C6088DF-54DC-4CAB-8862-EAD08253EBCB}" destId="{D375209C-03D2-497B-B46F-DFC738004745}" srcOrd="0" destOrd="0" presId="urn:microsoft.com/office/officeart/2005/8/layout/vList2"/>
    <dgm:cxn modelId="{8760A208-EEF4-4235-A762-68C9159CC82F}" type="presParOf" srcId="{9C6088DF-54DC-4CAB-8862-EAD08253EBCB}" destId="{3D453B67-5E1C-4EF6-B00B-C7C2C387EA88}" srcOrd="1" destOrd="0" presId="urn:microsoft.com/office/officeart/2005/8/layout/vList2"/>
    <dgm:cxn modelId="{8BAE2F78-6FE5-4E4B-8AF5-193438B4B30D}" type="presParOf" srcId="{9C6088DF-54DC-4CAB-8862-EAD08253EBCB}" destId="{8EF5684A-1AB7-45A9-9016-F2C32EB1EAB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7F999D-DD54-4D53-87C6-0ADF2F869D11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zh-TW" altLang="en-US"/>
        </a:p>
      </dgm:t>
    </dgm:pt>
    <dgm:pt modelId="{93919EF8-5560-4E8C-8BD4-57DC8B3C6CC8}">
      <dgm:prSet custT="1"/>
      <dgm:spPr/>
      <dgm:t>
        <a:bodyPr/>
        <a:lstStyle/>
        <a:p>
          <a:pPr algn="just" rtl="0"/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「主鍵」是定義在某一個表格上，它可以由一個屬性或多個屬性所構成，這個</a:t>
          </a:r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或這些</a:t>
          </a:r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屬性能成為主鍵的條件，是在任何情況下，它們的屬性值在整個表格裡都不會重複。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2D397D-5B1C-481E-A4C9-3AF3E8F0E712}" type="parTrans" cxnId="{277CD5B5-39AB-4401-8E0D-3F6B426FBCCE}">
      <dgm:prSet/>
      <dgm:spPr/>
      <dgm:t>
        <a:bodyPr/>
        <a:lstStyle/>
        <a:p>
          <a:pPr algn="just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0104D41-3584-4CEB-AD9E-3539387C950F}" type="sibTrans" cxnId="{277CD5B5-39AB-4401-8E0D-3F6B426FBCCE}">
      <dgm:prSet/>
      <dgm:spPr/>
      <dgm:t>
        <a:bodyPr/>
        <a:lstStyle/>
        <a:p>
          <a:pPr algn="just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138EE1-010E-4B1E-98B6-D8C2FC23FC9C}">
      <dgm:prSet/>
      <dgm:spPr/>
      <dgm:t>
        <a:bodyPr/>
        <a:lstStyle/>
        <a:p>
          <a:pPr algn="just"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「外來鍵」雖然也是定義在某一個表格上，但它卻表示了和另一個表格之間的「從屬」關係。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339959A-B2E2-4340-A39E-8E1A6FE151F4}" type="parTrans" cxnId="{D23E4F69-F2AB-4628-80C2-96545DD90DFB}">
      <dgm:prSet/>
      <dgm:spPr/>
      <dgm:t>
        <a:bodyPr/>
        <a:lstStyle/>
        <a:p>
          <a:pPr algn="just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7A5953-FAAB-4DF3-AA32-665436210A74}" type="sibTrans" cxnId="{D23E4F69-F2AB-4628-80C2-96545DD90DFB}">
      <dgm:prSet/>
      <dgm:spPr/>
      <dgm:t>
        <a:bodyPr/>
        <a:lstStyle/>
        <a:p>
          <a:pPr algn="just"/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B41EDC7-F84D-4EA6-A244-C8132BCEE936}" type="pres">
      <dgm:prSet presAssocID="{3F7F999D-DD54-4D53-87C6-0ADF2F869D1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65F69EC8-0C5F-4D97-A4AD-6DD2915B39CF}" type="pres">
      <dgm:prSet presAssocID="{93919EF8-5560-4E8C-8BD4-57DC8B3C6CC8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521C6E-E1CA-4FE5-B18F-5A040F81FDF9}" type="pres">
      <dgm:prSet presAssocID="{10104D41-3584-4CEB-AD9E-3539387C950F}" presName="sibTrans" presStyleCnt="0"/>
      <dgm:spPr/>
    </dgm:pt>
    <dgm:pt modelId="{C5495094-1A72-4638-A23D-8F7EFE22CB4F}" type="pres">
      <dgm:prSet presAssocID="{F9138EE1-010E-4B1E-98B6-D8C2FC23FC9C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EEEE669-9589-41DC-8E81-52578E36BCED}" type="presOf" srcId="{93919EF8-5560-4E8C-8BD4-57DC8B3C6CC8}" destId="{65F69EC8-0C5F-4D97-A4AD-6DD2915B39CF}" srcOrd="0" destOrd="0" presId="urn:microsoft.com/office/officeart/2005/8/layout/default"/>
    <dgm:cxn modelId="{4A1D9A90-9BD5-4853-9635-5D7C65E9D926}" type="presOf" srcId="{3F7F999D-DD54-4D53-87C6-0ADF2F869D11}" destId="{6B41EDC7-F84D-4EA6-A244-C8132BCEE936}" srcOrd="0" destOrd="0" presId="urn:microsoft.com/office/officeart/2005/8/layout/default"/>
    <dgm:cxn modelId="{277CD5B5-39AB-4401-8E0D-3F6B426FBCCE}" srcId="{3F7F999D-DD54-4D53-87C6-0ADF2F869D11}" destId="{93919EF8-5560-4E8C-8BD4-57DC8B3C6CC8}" srcOrd="0" destOrd="0" parTransId="{C42D397D-5B1C-481E-A4C9-3AF3E8F0E712}" sibTransId="{10104D41-3584-4CEB-AD9E-3539387C950F}"/>
    <dgm:cxn modelId="{6B7A6315-3959-466B-832B-96F326880DD0}" type="presOf" srcId="{F9138EE1-010E-4B1E-98B6-D8C2FC23FC9C}" destId="{C5495094-1A72-4638-A23D-8F7EFE22CB4F}" srcOrd="0" destOrd="0" presId="urn:microsoft.com/office/officeart/2005/8/layout/default"/>
    <dgm:cxn modelId="{D23E4F69-F2AB-4628-80C2-96545DD90DFB}" srcId="{3F7F999D-DD54-4D53-87C6-0ADF2F869D11}" destId="{F9138EE1-010E-4B1E-98B6-D8C2FC23FC9C}" srcOrd="1" destOrd="0" parTransId="{9339959A-B2E2-4340-A39E-8E1A6FE151F4}" sibTransId="{7E7A5953-FAAB-4DF3-AA32-665436210A74}"/>
    <dgm:cxn modelId="{D66E6037-870F-4775-A71A-10E2E38AC656}" type="presParOf" srcId="{6B41EDC7-F84D-4EA6-A244-C8132BCEE936}" destId="{65F69EC8-0C5F-4D97-A4AD-6DD2915B39CF}" srcOrd="0" destOrd="0" presId="urn:microsoft.com/office/officeart/2005/8/layout/default"/>
    <dgm:cxn modelId="{E9C00A42-47FE-4220-A89A-3D3F40126431}" type="presParOf" srcId="{6B41EDC7-F84D-4EA6-A244-C8132BCEE936}" destId="{9E521C6E-E1CA-4FE5-B18F-5A040F81FDF9}" srcOrd="1" destOrd="0" presId="urn:microsoft.com/office/officeart/2005/8/layout/default"/>
    <dgm:cxn modelId="{0C9DC40F-983E-46E1-9480-EE711542AD10}" type="presParOf" srcId="{6B41EDC7-F84D-4EA6-A244-C8132BCEE936}" destId="{C5495094-1A72-4638-A23D-8F7EFE22CB4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787ED-0331-41B6-8C25-EBC923295063}">
      <dsp:nvSpPr>
        <dsp:cNvPr id="0" name=""/>
        <dsp:cNvSpPr/>
      </dsp:nvSpPr>
      <dsp:spPr>
        <a:xfrm>
          <a:off x="0" y="415798"/>
          <a:ext cx="2461210" cy="147672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資料的重複與不一致</a:t>
          </a:r>
          <a:endParaRPr lang="zh-TW" altLang="en-US" sz="2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415798"/>
        <a:ext cx="2461210" cy="1476726"/>
      </dsp:txXfrm>
    </dsp:sp>
    <dsp:sp modelId="{D189BFFB-C144-48C2-9969-63E83943EEEF}">
      <dsp:nvSpPr>
        <dsp:cNvPr id="0" name=""/>
        <dsp:cNvSpPr/>
      </dsp:nvSpPr>
      <dsp:spPr>
        <a:xfrm>
          <a:off x="2707332" y="415798"/>
          <a:ext cx="2461210" cy="1476726"/>
        </a:xfrm>
        <a:prstGeom prst="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資料難以存取</a:t>
          </a:r>
          <a:endParaRPr lang="zh-TW" altLang="en-US" sz="2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07332" y="415798"/>
        <a:ext cx="2461210" cy="1476726"/>
      </dsp:txXfrm>
    </dsp:sp>
    <dsp:sp modelId="{00D3345A-D9DA-4A90-B425-712994287589}">
      <dsp:nvSpPr>
        <dsp:cNvPr id="0" name=""/>
        <dsp:cNvSpPr/>
      </dsp:nvSpPr>
      <dsp:spPr>
        <a:xfrm>
          <a:off x="5414664" y="415798"/>
          <a:ext cx="2461210" cy="1476726"/>
        </a:xfrm>
        <a:prstGeom prst="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資料的限制難以修改</a:t>
          </a:r>
          <a:endParaRPr lang="zh-TW" altLang="en-US" sz="2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14664" y="415798"/>
        <a:ext cx="2461210" cy="1476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767DA-9ED3-42A7-951B-5564CA98E94F}">
      <dsp:nvSpPr>
        <dsp:cNvPr id="0" name=""/>
        <dsp:cNvSpPr/>
      </dsp:nvSpPr>
      <dsp:spPr>
        <a:xfrm rot="16200000">
          <a:off x="96633" y="-95671"/>
          <a:ext cx="2308324" cy="2499667"/>
        </a:xfrm>
        <a:prstGeom prst="flowChartManualOperati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資料異動的一致性</a:t>
          </a:r>
          <a:endParaRPr lang="zh-TW" sz="3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5400000">
        <a:off x="962" y="461665"/>
        <a:ext cx="2499667" cy="1384994"/>
      </dsp:txXfrm>
    </dsp:sp>
    <dsp:sp modelId="{5A6EA645-7DC9-427F-A2D7-0AD227A09664}">
      <dsp:nvSpPr>
        <dsp:cNvPr id="0" name=""/>
        <dsp:cNvSpPr/>
      </dsp:nvSpPr>
      <dsp:spPr>
        <a:xfrm rot="16200000">
          <a:off x="2783775" y="-95671"/>
          <a:ext cx="2308324" cy="2499667"/>
        </a:xfrm>
        <a:prstGeom prst="flowChartManualOperation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併行存取資料的錯誤</a:t>
          </a:r>
          <a:endParaRPr lang="zh-TW" altLang="en-US" sz="3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5400000">
        <a:off x="2688104" y="461665"/>
        <a:ext cx="2499667" cy="1384994"/>
      </dsp:txXfrm>
    </dsp:sp>
    <dsp:sp modelId="{62CB8FE7-A391-46C7-AE18-5FE87655C389}">
      <dsp:nvSpPr>
        <dsp:cNvPr id="0" name=""/>
        <dsp:cNvSpPr/>
      </dsp:nvSpPr>
      <dsp:spPr>
        <a:xfrm rot="16200000">
          <a:off x="5470917" y="-95671"/>
          <a:ext cx="2308324" cy="2499667"/>
        </a:xfrm>
        <a:prstGeom prst="flowChartManualOperation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安全控管的困難</a:t>
          </a:r>
          <a:endParaRPr lang="zh-TW" altLang="en-US" sz="3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5400000">
        <a:off x="5375246" y="461665"/>
        <a:ext cx="2499667" cy="1384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D5751-D044-4FC7-9C55-FB027A0A9477}">
      <dsp:nvSpPr>
        <dsp:cNvPr id="0" name=""/>
        <dsp:cNvSpPr/>
      </dsp:nvSpPr>
      <dsp:spPr>
        <a:xfrm>
          <a:off x="0" y="11252"/>
          <a:ext cx="7875875" cy="10939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查詢處理模組</a:t>
          </a:r>
          <a:endParaRPr lang="zh-TW" sz="3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402" y="64654"/>
        <a:ext cx="7769071" cy="987145"/>
      </dsp:txXfrm>
    </dsp:sp>
    <dsp:sp modelId="{F9ADF75C-85B7-4AD6-B2BE-3445FAC53D01}">
      <dsp:nvSpPr>
        <dsp:cNvPr id="0" name=""/>
        <dsp:cNvSpPr/>
      </dsp:nvSpPr>
      <dsp:spPr>
        <a:xfrm>
          <a:off x="0" y="1203122"/>
          <a:ext cx="7875875" cy="1093949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儲存處理模組</a:t>
          </a:r>
          <a:endParaRPr lang="zh-TW" sz="3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3402" y="1256524"/>
        <a:ext cx="7769071" cy="9871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5209C-03D2-497B-B46F-DFC738004745}">
      <dsp:nvSpPr>
        <dsp:cNvPr id="0" name=""/>
        <dsp:cNvSpPr/>
      </dsp:nvSpPr>
      <dsp:spPr>
        <a:xfrm>
          <a:off x="0" y="190460"/>
          <a:ext cx="7335815" cy="7215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資料定義語言</a:t>
          </a:r>
          <a:r>
            <a:rPr lang="en-US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(Data Definition Language </a:t>
          </a:r>
          <a:r>
            <a:rPr lang="zh-TW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；</a:t>
          </a:r>
          <a:r>
            <a:rPr lang="en-US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DDL)</a:t>
          </a:r>
          <a:r>
            <a:rPr lang="zh-TW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endParaRPr lang="zh-TW" sz="2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222" y="225682"/>
        <a:ext cx="7265371" cy="651080"/>
      </dsp:txXfrm>
    </dsp:sp>
    <dsp:sp modelId="{8EF5684A-1AB7-45A9-9016-F2C32EB1EABC}">
      <dsp:nvSpPr>
        <dsp:cNvPr id="0" name=""/>
        <dsp:cNvSpPr/>
      </dsp:nvSpPr>
      <dsp:spPr>
        <a:xfrm>
          <a:off x="0" y="978225"/>
          <a:ext cx="7335815" cy="72152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資料處理語言</a:t>
          </a:r>
          <a:r>
            <a:rPr lang="en-US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(Data</a:t>
          </a:r>
          <a:r>
            <a:rPr lang="zh-TW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Manipulation Language</a:t>
          </a:r>
          <a:r>
            <a:rPr lang="zh-TW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；</a:t>
          </a:r>
          <a:r>
            <a:rPr lang="en-US" sz="2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DML)</a:t>
          </a:r>
          <a:endParaRPr lang="zh-TW" sz="23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222" y="1013447"/>
        <a:ext cx="7265371" cy="651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69EC8-0C5F-4D97-A4AD-6DD2915B39CF}">
      <dsp:nvSpPr>
        <dsp:cNvPr id="0" name=""/>
        <dsp:cNvSpPr/>
      </dsp:nvSpPr>
      <dsp:spPr>
        <a:xfrm>
          <a:off x="911" y="146565"/>
          <a:ext cx="3556669" cy="21340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「主鍵」是定義在某一個表格上，它可以由一個屬性或多個屬性所構成，這個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或這些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屬性能成為主鍵的條件，是在任何情況下，它們的屬性值在整個表格裡都不會重複。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11" y="146565"/>
        <a:ext cx="3556669" cy="2134001"/>
      </dsp:txXfrm>
    </dsp:sp>
    <dsp:sp modelId="{C5495094-1A72-4638-A23D-8F7EFE22CB4F}">
      <dsp:nvSpPr>
        <dsp:cNvPr id="0" name=""/>
        <dsp:cNvSpPr/>
      </dsp:nvSpPr>
      <dsp:spPr>
        <a:xfrm>
          <a:off x="3913248" y="146565"/>
          <a:ext cx="3556669" cy="2134001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just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「外來鍵」雖然也是定義在某一個表格上，但它卻表示了和另一個表格之間的「從屬」關係。</a:t>
          </a:r>
          <a:endParaRPr lang="zh-TW" sz="2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13248" y="146565"/>
        <a:ext cx="3556669" cy="2134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pPr/>
              <a:t>2020/3/11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2">
                    <a:lumMod val="50000"/>
                  </a:schemeClr>
                </a:solidFill>
              </a:rPr>
              <a:t>13</a:t>
            </a:r>
            <a:endParaRPr lang="zh-TW" altLang="en-US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 algn="just" hangingPunct="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133745"/>
            <a:ext cx="8229600" cy="499241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魔　法　師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r>
            <a:endParaRPr lang="zh-TW" altLang="en-US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    魔     法     小     百     科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16505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image" Target="../media/image9.jpeg"/><Relationship Id="rId7" Type="http://schemas.openxmlformats.org/officeDocument/2006/relationships/slide" Target="slide4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slide" Target="slide4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49" y="2057081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資料庫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35" y="2570753"/>
            <a:ext cx="4097117" cy="273141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512574" y="2751751"/>
            <a:ext cx="4097117" cy="273141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638000" y="2969970"/>
            <a:ext cx="4097117" cy="2731411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矩形 2"/>
          <p:cNvSpPr/>
          <p:nvPr/>
        </p:nvSpPr>
        <p:spPr>
          <a:xfrm>
            <a:off x="5374295" y="2390441"/>
            <a:ext cx="35098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13-1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資料庫管理系統簡介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13-2 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關聯式資料模式和查詢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  <a:hlinkClick r:id="rId5" action="ppaction://hlinksldjump"/>
            </a:endParaRPr>
          </a:p>
          <a:p>
            <a:pPr marL="648000">
              <a:lnSpc>
                <a:spcPct val="200000"/>
              </a:lnSpc>
            </a:pPr>
            <a:r>
              <a:rPr lang="zh-TW" altLang="en-US" sz="2000" b="1" smtClean="0"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語言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13-3 Access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簡介</a:t>
            </a:r>
            <a:endParaRPr lang="en-US" altLang="zh-TW" sz="2000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u="sng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13-4</a:t>
            </a:r>
            <a:r>
              <a:rPr lang="zh-TW" altLang="en-US" sz="2000" b="1" u="sng" dirty="0">
                <a:solidFill>
                  <a:srgbClr val="0000FF"/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 資料探勘</a:t>
            </a:r>
            <a:endParaRPr lang="en-US" altLang="zh-TW" sz="2000" b="1" u="sng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13-5 XML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簡介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3" t="3474" r="1155" b="9670"/>
          <a:stretch/>
        </p:blipFill>
        <p:spPr bwMode="auto">
          <a:xfrm>
            <a:off x="1466655" y="3924055"/>
            <a:ext cx="6210690" cy="112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6705" y="4508205"/>
            <a:ext cx="5535615" cy="1737637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3" name="向左箭號 2"/>
          <p:cNvSpPr/>
          <p:nvPr/>
        </p:nvSpPr>
        <p:spPr>
          <a:xfrm rot="21116263">
            <a:off x="6755518" y="4575098"/>
            <a:ext cx="1889170" cy="7336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的輸出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16" t="3500" r="1701" b="9001"/>
          <a:stretch/>
        </p:blipFill>
        <p:spPr bwMode="auto">
          <a:xfrm>
            <a:off x="1061610" y="4599130"/>
            <a:ext cx="6165685" cy="112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10918" y="2035362"/>
            <a:ext cx="6146548" cy="3778903"/>
          </a:xfrm>
        </p:spPr>
        <p:txBody>
          <a:bodyPr>
            <a:normAutofit fontScale="62500" lnSpcReduction="20000"/>
          </a:bodyPr>
          <a:lstStyle/>
          <a:p>
            <a:pPr algn="just" hangingPunct="0">
              <a:lnSpc>
                <a:spcPct val="120000"/>
              </a:lnSpc>
            </a:pPr>
            <a:r>
              <a:rPr lang="en-US" altLang="zh-TW" b="1" dirty="0" smtClean="0"/>
              <a:t>1965</a:t>
            </a:r>
            <a:r>
              <a:rPr lang="zh-TW" altLang="en-US" b="1" dirty="0" smtClean="0"/>
              <a:t>年</a:t>
            </a:r>
            <a:r>
              <a:rPr lang="en-US" altLang="zh-TW" b="1" dirty="0" err="1"/>
              <a:t>Codd</a:t>
            </a:r>
            <a:r>
              <a:rPr lang="zh-TW" altLang="en-US" b="1" dirty="0" smtClean="0"/>
              <a:t>在</a:t>
            </a:r>
            <a:r>
              <a:rPr lang="zh-TW" altLang="en-US" b="1" dirty="0"/>
              <a:t>密西根大學取得博士學位。</a:t>
            </a:r>
            <a:r>
              <a:rPr lang="zh-TW" altLang="en-US" b="1" dirty="0" smtClean="0"/>
              <a:t>畢業</a:t>
            </a:r>
            <a:r>
              <a:rPr lang="zh-TW" altLang="en-US" b="1" dirty="0"/>
              <a:t>後</a:t>
            </a:r>
            <a:r>
              <a:rPr lang="en-US" altLang="zh-TW" b="1" dirty="0" err="1"/>
              <a:t>Codd</a:t>
            </a:r>
            <a:r>
              <a:rPr lang="zh-TW" altLang="en-US" b="1" dirty="0"/>
              <a:t>加入</a:t>
            </a:r>
            <a:r>
              <a:rPr lang="en-US" altLang="zh-TW" b="1" dirty="0"/>
              <a:t>IBM</a:t>
            </a:r>
            <a:r>
              <a:rPr lang="zh-TW" altLang="en-US" b="1" dirty="0"/>
              <a:t>在矽谷的實驗室，他發現當時的資料庫管理系統，大量</a:t>
            </a:r>
            <a:r>
              <a:rPr lang="zh-TW" altLang="en-US" b="1" dirty="0" smtClean="0"/>
              <a:t>仰賴指標</a:t>
            </a:r>
            <a:r>
              <a:rPr lang="zh-TW" altLang="en-US" b="1" dirty="0"/>
              <a:t>將資料串接起來，毫無理論和章法，所以他就基於數學邏輯的理論基礎</a:t>
            </a:r>
            <a:r>
              <a:rPr lang="zh-TW" altLang="en-US" b="1" dirty="0" smtClean="0"/>
              <a:t>，於</a:t>
            </a:r>
            <a:r>
              <a:rPr lang="en-US" altLang="zh-TW" b="1" dirty="0"/>
              <a:t>1970</a:t>
            </a:r>
            <a:r>
              <a:rPr lang="zh-TW" altLang="en-US" b="1" dirty="0"/>
              <a:t>年創造了關聯式模式。但是，由於當時</a:t>
            </a:r>
            <a:r>
              <a:rPr lang="en-US" altLang="zh-TW" b="1" dirty="0"/>
              <a:t>IBM</a:t>
            </a:r>
            <a:r>
              <a:rPr lang="zh-TW" altLang="en-US" b="1" dirty="0"/>
              <a:t>內部絕大部分還是支持</a:t>
            </a:r>
            <a:r>
              <a:rPr lang="zh-TW" altLang="en-US" b="1" dirty="0" smtClean="0"/>
              <a:t>傳統的</a:t>
            </a:r>
            <a:r>
              <a:rPr lang="zh-TW" altLang="en-US" b="1" dirty="0"/>
              <a:t>資料模式，直到數年後公司才開始重視</a:t>
            </a:r>
            <a:r>
              <a:rPr lang="en-US" altLang="zh-TW" b="1" dirty="0" err="1"/>
              <a:t>Codd</a:t>
            </a:r>
            <a:r>
              <a:rPr lang="zh-TW" altLang="en-US" b="1" dirty="0"/>
              <a:t>的想法，而於</a:t>
            </a:r>
            <a:r>
              <a:rPr lang="en-US" altLang="zh-TW" b="1" dirty="0"/>
              <a:t>1981</a:t>
            </a:r>
            <a:r>
              <a:rPr lang="zh-TW" altLang="en-US" b="1" dirty="0"/>
              <a:t>年設計出</a:t>
            </a:r>
            <a:r>
              <a:rPr lang="zh-TW" altLang="en-US" b="1" dirty="0" smtClean="0"/>
              <a:t>相關的</a:t>
            </a:r>
            <a:r>
              <a:rPr lang="zh-TW" altLang="en-US" b="1" dirty="0"/>
              <a:t>查詢語言</a:t>
            </a:r>
            <a:r>
              <a:rPr lang="en-US" altLang="zh-TW" b="1" dirty="0"/>
              <a:t>SQL</a:t>
            </a:r>
            <a:r>
              <a:rPr lang="zh-TW" altLang="en-US" b="1" dirty="0"/>
              <a:t>，並於</a:t>
            </a:r>
            <a:r>
              <a:rPr lang="en-US" altLang="zh-TW" b="1" dirty="0"/>
              <a:t>1983</a:t>
            </a:r>
            <a:r>
              <a:rPr lang="zh-TW" altLang="en-US" b="1" dirty="0"/>
              <a:t>年實作出關聯式資料庫系統</a:t>
            </a:r>
            <a:r>
              <a:rPr lang="en-US" altLang="zh-TW" b="1" dirty="0" err="1"/>
              <a:t>DB2</a:t>
            </a:r>
            <a:r>
              <a:rPr lang="zh-TW" altLang="en-US" b="1" dirty="0"/>
              <a:t>。至於</a:t>
            </a:r>
            <a:r>
              <a:rPr lang="en-US" altLang="zh-TW" b="1" dirty="0"/>
              <a:t>Larry </a:t>
            </a:r>
            <a:r>
              <a:rPr lang="en-US" altLang="zh-TW" b="1" dirty="0" smtClean="0"/>
              <a:t>Ellison</a:t>
            </a:r>
            <a:r>
              <a:rPr lang="zh-TW" altLang="en-US" b="1" dirty="0" smtClean="0"/>
              <a:t>創辦</a:t>
            </a:r>
            <a:r>
              <a:rPr lang="zh-TW" altLang="en-US" b="1" dirty="0"/>
              <a:t>的</a:t>
            </a:r>
            <a:r>
              <a:rPr lang="en-US" altLang="zh-TW" b="1" dirty="0"/>
              <a:t>Oracle</a:t>
            </a:r>
            <a:r>
              <a:rPr lang="zh-TW" altLang="en-US" b="1" dirty="0"/>
              <a:t>公司，則是依據關聯式模式建造出第一個商業用的資料庫軟體</a:t>
            </a:r>
            <a:r>
              <a:rPr lang="zh-TW" altLang="en-US" b="1" dirty="0" smtClean="0"/>
              <a:t>系統</a:t>
            </a:r>
            <a:r>
              <a:rPr lang="zh-TW" altLang="en-US" b="1" dirty="0"/>
              <a:t>，而成為一個相當成功且賺錢的公司。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42" y="2326695"/>
            <a:ext cx="20097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 rot="21182863">
            <a:off x="403566" y="2142028"/>
            <a:ext cx="14472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Edgar F. </a:t>
            </a:r>
            <a:r>
              <a:rPr lang="en-US" altLang="zh-TW" dirty="0" err="1">
                <a:solidFill>
                  <a:schemeClr val="bg1"/>
                </a:solidFill>
              </a:rPr>
              <a:t>Codd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下表中的成績</a:t>
            </a:r>
            <a:r>
              <a:rPr lang="en-US" altLang="zh-TW" dirty="0"/>
              <a:t>(enroll)</a:t>
            </a:r>
            <a:r>
              <a:rPr lang="zh-TW" altLang="en-US" dirty="0"/>
              <a:t>關聯，是記錄學生修課的成績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634916" y="5933954"/>
            <a:ext cx="1874167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成績</a:t>
            </a:r>
            <a:r>
              <a:rPr lang="en-US" altLang="zh-TW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(enroll)</a:t>
            </a:r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關聯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610" y="3438293"/>
            <a:ext cx="63722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99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402" t="5833" r="1155" b="12502"/>
          <a:stretch/>
        </p:blipFill>
        <p:spPr bwMode="auto">
          <a:xfrm>
            <a:off x="1421650" y="5184195"/>
            <a:ext cx="6255695" cy="630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1670" y="1971500"/>
            <a:ext cx="5785368" cy="3911600"/>
          </a:xfrm>
        </p:spPr>
      </p:pic>
      <p:sp>
        <p:nvSpPr>
          <p:cNvPr id="3" name="矩形 2"/>
          <p:cNvSpPr/>
          <p:nvPr/>
        </p:nvSpPr>
        <p:spPr>
          <a:xfrm>
            <a:off x="2402175" y="6039290"/>
            <a:ext cx="433965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學生表格和成績表格直接組合的部分結果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9" t="6810" r="1563" b="9191"/>
          <a:stretch/>
        </p:blipFill>
        <p:spPr bwMode="auto">
          <a:xfrm>
            <a:off x="1061610" y="3789040"/>
            <a:ext cx="6165686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3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sp>
        <p:nvSpPr>
          <p:cNvPr id="3" name="矩形 2"/>
          <p:cNvSpPr/>
          <p:nvPr/>
        </p:nvSpPr>
        <p:spPr>
          <a:xfrm>
            <a:off x="3751162" y="5941497"/>
            <a:ext cx="170751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的輸出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700" y="3744035"/>
            <a:ext cx="5445605" cy="198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259" t="7105" r="2259" b="7634"/>
          <a:stretch/>
        </p:blipFill>
        <p:spPr bwMode="auto">
          <a:xfrm>
            <a:off x="1061610" y="4329100"/>
            <a:ext cx="6120680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13-1 </a:t>
            </a:r>
            <a:r>
              <a:rPr lang="zh-TW" altLang="en-US" dirty="0" smtClean="0"/>
              <a:t>資料庫管理系統簡介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2456891268"/>
              </p:ext>
            </p:extLst>
          </p:nvPr>
        </p:nvGraphicFramePr>
        <p:xfrm>
          <a:off x="805533" y="3564015"/>
          <a:ext cx="787587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13" t="2779" r="1564" b="4231"/>
          <a:stretch/>
        </p:blipFill>
        <p:spPr bwMode="auto">
          <a:xfrm>
            <a:off x="1061610" y="3789039"/>
            <a:ext cx="6120680" cy="1665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680" y="2888940"/>
            <a:ext cx="6381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向左箭號 7"/>
          <p:cNvSpPr/>
          <p:nvPr/>
        </p:nvSpPr>
        <p:spPr>
          <a:xfrm rot="20605757">
            <a:off x="6572606" y="2151346"/>
            <a:ext cx="1889170" cy="7336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55" t="5503" r="2225" b="4166"/>
          <a:stretch/>
        </p:blipFill>
        <p:spPr bwMode="auto">
          <a:xfrm>
            <a:off x="2051720" y="4599130"/>
            <a:ext cx="5175576" cy="1993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1638547179"/>
              </p:ext>
            </p:extLst>
          </p:nvPr>
        </p:nvGraphicFramePr>
        <p:xfrm>
          <a:off x="1016605" y="3699030"/>
          <a:ext cx="7470830" cy="2427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57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744" t="1133" r="1718" b="2221"/>
          <a:stretch/>
        </p:blipFill>
        <p:spPr>
          <a:xfrm>
            <a:off x="4553012" y="2296296"/>
            <a:ext cx="4185465" cy="37804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4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671900" y="2256499"/>
            <a:ext cx="4963796" cy="3557766"/>
          </a:xfrm>
        </p:spPr>
        <p:txBody>
          <a:bodyPr>
            <a:normAutofit fontScale="62500" lnSpcReduction="20000"/>
          </a:bodyPr>
          <a:lstStyle/>
          <a:p>
            <a:pPr algn="just" hangingPunct="0">
              <a:lnSpc>
                <a:spcPct val="120000"/>
              </a:lnSpc>
            </a:pPr>
            <a:r>
              <a:rPr lang="zh-TW" altLang="en-US" b="1" dirty="0"/>
              <a:t>隨著資料庫軟體日漸受到歡迎與</a:t>
            </a:r>
            <a:r>
              <a:rPr lang="zh-TW" altLang="en-US" b="1" dirty="0" smtClean="0"/>
              <a:t>重視</a:t>
            </a:r>
            <a:r>
              <a:rPr lang="zh-TW" altLang="en-US" b="1" dirty="0"/>
              <a:t>，以作業系統起家的微軟公司，正式</a:t>
            </a:r>
            <a:r>
              <a:rPr lang="zh-TW" altLang="en-US" b="1" dirty="0" smtClean="0"/>
              <a:t>於</a:t>
            </a:r>
            <a:r>
              <a:rPr lang="en-US" altLang="zh-TW" b="1" dirty="0" smtClean="0"/>
              <a:t>1993</a:t>
            </a:r>
            <a:r>
              <a:rPr lang="zh-TW" altLang="en-US" b="1" dirty="0"/>
              <a:t>年，首度推出在</a:t>
            </a:r>
            <a:r>
              <a:rPr lang="en-US" altLang="zh-TW" b="1" dirty="0"/>
              <a:t>Windows NT</a:t>
            </a:r>
            <a:r>
              <a:rPr lang="zh-TW" altLang="en-US" b="1" dirty="0"/>
              <a:t>上運行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SQL </a:t>
            </a:r>
            <a:r>
              <a:rPr lang="en-US" altLang="zh-TW" b="1" dirty="0"/>
              <a:t>Server</a:t>
            </a:r>
            <a:r>
              <a:rPr lang="zh-TW" altLang="en-US" b="1" dirty="0"/>
              <a:t>。該軟體剛問世時，一般</a:t>
            </a:r>
            <a:r>
              <a:rPr lang="zh-TW" altLang="en-US" b="1" dirty="0" smtClean="0"/>
              <a:t>企業還是</a:t>
            </a:r>
            <a:r>
              <a:rPr lang="zh-TW" altLang="en-US" b="1" dirty="0"/>
              <a:t>持保留態度，不確定該資料庫</a:t>
            </a:r>
            <a:r>
              <a:rPr lang="zh-TW" altLang="en-US" b="1" dirty="0" smtClean="0"/>
              <a:t>伺服器是否</a:t>
            </a:r>
            <a:r>
              <a:rPr lang="zh-TW" altLang="en-US" b="1" dirty="0"/>
              <a:t>能安全且有效率地處理大量的資料。</a:t>
            </a:r>
          </a:p>
          <a:p>
            <a:pPr algn="just" hangingPunct="0">
              <a:lnSpc>
                <a:spcPct val="120000"/>
              </a:lnSpc>
            </a:pPr>
            <a:r>
              <a:rPr lang="zh-TW" altLang="en-US" b="1" dirty="0"/>
              <a:t>但是，如同大家所熟悉的</a:t>
            </a:r>
            <a:r>
              <a:rPr lang="en-US" altLang="zh-TW" b="1" dirty="0"/>
              <a:t>Office</a:t>
            </a:r>
            <a:r>
              <a:rPr lang="zh-TW" altLang="en-US" b="1" dirty="0"/>
              <a:t>和</a:t>
            </a:r>
            <a:r>
              <a:rPr lang="en-US" altLang="zh-TW" b="1" dirty="0"/>
              <a:t>Windows</a:t>
            </a:r>
            <a:r>
              <a:rPr lang="zh-TW" altLang="en-US" b="1" dirty="0"/>
              <a:t>系統，</a:t>
            </a:r>
            <a:r>
              <a:rPr lang="en-US" altLang="zh-TW" b="1" dirty="0"/>
              <a:t>SQL Server</a:t>
            </a:r>
            <a:r>
              <a:rPr lang="zh-TW" altLang="en-US" b="1" dirty="0"/>
              <a:t>提供了易於操作</a:t>
            </a:r>
            <a:r>
              <a:rPr lang="zh-TW" altLang="en-US" b="1" dirty="0" smtClean="0"/>
              <a:t>的圖形</a:t>
            </a:r>
            <a:r>
              <a:rPr lang="zh-TW" altLang="en-US" b="1" dirty="0"/>
              <a:t>式介面，再加上微軟公司推出低價策略，所以</a:t>
            </a:r>
            <a:r>
              <a:rPr lang="en-US" altLang="zh-TW" b="1" dirty="0"/>
              <a:t>SQL Server</a:t>
            </a:r>
            <a:r>
              <a:rPr lang="zh-TW" altLang="en-US" b="1" dirty="0"/>
              <a:t>逐漸被市場所</a:t>
            </a:r>
            <a:r>
              <a:rPr lang="zh-TW" altLang="en-US" b="1" dirty="0" smtClean="0"/>
              <a:t>接受</a:t>
            </a:r>
            <a:r>
              <a:rPr lang="zh-TW" altLang="en-US" b="1" dirty="0"/>
              <a:t>，日後也不斷地推陳出新。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4" y="2528900"/>
            <a:ext cx="3285365" cy="234768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 </a:t>
            </a:r>
            <a:r>
              <a:rPr lang="en-US" altLang="zh-TW" dirty="0"/>
              <a:t>Access</a:t>
            </a:r>
            <a:r>
              <a:rPr lang="zh-TW" altLang="en-US" dirty="0"/>
              <a:t>簡介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建立資料庫</a:t>
            </a:r>
            <a:endParaRPr lang="en-US" altLang="zh-TW" dirty="0" smtClean="0"/>
          </a:p>
          <a:p>
            <a:r>
              <a:rPr lang="zh-TW" altLang="en-US" dirty="0" smtClean="0">
                <a:hlinkClick r:id="" action="ppaction://noaction"/>
              </a:rPr>
              <a:t>建立資料表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設計檢視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設定主鍵和外來鍵</a:t>
            </a:r>
            <a:endParaRPr lang="en-US" altLang="zh-TW" dirty="0" smtClean="0"/>
          </a:p>
          <a:p>
            <a:r>
              <a:rPr lang="zh-TW" altLang="en-US" dirty="0" smtClean="0">
                <a:hlinkClick r:id="" action="ppaction://noaction"/>
              </a:rPr>
              <a:t>建立</a:t>
            </a:r>
            <a:r>
              <a:rPr lang="en-US" altLang="zh-TW" dirty="0" smtClean="0">
                <a:hlinkClick r:id="" action="ppaction://noaction"/>
              </a:rPr>
              <a:t>SQL</a:t>
            </a:r>
            <a:r>
              <a:rPr lang="zh-TW" altLang="en-US" dirty="0" smtClean="0">
                <a:hlinkClick r:id="" action="ppaction://noaction"/>
              </a:rPr>
              <a:t>查詢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2623" y="2483895"/>
            <a:ext cx="4680503" cy="3372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67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85" y="2951535"/>
            <a:ext cx="5228025" cy="294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 </a:t>
            </a:r>
            <a:r>
              <a:rPr lang="en-US" altLang="zh-TW" dirty="0"/>
              <a:t>Access</a:t>
            </a:r>
            <a:r>
              <a:rPr lang="zh-TW" altLang="en-US" dirty="0"/>
              <a:t>簡介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213865"/>
            <a:ext cx="4969894" cy="3912298"/>
          </a:xfrm>
        </p:spPr>
        <p:txBody>
          <a:bodyPr/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Access</a:t>
            </a:r>
            <a:r>
              <a:rPr lang="zh-TW" altLang="en-US" dirty="0" smtClean="0"/>
              <a:t>的方法</a:t>
            </a:r>
            <a:endParaRPr lang="en-US" altLang="zh-TW" dirty="0" smtClean="0"/>
          </a:p>
        </p:txBody>
      </p:sp>
      <p:sp>
        <p:nvSpPr>
          <p:cNvPr id="8" name="矩形 7"/>
          <p:cNvSpPr/>
          <p:nvPr/>
        </p:nvSpPr>
        <p:spPr>
          <a:xfrm>
            <a:off x="5292080" y="3431350"/>
            <a:ext cx="3109461" cy="147732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功能表， 進入到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所有程式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選項，即可點選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【Microsoft Office】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【Microsoft Access 2010】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5044534"/>
            <a:ext cx="7182290" cy="121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建立資料庫</a:t>
            </a:r>
          </a:p>
        </p:txBody>
      </p:sp>
      <p:sp>
        <p:nvSpPr>
          <p:cNvPr id="4" name="矩形 3"/>
          <p:cNvSpPr/>
          <p:nvPr/>
        </p:nvSpPr>
        <p:spPr>
          <a:xfrm>
            <a:off x="6507215" y="4859868"/>
            <a:ext cx="2262158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資料庫視窗的功能表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4779150"/>
            <a:ext cx="6192180" cy="186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建立資料表</a:t>
            </a:r>
          </a:p>
        </p:txBody>
      </p:sp>
      <p:sp>
        <p:nvSpPr>
          <p:cNvPr id="5" name="矩形 4"/>
          <p:cNvSpPr/>
          <p:nvPr/>
        </p:nvSpPr>
        <p:spPr>
          <a:xfrm>
            <a:off x="6648306" y="4991542"/>
            <a:ext cx="1800493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建立資料表畫面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51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13-1 </a:t>
            </a:r>
            <a:r>
              <a:rPr lang="zh-TW" altLang="en-US" dirty="0" smtClean="0"/>
              <a:t>資料庫管理系統簡介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824316495"/>
              </p:ext>
            </p:extLst>
          </p:nvPr>
        </p:nvGraphicFramePr>
        <p:xfrm>
          <a:off x="808813" y="3787950"/>
          <a:ext cx="787587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建立資料表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654025"/>
            <a:ext cx="3825425" cy="2986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881590" y="4816511"/>
            <a:ext cx="2031325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更改欄位名稱畫面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571" y="3549476"/>
            <a:ext cx="2835315" cy="3272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建立資料表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2010" y="2292352"/>
            <a:ext cx="3915435" cy="3791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779637" y="5184195"/>
            <a:ext cx="2954655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可對資料表操作的功能清單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3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612" y="1343025"/>
            <a:ext cx="77247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向左箭號 3"/>
          <p:cNvSpPr/>
          <p:nvPr/>
        </p:nvSpPr>
        <p:spPr>
          <a:xfrm rot="21152147">
            <a:off x="6997561" y="1771759"/>
            <a:ext cx="1736646" cy="733663"/>
          </a:xfrm>
          <a:prstGeom prst="leftArrow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設計檢視畫面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設定主鍵和外來鍵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86635" y="2112156"/>
            <a:ext cx="6589250" cy="3301710"/>
          </a:xfr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矩形 3"/>
          <p:cNvSpPr/>
          <p:nvPr/>
        </p:nvSpPr>
        <p:spPr>
          <a:xfrm>
            <a:off x="3761910" y="5598532"/>
            <a:ext cx="15696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設定主索引鍵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設定主鍵和外來鍵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594" y="4644135"/>
            <a:ext cx="4712611" cy="12151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861810" y="6074944"/>
            <a:ext cx="34163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對應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資料庫關聯圖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的功能表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設定主鍵和外來鍵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9980" y="4519050"/>
            <a:ext cx="4344040" cy="2115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6507215" y="4519050"/>
            <a:ext cx="156966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資料庫關聯圖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設定主鍵和外來鍵</a:t>
            </a:r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39348" y="1989138"/>
            <a:ext cx="4672911" cy="4251583"/>
          </a:xfrm>
        </p:spPr>
      </p:pic>
      <p:sp>
        <p:nvSpPr>
          <p:cNvPr id="4" name="矩形 3"/>
          <p:cNvSpPr/>
          <p:nvPr/>
        </p:nvSpPr>
        <p:spPr>
          <a:xfrm>
            <a:off x="206515" y="4194085"/>
            <a:ext cx="287129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設定外來鍵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表格間的關聯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設定主鍵和外來鍵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81690" y="2168860"/>
            <a:ext cx="5511013" cy="2520280"/>
          </a:xfrm>
        </p:spPr>
      </p:pic>
      <p:sp>
        <p:nvSpPr>
          <p:cNvPr id="4" name="矩形 3"/>
          <p:cNvSpPr/>
          <p:nvPr/>
        </p:nvSpPr>
        <p:spPr>
          <a:xfrm>
            <a:off x="3671753" y="4959170"/>
            <a:ext cx="1800493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完成關聯的設定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設定主鍵和外來鍵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7240" y="5049180"/>
            <a:ext cx="4344562" cy="13951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9" t="4458" r="1563" b="10850"/>
          <a:stretch/>
        </p:blipFill>
        <p:spPr bwMode="auto">
          <a:xfrm>
            <a:off x="1020217" y="5117515"/>
            <a:ext cx="6165686" cy="855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13-1 </a:t>
            </a:r>
            <a:r>
              <a:rPr lang="zh-TW" altLang="en-US" dirty="0"/>
              <a:t>資料庫管理系統簡介</a:t>
            </a:r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897600269"/>
              </p:ext>
            </p:extLst>
          </p:nvPr>
        </p:nvGraphicFramePr>
        <p:xfrm>
          <a:off x="808813" y="3474005"/>
          <a:ext cx="787587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08822" y="2078850"/>
            <a:ext cx="5726356" cy="391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746575" y="3158970"/>
            <a:ext cx="243528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Access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設計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8959" y="4572543"/>
            <a:ext cx="6438900" cy="10858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726795" y="5806050"/>
            <a:ext cx="387798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查詢工具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功能表的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設計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頁面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2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097" t="4335" r="2146" b="8968"/>
          <a:stretch/>
        </p:blipFill>
        <p:spPr bwMode="auto">
          <a:xfrm>
            <a:off x="1061610" y="3023955"/>
            <a:ext cx="6165686" cy="9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04438" y="1982517"/>
            <a:ext cx="5735123" cy="3911600"/>
          </a:xfrm>
        </p:spPr>
      </p:pic>
      <p:sp>
        <p:nvSpPr>
          <p:cNvPr id="4" name="矩形 3"/>
          <p:cNvSpPr/>
          <p:nvPr/>
        </p:nvSpPr>
        <p:spPr>
          <a:xfrm>
            <a:off x="746575" y="2940851"/>
            <a:ext cx="243528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Access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設計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SQL</a:t>
            </a:r>
            <a:r>
              <a:rPr lang="zh-TW" altLang="en-US" dirty="0" smtClean="0"/>
              <a:t>查詢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6" t="5052" r="1710" b="6797"/>
          <a:stretch/>
        </p:blipFill>
        <p:spPr bwMode="auto">
          <a:xfrm>
            <a:off x="1016605" y="2933945"/>
            <a:ext cx="6165685" cy="112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SQL</a:t>
            </a:r>
            <a:r>
              <a:rPr lang="zh-TW" altLang="en-US" dirty="0"/>
              <a:t>查詢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671637" y="1989138"/>
            <a:ext cx="58007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5644299" y="2843935"/>
            <a:ext cx="243528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5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Access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設計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11860" y="2483895"/>
            <a:ext cx="5323836" cy="333037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b="1" dirty="0"/>
              <a:t>Oracle</a:t>
            </a:r>
            <a:r>
              <a:rPr lang="zh-TW" altLang="en-US" sz="2000" b="1" dirty="0"/>
              <a:t>資料庫軟體，在資料庫技術的研究上，一直具有領先的地位。其</a:t>
            </a:r>
            <a:r>
              <a:rPr lang="zh-TW" altLang="en-US" sz="2000" b="1" dirty="0" smtClean="0"/>
              <a:t>近年來</a:t>
            </a:r>
            <a:r>
              <a:rPr lang="zh-TW" altLang="en-US" sz="2000" b="1" dirty="0"/>
              <a:t>最具代表性的應該首推</a:t>
            </a:r>
            <a:r>
              <a:rPr lang="en-US" altLang="zh-TW" sz="2000" b="1" dirty="0"/>
              <a:t>1992</a:t>
            </a:r>
            <a:r>
              <a:rPr lang="zh-TW" altLang="en-US" sz="2000" b="1" dirty="0"/>
              <a:t>年推出的</a:t>
            </a:r>
            <a:r>
              <a:rPr lang="en-US" altLang="zh-TW" sz="2000" b="1" dirty="0"/>
              <a:t>Oracle 7</a:t>
            </a:r>
            <a:r>
              <a:rPr lang="zh-TW" altLang="en-US" sz="2000" b="1" dirty="0" smtClean="0"/>
              <a:t>。</a:t>
            </a:r>
            <a:endParaRPr lang="en-US" altLang="zh-TW" sz="2000" b="1" dirty="0" smtClean="0"/>
          </a:p>
          <a:p>
            <a:pPr algn="just"/>
            <a:r>
              <a:rPr lang="zh-TW" altLang="en-US" sz="2000" b="1" dirty="0" smtClean="0"/>
              <a:t>該</a:t>
            </a:r>
            <a:r>
              <a:rPr lang="zh-TW" altLang="en-US" sz="2000" b="1" dirty="0"/>
              <a:t>資料庫軟體不僅穩定、</a:t>
            </a:r>
            <a:r>
              <a:rPr lang="zh-TW" altLang="en-US" sz="2000" b="1" dirty="0" smtClean="0"/>
              <a:t>效率</a:t>
            </a:r>
            <a:r>
              <a:rPr lang="zh-TW" altLang="en-US" sz="2000" b="1" dirty="0"/>
              <a:t>好，還提供相當多管理的工具，以及具主從</a:t>
            </a:r>
            <a:r>
              <a:rPr lang="zh-TW" altLang="en-US" sz="2000" b="1" dirty="0" smtClean="0"/>
              <a:t>架構</a:t>
            </a:r>
            <a:r>
              <a:rPr lang="en-US" altLang="zh-TW" sz="2000" b="1" dirty="0" smtClean="0"/>
              <a:t>(client-server architecture)</a:t>
            </a:r>
            <a:r>
              <a:rPr lang="zh-TW" altLang="en-US" sz="2000" b="1" dirty="0" smtClean="0"/>
              <a:t>的</a:t>
            </a:r>
            <a:r>
              <a:rPr lang="zh-TW" altLang="en-US" sz="2000" b="1" dirty="0"/>
              <a:t>發展工具，所以一推出就很受好評。其自行研發的</a:t>
            </a:r>
            <a:r>
              <a:rPr lang="en-US" altLang="zh-TW" sz="2000" b="1" dirty="0"/>
              <a:t>PL/SQL</a:t>
            </a:r>
            <a:r>
              <a:rPr lang="zh-TW" altLang="en-US" sz="2000" b="1" dirty="0"/>
              <a:t>，也可供程式</a:t>
            </a:r>
            <a:r>
              <a:rPr lang="zh-TW" altLang="en-US" sz="2000" b="1" dirty="0" smtClean="0"/>
              <a:t>設計師</a:t>
            </a:r>
            <a:r>
              <a:rPr lang="zh-TW" altLang="en-US" sz="2000" b="1" dirty="0"/>
              <a:t>直接利用</a:t>
            </a:r>
            <a:r>
              <a:rPr lang="en-US" altLang="zh-TW" sz="2000" b="1" dirty="0"/>
              <a:t>SQL</a:t>
            </a:r>
            <a:r>
              <a:rPr lang="zh-TW" altLang="en-US" sz="2000" b="1" dirty="0"/>
              <a:t>撰寫函數和程序。</a:t>
            </a:r>
          </a:p>
        </p:txBody>
      </p:sp>
      <p:sp>
        <p:nvSpPr>
          <p:cNvPr id="2" name="匾額 1"/>
          <p:cNvSpPr/>
          <p:nvPr/>
        </p:nvSpPr>
        <p:spPr>
          <a:xfrm>
            <a:off x="780831" y="2393885"/>
            <a:ext cx="2205245" cy="447678"/>
          </a:xfrm>
          <a:prstGeom prst="plaque">
            <a:avLst/>
          </a:prstGeom>
          <a:solidFill>
            <a:schemeClr val="tx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Oracle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簡介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50" y="3048702"/>
            <a:ext cx="2723809" cy="11428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13-4 </a:t>
            </a:r>
            <a:r>
              <a:rPr lang="zh-TW" altLang="en-US" dirty="0" smtClean="0"/>
              <a:t>資料探勘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4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13-5 </a:t>
            </a:r>
            <a:r>
              <a:rPr lang="en-US" altLang="zh-TW" dirty="0"/>
              <a:t>XML</a:t>
            </a:r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" action="ppaction://noaction"/>
              </a:rPr>
              <a:t>XML</a:t>
            </a:r>
            <a:r>
              <a:rPr lang="zh-TW" altLang="en-US" dirty="0" smtClean="0">
                <a:hlinkClick r:id="" action="ppaction://noaction"/>
              </a:rPr>
              <a:t>文件結構</a:t>
            </a:r>
            <a:endParaRPr lang="en-US" altLang="zh-TW" dirty="0" smtClean="0"/>
          </a:p>
          <a:p>
            <a:r>
              <a:rPr lang="zh-TW" altLang="en-US" dirty="0" smtClean="0">
                <a:hlinkClick r:id="" action="ppaction://noaction"/>
              </a:rPr>
              <a:t>文件物件模型</a:t>
            </a:r>
            <a:endParaRPr lang="en-US" altLang="zh-TW" dirty="0" smtClean="0"/>
          </a:p>
          <a:p>
            <a:r>
              <a:rPr lang="zh-TW" altLang="en-US" dirty="0" smtClean="0">
                <a:hlinkClick r:id="" action="ppaction://noaction"/>
              </a:rPr>
              <a:t>文件型態定義</a:t>
            </a:r>
            <a:endParaRPr lang="en-US" altLang="zh-TW" dirty="0" smtClean="0"/>
          </a:p>
          <a:p>
            <a:r>
              <a:rPr lang="en-US" altLang="zh-TW" dirty="0" err="1" smtClean="0">
                <a:hlinkClick r:id="" action="ppaction://noaction"/>
              </a:rPr>
              <a:t>Xpath</a:t>
            </a:r>
            <a:r>
              <a:rPr lang="zh-TW" altLang="en-US" dirty="0" smtClean="0">
                <a:hlinkClick r:id="" action="ppaction://noaction"/>
              </a:rPr>
              <a:t>標準</a:t>
            </a:r>
            <a:endParaRPr lang="en-US" altLang="zh-TW" dirty="0" smtClean="0"/>
          </a:p>
          <a:p>
            <a:r>
              <a:rPr lang="en-US" altLang="zh-TW" dirty="0" smtClean="0">
                <a:hlinkClick r:id="" action="ppaction://noaction"/>
              </a:rPr>
              <a:t>XQuery</a:t>
            </a:r>
            <a:r>
              <a:rPr lang="zh-TW" altLang="en-US" dirty="0" smtClean="0">
                <a:hlinkClick r:id="" action="ppaction://noaction"/>
              </a:rPr>
              <a:t>查詢語言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350" y="3113965"/>
            <a:ext cx="2888450" cy="28884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75" y="4980126"/>
            <a:ext cx="1669250" cy="166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r>
              <a:rPr lang="zh-TW" altLang="en-US" dirty="0"/>
              <a:t>文件結構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5246" y="1853825"/>
            <a:ext cx="5247583" cy="4770530"/>
          </a:xfrm>
        </p:spPr>
      </p:pic>
      <p:sp>
        <p:nvSpPr>
          <p:cNvPr id="4" name="矩形 3"/>
          <p:cNvSpPr/>
          <p:nvPr/>
        </p:nvSpPr>
        <p:spPr>
          <a:xfrm>
            <a:off x="6475976" y="2627493"/>
            <a:ext cx="160973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文件範例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13-1 </a:t>
            </a:r>
            <a:r>
              <a:rPr lang="zh-TW" altLang="en-US" dirty="0"/>
              <a:t>資料庫管理系統簡介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6664" y="1898829"/>
            <a:ext cx="6075675" cy="4328593"/>
          </a:xfrm>
        </p:spPr>
      </p:pic>
      <p:sp>
        <p:nvSpPr>
          <p:cNvPr id="4" name="向左箭號 3"/>
          <p:cNvSpPr/>
          <p:nvPr/>
        </p:nvSpPr>
        <p:spPr>
          <a:xfrm rot="20736544">
            <a:off x="6370201" y="2065033"/>
            <a:ext cx="2524274" cy="794802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資料庫系統架構</a:t>
            </a:r>
            <a:endParaRPr lang="zh-TW" altLang="en-US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文件物件模型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59187" y="1853825"/>
            <a:ext cx="5625625" cy="494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6057165" y="2168860"/>
            <a:ext cx="287129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文件的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DOM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樹狀表示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文件型態定義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65574" y="3654025"/>
            <a:ext cx="7246959" cy="22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569353" y="3985348"/>
            <a:ext cx="112729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DTD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1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XPath</a:t>
            </a:r>
            <a:r>
              <a:rPr lang="zh-TW" altLang="en-US" dirty="0"/>
              <a:t>標準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877" t="4829" r="13906" b="8242"/>
          <a:stretch/>
        </p:blipFill>
        <p:spPr bwMode="auto">
          <a:xfrm>
            <a:off x="1061610" y="2933944"/>
            <a:ext cx="6930770" cy="8100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11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XQuery</a:t>
            </a:r>
            <a:r>
              <a:rPr lang="zh-TW" altLang="en-US" dirty="0"/>
              <a:t>查詢語言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609" y="3405770"/>
            <a:ext cx="7335815" cy="164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861438" y="5263213"/>
            <a:ext cx="5736155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XQuery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範例 ── 找出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Title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元素值包含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XML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的書籍資料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8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XQuery</a:t>
            </a:r>
            <a:r>
              <a:rPr lang="zh-TW" altLang="en-US" dirty="0"/>
              <a:t>查詢語言</a:t>
            </a:r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1590" y="2043461"/>
            <a:ext cx="7547598" cy="2780694"/>
          </a:xfrm>
        </p:spPr>
      </p:pic>
      <p:sp>
        <p:nvSpPr>
          <p:cNvPr id="4" name="矩形 3"/>
          <p:cNvSpPr/>
          <p:nvPr/>
        </p:nvSpPr>
        <p:spPr>
          <a:xfrm>
            <a:off x="2657744" y="5004175"/>
            <a:ext cx="399529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對應於圖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13-21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XQuery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的查詢結果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XQuery</a:t>
            </a:r>
            <a:r>
              <a:rPr lang="zh-TW" altLang="en-US" dirty="0"/>
              <a:t>查詢語言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590" y="2708920"/>
            <a:ext cx="7477590" cy="1885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646675" y="5139190"/>
            <a:ext cx="581901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000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XQuery</a:t>
            </a:r>
            <a:r>
              <a:rPr lang="zh-TW" altLang="en-US" sz="2000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範例 ── 找出作者趙坤茂所寫的所有書籍</a:t>
            </a:r>
            <a:endParaRPr lang="zh-TW" altLang="en-US" sz="2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6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XQuery</a:t>
            </a:r>
            <a:r>
              <a:rPr lang="zh-TW" altLang="en-US" dirty="0"/>
              <a:t>查詢語言</a:t>
            </a:r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96625" y="1943835"/>
            <a:ext cx="6660740" cy="4170203"/>
          </a:xfrm>
        </p:spPr>
      </p:pic>
      <p:sp>
        <p:nvSpPr>
          <p:cNvPr id="4" name="矩形 3"/>
          <p:cNvSpPr/>
          <p:nvPr/>
        </p:nvSpPr>
        <p:spPr>
          <a:xfrm>
            <a:off x="2730463" y="6219310"/>
            <a:ext cx="398455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對應於圖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13-23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之</a:t>
            </a:r>
            <a:r>
              <a:rPr lang="en-US" altLang="zh-TW" b="1" dirty="0" err="1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XQuery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的查詢結果</a:t>
            </a:r>
            <a:endParaRPr lang="zh-TW" altLang="en-US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查詢處理模組</a:t>
            </a:r>
            <a:r>
              <a:rPr lang="en-US" altLang="zh-TW" dirty="0"/>
              <a:t>(query processor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aphicFrame>
        <p:nvGraphicFramePr>
          <p:cNvPr id="7" name="資料庫圖表 6"/>
          <p:cNvGraphicFramePr/>
          <p:nvPr>
            <p:extLst>
              <p:ext uri="{D42A27DB-BD31-4B8C-83A1-F6EECF244321}">
                <p14:modId xmlns:p14="http://schemas.microsoft.com/office/powerpoint/2010/main" val="3420798533"/>
              </p:ext>
            </p:extLst>
          </p:nvPr>
        </p:nvGraphicFramePr>
        <p:xfrm>
          <a:off x="1061609" y="3248980"/>
          <a:ext cx="7335815" cy="189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 smtClean="0"/>
              <a:t>關聯式資料模式和查詢語言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625" y="1974309"/>
            <a:ext cx="6795755" cy="388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587531" y="5994285"/>
            <a:ext cx="21259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(student)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527" t="5728" r="1962" b="5484"/>
          <a:stretch/>
        </p:blipFill>
        <p:spPr bwMode="auto">
          <a:xfrm>
            <a:off x="971600" y="3834045"/>
            <a:ext cx="7605845" cy="1395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13-2 </a:t>
            </a:r>
            <a:r>
              <a:rPr lang="zh-TW" altLang="en-US" dirty="0"/>
              <a:t>關聯式資料模式和查詢語言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605" y="5139190"/>
            <a:ext cx="63817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向左箭號 2"/>
          <p:cNvSpPr/>
          <p:nvPr/>
        </p:nvSpPr>
        <p:spPr>
          <a:xfrm rot="21258373">
            <a:off x="6765897" y="4965821"/>
            <a:ext cx="1889170" cy="733663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查詢句</a:t>
            </a:r>
            <a:r>
              <a:rPr lang="en-US" altLang="zh-TW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b="1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的輸出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1029</Words>
  <Application>Microsoft Office PowerPoint</Application>
  <PresentationFormat>如螢幕大小 (4:3)</PresentationFormat>
  <Paragraphs>119</Paragraphs>
  <Slides>56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57" baseType="lpstr">
      <vt:lpstr>Office 佈景主題</vt:lpstr>
      <vt:lpstr>資料庫</vt:lpstr>
      <vt:lpstr>13-1 資料庫管理系統簡介</vt:lpstr>
      <vt:lpstr>13-1 資料庫管理系統簡介</vt:lpstr>
      <vt:lpstr>13-1 資料庫管理系統簡介</vt:lpstr>
      <vt:lpstr>13-1 資料庫管理系統簡介</vt:lpstr>
      <vt:lpstr>查詢處理模組(query processor)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PowerPoint 簡報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13-2 關聯式資料模式和查詢語言</vt:lpstr>
      <vt:lpstr>PowerPoint 簡報</vt:lpstr>
      <vt:lpstr>13-3 Access簡介</vt:lpstr>
      <vt:lpstr>13-3 Access簡介</vt:lpstr>
      <vt:lpstr>建立資料庫</vt:lpstr>
      <vt:lpstr>建立資料表</vt:lpstr>
      <vt:lpstr>建立資料表</vt:lpstr>
      <vt:lpstr>建立資料表</vt:lpstr>
      <vt:lpstr>PowerPoint 簡報</vt:lpstr>
      <vt:lpstr>設定主鍵和外來鍵</vt:lpstr>
      <vt:lpstr>設定主鍵和外來鍵</vt:lpstr>
      <vt:lpstr>設定主鍵和外來鍵</vt:lpstr>
      <vt:lpstr>設定主鍵和外來鍵</vt:lpstr>
      <vt:lpstr>設定主鍵和外來鍵</vt:lpstr>
      <vt:lpstr>設定主鍵和外來鍵</vt:lpstr>
      <vt:lpstr>建立SQL查詢</vt:lpstr>
      <vt:lpstr>建立SQL查詢</vt:lpstr>
      <vt:lpstr>建立SQL查詢</vt:lpstr>
      <vt:lpstr>建立SQL查詢</vt:lpstr>
      <vt:lpstr>建立SQL查詢</vt:lpstr>
      <vt:lpstr>建立SQL查詢</vt:lpstr>
      <vt:lpstr>建立SQL查詢</vt:lpstr>
      <vt:lpstr>PowerPoint 簡報</vt:lpstr>
      <vt:lpstr>13-4 資料探勘</vt:lpstr>
      <vt:lpstr>13-5 XML簡介</vt:lpstr>
      <vt:lpstr>XML文件結構</vt:lpstr>
      <vt:lpstr>文件物件模型</vt:lpstr>
      <vt:lpstr>文件型態定義</vt:lpstr>
      <vt:lpstr>XPath標準</vt:lpstr>
      <vt:lpstr>XQuery查詢語言</vt:lpstr>
      <vt:lpstr>XQuery查詢語言</vt:lpstr>
      <vt:lpstr>XQuery查詢語言</vt:lpstr>
      <vt:lpstr>XQuery查詢語言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136</cp:revision>
  <dcterms:created xsi:type="dcterms:W3CDTF">2015-04-21T01:58:17Z</dcterms:created>
  <dcterms:modified xsi:type="dcterms:W3CDTF">2020-03-11T11:39:34Z</dcterms:modified>
</cp:coreProperties>
</file>