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7"/>
  </p:notesMasterIdLst>
  <p:handoutMasterIdLst>
    <p:handoutMasterId r:id="rId78"/>
  </p:handoutMasterIdLst>
  <p:sldIdLst>
    <p:sldId id="256" r:id="rId2"/>
    <p:sldId id="355" r:id="rId3"/>
    <p:sldId id="356" r:id="rId4"/>
    <p:sldId id="357" r:id="rId5"/>
    <p:sldId id="262" r:id="rId6"/>
    <p:sldId id="358" r:id="rId7"/>
    <p:sldId id="359" r:id="rId8"/>
    <p:sldId id="266" r:id="rId9"/>
    <p:sldId id="339" r:id="rId10"/>
    <p:sldId id="360" r:id="rId11"/>
    <p:sldId id="361" r:id="rId12"/>
    <p:sldId id="362" r:id="rId13"/>
    <p:sldId id="363" r:id="rId14"/>
    <p:sldId id="364" r:id="rId15"/>
    <p:sldId id="365" r:id="rId16"/>
    <p:sldId id="366" r:id="rId17"/>
    <p:sldId id="273" r:id="rId18"/>
    <p:sldId id="274" r:id="rId19"/>
    <p:sldId id="367" r:id="rId20"/>
    <p:sldId id="368" r:id="rId21"/>
    <p:sldId id="369" r:id="rId22"/>
    <p:sldId id="370" r:id="rId23"/>
    <p:sldId id="371" r:id="rId24"/>
    <p:sldId id="372" r:id="rId25"/>
    <p:sldId id="373" r:id="rId26"/>
    <p:sldId id="374" r:id="rId27"/>
    <p:sldId id="286" r:id="rId28"/>
    <p:sldId id="287" r:id="rId29"/>
    <p:sldId id="375" r:id="rId30"/>
    <p:sldId id="376" r:id="rId31"/>
    <p:sldId id="377" r:id="rId32"/>
    <p:sldId id="378" r:id="rId33"/>
    <p:sldId id="379" r:id="rId34"/>
    <p:sldId id="380" r:id="rId35"/>
    <p:sldId id="381" r:id="rId36"/>
    <p:sldId id="382" r:id="rId37"/>
    <p:sldId id="383" r:id="rId38"/>
    <p:sldId id="296" r:id="rId39"/>
    <p:sldId id="386" r:id="rId40"/>
    <p:sldId id="385" r:id="rId41"/>
    <p:sldId id="387" r:id="rId42"/>
    <p:sldId id="388" r:id="rId43"/>
    <p:sldId id="389" r:id="rId44"/>
    <p:sldId id="390" r:id="rId45"/>
    <p:sldId id="392" r:id="rId46"/>
    <p:sldId id="393" r:id="rId47"/>
    <p:sldId id="394" r:id="rId48"/>
    <p:sldId id="395" r:id="rId49"/>
    <p:sldId id="396" r:id="rId50"/>
    <p:sldId id="397" r:id="rId51"/>
    <p:sldId id="398" r:id="rId52"/>
    <p:sldId id="399" r:id="rId53"/>
    <p:sldId id="400" r:id="rId54"/>
    <p:sldId id="401" r:id="rId55"/>
    <p:sldId id="402" r:id="rId56"/>
    <p:sldId id="403" r:id="rId57"/>
    <p:sldId id="404" r:id="rId58"/>
    <p:sldId id="405" r:id="rId59"/>
    <p:sldId id="406" r:id="rId60"/>
    <p:sldId id="408" r:id="rId61"/>
    <p:sldId id="407" r:id="rId62"/>
    <p:sldId id="409" r:id="rId63"/>
    <p:sldId id="410" r:id="rId64"/>
    <p:sldId id="411" r:id="rId65"/>
    <p:sldId id="412" r:id="rId66"/>
    <p:sldId id="413" r:id="rId67"/>
    <p:sldId id="414" r:id="rId68"/>
    <p:sldId id="415" r:id="rId69"/>
    <p:sldId id="329" r:id="rId70"/>
    <p:sldId id="416" r:id="rId71"/>
    <p:sldId id="417" r:id="rId72"/>
    <p:sldId id="333" r:id="rId73"/>
    <p:sldId id="419" r:id="rId74"/>
    <p:sldId id="420" r:id="rId75"/>
    <p:sldId id="337" r:id="rId76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D60093"/>
    <a:srgbClr val="000000"/>
    <a:srgbClr val="FFFFFF"/>
    <a:srgbClr val="FFCC66"/>
    <a:srgbClr val="9BBB59"/>
    <a:srgbClr val="F2F2F2"/>
    <a:srgbClr val="99B1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59" autoAdjust="0"/>
    <p:restoredTop sz="94660"/>
  </p:normalViewPr>
  <p:slideViewPr>
    <p:cSldViewPr snapToObjects="1">
      <p:cViewPr varScale="1">
        <p:scale>
          <a:sx n="80" d="100"/>
          <a:sy n="80" d="100"/>
        </p:scale>
        <p:origin x="-1531" y="2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Objects="1">
      <p:cViewPr varScale="1">
        <p:scale>
          <a:sx n="64" d="100"/>
          <a:sy n="64" d="100"/>
        </p:scale>
        <p:origin x="-3096" y="-67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handoutMaster" Target="handoutMasters/handout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2643576-49F6-4B6F-B88C-7259BC575434}" type="doc">
      <dgm:prSet loTypeId="urn:microsoft.com/office/officeart/2005/8/layout/radial3" loCatId="cycle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B04BE885-8FB8-4E95-B096-F58D437ABCBF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資料</a:t>
          </a:r>
          <a: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型態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D89A213-44F9-420F-917E-6D6FFE22EEE2}" type="parTrans" cxnId="{769B9290-F7EE-45A1-BCC1-61F18587DD53}">
      <dgm:prSet/>
      <dgm:spPr/>
      <dgm:t>
        <a:bodyPr/>
        <a:lstStyle/>
        <a:p>
          <a:endParaRPr lang="zh-TW" altLang="en-US"/>
        </a:p>
      </dgm:t>
    </dgm:pt>
    <dgm:pt modelId="{03589241-7CB9-4774-942F-70D335BFB361}" type="sibTrans" cxnId="{769B9290-F7EE-45A1-BCC1-61F18587DD53}">
      <dgm:prSet/>
      <dgm:spPr/>
      <dgm:t>
        <a:bodyPr/>
        <a:lstStyle/>
        <a:p>
          <a:endParaRPr lang="zh-TW" altLang="en-US"/>
        </a:p>
      </dgm:t>
    </dgm:pt>
    <dgm:pt modelId="{C9DFA321-F53F-4CEE-9464-DF0522D3DD96}">
      <dgm:prSet/>
      <dgm:spPr/>
      <dgm:t>
        <a:bodyPr/>
        <a:lstStyle/>
        <a:p>
          <a:pPr rtl="0"/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數字</a:t>
          </a:r>
          <a:endParaRPr lang="zh-TW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DB6F295-3002-4C4C-9589-DB3868A702A3}" type="parTrans" cxnId="{4A205220-5F19-4A6E-80F2-7C9C3AC4CC98}">
      <dgm:prSet/>
      <dgm:spPr/>
      <dgm:t>
        <a:bodyPr/>
        <a:lstStyle/>
        <a:p>
          <a:endParaRPr lang="zh-TW" altLang="en-US"/>
        </a:p>
      </dgm:t>
    </dgm:pt>
    <dgm:pt modelId="{63A2D8F3-9F8B-469B-B616-158CF948AF44}" type="sibTrans" cxnId="{4A205220-5F19-4A6E-80F2-7C9C3AC4CC98}">
      <dgm:prSet/>
      <dgm:spPr/>
      <dgm:t>
        <a:bodyPr/>
        <a:lstStyle/>
        <a:p>
          <a:endParaRPr lang="zh-TW" altLang="en-US"/>
        </a:p>
      </dgm:t>
    </dgm:pt>
    <dgm:pt modelId="{4F2383E0-D681-4FE7-A66B-2C381BA53FF1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文字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0ABB1AA-0C4C-4E0A-A4C1-D9E93F092437}" type="parTrans" cxnId="{51C3DF58-ECD7-4B84-886A-D70758FD0ABE}">
      <dgm:prSet/>
      <dgm:spPr/>
      <dgm:t>
        <a:bodyPr/>
        <a:lstStyle/>
        <a:p>
          <a:endParaRPr lang="zh-TW" altLang="en-US"/>
        </a:p>
      </dgm:t>
    </dgm:pt>
    <dgm:pt modelId="{232332A6-198F-4C05-B629-4509749900FE}" type="sibTrans" cxnId="{51C3DF58-ECD7-4B84-886A-D70758FD0ABE}">
      <dgm:prSet/>
      <dgm:spPr/>
      <dgm:t>
        <a:bodyPr/>
        <a:lstStyle/>
        <a:p>
          <a:endParaRPr lang="zh-TW" altLang="en-US"/>
        </a:p>
      </dgm:t>
    </dgm:pt>
    <dgm:pt modelId="{F9A5DF14-9605-4964-8EE6-8B9B10CC4283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語音、音樂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09D0556-D13F-4DB8-9EE1-E5B4565A8CD8}" type="parTrans" cxnId="{48E1F282-F232-4E16-B2E5-E7759CA5A173}">
      <dgm:prSet/>
      <dgm:spPr/>
      <dgm:t>
        <a:bodyPr/>
        <a:lstStyle/>
        <a:p>
          <a:endParaRPr lang="zh-TW" altLang="en-US"/>
        </a:p>
      </dgm:t>
    </dgm:pt>
    <dgm:pt modelId="{7593B650-D238-4A62-99F0-C5B9004AF0D4}" type="sibTrans" cxnId="{48E1F282-F232-4E16-B2E5-E7759CA5A173}">
      <dgm:prSet/>
      <dgm:spPr/>
      <dgm:t>
        <a:bodyPr/>
        <a:lstStyle/>
        <a:p>
          <a:endParaRPr lang="zh-TW" altLang="en-US"/>
        </a:p>
      </dgm:t>
    </dgm:pt>
    <dgm:pt modelId="{6A7719B6-FF78-435F-9176-CCBC722102B2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圖形、影像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DFDB7FA-F730-4770-B744-37CE3952FBA5}" type="parTrans" cxnId="{51C85FED-ED3A-4305-8B10-C1862F629914}">
      <dgm:prSet/>
      <dgm:spPr/>
      <dgm:t>
        <a:bodyPr/>
        <a:lstStyle/>
        <a:p>
          <a:endParaRPr lang="zh-TW" altLang="en-US"/>
        </a:p>
      </dgm:t>
    </dgm:pt>
    <dgm:pt modelId="{61F82245-8B26-4918-84F8-A4ED5F822BB9}" type="sibTrans" cxnId="{51C85FED-ED3A-4305-8B10-C1862F629914}">
      <dgm:prSet/>
      <dgm:spPr/>
      <dgm:t>
        <a:bodyPr/>
        <a:lstStyle/>
        <a:p>
          <a:endParaRPr lang="zh-TW" altLang="en-US"/>
        </a:p>
      </dgm:t>
    </dgm:pt>
    <dgm:pt modelId="{681E60B3-EBFA-41C7-AAB9-E7C5164049C0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影片及動畫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059C64F-EEC2-4C8E-A71C-208C1A081B1F}" type="parTrans" cxnId="{FF610591-CBEA-4E9D-BE9D-18D932F841F7}">
      <dgm:prSet/>
      <dgm:spPr/>
      <dgm:t>
        <a:bodyPr/>
        <a:lstStyle/>
        <a:p>
          <a:endParaRPr lang="zh-TW" altLang="en-US"/>
        </a:p>
      </dgm:t>
    </dgm:pt>
    <dgm:pt modelId="{62FD4F4E-6615-4585-B181-E672A0708C43}" type="sibTrans" cxnId="{FF610591-CBEA-4E9D-BE9D-18D932F841F7}">
      <dgm:prSet/>
      <dgm:spPr/>
      <dgm:t>
        <a:bodyPr/>
        <a:lstStyle/>
        <a:p>
          <a:endParaRPr lang="zh-TW" altLang="en-US"/>
        </a:p>
      </dgm:t>
    </dgm:pt>
    <dgm:pt modelId="{F8D39894-19DF-4120-9061-645C038D153D}" type="pres">
      <dgm:prSet presAssocID="{E2643576-49F6-4B6F-B88C-7259BC575434}" presName="composite" presStyleCnt="0">
        <dgm:presLayoutVars>
          <dgm:chMax val="1"/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DCD82EFD-8A92-4C8D-BFE1-1F217BA96300}" type="pres">
      <dgm:prSet presAssocID="{E2643576-49F6-4B6F-B88C-7259BC575434}" presName="radial" presStyleCnt="0">
        <dgm:presLayoutVars>
          <dgm:animLvl val="ctr"/>
        </dgm:presLayoutVars>
      </dgm:prSet>
      <dgm:spPr/>
    </dgm:pt>
    <dgm:pt modelId="{CCB50FB8-7382-4BB3-A91C-303FBBF60DD6}" type="pres">
      <dgm:prSet presAssocID="{B04BE885-8FB8-4E95-B096-F58D437ABCBF}" presName="centerShape" presStyleLbl="vennNode1" presStyleIdx="0" presStyleCnt="6"/>
      <dgm:spPr/>
      <dgm:t>
        <a:bodyPr/>
        <a:lstStyle/>
        <a:p>
          <a:endParaRPr lang="zh-TW" altLang="en-US"/>
        </a:p>
      </dgm:t>
    </dgm:pt>
    <dgm:pt modelId="{29AA7534-22CC-4DD4-8B11-8BF0547CEAAB}" type="pres">
      <dgm:prSet presAssocID="{C9DFA321-F53F-4CEE-9464-DF0522D3DD96}" presName="node" presStyleLbl="vennNode1" presStyleIdx="1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49BB3CFA-F88C-4D18-8AAC-AC9AF5D85162}" type="pres">
      <dgm:prSet presAssocID="{4F2383E0-D681-4FE7-A66B-2C381BA53FF1}" presName="node" presStyleLbl="vennNode1" presStyleIdx="2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E0591A8-A849-4937-8D3D-EE2A69DA7808}" type="pres">
      <dgm:prSet presAssocID="{F9A5DF14-9605-4964-8EE6-8B9B10CC4283}" presName="node" presStyleLbl="vennNode1" presStyleIdx="3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D43EFB37-EFB5-4524-B374-17BDD827DAB5}" type="pres">
      <dgm:prSet presAssocID="{6A7719B6-FF78-435F-9176-CCBC722102B2}" presName="node" presStyleLbl="vennNode1" presStyleIdx="4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5A8FDBC8-9828-4543-8B48-BE7D17371874}" type="pres">
      <dgm:prSet presAssocID="{681E60B3-EBFA-41C7-AAB9-E7C5164049C0}" presName="node" presStyleLbl="vennNode1" presStyleIdx="5" presStyleCnt="6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769B9290-F7EE-45A1-BCC1-61F18587DD53}" srcId="{E2643576-49F6-4B6F-B88C-7259BC575434}" destId="{B04BE885-8FB8-4E95-B096-F58D437ABCBF}" srcOrd="0" destOrd="0" parTransId="{2D89A213-44F9-420F-917E-6D6FFE22EEE2}" sibTransId="{03589241-7CB9-4774-942F-70D335BFB361}"/>
    <dgm:cxn modelId="{009C87D1-D3E2-4777-9999-BF3903AD2A5C}" type="presOf" srcId="{681E60B3-EBFA-41C7-AAB9-E7C5164049C0}" destId="{5A8FDBC8-9828-4543-8B48-BE7D17371874}" srcOrd="0" destOrd="0" presId="urn:microsoft.com/office/officeart/2005/8/layout/radial3"/>
    <dgm:cxn modelId="{60FC0F34-8E96-42A1-96FD-37320BDD9624}" type="presOf" srcId="{B04BE885-8FB8-4E95-B096-F58D437ABCBF}" destId="{CCB50FB8-7382-4BB3-A91C-303FBBF60DD6}" srcOrd="0" destOrd="0" presId="urn:microsoft.com/office/officeart/2005/8/layout/radial3"/>
    <dgm:cxn modelId="{A5959DE2-9BEC-4050-8583-F252907634C4}" type="presOf" srcId="{E2643576-49F6-4B6F-B88C-7259BC575434}" destId="{F8D39894-19DF-4120-9061-645C038D153D}" srcOrd="0" destOrd="0" presId="urn:microsoft.com/office/officeart/2005/8/layout/radial3"/>
    <dgm:cxn modelId="{4A205220-5F19-4A6E-80F2-7C9C3AC4CC98}" srcId="{B04BE885-8FB8-4E95-B096-F58D437ABCBF}" destId="{C9DFA321-F53F-4CEE-9464-DF0522D3DD96}" srcOrd="0" destOrd="0" parTransId="{8DB6F295-3002-4C4C-9589-DB3868A702A3}" sibTransId="{63A2D8F3-9F8B-469B-B616-158CF948AF44}"/>
    <dgm:cxn modelId="{48E1F282-F232-4E16-B2E5-E7759CA5A173}" srcId="{B04BE885-8FB8-4E95-B096-F58D437ABCBF}" destId="{F9A5DF14-9605-4964-8EE6-8B9B10CC4283}" srcOrd="2" destOrd="0" parTransId="{B09D0556-D13F-4DB8-9EE1-E5B4565A8CD8}" sibTransId="{7593B650-D238-4A62-99F0-C5B9004AF0D4}"/>
    <dgm:cxn modelId="{DB0454C6-314B-471F-B481-00D1C46E8CE6}" type="presOf" srcId="{4F2383E0-D681-4FE7-A66B-2C381BA53FF1}" destId="{49BB3CFA-F88C-4D18-8AAC-AC9AF5D85162}" srcOrd="0" destOrd="0" presId="urn:microsoft.com/office/officeart/2005/8/layout/radial3"/>
    <dgm:cxn modelId="{33F9EA9F-4EC9-40D1-B606-F908C812FEC4}" type="presOf" srcId="{F9A5DF14-9605-4964-8EE6-8B9B10CC4283}" destId="{FE0591A8-A849-4937-8D3D-EE2A69DA7808}" srcOrd="0" destOrd="0" presId="urn:microsoft.com/office/officeart/2005/8/layout/radial3"/>
    <dgm:cxn modelId="{51C85FED-ED3A-4305-8B10-C1862F629914}" srcId="{B04BE885-8FB8-4E95-B096-F58D437ABCBF}" destId="{6A7719B6-FF78-435F-9176-CCBC722102B2}" srcOrd="3" destOrd="0" parTransId="{2DFDB7FA-F730-4770-B744-37CE3952FBA5}" sibTransId="{61F82245-8B26-4918-84F8-A4ED5F822BB9}"/>
    <dgm:cxn modelId="{559C4967-CF4B-4989-BA5B-F366B3D718A9}" type="presOf" srcId="{6A7719B6-FF78-435F-9176-CCBC722102B2}" destId="{D43EFB37-EFB5-4524-B374-17BDD827DAB5}" srcOrd="0" destOrd="0" presId="urn:microsoft.com/office/officeart/2005/8/layout/radial3"/>
    <dgm:cxn modelId="{F3DF61CA-D259-477E-BFEF-BAF950970F3E}" type="presOf" srcId="{C9DFA321-F53F-4CEE-9464-DF0522D3DD96}" destId="{29AA7534-22CC-4DD4-8B11-8BF0547CEAAB}" srcOrd="0" destOrd="0" presId="urn:microsoft.com/office/officeart/2005/8/layout/radial3"/>
    <dgm:cxn modelId="{FF610591-CBEA-4E9D-BE9D-18D932F841F7}" srcId="{B04BE885-8FB8-4E95-B096-F58D437ABCBF}" destId="{681E60B3-EBFA-41C7-AAB9-E7C5164049C0}" srcOrd="4" destOrd="0" parTransId="{9059C64F-EEC2-4C8E-A71C-208C1A081B1F}" sibTransId="{62FD4F4E-6615-4585-B181-E672A0708C43}"/>
    <dgm:cxn modelId="{51C3DF58-ECD7-4B84-886A-D70758FD0ABE}" srcId="{B04BE885-8FB8-4E95-B096-F58D437ABCBF}" destId="{4F2383E0-D681-4FE7-A66B-2C381BA53FF1}" srcOrd="1" destOrd="0" parTransId="{00ABB1AA-0C4C-4E0A-A4C1-D9E93F092437}" sibTransId="{232332A6-198F-4C05-B629-4509749900FE}"/>
    <dgm:cxn modelId="{81E7EA79-DFE1-4FB8-91EA-E39ABCBA0D71}" type="presParOf" srcId="{F8D39894-19DF-4120-9061-645C038D153D}" destId="{DCD82EFD-8A92-4C8D-BFE1-1F217BA96300}" srcOrd="0" destOrd="0" presId="urn:microsoft.com/office/officeart/2005/8/layout/radial3"/>
    <dgm:cxn modelId="{FFBC0C21-E17E-42CC-B0B6-91D7342010E6}" type="presParOf" srcId="{DCD82EFD-8A92-4C8D-BFE1-1F217BA96300}" destId="{CCB50FB8-7382-4BB3-A91C-303FBBF60DD6}" srcOrd="0" destOrd="0" presId="urn:microsoft.com/office/officeart/2005/8/layout/radial3"/>
    <dgm:cxn modelId="{CDB7B53D-3CC2-4735-9C55-33CD166039B9}" type="presParOf" srcId="{DCD82EFD-8A92-4C8D-BFE1-1F217BA96300}" destId="{29AA7534-22CC-4DD4-8B11-8BF0547CEAAB}" srcOrd="1" destOrd="0" presId="urn:microsoft.com/office/officeart/2005/8/layout/radial3"/>
    <dgm:cxn modelId="{B648932B-3AE2-4AD8-A65E-C3A2CC2C0203}" type="presParOf" srcId="{DCD82EFD-8A92-4C8D-BFE1-1F217BA96300}" destId="{49BB3CFA-F88C-4D18-8AAC-AC9AF5D85162}" srcOrd="2" destOrd="0" presId="urn:microsoft.com/office/officeart/2005/8/layout/radial3"/>
    <dgm:cxn modelId="{4C5FF83B-5B24-4DCF-A8F4-21BD7D548C65}" type="presParOf" srcId="{DCD82EFD-8A92-4C8D-BFE1-1F217BA96300}" destId="{FE0591A8-A849-4937-8D3D-EE2A69DA7808}" srcOrd="3" destOrd="0" presId="urn:microsoft.com/office/officeart/2005/8/layout/radial3"/>
    <dgm:cxn modelId="{4C5BD3B1-9C5F-4436-A1EB-53074862FA89}" type="presParOf" srcId="{DCD82EFD-8A92-4C8D-BFE1-1F217BA96300}" destId="{D43EFB37-EFB5-4524-B374-17BDD827DAB5}" srcOrd="4" destOrd="0" presId="urn:microsoft.com/office/officeart/2005/8/layout/radial3"/>
    <dgm:cxn modelId="{0CE0C391-80B9-421C-8D9A-CFE4450BE684}" type="presParOf" srcId="{DCD82EFD-8A92-4C8D-BFE1-1F217BA96300}" destId="{5A8FDBC8-9828-4543-8B48-BE7D17371874}" srcOrd="5" destOrd="0" presId="urn:microsoft.com/office/officeart/2005/8/layout/radial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７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/>
      <dgm:spPr/>
      <dgm:t>
        <a:bodyPr/>
        <a:lstStyle/>
        <a:p>
          <a:pPr rtl="0"/>
          <a:r>
            <a:rPr lang="en-US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41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的一補數表示法為何？</a:t>
          </a:r>
          <a:endParaRPr lang="zh-TW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C04593BF-1F2F-4306-9CCF-91FD5C5B8E9C}" type="presOf" srcId="{BA121A76-DE1F-48F7-B5A2-09FB7CEAE82E}" destId="{7435A3FD-31E5-411C-9866-A88359BC06EC}" srcOrd="0" destOrd="0" presId="urn:microsoft.com/office/officeart/2005/8/layout/hierarchy4"/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1EA1EFF4-2727-4E5D-ABEF-60C5B593FAAD}" type="presOf" srcId="{3E28579C-2CD4-46AC-8F0E-EE6547745E0F}" destId="{90D5FD44-6A58-4B2F-BB43-F19CF322C30C}" srcOrd="0" destOrd="0" presId="urn:microsoft.com/office/officeart/2005/8/layout/hierarchy4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635C510A-EB5F-49D6-8780-8022F12F6BB5}" type="presOf" srcId="{FEEF2023-353B-4EDE-9F28-58B40AA91B8C}" destId="{AE8731F0-7399-45FB-9BAD-949D652B74B9}" srcOrd="0" destOrd="0" presId="urn:microsoft.com/office/officeart/2005/8/layout/hierarchy4"/>
    <dgm:cxn modelId="{B926E8AC-E740-4C45-B5C1-B3464230AD95}" type="presParOf" srcId="{AE8731F0-7399-45FB-9BAD-949D652B74B9}" destId="{6DFA7B42-FEF6-45AA-BA26-9D2575C71D2F}" srcOrd="0" destOrd="0" presId="urn:microsoft.com/office/officeart/2005/8/layout/hierarchy4"/>
    <dgm:cxn modelId="{B3E8A67B-09B7-4C4A-AADD-B3825B74712B}" type="presParOf" srcId="{6DFA7B42-FEF6-45AA-BA26-9D2575C71D2F}" destId="{90D5FD44-6A58-4B2F-BB43-F19CF322C30C}" srcOrd="0" destOrd="0" presId="urn:microsoft.com/office/officeart/2005/8/layout/hierarchy4"/>
    <dgm:cxn modelId="{35DD633B-1D75-44CC-96ED-B30925A586C3}" type="presParOf" srcId="{6DFA7B42-FEF6-45AA-BA26-9D2575C71D2F}" destId="{E4876E20-FB5D-4798-9A94-7730F0D93C42}" srcOrd="1" destOrd="0" presId="urn:microsoft.com/office/officeart/2005/8/layout/hierarchy4"/>
    <dgm:cxn modelId="{E1367224-ACBE-4949-A7E4-B5DC97CAAC3B}" type="presParOf" srcId="{6DFA7B42-FEF6-45AA-BA26-9D2575C71D2F}" destId="{C9A1FD36-5989-4DD0-BE4C-BC90000A04B2}" srcOrd="2" destOrd="0" presId="urn:microsoft.com/office/officeart/2005/8/layout/hierarchy4"/>
    <dgm:cxn modelId="{4BC39775-0D00-49EA-96C7-5863DBAF50C1}" type="presParOf" srcId="{C9A1FD36-5989-4DD0-BE4C-BC90000A04B2}" destId="{96B5B5EA-6F0F-4475-9F51-85EF9748D62C}" srcOrd="0" destOrd="0" presId="urn:microsoft.com/office/officeart/2005/8/layout/hierarchy4"/>
    <dgm:cxn modelId="{86348A20-9AB9-446D-9E32-9FE75B70D45C}" type="presParOf" srcId="{96B5B5EA-6F0F-4475-9F51-85EF9748D62C}" destId="{7435A3FD-31E5-411C-9866-A88359BC06EC}" srcOrd="0" destOrd="0" presId="urn:microsoft.com/office/officeart/2005/8/layout/hierarchy4"/>
    <dgm:cxn modelId="{5A152033-8A39-40D4-9C86-90873A6B06BB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８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/>
      <dgm:spPr/>
      <dgm:t>
        <a:bodyPr/>
        <a:lstStyle/>
        <a:p>
          <a:pPr rtl="0"/>
          <a:r>
            <a:rPr lang="en-US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-41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的一補數表示法為何？</a:t>
          </a:r>
          <a:endParaRPr lang="zh-TW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4863A2C9-86A1-4D42-B55A-48F8E0726E22}" type="presOf" srcId="{3E28579C-2CD4-46AC-8F0E-EE6547745E0F}" destId="{90D5FD44-6A58-4B2F-BB43-F19CF322C30C}" srcOrd="0" destOrd="0" presId="urn:microsoft.com/office/officeart/2005/8/layout/hierarchy4"/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F26209A6-3FB2-4B04-B153-116AB258AB76}" type="presOf" srcId="{BA121A76-DE1F-48F7-B5A2-09FB7CEAE82E}" destId="{7435A3FD-31E5-411C-9866-A88359BC06EC}" srcOrd="0" destOrd="0" presId="urn:microsoft.com/office/officeart/2005/8/layout/hierarchy4"/>
    <dgm:cxn modelId="{D8371708-1731-4B91-8958-808AFEE1C289}" type="presOf" srcId="{FEEF2023-353B-4EDE-9F28-58B40AA91B8C}" destId="{AE8731F0-7399-45FB-9BAD-949D652B74B9}" srcOrd="0" destOrd="0" presId="urn:microsoft.com/office/officeart/2005/8/layout/hierarchy4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07982DAC-1A3E-4348-B36E-61614D92BEDA}" type="presParOf" srcId="{AE8731F0-7399-45FB-9BAD-949D652B74B9}" destId="{6DFA7B42-FEF6-45AA-BA26-9D2575C71D2F}" srcOrd="0" destOrd="0" presId="urn:microsoft.com/office/officeart/2005/8/layout/hierarchy4"/>
    <dgm:cxn modelId="{6B68B8BC-A38F-4CD1-830A-42082547F968}" type="presParOf" srcId="{6DFA7B42-FEF6-45AA-BA26-9D2575C71D2F}" destId="{90D5FD44-6A58-4B2F-BB43-F19CF322C30C}" srcOrd="0" destOrd="0" presId="urn:microsoft.com/office/officeart/2005/8/layout/hierarchy4"/>
    <dgm:cxn modelId="{DC6C2882-DA1F-4529-A7E3-F5E68252C4E1}" type="presParOf" srcId="{6DFA7B42-FEF6-45AA-BA26-9D2575C71D2F}" destId="{E4876E20-FB5D-4798-9A94-7730F0D93C42}" srcOrd="1" destOrd="0" presId="urn:microsoft.com/office/officeart/2005/8/layout/hierarchy4"/>
    <dgm:cxn modelId="{C42D8623-9CD9-48F1-A7F9-43A50F265146}" type="presParOf" srcId="{6DFA7B42-FEF6-45AA-BA26-9D2575C71D2F}" destId="{C9A1FD36-5989-4DD0-BE4C-BC90000A04B2}" srcOrd="2" destOrd="0" presId="urn:microsoft.com/office/officeart/2005/8/layout/hierarchy4"/>
    <dgm:cxn modelId="{08852A1C-5822-4F86-A3CA-A7668B57CE59}" type="presParOf" srcId="{C9A1FD36-5989-4DD0-BE4C-BC90000A04B2}" destId="{96B5B5EA-6F0F-4475-9F51-85EF9748D62C}" srcOrd="0" destOrd="0" presId="urn:microsoft.com/office/officeart/2005/8/layout/hierarchy4"/>
    <dgm:cxn modelId="{3110063F-A58C-4CCD-A4CB-4DF1197E0B13}" type="presParOf" srcId="{96B5B5EA-6F0F-4475-9F51-85EF9748D62C}" destId="{7435A3FD-31E5-411C-9866-A88359BC06EC}" srcOrd="0" destOrd="0" presId="urn:microsoft.com/office/officeart/2005/8/layout/hierarchy4"/>
    <dgm:cxn modelId="{0A305792-25F0-4391-95BF-F6941162CF39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９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一補數「</a:t>
          </a:r>
          <a:r>
            <a:rPr lang="en-US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11010110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」所表示的值為多少？</a:t>
          </a:r>
          <a:endParaRPr lang="zh-TW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129AB504-E09D-47CD-93CE-04C7A31D5D55}" type="presOf" srcId="{FEEF2023-353B-4EDE-9F28-58B40AA91B8C}" destId="{AE8731F0-7399-45FB-9BAD-949D652B74B9}" srcOrd="0" destOrd="0" presId="urn:microsoft.com/office/officeart/2005/8/layout/hierarchy4"/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EEC34B72-1CD5-4680-841A-6ECE3A81F61B}" type="presOf" srcId="{3E28579C-2CD4-46AC-8F0E-EE6547745E0F}" destId="{90D5FD44-6A58-4B2F-BB43-F19CF322C30C}" srcOrd="0" destOrd="0" presId="urn:microsoft.com/office/officeart/2005/8/layout/hierarchy4"/>
    <dgm:cxn modelId="{78A32E59-2A79-4B32-A5CB-43984A0CC070}" type="presOf" srcId="{BA121A76-DE1F-48F7-B5A2-09FB7CEAE82E}" destId="{7435A3FD-31E5-411C-9866-A88359BC06EC}" srcOrd="0" destOrd="0" presId="urn:microsoft.com/office/officeart/2005/8/layout/hierarchy4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00244FD6-8526-4645-8E28-F866C871B048}" type="presParOf" srcId="{AE8731F0-7399-45FB-9BAD-949D652B74B9}" destId="{6DFA7B42-FEF6-45AA-BA26-9D2575C71D2F}" srcOrd="0" destOrd="0" presId="urn:microsoft.com/office/officeart/2005/8/layout/hierarchy4"/>
    <dgm:cxn modelId="{F87503ED-C770-4471-A286-5FFBD0C26B60}" type="presParOf" srcId="{6DFA7B42-FEF6-45AA-BA26-9D2575C71D2F}" destId="{90D5FD44-6A58-4B2F-BB43-F19CF322C30C}" srcOrd="0" destOrd="0" presId="urn:microsoft.com/office/officeart/2005/8/layout/hierarchy4"/>
    <dgm:cxn modelId="{D7C40D57-77F6-4A0E-A0B7-414491805334}" type="presParOf" srcId="{6DFA7B42-FEF6-45AA-BA26-9D2575C71D2F}" destId="{E4876E20-FB5D-4798-9A94-7730F0D93C42}" srcOrd="1" destOrd="0" presId="urn:microsoft.com/office/officeart/2005/8/layout/hierarchy4"/>
    <dgm:cxn modelId="{D7D110B8-F72A-4C36-A4DC-C666A66E176D}" type="presParOf" srcId="{6DFA7B42-FEF6-45AA-BA26-9D2575C71D2F}" destId="{C9A1FD36-5989-4DD0-BE4C-BC90000A04B2}" srcOrd="2" destOrd="0" presId="urn:microsoft.com/office/officeart/2005/8/layout/hierarchy4"/>
    <dgm:cxn modelId="{4712B227-2A30-417A-9B79-351148AED412}" type="presParOf" srcId="{C9A1FD36-5989-4DD0-BE4C-BC90000A04B2}" destId="{96B5B5EA-6F0F-4475-9F51-85EF9748D62C}" srcOrd="0" destOrd="0" presId="urn:microsoft.com/office/officeart/2005/8/layout/hierarchy4"/>
    <dgm:cxn modelId="{95EB6DFE-8457-4540-9D1A-CE0C472C88FA}" type="presParOf" srcId="{96B5B5EA-6F0F-4475-9F51-85EF9748D62C}" destId="{7435A3FD-31E5-411C-9866-A88359BC06EC}" srcOrd="0" destOrd="0" presId="urn:microsoft.com/office/officeart/2005/8/layout/hierarchy4"/>
    <dgm:cxn modelId="{9BEED818-6E68-4E4D-8E9F-6C1F6171AC59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F425A2C8-E5B4-4366-A721-113A4F1CAD19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B71425A-05E5-4C0E-8207-34A801D99190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C4976D4-2BCA-450A-918B-A028DE4A46B2}" type="parTrans" cxnId="{752D4535-C83C-42EF-BC42-E75C2ECD3ECD}">
      <dgm:prSet/>
      <dgm:spPr/>
      <dgm:t>
        <a:bodyPr/>
        <a:lstStyle/>
        <a:p>
          <a:endParaRPr lang="zh-TW" altLang="en-US"/>
        </a:p>
      </dgm:t>
    </dgm:pt>
    <dgm:pt modelId="{D6D0C15F-C279-4A76-BA8C-CAAC54D92769}" type="sibTrans" cxnId="{752D4535-C83C-42EF-BC42-E75C2ECD3ECD}">
      <dgm:prSet/>
      <dgm:spPr/>
      <dgm:t>
        <a:bodyPr/>
        <a:lstStyle/>
        <a:p>
          <a:endParaRPr lang="zh-TW" altLang="en-US"/>
        </a:p>
      </dgm:t>
    </dgm:pt>
    <dgm:pt modelId="{18ACED80-EBE4-4B16-8A62-6999E83CC1E3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先忽略其符號，將數字的部分轉成二進位數值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21347E6-7F13-4FC3-AE70-ADAD6788F646}" type="parTrans" cxnId="{A64E2748-FBEF-4940-9BAE-45ADD1680194}">
      <dgm:prSet/>
      <dgm:spPr/>
      <dgm:t>
        <a:bodyPr/>
        <a:lstStyle/>
        <a:p>
          <a:endParaRPr lang="zh-TW" altLang="en-US"/>
        </a:p>
      </dgm:t>
    </dgm:pt>
    <dgm:pt modelId="{3FF1DF9D-0B00-44EE-9FA5-1F7F79D2B568}" type="sibTrans" cxnId="{A64E2748-FBEF-4940-9BAE-45ADD1680194}">
      <dgm:prSet/>
      <dgm:spPr/>
      <dgm:t>
        <a:bodyPr/>
        <a:lstStyle/>
        <a:p>
          <a:endParaRPr lang="zh-TW" altLang="en-US"/>
        </a:p>
      </dgm:t>
    </dgm:pt>
    <dgm:pt modelId="{56468069-4504-4A95-B076-2D99F47D4779}">
      <dgm:prSet/>
      <dgm:spPr/>
      <dgm:t>
        <a:bodyPr/>
        <a:lstStyle/>
        <a:p>
          <a:pPr rtl="0"/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endParaRPr lang="zh-TW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8E70A8F-E6FA-4B6F-BBE1-9266A5B3A1F5}" type="parTrans" cxnId="{56762D10-138F-4495-ACAE-31FC4876379A}">
      <dgm:prSet/>
      <dgm:spPr/>
      <dgm:t>
        <a:bodyPr/>
        <a:lstStyle/>
        <a:p>
          <a:endParaRPr lang="zh-TW" altLang="en-US"/>
        </a:p>
      </dgm:t>
    </dgm:pt>
    <dgm:pt modelId="{CE5AAF04-EBAA-4B85-97C3-17410A4D7281}" type="sibTrans" cxnId="{56762D10-138F-4495-ACAE-31FC4876379A}">
      <dgm:prSet/>
      <dgm:spPr/>
      <dgm:t>
        <a:bodyPr/>
        <a:lstStyle/>
        <a:p>
          <a:endParaRPr lang="zh-TW" altLang="en-US"/>
        </a:p>
      </dgm:t>
    </dgm:pt>
    <dgm:pt modelId="{02B33786-8878-4CE0-A4A9-B39746E49E9D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若二進位數值超過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n-1</a:t>
          </a: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個位元，則為</a:t>
          </a:r>
          <a:r>
            <a:rPr lang="zh-TW" b="1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溢位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(overflow)</a:t>
          </a: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，無法進行轉換；否則在它的左邊補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0</a:t>
          </a: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，直到共有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</a:t>
          </a: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個位元為止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03F1FDF-FFDF-4B0C-8022-61558AFB875E}" type="parTrans" cxnId="{414F49B6-9C28-4C75-BB95-CA24DD749A3C}">
      <dgm:prSet/>
      <dgm:spPr/>
      <dgm:t>
        <a:bodyPr/>
        <a:lstStyle/>
        <a:p>
          <a:endParaRPr lang="zh-TW" altLang="en-US"/>
        </a:p>
      </dgm:t>
    </dgm:pt>
    <dgm:pt modelId="{82C16872-C033-444D-AC77-BFE4BAE97796}" type="sibTrans" cxnId="{414F49B6-9C28-4C75-BB95-CA24DD749A3C}">
      <dgm:prSet/>
      <dgm:spPr/>
      <dgm:t>
        <a:bodyPr/>
        <a:lstStyle/>
        <a:p>
          <a:endParaRPr lang="zh-TW" altLang="en-US"/>
        </a:p>
      </dgm:t>
    </dgm:pt>
    <dgm:pt modelId="{7D1ADC97-DBA2-4195-8B80-78F9E0638B8E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3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D601CB5-C708-49E5-99D4-752FDD51AEC5}" type="parTrans" cxnId="{CB108DF4-CF4C-4D13-A034-E2C72F1F4312}">
      <dgm:prSet/>
      <dgm:spPr/>
      <dgm:t>
        <a:bodyPr/>
        <a:lstStyle/>
        <a:p>
          <a:endParaRPr lang="zh-TW" altLang="en-US"/>
        </a:p>
      </dgm:t>
    </dgm:pt>
    <dgm:pt modelId="{EBBADB12-892C-4432-BB00-06CC4ECAABA9}" type="sibTrans" cxnId="{CB108DF4-CF4C-4D13-A034-E2C72F1F4312}">
      <dgm:prSet/>
      <dgm:spPr/>
      <dgm:t>
        <a:bodyPr/>
        <a:lstStyle/>
        <a:p>
          <a:endParaRPr lang="zh-TW" altLang="en-US"/>
        </a:p>
      </dgm:t>
    </dgm:pt>
    <dgm:pt modelId="{47268886-C0BB-4466-89EB-FFAB0DA5127F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若要轉換數為正數或零，則步驟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所得數值即為所求；若為負數，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則最右邊的那些</a:t>
          </a:r>
          <a: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0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及最右邊的第一個</a:t>
          </a:r>
          <a: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保持不變，將其餘位元做</a:t>
          </a: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補數轉換</a:t>
          </a:r>
          <a: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b="1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原</a:t>
          </a:r>
          <a:r>
            <a:rPr lang="en-US" b="1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0</a:t>
          </a:r>
          <a:r>
            <a:rPr lang="zh-TW" b="1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轉</a:t>
          </a:r>
          <a:r>
            <a:rPr lang="en-US" b="1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1</a:t>
          </a:r>
          <a:r>
            <a:rPr lang="zh-TW" b="1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；原</a:t>
          </a:r>
          <a:r>
            <a:rPr lang="en-US" b="1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1</a:t>
          </a:r>
          <a:r>
            <a:rPr lang="zh-TW" b="1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轉</a:t>
          </a:r>
          <a:r>
            <a:rPr lang="en-US" b="1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0</a:t>
          </a:r>
          <a: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A18312B-2A22-4497-87C1-78982B7D3117}" type="parTrans" cxnId="{74641B2A-0680-4764-83E8-2B234F5880CD}">
      <dgm:prSet/>
      <dgm:spPr/>
      <dgm:t>
        <a:bodyPr/>
        <a:lstStyle/>
        <a:p>
          <a:endParaRPr lang="zh-TW" altLang="en-US"/>
        </a:p>
      </dgm:t>
    </dgm:pt>
    <dgm:pt modelId="{832DEE0D-33F7-4BEE-ABBC-857F172595EC}" type="sibTrans" cxnId="{74641B2A-0680-4764-83E8-2B234F5880CD}">
      <dgm:prSet/>
      <dgm:spPr/>
      <dgm:t>
        <a:bodyPr/>
        <a:lstStyle/>
        <a:p>
          <a:endParaRPr lang="zh-TW" altLang="en-US"/>
        </a:p>
      </dgm:t>
    </dgm:pt>
    <dgm:pt modelId="{216C04AB-F134-4D3B-8C17-E4D4C79993FF}" type="pres">
      <dgm:prSet presAssocID="{F425A2C8-E5B4-4366-A721-113A4F1CAD1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0EACB752-C502-4BB7-99DE-69DD69E3E045}" type="pres">
      <dgm:prSet presAssocID="{8B71425A-05E5-4C0E-8207-34A801D99190}" presName="composite" presStyleCnt="0"/>
      <dgm:spPr/>
    </dgm:pt>
    <dgm:pt modelId="{33504D0C-D813-4956-B670-5E028C0F2371}" type="pres">
      <dgm:prSet presAssocID="{8B71425A-05E5-4C0E-8207-34A801D9919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85F3BC7-8FC2-4F1D-8905-5E11647B4057}" type="pres">
      <dgm:prSet presAssocID="{8B71425A-05E5-4C0E-8207-34A801D99190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30BCED7-00FB-4895-B55F-36F7D1C2846B}" type="pres">
      <dgm:prSet presAssocID="{D6D0C15F-C279-4A76-BA8C-CAAC54D92769}" presName="space" presStyleCnt="0"/>
      <dgm:spPr/>
    </dgm:pt>
    <dgm:pt modelId="{DD201F49-339B-4743-AA3F-F205E2477490}" type="pres">
      <dgm:prSet presAssocID="{56468069-4504-4A95-B076-2D99F47D4779}" presName="composite" presStyleCnt="0"/>
      <dgm:spPr/>
    </dgm:pt>
    <dgm:pt modelId="{7E6A291D-BC87-427E-B90D-E42368644A9D}" type="pres">
      <dgm:prSet presAssocID="{56468069-4504-4A95-B076-2D99F47D477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10C44FB-D5E0-4A17-B5EC-867B06ACAA58}" type="pres">
      <dgm:prSet presAssocID="{56468069-4504-4A95-B076-2D99F47D477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AC6E462-4060-4758-8A7B-2CE97508C7B8}" type="pres">
      <dgm:prSet presAssocID="{CE5AAF04-EBAA-4B85-97C3-17410A4D7281}" presName="space" presStyleCnt="0"/>
      <dgm:spPr/>
    </dgm:pt>
    <dgm:pt modelId="{D59909E3-3E72-43D0-AF11-8D71BECBC51F}" type="pres">
      <dgm:prSet presAssocID="{7D1ADC97-DBA2-4195-8B80-78F9E0638B8E}" presName="composite" presStyleCnt="0"/>
      <dgm:spPr/>
    </dgm:pt>
    <dgm:pt modelId="{E2CCF20D-F3E3-44FA-A585-6CE00B557B1E}" type="pres">
      <dgm:prSet presAssocID="{7D1ADC97-DBA2-4195-8B80-78F9E0638B8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1C594F2-64A7-495B-AF38-C5AE31E76E69}" type="pres">
      <dgm:prSet presAssocID="{7D1ADC97-DBA2-4195-8B80-78F9E0638B8E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C86FB58E-8F13-4FE9-AA15-1024209A20B2}" type="presOf" srcId="{7D1ADC97-DBA2-4195-8B80-78F9E0638B8E}" destId="{E2CCF20D-F3E3-44FA-A585-6CE00B557B1E}" srcOrd="0" destOrd="0" presId="urn:microsoft.com/office/officeart/2005/8/layout/hList1"/>
    <dgm:cxn modelId="{414F49B6-9C28-4C75-BB95-CA24DD749A3C}" srcId="{56468069-4504-4A95-B076-2D99F47D4779}" destId="{02B33786-8878-4CE0-A4A9-B39746E49E9D}" srcOrd="0" destOrd="0" parTransId="{903F1FDF-FFDF-4B0C-8022-61558AFB875E}" sibTransId="{82C16872-C033-444D-AC77-BFE4BAE97796}"/>
    <dgm:cxn modelId="{56674F61-FC13-4F9F-94AF-95560ADE2018}" type="presOf" srcId="{8B71425A-05E5-4C0E-8207-34A801D99190}" destId="{33504D0C-D813-4956-B670-5E028C0F2371}" srcOrd="0" destOrd="0" presId="urn:microsoft.com/office/officeart/2005/8/layout/hList1"/>
    <dgm:cxn modelId="{A64E2748-FBEF-4940-9BAE-45ADD1680194}" srcId="{8B71425A-05E5-4C0E-8207-34A801D99190}" destId="{18ACED80-EBE4-4B16-8A62-6999E83CC1E3}" srcOrd="0" destOrd="0" parTransId="{D21347E6-7F13-4FC3-AE70-ADAD6788F646}" sibTransId="{3FF1DF9D-0B00-44EE-9FA5-1F7F79D2B568}"/>
    <dgm:cxn modelId="{56762D10-138F-4495-ACAE-31FC4876379A}" srcId="{F425A2C8-E5B4-4366-A721-113A4F1CAD19}" destId="{56468069-4504-4A95-B076-2D99F47D4779}" srcOrd="1" destOrd="0" parTransId="{58E70A8F-E6FA-4B6F-BBE1-9266A5B3A1F5}" sibTransId="{CE5AAF04-EBAA-4B85-97C3-17410A4D7281}"/>
    <dgm:cxn modelId="{1E5797FB-0D6F-4FD1-A8DD-029A55E57F6F}" type="presOf" srcId="{F425A2C8-E5B4-4366-A721-113A4F1CAD19}" destId="{216C04AB-F134-4D3B-8C17-E4D4C79993FF}" srcOrd="0" destOrd="0" presId="urn:microsoft.com/office/officeart/2005/8/layout/hList1"/>
    <dgm:cxn modelId="{74641B2A-0680-4764-83E8-2B234F5880CD}" srcId="{7D1ADC97-DBA2-4195-8B80-78F9E0638B8E}" destId="{47268886-C0BB-4466-89EB-FFAB0DA5127F}" srcOrd="0" destOrd="0" parTransId="{2A18312B-2A22-4497-87C1-78982B7D3117}" sibTransId="{832DEE0D-33F7-4BEE-ABBC-857F172595EC}"/>
    <dgm:cxn modelId="{752D4535-C83C-42EF-BC42-E75C2ECD3ECD}" srcId="{F425A2C8-E5B4-4366-A721-113A4F1CAD19}" destId="{8B71425A-05E5-4C0E-8207-34A801D99190}" srcOrd="0" destOrd="0" parTransId="{5C4976D4-2BCA-450A-918B-A028DE4A46B2}" sibTransId="{D6D0C15F-C279-4A76-BA8C-CAAC54D92769}"/>
    <dgm:cxn modelId="{B44A2D06-3227-4A21-8EB6-87FFF0D5223D}" type="presOf" srcId="{18ACED80-EBE4-4B16-8A62-6999E83CC1E3}" destId="{E85F3BC7-8FC2-4F1D-8905-5E11647B4057}" srcOrd="0" destOrd="0" presId="urn:microsoft.com/office/officeart/2005/8/layout/hList1"/>
    <dgm:cxn modelId="{C94FCCD9-B409-4DA9-91AB-5BC027FF0D46}" type="presOf" srcId="{02B33786-8878-4CE0-A4A9-B39746E49E9D}" destId="{C10C44FB-D5E0-4A17-B5EC-867B06ACAA58}" srcOrd="0" destOrd="0" presId="urn:microsoft.com/office/officeart/2005/8/layout/hList1"/>
    <dgm:cxn modelId="{CB108DF4-CF4C-4D13-A034-E2C72F1F4312}" srcId="{F425A2C8-E5B4-4366-A721-113A4F1CAD19}" destId="{7D1ADC97-DBA2-4195-8B80-78F9E0638B8E}" srcOrd="2" destOrd="0" parTransId="{ED601CB5-C708-49E5-99D4-752FDD51AEC5}" sibTransId="{EBBADB12-892C-4432-BB00-06CC4ECAABA9}"/>
    <dgm:cxn modelId="{D6BCB6F6-94F4-4103-9161-D96F86362807}" type="presOf" srcId="{47268886-C0BB-4466-89EB-FFAB0DA5127F}" destId="{C1C594F2-64A7-495B-AF38-C5AE31E76E69}" srcOrd="0" destOrd="0" presId="urn:microsoft.com/office/officeart/2005/8/layout/hList1"/>
    <dgm:cxn modelId="{CB2B41F7-5BB4-49C3-A132-0CED79AA1C38}" type="presOf" srcId="{56468069-4504-4A95-B076-2D99F47D4779}" destId="{7E6A291D-BC87-427E-B90D-E42368644A9D}" srcOrd="0" destOrd="0" presId="urn:microsoft.com/office/officeart/2005/8/layout/hList1"/>
    <dgm:cxn modelId="{A29187EE-7F2E-4297-8C3F-5969A14F3578}" type="presParOf" srcId="{216C04AB-F134-4D3B-8C17-E4D4C79993FF}" destId="{0EACB752-C502-4BB7-99DE-69DD69E3E045}" srcOrd="0" destOrd="0" presId="urn:microsoft.com/office/officeart/2005/8/layout/hList1"/>
    <dgm:cxn modelId="{C75609EB-3D89-4893-A7B3-9B43124931D3}" type="presParOf" srcId="{0EACB752-C502-4BB7-99DE-69DD69E3E045}" destId="{33504D0C-D813-4956-B670-5E028C0F2371}" srcOrd="0" destOrd="0" presId="urn:microsoft.com/office/officeart/2005/8/layout/hList1"/>
    <dgm:cxn modelId="{A4E291BF-888B-4345-BAF5-D106B62EC29C}" type="presParOf" srcId="{0EACB752-C502-4BB7-99DE-69DD69E3E045}" destId="{E85F3BC7-8FC2-4F1D-8905-5E11647B4057}" srcOrd="1" destOrd="0" presId="urn:microsoft.com/office/officeart/2005/8/layout/hList1"/>
    <dgm:cxn modelId="{7065B52F-F521-4AC8-A1C4-0E2908F6E8B2}" type="presParOf" srcId="{216C04AB-F134-4D3B-8C17-E4D4C79993FF}" destId="{F30BCED7-00FB-4895-B55F-36F7D1C2846B}" srcOrd="1" destOrd="0" presId="urn:microsoft.com/office/officeart/2005/8/layout/hList1"/>
    <dgm:cxn modelId="{6132AE3A-683B-4DDA-A225-1DA0175406D2}" type="presParOf" srcId="{216C04AB-F134-4D3B-8C17-E4D4C79993FF}" destId="{DD201F49-339B-4743-AA3F-F205E2477490}" srcOrd="2" destOrd="0" presId="urn:microsoft.com/office/officeart/2005/8/layout/hList1"/>
    <dgm:cxn modelId="{F7D7AC6E-FC3C-4D5D-9205-BEB6E6D11BA5}" type="presParOf" srcId="{DD201F49-339B-4743-AA3F-F205E2477490}" destId="{7E6A291D-BC87-427E-B90D-E42368644A9D}" srcOrd="0" destOrd="0" presId="urn:microsoft.com/office/officeart/2005/8/layout/hList1"/>
    <dgm:cxn modelId="{27F2427B-596E-4274-9260-EE900A7A237A}" type="presParOf" srcId="{DD201F49-339B-4743-AA3F-F205E2477490}" destId="{C10C44FB-D5E0-4A17-B5EC-867B06ACAA58}" srcOrd="1" destOrd="0" presId="urn:microsoft.com/office/officeart/2005/8/layout/hList1"/>
    <dgm:cxn modelId="{9082FF43-F41F-498F-A60E-BD437C23B53D}" type="presParOf" srcId="{216C04AB-F134-4D3B-8C17-E4D4C79993FF}" destId="{0AC6E462-4060-4758-8A7B-2CE97508C7B8}" srcOrd="3" destOrd="0" presId="urn:microsoft.com/office/officeart/2005/8/layout/hList1"/>
    <dgm:cxn modelId="{59CE2427-8AE8-495E-B90C-412E91F950DF}" type="presParOf" srcId="{216C04AB-F134-4D3B-8C17-E4D4C79993FF}" destId="{D59909E3-3E72-43D0-AF11-8D71BECBC51F}" srcOrd="4" destOrd="0" presId="urn:microsoft.com/office/officeart/2005/8/layout/hList1"/>
    <dgm:cxn modelId="{18AFADF1-C6C3-4A6A-AB38-FBA2663D4210}" type="presParOf" srcId="{D59909E3-3E72-43D0-AF11-8D71BECBC51F}" destId="{E2CCF20D-F3E3-44FA-A585-6CE00B557B1E}" srcOrd="0" destOrd="0" presId="urn:microsoft.com/office/officeart/2005/8/layout/hList1"/>
    <dgm:cxn modelId="{CA1920A3-B207-4249-801E-25666F1F31FF}" type="presParOf" srcId="{D59909E3-3E72-43D0-AF11-8D71BECBC51F}" destId="{C1C594F2-64A7-495B-AF38-C5AE31E76E6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１０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/>
      <dgm:spPr/>
      <dgm:t>
        <a:bodyPr/>
        <a:lstStyle/>
        <a:p>
          <a:pPr rtl="0"/>
          <a:r>
            <a:rPr lang="en-US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40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的二補數表示法為何？</a:t>
          </a:r>
          <a:endParaRPr lang="zh-TW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99212D05-4D14-46C3-A15B-5B1449462B5A}" type="presOf" srcId="{3E28579C-2CD4-46AC-8F0E-EE6547745E0F}" destId="{90D5FD44-6A58-4B2F-BB43-F19CF322C30C}" srcOrd="0" destOrd="0" presId="urn:microsoft.com/office/officeart/2005/8/layout/hierarchy4"/>
    <dgm:cxn modelId="{57353212-4681-456C-8A72-A3DF60C0E770}" type="presOf" srcId="{FEEF2023-353B-4EDE-9F28-58B40AA91B8C}" destId="{AE8731F0-7399-45FB-9BAD-949D652B74B9}" srcOrd="0" destOrd="0" presId="urn:microsoft.com/office/officeart/2005/8/layout/hierarchy4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D6A2DDC3-910C-43A9-91DB-201F7559916B}" type="presOf" srcId="{BA121A76-DE1F-48F7-B5A2-09FB7CEAE82E}" destId="{7435A3FD-31E5-411C-9866-A88359BC06EC}" srcOrd="0" destOrd="0" presId="urn:microsoft.com/office/officeart/2005/8/layout/hierarchy4"/>
    <dgm:cxn modelId="{6595A466-FEC7-4389-8B9A-1578576E635A}" type="presParOf" srcId="{AE8731F0-7399-45FB-9BAD-949D652B74B9}" destId="{6DFA7B42-FEF6-45AA-BA26-9D2575C71D2F}" srcOrd="0" destOrd="0" presId="urn:microsoft.com/office/officeart/2005/8/layout/hierarchy4"/>
    <dgm:cxn modelId="{C84E9D4A-5FB2-4D6B-951B-6B815C5A293C}" type="presParOf" srcId="{6DFA7B42-FEF6-45AA-BA26-9D2575C71D2F}" destId="{90D5FD44-6A58-4B2F-BB43-F19CF322C30C}" srcOrd="0" destOrd="0" presId="urn:microsoft.com/office/officeart/2005/8/layout/hierarchy4"/>
    <dgm:cxn modelId="{6CDABC42-B62F-4351-902C-CCD2B474C5BA}" type="presParOf" srcId="{6DFA7B42-FEF6-45AA-BA26-9D2575C71D2F}" destId="{E4876E20-FB5D-4798-9A94-7730F0D93C42}" srcOrd="1" destOrd="0" presId="urn:microsoft.com/office/officeart/2005/8/layout/hierarchy4"/>
    <dgm:cxn modelId="{5E433423-D242-488F-8215-24D18D869255}" type="presParOf" srcId="{6DFA7B42-FEF6-45AA-BA26-9D2575C71D2F}" destId="{C9A1FD36-5989-4DD0-BE4C-BC90000A04B2}" srcOrd="2" destOrd="0" presId="urn:microsoft.com/office/officeart/2005/8/layout/hierarchy4"/>
    <dgm:cxn modelId="{E4727161-F743-411A-B77F-A211B2872F28}" type="presParOf" srcId="{C9A1FD36-5989-4DD0-BE4C-BC90000A04B2}" destId="{96B5B5EA-6F0F-4475-9F51-85EF9748D62C}" srcOrd="0" destOrd="0" presId="urn:microsoft.com/office/officeart/2005/8/layout/hierarchy4"/>
    <dgm:cxn modelId="{65A7346A-901D-4BEA-84AB-96CEAB402A19}" type="presParOf" srcId="{96B5B5EA-6F0F-4475-9F51-85EF9748D62C}" destId="{7435A3FD-31E5-411C-9866-A88359BC06EC}" srcOrd="0" destOrd="0" presId="urn:microsoft.com/office/officeart/2005/8/layout/hierarchy4"/>
    <dgm:cxn modelId="{56A3576C-E1BE-4881-B295-EC58C6234182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１１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/>
      <dgm:spPr/>
      <dgm:t>
        <a:bodyPr/>
        <a:lstStyle/>
        <a:p>
          <a:pPr rtl="0"/>
          <a:r>
            <a:rPr lang="en-US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-40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的二補數表示法為何？</a:t>
          </a:r>
          <a:endParaRPr lang="zh-TW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7C5C9B57-6438-4A6A-A06A-451C5B0CDB57}" type="presOf" srcId="{3E28579C-2CD4-46AC-8F0E-EE6547745E0F}" destId="{90D5FD44-6A58-4B2F-BB43-F19CF322C30C}" srcOrd="0" destOrd="0" presId="urn:microsoft.com/office/officeart/2005/8/layout/hierarchy4"/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9A2DABED-25E9-44CE-882E-77437EB2F456}" type="presOf" srcId="{BA121A76-DE1F-48F7-B5A2-09FB7CEAE82E}" destId="{7435A3FD-31E5-411C-9866-A88359BC06EC}" srcOrd="0" destOrd="0" presId="urn:microsoft.com/office/officeart/2005/8/layout/hierarchy4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5AE01FE8-FC0A-42EC-8D2D-5C3201DB0462}" type="presOf" srcId="{FEEF2023-353B-4EDE-9F28-58B40AA91B8C}" destId="{AE8731F0-7399-45FB-9BAD-949D652B74B9}" srcOrd="0" destOrd="0" presId="urn:microsoft.com/office/officeart/2005/8/layout/hierarchy4"/>
    <dgm:cxn modelId="{7EF2D566-1DF1-4950-8E78-4863529FBD58}" type="presParOf" srcId="{AE8731F0-7399-45FB-9BAD-949D652B74B9}" destId="{6DFA7B42-FEF6-45AA-BA26-9D2575C71D2F}" srcOrd="0" destOrd="0" presId="urn:microsoft.com/office/officeart/2005/8/layout/hierarchy4"/>
    <dgm:cxn modelId="{810B651E-B033-4B77-9803-D6AE7F44AE6B}" type="presParOf" srcId="{6DFA7B42-FEF6-45AA-BA26-9D2575C71D2F}" destId="{90D5FD44-6A58-4B2F-BB43-F19CF322C30C}" srcOrd="0" destOrd="0" presId="urn:microsoft.com/office/officeart/2005/8/layout/hierarchy4"/>
    <dgm:cxn modelId="{A3D267A2-BDFE-460A-964D-0879209B184B}" type="presParOf" srcId="{6DFA7B42-FEF6-45AA-BA26-9D2575C71D2F}" destId="{E4876E20-FB5D-4798-9A94-7730F0D93C42}" srcOrd="1" destOrd="0" presId="urn:microsoft.com/office/officeart/2005/8/layout/hierarchy4"/>
    <dgm:cxn modelId="{E2073FA9-2958-4C6A-8282-5A2D3D52043F}" type="presParOf" srcId="{6DFA7B42-FEF6-45AA-BA26-9D2575C71D2F}" destId="{C9A1FD36-5989-4DD0-BE4C-BC90000A04B2}" srcOrd="2" destOrd="0" presId="urn:microsoft.com/office/officeart/2005/8/layout/hierarchy4"/>
    <dgm:cxn modelId="{4815739C-B52D-408F-87B7-2C58E095FA63}" type="presParOf" srcId="{C9A1FD36-5989-4DD0-BE4C-BC90000A04B2}" destId="{96B5B5EA-6F0F-4475-9F51-85EF9748D62C}" srcOrd="0" destOrd="0" presId="urn:microsoft.com/office/officeart/2005/8/layout/hierarchy4"/>
    <dgm:cxn modelId="{DD03D21D-7BE6-4419-8C7F-FA1F30359252}" type="presParOf" srcId="{96B5B5EA-6F0F-4475-9F51-85EF9748D62C}" destId="{7435A3FD-31E5-411C-9866-A88359BC06EC}" srcOrd="0" destOrd="0" presId="urn:microsoft.com/office/officeart/2005/8/layout/hierarchy4"/>
    <dgm:cxn modelId="{E2780F7A-AF54-497A-B437-81F77B27AE61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１２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二補數「</a:t>
          </a:r>
          <a:r>
            <a:rPr lang="en-US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1101</a:t>
          </a:r>
          <a: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1000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」所表示的值為多少？</a:t>
          </a:r>
          <a:endParaRPr lang="zh-TW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4EBF88D2-960B-4ABA-9D7D-10CDB00E5B4B}" type="presOf" srcId="{3E28579C-2CD4-46AC-8F0E-EE6547745E0F}" destId="{90D5FD44-6A58-4B2F-BB43-F19CF322C30C}" srcOrd="0" destOrd="0" presId="urn:microsoft.com/office/officeart/2005/8/layout/hierarchy4"/>
    <dgm:cxn modelId="{62D13828-60EB-4D02-A5D3-E32FDA55A571}" type="presOf" srcId="{FEEF2023-353B-4EDE-9F28-58B40AA91B8C}" destId="{AE8731F0-7399-45FB-9BAD-949D652B74B9}" srcOrd="0" destOrd="0" presId="urn:microsoft.com/office/officeart/2005/8/layout/hierarchy4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EA9EF95C-F9FD-42F8-83C5-DF1081F61BE9}" type="presOf" srcId="{BA121A76-DE1F-48F7-B5A2-09FB7CEAE82E}" destId="{7435A3FD-31E5-411C-9866-A88359BC06EC}" srcOrd="0" destOrd="0" presId="urn:microsoft.com/office/officeart/2005/8/layout/hierarchy4"/>
    <dgm:cxn modelId="{EAB51338-A397-4D0B-A2DE-EA139C219923}" type="presParOf" srcId="{AE8731F0-7399-45FB-9BAD-949D652B74B9}" destId="{6DFA7B42-FEF6-45AA-BA26-9D2575C71D2F}" srcOrd="0" destOrd="0" presId="urn:microsoft.com/office/officeart/2005/8/layout/hierarchy4"/>
    <dgm:cxn modelId="{D28C204A-DE8F-4C1A-99A5-EB773A6FE81D}" type="presParOf" srcId="{6DFA7B42-FEF6-45AA-BA26-9D2575C71D2F}" destId="{90D5FD44-6A58-4B2F-BB43-F19CF322C30C}" srcOrd="0" destOrd="0" presId="urn:microsoft.com/office/officeart/2005/8/layout/hierarchy4"/>
    <dgm:cxn modelId="{9596C65B-EEA3-4C26-8E70-0706333C3D71}" type="presParOf" srcId="{6DFA7B42-FEF6-45AA-BA26-9D2575C71D2F}" destId="{E4876E20-FB5D-4798-9A94-7730F0D93C42}" srcOrd="1" destOrd="0" presId="urn:microsoft.com/office/officeart/2005/8/layout/hierarchy4"/>
    <dgm:cxn modelId="{FA0E6D9F-7705-4BDA-8EDF-FFCE3730FB53}" type="presParOf" srcId="{6DFA7B42-FEF6-45AA-BA26-9D2575C71D2F}" destId="{C9A1FD36-5989-4DD0-BE4C-BC90000A04B2}" srcOrd="2" destOrd="0" presId="urn:microsoft.com/office/officeart/2005/8/layout/hierarchy4"/>
    <dgm:cxn modelId="{D739D3C5-9C57-4F9D-8A2C-13F2701B09E0}" type="presParOf" srcId="{C9A1FD36-5989-4DD0-BE4C-BC90000A04B2}" destId="{96B5B5EA-6F0F-4475-9F51-85EF9748D62C}" srcOrd="0" destOrd="0" presId="urn:microsoft.com/office/officeart/2005/8/layout/hierarchy4"/>
    <dgm:cxn modelId="{AE01BB93-39EC-46CD-8165-473A044C41E0}" type="presParOf" srcId="{96B5B5EA-6F0F-4475-9F51-85EF9748D62C}" destId="{7435A3FD-31E5-411C-9866-A88359BC06EC}" srcOrd="0" destOrd="0" presId="urn:microsoft.com/office/officeart/2005/8/layout/hierarchy4"/>
    <dgm:cxn modelId="{F74BC580-2735-4470-80A6-123BF581CFBB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１３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二補數表示法的兩正數相加</a:t>
          </a:r>
          <a:endParaRPr lang="zh-TW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7B62453E-091B-4BB8-A2FA-92FD0FC63A27}" type="presOf" srcId="{3E28579C-2CD4-46AC-8F0E-EE6547745E0F}" destId="{90D5FD44-6A58-4B2F-BB43-F19CF322C30C}" srcOrd="0" destOrd="0" presId="urn:microsoft.com/office/officeart/2005/8/layout/hierarchy4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2479CEB2-9181-473E-BAF1-2F55654C82E5}" type="presOf" srcId="{FEEF2023-353B-4EDE-9F28-58B40AA91B8C}" destId="{AE8731F0-7399-45FB-9BAD-949D652B74B9}" srcOrd="0" destOrd="0" presId="urn:microsoft.com/office/officeart/2005/8/layout/hierarchy4"/>
    <dgm:cxn modelId="{DD53ACDD-7036-4942-ABF7-7D2C9CB041F8}" type="presOf" srcId="{BA121A76-DE1F-48F7-B5A2-09FB7CEAE82E}" destId="{7435A3FD-31E5-411C-9866-A88359BC06EC}" srcOrd="0" destOrd="0" presId="urn:microsoft.com/office/officeart/2005/8/layout/hierarchy4"/>
    <dgm:cxn modelId="{5AD3C7DD-BF56-4427-AC15-C50CD6537E6B}" type="presParOf" srcId="{AE8731F0-7399-45FB-9BAD-949D652B74B9}" destId="{6DFA7B42-FEF6-45AA-BA26-9D2575C71D2F}" srcOrd="0" destOrd="0" presId="urn:microsoft.com/office/officeart/2005/8/layout/hierarchy4"/>
    <dgm:cxn modelId="{8D8EE1FA-63E4-4E61-AD34-0AA918F7729C}" type="presParOf" srcId="{6DFA7B42-FEF6-45AA-BA26-9D2575C71D2F}" destId="{90D5FD44-6A58-4B2F-BB43-F19CF322C30C}" srcOrd="0" destOrd="0" presId="urn:microsoft.com/office/officeart/2005/8/layout/hierarchy4"/>
    <dgm:cxn modelId="{5282DF8B-F9C6-425A-9B98-0C5E5D4946E7}" type="presParOf" srcId="{6DFA7B42-FEF6-45AA-BA26-9D2575C71D2F}" destId="{E4876E20-FB5D-4798-9A94-7730F0D93C42}" srcOrd="1" destOrd="0" presId="urn:microsoft.com/office/officeart/2005/8/layout/hierarchy4"/>
    <dgm:cxn modelId="{9D537449-075E-4081-93E8-39CEE6CE6D68}" type="presParOf" srcId="{6DFA7B42-FEF6-45AA-BA26-9D2575C71D2F}" destId="{C9A1FD36-5989-4DD0-BE4C-BC90000A04B2}" srcOrd="2" destOrd="0" presId="urn:microsoft.com/office/officeart/2005/8/layout/hierarchy4"/>
    <dgm:cxn modelId="{16C40324-9608-4F3B-A903-F069D8EF78D3}" type="presParOf" srcId="{C9A1FD36-5989-4DD0-BE4C-BC90000A04B2}" destId="{96B5B5EA-6F0F-4475-9F51-85EF9748D62C}" srcOrd="0" destOrd="0" presId="urn:microsoft.com/office/officeart/2005/8/layout/hierarchy4"/>
    <dgm:cxn modelId="{ACE4D793-2681-4060-B6F8-D3320B4524F1}" type="presParOf" srcId="{96B5B5EA-6F0F-4475-9F51-85EF9748D62C}" destId="{7435A3FD-31E5-411C-9866-A88359BC06EC}" srcOrd="0" destOrd="0" presId="urn:microsoft.com/office/officeart/2005/8/layout/hierarchy4"/>
    <dgm:cxn modelId="{E9A985E6-11F4-4D20-AE66-B3553EE686CE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１４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二補數表示法的一正一負相加，且結果為正</a:t>
          </a:r>
          <a:endParaRPr lang="zh-TW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AA942BFA-C6F3-4958-BB8A-D307D9BA741F}" type="presOf" srcId="{FEEF2023-353B-4EDE-9F28-58B40AA91B8C}" destId="{AE8731F0-7399-45FB-9BAD-949D652B74B9}" srcOrd="0" destOrd="0" presId="urn:microsoft.com/office/officeart/2005/8/layout/hierarchy4"/>
    <dgm:cxn modelId="{3EEB2F19-E7AA-41BA-9547-76AE18923A1C}" type="presOf" srcId="{BA121A76-DE1F-48F7-B5A2-09FB7CEAE82E}" destId="{7435A3FD-31E5-411C-9866-A88359BC06EC}" srcOrd="0" destOrd="0" presId="urn:microsoft.com/office/officeart/2005/8/layout/hierarchy4"/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28468DA4-C937-4A3D-B9D5-FCFA5FC7098F}" type="presOf" srcId="{3E28579C-2CD4-46AC-8F0E-EE6547745E0F}" destId="{90D5FD44-6A58-4B2F-BB43-F19CF322C30C}" srcOrd="0" destOrd="0" presId="urn:microsoft.com/office/officeart/2005/8/layout/hierarchy4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10745C1D-0193-4B85-98E9-E30B7D43FD83}" type="presParOf" srcId="{AE8731F0-7399-45FB-9BAD-949D652B74B9}" destId="{6DFA7B42-FEF6-45AA-BA26-9D2575C71D2F}" srcOrd="0" destOrd="0" presId="urn:microsoft.com/office/officeart/2005/8/layout/hierarchy4"/>
    <dgm:cxn modelId="{528FF942-2C81-45F8-8560-7F4CC26255CD}" type="presParOf" srcId="{6DFA7B42-FEF6-45AA-BA26-9D2575C71D2F}" destId="{90D5FD44-6A58-4B2F-BB43-F19CF322C30C}" srcOrd="0" destOrd="0" presId="urn:microsoft.com/office/officeart/2005/8/layout/hierarchy4"/>
    <dgm:cxn modelId="{1F50FB71-AD1E-448E-B118-0A3E28F9895B}" type="presParOf" srcId="{6DFA7B42-FEF6-45AA-BA26-9D2575C71D2F}" destId="{E4876E20-FB5D-4798-9A94-7730F0D93C42}" srcOrd="1" destOrd="0" presId="urn:microsoft.com/office/officeart/2005/8/layout/hierarchy4"/>
    <dgm:cxn modelId="{A98216C4-0DFF-4126-BEA9-50E4066EF3BA}" type="presParOf" srcId="{6DFA7B42-FEF6-45AA-BA26-9D2575C71D2F}" destId="{C9A1FD36-5989-4DD0-BE4C-BC90000A04B2}" srcOrd="2" destOrd="0" presId="urn:microsoft.com/office/officeart/2005/8/layout/hierarchy4"/>
    <dgm:cxn modelId="{B3EE68C4-7427-4B58-A359-67C71D927080}" type="presParOf" srcId="{C9A1FD36-5989-4DD0-BE4C-BC90000A04B2}" destId="{96B5B5EA-6F0F-4475-9F51-85EF9748D62C}" srcOrd="0" destOrd="0" presId="urn:microsoft.com/office/officeart/2005/8/layout/hierarchy4"/>
    <dgm:cxn modelId="{9A9E54A2-3529-42AD-A3E3-2186DFB67118}" type="presParOf" srcId="{96B5B5EA-6F0F-4475-9F51-85EF9748D62C}" destId="{7435A3FD-31E5-411C-9866-A88359BC06EC}" srcOrd="0" destOrd="0" presId="urn:microsoft.com/office/officeart/2005/8/layout/hierarchy4"/>
    <dgm:cxn modelId="{07F084DF-709E-4B8A-B387-F7BFDEC205DB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１５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二補數表示法的一正一負相加，且結果為負</a:t>
          </a:r>
          <a:endParaRPr lang="zh-TW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B5798590-E820-4FAF-BDA7-59A9F14A77CC}" type="presOf" srcId="{FEEF2023-353B-4EDE-9F28-58B40AA91B8C}" destId="{AE8731F0-7399-45FB-9BAD-949D652B74B9}" srcOrd="0" destOrd="0" presId="urn:microsoft.com/office/officeart/2005/8/layout/hierarchy4"/>
    <dgm:cxn modelId="{9B65ECE3-AB3A-45C3-BAD3-525162897445}" type="presOf" srcId="{BA121A76-DE1F-48F7-B5A2-09FB7CEAE82E}" destId="{7435A3FD-31E5-411C-9866-A88359BC06EC}" srcOrd="0" destOrd="0" presId="urn:microsoft.com/office/officeart/2005/8/layout/hierarchy4"/>
    <dgm:cxn modelId="{51707FDB-CBB6-45CC-B641-6A2430435B0E}" type="presOf" srcId="{3E28579C-2CD4-46AC-8F0E-EE6547745E0F}" destId="{90D5FD44-6A58-4B2F-BB43-F19CF322C30C}" srcOrd="0" destOrd="0" presId="urn:microsoft.com/office/officeart/2005/8/layout/hierarchy4"/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9BEF8D83-626B-4F4C-9F78-98D15A9F0E34}" type="presParOf" srcId="{AE8731F0-7399-45FB-9BAD-949D652B74B9}" destId="{6DFA7B42-FEF6-45AA-BA26-9D2575C71D2F}" srcOrd="0" destOrd="0" presId="urn:microsoft.com/office/officeart/2005/8/layout/hierarchy4"/>
    <dgm:cxn modelId="{E9403D40-B999-46EA-A0F3-93BB536D1EB7}" type="presParOf" srcId="{6DFA7B42-FEF6-45AA-BA26-9D2575C71D2F}" destId="{90D5FD44-6A58-4B2F-BB43-F19CF322C30C}" srcOrd="0" destOrd="0" presId="urn:microsoft.com/office/officeart/2005/8/layout/hierarchy4"/>
    <dgm:cxn modelId="{90D5B6F9-3DC2-4716-8AAE-28C0582C4AAA}" type="presParOf" srcId="{6DFA7B42-FEF6-45AA-BA26-9D2575C71D2F}" destId="{E4876E20-FB5D-4798-9A94-7730F0D93C42}" srcOrd="1" destOrd="0" presId="urn:microsoft.com/office/officeart/2005/8/layout/hierarchy4"/>
    <dgm:cxn modelId="{4A9ECF27-9573-4A6F-9667-EA77581F4174}" type="presParOf" srcId="{6DFA7B42-FEF6-45AA-BA26-9D2575C71D2F}" destId="{C9A1FD36-5989-4DD0-BE4C-BC90000A04B2}" srcOrd="2" destOrd="0" presId="urn:microsoft.com/office/officeart/2005/8/layout/hierarchy4"/>
    <dgm:cxn modelId="{4C21F191-06AD-46E9-8CC1-57DAFBFE1652}" type="presParOf" srcId="{C9A1FD36-5989-4DD0-BE4C-BC90000A04B2}" destId="{96B5B5EA-6F0F-4475-9F51-85EF9748D62C}" srcOrd="0" destOrd="0" presId="urn:microsoft.com/office/officeart/2005/8/layout/hierarchy4"/>
    <dgm:cxn modelId="{077BC75D-8EDF-4560-98FF-7E4677722CF6}" type="presParOf" srcId="{96B5B5EA-6F0F-4475-9F51-85EF9748D62C}" destId="{7435A3FD-31E5-411C-9866-A88359BC06EC}" srcOrd="0" destOrd="0" presId="urn:microsoft.com/office/officeart/2005/8/layout/hierarchy4"/>
    <dgm:cxn modelId="{7BE575DE-2E86-4955-BF64-24DAFB31DA9F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E78DB4-C562-44D8-9CD5-FABF72BDC182}" type="doc">
      <dgm:prSet loTypeId="urn:microsoft.com/office/officeart/2005/8/layout/hierarchy4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zh-TW" altLang="en-US"/>
        </a:p>
      </dgm:t>
    </dgm:pt>
    <dgm:pt modelId="{85F95BA0-C460-4AC5-83AF-2B4695E58AC2}">
      <dgm:prSet custT="1"/>
      <dgm:spPr/>
      <dgm:t>
        <a:bodyPr/>
        <a:lstStyle/>
        <a:p>
          <a:pPr rtl="0"/>
          <a:r>
            <a:rPr lang="en-US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523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6DFD088F-D220-4138-B0BF-DB93C4D1BA74}" type="parTrans" cxnId="{3ECCA6E9-53E2-41B1-A453-0977CDF60DC2}">
      <dgm:prSet/>
      <dgm:spPr/>
      <dgm:t>
        <a:bodyPr/>
        <a:lstStyle/>
        <a:p>
          <a:endParaRPr lang="zh-TW" altLang="en-US"/>
        </a:p>
      </dgm:t>
    </dgm:pt>
    <dgm:pt modelId="{D4B2F4C5-3DA9-4A71-9E13-48842039CDB8}" type="sibTrans" cxnId="{3ECCA6E9-53E2-41B1-A453-0977CDF60DC2}">
      <dgm:prSet/>
      <dgm:spPr/>
      <dgm:t>
        <a:bodyPr/>
        <a:lstStyle/>
        <a:p>
          <a:endParaRPr lang="zh-TW" altLang="en-US"/>
        </a:p>
      </dgm:t>
    </dgm:pt>
    <dgm:pt modelId="{D5E33FA8-2491-44EC-A093-96E466A01ED3}">
      <dgm:prSet/>
      <dgm:spPr/>
      <dgm:t>
        <a:bodyPr/>
        <a:lstStyle/>
        <a:p>
          <a:pPr rtl="0"/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5</a:t>
          </a:r>
          <a:b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在百位上則表示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5</a:t>
          </a: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個百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B29EA56-EFEA-4483-A35A-8512368852DC}" type="parTrans" cxnId="{C579CEC9-2E23-4E63-A1D9-DAC31DB31FBC}">
      <dgm:prSet/>
      <dgm:spPr/>
      <dgm:t>
        <a:bodyPr/>
        <a:lstStyle/>
        <a:p>
          <a:endParaRPr lang="zh-TW" altLang="en-US"/>
        </a:p>
      </dgm:t>
    </dgm:pt>
    <dgm:pt modelId="{5F720B9E-B269-4AF1-823A-732C22FDC166}" type="sibTrans" cxnId="{C579CEC9-2E23-4E63-A1D9-DAC31DB31FBC}">
      <dgm:prSet/>
      <dgm:spPr/>
      <dgm:t>
        <a:bodyPr/>
        <a:lstStyle/>
        <a:p>
          <a:endParaRPr lang="zh-TW" altLang="en-US"/>
        </a:p>
      </dgm:t>
    </dgm:pt>
    <dgm:pt modelId="{81FEB9AA-5EBD-4CDD-AFA1-EC96088A3A1F}">
      <dgm:prSet/>
      <dgm:spPr/>
      <dgm:t>
        <a:bodyPr/>
        <a:lstStyle/>
        <a:p>
          <a:pPr rtl="0"/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b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在十位上就表示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個十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8C6B9485-81DB-4288-AEC5-ECDEAE9195A9}" type="parTrans" cxnId="{072FE8F9-17CC-4C98-8D83-5F0E3BED6B69}">
      <dgm:prSet/>
      <dgm:spPr/>
      <dgm:t>
        <a:bodyPr/>
        <a:lstStyle/>
        <a:p>
          <a:endParaRPr lang="zh-TW" altLang="en-US"/>
        </a:p>
      </dgm:t>
    </dgm:pt>
    <dgm:pt modelId="{AFFE3850-BDBB-4B46-AD36-830B5C371F40}" type="sibTrans" cxnId="{072FE8F9-17CC-4C98-8D83-5F0E3BED6B69}">
      <dgm:prSet/>
      <dgm:spPr/>
      <dgm:t>
        <a:bodyPr/>
        <a:lstStyle/>
        <a:p>
          <a:endParaRPr lang="zh-TW" altLang="en-US"/>
        </a:p>
      </dgm:t>
    </dgm:pt>
    <dgm:pt modelId="{B37E8EB9-0D3E-4976-AA51-026AB3E28DDB}">
      <dgm:prSet/>
      <dgm:spPr/>
      <dgm:t>
        <a:bodyPr/>
        <a:lstStyle/>
        <a:p>
          <a:pPr rtl="0"/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3</a:t>
          </a:r>
          <a:b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在個位上表示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3</a:t>
          </a: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個一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65CE895-7001-4DA5-ABC7-BE4D43069397}" type="parTrans" cxnId="{95B52044-430D-4E9B-9790-19AECBC09A41}">
      <dgm:prSet/>
      <dgm:spPr/>
      <dgm:t>
        <a:bodyPr/>
        <a:lstStyle/>
        <a:p>
          <a:endParaRPr lang="zh-TW" altLang="en-US"/>
        </a:p>
      </dgm:t>
    </dgm:pt>
    <dgm:pt modelId="{80F22E46-57C7-4DE2-8212-22915D4B0DA5}" type="sibTrans" cxnId="{95B52044-430D-4E9B-9790-19AECBC09A41}">
      <dgm:prSet/>
      <dgm:spPr/>
      <dgm:t>
        <a:bodyPr/>
        <a:lstStyle/>
        <a:p>
          <a:endParaRPr lang="zh-TW" altLang="en-US"/>
        </a:p>
      </dgm:t>
    </dgm:pt>
    <dgm:pt modelId="{192015A1-4958-4FC7-8302-3BF11A875408}" type="pres">
      <dgm:prSet presAssocID="{8EE78DB4-C562-44D8-9CD5-FABF72BDC182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89FBA458-6083-4436-9DBA-D2227B6B7F20}" type="pres">
      <dgm:prSet presAssocID="{85F95BA0-C460-4AC5-83AF-2B4695E58AC2}" presName="vertOne" presStyleCnt="0"/>
      <dgm:spPr/>
    </dgm:pt>
    <dgm:pt modelId="{69475E7D-5C3B-4B2D-8DCB-FB9D39E88431}" type="pres">
      <dgm:prSet presAssocID="{85F95BA0-C460-4AC5-83AF-2B4695E58AC2}" presName="txOne" presStyleLbl="node0" presStyleIdx="0" presStyleCnt="1" custScaleY="5593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B16A0160-F397-4407-871B-6DC95C804116}" type="pres">
      <dgm:prSet presAssocID="{85F95BA0-C460-4AC5-83AF-2B4695E58AC2}" presName="parTransOne" presStyleCnt="0"/>
      <dgm:spPr/>
    </dgm:pt>
    <dgm:pt modelId="{6416B80A-8B7A-4EC0-BD36-F00014FD4243}" type="pres">
      <dgm:prSet presAssocID="{85F95BA0-C460-4AC5-83AF-2B4695E58AC2}" presName="horzOne" presStyleCnt="0"/>
      <dgm:spPr/>
    </dgm:pt>
    <dgm:pt modelId="{A8052BD9-92CE-4198-96A8-D573827CDCE9}" type="pres">
      <dgm:prSet presAssocID="{D5E33FA8-2491-44EC-A093-96E466A01ED3}" presName="vertTwo" presStyleCnt="0"/>
      <dgm:spPr/>
    </dgm:pt>
    <dgm:pt modelId="{0E1FF7B9-E03A-42AE-8BEA-E9E0C3FB1511}" type="pres">
      <dgm:prSet presAssocID="{D5E33FA8-2491-44EC-A093-96E466A01ED3}" presName="txTwo" presStyleLbl="node2" presStyleIdx="0" presStyleCnt="3" custLinFactNeighborY="-1203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E77ADDF-F92A-4E8C-91E5-8D20A338C99E}" type="pres">
      <dgm:prSet presAssocID="{D5E33FA8-2491-44EC-A093-96E466A01ED3}" presName="horzTwo" presStyleCnt="0"/>
      <dgm:spPr/>
    </dgm:pt>
    <dgm:pt modelId="{CB517F4C-CF63-40C0-9977-D238ACACD2D3}" type="pres">
      <dgm:prSet presAssocID="{5F720B9E-B269-4AF1-823A-732C22FDC166}" presName="sibSpaceTwo" presStyleCnt="0"/>
      <dgm:spPr/>
    </dgm:pt>
    <dgm:pt modelId="{3D2D1EE8-5550-4642-BFB2-664F793812B5}" type="pres">
      <dgm:prSet presAssocID="{81FEB9AA-5EBD-4CDD-AFA1-EC96088A3A1F}" presName="vertTwo" presStyleCnt="0"/>
      <dgm:spPr/>
    </dgm:pt>
    <dgm:pt modelId="{A57E9624-E1B7-4DCA-A1DC-8B3650814276}" type="pres">
      <dgm:prSet presAssocID="{81FEB9AA-5EBD-4CDD-AFA1-EC96088A3A1F}" presName="txTwo" presStyleLbl="node2" presStyleIdx="1" presStyleCnt="3" custLinFactNeighborY="-1203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30E86899-8CAD-4DD2-AB02-1BCABD5DEC1B}" type="pres">
      <dgm:prSet presAssocID="{81FEB9AA-5EBD-4CDD-AFA1-EC96088A3A1F}" presName="horzTwo" presStyleCnt="0"/>
      <dgm:spPr/>
    </dgm:pt>
    <dgm:pt modelId="{9F06939D-F857-46EF-8D50-89EF490BC520}" type="pres">
      <dgm:prSet presAssocID="{AFFE3850-BDBB-4B46-AD36-830B5C371F40}" presName="sibSpaceTwo" presStyleCnt="0"/>
      <dgm:spPr/>
    </dgm:pt>
    <dgm:pt modelId="{4FEED2A8-AB22-4840-9513-0F49F8F1308F}" type="pres">
      <dgm:prSet presAssocID="{B37E8EB9-0D3E-4976-AA51-026AB3E28DDB}" presName="vertTwo" presStyleCnt="0"/>
      <dgm:spPr/>
    </dgm:pt>
    <dgm:pt modelId="{39824335-746F-4D2F-B079-1ECAA6ACC703}" type="pres">
      <dgm:prSet presAssocID="{B37E8EB9-0D3E-4976-AA51-026AB3E28DDB}" presName="txTwo" presStyleLbl="node2" presStyleIdx="2" presStyleCnt="3" custLinFactNeighborY="-12037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2BF79A80-BC52-4469-B21C-A222F41015E3}" type="pres">
      <dgm:prSet presAssocID="{B37E8EB9-0D3E-4976-AA51-026AB3E28DDB}" presName="horzTwo" presStyleCnt="0"/>
      <dgm:spPr/>
    </dgm:pt>
  </dgm:ptLst>
  <dgm:cxnLst>
    <dgm:cxn modelId="{072FE8F9-17CC-4C98-8D83-5F0E3BED6B69}" srcId="{85F95BA0-C460-4AC5-83AF-2B4695E58AC2}" destId="{81FEB9AA-5EBD-4CDD-AFA1-EC96088A3A1F}" srcOrd="1" destOrd="0" parTransId="{8C6B9485-81DB-4288-AEC5-ECDEAE9195A9}" sibTransId="{AFFE3850-BDBB-4B46-AD36-830B5C371F40}"/>
    <dgm:cxn modelId="{3ECCA6E9-53E2-41B1-A453-0977CDF60DC2}" srcId="{8EE78DB4-C562-44D8-9CD5-FABF72BDC182}" destId="{85F95BA0-C460-4AC5-83AF-2B4695E58AC2}" srcOrd="0" destOrd="0" parTransId="{6DFD088F-D220-4138-B0BF-DB93C4D1BA74}" sibTransId="{D4B2F4C5-3DA9-4A71-9E13-48842039CDB8}"/>
    <dgm:cxn modelId="{2DC78406-836E-40AE-924A-9913768F4CAE}" type="presOf" srcId="{81FEB9AA-5EBD-4CDD-AFA1-EC96088A3A1F}" destId="{A57E9624-E1B7-4DCA-A1DC-8B3650814276}" srcOrd="0" destOrd="0" presId="urn:microsoft.com/office/officeart/2005/8/layout/hierarchy4"/>
    <dgm:cxn modelId="{95B52044-430D-4E9B-9790-19AECBC09A41}" srcId="{85F95BA0-C460-4AC5-83AF-2B4695E58AC2}" destId="{B37E8EB9-0D3E-4976-AA51-026AB3E28DDB}" srcOrd="2" destOrd="0" parTransId="{D65CE895-7001-4DA5-ABC7-BE4D43069397}" sibTransId="{80F22E46-57C7-4DE2-8212-22915D4B0DA5}"/>
    <dgm:cxn modelId="{7FA2E1BA-EFB5-43C4-9427-F6BA6AAFC12F}" type="presOf" srcId="{B37E8EB9-0D3E-4976-AA51-026AB3E28DDB}" destId="{39824335-746F-4D2F-B079-1ECAA6ACC703}" srcOrd="0" destOrd="0" presId="urn:microsoft.com/office/officeart/2005/8/layout/hierarchy4"/>
    <dgm:cxn modelId="{B7F6A509-9EB2-410D-85AC-BA9DBD4D2AE9}" type="presOf" srcId="{8EE78DB4-C562-44D8-9CD5-FABF72BDC182}" destId="{192015A1-4958-4FC7-8302-3BF11A875408}" srcOrd="0" destOrd="0" presId="urn:microsoft.com/office/officeart/2005/8/layout/hierarchy4"/>
    <dgm:cxn modelId="{C579CEC9-2E23-4E63-A1D9-DAC31DB31FBC}" srcId="{85F95BA0-C460-4AC5-83AF-2B4695E58AC2}" destId="{D5E33FA8-2491-44EC-A093-96E466A01ED3}" srcOrd="0" destOrd="0" parTransId="{9B29EA56-EFEA-4483-A35A-8512368852DC}" sibTransId="{5F720B9E-B269-4AF1-823A-732C22FDC166}"/>
    <dgm:cxn modelId="{3024A2AF-B472-4176-9937-90CE71C1E6BF}" type="presOf" srcId="{D5E33FA8-2491-44EC-A093-96E466A01ED3}" destId="{0E1FF7B9-E03A-42AE-8BEA-E9E0C3FB1511}" srcOrd="0" destOrd="0" presId="urn:microsoft.com/office/officeart/2005/8/layout/hierarchy4"/>
    <dgm:cxn modelId="{8D599CB4-AF88-44A2-9848-58D3DB977EF6}" type="presOf" srcId="{85F95BA0-C460-4AC5-83AF-2B4695E58AC2}" destId="{69475E7D-5C3B-4B2D-8DCB-FB9D39E88431}" srcOrd="0" destOrd="0" presId="urn:microsoft.com/office/officeart/2005/8/layout/hierarchy4"/>
    <dgm:cxn modelId="{080F96C4-0D54-4E82-B3F7-23DCC1833355}" type="presParOf" srcId="{192015A1-4958-4FC7-8302-3BF11A875408}" destId="{89FBA458-6083-4436-9DBA-D2227B6B7F20}" srcOrd="0" destOrd="0" presId="urn:microsoft.com/office/officeart/2005/8/layout/hierarchy4"/>
    <dgm:cxn modelId="{7C9F11A0-768F-425B-B441-F0B75E031B61}" type="presParOf" srcId="{89FBA458-6083-4436-9DBA-D2227B6B7F20}" destId="{69475E7D-5C3B-4B2D-8DCB-FB9D39E88431}" srcOrd="0" destOrd="0" presId="urn:microsoft.com/office/officeart/2005/8/layout/hierarchy4"/>
    <dgm:cxn modelId="{70FB4D45-DFEE-4756-B000-BEED934C6C7F}" type="presParOf" srcId="{89FBA458-6083-4436-9DBA-D2227B6B7F20}" destId="{B16A0160-F397-4407-871B-6DC95C804116}" srcOrd="1" destOrd="0" presId="urn:microsoft.com/office/officeart/2005/8/layout/hierarchy4"/>
    <dgm:cxn modelId="{CDAD876F-825D-429C-B56B-9D64F6619456}" type="presParOf" srcId="{89FBA458-6083-4436-9DBA-D2227B6B7F20}" destId="{6416B80A-8B7A-4EC0-BD36-F00014FD4243}" srcOrd="2" destOrd="0" presId="urn:microsoft.com/office/officeart/2005/8/layout/hierarchy4"/>
    <dgm:cxn modelId="{62C13D05-C495-44AF-9217-065BBC6D8674}" type="presParOf" srcId="{6416B80A-8B7A-4EC0-BD36-F00014FD4243}" destId="{A8052BD9-92CE-4198-96A8-D573827CDCE9}" srcOrd="0" destOrd="0" presId="urn:microsoft.com/office/officeart/2005/8/layout/hierarchy4"/>
    <dgm:cxn modelId="{C96603F7-564B-46B8-A9F5-7DF2F71724B3}" type="presParOf" srcId="{A8052BD9-92CE-4198-96A8-D573827CDCE9}" destId="{0E1FF7B9-E03A-42AE-8BEA-E9E0C3FB1511}" srcOrd="0" destOrd="0" presId="urn:microsoft.com/office/officeart/2005/8/layout/hierarchy4"/>
    <dgm:cxn modelId="{D595DEF7-738D-434A-9083-702B55392BCE}" type="presParOf" srcId="{A8052BD9-92CE-4198-96A8-D573827CDCE9}" destId="{2E77ADDF-F92A-4E8C-91E5-8D20A338C99E}" srcOrd="1" destOrd="0" presId="urn:microsoft.com/office/officeart/2005/8/layout/hierarchy4"/>
    <dgm:cxn modelId="{80F896C9-C649-4FF7-B25A-868D1C9605A2}" type="presParOf" srcId="{6416B80A-8B7A-4EC0-BD36-F00014FD4243}" destId="{CB517F4C-CF63-40C0-9977-D238ACACD2D3}" srcOrd="1" destOrd="0" presId="urn:microsoft.com/office/officeart/2005/8/layout/hierarchy4"/>
    <dgm:cxn modelId="{73F5B9BF-CBBA-4E34-9834-ABF508031725}" type="presParOf" srcId="{6416B80A-8B7A-4EC0-BD36-F00014FD4243}" destId="{3D2D1EE8-5550-4642-BFB2-664F793812B5}" srcOrd="2" destOrd="0" presId="urn:microsoft.com/office/officeart/2005/8/layout/hierarchy4"/>
    <dgm:cxn modelId="{F051B22B-33B9-4F5E-A7F7-C03E09513B5C}" type="presParOf" srcId="{3D2D1EE8-5550-4642-BFB2-664F793812B5}" destId="{A57E9624-E1B7-4DCA-A1DC-8B3650814276}" srcOrd="0" destOrd="0" presId="urn:microsoft.com/office/officeart/2005/8/layout/hierarchy4"/>
    <dgm:cxn modelId="{9B12E2E2-9B7C-47A8-92C8-CC64B247AD82}" type="presParOf" srcId="{3D2D1EE8-5550-4642-BFB2-664F793812B5}" destId="{30E86899-8CAD-4DD2-AB02-1BCABD5DEC1B}" srcOrd="1" destOrd="0" presId="urn:microsoft.com/office/officeart/2005/8/layout/hierarchy4"/>
    <dgm:cxn modelId="{6C4E2002-0A3D-4A52-9CED-835F4FB5A099}" type="presParOf" srcId="{6416B80A-8B7A-4EC0-BD36-F00014FD4243}" destId="{9F06939D-F857-46EF-8D50-89EF490BC520}" srcOrd="3" destOrd="0" presId="urn:microsoft.com/office/officeart/2005/8/layout/hierarchy4"/>
    <dgm:cxn modelId="{F5260674-417A-40D5-9D61-57737CBC2382}" type="presParOf" srcId="{6416B80A-8B7A-4EC0-BD36-F00014FD4243}" destId="{4FEED2A8-AB22-4840-9513-0F49F8F1308F}" srcOrd="4" destOrd="0" presId="urn:microsoft.com/office/officeart/2005/8/layout/hierarchy4"/>
    <dgm:cxn modelId="{E16D2DFF-BE2B-4F51-BF4C-F32D784F0662}" type="presParOf" srcId="{4FEED2A8-AB22-4840-9513-0F49F8F1308F}" destId="{39824335-746F-4D2F-B079-1ECAA6ACC703}" srcOrd="0" destOrd="0" presId="urn:microsoft.com/office/officeart/2005/8/layout/hierarchy4"/>
    <dgm:cxn modelId="{BC1E0EEE-5AB4-4AB2-9F17-6CE2BDC7087B}" type="presParOf" srcId="{4FEED2A8-AB22-4840-9513-0F49F8F1308F}" destId="{2BF79A80-BC52-4469-B21C-A222F41015E3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１６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二補數表示法的兩負數相加</a:t>
          </a:r>
          <a:endParaRPr lang="zh-TW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9E6E5C28-92A7-47C7-941B-F6E0026ABBEC}" type="presOf" srcId="{3E28579C-2CD4-46AC-8F0E-EE6547745E0F}" destId="{90D5FD44-6A58-4B2F-BB43-F19CF322C30C}" srcOrd="0" destOrd="0" presId="urn:microsoft.com/office/officeart/2005/8/layout/hierarchy4"/>
    <dgm:cxn modelId="{78BA0529-E825-4BDC-86C8-85F7A8BDA089}" type="presOf" srcId="{FEEF2023-353B-4EDE-9F28-58B40AA91B8C}" destId="{AE8731F0-7399-45FB-9BAD-949D652B74B9}" srcOrd="0" destOrd="0" presId="urn:microsoft.com/office/officeart/2005/8/layout/hierarchy4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E16FF7BC-9FDE-4F4F-9FC6-C1A5F4D09A0D}" type="presOf" srcId="{BA121A76-DE1F-48F7-B5A2-09FB7CEAE82E}" destId="{7435A3FD-31E5-411C-9866-A88359BC06EC}" srcOrd="0" destOrd="0" presId="urn:microsoft.com/office/officeart/2005/8/layout/hierarchy4"/>
    <dgm:cxn modelId="{5088AFEC-19E8-4F61-8D22-9B7BFA625340}" type="presParOf" srcId="{AE8731F0-7399-45FB-9BAD-949D652B74B9}" destId="{6DFA7B42-FEF6-45AA-BA26-9D2575C71D2F}" srcOrd="0" destOrd="0" presId="urn:microsoft.com/office/officeart/2005/8/layout/hierarchy4"/>
    <dgm:cxn modelId="{4EFC8F51-E4A6-49B5-B8C6-47CCA92CEC94}" type="presParOf" srcId="{6DFA7B42-FEF6-45AA-BA26-9D2575C71D2F}" destId="{90D5FD44-6A58-4B2F-BB43-F19CF322C30C}" srcOrd="0" destOrd="0" presId="urn:microsoft.com/office/officeart/2005/8/layout/hierarchy4"/>
    <dgm:cxn modelId="{2DBFC090-9F0B-4BF6-AC01-2C456AC1AFF8}" type="presParOf" srcId="{6DFA7B42-FEF6-45AA-BA26-9D2575C71D2F}" destId="{E4876E20-FB5D-4798-9A94-7730F0D93C42}" srcOrd="1" destOrd="0" presId="urn:microsoft.com/office/officeart/2005/8/layout/hierarchy4"/>
    <dgm:cxn modelId="{DC74F3AE-AA2A-44C4-8DF1-3BA29C17A0E0}" type="presParOf" srcId="{6DFA7B42-FEF6-45AA-BA26-9D2575C71D2F}" destId="{C9A1FD36-5989-4DD0-BE4C-BC90000A04B2}" srcOrd="2" destOrd="0" presId="urn:microsoft.com/office/officeart/2005/8/layout/hierarchy4"/>
    <dgm:cxn modelId="{2384E8EE-333D-469B-ABD3-0F1FFBDE141C}" type="presParOf" srcId="{C9A1FD36-5989-4DD0-BE4C-BC90000A04B2}" destId="{96B5B5EA-6F0F-4475-9F51-85EF9748D62C}" srcOrd="0" destOrd="0" presId="urn:microsoft.com/office/officeart/2005/8/layout/hierarchy4"/>
    <dgm:cxn modelId="{0BC9BBB6-57A8-4B2F-A35F-46EFA48FF904}" type="presParOf" srcId="{96B5B5EA-6F0F-4475-9F51-85EF9748D62C}" destId="{7435A3FD-31E5-411C-9866-A88359BC06EC}" srcOrd="0" destOrd="0" presId="urn:microsoft.com/office/officeart/2005/8/layout/hierarchy4"/>
    <dgm:cxn modelId="{669209C2-4528-48E4-BF41-3322963AC68F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１７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二補數表示法的兩正數相加結果超過正數儲存範圍，稱為</a:t>
          </a:r>
          <a:r>
            <a:rPr lang="zh-TW" altLang="en-US" b="1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溢位</a:t>
          </a:r>
          <a:r>
            <a:rPr lang="en-US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(overflow)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zh-TW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FA319BDF-BAA9-42CF-BA1C-3E032C37631F}" type="presOf" srcId="{BA121A76-DE1F-48F7-B5A2-09FB7CEAE82E}" destId="{7435A3FD-31E5-411C-9866-A88359BC06EC}" srcOrd="0" destOrd="0" presId="urn:microsoft.com/office/officeart/2005/8/layout/hierarchy4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0862D512-8973-4499-9BE8-709E3A65B2D3}" type="presOf" srcId="{3E28579C-2CD4-46AC-8F0E-EE6547745E0F}" destId="{90D5FD44-6A58-4B2F-BB43-F19CF322C30C}" srcOrd="0" destOrd="0" presId="urn:microsoft.com/office/officeart/2005/8/layout/hierarchy4"/>
    <dgm:cxn modelId="{A4B470E6-38D8-49F3-832E-6E1854DA649C}" type="presOf" srcId="{FEEF2023-353B-4EDE-9F28-58B40AA91B8C}" destId="{AE8731F0-7399-45FB-9BAD-949D652B74B9}" srcOrd="0" destOrd="0" presId="urn:microsoft.com/office/officeart/2005/8/layout/hierarchy4"/>
    <dgm:cxn modelId="{32A70B8D-915D-4614-A1E9-CFD522A6C84C}" type="presParOf" srcId="{AE8731F0-7399-45FB-9BAD-949D652B74B9}" destId="{6DFA7B42-FEF6-45AA-BA26-9D2575C71D2F}" srcOrd="0" destOrd="0" presId="urn:microsoft.com/office/officeart/2005/8/layout/hierarchy4"/>
    <dgm:cxn modelId="{ABCFB665-0F81-4F8E-B1D8-B824DDFD37BE}" type="presParOf" srcId="{6DFA7B42-FEF6-45AA-BA26-9D2575C71D2F}" destId="{90D5FD44-6A58-4B2F-BB43-F19CF322C30C}" srcOrd="0" destOrd="0" presId="urn:microsoft.com/office/officeart/2005/8/layout/hierarchy4"/>
    <dgm:cxn modelId="{9AD3D9EB-EF0D-413B-ABA8-20A1DDB92F84}" type="presParOf" srcId="{6DFA7B42-FEF6-45AA-BA26-9D2575C71D2F}" destId="{E4876E20-FB5D-4798-9A94-7730F0D93C42}" srcOrd="1" destOrd="0" presId="urn:microsoft.com/office/officeart/2005/8/layout/hierarchy4"/>
    <dgm:cxn modelId="{EC52B4DC-776E-4BA5-A320-E0E4B1EDD00F}" type="presParOf" srcId="{6DFA7B42-FEF6-45AA-BA26-9D2575C71D2F}" destId="{C9A1FD36-5989-4DD0-BE4C-BC90000A04B2}" srcOrd="2" destOrd="0" presId="urn:microsoft.com/office/officeart/2005/8/layout/hierarchy4"/>
    <dgm:cxn modelId="{0EC75242-FB39-4728-AE1A-1ABA545D1B19}" type="presParOf" srcId="{C9A1FD36-5989-4DD0-BE4C-BC90000A04B2}" destId="{96B5B5EA-6F0F-4475-9F51-85EF9748D62C}" srcOrd="0" destOrd="0" presId="urn:microsoft.com/office/officeart/2005/8/layout/hierarchy4"/>
    <dgm:cxn modelId="{F541346E-1F61-46C5-BCBC-74EE4A1F7A94}" type="presParOf" srcId="{96B5B5EA-6F0F-4475-9F51-85EF9748D62C}" destId="{7435A3FD-31E5-411C-9866-A88359BC06EC}" srcOrd="0" destOrd="0" presId="urn:microsoft.com/office/officeart/2005/8/layout/hierarchy4"/>
    <dgm:cxn modelId="{AC0A0025-F2D6-4B8D-9A0B-0E9B6F6A0030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１８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二補數表示法的兩負數相加結果小於負數儲存範圍，稱為</a:t>
          </a:r>
          <a:r>
            <a:rPr lang="zh-TW" altLang="en-US" b="1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溢位</a:t>
          </a:r>
          <a:r>
            <a:rPr lang="en-US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(overflow)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zh-TW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AAE4C400-3DCF-4988-B0DA-4E7A136F7982}" type="presOf" srcId="{3E28579C-2CD4-46AC-8F0E-EE6547745E0F}" destId="{90D5FD44-6A58-4B2F-BB43-F19CF322C30C}" srcOrd="0" destOrd="0" presId="urn:microsoft.com/office/officeart/2005/8/layout/hierarchy4"/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302F7BE7-A01F-4D40-A8EF-8414C4804AFB}" type="presOf" srcId="{BA121A76-DE1F-48F7-B5A2-09FB7CEAE82E}" destId="{7435A3FD-31E5-411C-9866-A88359BC06EC}" srcOrd="0" destOrd="0" presId="urn:microsoft.com/office/officeart/2005/8/layout/hierarchy4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611A7BA6-AC84-4B00-A529-AE657334F3B6}" type="presOf" srcId="{FEEF2023-353B-4EDE-9F28-58B40AA91B8C}" destId="{AE8731F0-7399-45FB-9BAD-949D652B74B9}" srcOrd="0" destOrd="0" presId="urn:microsoft.com/office/officeart/2005/8/layout/hierarchy4"/>
    <dgm:cxn modelId="{16F82364-CE02-49C9-9271-B12A7AC1897A}" type="presParOf" srcId="{AE8731F0-7399-45FB-9BAD-949D652B74B9}" destId="{6DFA7B42-FEF6-45AA-BA26-9D2575C71D2F}" srcOrd="0" destOrd="0" presId="urn:microsoft.com/office/officeart/2005/8/layout/hierarchy4"/>
    <dgm:cxn modelId="{12474ED0-49D5-4448-8D28-13DDB1E2CED5}" type="presParOf" srcId="{6DFA7B42-FEF6-45AA-BA26-9D2575C71D2F}" destId="{90D5FD44-6A58-4B2F-BB43-F19CF322C30C}" srcOrd="0" destOrd="0" presId="urn:microsoft.com/office/officeart/2005/8/layout/hierarchy4"/>
    <dgm:cxn modelId="{F5D0609C-4D68-44BF-AAA5-5990E2EF525A}" type="presParOf" srcId="{6DFA7B42-FEF6-45AA-BA26-9D2575C71D2F}" destId="{E4876E20-FB5D-4798-9A94-7730F0D93C42}" srcOrd="1" destOrd="0" presId="urn:microsoft.com/office/officeart/2005/8/layout/hierarchy4"/>
    <dgm:cxn modelId="{629B113E-4556-4E33-A563-F97FB77BBE0B}" type="presParOf" srcId="{6DFA7B42-FEF6-45AA-BA26-9D2575C71D2F}" destId="{C9A1FD36-5989-4DD0-BE4C-BC90000A04B2}" srcOrd="2" destOrd="0" presId="urn:microsoft.com/office/officeart/2005/8/layout/hierarchy4"/>
    <dgm:cxn modelId="{91BBC046-2C6F-4EDD-9543-122B28CC38E8}" type="presParOf" srcId="{C9A1FD36-5989-4DD0-BE4C-BC90000A04B2}" destId="{96B5B5EA-6F0F-4475-9F51-85EF9748D62C}" srcOrd="0" destOrd="0" presId="urn:microsoft.com/office/officeart/2005/8/layout/hierarchy4"/>
    <dgm:cxn modelId="{6E310199-5815-496B-B8D9-DBC825427E32}" type="presParOf" srcId="{96B5B5EA-6F0F-4475-9F51-85EF9748D62C}" destId="{7435A3FD-31E5-411C-9866-A88359BC06EC}" srcOrd="0" destOrd="0" presId="urn:microsoft.com/office/officeart/2005/8/layout/hierarchy4"/>
    <dgm:cxn modelId="{C486EE93-2989-4852-959D-39903D9E4085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DE7121FE-F7AB-4140-B1A5-27008AED752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EEB6F6DD-B9BD-4669-B0F9-75DC19D6855D}">
      <dgm:prSet custT="1"/>
      <dgm:spPr/>
      <dgm:t>
        <a:bodyPr/>
        <a:lstStyle/>
        <a:p>
          <a:pPr rtl="0"/>
          <a:r>
            <a:rPr 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狀況一</a:t>
          </a:r>
          <a:r>
            <a:rPr lang="en-US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en-US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x &gt; y</a:t>
          </a:r>
          <a:endParaRPr lang="zh-TW" sz="2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8D02740-8183-404B-BB8A-273285168AE6}" type="parTrans" cxnId="{B07D0428-2477-4E96-985B-0EE060DCD639}">
      <dgm:prSet/>
      <dgm:spPr/>
      <dgm:t>
        <a:bodyPr/>
        <a:lstStyle/>
        <a:p>
          <a:endParaRPr lang="zh-TW" altLang="en-US"/>
        </a:p>
      </dgm:t>
    </dgm:pt>
    <dgm:pt modelId="{5C836803-CA24-4F30-B9BF-4F160206FE74}" type="sibTrans" cxnId="{B07D0428-2477-4E96-985B-0EE060DCD639}">
      <dgm:prSet/>
      <dgm:spPr/>
      <dgm:t>
        <a:bodyPr/>
        <a:lstStyle/>
        <a:p>
          <a:endParaRPr lang="zh-TW" altLang="en-US"/>
        </a:p>
      </dgm:t>
    </dgm:pt>
    <dgm:pt modelId="{FF233A12-DA9B-4BEB-835A-81EFF874D99A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相加結果 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x-y </a:t>
          </a: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應為正數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60DF4F2-A55D-4C9F-824F-C27A3B4CBBB3}" type="parTrans" cxnId="{E91E15E1-FA6C-44D1-BB5F-05FC5D175BA7}">
      <dgm:prSet/>
      <dgm:spPr/>
      <dgm:t>
        <a:bodyPr/>
        <a:lstStyle/>
        <a:p>
          <a:endParaRPr lang="zh-TW" altLang="en-US"/>
        </a:p>
      </dgm:t>
    </dgm:pt>
    <dgm:pt modelId="{0EED24EE-84D8-4827-A083-A2EC3438B75E}" type="sibTrans" cxnId="{E91E15E1-FA6C-44D1-BB5F-05FC5D175BA7}">
      <dgm:prSet/>
      <dgm:spPr/>
      <dgm:t>
        <a:bodyPr/>
        <a:lstStyle/>
        <a:p>
          <a:endParaRPr lang="zh-TW" altLang="en-US"/>
        </a:p>
      </dgm:t>
    </dgm:pt>
    <dgm:pt modelId="{449EFEC9-6A6B-4AFB-9230-C8C227B3D6DE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二補數相加，得到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x+(</a:t>
          </a:r>
          <a:r>
            <a:rPr lang="en-US" b="1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en-US" b="1" baseline="30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-y)= </a:t>
          </a:r>
          <a:r>
            <a:rPr lang="en-US" b="1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en-US" b="1" baseline="30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+(x-y)</a:t>
          </a: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，在此的</a:t>
          </a:r>
          <a: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b="1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en-US" b="1" baseline="30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</a:t>
          </a:r>
          <a:r>
            <a:rPr lang="en-US" b="1" baseline="30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會造成最左邊忽略掉的進位，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故</a:t>
          </a: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得</a:t>
          </a:r>
          <a: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x-y</a:t>
          </a: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3300EE1-8F4B-4A57-BB2D-3309227C762B}" type="parTrans" cxnId="{840912E0-CE27-4762-861F-172134C3BCFB}">
      <dgm:prSet/>
      <dgm:spPr/>
      <dgm:t>
        <a:bodyPr/>
        <a:lstStyle/>
        <a:p>
          <a:endParaRPr lang="zh-TW" altLang="en-US"/>
        </a:p>
      </dgm:t>
    </dgm:pt>
    <dgm:pt modelId="{4F8C2402-C0DB-4AB6-8F53-CB8C39BF973C}" type="sibTrans" cxnId="{840912E0-CE27-4762-861F-172134C3BCFB}">
      <dgm:prSet/>
      <dgm:spPr/>
      <dgm:t>
        <a:bodyPr/>
        <a:lstStyle/>
        <a:p>
          <a:endParaRPr lang="zh-TW" altLang="en-US"/>
        </a:p>
      </dgm:t>
    </dgm:pt>
    <dgm:pt modelId="{D41FFC9F-60A0-4144-9118-ECCDAEE9C26E}" type="pres">
      <dgm:prSet presAssocID="{DE7121FE-F7AB-4140-B1A5-27008AED752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0E36B4EB-D3C8-481F-AD99-E788D24E1BDF}" type="pres">
      <dgm:prSet presAssocID="{EEB6F6DD-B9BD-4669-B0F9-75DC19D6855D}" presName="linNode" presStyleCnt="0"/>
      <dgm:spPr/>
    </dgm:pt>
    <dgm:pt modelId="{0643E201-289D-4494-9F23-F241D9D8CE52}" type="pres">
      <dgm:prSet presAssocID="{EEB6F6DD-B9BD-4669-B0F9-75DC19D6855D}" presName="parentText" presStyleLbl="node1" presStyleIdx="0" presStyleCnt="1" custScaleX="66383" custLinFactNeighborX="-945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DC7383E-ADB2-46E1-897F-D9B8D09E550B}" type="pres">
      <dgm:prSet presAssocID="{EEB6F6DD-B9BD-4669-B0F9-75DC19D6855D}" presName="descendantText" presStyleLbl="alignAccFollowNode1" presStyleIdx="0" presStyleCnt="1" custScaleX="11871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91E15E1-FA6C-44D1-BB5F-05FC5D175BA7}" srcId="{EEB6F6DD-B9BD-4669-B0F9-75DC19D6855D}" destId="{FF233A12-DA9B-4BEB-835A-81EFF874D99A}" srcOrd="0" destOrd="0" parTransId="{460DF4F2-A55D-4C9F-824F-C27A3B4CBBB3}" sibTransId="{0EED24EE-84D8-4827-A083-A2EC3438B75E}"/>
    <dgm:cxn modelId="{391B45DE-0E83-4155-9F71-4B54784B1764}" type="presOf" srcId="{449EFEC9-6A6B-4AFB-9230-C8C227B3D6DE}" destId="{7DC7383E-ADB2-46E1-897F-D9B8D09E550B}" srcOrd="0" destOrd="1" presId="urn:microsoft.com/office/officeart/2005/8/layout/vList5"/>
    <dgm:cxn modelId="{8B5B2EA2-9FCC-472F-BDE7-D9E97F05400B}" type="presOf" srcId="{EEB6F6DD-B9BD-4669-B0F9-75DC19D6855D}" destId="{0643E201-289D-4494-9F23-F241D9D8CE52}" srcOrd="0" destOrd="0" presId="urn:microsoft.com/office/officeart/2005/8/layout/vList5"/>
    <dgm:cxn modelId="{949E7078-5897-47CB-95B7-443F2186089E}" type="presOf" srcId="{FF233A12-DA9B-4BEB-835A-81EFF874D99A}" destId="{7DC7383E-ADB2-46E1-897F-D9B8D09E550B}" srcOrd="0" destOrd="0" presId="urn:microsoft.com/office/officeart/2005/8/layout/vList5"/>
    <dgm:cxn modelId="{840912E0-CE27-4762-861F-172134C3BCFB}" srcId="{EEB6F6DD-B9BD-4669-B0F9-75DC19D6855D}" destId="{449EFEC9-6A6B-4AFB-9230-C8C227B3D6DE}" srcOrd="1" destOrd="0" parTransId="{33300EE1-8F4B-4A57-BB2D-3309227C762B}" sibTransId="{4F8C2402-C0DB-4AB6-8F53-CB8C39BF973C}"/>
    <dgm:cxn modelId="{2F8DD15D-4572-4B53-9660-B95B969A63EE}" type="presOf" srcId="{DE7121FE-F7AB-4140-B1A5-27008AED7521}" destId="{D41FFC9F-60A0-4144-9118-ECCDAEE9C26E}" srcOrd="0" destOrd="0" presId="urn:microsoft.com/office/officeart/2005/8/layout/vList5"/>
    <dgm:cxn modelId="{B07D0428-2477-4E96-985B-0EE060DCD639}" srcId="{DE7121FE-F7AB-4140-B1A5-27008AED7521}" destId="{EEB6F6DD-B9BD-4669-B0F9-75DC19D6855D}" srcOrd="0" destOrd="0" parTransId="{E8D02740-8183-404B-BB8A-273285168AE6}" sibTransId="{5C836803-CA24-4F30-B9BF-4F160206FE74}"/>
    <dgm:cxn modelId="{2DB9E40F-1C8B-4004-B9BE-EF7F105DEA6A}" type="presParOf" srcId="{D41FFC9F-60A0-4144-9118-ECCDAEE9C26E}" destId="{0E36B4EB-D3C8-481F-AD99-E788D24E1BDF}" srcOrd="0" destOrd="0" presId="urn:microsoft.com/office/officeart/2005/8/layout/vList5"/>
    <dgm:cxn modelId="{9FEA2269-BEC8-4993-B9B3-42C685666A1A}" type="presParOf" srcId="{0E36B4EB-D3C8-481F-AD99-E788D24E1BDF}" destId="{0643E201-289D-4494-9F23-F241D9D8CE52}" srcOrd="0" destOrd="0" presId="urn:microsoft.com/office/officeart/2005/8/layout/vList5"/>
    <dgm:cxn modelId="{F007BAB2-CE87-426C-A72F-2C3A015D99A1}" type="presParOf" srcId="{0E36B4EB-D3C8-481F-AD99-E788D24E1BDF}" destId="{7DC7383E-ADB2-46E1-897F-D9B8D09E550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DE7121FE-F7AB-4140-B1A5-27008AED752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EEB6F6DD-B9BD-4669-B0F9-75DC19D6855D}">
      <dgm:prSet custT="1"/>
      <dgm:spPr/>
      <dgm:t>
        <a:bodyPr/>
        <a:lstStyle/>
        <a:p>
          <a:pPr rtl="0"/>
          <a:r>
            <a:rPr 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狀況</a:t>
          </a:r>
          <a:r>
            <a:rPr lang="zh-TW" altLang="en-US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二</a:t>
          </a:r>
          <a:r>
            <a:rPr lang="en-US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en-US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x </a:t>
          </a:r>
          <a:r>
            <a:rPr lang="en-US" altLang="zh-TW" sz="2800" i="0" dirty="0" smtClean="0"/>
            <a:t>=</a:t>
          </a:r>
          <a:r>
            <a:rPr lang="en-US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y</a:t>
          </a:r>
          <a:endParaRPr lang="zh-TW" sz="2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8D02740-8183-404B-BB8A-273285168AE6}" type="parTrans" cxnId="{B07D0428-2477-4E96-985B-0EE060DCD639}">
      <dgm:prSet/>
      <dgm:spPr/>
      <dgm:t>
        <a:bodyPr/>
        <a:lstStyle/>
        <a:p>
          <a:endParaRPr lang="zh-TW" altLang="en-US"/>
        </a:p>
      </dgm:t>
    </dgm:pt>
    <dgm:pt modelId="{5C836803-CA24-4F30-B9BF-4F160206FE74}" type="sibTrans" cxnId="{B07D0428-2477-4E96-985B-0EE060DCD639}">
      <dgm:prSet/>
      <dgm:spPr/>
      <dgm:t>
        <a:bodyPr/>
        <a:lstStyle/>
        <a:p>
          <a:endParaRPr lang="zh-TW" altLang="en-US"/>
        </a:p>
      </dgm:t>
    </dgm:pt>
    <dgm:pt modelId="{FF233A12-DA9B-4BEB-835A-81EFF874D99A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相加結果 </a:t>
          </a:r>
          <a: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x-y 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應為</a:t>
          </a:r>
          <a: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0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60DF4F2-A55D-4C9F-824F-C27A3B4CBBB3}" type="parTrans" cxnId="{E91E15E1-FA6C-44D1-BB5F-05FC5D175BA7}">
      <dgm:prSet/>
      <dgm:spPr/>
      <dgm:t>
        <a:bodyPr/>
        <a:lstStyle/>
        <a:p>
          <a:endParaRPr lang="zh-TW" altLang="en-US"/>
        </a:p>
      </dgm:t>
    </dgm:pt>
    <dgm:pt modelId="{0EED24EE-84D8-4827-A083-A2EC3438B75E}" type="sibTrans" cxnId="{E91E15E1-FA6C-44D1-BB5F-05FC5D175BA7}">
      <dgm:prSet/>
      <dgm:spPr/>
      <dgm:t>
        <a:bodyPr/>
        <a:lstStyle/>
        <a:p>
          <a:endParaRPr lang="zh-TW" altLang="en-US"/>
        </a:p>
      </dgm:t>
    </dgm:pt>
    <dgm:pt modelId="{EDD067C4-B8F4-4FD8-96AD-259E5478CB5A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二補數相加，得到 </a:t>
          </a:r>
          <a: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x+(</a:t>
          </a:r>
          <a:r>
            <a:rPr lang="en-US" altLang="zh-TW" b="1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en-US" altLang="zh-TW" b="1" baseline="30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</a:t>
          </a:r>
          <a: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-y)=</a:t>
          </a:r>
          <a:r>
            <a:rPr lang="en-US" altLang="zh-TW" b="1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en-US" altLang="zh-TW" b="1" baseline="30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</a:t>
          </a:r>
          <a: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+(x-y)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，在此的 </a:t>
          </a:r>
          <a:r>
            <a:rPr lang="en-US" altLang="zh-TW" b="1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en-US" altLang="zh-TW" b="1" baseline="30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</a:t>
          </a:r>
          <a:r>
            <a:rPr lang="en-US" altLang="zh-TW" b="1" baseline="30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會造成最左邊忽略掉的進位，故得 </a:t>
          </a:r>
          <a: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x-y=0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F85DD0F-39AB-403D-BED1-FAE2133B0DF1}" type="parTrans" cxnId="{B1DFEC8C-4ECA-4B92-884F-1C7BFB98CA20}">
      <dgm:prSet/>
      <dgm:spPr/>
      <dgm:t>
        <a:bodyPr/>
        <a:lstStyle/>
        <a:p>
          <a:endParaRPr lang="zh-TW" altLang="en-US"/>
        </a:p>
      </dgm:t>
    </dgm:pt>
    <dgm:pt modelId="{C5AAF547-7D29-4F6D-B917-053F3B2A8AF8}" type="sibTrans" cxnId="{B1DFEC8C-4ECA-4B92-884F-1C7BFB98CA20}">
      <dgm:prSet/>
      <dgm:spPr/>
      <dgm:t>
        <a:bodyPr/>
        <a:lstStyle/>
        <a:p>
          <a:endParaRPr lang="zh-TW" altLang="en-US"/>
        </a:p>
      </dgm:t>
    </dgm:pt>
    <dgm:pt modelId="{D41FFC9F-60A0-4144-9118-ECCDAEE9C26E}" type="pres">
      <dgm:prSet presAssocID="{DE7121FE-F7AB-4140-B1A5-27008AED752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0E36B4EB-D3C8-481F-AD99-E788D24E1BDF}" type="pres">
      <dgm:prSet presAssocID="{EEB6F6DD-B9BD-4669-B0F9-75DC19D6855D}" presName="linNode" presStyleCnt="0"/>
      <dgm:spPr/>
    </dgm:pt>
    <dgm:pt modelId="{0643E201-289D-4494-9F23-F241D9D8CE52}" type="pres">
      <dgm:prSet presAssocID="{EEB6F6DD-B9BD-4669-B0F9-75DC19D6855D}" presName="parentText" presStyleLbl="node1" presStyleIdx="0" presStyleCnt="1" custScaleX="66383" custLinFactNeighborX="-945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DC7383E-ADB2-46E1-897F-D9B8D09E550B}" type="pres">
      <dgm:prSet presAssocID="{EEB6F6DD-B9BD-4669-B0F9-75DC19D6855D}" presName="descendantText" presStyleLbl="alignAccFollowNode1" presStyleIdx="0" presStyleCnt="1" custScaleX="11871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91E15E1-FA6C-44D1-BB5F-05FC5D175BA7}" srcId="{EEB6F6DD-B9BD-4669-B0F9-75DC19D6855D}" destId="{FF233A12-DA9B-4BEB-835A-81EFF874D99A}" srcOrd="0" destOrd="0" parTransId="{460DF4F2-A55D-4C9F-824F-C27A3B4CBBB3}" sibTransId="{0EED24EE-84D8-4827-A083-A2EC3438B75E}"/>
    <dgm:cxn modelId="{77606237-4535-40CA-BA02-725057C23EEB}" type="presOf" srcId="{FF233A12-DA9B-4BEB-835A-81EFF874D99A}" destId="{7DC7383E-ADB2-46E1-897F-D9B8D09E550B}" srcOrd="0" destOrd="0" presId="urn:microsoft.com/office/officeart/2005/8/layout/vList5"/>
    <dgm:cxn modelId="{DE6DB802-64E9-4BD6-BA88-4EEDAF27F776}" type="presOf" srcId="{EEB6F6DD-B9BD-4669-B0F9-75DC19D6855D}" destId="{0643E201-289D-4494-9F23-F241D9D8CE52}" srcOrd="0" destOrd="0" presId="urn:microsoft.com/office/officeart/2005/8/layout/vList5"/>
    <dgm:cxn modelId="{57680DED-C26A-4CD2-BB20-AEDD1DB8907A}" type="presOf" srcId="{DE7121FE-F7AB-4140-B1A5-27008AED7521}" destId="{D41FFC9F-60A0-4144-9118-ECCDAEE9C26E}" srcOrd="0" destOrd="0" presId="urn:microsoft.com/office/officeart/2005/8/layout/vList5"/>
    <dgm:cxn modelId="{B07D0428-2477-4E96-985B-0EE060DCD639}" srcId="{DE7121FE-F7AB-4140-B1A5-27008AED7521}" destId="{EEB6F6DD-B9BD-4669-B0F9-75DC19D6855D}" srcOrd="0" destOrd="0" parTransId="{E8D02740-8183-404B-BB8A-273285168AE6}" sibTransId="{5C836803-CA24-4F30-B9BF-4F160206FE74}"/>
    <dgm:cxn modelId="{B95FC399-6FA2-4B46-84D1-745F2365D6F5}" type="presOf" srcId="{EDD067C4-B8F4-4FD8-96AD-259E5478CB5A}" destId="{7DC7383E-ADB2-46E1-897F-D9B8D09E550B}" srcOrd="0" destOrd="1" presId="urn:microsoft.com/office/officeart/2005/8/layout/vList5"/>
    <dgm:cxn modelId="{B1DFEC8C-4ECA-4B92-884F-1C7BFB98CA20}" srcId="{EEB6F6DD-B9BD-4669-B0F9-75DC19D6855D}" destId="{EDD067C4-B8F4-4FD8-96AD-259E5478CB5A}" srcOrd="1" destOrd="0" parTransId="{4F85DD0F-39AB-403D-BED1-FAE2133B0DF1}" sibTransId="{C5AAF547-7D29-4F6D-B917-053F3B2A8AF8}"/>
    <dgm:cxn modelId="{2CD97549-2C8C-47E0-B564-99D265F30A87}" type="presParOf" srcId="{D41FFC9F-60A0-4144-9118-ECCDAEE9C26E}" destId="{0E36B4EB-D3C8-481F-AD99-E788D24E1BDF}" srcOrd="0" destOrd="0" presId="urn:microsoft.com/office/officeart/2005/8/layout/vList5"/>
    <dgm:cxn modelId="{FDACE287-9BEA-4682-9284-9E7D2F2950C5}" type="presParOf" srcId="{0E36B4EB-D3C8-481F-AD99-E788D24E1BDF}" destId="{0643E201-289D-4494-9F23-F241D9D8CE52}" srcOrd="0" destOrd="0" presId="urn:microsoft.com/office/officeart/2005/8/layout/vList5"/>
    <dgm:cxn modelId="{BCBB887A-7ABF-47EE-A56B-542B9502F0FC}" type="presParOf" srcId="{0E36B4EB-D3C8-481F-AD99-E788D24E1BDF}" destId="{7DC7383E-ADB2-46E1-897F-D9B8D09E550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DE7121FE-F7AB-4140-B1A5-27008AED7521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EEB6F6DD-B9BD-4669-B0F9-75DC19D6855D}">
      <dgm:prSet custT="1"/>
      <dgm:spPr/>
      <dgm:t>
        <a:bodyPr/>
        <a:lstStyle/>
        <a:p>
          <a:pPr rtl="0"/>
          <a:r>
            <a:rPr 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狀況</a:t>
          </a:r>
          <a:r>
            <a:rPr lang="zh-TW" altLang="en-US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三</a:t>
          </a:r>
          <a:r>
            <a:rPr lang="en-US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x&lt;y</a:t>
          </a:r>
          <a:endParaRPr lang="zh-TW" sz="28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8D02740-8183-404B-BB8A-273285168AE6}" type="parTrans" cxnId="{B07D0428-2477-4E96-985B-0EE060DCD639}">
      <dgm:prSet/>
      <dgm:spPr/>
      <dgm:t>
        <a:bodyPr/>
        <a:lstStyle/>
        <a:p>
          <a:endParaRPr lang="zh-TW" altLang="en-US"/>
        </a:p>
      </dgm:t>
    </dgm:pt>
    <dgm:pt modelId="{5C836803-CA24-4F30-B9BF-4F160206FE74}" type="sibTrans" cxnId="{B07D0428-2477-4E96-985B-0EE060DCD639}">
      <dgm:prSet/>
      <dgm:spPr/>
      <dgm:t>
        <a:bodyPr/>
        <a:lstStyle/>
        <a:p>
          <a:endParaRPr lang="zh-TW" altLang="en-US"/>
        </a:p>
      </dgm:t>
    </dgm:pt>
    <dgm:pt modelId="{FF233A12-DA9B-4BEB-835A-81EFF874D99A}">
      <dgm:prSet custT="1"/>
      <dgm:spPr/>
      <dgm:t>
        <a:bodyPr/>
        <a:lstStyle/>
        <a:p>
          <a:pPr rtl="0"/>
          <a:r>
            <a:rPr lang="zh-TW" altLang="en-US" sz="19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相加結果 </a:t>
          </a:r>
          <a:r>
            <a:rPr lang="en-US" altLang="zh-TW" sz="19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x-y </a:t>
          </a:r>
          <a:r>
            <a:rPr lang="zh-TW" altLang="zh-TW" sz="19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應為負數，其值為</a:t>
          </a:r>
          <a:r>
            <a:rPr lang="en-US" altLang="zh-TW" sz="19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-(y-x)</a:t>
          </a:r>
          <a:r>
            <a:rPr lang="zh-TW" altLang="en-US" sz="19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zh-TW" sz="19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60DF4F2-A55D-4C9F-824F-C27A3B4CBBB3}" type="parTrans" cxnId="{E91E15E1-FA6C-44D1-BB5F-05FC5D175BA7}">
      <dgm:prSet/>
      <dgm:spPr/>
      <dgm:t>
        <a:bodyPr/>
        <a:lstStyle/>
        <a:p>
          <a:endParaRPr lang="zh-TW" altLang="en-US"/>
        </a:p>
      </dgm:t>
    </dgm:pt>
    <dgm:pt modelId="{0EED24EE-84D8-4827-A083-A2EC3438B75E}" type="sibTrans" cxnId="{E91E15E1-FA6C-44D1-BB5F-05FC5D175BA7}">
      <dgm:prSet/>
      <dgm:spPr/>
      <dgm:t>
        <a:bodyPr/>
        <a:lstStyle/>
        <a:p>
          <a:endParaRPr lang="zh-TW" altLang="en-US"/>
        </a:p>
      </dgm:t>
    </dgm:pt>
    <dgm:pt modelId="{EDD067C4-B8F4-4FD8-96AD-259E5478CB5A}">
      <dgm:prSet custT="1"/>
      <dgm:spPr/>
      <dgm:t>
        <a:bodyPr/>
        <a:lstStyle/>
        <a:p>
          <a:pPr rtl="0"/>
          <a:r>
            <a:rPr lang="zh-TW" altLang="en-US" sz="19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二補數相加，得到 </a:t>
          </a:r>
          <a:r>
            <a:rPr lang="en-US" altLang="zh-TW" sz="19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x+(</a:t>
          </a:r>
          <a:r>
            <a:rPr lang="en-US" altLang="zh-TW" sz="1900" b="1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en-US" altLang="zh-TW" sz="1900" b="1" baseline="30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</a:t>
          </a:r>
          <a:r>
            <a:rPr lang="en-US" altLang="zh-TW" sz="19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-y)=</a:t>
          </a:r>
          <a:r>
            <a:rPr lang="en-US" altLang="zh-TW" sz="1900" b="1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en-US" altLang="zh-TW" sz="1900" b="1" baseline="30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</a:t>
          </a:r>
          <a:r>
            <a:rPr lang="en-US" altLang="zh-TW" sz="19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+(y-x)</a:t>
          </a:r>
          <a:r>
            <a:rPr lang="zh-TW" altLang="en-US" sz="19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，在此的 </a:t>
          </a:r>
          <a:r>
            <a:rPr lang="en-US" altLang="zh-TW" sz="1900" b="1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en-US" altLang="zh-TW" sz="1900" b="1" baseline="30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</a:t>
          </a:r>
          <a:r>
            <a:rPr lang="en-US" altLang="zh-TW" sz="1900" b="1" baseline="30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zh-TW" altLang="en-US" sz="19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會造成最左邊忽略掉的進位，</a:t>
          </a:r>
          <a:r>
            <a:rPr lang="en-US" altLang="en-US" sz="19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-(y-x)</a:t>
          </a:r>
          <a:r>
            <a:rPr lang="zh-TW" altLang="en-US" sz="19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的二補數數值正好就是 </a:t>
          </a:r>
          <a:r>
            <a:rPr lang="en-US" altLang="en-US" sz="1900" b="1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en-US" altLang="en-US" sz="1900" b="1" baseline="30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</a:t>
          </a:r>
          <a:r>
            <a:rPr lang="en-US" altLang="en-US" sz="19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-(y-x)</a:t>
          </a:r>
          <a:r>
            <a:rPr lang="zh-TW" altLang="en-US" sz="19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zh-TW" sz="19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4F85DD0F-39AB-403D-BED1-FAE2133B0DF1}" type="parTrans" cxnId="{B1DFEC8C-4ECA-4B92-884F-1C7BFB98CA20}">
      <dgm:prSet/>
      <dgm:spPr/>
      <dgm:t>
        <a:bodyPr/>
        <a:lstStyle/>
        <a:p>
          <a:endParaRPr lang="zh-TW" altLang="en-US"/>
        </a:p>
      </dgm:t>
    </dgm:pt>
    <dgm:pt modelId="{C5AAF547-7D29-4F6D-B917-053F3B2A8AF8}" type="sibTrans" cxnId="{B1DFEC8C-4ECA-4B92-884F-1C7BFB98CA20}">
      <dgm:prSet/>
      <dgm:spPr/>
      <dgm:t>
        <a:bodyPr/>
        <a:lstStyle/>
        <a:p>
          <a:endParaRPr lang="zh-TW" altLang="en-US"/>
        </a:p>
      </dgm:t>
    </dgm:pt>
    <dgm:pt modelId="{D41FFC9F-60A0-4144-9118-ECCDAEE9C26E}" type="pres">
      <dgm:prSet presAssocID="{DE7121FE-F7AB-4140-B1A5-27008AED7521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0E36B4EB-D3C8-481F-AD99-E788D24E1BDF}" type="pres">
      <dgm:prSet presAssocID="{EEB6F6DD-B9BD-4669-B0F9-75DC19D6855D}" presName="linNode" presStyleCnt="0"/>
      <dgm:spPr/>
    </dgm:pt>
    <dgm:pt modelId="{0643E201-289D-4494-9F23-F241D9D8CE52}" type="pres">
      <dgm:prSet presAssocID="{EEB6F6DD-B9BD-4669-B0F9-75DC19D6855D}" presName="parentText" presStyleLbl="node1" presStyleIdx="0" presStyleCnt="1" custScaleX="66383" custLinFactNeighborX="-9455">
        <dgm:presLayoutVars>
          <dgm:chMax val="1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7DC7383E-ADB2-46E1-897F-D9B8D09E550B}" type="pres">
      <dgm:prSet presAssocID="{EEB6F6DD-B9BD-4669-B0F9-75DC19D6855D}" presName="descendantText" presStyleLbl="alignAccFollowNode1" presStyleIdx="0" presStyleCnt="1" custScaleX="118710" custLinFactNeighborY="0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E91E15E1-FA6C-44D1-BB5F-05FC5D175BA7}" srcId="{EEB6F6DD-B9BD-4669-B0F9-75DC19D6855D}" destId="{FF233A12-DA9B-4BEB-835A-81EFF874D99A}" srcOrd="0" destOrd="0" parTransId="{460DF4F2-A55D-4C9F-824F-C27A3B4CBBB3}" sibTransId="{0EED24EE-84D8-4827-A083-A2EC3438B75E}"/>
    <dgm:cxn modelId="{CD8F3D1C-728C-46AF-90DA-11C4839E1B98}" type="presOf" srcId="{FF233A12-DA9B-4BEB-835A-81EFF874D99A}" destId="{7DC7383E-ADB2-46E1-897F-D9B8D09E550B}" srcOrd="0" destOrd="0" presId="urn:microsoft.com/office/officeart/2005/8/layout/vList5"/>
    <dgm:cxn modelId="{7EB058AC-4709-4BD3-AB4C-F7C992E61F1B}" type="presOf" srcId="{EDD067C4-B8F4-4FD8-96AD-259E5478CB5A}" destId="{7DC7383E-ADB2-46E1-897F-D9B8D09E550B}" srcOrd="0" destOrd="1" presId="urn:microsoft.com/office/officeart/2005/8/layout/vList5"/>
    <dgm:cxn modelId="{AF1FB35F-3163-4949-AF75-638840699DBF}" type="presOf" srcId="{EEB6F6DD-B9BD-4669-B0F9-75DC19D6855D}" destId="{0643E201-289D-4494-9F23-F241D9D8CE52}" srcOrd="0" destOrd="0" presId="urn:microsoft.com/office/officeart/2005/8/layout/vList5"/>
    <dgm:cxn modelId="{B07D0428-2477-4E96-985B-0EE060DCD639}" srcId="{DE7121FE-F7AB-4140-B1A5-27008AED7521}" destId="{EEB6F6DD-B9BD-4669-B0F9-75DC19D6855D}" srcOrd="0" destOrd="0" parTransId="{E8D02740-8183-404B-BB8A-273285168AE6}" sibTransId="{5C836803-CA24-4F30-B9BF-4F160206FE74}"/>
    <dgm:cxn modelId="{B1DFEC8C-4ECA-4B92-884F-1C7BFB98CA20}" srcId="{EEB6F6DD-B9BD-4669-B0F9-75DC19D6855D}" destId="{EDD067C4-B8F4-4FD8-96AD-259E5478CB5A}" srcOrd="1" destOrd="0" parTransId="{4F85DD0F-39AB-403D-BED1-FAE2133B0DF1}" sibTransId="{C5AAF547-7D29-4F6D-B917-053F3B2A8AF8}"/>
    <dgm:cxn modelId="{49B791C6-1368-4AF9-8DA8-0AAC3C422D57}" type="presOf" srcId="{DE7121FE-F7AB-4140-B1A5-27008AED7521}" destId="{D41FFC9F-60A0-4144-9118-ECCDAEE9C26E}" srcOrd="0" destOrd="0" presId="urn:microsoft.com/office/officeart/2005/8/layout/vList5"/>
    <dgm:cxn modelId="{6616F9AC-C258-457C-B7D2-4914A18E67F5}" type="presParOf" srcId="{D41FFC9F-60A0-4144-9118-ECCDAEE9C26E}" destId="{0E36B4EB-D3C8-481F-AD99-E788D24E1BDF}" srcOrd="0" destOrd="0" presId="urn:microsoft.com/office/officeart/2005/8/layout/vList5"/>
    <dgm:cxn modelId="{7B865ABF-DDF3-457D-B5E4-581A16B199D8}" type="presParOf" srcId="{0E36B4EB-D3C8-481F-AD99-E788D24E1BDF}" destId="{0643E201-289D-4494-9F23-F241D9D8CE52}" srcOrd="0" destOrd="0" presId="urn:microsoft.com/office/officeart/2005/8/layout/vList5"/>
    <dgm:cxn modelId="{5F6907EB-8460-4D88-91EF-87C20D02BF8E}" type="presParOf" srcId="{0E36B4EB-D3C8-481F-AD99-E788D24E1BDF}" destId="{7DC7383E-ADB2-46E1-897F-D9B8D09E550B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64F5F94A-73AD-42CF-BAA4-0D197BE5BEB1}" type="doc">
      <dgm:prSet loTypeId="urn:microsoft.com/office/officeart/2005/8/layout/process1" loCatId="process" qsTypeId="urn:microsoft.com/office/officeart/2005/8/quickstyle/simple5" qsCatId="simple" csTypeId="urn:microsoft.com/office/officeart/2005/8/colors/colorful4" csCatId="colorful"/>
      <dgm:spPr/>
      <dgm:t>
        <a:bodyPr/>
        <a:lstStyle/>
        <a:p>
          <a:endParaRPr lang="zh-TW" altLang="en-US"/>
        </a:p>
      </dgm:t>
    </dgm:pt>
    <dgm:pt modelId="{43A78032-D59D-4543-ADB3-BB7704675B52}">
      <dgm:prSet/>
      <dgm:spPr/>
      <dgm:t>
        <a:bodyPr/>
        <a:lstStyle/>
        <a:p>
          <a:pPr rtl="0"/>
          <a:r>
            <a:rPr lang="en-US" b="1" dirty="0" smtClean="0"/>
            <a:t>10110.100011</a:t>
          </a:r>
          <a:endParaRPr lang="zh-TW" dirty="0"/>
        </a:p>
      </dgm:t>
    </dgm:pt>
    <dgm:pt modelId="{45B123BC-69F7-4E1D-BE6C-983E33736034}" type="parTrans" cxnId="{051DC563-A05F-4245-B01A-8D9B21300046}">
      <dgm:prSet/>
      <dgm:spPr/>
      <dgm:t>
        <a:bodyPr/>
        <a:lstStyle/>
        <a:p>
          <a:endParaRPr lang="zh-TW" altLang="en-US"/>
        </a:p>
      </dgm:t>
    </dgm:pt>
    <dgm:pt modelId="{6FCE5CB0-4E7A-4D2A-A3DF-6C31D6F18AD6}" type="sibTrans" cxnId="{051DC563-A05F-4245-B01A-8D9B21300046}">
      <dgm:prSet/>
      <dgm:spPr/>
      <dgm:t>
        <a:bodyPr/>
        <a:lstStyle/>
        <a:p>
          <a:endParaRPr lang="zh-TW" altLang="en-US"/>
        </a:p>
      </dgm:t>
    </dgm:pt>
    <dgm:pt modelId="{0C203934-060B-467B-ADF3-FB0246B2B93D}">
      <dgm:prSet/>
      <dgm:spPr/>
      <dgm:t>
        <a:bodyPr/>
        <a:lstStyle/>
        <a:p>
          <a:pPr rtl="0"/>
          <a:r>
            <a:rPr lang="en-US" b="1" smtClean="0"/>
            <a:t>1.0110100011×2</a:t>
          </a:r>
          <a:r>
            <a:rPr lang="en-US" b="1" baseline="30000" smtClean="0"/>
            <a:t>4</a:t>
          </a:r>
          <a:endParaRPr lang="zh-TW"/>
        </a:p>
      </dgm:t>
    </dgm:pt>
    <dgm:pt modelId="{8D10F764-5D8A-4AD4-910B-83047C817B90}" type="parTrans" cxnId="{422F9D49-2742-49B8-9B88-7D12DAE878E6}">
      <dgm:prSet/>
      <dgm:spPr/>
      <dgm:t>
        <a:bodyPr/>
        <a:lstStyle/>
        <a:p>
          <a:endParaRPr lang="zh-TW" altLang="en-US"/>
        </a:p>
      </dgm:t>
    </dgm:pt>
    <dgm:pt modelId="{F7B5307A-CE72-495B-BDA0-E055A5E29B44}" type="sibTrans" cxnId="{422F9D49-2742-49B8-9B88-7D12DAE878E6}">
      <dgm:prSet/>
      <dgm:spPr/>
      <dgm:t>
        <a:bodyPr/>
        <a:lstStyle/>
        <a:p>
          <a:endParaRPr lang="zh-TW" altLang="en-US"/>
        </a:p>
      </dgm:t>
    </dgm:pt>
    <dgm:pt modelId="{6F6D53E9-B3A6-4F5E-8EA0-E88F1584D595}" type="pres">
      <dgm:prSet presAssocID="{64F5F94A-73AD-42CF-BAA4-0D197BE5BEB1}" presName="Name0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183B995A-F46C-473D-9EE3-468FCF1D98C8}" type="pres">
      <dgm:prSet presAssocID="{43A78032-D59D-4543-ADB3-BB7704675B52}" presName="node" presStyleLbl="node1" presStyleIdx="0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963E2A00-AC8C-4AA7-8D2B-EB6D321F1E59}" type="pres">
      <dgm:prSet presAssocID="{6FCE5CB0-4E7A-4D2A-A3DF-6C31D6F18AD6}" presName="sibTrans" presStyleLbl="sibTrans2D1" presStyleIdx="0" presStyleCnt="1"/>
      <dgm:spPr/>
      <dgm:t>
        <a:bodyPr/>
        <a:lstStyle/>
        <a:p>
          <a:endParaRPr lang="zh-TW" altLang="en-US"/>
        </a:p>
      </dgm:t>
    </dgm:pt>
    <dgm:pt modelId="{CE65D9E8-0788-4D4B-BD19-A7075DF760F0}" type="pres">
      <dgm:prSet presAssocID="{6FCE5CB0-4E7A-4D2A-A3DF-6C31D6F18AD6}" presName="connectorText" presStyleLbl="sibTrans2D1" presStyleIdx="0" presStyleCnt="1"/>
      <dgm:spPr/>
      <dgm:t>
        <a:bodyPr/>
        <a:lstStyle/>
        <a:p>
          <a:endParaRPr lang="zh-TW" altLang="en-US"/>
        </a:p>
      </dgm:t>
    </dgm:pt>
    <dgm:pt modelId="{415E4A14-F76F-4B73-B234-FC8E2DE694AE}" type="pres">
      <dgm:prSet presAssocID="{0C203934-060B-467B-ADF3-FB0246B2B93D}" presName="node" presStyleLbl="node1" presStyleIdx="1" presStyleCnt="2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422F9D49-2742-49B8-9B88-7D12DAE878E6}" srcId="{64F5F94A-73AD-42CF-BAA4-0D197BE5BEB1}" destId="{0C203934-060B-467B-ADF3-FB0246B2B93D}" srcOrd="1" destOrd="0" parTransId="{8D10F764-5D8A-4AD4-910B-83047C817B90}" sibTransId="{F7B5307A-CE72-495B-BDA0-E055A5E29B44}"/>
    <dgm:cxn modelId="{D06B4964-8E2B-49A9-869D-6531BBC96D8C}" type="presOf" srcId="{6FCE5CB0-4E7A-4D2A-A3DF-6C31D6F18AD6}" destId="{CE65D9E8-0788-4D4B-BD19-A7075DF760F0}" srcOrd="1" destOrd="0" presId="urn:microsoft.com/office/officeart/2005/8/layout/process1"/>
    <dgm:cxn modelId="{F2787176-9059-424F-B253-E34065A68787}" type="presOf" srcId="{0C203934-060B-467B-ADF3-FB0246B2B93D}" destId="{415E4A14-F76F-4B73-B234-FC8E2DE694AE}" srcOrd="0" destOrd="0" presId="urn:microsoft.com/office/officeart/2005/8/layout/process1"/>
    <dgm:cxn modelId="{BC2EECF9-8643-4DC5-AFBE-563EC24EF059}" type="presOf" srcId="{43A78032-D59D-4543-ADB3-BB7704675B52}" destId="{183B995A-F46C-473D-9EE3-468FCF1D98C8}" srcOrd="0" destOrd="0" presId="urn:microsoft.com/office/officeart/2005/8/layout/process1"/>
    <dgm:cxn modelId="{1D5A3E41-C948-4A58-8F0F-222B7A2D5DF5}" type="presOf" srcId="{6FCE5CB0-4E7A-4D2A-A3DF-6C31D6F18AD6}" destId="{963E2A00-AC8C-4AA7-8D2B-EB6D321F1E59}" srcOrd="0" destOrd="0" presId="urn:microsoft.com/office/officeart/2005/8/layout/process1"/>
    <dgm:cxn modelId="{051DC563-A05F-4245-B01A-8D9B21300046}" srcId="{64F5F94A-73AD-42CF-BAA4-0D197BE5BEB1}" destId="{43A78032-D59D-4543-ADB3-BB7704675B52}" srcOrd="0" destOrd="0" parTransId="{45B123BC-69F7-4E1D-BE6C-983E33736034}" sibTransId="{6FCE5CB0-4E7A-4D2A-A3DF-6C31D6F18AD6}"/>
    <dgm:cxn modelId="{D06C6F98-D8AB-4283-8509-99D76AD820E7}" type="presOf" srcId="{64F5F94A-73AD-42CF-BAA4-0D197BE5BEB1}" destId="{6F6D53E9-B3A6-4F5E-8EA0-E88F1584D595}" srcOrd="0" destOrd="0" presId="urn:microsoft.com/office/officeart/2005/8/layout/process1"/>
    <dgm:cxn modelId="{C8FC8566-4669-430F-B999-14564E6EE43D}" type="presParOf" srcId="{6F6D53E9-B3A6-4F5E-8EA0-E88F1584D595}" destId="{183B995A-F46C-473D-9EE3-468FCF1D98C8}" srcOrd="0" destOrd="0" presId="urn:microsoft.com/office/officeart/2005/8/layout/process1"/>
    <dgm:cxn modelId="{94DCCFDC-7F11-44B3-A15F-71E0BB2D2505}" type="presParOf" srcId="{6F6D53E9-B3A6-4F5E-8EA0-E88F1584D595}" destId="{963E2A00-AC8C-4AA7-8D2B-EB6D321F1E59}" srcOrd="1" destOrd="0" presId="urn:microsoft.com/office/officeart/2005/8/layout/process1"/>
    <dgm:cxn modelId="{C5C6488A-10D1-4904-9DAF-2200456C7134}" type="presParOf" srcId="{963E2A00-AC8C-4AA7-8D2B-EB6D321F1E59}" destId="{CE65D9E8-0788-4D4B-BD19-A7075DF760F0}" srcOrd="0" destOrd="0" presId="urn:microsoft.com/office/officeart/2005/8/layout/process1"/>
    <dgm:cxn modelId="{62BBC85D-E71E-4528-9F8C-C0632C191DF1}" type="presParOf" srcId="{6F6D53E9-B3A6-4F5E-8EA0-E88F1584D595}" destId="{415E4A14-F76F-4B73-B234-FC8E2DE694AE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54257E1B-EF1B-47E8-840B-86B494F2FF08}" type="doc">
      <dgm:prSet loTypeId="urn:microsoft.com/office/officeart/2005/8/layout/orgChart1" loCatId="hierarchy" qsTypeId="urn:microsoft.com/office/officeart/2005/8/quickstyle/3d1" qsCatId="3D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76037FE4-26DB-47A7-A257-389ADEF36198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浮點數表示法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B31BC849-E43B-42A9-B6A7-5D002BF8639C}" type="parTrans" cxnId="{0FF5340D-B41E-4DA3-9E10-21C1EDA54FCF}">
      <dgm:prSet/>
      <dgm:spPr/>
      <dgm:t>
        <a:bodyPr/>
        <a:lstStyle/>
        <a:p>
          <a:endParaRPr lang="zh-TW" altLang="en-US"/>
        </a:p>
      </dgm:t>
    </dgm:pt>
    <dgm:pt modelId="{06781424-B405-41EA-AF5F-585390B16CA5}" type="sibTrans" cxnId="{0FF5340D-B41E-4DA3-9E10-21C1EDA54FCF}">
      <dgm:prSet/>
      <dgm:spPr/>
      <dgm:t>
        <a:bodyPr/>
        <a:lstStyle/>
        <a:p>
          <a:endParaRPr lang="zh-TW" altLang="en-US"/>
        </a:p>
      </dgm:t>
    </dgm:pt>
    <dgm:pt modelId="{5B4F36C2-CC4A-48AF-8B65-4172FB0F8705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符號位元</a:t>
          </a:r>
          <a: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(sign bit)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0DEBB84E-CA8B-493F-805C-7E550D0EEC0A}" type="parTrans" cxnId="{914F4513-25C6-49AA-84F4-3666A40412AE}">
      <dgm:prSet/>
      <dgm:spPr/>
      <dgm:t>
        <a:bodyPr/>
        <a:lstStyle/>
        <a:p>
          <a:endParaRPr lang="zh-TW" altLang="en-US"/>
        </a:p>
      </dgm:t>
    </dgm:pt>
    <dgm:pt modelId="{EFCCD0D8-EE3E-4273-93ED-4144CF345DC9}" type="sibTrans" cxnId="{914F4513-25C6-49AA-84F4-3666A40412AE}">
      <dgm:prSet/>
      <dgm:spPr/>
      <dgm:t>
        <a:bodyPr/>
        <a:lstStyle/>
        <a:p>
          <a:endParaRPr lang="zh-TW" altLang="en-US"/>
        </a:p>
      </dgm:t>
    </dgm:pt>
    <dgm:pt modelId="{F9AC4465-C08F-4A38-A332-DB4D70148522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指數部分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B58CB44-2782-4977-AC4A-0B352DBF7676}" type="parTrans" cxnId="{5BB5DE3C-8030-4019-9729-99E2B0E9227D}">
      <dgm:prSet/>
      <dgm:spPr/>
      <dgm:t>
        <a:bodyPr/>
        <a:lstStyle/>
        <a:p>
          <a:endParaRPr lang="zh-TW" altLang="en-US"/>
        </a:p>
      </dgm:t>
    </dgm:pt>
    <dgm:pt modelId="{6017C63D-A516-4A70-B9AC-145F40E8BE5C}" type="sibTrans" cxnId="{5BB5DE3C-8030-4019-9729-99E2B0E9227D}">
      <dgm:prSet/>
      <dgm:spPr/>
      <dgm:t>
        <a:bodyPr/>
        <a:lstStyle/>
        <a:p>
          <a:endParaRPr lang="zh-TW" altLang="en-US"/>
        </a:p>
      </dgm:t>
    </dgm:pt>
    <dgm:pt modelId="{8569A2D7-BA93-44CD-A85D-73BA7D69F55F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尾數部分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C1B57A3-B63F-467C-B99F-7E8E64AC0C59}" type="parTrans" cxnId="{89052F1A-055E-4646-87D5-344D11907DCB}">
      <dgm:prSet/>
      <dgm:spPr/>
      <dgm:t>
        <a:bodyPr/>
        <a:lstStyle/>
        <a:p>
          <a:endParaRPr lang="zh-TW" altLang="en-US"/>
        </a:p>
      </dgm:t>
    </dgm:pt>
    <dgm:pt modelId="{65B855E9-A202-4B13-A645-1AFCEB916980}" type="sibTrans" cxnId="{89052F1A-055E-4646-87D5-344D11907DCB}">
      <dgm:prSet/>
      <dgm:spPr/>
      <dgm:t>
        <a:bodyPr/>
        <a:lstStyle/>
        <a:p>
          <a:endParaRPr lang="zh-TW" altLang="en-US"/>
        </a:p>
      </dgm:t>
    </dgm:pt>
    <dgm:pt modelId="{04DADAED-EC35-4CD8-BC2B-E9B91DF500A8}" type="pres">
      <dgm:prSet presAssocID="{54257E1B-EF1B-47E8-840B-86B494F2FF0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9B5A21EE-3625-4F89-B51E-BD7172381988}" type="pres">
      <dgm:prSet presAssocID="{76037FE4-26DB-47A7-A257-389ADEF36198}" presName="hierRoot1" presStyleCnt="0">
        <dgm:presLayoutVars>
          <dgm:hierBranch val="init"/>
        </dgm:presLayoutVars>
      </dgm:prSet>
      <dgm:spPr/>
    </dgm:pt>
    <dgm:pt modelId="{2125C036-045A-4062-A8C7-CE21C08A40C4}" type="pres">
      <dgm:prSet presAssocID="{76037FE4-26DB-47A7-A257-389ADEF36198}" presName="rootComposite1" presStyleCnt="0"/>
      <dgm:spPr/>
    </dgm:pt>
    <dgm:pt modelId="{237840EB-C9D0-4E87-8D93-6192D35F5CBF}" type="pres">
      <dgm:prSet presAssocID="{76037FE4-26DB-47A7-A257-389ADEF36198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6F00CF9B-93B7-402C-9842-937BBB1A7D2C}" type="pres">
      <dgm:prSet presAssocID="{76037FE4-26DB-47A7-A257-389ADEF36198}" presName="rootConnector1" presStyleLbl="node1" presStyleIdx="0" presStyleCnt="0"/>
      <dgm:spPr/>
      <dgm:t>
        <a:bodyPr/>
        <a:lstStyle/>
        <a:p>
          <a:endParaRPr lang="zh-TW" altLang="en-US"/>
        </a:p>
      </dgm:t>
    </dgm:pt>
    <dgm:pt modelId="{06F9256D-2CB4-4968-B94F-32174F5D6243}" type="pres">
      <dgm:prSet presAssocID="{76037FE4-26DB-47A7-A257-389ADEF36198}" presName="hierChild2" presStyleCnt="0"/>
      <dgm:spPr/>
    </dgm:pt>
    <dgm:pt modelId="{C898FC1D-87B5-4171-9303-D1DC40AE6997}" type="pres">
      <dgm:prSet presAssocID="{0DEBB84E-CA8B-493F-805C-7E550D0EEC0A}" presName="Name37" presStyleLbl="parChTrans1D2" presStyleIdx="0" presStyleCnt="3"/>
      <dgm:spPr/>
      <dgm:t>
        <a:bodyPr/>
        <a:lstStyle/>
        <a:p>
          <a:endParaRPr lang="zh-TW" altLang="en-US"/>
        </a:p>
      </dgm:t>
    </dgm:pt>
    <dgm:pt modelId="{7642F4A0-F46F-4723-854C-7A0BC2548126}" type="pres">
      <dgm:prSet presAssocID="{5B4F36C2-CC4A-48AF-8B65-4172FB0F8705}" presName="hierRoot2" presStyleCnt="0">
        <dgm:presLayoutVars>
          <dgm:hierBranch val="init"/>
        </dgm:presLayoutVars>
      </dgm:prSet>
      <dgm:spPr/>
    </dgm:pt>
    <dgm:pt modelId="{5BAC432B-EBB2-4538-AEC6-D40DE002AEEA}" type="pres">
      <dgm:prSet presAssocID="{5B4F36C2-CC4A-48AF-8B65-4172FB0F8705}" presName="rootComposite" presStyleCnt="0"/>
      <dgm:spPr/>
    </dgm:pt>
    <dgm:pt modelId="{4B86597F-9639-4F82-A2B1-313A18069ACD}" type="pres">
      <dgm:prSet presAssocID="{5B4F36C2-CC4A-48AF-8B65-4172FB0F8705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02DC932C-6504-404F-886B-E476E0476A79}" type="pres">
      <dgm:prSet presAssocID="{5B4F36C2-CC4A-48AF-8B65-4172FB0F8705}" presName="rootConnector" presStyleLbl="node2" presStyleIdx="0" presStyleCnt="3"/>
      <dgm:spPr/>
      <dgm:t>
        <a:bodyPr/>
        <a:lstStyle/>
        <a:p>
          <a:endParaRPr lang="zh-TW" altLang="en-US"/>
        </a:p>
      </dgm:t>
    </dgm:pt>
    <dgm:pt modelId="{7DB7E1A6-6555-4CF1-AF07-A68F07ADD4B7}" type="pres">
      <dgm:prSet presAssocID="{5B4F36C2-CC4A-48AF-8B65-4172FB0F8705}" presName="hierChild4" presStyleCnt="0"/>
      <dgm:spPr/>
    </dgm:pt>
    <dgm:pt modelId="{DB5B194E-E10E-49F7-B384-269288A71DF7}" type="pres">
      <dgm:prSet presAssocID="{5B4F36C2-CC4A-48AF-8B65-4172FB0F8705}" presName="hierChild5" presStyleCnt="0"/>
      <dgm:spPr/>
    </dgm:pt>
    <dgm:pt modelId="{88DB9BE0-8863-4BB2-B741-3D267207973C}" type="pres">
      <dgm:prSet presAssocID="{5B58CB44-2782-4977-AC4A-0B352DBF7676}" presName="Name37" presStyleLbl="parChTrans1D2" presStyleIdx="1" presStyleCnt="3"/>
      <dgm:spPr/>
      <dgm:t>
        <a:bodyPr/>
        <a:lstStyle/>
        <a:p>
          <a:endParaRPr lang="zh-TW" altLang="en-US"/>
        </a:p>
      </dgm:t>
    </dgm:pt>
    <dgm:pt modelId="{C2833309-4542-4F86-B360-812AEE709244}" type="pres">
      <dgm:prSet presAssocID="{F9AC4465-C08F-4A38-A332-DB4D70148522}" presName="hierRoot2" presStyleCnt="0">
        <dgm:presLayoutVars>
          <dgm:hierBranch val="init"/>
        </dgm:presLayoutVars>
      </dgm:prSet>
      <dgm:spPr/>
    </dgm:pt>
    <dgm:pt modelId="{28B1104A-7194-414F-B226-6C558424DEAD}" type="pres">
      <dgm:prSet presAssocID="{F9AC4465-C08F-4A38-A332-DB4D70148522}" presName="rootComposite" presStyleCnt="0"/>
      <dgm:spPr/>
    </dgm:pt>
    <dgm:pt modelId="{DEFD5B0F-E3CC-49AC-BE7C-90E099731119}" type="pres">
      <dgm:prSet presAssocID="{F9AC4465-C08F-4A38-A332-DB4D70148522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B496FB4-66BB-441C-A968-500E3D737863}" type="pres">
      <dgm:prSet presAssocID="{F9AC4465-C08F-4A38-A332-DB4D70148522}" presName="rootConnector" presStyleLbl="node2" presStyleIdx="1" presStyleCnt="3"/>
      <dgm:spPr/>
      <dgm:t>
        <a:bodyPr/>
        <a:lstStyle/>
        <a:p>
          <a:endParaRPr lang="zh-TW" altLang="en-US"/>
        </a:p>
      </dgm:t>
    </dgm:pt>
    <dgm:pt modelId="{7A07A382-CC29-4ACD-92BA-5227290D5218}" type="pres">
      <dgm:prSet presAssocID="{F9AC4465-C08F-4A38-A332-DB4D70148522}" presName="hierChild4" presStyleCnt="0"/>
      <dgm:spPr/>
    </dgm:pt>
    <dgm:pt modelId="{F4D23D9A-14B1-4605-8D98-0E72F95B702C}" type="pres">
      <dgm:prSet presAssocID="{F9AC4465-C08F-4A38-A332-DB4D70148522}" presName="hierChild5" presStyleCnt="0"/>
      <dgm:spPr/>
    </dgm:pt>
    <dgm:pt modelId="{5EDEECBD-E513-4F6D-A117-2737ABE119D5}" type="pres">
      <dgm:prSet presAssocID="{3C1B57A3-B63F-467C-B99F-7E8E64AC0C59}" presName="Name37" presStyleLbl="parChTrans1D2" presStyleIdx="2" presStyleCnt="3"/>
      <dgm:spPr/>
      <dgm:t>
        <a:bodyPr/>
        <a:lstStyle/>
        <a:p>
          <a:endParaRPr lang="zh-TW" altLang="en-US"/>
        </a:p>
      </dgm:t>
    </dgm:pt>
    <dgm:pt modelId="{A2023CAA-48C1-40F0-804A-1B453A2C9EE6}" type="pres">
      <dgm:prSet presAssocID="{8569A2D7-BA93-44CD-A85D-73BA7D69F55F}" presName="hierRoot2" presStyleCnt="0">
        <dgm:presLayoutVars>
          <dgm:hierBranch val="init"/>
        </dgm:presLayoutVars>
      </dgm:prSet>
      <dgm:spPr/>
    </dgm:pt>
    <dgm:pt modelId="{27E027ED-9261-47F9-83B7-E5BB9C7AAEC0}" type="pres">
      <dgm:prSet presAssocID="{8569A2D7-BA93-44CD-A85D-73BA7D69F55F}" presName="rootComposite" presStyleCnt="0"/>
      <dgm:spPr/>
    </dgm:pt>
    <dgm:pt modelId="{70889634-6B53-460C-B619-8D844032901C}" type="pres">
      <dgm:prSet presAssocID="{8569A2D7-BA93-44CD-A85D-73BA7D69F55F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407BD989-242E-4C3B-93B9-D739856F61F4}" type="pres">
      <dgm:prSet presAssocID="{8569A2D7-BA93-44CD-A85D-73BA7D69F55F}" presName="rootConnector" presStyleLbl="node2" presStyleIdx="2" presStyleCnt="3"/>
      <dgm:spPr/>
      <dgm:t>
        <a:bodyPr/>
        <a:lstStyle/>
        <a:p>
          <a:endParaRPr lang="zh-TW" altLang="en-US"/>
        </a:p>
      </dgm:t>
    </dgm:pt>
    <dgm:pt modelId="{291E55A8-72F2-42F2-B359-8A58136F324F}" type="pres">
      <dgm:prSet presAssocID="{8569A2D7-BA93-44CD-A85D-73BA7D69F55F}" presName="hierChild4" presStyleCnt="0"/>
      <dgm:spPr/>
    </dgm:pt>
    <dgm:pt modelId="{DD7DCB06-A847-443B-AE7E-1DF4D474D67F}" type="pres">
      <dgm:prSet presAssocID="{8569A2D7-BA93-44CD-A85D-73BA7D69F55F}" presName="hierChild5" presStyleCnt="0"/>
      <dgm:spPr/>
    </dgm:pt>
    <dgm:pt modelId="{4B6D76FA-9D65-4BFB-9F9B-02BCBC913B7E}" type="pres">
      <dgm:prSet presAssocID="{76037FE4-26DB-47A7-A257-389ADEF36198}" presName="hierChild3" presStyleCnt="0"/>
      <dgm:spPr/>
    </dgm:pt>
  </dgm:ptLst>
  <dgm:cxnLst>
    <dgm:cxn modelId="{AE291AF9-9429-4258-A8DD-F9630C95775B}" type="presOf" srcId="{5B58CB44-2782-4977-AC4A-0B352DBF7676}" destId="{88DB9BE0-8863-4BB2-B741-3D267207973C}" srcOrd="0" destOrd="0" presId="urn:microsoft.com/office/officeart/2005/8/layout/orgChart1"/>
    <dgm:cxn modelId="{89052F1A-055E-4646-87D5-344D11907DCB}" srcId="{76037FE4-26DB-47A7-A257-389ADEF36198}" destId="{8569A2D7-BA93-44CD-A85D-73BA7D69F55F}" srcOrd="2" destOrd="0" parTransId="{3C1B57A3-B63F-467C-B99F-7E8E64AC0C59}" sibTransId="{65B855E9-A202-4B13-A645-1AFCEB916980}"/>
    <dgm:cxn modelId="{12539EE7-79A4-484C-A49E-69A920C42D59}" type="presOf" srcId="{F9AC4465-C08F-4A38-A332-DB4D70148522}" destId="{4B496FB4-66BB-441C-A968-500E3D737863}" srcOrd="1" destOrd="0" presId="urn:microsoft.com/office/officeart/2005/8/layout/orgChart1"/>
    <dgm:cxn modelId="{9435FB1E-CF56-4C8B-8E52-7F7A918395D7}" type="presOf" srcId="{F9AC4465-C08F-4A38-A332-DB4D70148522}" destId="{DEFD5B0F-E3CC-49AC-BE7C-90E099731119}" srcOrd="0" destOrd="0" presId="urn:microsoft.com/office/officeart/2005/8/layout/orgChart1"/>
    <dgm:cxn modelId="{D3058D25-FD04-43A4-9DC6-659607BC8AEF}" type="presOf" srcId="{0DEBB84E-CA8B-493F-805C-7E550D0EEC0A}" destId="{C898FC1D-87B5-4171-9303-D1DC40AE6997}" srcOrd="0" destOrd="0" presId="urn:microsoft.com/office/officeart/2005/8/layout/orgChart1"/>
    <dgm:cxn modelId="{DB2C00B4-9A28-4BB7-9DE5-5D2B7F2A560C}" type="presOf" srcId="{8569A2D7-BA93-44CD-A85D-73BA7D69F55F}" destId="{407BD989-242E-4C3B-93B9-D739856F61F4}" srcOrd="1" destOrd="0" presId="urn:microsoft.com/office/officeart/2005/8/layout/orgChart1"/>
    <dgm:cxn modelId="{914F4513-25C6-49AA-84F4-3666A40412AE}" srcId="{76037FE4-26DB-47A7-A257-389ADEF36198}" destId="{5B4F36C2-CC4A-48AF-8B65-4172FB0F8705}" srcOrd="0" destOrd="0" parTransId="{0DEBB84E-CA8B-493F-805C-7E550D0EEC0A}" sibTransId="{EFCCD0D8-EE3E-4273-93ED-4144CF345DC9}"/>
    <dgm:cxn modelId="{C8339A8C-74A5-449B-99A8-B97C3891C808}" type="presOf" srcId="{5B4F36C2-CC4A-48AF-8B65-4172FB0F8705}" destId="{4B86597F-9639-4F82-A2B1-313A18069ACD}" srcOrd="0" destOrd="0" presId="urn:microsoft.com/office/officeart/2005/8/layout/orgChart1"/>
    <dgm:cxn modelId="{1C86439B-CA75-466D-8656-67C91CD09168}" type="presOf" srcId="{8569A2D7-BA93-44CD-A85D-73BA7D69F55F}" destId="{70889634-6B53-460C-B619-8D844032901C}" srcOrd="0" destOrd="0" presId="urn:microsoft.com/office/officeart/2005/8/layout/orgChart1"/>
    <dgm:cxn modelId="{4F72898A-213F-4967-BF2C-8AF8208FC59B}" type="presOf" srcId="{5B4F36C2-CC4A-48AF-8B65-4172FB0F8705}" destId="{02DC932C-6504-404F-886B-E476E0476A79}" srcOrd="1" destOrd="0" presId="urn:microsoft.com/office/officeart/2005/8/layout/orgChart1"/>
    <dgm:cxn modelId="{C4E74C64-894B-40E4-BB34-D4D01B385541}" type="presOf" srcId="{54257E1B-EF1B-47E8-840B-86B494F2FF08}" destId="{04DADAED-EC35-4CD8-BC2B-E9B91DF500A8}" srcOrd="0" destOrd="0" presId="urn:microsoft.com/office/officeart/2005/8/layout/orgChart1"/>
    <dgm:cxn modelId="{0FF5340D-B41E-4DA3-9E10-21C1EDA54FCF}" srcId="{54257E1B-EF1B-47E8-840B-86B494F2FF08}" destId="{76037FE4-26DB-47A7-A257-389ADEF36198}" srcOrd="0" destOrd="0" parTransId="{B31BC849-E43B-42A9-B6A7-5D002BF8639C}" sibTransId="{06781424-B405-41EA-AF5F-585390B16CA5}"/>
    <dgm:cxn modelId="{54EF36A5-0E3A-4A84-870D-62532B3799D4}" type="presOf" srcId="{76037FE4-26DB-47A7-A257-389ADEF36198}" destId="{6F00CF9B-93B7-402C-9842-937BBB1A7D2C}" srcOrd="1" destOrd="0" presId="urn:microsoft.com/office/officeart/2005/8/layout/orgChart1"/>
    <dgm:cxn modelId="{050C18FD-79E6-43EF-AC78-AF29224E0826}" type="presOf" srcId="{3C1B57A3-B63F-467C-B99F-7E8E64AC0C59}" destId="{5EDEECBD-E513-4F6D-A117-2737ABE119D5}" srcOrd="0" destOrd="0" presId="urn:microsoft.com/office/officeart/2005/8/layout/orgChart1"/>
    <dgm:cxn modelId="{9B4CC4D0-29A2-4C36-80C6-169A70B0F579}" type="presOf" srcId="{76037FE4-26DB-47A7-A257-389ADEF36198}" destId="{237840EB-C9D0-4E87-8D93-6192D35F5CBF}" srcOrd="0" destOrd="0" presId="urn:microsoft.com/office/officeart/2005/8/layout/orgChart1"/>
    <dgm:cxn modelId="{5BB5DE3C-8030-4019-9729-99E2B0E9227D}" srcId="{76037FE4-26DB-47A7-A257-389ADEF36198}" destId="{F9AC4465-C08F-4A38-A332-DB4D70148522}" srcOrd="1" destOrd="0" parTransId="{5B58CB44-2782-4977-AC4A-0B352DBF7676}" sibTransId="{6017C63D-A516-4A70-B9AC-145F40E8BE5C}"/>
    <dgm:cxn modelId="{6C8890DA-8852-463F-8196-E09A59145798}" type="presParOf" srcId="{04DADAED-EC35-4CD8-BC2B-E9B91DF500A8}" destId="{9B5A21EE-3625-4F89-B51E-BD7172381988}" srcOrd="0" destOrd="0" presId="urn:microsoft.com/office/officeart/2005/8/layout/orgChart1"/>
    <dgm:cxn modelId="{FC4EBFFB-DC99-4982-A001-83DFD7E282CF}" type="presParOf" srcId="{9B5A21EE-3625-4F89-B51E-BD7172381988}" destId="{2125C036-045A-4062-A8C7-CE21C08A40C4}" srcOrd="0" destOrd="0" presId="urn:microsoft.com/office/officeart/2005/8/layout/orgChart1"/>
    <dgm:cxn modelId="{7A7E313D-2C33-449C-AB9D-A9776E22D037}" type="presParOf" srcId="{2125C036-045A-4062-A8C7-CE21C08A40C4}" destId="{237840EB-C9D0-4E87-8D93-6192D35F5CBF}" srcOrd="0" destOrd="0" presId="urn:microsoft.com/office/officeart/2005/8/layout/orgChart1"/>
    <dgm:cxn modelId="{5A7B53A2-E473-47BF-A1AA-7A0902B22136}" type="presParOf" srcId="{2125C036-045A-4062-A8C7-CE21C08A40C4}" destId="{6F00CF9B-93B7-402C-9842-937BBB1A7D2C}" srcOrd="1" destOrd="0" presId="urn:microsoft.com/office/officeart/2005/8/layout/orgChart1"/>
    <dgm:cxn modelId="{13465EA2-81BC-4709-B887-88862C593FB2}" type="presParOf" srcId="{9B5A21EE-3625-4F89-B51E-BD7172381988}" destId="{06F9256D-2CB4-4968-B94F-32174F5D6243}" srcOrd="1" destOrd="0" presId="urn:microsoft.com/office/officeart/2005/8/layout/orgChart1"/>
    <dgm:cxn modelId="{76E3224E-26EF-4D03-A5E8-07D123FEB220}" type="presParOf" srcId="{06F9256D-2CB4-4968-B94F-32174F5D6243}" destId="{C898FC1D-87B5-4171-9303-D1DC40AE6997}" srcOrd="0" destOrd="0" presId="urn:microsoft.com/office/officeart/2005/8/layout/orgChart1"/>
    <dgm:cxn modelId="{92116154-5322-42D7-A1BE-22114E3DAFE9}" type="presParOf" srcId="{06F9256D-2CB4-4968-B94F-32174F5D6243}" destId="{7642F4A0-F46F-4723-854C-7A0BC2548126}" srcOrd="1" destOrd="0" presId="urn:microsoft.com/office/officeart/2005/8/layout/orgChart1"/>
    <dgm:cxn modelId="{373207C7-002C-4154-9531-6461AA539E34}" type="presParOf" srcId="{7642F4A0-F46F-4723-854C-7A0BC2548126}" destId="{5BAC432B-EBB2-4538-AEC6-D40DE002AEEA}" srcOrd="0" destOrd="0" presId="urn:microsoft.com/office/officeart/2005/8/layout/orgChart1"/>
    <dgm:cxn modelId="{EFB47CAB-F953-4613-8237-68AB66852352}" type="presParOf" srcId="{5BAC432B-EBB2-4538-AEC6-D40DE002AEEA}" destId="{4B86597F-9639-4F82-A2B1-313A18069ACD}" srcOrd="0" destOrd="0" presId="urn:microsoft.com/office/officeart/2005/8/layout/orgChart1"/>
    <dgm:cxn modelId="{3B5C12A7-F12C-46FF-87D0-0839DDC4E4AE}" type="presParOf" srcId="{5BAC432B-EBB2-4538-AEC6-D40DE002AEEA}" destId="{02DC932C-6504-404F-886B-E476E0476A79}" srcOrd="1" destOrd="0" presId="urn:microsoft.com/office/officeart/2005/8/layout/orgChart1"/>
    <dgm:cxn modelId="{2274DBFA-5204-4F8C-9EA7-0E3C9FD3B868}" type="presParOf" srcId="{7642F4A0-F46F-4723-854C-7A0BC2548126}" destId="{7DB7E1A6-6555-4CF1-AF07-A68F07ADD4B7}" srcOrd="1" destOrd="0" presId="urn:microsoft.com/office/officeart/2005/8/layout/orgChart1"/>
    <dgm:cxn modelId="{E4B731D3-114B-4737-AC39-D36EF9DE23FF}" type="presParOf" srcId="{7642F4A0-F46F-4723-854C-7A0BC2548126}" destId="{DB5B194E-E10E-49F7-B384-269288A71DF7}" srcOrd="2" destOrd="0" presId="urn:microsoft.com/office/officeart/2005/8/layout/orgChart1"/>
    <dgm:cxn modelId="{767317CD-6A6C-4ED5-87AB-5729A1CA65FB}" type="presParOf" srcId="{06F9256D-2CB4-4968-B94F-32174F5D6243}" destId="{88DB9BE0-8863-4BB2-B741-3D267207973C}" srcOrd="2" destOrd="0" presId="urn:microsoft.com/office/officeart/2005/8/layout/orgChart1"/>
    <dgm:cxn modelId="{0F3805AD-DB59-43EA-B4F4-0BD783991307}" type="presParOf" srcId="{06F9256D-2CB4-4968-B94F-32174F5D6243}" destId="{C2833309-4542-4F86-B360-812AEE709244}" srcOrd="3" destOrd="0" presId="urn:microsoft.com/office/officeart/2005/8/layout/orgChart1"/>
    <dgm:cxn modelId="{844B9129-1494-4F06-A83B-A616B23847C9}" type="presParOf" srcId="{C2833309-4542-4F86-B360-812AEE709244}" destId="{28B1104A-7194-414F-B226-6C558424DEAD}" srcOrd="0" destOrd="0" presId="urn:microsoft.com/office/officeart/2005/8/layout/orgChart1"/>
    <dgm:cxn modelId="{A36EBAF2-DCA1-4EC7-A13C-F3FFD655E616}" type="presParOf" srcId="{28B1104A-7194-414F-B226-6C558424DEAD}" destId="{DEFD5B0F-E3CC-49AC-BE7C-90E099731119}" srcOrd="0" destOrd="0" presId="urn:microsoft.com/office/officeart/2005/8/layout/orgChart1"/>
    <dgm:cxn modelId="{83E1405B-FAFD-4801-9093-34D25EC8CCB0}" type="presParOf" srcId="{28B1104A-7194-414F-B226-6C558424DEAD}" destId="{4B496FB4-66BB-441C-A968-500E3D737863}" srcOrd="1" destOrd="0" presId="urn:microsoft.com/office/officeart/2005/8/layout/orgChart1"/>
    <dgm:cxn modelId="{F81065ED-5F73-40AE-B31F-BD5CC3B77F35}" type="presParOf" srcId="{C2833309-4542-4F86-B360-812AEE709244}" destId="{7A07A382-CC29-4ACD-92BA-5227290D5218}" srcOrd="1" destOrd="0" presId="urn:microsoft.com/office/officeart/2005/8/layout/orgChart1"/>
    <dgm:cxn modelId="{9E80C144-3D46-452E-A16F-85757EF4F0AD}" type="presParOf" srcId="{C2833309-4542-4F86-B360-812AEE709244}" destId="{F4D23D9A-14B1-4605-8D98-0E72F95B702C}" srcOrd="2" destOrd="0" presId="urn:microsoft.com/office/officeart/2005/8/layout/orgChart1"/>
    <dgm:cxn modelId="{435F79D8-2465-4B74-B66A-9AF8AEAE011E}" type="presParOf" srcId="{06F9256D-2CB4-4968-B94F-32174F5D6243}" destId="{5EDEECBD-E513-4F6D-A117-2737ABE119D5}" srcOrd="4" destOrd="0" presId="urn:microsoft.com/office/officeart/2005/8/layout/orgChart1"/>
    <dgm:cxn modelId="{D189D155-D1C1-44CA-BA8F-3E03A8DAF85D}" type="presParOf" srcId="{06F9256D-2CB4-4968-B94F-32174F5D6243}" destId="{A2023CAA-48C1-40F0-804A-1B453A2C9EE6}" srcOrd="5" destOrd="0" presId="urn:microsoft.com/office/officeart/2005/8/layout/orgChart1"/>
    <dgm:cxn modelId="{BB3AF0ED-7764-48AD-AACE-5A53C1B46CDC}" type="presParOf" srcId="{A2023CAA-48C1-40F0-804A-1B453A2C9EE6}" destId="{27E027ED-9261-47F9-83B7-E5BB9C7AAEC0}" srcOrd="0" destOrd="0" presId="urn:microsoft.com/office/officeart/2005/8/layout/orgChart1"/>
    <dgm:cxn modelId="{6F0FB1E8-CCBC-45DC-913C-80421C434571}" type="presParOf" srcId="{27E027ED-9261-47F9-83B7-E5BB9C7AAEC0}" destId="{70889634-6B53-460C-B619-8D844032901C}" srcOrd="0" destOrd="0" presId="urn:microsoft.com/office/officeart/2005/8/layout/orgChart1"/>
    <dgm:cxn modelId="{62C405C0-C90B-42C6-B737-B0D990E8F1A4}" type="presParOf" srcId="{27E027ED-9261-47F9-83B7-E5BB9C7AAEC0}" destId="{407BD989-242E-4C3B-93B9-D739856F61F4}" srcOrd="1" destOrd="0" presId="urn:microsoft.com/office/officeart/2005/8/layout/orgChart1"/>
    <dgm:cxn modelId="{0E533D3B-9ADA-4DE7-806A-0A9D856B3D06}" type="presParOf" srcId="{A2023CAA-48C1-40F0-804A-1B453A2C9EE6}" destId="{291E55A8-72F2-42F2-B359-8A58136F324F}" srcOrd="1" destOrd="0" presId="urn:microsoft.com/office/officeart/2005/8/layout/orgChart1"/>
    <dgm:cxn modelId="{371A3EF0-4244-409B-ADB1-7A05A0EBAFDA}" type="presParOf" srcId="{A2023CAA-48C1-40F0-804A-1B453A2C9EE6}" destId="{DD7DCB06-A847-443B-AE7E-1DF4D474D67F}" srcOrd="2" destOrd="0" presId="urn:microsoft.com/office/officeart/2005/8/layout/orgChart1"/>
    <dgm:cxn modelId="{6FECCAD2-6AE4-4AE9-B40F-407A085B5100}" type="presParOf" srcId="{9B5A21EE-3625-4F89-B51E-BD7172381988}" destId="{4B6D76FA-9D65-4BFB-9F9B-02BCBC913B7E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１９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給定一實數 </a:t>
          </a:r>
          <a:r>
            <a:rPr lang="en-US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10110.100011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，轉換成二進位為？</a:t>
          </a:r>
          <a:endParaRPr lang="zh-TW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48F99B2C-8AC1-4F7D-8654-50AD1C52F380}" type="presOf" srcId="{FEEF2023-353B-4EDE-9F28-58B40AA91B8C}" destId="{AE8731F0-7399-45FB-9BAD-949D652B74B9}" srcOrd="0" destOrd="0" presId="urn:microsoft.com/office/officeart/2005/8/layout/hierarchy4"/>
    <dgm:cxn modelId="{7D147C3D-2CA4-448E-AECB-A9A276F6BA78}" type="presOf" srcId="{3E28579C-2CD4-46AC-8F0E-EE6547745E0F}" destId="{90D5FD44-6A58-4B2F-BB43-F19CF322C30C}" srcOrd="0" destOrd="0" presId="urn:microsoft.com/office/officeart/2005/8/layout/hierarchy4"/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7F35A2D6-BC1A-433C-BF15-F0C1E96CFC79}" type="presOf" srcId="{BA121A76-DE1F-48F7-B5A2-09FB7CEAE82E}" destId="{7435A3FD-31E5-411C-9866-A88359BC06EC}" srcOrd="0" destOrd="0" presId="urn:microsoft.com/office/officeart/2005/8/layout/hierarchy4"/>
    <dgm:cxn modelId="{EDC57873-BC3E-45B9-B3C5-C1A50EABBADE}" type="presParOf" srcId="{AE8731F0-7399-45FB-9BAD-949D652B74B9}" destId="{6DFA7B42-FEF6-45AA-BA26-9D2575C71D2F}" srcOrd="0" destOrd="0" presId="urn:microsoft.com/office/officeart/2005/8/layout/hierarchy4"/>
    <dgm:cxn modelId="{D5985DA6-138E-4DAE-A938-6027C59737BE}" type="presParOf" srcId="{6DFA7B42-FEF6-45AA-BA26-9D2575C71D2F}" destId="{90D5FD44-6A58-4B2F-BB43-F19CF322C30C}" srcOrd="0" destOrd="0" presId="urn:microsoft.com/office/officeart/2005/8/layout/hierarchy4"/>
    <dgm:cxn modelId="{27E1F01B-CE3D-490B-AF9C-A0467D1C4386}" type="presParOf" srcId="{6DFA7B42-FEF6-45AA-BA26-9D2575C71D2F}" destId="{E4876E20-FB5D-4798-9A94-7730F0D93C42}" srcOrd="1" destOrd="0" presId="urn:microsoft.com/office/officeart/2005/8/layout/hierarchy4"/>
    <dgm:cxn modelId="{2B7EF6E8-AC66-4B2D-8296-33B803076429}" type="presParOf" srcId="{6DFA7B42-FEF6-45AA-BA26-9D2575C71D2F}" destId="{C9A1FD36-5989-4DD0-BE4C-BC90000A04B2}" srcOrd="2" destOrd="0" presId="urn:microsoft.com/office/officeart/2005/8/layout/hierarchy4"/>
    <dgm:cxn modelId="{A3314CD6-E8C5-4BEA-B0A2-374810FB6D87}" type="presParOf" srcId="{C9A1FD36-5989-4DD0-BE4C-BC90000A04B2}" destId="{96B5B5EA-6F0F-4475-9F51-85EF9748D62C}" srcOrd="0" destOrd="0" presId="urn:microsoft.com/office/officeart/2005/8/layout/hierarchy4"/>
    <dgm:cxn modelId="{0F85DE1D-4A0F-4910-B269-F3493940A1C1}" type="presParOf" srcId="{96B5B5EA-6F0F-4475-9F51-85EF9748D62C}" destId="{7435A3FD-31E5-411C-9866-A88359BC06EC}" srcOrd="0" destOrd="0" presId="urn:microsoft.com/office/officeart/2005/8/layout/hierarchy4"/>
    <dgm:cxn modelId="{4D730287-51C6-4504-97DE-454E53CD8C57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２０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給定一實數 </a:t>
          </a:r>
          <a:r>
            <a:rPr lang="en-US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-0.0010011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，轉換成二進位為？</a:t>
          </a:r>
          <a:endParaRPr lang="zh-TW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08FB14C1-4177-4577-AC14-64BA752C2F36}" type="presOf" srcId="{3E28579C-2CD4-46AC-8F0E-EE6547745E0F}" destId="{90D5FD44-6A58-4B2F-BB43-F19CF322C30C}" srcOrd="0" destOrd="0" presId="urn:microsoft.com/office/officeart/2005/8/layout/hierarchy4"/>
    <dgm:cxn modelId="{6788921F-8B13-4B4F-821A-2FA55F13DC0F}" type="presOf" srcId="{FEEF2023-353B-4EDE-9F28-58B40AA91B8C}" destId="{AE8731F0-7399-45FB-9BAD-949D652B74B9}" srcOrd="0" destOrd="0" presId="urn:microsoft.com/office/officeart/2005/8/layout/hierarchy4"/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74F219B6-76FD-4E9B-98A5-FD90A6C9F6F8}" type="presOf" srcId="{BA121A76-DE1F-48F7-B5A2-09FB7CEAE82E}" destId="{7435A3FD-31E5-411C-9866-A88359BC06EC}" srcOrd="0" destOrd="0" presId="urn:microsoft.com/office/officeart/2005/8/layout/hierarchy4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6B702C83-2FED-4C95-BE49-04740D70CD64}" type="presParOf" srcId="{AE8731F0-7399-45FB-9BAD-949D652B74B9}" destId="{6DFA7B42-FEF6-45AA-BA26-9D2575C71D2F}" srcOrd="0" destOrd="0" presId="urn:microsoft.com/office/officeart/2005/8/layout/hierarchy4"/>
    <dgm:cxn modelId="{1DF076E1-D1B8-4E92-9BBB-F0AE957C2DC3}" type="presParOf" srcId="{6DFA7B42-FEF6-45AA-BA26-9D2575C71D2F}" destId="{90D5FD44-6A58-4B2F-BB43-F19CF322C30C}" srcOrd="0" destOrd="0" presId="urn:microsoft.com/office/officeart/2005/8/layout/hierarchy4"/>
    <dgm:cxn modelId="{C6D723B2-6E28-4206-AFFA-9C3453F3ED44}" type="presParOf" srcId="{6DFA7B42-FEF6-45AA-BA26-9D2575C71D2F}" destId="{E4876E20-FB5D-4798-9A94-7730F0D93C42}" srcOrd="1" destOrd="0" presId="urn:microsoft.com/office/officeart/2005/8/layout/hierarchy4"/>
    <dgm:cxn modelId="{F36CF5C2-4C68-4BDE-804D-994C13034FEF}" type="presParOf" srcId="{6DFA7B42-FEF6-45AA-BA26-9D2575C71D2F}" destId="{C9A1FD36-5989-4DD0-BE4C-BC90000A04B2}" srcOrd="2" destOrd="0" presId="urn:microsoft.com/office/officeart/2005/8/layout/hierarchy4"/>
    <dgm:cxn modelId="{EE12E0CB-8691-4F28-A66A-EEE4FCBB5148}" type="presParOf" srcId="{C9A1FD36-5989-4DD0-BE4C-BC90000A04B2}" destId="{96B5B5EA-6F0F-4475-9F51-85EF9748D62C}" srcOrd="0" destOrd="0" presId="urn:microsoft.com/office/officeart/2005/8/layout/hierarchy4"/>
    <dgm:cxn modelId="{D27BBDED-D2AD-4AAB-8E01-9A814A1A7DF2}" type="presParOf" srcId="{96B5B5EA-6F0F-4475-9F51-85EF9748D62C}" destId="{7435A3FD-31E5-411C-9866-A88359BC06EC}" srcOrd="0" destOrd="0" presId="urn:microsoft.com/office/officeart/2005/8/layout/hierarchy4"/>
    <dgm:cxn modelId="{3DC544BC-0808-4AEE-A1D4-D121EA9E6F75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１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/>
      <dgm:spPr/>
      <dgm:t>
        <a:bodyPr/>
        <a:lstStyle/>
        <a:p>
          <a:pPr rtl="0"/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10110101.1101</a:t>
          </a:r>
          <a:r>
            <a:rPr lang="en-US" b="1" baseline="-25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所對應的十進位數為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181.8125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81FA61A0-8EB0-48CA-A77A-062DD8A89AD4}" type="presOf" srcId="{3E28579C-2CD4-46AC-8F0E-EE6547745E0F}" destId="{90D5FD44-6A58-4B2F-BB43-F19CF322C30C}" srcOrd="0" destOrd="0" presId="urn:microsoft.com/office/officeart/2005/8/layout/hierarchy4"/>
    <dgm:cxn modelId="{73A657EF-CB94-4A90-80BD-4F6022F6BDA1}" type="presOf" srcId="{FEEF2023-353B-4EDE-9F28-58B40AA91B8C}" destId="{AE8731F0-7399-45FB-9BAD-949D652B74B9}" srcOrd="0" destOrd="0" presId="urn:microsoft.com/office/officeart/2005/8/layout/hierarchy4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C02E36E8-C44C-48DC-AEDA-FC5F2AFBD970}" type="presOf" srcId="{BA121A76-DE1F-48F7-B5A2-09FB7CEAE82E}" destId="{7435A3FD-31E5-411C-9866-A88359BC06EC}" srcOrd="0" destOrd="0" presId="urn:microsoft.com/office/officeart/2005/8/layout/hierarchy4"/>
    <dgm:cxn modelId="{8632FC16-FA12-4C94-A95C-6F68035A0A62}" type="presParOf" srcId="{AE8731F0-7399-45FB-9BAD-949D652B74B9}" destId="{6DFA7B42-FEF6-45AA-BA26-9D2575C71D2F}" srcOrd="0" destOrd="0" presId="urn:microsoft.com/office/officeart/2005/8/layout/hierarchy4"/>
    <dgm:cxn modelId="{1D28C95E-FE80-4D2B-8965-ADE2C08DF755}" type="presParOf" srcId="{6DFA7B42-FEF6-45AA-BA26-9D2575C71D2F}" destId="{90D5FD44-6A58-4B2F-BB43-F19CF322C30C}" srcOrd="0" destOrd="0" presId="urn:microsoft.com/office/officeart/2005/8/layout/hierarchy4"/>
    <dgm:cxn modelId="{1FCD8418-EC45-4135-B329-6170ABC9E4F0}" type="presParOf" srcId="{6DFA7B42-FEF6-45AA-BA26-9D2575C71D2F}" destId="{E4876E20-FB5D-4798-9A94-7730F0D93C42}" srcOrd="1" destOrd="0" presId="urn:microsoft.com/office/officeart/2005/8/layout/hierarchy4"/>
    <dgm:cxn modelId="{E38A1919-6EAC-441B-BD30-CABB63444142}" type="presParOf" srcId="{6DFA7B42-FEF6-45AA-BA26-9D2575C71D2F}" destId="{C9A1FD36-5989-4DD0-BE4C-BC90000A04B2}" srcOrd="2" destOrd="0" presId="urn:microsoft.com/office/officeart/2005/8/layout/hierarchy4"/>
    <dgm:cxn modelId="{337357D6-716A-449D-87ED-34DFB116FEB0}" type="presParOf" srcId="{C9A1FD36-5989-4DD0-BE4C-BC90000A04B2}" destId="{96B5B5EA-6F0F-4475-9F51-85EF9748D62C}" srcOrd="0" destOrd="0" presId="urn:microsoft.com/office/officeart/2005/8/layout/hierarchy4"/>
    <dgm:cxn modelId="{6D1B607D-318A-4D33-9332-30AAA7D8EEA3}" type="presParOf" srcId="{96B5B5EA-6F0F-4475-9F51-85EF9748D62C}" destId="{7435A3FD-31E5-411C-9866-A88359BC06EC}" srcOrd="0" destOrd="0" presId="urn:microsoft.com/office/officeart/2005/8/layout/hierarchy4"/>
    <dgm:cxn modelId="{C255A079-643B-4EFA-BCBE-167208BBD7E6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２１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/>
      <dgm:spPr/>
      <dgm:t>
        <a:bodyPr/>
        <a:lstStyle/>
        <a:p>
          <a:pPr rtl="0"/>
          <a:r>
            <a:rPr lang="en-US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01000010100101000110000000000000 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所儲存的數值為多少？</a:t>
          </a:r>
          <a:endParaRPr lang="zh-TW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26289BB1-822F-417F-867E-3C9E4CC43C0B}" type="presOf" srcId="{BA121A76-DE1F-48F7-B5A2-09FB7CEAE82E}" destId="{7435A3FD-31E5-411C-9866-A88359BC06EC}" srcOrd="0" destOrd="0" presId="urn:microsoft.com/office/officeart/2005/8/layout/hierarchy4"/>
    <dgm:cxn modelId="{89F0D95D-A2F0-4402-A42C-B4E28C382E8A}" type="presOf" srcId="{FEEF2023-353B-4EDE-9F28-58B40AA91B8C}" destId="{AE8731F0-7399-45FB-9BAD-949D652B74B9}" srcOrd="0" destOrd="0" presId="urn:microsoft.com/office/officeart/2005/8/layout/hierarchy4"/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BF47AF2F-4A6C-4438-9AFB-4087E64491A1}" type="presOf" srcId="{3E28579C-2CD4-46AC-8F0E-EE6547745E0F}" destId="{90D5FD44-6A58-4B2F-BB43-F19CF322C30C}" srcOrd="0" destOrd="0" presId="urn:microsoft.com/office/officeart/2005/8/layout/hierarchy4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6972C22B-F9E5-4C0F-9B87-862E099F78ED}" type="presParOf" srcId="{AE8731F0-7399-45FB-9BAD-949D652B74B9}" destId="{6DFA7B42-FEF6-45AA-BA26-9D2575C71D2F}" srcOrd="0" destOrd="0" presId="urn:microsoft.com/office/officeart/2005/8/layout/hierarchy4"/>
    <dgm:cxn modelId="{FCCF867B-BB87-49AD-8BC3-6ECD2AF50C9B}" type="presParOf" srcId="{6DFA7B42-FEF6-45AA-BA26-9D2575C71D2F}" destId="{90D5FD44-6A58-4B2F-BB43-F19CF322C30C}" srcOrd="0" destOrd="0" presId="urn:microsoft.com/office/officeart/2005/8/layout/hierarchy4"/>
    <dgm:cxn modelId="{23AB2C2A-F267-41DB-AA5A-8B644CF6C03C}" type="presParOf" srcId="{6DFA7B42-FEF6-45AA-BA26-9D2575C71D2F}" destId="{E4876E20-FB5D-4798-9A94-7730F0D93C42}" srcOrd="1" destOrd="0" presId="urn:microsoft.com/office/officeart/2005/8/layout/hierarchy4"/>
    <dgm:cxn modelId="{9F3C19F9-1658-4ED3-9674-0D0E662B8902}" type="presParOf" srcId="{6DFA7B42-FEF6-45AA-BA26-9D2575C71D2F}" destId="{C9A1FD36-5989-4DD0-BE4C-BC90000A04B2}" srcOrd="2" destOrd="0" presId="urn:microsoft.com/office/officeart/2005/8/layout/hierarchy4"/>
    <dgm:cxn modelId="{159F7401-064C-420E-B6BA-572EF7DD96EC}" type="presParOf" srcId="{C9A1FD36-5989-4DD0-BE4C-BC90000A04B2}" destId="{96B5B5EA-6F0F-4475-9F51-85EF9748D62C}" srcOrd="0" destOrd="0" presId="urn:microsoft.com/office/officeart/2005/8/layout/hierarchy4"/>
    <dgm:cxn modelId="{6F984ACA-519B-4E17-ADC0-549593081BEB}" type="presParOf" srcId="{96B5B5EA-6F0F-4475-9F51-85EF9748D62C}" destId="{7435A3FD-31E5-411C-9866-A88359BC06EC}" srcOrd="0" destOrd="0" presId="urn:microsoft.com/office/officeart/2005/8/layout/hierarchy4"/>
    <dgm:cxn modelId="{0C34D806-CB00-4492-9C96-726527D77B1B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２２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/>
      <dgm:spPr/>
      <dgm:t>
        <a:bodyPr/>
        <a:lstStyle/>
        <a:p>
          <a:pPr rtl="0"/>
          <a:r>
            <a:rPr lang="en-US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10000010100101000110000000000000 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所儲存的數值為多少？</a:t>
          </a:r>
          <a:endParaRPr lang="zh-TW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540B9B7F-5788-40D5-A532-0D20C98BF570}" type="presOf" srcId="{3E28579C-2CD4-46AC-8F0E-EE6547745E0F}" destId="{90D5FD44-6A58-4B2F-BB43-F19CF322C30C}" srcOrd="0" destOrd="0" presId="urn:microsoft.com/office/officeart/2005/8/layout/hierarchy4"/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B7885467-878E-458E-B101-EADC7EABF72D}" type="presOf" srcId="{FEEF2023-353B-4EDE-9F28-58B40AA91B8C}" destId="{AE8731F0-7399-45FB-9BAD-949D652B74B9}" srcOrd="0" destOrd="0" presId="urn:microsoft.com/office/officeart/2005/8/layout/hierarchy4"/>
    <dgm:cxn modelId="{04588AA6-E51A-40F1-8107-3F03B352786B}" type="presOf" srcId="{BA121A76-DE1F-48F7-B5A2-09FB7CEAE82E}" destId="{7435A3FD-31E5-411C-9866-A88359BC06EC}" srcOrd="0" destOrd="0" presId="urn:microsoft.com/office/officeart/2005/8/layout/hierarchy4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DE2E3D52-362B-4492-8ED6-4BE43541ACD0}" type="presParOf" srcId="{AE8731F0-7399-45FB-9BAD-949D652B74B9}" destId="{6DFA7B42-FEF6-45AA-BA26-9D2575C71D2F}" srcOrd="0" destOrd="0" presId="urn:microsoft.com/office/officeart/2005/8/layout/hierarchy4"/>
    <dgm:cxn modelId="{44F05C22-5999-42E7-87BD-642ED8BEC5E3}" type="presParOf" srcId="{6DFA7B42-FEF6-45AA-BA26-9D2575C71D2F}" destId="{90D5FD44-6A58-4B2F-BB43-F19CF322C30C}" srcOrd="0" destOrd="0" presId="urn:microsoft.com/office/officeart/2005/8/layout/hierarchy4"/>
    <dgm:cxn modelId="{1420B995-2784-44DD-874A-ABE603CCA708}" type="presParOf" srcId="{6DFA7B42-FEF6-45AA-BA26-9D2575C71D2F}" destId="{E4876E20-FB5D-4798-9A94-7730F0D93C42}" srcOrd="1" destOrd="0" presId="urn:microsoft.com/office/officeart/2005/8/layout/hierarchy4"/>
    <dgm:cxn modelId="{A2F7F2DD-B4D6-4C6B-ADB8-483ADC9A1698}" type="presParOf" srcId="{6DFA7B42-FEF6-45AA-BA26-9D2575C71D2F}" destId="{C9A1FD36-5989-4DD0-BE4C-BC90000A04B2}" srcOrd="2" destOrd="0" presId="urn:microsoft.com/office/officeart/2005/8/layout/hierarchy4"/>
    <dgm:cxn modelId="{6E4E6F6B-AE39-420C-974F-4B0242C53641}" type="presParOf" srcId="{C9A1FD36-5989-4DD0-BE4C-BC90000A04B2}" destId="{96B5B5EA-6F0F-4475-9F51-85EF9748D62C}" srcOrd="0" destOrd="0" presId="urn:microsoft.com/office/officeart/2005/8/layout/hierarchy4"/>
    <dgm:cxn modelId="{6F313402-5B57-4651-8322-960A5A470767}" type="presParOf" srcId="{96B5B5EA-6F0F-4475-9F51-85EF9748D62C}" destId="{7435A3FD-31E5-411C-9866-A88359BC06EC}" srcOrd="0" destOrd="0" presId="urn:microsoft.com/office/officeart/2005/8/layout/hierarchy4"/>
    <dgm:cxn modelId="{CA20F04A-D65B-4240-A200-B0E0A2BEDA3E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２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十進位</a:t>
          </a:r>
          <a: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181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所對應的二進位數為</a:t>
          </a:r>
          <a: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10110101</a:t>
          </a:r>
          <a:r>
            <a:rPr lang="en-US" altLang="zh-TW" b="1" baseline="-25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endParaRPr lang="zh-TW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DEEA6C8D-1C54-4050-85D1-92AE5CF65176}" type="presOf" srcId="{BA121A76-DE1F-48F7-B5A2-09FB7CEAE82E}" destId="{7435A3FD-31E5-411C-9866-A88359BC06EC}" srcOrd="0" destOrd="0" presId="urn:microsoft.com/office/officeart/2005/8/layout/hierarchy4"/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2C6FBC94-91F5-439D-BCC9-572AFFF436BD}" type="presOf" srcId="{FEEF2023-353B-4EDE-9F28-58B40AA91B8C}" destId="{AE8731F0-7399-45FB-9BAD-949D652B74B9}" srcOrd="0" destOrd="0" presId="urn:microsoft.com/office/officeart/2005/8/layout/hierarchy4"/>
    <dgm:cxn modelId="{2016D2E7-916D-4798-96D6-9D00592870FC}" type="presOf" srcId="{3E28579C-2CD4-46AC-8F0E-EE6547745E0F}" destId="{90D5FD44-6A58-4B2F-BB43-F19CF322C30C}" srcOrd="0" destOrd="0" presId="urn:microsoft.com/office/officeart/2005/8/layout/hierarchy4"/>
    <dgm:cxn modelId="{E81607B6-73ED-41C6-ADC2-79542FBC1B3C}" type="presParOf" srcId="{AE8731F0-7399-45FB-9BAD-949D652B74B9}" destId="{6DFA7B42-FEF6-45AA-BA26-9D2575C71D2F}" srcOrd="0" destOrd="0" presId="urn:microsoft.com/office/officeart/2005/8/layout/hierarchy4"/>
    <dgm:cxn modelId="{F4383BB1-59E6-4243-8D24-04550E28710F}" type="presParOf" srcId="{6DFA7B42-FEF6-45AA-BA26-9D2575C71D2F}" destId="{90D5FD44-6A58-4B2F-BB43-F19CF322C30C}" srcOrd="0" destOrd="0" presId="urn:microsoft.com/office/officeart/2005/8/layout/hierarchy4"/>
    <dgm:cxn modelId="{AFBA237D-506A-44CA-B34D-320E766F7B0B}" type="presParOf" srcId="{6DFA7B42-FEF6-45AA-BA26-9D2575C71D2F}" destId="{E4876E20-FB5D-4798-9A94-7730F0D93C42}" srcOrd="1" destOrd="0" presId="urn:microsoft.com/office/officeart/2005/8/layout/hierarchy4"/>
    <dgm:cxn modelId="{5FCCFB1A-36A5-4CF8-B520-9AD5BE184603}" type="presParOf" srcId="{6DFA7B42-FEF6-45AA-BA26-9D2575C71D2F}" destId="{C9A1FD36-5989-4DD0-BE4C-BC90000A04B2}" srcOrd="2" destOrd="0" presId="urn:microsoft.com/office/officeart/2005/8/layout/hierarchy4"/>
    <dgm:cxn modelId="{3F286494-4A29-4EE7-8831-B4DE4337A5CF}" type="presParOf" srcId="{C9A1FD36-5989-4DD0-BE4C-BC90000A04B2}" destId="{96B5B5EA-6F0F-4475-9F51-85EF9748D62C}" srcOrd="0" destOrd="0" presId="urn:microsoft.com/office/officeart/2005/8/layout/hierarchy4"/>
    <dgm:cxn modelId="{65BF84C6-7B7C-4C58-A1B4-B2A23EAC77A2}" type="presParOf" srcId="{96B5B5EA-6F0F-4475-9F51-85EF9748D62C}" destId="{7435A3FD-31E5-411C-9866-A88359BC06EC}" srcOrd="0" destOrd="0" presId="urn:microsoft.com/office/officeart/2005/8/layout/hierarchy4"/>
    <dgm:cxn modelId="{B91D28EE-96E4-4942-B13C-B0FA11CEB16C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３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/>
      <dgm:spPr/>
      <dgm:t>
        <a:bodyPr/>
        <a:lstStyle/>
        <a:p>
          <a:pPr rtl="0"/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十進位</a:t>
          </a:r>
          <a:r>
            <a:rPr lang="en-US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0.8125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所對應的二進位數為</a:t>
          </a:r>
          <a:r>
            <a:rPr lang="en-US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0.1101</a:t>
          </a:r>
          <a:r>
            <a:rPr lang="en-US" altLang="en-US" b="1" baseline="-25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endParaRPr lang="zh-TW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08564F78-5C20-43B7-9336-10221C9E7272}" type="presOf" srcId="{BA121A76-DE1F-48F7-B5A2-09FB7CEAE82E}" destId="{7435A3FD-31E5-411C-9866-A88359BC06EC}" srcOrd="0" destOrd="0" presId="urn:microsoft.com/office/officeart/2005/8/layout/hierarchy4"/>
    <dgm:cxn modelId="{4CA8E5D7-11EB-45C0-90F1-0E81A10C2BD3}" type="presOf" srcId="{3E28579C-2CD4-46AC-8F0E-EE6547745E0F}" destId="{90D5FD44-6A58-4B2F-BB43-F19CF322C30C}" srcOrd="0" destOrd="0" presId="urn:microsoft.com/office/officeart/2005/8/layout/hierarchy4"/>
    <dgm:cxn modelId="{6A7E4E62-1725-41FB-A9F6-BA3FC067063E}" type="presOf" srcId="{FEEF2023-353B-4EDE-9F28-58B40AA91B8C}" destId="{AE8731F0-7399-45FB-9BAD-949D652B74B9}" srcOrd="0" destOrd="0" presId="urn:microsoft.com/office/officeart/2005/8/layout/hierarchy4"/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5B854EE2-1F34-4507-AFCD-B8B0ACA90CE7}" type="presParOf" srcId="{AE8731F0-7399-45FB-9BAD-949D652B74B9}" destId="{6DFA7B42-FEF6-45AA-BA26-9D2575C71D2F}" srcOrd="0" destOrd="0" presId="urn:microsoft.com/office/officeart/2005/8/layout/hierarchy4"/>
    <dgm:cxn modelId="{503609C0-1C93-41CD-887E-8BF1D03D1437}" type="presParOf" srcId="{6DFA7B42-FEF6-45AA-BA26-9D2575C71D2F}" destId="{90D5FD44-6A58-4B2F-BB43-F19CF322C30C}" srcOrd="0" destOrd="0" presId="urn:microsoft.com/office/officeart/2005/8/layout/hierarchy4"/>
    <dgm:cxn modelId="{BF00788F-6532-4E23-8ADB-E1CADAE149C2}" type="presParOf" srcId="{6DFA7B42-FEF6-45AA-BA26-9D2575C71D2F}" destId="{E4876E20-FB5D-4798-9A94-7730F0D93C42}" srcOrd="1" destOrd="0" presId="urn:microsoft.com/office/officeart/2005/8/layout/hierarchy4"/>
    <dgm:cxn modelId="{658EBFB9-003B-4B35-B818-DA4DB9671D52}" type="presParOf" srcId="{6DFA7B42-FEF6-45AA-BA26-9D2575C71D2F}" destId="{C9A1FD36-5989-4DD0-BE4C-BC90000A04B2}" srcOrd="2" destOrd="0" presId="urn:microsoft.com/office/officeart/2005/8/layout/hierarchy4"/>
    <dgm:cxn modelId="{6120F18F-D078-4794-BA48-3142FECEB8C0}" type="presParOf" srcId="{C9A1FD36-5989-4DD0-BE4C-BC90000A04B2}" destId="{96B5B5EA-6F0F-4475-9F51-85EF9748D62C}" srcOrd="0" destOrd="0" presId="urn:microsoft.com/office/officeart/2005/8/layout/hierarchy4"/>
    <dgm:cxn modelId="{F8201390-E75C-4058-BB1D-489D94224D97}" type="presParOf" srcId="{96B5B5EA-6F0F-4475-9F51-85EF9748D62C}" destId="{7435A3FD-31E5-411C-9866-A88359BC06EC}" srcOrd="0" destOrd="0" presId="urn:microsoft.com/office/officeart/2005/8/layout/hierarchy4"/>
    <dgm:cxn modelId="{D85C9B6E-B674-40F5-A61A-C89183189B9A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４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/>
      <dgm:spPr/>
      <dgm:t>
        <a:bodyPr/>
        <a:lstStyle/>
        <a:p>
          <a:pPr algn="l" rtl="0"/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十進位 </a:t>
          </a:r>
          <a:r>
            <a:rPr lang="en-US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0.1 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所對應的</a:t>
          </a:r>
          <a: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二進位數為無窮位數</a:t>
          </a:r>
          <a:r>
            <a:rPr lang="en-US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0.000110011...</a:t>
          </a:r>
          <a:r>
            <a:rPr lang="en-US" altLang="en-US" b="1" baseline="-25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endParaRPr lang="zh-TW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 custScaleY="24897" custLinFactNeighborX="-20839" custLinFactNeighborY="-3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 custScaleX="47118" custScaleY="78828" custLinFactNeighborX="-26444" custLinFactNeighborY="-10009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2221A3EF-A100-4D1A-86BC-BB2E0EE1997E}" type="presOf" srcId="{BA121A76-DE1F-48F7-B5A2-09FB7CEAE82E}" destId="{7435A3FD-31E5-411C-9866-A88359BC06EC}" srcOrd="0" destOrd="0" presId="urn:microsoft.com/office/officeart/2005/8/layout/hierarchy4"/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F96766BE-7769-4CA9-A316-B7C89B173F57}" type="presOf" srcId="{FEEF2023-353B-4EDE-9F28-58B40AA91B8C}" destId="{AE8731F0-7399-45FB-9BAD-949D652B74B9}" srcOrd="0" destOrd="0" presId="urn:microsoft.com/office/officeart/2005/8/layout/hierarchy4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2DA83EA7-738E-49D3-BF37-0EF8826A7E21}" type="presOf" srcId="{3E28579C-2CD4-46AC-8F0E-EE6547745E0F}" destId="{90D5FD44-6A58-4B2F-BB43-F19CF322C30C}" srcOrd="0" destOrd="0" presId="urn:microsoft.com/office/officeart/2005/8/layout/hierarchy4"/>
    <dgm:cxn modelId="{698F8A83-9A2F-4366-A8B1-0AD190B0FD9F}" type="presParOf" srcId="{AE8731F0-7399-45FB-9BAD-949D652B74B9}" destId="{6DFA7B42-FEF6-45AA-BA26-9D2575C71D2F}" srcOrd="0" destOrd="0" presId="urn:microsoft.com/office/officeart/2005/8/layout/hierarchy4"/>
    <dgm:cxn modelId="{D012FD3F-F1C1-485F-842B-505107877089}" type="presParOf" srcId="{6DFA7B42-FEF6-45AA-BA26-9D2575C71D2F}" destId="{90D5FD44-6A58-4B2F-BB43-F19CF322C30C}" srcOrd="0" destOrd="0" presId="urn:microsoft.com/office/officeart/2005/8/layout/hierarchy4"/>
    <dgm:cxn modelId="{1D68AB0D-3ADC-41F0-AFB2-C4D8D7B4B00D}" type="presParOf" srcId="{6DFA7B42-FEF6-45AA-BA26-9D2575C71D2F}" destId="{E4876E20-FB5D-4798-9A94-7730F0D93C42}" srcOrd="1" destOrd="0" presId="urn:microsoft.com/office/officeart/2005/8/layout/hierarchy4"/>
    <dgm:cxn modelId="{5F32D205-FF98-421C-87BE-9800FC607FA3}" type="presParOf" srcId="{6DFA7B42-FEF6-45AA-BA26-9D2575C71D2F}" destId="{C9A1FD36-5989-4DD0-BE4C-BC90000A04B2}" srcOrd="2" destOrd="0" presId="urn:microsoft.com/office/officeart/2005/8/layout/hierarchy4"/>
    <dgm:cxn modelId="{DC2A94F0-9B10-4F41-BC00-8400B1ADDAE6}" type="presParOf" srcId="{C9A1FD36-5989-4DD0-BE4C-BC90000A04B2}" destId="{96B5B5EA-6F0F-4475-9F51-85EF9748D62C}" srcOrd="0" destOrd="0" presId="urn:microsoft.com/office/officeart/2005/8/layout/hierarchy4"/>
    <dgm:cxn modelId="{E4756D21-7D38-414E-B667-7025F3753722}" type="presParOf" srcId="{96B5B5EA-6F0F-4475-9F51-85EF9748D62C}" destId="{7435A3FD-31E5-411C-9866-A88359BC06EC}" srcOrd="0" destOrd="0" presId="urn:microsoft.com/office/officeart/2005/8/layout/hierarchy4"/>
    <dgm:cxn modelId="{336E3A9D-5D01-4496-8CB7-F2E5F8B3E4BA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５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/>
      <dgm:spPr/>
      <dgm:t>
        <a:bodyPr/>
        <a:lstStyle/>
        <a:p>
          <a:pPr rtl="0"/>
          <a:r>
            <a:rPr lang="en-US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110110101.11011</a:t>
          </a:r>
          <a:r>
            <a:rPr lang="en-US" altLang="en-US" b="1" baseline="-25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 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的十六進位表示法為 </a:t>
          </a:r>
          <a:r>
            <a:rPr lang="en-US" altLang="en-US" b="1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1B5.D8</a:t>
          </a:r>
          <a:r>
            <a:rPr lang="en-US" altLang="en-US" b="1" baseline="-25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16</a:t>
          </a:r>
          <a:endParaRPr lang="zh-TW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9B763B4C-C3E8-406E-91B9-1A43157973AD}" type="presOf" srcId="{BA121A76-DE1F-48F7-B5A2-09FB7CEAE82E}" destId="{7435A3FD-31E5-411C-9866-A88359BC06EC}" srcOrd="0" destOrd="0" presId="urn:microsoft.com/office/officeart/2005/8/layout/hierarchy4"/>
    <dgm:cxn modelId="{C2A93843-717E-4152-A2DE-1754AC305A5D}" type="presOf" srcId="{3E28579C-2CD4-46AC-8F0E-EE6547745E0F}" destId="{90D5FD44-6A58-4B2F-BB43-F19CF322C30C}" srcOrd="0" destOrd="0" presId="urn:microsoft.com/office/officeart/2005/8/layout/hierarchy4"/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A34F52D2-6B9E-45D1-A668-535BAE50A549}" type="presOf" srcId="{FEEF2023-353B-4EDE-9F28-58B40AA91B8C}" destId="{AE8731F0-7399-45FB-9BAD-949D652B74B9}" srcOrd="0" destOrd="0" presId="urn:microsoft.com/office/officeart/2005/8/layout/hierarchy4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C527B66D-AEB6-4AA6-B841-D89BA2C9C510}" type="presParOf" srcId="{AE8731F0-7399-45FB-9BAD-949D652B74B9}" destId="{6DFA7B42-FEF6-45AA-BA26-9D2575C71D2F}" srcOrd="0" destOrd="0" presId="urn:microsoft.com/office/officeart/2005/8/layout/hierarchy4"/>
    <dgm:cxn modelId="{22D36B18-0C86-498C-8301-04413E6E0EAB}" type="presParOf" srcId="{6DFA7B42-FEF6-45AA-BA26-9D2575C71D2F}" destId="{90D5FD44-6A58-4B2F-BB43-F19CF322C30C}" srcOrd="0" destOrd="0" presId="urn:microsoft.com/office/officeart/2005/8/layout/hierarchy4"/>
    <dgm:cxn modelId="{1E1DCC5A-8AA6-4E07-8F8F-E0FC28BAA7B6}" type="presParOf" srcId="{6DFA7B42-FEF6-45AA-BA26-9D2575C71D2F}" destId="{E4876E20-FB5D-4798-9A94-7730F0D93C42}" srcOrd="1" destOrd="0" presId="urn:microsoft.com/office/officeart/2005/8/layout/hierarchy4"/>
    <dgm:cxn modelId="{099F9A1C-FF88-42CF-B6E1-416E7C1F0373}" type="presParOf" srcId="{6DFA7B42-FEF6-45AA-BA26-9D2575C71D2F}" destId="{C9A1FD36-5989-4DD0-BE4C-BC90000A04B2}" srcOrd="2" destOrd="0" presId="urn:microsoft.com/office/officeart/2005/8/layout/hierarchy4"/>
    <dgm:cxn modelId="{E0F68632-8F05-4DEA-9CB8-916AB92FF1B1}" type="presParOf" srcId="{C9A1FD36-5989-4DD0-BE4C-BC90000A04B2}" destId="{96B5B5EA-6F0F-4475-9F51-85EF9748D62C}" srcOrd="0" destOrd="0" presId="urn:microsoft.com/office/officeart/2005/8/layout/hierarchy4"/>
    <dgm:cxn modelId="{15334A03-ED8D-4561-88D5-087CD79ACB18}" type="presParOf" srcId="{96B5B5EA-6F0F-4475-9F51-85EF9748D62C}" destId="{7435A3FD-31E5-411C-9866-A88359BC06EC}" srcOrd="0" destOrd="0" presId="urn:microsoft.com/office/officeart/2005/8/layout/hierarchy4"/>
    <dgm:cxn modelId="{389DF26A-FCE3-4F3C-A017-AA800EDB4F9C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FEEF2023-353B-4EDE-9F28-58B40AA91B8C}" type="doc">
      <dgm:prSet loTypeId="urn:microsoft.com/office/officeart/2005/8/layout/hierarchy4" loCatId="hierarchy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3E28579C-2CD4-46AC-8F0E-EE6547745E0F}">
      <dgm:prSet custT="1"/>
      <dgm:spPr/>
      <dgm:t>
        <a:bodyPr/>
        <a:lstStyle/>
        <a:p>
          <a:pPr rtl="0"/>
          <a:r>
            <a:rPr lang="zh-TW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６</a:t>
          </a:r>
          <a:endParaRPr lang="zh-TW" sz="3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882685A-4C39-48DD-BFC4-D440B4619F57}" type="par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F1C6AFFB-D85B-485D-AC5D-AF18E12CF4DB}" type="sibTrans" cxnId="{F0FBD444-C2FB-4B74-8358-FA17F65524AA}">
      <dgm:prSet/>
      <dgm:spPr/>
      <dgm:t>
        <a:bodyPr/>
        <a:lstStyle/>
        <a:p>
          <a:endParaRPr lang="zh-TW" altLang="en-US"/>
        </a:p>
      </dgm:t>
    </dgm:pt>
    <dgm:pt modelId="{BA121A76-DE1F-48F7-B5A2-09FB7CEAE82E}">
      <dgm:prSet/>
      <dgm:spPr/>
      <dgm:t>
        <a:bodyPr/>
        <a:lstStyle/>
        <a:p>
          <a:pPr rtl="0"/>
          <a:r>
            <a:rPr lang="en-US" altLang="en-US" b="1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1B5.D8</a:t>
          </a:r>
          <a:r>
            <a:rPr lang="en-US" altLang="en-US" b="1" baseline="-25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16</a:t>
          </a:r>
          <a:r>
            <a:rPr lang="en-US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的二進位表示法為 </a:t>
          </a:r>
          <a:r>
            <a:rPr lang="en-US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110110101.11011</a:t>
          </a:r>
          <a:r>
            <a:rPr lang="en-US" altLang="en-US" b="1" baseline="-25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endParaRPr lang="zh-TW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3E732DB8-BAB3-4B94-8CB0-42DD906F8230}" type="par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32EFDC31-3856-4A72-A432-712743D66A58}" type="sibTrans" cxnId="{BFB56B1A-612C-45CC-89A6-0B10622D16E3}">
      <dgm:prSet/>
      <dgm:spPr/>
      <dgm:t>
        <a:bodyPr/>
        <a:lstStyle/>
        <a:p>
          <a:endParaRPr lang="zh-TW" altLang="en-US"/>
        </a:p>
      </dgm:t>
    </dgm:pt>
    <dgm:pt modelId="{AE8731F0-7399-45FB-9BAD-949D652B74B9}" type="pres">
      <dgm:prSet presAssocID="{FEEF2023-353B-4EDE-9F28-58B40AA91B8C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zh-TW" altLang="en-US"/>
        </a:p>
      </dgm:t>
    </dgm:pt>
    <dgm:pt modelId="{6DFA7B42-FEF6-45AA-BA26-9D2575C71D2F}" type="pres">
      <dgm:prSet presAssocID="{3E28579C-2CD4-46AC-8F0E-EE6547745E0F}" presName="vertOne" presStyleCnt="0"/>
      <dgm:spPr/>
    </dgm:pt>
    <dgm:pt modelId="{90D5FD44-6A58-4B2F-BB43-F19CF322C30C}" type="pres">
      <dgm:prSet presAssocID="{3E28579C-2CD4-46AC-8F0E-EE6547745E0F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E4876E20-FB5D-4798-9A94-7730F0D93C42}" type="pres">
      <dgm:prSet presAssocID="{3E28579C-2CD4-46AC-8F0E-EE6547745E0F}" presName="parTransOne" presStyleCnt="0"/>
      <dgm:spPr/>
    </dgm:pt>
    <dgm:pt modelId="{C9A1FD36-5989-4DD0-BE4C-BC90000A04B2}" type="pres">
      <dgm:prSet presAssocID="{3E28579C-2CD4-46AC-8F0E-EE6547745E0F}" presName="horzOne" presStyleCnt="0"/>
      <dgm:spPr/>
    </dgm:pt>
    <dgm:pt modelId="{96B5B5EA-6F0F-4475-9F51-85EF9748D62C}" type="pres">
      <dgm:prSet presAssocID="{BA121A76-DE1F-48F7-B5A2-09FB7CEAE82E}" presName="vertTwo" presStyleCnt="0"/>
      <dgm:spPr/>
    </dgm:pt>
    <dgm:pt modelId="{7435A3FD-31E5-411C-9866-A88359BC06EC}" type="pres">
      <dgm:prSet presAssocID="{BA121A76-DE1F-48F7-B5A2-09FB7CEAE82E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zh-TW" altLang="en-US"/>
        </a:p>
      </dgm:t>
    </dgm:pt>
    <dgm:pt modelId="{AC288918-914B-4712-9B9C-034D4C20405C}" type="pres">
      <dgm:prSet presAssocID="{BA121A76-DE1F-48F7-B5A2-09FB7CEAE82E}" presName="horzTwo" presStyleCnt="0"/>
      <dgm:spPr/>
    </dgm:pt>
  </dgm:ptLst>
  <dgm:cxnLst>
    <dgm:cxn modelId="{6283D2FE-3041-4A5A-ABDB-9005EF44642F}" type="presOf" srcId="{3E28579C-2CD4-46AC-8F0E-EE6547745E0F}" destId="{90D5FD44-6A58-4B2F-BB43-F19CF322C30C}" srcOrd="0" destOrd="0" presId="urn:microsoft.com/office/officeart/2005/8/layout/hierarchy4"/>
    <dgm:cxn modelId="{BFB56B1A-612C-45CC-89A6-0B10622D16E3}" srcId="{3E28579C-2CD4-46AC-8F0E-EE6547745E0F}" destId="{BA121A76-DE1F-48F7-B5A2-09FB7CEAE82E}" srcOrd="0" destOrd="0" parTransId="{3E732DB8-BAB3-4B94-8CB0-42DD906F8230}" sibTransId="{32EFDC31-3856-4A72-A432-712743D66A58}"/>
    <dgm:cxn modelId="{C89DBD8B-993F-4758-978F-2247766CACF8}" type="presOf" srcId="{BA121A76-DE1F-48F7-B5A2-09FB7CEAE82E}" destId="{7435A3FD-31E5-411C-9866-A88359BC06EC}" srcOrd="0" destOrd="0" presId="urn:microsoft.com/office/officeart/2005/8/layout/hierarchy4"/>
    <dgm:cxn modelId="{22E1CFC7-ADE9-4D8B-AF63-C03B9E4365E3}" type="presOf" srcId="{FEEF2023-353B-4EDE-9F28-58B40AA91B8C}" destId="{AE8731F0-7399-45FB-9BAD-949D652B74B9}" srcOrd="0" destOrd="0" presId="urn:microsoft.com/office/officeart/2005/8/layout/hierarchy4"/>
    <dgm:cxn modelId="{F0FBD444-C2FB-4B74-8358-FA17F65524AA}" srcId="{FEEF2023-353B-4EDE-9F28-58B40AA91B8C}" destId="{3E28579C-2CD4-46AC-8F0E-EE6547745E0F}" srcOrd="0" destOrd="0" parTransId="{D882685A-4C39-48DD-BFC4-D440B4619F57}" sibTransId="{F1C6AFFB-D85B-485D-AC5D-AF18E12CF4DB}"/>
    <dgm:cxn modelId="{F47A3866-F93E-471A-9D7B-BE7CDBE9AB3C}" type="presParOf" srcId="{AE8731F0-7399-45FB-9BAD-949D652B74B9}" destId="{6DFA7B42-FEF6-45AA-BA26-9D2575C71D2F}" srcOrd="0" destOrd="0" presId="urn:microsoft.com/office/officeart/2005/8/layout/hierarchy4"/>
    <dgm:cxn modelId="{AD1B0466-F3EE-4BE2-AC68-DDB941B6ECFB}" type="presParOf" srcId="{6DFA7B42-FEF6-45AA-BA26-9D2575C71D2F}" destId="{90D5FD44-6A58-4B2F-BB43-F19CF322C30C}" srcOrd="0" destOrd="0" presId="urn:microsoft.com/office/officeart/2005/8/layout/hierarchy4"/>
    <dgm:cxn modelId="{AB4D26DF-9A64-4AC5-A766-0281D6C8D0D8}" type="presParOf" srcId="{6DFA7B42-FEF6-45AA-BA26-9D2575C71D2F}" destId="{E4876E20-FB5D-4798-9A94-7730F0D93C42}" srcOrd="1" destOrd="0" presId="urn:microsoft.com/office/officeart/2005/8/layout/hierarchy4"/>
    <dgm:cxn modelId="{E8E5051A-7C46-4E9D-9BD4-917B729F627D}" type="presParOf" srcId="{6DFA7B42-FEF6-45AA-BA26-9D2575C71D2F}" destId="{C9A1FD36-5989-4DD0-BE4C-BC90000A04B2}" srcOrd="2" destOrd="0" presId="urn:microsoft.com/office/officeart/2005/8/layout/hierarchy4"/>
    <dgm:cxn modelId="{C58C5093-5F97-4F63-9224-A5ED49944B83}" type="presParOf" srcId="{C9A1FD36-5989-4DD0-BE4C-BC90000A04B2}" destId="{96B5B5EA-6F0F-4475-9F51-85EF9748D62C}" srcOrd="0" destOrd="0" presId="urn:microsoft.com/office/officeart/2005/8/layout/hierarchy4"/>
    <dgm:cxn modelId="{ECC3B7B4-7C32-439D-A0E9-73845509E634}" type="presParOf" srcId="{96B5B5EA-6F0F-4475-9F51-85EF9748D62C}" destId="{7435A3FD-31E5-411C-9866-A88359BC06EC}" srcOrd="0" destOrd="0" presId="urn:microsoft.com/office/officeart/2005/8/layout/hierarchy4"/>
    <dgm:cxn modelId="{0251CD1C-2A85-4587-BA64-8FDE7AE36030}" type="presParOf" srcId="{96B5B5EA-6F0F-4475-9F51-85EF9748D62C}" destId="{AC288918-914B-4712-9B9C-034D4C20405C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F425A2C8-E5B4-4366-A721-113A4F1CAD19}" type="doc">
      <dgm:prSet loTypeId="urn:microsoft.com/office/officeart/2005/8/layout/hList1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zh-TW" altLang="en-US"/>
        </a:p>
      </dgm:t>
    </dgm:pt>
    <dgm:pt modelId="{8B71425A-05E5-4C0E-8207-34A801D99190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C4976D4-2BCA-450A-918B-A028DE4A46B2}" type="parTrans" cxnId="{752D4535-C83C-42EF-BC42-E75C2ECD3ECD}">
      <dgm:prSet/>
      <dgm:spPr/>
      <dgm:t>
        <a:bodyPr/>
        <a:lstStyle/>
        <a:p>
          <a:endParaRPr lang="zh-TW" altLang="en-US"/>
        </a:p>
      </dgm:t>
    </dgm:pt>
    <dgm:pt modelId="{D6D0C15F-C279-4A76-BA8C-CAAC54D92769}" type="sibTrans" cxnId="{752D4535-C83C-42EF-BC42-E75C2ECD3ECD}">
      <dgm:prSet/>
      <dgm:spPr/>
      <dgm:t>
        <a:bodyPr/>
        <a:lstStyle/>
        <a:p>
          <a:endParaRPr lang="zh-TW" altLang="en-US"/>
        </a:p>
      </dgm:t>
    </dgm:pt>
    <dgm:pt modelId="{18ACED80-EBE4-4B16-8A62-6999E83CC1E3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先忽略其符號，將數字的部分轉成二進位數值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D21347E6-7F13-4FC3-AE70-ADAD6788F646}" type="parTrans" cxnId="{A64E2748-FBEF-4940-9BAE-45ADD1680194}">
      <dgm:prSet/>
      <dgm:spPr/>
      <dgm:t>
        <a:bodyPr/>
        <a:lstStyle/>
        <a:p>
          <a:endParaRPr lang="zh-TW" altLang="en-US"/>
        </a:p>
      </dgm:t>
    </dgm:pt>
    <dgm:pt modelId="{3FF1DF9D-0B00-44EE-9FA5-1F7F79D2B568}" type="sibTrans" cxnId="{A64E2748-FBEF-4940-9BAE-45ADD1680194}">
      <dgm:prSet/>
      <dgm:spPr/>
      <dgm:t>
        <a:bodyPr/>
        <a:lstStyle/>
        <a:p>
          <a:endParaRPr lang="zh-TW" altLang="en-US"/>
        </a:p>
      </dgm:t>
    </dgm:pt>
    <dgm:pt modelId="{56468069-4504-4A95-B076-2D99F47D4779}">
      <dgm:prSet/>
      <dgm:spPr/>
      <dgm:t>
        <a:bodyPr/>
        <a:lstStyle/>
        <a:p>
          <a:pPr rtl="0"/>
          <a:r>
            <a:rPr lang="zh-TW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b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endParaRPr lang="zh-TW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58E70A8F-E6FA-4B6F-BBE1-9266A5B3A1F5}" type="parTrans" cxnId="{56762D10-138F-4495-ACAE-31FC4876379A}">
      <dgm:prSet/>
      <dgm:spPr/>
      <dgm:t>
        <a:bodyPr/>
        <a:lstStyle/>
        <a:p>
          <a:endParaRPr lang="zh-TW" altLang="en-US"/>
        </a:p>
      </dgm:t>
    </dgm:pt>
    <dgm:pt modelId="{CE5AAF04-EBAA-4B85-97C3-17410A4D7281}" type="sibTrans" cxnId="{56762D10-138F-4495-ACAE-31FC4876379A}">
      <dgm:prSet/>
      <dgm:spPr/>
      <dgm:t>
        <a:bodyPr/>
        <a:lstStyle/>
        <a:p>
          <a:endParaRPr lang="zh-TW" altLang="en-US"/>
        </a:p>
      </dgm:t>
    </dgm:pt>
    <dgm:pt modelId="{02B33786-8878-4CE0-A4A9-B39746E49E9D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若二進位數值超過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n-1</a:t>
          </a: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個位元，則為</a:t>
          </a:r>
          <a:r>
            <a:rPr lang="zh-TW" b="1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溢位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(overflow)</a:t>
          </a: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，無法進行轉換；否則在它的左邊補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0</a:t>
          </a: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，直到共有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</a:t>
          </a: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個位元為止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903F1FDF-FFDF-4B0C-8022-61558AFB875E}" type="parTrans" cxnId="{414F49B6-9C28-4C75-BB95-CA24DD749A3C}">
      <dgm:prSet/>
      <dgm:spPr/>
      <dgm:t>
        <a:bodyPr/>
        <a:lstStyle/>
        <a:p>
          <a:endParaRPr lang="zh-TW" altLang="en-US"/>
        </a:p>
      </dgm:t>
    </dgm:pt>
    <dgm:pt modelId="{82C16872-C033-444D-AC77-BFE4BAE97796}" type="sibTrans" cxnId="{414F49B6-9C28-4C75-BB95-CA24DD749A3C}">
      <dgm:prSet/>
      <dgm:spPr/>
      <dgm:t>
        <a:bodyPr/>
        <a:lstStyle/>
        <a:p>
          <a:endParaRPr lang="zh-TW" altLang="en-US"/>
        </a:p>
      </dgm:t>
    </dgm:pt>
    <dgm:pt modelId="{7D1ADC97-DBA2-4195-8B80-78F9E0638B8E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3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ED601CB5-C708-49E5-99D4-752FDD51AEC5}" type="parTrans" cxnId="{CB108DF4-CF4C-4D13-A034-E2C72F1F4312}">
      <dgm:prSet/>
      <dgm:spPr/>
      <dgm:t>
        <a:bodyPr/>
        <a:lstStyle/>
        <a:p>
          <a:endParaRPr lang="zh-TW" altLang="en-US"/>
        </a:p>
      </dgm:t>
    </dgm:pt>
    <dgm:pt modelId="{EBBADB12-892C-4432-BB00-06CC4ECAABA9}" type="sibTrans" cxnId="{CB108DF4-CF4C-4D13-A034-E2C72F1F4312}">
      <dgm:prSet/>
      <dgm:spPr/>
      <dgm:t>
        <a:bodyPr/>
        <a:lstStyle/>
        <a:p>
          <a:endParaRPr lang="zh-TW" altLang="en-US"/>
        </a:p>
      </dgm:t>
    </dgm:pt>
    <dgm:pt modelId="{47268886-C0BB-4466-89EB-FFAB0DA5127F}">
      <dgm:prSet/>
      <dgm:spPr/>
      <dgm:t>
        <a:bodyPr/>
        <a:lstStyle/>
        <a:p>
          <a:pPr rtl="0"/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若所要轉換的數為正數或零，則步驟</a:t>
          </a:r>
          <a:r>
            <a:rPr 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所得數值即為所求；若為負數，則將每個位元做補數轉換</a:t>
          </a:r>
          <a: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b="1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原</a:t>
          </a:r>
          <a:r>
            <a:rPr lang="en-US" b="1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0</a:t>
          </a:r>
          <a:r>
            <a:rPr lang="zh-TW" b="1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轉</a:t>
          </a:r>
          <a:r>
            <a:rPr lang="en-US" b="1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1</a:t>
          </a:r>
          <a:r>
            <a:rPr lang="zh-TW" b="1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；原</a:t>
          </a:r>
          <a:r>
            <a:rPr lang="en-US" b="1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1</a:t>
          </a:r>
          <a:r>
            <a:rPr lang="zh-TW" b="1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轉</a:t>
          </a:r>
          <a:r>
            <a:rPr lang="en-US" b="1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0</a:t>
          </a:r>
          <a:r>
            <a:rPr lang="en-US" altLang="zh-TW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r>
            <a:rPr lang="zh-TW" altLang="en-US" b="1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zh-TW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gm:t>
    </dgm:pt>
    <dgm:pt modelId="{2A18312B-2A22-4497-87C1-78982B7D3117}" type="parTrans" cxnId="{74641B2A-0680-4764-83E8-2B234F5880CD}">
      <dgm:prSet/>
      <dgm:spPr/>
      <dgm:t>
        <a:bodyPr/>
        <a:lstStyle/>
        <a:p>
          <a:endParaRPr lang="zh-TW" altLang="en-US"/>
        </a:p>
      </dgm:t>
    </dgm:pt>
    <dgm:pt modelId="{832DEE0D-33F7-4BEE-ABBC-857F172595EC}" type="sibTrans" cxnId="{74641B2A-0680-4764-83E8-2B234F5880CD}">
      <dgm:prSet/>
      <dgm:spPr/>
      <dgm:t>
        <a:bodyPr/>
        <a:lstStyle/>
        <a:p>
          <a:endParaRPr lang="zh-TW" altLang="en-US"/>
        </a:p>
      </dgm:t>
    </dgm:pt>
    <dgm:pt modelId="{216C04AB-F134-4D3B-8C17-E4D4C79993FF}" type="pres">
      <dgm:prSet presAssocID="{F425A2C8-E5B4-4366-A721-113A4F1CAD19}" presName="Name0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zh-TW" altLang="en-US"/>
        </a:p>
      </dgm:t>
    </dgm:pt>
    <dgm:pt modelId="{0EACB752-C502-4BB7-99DE-69DD69E3E045}" type="pres">
      <dgm:prSet presAssocID="{8B71425A-05E5-4C0E-8207-34A801D99190}" presName="composite" presStyleCnt="0"/>
      <dgm:spPr/>
    </dgm:pt>
    <dgm:pt modelId="{33504D0C-D813-4956-B670-5E028C0F2371}" type="pres">
      <dgm:prSet presAssocID="{8B71425A-05E5-4C0E-8207-34A801D99190}" presName="parTx" presStyleLbl="alignNode1" presStyleIdx="0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E85F3BC7-8FC2-4F1D-8905-5E11647B4057}" type="pres">
      <dgm:prSet presAssocID="{8B71425A-05E5-4C0E-8207-34A801D99190}" presName="desTx" presStyleLbl="alignAccFollowNode1" presStyleIdx="0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F30BCED7-00FB-4895-B55F-36F7D1C2846B}" type="pres">
      <dgm:prSet presAssocID="{D6D0C15F-C279-4A76-BA8C-CAAC54D92769}" presName="space" presStyleCnt="0"/>
      <dgm:spPr/>
    </dgm:pt>
    <dgm:pt modelId="{DD201F49-339B-4743-AA3F-F205E2477490}" type="pres">
      <dgm:prSet presAssocID="{56468069-4504-4A95-B076-2D99F47D4779}" presName="composite" presStyleCnt="0"/>
      <dgm:spPr/>
    </dgm:pt>
    <dgm:pt modelId="{7E6A291D-BC87-427E-B90D-E42368644A9D}" type="pres">
      <dgm:prSet presAssocID="{56468069-4504-4A95-B076-2D99F47D4779}" presName="parTx" presStyleLbl="alignNode1" presStyleIdx="1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10C44FB-D5E0-4A17-B5EC-867B06ACAA58}" type="pres">
      <dgm:prSet presAssocID="{56468069-4504-4A95-B076-2D99F47D4779}" presName="desTx" presStyleLbl="alignAccFollowNode1" presStyleIdx="1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0AC6E462-4060-4758-8A7B-2CE97508C7B8}" type="pres">
      <dgm:prSet presAssocID="{CE5AAF04-EBAA-4B85-97C3-17410A4D7281}" presName="space" presStyleCnt="0"/>
      <dgm:spPr/>
    </dgm:pt>
    <dgm:pt modelId="{D59909E3-3E72-43D0-AF11-8D71BECBC51F}" type="pres">
      <dgm:prSet presAssocID="{7D1ADC97-DBA2-4195-8B80-78F9E0638B8E}" presName="composite" presStyleCnt="0"/>
      <dgm:spPr/>
    </dgm:pt>
    <dgm:pt modelId="{E2CCF20D-F3E3-44FA-A585-6CE00B557B1E}" type="pres">
      <dgm:prSet presAssocID="{7D1ADC97-DBA2-4195-8B80-78F9E0638B8E}" presName="parTx" presStyleLbl="alignNode1" presStyleIdx="2" presStyleCnt="3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zh-TW" altLang="en-US"/>
        </a:p>
      </dgm:t>
    </dgm:pt>
    <dgm:pt modelId="{C1C594F2-64A7-495B-AF38-C5AE31E76E69}" type="pres">
      <dgm:prSet presAssocID="{7D1ADC97-DBA2-4195-8B80-78F9E0638B8E}" presName="desTx" presStyleLbl="alignAccFollowNode1" presStyleIdx="2" presStyleCnt="3">
        <dgm:presLayoutVars>
          <dgm:bulletEnabled val="1"/>
        </dgm:presLayoutVars>
      </dgm:prSet>
      <dgm:spPr/>
      <dgm:t>
        <a:bodyPr/>
        <a:lstStyle/>
        <a:p>
          <a:endParaRPr lang="zh-TW" altLang="en-US"/>
        </a:p>
      </dgm:t>
    </dgm:pt>
  </dgm:ptLst>
  <dgm:cxnLst>
    <dgm:cxn modelId="{9389C853-DCCA-45CC-A4C3-B761545F4C90}" type="presOf" srcId="{02B33786-8878-4CE0-A4A9-B39746E49E9D}" destId="{C10C44FB-D5E0-4A17-B5EC-867B06ACAA58}" srcOrd="0" destOrd="0" presId="urn:microsoft.com/office/officeart/2005/8/layout/hList1"/>
    <dgm:cxn modelId="{67DD24BB-F85E-48BA-9887-09F1C7A45396}" type="presOf" srcId="{18ACED80-EBE4-4B16-8A62-6999E83CC1E3}" destId="{E85F3BC7-8FC2-4F1D-8905-5E11647B4057}" srcOrd="0" destOrd="0" presId="urn:microsoft.com/office/officeart/2005/8/layout/hList1"/>
    <dgm:cxn modelId="{414F49B6-9C28-4C75-BB95-CA24DD749A3C}" srcId="{56468069-4504-4A95-B076-2D99F47D4779}" destId="{02B33786-8878-4CE0-A4A9-B39746E49E9D}" srcOrd="0" destOrd="0" parTransId="{903F1FDF-FFDF-4B0C-8022-61558AFB875E}" sibTransId="{82C16872-C033-444D-AC77-BFE4BAE97796}"/>
    <dgm:cxn modelId="{15931814-30E8-484D-B12A-BAB43A0FD6BC}" type="presOf" srcId="{56468069-4504-4A95-B076-2D99F47D4779}" destId="{7E6A291D-BC87-427E-B90D-E42368644A9D}" srcOrd="0" destOrd="0" presId="urn:microsoft.com/office/officeart/2005/8/layout/hList1"/>
    <dgm:cxn modelId="{A64E2748-FBEF-4940-9BAE-45ADD1680194}" srcId="{8B71425A-05E5-4C0E-8207-34A801D99190}" destId="{18ACED80-EBE4-4B16-8A62-6999E83CC1E3}" srcOrd="0" destOrd="0" parTransId="{D21347E6-7F13-4FC3-AE70-ADAD6788F646}" sibTransId="{3FF1DF9D-0B00-44EE-9FA5-1F7F79D2B568}"/>
    <dgm:cxn modelId="{56762D10-138F-4495-ACAE-31FC4876379A}" srcId="{F425A2C8-E5B4-4366-A721-113A4F1CAD19}" destId="{56468069-4504-4A95-B076-2D99F47D4779}" srcOrd="1" destOrd="0" parTransId="{58E70A8F-E6FA-4B6F-BBE1-9266A5B3A1F5}" sibTransId="{CE5AAF04-EBAA-4B85-97C3-17410A4D7281}"/>
    <dgm:cxn modelId="{68B2E7FC-39AA-40F9-914A-6C20E1B2DF5B}" type="presOf" srcId="{47268886-C0BB-4466-89EB-FFAB0DA5127F}" destId="{C1C594F2-64A7-495B-AF38-C5AE31E76E69}" srcOrd="0" destOrd="0" presId="urn:microsoft.com/office/officeart/2005/8/layout/hList1"/>
    <dgm:cxn modelId="{74641B2A-0680-4764-83E8-2B234F5880CD}" srcId="{7D1ADC97-DBA2-4195-8B80-78F9E0638B8E}" destId="{47268886-C0BB-4466-89EB-FFAB0DA5127F}" srcOrd="0" destOrd="0" parTransId="{2A18312B-2A22-4497-87C1-78982B7D3117}" sibTransId="{832DEE0D-33F7-4BEE-ABBC-857F172595EC}"/>
    <dgm:cxn modelId="{752D4535-C83C-42EF-BC42-E75C2ECD3ECD}" srcId="{F425A2C8-E5B4-4366-A721-113A4F1CAD19}" destId="{8B71425A-05E5-4C0E-8207-34A801D99190}" srcOrd="0" destOrd="0" parTransId="{5C4976D4-2BCA-450A-918B-A028DE4A46B2}" sibTransId="{D6D0C15F-C279-4A76-BA8C-CAAC54D92769}"/>
    <dgm:cxn modelId="{947D37A9-9452-4A16-BEB2-536D578563B7}" type="presOf" srcId="{7D1ADC97-DBA2-4195-8B80-78F9E0638B8E}" destId="{E2CCF20D-F3E3-44FA-A585-6CE00B557B1E}" srcOrd="0" destOrd="0" presId="urn:microsoft.com/office/officeart/2005/8/layout/hList1"/>
    <dgm:cxn modelId="{28FACB8F-CB06-470C-B38A-88ED080E9102}" type="presOf" srcId="{F425A2C8-E5B4-4366-A721-113A4F1CAD19}" destId="{216C04AB-F134-4D3B-8C17-E4D4C79993FF}" srcOrd="0" destOrd="0" presId="urn:microsoft.com/office/officeart/2005/8/layout/hList1"/>
    <dgm:cxn modelId="{CB108DF4-CF4C-4D13-A034-E2C72F1F4312}" srcId="{F425A2C8-E5B4-4366-A721-113A4F1CAD19}" destId="{7D1ADC97-DBA2-4195-8B80-78F9E0638B8E}" srcOrd="2" destOrd="0" parTransId="{ED601CB5-C708-49E5-99D4-752FDD51AEC5}" sibTransId="{EBBADB12-892C-4432-BB00-06CC4ECAABA9}"/>
    <dgm:cxn modelId="{4C3BED98-8222-471A-AD88-41BBFC3AA053}" type="presOf" srcId="{8B71425A-05E5-4C0E-8207-34A801D99190}" destId="{33504D0C-D813-4956-B670-5E028C0F2371}" srcOrd="0" destOrd="0" presId="urn:microsoft.com/office/officeart/2005/8/layout/hList1"/>
    <dgm:cxn modelId="{104E99A0-2167-4959-9F2A-1896EDDDDD54}" type="presParOf" srcId="{216C04AB-F134-4D3B-8C17-E4D4C79993FF}" destId="{0EACB752-C502-4BB7-99DE-69DD69E3E045}" srcOrd="0" destOrd="0" presId="urn:microsoft.com/office/officeart/2005/8/layout/hList1"/>
    <dgm:cxn modelId="{06FD24E6-7F97-4DA9-92E6-E59D4EA32CCF}" type="presParOf" srcId="{0EACB752-C502-4BB7-99DE-69DD69E3E045}" destId="{33504D0C-D813-4956-B670-5E028C0F2371}" srcOrd="0" destOrd="0" presId="urn:microsoft.com/office/officeart/2005/8/layout/hList1"/>
    <dgm:cxn modelId="{6CCB5A4B-9C6B-4721-A0F9-77F33DC0469F}" type="presParOf" srcId="{0EACB752-C502-4BB7-99DE-69DD69E3E045}" destId="{E85F3BC7-8FC2-4F1D-8905-5E11647B4057}" srcOrd="1" destOrd="0" presId="urn:microsoft.com/office/officeart/2005/8/layout/hList1"/>
    <dgm:cxn modelId="{D954461C-B172-416F-B4EE-69BB007F7D3C}" type="presParOf" srcId="{216C04AB-F134-4D3B-8C17-E4D4C79993FF}" destId="{F30BCED7-00FB-4895-B55F-36F7D1C2846B}" srcOrd="1" destOrd="0" presId="urn:microsoft.com/office/officeart/2005/8/layout/hList1"/>
    <dgm:cxn modelId="{C7AAE822-046C-4FBD-A6AC-A192EEA848E9}" type="presParOf" srcId="{216C04AB-F134-4D3B-8C17-E4D4C79993FF}" destId="{DD201F49-339B-4743-AA3F-F205E2477490}" srcOrd="2" destOrd="0" presId="urn:microsoft.com/office/officeart/2005/8/layout/hList1"/>
    <dgm:cxn modelId="{86941B54-0BBE-44A4-860B-C7D50B6EB53D}" type="presParOf" srcId="{DD201F49-339B-4743-AA3F-F205E2477490}" destId="{7E6A291D-BC87-427E-B90D-E42368644A9D}" srcOrd="0" destOrd="0" presId="urn:microsoft.com/office/officeart/2005/8/layout/hList1"/>
    <dgm:cxn modelId="{EFC1427E-813A-4645-992B-EDEE3EE09F1A}" type="presParOf" srcId="{DD201F49-339B-4743-AA3F-F205E2477490}" destId="{C10C44FB-D5E0-4A17-B5EC-867B06ACAA58}" srcOrd="1" destOrd="0" presId="urn:microsoft.com/office/officeart/2005/8/layout/hList1"/>
    <dgm:cxn modelId="{90C3AAE6-CB33-48A5-8A16-7C8679B202B2}" type="presParOf" srcId="{216C04AB-F134-4D3B-8C17-E4D4C79993FF}" destId="{0AC6E462-4060-4758-8A7B-2CE97508C7B8}" srcOrd="3" destOrd="0" presId="urn:microsoft.com/office/officeart/2005/8/layout/hList1"/>
    <dgm:cxn modelId="{94D4B66C-0FC5-44BB-AF66-5AC006CEC943}" type="presParOf" srcId="{216C04AB-F134-4D3B-8C17-E4D4C79993FF}" destId="{D59909E3-3E72-43D0-AF11-8D71BECBC51F}" srcOrd="4" destOrd="0" presId="urn:microsoft.com/office/officeart/2005/8/layout/hList1"/>
    <dgm:cxn modelId="{9B48767B-9E72-451A-B9C6-70B44A181271}" type="presParOf" srcId="{D59909E3-3E72-43D0-AF11-8D71BECBC51F}" destId="{E2CCF20D-F3E3-44FA-A585-6CE00B557B1E}" srcOrd="0" destOrd="0" presId="urn:microsoft.com/office/officeart/2005/8/layout/hList1"/>
    <dgm:cxn modelId="{1B6ACEF3-6A4D-495A-B770-D27874E8ED97}" type="presParOf" srcId="{D59909E3-3E72-43D0-AF11-8D71BECBC51F}" destId="{C1C594F2-64A7-495B-AF38-C5AE31E76E69}" srcOrd="1" destOrd="0" presId="urn:microsoft.com/office/officeart/2005/8/layout/h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CB50FB8-7382-4BB3-A91C-303FBBF60DD6}">
      <dsp:nvSpPr>
        <dsp:cNvPr id="0" name=""/>
        <dsp:cNvSpPr/>
      </dsp:nvSpPr>
      <dsp:spPr>
        <a:xfrm>
          <a:off x="932232" y="970774"/>
          <a:ext cx="2250335" cy="2250335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46990" tIns="46990" rIns="46990" bIns="46990" numCol="1" spcCol="1270" anchor="ctr" anchorCtr="0">
          <a:noAutofit/>
        </a:bodyPr>
        <a:lstStyle/>
        <a:p>
          <a:pPr lvl="0" algn="ctr" defTabSz="1644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7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資料</a:t>
          </a:r>
          <a:r>
            <a:rPr lang="en-US" altLang="zh-TW" sz="37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altLang="zh-TW" sz="37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sz="37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型態</a:t>
          </a:r>
          <a:endParaRPr lang="zh-TW" sz="37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261786" y="1300328"/>
        <a:ext cx="1591227" cy="1591227"/>
      </dsp:txXfrm>
    </dsp:sp>
    <dsp:sp modelId="{29AA7534-22CC-4DD4-8B11-8BF0547CEAAB}">
      <dsp:nvSpPr>
        <dsp:cNvPr id="0" name=""/>
        <dsp:cNvSpPr/>
      </dsp:nvSpPr>
      <dsp:spPr>
        <a:xfrm>
          <a:off x="1494816" y="69428"/>
          <a:ext cx="1125167" cy="1125167"/>
        </a:xfrm>
        <a:prstGeom prst="ellipse">
          <a:avLst/>
        </a:prstGeom>
        <a:solidFill>
          <a:schemeClr val="accent3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數字</a:t>
          </a:r>
          <a:endParaRPr lang="zh-TW" sz="18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659593" y="234205"/>
        <a:ext cx="795613" cy="795613"/>
      </dsp:txXfrm>
    </dsp:sp>
    <dsp:sp modelId="{49BB3CFA-F88C-4D18-8AAC-AC9AF5D85162}">
      <dsp:nvSpPr>
        <dsp:cNvPr id="0" name=""/>
        <dsp:cNvSpPr/>
      </dsp:nvSpPr>
      <dsp:spPr>
        <a:xfrm>
          <a:off x="2887096" y="1080978"/>
          <a:ext cx="1125167" cy="1125167"/>
        </a:xfrm>
        <a:prstGeom prst="ellipse">
          <a:avLst/>
        </a:prstGeom>
        <a:solidFill>
          <a:schemeClr val="accent4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文字</a:t>
          </a:r>
          <a:endParaRPr 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051873" y="1245755"/>
        <a:ext cx="795613" cy="795613"/>
      </dsp:txXfrm>
    </dsp:sp>
    <dsp:sp modelId="{FE0591A8-A849-4937-8D3D-EE2A69DA7808}">
      <dsp:nvSpPr>
        <dsp:cNvPr id="0" name=""/>
        <dsp:cNvSpPr/>
      </dsp:nvSpPr>
      <dsp:spPr>
        <a:xfrm>
          <a:off x="2355292" y="2717702"/>
          <a:ext cx="1125167" cy="1125167"/>
        </a:xfrm>
        <a:prstGeom prst="ellipse">
          <a:avLst/>
        </a:prstGeom>
        <a:solidFill>
          <a:schemeClr val="accent5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語音、音樂</a:t>
          </a:r>
          <a:endParaRPr 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520069" y="2882479"/>
        <a:ext cx="795613" cy="795613"/>
      </dsp:txXfrm>
    </dsp:sp>
    <dsp:sp modelId="{D43EFB37-EFB5-4524-B374-17BDD827DAB5}">
      <dsp:nvSpPr>
        <dsp:cNvPr id="0" name=""/>
        <dsp:cNvSpPr/>
      </dsp:nvSpPr>
      <dsp:spPr>
        <a:xfrm>
          <a:off x="634339" y="2717702"/>
          <a:ext cx="1125167" cy="1125167"/>
        </a:xfrm>
        <a:prstGeom prst="ellipse">
          <a:avLst/>
        </a:prstGeom>
        <a:solidFill>
          <a:schemeClr val="accent6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圖形、影像</a:t>
          </a:r>
          <a:endParaRPr 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799116" y="2882479"/>
        <a:ext cx="795613" cy="795613"/>
      </dsp:txXfrm>
    </dsp:sp>
    <dsp:sp modelId="{5A8FDBC8-9828-4543-8B48-BE7D17371874}">
      <dsp:nvSpPr>
        <dsp:cNvPr id="0" name=""/>
        <dsp:cNvSpPr/>
      </dsp:nvSpPr>
      <dsp:spPr>
        <a:xfrm>
          <a:off x="102536" y="1080978"/>
          <a:ext cx="1125167" cy="1125167"/>
        </a:xfrm>
        <a:prstGeom prst="ellipse">
          <a:avLst/>
        </a:prstGeom>
        <a:solidFill>
          <a:schemeClr val="accent2">
            <a:alpha val="5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tx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影片及動畫</a:t>
          </a:r>
          <a:endParaRPr 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67313" y="1245755"/>
        <a:ext cx="795613" cy="79561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5FD44-6A58-4B2F-BB43-F19CF322C30C}">
      <dsp:nvSpPr>
        <dsp:cNvPr id="0" name=""/>
        <dsp:cNvSpPr/>
      </dsp:nvSpPr>
      <dsp:spPr>
        <a:xfrm>
          <a:off x="4018" y="617"/>
          <a:ext cx="8221563" cy="6202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７</a:t>
          </a:r>
          <a:endParaRPr lang="zh-TW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184" y="18783"/>
        <a:ext cx="8185231" cy="583893"/>
      </dsp:txXfrm>
    </dsp:sp>
    <dsp:sp modelId="{7435A3FD-31E5-411C-9866-A88359BC06EC}">
      <dsp:nvSpPr>
        <dsp:cNvPr id="0" name=""/>
        <dsp:cNvSpPr/>
      </dsp:nvSpPr>
      <dsp:spPr>
        <a:xfrm>
          <a:off x="4018" y="819317"/>
          <a:ext cx="8221563" cy="6202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41</a:t>
          </a:r>
          <a:r>
            <a:rPr lang="zh-TW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的一補數表示法為何？</a:t>
          </a:r>
          <a:endParaRPr lang="zh-TW" sz="2000" kern="12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184" y="837483"/>
        <a:ext cx="8185231" cy="58389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5FD44-6A58-4B2F-BB43-F19CF322C30C}">
      <dsp:nvSpPr>
        <dsp:cNvPr id="0" name=""/>
        <dsp:cNvSpPr/>
      </dsp:nvSpPr>
      <dsp:spPr>
        <a:xfrm>
          <a:off x="4018" y="617"/>
          <a:ext cx="8221563" cy="6202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８</a:t>
          </a:r>
          <a:endParaRPr lang="zh-TW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184" y="18783"/>
        <a:ext cx="8185231" cy="583893"/>
      </dsp:txXfrm>
    </dsp:sp>
    <dsp:sp modelId="{7435A3FD-31E5-411C-9866-A88359BC06EC}">
      <dsp:nvSpPr>
        <dsp:cNvPr id="0" name=""/>
        <dsp:cNvSpPr/>
      </dsp:nvSpPr>
      <dsp:spPr>
        <a:xfrm>
          <a:off x="4018" y="819317"/>
          <a:ext cx="8221563" cy="6202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-41</a:t>
          </a:r>
          <a:r>
            <a:rPr lang="zh-TW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的一補數表示法為何？</a:t>
          </a:r>
          <a:endParaRPr lang="zh-TW" sz="2000" kern="12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184" y="837483"/>
        <a:ext cx="8185231" cy="58389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5FD44-6A58-4B2F-BB43-F19CF322C30C}">
      <dsp:nvSpPr>
        <dsp:cNvPr id="0" name=""/>
        <dsp:cNvSpPr/>
      </dsp:nvSpPr>
      <dsp:spPr>
        <a:xfrm>
          <a:off x="4018" y="617"/>
          <a:ext cx="8221563" cy="6202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９</a:t>
          </a:r>
          <a:endParaRPr lang="zh-TW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184" y="18783"/>
        <a:ext cx="8185231" cy="583893"/>
      </dsp:txXfrm>
    </dsp:sp>
    <dsp:sp modelId="{7435A3FD-31E5-411C-9866-A88359BC06EC}">
      <dsp:nvSpPr>
        <dsp:cNvPr id="0" name=""/>
        <dsp:cNvSpPr/>
      </dsp:nvSpPr>
      <dsp:spPr>
        <a:xfrm>
          <a:off x="4018" y="819317"/>
          <a:ext cx="8221563" cy="6202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一補數「</a:t>
          </a:r>
          <a:r>
            <a:rPr lang="en-US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11010110</a:t>
          </a:r>
          <a:r>
            <a:rPr lang="zh-TW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」所表示的值為多少？</a:t>
          </a:r>
          <a:endParaRPr lang="zh-TW" sz="2000" kern="12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184" y="837483"/>
        <a:ext cx="8185231" cy="58389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04D0C-D813-4956-B670-5E028C0F2371}">
      <dsp:nvSpPr>
        <dsp:cNvPr id="0" name=""/>
        <dsp:cNvSpPr/>
      </dsp:nvSpPr>
      <dsp:spPr>
        <a:xfrm>
          <a:off x="2571" y="48186"/>
          <a:ext cx="2507456" cy="4896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7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sz="17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</a:t>
          </a:r>
          <a:endParaRPr lang="zh-TW" sz="17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571" y="48186"/>
        <a:ext cx="2507456" cy="489600"/>
      </dsp:txXfrm>
    </dsp:sp>
    <dsp:sp modelId="{E85F3BC7-8FC2-4F1D-8905-5E11647B4057}">
      <dsp:nvSpPr>
        <dsp:cNvPr id="0" name=""/>
        <dsp:cNvSpPr/>
      </dsp:nvSpPr>
      <dsp:spPr>
        <a:xfrm>
          <a:off x="2571" y="537786"/>
          <a:ext cx="2507456" cy="2921279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7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先忽略其符號，將數字的部分轉成二進位數值</a:t>
          </a:r>
          <a:r>
            <a:rPr lang="zh-TW" altLang="en-US" sz="17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zh-TW" sz="17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571" y="537786"/>
        <a:ext cx="2507456" cy="2921279"/>
      </dsp:txXfrm>
    </dsp:sp>
    <dsp:sp modelId="{7E6A291D-BC87-427E-B90D-E42368644A9D}">
      <dsp:nvSpPr>
        <dsp:cNvPr id="0" name=""/>
        <dsp:cNvSpPr/>
      </dsp:nvSpPr>
      <dsp:spPr>
        <a:xfrm>
          <a:off x="2861071" y="48186"/>
          <a:ext cx="2507456" cy="489600"/>
        </a:xfrm>
        <a:prstGeom prst="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7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sz="17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endParaRPr lang="zh-TW" sz="17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861071" y="48186"/>
        <a:ext cx="2507456" cy="489600"/>
      </dsp:txXfrm>
    </dsp:sp>
    <dsp:sp modelId="{C10C44FB-D5E0-4A17-B5EC-867B06ACAA58}">
      <dsp:nvSpPr>
        <dsp:cNvPr id="0" name=""/>
        <dsp:cNvSpPr/>
      </dsp:nvSpPr>
      <dsp:spPr>
        <a:xfrm>
          <a:off x="2861071" y="537786"/>
          <a:ext cx="2507456" cy="2921279"/>
        </a:xfrm>
        <a:prstGeom prst="rect">
          <a:avLst/>
        </a:prstGeom>
        <a:solidFill>
          <a:schemeClr val="accent4">
            <a:tint val="40000"/>
            <a:alpha val="90000"/>
            <a:hueOff val="-1972853"/>
            <a:satOff val="11079"/>
            <a:lumOff val="704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972853"/>
              <a:satOff val="11079"/>
              <a:lumOff val="7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7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若二進位數值超過</a:t>
          </a:r>
          <a:r>
            <a:rPr lang="en-US" sz="17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n-1</a:t>
          </a:r>
          <a:r>
            <a:rPr lang="zh-TW" sz="17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個位元，則為</a:t>
          </a:r>
          <a:r>
            <a:rPr lang="zh-TW" sz="1700" b="1" kern="1200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溢位</a:t>
          </a:r>
          <a:r>
            <a:rPr lang="en-US" sz="17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(overflow)</a:t>
          </a:r>
          <a:r>
            <a:rPr lang="zh-TW" sz="17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，無法進行轉換；否則在它的左邊補</a:t>
          </a:r>
          <a:r>
            <a:rPr lang="en-US" sz="17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0</a:t>
          </a:r>
          <a:r>
            <a:rPr lang="zh-TW" sz="17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，直到共有</a:t>
          </a:r>
          <a:r>
            <a:rPr lang="en-US" sz="17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</a:t>
          </a:r>
          <a:r>
            <a:rPr lang="zh-TW" sz="17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個位元為止</a:t>
          </a:r>
          <a:r>
            <a:rPr lang="zh-TW" altLang="en-US" sz="17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zh-TW" sz="17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861071" y="537786"/>
        <a:ext cx="2507456" cy="2921279"/>
      </dsp:txXfrm>
    </dsp:sp>
    <dsp:sp modelId="{E2CCF20D-F3E3-44FA-A585-6CE00B557B1E}">
      <dsp:nvSpPr>
        <dsp:cNvPr id="0" name=""/>
        <dsp:cNvSpPr/>
      </dsp:nvSpPr>
      <dsp:spPr>
        <a:xfrm>
          <a:off x="5719571" y="48186"/>
          <a:ext cx="2507456" cy="489600"/>
        </a:xfrm>
        <a:prstGeom prst="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69088" rIns="120904" bIns="69088" numCol="1" spcCol="1270" anchor="ctr" anchorCtr="0">
          <a:noAutofit/>
        </a:bodyPr>
        <a:lstStyle/>
        <a:p>
          <a:pPr lvl="0" algn="ctr" defTabSz="7556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7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sz="17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3</a:t>
          </a:r>
          <a:endParaRPr lang="zh-TW" sz="17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719571" y="48186"/>
        <a:ext cx="2507456" cy="489600"/>
      </dsp:txXfrm>
    </dsp:sp>
    <dsp:sp modelId="{C1C594F2-64A7-495B-AF38-C5AE31E76E69}">
      <dsp:nvSpPr>
        <dsp:cNvPr id="0" name=""/>
        <dsp:cNvSpPr/>
      </dsp:nvSpPr>
      <dsp:spPr>
        <a:xfrm>
          <a:off x="5719571" y="537786"/>
          <a:ext cx="2507456" cy="2921279"/>
        </a:xfrm>
        <a:prstGeom prst="rect">
          <a:avLst/>
        </a:prstGeom>
        <a:solidFill>
          <a:schemeClr val="accent4">
            <a:tint val="40000"/>
            <a:alpha val="90000"/>
            <a:hueOff val="-3945706"/>
            <a:satOff val="22157"/>
            <a:lumOff val="1408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945706"/>
              <a:satOff val="22157"/>
              <a:lumOff val="14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0678" tIns="90678" rIns="120904" bIns="136017" numCol="1" spcCol="1270" anchor="t" anchorCtr="0">
          <a:noAutofit/>
        </a:bodyPr>
        <a:lstStyle/>
        <a:p>
          <a:pPr marL="171450" lvl="1" indent="-171450" algn="l" defTabSz="7556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7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若要轉換數為正數或零，則步驟</a:t>
          </a:r>
          <a:r>
            <a:rPr lang="en-US" sz="17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zh-TW" sz="17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所得數值即為所求；若為負數，</a:t>
          </a:r>
          <a:r>
            <a:rPr lang="zh-TW" altLang="en-US" sz="17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則最右邊的那些</a:t>
          </a:r>
          <a:r>
            <a:rPr lang="en-US" altLang="zh-TW" sz="17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0</a:t>
          </a:r>
          <a:r>
            <a:rPr lang="zh-TW" altLang="en-US" sz="17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及最右邊的第一個</a:t>
          </a:r>
          <a:r>
            <a:rPr lang="en-US" altLang="zh-TW" sz="17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</a:t>
          </a:r>
          <a:r>
            <a:rPr lang="zh-TW" altLang="en-US" sz="17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保持不變，將其餘位元做</a:t>
          </a:r>
          <a:r>
            <a:rPr lang="zh-TW" sz="17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補數轉換</a:t>
          </a:r>
          <a:r>
            <a:rPr lang="en-US" altLang="zh-TW" sz="17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sz="1700" b="1" kern="1200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原</a:t>
          </a:r>
          <a:r>
            <a:rPr lang="en-US" sz="1700" b="1" kern="1200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0</a:t>
          </a:r>
          <a:r>
            <a:rPr lang="zh-TW" sz="1700" b="1" kern="1200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轉</a:t>
          </a:r>
          <a:r>
            <a:rPr lang="en-US" sz="1700" b="1" kern="1200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1</a:t>
          </a:r>
          <a:r>
            <a:rPr lang="zh-TW" sz="1700" b="1" kern="1200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；原</a:t>
          </a:r>
          <a:r>
            <a:rPr lang="en-US" sz="1700" b="1" kern="1200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1</a:t>
          </a:r>
          <a:r>
            <a:rPr lang="zh-TW" sz="1700" b="1" kern="1200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轉</a:t>
          </a:r>
          <a:r>
            <a:rPr lang="en-US" sz="1700" b="1" kern="1200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0</a:t>
          </a:r>
          <a:r>
            <a:rPr lang="en-US" altLang="zh-TW" sz="17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r>
            <a:rPr lang="zh-TW" altLang="en-US" sz="17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zh-TW" sz="17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719571" y="537786"/>
        <a:ext cx="2507456" cy="292127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5FD44-6A58-4B2F-BB43-F19CF322C30C}">
      <dsp:nvSpPr>
        <dsp:cNvPr id="0" name=""/>
        <dsp:cNvSpPr/>
      </dsp:nvSpPr>
      <dsp:spPr>
        <a:xfrm>
          <a:off x="4018" y="617"/>
          <a:ext cx="8221563" cy="6202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１０</a:t>
          </a:r>
          <a:endParaRPr lang="zh-TW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184" y="18783"/>
        <a:ext cx="8185231" cy="583893"/>
      </dsp:txXfrm>
    </dsp:sp>
    <dsp:sp modelId="{7435A3FD-31E5-411C-9866-A88359BC06EC}">
      <dsp:nvSpPr>
        <dsp:cNvPr id="0" name=""/>
        <dsp:cNvSpPr/>
      </dsp:nvSpPr>
      <dsp:spPr>
        <a:xfrm>
          <a:off x="4018" y="819317"/>
          <a:ext cx="8221563" cy="6202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40</a:t>
          </a:r>
          <a:r>
            <a:rPr lang="zh-TW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的二補數表示法為何？</a:t>
          </a:r>
          <a:endParaRPr lang="zh-TW" sz="2000" kern="12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184" y="837483"/>
        <a:ext cx="8185231" cy="583893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5FD44-6A58-4B2F-BB43-F19CF322C30C}">
      <dsp:nvSpPr>
        <dsp:cNvPr id="0" name=""/>
        <dsp:cNvSpPr/>
      </dsp:nvSpPr>
      <dsp:spPr>
        <a:xfrm>
          <a:off x="4018" y="617"/>
          <a:ext cx="8221563" cy="6202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１１</a:t>
          </a:r>
          <a:endParaRPr lang="zh-TW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184" y="18783"/>
        <a:ext cx="8185231" cy="583893"/>
      </dsp:txXfrm>
    </dsp:sp>
    <dsp:sp modelId="{7435A3FD-31E5-411C-9866-A88359BC06EC}">
      <dsp:nvSpPr>
        <dsp:cNvPr id="0" name=""/>
        <dsp:cNvSpPr/>
      </dsp:nvSpPr>
      <dsp:spPr>
        <a:xfrm>
          <a:off x="4018" y="819317"/>
          <a:ext cx="8221563" cy="6202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-40</a:t>
          </a:r>
          <a:r>
            <a:rPr lang="zh-TW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的二補數表示法為何？</a:t>
          </a:r>
          <a:endParaRPr lang="zh-TW" sz="2000" kern="12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184" y="837483"/>
        <a:ext cx="8185231" cy="583893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5FD44-6A58-4B2F-BB43-F19CF322C30C}">
      <dsp:nvSpPr>
        <dsp:cNvPr id="0" name=""/>
        <dsp:cNvSpPr/>
      </dsp:nvSpPr>
      <dsp:spPr>
        <a:xfrm>
          <a:off x="4018" y="617"/>
          <a:ext cx="8221563" cy="6202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１２</a:t>
          </a:r>
          <a:endParaRPr lang="zh-TW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184" y="18783"/>
        <a:ext cx="8185231" cy="583893"/>
      </dsp:txXfrm>
    </dsp:sp>
    <dsp:sp modelId="{7435A3FD-31E5-411C-9866-A88359BC06EC}">
      <dsp:nvSpPr>
        <dsp:cNvPr id="0" name=""/>
        <dsp:cNvSpPr/>
      </dsp:nvSpPr>
      <dsp:spPr>
        <a:xfrm>
          <a:off x="4018" y="819317"/>
          <a:ext cx="8221563" cy="6202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二補數「</a:t>
          </a:r>
          <a:r>
            <a:rPr lang="en-US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1101</a:t>
          </a:r>
          <a:r>
            <a:rPr lang="en-US" altLang="zh-TW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1000</a:t>
          </a:r>
          <a:r>
            <a:rPr lang="zh-TW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」所表示的值為多少？</a:t>
          </a:r>
          <a:endParaRPr lang="zh-TW" sz="2000" kern="12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184" y="837483"/>
        <a:ext cx="8185231" cy="583893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5FD44-6A58-4B2F-BB43-F19CF322C30C}">
      <dsp:nvSpPr>
        <dsp:cNvPr id="0" name=""/>
        <dsp:cNvSpPr/>
      </dsp:nvSpPr>
      <dsp:spPr>
        <a:xfrm>
          <a:off x="4018" y="617"/>
          <a:ext cx="8221563" cy="6202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１３</a:t>
          </a:r>
          <a:endParaRPr lang="zh-TW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184" y="18783"/>
        <a:ext cx="8185231" cy="583893"/>
      </dsp:txXfrm>
    </dsp:sp>
    <dsp:sp modelId="{7435A3FD-31E5-411C-9866-A88359BC06EC}">
      <dsp:nvSpPr>
        <dsp:cNvPr id="0" name=""/>
        <dsp:cNvSpPr/>
      </dsp:nvSpPr>
      <dsp:spPr>
        <a:xfrm>
          <a:off x="4018" y="819317"/>
          <a:ext cx="8221563" cy="6202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二補數表示法的兩正數相加</a:t>
          </a:r>
          <a:endParaRPr lang="zh-TW" sz="2000" kern="12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184" y="837483"/>
        <a:ext cx="8185231" cy="583893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5FD44-6A58-4B2F-BB43-F19CF322C30C}">
      <dsp:nvSpPr>
        <dsp:cNvPr id="0" name=""/>
        <dsp:cNvSpPr/>
      </dsp:nvSpPr>
      <dsp:spPr>
        <a:xfrm>
          <a:off x="4018" y="617"/>
          <a:ext cx="8221563" cy="6202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１４</a:t>
          </a:r>
          <a:endParaRPr lang="zh-TW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184" y="18783"/>
        <a:ext cx="8185231" cy="583893"/>
      </dsp:txXfrm>
    </dsp:sp>
    <dsp:sp modelId="{7435A3FD-31E5-411C-9866-A88359BC06EC}">
      <dsp:nvSpPr>
        <dsp:cNvPr id="0" name=""/>
        <dsp:cNvSpPr/>
      </dsp:nvSpPr>
      <dsp:spPr>
        <a:xfrm>
          <a:off x="4018" y="819317"/>
          <a:ext cx="8221563" cy="6202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二補數表示法的一正一負相加，且結果為正</a:t>
          </a:r>
          <a:endParaRPr lang="zh-TW" sz="2000" kern="12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184" y="837483"/>
        <a:ext cx="8185231" cy="583893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5FD44-6A58-4B2F-BB43-F19CF322C30C}">
      <dsp:nvSpPr>
        <dsp:cNvPr id="0" name=""/>
        <dsp:cNvSpPr/>
      </dsp:nvSpPr>
      <dsp:spPr>
        <a:xfrm>
          <a:off x="4018" y="617"/>
          <a:ext cx="8221563" cy="6202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１５</a:t>
          </a:r>
          <a:endParaRPr lang="zh-TW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184" y="18783"/>
        <a:ext cx="8185231" cy="583893"/>
      </dsp:txXfrm>
    </dsp:sp>
    <dsp:sp modelId="{7435A3FD-31E5-411C-9866-A88359BC06EC}">
      <dsp:nvSpPr>
        <dsp:cNvPr id="0" name=""/>
        <dsp:cNvSpPr/>
      </dsp:nvSpPr>
      <dsp:spPr>
        <a:xfrm>
          <a:off x="4018" y="819317"/>
          <a:ext cx="8221563" cy="6202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二補數表示法的一正一負相加，且結果為負</a:t>
          </a:r>
          <a:endParaRPr lang="zh-TW" sz="2000" kern="12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184" y="837483"/>
        <a:ext cx="8185231" cy="58389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75E7D-5C3B-4B2D-8DCB-FB9D39E88431}">
      <dsp:nvSpPr>
        <dsp:cNvPr id="0" name=""/>
        <dsp:cNvSpPr/>
      </dsp:nvSpPr>
      <dsp:spPr>
        <a:xfrm>
          <a:off x="2754" y="935"/>
          <a:ext cx="7659640" cy="62302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523</a:t>
          </a:r>
          <a:endParaRPr lang="zh-TW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1002" y="19183"/>
        <a:ext cx="7623144" cy="586527"/>
      </dsp:txXfrm>
    </dsp:sp>
    <dsp:sp modelId="{0E1FF7B9-E03A-42AE-8BEA-E9E0C3FB1511}">
      <dsp:nvSpPr>
        <dsp:cNvPr id="0" name=""/>
        <dsp:cNvSpPr/>
      </dsp:nvSpPr>
      <dsp:spPr>
        <a:xfrm>
          <a:off x="2754" y="731333"/>
          <a:ext cx="2417815" cy="11138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5</a:t>
          </a:r>
          <a:br>
            <a:rPr 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在百位上則表示</a:t>
          </a:r>
          <a:r>
            <a:rPr 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5</a:t>
          </a:r>
          <a:r>
            <a:rPr lang="zh-TW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個百</a:t>
          </a:r>
          <a:endParaRPr 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35378" y="763957"/>
        <a:ext cx="2352567" cy="1048625"/>
      </dsp:txXfrm>
    </dsp:sp>
    <dsp:sp modelId="{A57E9624-E1B7-4DCA-A1DC-8B3650814276}">
      <dsp:nvSpPr>
        <dsp:cNvPr id="0" name=""/>
        <dsp:cNvSpPr/>
      </dsp:nvSpPr>
      <dsp:spPr>
        <a:xfrm>
          <a:off x="2623667" y="731333"/>
          <a:ext cx="2417815" cy="11138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br>
            <a:rPr 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在十位上就表示</a:t>
          </a:r>
          <a:r>
            <a:rPr 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zh-TW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個十</a:t>
          </a:r>
          <a:endParaRPr 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656291" y="763957"/>
        <a:ext cx="2352567" cy="1048625"/>
      </dsp:txXfrm>
    </dsp:sp>
    <dsp:sp modelId="{39824335-746F-4D2F-B079-1ECAA6ACC703}">
      <dsp:nvSpPr>
        <dsp:cNvPr id="0" name=""/>
        <dsp:cNvSpPr/>
      </dsp:nvSpPr>
      <dsp:spPr>
        <a:xfrm>
          <a:off x="5244579" y="731333"/>
          <a:ext cx="2417815" cy="111387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lvl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3</a:t>
          </a:r>
          <a:br>
            <a:rPr 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在個位上表示</a:t>
          </a:r>
          <a:r>
            <a:rPr lang="en-US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3</a:t>
          </a:r>
          <a:r>
            <a:rPr lang="zh-TW" sz="1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個一</a:t>
          </a:r>
          <a:endParaRPr lang="zh-TW" sz="1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277203" y="763957"/>
        <a:ext cx="2352567" cy="1048625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5FD44-6A58-4B2F-BB43-F19CF322C30C}">
      <dsp:nvSpPr>
        <dsp:cNvPr id="0" name=""/>
        <dsp:cNvSpPr/>
      </dsp:nvSpPr>
      <dsp:spPr>
        <a:xfrm>
          <a:off x="4018" y="617"/>
          <a:ext cx="8221563" cy="6202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１６</a:t>
          </a:r>
          <a:endParaRPr lang="zh-TW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184" y="18783"/>
        <a:ext cx="8185231" cy="583893"/>
      </dsp:txXfrm>
    </dsp:sp>
    <dsp:sp modelId="{7435A3FD-31E5-411C-9866-A88359BC06EC}">
      <dsp:nvSpPr>
        <dsp:cNvPr id="0" name=""/>
        <dsp:cNvSpPr/>
      </dsp:nvSpPr>
      <dsp:spPr>
        <a:xfrm>
          <a:off x="4018" y="819317"/>
          <a:ext cx="8221563" cy="6202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二補數表示法的兩負數相加</a:t>
          </a:r>
          <a:endParaRPr lang="zh-TW" sz="2000" kern="12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184" y="837483"/>
        <a:ext cx="8185231" cy="583893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5FD44-6A58-4B2F-BB43-F19CF322C30C}">
      <dsp:nvSpPr>
        <dsp:cNvPr id="0" name=""/>
        <dsp:cNvSpPr/>
      </dsp:nvSpPr>
      <dsp:spPr>
        <a:xfrm>
          <a:off x="4018" y="617"/>
          <a:ext cx="8221563" cy="6202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１７</a:t>
          </a:r>
          <a:endParaRPr lang="zh-TW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184" y="18783"/>
        <a:ext cx="8185231" cy="583893"/>
      </dsp:txXfrm>
    </dsp:sp>
    <dsp:sp modelId="{7435A3FD-31E5-411C-9866-A88359BC06EC}">
      <dsp:nvSpPr>
        <dsp:cNvPr id="0" name=""/>
        <dsp:cNvSpPr/>
      </dsp:nvSpPr>
      <dsp:spPr>
        <a:xfrm>
          <a:off x="4018" y="819317"/>
          <a:ext cx="8221563" cy="6202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二補數表示法的兩正數相加結果超過正數儲存範圍，稱為</a:t>
          </a:r>
          <a:r>
            <a:rPr lang="zh-TW" altLang="en-US" sz="1900" b="1" kern="1200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溢位</a:t>
          </a:r>
          <a:r>
            <a:rPr lang="en-US" altLang="en-US" sz="19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(overflow)</a:t>
          </a:r>
          <a:r>
            <a:rPr lang="zh-TW" altLang="en-US" sz="19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zh-TW" sz="1900" kern="12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184" y="837483"/>
        <a:ext cx="8185231" cy="583893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5FD44-6A58-4B2F-BB43-F19CF322C30C}">
      <dsp:nvSpPr>
        <dsp:cNvPr id="0" name=""/>
        <dsp:cNvSpPr/>
      </dsp:nvSpPr>
      <dsp:spPr>
        <a:xfrm>
          <a:off x="4018" y="617"/>
          <a:ext cx="8221563" cy="6202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１８</a:t>
          </a:r>
          <a:endParaRPr lang="zh-TW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184" y="18783"/>
        <a:ext cx="8185231" cy="583893"/>
      </dsp:txXfrm>
    </dsp:sp>
    <dsp:sp modelId="{7435A3FD-31E5-411C-9866-A88359BC06EC}">
      <dsp:nvSpPr>
        <dsp:cNvPr id="0" name=""/>
        <dsp:cNvSpPr/>
      </dsp:nvSpPr>
      <dsp:spPr>
        <a:xfrm>
          <a:off x="4018" y="819317"/>
          <a:ext cx="8221563" cy="6202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19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二補數表示法的兩負數相加結果小於負數儲存範圍，稱為</a:t>
          </a:r>
          <a:r>
            <a:rPr lang="zh-TW" altLang="en-US" sz="1900" b="1" kern="1200" dirty="0" smtClean="0">
              <a:solidFill>
                <a:srgbClr val="FFFF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溢位</a:t>
          </a:r>
          <a:r>
            <a:rPr lang="en-US" altLang="en-US" sz="19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(overflow)</a:t>
          </a:r>
          <a:r>
            <a:rPr lang="zh-TW" altLang="en-US" sz="19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zh-TW" sz="1900" kern="12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184" y="837483"/>
        <a:ext cx="8185231" cy="583893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7383E-ADB2-46E1-897F-D9B8D09E550B}">
      <dsp:nvSpPr>
        <dsp:cNvPr id="0" name=""/>
        <dsp:cNvSpPr/>
      </dsp:nvSpPr>
      <dsp:spPr>
        <a:xfrm rot="5400000">
          <a:off x="3864475" y="-1865302"/>
          <a:ext cx="1584176" cy="571082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相加結果 </a:t>
          </a:r>
          <a:r>
            <a:rPr 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x-y </a:t>
          </a:r>
          <a:r>
            <a:rPr lang="zh-TW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應為正數</a:t>
          </a:r>
          <a:r>
            <a:rPr lang="zh-TW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zh-TW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二補數相加，得到</a:t>
          </a:r>
          <a:r>
            <a:rPr 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x+(</a:t>
          </a:r>
          <a:r>
            <a:rPr lang="en-US" sz="2000" b="1" kern="12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en-US" sz="2000" b="1" kern="1200" baseline="30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</a:t>
          </a:r>
          <a:r>
            <a:rPr 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-y)= </a:t>
          </a:r>
          <a:r>
            <a:rPr lang="en-US" sz="2000" b="1" kern="12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en-US" sz="2000" b="1" kern="1200" baseline="30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</a:t>
          </a:r>
          <a:r>
            <a:rPr 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+(x-y)</a:t>
          </a:r>
          <a:r>
            <a:rPr lang="zh-TW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，在此的</a:t>
          </a:r>
          <a:r>
            <a:rPr lang="en-US" altLang="zh-TW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sz="2000" b="1" kern="12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en-US" sz="2000" b="1" kern="1200" baseline="30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</a:t>
          </a:r>
          <a:r>
            <a:rPr lang="en-US" sz="2000" b="1" kern="1200" baseline="30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zh-TW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會造成最左邊忽略掉的進位，</a:t>
          </a:r>
          <a:r>
            <a:rPr lang="zh-TW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故</a:t>
          </a:r>
          <a:r>
            <a:rPr lang="zh-TW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得</a:t>
          </a:r>
          <a:r>
            <a:rPr lang="en-US" altLang="zh-TW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x-y</a:t>
          </a:r>
          <a:r>
            <a:rPr lang="zh-TW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zh-TW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1801151" y="275355"/>
        <a:ext cx="5633492" cy="1429510"/>
      </dsp:txXfrm>
    </dsp:sp>
    <dsp:sp modelId="{0643E201-289D-4494-9F23-F241D9D8CE52}">
      <dsp:nvSpPr>
        <dsp:cNvPr id="0" name=""/>
        <dsp:cNvSpPr/>
      </dsp:nvSpPr>
      <dsp:spPr>
        <a:xfrm>
          <a:off x="0" y="0"/>
          <a:ext cx="1796350" cy="1980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狀況一</a:t>
          </a:r>
          <a:r>
            <a:rPr lang="en-US" sz="2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sz="2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en-US" sz="2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x &gt; y</a:t>
          </a:r>
          <a:endParaRPr lang="zh-TW" sz="2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7691" y="87691"/>
        <a:ext cx="1620968" cy="1804838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7383E-ADB2-46E1-897F-D9B8D09E550B}">
      <dsp:nvSpPr>
        <dsp:cNvPr id="0" name=""/>
        <dsp:cNvSpPr/>
      </dsp:nvSpPr>
      <dsp:spPr>
        <a:xfrm rot="5400000">
          <a:off x="3864475" y="-1865302"/>
          <a:ext cx="1584176" cy="571082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38100" rIns="76200" bIns="38100" numCol="1" spcCol="1270" anchor="ctr" anchorCtr="0">
          <a:noAutofit/>
        </a:bodyPr>
        <a:lstStyle/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相加結果 </a:t>
          </a:r>
          <a:r>
            <a:rPr lang="en-US" altLang="zh-TW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x-y </a:t>
          </a:r>
          <a:r>
            <a:rPr lang="zh-TW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應為</a:t>
          </a:r>
          <a:r>
            <a:rPr lang="en-US" altLang="zh-TW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0</a:t>
          </a:r>
          <a:r>
            <a:rPr lang="zh-TW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zh-TW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228600" lvl="1" indent="-228600" algn="l" defTabSz="88900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二補數相加，得到 </a:t>
          </a:r>
          <a:r>
            <a:rPr lang="en-US" altLang="zh-TW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x+(</a:t>
          </a:r>
          <a:r>
            <a:rPr lang="en-US" altLang="zh-TW" sz="2000" b="1" kern="12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en-US" altLang="zh-TW" sz="2000" b="1" kern="1200" baseline="30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</a:t>
          </a:r>
          <a:r>
            <a:rPr lang="en-US" altLang="zh-TW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-y)=</a:t>
          </a:r>
          <a:r>
            <a:rPr lang="en-US" altLang="zh-TW" sz="2000" b="1" kern="12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en-US" altLang="zh-TW" sz="2000" b="1" kern="1200" baseline="30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</a:t>
          </a:r>
          <a:r>
            <a:rPr lang="en-US" altLang="zh-TW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+(x-y)</a:t>
          </a:r>
          <a:r>
            <a:rPr lang="zh-TW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，在此的 </a:t>
          </a:r>
          <a:r>
            <a:rPr lang="en-US" altLang="zh-TW" sz="2000" b="1" kern="12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en-US" altLang="zh-TW" sz="2000" b="1" kern="1200" baseline="30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</a:t>
          </a:r>
          <a:r>
            <a:rPr lang="en-US" altLang="zh-TW" sz="2000" b="1" kern="1200" baseline="30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zh-TW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會造成最左邊忽略掉的進位，故得 </a:t>
          </a:r>
          <a:r>
            <a:rPr lang="en-US" altLang="zh-TW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x-y=0</a:t>
          </a:r>
          <a:r>
            <a:rPr lang="zh-TW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zh-TW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1801151" y="275355"/>
        <a:ext cx="5633492" cy="1429510"/>
      </dsp:txXfrm>
    </dsp:sp>
    <dsp:sp modelId="{0643E201-289D-4494-9F23-F241D9D8CE52}">
      <dsp:nvSpPr>
        <dsp:cNvPr id="0" name=""/>
        <dsp:cNvSpPr/>
      </dsp:nvSpPr>
      <dsp:spPr>
        <a:xfrm>
          <a:off x="0" y="0"/>
          <a:ext cx="1796350" cy="19802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狀況</a:t>
          </a:r>
          <a:r>
            <a:rPr lang="zh-TW" altLang="en-US" sz="2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二</a:t>
          </a:r>
          <a:r>
            <a:rPr lang="en-US" sz="2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sz="2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en-US" sz="2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x </a:t>
          </a:r>
          <a:r>
            <a:rPr lang="en-US" altLang="zh-TW" sz="2800" i="0" kern="1200" dirty="0" smtClean="0"/>
            <a:t>=</a:t>
          </a:r>
          <a:r>
            <a:rPr lang="en-US" sz="2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y</a:t>
          </a:r>
          <a:endParaRPr lang="zh-TW" sz="2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7691" y="87691"/>
        <a:ext cx="1620968" cy="1804838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DC7383E-ADB2-46E1-897F-D9B8D09E550B}">
      <dsp:nvSpPr>
        <dsp:cNvPr id="0" name=""/>
        <dsp:cNvSpPr/>
      </dsp:nvSpPr>
      <dsp:spPr>
        <a:xfrm rot="5400000">
          <a:off x="3865248" y="-1865302"/>
          <a:ext cx="1582628" cy="5710825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123825" rIns="247650" bIns="123825" numCol="1" spcCol="1270" anchor="ctr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9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相加結果 </a:t>
          </a:r>
          <a:r>
            <a:rPr lang="en-US" altLang="zh-TW" sz="19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x-y </a:t>
          </a:r>
          <a:r>
            <a:rPr lang="zh-TW" altLang="zh-TW" sz="19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應為負數，其值為</a:t>
          </a:r>
          <a:r>
            <a:rPr lang="en-US" altLang="zh-TW" sz="19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-(y-x)</a:t>
          </a:r>
          <a:r>
            <a:rPr lang="zh-TW" altLang="en-US" sz="19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zh-TW" sz="1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altLang="en-US" sz="19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二補數相加，得到 </a:t>
          </a:r>
          <a:r>
            <a:rPr lang="en-US" altLang="zh-TW" sz="19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x+(</a:t>
          </a:r>
          <a:r>
            <a:rPr lang="en-US" altLang="zh-TW" sz="1900" b="1" kern="12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en-US" altLang="zh-TW" sz="1900" b="1" kern="1200" baseline="30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</a:t>
          </a:r>
          <a:r>
            <a:rPr lang="en-US" altLang="zh-TW" sz="19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-y)=</a:t>
          </a:r>
          <a:r>
            <a:rPr lang="en-US" altLang="zh-TW" sz="1900" b="1" kern="12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en-US" altLang="zh-TW" sz="1900" b="1" kern="1200" baseline="30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</a:t>
          </a:r>
          <a:r>
            <a:rPr lang="en-US" altLang="zh-TW" sz="19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+(y-x)</a:t>
          </a:r>
          <a:r>
            <a:rPr lang="zh-TW" altLang="en-US" sz="19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，在此的 </a:t>
          </a:r>
          <a:r>
            <a:rPr lang="en-US" altLang="zh-TW" sz="1900" b="1" kern="12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en-US" altLang="zh-TW" sz="1900" b="1" kern="1200" baseline="30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</a:t>
          </a:r>
          <a:r>
            <a:rPr lang="en-US" altLang="zh-TW" sz="1900" b="1" kern="1200" baseline="30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zh-TW" altLang="en-US" sz="19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會造成最左邊忽略掉的進位，</a:t>
          </a:r>
          <a:r>
            <a:rPr lang="en-US" altLang="en-US" sz="19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-(y-x)</a:t>
          </a:r>
          <a:r>
            <a:rPr lang="zh-TW" altLang="en-US" sz="19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的二補數數值正好就是 </a:t>
          </a:r>
          <a:r>
            <a:rPr lang="en-US" altLang="en-US" sz="1900" b="1" kern="12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en-US" altLang="en-US" sz="1900" b="1" kern="1200" baseline="30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</a:t>
          </a:r>
          <a:r>
            <a:rPr lang="en-US" altLang="en-US" sz="19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-(y-x)</a:t>
          </a:r>
          <a:r>
            <a:rPr lang="zh-TW" altLang="en-US" sz="19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zh-TW" sz="1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 rot="-5400000">
        <a:off x="1801150" y="276054"/>
        <a:ext cx="5633567" cy="1428112"/>
      </dsp:txXfrm>
    </dsp:sp>
    <dsp:sp modelId="{0643E201-289D-4494-9F23-F241D9D8CE52}">
      <dsp:nvSpPr>
        <dsp:cNvPr id="0" name=""/>
        <dsp:cNvSpPr/>
      </dsp:nvSpPr>
      <dsp:spPr>
        <a:xfrm>
          <a:off x="0" y="966"/>
          <a:ext cx="1796350" cy="1978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106680" bIns="53340" numCol="1" spcCol="1270" anchor="ctr" anchorCtr="0">
          <a:noAutofit/>
        </a:bodyPr>
        <a:lstStyle/>
        <a:p>
          <a:pPr lvl="0" algn="ctr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狀況</a:t>
          </a:r>
          <a:r>
            <a:rPr lang="zh-TW" altLang="en-US" sz="2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三</a:t>
          </a:r>
          <a:r>
            <a:rPr lang="en-US" sz="2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sz="2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en-US" altLang="zh-TW" sz="2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x&lt;y</a:t>
          </a:r>
          <a:endParaRPr lang="zh-TW" sz="28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87691" y="88657"/>
        <a:ext cx="1620968" cy="1802904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3B995A-F46C-473D-9EE3-468FCF1D98C8}">
      <dsp:nvSpPr>
        <dsp:cNvPr id="0" name=""/>
        <dsp:cNvSpPr/>
      </dsp:nvSpPr>
      <dsp:spPr>
        <a:xfrm>
          <a:off x="1476" y="0"/>
          <a:ext cx="3148046" cy="12148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dirty="0" smtClean="0"/>
            <a:t>10110.100011</a:t>
          </a:r>
          <a:endParaRPr lang="zh-TW" sz="3100" kern="1200" dirty="0"/>
        </a:p>
      </dsp:txBody>
      <dsp:txXfrm>
        <a:off x="37057" y="35581"/>
        <a:ext cx="3076884" cy="1143674"/>
      </dsp:txXfrm>
    </dsp:sp>
    <dsp:sp modelId="{963E2A00-AC8C-4AA7-8D2B-EB6D321F1E59}">
      <dsp:nvSpPr>
        <dsp:cNvPr id="0" name=""/>
        <dsp:cNvSpPr/>
      </dsp:nvSpPr>
      <dsp:spPr>
        <a:xfrm>
          <a:off x="3464327" y="217060"/>
          <a:ext cx="667385" cy="780715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4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zh-TW" altLang="en-US" sz="2500" kern="1200"/>
        </a:p>
      </dsp:txBody>
      <dsp:txXfrm>
        <a:off x="3464327" y="373203"/>
        <a:ext cx="467170" cy="468429"/>
      </dsp:txXfrm>
    </dsp:sp>
    <dsp:sp modelId="{415E4A14-F76F-4B73-B234-FC8E2DE694AE}">
      <dsp:nvSpPr>
        <dsp:cNvPr id="0" name=""/>
        <dsp:cNvSpPr/>
      </dsp:nvSpPr>
      <dsp:spPr>
        <a:xfrm>
          <a:off x="4408741" y="0"/>
          <a:ext cx="3148046" cy="121483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-4464770"/>
                <a:satOff val="26899"/>
                <a:lumOff val="2156"/>
                <a:alphaOff val="0"/>
                <a:shade val="51000"/>
                <a:satMod val="130000"/>
              </a:schemeClr>
            </a:gs>
            <a:gs pos="80000">
              <a:schemeClr val="accent4">
                <a:hueOff val="-4464770"/>
                <a:satOff val="26899"/>
                <a:lumOff val="2156"/>
                <a:alphaOff val="0"/>
                <a:shade val="93000"/>
                <a:satMod val="130000"/>
              </a:schemeClr>
            </a:gs>
            <a:gs pos="100000">
              <a:schemeClr val="accent4">
                <a:hueOff val="-4464770"/>
                <a:satOff val="26899"/>
                <a:lumOff val="2156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>
            <a:rot lat="0" lon="0" rev="0"/>
          </a:camera>
          <a:lightRig rig="threePt" dir="t">
            <a:rot lat="0" lon="0" rev="1200000"/>
          </a:lightRig>
        </a:scene3d>
        <a:sp3d>
          <a:bevelT w="63500" h="25400"/>
        </a:sp3d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lvl="0" algn="ctr" defTabSz="13779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100" b="1" kern="1200" smtClean="0"/>
            <a:t>1.0110100011×2</a:t>
          </a:r>
          <a:r>
            <a:rPr lang="en-US" sz="3100" b="1" kern="1200" baseline="30000" smtClean="0"/>
            <a:t>4</a:t>
          </a:r>
          <a:endParaRPr lang="zh-TW" sz="3100" kern="1200"/>
        </a:p>
      </dsp:txBody>
      <dsp:txXfrm>
        <a:off x="4444322" y="35581"/>
        <a:ext cx="3076884" cy="1143674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EDEECBD-E513-4F6D-A117-2737ABE119D5}">
      <dsp:nvSpPr>
        <dsp:cNvPr id="0" name=""/>
        <dsp:cNvSpPr/>
      </dsp:nvSpPr>
      <dsp:spPr>
        <a:xfrm>
          <a:off x="3227529" y="1039482"/>
          <a:ext cx="2283501" cy="39631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8155"/>
              </a:lnTo>
              <a:lnTo>
                <a:pt x="2283501" y="198155"/>
              </a:lnTo>
              <a:lnTo>
                <a:pt x="2283501" y="39631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DB9BE0-8863-4BB2-B741-3D267207973C}">
      <dsp:nvSpPr>
        <dsp:cNvPr id="0" name=""/>
        <dsp:cNvSpPr/>
      </dsp:nvSpPr>
      <dsp:spPr>
        <a:xfrm>
          <a:off x="3181810" y="1039482"/>
          <a:ext cx="91440" cy="39631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9631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898FC1D-87B5-4171-9303-D1DC40AE6997}">
      <dsp:nvSpPr>
        <dsp:cNvPr id="0" name=""/>
        <dsp:cNvSpPr/>
      </dsp:nvSpPr>
      <dsp:spPr>
        <a:xfrm>
          <a:off x="944028" y="1039482"/>
          <a:ext cx="2283501" cy="396310"/>
        </a:xfrm>
        <a:custGeom>
          <a:avLst/>
          <a:gdLst/>
          <a:ahLst/>
          <a:cxnLst/>
          <a:rect l="0" t="0" r="0" b="0"/>
          <a:pathLst>
            <a:path>
              <a:moveTo>
                <a:pt x="2283501" y="0"/>
              </a:moveTo>
              <a:lnTo>
                <a:pt x="2283501" y="198155"/>
              </a:lnTo>
              <a:lnTo>
                <a:pt x="0" y="198155"/>
              </a:lnTo>
              <a:lnTo>
                <a:pt x="0" y="396310"/>
              </a:lnTo>
            </a:path>
          </a:pathLst>
        </a:custGeom>
        <a:noFill/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  <a:scene3d>
          <a:camera prst="orthographicFront"/>
          <a:lightRig rig="flat" dir="t"/>
        </a:scene3d>
        <a:sp3d prstMaterial="matte"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37840EB-C9D0-4E87-8D93-6192D35F5CBF}">
      <dsp:nvSpPr>
        <dsp:cNvPr id="0" name=""/>
        <dsp:cNvSpPr/>
      </dsp:nvSpPr>
      <dsp:spPr>
        <a:xfrm>
          <a:off x="2283934" y="95886"/>
          <a:ext cx="1887191" cy="943595"/>
        </a:xfrm>
        <a:prstGeom prst="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3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浮點數表示法</a:t>
          </a:r>
          <a:endParaRPr lang="zh-TW" sz="2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83934" y="95886"/>
        <a:ext cx="1887191" cy="943595"/>
      </dsp:txXfrm>
    </dsp:sp>
    <dsp:sp modelId="{4B86597F-9639-4F82-A2B1-313A18069ACD}">
      <dsp:nvSpPr>
        <dsp:cNvPr id="0" name=""/>
        <dsp:cNvSpPr/>
      </dsp:nvSpPr>
      <dsp:spPr>
        <a:xfrm>
          <a:off x="433" y="1435792"/>
          <a:ext cx="1887191" cy="94359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符號位元</a:t>
          </a:r>
          <a:r>
            <a:rPr lang="en-US" altLang="zh-TW" sz="2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altLang="zh-TW" sz="2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en-US" sz="2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(sign bit)</a:t>
          </a:r>
          <a:endParaRPr lang="zh-TW" sz="2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33" y="1435792"/>
        <a:ext cx="1887191" cy="943595"/>
      </dsp:txXfrm>
    </dsp:sp>
    <dsp:sp modelId="{DEFD5B0F-E3CC-49AC-BE7C-90E099731119}">
      <dsp:nvSpPr>
        <dsp:cNvPr id="0" name=""/>
        <dsp:cNvSpPr/>
      </dsp:nvSpPr>
      <dsp:spPr>
        <a:xfrm>
          <a:off x="2283934" y="1435792"/>
          <a:ext cx="1887191" cy="94359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指數部分</a:t>
          </a:r>
          <a:endParaRPr lang="zh-TW" sz="2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83934" y="1435792"/>
        <a:ext cx="1887191" cy="943595"/>
      </dsp:txXfrm>
    </dsp:sp>
    <dsp:sp modelId="{70889634-6B53-460C-B619-8D844032901C}">
      <dsp:nvSpPr>
        <dsp:cNvPr id="0" name=""/>
        <dsp:cNvSpPr/>
      </dsp:nvSpPr>
      <dsp:spPr>
        <a:xfrm>
          <a:off x="4567435" y="1435792"/>
          <a:ext cx="1887191" cy="943595"/>
        </a:xfrm>
        <a:prstGeom prst="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hade val="51000"/>
                <a:satMod val="130000"/>
              </a:schemeClr>
            </a:gs>
            <a:gs pos="80000">
              <a:schemeClr val="accent5">
                <a:hueOff val="0"/>
                <a:satOff val="0"/>
                <a:lumOff val="0"/>
                <a:alphaOff val="0"/>
                <a:shade val="93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4000"/>
                <a:satMod val="135000"/>
              </a:schemeClr>
            </a:gs>
          </a:gsLst>
          <a:lin ang="16200000" scaled="0"/>
        </a:gradFill>
        <a:ln>
          <a:noFill/>
        </a:ln>
        <a:effectLst>
          <a:outerShdw blurRad="40000" dist="20000" dir="5400000" rotWithShape="0">
            <a:srgbClr val="000000">
              <a:alpha val="38000"/>
            </a:srgbClr>
          </a:outerShdw>
        </a:effectLst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lvl="0" algn="ctr" defTabSz="9779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2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尾數部分</a:t>
          </a:r>
          <a:endParaRPr lang="zh-TW" sz="2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4567435" y="1435792"/>
        <a:ext cx="1887191" cy="943595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5FD44-6A58-4B2F-BB43-F19CF322C30C}">
      <dsp:nvSpPr>
        <dsp:cNvPr id="0" name=""/>
        <dsp:cNvSpPr/>
      </dsp:nvSpPr>
      <dsp:spPr>
        <a:xfrm>
          <a:off x="4018" y="617"/>
          <a:ext cx="8221563" cy="6202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１９</a:t>
          </a:r>
          <a:endParaRPr lang="zh-TW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184" y="18783"/>
        <a:ext cx="8185231" cy="583893"/>
      </dsp:txXfrm>
    </dsp:sp>
    <dsp:sp modelId="{7435A3FD-31E5-411C-9866-A88359BC06EC}">
      <dsp:nvSpPr>
        <dsp:cNvPr id="0" name=""/>
        <dsp:cNvSpPr/>
      </dsp:nvSpPr>
      <dsp:spPr>
        <a:xfrm>
          <a:off x="4018" y="819317"/>
          <a:ext cx="8221563" cy="6202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給定一實數 </a:t>
          </a:r>
          <a:r>
            <a:rPr lang="en-US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10110.100011</a:t>
          </a:r>
          <a:r>
            <a:rPr lang="zh-TW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，轉換成二進位為？</a:t>
          </a:r>
          <a:endParaRPr lang="zh-TW" sz="2000" kern="12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184" y="837483"/>
        <a:ext cx="8185231" cy="583893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5FD44-6A58-4B2F-BB43-F19CF322C30C}">
      <dsp:nvSpPr>
        <dsp:cNvPr id="0" name=""/>
        <dsp:cNvSpPr/>
      </dsp:nvSpPr>
      <dsp:spPr>
        <a:xfrm>
          <a:off x="4018" y="617"/>
          <a:ext cx="8221563" cy="6202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２０</a:t>
          </a:r>
          <a:endParaRPr lang="zh-TW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184" y="18783"/>
        <a:ext cx="8185231" cy="583893"/>
      </dsp:txXfrm>
    </dsp:sp>
    <dsp:sp modelId="{7435A3FD-31E5-411C-9866-A88359BC06EC}">
      <dsp:nvSpPr>
        <dsp:cNvPr id="0" name=""/>
        <dsp:cNvSpPr/>
      </dsp:nvSpPr>
      <dsp:spPr>
        <a:xfrm>
          <a:off x="4018" y="819317"/>
          <a:ext cx="8221563" cy="6202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給定一實數 </a:t>
          </a:r>
          <a:r>
            <a:rPr lang="en-US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-0.0010011</a:t>
          </a:r>
          <a:r>
            <a:rPr lang="zh-TW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，轉換成二進位為？</a:t>
          </a:r>
          <a:endParaRPr lang="zh-TW" sz="2000" kern="12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184" y="837483"/>
        <a:ext cx="8185231" cy="58389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5FD44-6A58-4B2F-BB43-F19CF322C30C}">
      <dsp:nvSpPr>
        <dsp:cNvPr id="0" name=""/>
        <dsp:cNvSpPr/>
      </dsp:nvSpPr>
      <dsp:spPr>
        <a:xfrm>
          <a:off x="4018" y="617"/>
          <a:ext cx="8221563" cy="6202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１</a:t>
          </a:r>
          <a:endParaRPr lang="zh-TW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184" y="18783"/>
        <a:ext cx="8185231" cy="583893"/>
      </dsp:txXfrm>
    </dsp:sp>
    <dsp:sp modelId="{7435A3FD-31E5-411C-9866-A88359BC06EC}">
      <dsp:nvSpPr>
        <dsp:cNvPr id="0" name=""/>
        <dsp:cNvSpPr/>
      </dsp:nvSpPr>
      <dsp:spPr>
        <a:xfrm>
          <a:off x="4018" y="819317"/>
          <a:ext cx="8221563" cy="6202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10110101.1101</a:t>
          </a:r>
          <a:r>
            <a:rPr lang="en-US" sz="2000" b="1" kern="1200" baseline="-25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zh-TW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所對應的十進位數為</a:t>
          </a:r>
          <a:r>
            <a:rPr 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181.8125</a:t>
          </a:r>
          <a:endParaRPr lang="zh-TW" sz="20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184" y="837483"/>
        <a:ext cx="8185231" cy="583893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5FD44-6A58-4B2F-BB43-F19CF322C30C}">
      <dsp:nvSpPr>
        <dsp:cNvPr id="0" name=""/>
        <dsp:cNvSpPr/>
      </dsp:nvSpPr>
      <dsp:spPr>
        <a:xfrm>
          <a:off x="4018" y="617"/>
          <a:ext cx="8221563" cy="6202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２１</a:t>
          </a:r>
          <a:endParaRPr lang="zh-TW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184" y="18783"/>
        <a:ext cx="8185231" cy="583893"/>
      </dsp:txXfrm>
    </dsp:sp>
    <dsp:sp modelId="{7435A3FD-31E5-411C-9866-A88359BC06EC}">
      <dsp:nvSpPr>
        <dsp:cNvPr id="0" name=""/>
        <dsp:cNvSpPr/>
      </dsp:nvSpPr>
      <dsp:spPr>
        <a:xfrm>
          <a:off x="4018" y="819317"/>
          <a:ext cx="8221563" cy="6202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01000010100101000110000000000000 </a:t>
          </a:r>
          <a:r>
            <a:rPr lang="zh-TW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所儲存的數值為多少？</a:t>
          </a:r>
          <a:endParaRPr lang="zh-TW" sz="2000" kern="12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184" y="837483"/>
        <a:ext cx="8185231" cy="583893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5FD44-6A58-4B2F-BB43-F19CF322C30C}">
      <dsp:nvSpPr>
        <dsp:cNvPr id="0" name=""/>
        <dsp:cNvSpPr/>
      </dsp:nvSpPr>
      <dsp:spPr>
        <a:xfrm>
          <a:off x="4018" y="617"/>
          <a:ext cx="8221563" cy="6202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２２</a:t>
          </a:r>
          <a:endParaRPr lang="zh-TW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184" y="18783"/>
        <a:ext cx="8185231" cy="583893"/>
      </dsp:txXfrm>
    </dsp:sp>
    <dsp:sp modelId="{7435A3FD-31E5-411C-9866-A88359BC06EC}">
      <dsp:nvSpPr>
        <dsp:cNvPr id="0" name=""/>
        <dsp:cNvSpPr/>
      </dsp:nvSpPr>
      <dsp:spPr>
        <a:xfrm>
          <a:off x="4018" y="819317"/>
          <a:ext cx="8221563" cy="6202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10000010100101000110000000000000 </a:t>
          </a:r>
          <a:r>
            <a:rPr lang="zh-TW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所儲存的數值為多少？</a:t>
          </a:r>
          <a:endParaRPr lang="zh-TW" sz="2000" kern="12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184" y="837483"/>
        <a:ext cx="8185231" cy="58389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5FD44-6A58-4B2F-BB43-F19CF322C30C}">
      <dsp:nvSpPr>
        <dsp:cNvPr id="0" name=""/>
        <dsp:cNvSpPr/>
      </dsp:nvSpPr>
      <dsp:spPr>
        <a:xfrm>
          <a:off x="4018" y="617"/>
          <a:ext cx="8221563" cy="6202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２</a:t>
          </a:r>
          <a:endParaRPr lang="zh-TW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184" y="18783"/>
        <a:ext cx="8185231" cy="583893"/>
      </dsp:txXfrm>
    </dsp:sp>
    <dsp:sp modelId="{7435A3FD-31E5-411C-9866-A88359BC06EC}">
      <dsp:nvSpPr>
        <dsp:cNvPr id="0" name=""/>
        <dsp:cNvSpPr/>
      </dsp:nvSpPr>
      <dsp:spPr>
        <a:xfrm>
          <a:off x="4018" y="819317"/>
          <a:ext cx="8221563" cy="6202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十進位</a:t>
          </a:r>
          <a:r>
            <a:rPr lang="en-US" altLang="zh-TW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181</a:t>
          </a:r>
          <a:r>
            <a:rPr lang="zh-TW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所對應的二進位數為</a:t>
          </a:r>
          <a:r>
            <a:rPr lang="en-US" altLang="zh-TW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10110101</a:t>
          </a:r>
          <a:r>
            <a:rPr lang="en-US" altLang="zh-TW" sz="2000" b="1" kern="1200" baseline="-25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endParaRPr lang="zh-TW" sz="2000" kern="12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184" y="837483"/>
        <a:ext cx="8185231" cy="58389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5FD44-6A58-4B2F-BB43-F19CF322C30C}">
      <dsp:nvSpPr>
        <dsp:cNvPr id="0" name=""/>
        <dsp:cNvSpPr/>
      </dsp:nvSpPr>
      <dsp:spPr>
        <a:xfrm>
          <a:off x="4018" y="617"/>
          <a:ext cx="8221563" cy="6202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３</a:t>
          </a:r>
          <a:endParaRPr lang="zh-TW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184" y="18783"/>
        <a:ext cx="8185231" cy="583893"/>
      </dsp:txXfrm>
    </dsp:sp>
    <dsp:sp modelId="{7435A3FD-31E5-411C-9866-A88359BC06EC}">
      <dsp:nvSpPr>
        <dsp:cNvPr id="0" name=""/>
        <dsp:cNvSpPr/>
      </dsp:nvSpPr>
      <dsp:spPr>
        <a:xfrm>
          <a:off x="4018" y="819317"/>
          <a:ext cx="8221563" cy="6202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十進位</a:t>
          </a:r>
          <a:r>
            <a:rPr lang="en-US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0.8125</a:t>
          </a:r>
          <a:r>
            <a:rPr lang="zh-TW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所對應的二進位數為</a:t>
          </a:r>
          <a:r>
            <a:rPr lang="en-US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0.1101</a:t>
          </a:r>
          <a:r>
            <a:rPr lang="en-US" altLang="en-US" sz="2000" b="1" kern="1200" baseline="-25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endParaRPr lang="zh-TW" sz="2000" kern="12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184" y="837483"/>
        <a:ext cx="8185231" cy="58389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5FD44-6A58-4B2F-BB43-F19CF322C30C}">
      <dsp:nvSpPr>
        <dsp:cNvPr id="0" name=""/>
        <dsp:cNvSpPr/>
      </dsp:nvSpPr>
      <dsp:spPr>
        <a:xfrm>
          <a:off x="0" y="383"/>
          <a:ext cx="8221563" cy="64229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４</a:t>
          </a:r>
          <a:endParaRPr lang="zh-TW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18812" y="19195"/>
        <a:ext cx="8183939" cy="604671"/>
      </dsp:txXfrm>
    </dsp:sp>
    <dsp:sp modelId="{7435A3FD-31E5-411C-9866-A88359BC06EC}">
      <dsp:nvSpPr>
        <dsp:cNvPr id="0" name=""/>
        <dsp:cNvSpPr/>
      </dsp:nvSpPr>
      <dsp:spPr>
        <a:xfrm>
          <a:off x="3771" y="772426"/>
          <a:ext cx="3873836" cy="2033614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lvl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altLang="en-US" sz="2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十進位 </a:t>
          </a:r>
          <a:r>
            <a:rPr lang="en-US" altLang="en-US" sz="2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0.1 </a:t>
          </a:r>
          <a:r>
            <a:rPr lang="zh-TW" altLang="en-US" sz="2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所對應的</a:t>
          </a:r>
          <a:r>
            <a:rPr lang="en-US" altLang="zh-TW" sz="2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/>
          </a:r>
          <a:br>
            <a:rPr lang="en-US" altLang="zh-TW" sz="2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</a:br>
          <a:r>
            <a:rPr lang="zh-TW" altLang="en-US" sz="2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二進位數為無窮位數</a:t>
          </a:r>
          <a:r>
            <a:rPr lang="en-US" altLang="en-US" sz="28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0.000110011...</a:t>
          </a:r>
          <a:r>
            <a:rPr lang="en-US" altLang="en-US" sz="2800" b="1" kern="1200" baseline="-25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endParaRPr lang="zh-TW" sz="2800" kern="12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63334" y="831989"/>
        <a:ext cx="3754710" cy="191448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5FD44-6A58-4B2F-BB43-F19CF322C30C}">
      <dsp:nvSpPr>
        <dsp:cNvPr id="0" name=""/>
        <dsp:cNvSpPr/>
      </dsp:nvSpPr>
      <dsp:spPr>
        <a:xfrm>
          <a:off x="4018" y="617"/>
          <a:ext cx="8221563" cy="6202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５</a:t>
          </a:r>
          <a:endParaRPr lang="zh-TW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184" y="18783"/>
        <a:ext cx="8185231" cy="583893"/>
      </dsp:txXfrm>
    </dsp:sp>
    <dsp:sp modelId="{7435A3FD-31E5-411C-9866-A88359BC06EC}">
      <dsp:nvSpPr>
        <dsp:cNvPr id="0" name=""/>
        <dsp:cNvSpPr/>
      </dsp:nvSpPr>
      <dsp:spPr>
        <a:xfrm>
          <a:off x="4018" y="819317"/>
          <a:ext cx="8221563" cy="6202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110110101.11011</a:t>
          </a:r>
          <a:r>
            <a:rPr lang="en-US" altLang="en-US" sz="2000" b="1" kern="1200" baseline="-25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 </a:t>
          </a:r>
          <a:r>
            <a:rPr lang="zh-TW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的十六進位表示法為 </a:t>
          </a:r>
          <a:r>
            <a:rPr lang="en-US" altLang="en-US" sz="2000" b="1" kern="12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1B5.D8</a:t>
          </a:r>
          <a:r>
            <a:rPr lang="en-US" altLang="en-US" sz="2000" b="1" kern="1200" baseline="-25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16</a:t>
          </a:r>
          <a:endParaRPr lang="zh-TW" sz="2000" kern="12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184" y="837483"/>
        <a:ext cx="8185231" cy="58389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0D5FD44-6A58-4B2F-BB43-F19CF322C30C}">
      <dsp:nvSpPr>
        <dsp:cNvPr id="0" name=""/>
        <dsp:cNvSpPr/>
      </dsp:nvSpPr>
      <dsp:spPr>
        <a:xfrm>
          <a:off x="4018" y="617"/>
          <a:ext cx="8221563" cy="62022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ctr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範例</a:t>
          </a:r>
          <a:r>
            <a:rPr lang="zh-TW" altLang="en-US" sz="32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６</a:t>
          </a:r>
          <a:endParaRPr lang="zh-TW" sz="32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184" y="18783"/>
        <a:ext cx="8185231" cy="583893"/>
      </dsp:txXfrm>
    </dsp:sp>
    <dsp:sp modelId="{7435A3FD-31E5-411C-9866-A88359BC06EC}">
      <dsp:nvSpPr>
        <dsp:cNvPr id="0" name=""/>
        <dsp:cNvSpPr/>
      </dsp:nvSpPr>
      <dsp:spPr>
        <a:xfrm>
          <a:off x="4018" y="819317"/>
          <a:ext cx="8221563" cy="62022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lvl="0" algn="ctr" defTabSz="8890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en-US" sz="2000" b="1" kern="12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1B5.D8</a:t>
          </a:r>
          <a:r>
            <a:rPr lang="en-US" altLang="en-US" sz="2000" b="1" kern="1200" baseline="-25000" dirty="0" err="1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16</a:t>
          </a:r>
          <a:r>
            <a:rPr lang="en-US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 </a:t>
          </a:r>
          <a:r>
            <a:rPr lang="zh-TW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的二進位表示法為 </a:t>
          </a:r>
          <a:r>
            <a:rPr lang="en-US" altLang="en-US" sz="20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110110101.11011</a:t>
          </a:r>
          <a:r>
            <a:rPr lang="en-US" altLang="en-US" sz="2000" b="1" kern="1200" baseline="-250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endParaRPr lang="zh-TW" sz="2000" kern="1200" baseline="-250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2184" y="837483"/>
        <a:ext cx="8185231" cy="58389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504D0C-D813-4956-B670-5E028C0F2371}">
      <dsp:nvSpPr>
        <dsp:cNvPr id="0" name=""/>
        <dsp:cNvSpPr/>
      </dsp:nvSpPr>
      <dsp:spPr>
        <a:xfrm>
          <a:off x="2571" y="205896"/>
          <a:ext cx="2507456" cy="54720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9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sz="19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1</a:t>
          </a:r>
          <a:endParaRPr lang="zh-TW" sz="1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571" y="205896"/>
        <a:ext cx="2507456" cy="547200"/>
      </dsp:txXfrm>
    </dsp:sp>
    <dsp:sp modelId="{E85F3BC7-8FC2-4F1D-8905-5E11647B4057}">
      <dsp:nvSpPr>
        <dsp:cNvPr id="0" name=""/>
        <dsp:cNvSpPr/>
      </dsp:nvSpPr>
      <dsp:spPr>
        <a:xfrm>
          <a:off x="2571" y="753096"/>
          <a:ext cx="2507456" cy="2548260"/>
        </a:xfrm>
        <a:prstGeom prst="rect">
          <a:avLst/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9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先忽略其符號，將數字的部分轉成二進位數值</a:t>
          </a:r>
          <a:r>
            <a:rPr lang="zh-TW" altLang="en-US" sz="19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zh-TW" sz="1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571" y="753096"/>
        <a:ext cx="2507456" cy="2548260"/>
      </dsp:txXfrm>
    </dsp:sp>
    <dsp:sp modelId="{7E6A291D-BC87-427E-B90D-E42368644A9D}">
      <dsp:nvSpPr>
        <dsp:cNvPr id="0" name=""/>
        <dsp:cNvSpPr/>
      </dsp:nvSpPr>
      <dsp:spPr>
        <a:xfrm>
          <a:off x="2861071" y="205896"/>
          <a:ext cx="2507456" cy="547200"/>
        </a:xfrm>
        <a:prstGeom prst="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accent4">
              <a:hueOff val="-2232385"/>
              <a:satOff val="13449"/>
              <a:lumOff val="107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9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sz="1900" b="1" kern="120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endParaRPr lang="zh-TW" sz="1900" kern="120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861071" y="205896"/>
        <a:ext cx="2507456" cy="547200"/>
      </dsp:txXfrm>
    </dsp:sp>
    <dsp:sp modelId="{C10C44FB-D5E0-4A17-B5EC-867B06ACAA58}">
      <dsp:nvSpPr>
        <dsp:cNvPr id="0" name=""/>
        <dsp:cNvSpPr/>
      </dsp:nvSpPr>
      <dsp:spPr>
        <a:xfrm>
          <a:off x="2861071" y="753096"/>
          <a:ext cx="2507456" cy="2548260"/>
        </a:xfrm>
        <a:prstGeom prst="rect">
          <a:avLst/>
        </a:prstGeom>
        <a:solidFill>
          <a:schemeClr val="accent4">
            <a:tint val="40000"/>
            <a:alpha val="90000"/>
            <a:hueOff val="-1972853"/>
            <a:satOff val="11079"/>
            <a:lumOff val="704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1972853"/>
              <a:satOff val="11079"/>
              <a:lumOff val="70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9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若二進位數值超過</a:t>
          </a:r>
          <a:r>
            <a:rPr lang="en-US" sz="19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n-1</a:t>
          </a:r>
          <a:r>
            <a:rPr lang="zh-TW" sz="19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個位元，則為</a:t>
          </a:r>
          <a:r>
            <a:rPr lang="zh-TW" sz="1900" b="1" kern="1200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溢位</a:t>
          </a:r>
          <a:r>
            <a:rPr lang="en-US" sz="19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(overflow)</a:t>
          </a:r>
          <a:r>
            <a:rPr lang="zh-TW" sz="19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，無法進行轉換；否則在它的左邊補</a:t>
          </a:r>
          <a:r>
            <a:rPr lang="en-US" sz="19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0</a:t>
          </a:r>
          <a:r>
            <a:rPr lang="zh-TW" sz="19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，直到共有</a:t>
          </a:r>
          <a:r>
            <a:rPr lang="en-US" sz="19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n</a:t>
          </a:r>
          <a:r>
            <a:rPr lang="zh-TW" sz="19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個位元為止</a:t>
          </a:r>
          <a:r>
            <a:rPr lang="zh-TW" altLang="en-US" sz="19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zh-TW" sz="1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2861071" y="753096"/>
        <a:ext cx="2507456" cy="2548260"/>
      </dsp:txXfrm>
    </dsp:sp>
    <dsp:sp modelId="{E2CCF20D-F3E3-44FA-A585-6CE00B557B1E}">
      <dsp:nvSpPr>
        <dsp:cNvPr id="0" name=""/>
        <dsp:cNvSpPr/>
      </dsp:nvSpPr>
      <dsp:spPr>
        <a:xfrm>
          <a:off x="5719571" y="205896"/>
          <a:ext cx="2507456" cy="547200"/>
        </a:xfrm>
        <a:prstGeom prst="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accent4">
              <a:hueOff val="-4464770"/>
              <a:satOff val="26899"/>
              <a:lumOff val="215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5128" tIns="77216" rIns="135128" bIns="77216" numCol="1" spcCol="1270" anchor="ctr" anchorCtr="0">
          <a:noAutofit/>
        </a:bodyPr>
        <a:lstStyle/>
        <a:p>
          <a:pPr lvl="0" algn="ctr" defTabSz="84455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TW" sz="19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步驟 </a:t>
          </a:r>
          <a:r>
            <a:rPr lang="en-US" sz="19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3</a:t>
          </a:r>
          <a:endParaRPr lang="zh-TW" sz="1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719571" y="205896"/>
        <a:ext cx="2507456" cy="547200"/>
      </dsp:txXfrm>
    </dsp:sp>
    <dsp:sp modelId="{C1C594F2-64A7-495B-AF38-C5AE31E76E69}">
      <dsp:nvSpPr>
        <dsp:cNvPr id="0" name=""/>
        <dsp:cNvSpPr/>
      </dsp:nvSpPr>
      <dsp:spPr>
        <a:xfrm>
          <a:off x="5719571" y="753096"/>
          <a:ext cx="2507456" cy="2548260"/>
        </a:xfrm>
        <a:prstGeom prst="rect">
          <a:avLst/>
        </a:prstGeom>
        <a:solidFill>
          <a:schemeClr val="accent4">
            <a:tint val="40000"/>
            <a:alpha val="90000"/>
            <a:hueOff val="-3945706"/>
            <a:satOff val="22157"/>
            <a:lumOff val="1408"/>
            <a:alphaOff val="0"/>
          </a:schemeClr>
        </a:solidFill>
        <a:ln w="25400" cap="flat" cmpd="sng" algn="ctr">
          <a:solidFill>
            <a:schemeClr val="accent4">
              <a:tint val="40000"/>
              <a:alpha val="90000"/>
              <a:hueOff val="-3945706"/>
              <a:satOff val="22157"/>
              <a:lumOff val="140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46" tIns="101346" rIns="135128" bIns="152019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zh-TW" sz="19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若所要轉換的數為正數或零，則步驟</a:t>
          </a:r>
          <a:r>
            <a:rPr lang="en-US" sz="19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2</a:t>
          </a:r>
          <a:r>
            <a:rPr lang="zh-TW" sz="19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所得數值即為所求；若為負數，則將每個位元做補數轉換</a:t>
          </a:r>
          <a:r>
            <a:rPr lang="en-US" altLang="zh-TW" sz="19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(</a:t>
          </a:r>
          <a:r>
            <a:rPr lang="zh-TW" sz="1900" b="1" kern="1200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原</a:t>
          </a:r>
          <a:r>
            <a:rPr lang="en-US" sz="1900" b="1" kern="1200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0</a:t>
          </a:r>
          <a:r>
            <a:rPr lang="zh-TW" sz="1900" b="1" kern="1200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轉</a:t>
          </a:r>
          <a:r>
            <a:rPr lang="en-US" sz="1900" b="1" kern="1200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1</a:t>
          </a:r>
          <a:r>
            <a:rPr lang="zh-TW" sz="1900" b="1" kern="1200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；原</a:t>
          </a:r>
          <a:r>
            <a:rPr lang="en-US" sz="1900" b="1" kern="1200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1</a:t>
          </a:r>
          <a:r>
            <a:rPr lang="zh-TW" sz="1900" b="1" kern="1200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轉</a:t>
          </a:r>
          <a:r>
            <a:rPr lang="en-US" sz="1900" b="1" kern="1200" dirty="0" smtClean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rPr>
            <a:t>0</a:t>
          </a:r>
          <a:r>
            <a:rPr lang="en-US" altLang="zh-TW" sz="19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)</a:t>
          </a:r>
          <a:r>
            <a:rPr lang="zh-TW" altLang="en-US" sz="1900" b="1" kern="1200" dirty="0" smtClean="0">
              <a:latin typeface="微軟正黑體" panose="020B0604030504040204" pitchFamily="34" charset="-120"/>
              <a:ea typeface="微軟正黑體" panose="020B0604030504040204" pitchFamily="34" charset="-120"/>
            </a:rPr>
            <a:t>。</a:t>
          </a:r>
          <a:endParaRPr lang="zh-TW" sz="1900" kern="1200" dirty="0">
            <a:latin typeface="微軟正黑體" panose="020B0604030504040204" pitchFamily="34" charset="-120"/>
            <a:ea typeface="微軟正黑體" panose="020B0604030504040204" pitchFamily="34" charset="-120"/>
          </a:endParaRPr>
        </a:p>
      </dsp:txBody>
      <dsp:txXfrm>
        <a:off x="5719571" y="753096"/>
        <a:ext cx="2507456" cy="25482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radial3">
  <dgm:title val=""/>
  <dgm:desc val=""/>
  <dgm:catLst>
    <dgm:cat type="relationship" pri="31000"/>
    <dgm:cat type="cycle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composite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onstrLst/>
    <dgm:ruleLst/>
    <dgm:layoutNode name="radial">
      <dgm:varLst>
        <dgm:animLvl val="ctr"/>
      </dgm:varLst>
      <dgm:choose name="Name0">
        <dgm:if name="Name1" func="var" arg="dir" op="equ" val="norm">
          <dgm:choose name="Name2">
            <dgm:if name="Name3" axis="ch ch" ptType="node node" st="1 1" cnt="1 0" func="cnt" op="lte" val="1">
              <dgm:alg type="cycle">
                <dgm:param type="stAng" val="90"/>
                <dgm:param type="spanAng" val="360"/>
                <dgm:param type="ctrShpMap" val="fNode"/>
              </dgm:alg>
            </dgm:if>
            <dgm:else name="Name4">
              <dgm:alg type="cycle">
                <dgm:param type="stAng" val="0"/>
                <dgm:param type="spanAng" val="360"/>
                <dgm:param type="ctrShpMap" val="fNode"/>
              </dgm:alg>
            </dgm:else>
          </dgm:choose>
        </dgm:if>
        <dgm:else name="Name5">
          <dgm:alg type="cycle">
            <dgm:param type="stAng" val="0"/>
            <dgm:param type="spanAng" val="-360"/>
            <dgm:param type="ctrShpMap" val="fNode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enterShape" refType="w"/>
        <dgm:constr type="h" for="ch" forName="centerShape" refType="h"/>
        <dgm:constr type="w" for="ch" forName="node" refType="w" fact="0.5"/>
        <dgm:constr type="h" for="ch" forName="node" refType="h" fact="0.5"/>
        <dgm:constr type="sp" refType="w" refFor="ch" refForName="node" fact="-0.2"/>
        <dgm:constr type="sibSp" refType="w" refFor="ch" refForName="node" fact="-0.2"/>
        <dgm:constr type="primFontSz" for="ch" forName="centerShape" val="65"/>
        <dgm:constr type="primFontSz" for="des" forName="node" val="65"/>
        <dgm:constr type="primFontSz" for="ch" forName="node" refType="primFontSz" refFor="ch" refForName="centerShape" op="lte"/>
      </dgm:constrLst>
      <dgm:ruleLst/>
      <dgm:forEach name="Name6" axis="ch" ptType="node" cnt="1">
        <dgm:layoutNode name="centerShape" styleLbl="vennNode1"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forEach name="Name7" axis="ch" ptType="node">
          <dgm:layoutNode name="node" styleLbl="venn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primFontSz" val="5" fact="NaN" max="NaN"/>
            </dgm:ruleLst>
          </dgm:layoutNode>
        </dgm:forEach>
      </dgm:forEach>
    </dgm:layoutNod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List1">
  <dgm:title val=""/>
  <dgm:desc val=""/>
  <dgm:catLst>
    <dgm:cat type="list" pri="5000"/>
    <dgm:cat type="convert" pri="5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w" for="des" forName="parTx"/>
      <dgm:constr type="h" for="des" forName="parTx" op="equ"/>
      <dgm:constr type="w" for="des" forName="desTx"/>
      <dgm:constr type="h" for="des" forName="desTx" op="equ"/>
      <dgm:constr type="primFontSz" for="des" forName="parTx" val="65"/>
      <dgm:constr type="secFontSz" for="des" forName="desTx" refType="primFontSz" refFor="des" refForName="parTx" op="equ"/>
      <dgm:constr type="h" for="des" forName="parTx" refType="primFontSz" refFor="des" refForName="parTx" fact="0.8"/>
      <dgm:constr type="h" for="des" forName="desTx" refType="primFontSz" refFor="des" refForName="parTx" fact="1.22"/>
      <dgm:constr type="w" for="ch" forName="space" refType="w" refFor="ch" refForName="composite" op="equ" fact="0.14"/>
    </dgm:constrLst>
    <dgm:ruleLst>
      <dgm:rule type="w" for="ch" forName="composite" val="0" fact="NaN" max="NaN"/>
      <dgm:rule type="primFontSz" for="des" forName="parTx" val="5" fact="NaN" max="NaN"/>
    </dgm:ruleLst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onstrLst>
          <dgm:constr type="l" for="ch" forName="parTx"/>
          <dgm:constr type="w" for="ch" forName="parTx" refType="w"/>
          <dgm:constr type="t" for="ch" forName="parTx"/>
          <dgm:constr type="l" for="ch" forName="desTx"/>
          <dgm:constr type="w" for="ch" forName="desTx" refType="w" refFor="ch" refForName="parTx"/>
          <dgm:constr type="t" for="ch" forName="desTx" refType="h" refFor="ch" refForName="parTx"/>
        </dgm:constrLst>
        <dgm:ruleLst>
          <dgm:rule type="h" val="INF" fact="NaN" max="NaN"/>
        </dgm:ruleLst>
        <dgm:layoutNode name="parTx" styleLbl="alignNod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self" ptType="node"/>
          <dgm:constrLst>
            <dgm:constr type="h" refType="w" op="lte" fact="0.4"/>
            <dgm:constr type="h"/>
            <dgm:constr type="tMarg" refType="primFontSz" fact="0.32"/>
            <dgm:constr type="bMarg" refType="primFontSz" fact="0.32"/>
          </dgm:constrLst>
          <dgm:ruleLst>
            <dgm:rule type="h" val="INF" fact="NaN" max="NaN"/>
          </dgm:ruleLst>
        </dgm:layoutNode>
        <dgm:layoutNode name="desTx" styleLbl="alignAccFollow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val="65"/>
            <dgm:constr type="primFontSz" refType="secFontSz"/>
            <dgm:constr type="h"/>
            <dgm:constr type="lMarg" refType="primFontSz" fact="0.42"/>
            <dgm:constr type="tMarg" refType="primFontSz" fact="0.42"/>
            <dgm:constr type="bMarg" refType="primFontSz" fact="0.63"/>
          </dgm:constrLst>
          <dgm:ruleLst>
            <dgm:rule type="h" val="INF" fact="NaN" max="NaN"/>
          </dgm:ruleLst>
        </dgm:layoutNode>
      </dgm:layoutNode>
      <dgm:forEach name="Name5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B56B39-1640-4196-A3F7-6B3B95FAF8CA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033B8D-F3E7-4F70-8D12-9B052CECE2E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7222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EB12AB-0481-4543-9448-EE76391C4D02}" type="datetimeFigureOut">
              <a:rPr lang="zh-TW" altLang="en-US" smtClean="0"/>
              <a:t>2020/3/11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E245B1-C9B5-4CB2-8096-E56E4F101A5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578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_rels/slideLayout5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26078" y="502812"/>
            <a:ext cx="9170078" cy="635210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8" name="圓角矩形圖說文字 277"/>
          <p:cNvSpPr/>
          <p:nvPr userDrawn="1"/>
        </p:nvSpPr>
        <p:spPr>
          <a:xfrm>
            <a:off x="272957" y="953725"/>
            <a:ext cx="2737212" cy="990044"/>
          </a:xfrm>
          <a:prstGeom prst="wedgeRoundRectCallout">
            <a:avLst>
              <a:gd name="adj1" fmla="val 34844"/>
              <a:gd name="adj2" fmla="val 81478"/>
              <a:gd name="adj3" fmla="val 16667"/>
            </a:avLst>
          </a:prstGeom>
          <a:solidFill>
            <a:srgbClr val="F2F2F2">
              <a:alpha val="20000"/>
            </a:srgbClr>
          </a:solidFill>
          <a:ln w="28575">
            <a:solidFill>
              <a:srgbClr val="000000">
                <a:alpha val="20000"/>
              </a:srgb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" name="標題 1"/>
          <p:cNvSpPr>
            <a:spLocks noGrp="1"/>
          </p:cNvSpPr>
          <p:nvPr>
            <p:ph type="ctrTitle" hasCustomPrompt="1"/>
          </p:nvPr>
        </p:nvSpPr>
        <p:spPr>
          <a:xfrm>
            <a:off x="3157953" y="1043735"/>
            <a:ext cx="5476465" cy="966748"/>
          </a:xfrm>
        </p:spPr>
        <p:txBody>
          <a:bodyPr>
            <a:noAutofit/>
          </a:bodyPr>
          <a:lstStyle>
            <a:lvl1pPr algn="l">
              <a:defRPr sz="4800" b="1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計算機簡介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4622799" y="2393950"/>
            <a:ext cx="4194429" cy="3735388"/>
          </a:xfrm>
        </p:spPr>
        <p:txBody>
          <a:bodyPr/>
          <a:lstStyle>
            <a:lvl1pPr marL="0" indent="0" algn="l">
              <a:buNone/>
              <a:defRPr b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dirty="0" smtClean="0"/>
              <a:t>按一下以編輯母片副標題樣式</a:t>
            </a:r>
            <a:endParaRPr lang="zh-TW" altLang="en-US" dirty="0"/>
          </a:p>
        </p:txBody>
      </p:sp>
      <p:sp>
        <p:nvSpPr>
          <p:cNvPr id="29" name="矩形 28"/>
          <p:cNvSpPr/>
          <p:nvPr userDrawn="1"/>
        </p:nvSpPr>
        <p:spPr>
          <a:xfrm>
            <a:off x="116505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9" name="矩形 48"/>
          <p:cNvSpPr/>
          <p:nvPr userDrawn="1"/>
        </p:nvSpPr>
        <p:spPr>
          <a:xfrm>
            <a:off x="389693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 49"/>
          <p:cNvSpPr/>
          <p:nvPr userDrawn="1"/>
        </p:nvSpPr>
        <p:spPr>
          <a:xfrm>
            <a:off x="258070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 50"/>
          <p:cNvSpPr/>
          <p:nvPr userDrawn="1"/>
        </p:nvSpPr>
        <p:spPr>
          <a:xfrm>
            <a:off x="542093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 51"/>
          <p:cNvSpPr/>
          <p:nvPr userDrawn="1"/>
        </p:nvSpPr>
        <p:spPr>
          <a:xfrm>
            <a:off x="694493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 52"/>
          <p:cNvSpPr/>
          <p:nvPr userDrawn="1"/>
        </p:nvSpPr>
        <p:spPr>
          <a:xfrm>
            <a:off x="899696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4" name="矩形 53"/>
          <p:cNvSpPr/>
          <p:nvPr userDrawn="1"/>
        </p:nvSpPr>
        <p:spPr>
          <a:xfrm>
            <a:off x="1172884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5" name="矩形 54"/>
          <p:cNvSpPr/>
          <p:nvPr userDrawn="1"/>
        </p:nvSpPr>
        <p:spPr>
          <a:xfrm>
            <a:off x="1041261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6" name="矩形 55"/>
          <p:cNvSpPr/>
          <p:nvPr userDrawn="1"/>
        </p:nvSpPr>
        <p:spPr>
          <a:xfrm>
            <a:off x="1325284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7" name="矩形 56"/>
          <p:cNvSpPr/>
          <p:nvPr userDrawn="1"/>
        </p:nvSpPr>
        <p:spPr>
          <a:xfrm>
            <a:off x="1477684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8" name="矩形 57"/>
          <p:cNvSpPr/>
          <p:nvPr userDrawn="1"/>
        </p:nvSpPr>
        <p:spPr>
          <a:xfrm>
            <a:off x="1698757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9" name="矩形 58"/>
          <p:cNvSpPr/>
          <p:nvPr userDrawn="1"/>
        </p:nvSpPr>
        <p:spPr>
          <a:xfrm>
            <a:off x="197194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0" name="矩形 59"/>
          <p:cNvSpPr/>
          <p:nvPr userDrawn="1"/>
        </p:nvSpPr>
        <p:spPr>
          <a:xfrm>
            <a:off x="1840322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1" name="矩形 60"/>
          <p:cNvSpPr/>
          <p:nvPr userDrawn="1"/>
        </p:nvSpPr>
        <p:spPr>
          <a:xfrm>
            <a:off x="212434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2" name="矩形 61"/>
          <p:cNvSpPr/>
          <p:nvPr userDrawn="1"/>
        </p:nvSpPr>
        <p:spPr>
          <a:xfrm>
            <a:off x="227674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3" name="矩形 62"/>
          <p:cNvSpPr/>
          <p:nvPr userDrawn="1"/>
        </p:nvSpPr>
        <p:spPr>
          <a:xfrm>
            <a:off x="2512458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4" name="矩形 63"/>
          <p:cNvSpPr/>
          <p:nvPr userDrawn="1"/>
        </p:nvSpPr>
        <p:spPr>
          <a:xfrm>
            <a:off x="2785646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5" name="矩形 64"/>
          <p:cNvSpPr/>
          <p:nvPr userDrawn="1"/>
        </p:nvSpPr>
        <p:spPr>
          <a:xfrm>
            <a:off x="2654023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6" name="矩形 65"/>
          <p:cNvSpPr/>
          <p:nvPr userDrawn="1"/>
        </p:nvSpPr>
        <p:spPr>
          <a:xfrm>
            <a:off x="2938046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7" name="矩形 66"/>
          <p:cNvSpPr/>
          <p:nvPr userDrawn="1"/>
        </p:nvSpPr>
        <p:spPr>
          <a:xfrm>
            <a:off x="3090446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8" name="矩形 67"/>
          <p:cNvSpPr/>
          <p:nvPr userDrawn="1"/>
        </p:nvSpPr>
        <p:spPr>
          <a:xfrm>
            <a:off x="3318937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9" name="矩形 68"/>
          <p:cNvSpPr/>
          <p:nvPr userDrawn="1"/>
        </p:nvSpPr>
        <p:spPr>
          <a:xfrm>
            <a:off x="359212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0" name="矩形 69"/>
          <p:cNvSpPr/>
          <p:nvPr userDrawn="1"/>
        </p:nvSpPr>
        <p:spPr>
          <a:xfrm>
            <a:off x="3460502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 70"/>
          <p:cNvSpPr/>
          <p:nvPr userDrawn="1"/>
        </p:nvSpPr>
        <p:spPr>
          <a:xfrm>
            <a:off x="374452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 71"/>
          <p:cNvSpPr/>
          <p:nvPr userDrawn="1"/>
        </p:nvSpPr>
        <p:spPr>
          <a:xfrm>
            <a:off x="389692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3" name="矩形 72"/>
          <p:cNvSpPr/>
          <p:nvPr userDrawn="1"/>
        </p:nvSpPr>
        <p:spPr>
          <a:xfrm>
            <a:off x="4129027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4" name="矩形 73"/>
          <p:cNvSpPr/>
          <p:nvPr userDrawn="1"/>
        </p:nvSpPr>
        <p:spPr>
          <a:xfrm>
            <a:off x="440221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5" name="矩形 74"/>
          <p:cNvSpPr/>
          <p:nvPr userDrawn="1"/>
        </p:nvSpPr>
        <p:spPr>
          <a:xfrm>
            <a:off x="4270592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6" name="矩形 75"/>
          <p:cNvSpPr/>
          <p:nvPr userDrawn="1"/>
        </p:nvSpPr>
        <p:spPr>
          <a:xfrm>
            <a:off x="455461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7" name="矩形 76"/>
          <p:cNvSpPr/>
          <p:nvPr userDrawn="1"/>
        </p:nvSpPr>
        <p:spPr>
          <a:xfrm>
            <a:off x="470701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8" name="矩形 77"/>
          <p:cNvSpPr/>
          <p:nvPr userDrawn="1"/>
        </p:nvSpPr>
        <p:spPr>
          <a:xfrm>
            <a:off x="4939117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9" name="矩形 78"/>
          <p:cNvSpPr/>
          <p:nvPr userDrawn="1"/>
        </p:nvSpPr>
        <p:spPr>
          <a:xfrm>
            <a:off x="521230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0" name="矩形 79"/>
          <p:cNvSpPr/>
          <p:nvPr userDrawn="1"/>
        </p:nvSpPr>
        <p:spPr>
          <a:xfrm>
            <a:off x="5080682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1" name="矩形 80"/>
          <p:cNvSpPr/>
          <p:nvPr userDrawn="1"/>
        </p:nvSpPr>
        <p:spPr>
          <a:xfrm>
            <a:off x="536470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2" name="矩形 81"/>
          <p:cNvSpPr/>
          <p:nvPr userDrawn="1"/>
        </p:nvSpPr>
        <p:spPr>
          <a:xfrm>
            <a:off x="5517105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3" name="矩形 82"/>
          <p:cNvSpPr/>
          <p:nvPr userDrawn="1"/>
        </p:nvSpPr>
        <p:spPr>
          <a:xfrm>
            <a:off x="5749207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4" name="矩形 83"/>
          <p:cNvSpPr/>
          <p:nvPr userDrawn="1"/>
        </p:nvSpPr>
        <p:spPr>
          <a:xfrm>
            <a:off x="6022395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5" name="矩形 84"/>
          <p:cNvSpPr/>
          <p:nvPr userDrawn="1"/>
        </p:nvSpPr>
        <p:spPr>
          <a:xfrm>
            <a:off x="5890772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 85"/>
          <p:cNvSpPr/>
          <p:nvPr userDrawn="1"/>
        </p:nvSpPr>
        <p:spPr>
          <a:xfrm>
            <a:off x="6174795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 86"/>
          <p:cNvSpPr/>
          <p:nvPr userDrawn="1"/>
        </p:nvSpPr>
        <p:spPr>
          <a:xfrm>
            <a:off x="6327195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8" name="矩形 87"/>
          <p:cNvSpPr/>
          <p:nvPr userDrawn="1"/>
        </p:nvSpPr>
        <p:spPr>
          <a:xfrm>
            <a:off x="6563896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9" name="矩形 88"/>
          <p:cNvSpPr/>
          <p:nvPr userDrawn="1"/>
        </p:nvSpPr>
        <p:spPr>
          <a:xfrm>
            <a:off x="6837084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0" name="矩形 89"/>
          <p:cNvSpPr/>
          <p:nvPr userDrawn="1"/>
        </p:nvSpPr>
        <p:spPr>
          <a:xfrm>
            <a:off x="6705461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1" name="矩形 90"/>
          <p:cNvSpPr/>
          <p:nvPr userDrawn="1"/>
        </p:nvSpPr>
        <p:spPr>
          <a:xfrm>
            <a:off x="6989484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 91"/>
          <p:cNvSpPr/>
          <p:nvPr userDrawn="1"/>
        </p:nvSpPr>
        <p:spPr>
          <a:xfrm>
            <a:off x="7141884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 92"/>
          <p:cNvSpPr/>
          <p:nvPr userDrawn="1"/>
        </p:nvSpPr>
        <p:spPr>
          <a:xfrm>
            <a:off x="7369387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4" name="矩形 93"/>
          <p:cNvSpPr/>
          <p:nvPr userDrawn="1"/>
        </p:nvSpPr>
        <p:spPr>
          <a:xfrm>
            <a:off x="7642575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5" name="矩形 94"/>
          <p:cNvSpPr/>
          <p:nvPr userDrawn="1"/>
        </p:nvSpPr>
        <p:spPr>
          <a:xfrm>
            <a:off x="7510952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6" name="矩形 95"/>
          <p:cNvSpPr/>
          <p:nvPr userDrawn="1"/>
        </p:nvSpPr>
        <p:spPr>
          <a:xfrm>
            <a:off x="7794975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7" name="矩形 96"/>
          <p:cNvSpPr/>
          <p:nvPr userDrawn="1"/>
        </p:nvSpPr>
        <p:spPr>
          <a:xfrm>
            <a:off x="7947375" y="-1051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8" name="矩形 97"/>
          <p:cNvSpPr/>
          <p:nvPr userDrawn="1"/>
        </p:nvSpPr>
        <p:spPr>
          <a:xfrm>
            <a:off x="8171734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9" name="矩形 98"/>
          <p:cNvSpPr/>
          <p:nvPr userDrawn="1"/>
        </p:nvSpPr>
        <p:spPr>
          <a:xfrm>
            <a:off x="8444922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0" name="矩形 99"/>
          <p:cNvSpPr/>
          <p:nvPr userDrawn="1"/>
        </p:nvSpPr>
        <p:spPr>
          <a:xfrm>
            <a:off x="8313299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1" name="矩形 100"/>
          <p:cNvSpPr/>
          <p:nvPr userDrawn="1"/>
        </p:nvSpPr>
        <p:spPr>
          <a:xfrm>
            <a:off x="8597322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2" name="矩形 101"/>
          <p:cNvSpPr/>
          <p:nvPr userDrawn="1"/>
        </p:nvSpPr>
        <p:spPr>
          <a:xfrm>
            <a:off x="8749722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3" name="矩形 102"/>
          <p:cNvSpPr/>
          <p:nvPr userDrawn="1"/>
        </p:nvSpPr>
        <p:spPr>
          <a:xfrm>
            <a:off x="8969629" y="0"/>
            <a:ext cx="67507" cy="63007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5" name="圖片版面配置區 274"/>
          <p:cNvSpPr>
            <a:spLocks noGrp="1"/>
          </p:cNvSpPr>
          <p:nvPr>
            <p:ph type="pic" sz="quarter" idx="13"/>
          </p:nvPr>
        </p:nvSpPr>
        <p:spPr>
          <a:xfrm>
            <a:off x="0" y="2393950"/>
            <a:ext cx="4622800" cy="3735388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276" name="文字方塊 275"/>
          <p:cNvSpPr txBox="1"/>
          <p:nvPr userDrawn="1"/>
        </p:nvSpPr>
        <p:spPr>
          <a:xfrm>
            <a:off x="264913" y="975500"/>
            <a:ext cx="27682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3600" b="1" dirty="0" smtClean="0">
                <a:solidFill>
                  <a:schemeClr val="bg1"/>
                </a:solidFill>
              </a:rPr>
              <a:t>CHAPTER</a:t>
            </a:r>
            <a:r>
              <a:rPr lang="zh-TW" altLang="en-US" sz="3600" b="1" dirty="0" smtClean="0">
                <a:solidFill>
                  <a:schemeClr val="bg1"/>
                </a:solidFill>
              </a:rPr>
              <a:t> </a:t>
            </a:r>
            <a:r>
              <a:rPr lang="en-US" altLang="zh-TW" sz="5400" b="1" dirty="0" smtClean="0">
                <a:solidFill>
                  <a:schemeClr val="accent5">
                    <a:lumMod val="50000"/>
                  </a:schemeClr>
                </a:solidFill>
              </a:rPr>
              <a:t>02</a:t>
            </a:r>
            <a:endParaRPr lang="zh-TW" altLang="en-US" sz="5400" b="1" dirty="0">
              <a:solidFill>
                <a:schemeClr val="accent5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88197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59100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AD8F38-8795-4DFA-8634-4D84CBE67F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489997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AD8F38-8795-4DFA-8634-4D84CBE67F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122089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2DAD8F38-8795-4DFA-8634-4D84CBE67FB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63518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752884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846138"/>
            <a:ext cx="8229600" cy="1143000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defRPr>
            </a:lvl1pPr>
          </a:lstStyle>
          <a:p>
            <a:r>
              <a:rPr lang="zh-TW" altLang="en-US" dirty="0" smtClean="0"/>
              <a:t>按一下以編輯母片標題樣式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2213865"/>
            <a:ext cx="8229600" cy="3912298"/>
          </a:xfrm>
        </p:spPr>
        <p:txBody>
          <a:bodyPr/>
          <a:lstStyle>
            <a:lvl1pPr marL="457200" indent="-457200">
              <a:buFontTx/>
              <a:buBlip>
                <a:blip r:embed="rId2"/>
              </a:buBlip>
              <a:defRPr sz="2800" b="1">
                <a:latin typeface="微軟正黑體" pitchFamily="34" charset="-120"/>
                <a:ea typeface="微軟正黑體" pitchFamily="34" charset="-120"/>
              </a:defRPr>
            </a:lvl1pPr>
            <a:lvl2pPr marL="914400" indent="-457200">
              <a:buClr>
                <a:schemeClr val="tx2"/>
              </a:buClr>
              <a:buFont typeface="Wingdings 3" panose="05040102010807070707" pitchFamily="18" charset="2"/>
              <a:buChar char=""/>
              <a:defRPr sz="2600" b="1">
                <a:latin typeface="微軟正黑體" pitchFamily="34" charset="-120"/>
                <a:ea typeface="微軟正黑體" pitchFamily="34" charset="-120"/>
              </a:defRPr>
            </a:lvl2pPr>
            <a:lvl3pPr marL="1257300" indent="-342900">
              <a:buClr>
                <a:schemeClr val="accent1"/>
              </a:buClr>
              <a:buFont typeface="微軟正黑體" panose="020B0604030504040204" pitchFamily="34" charset="-120"/>
              <a:buChar char="■"/>
              <a:defRPr b="1">
                <a:latin typeface="微軟正黑體" pitchFamily="34" charset="-120"/>
                <a:ea typeface="微軟正黑體" pitchFamily="34" charset="-120"/>
              </a:defRPr>
            </a:lvl3pPr>
            <a:lvl4pPr marL="1371600" indent="0">
              <a:buNone/>
              <a:defRPr b="1">
                <a:latin typeface="微軟正黑體" pitchFamily="34" charset="-120"/>
                <a:ea typeface="微軟正黑體" pitchFamily="34" charset="-120"/>
              </a:defRPr>
            </a:lvl4pPr>
            <a:lvl5pPr marL="1828800" indent="0">
              <a:buNone/>
              <a:defRPr b="1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728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D:\製作中\02再版書\0558909\章首頁\computer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8211" y="87460"/>
            <a:ext cx="425589" cy="55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06573" y="179684"/>
            <a:ext cx="366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0" i="0" u="none" strike="noStrike" kern="1200" baseline="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An Introduction to Computer Science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127395" y="0"/>
            <a:ext cx="1016605" cy="728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8073134" y="51592"/>
            <a:ext cx="11251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Chapter</a:t>
            </a:r>
          </a:p>
          <a:p>
            <a:pPr algn="ctr"/>
            <a:r>
              <a:rPr lang="en-US" altLang="zh-TW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02</a:t>
            </a:r>
            <a:endParaRPr lang="zh-TW" altLang="en-US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812360" y="388736"/>
            <a:ext cx="135015" cy="1350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677345" y="517980"/>
            <a:ext cx="135015" cy="1350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13057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178750"/>
            <a:ext cx="8229600" cy="4947413"/>
          </a:xfrm>
        </p:spPr>
        <p:txBody>
          <a:bodyPr/>
          <a:lstStyle>
            <a:lvl1pPr marL="0" indent="0">
              <a:buNone/>
              <a:defRPr lang="zh-TW" altLang="en-US" sz="2800" b="1" kern="1200" dirty="0" smtClean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+mn-cs"/>
              </a:defRPr>
            </a:lvl1pPr>
            <a:lvl2pPr marL="914400" indent="-457200">
              <a:buClr>
                <a:schemeClr val="tx2"/>
              </a:buClr>
              <a:buFont typeface="Wingdings 3" panose="05040102010807070707" pitchFamily="18" charset="2"/>
              <a:buChar char=""/>
              <a:defRPr sz="2600" b="1">
                <a:latin typeface="微軟正黑體" pitchFamily="34" charset="-120"/>
                <a:ea typeface="微軟正黑體" pitchFamily="34" charset="-120"/>
              </a:defRPr>
            </a:lvl2pPr>
            <a:lvl3pPr marL="1257300" indent="-342900">
              <a:buClr>
                <a:schemeClr val="accent1"/>
              </a:buClr>
              <a:buFont typeface="微軟正黑體" panose="020B0604030504040204" pitchFamily="34" charset="-120"/>
              <a:buChar char="■"/>
              <a:defRPr b="1">
                <a:latin typeface="微軟正黑體" pitchFamily="34" charset="-120"/>
                <a:ea typeface="微軟正黑體" pitchFamily="34" charset="-120"/>
              </a:defRPr>
            </a:lvl3pPr>
            <a:lvl4pPr marL="1371600" indent="0">
              <a:buNone/>
              <a:defRPr b="1">
                <a:latin typeface="微軟正黑體" pitchFamily="34" charset="-120"/>
                <a:ea typeface="微軟正黑體" pitchFamily="34" charset="-120"/>
              </a:defRPr>
            </a:lvl4pPr>
            <a:lvl5pPr marL="1828800" indent="0">
              <a:buNone/>
              <a:defRPr b="1"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marL="457200" lvl="0" indent="-457200" algn="l" defTabSz="9144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</a:pPr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728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D:\製作中\02再版書\0558909\章首頁\computer.png"/>
          <p:cNvPicPr>
            <a:picLocks noChangeAspect="1" noChangeArrowheads="1"/>
          </p:cNvPicPr>
          <p:nvPr userDrawn="1"/>
        </p:nvPicPr>
        <p:blipFill>
          <a:blip r:embed="rId3" cstate="screen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8211" y="87460"/>
            <a:ext cx="425589" cy="55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06573" y="179684"/>
            <a:ext cx="366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0" i="0" u="none" strike="noStrike" kern="1200" baseline="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An Introduction to Computer Science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127395" y="0"/>
            <a:ext cx="1016605" cy="728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8073134" y="51592"/>
            <a:ext cx="11251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Chapter</a:t>
            </a:r>
          </a:p>
          <a:p>
            <a:pPr algn="ctr"/>
            <a:r>
              <a:rPr lang="en-US" altLang="zh-TW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02</a:t>
            </a:r>
            <a:endParaRPr lang="zh-TW" altLang="en-US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812360" y="388736"/>
            <a:ext cx="135015" cy="1350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677345" y="517980"/>
            <a:ext cx="135015" cy="1350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575845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250" y="838104"/>
            <a:ext cx="9144000" cy="522058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728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28" name="Picture 4" descr="D:\製作中\02再版書\0558909\章首頁\compute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8211" y="87460"/>
            <a:ext cx="425589" cy="55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06573" y="179684"/>
            <a:ext cx="366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0" i="0" u="none" strike="noStrike" kern="1200" baseline="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An Introduction to Computer Science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127395" y="0"/>
            <a:ext cx="1016605" cy="728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8073134" y="51592"/>
            <a:ext cx="11251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Chapter</a:t>
            </a:r>
          </a:p>
          <a:p>
            <a:pPr algn="ctr"/>
            <a:r>
              <a:rPr lang="en-US" altLang="zh-TW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02</a:t>
            </a:r>
            <a:endParaRPr lang="zh-TW" altLang="en-US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812360" y="388736"/>
            <a:ext cx="135015" cy="1350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677345" y="517980"/>
            <a:ext cx="135015" cy="1350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 userDrawn="1"/>
        </p:nvSpPr>
        <p:spPr>
          <a:xfrm>
            <a:off x="269865" y="1673805"/>
            <a:ext cx="8604269" cy="4140460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 userDrawn="1"/>
        </p:nvSpPr>
        <p:spPr>
          <a:xfrm>
            <a:off x="683018" y="1178750"/>
            <a:ext cx="413266" cy="413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橢圓 27"/>
          <p:cNvSpPr/>
          <p:nvPr userDrawn="1"/>
        </p:nvSpPr>
        <p:spPr>
          <a:xfrm>
            <a:off x="1151620" y="1178750"/>
            <a:ext cx="413266" cy="413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橢圓 28"/>
          <p:cNvSpPr/>
          <p:nvPr userDrawn="1"/>
        </p:nvSpPr>
        <p:spPr>
          <a:xfrm>
            <a:off x="1601670" y="1178750"/>
            <a:ext cx="413266" cy="413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0" name="橢圓 29"/>
          <p:cNvSpPr/>
          <p:nvPr userDrawn="1"/>
        </p:nvSpPr>
        <p:spPr>
          <a:xfrm>
            <a:off x="2051720" y="1180091"/>
            <a:ext cx="413266" cy="41326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4349" name="Picture 13"/>
          <p:cNvPicPr>
            <a:picLocks noChangeAspect="1" noChangeArrowheads="1"/>
          </p:cNvPicPr>
          <p:nvPr userDrawn="1"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487232">
            <a:off x="8013955" y="1273755"/>
            <a:ext cx="1038226" cy="8001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51" name="Picture 15"/>
          <p:cNvPicPr>
            <a:picLocks noChangeAspect="1" noChangeArrowheads="1"/>
          </p:cNvPicPr>
          <p:nvPr userDrawn="1"/>
        </p:nvPicPr>
        <p:blipFill>
          <a:blip r:embed="rId5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343616" y="1132600"/>
            <a:ext cx="2456765" cy="6341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6096" y="2035362"/>
            <a:ext cx="8229600" cy="3778903"/>
          </a:xfrm>
        </p:spPr>
        <p:txBody>
          <a:bodyPr/>
          <a:lstStyle>
            <a:lvl1pPr marL="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1pPr>
            <a:lvl2pPr marL="4572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2pPr>
            <a:lvl3pPr marL="9144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3pPr>
            <a:lvl4pPr marL="13716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4pPr>
            <a:lvl5pPr marL="18288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  <p:sp>
        <p:nvSpPr>
          <p:cNvPr id="19" name="文字方塊 18"/>
          <p:cNvSpPr txBox="1"/>
          <p:nvPr userDrawn="1"/>
        </p:nvSpPr>
        <p:spPr>
          <a:xfrm>
            <a:off x="683018" y="1196984"/>
            <a:ext cx="22216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IT</a:t>
            </a:r>
            <a:r>
              <a:rPr lang="zh-TW" altLang="en-US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　</a:t>
            </a:r>
            <a:r>
              <a:rPr lang="zh-TW" altLang="en-US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專    家</a:t>
            </a:r>
            <a:endParaRPr lang="en-US" altLang="zh-TW" b="1" dirty="0" smtClean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649299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3250" y="838104"/>
            <a:ext cx="9144000" cy="522058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0" y="0"/>
            <a:ext cx="9144000" cy="7287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pic>
        <p:nvPicPr>
          <p:cNvPr id="1028" name="Picture 4" descr="D:\製作中\02再版書\0558909\章首頁\computer.png"/>
          <p:cNvPicPr>
            <a:picLocks noChangeAspect="1" noChangeArrowheads="1"/>
          </p:cNvPicPr>
          <p:nvPr userDrawn="1"/>
        </p:nvPicPr>
        <p:blipFill>
          <a:blip r:embed="rId2" cstate="screen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8211" y="87460"/>
            <a:ext cx="425589" cy="5537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 userDrawn="1"/>
        </p:nvSpPr>
        <p:spPr>
          <a:xfrm>
            <a:off x="906573" y="179684"/>
            <a:ext cx="36654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sz="1800" b="0" i="0" u="none" strike="noStrike" kern="1200" baseline="0" dirty="0" smtClean="0">
                <a:solidFill>
                  <a:schemeClr val="accent5">
                    <a:lumMod val="40000"/>
                    <a:lumOff val="60000"/>
                  </a:schemeClr>
                </a:solidFill>
                <a:latin typeface="+mn-lt"/>
                <a:ea typeface="+mn-ea"/>
                <a:cs typeface="+mn-cs"/>
              </a:rPr>
              <a:t>An Introduction to Computer Science</a:t>
            </a:r>
            <a:endParaRPr lang="zh-TW" altLang="en-US" dirty="0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0" name="矩形 9"/>
          <p:cNvSpPr/>
          <p:nvPr userDrawn="1"/>
        </p:nvSpPr>
        <p:spPr>
          <a:xfrm>
            <a:off x="8127395" y="0"/>
            <a:ext cx="1016605" cy="7287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文字方塊 10"/>
          <p:cNvSpPr txBox="1"/>
          <p:nvPr userDrawn="1"/>
        </p:nvSpPr>
        <p:spPr>
          <a:xfrm>
            <a:off x="8073134" y="51592"/>
            <a:ext cx="112512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TW" sz="1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Chapter</a:t>
            </a:r>
          </a:p>
          <a:p>
            <a:pPr algn="ctr"/>
            <a:r>
              <a:rPr lang="en-US" altLang="zh-TW" sz="2400" dirty="0" smtClean="0">
                <a:solidFill>
                  <a:schemeClr val="accent5">
                    <a:lumMod val="20000"/>
                    <a:lumOff val="80000"/>
                  </a:schemeClr>
                </a:solidFill>
              </a:rPr>
              <a:t>02</a:t>
            </a:r>
            <a:endParaRPr lang="zh-TW" altLang="en-US" sz="2400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7812360" y="388736"/>
            <a:ext cx="135015" cy="1350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矩形 11"/>
          <p:cNvSpPr/>
          <p:nvPr userDrawn="1"/>
        </p:nvSpPr>
        <p:spPr>
          <a:xfrm>
            <a:off x="7677345" y="517980"/>
            <a:ext cx="135015" cy="135015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圓角矩形 5"/>
          <p:cNvSpPr/>
          <p:nvPr userDrawn="1"/>
        </p:nvSpPr>
        <p:spPr>
          <a:xfrm>
            <a:off x="269865" y="1673805"/>
            <a:ext cx="8604269" cy="4140460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9" name="Picture 14"/>
          <p:cNvPicPr>
            <a:picLocks noChangeAspect="1" noChangeArrowheads="1"/>
          </p:cNvPicPr>
          <p:nvPr userDrawn="1"/>
        </p:nvPicPr>
        <p:blipFill>
          <a:blip r:embed="rId4" cstate="screen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019274" y="1132600"/>
            <a:ext cx="730257" cy="90693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 descr="D:\製作中\02再版書\0558909\資訊小耳朵 圖.png"/>
          <p:cNvPicPr>
            <a:picLocks noChangeAspect="1" noChangeArrowheads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88211" y="838104"/>
            <a:ext cx="4545505" cy="1418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字方塊 12"/>
          <p:cNvSpPr txBox="1"/>
          <p:nvPr userDrawn="1"/>
        </p:nvSpPr>
        <p:spPr>
          <a:xfrm>
            <a:off x="517653" y="1628800"/>
            <a:ext cx="4443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資    訊    科    技    專    欄</a:t>
            </a:r>
            <a:endParaRPr lang="en-US" altLang="zh-TW" sz="2400" b="1" dirty="0" smtClean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sp>
        <p:nvSpPr>
          <p:cNvPr id="15" name="內容版面配置區 2"/>
          <p:cNvSpPr>
            <a:spLocks noGrp="1"/>
          </p:cNvSpPr>
          <p:nvPr>
            <p:ph idx="1"/>
          </p:nvPr>
        </p:nvSpPr>
        <p:spPr>
          <a:xfrm>
            <a:off x="406096" y="2256499"/>
            <a:ext cx="8229600" cy="3557766"/>
          </a:xfrm>
        </p:spPr>
        <p:txBody>
          <a:bodyPr/>
          <a:lstStyle>
            <a:lvl1pPr marL="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1pPr>
            <a:lvl2pPr marL="4572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2pPr>
            <a:lvl3pPr marL="9144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3pPr>
            <a:lvl4pPr marL="13716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4pPr>
            <a:lvl5pPr marL="1828800" indent="0">
              <a:buNone/>
              <a:defRPr>
                <a:latin typeface="微軟正黑體" pitchFamily="34" charset="-120"/>
                <a:ea typeface="微軟正黑體" pitchFamily="34" charset="-120"/>
              </a:defRPr>
            </a:lvl5pPr>
          </a:lstStyle>
          <a:p>
            <a:pPr lvl="0"/>
            <a:r>
              <a:rPr lang="zh-TW" altLang="en-US" dirty="0" smtClean="0"/>
              <a:t>按一下以編輯母片文字樣式</a:t>
            </a:r>
          </a:p>
          <a:p>
            <a:pPr lvl="1"/>
            <a:r>
              <a:rPr lang="zh-TW" altLang="en-US" dirty="0" smtClean="0"/>
              <a:t>第二層</a:t>
            </a:r>
          </a:p>
          <a:p>
            <a:pPr lvl="2"/>
            <a:r>
              <a:rPr lang="zh-TW" altLang="en-US" dirty="0" smtClean="0"/>
              <a:t>第三層</a:t>
            </a:r>
          </a:p>
          <a:p>
            <a:pPr lvl="3"/>
            <a:r>
              <a:rPr lang="zh-TW" altLang="en-US" dirty="0" smtClean="0"/>
              <a:t>第四層</a:t>
            </a:r>
          </a:p>
          <a:p>
            <a:pPr lvl="4"/>
            <a:r>
              <a:rPr lang="zh-TW" altLang="en-US" dirty="0" smtClean="0"/>
              <a:t>第五層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4192385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7187506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14432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05871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52424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8" name="橢圓 7"/>
          <p:cNvSpPr/>
          <p:nvPr userDrawn="1"/>
        </p:nvSpPr>
        <p:spPr>
          <a:xfrm>
            <a:off x="161510" y="6219310"/>
            <a:ext cx="450050" cy="450050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橢圓 8"/>
          <p:cNvSpPr/>
          <p:nvPr userDrawn="1"/>
        </p:nvSpPr>
        <p:spPr>
          <a:xfrm>
            <a:off x="296525" y="6219310"/>
            <a:ext cx="450050" cy="450050"/>
          </a:xfrm>
          <a:prstGeom prst="ellipse">
            <a:avLst/>
          </a:prstGeom>
          <a:solidFill>
            <a:schemeClr val="accent5">
              <a:lumMod val="60000"/>
              <a:lumOff val="4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文字方塊 9"/>
          <p:cNvSpPr txBox="1"/>
          <p:nvPr userDrawn="1"/>
        </p:nvSpPr>
        <p:spPr>
          <a:xfrm>
            <a:off x="251520" y="6259669"/>
            <a:ext cx="585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8B089E88-AE65-4CA2-BA11-4B6DC14C3389}" type="slidenum">
              <a:rPr lang="zh-TW" altLang="en-US" smtClean="0">
                <a:solidFill>
                  <a:schemeClr val="bg1"/>
                </a:solidFill>
              </a:rPr>
              <a:t>‹#›</a:t>
            </a:fld>
            <a:endParaRPr lang="zh-TW" altLang="en-US" dirty="0">
              <a:solidFill>
                <a:schemeClr val="bg1"/>
              </a:solidFill>
            </a:endParaRPr>
          </a:p>
        </p:txBody>
      </p:sp>
      <p:pic>
        <p:nvPicPr>
          <p:cNvPr id="6146" name="Picture 2" descr="D:\桌面\logo.png"/>
          <p:cNvPicPr>
            <a:picLocks noChangeAspect="1" noChangeArrowheads="1"/>
          </p:cNvPicPr>
          <p:nvPr userDrawn="1"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6595" y="6304952"/>
            <a:ext cx="945105" cy="278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動作按鈕: 上一項 3">
            <a:hlinkClick r:id="" action="ppaction://hlinkshowjump?jump=previousslide" highlightClick="1"/>
          </p:cNvPr>
          <p:cNvSpPr/>
          <p:nvPr userDrawn="1"/>
        </p:nvSpPr>
        <p:spPr>
          <a:xfrm>
            <a:off x="7452320" y="6296111"/>
            <a:ext cx="360000" cy="360000"/>
          </a:xfrm>
          <a:prstGeom prst="actionButtonBackPrevious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reflection blurRad="6350" stA="50000" endA="300" endPos="90000" dir="5400000" sy="-100000" algn="bl" rotWithShape="0"/>
          </a:effectLst>
          <a:scene3d>
            <a:camera prst="obliqueBottomRight"/>
            <a:lightRig rig="threePt" dir="t"/>
          </a:scene3d>
          <a:sp3d>
            <a:bevelT w="25400" h="25400"/>
            <a:bevelB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" name="動作按鈕: 首頁 4">
            <a:hlinkClick r:id="" action="ppaction://hlinkshowjump?jump=firstslide" highlightClick="1"/>
          </p:cNvPr>
          <p:cNvSpPr/>
          <p:nvPr userDrawn="1"/>
        </p:nvSpPr>
        <p:spPr>
          <a:xfrm>
            <a:off x="7992380" y="6296111"/>
            <a:ext cx="360000" cy="360000"/>
          </a:xfrm>
          <a:prstGeom prst="actionButtonHom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reflection blurRad="6350" stA="50000" endA="300" endPos="90000" dir="5400000" sy="-100000" algn="bl" rotWithShape="0"/>
          </a:effectLst>
          <a:scene3d>
            <a:camera prst="obliqueBottomRight"/>
            <a:lightRig rig="threePt" dir="t"/>
          </a:scene3d>
          <a:sp3d>
            <a:bevelT w="25400" h="25400"/>
            <a:bevelB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6" name="動作按鈕: 下一項 5">
            <a:hlinkClick r:id="" action="ppaction://hlinkshowjump?jump=nextslide" highlightClick="1"/>
          </p:cNvPr>
          <p:cNvSpPr/>
          <p:nvPr userDrawn="1"/>
        </p:nvSpPr>
        <p:spPr>
          <a:xfrm>
            <a:off x="8492930" y="6295222"/>
            <a:ext cx="360000" cy="360000"/>
          </a:xfrm>
          <a:prstGeom prst="actionButtonForwardNex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  <a:effectLst>
            <a:reflection blurRad="6350" stA="50000" endA="300" endPos="90000" dir="5400000" sy="-100000" algn="bl" rotWithShape="0"/>
          </a:effectLst>
          <a:scene3d>
            <a:camera prst="obliqueBottomRight"/>
            <a:lightRig rig="threePt" dir="t"/>
          </a:scene3d>
          <a:sp3d>
            <a:bevelT w="25400" h="25400"/>
            <a:bevelB w="12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90353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微軟正黑體" pitchFamily="34" charset="-120"/>
          <a:ea typeface="微軟正黑體" pitchFamily="34" charset="-12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68.xml"/><Relationship Id="rId3" Type="http://schemas.openxmlformats.org/officeDocument/2006/relationships/slide" Target="slide10.xml"/><Relationship Id="rId7" Type="http://schemas.openxmlformats.org/officeDocument/2006/relationships/slide" Target="slide58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slide" Target="slide28.xml"/><Relationship Id="rId5" Type="http://schemas.openxmlformats.org/officeDocument/2006/relationships/slide" Target="slide18.xml"/><Relationship Id="rId4" Type="http://schemas.openxmlformats.org/officeDocument/2006/relationships/slide" Target="slide13.xml"/><Relationship Id="rId9" Type="http://schemas.openxmlformats.org/officeDocument/2006/relationships/image" Target="../media/image9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4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7" Type="http://schemas.openxmlformats.org/officeDocument/2006/relationships/image" Target="../media/image15.png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16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18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19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5.xml"/><Relationship Id="rId2" Type="http://schemas.openxmlformats.org/officeDocument/2006/relationships/diagramData" Target="../diagrams/data15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5.xml"/><Relationship Id="rId5" Type="http://schemas.openxmlformats.org/officeDocument/2006/relationships/diagramColors" Target="../diagrams/colors15.xml"/><Relationship Id="rId4" Type="http://schemas.openxmlformats.org/officeDocument/2006/relationships/diagramQuickStyle" Target="../diagrams/quickStyle15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6.xml"/><Relationship Id="rId2" Type="http://schemas.openxmlformats.org/officeDocument/2006/relationships/diagramData" Target="../diagrams/data16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6.xml"/><Relationship Id="rId5" Type="http://schemas.openxmlformats.org/officeDocument/2006/relationships/diagramColors" Target="../diagrams/colors16.xml"/><Relationship Id="rId4" Type="http://schemas.openxmlformats.org/officeDocument/2006/relationships/diagramQuickStyle" Target="../diagrams/quickStyle16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7.xml"/><Relationship Id="rId7" Type="http://schemas.openxmlformats.org/officeDocument/2006/relationships/image" Target="../media/image24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7" Type="http://schemas.openxmlformats.org/officeDocument/2006/relationships/image" Target="../media/image25.png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9.xml"/><Relationship Id="rId7" Type="http://schemas.openxmlformats.org/officeDocument/2006/relationships/image" Target="../media/image26.png"/><Relationship Id="rId2" Type="http://schemas.openxmlformats.org/officeDocument/2006/relationships/diagramData" Target="../diagrams/data1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19.xml"/><Relationship Id="rId5" Type="http://schemas.openxmlformats.org/officeDocument/2006/relationships/diagramColors" Target="../diagrams/colors19.xml"/><Relationship Id="rId4" Type="http://schemas.openxmlformats.org/officeDocument/2006/relationships/diagramQuickStyle" Target="../diagrams/quickStyle19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0.xml"/><Relationship Id="rId7" Type="http://schemas.microsoft.com/office/2007/relationships/diagramDrawing" Target="../diagrams/drawing20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0.xml"/><Relationship Id="rId5" Type="http://schemas.openxmlformats.org/officeDocument/2006/relationships/diagramQuickStyle" Target="../diagrams/quickStyle20.xml"/><Relationship Id="rId4" Type="http://schemas.openxmlformats.org/officeDocument/2006/relationships/diagramLayout" Target="../diagrams/layout20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1.xml"/><Relationship Id="rId7" Type="http://schemas.microsoft.com/office/2007/relationships/diagramDrawing" Target="../diagrams/drawing21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1.xml"/><Relationship Id="rId5" Type="http://schemas.openxmlformats.org/officeDocument/2006/relationships/diagramQuickStyle" Target="../diagrams/quickStyle21.xml"/><Relationship Id="rId4" Type="http://schemas.openxmlformats.org/officeDocument/2006/relationships/diagramLayout" Target="../diagrams/layout2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2.xml"/><Relationship Id="rId7" Type="http://schemas.microsoft.com/office/2007/relationships/diagramDrawing" Target="../diagrams/drawing22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diagramColors" Target="../diagrams/colors22.xml"/><Relationship Id="rId5" Type="http://schemas.openxmlformats.org/officeDocument/2006/relationships/diagramQuickStyle" Target="../diagrams/quickStyle22.xml"/><Relationship Id="rId4" Type="http://schemas.openxmlformats.org/officeDocument/2006/relationships/diagramLayout" Target="../diagrams/layout2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3.xml"/><Relationship Id="rId2" Type="http://schemas.openxmlformats.org/officeDocument/2006/relationships/diagramData" Target="../diagrams/data2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3.xml"/><Relationship Id="rId5" Type="http://schemas.openxmlformats.org/officeDocument/2006/relationships/diagramColors" Target="../diagrams/colors23.xml"/><Relationship Id="rId4" Type="http://schemas.openxmlformats.org/officeDocument/2006/relationships/diagramQuickStyle" Target="../diagrams/quickStyle23.xml"/></Relationships>
</file>

<file path=ppt/slides/_rels/slide57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25.xml"/><Relationship Id="rId3" Type="http://schemas.openxmlformats.org/officeDocument/2006/relationships/diagramLayout" Target="../diagrams/layout24.xml"/><Relationship Id="rId7" Type="http://schemas.openxmlformats.org/officeDocument/2006/relationships/diagramData" Target="../diagrams/data25.xml"/><Relationship Id="rId2" Type="http://schemas.openxmlformats.org/officeDocument/2006/relationships/diagramData" Target="../diagrams/data2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4.xml"/><Relationship Id="rId11" Type="http://schemas.microsoft.com/office/2007/relationships/diagramDrawing" Target="../diagrams/drawing25.xml"/><Relationship Id="rId5" Type="http://schemas.openxmlformats.org/officeDocument/2006/relationships/diagramColors" Target="../diagrams/colors24.xml"/><Relationship Id="rId10" Type="http://schemas.openxmlformats.org/officeDocument/2006/relationships/diagramColors" Target="../diagrams/colors25.xml"/><Relationship Id="rId4" Type="http://schemas.openxmlformats.org/officeDocument/2006/relationships/diagramQuickStyle" Target="../diagrams/quickStyle24.xml"/><Relationship Id="rId9" Type="http://schemas.openxmlformats.org/officeDocument/2006/relationships/diagramQuickStyle" Target="../diagrams/quickStyle25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6.xml"/><Relationship Id="rId2" Type="http://schemas.openxmlformats.org/officeDocument/2006/relationships/diagramData" Target="../diagrams/data2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6.xml"/><Relationship Id="rId5" Type="http://schemas.openxmlformats.org/officeDocument/2006/relationships/diagramColors" Target="../diagrams/colors26.xml"/><Relationship Id="rId4" Type="http://schemas.openxmlformats.org/officeDocument/2006/relationships/diagramQuickStyle" Target="../diagrams/quickStyle2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7.xml"/><Relationship Id="rId2" Type="http://schemas.openxmlformats.org/officeDocument/2006/relationships/diagramData" Target="../diagrams/data2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7.xml"/><Relationship Id="rId5" Type="http://schemas.openxmlformats.org/officeDocument/2006/relationships/diagramColors" Target="../diagrams/colors27.xml"/><Relationship Id="rId4" Type="http://schemas.openxmlformats.org/officeDocument/2006/relationships/diagramQuickStyle" Target="../diagrams/quickStyle2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8.xml"/><Relationship Id="rId2" Type="http://schemas.openxmlformats.org/officeDocument/2006/relationships/diagramData" Target="../diagrams/data28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8.xml"/><Relationship Id="rId5" Type="http://schemas.openxmlformats.org/officeDocument/2006/relationships/diagramColors" Target="../diagrams/colors28.xml"/><Relationship Id="rId4" Type="http://schemas.openxmlformats.org/officeDocument/2006/relationships/diagramQuickStyle" Target="../diagrams/quickStyle28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9.xml"/><Relationship Id="rId2" Type="http://schemas.openxmlformats.org/officeDocument/2006/relationships/diagramData" Target="../diagrams/data29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29.xml"/><Relationship Id="rId5" Type="http://schemas.openxmlformats.org/officeDocument/2006/relationships/diagramColors" Target="../diagrams/colors29.xml"/><Relationship Id="rId4" Type="http://schemas.openxmlformats.org/officeDocument/2006/relationships/diagramQuickStyle" Target="../diagrams/quickStyle29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0.xml"/><Relationship Id="rId2" Type="http://schemas.openxmlformats.org/officeDocument/2006/relationships/diagramData" Target="../diagrams/data30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0.xml"/><Relationship Id="rId5" Type="http://schemas.openxmlformats.org/officeDocument/2006/relationships/diagramColors" Target="../diagrams/colors30.xml"/><Relationship Id="rId4" Type="http://schemas.openxmlformats.org/officeDocument/2006/relationships/diagramQuickStyle" Target="../diagrams/quickStyle30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1.xml"/><Relationship Id="rId2" Type="http://schemas.openxmlformats.org/officeDocument/2006/relationships/diagramData" Target="../diagrams/data31.xml"/><Relationship Id="rId1" Type="http://schemas.openxmlformats.org/officeDocument/2006/relationships/slideLayout" Target="../slideLayouts/slideLayout3.xml"/><Relationship Id="rId6" Type="http://schemas.microsoft.com/office/2007/relationships/diagramDrawing" Target="../diagrams/drawing31.xml"/><Relationship Id="rId5" Type="http://schemas.openxmlformats.org/officeDocument/2006/relationships/diagramColors" Target="../diagrams/colors31.xml"/><Relationship Id="rId4" Type="http://schemas.openxmlformats.org/officeDocument/2006/relationships/diagramQuickStyle" Target="../diagrams/quickStyle3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ASCII&#31526;&#34399;&#23565;&#29031;&#34920;.pdf" TargetMode="External"/><Relationship Id="rId2" Type="http://schemas.openxmlformats.org/officeDocument/2006/relationships/hyperlink" Target="ch02_ASCII&#31526;&#34399;&#23565;&#29031;&#34920;.pdf" TargetMode="Externa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直線接點 28"/>
          <p:cNvCxnSpPr/>
          <p:nvPr/>
        </p:nvCxnSpPr>
        <p:spPr>
          <a:xfrm>
            <a:off x="3157953" y="2010483"/>
            <a:ext cx="5779532" cy="0"/>
          </a:xfrm>
          <a:prstGeom prst="line">
            <a:avLst/>
          </a:prstGeom>
          <a:ln w="76200">
            <a:solidFill>
              <a:schemeClr val="bg2">
                <a:lumMod val="25000"/>
              </a:schemeClr>
            </a:solidFill>
            <a:prstDash val="solid"/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D:\製作中\02再版書\0558909\章首頁\note.png"/>
          <p:cNvPicPr>
            <a:picLocks noChangeAspect="1" noChangeArrowheads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093204" y="1983133"/>
            <a:ext cx="3790950" cy="444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標題 6"/>
          <p:cNvSpPr>
            <a:spLocks noGrp="1"/>
          </p:cNvSpPr>
          <p:nvPr>
            <p:ph type="ctrTitle"/>
          </p:nvPr>
        </p:nvSpPr>
        <p:spPr>
          <a:xfrm>
            <a:off x="3157953" y="1043735"/>
            <a:ext cx="5476465" cy="939398"/>
          </a:xfrm>
        </p:spPr>
        <p:txBody>
          <a:bodyPr/>
          <a:lstStyle/>
          <a:p>
            <a:r>
              <a:rPr lang="zh-TW" altLang="en-US" dirty="0" smtClean="0"/>
              <a:t>數位資料表示法</a:t>
            </a:r>
            <a:endParaRPr lang="zh-TW" altLang="en-US" dirty="0"/>
          </a:p>
        </p:txBody>
      </p:sp>
      <p:sp>
        <p:nvSpPr>
          <p:cNvPr id="3" name="矩形 2"/>
          <p:cNvSpPr/>
          <p:nvPr/>
        </p:nvSpPr>
        <p:spPr>
          <a:xfrm>
            <a:off x="5374295" y="2390441"/>
            <a:ext cx="3228769" cy="378565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zh-TW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3" action="ppaction://hlinksldjump"/>
              </a:rPr>
              <a:t>2-1 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3" action="ppaction://hlinksldjump"/>
              </a:rPr>
              <a:t>資料型態</a:t>
            </a:r>
            <a:endParaRPr lang="en-US" altLang="zh-TW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4" action="ppaction://hlinksldjump"/>
              </a:rPr>
              <a:t>2-2 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4" action="ppaction://hlinksldjump"/>
              </a:rPr>
              <a:t>二進位表示</a:t>
            </a:r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4" action="ppaction://hlinksldjump"/>
              </a:rPr>
              <a:t>法</a:t>
            </a:r>
            <a:endParaRPr lang="en-US" altLang="zh-TW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5" action="ppaction://hlinksldjump"/>
              </a:rPr>
              <a:t>2-3 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5" action="ppaction://hlinksldjump"/>
              </a:rPr>
              <a:t>各種進位表示法的</a:t>
            </a:r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5" action="ppaction://hlinksldjump"/>
              </a:rPr>
              <a:t>轉換</a:t>
            </a:r>
            <a:endParaRPr lang="en-US" altLang="zh-TW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6" action="ppaction://hlinksldjump"/>
              </a:rPr>
              <a:t>2-4 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6" action="ppaction://hlinksldjump"/>
              </a:rPr>
              <a:t>整數表示</a:t>
            </a:r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6" action="ppaction://hlinksldjump"/>
              </a:rPr>
              <a:t>法</a:t>
            </a:r>
            <a:endParaRPr lang="en-US" altLang="zh-TW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7" action="ppaction://hlinksldjump"/>
              </a:rPr>
              <a:t>2-5 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7" action="ppaction://hlinksldjump"/>
              </a:rPr>
              <a:t>浮點數表示</a:t>
            </a:r>
            <a:r>
              <a:rPr lang="zh-TW" altLang="en-US" sz="2000" b="1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7" action="ppaction://hlinksldjump"/>
              </a:rPr>
              <a:t>法</a:t>
            </a:r>
            <a:endParaRPr lang="en-US" altLang="zh-TW" sz="2000" b="1" dirty="0" smtClean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  <a:p>
            <a:pPr>
              <a:lnSpc>
                <a:spcPct val="200000"/>
              </a:lnSpc>
            </a:pP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8" action="ppaction://hlinksldjump"/>
              </a:rPr>
              <a:t>2-6 ASCII</a:t>
            </a:r>
            <a:r>
              <a:rPr lang="zh-TW" altLang="en-US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8" action="ppaction://hlinksldjump"/>
              </a:rPr>
              <a:t>及</a:t>
            </a:r>
            <a:r>
              <a:rPr lang="en-US" altLang="zh-TW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itchFamily="34" charset="-120"/>
                <a:ea typeface="微軟正黑體" pitchFamily="34" charset="-120"/>
                <a:hlinkClick r:id="rId8" action="ppaction://hlinksldjump"/>
              </a:rPr>
              <a:t>Unicode</a:t>
            </a:r>
            <a:endParaRPr lang="en-US" altLang="zh-TW" sz="2000" b="1" dirty="0">
              <a:solidFill>
                <a:schemeClr val="tx1">
                  <a:lumMod val="75000"/>
                  <a:lumOff val="25000"/>
                </a:schemeClr>
              </a:solidFill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670701" y="2513414"/>
            <a:ext cx="3794785" cy="2846089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  <p:pic>
        <p:nvPicPr>
          <p:cNvPr id="12" name="Picture 4"/>
          <p:cNvPicPr>
            <a:picLocks noChangeAspect="1" noChangeArrowheads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 rot="21401888">
            <a:off x="663740" y="2694412"/>
            <a:ext cx="3794785" cy="2846089"/>
          </a:xfrm>
          <a:prstGeom prst="rect">
            <a:avLst/>
          </a:prstGeom>
          <a:noFill/>
          <a:ln w="57150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/>
        </p:spPr>
      </p:pic>
    </p:spTree>
    <p:extLst>
      <p:ext uri="{BB962C8B-B14F-4D97-AF65-F5344CB8AC3E}">
        <p14:creationId xmlns:p14="http://schemas.microsoft.com/office/powerpoint/2010/main" val="1643748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2-1 </a:t>
            </a:r>
            <a:r>
              <a:rPr lang="zh-TW" altLang="en-US" dirty="0"/>
              <a:t>資料型態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2213865"/>
            <a:ext cx="4519845" cy="3912298"/>
          </a:xfrm>
        </p:spPr>
        <p:txBody>
          <a:bodyPr/>
          <a:lstStyle/>
          <a:p>
            <a:r>
              <a:rPr lang="zh-TW" altLang="en-US" dirty="0" smtClean="0"/>
              <a:t>電腦需要</a:t>
            </a:r>
            <a:r>
              <a:rPr lang="zh-TW" altLang="en-US" dirty="0"/>
              <a:t>處理的</a:t>
            </a:r>
            <a:r>
              <a:rPr lang="zh-TW" altLang="en-US" dirty="0">
                <a:solidFill>
                  <a:srgbClr val="C00000"/>
                </a:solidFill>
              </a:rPr>
              <a:t>資料型態</a:t>
            </a:r>
            <a:r>
              <a:rPr lang="en-US" altLang="zh-TW" dirty="0"/>
              <a:t>(data </a:t>
            </a:r>
            <a:r>
              <a:rPr lang="en-US" altLang="zh-TW" dirty="0" smtClean="0"/>
              <a:t>type)</a:t>
            </a:r>
            <a:r>
              <a:rPr lang="zh-TW" altLang="en-US" dirty="0" smtClean="0"/>
              <a:t>有：</a:t>
            </a:r>
            <a:r>
              <a:rPr lang="zh-TW" altLang="en-US" dirty="0"/>
              <a:t>數字、文字、語音、音樂、圖形、影像、影片及動畫等</a:t>
            </a:r>
            <a:r>
              <a:rPr lang="zh-TW" altLang="en-US" dirty="0" smtClean="0"/>
              <a:t>，會</a:t>
            </a:r>
            <a:r>
              <a:rPr lang="zh-TW" altLang="en-US" dirty="0"/>
              <a:t>編碼成位元字串儲存在電腦裡，等到顯示或列印時，再解碼成原來的資料格式。</a:t>
            </a:r>
          </a:p>
          <a:p>
            <a:endParaRPr lang="zh-TW" altLang="en-US" dirty="0"/>
          </a:p>
        </p:txBody>
      </p:sp>
      <p:graphicFrame>
        <p:nvGraphicFramePr>
          <p:cNvPr id="8" name="資料庫圖表 7"/>
          <p:cNvGraphicFramePr/>
          <p:nvPr>
            <p:extLst>
              <p:ext uri="{D42A27DB-BD31-4B8C-83A1-F6EECF244321}">
                <p14:modId xmlns:p14="http://schemas.microsoft.com/office/powerpoint/2010/main" val="3549489932"/>
              </p:ext>
            </p:extLst>
          </p:nvPr>
        </p:nvGraphicFramePr>
        <p:xfrm>
          <a:off x="4887035" y="2006257"/>
          <a:ext cx="4114800" cy="391229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330459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2-1 </a:t>
            </a:r>
            <a:r>
              <a:rPr lang="zh-TW" altLang="en-US" dirty="0"/>
              <a:t>資料型態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影像數位化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</a:t>
            </a:r>
            <a:r>
              <a:rPr lang="zh-TW" altLang="en-US" dirty="0"/>
              <a:t>黑白照片</a:t>
            </a:r>
            <a:r>
              <a:rPr lang="zh-TW" altLang="en-US" dirty="0" smtClean="0"/>
              <a:t>為例，照片的</a:t>
            </a:r>
            <a:r>
              <a:rPr lang="zh-TW" altLang="en-US" dirty="0"/>
              <a:t>一小</a:t>
            </a:r>
            <a:r>
              <a:rPr lang="zh-TW" altLang="en-US" dirty="0" smtClean="0"/>
              <a:t>部分記錄每</a:t>
            </a:r>
            <a:r>
              <a:rPr lang="zh-TW" altLang="en-US" dirty="0"/>
              <a:t>個方格的</a:t>
            </a:r>
            <a:r>
              <a:rPr lang="zh-TW" altLang="en-US" dirty="0" smtClean="0"/>
              <a:t>灰度</a:t>
            </a:r>
            <a:r>
              <a:rPr lang="en-US" altLang="zh-TW" dirty="0" smtClean="0"/>
              <a:t>(0~255)</a:t>
            </a:r>
            <a:r>
              <a:rPr lang="zh-TW" altLang="en-US" dirty="0" smtClean="0"/>
              <a:t>，每</a:t>
            </a:r>
            <a:r>
              <a:rPr lang="zh-TW" altLang="en-US" dirty="0"/>
              <a:t>個</a:t>
            </a:r>
            <a:r>
              <a:rPr lang="zh-TW" altLang="en-US" dirty="0" smtClean="0"/>
              <a:t>方格可</a:t>
            </a:r>
            <a:r>
              <a:rPr lang="zh-TW" altLang="en-US" dirty="0"/>
              <a:t>用八位元來</a:t>
            </a:r>
            <a:r>
              <a:rPr lang="zh-TW" altLang="en-US" dirty="0" smtClean="0"/>
              <a:t>表示</a:t>
            </a:r>
            <a:r>
              <a:rPr lang="en-US" altLang="zh-TW" dirty="0" smtClean="0"/>
              <a:t>(</a:t>
            </a:r>
            <a:r>
              <a:rPr lang="zh-TW" altLang="en-US" dirty="0" smtClean="0"/>
              <a:t>八</a:t>
            </a:r>
            <a:r>
              <a:rPr lang="zh-TW" altLang="en-US" dirty="0"/>
              <a:t>個</a:t>
            </a:r>
            <a:r>
              <a:rPr lang="en-US" altLang="zh-TW" dirty="0"/>
              <a:t>0</a:t>
            </a:r>
            <a:r>
              <a:rPr lang="zh-TW" altLang="en-US" dirty="0"/>
              <a:t>與</a:t>
            </a:r>
            <a:r>
              <a:rPr lang="en-US" altLang="zh-TW" dirty="0"/>
              <a:t>1</a:t>
            </a:r>
            <a:r>
              <a:rPr lang="zh-TW" altLang="en-US" dirty="0"/>
              <a:t>可以有</a:t>
            </a:r>
            <a:r>
              <a:rPr lang="en-US" altLang="zh-TW" dirty="0"/>
              <a:t>256</a:t>
            </a:r>
            <a:r>
              <a:rPr lang="zh-TW" altLang="en-US" dirty="0"/>
              <a:t>種</a:t>
            </a:r>
            <a:r>
              <a:rPr lang="zh-TW" altLang="en-US" dirty="0" smtClean="0"/>
              <a:t>組合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。可依同樣道理將彩色</a:t>
            </a:r>
            <a:r>
              <a:rPr lang="zh-TW" altLang="en-US" dirty="0"/>
              <a:t>圖片數位化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聲音數位化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CD</a:t>
            </a:r>
            <a:r>
              <a:rPr lang="zh-TW" altLang="en-US" dirty="0"/>
              <a:t>唱片上的取樣是每秒約</a:t>
            </a:r>
            <a:r>
              <a:rPr lang="zh-TW" altLang="en-US" dirty="0" smtClean="0"/>
              <a:t>四萬四千次</a:t>
            </a:r>
            <a:r>
              <a:rPr lang="zh-TW" altLang="en-US" dirty="0"/>
              <a:t>，每一次取樣的聲波，都可轉化成相對應的</a:t>
            </a:r>
            <a:r>
              <a:rPr lang="zh-TW" altLang="en-US" dirty="0" smtClean="0"/>
              <a:t>位元。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70013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2-1 </a:t>
            </a:r>
            <a:r>
              <a:rPr lang="zh-TW" altLang="en-US" dirty="0"/>
              <a:t>資料型態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數位化的</a:t>
            </a:r>
            <a:r>
              <a:rPr lang="zh-TW" altLang="en-US" dirty="0" smtClean="0"/>
              <a:t>資訊方便編輯</a:t>
            </a:r>
            <a:r>
              <a:rPr lang="zh-TW" altLang="en-US" dirty="0"/>
              <a:t>、處理、儲存、傳輸及播放，以便更有效精確地表達意念。</a:t>
            </a:r>
          </a:p>
          <a:p>
            <a:r>
              <a:rPr lang="zh-TW" altLang="en-US" dirty="0"/>
              <a:t>可用</a:t>
            </a:r>
            <a:r>
              <a:rPr lang="zh-TW" altLang="en-US" dirty="0" smtClean="0"/>
              <a:t>電腦編輯</a:t>
            </a:r>
            <a:r>
              <a:rPr lang="zh-TW" altLang="en-US" dirty="0"/>
              <a:t>及整合不同的數位化資訊，精確安排各種複雜媒體出現的順序、時間及播放</a:t>
            </a:r>
            <a:r>
              <a:rPr lang="zh-TW" altLang="en-US" dirty="0" smtClean="0"/>
              <a:t>設備。</a:t>
            </a:r>
            <a:endParaRPr lang="zh-TW" altLang="en-US" dirty="0"/>
          </a:p>
          <a:p>
            <a:r>
              <a:rPr lang="zh-TW" altLang="en-US" dirty="0"/>
              <a:t>可利用電腦強大的處理及搜尋功能，提供多媒體的互動方式，加強虛擬實境的真實感。</a:t>
            </a:r>
          </a:p>
          <a:p>
            <a:r>
              <a:rPr lang="zh-TW" altLang="en-US" dirty="0"/>
              <a:t>透過網際網路無遠弗屆的牽引</a:t>
            </a:r>
            <a:r>
              <a:rPr lang="zh-TW" altLang="en-US" dirty="0" smtClean="0"/>
              <a:t>，使數位化資訊即時傳送</a:t>
            </a:r>
            <a:r>
              <a:rPr lang="zh-TW" altLang="en-US" dirty="0"/>
              <a:t>到世界每一個角落。</a:t>
            </a:r>
          </a:p>
        </p:txBody>
      </p:sp>
    </p:spTree>
    <p:extLst>
      <p:ext uri="{BB962C8B-B14F-4D97-AF65-F5344CB8AC3E}">
        <p14:creationId xmlns:p14="http://schemas.microsoft.com/office/powerpoint/2010/main" val="2270995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2-2 </a:t>
            </a:r>
            <a:r>
              <a:rPr lang="zh-TW" altLang="en-US" dirty="0"/>
              <a:t>二進位表示法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古巴比倫人所</a:t>
            </a:r>
            <a:r>
              <a:rPr lang="zh-TW" altLang="en-US" dirty="0"/>
              <a:t>用的數字系統是</a:t>
            </a:r>
            <a:r>
              <a:rPr lang="zh-TW" altLang="en-US" dirty="0">
                <a:solidFill>
                  <a:srgbClr val="0070C0"/>
                </a:solidFill>
              </a:rPr>
              <a:t>六十進位</a:t>
            </a:r>
            <a:r>
              <a:rPr lang="zh-TW" altLang="en-US" dirty="0"/>
              <a:t>法，逢「六十」進一，</a:t>
            </a:r>
            <a:r>
              <a:rPr lang="zh-TW" altLang="en-US" dirty="0" smtClean="0"/>
              <a:t>現在除了</a:t>
            </a:r>
            <a:r>
              <a:rPr lang="zh-TW" altLang="en-US" dirty="0"/>
              <a:t>每分鐘六十秒及每小時六十分外</a:t>
            </a:r>
            <a:r>
              <a:rPr lang="zh-TW" altLang="en-US" dirty="0" smtClean="0"/>
              <a:t>，此法已</a:t>
            </a:r>
            <a:r>
              <a:rPr lang="zh-TW" altLang="en-US" dirty="0"/>
              <a:t>不多見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現今公制是以</a:t>
            </a:r>
            <a:r>
              <a:rPr lang="zh-TW" altLang="en-US" dirty="0"/>
              <a:t>十為基數，採用</a:t>
            </a:r>
            <a:r>
              <a:rPr lang="zh-TW" altLang="en-US" dirty="0">
                <a:solidFill>
                  <a:srgbClr val="0070C0"/>
                </a:solidFill>
              </a:rPr>
              <a:t>十進位</a:t>
            </a:r>
            <a:r>
              <a:rPr lang="zh-TW" altLang="en-US" dirty="0"/>
              <a:t>法</a:t>
            </a:r>
            <a:r>
              <a:rPr lang="zh-TW" altLang="en-US" dirty="0" smtClean="0"/>
              <a:t>，滿「十」進一。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17716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2-2 </a:t>
            </a:r>
            <a:r>
              <a:rPr lang="zh-TW" altLang="en-US" dirty="0"/>
              <a:t>二進位表示法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一個數字在不同的位置上所表示的數值也就</a:t>
            </a:r>
            <a:r>
              <a:rPr lang="zh-TW" altLang="en-US" dirty="0" smtClean="0"/>
              <a:t>不同。</a:t>
            </a:r>
            <a:endParaRPr lang="en-US" altLang="zh-TW" dirty="0" smtClean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r>
              <a:rPr lang="en-US" altLang="zh-TW" dirty="0" smtClean="0"/>
              <a:t>523 </a:t>
            </a:r>
            <a:r>
              <a:rPr lang="en-US" altLang="zh-TW" dirty="0"/>
              <a:t>= 5×10</a:t>
            </a:r>
            <a:r>
              <a:rPr lang="en-US" altLang="zh-TW" baseline="30000" dirty="0"/>
              <a:t>2</a:t>
            </a:r>
            <a:r>
              <a:rPr lang="en-US" altLang="zh-TW" dirty="0"/>
              <a:t> + 2×10</a:t>
            </a:r>
            <a:r>
              <a:rPr lang="en-US" altLang="zh-TW" baseline="30000" dirty="0"/>
              <a:t>1</a:t>
            </a:r>
            <a:r>
              <a:rPr lang="en-US" altLang="zh-TW" dirty="0"/>
              <a:t> + 3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3217597726"/>
              </p:ext>
            </p:extLst>
          </p:nvPr>
        </p:nvGraphicFramePr>
        <p:xfrm>
          <a:off x="999620" y="2891461"/>
          <a:ext cx="7665150" cy="1980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498062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2-2 </a:t>
            </a:r>
            <a:r>
              <a:rPr lang="zh-TW" altLang="en-US" dirty="0"/>
              <a:t>二進位表示法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若</a:t>
            </a:r>
            <a:r>
              <a:rPr lang="zh-TW" altLang="en-US" dirty="0"/>
              <a:t>以</a:t>
            </a:r>
            <a:r>
              <a:rPr lang="en-US" altLang="zh-TW" dirty="0"/>
              <a:t>B</a:t>
            </a:r>
            <a:r>
              <a:rPr lang="zh-TW" altLang="en-US" dirty="0"/>
              <a:t>為基數，</a:t>
            </a:r>
            <a:r>
              <a:rPr lang="zh-TW" altLang="en-US" dirty="0" smtClean="0"/>
              <a:t>則 </a:t>
            </a:r>
            <a:r>
              <a:rPr lang="en-US" altLang="zh-TW" dirty="0" err="1" smtClean="0"/>
              <a:t>d</a:t>
            </a:r>
            <a:r>
              <a:rPr lang="en-US" altLang="zh-TW" baseline="-25000" dirty="0" err="1" smtClean="0"/>
              <a:t>n</a:t>
            </a:r>
            <a:r>
              <a:rPr lang="en-US" altLang="zh-TW" dirty="0" err="1" smtClean="0"/>
              <a:t>d</a:t>
            </a:r>
            <a:r>
              <a:rPr lang="en-US" altLang="zh-TW" baseline="-25000" dirty="0" err="1" smtClean="0"/>
              <a:t>n</a:t>
            </a:r>
            <a:r>
              <a:rPr lang="en-US" altLang="zh-TW" baseline="-25000" dirty="0" smtClean="0"/>
              <a:t>-1</a:t>
            </a:r>
            <a:r>
              <a:rPr lang="en-US" altLang="zh-TW" dirty="0"/>
              <a:t>...</a:t>
            </a:r>
            <a:r>
              <a:rPr lang="en-US" altLang="zh-TW" dirty="0" err="1"/>
              <a:t>d</a:t>
            </a:r>
            <a:r>
              <a:rPr lang="en-US" altLang="zh-TW" baseline="-25000" dirty="0" err="1"/>
              <a:t>2</a:t>
            </a:r>
            <a:r>
              <a:rPr lang="en-US" altLang="zh-TW" dirty="0" err="1"/>
              <a:t>d</a:t>
            </a:r>
            <a:r>
              <a:rPr lang="en-US" altLang="zh-TW" baseline="-25000" dirty="0" err="1"/>
              <a:t>1</a:t>
            </a:r>
            <a:r>
              <a:rPr lang="en-US" altLang="zh-TW" dirty="0" err="1"/>
              <a:t>.r</a:t>
            </a:r>
            <a:r>
              <a:rPr lang="en-US" altLang="zh-TW" baseline="-25000" dirty="0" err="1"/>
              <a:t>1</a:t>
            </a:r>
            <a:r>
              <a:rPr lang="en-US" altLang="zh-TW" dirty="0" err="1"/>
              <a:t>r</a:t>
            </a:r>
            <a:r>
              <a:rPr lang="en-US" altLang="zh-TW" baseline="-25000" dirty="0" err="1"/>
              <a:t>2</a:t>
            </a:r>
            <a:r>
              <a:rPr lang="en-US" altLang="zh-TW" dirty="0"/>
              <a:t>...</a:t>
            </a:r>
            <a:r>
              <a:rPr lang="en-US" altLang="zh-TW" dirty="0" err="1" smtClean="0"/>
              <a:t>r</a:t>
            </a:r>
            <a:r>
              <a:rPr lang="en-US" altLang="zh-TW" baseline="-25000" dirty="0" err="1" smtClean="0"/>
              <a:t>m-1</a:t>
            </a:r>
            <a:r>
              <a:rPr lang="en-US" altLang="zh-TW" dirty="0" err="1" smtClean="0"/>
              <a:t>r</a:t>
            </a:r>
            <a:r>
              <a:rPr lang="en-US" altLang="zh-TW" baseline="-25000" dirty="0" err="1" smtClean="0"/>
              <a:t>m</a:t>
            </a:r>
            <a:r>
              <a:rPr lang="en-US" altLang="zh-TW" baseline="-25000" dirty="0" smtClean="0"/>
              <a:t> </a:t>
            </a:r>
            <a:r>
              <a:rPr lang="zh-TW" altLang="en-US" dirty="0" smtClean="0"/>
              <a:t>所表示</a:t>
            </a:r>
            <a:r>
              <a:rPr lang="zh-TW" altLang="en-US" dirty="0"/>
              <a:t>的數</a:t>
            </a:r>
            <a:r>
              <a:rPr lang="zh-TW" altLang="en-US" dirty="0" smtClean="0"/>
              <a:t>為：</a:t>
            </a:r>
            <a:endParaRPr lang="en-US" altLang="zh-TW" dirty="0" smtClean="0"/>
          </a:p>
          <a:p>
            <a:endParaRPr lang="en-US" altLang="zh-TW" dirty="0" smtClean="0"/>
          </a:p>
          <a:p>
            <a:pPr marL="360000" indent="0">
              <a:buNone/>
            </a:pPr>
            <a:r>
              <a:rPr lang="en-US" altLang="zh-TW" dirty="0" err="1" smtClean="0"/>
              <a:t>d</a:t>
            </a:r>
            <a:r>
              <a:rPr lang="en-US" altLang="zh-TW" baseline="-25000" dirty="0" err="1" smtClean="0"/>
              <a:t>n</a:t>
            </a:r>
            <a:r>
              <a:rPr lang="en-US" altLang="zh-TW" dirty="0" err="1" smtClean="0"/>
              <a:t>×B</a:t>
            </a:r>
            <a:r>
              <a:rPr lang="en-US" altLang="zh-TW" baseline="30000" dirty="0" err="1" smtClean="0"/>
              <a:t>n-1</a:t>
            </a:r>
            <a:r>
              <a:rPr lang="en-US" altLang="zh-TW" baseline="30000" dirty="0" smtClean="0"/>
              <a:t> </a:t>
            </a:r>
            <a:r>
              <a:rPr lang="en-US" altLang="zh-TW" dirty="0"/>
              <a:t>+ </a:t>
            </a:r>
            <a:r>
              <a:rPr lang="en-US" altLang="zh-TW" dirty="0" err="1"/>
              <a:t>d</a:t>
            </a:r>
            <a:r>
              <a:rPr lang="en-US" altLang="zh-TW" baseline="-25000" dirty="0" err="1"/>
              <a:t>n-1</a:t>
            </a:r>
            <a:r>
              <a:rPr lang="en-US" altLang="zh-TW" dirty="0" err="1"/>
              <a:t>×B</a:t>
            </a:r>
            <a:r>
              <a:rPr lang="en-US" altLang="zh-TW" baseline="30000" dirty="0" err="1"/>
              <a:t>n-2</a:t>
            </a:r>
            <a:r>
              <a:rPr lang="en-US" altLang="zh-TW" baseline="-25000" dirty="0"/>
              <a:t> </a:t>
            </a:r>
            <a:r>
              <a:rPr lang="en-US" altLang="zh-TW" dirty="0"/>
              <a:t>+ ... + </a:t>
            </a:r>
            <a:r>
              <a:rPr lang="en-US" altLang="zh-TW" dirty="0" err="1"/>
              <a:t>d</a:t>
            </a:r>
            <a:r>
              <a:rPr lang="en-US" altLang="zh-TW" baseline="-25000" dirty="0" err="1"/>
              <a:t>2</a:t>
            </a:r>
            <a:r>
              <a:rPr lang="en-US" altLang="zh-TW" dirty="0" err="1"/>
              <a:t>×B</a:t>
            </a:r>
            <a:r>
              <a:rPr lang="en-US" altLang="zh-TW" baseline="30000" dirty="0" err="1"/>
              <a:t>1</a:t>
            </a:r>
            <a:r>
              <a:rPr lang="en-US" altLang="zh-TW" dirty="0"/>
              <a:t> + </a:t>
            </a:r>
            <a:r>
              <a:rPr lang="en-US" altLang="zh-TW" dirty="0" err="1"/>
              <a:t>d</a:t>
            </a:r>
            <a:r>
              <a:rPr lang="en-US" altLang="zh-TW" baseline="-25000" dirty="0" err="1"/>
              <a:t>1</a:t>
            </a:r>
            <a:r>
              <a:rPr lang="en-US" altLang="zh-TW" dirty="0" err="1"/>
              <a:t>×B</a:t>
            </a:r>
            <a:r>
              <a:rPr lang="en-US" altLang="zh-TW" baseline="30000" dirty="0" err="1"/>
              <a:t>0</a:t>
            </a:r>
            <a:r>
              <a:rPr lang="en-US" altLang="zh-TW" dirty="0"/>
              <a:t> + </a:t>
            </a:r>
            <a:r>
              <a:rPr lang="en-US" altLang="zh-TW" dirty="0" err="1" smtClean="0"/>
              <a:t>r</a:t>
            </a:r>
            <a:r>
              <a:rPr lang="en-US" altLang="zh-TW" baseline="-25000" dirty="0" err="1" smtClean="0"/>
              <a:t>1</a:t>
            </a:r>
            <a:r>
              <a:rPr lang="en-US" altLang="zh-TW" dirty="0" err="1" smtClean="0"/>
              <a:t>×B</a:t>
            </a:r>
            <a:r>
              <a:rPr lang="en-US" altLang="zh-TW" baseline="30000" dirty="0" err="1" smtClean="0"/>
              <a:t>-1</a:t>
            </a:r>
            <a:r>
              <a:rPr lang="en-US" altLang="zh-TW" dirty="0" smtClean="0"/>
              <a:t>+ </a:t>
            </a:r>
            <a:r>
              <a:rPr lang="en-US" altLang="zh-TW" dirty="0" err="1"/>
              <a:t>r</a:t>
            </a:r>
            <a:r>
              <a:rPr lang="en-US" altLang="zh-TW" baseline="-25000" dirty="0" err="1"/>
              <a:t>2</a:t>
            </a:r>
            <a:r>
              <a:rPr lang="en-US" altLang="zh-TW" dirty="0" err="1"/>
              <a:t>×B</a:t>
            </a:r>
            <a:r>
              <a:rPr lang="en-US" altLang="zh-TW" baseline="30000" dirty="0" err="1"/>
              <a:t>-2</a:t>
            </a:r>
            <a:r>
              <a:rPr lang="en-US" altLang="zh-TW" baseline="30000" dirty="0"/>
              <a:t> </a:t>
            </a:r>
            <a:r>
              <a:rPr lang="en-US" altLang="zh-TW" dirty="0"/>
              <a:t>+ ... + </a:t>
            </a:r>
            <a:r>
              <a:rPr lang="en-US" altLang="zh-TW" dirty="0" err="1"/>
              <a:t>r</a:t>
            </a:r>
            <a:r>
              <a:rPr lang="en-US" altLang="zh-TW" baseline="-25000" dirty="0" err="1"/>
              <a:t>m-1</a:t>
            </a:r>
            <a:r>
              <a:rPr lang="en-US" altLang="zh-TW" dirty="0" err="1"/>
              <a:t>×B</a:t>
            </a:r>
            <a:r>
              <a:rPr lang="en-US" altLang="zh-TW" baseline="30000" dirty="0"/>
              <a:t>-(m-1) </a:t>
            </a:r>
            <a:r>
              <a:rPr lang="en-US" altLang="zh-TW" dirty="0"/>
              <a:t>+ </a:t>
            </a:r>
            <a:r>
              <a:rPr lang="en-US" altLang="zh-TW" dirty="0" err="1" smtClean="0"/>
              <a:t>r</a:t>
            </a:r>
            <a:r>
              <a:rPr lang="en-US" altLang="zh-TW" baseline="-25000" dirty="0" err="1" smtClean="0"/>
              <a:t>m</a:t>
            </a:r>
            <a:r>
              <a:rPr lang="en-US" altLang="zh-TW" dirty="0" err="1" smtClean="0"/>
              <a:t>×B</a:t>
            </a:r>
            <a:r>
              <a:rPr lang="en-US" altLang="zh-TW" baseline="30000" dirty="0" err="1" smtClean="0"/>
              <a:t>-m</a:t>
            </a:r>
            <a:endParaRPr lang="en-US" altLang="zh-TW" baseline="30000" dirty="0" smtClean="0"/>
          </a:p>
          <a:p>
            <a:pPr marL="360000" indent="0">
              <a:buNone/>
            </a:pPr>
            <a:endParaRPr lang="en-US" altLang="zh-TW" baseline="30000" dirty="0" smtClean="0"/>
          </a:p>
          <a:p>
            <a:r>
              <a:rPr lang="zh-TW" altLang="en-US" dirty="0" smtClean="0"/>
              <a:t>在此 </a:t>
            </a:r>
            <a:r>
              <a:rPr lang="en-US" altLang="zh-TW" dirty="0" err="1" smtClean="0"/>
              <a:t>B</a:t>
            </a:r>
            <a:r>
              <a:rPr lang="en-US" altLang="zh-TW" baseline="30000" dirty="0" err="1" smtClean="0"/>
              <a:t>0</a:t>
            </a:r>
            <a:r>
              <a:rPr lang="en-US" altLang="zh-TW" dirty="0" smtClean="0"/>
              <a:t> </a:t>
            </a:r>
            <a:r>
              <a:rPr lang="en-US" altLang="zh-TW" dirty="0"/>
              <a:t>= 1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98403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2-2 </a:t>
            </a:r>
            <a:r>
              <a:rPr lang="zh-TW" altLang="en-US" dirty="0"/>
              <a:t>二進位表示法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dirty="0" smtClean="0"/>
              <a:t>電腦電子元件最</a:t>
            </a:r>
            <a:r>
              <a:rPr lang="zh-TW" altLang="en-US" dirty="0"/>
              <a:t>穩定簡單的</a:t>
            </a:r>
            <a:r>
              <a:rPr lang="zh-TW" altLang="en-US" dirty="0" smtClean="0"/>
              <a:t>狀態為「開</a:t>
            </a:r>
            <a:r>
              <a:rPr lang="en-US" altLang="zh-TW" dirty="0" smtClean="0"/>
              <a:t>(1)</a:t>
            </a:r>
            <a:r>
              <a:rPr lang="zh-TW" altLang="en-US" dirty="0" smtClean="0"/>
              <a:t>」與</a:t>
            </a:r>
            <a:r>
              <a:rPr lang="zh-TW" altLang="en-US" dirty="0"/>
              <a:t>「</a:t>
            </a:r>
            <a:r>
              <a:rPr lang="zh-TW" altLang="en-US" dirty="0" smtClean="0"/>
              <a:t>關</a:t>
            </a:r>
            <a:r>
              <a:rPr lang="en-US" altLang="zh-TW" dirty="0" smtClean="0"/>
              <a:t>(0)</a:t>
            </a:r>
            <a:r>
              <a:rPr lang="zh-TW" altLang="en-US" dirty="0" smtClean="0"/>
              <a:t>」，故目前通行電腦用</a:t>
            </a:r>
            <a:r>
              <a:rPr lang="zh-TW" altLang="en-US" dirty="0">
                <a:solidFill>
                  <a:srgbClr val="C00000"/>
                </a:solidFill>
              </a:rPr>
              <a:t>二進位</a:t>
            </a:r>
            <a:r>
              <a:rPr lang="zh-TW" altLang="en-US" dirty="0" smtClean="0"/>
              <a:t>符號來</a:t>
            </a:r>
            <a:r>
              <a:rPr lang="zh-TW" altLang="en-US" dirty="0"/>
              <a:t>儲存資料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因為一個位元組有八個位元，</a:t>
            </a:r>
            <a:r>
              <a:rPr lang="zh-TW" altLang="en-US" dirty="0" smtClean="0"/>
              <a:t>可切</a:t>
            </a:r>
            <a:r>
              <a:rPr lang="zh-TW" altLang="en-US" dirty="0"/>
              <a:t>成兩個十六進位</a:t>
            </a:r>
            <a:r>
              <a:rPr lang="zh-TW" altLang="en-US" dirty="0" smtClean="0"/>
              <a:t>數</a:t>
            </a:r>
            <a:r>
              <a:rPr lang="zh-TW" altLang="en-US" dirty="0"/>
              <a:t>，</a:t>
            </a:r>
            <a:r>
              <a:rPr lang="zh-TW" altLang="en-US" dirty="0" smtClean="0"/>
              <a:t>因此電腦系統</a:t>
            </a:r>
            <a:r>
              <a:rPr lang="zh-TW" altLang="en-US" dirty="0"/>
              <a:t>也常使用</a:t>
            </a:r>
            <a:r>
              <a:rPr lang="zh-TW" altLang="en-US" dirty="0">
                <a:solidFill>
                  <a:srgbClr val="C00000"/>
                </a:solidFill>
              </a:rPr>
              <a:t>十六進位</a:t>
            </a:r>
            <a:r>
              <a:rPr lang="zh-TW" altLang="en-US" dirty="0" smtClean="0"/>
              <a:t>數來顯示資料。</a:t>
            </a:r>
            <a:endParaRPr lang="zh-TW" altLang="en-US" dirty="0"/>
          </a:p>
          <a:p>
            <a:r>
              <a:rPr lang="zh-TW" altLang="en-US" dirty="0" smtClean="0"/>
              <a:t>十六進位系統的數字</a:t>
            </a:r>
            <a:r>
              <a:rPr lang="en-US" altLang="zh-TW" dirty="0" smtClean="0"/>
              <a:t>0</a:t>
            </a:r>
            <a:r>
              <a:rPr lang="zh-TW" altLang="en-US" dirty="0"/>
              <a:t>到</a:t>
            </a:r>
            <a:r>
              <a:rPr lang="en-US" altLang="zh-TW" dirty="0" smtClean="0"/>
              <a:t>15</a:t>
            </a:r>
            <a:r>
              <a:rPr lang="zh-TW" altLang="en-US" dirty="0" smtClean="0"/>
              <a:t>，分別以阿拉伯數字</a:t>
            </a:r>
            <a:r>
              <a:rPr lang="zh-TW" altLang="en-US" dirty="0"/>
              <a:t>的</a:t>
            </a:r>
            <a:r>
              <a:rPr lang="en-US" altLang="zh-TW" dirty="0" smtClean="0">
                <a:solidFill>
                  <a:srgbClr val="0070C0"/>
                </a:solidFill>
              </a:rPr>
              <a:t>0</a:t>
            </a:r>
            <a:r>
              <a:rPr lang="en-US" altLang="zh-TW" dirty="0">
                <a:solidFill>
                  <a:srgbClr val="0070C0"/>
                </a:solidFill>
              </a:rPr>
              <a:t>~</a:t>
            </a:r>
            <a:r>
              <a:rPr lang="en-US" altLang="zh-TW" dirty="0" smtClean="0">
                <a:solidFill>
                  <a:srgbClr val="0070C0"/>
                </a:solidFill>
              </a:rPr>
              <a:t>9</a:t>
            </a:r>
            <a:r>
              <a:rPr lang="zh-TW" altLang="en-US" dirty="0"/>
              <a:t>及</a:t>
            </a:r>
            <a:r>
              <a:rPr lang="en-US" altLang="zh-TW" dirty="0" err="1" smtClean="0">
                <a:solidFill>
                  <a:srgbClr val="0070C0"/>
                </a:solidFill>
              </a:rPr>
              <a:t>A~F</a:t>
            </a:r>
            <a:r>
              <a:rPr lang="zh-TW" altLang="en-US" dirty="0" smtClean="0"/>
              <a:t>表示。</a:t>
            </a:r>
            <a:endParaRPr lang="zh-TW" altLang="en-US" dirty="0"/>
          </a:p>
          <a:p>
            <a:r>
              <a:rPr lang="zh-TW" altLang="en-US" dirty="0"/>
              <a:t>二位元</a:t>
            </a:r>
            <a:r>
              <a:rPr lang="zh-TW" altLang="en-US" dirty="0" smtClean="0"/>
              <a:t>字串 </a:t>
            </a:r>
            <a:r>
              <a:rPr lang="en-US" altLang="zh-TW" dirty="0" smtClean="0"/>
              <a:t>11010011 </a:t>
            </a:r>
            <a:r>
              <a:rPr lang="zh-TW" altLang="en-US" dirty="0" smtClean="0"/>
              <a:t>可</a:t>
            </a:r>
            <a:r>
              <a:rPr lang="zh-TW" altLang="en-US" dirty="0"/>
              <a:t>表示</a:t>
            </a:r>
            <a:r>
              <a:rPr lang="zh-TW" altLang="en-US" dirty="0" smtClean="0"/>
              <a:t>成 </a:t>
            </a:r>
            <a:r>
              <a:rPr lang="en-US" altLang="zh-TW" dirty="0" err="1" smtClean="0"/>
              <a:t>D3</a:t>
            </a:r>
            <a:r>
              <a:rPr lang="en-US" altLang="zh-TW" baseline="-25000" dirty="0" err="1" smtClean="0"/>
              <a:t>16</a:t>
            </a:r>
            <a:r>
              <a:rPr lang="en-US" altLang="zh-TW" baseline="-25000" dirty="0" smtClean="0"/>
              <a:t> </a:t>
            </a:r>
            <a:r>
              <a:rPr lang="zh-TW" altLang="en-US" dirty="0" smtClean="0"/>
              <a:t>或 </a:t>
            </a:r>
            <a:r>
              <a:rPr lang="en-US" altLang="zh-TW" dirty="0" err="1" smtClean="0"/>
              <a:t>0xD3</a:t>
            </a:r>
            <a:r>
              <a:rPr lang="en-US" altLang="zh-TW" dirty="0" smtClean="0"/>
              <a:t> (x</a:t>
            </a:r>
            <a:r>
              <a:rPr lang="zh-TW" altLang="en-US" dirty="0" smtClean="0"/>
              <a:t>起頭，代表該數為十六進位</a:t>
            </a:r>
            <a:r>
              <a:rPr lang="zh-TW" altLang="en-US" dirty="0"/>
              <a:t>數</a:t>
            </a:r>
            <a:r>
              <a:rPr lang="en-US" altLang="zh-TW" dirty="0"/>
              <a:t>)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3006669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zh-TW" altLang="en-US" b="1" dirty="0"/>
              <a:t>台北</a:t>
            </a:r>
            <a:r>
              <a:rPr lang="en-US" altLang="zh-TW" b="1" dirty="0"/>
              <a:t>101</a:t>
            </a:r>
            <a:r>
              <a:rPr lang="zh-TW" altLang="en-US" b="1" dirty="0"/>
              <a:t>大樓在</a:t>
            </a:r>
            <a:r>
              <a:rPr lang="en-US" altLang="zh-TW" b="1" dirty="0"/>
              <a:t>2004</a:t>
            </a:r>
            <a:r>
              <a:rPr lang="zh-TW" altLang="en-US" b="1" dirty="0"/>
              <a:t>年落成，號稱是當時世界第一大樓。本書作者趙老</a:t>
            </a:r>
            <a:r>
              <a:rPr lang="zh-TW" altLang="en-US" b="1" dirty="0" smtClean="0"/>
              <a:t>從上</a:t>
            </a:r>
            <a:r>
              <a:rPr lang="zh-TW" altLang="en-US" b="1" dirty="0"/>
              <a:t>個世紀起，就住在</a:t>
            </a:r>
            <a:r>
              <a:rPr lang="en-US" altLang="zh-TW" b="1" dirty="0"/>
              <a:t>1011</a:t>
            </a:r>
            <a:r>
              <a:rPr lang="zh-TW" altLang="en-US" b="1" dirty="0"/>
              <a:t>樓了，什麼？</a:t>
            </a:r>
            <a:r>
              <a:rPr lang="en-US" altLang="zh-TW" b="1" dirty="0"/>
              <a:t>1011</a:t>
            </a:r>
            <a:r>
              <a:rPr lang="zh-TW" altLang="en-US" b="1" dirty="0"/>
              <a:t>？那不是超高樓層嗎？啊哈！</a:t>
            </a:r>
            <a:r>
              <a:rPr lang="zh-TW" altLang="en-US" b="1" dirty="0" smtClean="0"/>
              <a:t>其實是</a:t>
            </a:r>
            <a:r>
              <a:rPr lang="zh-TW" altLang="en-US" b="1" dirty="0"/>
              <a:t>二進位的</a:t>
            </a:r>
            <a:r>
              <a:rPr lang="en-US" altLang="zh-TW" b="1" dirty="0"/>
              <a:t>1011</a:t>
            </a:r>
            <a:r>
              <a:rPr lang="zh-TW" altLang="en-US" b="1" dirty="0"/>
              <a:t>，也就是</a:t>
            </a:r>
            <a:r>
              <a:rPr lang="en-US" altLang="zh-TW" b="1" dirty="0"/>
              <a:t>1×2</a:t>
            </a:r>
            <a:r>
              <a:rPr lang="en-US" altLang="zh-TW" b="1" baseline="30000" dirty="0"/>
              <a:t>3</a:t>
            </a:r>
            <a:r>
              <a:rPr lang="en-US" altLang="zh-TW" b="1" dirty="0"/>
              <a:t> + 0×2</a:t>
            </a:r>
            <a:r>
              <a:rPr lang="en-US" altLang="zh-TW" b="1" baseline="30000" dirty="0"/>
              <a:t>2</a:t>
            </a:r>
            <a:r>
              <a:rPr lang="en-US" altLang="zh-TW" b="1" dirty="0"/>
              <a:t> + 1×2</a:t>
            </a:r>
            <a:r>
              <a:rPr lang="en-US" altLang="zh-TW" b="1" baseline="30000" dirty="0"/>
              <a:t>1</a:t>
            </a:r>
            <a:r>
              <a:rPr lang="en-US" altLang="zh-TW" b="1" dirty="0"/>
              <a:t> + 1 = 11</a:t>
            </a:r>
            <a:r>
              <a:rPr lang="zh-TW" altLang="en-US" b="1" dirty="0"/>
              <a:t>，是十進位的</a:t>
            </a:r>
            <a:r>
              <a:rPr lang="en-US" altLang="zh-TW" b="1" dirty="0"/>
              <a:t>11</a:t>
            </a:r>
            <a:r>
              <a:rPr lang="zh-TW" altLang="en-US" b="1" dirty="0"/>
              <a:t>樓啦！</a:t>
            </a:r>
          </a:p>
          <a:p>
            <a:pPr>
              <a:lnSpc>
                <a:spcPct val="170000"/>
              </a:lnSpc>
            </a:pPr>
            <a:r>
              <a:rPr lang="zh-TW" altLang="en-US" b="1" dirty="0"/>
              <a:t>為了要避免混淆，如果不是十進位表示的數字，我們通常會在數字的</a:t>
            </a:r>
            <a:r>
              <a:rPr lang="zh-TW" altLang="en-US" b="1" dirty="0" smtClean="0"/>
              <a:t>右下方</a:t>
            </a:r>
            <a:r>
              <a:rPr lang="zh-TW" altLang="en-US" b="1" dirty="0"/>
              <a:t>註明它的基數，例如：</a:t>
            </a:r>
            <a:r>
              <a:rPr lang="en-US" altLang="zh-TW" b="1" dirty="0"/>
              <a:t>1011</a:t>
            </a:r>
            <a:r>
              <a:rPr lang="en-US" altLang="zh-TW" b="1" baseline="-25000" dirty="0"/>
              <a:t>2</a:t>
            </a:r>
            <a:r>
              <a:rPr lang="zh-TW" altLang="en-US" b="1" dirty="0"/>
              <a:t>就是指二進位的</a:t>
            </a:r>
            <a:r>
              <a:rPr lang="en-US" altLang="zh-TW" b="1" dirty="0"/>
              <a:t>1011</a:t>
            </a:r>
            <a:r>
              <a:rPr lang="zh-TW" altLang="en-US" b="1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830264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2-3 </a:t>
            </a:r>
            <a:r>
              <a:rPr lang="zh-TW" altLang="en-US" b="1" dirty="0"/>
              <a:t>各種進位表示法的轉換</a:t>
            </a:r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37600" y="2909345"/>
            <a:ext cx="7639050" cy="2952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737600" y="2202250"/>
            <a:ext cx="7624879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十六進位的數字符號及其所對應的十進位及二進位</a:t>
            </a:r>
          </a:p>
        </p:txBody>
      </p:sp>
    </p:spTree>
    <p:extLst>
      <p:ext uri="{BB962C8B-B14F-4D97-AF65-F5344CB8AC3E}">
        <p14:creationId xmlns:p14="http://schemas.microsoft.com/office/powerpoint/2010/main" val="118619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十進位數與二進位數的</a:t>
            </a:r>
            <a:r>
              <a:rPr lang="zh-TW" altLang="en-US" dirty="0" smtClean="0"/>
              <a:t>互換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二進位數 </a:t>
            </a:r>
            <a:r>
              <a:rPr lang="en-US" altLang="zh-TW" dirty="0" err="1" smtClean="0"/>
              <a:t>d</a:t>
            </a:r>
            <a:r>
              <a:rPr lang="en-US" altLang="zh-TW" baseline="-25000" dirty="0" err="1" smtClean="0"/>
              <a:t>n</a:t>
            </a:r>
            <a:r>
              <a:rPr lang="en-US" altLang="zh-TW" dirty="0" err="1" smtClean="0"/>
              <a:t>d</a:t>
            </a:r>
            <a:r>
              <a:rPr lang="en-US" altLang="zh-TW" baseline="-25000" dirty="0" err="1" smtClean="0"/>
              <a:t>n</a:t>
            </a:r>
            <a:r>
              <a:rPr lang="en-US" altLang="zh-TW" baseline="-25000" dirty="0" smtClean="0"/>
              <a:t>-1</a:t>
            </a:r>
            <a:r>
              <a:rPr lang="en-US" altLang="zh-TW" dirty="0"/>
              <a:t>...</a:t>
            </a:r>
            <a:r>
              <a:rPr lang="en-US" altLang="zh-TW" dirty="0" err="1"/>
              <a:t>d</a:t>
            </a:r>
            <a:r>
              <a:rPr lang="en-US" altLang="zh-TW" baseline="-25000" dirty="0" err="1"/>
              <a:t>2</a:t>
            </a:r>
            <a:r>
              <a:rPr lang="en-US" altLang="zh-TW" dirty="0" err="1"/>
              <a:t>d</a:t>
            </a:r>
            <a:r>
              <a:rPr lang="en-US" altLang="zh-TW" baseline="-25000" dirty="0" err="1"/>
              <a:t>1</a:t>
            </a:r>
            <a:r>
              <a:rPr lang="en-US" altLang="zh-TW" dirty="0" err="1"/>
              <a:t>.r</a:t>
            </a:r>
            <a:r>
              <a:rPr lang="en-US" altLang="zh-TW" baseline="-25000" dirty="0" err="1"/>
              <a:t>1</a:t>
            </a:r>
            <a:r>
              <a:rPr lang="en-US" altLang="zh-TW" dirty="0" err="1"/>
              <a:t>r</a:t>
            </a:r>
            <a:r>
              <a:rPr lang="en-US" altLang="zh-TW" baseline="-25000" dirty="0" err="1"/>
              <a:t>2</a:t>
            </a:r>
            <a:r>
              <a:rPr lang="en-US" altLang="zh-TW" dirty="0"/>
              <a:t>...</a:t>
            </a:r>
            <a:r>
              <a:rPr lang="en-US" altLang="zh-TW" dirty="0" err="1" smtClean="0"/>
              <a:t>r</a:t>
            </a:r>
            <a:r>
              <a:rPr lang="en-US" altLang="zh-TW" baseline="-25000" dirty="0" err="1" smtClean="0"/>
              <a:t>m-1</a:t>
            </a:r>
            <a:r>
              <a:rPr lang="en-US" altLang="zh-TW" dirty="0" err="1" smtClean="0"/>
              <a:t>r</a:t>
            </a:r>
            <a:r>
              <a:rPr lang="en-US" altLang="zh-TW" baseline="-25000" dirty="0" err="1" smtClean="0"/>
              <a:t>m</a:t>
            </a:r>
            <a:r>
              <a:rPr lang="en-US" altLang="zh-TW" baseline="-25000" dirty="0" smtClean="0"/>
              <a:t> </a:t>
            </a:r>
            <a:r>
              <a:rPr lang="zh-TW" altLang="en-US" dirty="0" smtClean="0"/>
              <a:t>所</a:t>
            </a:r>
            <a:r>
              <a:rPr lang="zh-TW" altLang="en-US" dirty="0"/>
              <a:t>表示的數</a:t>
            </a:r>
            <a:r>
              <a:rPr lang="zh-TW" altLang="en-US" dirty="0" smtClean="0"/>
              <a:t>為</a:t>
            </a:r>
            <a:r>
              <a:rPr lang="zh-TW" altLang="en-US" dirty="0"/>
              <a:t>：</a:t>
            </a:r>
            <a:endParaRPr lang="en-US" altLang="zh-TW" dirty="0" smtClean="0"/>
          </a:p>
          <a:p>
            <a:pPr marL="360000" indent="0">
              <a:buNone/>
            </a:pPr>
            <a:r>
              <a:rPr lang="en-US" altLang="zh-TW" dirty="0" err="1" smtClean="0"/>
              <a:t>d</a:t>
            </a:r>
            <a:r>
              <a:rPr lang="en-US" altLang="zh-TW" baseline="-25000" dirty="0" err="1" smtClean="0"/>
              <a:t>n</a:t>
            </a:r>
            <a:r>
              <a:rPr lang="en-US" altLang="zh-TW" dirty="0" err="1" smtClean="0"/>
              <a:t>×2</a:t>
            </a:r>
            <a:r>
              <a:rPr lang="en-US" altLang="zh-TW" baseline="30000" dirty="0" err="1" smtClean="0"/>
              <a:t>n-1</a:t>
            </a:r>
            <a:r>
              <a:rPr lang="en-US" altLang="zh-TW" dirty="0" smtClean="0"/>
              <a:t> </a:t>
            </a:r>
            <a:r>
              <a:rPr lang="en-US" altLang="zh-TW" dirty="0"/>
              <a:t>+ </a:t>
            </a:r>
            <a:r>
              <a:rPr lang="en-US" altLang="zh-TW" dirty="0" err="1"/>
              <a:t>d</a:t>
            </a:r>
            <a:r>
              <a:rPr lang="en-US" altLang="zh-TW" baseline="-25000" dirty="0" err="1"/>
              <a:t>n-1</a:t>
            </a:r>
            <a:r>
              <a:rPr lang="en-US" altLang="zh-TW" dirty="0" err="1"/>
              <a:t>×2</a:t>
            </a:r>
            <a:r>
              <a:rPr lang="en-US" altLang="zh-TW" baseline="30000" dirty="0" err="1"/>
              <a:t>n-2</a:t>
            </a:r>
            <a:r>
              <a:rPr lang="en-US" altLang="zh-TW" dirty="0"/>
              <a:t> + ... + </a:t>
            </a:r>
            <a:r>
              <a:rPr lang="en-US" altLang="zh-TW" dirty="0" err="1"/>
              <a:t>d</a:t>
            </a:r>
            <a:r>
              <a:rPr lang="en-US" altLang="zh-TW" baseline="-25000" dirty="0" err="1"/>
              <a:t>2</a:t>
            </a:r>
            <a:r>
              <a:rPr lang="en-US" altLang="zh-TW" dirty="0" err="1"/>
              <a:t>×2</a:t>
            </a:r>
            <a:r>
              <a:rPr lang="en-US" altLang="zh-TW" baseline="30000" dirty="0" err="1"/>
              <a:t>1</a:t>
            </a:r>
            <a:r>
              <a:rPr lang="en-US" altLang="zh-TW" dirty="0"/>
              <a:t> + </a:t>
            </a:r>
            <a:r>
              <a:rPr lang="en-US" altLang="zh-TW" dirty="0" err="1"/>
              <a:t>d</a:t>
            </a:r>
            <a:r>
              <a:rPr lang="en-US" altLang="zh-TW" baseline="-25000" dirty="0" err="1"/>
              <a:t>1</a:t>
            </a:r>
            <a:r>
              <a:rPr lang="en-US" altLang="zh-TW" dirty="0"/>
              <a:t> + </a:t>
            </a:r>
            <a:r>
              <a:rPr lang="en-US" altLang="zh-TW" dirty="0" err="1" smtClean="0"/>
              <a:t>r</a:t>
            </a:r>
            <a:r>
              <a:rPr lang="en-US" altLang="zh-TW" baseline="-25000" dirty="0" err="1" smtClean="0"/>
              <a:t>1</a:t>
            </a:r>
            <a:r>
              <a:rPr lang="en-US" altLang="zh-TW" dirty="0" err="1" smtClean="0"/>
              <a:t>×2</a:t>
            </a:r>
            <a:r>
              <a:rPr lang="en-US" altLang="zh-TW" baseline="30000" dirty="0" err="1" smtClean="0"/>
              <a:t>-1</a:t>
            </a:r>
            <a:r>
              <a:rPr lang="en-US" altLang="zh-TW" baseline="30000" dirty="0" smtClean="0"/>
              <a:t> </a:t>
            </a:r>
            <a:r>
              <a:rPr lang="en-US" altLang="zh-TW" dirty="0" smtClean="0"/>
              <a:t>+ </a:t>
            </a:r>
            <a:r>
              <a:rPr lang="en-US" altLang="zh-TW" dirty="0" err="1"/>
              <a:t>r</a:t>
            </a:r>
            <a:r>
              <a:rPr lang="en-US" altLang="zh-TW" baseline="-25000" dirty="0" err="1"/>
              <a:t>2</a:t>
            </a:r>
            <a:r>
              <a:rPr lang="en-US" altLang="zh-TW" dirty="0" err="1"/>
              <a:t>×2</a:t>
            </a:r>
            <a:r>
              <a:rPr lang="en-US" altLang="zh-TW" baseline="30000" dirty="0" err="1"/>
              <a:t>-2</a:t>
            </a:r>
            <a:r>
              <a:rPr lang="en-US" altLang="zh-TW" dirty="0"/>
              <a:t> + ... + </a:t>
            </a:r>
            <a:r>
              <a:rPr lang="en-US" altLang="zh-TW" dirty="0" err="1"/>
              <a:t>r</a:t>
            </a:r>
            <a:r>
              <a:rPr lang="en-US" altLang="zh-TW" baseline="-25000" dirty="0" err="1"/>
              <a:t>m</a:t>
            </a:r>
            <a:r>
              <a:rPr lang="en-US" altLang="zh-TW" baseline="-25000" dirty="0"/>
              <a:t>-1</a:t>
            </a:r>
            <a:r>
              <a:rPr lang="en-US" altLang="zh-TW" dirty="0"/>
              <a:t>×2</a:t>
            </a:r>
            <a:r>
              <a:rPr lang="en-US" altLang="zh-TW" baseline="30000" dirty="0"/>
              <a:t>-(m-1) </a:t>
            </a:r>
            <a:r>
              <a:rPr lang="en-US" altLang="zh-TW" dirty="0"/>
              <a:t>+ </a:t>
            </a:r>
            <a:r>
              <a:rPr lang="en-US" altLang="zh-TW" dirty="0" err="1" smtClean="0"/>
              <a:t>r</a:t>
            </a:r>
            <a:r>
              <a:rPr lang="en-US" altLang="zh-TW" baseline="-25000" dirty="0" err="1" smtClean="0"/>
              <a:t>m</a:t>
            </a:r>
            <a:r>
              <a:rPr lang="en-US" altLang="zh-TW" dirty="0" err="1" smtClean="0"/>
              <a:t>×2</a:t>
            </a:r>
            <a:r>
              <a:rPr lang="en-US" altLang="zh-TW" baseline="30000" dirty="0" err="1" smtClean="0"/>
              <a:t>-m</a:t>
            </a:r>
            <a:endParaRPr lang="en-US" altLang="zh-TW" baseline="30000" dirty="0" smtClean="0"/>
          </a:p>
          <a:p>
            <a:pPr marL="360000" indent="0">
              <a:buNone/>
            </a:pPr>
            <a:endParaRPr lang="zh-TW" altLang="en-US" dirty="0"/>
          </a:p>
          <a:p>
            <a:r>
              <a:rPr lang="zh-TW" altLang="en-US" dirty="0"/>
              <a:t>只要將每個二進位數字和它所對應的</a:t>
            </a:r>
            <a:r>
              <a:rPr lang="en-US" altLang="zh-TW" dirty="0"/>
              <a:t>2</a:t>
            </a:r>
            <a:r>
              <a:rPr lang="zh-TW" altLang="en-US" dirty="0"/>
              <a:t>的次方項</a:t>
            </a:r>
            <a:r>
              <a:rPr lang="en-US" altLang="zh-TW" dirty="0"/>
              <a:t>(</a:t>
            </a:r>
            <a:r>
              <a:rPr lang="zh-TW" altLang="en-US" dirty="0"/>
              <a:t>以十進位表示</a:t>
            </a:r>
            <a:r>
              <a:rPr lang="en-US" altLang="zh-TW" dirty="0"/>
              <a:t>)</a:t>
            </a:r>
            <a:r>
              <a:rPr lang="zh-TW" altLang="en-US" dirty="0"/>
              <a:t>相乘即可。</a:t>
            </a:r>
          </a:p>
          <a:p>
            <a:endParaRPr lang="en-US" altLang="zh-TW" sz="2800" dirty="0" smtClean="0"/>
          </a:p>
        </p:txBody>
      </p:sp>
    </p:spTree>
    <p:extLst>
      <p:ext uri="{BB962C8B-B14F-4D97-AF65-F5344CB8AC3E}">
        <p14:creationId xmlns:p14="http://schemas.microsoft.com/office/powerpoint/2010/main" val="27653396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到底數位是什麼呢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>
                <a:solidFill>
                  <a:srgbClr val="0070C0"/>
                </a:solidFill>
              </a:rPr>
              <a:t>數位</a:t>
            </a:r>
            <a:r>
              <a:rPr lang="zh-TW" altLang="en-US" dirty="0"/>
              <a:t>在電學上是指不連續變化的數量表示</a:t>
            </a:r>
            <a:r>
              <a:rPr lang="zh-TW" altLang="en-US" dirty="0" smtClean="0"/>
              <a:t>法。</a:t>
            </a:r>
            <a:endParaRPr lang="en-US" altLang="zh-TW" dirty="0" smtClean="0"/>
          </a:p>
          <a:p>
            <a:r>
              <a:rPr lang="zh-TW" altLang="en-US" dirty="0" smtClean="0"/>
              <a:t>何謂</a:t>
            </a:r>
            <a:r>
              <a:rPr lang="zh-TW" altLang="en-US" dirty="0"/>
              <a:t>不連續</a:t>
            </a:r>
            <a:r>
              <a:rPr lang="zh-TW" altLang="en-US" dirty="0" smtClean="0"/>
              <a:t>變化？</a:t>
            </a:r>
            <a:endParaRPr lang="zh-TW" altLang="en-US" dirty="0"/>
          </a:p>
          <a:p>
            <a:pPr lvl="1"/>
            <a:r>
              <a:rPr lang="zh-TW" altLang="en-US" u="sng" dirty="0" smtClean="0"/>
              <a:t>實數</a:t>
            </a:r>
            <a:r>
              <a:rPr lang="zh-TW" altLang="en-US" dirty="0" smtClean="0"/>
              <a:t>是連續</a:t>
            </a:r>
            <a:r>
              <a:rPr lang="zh-TW" altLang="en-US" dirty="0"/>
              <a:t>變化的數量表示法，因為任兩數</a:t>
            </a:r>
            <a:r>
              <a:rPr lang="zh-TW" altLang="en-US" dirty="0" smtClean="0"/>
              <a:t>之間還</a:t>
            </a:r>
            <a:r>
              <a:rPr lang="zh-TW" altLang="en-US" dirty="0"/>
              <a:t>可以找到第三個數介於它們之間，而且到最後是沒有空隙</a:t>
            </a:r>
            <a:r>
              <a:rPr lang="zh-TW" altLang="en-US" dirty="0" smtClean="0"/>
              <a:t>的。</a:t>
            </a:r>
            <a:endParaRPr lang="en-US" altLang="zh-TW" dirty="0" smtClean="0"/>
          </a:p>
          <a:p>
            <a:pPr lvl="1"/>
            <a:r>
              <a:rPr lang="zh-TW" altLang="en-US" u="sng" dirty="0" smtClean="0"/>
              <a:t>整數</a:t>
            </a:r>
            <a:r>
              <a:rPr lang="zh-TW" altLang="en-US" dirty="0" smtClean="0"/>
              <a:t>是</a:t>
            </a:r>
            <a:r>
              <a:rPr lang="zh-TW" altLang="en-US" dirty="0"/>
              <a:t>不連續變化的</a:t>
            </a:r>
            <a:r>
              <a:rPr lang="zh-TW" altLang="en-US" dirty="0" smtClean="0"/>
              <a:t>數量</a:t>
            </a:r>
            <a:r>
              <a:rPr lang="zh-TW" altLang="en-US" dirty="0"/>
              <a:t>表示法，例如整數</a:t>
            </a:r>
            <a:r>
              <a:rPr lang="en-US" altLang="zh-TW" dirty="0"/>
              <a:t>1</a:t>
            </a:r>
            <a:r>
              <a:rPr lang="zh-TW" altLang="en-US" dirty="0"/>
              <a:t>和整數</a:t>
            </a:r>
            <a:r>
              <a:rPr lang="en-US" altLang="zh-TW" dirty="0"/>
              <a:t>2</a:t>
            </a:r>
            <a:r>
              <a:rPr lang="zh-TW" altLang="en-US" dirty="0"/>
              <a:t>之間，我們再也找不到任何</a:t>
            </a:r>
            <a:r>
              <a:rPr lang="zh-TW" altLang="en-US" dirty="0" smtClean="0"/>
              <a:t>整數</a:t>
            </a:r>
            <a:r>
              <a:rPr lang="zh-TW" altLang="en-US" dirty="0"/>
              <a:t>是介於它們之間</a:t>
            </a:r>
            <a:r>
              <a:rPr lang="zh-TW" altLang="en-US" dirty="0" smtClean="0"/>
              <a:t>的。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01223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445707"/>
              </p:ext>
            </p:extLst>
          </p:nvPr>
        </p:nvGraphicFramePr>
        <p:xfrm>
          <a:off x="448996" y="998730"/>
          <a:ext cx="822960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1620" y="2618910"/>
            <a:ext cx="7067785" cy="33303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68606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00169992"/>
              </p:ext>
            </p:extLst>
          </p:nvPr>
        </p:nvGraphicFramePr>
        <p:xfrm>
          <a:off x="448996" y="998730"/>
          <a:ext cx="822960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96925" y="2495640"/>
            <a:ext cx="4545505" cy="376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文字方塊 1"/>
          <p:cNvSpPr txBox="1"/>
          <p:nvPr/>
        </p:nvSpPr>
        <p:spPr>
          <a:xfrm>
            <a:off x="371884" y="2933945"/>
            <a:ext cx="37354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181÷2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商數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90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餘數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en-US" altLang="zh-TW" sz="2400" b="1" i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en-US" altLang="zh-TW" sz="2400" b="1" baseline="-25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90÷2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商數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45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餘數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en-US" altLang="zh-TW" sz="2400" b="1" i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en-US" altLang="zh-TW" sz="2400" b="1" baseline="-25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以此類推。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64564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47175834"/>
              </p:ext>
            </p:extLst>
          </p:nvPr>
        </p:nvGraphicFramePr>
        <p:xfrm>
          <a:off x="448996" y="998730"/>
          <a:ext cx="822960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371884" y="2933945"/>
            <a:ext cx="373541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0.8125×2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＝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1.625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en-US" altLang="zh-TW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en-US" altLang="zh-TW" sz="2400" b="1" baseline="-25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剩下小數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0.625×2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＝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1.25</a:t>
            </a:r>
          </a:p>
          <a:p>
            <a:pPr>
              <a:lnSpc>
                <a:spcPct val="150000"/>
              </a:lnSpc>
            </a:pP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→</a:t>
            </a:r>
            <a:r>
              <a:rPr lang="en-US" altLang="zh-TW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r</a:t>
            </a:r>
            <a:r>
              <a:rPr lang="en-US" altLang="zh-TW" sz="2400" b="1" baseline="-25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</a:p>
          <a:p>
            <a:pPr>
              <a:lnSpc>
                <a:spcPct val="150000"/>
              </a:lnSpc>
            </a:pP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以此類推。</a:t>
            </a:r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896925" y="2686823"/>
            <a:ext cx="4855074" cy="35553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46425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95223004"/>
              </p:ext>
            </p:extLst>
          </p:nvPr>
        </p:nvGraphicFramePr>
        <p:xfrm>
          <a:off x="448996" y="998730"/>
          <a:ext cx="8229600" cy="30646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81990" y="1853825"/>
            <a:ext cx="3907617" cy="46891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1740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二進位數與十六進位數的互換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因為</a:t>
            </a:r>
            <a:r>
              <a:rPr lang="en-US" altLang="zh-TW" dirty="0"/>
              <a:t>16</a:t>
            </a:r>
            <a:r>
              <a:rPr lang="zh-TW" altLang="en-US" dirty="0"/>
              <a:t>為</a:t>
            </a:r>
            <a:r>
              <a:rPr lang="en-US" altLang="zh-TW" dirty="0"/>
              <a:t>2</a:t>
            </a:r>
            <a:r>
              <a:rPr lang="zh-TW" altLang="en-US" dirty="0"/>
              <a:t>的整數次方，所以二進位數和十六進位數可說是</a:t>
            </a:r>
            <a:r>
              <a:rPr lang="zh-TW" altLang="en-US" dirty="0" smtClean="0"/>
              <a:t>系出同門。</a:t>
            </a:r>
            <a:endParaRPr lang="zh-TW" altLang="en-US" dirty="0"/>
          </a:p>
          <a:p>
            <a:endParaRPr lang="en-US" altLang="zh-TW" sz="2800" dirty="0" smtClean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6585" y="3415410"/>
            <a:ext cx="7743825" cy="122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1241630" y="4810565"/>
            <a:ext cx="7085131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二進位數換成十六進位數時，每四個位數合成一項</a:t>
            </a:r>
          </a:p>
        </p:txBody>
      </p:sp>
    </p:spTree>
    <p:extLst>
      <p:ext uri="{BB962C8B-B14F-4D97-AF65-F5344CB8AC3E}">
        <p14:creationId xmlns:p14="http://schemas.microsoft.com/office/powerpoint/2010/main" val="1239342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0646447"/>
              </p:ext>
            </p:extLst>
          </p:nvPr>
        </p:nvGraphicFramePr>
        <p:xfrm>
          <a:off x="448996" y="998730"/>
          <a:ext cx="822960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66555" y="3023955"/>
            <a:ext cx="7810500" cy="2400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94582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0923446"/>
              </p:ext>
            </p:extLst>
          </p:nvPr>
        </p:nvGraphicFramePr>
        <p:xfrm>
          <a:off x="448996" y="998730"/>
          <a:ext cx="822960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6595" y="2933945"/>
            <a:ext cx="7462047" cy="2970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185957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TW" altLang="en-US" b="1" dirty="0"/>
              <a:t>「二八年華」常被用來形容含苞待放的青春歲月，指的是「二乘以八</a:t>
            </a:r>
            <a:r>
              <a:rPr lang="zh-TW" altLang="en-US" b="1" dirty="0" smtClean="0"/>
              <a:t>」等於</a:t>
            </a:r>
            <a:r>
              <a:rPr lang="zh-TW" altLang="en-US" b="1" dirty="0"/>
              <a:t>十六歲左右的年輕朋友們，本書作者趙老撰寫初版時已是百戰沙場的歐</a:t>
            </a:r>
            <a:r>
              <a:rPr lang="zh-TW" altLang="en-US" b="1" dirty="0" smtClean="0"/>
              <a:t>吉桑</a:t>
            </a:r>
            <a:r>
              <a:rPr lang="zh-TW" altLang="en-US" b="1" dirty="0"/>
              <a:t>，居然號稱剛度過二八年華，這到底是怎麼一回事呢？原來是十六進位</a:t>
            </a:r>
            <a:r>
              <a:rPr lang="zh-TW" altLang="en-US" b="1" dirty="0" smtClean="0"/>
              <a:t>的二十八</a:t>
            </a:r>
            <a:r>
              <a:rPr lang="zh-TW" altLang="en-US" b="1" dirty="0"/>
              <a:t>，也就是</a:t>
            </a:r>
            <a:r>
              <a:rPr lang="en-US" altLang="zh-TW" b="1" dirty="0" err="1"/>
              <a:t>x28</a:t>
            </a:r>
            <a:r>
              <a:rPr lang="en-US" altLang="zh-TW" b="1" dirty="0"/>
              <a:t> = 2×16</a:t>
            </a:r>
            <a:r>
              <a:rPr lang="en-US" altLang="zh-TW" b="1" baseline="30000" dirty="0"/>
              <a:t>1</a:t>
            </a:r>
            <a:r>
              <a:rPr lang="en-US" altLang="zh-TW" b="1" dirty="0"/>
              <a:t> + 8 = 40</a:t>
            </a:r>
            <a:r>
              <a:rPr lang="zh-TW" altLang="en-US" b="1" dirty="0"/>
              <a:t>。有道是：「二八年華應猶在，只是</a:t>
            </a:r>
            <a:r>
              <a:rPr lang="zh-TW" altLang="en-US" b="1" dirty="0" smtClean="0"/>
              <a:t>進位改</a:t>
            </a:r>
            <a:r>
              <a:rPr lang="zh-TW" altLang="en-US" b="1" dirty="0"/>
              <a:t>。」</a:t>
            </a:r>
          </a:p>
        </p:txBody>
      </p:sp>
    </p:spTree>
    <p:extLst>
      <p:ext uri="{BB962C8B-B14F-4D97-AF65-F5344CB8AC3E}">
        <p14:creationId xmlns:p14="http://schemas.microsoft.com/office/powerpoint/2010/main" val="4246875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2-4 </a:t>
            </a:r>
            <a:r>
              <a:rPr lang="zh-TW" altLang="en-US" b="1" dirty="0"/>
              <a:t>整數表示法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1989138"/>
            <a:ext cx="8229600" cy="4137025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zh-TW" altLang="en-US" dirty="0" smtClean="0"/>
              <a:t>只表示</a:t>
            </a:r>
            <a:r>
              <a:rPr lang="zh-TW" altLang="en-US" dirty="0"/>
              <a:t>非負</a:t>
            </a:r>
            <a:r>
              <a:rPr lang="zh-TW" altLang="en-US" dirty="0" smtClean="0"/>
              <a:t>的整數，只要</a:t>
            </a:r>
            <a:r>
              <a:rPr lang="zh-TW" altLang="en-US" dirty="0"/>
              <a:t>將</a:t>
            </a:r>
            <a:r>
              <a:rPr lang="zh-TW" altLang="en-US" dirty="0" smtClean="0"/>
              <a:t>最小的</a:t>
            </a:r>
            <a:r>
              <a:rPr lang="zh-TW" altLang="en-US" dirty="0"/>
              <a:t>位元</a:t>
            </a:r>
            <a:r>
              <a:rPr lang="zh-TW" altLang="en-US" dirty="0" smtClean="0"/>
              <a:t>字串</a:t>
            </a:r>
            <a:r>
              <a:rPr lang="en-US" altLang="zh-TW" dirty="0" smtClean="0"/>
              <a:t>(</a:t>
            </a:r>
            <a:r>
              <a:rPr lang="zh-TW" altLang="en-US" dirty="0" smtClean="0"/>
              <a:t>亦即</a:t>
            </a:r>
            <a:r>
              <a:rPr lang="zh-TW" altLang="en-US" dirty="0"/>
              <a:t>全為</a:t>
            </a:r>
            <a:r>
              <a:rPr lang="en-US" altLang="zh-TW" dirty="0"/>
              <a:t>0</a:t>
            </a:r>
            <a:r>
              <a:rPr lang="zh-TW" altLang="en-US" dirty="0"/>
              <a:t>的</a:t>
            </a:r>
            <a:r>
              <a:rPr lang="zh-TW" altLang="en-US" dirty="0" smtClean="0"/>
              <a:t>字串</a:t>
            </a:r>
            <a:r>
              <a:rPr lang="en-US" altLang="zh-TW" dirty="0" smtClean="0"/>
              <a:t>)</a:t>
            </a:r>
            <a:r>
              <a:rPr lang="zh-TW" altLang="en-US" dirty="0" smtClean="0"/>
              <a:t>給</a:t>
            </a:r>
            <a:r>
              <a:rPr lang="en-US" altLang="zh-TW" dirty="0"/>
              <a:t>0</a:t>
            </a:r>
            <a:r>
              <a:rPr lang="zh-TW" altLang="en-US" dirty="0"/>
              <a:t>，依序表示到最大的</a:t>
            </a:r>
            <a:r>
              <a:rPr lang="zh-TW" altLang="en-US" dirty="0" smtClean="0"/>
              <a:t>數即可。</a:t>
            </a:r>
            <a:endParaRPr lang="en-US" altLang="zh-TW" dirty="0" smtClean="0"/>
          </a:p>
          <a:p>
            <a:pPr>
              <a:lnSpc>
                <a:spcPct val="120000"/>
              </a:lnSpc>
            </a:pPr>
            <a:r>
              <a:rPr lang="en-US" altLang="zh-TW" i="1" dirty="0" smtClean="0"/>
              <a:t>n </a:t>
            </a:r>
            <a:r>
              <a:rPr lang="zh-TW" altLang="en-US" dirty="0" smtClean="0"/>
              <a:t>個位</a:t>
            </a:r>
            <a:r>
              <a:rPr lang="zh-TW" altLang="en-US" dirty="0"/>
              <a:t>元就可</a:t>
            </a:r>
            <a:r>
              <a:rPr lang="zh-TW" altLang="en-US" dirty="0" smtClean="0"/>
              <a:t>表示 </a:t>
            </a:r>
            <a:r>
              <a:rPr lang="en-US" altLang="zh-TW" dirty="0" err="1" smtClean="0"/>
              <a:t>2</a:t>
            </a:r>
            <a:r>
              <a:rPr lang="en-US" altLang="zh-TW" i="1" baseline="30000" dirty="0" err="1" smtClean="0"/>
              <a:t>n</a:t>
            </a:r>
            <a:r>
              <a:rPr lang="en-US" altLang="zh-TW" i="1" baseline="30000" dirty="0" smtClean="0"/>
              <a:t> </a:t>
            </a:r>
            <a:r>
              <a:rPr lang="zh-TW" altLang="en-US" dirty="0" smtClean="0"/>
              <a:t>個數</a:t>
            </a:r>
            <a:r>
              <a:rPr lang="zh-TW" altLang="en-US" dirty="0"/>
              <a:t>，所表示的整數範圍</a:t>
            </a:r>
            <a:r>
              <a:rPr lang="zh-TW" altLang="en-US" dirty="0" smtClean="0"/>
              <a:t>為</a:t>
            </a:r>
            <a:r>
              <a:rPr lang="en-US" altLang="zh-TW" dirty="0" smtClean="0"/>
              <a:t>0</a:t>
            </a:r>
            <a:r>
              <a:rPr lang="zh-TW" altLang="en-US" dirty="0"/>
              <a:t>～</a:t>
            </a:r>
            <a:r>
              <a:rPr lang="en-US" altLang="zh-TW" dirty="0" err="1"/>
              <a:t>2</a:t>
            </a:r>
            <a:r>
              <a:rPr lang="en-US" altLang="zh-TW" i="1" baseline="30000" dirty="0" err="1"/>
              <a:t>n</a:t>
            </a:r>
            <a:r>
              <a:rPr lang="en-US" altLang="zh-TW" dirty="0"/>
              <a:t>-1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>
              <a:lnSpc>
                <a:spcPct val="120000"/>
              </a:lnSpc>
            </a:pPr>
            <a:r>
              <a:rPr lang="zh-TW" altLang="en-US" dirty="0" smtClean="0"/>
              <a:t>例如：使用</a:t>
            </a:r>
            <a:r>
              <a:rPr lang="en-US" altLang="zh-TW" dirty="0"/>
              <a:t>8</a:t>
            </a:r>
            <a:r>
              <a:rPr lang="zh-TW" altLang="en-US" dirty="0"/>
              <a:t>個位元</a:t>
            </a:r>
            <a:r>
              <a:rPr lang="zh-TW" altLang="en-US" dirty="0" smtClean="0"/>
              <a:t>，可</a:t>
            </a:r>
            <a:r>
              <a:rPr lang="zh-TW" altLang="en-US" dirty="0"/>
              <a:t>表示</a:t>
            </a:r>
            <a:r>
              <a:rPr lang="en-US" altLang="zh-TW" dirty="0"/>
              <a:t>0</a:t>
            </a:r>
            <a:r>
              <a:rPr lang="zh-TW" altLang="en-US" dirty="0"/>
              <a:t>～</a:t>
            </a:r>
            <a:r>
              <a:rPr lang="en-US" altLang="zh-TW" dirty="0"/>
              <a:t>2</a:t>
            </a:r>
            <a:r>
              <a:rPr lang="en-US" altLang="zh-TW" baseline="30000" dirty="0"/>
              <a:t>8</a:t>
            </a:r>
            <a:r>
              <a:rPr lang="en-US" altLang="zh-TW" dirty="0"/>
              <a:t>-1</a:t>
            </a:r>
            <a:r>
              <a:rPr lang="zh-TW" altLang="en-US" dirty="0"/>
              <a:t>間</a:t>
            </a:r>
            <a:r>
              <a:rPr lang="zh-TW" altLang="en-US" dirty="0" smtClean="0"/>
              <a:t>的所有</a:t>
            </a:r>
            <a:r>
              <a:rPr lang="zh-TW" altLang="en-US" dirty="0"/>
              <a:t>整數，也就是從</a:t>
            </a:r>
            <a:r>
              <a:rPr lang="en-US" altLang="zh-TW" dirty="0" smtClean="0"/>
              <a:t>0</a:t>
            </a:r>
            <a:r>
              <a:rPr lang="en-US" altLang="zh-TW" dirty="0"/>
              <a:t>~</a:t>
            </a:r>
            <a:r>
              <a:rPr lang="en-US" altLang="zh-TW" dirty="0" smtClean="0"/>
              <a:t>255</a:t>
            </a:r>
            <a:r>
              <a:rPr lang="zh-TW" altLang="en-US" dirty="0"/>
              <a:t>的所有整數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202495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無正負符號的整數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 smtClean="0"/>
              <a:t>位元</a:t>
            </a:r>
            <a:r>
              <a:rPr lang="zh-TW" altLang="en-US" dirty="0"/>
              <a:t>字串與十進位數的對應</a:t>
            </a:r>
            <a:r>
              <a:rPr lang="zh-TW" altLang="en-US" dirty="0" smtClean="0"/>
              <a:t>表</a:t>
            </a:r>
            <a:endParaRPr lang="zh-TW" altLang="en-US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85946" y="3309900"/>
            <a:ext cx="6372225" cy="281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矩形 6"/>
          <p:cNvSpPr/>
          <p:nvPr/>
        </p:nvSpPr>
        <p:spPr>
          <a:xfrm>
            <a:off x="1767509" y="2769840"/>
            <a:ext cx="5594801" cy="46166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accent1"/>
            </a:solidFill>
            <a:prstDash val="sysDot"/>
          </a:ln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以</a:t>
            </a:r>
            <a:r>
              <a:rPr lang="en-US" altLang="zh-TW" sz="2400" dirty="0">
                <a:latin typeface="微軟正黑體" pitchFamily="34" charset="-120"/>
                <a:ea typeface="微軟正黑體" pitchFamily="34" charset="-120"/>
              </a:rPr>
              <a:t>8</a:t>
            </a:r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位元所表示的「無正負符號的整數」</a:t>
            </a:r>
          </a:p>
        </p:txBody>
      </p:sp>
    </p:spTree>
    <p:extLst>
      <p:ext uri="{BB962C8B-B14F-4D97-AF65-F5344CB8AC3E}">
        <p14:creationId xmlns:p14="http://schemas.microsoft.com/office/powerpoint/2010/main" val="4042034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到底數位是什麼呢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針對不連續變化的數量，可以用</a:t>
            </a:r>
            <a:r>
              <a:rPr lang="zh-TW" altLang="en-US" dirty="0" smtClean="0">
                <a:solidFill>
                  <a:srgbClr val="C00000"/>
                </a:solidFill>
              </a:rPr>
              <a:t>位元</a:t>
            </a:r>
            <a:r>
              <a:rPr lang="en-US" altLang="zh-TW" dirty="0" smtClean="0"/>
              <a:t>(binary </a:t>
            </a:r>
            <a:r>
              <a:rPr lang="en-US" altLang="zh-TW" dirty="0"/>
              <a:t>digit</a:t>
            </a:r>
            <a:r>
              <a:rPr lang="zh-TW" altLang="en-US" dirty="0"/>
              <a:t>；</a:t>
            </a:r>
            <a:r>
              <a:rPr lang="en-US" altLang="zh-TW" dirty="0" smtClean="0"/>
              <a:t>bit)</a:t>
            </a:r>
            <a:r>
              <a:rPr lang="zh-TW" altLang="en-US" dirty="0" smtClean="0"/>
              <a:t>的</a:t>
            </a:r>
            <a:r>
              <a:rPr lang="zh-TW" altLang="en-US" dirty="0"/>
              <a:t>組合來</a:t>
            </a:r>
            <a:r>
              <a:rPr lang="zh-TW" altLang="en-US" dirty="0" smtClean="0"/>
              <a:t>計數。</a:t>
            </a:r>
            <a:endParaRPr lang="zh-TW" altLang="en-US" dirty="0"/>
          </a:p>
          <a:p>
            <a:r>
              <a:rPr lang="zh-TW" altLang="en-US" dirty="0" smtClean="0"/>
              <a:t>位元是</a:t>
            </a:r>
            <a:r>
              <a:rPr lang="zh-TW" altLang="en-US" dirty="0"/>
              <a:t>數位資訊的基本粒子，也是電腦儲存或傳遞資料的最小單位，常用</a:t>
            </a:r>
            <a:r>
              <a:rPr lang="en-US" altLang="zh-TW" dirty="0"/>
              <a:t>0</a:t>
            </a:r>
            <a:r>
              <a:rPr lang="zh-TW" altLang="en-US" dirty="0"/>
              <a:t>或</a:t>
            </a:r>
            <a:r>
              <a:rPr lang="en-US" altLang="zh-TW" dirty="0"/>
              <a:t>1</a:t>
            </a:r>
            <a:r>
              <a:rPr lang="zh-TW" altLang="en-US" dirty="0"/>
              <a:t>來表示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電腦</a:t>
            </a:r>
            <a:r>
              <a:rPr lang="zh-TW" altLang="en-US" dirty="0"/>
              <a:t>會採用位元表示資料，主要是因為電子元件的穩定狀態有兩種，單一的</a:t>
            </a:r>
            <a:r>
              <a:rPr lang="en-US" altLang="zh-TW" dirty="0"/>
              <a:t>0</a:t>
            </a:r>
            <a:r>
              <a:rPr lang="zh-TW" altLang="en-US" dirty="0"/>
              <a:t>或</a:t>
            </a:r>
            <a:r>
              <a:rPr lang="en-US" altLang="zh-TW" dirty="0"/>
              <a:t>1</a:t>
            </a:r>
            <a:r>
              <a:rPr lang="zh-TW" altLang="en-US" dirty="0"/>
              <a:t>稱為</a:t>
            </a:r>
            <a:r>
              <a:rPr lang="zh-TW" altLang="en-US" dirty="0">
                <a:solidFill>
                  <a:srgbClr val="C00000"/>
                </a:solidFill>
              </a:rPr>
              <a:t>位元</a:t>
            </a:r>
            <a:r>
              <a:rPr lang="en-US" altLang="zh-TW" dirty="0"/>
              <a:t>(</a:t>
            </a:r>
            <a:r>
              <a:rPr lang="en-US" altLang="zh-TW" dirty="0" smtClean="0"/>
              <a:t>bit)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 lvl="1"/>
            <a:r>
              <a:rPr lang="zh-TW" altLang="en-US" dirty="0" smtClean="0"/>
              <a:t>「</a:t>
            </a:r>
            <a:r>
              <a:rPr lang="zh-TW" altLang="en-US" dirty="0"/>
              <a:t>開」</a:t>
            </a:r>
            <a:r>
              <a:rPr lang="en-US" altLang="zh-TW" dirty="0"/>
              <a:t>(</a:t>
            </a:r>
            <a:r>
              <a:rPr lang="zh-TW" altLang="en-US" dirty="0"/>
              <a:t>通常用來表示“</a:t>
            </a:r>
            <a:r>
              <a:rPr lang="en-US" altLang="zh-TW" dirty="0"/>
              <a:t>1”)</a:t>
            </a:r>
          </a:p>
          <a:p>
            <a:pPr lvl="1"/>
            <a:r>
              <a:rPr lang="zh-TW" altLang="en-US" dirty="0" smtClean="0"/>
              <a:t>「</a:t>
            </a:r>
            <a:r>
              <a:rPr lang="zh-TW" altLang="en-US" dirty="0"/>
              <a:t>關」</a:t>
            </a:r>
            <a:r>
              <a:rPr lang="en-US" altLang="zh-TW" dirty="0"/>
              <a:t>(</a:t>
            </a:r>
            <a:r>
              <a:rPr lang="zh-TW" altLang="en-US" dirty="0"/>
              <a:t>通常用來表示“</a:t>
            </a:r>
            <a:r>
              <a:rPr lang="en-US" altLang="zh-TW" dirty="0"/>
              <a:t>0”)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88829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帶正負符號大小表示法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若要</a:t>
            </a:r>
            <a:r>
              <a:rPr lang="zh-TW" altLang="en-US" dirty="0"/>
              <a:t>同時表示正數和負數，最直接的作法是採用「帶正負符號大小表示法</a:t>
            </a:r>
            <a:r>
              <a:rPr lang="zh-TW" altLang="en-US" dirty="0" smtClean="0"/>
              <a:t>」。</a:t>
            </a:r>
            <a:endParaRPr lang="en-US" altLang="zh-TW" dirty="0" smtClean="0"/>
          </a:p>
          <a:p>
            <a:r>
              <a:rPr lang="zh-TW" altLang="en-US" dirty="0" smtClean="0"/>
              <a:t>位元</a:t>
            </a:r>
            <a:r>
              <a:rPr lang="zh-TW" altLang="en-US" dirty="0"/>
              <a:t>字串的最</a:t>
            </a:r>
            <a:r>
              <a:rPr lang="zh-TW" altLang="en-US" dirty="0" smtClean="0"/>
              <a:t>左邊位元</a:t>
            </a:r>
            <a:r>
              <a:rPr lang="zh-TW" altLang="en-US" dirty="0"/>
              <a:t>當作</a:t>
            </a:r>
            <a:r>
              <a:rPr lang="zh-TW" altLang="en-US" dirty="0">
                <a:solidFill>
                  <a:srgbClr val="0070C0"/>
                </a:solidFill>
              </a:rPr>
              <a:t>符號</a:t>
            </a:r>
            <a:r>
              <a:rPr lang="zh-TW" altLang="en-US" dirty="0" smtClean="0">
                <a:solidFill>
                  <a:srgbClr val="0070C0"/>
                </a:solidFill>
              </a:rPr>
              <a:t>位元</a:t>
            </a:r>
            <a:r>
              <a:rPr lang="en-US" altLang="zh-TW" dirty="0" smtClean="0"/>
              <a:t>(0</a:t>
            </a:r>
            <a:r>
              <a:rPr lang="zh-TW" altLang="en-US" dirty="0"/>
              <a:t>為正數；</a:t>
            </a:r>
            <a:r>
              <a:rPr lang="en-US" altLang="zh-TW" dirty="0"/>
              <a:t>1</a:t>
            </a:r>
            <a:r>
              <a:rPr lang="zh-TW" altLang="en-US" dirty="0"/>
              <a:t>為</a:t>
            </a:r>
            <a:r>
              <a:rPr lang="zh-TW" altLang="en-US" dirty="0" smtClean="0"/>
              <a:t>負數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，剩下</a:t>
            </a:r>
            <a:r>
              <a:rPr lang="zh-TW" altLang="en-US" dirty="0"/>
              <a:t>的</a:t>
            </a:r>
            <a:r>
              <a:rPr lang="en-US" altLang="zh-TW" dirty="0"/>
              <a:t>n-1</a:t>
            </a:r>
            <a:r>
              <a:rPr lang="zh-TW" altLang="en-US" dirty="0"/>
              <a:t>個位</a:t>
            </a:r>
            <a:r>
              <a:rPr lang="zh-TW" altLang="en-US" dirty="0" smtClean="0"/>
              <a:t>元用來</a:t>
            </a:r>
            <a:r>
              <a:rPr lang="zh-TW" altLang="en-US" dirty="0"/>
              <a:t>表示數的</a:t>
            </a:r>
            <a:r>
              <a:rPr lang="zh-TW" altLang="en-US" dirty="0" smtClean="0"/>
              <a:t>大小。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</a:t>
            </a:r>
            <a:r>
              <a:rPr lang="zh-TW" altLang="en-US" dirty="0"/>
              <a:t>位元</a:t>
            </a:r>
            <a:r>
              <a:rPr lang="en-US" altLang="zh-TW" dirty="0"/>
              <a:t>0</a:t>
            </a:r>
            <a:r>
              <a:rPr lang="zh-TW" altLang="en-US" dirty="0"/>
              <a:t>開頭的整數範圍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0</a:t>
            </a:r>
            <a:r>
              <a:rPr lang="zh-TW" altLang="en-US" dirty="0"/>
              <a:t>～</a:t>
            </a:r>
            <a:r>
              <a:rPr lang="en-US" altLang="zh-TW" dirty="0" err="1" smtClean="0"/>
              <a:t>2</a:t>
            </a:r>
            <a:r>
              <a:rPr lang="en-US" altLang="zh-TW" baseline="30000" dirty="0" err="1" smtClean="0"/>
              <a:t>n</a:t>
            </a:r>
            <a:r>
              <a:rPr lang="en-US" altLang="zh-TW" baseline="30000" dirty="0" smtClean="0"/>
              <a:t>-1</a:t>
            </a:r>
            <a:r>
              <a:rPr lang="en-US" altLang="zh-TW" dirty="0" smtClean="0"/>
              <a:t>-1</a:t>
            </a:r>
          </a:p>
          <a:p>
            <a:pPr lvl="1"/>
            <a:r>
              <a:rPr lang="zh-TW" altLang="en-US" dirty="0" smtClean="0"/>
              <a:t>以</a:t>
            </a:r>
            <a:r>
              <a:rPr lang="zh-TW" altLang="en-US" dirty="0"/>
              <a:t>位元</a:t>
            </a:r>
            <a:r>
              <a:rPr lang="en-US" altLang="zh-TW" dirty="0"/>
              <a:t>1</a:t>
            </a:r>
            <a:r>
              <a:rPr lang="zh-TW" altLang="en-US" dirty="0"/>
              <a:t>開頭的整數範圍</a:t>
            </a:r>
            <a:r>
              <a:rPr lang="zh-TW" altLang="en-US" dirty="0" smtClean="0"/>
              <a:t>為 </a:t>
            </a:r>
            <a:r>
              <a:rPr lang="en-US" altLang="zh-TW" dirty="0" smtClean="0"/>
              <a:t>0</a:t>
            </a:r>
            <a:r>
              <a:rPr lang="zh-TW" altLang="en-US" dirty="0"/>
              <a:t>～</a:t>
            </a:r>
            <a:r>
              <a:rPr lang="en-US" altLang="zh-TW" dirty="0"/>
              <a:t>-(</a:t>
            </a:r>
            <a:r>
              <a:rPr lang="en-US" altLang="zh-TW" dirty="0" err="1"/>
              <a:t>2</a:t>
            </a:r>
            <a:r>
              <a:rPr lang="en-US" altLang="zh-TW" baseline="30000" dirty="0" err="1"/>
              <a:t>n</a:t>
            </a:r>
            <a:r>
              <a:rPr lang="en-US" altLang="zh-TW" baseline="30000" dirty="0"/>
              <a:t>-1</a:t>
            </a:r>
            <a:r>
              <a:rPr lang="en-US" altLang="zh-TW" dirty="0"/>
              <a:t>-1</a:t>
            </a:r>
            <a:r>
              <a:rPr lang="en-US" altLang="zh-TW" dirty="0" smtClean="0"/>
              <a:t>)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25137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帶正負符號大小表示法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若使用</a:t>
            </a:r>
            <a:r>
              <a:rPr lang="en-US" altLang="zh-TW" dirty="0"/>
              <a:t>8</a:t>
            </a:r>
            <a:r>
              <a:rPr lang="zh-TW" altLang="en-US" dirty="0"/>
              <a:t>個位元，則可</a:t>
            </a:r>
            <a:r>
              <a:rPr lang="zh-TW" altLang="en-US" dirty="0" smtClean="0"/>
              <a:t>表示 </a:t>
            </a:r>
            <a:r>
              <a:rPr lang="en-US" altLang="zh-TW" dirty="0" smtClean="0"/>
              <a:t>-(</a:t>
            </a:r>
            <a:r>
              <a:rPr lang="en-US" altLang="zh-TW" dirty="0"/>
              <a:t>2</a:t>
            </a:r>
            <a:r>
              <a:rPr lang="en-US" altLang="zh-TW" baseline="30000" dirty="0"/>
              <a:t>7</a:t>
            </a:r>
            <a:r>
              <a:rPr lang="en-US" altLang="zh-TW" dirty="0"/>
              <a:t>-1)</a:t>
            </a:r>
            <a:r>
              <a:rPr lang="zh-TW" altLang="en-US" dirty="0"/>
              <a:t>～</a:t>
            </a:r>
            <a:r>
              <a:rPr lang="en-US" altLang="zh-TW" dirty="0" smtClean="0"/>
              <a:t>2</a:t>
            </a:r>
            <a:r>
              <a:rPr lang="en-US" altLang="zh-TW" baseline="30000" dirty="0" smtClean="0"/>
              <a:t>7</a:t>
            </a:r>
            <a:r>
              <a:rPr lang="en-US" altLang="zh-TW" dirty="0" smtClean="0"/>
              <a:t>-1 </a:t>
            </a:r>
            <a:r>
              <a:rPr lang="zh-TW" altLang="en-US" dirty="0" smtClean="0"/>
              <a:t>間</a:t>
            </a:r>
            <a:r>
              <a:rPr lang="zh-TW" altLang="en-US" dirty="0"/>
              <a:t>的所有</a:t>
            </a:r>
            <a:r>
              <a:rPr lang="zh-TW" altLang="en-US" dirty="0" smtClean="0"/>
              <a:t>整數</a:t>
            </a:r>
            <a:r>
              <a:rPr lang="en-US" altLang="zh-TW" dirty="0" smtClean="0"/>
              <a:t>(-127</a:t>
            </a:r>
            <a:r>
              <a:rPr lang="zh-TW" altLang="en-US" dirty="0" smtClean="0"/>
              <a:t>～</a:t>
            </a:r>
            <a:r>
              <a:rPr lang="en-US" altLang="zh-TW" dirty="0" smtClean="0"/>
              <a:t>127)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此法的潛在問題：</a:t>
            </a:r>
            <a:endParaRPr lang="zh-TW" altLang="en-US" dirty="0"/>
          </a:p>
          <a:p>
            <a:pPr lvl="1"/>
            <a:r>
              <a:rPr lang="zh-TW" altLang="en-US" dirty="0" smtClean="0"/>
              <a:t>有</a:t>
            </a:r>
            <a:r>
              <a:rPr lang="zh-TW" altLang="en-US" dirty="0"/>
              <a:t>兩個</a:t>
            </a:r>
            <a:r>
              <a:rPr lang="en-US" altLang="zh-TW" dirty="0"/>
              <a:t>0</a:t>
            </a:r>
            <a:r>
              <a:rPr lang="zh-TW" altLang="en-US" dirty="0"/>
              <a:t>，</a:t>
            </a:r>
            <a:r>
              <a:rPr lang="en-US" altLang="zh-TW" dirty="0"/>
              <a:t>+0(000...00)</a:t>
            </a:r>
            <a:r>
              <a:rPr lang="zh-TW" altLang="en-US" dirty="0"/>
              <a:t>和</a:t>
            </a:r>
            <a:r>
              <a:rPr lang="en-US" altLang="zh-TW" dirty="0"/>
              <a:t>-0(100...</a:t>
            </a:r>
            <a:r>
              <a:rPr lang="en-US" altLang="zh-TW" dirty="0" smtClean="0"/>
              <a:t>00)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pPr lvl="1"/>
            <a:r>
              <a:rPr lang="zh-TW" altLang="en-US" dirty="0" smtClean="0"/>
              <a:t>正數</a:t>
            </a:r>
            <a:r>
              <a:rPr lang="zh-TW" altLang="en-US" dirty="0"/>
              <a:t>和負數的運算</a:t>
            </a:r>
            <a:r>
              <a:rPr lang="en-US" altLang="zh-TW" dirty="0"/>
              <a:t>(</a:t>
            </a:r>
            <a:r>
              <a:rPr lang="zh-TW" altLang="en-US" dirty="0"/>
              <a:t>例如加和減</a:t>
            </a:r>
            <a:r>
              <a:rPr lang="en-US" altLang="zh-TW" dirty="0"/>
              <a:t>)</a:t>
            </a:r>
            <a:r>
              <a:rPr lang="zh-TW" altLang="en-US" dirty="0"/>
              <a:t>並不</a:t>
            </a:r>
            <a:r>
              <a:rPr lang="zh-TW" altLang="en-US" dirty="0" smtClean="0"/>
              <a:t>直接。</a:t>
            </a:r>
            <a:endParaRPr lang="en-US" altLang="zh-TW" dirty="0" smtClean="0"/>
          </a:p>
          <a:p>
            <a:r>
              <a:rPr lang="zh-TW" altLang="en-US" dirty="0" smtClean="0"/>
              <a:t>目前電腦</a:t>
            </a:r>
            <a:r>
              <a:rPr lang="zh-TW" altLang="en-US" dirty="0"/>
              <a:t>並不採用這種方法表示整數。</a:t>
            </a:r>
          </a:p>
        </p:txBody>
      </p:sp>
    </p:spTree>
    <p:extLst>
      <p:ext uri="{BB962C8B-B14F-4D97-AF65-F5344CB8AC3E}">
        <p14:creationId xmlns:p14="http://schemas.microsoft.com/office/powerpoint/2010/main" val="171388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zh-TW" altLang="en-US" dirty="0"/>
              <a:t>以</a:t>
            </a:r>
            <a:r>
              <a:rPr lang="en-US" altLang="zh-TW" dirty="0"/>
              <a:t>8</a:t>
            </a:r>
            <a:r>
              <a:rPr lang="zh-TW" altLang="en-US" dirty="0"/>
              <a:t>位元所表示的「帶正負符號大小表示法」</a:t>
            </a:r>
          </a:p>
          <a:p>
            <a:endParaRPr lang="zh-TW" alt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151619" y="1829753"/>
            <a:ext cx="6733603" cy="38494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02352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 smtClean="0"/>
              <a:t>補數</a:t>
            </a:r>
            <a:r>
              <a:rPr lang="zh-TW" altLang="en-US" dirty="0"/>
              <a:t>表示法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 smtClean="0"/>
              <a:t>補數</a:t>
            </a:r>
            <a:r>
              <a:rPr lang="zh-TW" altLang="en-US" dirty="0"/>
              <a:t>的概念是指</a:t>
            </a:r>
            <a:r>
              <a:rPr lang="zh-TW" altLang="en-US" u="sng" dirty="0"/>
              <a:t>要補多少才</a:t>
            </a:r>
            <a:r>
              <a:rPr lang="zh-TW" altLang="en-US" u="sng" dirty="0" smtClean="0"/>
              <a:t>滿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假設到</a:t>
            </a:r>
            <a:r>
              <a:rPr lang="zh-TW" altLang="en-US" dirty="0"/>
              <a:t>超級市場買東西，共買</a:t>
            </a:r>
            <a:r>
              <a:rPr lang="en-US" altLang="zh-TW" dirty="0"/>
              <a:t>793</a:t>
            </a:r>
            <a:r>
              <a:rPr lang="zh-TW" altLang="en-US" dirty="0"/>
              <a:t>元</a:t>
            </a:r>
            <a:r>
              <a:rPr lang="zh-TW" altLang="en-US" dirty="0" smtClean="0"/>
              <a:t>，若付千</a:t>
            </a:r>
            <a:r>
              <a:rPr lang="zh-TW" altLang="en-US" dirty="0"/>
              <a:t>元大</a:t>
            </a:r>
            <a:r>
              <a:rPr lang="zh-TW" altLang="en-US" dirty="0" smtClean="0"/>
              <a:t>鈔：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將</a:t>
            </a:r>
            <a:r>
              <a:rPr lang="zh-TW" altLang="en-US" dirty="0"/>
              <a:t>千元大鈔放一旁，嘴巴</a:t>
            </a:r>
            <a:r>
              <a:rPr lang="zh-TW" altLang="en-US" dirty="0" smtClean="0"/>
              <a:t>唸</a:t>
            </a:r>
            <a:r>
              <a:rPr lang="en-US" altLang="zh-TW" dirty="0" smtClean="0"/>
              <a:t>793</a:t>
            </a:r>
            <a:r>
              <a:rPr lang="zh-TW" altLang="en-US" dirty="0" smtClean="0"/>
              <a:t>，在</a:t>
            </a:r>
            <a:r>
              <a:rPr lang="zh-TW" altLang="en-US" dirty="0"/>
              <a:t>另一旁拿出</a:t>
            </a:r>
            <a:r>
              <a:rPr lang="en-US" altLang="zh-TW" dirty="0"/>
              <a:t>1</a:t>
            </a:r>
            <a:r>
              <a:rPr lang="zh-TW" altLang="en-US" dirty="0"/>
              <a:t>元，</a:t>
            </a:r>
            <a:r>
              <a:rPr lang="zh-TW" altLang="en-US" dirty="0" smtClean="0"/>
              <a:t>唸</a:t>
            </a:r>
            <a:r>
              <a:rPr lang="en-US" altLang="zh-TW" dirty="0" smtClean="0"/>
              <a:t>794</a:t>
            </a:r>
            <a:r>
              <a:rPr lang="zh-TW" altLang="en-US" dirty="0"/>
              <a:t>；再拿出</a:t>
            </a:r>
            <a:r>
              <a:rPr lang="en-US" altLang="zh-TW" dirty="0"/>
              <a:t>1</a:t>
            </a:r>
            <a:r>
              <a:rPr lang="zh-TW" altLang="en-US" dirty="0"/>
              <a:t>元，</a:t>
            </a:r>
            <a:r>
              <a:rPr lang="zh-TW" altLang="en-US" dirty="0" smtClean="0"/>
              <a:t>唸</a:t>
            </a:r>
            <a:r>
              <a:rPr lang="en-US" altLang="zh-TW" dirty="0" smtClean="0"/>
              <a:t>795</a:t>
            </a:r>
            <a:r>
              <a:rPr lang="zh-TW" altLang="en-US" dirty="0"/>
              <a:t>；再拿出</a:t>
            </a:r>
            <a:r>
              <a:rPr lang="en-US" altLang="zh-TW" dirty="0"/>
              <a:t>5</a:t>
            </a:r>
            <a:r>
              <a:rPr lang="zh-TW" altLang="en-US" dirty="0"/>
              <a:t>元，</a:t>
            </a:r>
            <a:r>
              <a:rPr lang="zh-TW" altLang="en-US" dirty="0" smtClean="0"/>
              <a:t>唸</a:t>
            </a:r>
            <a:r>
              <a:rPr lang="en-US" altLang="zh-TW" dirty="0" smtClean="0"/>
              <a:t>800</a:t>
            </a:r>
            <a:r>
              <a:rPr lang="zh-TW" altLang="en-US" dirty="0"/>
              <a:t>；再拿出</a:t>
            </a:r>
            <a:r>
              <a:rPr lang="en-US" altLang="zh-TW" dirty="0"/>
              <a:t>100</a:t>
            </a:r>
            <a:r>
              <a:rPr lang="zh-TW" altLang="en-US" dirty="0"/>
              <a:t>元，</a:t>
            </a:r>
            <a:r>
              <a:rPr lang="zh-TW" altLang="en-US" dirty="0" smtClean="0"/>
              <a:t>唸</a:t>
            </a:r>
            <a:r>
              <a:rPr lang="en-US" altLang="zh-TW" dirty="0" smtClean="0"/>
              <a:t>900</a:t>
            </a:r>
            <a:r>
              <a:rPr lang="zh-TW" altLang="en-US" dirty="0"/>
              <a:t>；再拿出</a:t>
            </a:r>
            <a:r>
              <a:rPr lang="en-US" altLang="zh-TW" dirty="0"/>
              <a:t>100</a:t>
            </a:r>
            <a:r>
              <a:rPr lang="zh-TW" altLang="en-US" dirty="0"/>
              <a:t>元，</a:t>
            </a:r>
            <a:r>
              <a:rPr lang="zh-TW" altLang="en-US" dirty="0" smtClean="0"/>
              <a:t>唸</a:t>
            </a:r>
            <a:r>
              <a:rPr lang="en-US" altLang="zh-TW" dirty="0" smtClean="0"/>
              <a:t>1000</a:t>
            </a:r>
            <a:r>
              <a:rPr lang="zh-TW" altLang="en-US" dirty="0" smtClean="0"/>
              <a:t>。共</a:t>
            </a:r>
            <a:r>
              <a:rPr lang="zh-TW" altLang="en-US" dirty="0"/>
              <a:t>拿出</a:t>
            </a:r>
            <a:r>
              <a:rPr lang="en-US" altLang="zh-TW" dirty="0"/>
              <a:t>1+1+5+100+100=207</a:t>
            </a:r>
            <a:r>
              <a:rPr lang="zh-TW" altLang="en-US" dirty="0"/>
              <a:t>元，正好是要找的</a:t>
            </a:r>
            <a:r>
              <a:rPr lang="zh-TW" altLang="en-US" dirty="0" smtClean="0"/>
              <a:t>錢。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793</a:t>
            </a:r>
            <a:r>
              <a:rPr lang="zh-TW" altLang="en-US" dirty="0"/>
              <a:t>元還差</a:t>
            </a:r>
            <a:r>
              <a:rPr lang="en-US" altLang="zh-TW" dirty="0"/>
              <a:t>207</a:t>
            </a:r>
            <a:r>
              <a:rPr lang="zh-TW" altLang="en-US" dirty="0"/>
              <a:t>元就可「補」成</a:t>
            </a:r>
            <a:r>
              <a:rPr lang="en-US" altLang="zh-TW" dirty="0"/>
              <a:t>1000</a:t>
            </a:r>
            <a:r>
              <a:rPr lang="zh-TW" altLang="en-US" dirty="0"/>
              <a:t>元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20702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一補數表示</a:t>
            </a:r>
            <a:r>
              <a:rPr lang="zh-TW" altLang="en-US" dirty="0" smtClean="0"/>
              <a:t>法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「一補數表示法」與</a:t>
            </a:r>
            <a:r>
              <a:rPr lang="zh-TW" altLang="en-US" dirty="0"/>
              <a:t>「</a:t>
            </a:r>
            <a:r>
              <a:rPr lang="zh-TW" altLang="en-US" dirty="0" smtClean="0"/>
              <a:t>二</a:t>
            </a:r>
            <a:r>
              <a:rPr lang="zh-TW" altLang="en-US" dirty="0"/>
              <a:t>補數表示</a:t>
            </a:r>
            <a:r>
              <a:rPr lang="zh-TW" altLang="en-US" dirty="0" smtClean="0"/>
              <a:t>法</a:t>
            </a:r>
            <a:r>
              <a:rPr lang="zh-TW" altLang="en-US" dirty="0"/>
              <a:t>」</a:t>
            </a:r>
            <a:r>
              <a:rPr lang="zh-TW" altLang="en-US" dirty="0" smtClean="0"/>
              <a:t>仍</a:t>
            </a:r>
            <a:r>
              <a:rPr lang="zh-TW" altLang="en-US" dirty="0"/>
              <a:t>以位元字串最左邊的位元當作</a:t>
            </a:r>
            <a:r>
              <a:rPr lang="zh-TW" altLang="en-US" dirty="0">
                <a:solidFill>
                  <a:srgbClr val="0070C0"/>
                </a:solidFill>
              </a:rPr>
              <a:t>符號</a:t>
            </a:r>
            <a:r>
              <a:rPr lang="zh-TW" altLang="en-US" dirty="0" smtClean="0">
                <a:solidFill>
                  <a:srgbClr val="0070C0"/>
                </a:solidFill>
              </a:rPr>
              <a:t>位元</a:t>
            </a:r>
            <a:r>
              <a:rPr lang="en-US" altLang="zh-TW" dirty="0" smtClean="0"/>
              <a:t>(0</a:t>
            </a:r>
            <a:r>
              <a:rPr lang="zh-TW" altLang="en-US" dirty="0"/>
              <a:t>為正數；</a:t>
            </a:r>
            <a:r>
              <a:rPr lang="en-US" altLang="zh-TW" dirty="0"/>
              <a:t>1</a:t>
            </a:r>
            <a:r>
              <a:rPr lang="zh-TW" altLang="en-US" dirty="0"/>
              <a:t>為</a:t>
            </a:r>
            <a:r>
              <a:rPr lang="zh-TW" altLang="en-US" dirty="0" smtClean="0"/>
              <a:t>負數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；</a:t>
            </a:r>
            <a:r>
              <a:rPr lang="zh-TW" altLang="en-US" dirty="0"/>
              <a:t>其餘的</a:t>
            </a:r>
            <a:r>
              <a:rPr lang="en-US" altLang="zh-TW" dirty="0"/>
              <a:t>n-1</a:t>
            </a:r>
            <a:r>
              <a:rPr lang="zh-TW" altLang="en-US" dirty="0"/>
              <a:t>個位元則用來表示正負符號外的數值大小。</a:t>
            </a:r>
          </a:p>
          <a:p>
            <a:r>
              <a:rPr lang="zh-TW" altLang="en-US" dirty="0" smtClean="0"/>
              <a:t>其正數表示方式與「</a:t>
            </a:r>
            <a:r>
              <a:rPr lang="zh-TW" altLang="en-US" dirty="0"/>
              <a:t>帶正負符號大小表示法」相同</a:t>
            </a:r>
            <a:r>
              <a:rPr lang="zh-TW" altLang="en-US" dirty="0" smtClean="0"/>
              <a:t>，負數表示法則有所</a:t>
            </a:r>
            <a:r>
              <a:rPr lang="zh-TW" altLang="en-US" dirty="0"/>
              <a:t>不同。</a:t>
            </a:r>
          </a:p>
        </p:txBody>
      </p:sp>
    </p:spTree>
    <p:extLst>
      <p:ext uri="{BB962C8B-B14F-4D97-AF65-F5344CB8AC3E}">
        <p14:creationId xmlns:p14="http://schemas.microsoft.com/office/powerpoint/2010/main" val="2217550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一補數表示</a:t>
            </a:r>
            <a:r>
              <a:rPr lang="zh-TW" altLang="en-US" dirty="0" smtClean="0"/>
              <a:t>法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十進位數值轉換成一</a:t>
            </a:r>
            <a:r>
              <a:rPr lang="zh-TW" altLang="en-US" dirty="0"/>
              <a:t>補數表示</a:t>
            </a:r>
            <a:r>
              <a:rPr lang="zh-TW" altLang="en-US" dirty="0" smtClean="0"/>
              <a:t>法</a:t>
            </a:r>
            <a:r>
              <a:rPr lang="zh-TW" altLang="en-US" dirty="0"/>
              <a:t>，</a:t>
            </a:r>
            <a:r>
              <a:rPr lang="zh-TW" altLang="en-US" dirty="0" smtClean="0"/>
              <a:t>步驟</a:t>
            </a:r>
            <a:r>
              <a:rPr lang="zh-TW" altLang="en-US" dirty="0"/>
              <a:t>如下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2923153665"/>
              </p:ext>
            </p:extLst>
          </p:nvPr>
        </p:nvGraphicFramePr>
        <p:xfrm>
          <a:off x="457200" y="2663915"/>
          <a:ext cx="8229600" cy="3507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76834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85170840"/>
              </p:ext>
            </p:extLst>
          </p:nvPr>
        </p:nvGraphicFramePr>
        <p:xfrm>
          <a:off x="448996" y="998730"/>
          <a:ext cx="822960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48996" y="2708920"/>
            <a:ext cx="8229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</a:t>
            </a:r>
            <a:r>
              <a:rPr lang="zh-TW" altLang="en-US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步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41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轉成二進位數值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101001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第二步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二進位數值左邊補上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00101001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共有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個位元，因為要表示的數為正數，所以</a:t>
            </a:r>
            <a:r>
              <a:rPr lang="en-US" altLang="zh-TW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00101001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即為所求。</a:t>
            </a:r>
          </a:p>
        </p:txBody>
      </p:sp>
    </p:spTree>
    <p:extLst>
      <p:ext uri="{BB962C8B-B14F-4D97-AF65-F5344CB8AC3E}">
        <p14:creationId xmlns:p14="http://schemas.microsoft.com/office/powerpoint/2010/main" val="2724348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9055087"/>
              </p:ext>
            </p:extLst>
          </p:nvPr>
        </p:nvGraphicFramePr>
        <p:xfrm>
          <a:off x="448996" y="998730"/>
          <a:ext cx="822960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48996" y="2708920"/>
            <a:ext cx="8229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</a:t>
            </a:r>
            <a:r>
              <a:rPr lang="zh-TW" altLang="en-US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步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41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轉成二進位數值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101001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第二步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在二進位數值左邊補上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00101001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共有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個位元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；因要表示負數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，所以將原為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的轉成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；原為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的轉成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，得</a:t>
            </a:r>
            <a:r>
              <a:rPr lang="en-US" altLang="zh-TW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11010110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38085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771800" y="1268760"/>
            <a:ext cx="3743325" cy="5133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 rot="21372236">
            <a:off x="1024275" y="987360"/>
            <a:ext cx="4153701" cy="36933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-41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的八位元一補數表示法為</a:t>
            </a:r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11010110</a:t>
            </a:r>
            <a:endParaRPr lang="zh-TW" altLang="en-US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24402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28775574"/>
              </p:ext>
            </p:extLst>
          </p:nvPr>
        </p:nvGraphicFramePr>
        <p:xfrm>
          <a:off x="448996" y="998730"/>
          <a:ext cx="822960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48996" y="2708920"/>
            <a:ext cx="8229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第一步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因為最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左邊位元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所以將補數原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，得</a:t>
            </a:r>
            <a:r>
              <a:rPr lang="en-US" altLang="zh-TW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00101001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第二步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再將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二進位的</a:t>
            </a:r>
            <a:r>
              <a:rPr lang="en-US" altLang="zh-TW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00101001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轉成十進位的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41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，然後加上一個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負號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</a:t>
            </a:r>
            <a:r>
              <a:rPr lang="en-US" altLang="zh-TW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-41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464905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到底數位是什麼呢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早期</a:t>
            </a:r>
            <a:r>
              <a:rPr lang="zh-TW" altLang="en-US" dirty="0"/>
              <a:t>電腦以</a:t>
            </a:r>
            <a:r>
              <a:rPr lang="en-US" altLang="zh-TW" dirty="0"/>
              <a:t>8</a:t>
            </a:r>
            <a:r>
              <a:rPr lang="zh-TW" altLang="en-US" dirty="0"/>
              <a:t>個位元為存取單位，因此</a:t>
            </a:r>
            <a:r>
              <a:rPr lang="en-US" altLang="zh-TW" dirty="0"/>
              <a:t>8</a:t>
            </a:r>
            <a:r>
              <a:rPr lang="zh-TW" altLang="en-US" dirty="0"/>
              <a:t>個位元稱為</a:t>
            </a:r>
            <a:r>
              <a:rPr lang="zh-TW" altLang="en-US" dirty="0">
                <a:solidFill>
                  <a:srgbClr val="C00000"/>
                </a:solidFill>
              </a:rPr>
              <a:t>位元組</a:t>
            </a:r>
            <a:r>
              <a:rPr lang="en-US" altLang="zh-TW" dirty="0"/>
              <a:t>(</a:t>
            </a:r>
            <a:r>
              <a:rPr lang="en-US" altLang="zh-TW" dirty="0" smtClean="0"/>
              <a:t>byte)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兩個位元可以</a:t>
            </a:r>
            <a:r>
              <a:rPr lang="zh-TW" altLang="en-US" dirty="0" smtClean="0"/>
              <a:t>有 </a:t>
            </a:r>
            <a:r>
              <a:rPr lang="en-US" altLang="zh-TW" u="sng" dirty="0" smtClean="0"/>
              <a:t>2</a:t>
            </a:r>
            <a:r>
              <a:rPr lang="zh-TW" altLang="en-US" u="sng" dirty="0"/>
              <a:t>的</a:t>
            </a:r>
            <a:r>
              <a:rPr lang="en-US" altLang="zh-TW" u="sng" dirty="0"/>
              <a:t>2</a:t>
            </a:r>
            <a:r>
              <a:rPr lang="zh-TW" altLang="en-US" u="sng" dirty="0"/>
              <a:t>次</a:t>
            </a:r>
            <a:r>
              <a:rPr lang="zh-TW" altLang="en-US" u="sng" dirty="0" smtClean="0"/>
              <a:t>方</a:t>
            </a:r>
            <a:r>
              <a:rPr lang="zh-TW" altLang="en-US" dirty="0" smtClean="0"/>
              <a:t> 共</a:t>
            </a:r>
            <a:r>
              <a:rPr lang="en-US" altLang="zh-TW" dirty="0"/>
              <a:t>4</a:t>
            </a:r>
            <a:r>
              <a:rPr lang="zh-TW" altLang="en-US" dirty="0"/>
              <a:t>種組合</a:t>
            </a:r>
            <a:r>
              <a:rPr lang="en-US" altLang="zh-TW" dirty="0"/>
              <a:t>(00, 01, 10, </a:t>
            </a:r>
            <a:r>
              <a:rPr lang="en-US" altLang="zh-TW" dirty="0" smtClean="0"/>
              <a:t>11)</a:t>
            </a:r>
            <a:r>
              <a:rPr lang="zh-TW" altLang="en-US" dirty="0" smtClean="0"/>
              <a:t>。</a:t>
            </a:r>
            <a:endParaRPr lang="en-US" altLang="zh-TW" dirty="0"/>
          </a:p>
          <a:p>
            <a:r>
              <a:rPr lang="zh-TW" altLang="en-US" dirty="0" smtClean="0"/>
              <a:t>每</a:t>
            </a:r>
            <a:r>
              <a:rPr lang="zh-TW" altLang="en-US" dirty="0"/>
              <a:t>增加一個位元，組合數就加倍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n</a:t>
            </a:r>
            <a:r>
              <a:rPr lang="zh-TW" altLang="en-US" dirty="0" smtClean="0"/>
              <a:t>個位</a:t>
            </a:r>
            <a:r>
              <a:rPr lang="zh-TW" altLang="en-US" dirty="0"/>
              <a:t>元可以</a:t>
            </a:r>
            <a:r>
              <a:rPr lang="zh-TW" altLang="en-US" dirty="0" smtClean="0"/>
              <a:t>有 </a:t>
            </a:r>
            <a:r>
              <a:rPr lang="en-US" altLang="zh-TW" dirty="0" err="1" smtClean="0"/>
              <a:t>2</a:t>
            </a:r>
            <a:r>
              <a:rPr lang="en-US" altLang="zh-TW" baseline="30000" dirty="0" err="1" smtClean="0"/>
              <a:t>n</a:t>
            </a:r>
            <a:r>
              <a:rPr lang="en-US" altLang="zh-TW" baseline="30000" dirty="0" smtClean="0"/>
              <a:t> </a:t>
            </a:r>
            <a:r>
              <a:rPr lang="zh-TW" altLang="en-US" dirty="0" smtClean="0"/>
              <a:t>種不同</a:t>
            </a:r>
            <a:r>
              <a:rPr lang="zh-TW" altLang="en-US" dirty="0"/>
              <a:t>的組合，就可用來</a:t>
            </a:r>
            <a:r>
              <a:rPr lang="zh-TW" altLang="en-US" dirty="0" smtClean="0"/>
              <a:t>表示 </a:t>
            </a:r>
            <a:r>
              <a:rPr lang="en-US" altLang="zh-TW" dirty="0" err="1" smtClean="0"/>
              <a:t>2</a:t>
            </a:r>
            <a:r>
              <a:rPr lang="en-US" altLang="zh-TW" baseline="30000" dirty="0" err="1" smtClean="0"/>
              <a:t>n</a:t>
            </a:r>
            <a:r>
              <a:rPr lang="en-US" altLang="zh-TW" baseline="30000" dirty="0" smtClean="0"/>
              <a:t> </a:t>
            </a:r>
            <a:r>
              <a:rPr lang="zh-TW" altLang="en-US" dirty="0" smtClean="0"/>
              <a:t>種不同物件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58911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一補數</a:t>
            </a:r>
            <a:r>
              <a:rPr lang="zh-TW" altLang="en-US" dirty="0"/>
              <a:t>表示</a:t>
            </a:r>
            <a:r>
              <a:rPr lang="zh-TW" altLang="en-US" dirty="0" smtClean="0"/>
              <a:t>法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一</a:t>
            </a:r>
            <a:r>
              <a:rPr lang="zh-TW" altLang="en-US" dirty="0"/>
              <a:t>補數法也碰到「兩個</a:t>
            </a:r>
            <a:r>
              <a:rPr lang="en-US" altLang="zh-TW" dirty="0" smtClean="0"/>
              <a:t>0</a:t>
            </a:r>
            <a:r>
              <a:rPr lang="zh-TW" altLang="en-US" dirty="0" smtClean="0"/>
              <a:t>」</a:t>
            </a:r>
            <a:r>
              <a:rPr lang="zh-TW" altLang="en-US" dirty="0"/>
              <a:t>的</a:t>
            </a:r>
            <a:r>
              <a:rPr lang="zh-TW" altLang="en-US" dirty="0" smtClean="0"/>
              <a:t>問題。</a:t>
            </a:r>
            <a:r>
              <a:rPr lang="en-US" altLang="zh-TW" dirty="0" smtClean="0"/>
              <a:t/>
            </a:r>
            <a:br>
              <a:rPr lang="en-US" altLang="zh-TW" dirty="0" smtClean="0"/>
            </a:br>
            <a:r>
              <a:rPr lang="zh-TW" altLang="en-US" dirty="0" smtClean="0"/>
              <a:t>以</a:t>
            </a:r>
            <a:r>
              <a:rPr lang="zh-TW" altLang="en-US" dirty="0"/>
              <a:t>八位元為例</a:t>
            </a:r>
            <a:r>
              <a:rPr lang="zh-TW" altLang="en-US" dirty="0" smtClean="0"/>
              <a:t>，</a:t>
            </a:r>
            <a:r>
              <a:rPr lang="en-US" altLang="zh-TW" dirty="0" smtClean="0"/>
              <a:t>00000000</a:t>
            </a:r>
            <a:r>
              <a:rPr lang="zh-TW" altLang="en-US" dirty="0"/>
              <a:t>和</a:t>
            </a:r>
            <a:r>
              <a:rPr lang="en-US" altLang="zh-TW" dirty="0"/>
              <a:t>11111111</a:t>
            </a:r>
            <a:r>
              <a:rPr lang="zh-TW" altLang="en-US" dirty="0"/>
              <a:t>都是</a:t>
            </a:r>
            <a:r>
              <a:rPr lang="en-US" altLang="zh-TW" dirty="0"/>
              <a:t>0</a:t>
            </a:r>
            <a:r>
              <a:rPr lang="zh-TW" altLang="en-US" dirty="0" smtClean="0"/>
              <a:t>，會</a:t>
            </a:r>
            <a:r>
              <a:rPr lang="zh-TW" altLang="en-US" dirty="0"/>
              <a:t>造成計算上的</a:t>
            </a:r>
            <a:r>
              <a:rPr lang="zh-TW" altLang="en-US" dirty="0" smtClean="0"/>
              <a:t>困擾。</a:t>
            </a:r>
            <a:endParaRPr lang="en-US" altLang="zh-TW" dirty="0" smtClean="0"/>
          </a:p>
          <a:p>
            <a:r>
              <a:rPr lang="zh-TW" altLang="en-US" dirty="0" smtClean="0"/>
              <a:t>其加減法</a:t>
            </a:r>
            <a:r>
              <a:rPr lang="zh-TW" altLang="en-US" dirty="0"/>
              <a:t>也不是那麼</a:t>
            </a:r>
            <a:r>
              <a:rPr lang="zh-TW" altLang="en-US" dirty="0" smtClean="0"/>
              <a:t>直接。</a:t>
            </a:r>
            <a:endParaRPr lang="en-US" altLang="zh-TW" dirty="0" smtClean="0"/>
          </a:p>
          <a:p>
            <a:r>
              <a:rPr lang="zh-TW" altLang="en-US" dirty="0"/>
              <a:t>所以一補數</a:t>
            </a:r>
            <a:r>
              <a:rPr lang="zh-TW" altLang="en-US" dirty="0" smtClean="0"/>
              <a:t>法並非</a:t>
            </a:r>
            <a:r>
              <a:rPr lang="zh-TW" altLang="en-US" dirty="0"/>
              <a:t>目前</a:t>
            </a:r>
            <a:r>
              <a:rPr lang="zh-TW" altLang="en-US" dirty="0" smtClean="0"/>
              <a:t>電腦表示整數</a:t>
            </a:r>
            <a:r>
              <a:rPr lang="zh-TW" altLang="en-US" dirty="0"/>
              <a:t>所用的方式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73842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二補數表示</a:t>
            </a:r>
            <a:r>
              <a:rPr lang="zh-TW" altLang="en-US" dirty="0" smtClean="0"/>
              <a:t>法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「二補數表示法」是目前電腦表示整數所用的</a:t>
            </a:r>
            <a:r>
              <a:rPr lang="zh-TW" altLang="en-US" dirty="0" smtClean="0"/>
              <a:t>方法。</a:t>
            </a:r>
            <a:endParaRPr lang="en-US" altLang="zh-TW" dirty="0" smtClean="0"/>
          </a:p>
          <a:p>
            <a:r>
              <a:rPr lang="zh-TW" altLang="en-US" dirty="0" smtClean="0"/>
              <a:t>補數方法：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以</a:t>
            </a:r>
            <a:r>
              <a:rPr lang="zh-TW" altLang="en-US" dirty="0"/>
              <a:t>位元字串最左邊的位元當作</a:t>
            </a:r>
            <a:r>
              <a:rPr lang="zh-TW" altLang="en-US" dirty="0">
                <a:solidFill>
                  <a:srgbClr val="0070C0"/>
                </a:solidFill>
              </a:rPr>
              <a:t>符號位元</a:t>
            </a:r>
            <a:r>
              <a:rPr lang="zh-TW" altLang="en-US" dirty="0"/>
              <a:t>，以它來表示數的</a:t>
            </a:r>
            <a:r>
              <a:rPr lang="zh-TW" altLang="en-US" dirty="0" smtClean="0"/>
              <a:t>正負</a:t>
            </a:r>
            <a:r>
              <a:rPr lang="en-US" altLang="zh-TW" dirty="0" smtClean="0"/>
              <a:t>(0</a:t>
            </a:r>
            <a:r>
              <a:rPr lang="zh-TW" altLang="en-US" dirty="0"/>
              <a:t>為正數；</a:t>
            </a:r>
            <a:r>
              <a:rPr lang="en-US" altLang="zh-TW" dirty="0"/>
              <a:t>1</a:t>
            </a:r>
            <a:r>
              <a:rPr lang="zh-TW" altLang="en-US" dirty="0"/>
              <a:t>為</a:t>
            </a:r>
            <a:r>
              <a:rPr lang="zh-TW" altLang="en-US" dirty="0" smtClean="0"/>
              <a:t>負數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其餘</a:t>
            </a:r>
            <a:r>
              <a:rPr lang="en-US" altLang="zh-TW" dirty="0" smtClean="0"/>
              <a:t>n-1</a:t>
            </a:r>
            <a:r>
              <a:rPr lang="zh-TW" altLang="en-US" dirty="0" smtClean="0"/>
              <a:t>個位</a:t>
            </a:r>
            <a:r>
              <a:rPr lang="zh-TW" altLang="en-US" dirty="0"/>
              <a:t>元則用來表示正負符號外的數值大小。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183416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二補數</a:t>
            </a:r>
            <a:r>
              <a:rPr lang="zh-TW" altLang="en-US" dirty="0"/>
              <a:t>表示</a:t>
            </a:r>
            <a:r>
              <a:rPr lang="zh-TW" altLang="en-US" dirty="0" smtClean="0"/>
              <a:t>法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十進位數值轉換成二補數</a:t>
            </a:r>
            <a:r>
              <a:rPr lang="zh-TW" altLang="en-US" dirty="0"/>
              <a:t>表示</a:t>
            </a:r>
            <a:r>
              <a:rPr lang="zh-TW" altLang="en-US" dirty="0" smtClean="0"/>
              <a:t>法</a:t>
            </a:r>
            <a:r>
              <a:rPr lang="zh-TW" altLang="en-US" dirty="0"/>
              <a:t>，</a:t>
            </a:r>
            <a:r>
              <a:rPr lang="zh-TW" altLang="en-US" dirty="0" smtClean="0"/>
              <a:t>步驟</a:t>
            </a:r>
            <a:r>
              <a:rPr lang="zh-TW" altLang="en-US" dirty="0"/>
              <a:t>如下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2552062907"/>
              </p:ext>
            </p:extLst>
          </p:nvPr>
        </p:nvGraphicFramePr>
        <p:xfrm>
          <a:off x="457200" y="2708920"/>
          <a:ext cx="8229600" cy="3507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31402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2654964"/>
              </p:ext>
            </p:extLst>
          </p:nvPr>
        </p:nvGraphicFramePr>
        <p:xfrm>
          <a:off x="448996" y="998730"/>
          <a:ext cx="822960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48996" y="2708920"/>
            <a:ext cx="82296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第一步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先將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轉成二進位數值</a:t>
            </a:r>
            <a:r>
              <a:rPr lang="en-US" altLang="zh-TW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101000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第二步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在二進位數值左邊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補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</a:t>
            </a:r>
            <a:r>
              <a:rPr lang="en-US" altLang="zh-TW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00101000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共有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個位元，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因要表示數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為正數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，故</a:t>
            </a:r>
            <a:r>
              <a:rPr lang="en-US" altLang="zh-TW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00101000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即為所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求。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40692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2027441"/>
              </p:ext>
            </p:extLst>
          </p:nvPr>
        </p:nvGraphicFramePr>
        <p:xfrm>
          <a:off x="448996" y="998730"/>
          <a:ext cx="822960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48996" y="2708920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第一步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先將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轉成二進位數值</a:t>
            </a:r>
            <a:r>
              <a:rPr lang="en-US" altLang="zh-TW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101000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第二步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二進位數值左邊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補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0010</a:t>
            </a:r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1000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共有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個位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元。因要表示數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為負數，所以最右邊的三個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及第一個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維持不變，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其餘將</a:t>
            </a:r>
            <a:r>
              <a:rPr lang="zh-TW" altLang="en-US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</a:t>
            </a:r>
            <a:r>
              <a:rPr lang="en-US" altLang="zh-TW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</a:t>
            </a:r>
            <a:r>
              <a:rPr lang="en-US" altLang="zh-TW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；</a:t>
            </a:r>
            <a:r>
              <a:rPr lang="zh-TW" altLang="en-US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原</a:t>
            </a:r>
            <a:r>
              <a:rPr lang="en-US" altLang="zh-TW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轉</a:t>
            </a:r>
            <a:r>
              <a:rPr lang="en-US" altLang="zh-TW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，得</a:t>
            </a:r>
            <a:r>
              <a:rPr lang="en-US" altLang="zh-TW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11011000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lvl="1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305147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3223263"/>
              </p:ext>
            </p:extLst>
          </p:nvPr>
        </p:nvGraphicFramePr>
        <p:xfrm>
          <a:off x="448996" y="998730"/>
          <a:ext cx="822960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48996" y="2708920"/>
            <a:ext cx="8229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第一步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因為最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左邊位元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所以先保留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最右邊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的三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及最右邊的第一個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，再將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其他位元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</a:t>
            </a:r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</a:t>
            </a:r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8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；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</a:t>
            </a:r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</a:t>
            </a:r>
            <a:r>
              <a:rPr lang="en-US" altLang="zh-TW" sz="2800" b="1" u="sng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，得</a:t>
            </a:r>
            <a:r>
              <a:rPr lang="en-US" altLang="zh-TW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00101000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第二步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再將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二進位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00101000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轉成十進位的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40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，然後加上一個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負號，得</a:t>
            </a:r>
            <a:r>
              <a:rPr lang="en-US" altLang="zh-TW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40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48899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>
          <a:xfrm>
            <a:off x="457200" y="846138"/>
            <a:ext cx="5599965" cy="1143000"/>
          </a:xfrm>
        </p:spPr>
        <p:txBody>
          <a:bodyPr/>
          <a:lstStyle/>
          <a:p>
            <a:r>
              <a:rPr lang="zh-TW" altLang="en-US" dirty="0"/>
              <a:t>二補數表示法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>
          <a:xfrm>
            <a:off x="457200" y="2213865"/>
            <a:ext cx="5599965" cy="3912298"/>
          </a:xfrm>
        </p:spPr>
        <p:txBody>
          <a:bodyPr/>
          <a:lstStyle/>
          <a:p>
            <a:r>
              <a:rPr lang="zh-TW" altLang="en-US" dirty="0"/>
              <a:t>二補數的</a:t>
            </a:r>
            <a:r>
              <a:rPr lang="en-US" altLang="zh-TW" dirty="0"/>
              <a:t>0</a:t>
            </a:r>
            <a:r>
              <a:rPr lang="zh-TW" altLang="en-US" dirty="0"/>
              <a:t>只有一個，以八位元為例，</a:t>
            </a:r>
            <a:r>
              <a:rPr lang="zh-TW" altLang="en-US" dirty="0" smtClean="0"/>
              <a:t>就是</a:t>
            </a:r>
            <a:r>
              <a:rPr lang="en-US" altLang="zh-TW" dirty="0"/>
              <a:t>00000000</a:t>
            </a:r>
            <a:r>
              <a:rPr lang="zh-TW" altLang="en-US" dirty="0"/>
              <a:t>。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147175" y="885647"/>
            <a:ext cx="2733675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矩形 5"/>
          <p:cNvSpPr/>
          <p:nvPr/>
        </p:nvSpPr>
        <p:spPr>
          <a:xfrm>
            <a:off x="2761050" y="5194648"/>
            <a:ext cx="3296115" cy="83099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zh-TW" altLang="en-US" sz="2400" b="1" dirty="0">
                <a:latin typeface="微軟正黑體" pitchFamily="34" charset="-120"/>
                <a:ea typeface="微軟正黑體" pitchFamily="34" charset="-120"/>
              </a:rPr>
              <a:t>八位元二補數表示法的位元字串與數值之對應</a:t>
            </a:r>
          </a:p>
        </p:txBody>
      </p:sp>
    </p:spTree>
    <p:extLst>
      <p:ext uri="{BB962C8B-B14F-4D97-AF65-F5344CB8AC3E}">
        <p14:creationId xmlns:p14="http://schemas.microsoft.com/office/powerpoint/2010/main" val="16463864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二補數的</a:t>
            </a:r>
            <a:r>
              <a:rPr lang="zh-TW" altLang="en-US" dirty="0" smtClean="0"/>
              <a:t>加法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先</a:t>
            </a:r>
            <a:r>
              <a:rPr lang="zh-TW" altLang="en-US" dirty="0"/>
              <a:t>將所加的兩個數之二補數位元對齊，從最右邊的位元開始加起</a:t>
            </a:r>
            <a:r>
              <a:rPr lang="zh-TW" altLang="en-US" dirty="0" smtClean="0"/>
              <a:t>，若</a:t>
            </a:r>
            <a:r>
              <a:rPr lang="zh-TW" altLang="en-US" dirty="0"/>
              <a:t>相對位置的</a:t>
            </a:r>
            <a:r>
              <a:rPr lang="zh-TW" altLang="en-US" dirty="0" smtClean="0"/>
              <a:t>位元相加為</a:t>
            </a:r>
            <a:r>
              <a:rPr lang="zh-TW" altLang="en-US" dirty="0"/>
              <a:t>二或以上，則有進位。</a:t>
            </a:r>
          </a:p>
          <a:p>
            <a:r>
              <a:rPr lang="zh-TW" altLang="en-US" dirty="0"/>
              <a:t>若有進位，則往左邊傳遞</a:t>
            </a:r>
            <a:r>
              <a:rPr lang="zh-TW" altLang="en-US" dirty="0" smtClean="0"/>
              <a:t>；若最左邊位元</a:t>
            </a:r>
            <a:r>
              <a:rPr lang="zh-TW" altLang="en-US" dirty="0"/>
              <a:t>相加有進位，則忽略這個進位。</a:t>
            </a:r>
          </a:p>
          <a:p>
            <a:r>
              <a:rPr lang="zh-TW" altLang="en-US" dirty="0" smtClean="0"/>
              <a:t>兩正數</a:t>
            </a:r>
            <a:r>
              <a:rPr lang="zh-TW" altLang="en-US" dirty="0"/>
              <a:t>相加後，</a:t>
            </a:r>
            <a:r>
              <a:rPr lang="zh-TW" altLang="en-US" dirty="0" smtClean="0"/>
              <a:t>若最</a:t>
            </a:r>
            <a:r>
              <a:rPr lang="zh-TW" altLang="en-US" dirty="0"/>
              <a:t>左邊符號</a:t>
            </a:r>
            <a:r>
              <a:rPr lang="zh-TW" altLang="en-US" dirty="0" smtClean="0"/>
              <a:t>位元為</a:t>
            </a:r>
            <a:r>
              <a:rPr lang="en-US" altLang="zh-TW" dirty="0" smtClean="0"/>
              <a:t>1</a:t>
            </a:r>
            <a:r>
              <a:rPr lang="zh-TW" altLang="en-US" dirty="0"/>
              <a:t>，則有</a:t>
            </a:r>
            <a:r>
              <a:rPr lang="zh-TW" altLang="en-US" dirty="0">
                <a:solidFill>
                  <a:srgbClr val="C00000"/>
                </a:solidFill>
              </a:rPr>
              <a:t>溢位</a:t>
            </a:r>
            <a:r>
              <a:rPr lang="en-US" altLang="zh-TW" dirty="0"/>
              <a:t>(overflow)</a:t>
            </a:r>
            <a:r>
              <a:rPr lang="zh-TW" altLang="en-US" dirty="0" smtClean="0"/>
              <a:t>；兩負數</a:t>
            </a:r>
            <a:r>
              <a:rPr lang="zh-TW" altLang="en-US" dirty="0"/>
              <a:t>相加後，</a:t>
            </a:r>
            <a:r>
              <a:rPr lang="zh-TW" altLang="en-US" dirty="0" smtClean="0"/>
              <a:t>若最</a:t>
            </a:r>
            <a:r>
              <a:rPr lang="zh-TW" altLang="en-US" dirty="0"/>
              <a:t>左邊符號</a:t>
            </a:r>
            <a:r>
              <a:rPr lang="zh-TW" altLang="en-US" dirty="0" smtClean="0"/>
              <a:t>位元為</a:t>
            </a:r>
            <a:r>
              <a:rPr lang="en-US" altLang="zh-TW" dirty="0" smtClean="0"/>
              <a:t>0</a:t>
            </a:r>
            <a:r>
              <a:rPr lang="zh-TW" altLang="en-US" dirty="0"/>
              <a:t>，則有</a:t>
            </a:r>
            <a:r>
              <a:rPr lang="zh-TW" altLang="en-US" dirty="0">
                <a:solidFill>
                  <a:srgbClr val="C00000"/>
                </a:solidFill>
              </a:rPr>
              <a:t>溢位</a:t>
            </a:r>
            <a:r>
              <a:rPr lang="en-US" altLang="zh-TW" dirty="0"/>
              <a:t>(overflow)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26205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2427530"/>
              </p:ext>
            </p:extLst>
          </p:nvPr>
        </p:nvGraphicFramePr>
        <p:xfrm>
          <a:off x="448996" y="998730"/>
          <a:ext cx="822960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421650" y="2924274"/>
            <a:ext cx="6562725" cy="1914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24299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4075516"/>
              </p:ext>
            </p:extLst>
          </p:nvPr>
        </p:nvGraphicFramePr>
        <p:xfrm>
          <a:off x="448996" y="998730"/>
          <a:ext cx="822960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646675" y="3654025"/>
            <a:ext cx="6448425" cy="2076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文字方塊 6"/>
          <p:cNvSpPr txBox="1"/>
          <p:nvPr/>
        </p:nvSpPr>
        <p:spPr>
          <a:xfrm>
            <a:off x="4937786" y="2644918"/>
            <a:ext cx="3735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左邊的位元相加有進位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，忽略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不管。</a:t>
            </a:r>
          </a:p>
        </p:txBody>
      </p:sp>
      <p:cxnSp>
        <p:nvCxnSpPr>
          <p:cNvPr id="3" name="直線單箭頭接點 2"/>
          <p:cNvCxnSpPr>
            <a:stCxn id="7" idx="1"/>
          </p:cNvCxnSpPr>
          <p:nvPr/>
        </p:nvCxnSpPr>
        <p:spPr>
          <a:xfrm flipH="1">
            <a:off x="4166955" y="3060417"/>
            <a:ext cx="770831" cy="683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5824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411760" y="953725"/>
            <a:ext cx="4343400" cy="5172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矩形 2"/>
          <p:cNvSpPr/>
          <p:nvPr/>
        </p:nvSpPr>
        <p:spPr>
          <a:xfrm>
            <a:off x="1916705" y="5139190"/>
            <a:ext cx="3570208" cy="4616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9050">
            <a:solidFill>
              <a:schemeClr val="tx1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zh-TW" altLang="en-US" sz="2400" dirty="0">
                <a:latin typeface="微軟正黑體" pitchFamily="34" charset="-120"/>
                <a:ea typeface="微軟正黑體" pitchFamily="34" charset="-120"/>
              </a:rPr>
              <a:t>一到五個位元的各種組合</a:t>
            </a:r>
          </a:p>
        </p:txBody>
      </p:sp>
    </p:spTree>
    <p:extLst>
      <p:ext uri="{BB962C8B-B14F-4D97-AF65-F5344CB8AC3E}">
        <p14:creationId xmlns:p14="http://schemas.microsoft.com/office/powerpoint/2010/main" val="3873490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2503792"/>
              </p:ext>
            </p:extLst>
          </p:nvPr>
        </p:nvGraphicFramePr>
        <p:xfrm>
          <a:off x="448996" y="998730"/>
          <a:ext cx="822960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937787" y="2644918"/>
            <a:ext cx="2784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最左邊的位元相加並沒有進位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cxnSp>
        <p:nvCxnSpPr>
          <p:cNvPr id="3" name="直線單箭頭接點 2"/>
          <p:cNvCxnSpPr>
            <a:stCxn id="7" idx="1"/>
          </p:cNvCxnSpPr>
          <p:nvPr/>
        </p:nvCxnSpPr>
        <p:spPr>
          <a:xfrm flipH="1">
            <a:off x="4166957" y="3060417"/>
            <a:ext cx="770830" cy="683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56720" y="3756398"/>
            <a:ext cx="6591300" cy="1400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664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503799" y="3564015"/>
            <a:ext cx="6734175" cy="2200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383756"/>
              </p:ext>
            </p:extLst>
          </p:nvPr>
        </p:nvGraphicFramePr>
        <p:xfrm>
          <a:off x="448996" y="998730"/>
          <a:ext cx="822960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4937786" y="2644918"/>
            <a:ext cx="37354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最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左邊的位元相加有進位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，忽略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不管。</a:t>
            </a:r>
          </a:p>
        </p:txBody>
      </p:sp>
      <p:cxnSp>
        <p:nvCxnSpPr>
          <p:cNvPr id="3" name="直線單箭頭接點 2"/>
          <p:cNvCxnSpPr>
            <a:stCxn id="7" idx="1"/>
          </p:cNvCxnSpPr>
          <p:nvPr/>
        </p:nvCxnSpPr>
        <p:spPr>
          <a:xfrm flipH="1">
            <a:off x="4166955" y="3060417"/>
            <a:ext cx="770831" cy="6836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35375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7591" y="2618910"/>
            <a:ext cx="6524625" cy="2085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60160575"/>
              </p:ext>
            </p:extLst>
          </p:nvPr>
        </p:nvGraphicFramePr>
        <p:xfrm>
          <a:off x="448996" y="998730"/>
          <a:ext cx="822960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566554" y="4955842"/>
            <a:ext cx="8235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符號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位元相加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結果為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也就是兩正數相加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反為負數。是因為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的二補數最大正數為</a:t>
            </a:r>
            <a:r>
              <a:rPr lang="en-US" altLang="zh-TW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400" b="1" baseline="30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sz="2400" b="1" baseline="30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-1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-1 (=127)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，而在此結果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129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，已超過正數儲存範圍。</a:t>
            </a:r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2321750" y="4246963"/>
            <a:ext cx="855095" cy="70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9725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6809" y="2634928"/>
            <a:ext cx="5545401" cy="2144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43123479"/>
              </p:ext>
            </p:extLst>
          </p:nvPr>
        </p:nvGraphicFramePr>
        <p:xfrm>
          <a:off x="448996" y="998730"/>
          <a:ext cx="822960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7" name="文字方塊 6"/>
          <p:cNvSpPr txBox="1"/>
          <p:nvPr/>
        </p:nvSpPr>
        <p:spPr>
          <a:xfrm>
            <a:off x="566554" y="4955842"/>
            <a:ext cx="82359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符號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位元相加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結果為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也就是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兩負數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相加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反為正數。是因為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8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位元的二補數最小負數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2400" b="1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2400" b="1" baseline="30000" dirty="0" err="1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n</a:t>
            </a:r>
            <a:r>
              <a:rPr lang="en-US" altLang="zh-TW" sz="2400" b="1" baseline="30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-1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(=-128)</a:t>
            </a:r>
            <a:r>
              <a:rPr lang="zh-TW" altLang="en-US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，而在此結果為 </a:t>
            </a:r>
            <a:r>
              <a:rPr lang="en-US" altLang="zh-TW" sz="24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-129</a:t>
            </a:r>
            <a:r>
              <a:rPr lang="zh-TW" altLang="en-US" sz="2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，已小於負數儲存範圍。</a:t>
            </a:r>
          </a:p>
        </p:txBody>
      </p:sp>
      <p:cxnSp>
        <p:nvCxnSpPr>
          <p:cNvPr id="11" name="直線單箭頭接點 10"/>
          <p:cNvCxnSpPr/>
          <p:nvPr/>
        </p:nvCxnSpPr>
        <p:spPr>
          <a:xfrm flipV="1">
            <a:off x="2321750" y="4246963"/>
            <a:ext cx="855095" cy="7088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037938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二補數的</a:t>
            </a:r>
            <a:r>
              <a:rPr lang="zh-TW" altLang="en-US" dirty="0" smtClean="0"/>
              <a:t>加法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牽涉</a:t>
            </a:r>
            <a:r>
              <a:rPr lang="zh-TW" altLang="en-US" dirty="0"/>
              <a:t>到負數的二補數加法，</a:t>
            </a:r>
            <a:r>
              <a:rPr lang="zh-TW" altLang="en-US" dirty="0" smtClean="0"/>
              <a:t>情況比較複雜：</a:t>
            </a:r>
            <a:endParaRPr lang="en-US" altLang="zh-TW" dirty="0" smtClean="0"/>
          </a:p>
          <a:p>
            <a:pPr lvl="1"/>
            <a:r>
              <a:rPr lang="en-US" altLang="zh-TW" dirty="0"/>
              <a:t>40</a:t>
            </a:r>
            <a:r>
              <a:rPr lang="zh-TW" altLang="en-US" dirty="0"/>
              <a:t>的二位元</a:t>
            </a:r>
            <a:r>
              <a:rPr lang="zh-TW" altLang="en-US" dirty="0" smtClean="0"/>
              <a:t>字串</a:t>
            </a:r>
            <a:r>
              <a:rPr lang="zh-TW" altLang="en-US" dirty="0"/>
              <a:t>為</a:t>
            </a:r>
            <a:r>
              <a:rPr lang="en-US" altLang="zh-TW" dirty="0"/>
              <a:t>00101000</a:t>
            </a:r>
            <a:r>
              <a:rPr lang="zh-TW" altLang="en-US" dirty="0" smtClean="0"/>
              <a:t>，</a:t>
            </a:r>
            <a:r>
              <a:rPr lang="en-US" altLang="zh-TW" dirty="0" smtClean="0"/>
              <a:t>-</a:t>
            </a:r>
            <a:r>
              <a:rPr lang="en-US" altLang="zh-TW" dirty="0"/>
              <a:t>40</a:t>
            </a:r>
            <a:r>
              <a:rPr lang="zh-TW" altLang="en-US" dirty="0"/>
              <a:t>的二補數字串是</a:t>
            </a:r>
            <a:r>
              <a:rPr lang="en-US" altLang="zh-TW" dirty="0" smtClean="0"/>
              <a:t>11011000</a:t>
            </a:r>
            <a:r>
              <a:rPr lang="zh-TW" altLang="en-US" dirty="0" smtClean="0"/>
              <a:t>，將位元符號視為</a:t>
            </a:r>
            <a:r>
              <a:rPr lang="zh-TW" altLang="en-US" dirty="0"/>
              <a:t>數值的一部分</a:t>
            </a:r>
            <a:r>
              <a:rPr lang="zh-TW" altLang="en-US" dirty="0" smtClean="0"/>
              <a:t>，將二進位</a:t>
            </a:r>
            <a:r>
              <a:rPr lang="zh-TW" altLang="en-US" dirty="0"/>
              <a:t>字串</a:t>
            </a:r>
            <a:r>
              <a:rPr lang="zh-TW" altLang="en-US" dirty="0" smtClean="0"/>
              <a:t>換成</a:t>
            </a:r>
            <a:r>
              <a:rPr lang="zh-TW" altLang="en-US" dirty="0"/>
              <a:t>十進位</a:t>
            </a:r>
            <a:r>
              <a:rPr lang="zh-TW" altLang="en-US" dirty="0" smtClean="0"/>
              <a:t>，得</a:t>
            </a:r>
            <a:r>
              <a:rPr lang="en-US" altLang="zh-TW" dirty="0" smtClean="0"/>
              <a:t>216</a:t>
            </a:r>
            <a:r>
              <a:rPr lang="zh-TW" altLang="en-US" dirty="0" smtClean="0"/>
              <a:t>，正好</a:t>
            </a:r>
            <a:r>
              <a:rPr lang="zh-TW" altLang="en-US" dirty="0"/>
              <a:t>是</a:t>
            </a:r>
            <a:r>
              <a:rPr lang="en-US" altLang="zh-TW" dirty="0"/>
              <a:t>256-40</a:t>
            </a:r>
            <a:r>
              <a:rPr lang="zh-TW" altLang="en-US" dirty="0"/>
              <a:t>，也就是</a:t>
            </a:r>
            <a:r>
              <a:rPr lang="en-US" altLang="zh-TW" dirty="0" smtClean="0"/>
              <a:t>2</a:t>
            </a:r>
            <a:r>
              <a:rPr lang="en-US" altLang="zh-TW" baseline="30000" dirty="0" smtClean="0"/>
              <a:t>8</a:t>
            </a:r>
            <a:r>
              <a:rPr lang="en-US" altLang="zh-TW" dirty="0" smtClean="0"/>
              <a:t>-40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en-US" altLang="zh-TW" dirty="0" smtClean="0"/>
              <a:t>24</a:t>
            </a:r>
            <a:r>
              <a:rPr lang="zh-TW" altLang="en-US" dirty="0"/>
              <a:t>的二位元字串為</a:t>
            </a:r>
            <a:r>
              <a:rPr lang="en-US" altLang="zh-TW" dirty="0"/>
              <a:t>00011000</a:t>
            </a:r>
            <a:r>
              <a:rPr lang="zh-TW" altLang="en-US" dirty="0" smtClean="0"/>
              <a:t>，</a:t>
            </a:r>
            <a:r>
              <a:rPr lang="en-US" altLang="zh-TW" dirty="0" smtClean="0"/>
              <a:t>-</a:t>
            </a:r>
            <a:r>
              <a:rPr lang="en-US" altLang="zh-TW" dirty="0"/>
              <a:t>24</a:t>
            </a:r>
            <a:r>
              <a:rPr lang="zh-TW" altLang="en-US" dirty="0"/>
              <a:t>的</a:t>
            </a:r>
            <a:r>
              <a:rPr lang="zh-TW" altLang="en-US" dirty="0" smtClean="0"/>
              <a:t>二補數</a:t>
            </a:r>
            <a:r>
              <a:rPr lang="zh-TW" altLang="en-US" dirty="0"/>
              <a:t>字串是</a:t>
            </a:r>
            <a:r>
              <a:rPr lang="en-US" altLang="zh-TW" dirty="0"/>
              <a:t>11101000</a:t>
            </a:r>
            <a:r>
              <a:rPr lang="zh-TW" altLang="en-US" dirty="0" smtClean="0"/>
              <a:t>，將位元符號視為</a:t>
            </a:r>
            <a:r>
              <a:rPr lang="zh-TW" altLang="en-US" dirty="0"/>
              <a:t>數值</a:t>
            </a:r>
            <a:r>
              <a:rPr lang="zh-TW" altLang="en-US" dirty="0" smtClean="0"/>
              <a:t>的一部分，將二進位</a:t>
            </a:r>
            <a:r>
              <a:rPr lang="zh-TW" altLang="en-US" dirty="0"/>
              <a:t>字串換成十進位</a:t>
            </a:r>
            <a:r>
              <a:rPr lang="zh-TW" altLang="en-US" dirty="0" smtClean="0"/>
              <a:t>，得</a:t>
            </a:r>
            <a:r>
              <a:rPr lang="en-US" altLang="zh-TW" dirty="0" smtClean="0"/>
              <a:t>232</a:t>
            </a:r>
            <a:r>
              <a:rPr lang="zh-TW" altLang="en-US" dirty="0" smtClean="0"/>
              <a:t>，正好</a:t>
            </a:r>
            <a:r>
              <a:rPr lang="zh-TW" altLang="en-US" dirty="0"/>
              <a:t>是</a:t>
            </a:r>
            <a:r>
              <a:rPr lang="en-US" altLang="zh-TW" dirty="0"/>
              <a:t>256-24</a:t>
            </a:r>
            <a:r>
              <a:rPr lang="zh-TW" altLang="en-US" dirty="0"/>
              <a:t>，也就是</a:t>
            </a:r>
            <a:r>
              <a:rPr lang="en-US" altLang="zh-TW" dirty="0" smtClean="0"/>
              <a:t>2</a:t>
            </a:r>
            <a:r>
              <a:rPr lang="en-US" altLang="zh-TW" baseline="30000" dirty="0" smtClean="0"/>
              <a:t>8</a:t>
            </a:r>
            <a:r>
              <a:rPr lang="en-US" altLang="zh-TW" dirty="0" smtClean="0"/>
              <a:t>-24</a:t>
            </a:r>
            <a:r>
              <a:rPr lang="zh-TW" altLang="en-US" dirty="0"/>
              <a:t> 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323975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二補數的</a:t>
            </a:r>
            <a:r>
              <a:rPr lang="zh-TW" altLang="en-US" dirty="0" smtClean="0"/>
              <a:t>加法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dirty="0" smtClean="0"/>
              <a:t>2</a:t>
            </a:r>
            <a:r>
              <a:rPr lang="en-US" altLang="zh-TW" baseline="30000" dirty="0" smtClean="0"/>
              <a:t>8</a:t>
            </a:r>
            <a:r>
              <a:rPr lang="zh-TW" altLang="en-US" dirty="0"/>
              <a:t>的二進位</a:t>
            </a:r>
            <a:r>
              <a:rPr lang="zh-TW" altLang="en-US" dirty="0" smtClean="0"/>
              <a:t>字串＝</a:t>
            </a:r>
            <a:r>
              <a:rPr lang="en-US" altLang="zh-TW" dirty="0" smtClean="0"/>
              <a:t>1 </a:t>
            </a:r>
            <a:r>
              <a:rPr lang="en-US" altLang="zh-TW" u="sng" dirty="0" smtClean="0"/>
              <a:t>0000</a:t>
            </a:r>
            <a:r>
              <a:rPr lang="zh-TW" altLang="en-US" dirty="0" smtClean="0"/>
              <a:t> </a:t>
            </a:r>
            <a:r>
              <a:rPr lang="en-US" altLang="zh-TW" u="sng" dirty="0" smtClean="0"/>
              <a:t>0000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r>
              <a:rPr lang="zh-TW" altLang="en-US" dirty="0" smtClean="0"/>
              <a:t>結論</a:t>
            </a:r>
            <a:r>
              <a:rPr lang="zh-TW" altLang="en-US" dirty="0"/>
              <a:t>：一個二補數</a:t>
            </a:r>
            <a:r>
              <a:rPr lang="zh-TW" altLang="en-US" dirty="0" smtClean="0"/>
              <a:t>負數 </a:t>
            </a:r>
            <a:r>
              <a:rPr lang="en-US" altLang="zh-TW" dirty="0" smtClean="0"/>
              <a:t>–x </a:t>
            </a:r>
            <a:r>
              <a:rPr lang="zh-TW" altLang="en-US" dirty="0" smtClean="0"/>
              <a:t>所</a:t>
            </a:r>
            <a:r>
              <a:rPr lang="zh-TW" altLang="en-US" dirty="0"/>
              <a:t>表示成的二位元</a:t>
            </a:r>
            <a:r>
              <a:rPr lang="zh-TW" altLang="en-US" dirty="0" smtClean="0"/>
              <a:t>字串數值為 </a:t>
            </a:r>
            <a:r>
              <a:rPr lang="en-US" altLang="zh-TW" dirty="0" err="1" smtClean="0"/>
              <a:t>2</a:t>
            </a:r>
            <a:r>
              <a:rPr lang="en-US" altLang="zh-TW" baseline="30000" dirty="0" err="1" smtClean="0"/>
              <a:t>n</a:t>
            </a:r>
            <a:r>
              <a:rPr lang="en-US" altLang="zh-TW" dirty="0" smtClean="0"/>
              <a:t>-x</a:t>
            </a:r>
            <a:r>
              <a:rPr lang="zh-TW" altLang="en-US" dirty="0"/>
              <a:t>。</a:t>
            </a:r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6595" y="2888940"/>
            <a:ext cx="7067201" cy="1993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0961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二補數的</a:t>
            </a:r>
            <a:r>
              <a:rPr lang="zh-TW" altLang="en-US" dirty="0" smtClean="0"/>
              <a:t>加法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令 </a:t>
            </a:r>
            <a:r>
              <a:rPr lang="en-US" altLang="zh-TW" dirty="0"/>
              <a:t>x </a:t>
            </a:r>
            <a:r>
              <a:rPr lang="zh-TW" altLang="en-US" dirty="0"/>
              <a:t>和 </a:t>
            </a:r>
            <a:r>
              <a:rPr lang="en-US" altLang="zh-TW" dirty="0"/>
              <a:t>y </a:t>
            </a:r>
            <a:r>
              <a:rPr lang="zh-TW" altLang="en-US" dirty="0"/>
              <a:t>為兩正數</a:t>
            </a:r>
            <a:r>
              <a:rPr lang="zh-TW" altLang="en-US" dirty="0" smtClean="0"/>
              <a:t>， </a:t>
            </a:r>
            <a:r>
              <a:rPr lang="en-US" altLang="zh-TW" dirty="0"/>
              <a:t>x </a:t>
            </a:r>
            <a:r>
              <a:rPr lang="en-US" altLang="zh-TW" dirty="0" smtClean="0"/>
              <a:t>+(-y) </a:t>
            </a:r>
            <a:r>
              <a:rPr lang="zh-TW" altLang="en-US" dirty="0" smtClean="0"/>
              <a:t>就是</a:t>
            </a:r>
            <a:r>
              <a:rPr lang="zh-TW" altLang="en-US" dirty="0"/>
              <a:t>一正一負相加的情況</a:t>
            </a:r>
            <a:r>
              <a:rPr lang="zh-TW" altLang="en-US" dirty="0" smtClean="0"/>
              <a:t>，</a:t>
            </a:r>
            <a:r>
              <a:rPr lang="en-US" altLang="zh-TW" dirty="0" smtClean="0"/>
              <a:t>-</a:t>
            </a:r>
            <a:r>
              <a:rPr lang="en-US" altLang="zh-TW" dirty="0"/>
              <a:t>y </a:t>
            </a:r>
            <a:r>
              <a:rPr lang="zh-TW" altLang="en-US" dirty="0"/>
              <a:t>的二補數表示法之數值</a:t>
            </a:r>
            <a:r>
              <a:rPr lang="zh-TW" altLang="en-US" dirty="0" smtClean="0"/>
              <a:t>為 </a:t>
            </a:r>
            <a:r>
              <a:rPr lang="en-US" altLang="zh-TW" dirty="0" err="1" smtClean="0"/>
              <a:t>2</a:t>
            </a:r>
            <a:r>
              <a:rPr lang="en-US" altLang="zh-TW" baseline="30000" dirty="0" err="1" smtClean="0"/>
              <a:t>n</a:t>
            </a:r>
            <a:r>
              <a:rPr lang="en-US" altLang="zh-TW" dirty="0" smtClean="0"/>
              <a:t>-y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124432655"/>
              </p:ext>
            </p:extLst>
          </p:nvPr>
        </p:nvGraphicFramePr>
        <p:xfrm>
          <a:off x="880649" y="3383996"/>
          <a:ext cx="7516776" cy="1980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82534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二補數的</a:t>
            </a:r>
            <a:r>
              <a:rPr lang="zh-TW" altLang="en-US" dirty="0" smtClean="0"/>
              <a:t>加法</a:t>
            </a:r>
            <a:endParaRPr lang="zh-TW" altLang="en-US" dirty="0"/>
          </a:p>
        </p:txBody>
      </p:sp>
      <p:graphicFrame>
        <p:nvGraphicFramePr>
          <p:cNvPr id="3" name="資料庫圖表 2"/>
          <p:cNvGraphicFramePr/>
          <p:nvPr>
            <p:extLst>
              <p:ext uri="{D42A27DB-BD31-4B8C-83A1-F6EECF244321}">
                <p14:modId xmlns:p14="http://schemas.microsoft.com/office/powerpoint/2010/main" val="732005599"/>
              </p:ext>
            </p:extLst>
          </p:nvPr>
        </p:nvGraphicFramePr>
        <p:xfrm>
          <a:off x="791580" y="1926450"/>
          <a:ext cx="7516776" cy="1980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6" name="資料庫圖表 5"/>
          <p:cNvGraphicFramePr/>
          <p:nvPr>
            <p:extLst>
              <p:ext uri="{D42A27DB-BD31-4B8C-83A1-F6EECF244321}">
                <p14:modId xmlns:p14="http://schemas.microsoft.com/office/powerpoint/2010/main" val="147742900"/>
              </p:ext>
            </p:extLst>
          </p:nvPr>
        </p:nvGraphicFramePr>
        <p:xfrm>
          <a:off x="791580" y="4059070"/>
          <a:ext cx="7516776" cy="19802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6048347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2-5 </a:t>
            </a:r>
            <a:r>
              <a:rPr lang="zh-TW" altLang="en-US" dirty="0"/>
              <a:t>浮點數表示法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浮點數表示法是電腦表示實數最常用的</a:t>
            </a:r>
            <a:r>
              <a:rPr lang="zh-TW" altLang="en-US" dirty="0" smtClean="0"/>
              <a:t>方式</a:t>
            </a:r>
            <a:r>
              <a:rPr lang="zh-TW" altLang="en-US" dirty="0"/>
              <a:t>。</a:t>
            </a:r>
          </a:p>
          <a:p>
            <a:r>
              <a:rPr lang="zh-TW" altLang="en-US" dirty="0" smtClean="0"/>
              <a:t>「</a:t>
            </a:r>
            <a:r>
              <a:rPr lang="en-US" altLang="zh-TW" dirty="0" smtClean="0"/>
              <a:t>536.87</a:t>
            </a:r>
            <a:r>
              <a:rPr lang="zh-TW" altLang="en-US" dirty="0" smtClean="0"/>
              <a:t>」表示</a:t>
            </a:r>
            <a:r>
              <a:rPr lang="zh-TW" altLang="en-US" dirty="0"/>
              <a:t>成科學</a:t>
            </a:r>
            <a:r>
              <a:rPr lang="zh-TW" altLang="en-US" dirty="0" smtClean="0"/>
              <a:t>記號為「</a:t>
            </a:r>
            <a:r>
              <a:rPr lang="en-US" altLang="zh-TW" dirty="0" smtClean="0"/>
              <a:t>5.3687×10</a:t>
            </a:r>
            <a:r>
              <a:rPr lang="en-US" altLang="zh-TW" baseline="30000" dirty="0" smtClean="0"/>
              <a:t>2</a:t>
            </a:r>
            <a:r>
              <a:rPr lang="zh-TW" altLang="en-US" dirty="0" smtClean="0"/>
              <a:t>」，</a:t>
            </a:r>
            <a:r>
              <a:rPr lang="zh-TW" altLang="en-US" dirty="0"/>
              <a:t>浮點數表示法的運作</a:t>
            </a:r>
            <a:r>
              <a:rPr lang="zh-TW" altLang="en-US" dirty="0" smtClean="0"/>
              <a:t>原理亦同，會</a:t>
            </a:r>
            <a:r>
              <a:rPr lang="zh-TW" altLang="en-US" dirty="0"/>
              <a:t>移動小數點</a:t>
            </a:r>
            <a:r>
              <a:rPr lang="zh-TW" altLang="en-US" dirty="0" smtClean="0"/>
              <a:t>，使其「</a:t>
            </a:r>
            <a:r>
              <a:rPr lang="zh-TW" altLang="en-US" dirty="0"/>
              <a:t>浮動」到標準的</a:t>
            </a:r>
            <a:r>
              <a:rPr lang="zh-TW" altLang="en-US" dirty="0" smtClean="0"/>
              <a:t>位置。</a:t>
            </a:r>
            <a:endParaRPr lang="en-US" altLang="zh-TW" dirty="0" smtClean="0"/>
          </a:p>
          <a:p>
            <a:r>
              <a:rPr lang="zh-TW" altLang="en-US" dirty="0" smtClean="0"/>
              <a:t>在</a:t>
            </a:r>
            <a:r>
              <a:rPr lang="zh-TW" altLang="en-US" dirty="0"/>
              <a:t>有限位元數的情況下，</a:t>
            </a:r>
            <a:r>
              <a:rPr lang="zh-TW" altLang="en-US" dirty="0" smtClean="0"/>
              <a:t>浮動小數點所</a:t>
            </a:r>
            <a:r>
              <a:rPr lang="zh-TW" altLang="en-US" dirty="0"/>
              <a:t>能表示的數值範圍比固定小數點位置的方式</a:t>
            </a:r>
            <a:r>
              <a:rPr lang="zh-TW" altLang="en-US" dirty="0" smtClean="0"/>
              <a:t>大許多。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909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2-5 </a:t>
            </a:r>
            <a:r>
              <a:rPr lang="zh-TW" altLang="en-US" dirty="0"/>
              <a:t>浮點數表示法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科學記號標準化動作</a:t>
            </a:r>
            <a:r>
              <a:rPr lang="zh-TW" altLang="en-US" dirty="0"/>
              <a:t>：</a:t>
            </a:r>
            <a:endParaRPr lang="en-US" altLang="zh-TW" dirty="0" smtClean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endParaRPr lang="en-US" altLang="zh-TW" dirty="0" smtClean="0"/>
          </a:p>
          <a:p>
            <a:pPr lvl="1"/>
            <a:endParaRPr lang="en-US" altLang="zh-TW" dirty="0"/>
          </a:p>
          <a:p>
            <a:pPr lvl="1"/>
            <a:r>
              <a:rPr lang="zh-TW" altLang="en-US" dirty="0" smtClean="0"/>
              <a:t>小數點左邊的數值</a:t>
            </a:r>
            <a:r>
              <a:rPr lang="zh-TW" altLang="en-US" dirty="0"/>
              <a:t>一定是</a:t>
            </a:r>
            <a:r>
              <a:rPr lang="en-US" altLang="zh-TW" dirty="0" smtClean="0"/>
              <a:t>1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pPr lvl="1"/>
            <a:r>
              <a:rPr lang="zh-TW" altLang="en-US" dirty="0" smtClean="0"/>
              <a:t>小數點</a:t>
            </a:r>
            <a:r>
              <a:rPr lang="zh-TW" altLang="en-US" dirty="0"/>
              <a:t>右邊的</a:t>
            </a:r>
            <a:r>
              <a:rPr lang="en-US" altLang="zh-TW" dirty="0"/>
              <a:t>0110100011</a:t>
            </a:r>
            <a:r>
              <a:rPr lang="zh-TW" altLang="en-US" dirty="0"/>
              <a:t>稱為</a:t>
            </a:r>
            <a:r>
              <a:rPr lang="zh-TW" altLang="en-US" dirty="0" smtClean="0">
                <a:solidFill>
                  <a:srgbClr val="C00000"/>
                </a:solidFill>
              </a:rPr>
              <a:t>尾數</a:t>
            </a:r>
            <a:r>
              <a:rPr lang="en-US" altLang="zh-TW" dirty="0" smtClean="0"/>
              <a:t>(mantissa)</a:t>
            </a:r>
            <a:r>
              <a:rPr lang="zh-TW" altLang="en-US" dirty="0" smtClean="0"/>
              <a:t>，</a:t>
            </a:r>
            <a:r>
              <a:rPr lang="zh-TW" altLang="en-US" dirty="0"/>
              <a:t>而</a:t>
            </a:r>
            <a:r>
              <a:rPr lang="zh-TW" altLang="en-US" dirty="0" smtClean="0">
                <a:solidFill>
                  <a:srgbClr val="C00000"/>
                </a:solidFill>
              </a:rPr>
              <a:t>指數</a:t>
            </a:r>
            <a:r>
              <a:rPr lang="en-US" altLang="zh-TW" dirty="0" smtClean="0"/>
              <a:t>(exponent)</a:t>
            </a:r>
            <a:r>
              <a:rPr lang="zh-TW" altLang="en-US" dirty="0" smtClean="0"/>
              <a:t>為</a:t>
            </a:r>
            <a:r>
              <a:rPr lang="en-US" altLang="zh-TW" dirty="0" smtClean="0"/>
              <a:t>4</a:t>
            </a:r>
            <a:r>
              <a:rPr lang="zh-TW" altLang="en-US" dirty="0" smtClean="0"/>
              <a:t>。</a:t>
            </a:r>
            <a:endParaRPr lang="zh-TW" altLang="en-US" dirty="0"/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3800362073"/>
              </p:ext>
            </p:extLst>
          </p:nvPr>
        </p:nvGraphicFramePr>
        <p:xfrm>
          <a:off x="792868" y="2978794"/>
          <a:ext cx="7558264" cy="12148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43184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到底數位是什麼呢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8</a:t>
            </a:r>
            <a:r>
              <a:rPr lang="zh-TW" altLang="en-US" dirty="0"/>
              <a:t>個位元可以</a:t>
            </a:r>
            <a:r>
              <a:rPr lang="zh-TW" altLang="en-US" dirty="0" smtClean="0"/>
              <a:t>有 </a:t>
            </a:r>
            <a:r>
              <a:rPr lang="en-US" altLang="zh-TW" u="sng" dirty="0" smtClean="0"/>
              <a:t>2</a:t>
            </a:r>
            <a:r>
              <a:rPr lang="zh-TW" altLang="en-US" u="sng" dirty="0"/>
              <a:t>的</a:t>
            </a:r>
            <a:r>
              <a:rPr lang="en-US" altLang="zh-TW" u="sng" dirty="0"/>
              <a:t>8</a:t>
            </a:r>
            <a:r>
              <a:rPr lang="zh-TW" altLang="en-US" u="sng" dirty="0"/>
              <a:t>次</a:t>
            </a:r>
            <a:r>
              <a:rPr lang="zh-TW" altLang="en-US" u="sng" dirty="0" smtClean="0"/>
              <a:t>方</a:t>
            </a:r>
            <a:r>
              <a:rPr lang="zh-TW" altLang="en-US" dirty="0" smtClean="0"/>
              <a:t> 共</a:t>
            </a:r>
            <a:r>
              <a:rPr lang="en-US" altLang="zh-TW" dirty="0"/>
              <a:t>256</a:t>
            </a:r>
            <a:r>
              <a:rPr lang="zh-TW" altLang="en-US" dirty="0"/>
              <a:t>種</a:t>
            </a:r>
            <a:r>
              <a:rPr lang="zh-TW" altLang="en-US" dirty="0" smtClean="0"/>
              <a:t>組合，足以</a:t>
            </a:r>
            <a:r>
              <a:rPr lang="zh-TW" altLang="en-US" dirty="0"/>
              <a:t>表示每一個英文字母</a:t>
            </a:r>
            <a:r>
              <a:rPr lang="en-US" altLang="zh-TW" dirty="0"/>
              <a:t>(</a:t>
            </a:r>
            <a:r>
              <a:rPr lang="zh-TW" altLang="en-US" dirty="0"/>
              <a:t>大小寫共</a:t>
            </a:r>
            <a:r>
              <a:rPr lang="en-US" altLang="zh-TW" dirty="0"/>
              <a:t>52</a:t>
            </a:r>
            <a:r>
              <a:rPr lang="zh-TW" altLang="en-US" dirty="0"/>
              <a:t>個</a:t>
            </a:r>
            <a:r>
              <a:rPr lang="en-US" altLang="zh-TW" dirty="0"/>
              <a:t>)</a:t>
            </a:r>
            <a:r>
              <a:rPr lang="zh-TW" altLang="en-US" dirty="0"/>
              <a:t>、數字</a:t>
            </a:r>
            <a:r>
              <a:rPr lang="en-US" altLang="zh-TW" dirty="0"/>
              <a:t>(0</a:t>
            </a:r>
            <a:r>
              <a:rPr lang="zh-TW" altLang="en-US" dirty="0"/>
              <a:t>到</a:t>
            </a:r>
            <a:r>
              <a:rPr lang="en-US" altLang="zh-TW" dirty="0"/>
              <a:t>9</a:t>
            </a:r>
            <a:r>
              <a:rPr lang="zh-TW" altLang="en-US" dirty="0"/>
              <a:t>共</a:t>
            </a:r>
            <a:r>
              <a:rPr lang="en-US" altLang="zh-TW" dirty="0"/>
              <a:t>10</a:t>
            </a:r>
            <a:r>
              <a:rPr lang="zh-TW" altLang="en-US" dirty="0"/>
              <a:t>個</a:t>
            </a:r>
            <a:r>
              <a:rPr lang="en-US" altLang="zh-TW" dirty="0"/>
              <a:t>)</a:t>
            </a:r>
            <a:r>
              <a:rPr lang="zh-TW" altLang="en-US" dirty="0"/>
              <a:t>和</a:t>
            </a:r>
            <a:r>
              <a:rPr lang="zh-TW" altLang="en-US" dirty="0" smtClean="0"/>
              <a:t>標點符號。</a:t>
            </a:r>
            <a:r>
              <a:rPr lang="en-US" altLang="zh-TW" dirty="0" smtClean="0">
                <a:solidFill>
                  <a:srgbClr val="C00000"/>
                </a:solidFill>
              </a:rPr>
              <a:t>ASCII</a:t>
            </a:r>
            <a:r>
              <a:rPr lang="zh-TW" altLang="en-US" dirty="0"/>
              <a:t>就是這類型組合的公定標準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16</a:t>
            </a:r>
            <a:r>
              <a:rPr lang="zh-TW" altLang="en-US" dirty="0"/>
              <a:t>個位元可以</a:t>
            </a:r>
            <a:r>
              <a:rPr lang="zh-TW" altLang="en-US" dirty="0" smtClean="0"/>
              <a:t>有 </a:t>
            </a:r>
            <a:r>
              <a:rPr lang="en-US" altLang="zh-TW" u="sng" dirty="0" smtClean="0"/>
              <a:t>2</a:t>
            </a:r>
            <a:r>
              <a:rPr lang="zh-TW" altLang="en-US" u="sng" dirty="0"/>
              <a:t>的</a:t>
            </a:r>
            <a:r>
              <a:rPr lang="en-US" altLang="zh-TW" u="sng" dirty="0"/>
              <a:t>16</a:t>
            </a:r>
            <a:r>
              <a:rPr lang="zh-TW" altLang="en-US" u="sng" dirty="0"/>
              <a:t>次</a:t>
            </a:r>
            <a:r>
              <a:rPr lang="zh-TW" altLang="en-US" u="sng" dirty="0" smtClean="0"/>
              <a:t>方</a:t>
            </a:r>
            <a:r>
              <a:rPr lang="zh-TW" altLang="en-US" dirty="0" smtClean="0"/>
              <a:t> 共</a:t>
            </a:r>
            <a:r>
              <a:rPr lang="en-US" altLang="zh-TW" dirty="0"/>
              <a:t>65,536</a:t>
            </a:r>
            <a:r>
              <a:rPr lang="zh-TW" altLang="en-US" dirty="0"/>
              <a:t>種組合</a:t>
            </a:r>
            <a:r>
              <a:rPr lang="zh-TW" altLang="en-US" dirty="0" smtClean="0"/>
              <a:t>，遠超過常用</a:t>
            </a:r>
            <a:r>
              <a:rPr lang="zh-TW" altLang="en-US" dirty="0"/>
              <a:t>的中文字</a:t>
            </a:r>
            <a:r>
              <a:rPr lang="zh-TW" altLang="en-US" dirty="0" smtClean="0"/>
              <a:t>數目，因此</a:t>
            </a:r>
            <a:r>
              <a:rPr lang="en-US" altLang="zh-TW" dirty="0"/>
              <a:t>16</a:t>
            </a:r>
            <a:r>
              <a:rPr lang="zh-TW" altLang="en-US" dirty="0"/>
              <a:t>個位</a:t>
            </a:r>
            <a:r>
              <a:rPr lang="zh-TW" altLang="en-US" dirty="0" smtClean="0"/>
              <a:t>元可表示</a:t>
            </a:r>
            <a:r>
              <a:rPr lang="zh-TW" altLang="en-US" dirty="0"/>
              <a:t>中文字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05990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2-5 </a:t>
            </a:r>
            <a:r>
              <a:rPr lang="zh-TW" altLang="en-US" dirty="0"/>
              <a:t>浮點數表示法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目前所採用的浮點數表示法以</a:t>
            </a:r>
            <a:r>
              <a:rPr lang="en-US" altLang="zh-TW" dirty="0">
                <a:solidFill>
                  <a:srgbClr val="C00000"/>
                </a:solidFill>
              </a:rPr>
              <a:t>IEEE 754</a:t>
            </a:r>
            <a:r>
              <a:rPr lang="zh-TW" altLang="en-US" dirty="0"/>
              <a:t>標準為主</a:t>
            </a:r>
            <a:r>
              <a:rPr lang="zh-TW" altLang="en-US" dirty="0" smtClean="0"/>
              <a:t>，主要</a:t>
            </a:r>
            <a:r>
              <a:rPr lang="zh-TW" altLang="en-US" dirty="0"/>
              <a:t>有三部分</a:t>
            </a:r>
            <a:r>
              <a:rPr lang="zh-TW" altLang="en-US" dirty="0" smtClean="0"/>
              <a:t>：</a:t>
            </a:r>
            <a:endParaRPr lang="zh-TW" altLang="en-US" dirty="0"/>
          </a:p>
        </p:txBody>
      </p:sp>
      <p:graphicFrame>
        <p:nvGraphicFramePr>
          <p:cNvPr id="2" name="資料庫圖表 1"/>
          <p:cNvGraphicFramePr/>
          <p:nvPr>
            <p:extLst>
              <p:ext uri="{D42A27DB-BD31-4B8C-83A1-F6EECF244321}">
                <p14:modId xmlns:p14="http://schemas.microsoft.com/office/powerpoint/2010/main" val="797096053"/>
              </p:ext>
            </p:extLst>
          </p:nvPr>
        </p:nvGraphicFramePr>
        <p:xfrm>
          <a:off x="1423759" y="3293985"/>
          <a:ext cx="6455060" cy="24752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95353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2-5 </a:t>
            </a:r>
            <a:r>
              <a:rPr lang="zh-TW" altLang="en-US" dirty="0"/>
              <a:t>浮點數表示法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>
                <a:solidFill>
                  <a:srgbClr val="C00000"/>
                </a:solidFill>
              </a:rPr>
              <a:t>單</a:t>
            </a:r>
            <a:r>
              <a:rPr lang="zh-TW" altLang="en-US" dirty="0">
                <a:solidFill>
                  <a:srgbClr val="C00000"/>
                </a:solidFill>
              </a:rPr>
              <a:t>倍精準</a:t>
            </a:r>
            <a:r>
              <a:rPr lang="zh-TW" altLang="en-US" dirty="0" smtClean="0">
                <a:solidFill>
                  <a:srgbClr val="C00000"/>
                </a:solidFill>
              </a:rPr>
              <a:t>數</a:t>
            </a:r>
            <a:r>
              <a:rPr lang="zh-TW" altLang="en-US" dirty="0" smtClean="0"/>
              <a:t>：以</a:t>
            </a:r>
            <a:r>
              <a:rPr lang="en-US" altLang="zh-TW" dirty="0"/>
              <a:t>1</a:t>
            </a:r>
            <a:r>
              <a:rPr lang="zh-TW" altLang="en-US" dirty="0"/>
              <a:t>個位元表示符號；</a:t>
            </a:r>
            <a:r>
              <a:rPr lang="en-US" altLang="zh-TW" dirty="0"/>
              <a:t>8</a:t>
            </a:r>
            <a:r>
              <a:rPr lang="zh-TW" altLang="en-US" dirty="0"/>
              <a:t>個位元表示指數；</a:t>
            </a:r>
            <a:r>
              <a:rPr lang="en-US" altLang="zh-TW" dirty="0"/>
              <a:t>23</a:t>
            </a:r>
            <a:r>
              <a:rPr lang="zh-TW" altLang="en-US" dirty="0"/>
              <a:t>個位元表示尾數部分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>
                <a:solidFill>
                  <a:srgbClr val="C00000"/>
                </a:solidFill>
              </a:rPr>
              <a:t>雙倍</a:t>
            </a:r>
            <a:r>
              <a:rPr lang="zh-TW" altLang="en-US" dirty="0">
                <a:solidFill>
                  <a:srgbClr val="C00000"/>
                </a:solidFill>
              </a:rPr>
              <a:t>精準</a:t>
            </a:r>
            <a:r>
              <a:rPr lang="zh-TW" altLang="en-US" dirty="0" smtClean="0">
                <a:solidFill>
                  <a:srgbClr val="C00000"/>
                </a:solidFill>
              </a:rPr>
              <a:t>數</a:t>
            </a:r>
            <a:r>
              <a:rPr lang="zh-TW" altLang="en-US" dirty="0" smtClean="0"/>
              <a:t>：以</a:t>
            </a:r>
            <a:r>
              <a:rPr lang="en-US" altLang="zh-TW" dirty="0"/>
              <a:t>1</a:t>
            </a:r>
            <a:r>
              <a:rPr lang="zh-TW" altLang="en-US" dirty="0"/>
              <a:t>個位元表示符號；</a:t>
            </a:r>
            <a:r>
              <a:rPr lang="en-US" altLang="zh-TW" dirty="0"/>
              <a:t>11</a:t>
            </a:r>
            <a:r>
              <a:rPr lang="zh-TW" altLang="en-US" dirty="0"/>
              <a:t>個位元表示指數；</a:t>
            </a:r>
            <a:r>
              <a:rPr lang="en-US" altLang="zh-TW" dirty="0"/>
              <a:t>52</a:t>
            </a:r>
            <a:r>
              <a:rPr lang="zh-TW" altLang="en-US" dirty="0"/>
              <a:t>個位元表示尾數部分。</a:t>
            </a: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646675" y="4190581"/>
            <a:ext cx="6035961" cy="18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36659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單倍精準數</a:t>
            </a: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符號位元：</a:t>
            </a:r>
            <a:r>
              <a:rPr lang="en-US" altLang="zh-TW" dirty="0"/>
              <a:t>1</a:t>
            </a:r>
            <a:r>
              <a:rPr lang="zh-TW" altLang="en-US" dirty="0"/>
              <a:t>個位元，以</a:t>
            </a:r>
            <a:r>
              <a:rPr lang="en-US" altLang="zh-TW" dirty="0"/>
              <a:t>0</a:t>
            </a:r>
            <a:r>
              <a:rPr lang="zh-TW" altLang="en-US" dirty="0"/>
              <a:t>表示正數；以</a:t>
            </a:r>
            <a:r>
              <a:rPr lang="en-US" altLang="zh-TW" dirty="0"/>
              <a:t>1</a:t>
            </a:r>
            <a:r>
              <a:rPr lang="zh-TW" altLang="en-US" dirty="0"/>
              <a:t>表示負數。</a:t>
            </a:r>
          </a:p>
          <a:p>
            <a:r>
              <a:rPr lang="zh-TW" altLang="en-US" dirty="0" smtClean="0"/>
              <a:t>指數</a:t>
            </a:r>
            <a:r>
              <a:rPr lang="zh-TW" altLang="en-US" dirty="0"/>
              <a:t>部分：</a:t>
            </a:r>
            <a:r>
              <a:rPr lang="en-US" altLang="zh-TW" dirty="0"/>
              <a:t>8</a:t>
            </a:r>
            <a:r>
              <a:rPr lang="zh-TW" altLang="en-US" dirty="0"/>
              <a:t>個位元，以</a:t>
            </a:r>
            <a:r>
              <a:rPr lang="zh-TW" altLang="en-US" dirty="0">
                <a:solidFill>
                  <a:srgbClr val="C00000"/>
                </a:solidFill>
              </a:rPr>
              <a:t>過剩</a:t>
            </a:r>
            <a:r>
              <a:rPr lang="en-US" altLang="zh-TW" dirty="0">
                <a:solidFill>
                  <a:srgbClr val="C00000"/>
                </a:solidFill>
              </a:rPr>
              <a:t>127</a:t>
            </a:r>
            <a:r>
              <a:rPr lang="en-US" altLang="zh-TW" u="sng" dirty="0"/>
              <a:t>(Excess </a:t>
            </a:r>
            <a:r>
              <a:rPr lang="en-US" altLang="zh-TW" u="sng" dirty="0" smtClean="0"/>
              <a:t>127</a:t>
            </a:r>
            <a:r>
              <a:rPr lang="zh-TW" altLang="en-US" u="sng" dirty="0"/>
              <a:t>：將位元數值減去</a:t>
            </a:r>
            <a:r>
              <a:rPr lang="en-US" altLang="zh-TW" u="sng" dirty="0"/>
              <a:t>127</a:t>
            </a:r>
            <a:r>
              <a:rPr lang="zh-TW" altLang="en-US" u="sng" dirty="0"/>
              <a:t>所得的值，才是真正所儲存的值</a:t>
            </a:r>
            <a:r>
              <a:rPr lang="en-US" altLang="zh-TW" dirty="0" smtClean="0"/>
              <a:t>)</a:t>
            </a:r>
            <a:r>
              <a:rPr lang="zh-TW" altLang="en-US" dirty="0"/>
              <a:t>方式</a:t>
            </a:r>
            <a:r>
              <a:rPr lang="zh-TW" altLang="en-US" dirty="0" smtClean="0"/>
              <a:t>表示。</a:t>
            </a:r>
            <a:r>
              <a:rPr lang="en-US" altLang="zh-TW" dirty="0"/>
              <a:t>8</a:t>
            </a:r>
            <a:r>
              <a:rPr lang="zh-TW" altLang="en-US" dirty="0"/>
              <a:t>個位元所存的數值可從</a:t>
            </a:r>
            <a:r>
              <a:rPr lang="en-US" altLang="zh-TW" dirty="0" smtClean="0"/>
              <a:t>0</a:t>
            </a:r>
            <a:r>
              <a:rPr lang="zh-TW" altLang="en-US" dirty="0" smtClean="0"/>
              <a:t>～</a:t>
            </a:r>
            <a:r>
              <a:rPr lang="en-US" altLang="zh-TW" dirty="0" smtClean="0"/>
              <a:t>255</a:t>
            </a:r>
            <a:r>
              <a:rPr lang="zh-TW" altLang="en-US" dirty="0"/>
              <a:t>，共有</a:t>
            </a:r>
            <a:r>
              <a:rPr lang="en-US" altLang="zh-TW" dirty="0"/>
              <a:t>2</a:t>
            </a:r>
            <a:r>
              <a:rPr lang="en-US" altLang="zh-TW" baseline="30000" dirty="0"/>
              <a:t>8</a:t>
            </a:r>
            <a:r>
              <a:rPr lang="zh-TW" altLang="en-US" dirty="0"/>
              <a:t>種</a:t>
            </a:r>
            <a:r>
              <a:rPr lang="zh-TW" altLang="en-US" dirty="0" smtClean="0"/>
              <a:t>變化。</a:t>
            </a:r>
            <a:endParaRPr lang="zh-TW" altLang="en-US" dirty="0"/>
          </a:p>
          <a:p>
            <a:r>
              <a:rPr lang="zh-TW" altLang="en-US" dirty="0" smtClean="0"/>
              <a:t>尾數</a:t>
            </a:r>
            <a:r>
              <a:rPr lang="zh-TW" altLang="en-US" dirty="0"/>
              <a:t>部分：</a:t>
            </a:r>
            <a:r>
              <a:rPr lang="en-US" altLang="zh-TW" dirty="0"/>
              <a:t>23</a:t>
            </a:r>
            <a:r>
              <a:rPr lang="zh-TW" altLang="en-US" dirty="0"/>
              <a:t>個位元，從標準化的小數點後開始存起，不夠的位元部分補</a:t>
            </a:r>
            <a:r>
              <a:rPr lang="en-US" altLang="zh-TW" dirty="0"/>
              <a:t>0</a:t>
            </a:r>
            <a:r>
              <a:rPr lang="zh-TW" altLang="en-US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145561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8973331"/>
              </p:ext>
            </p:extLst>
          </p:nvPr>
        </p:nvGraphicFramePr>
        <p:xfrm>
          <a:off x="448996" y="998730"/>
          <a:ext cx="822960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48996" y="2708920"/>
            <a:ext cx="8229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第一步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轉換成 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en-US" altLang="zh-TW" sz="2800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0110100011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×2</a:t>
            </a:r>
            <a:r>
              <a:rPr lang="en-US" altLang="zh-TW" sz="2800" b="1" baseline="30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是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正數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，故符號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位元為</a:t>
            </a:r>
            <a:r>
              <a:rPr lang="en-US" altLang="zh-TW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，尾數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部分為</a:t>
            </a:r>
            <a:r>
              <a:rPr lang="en-US" altLang="zh-TW" sz="28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0110100011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，指數部分為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4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過剩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127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方式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，須加上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127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131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第二步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131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轉換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成二進位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，得</a:t>
            </a:r>
            <a:r>
              <a:rPr lang="en-US" altLang="zh-TW" sz="28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10000011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。因此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10110.100011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若按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IEEE 754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標準儲存，為 </a:t>
            </a:r>
            <a:r>
              <a:rPr lang="en-US" altLang="zh-TW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28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10000011</a:t>
            </a:r>
            <a:r>
              <a:rPr lang="en-US" altLang="zh-TW" sz="28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01101000110000000000000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9916232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2703370"/>
              </p:ext>
            </p:extLst>
          </p:nvPr>
        </p:nvGraphicFramePr>
        <p:xfrm>
          <a:off x="448996" y="998730"/>
          <a:ext cx="822960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48996" y="2708920"/>
            <a:ext cx="82296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第一步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轉換成 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1.0011×2</a:t>
            </a:r>
            <a:r>
              <a:rPr lang="en-US" altLang="zh-TW" sz="2800" b="1" baseline="30000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-3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 是負數，故符號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，尾數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部分為</a:t>
            </a:r>
            <a:r>
              <a:rPr lang="en-US" altLang="zh-TW" sz="2800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0011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，指數部分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為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-3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，以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過剩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127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方式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儲存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，須加上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127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得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124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第二步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124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轉換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成二進位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，得</a:t>
            </a:r>
            <a:r>
              <a:rPr lang="en-US" altLang="zh-TW" sz="28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01111100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。因此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0.0010011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IEEE 754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標準儲存，為 </a:t>
            </a:r>
            <a:r>
              <a:rPr lang="en-US" altLang="zh-TW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8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01111100</a:t>
            </a:r>
            <a:r>
              <a:rPr lang="en-US" altLang="zh-TW" sz="2800" b="1" dirty="0" smtClean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00110000000000000000000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23746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45313395"/>
              </p:ext>
            </p:extLst>
          </p:nvPr>
        </p:nvGraphicFramePr>
        <p:xfrm>
          <a:off x="448996" y="998730"/>
          <a:ext cx="822960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48996" y="2708920"/>
            <a:ext cx="8229600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第一步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符號為</a:t>
            </a:r>
            <a:r>
              <a:rPr lang="en-US" altLang="zh-TW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，所以是正數，指數部分是</a:t>
            </a:r>
            <a:r>
              <a:rPr lang="en-US" altLang="zh-TW" sz="28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10000101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＝十進位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133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，再減去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127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，得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第二步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</a:t>
            </a:r>
            <a:r>
              <a:rPr lang="en-US" altLang="zh-TW" sz="28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10000101</a:t>
            </a:r>
            <a:r>
              <a:rPr lang="en-US" altLang="zh-TW" sz="28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00101000110000000000000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所儲存的數值為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1.0010100011×2</a:t>
            </a:r>
            <a:r>
              <a:rPr lang="en-US" altLang="zh-TW" sz="2800" b="1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，也就是</a:t>
            </a:r>
            <a:r>
              <a:rPr lang="en-US" altLang="zh-TW" sz="2800" b="1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1001010.0011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30627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內容版面配置區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8109337"/>
              </p:ext>
            </p:extLst>
          </p:nvPr>
        </p:nvGraphicFramePr>
        <p:xfrm>
          <a:off x="448996" y="998730"/>
          <a:ext cx="8229600" cy="14401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448996" y="2708920"/>
            <a:ext cx="8229600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第一步</a:t>
            </a:r>
            <a:endParaRPr lang="en-US" altLang="zh-TW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位元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符號為</a:t>
            </a:r>
            <a:r>
              <a:rPr lang="en-US" altLang="zh-TW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，所以是負數，指數部分是</a:t>
            </a:r>
            <a:r>
              <a:rPr lang="en-US" altLang="zh-TW" sz="2800" b="1" dirty="0" smtClean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00000101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＝十進位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，再減去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127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，得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</a:t>
            </a:r>
            <a:r>
              <a:rPr lang="en-US" altLang="zh-TW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122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2800" b="1" dirty="0" smtClean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第二步</a:t>
            </a:r>
            <a:endParaRPr lang="en-US" altLang="zh-TW" sz="2800" b="1" dirty="0" smtClean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2800" b="1" dirty="0">
                <a:solidFill>
                  <a:srgbClr val="00B05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00000101</a:t>
            </a:r>
            <a:r>
              <a:rPr lang="en-US" altLang="zh-TW" sz="2800" b="1" dirty="0">
                <a:solidFill>
                  <a:srgbClr val="00B0F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00101000110000000000000</a:t>
            </a:r>
            <a:r>
              <a:rPr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所儲存的數值為</a:t>
            </a:r>
            <a:r>
              <a:rPr lang="en-US" altLang="zh-TW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-1.0010100011×2</a:t>
            </a:r>
            <a:r>
              <a:rPr lang="en-US" altLang="zh-TW" sz="2800" b="1" baseline="300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-122</a:t>
            </a:r>
            <a:r>
              <a:rPr lang="zh-TW" altLang="en-US" sz="2800" b="1" dirty="0" smtClean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zh-TW" altLang="en-US" sz="2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61256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單倍精準</a:t>
            </a:r>
            <a:r>
              <a:rPr lang="zh-TW" altLang="en-US" dirty="0" smtClean="0"/>
              <a:t>數所</a:t>
            </a:r>
            <a:r>
              <a:rPr lang="zh-TW" altLang="en-US" dirty="0"/>
              <a:t>能表示的數字範圍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zh-TW" altLang="en-US" dirty="0" smtClean="0"/>
              <a:t>最小正數為</a:t>
            </a:r>
            <a:r>
              <a:rPr lang="en-US" altLang="zh-TW" dirty="0" smtClean="0">
                <a:solidFill>
                  <a:srgbClr val="C00000"/>
                </a:solidFill>
              </a:rPr>
              <a:t>0</a:t>
            </a:r>
            <a:r>
              <a:rPr lang="en-US" altLang="zh-TW" dirty="0" smtClean="0">
                <a:solidFill>
                  <a:srgbClr val="00B050"/>
                </a:solidFill>
              </a:rPr>
              <a:t>00000001</a:t>
            </a:r>
            <a:r>
              <a:rPr lang="en-US" altLang="zh-TW" dirty="0" smtClean="0">
                <a:solidFill>
                  <a:srgbClr val="00B0F0"/>
                </a:solidFill>
              </a:rPr>
              <a:t>00000000000000000000000</a:t>
            </a:r>
            <a:r>
              <a:rPr lang="zh-TW" altLang="en-US" dirty="0" smtClean="0"/>
              <a:t>，其數值為 </a:t>
            </a:r>
            <a:r>
              <a:rPr lang="en-US" altLang="zh-TW" dirty="0" smtClean="0"/>
              <a:t>+2</a:t>
            </a:r>
            <a:r>
              <a:rPr lang="en-US" altLang="zh-TW" baseline="30000" dirty="0" smtClean="0"/>
              <a:t>-126</a:t>
            </a:r>
          </a:p>
          <a:p>
            <a:r>
              <a:rPr lang="zh-TW" altLang="en-US" dirty="0" smtClean="0"/>
              <a:t>最大正數為</a:t>
            </a:r>
            <a:r>
              <a:rPr lang="en-US" altLang="zh-TW" dirty="0" smtClean="0">
                <a:solidFill>
                  <a:srgbClr val="C00000"/>
                </a:solidFill>
              </a:rPr>
              <a:t>0</a:t>
            </a:r>
            <a:r>
              <a:rPr lang="en-US" altLang="zh-TW" dirty="0" smtClean="0">
                <a:solidFill>
                  <a:srgbClr val="00B050"/>
                </a:solidFill>
              </a:rPr>
              <a:t>11111110</a:t>
            </a:r>
            <a:r>
              <a:rPr lang="en-US" altLang="zh-TW" dirty="0" smtClean="0">
                <a:solidFill>
                  <a:srgbClr val="00B0F0"/>
                </a:solidFill>
              </a:rPr>
              <a:t>11111111111111111111111</a:t>
            </a:r>
            <a:r>
              <a:rPr lang="zh-TW" altLang="en-US" dirty="0" smtClean="0"/>
              <a:t>，其數值為 </a:t>
            </a:r>
            <a:r>
              <a:rPr lang="en-US" altLang="zh-TW" dirty="0" smtClean="0"/>
              <a:t>(2-2</a:t>
            </a:r>
            <a:r>
              <a:rPr lang="en-US" altLang="zh-TW" baseline="30000" dirty="0" smtClean="0"/>
              <a:t>-23</a:t>
            </a:r>
            <a:r>
              <a:rPr lang="en-US" altLang="zh-TW" dirty="0" smtClean="0"/>
              <a:t>)×2</a:t>
            </a:r>
            <a:r>
              <a:rPr lang="en-US" altLang="zh-TW" baseline="30000" dirty="0" smtClean="0"/>
              <a:t>127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最大負數為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r>
              <a:rPr lang="en-US" altLang="zh-TW" dirty="0" smtClean="0">
                <a:solidFill>
                  <a:srgbClr val="00B050"/>
                </a:solidFill>
              </a:rPr>
              <a:t>00000001</a:t>
            </a:r>
            <a:r>
              <a:rPr lang="en-US" altLang="zh-TW" dirty="0" smtClean="0">
                <a:solidFill>
                  <a:srgbClr val="00B0F0"/>
                </a:solidFill>
              </a:rPr>
              <a:t>00000000000000000000000</a:t>
            </a:r>
            <a:r>
              <a:rPr lang="zh-TW" altLang="en-US" dirty="0" smtClean="0"/>
              <a:t>，其數值為 </a:t>
            </a:r>
            <a:r>
              <a:rPr lang="en-US" altLang="zh-TW" dirty="0" smtClean="0"/>
              <a:t>-2</a:t>
            </a:r>
            <a:r>
              <a:rPr lang="en-US" altLang="zh-TW" baseline="30000" dirty="0" smtClean="0"/>
              <a:t>-126</a:t>
            </a:r>
          </a:p>
          <a:p>
            <a:r>
              <a:rPr lang="zh-TW" altLang="en-US" dirty="0" smtClean="0"/>
              <a:t>最小負數為</a:t>
            </a:r>
            <a:r>
              <a:rPr lang="en-US" altLang="zh-TW" dirty="0" smtClean="0">
                <a:solidFill>
                  <a:srgbClr val="C00000"/>
                </a:solidFill>
              </a:rPr>
              <a:t>1</a:t>
            </a:r>
            <a:r>
              <a:rPr lang="en-US" altLang="zh-TW" dirty="0" smtClean="0">
                <a:solidFill>
                  <a:srgbClr val="00B050"/>
                </a:solidFill>
              </a:rPr>
              <a:t>11111110</a:t>
            </a:r>
            <a:r>
              <a:rPr lang="en-US" altLang="zh-TW" dirty="0" smtClean="0">
                <a:solidFill>
                  <a:srgbClr val="00B0F0"/>
                </a:solidFill>
              </a:rPr>
              <a:t>11111111111111111111111</a:t>
            </a:r>
            <a:r>
              <a:rPr lang="zh-TW" altLang="en-US" dirty="0" smtClean="0"/>
              <a:t>，其數值為 </a:t>
            </a:r>
            <a:r>
              <a:rPr lang="en-US" altLang="zh-TW" dirty="0" smtClean="0"/>
              <a:t>-(2-2</a:t>
            </a:r>
            <a:r>
              <a:rPr lang="en-US" altLang="zh-TW" baseline="30000" dirty="0" smtClean="0"/>
              <a:t>-23</a:t>
            </a:r>
            <a:r>
              <a:rPr lang="en-US" altLang="zh-TW" dirty="0" smtClean="0"/>
              <a:t>)×2</a:t>
            </a:r>
            <a:r>
              <a:rPr lang="en-US" altLang="zh-TW" baseline="30000" dirty="0" smtClean="0"/>
              <a:t>127</a:t>
            </a:r>
            <a:r>
              <a:rPr lang="zh-TW" altLang="en-US" dirty="0" smtClean="0"/>
              <a:t>。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312421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2-6 ASCII</a:t>
            </a:r>
            <a:r>
              <a:rPr lang="zh-TW" altLang="en-US" dirty="0"/>
              <a:t>及</a:t>
            </a:r>
            <a:r>
              <a:rPr lang="en-US" altLang="zh-TW" dirty="0"/>
              <a:t>Unicode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TW" altLang="en-US" dirty="0"/>
              <a:t>美國國家標準局在</a:t>
            </a:r>
            <a:r>
              <a:rPr lang="en-US" altLang="zh-TW" dirty="0"/>
              <a:t>1963</a:t>
            </a:r>
            <a:r>
              <a:rPr lang="zh-TW" altLang="en-US" dirty="0"/>
              <a:t>年時</a:t>
            </a:r>
            <a:r>
              <a:rPr lang="zh-TW" altLang="en-US" dirty="0" smtClean="0"/>
              <a:t>發表的</a:t>
            </a:r>
            <a:r>
              <a:rPr lang="en-US" altLang="zh-TW" dirty="0" smtClean="0">
                <a:solidFill>
                  <a:srgbClr val="C00000"/>
                </a:solidFill>
              </a:rPr>
              <a:t>ASCII</a:t>
            </a:r>
            <a:r>
              <a:rPr lang="en-US" altLang="zh-TW" dirty="0"/>
              <a:t>(</a:t>
            </a:r>
            <a:r>
              <a:rPr lang="zh-TW" altLang="en-US" dirty="0"/>
              <a:t>唸成</a:t>
            </a:r>
            <a:r>
              <a:rPr lang="en-US" altLang="zh-TW" dirty="0" err="1" smtClean="0"/>
              <a:t>Asskey</a:t>
            </a:r>
            <a:r>
              <a:rPr lang="zh-TW" altLang="en-US" dirty="0" smtClean="0"/>
              <a:t>；</a:t>
            </a:r>
            <a:r>
              <a:rPr lang="zh-TW" altLang="en-US" dirty="0"/>
              <a:t>美國國家資訊交換標準碼</a:t>
            </a:r>
            <a:r>
              <a:rPr lang="en-US" altLang="zh-TW" dirty="0"/>
              <a:t>)</a:t>
            </a:r>
            <a:r>
              <a:rPr lang="zh-TW" altLang="en-US" dirty="0"/>
              <a:t>是當今最普及的公定</a:t>
            </a:r>
            <a:r>
              <a:rPr lang="zh-TW" altLang="en-US" dirty="0" smtClean="0"/>
              <a:t>標準。</a:t>
            </a:r>
            <a:endParaRPr lang="zh-TW" altLang="en-US" dirty="0"/>
          </a:p>
          <a:p>
            <a:r>
              <a:rPr lang="zh-TW" altLang="en-US" dirty="0" smtClean="0">
                <a:solidFill>
                  <a:srgbClr val="0070C0"/>
                </a:solidFill>
              </a:rPr>
              <a:t>標準</a:t>
            </a:r>
            <a:r>
              <a:rPr lang="en-US" altLang="zh-TW" dirty="0" smtClean="0">
                <a:solidFill>
                  <a:srgbClr val="0070C0"/>
                </a:solidFill>
              </a:rPr>
              <a:t>ASCII</a:t>
            </a:r>
            <a:r>
              <a:rPr lang="zh-TW" altLang="en-US" dirty="0" smtClean="0"/>
              <a:t>以</a:t>
            </a:r>
            <a:r>
              <a:rPr lang="en-US" altLang="zh-TW" u="sng" dirty="0"/>
              <a:t>7</a:t>
            </a:r>
            <a:r>
              <a:rPr lang="zh-TW" altLang="en-US" u="sng" dirty="0"/>
              <a:t>個位元</a:t>
            </a:r>
            <a:r>
              <a:rPr lang="zh-TW" altLang="en-US" dirty="0"/>
              <a:t>儲存</a:t>
            </a:r>
            <a:r>
              <a:rPr lang="zh-TW" altLang="en-US" dirty="0" smtClean="0"/>
              <a:t>一字</a:t>
            </a:r>
            <a:r>
              <a:rPr lang="zh-TW" altLang="en-US" dirty="0"/>
              <a:t>符，共有</a:t>
            </a:r>
            <a:r>
              <a:rPr lang="en-US" altLang="zh-TW" dirty="0"/>
              <a:t>2</a:t>
            </a:r>
            <a:r>
              <a:rPr lang="en-US" altLang="zh-TW" baseline="30000" dirty="0"/>
              <a:t>7</a:t>
            </a:r>
            <a:r>
              <a:rPr lang="en-US" altLang="zh-TW" dirty="0"/>
              <a:t>=128</a:t>
            </a:r>
            <a:r>
              <a:rPr lang="zh-TW" altLang="en-US" dirty="0"/>
              <a:t>種</a:t>
            </a:r>
            <a:r>
              <a:rPr lang="zh-TW" altLang="en-US" dirty="0" smtClean="0"/>
              <a:t>組合。電腦</a:t>
            </a:r>
            <a:r>
              <a:rPr lang="zh-TW" altLang="en-US" dirty="0"/>
              <a:t>的儲存常用的位元組為</a:t>
            </a:r>
            <a:r>
              <a:rPr lang="en-US" altLang="zh-TW" dirty="0"/>
              <a:t>8</a:t>
            </a:r>
            <a:r>
              <a:rPr lang="zh-TW" altLang="en-US" dirty="0"/>
              <a:t>個位元</a:t>
            </a:r>
            <a:r>
              <a:rPr lang="zh-TW" altLang="en-US" dirty="0" smtClean="0"/>
              <a:t>，多</a:t>
            </a:r>
            <a:r>
              <a:rPr lang="zh-TW" altLang="en-US" dirty="0"/>
              <a:t>出來</a:t>
            </a:r>
            <a:r>
              <a:rPr lang="zh-TW" altLang="en-US" dirty="0" smtClean="0"/>
              <a:t>的位元用來</a:t>
            </a:r>
            <a:r>
              <a:rPr lang="zh-TW" altLang="en-US" dirty="0"/>
              <a:t>儲存</a:t>
            </a:r>
            <a:r>
              <a:rPr lang="zh-TW" altLang="en-US" dirty="0">
                <a:solidFill>
                  <a:srgbClr val="C00000"/>
                </a:solidFill>
              </a:rPr>
              <a:t>錯誤檢驗位元</a:t>
            </a:r>
            <a:r>
              <a:rPr lang="en-US" altLang="zh-TW" dirty="0"/>
              <a:t>(parity </a:t>
            </a:r>
            <a:r>
              <a:rPr lang="en-US" altLang="zh-TW" dirty="0" smtClean="0"/>
              <a:t>bit)</a:t>
            </a:r>
            <a:r>
              <a:rPr lang="zh-TW" altLang="en-US" dirty="0" smtClean="0"/>
              <a:t>。</a:t>
            </a:r>
            <a:endParaRPr lang="zh-TW" altLang="en-US" dirty="0"/>
          </a:p>
          <a:p>
            <a:r>
              <a:rPr lang="zh-TW" altLang="en-US" dirty="0" smtClean="0">
                <a:solidFill>
                  <a:srgbClr val="0070C0"/>
                </a:solidFill>
              </a:rPr>
              <a:t>擴充型</a:t>
            </a:r>
            <a:r>
              <a:rPr lang="en-US" altLang="zh-TW" dirty="0" smtClean="0">
                <a:solidFill>
                  <a:srgbClr val="0070C0"/>
                </a:solidFill>
              </a:rPr>
              <a:t>ASCII</a:t>
            </a:r>
            <a:r>
              <a:rPr lang="zh-TW" altLang="en-US" dirty="0"/>
              <a:t>用</a:t>
            </a:r>
            <a:r>
              <a:rPr lang="en-US" altLang="zh-TW" u="sng" dirty="0"/>
              <a:t>8</a:t>
            </a:r>
            <a:r>
              <a:rPr lang="zh-TW" altLang="en-US" u="sng" dirty="0"/>
              <a:t>個位元</a:t>
            </a:r>
            <a:r>
              <a:rPr lang="zh-TW" altLang="en-US" dirty="0"/>
              <a:t>儲存</a:t>
            </a:r>
            <a:r>
              <a:rPr lang="zh-TW" altLang="en-US" dirty="0" smtClean="0"/>
              <a:t>一字</a:t>
            </a:r>
            <a:r>
              <a:rPr lang="zh-TW" altLang="en-US" dirty="0"/>
              <a:t>符</a:t>
            </a:r>
            <a:r>
              <a:rPr lang="zh-TW" altLang="en-US" dirty="0" smtClean="0"/>
              <a:t>，有</a:t>
            </a:r>
            <a:r>
              <a:rPr lang="en-US" altLang="zh-TW" dirty="0"/>
              <a:t>2</a:t>
            </a:r>
            <a:r>
              <a:rPr lang="en-US" altLang="zh-TW" baseline="30000" dirty="0"/>
              <a:t>8</a:t>
            </a:r>
            <a:r>
              <a:rPr lang="en-US" altLang="zh-TW" dirty="0"/>
              <a:t>=256</a:t>
            </a:r>
            <a:r>
              <a:rPr lang="zh-TW" altLang="en-US" dirty="0"/>
              <a:t>種組合</a:t>
            </a:r>
            <a:r>
              <a:rPr lang="zh-TW" altLang="en-US" dirty="0" smtClean="0"/>
              <a:t>，可儲存</a:t>
            </a:r>
            <a:r>
              <a:rPr lang="zh-TW" altLang="en-US" dirty="0"/>
              <a:t>非</a:t>
            </a:r>
            <a:r>
              <a:rPr lang="zh-TW" altLang="en-US" dirty="0" smtClean="0"/>
              <a:t>英文符號</a:t>
            </a:r>
            <a:r>
              <a:rPr lang="zh-TW" altLang="en-US" dirty="0"/>
              <a:t>、圖形符號及數學符號等。</a:t>
            </a:r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4200096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2771800" y="1988840"/>
            <a:ext cx="3330370" cy="585065"/>
          </a:xfrm>
        </p:spPr>
        <p:txBody>
          <a:bodyPr/>
          <a:lstStyle/>
          <a:p>
            <a:r>
              <a:rPr lang="en-US" altLang="zh-TW" b="1" dirty="0" smtClean="0">
                <a:hlinkClick r:id="rId2" action="ppaction://hlinkfile"/>
              </a:rPr>
              <a:t>ASCII</a:t>
            </a:r>
            <a:r>
              <a:rPr lang="zh-TW" altLang="en-US" b="1" dirty="0">
                <a:hlinkClick r:id="rId2" action="ppaction://hlinkfile"/>
              </a:rPr>
              <a:t>符號</a:t>
            </a:r>
            <a:r>
              <a:rPr lang="zh-TW" altLang="en-US" b="1" dirty="0" smtClean="0">
                <a:hlinkClick r:id="rId2" action="ppaction://hlinkfile"/>
              </a:rPr>
              <a:t>對照表</a:t>
            </a:r>
            <a:endParaRPr lang="en-US" altLang="zh-TW" b="1" dirty="0" smtClean="0">
              <a:hlinkClick r:id="rId3" action="ppaction://hlinkfile"/>
            </a:endParaRPr>
          </a:p>
        </p:txBody>
      </p:sp>
      <p:sp>
        <p:nvSpPr>
          <p:cNvPr id="3" name="向右箭號 2"/>
          <p:cNvSpPr/>
          <p:nvPr/>
        </p:nvSpPr>
        <p:spPr>
          <a:xfrm>
            <a:off x="1700213" y="2033845"/>
            <a:ext cx="990110" cy="495055"/>
          </a:xfrm>
          <a:prstGeom prst="rightArrow">
            <a:avLst>
              <a:gd name="adj1" fmla="val 50000"/>
              <a:gd name="adj2" fmla="val 8376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881590" y="2096706"/>
            <a:ext cx="720079" cy="36933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solidFill>
                  <a:schemeClr val="bg1"/>
                </a:solidFill>
                <a:latin typeface="微軟正黑體" pitchFamily="34" charset="-120"/>
                <a:ea typeface="微軟正黑體" pitchFamily="34" charset="-120"/>
              </a:rPr>
              <a:t>請點</a:t>
            </a:r>
            <a:endParaRPr lang="zh-TW" altLang="en-US" dirty="0">
              <a:solidFill>
                <a:schemeClr val="bg1"/>
              </a:solidFill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9312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到底數位是什麼呢</a:t>
            </a:r>
            <a:r>
              <a:rPr lang="zh-TW" altLang="en-US" dirty="0" smtClean="0"/>
              <a:t>？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 smtClean="0"/>
              <a:t>為</a:t>
            </a:r>
            <a:r>
              <a:rPr lang="zh-TW" altLang="en-US" dirty="0"/>
              <a:t>避免各國文字的位元表示方式有所衝突，</a:t>
            </a:r>
            <a:r>
              <a:rPr lang="zh-TW" altLang="en-US" dirty="0">
                <a:solidFill>
                  <a:srgbClr val="C00000"/>
                </a:solidFill>
              </a:rPr>
              <a:t>萬國碼</a:t>
            </a:r>
            <a:r>
              <a:rPr lang="en-US" altLang="zh-TW" dirty="0"/>
              <a:t>(Unicode</a:t>
            </a:r>
            <a:r>
              <a:rPr lang="en-US" altLang="zh-TW" dirty="0" smtClean="0"/>
              <a:t>)</a:t>
            </a:r>
            <a:r>
              <a:rPr lang="zh-TW" altLang="en-US" dirty="0" smtClean="0"/>
              <a:t>依</a:t>
            </a:r>
            <a:r>
              <a:rPr lang="zh-TW" altLang="en-US" dirty="0"/>
              <a:t>實現方式不同，而以不同位元個數的組合來公定各國文字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/>
              <a:t>由於電腦的存取機制以</a:t>
            </a:r>
            <a:r>
              <a:rPr lang="zh-TW" altLang="en-US" dirty="0" smtClean="0">
                <a:solidFill>
                  <a:srgbClr val="C00000"/>
                </a:solidFill>
              </a:rPr>
              <a:t>位元組</a:t>
            </a:r>
            <a:r>
              <a:rPr lang="zh-TW" altLang="en-US" dirty="0" smtClean="0"/>
              <a:t>為</a:t>
            </a:r>
            <a:r>
              <a:rPr lang="zh-TW" altLang="en-US" dirty="0"/>
              <a:t>基本單位，所以表示資料所需的位元數，通常是</a:t>
            </a:r>
            <a:r>
              <a:rPr lang="en-US" altLang="zh-TW" dirty="0"/>
              <a:t>8</a:t>
            </a:r>
            <a:r>
              <a:rPr lang="zh-TW" altLang="en-US" dirty="0"/>
              <a:t>、</a:t>
            </a:r>
            <a:r>
              <a:rPr lang="en-US" altLang="zh-TW" dirty="0"/>
              <a:t>16</a:t>
            </a:r>
            <a:r>
              <a:rPr lang="zh-TW" altLang="en-US" dirty="0"/>
              <a:t>及</a:t>
            </a:r>
            <a:r>
              <a:rPr lang="en-US" altLang="zh-TW" dirty="0"/>
              <a:t>32</a:t>
            </a:r>
            <a:r>
              <a:rPr lang="zh-TW" altLang="en-US" dirty="0"/>
              <a:t>等。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10884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Unicode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美國萬國碼制訂委員會於</a:t>
            </a:r>
            <a:r>
              <a:rPr lang="en-US" altLang="zh-TW" dirty="0"/>
              <a:t>1988-1991</a:t>
            </a:r>
            <a:r>
              <a:rPr lang="zh-TW" altLang="en-US" dirty="0"/>
              <a:t>年間訂</a:t>
            </a:r>
            <a:r>
              <a:rPr lang="zh-TW" altLang="en-US" dirty="0" smtClean="0"/>
              <a:t>定的</a:t>
            </a:r>
            <a:r>
              <a:rPr lang="en-US" altLang="zh-TW" dirty="0" smtClean="0"/>
              <a:t>Unicode (</a:t>
            </a:r>
            <a:r>
              <a:rPr lang="zh-TW" altLang="en-US" dirty="0" smtClean="0"/>
              <a:t>萬國碼</a:t>
            </a:r>
            <a:r>
              <a:rPr lang="en-US" altLang="zh-TW" dirty="0" smtClean="0"/>
              <a:t>) </a:t>
            </a:r>
            <a:r>
              <a:rPr lang="zh-TW" altLang="en-US" dirty="0" smtClean="0"/>
              <a:t>字</a:t>
            </a:r>
            <a:r>
              <a:rPr lang="zh-TW" altLang="en-US" dirty="0"/>
              <a:t>符編碼</a:t>
            </a:r>
            <a:r>
              <a:rPr lang="zh-TW" altLang="en-US" dirty="0" smtClean="0"/>
              <a:t>標準，</a:t>
            </a:r>
            <a:r>
              <a:rPr lang="zh-TW" altLang="en-US" dirty="0"/>
              <a:t>已成為</a:t>
            </a:r>
            <a:r>
              <a:rPr lang="en-US" altLang="zh-TW" dirty="0"/>
              <a:t>ISO</a:t>
            </a:r>
            <a:r>
              <a:rPr lang="zh-TW" altLang="en-US" dirty="0"/>
              <a:t>認證之標準</a:t>
            </a:r>
            <a:r>
              <a:rPr lang="en-US" altLang="zh-TW" dirty="0"/>
              <a:t>(</a:t>
            </a:r>
            <a:r>
              <a:rPr lang="en-US" altLang="zh-TW" dirty="0" err="1" smtClean="0"/>
              <a:t>ISO10646</a:t>
            </a:r>
            <a:r>
              <a:rPr lang="en-US" altLang="zh-TW" dirty="0" smtClean="0"/>
              <a:t>)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/>
              <a:t>Unicode</a:t>
            </a:r>
            <a:r>
              <a:rPr lang="zh-TW" altLang="en-US" dirty="0" smtClean="0"/>
              <a:t>發展出下列多種</a:t>
            </a:r>
            <a:r>
              <a:rPr lang="zh-TW" altLang="en-US" dirty="0"/>
              <a:t>編碼</a:t>
            </a:r>
            <a:r>
              <a:rPr lang="zh-TW" altLang="en-US" dirty="0" smtClean="0"/>
              <a:t>方式</a:t>
            </a:r>
            <a:r>
              <a:rPr lang="zh-TW" altLang="en-US" dirty="0"/>
              <a:t>：</a:t>
            </a:r>
            <a:endParaRPr lang="en-US" altLang="zh-TW" dirty="0" smtClean="0"/>
          </a:p>
          <a:p>
            <a:pPr lvl="1"/>
            <a:r>
              <a:rPr lang="en-US" altLang="zh-TW" dirty="0" err="1" smtClean="0"/>
              <a:t>UTF</a:t>
            </a:r>
            <a:r>
              <a:rPr lang="en-US" altLang="zh-TW" dirty="0" smtClean="0"/>
              <a:t>-8 </a:t>
            </a:r>
            <a:r>
              <a:rPr lang="zh-TW" altLang="en-US" dirty="0" smtClean="0"/>
              <a:t>在</a:t>
            </a:r>
            <a:r>
              <a:rPr lang="zh-TW" altLang="en-US" dirty="0"/>
              <a:t>全球資訊網最</a:t>
            </a:r>
            <a:r>
              <a:rPr lang="zh-TW" altLang="en-US" dirty="0" smtClean="0"/>
              <a:t>通行。</a:t>
            </a:r>
            <a:endParaRPr lang="zh-TW" altLang="en-US" dirty="0"/>
          </a:p>
          <a:p>
            <a:pPr lvl="1"/>
            <a:r>
              <a:rPr lang="en-US" altLang="zh-TW" dirty="0" err="1" smtClean="0"/>
              <a:t>UTF</a:t>
            </a:r>
            <a:r>
              <a:rPr lang="en-US" altLang="zh-TW" dirty="0" smtClean="0"/>
              <a:t>-16 </a:t>
            </a:r>
            <a:r>
              <a:rPr lang="zh-TW" altLang="en-US" dirty="0" smtClean="0"/>
              <a:t>為</a:t>
            </a:r>
            <a:r>
              <a:rPr lang="en-US" altLang="zh-TW" dirty="0"/>
              <a:t>JAVA</a:t>
            </a:r>
            <a:r>
              <a:rPr lang="zh-TW" altLang="en-US" dirty="0"/>
              <a:t>及</a:t>
            </a:r>
            <a:r>
              <a:rPr lang="en-US" altLang="zh-TW" dirty="0"/>
              <a:t>Windows</a:t>
            </a:r>
            <a:r>
              <a:rPr lang="zh-TW" altLang="en-US" dirty="0"/>
              <a:t>所</a:t>
            </a:r>
            <a:r>
              <a:rPr lang="zh-TW" altLang="en-US" dirty="0" smtClean="0"/>
              <a:t>採用。</a:t>
            </a:r>
            <a:endParaRPr lang="zh-TW" altLang="en-US" dirty="0"/>
          </a:p>
          <a:p>
            <a:pPr lvl="1"/>
            <a:r>
              <a:rPr lang="en-US" altLang="zh-TW" dirty="0" err="1" smtClean="0"/>
              <a:t>UTF</a:t>
            </a:r>
            <a:r>
              <a:rPr lang="en-US" altLang="zh-TW" dirty="0" smtClean="0"/>
              <a:t>-32 </a:t>
            </a:r>
            <a:r>
              <a:rPr lang="zh-TW" altLang="en-US" dirty="0" smtClean="0"/>
              <a:t>則</a:t>
            </a:r>
            <a:r>
              <a:rPr lang="zh-TW" altLang="en-US" dirty="0"/>
              <a:t>為一些</a:t>
            </a:r>
            <a:r>
              <a:rPr lang="en-US" altLang="zh-TW" dirty="0"/>
              <a:t>UNIX</a:t>
            </a:r>
            <a:r>
              <a:rPr lang="zh-TW" altLang="en-US" dirty="0"/>
              <a:t>系統</a:t>
            </a:r>
            <a:r>
              <a:rPr lang="zh-TW" altLang="en-US" dirty="0" smtClean="0"/>
              <a:t>使用。</a:t>
            </a:r>
            <a:endParaRPr lang="zh-TW" altLang="en-US" dirty="0"/>
          </a:p>
          <a:p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2247836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Unicode</a:t>
            </a:r>
            <a:endParaRPr lang="zh-TW" altLang="en-US" dirty="0"/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457200" y="2213865"/>
            <a:ext cx="5869995" cy="3912298"/>
          </a:xfrm>
        </p:spPr>
        <p:txBody>
          <a:bodyPr>
            <a:normAutofit/>
          </a:bodyPr>
          <a:lstStyle/>
          <a:p>
            <a:r>
              <a:rPr lang="en-US" altLang="zh-TW" dirty="0"/>
              <a:t>Unicode</a:t>
            </a:r>
            <a:r>
              <a:rPr lang="zh-TW" altLang="en-US" dirty="0"/>
              <a:t>前面</a:t>
            </a:r>
            <a:r>
              <a:rPr lang="en-US" altLang="zh-TW" dirty="0"/>
              <a:t>128</a:t>
            </a:r>
            <a:r>
              <a:rPr lang="zh-TW" altLang="en-US" dirty="0"/>
              <a:t>個符號為</a:t>
            </a:r>
            <a:r>
              <a:rPr lang="en-US" altLang="zh-TW" dirty="0"/>
              <a:t>ASCII</a:t>
            </a:r>
            <a:r>
              <a:rPr lang="zh-TW" altLang="en-US" dirty="0"/>
              <a:t>字符，其餘則為英、中、日、韓文以及其他非英語系國家之常用文字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en-US" altLang="zh-TW" dirty="0" smtClean="0"/>
              <a:t>Unicode</a:t>
            </a:r>
            <a:r>
              <a:rPr lang="zh-TW" altLang="en-US" dirty="0" smtClean="0"/>
              <a:t>中最</a:t>
            </a:r>
            <a:r>
              <a:rPr lang="zh-TW" altLang="en-US" dirty="0"/>
              <a:t>大宗的</a:t>
            </a:r>
            <a:r>
              <a:rPr lang="zh-TW" altLang="en-US" dirty="0" smtClean="0"/>
              <a:t>分類是</a:t>
            </a:r>
            <a:r>
              <a:rPr lang="en-US" altLang="zh-TW" dirty="0" err="1"/>
              <a:t>CJK</a:t>
            </a:r>
            <a:r>
              <a:rPr lang="zh-TW" altLang="en-US" dirty="0" smtClean="0"/>
              <a:t>，主要</a:t>
            </a:r>
            <a:r>
              <a:rPr lang="zh-TW" altLang="en-US" dirty="0"/>
              <a:t>是中文</a:t>
            </a:r>
            <a:r>
              <a:rPr lang="zh-TW" altLang="en-US" dirty="0" smtClean="0"/>
              <a:t>、日文</a:t>
            </a:r>
            <a:r>
              <a:rPr lang="zh-TW" altLang="en-US" dirty="0"/>
              <a:t>及韓文之漢字</a:t>
            </a:r>
            <a:r>
              <a:rPr lang="zh-TW" altLang="en-US" dirty="0" smtClean="0"/>
              <a:t>集。</a:t>
            </a:r>
            <a:endParaRPr lang="zh-TW" altLang="en-US" dirty="0"/>
          </a:p>
          <a:p>
            <a:endParaRPr lang="en-US" altLang="zh-TW" dirty="0" smtClean="0"/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687235" y="2348880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17199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 idx="1"/>
          </p:nvPr>
        </p:nvSpPr>
        <p:spPr>
          <a:xfrm>
            <a:off x="386535" y="1043735"/>
            <a:ext cx="8229600" cy="855095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zh-TW" altLang="en-US" dirty="0"/>
              <a:t>在</a:t>
            </a:r>
            <a:r>
              <a:rPr lang="en-US" altLang="zh-TW" dirty="0"/>
              <a:t>http://</a:t>
            </a:r>
            <a:r>
              <a:rPr lang="en-US" altLang="zh-TW" dirty="0" err="1"/>
              <a:t>www.unicode.org</a:t>
            </a:r>
            <a:r>
              <a:rPr lang="en-US" altLang="zh-TW" dirty="0"/>
              <a:t>/charts/ </a:t>
            </a:r>
            <a:r>
              <a:rPr lang="zh-TW" altLang="en-US" dirty="0"/>
              <a:t>網址裡，提供了</a:t>
            </a:r>
            <a:r>
              <a:rPr lang="zh-TW" altLang="en-US" dirty="0" smtClean="0"/>
              <a:t>各種</a:t>
            </a:r>
            <a:r>
              <a:rPr lang="zh-TW" altLang="en-US" dirty="0"/>
              <a:t>不同類別字符的</a:t>
            </a:r>
            <a:r>
              <a:rPr lang="zh-TW" altLang="en-US" dirty="0" smtClean="0"/>
              <a:t>對照表。</a:t>
            </a:r>
            <a:endParaRPr lang="zh-TW" altLang="en-US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030910" y="2029788"/>
            <a:ext cx="6600825" cy="4181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>
          <a:xfrm rot="20696506">
            <a:off x="620946" y="2213865"/>
            <a:ext cx="224773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9050">
            <a:solidFill>
              <a:schemeClr val="tx1"/>
            </a:solidFill>
            <a:prstDash val="dash"/>
          </a:ln>
        </p:spPr>
        <p:txBody>
          <a:bodyPr wrap="none">
            <a:spAutoFit/>
          </a:bodyPr>
          <a:lstStyle/>
          <a:p>
            <a:r>
              <a:rPr lang="en-US" altLang="zh-TW" dirty="0">
                <a:latin typeface="微軟正黑體" pitchFamily="34" charset="-120"/>
                <a:ea typeface="微軟正黑體" pitchFamily="34" charset="-120"/>
              </a:rPr>
              <a:t>Unicode</a:t>
            </a:r>
            <a:r>
              <a:rPr lang="zh-TW" altLang="en-US" dirty="0">
                <a:latin typeface="微軟正黑體" pitchFamily="34" charset="-120"/>
                <a:ea typeface="微軟正黑體" pitchFamily="34" charset="-120"/>
              </a:rPr>
              <a:t>符號對照表</a:t>
            </a:r>
          </a:p>
        </p:txBody>
      </p:sp>
    </p:spTree>
    <p:extLst>
      <p:ext uri="{BB962C8B-B14F-4D97-AF65-F5344CB8AC3E}">
        <p14:creationId xmlns:p14="http://schemas.microsoft.com/office/powerpoint/2010/main" val="1626678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EBCDIC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除了</a:t>
            </a:r>
            <a:r>
              <a:rPr lang="en-US" altLang="zh-TW" dirty="0" smtClean="0"/>
              <a:t>ASCII</a:t>
            </a:r>
            <a:r>
              <a:rPr lang="zh-TW" altLang="en-US" dirty="0" smtClean="0"/>
              <a:t>和</a:t>
            </a:r>
            <a:r>
              <a:rPr lang="en-US" altLang="zh-TW" dirty="0" smtClean="0"/>
              <a:t>Unicode</a:t>
            </a:r>
            <a:r>
              <a:rPr lang="zh-TW" altLang="en-US" dirty="0" smtClean="0"/>
              <a:t>外，</a:t>
            </a:r>
            <a:r>
              <a:rPr lang="en-US" altLang="zh-TW" dirty="0" smtClean="0"/>
              <a:t>IBM</a:t>
            </a:r>
            <a:r>
              <a:rPr lang="zh-TW" altLang="en-US" dirty="0"/>
              <a:t>的</a:t>
            </a:r>
            <a:r>
              <a:rPr lang="en-US" altLang="zh-TW" dirty="0" smtClean="0">
                <a:solidFill>
                  <a:srgbClr val="0070C0"/>
                </a:solidFill>
              </a:rPr>
              <a:t>EBCDIC</a:t>
            </a:r>
            <a:r>
              <a:rPr lang="zh-TW" altLang="en-US" dirty="0" smtClean="0"/>
              <a:t>也是</a:t>
            </a:r>
            <a:r>
              <a:rPr lang="zh-TW" altLang="en-US" dirty="0"/>
              <a:t>某些機型上常用的編碼</a:t>
            </a:r>
            <a:r>
              <a:rPr lang="zh-TW" altLang="en-US" dirty="0" smtClean="0"/>
              <a:t>方式。</a:t>
            </a:r>
            <a:endParaRPr lang="en-US" altLang="zh-TW" dirty="0" smtClean="0"/>
          </a:p>
          <a:p>
            <a:r>
              <a:rPr lang="zh-TW" altLang="en-US" dirty="0" smtClean="0"/>
              <a:t>國際</a:t>
            </a:r>
            <a:r>
              <a:rPr lang="zh-TW" altLang="en-US" dirty="0"/>
              <a:t>標準局</a:t>
            </a:r>
            <a:r>
              <a:rPr lang="en-US" altLang="zh-TW" dirty="0"/>
              <a:t>(ISO)</a:t>
            </a:r>
            <a:r>
              <a:rPr lang="zh-TW" altLang="en-US" dirty="0"/>
              <a:t>用四個位元組</a:t>
            </a:r>
            <a:r>
              <a:rPr lang="en-US" altLang="zh-TW" dirty="0"/>
              <a:t>(</a:t>
            </a:r>
            <a:r>
              <a:rPr lang="zh-TW" altLang="en-US" dirty="0"/>
              <a:t>也就是</a:t>
            </a:r>
            <a:r>
              <a:rPr lang="en-US" altLang="zh-TW" dirty="0"/>
              <a:t>32</a:t>
            </a:r>
            <a:r>
              <a:rPr lang="zh-TW" altLang="en-US" dirty="0"/>
              <a:t>位元</a:t>
            </a:r>
            <a:r>
              <a:rPr lang="en-US" altLang="zh-TW" dirty="0"/>
              <a:t>)</a:t>
            </a:r>
            <a:r>
              <a:rPr lang="zh-TW" altLang="en-US" dirty="0"/>
              <a:t>制定一種編碼方式，可以有</a:t>
            </a:r>
            <a:r>
              <a:rPr lang="en-US" altLang="zh-TW" dirty="0"/>
              <a:t>2</a:t>
            </a:r>
            <a:r>
              <a:rPr lang="en-US" altLang="zh-TW" baseline="30000" dirty="0"/>
              <a:t>32</a:t>
            </a:r>
            <a:r>
              <a:rPr lang="zh-TW" altLang="en-US" dirty="0"/>
              <a:t>種組合</a:t>
            </a:r>
            <a:r>
              <a:rPr lang="zh-TW" altLang="en-US" dirty="0" smtClean="0"/>
              <a:t>，可</a:t>
            </a:r>
            <a:r>
              <a:rPr lang="zh-TW" altLang="en-US" dirty="0"/>
              <a:t>表示多達</a:t>
            </a:r>
            <a:r>
              <a:rPr lang="en-US" altLang="zh-TW" dirty="0"/>
              <a:t>4,294,967,296</a:t>
            </a:r>
            <a:r>
              <a:rPr lang="zh-TW" altLang="en-US" dirty="0"/>
              <a:t>種字符。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8392235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 smtClean="0"/>
              <a:t>Big5</a:t>
            </a:r>
            <a:r>
              <a:rPr lang="en-US" altLang="zh-TW" dirty="0" smtClean="0"/>
              <a:t> </a:t>
            </a:r>
            <a:r>
              <a:rPr lang="en-US" altLang="zh-TW" dirty="0"/>
              <a:t>/ GB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以正體字而言，</a:t>
            </a:r>
            <a:r>
              <a:rPr lang="zh-TW" altLang="en-US" dirty="0">
                <a:solidFill>
                  <a:srgbClr val="C00000"/>
                </a:solidFill>
              </a:rPr>
              <a:t>大五碼</a:t>
            </a:r>
            <a:r>
              <a:rPr lang="en-US" altLang="zh-TW" dirty="0"/>
              <a:t>(</a:t>
            </a:r>
            <a:r>
              <a:rPr lang="en-US" altLang="zh-TW" dirty="0" err="1"/>
              <a:t>Big5</a:t>
            </a:r>
            <a:r>
              <a:rPr lang="zh-TW" altLang="en-US" dirty="0"/>
              <a:t>；約一萬六千字</a:t>
            </a:r>
            <a:r>
              <a:rPr lang="en-US" altLang="zh-TW" dirty="0"/>
              <a:t>)</a:t>
            </a:r>
            <a:r>
              <a:rPr lang="zh-TW" altLang="en-US" dirty="0"/>
              <a:t>是廣受歡迎的一種編碼方式，盛行於台灣及</a:t>
            </a:r>
            <a:r>
              <a:rPr lang="zh-TW" altLang="en-US" dirty="0" smtClean="0"/>
              <a:t>香港。</a:t>
            </a:r>
            <a:endParaRPr lang="en-US" altLang="zh-TW" dirty="0" smtClean="0"/>
          </a:p>
          <a:p>
            <a:r>
              <a:rPr lang="zh-TW" altLang="en-US" dirty="0" smtClean="0"/>
              <a:t>以</a:t>
            </a:r>
            <a:r>
              <a:rPr lang="zh-TW" altLang="en-US" dirty="0"/>
              <a:t>簡體字而言，</a:t>
            </a:r>
            <a:r>
              <a:rPr lang="zh-TW" altLang="en-US" dirty="0">
                <a:solidFill>
                  <a:srgbClr val="C00000"/>
                </a:solidFill>
              </a:rPr>
              <a:t>國標</a:t>
            </a:r>
            <a:r>
              <a:rPr lang="en-US" altLang="zh-TW" dirty="0"/>
              <a:t>(GB</a:t>
            </a:r>
            <a:r>
              <a:rPr lang="zh-TW" altLang="en-US" dirty="0"/>
              <a:t>；約八千字</a:t>
            </a:r>
            <a:r>
              <a:rPr lang="en-US" altLang="zh-TW" dirty="0"/>
              <a:t>)</a:t>
            </a:r>
            <a:r>
              <a:rPr lang="zh-TW" altLang="en-US" dirty="0"/>
              <a:t>是廣受歡迎的編碼方式，盛行於大陸地區</a:t>
            </a:r>
            <a:r>
              <a:rPr lang="zh-TW" altLang="en-US" dirty="0" smtClean="0"/>
              <a:t>。</a:t>
            </a:r>
            <a:endParaRPr lang="en-US" altLang="zh-TW" dirty="0" smtClean="0"/>
          </a:p>
          <a:p>
            <a:r>
              <a:rPr lang="zh-TW" altLang="en-US" dirty="0" smtClean="0"/>
              <a:t>這些</a:t>
            </a:r>
            <a:r>
              <a:rPr lang="zh-TW" altLang="en-US" dirty="0"/>
              <a:t>字體已逐步被包含於</a:t>
            </a:r>
            <a:r>
              <a:rPr lang="en-US" altLang="zh-TW" dirty="0"/>
              <a:t>Unicode</a:t>
            </a:r>
            <a:r>
              <a:rPr lang="zh-TW" altLang="en-US" dirty="0"/>
              <a:t>的</a:t>
            </a:r>
            <a:r>
              <a:rPr lang="en-US" altLang="zh-TW" dirty="0" err="1"/>
              <a:t>CJK</a:t>
            </a:r>
            <a:r>
              <a:rPr lang="zh-TW" altLang="en-US" dirty="0"/>
              <a:t>字集中，未來的整合一致化指日可待。</a:t>
            </a:r>
          </a:p>
        </p:txBody>
      </p:sp>
    </p:spTree>
    <p:extLst>
      <p:ext uri="{BB962C8B-B14F-4D97-AF65-F5344CB8AC3E}">
        <p14:creationId xmlns:p14="http://schemas.microsoft.com/office/powerpoint/2010/main" val="4626940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6096" y="2393885"/>
            <a:ext cx="8396374" cy="333037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zh-TW" altLang="en-US" sz="2600" b="1" dirty="0"/>
              <a:t>在實際應用上，</a:t>
            </a:r>
            <a:r>
              <a:rPr lang="en-US" altLang="zh-TW" sz="2600" b="1" dirty="0"/>
              <a:t>Unicode </a:t>
            </a:r>
            <a:r>
              <a:rPr lang="zh-TW" altLang="en-US" sz="2600" b="1" dirty="0"/>
              <a:t>並非皆以</a:t>
            </a:r>
            <a:r>
              <a:rPr lang="en-US" altLang="zh-TW" sz="2600" b="1" dirty="0"/>
              <a:t>16</a:t>
            </a:r>
            <a:r>
              <a:rPr lang="zh-TW" altLang="en-US" sz="2600" b="1" dirty="0"/>
              <a:t>位元儲存</a:t>
            </a:r>
            <a:r>
              <a:rPr lang="zh-TW" altLang="en-US" sz="2600" b="1" dirty="0" smtClean="0"/>
              <a:t>字元。</a:t>
            </a:r>
            <a:endParaRPr lang="en-US" altLang="zh-TW" sz="2600" b="1" dirty="0" smtClean="0"/>
          </a:p>
          <a:p>
            <a:pPr>
              <a:spcBef>
                <a:spcPts val="0"/>
              </a:spcBef>
            </a:pPr>
            <a:r>
              <a:rPr lang="zh-TW" altLang="en-US" sz="2600" b="1" dirty="0" smtClean="0"/>
              <a:t>以</a:t>
            </a:r>
            <a:r>
              <a:rPr lang="en-US" altLang="zh-TW" sz="2600" b="1" dirty="0" err="1" smtClean="0"/>
              <a:t>UTF</a:t>
            </a:r>
            <a:r>
              <a:rPr lang="en-US" altLang="zh-TW" sz="2600" b="1" dirty="0" smtClean="0"/>
              <a:t>-8</a:t>
            </a:r>
            <a:r>
              <a:rPr lang="zh-TW" altLang="en-US" sz="2600" b="1" dirty="0" smtClean="0"/>
              <a:t>為</a:t>
            </a:r>
            <a:r>
              <a:rPr lang="zh-TW" altLang="en-US" sz="2600" b="1" dirty="0"/>
              <a:t>例，傳統的</a:t>
            </a:r>
            <a:r>
              <a:rPr lang="en-US" altLang="zh-TW" sz="2600" b="1" dirty="0"/>
              <a:t>ASCII</a:t>
            </a:r>
            <a:r>
              <a:rPr lang="zh-TW" altLang="en-US" sz="2600" b="1" dirty="0"/>
              <a:t>字符仍以一個位元組</a:t>
            </a:r>
            <a:r>
              <a:rPr lang="zh-TW" altLang="en-US" sz="2600" b="1" dirty="0" smtClean="0"/>
              <a:t>儲存</a:t>
            </a:r>
            <a:r>
              <a:rPr lang="en-US" altLang="zh-TW" sz="2600" b="1" dirty="0" smtClean="0"/>
              <a:t>(</a:t>
            </a:r>
            <a:r>
              <a:rPr lang="zh-TW" altLang="en-US" sz="2600" b="1" dirty="0" smtClean="0"/>
              <a:t>位元組</a:t>
            </a:r>
            <a:r>
              <a:rPr lang="zh-TW" altLang="en-US" sz="2600" b="1" dirty="0"/>
              <a:t>首位為</a:t>
            </a:r>
            <a:r>
              <a:rPr lang="en-US" altLang="zh-TW" sz="2600" b="1" dirty="0"/>
              <a:t>0</a:t>
            </a:r>
            <a:r>
              <a:rPr lang="zh-TW" altLang="en-US" sz="2600" b="1" dirty="0"/>
              <a:t>，後面的</a:t>
            </a:r>
            <a:r>
              <a:rPr lang="en-US" altLang="zh-TW" sz="2600" b="1" dirty="0"/>
              <a:t>7</a:t>
            </a:r>
            <a:r>
              <a:rPr lang="zh-TW" altLang="en-US" sz="2600" b="1" dirty="0"/>
              <a:t>位元為原</a:t>
            </a:r>
            <a:r>
              <a:rPr lang="en-US" altLang="zh-TW" sz="2600" b="1" dirty="0"/>
              <a:t>ASCII</a:t>
            </a:r>
            <a:r>
              <a:rPr lang="zh-TW" altLang="en-US" sz="2600" b="1" dirty="0"/>
              <a:t>的</a:t>
            </a:r>
            <a:r>
              <a:rPr lang="zh-TW" altLang="en-US" sz="2600" b="1" dirty="0" smtClean="0"/>
              <a:t>編碼</a:t>
            </a:r>
            <a:r>
              <a:rPr lang="en-US" altLang="zh-TW" sz="2600" b="1" dirty="0" smtClean="0"/>
              <a:t>)</a:t>
            </a:r>
            <a:r>
              <a:rPr lang="zh-TW" altLang="en-US" sz="2600" b="1" dirty="0" smtClean="0"/>
              <a:t>，</a:t>
            </a:r>
            <a:r>
              <a:rPr lang="zh-TW" altLang="en-US" sz="2600" b="1" dirty="0"/>
              <a:t>其餘非</a:t>
            </a:r>
            <a:r>
              <a:rPr lang="en-US" altLang="zh-TW" sz="2600" b="1" dirty="0"/>
              <a:t>ASCII</a:t>
            </a:r>
            <a:r>
              <a:rPr lang="zh-TW" altLang="en-US" sz="2600" b="1" dirty="0"/>
              <a:t>字符，再依</a:t>
            </a:r>
            <a:r>
              <a:rPr lang="zh-TW" altLang="en-US" sz="2600" b="1" dirty="0" smtClean="0"/>
              <a:t>類別</a:t>
            </a:r>
            <a:r>
              <a:rPr lang="zh-TW" altLang="en-US" sz="2600" b="1" dirty="0"/>
              <a:t>而有不同長度的編碼方式</a:t>
            </a:r>
            <a:r>
              <a:rPr lang="zh-TW" altLang="en-US" sz="2600" b="1" dirty="0" smtClean="0"/>
              <a:t>。</a:t>
            </a:r>
            <a:endParaRPr lang="en-US" altLang="zh-TW" sz="2600" b="1" dirty="0" smtClean="0"/>
          </a:p>
          <a:p>
            <a:pPr>
              <a:spcBef>
                <a:spcPts val="0"/>
              </a:spcBef>
            </a:pPr>
            <a:r>
              <a:rPr lang="zh-TW" altLang="en-US" sz="2600" b="1" dirty="0" smtClean="0"/>
              <a:t>例如：</a:t>
            </a:r>
            <a:endParaRPr lang="en-US" altLang="zh-TW" sz="2600" b="1" dirty="0" smtClean="0"/>
          </a:p>
          <a:p>
            <a:pPr>
              <a:spcBef>
                <a:spcPts val="0"/>
              </a:spcBef>
            </a:pPr>
            <a:r>
              <a:rPr lang="zh-TW" altLang="en-US" sz="2600" b="1" dirty="0" smtClean="0"/>
              <a:t>「</a:t>
            </a:r>
            <a:r>
              <a:rPr lang="en-US" altLang="zh-TW" sz="2600" b="1" dirty="0"/>
              <a:t>A</a:t>
            </a:r>
            <a:r>
              <a:rPr lang="zh-TW" altLang="en-US" sz="2600" b="1" dirty="0"/>
              <a:t>」的</a:t>
            </a:r>
            <a:r>
              <a:rPr lang="en-US" altLang="zh-TW" sz="2600" b="1" dirty="0" err="1"/>
              <a:t>UTF</a:t>
            </a:r>
            <a:r>
              <a:rPr lang="en-US" altLang="zh-TW" sz="2600" b="1" dirty="0"/>
              <a:t>-16</a:t>
            </a:r>
            <a:r>
              <a:rPr lang="zh-TW" altLang="en-US" sz="2600" b="1" dirty="0"/>
              <a:t>為「</a:t>
            </a:r>
            <a:r>
              <a:rPr lang="en-US" altLang="zh-TW" sz="2600" b="1" dirty="0"/>
              <a:t>0041</a:t>
            </a:r>
            <a:r>
              <a:rPr lang="zh-TW" altLang="en-US" sz="2600" b="1" dirty="0"/>
              <a:t>」，</a:t>
            </a:r>
            <a:r>
              <a:rPr lang="en-US" altLang="zh-TW" sz="2600" b="1" dirty="0" err="1"/>
              <a:t>UTF</a:t>
            </a:r>
            <a:r>
              <a:rPr lang="en-US" altLang="zh-TW" sz="2600" b="1" dirty="0"/>
              <a:t>-8</a:t>
            </a:r>
            <a:r>
              <a:rPr lang="zh-TW" altLang="en-US" sz="2600" b="1" dirty="0"/>
              <a:t>則</a:t>
            </a:r>
            <a:r>
              <a:rPr lang="zh-TW" altLang="en-US" sz="2600" b="1" dirty="0" smtClean="0"/>
              <a:t>為「</a:t>
            </a:r>
            <a:r>
              <a:rPr lang="en-US" altLang="zh-TW" sz="2600" b="1" dirty="0"/>
              <a:t>41</a:t>
            </a:r>
            <a:r>
              <a:rPr lang="zh-TW" altLang="en-US" sz="2600" b="1" dirty="0"/>
              <a:t>」；「趙」的</a:t>
            </a:r>
            <a:r>
              <a:rPr lang="en-US" altLang="zh-TW" sz="2600" b="1" dirty="0" err="1"/>
              <a:t>UTF</a:t>
            </a:r>
            <a:r>
              <a:rPr lang="en-US" altLang="zh-TW" sz="2600" b="1" dirty="0"/>
              <a:t>-16</a:t>
            </a:r>
            <a:r>
              <a:rPr lang="zh-TW" altLang="en-US" sz="2600" b="1" dirty="0"/>
              <a:t>為「</a:t>
            </a:r>
            <a:r>
              <a:rPr lang="en-US" altLang="zh-TW" sz="2600" b="1" dirty="0" err="1"/>
              <a:t>8D99</a:t>
            </a:r>
            <a:r>
              <a:rPr lang="zh-TW" altLang="en-US" sz="2600" b="1" dirty="0"/>
              <a:t>」，</a:t>
            </a:r>
            <a:r>
              <a:rPr lang="en-US" altLang="zh-TW" sz="2600" b="1" dirty="0" err="1"/>
              <a:t>UTF</a:t>
            </a:r>
            <a:r>
              <a:rPr lang="en-US" altLang="zh-TW" sz="2600" b="1" dirty="0"/>
              <a:t>-8</a:t>
            </a:r>
            <a:r>
              <a:rPr lang="zh-TW" altLang="en-US" sz="2600" b="1" dirty="0"/>
              <a:t>則為「</a:t>
            </a:r>
            <a:r>
              <a:rPr lang="en-US" altLang="zh-TW" sz="2600" b="1" dirty="0" err="1"/>
              <a:t>E8B699</a:t>
            </a:r>
            <a:r>
              <a:rPr lang="zh-TW" altLang="en-US" sz="2600" b="1" dirty="0" smtClean="0"/>
              <a:t>」。</a:t>
            </a:r>
            <a:endParaRPr lang="zh-TW" altLang="en-US" sz="2600" b="1" dirty="0"/>
          </a:p>
        </p:txBody>
      </p:sp>
    </p:spTree>
    <p:extLst>
      <p:ext uri="{BB962C8B-B14F-4D97-AF65-F5344CB8AC3E}">
        <p14:creationId xmlns:p14="http://schemas.microsoft.com/office/powerpoint/2010/main" val="1604284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06095" y="2256499"/>
            <a:ext cx="8351369" cy="355776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zh-TW" altLang="en-US" sz="2400" b="1" dirty="0"/>
              <a:t>關於</a:t>
            </a:r>
            <a:r>
              <a:rPr lang="zh-TW" altLang="en-US" sz="2400" b="1" dirty="0">
                <a:solidFill>
                  <a:srgbClr val="FF0000"/>
                </a:solidFill>
              </a:rPr>
              <a:t>資料容量的單位</a:t>
            </a:r>
            <a:r>
              <a:rPr lang="zh-TW" altLang="en-US" sz="2400" b="1" dirty="0" smtClean="0"/>
              <a:t>，常見</a:t>
            </a:r>
            <a:r>
              <a:rPr lang="zh-TW" altLang="en-US" sz="2400" b="1" dirty="0"/>
              <a:t>的有</a:t>
            </a:r>
            <a:r>
              <a:rPr lang="en-US" altLang="zh-TW" sz="2400" b="1" dirty="0">
                <a:solidFill>
                  <a:srgbClr val="FF0000"/>
                </a:solidFill>
              </a:rPr>
              <a:t>KB</a:t>
            </a:r>
            <a:r>
              <a:rPr lang="zh-TW" altLang="en-US" sz="2400" b="1" dirty="0">
                <a:solidFill>
                  <a:srgbClr val="FF0000"/>
                </a:solidFill>
              </a:rPr>
              <a:t>、</a:t>
            </a:r>
            <a:r>
              <a:rPr lang="en-US" altLang="zh-TW" sz="2400" b="1" dirty="0">
                <a:solidFill>
                  <a:srgbClr val="FF0000"/>
                </a:solidFill>
              </a:rPr>
              <a:t>MB</a:t>
            </a:r>
            <a:r>
              <a:rPr lang="zh-TW" altLang="en-US" sz="2400" b="1" dirty="0">
                <a:solidFill>
                  <a:srgbClr val="FF0000"/>
                </a:solidFill>
              </a:rPr>
              <a:t>、</a:t>
            </a:r>
            <a:r>
              <a:rPr lang="en-US" altLang="zh-TW" sz="2400" b="1" dirty="0">
                <a:solidFill>
                  <a:srgbClr val="FF0000"/>
                </a:solidFill>
              </a:rPr>
              <a:t>GB</a:t>
            </a:r>
            <a:r>
              <a:rPr lang="zh-TW" altLang="en-US" sz="2400" b="1" dirty="0"/>
              <a:t>及</a:t>
            </a:r>
            <a:r>
              <a:rPr lang="en-US" altLang="zh-TW" sz="2400" b="1" dirty="0">
                <a:solidFill>
                  <a:srgbClr val="FF0000"/>
                </a:solidFill>
              </a:rPr>
              <a:t>TB</a:t>
            </a:r>
            <a:r>
              <a:rPr lang="zh-TW" altLang="en-US" sz="2400" b="1" dirty="0"/>
              <a:t>四</a:t>
            </a:r>
            <a:r>
              <a:rPr lang="zh-TW" altLang="en-US" sz="2400" b="1" dirty="0" smtClean="0"/>
              <a:t>種。</a:t>
            </a:r>
            <a:endParaRPr lang="en-US" altLang="zh-TW" sz="2400" b="1" dirty="0" smtClean="0"/>
          </a:p>
          <a:p>
            <a:pPr>
              <a:lnSpc>
                <a:spcPct val="120000"/>
              </a:lnSpc>
            </a:pPr>
            <a:r>
              <a:rPr lang="zh-TW" altLang="en-US" sz="2400" b="1" dirty="0" smtClean="0">
                <a:solidFill>
                  <a:srgbClr val="00B050"/>
                </a:solidFill>
              </a:rPr>
              <a:t>「</a:t>
            </a:r>
            <a:r>
              <a:rPr lang="en-US" altLang="zh-TW" sz="2400" b="1" dirty="0">
                <a:solidFill>
                  <a:srgbClr val="00B050"/>
                </a:solidFill>
              </a:rPr>
              <a:t>B</a:t>
            </a:r>
            <a:r>
              <a:rPr lang="zh-TW" altLang="en-US" sz="2400" b="1" dirty="0">
                <a:solidFill>
                  <a:srgbClr val="00B050"/>
                </a:solidFill>
              </a:rPr>
              <a:t>」代表的是</a:t>
            </a:r>
            <a:r>
              <a:rPr lang="en-US" altLang="zh-TW" sz="2400" b="1" dirty="0" smtClean="0">
                <a:solidFill>
                  <a:srgbClr val="00B050"/>
                </a:solidFill>
              </a:rPr>
              <a:t>Byte</a:t>
            </a:r>
            <a:r>
              <a:rPr lang="en-US" altLang="zh-TW" sz="2400" b="1" dirty="0" smtClean="0"/>
              <a:t>(</a:t>
            </a:r>
            <a:r>
              <a:rPr lang="zh-TW" altLang="en-US" sz="2400" b="1" dirty="0" smtClean="0"/>
              <a:t>位元組</a:t>
            </a:r>
            <a:r>
              <a:rPr lang="en-US" altLang="zh-TW" sz="2400" b="1" dirty="0" smtClean="0"/>
              <a:t>)</a:t>
            </a:r>
            <a:r>
              <a:rPr lang="zh-TW" altLang="en-US" sz="2400" b="1" dirty="0" smtClean="0"/>
              <a:t>，</a:t>
            </a:r>
            <a:r>
              <a:rPr lang="zh-TW" altLang="en-US" sz="2400" b="1" dirty="0"/>
              <a:t>不是</a:t>
            </a:r>
            <a:r>
              <a:rPr lang="en-US" altLang="zh-TW" sz="2400" b="1" dirty="0" smtClean="0"/>
              <a:t>Bit(</a:t>
            </a:r>
            <a:r>
              <a:rPr lang="zh-TW" altLang="en-US" sz="2400" b="1" dirty="0" smtClean="0"/>
              <a:t>位元</a:t>
            </a:r>
            <a:r>
              <a:rPr lang="en-US" altLang="zh-TW" sz="2400" b="1" dirty="0" smtClean="0"/>
              <a:t>)</a:t>
            </a:r>
            <a:r>
              <a:rPr lang="zh-TW" altLang="en-US" sz="2400" b="1" dirty="0" smtClean="0"/>
              <a:t>。</a:t>
            </a:r>
            <a:endParaRPr lang="en-US" altLang="zh-TW" sz="2400" b="1" dirty="0" smtClean="0"/>
          </a:p>
          <a:p>
            <a:pPr>
              <a:lnSpc>
                <a:spcPct val="120000"/>
              </a:lnSpc>
            </a:pPr>
            <a:r>
              <a:rPr lang="zh-TW" altLang="en-US" sz="2400" b="1" dirty="0" smtClean="0"/>
              <a:t>「</a:t>
            </a:r>
            <a:r>
              <a:rPr lang="en-US" altLang="zh-TW" sz="2400" b="1" dirty="0"/>
              <a:t>K</a:t>
            </a:r>
            <a:r>
              <a:rPr lang="zh-TW" altLang="en-US" sz="2400" b="1" dirty="0"/>
              <a:t>」代表了</a:t>
            </a:r>
            <a:r>
              <a:rPr lang="en-US" altLang="zh-TW" sz="2400" b="1" dirty="0"/>
              <a:t>2</a:t>
            </a:r>
            <a:r>
              <a:rPr lang="en-US" altLang="zh-TW" sz="2400" b="1" baseline="30000" dirty="0"/>
              <a:t>10</a:t>
            </a:r>
            <a:r>
              <a:rPr lang="zh-TW" altLang="en-US" sz="2400" b="1" dirty="0" smtClean="0"/>
              <a:t>，為</a:t>
            </a:r>
            <a:r>
              <a:rPr lang="en-US" altLang="zh-TW" sz="2400" b="1" dirty="0"/>
              <a:t>1,024</a:t>
            </a:r>
            <a:r>
              <a:rPr lang="zh-TW" altLang="en-US" sz="2400" b="1" dirty="0"/>
              <a:t>，大約是一千左右</a:t>
            </a:r>
            <a:r>
              <a:rPr lang="zh-TW" altLang="en-US" sz="2400" b="1" dirty="0" smtClean="0"/>
              <a:t>。</a:t>
            </a:r>
            <a:endParaRPr lang="en-US" altLang="zh-TW" sz="2400" b="1" dirty="0" smtClean="0"/>
          </a:p>
          <a:p>
            <a:pPr>
              <a:lnSpc>
                <a:spcPct val="120000"/>
              </a:lnSpc>
            </a:pPr>
            <a:r>
              <a:rPr lang="zh-TW" altLang="en-US" sz="2400" b="1" dirty="0" smtClean="0"/>
              <a:t>「</a:t>
            </a:r>
            <a:r>
              <a:rPr lang="en-US" altLang="zh-TW" sz="2400" b="1" dirty="0"/>
              <a:t>M</a:t>
            </a:r>
            <a:r>
              <a:rPr lang="zh-TW" altLang="en-US" sz="2400" b="1" dirty="0"/>
              <a:t>」是</a:t>
            </a:r>
            <a:r>
              <a:rPr lang="en-US" altLang="zh-TW" sz="2400" b="1" dirty="0"/>
              <a:t>2</a:t>
            </a:r>
            <a:r>
              <a:rPr lang="en-US" altLang="zh-TW" sz="2400" b="1" baseline="30000" dirty="0"/>
              <a:t>20 </a:t>
            </a:r>
            <a:r>
              <a:rPr lang="en-US" altLang="zh-TW" sz="2400" b="1" dirty="0"/>
              <a:t>= 2</a:t>
            </a:r>
            <a:r>
              <a:rPr lang="en-US" altLang="zh-TW" sz="2400" b="1" baseline="30000" dirty="0"/>
              <a:t>10</a:t>
            </a:r>
            <a:r>
              <a:rPr lang="en-US" altLang="zh-TW" sz="2400" b="1" dirty="0"/>
              <a:t>×2</a:t>
            </a:r>
            <a:r>
              <a:rPr lang="en-US" altLang="zh-TW" sz="2400" b="1" baseline="30000" dirty="0"/>
              <a:t>10</a:t>
            </a:r>
            <a:r>
              <a:rPr lang="en-US" altLang="zh-TW" sz="2400" b="1" dirty="0"/>
              <a:t> = </a:t>
            </a:r>
            <a:r>
              <a:rPr lang="en-US" altLang="zh-TW" sz="2400" b="1" dirty="0" smtClean="0"/>
              <a:t>1,048,576</a:t>
            </a:r>
            <a:r>
              <a:rPr lang="zh-TW" altLang="en-US" sz="2400" b="1" dirty="0"/>
              <a:t>，大約是百萬</a:t>
            </a:r>
            <a:r>
              <a:rPr lang="zh-TW" altLang="en-US" sz="2400" b="1" dirty="0" smtClean="0"/>
              <a:t>左右。</a:t>
            </a:r>
            <a:endParaRPr lang="en-US" altLang="zh-TW" sz="2400" b="1" dirty="0" smtClean="0"/>
          </a:p>
          <a:p>
            <a:pPr>
              <a:lnSpc>
                <a:spcPct val="120000"/>
              </a:lnSpc>
            </a:pPr>
            <a:r>
              <a:rPr lang="zh-TW" altLang="en-US" sz="2400" b="1" dirty="0" smtClean="0"/>
              <a:t>對於</a:t>
            </a:r>
            <a:r>
              <a:rPr lang="en-US" altLang="zh-TW" sz="2400" b="1" dirty="0" err="1"/>
              <a:t>2</a:t>
            </a:r>
            <a:r>
              <a:rPr lang="en-US" altLang="zh-TW" sz="2400" b="1" baseline="30000" dirty="0" err="1"/>
              <a:t>x</a:t>
            </a:r>
            <a:r>
              <a:rPr lang="zh-TW" altLang="en-US" sz="2400" b="1" dirty="0"/>
              <a:t>的估算，我們常以</a:t>
            </a:r>
            <a:r>
              <a:rPr lang="en-US" altLang="zh-TW" sz="2400" b="1" dirty="0"/>
              <a:t>2</a:t>
            </a:r>
            <a:r>
              <a:rPr lang="en-US" altLang="zh-TW" sz="2400" b="1" baseline="30000" dirty="0"/>
              <a:t>10</a:t>
            </a:r>
            <a:r>
              <a:rPr lang="zh-TW" altLang="en-US" sz="2400" b="1" dirty="0"/>
              <a:t>為簡化的捷徑，因為它和</a:t>
            </a:r>
            <a:r>
              <a:rPr lang="en-US" altLang="zh-TW" sz="2400" b="1" dirty="0" smtClean="0"/>
              <a:t>10</a:t>
            </a:r>
            <a:r>
              <a:rPr lang="en-US" altLang="zh-TW" sz="2400" b="1" baseline="30000" dirty="0" smtClean="0"/>
              <a:t>3</a:t>
            </a:r>
            <a:r>
              <a:rPr lang="en-US" altLang="zh-TW" sz="2400" b="1" dirty="0" smtClean="0"/>
              <a:t>(</a:t>
            </a:r>
            <a:r>
              <a:rPr lang="zh-TW" altLang="en-US" sz="2400" b="1" dirty="0" smtClean="0"/>
              <a:t>也就是</a:t>
            </a:r>
            <a:r>
              <a:rPr lang="en-US" altLang="zh-TW" sz="2400" b="1" dirty="0" smtClean="0"/>
              <a:t>1000)</a:t>
            </a:r>
            <a:r>
              <a:rPr lang="zh-TW" altLang="en-US" sz="2400" b="1" dirty="0" smtClean="0"/>
              <a:t>非常</a:t>
            </a:r>
            <a:r>
              <a:rPr lang="zh-TW" altLang="en-US" sz="2400" b="1" dirty="0"/>
              <a:t>接近</a:t>
            </a:r>
            <a:r>
              <a:rPr lang="zh-TW" altLang="en-US" sz="2400" b="1" dirty="0" smtClean="0"/>
              <a:t>。</a:t>
            </a:r>
            <a:endParaRPr lang="zh-TW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9055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7062" y="2528900"/>
            <a:ext cx="78486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40656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2631</TotalTime>
  <Words>4378</Words>
  <Application>Microsoft Office PowerPoint</Application>
  <PresentationFormat>如螢幕大小 (4:3)</PresentationFormat>
  <Paragraphs>342</Paragraphs>
  <Slides>75</Slides>
  <Notes>0</Notes>
  <HiddenSlides>0</HiddenSlides>
  <MMClips>0</MMClips>
  <ScaleCrop>false</ScaleCrop>
  <HeadingPairs>
    <vt:vector size="4" baseType="variant">
      <vt:variant>
        <vt:lpstr>佈景主題</vt:lpstr>
      </vt:variant>
      <vt:variant>
        <vt:i4>1</vt:i4>
      </vt:variant>
      <vt:variant>
        <vt:lpstr>投影片標題</vt:lpstr>
      </vt:variant>
      <vt:variant>
        <vt:i4>75</vt:i4>
      </vt:variant>
    </vt:vector>
  </HeadingPairs>
  <TitlesOfParts>
    <vt:vector size="76" baseType="lpstr">
      <vt:lpstr>Office 佈景主題</vt:lpstr>
      <vt:lpstr>數位資料表示法</vt:lpstr>
      <vt:lpstr>到底數位是什麼呢？</vt:lpstr>
      <vt:lpstr>到底數位是什麼呢？</vt:lpstr>
      <vt:lpstr>到底數位是什麼呢？</vt:lpstr>
      <vt:lpstr>PowerPoint 簡報</vt:lpstr>
      <vt:lpstr>到底數位是什麼呢？</vt:lpstr>
      <vt:lpstr>到底數位是什麼呢？</vt:lpstr>
      <vt:lpstr>PowerPoint 簡報</vt:lpstr>
      <vt:lpstr>PowerPoint 簡報</vt:lpstr>
      <vt:lpstr>2-1 資料型態</vt:lpstr>
      <vt:lpstr>2-1 資料型態</vt:lpstr>
      <vt:lpstr>2-1 資料型態</vt:lpstr>
      <vt:lpstr>2-2 二進位表示法</vt:lpstr>
      <vt:lpstr>2-2 二進位表示法</vt:lpstr>
      <vt:lpstr>2-2 二進位表示法</vt:lpstr>
      <vt:lpstr>2-2 二進位表示法</vt:lpstr>
      <vt:lpstr>PowerPoint 簡報</vt:lpstr>
      <vt:lpstr>2-3 各種進位表示法的轉換</vt:lpstr>
      <vt:lpstr>十進位數與二進位數的互換</vt:lpstr>
      <vt:lpstr>PowerPoint 簡報</vt:lpstr>
      <vt:lpstr>PowerPoint 簡報</vt:lpstr>
      <vt:lpstr>PowerPoint 簡報</vt:lpstr>
      <vt:lpstr>PowerPoint 簡報</vt:lpstr>
      <vt:lpstr>二進位數與十六進位數的互換</vt:lpstr>
      <vt:lpstr>PowerPoint 簡報</vt:lpstr>
      <vt:lpstr>PowerPoint 簡報</vt:lpstr>
      <vt:lpstr>PowerPoint 簡報</vt:lpstr>
      <vt:lpstr>2-4 整數表示法</vt:lpstr>
      <vt:lpstr>無正負符號的整數</vt:lpstr>
      <vt:lpstr>帶正負符號大小表示法</vt:lpstr>
      <vt:lpstr>帶正負符號大小表示法</vt:lpstr>
      <vt:lpstr>PowerPoint 簡報</vt:lpstr>
      <vt:lpstr>補數表示法</vt:lpstr>
      <vt:lpstr>一補數表示法</vt:lpstr>
      <vt:lpstr>一補數表示法</vt:lpstr>
      <vt:lpstr>PowerPoint 簡報</vt:lpstr>
      <vt:lpstr>PowerPoint 簡報</vt:lpstr>
      <vt:lpstr>PowerPoint 簡報</vt:lpstr>
      <vt:lpstr>PowerPoint 簡報</vt:lpstr>
      <vt:lpstr>一補數表示法</vt:lpstr>
      <vt:lpstr>二補數表示法</vt:lpstr>
      <vt:lpstr>二補數表示法</vt:lpstr>
      <vt:lpstr>PowerPoint 簡報</vt:lpstr>
      <vt:lpstr>PowerPoint 簡報</vt:lpstr>
      <vt:lpstr>PowerPoint 簡報</vt:lpstr>
      <vt:lpstr>二補數表示法</vt:lpstr>
      <vt:lpstr>二補數的加法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二補數的加法</vt:lpstr>
      <vt:lpstr>二補數的加法</vt:lpstr>
      <vt:lpstr>二補數的加法</vt:lpstr>
      <vt:lpstr>二補數的加法</vt:lpstr>
      <vt:lpstr>2-5 浮點數表示法</vt:lpstr>
      <vt:lpstr>2-5 浮點數表示法</vt:lpstr>
      <vt:lpstr>2-5 浮點數表示法</vt:lpstr>
      <vt:lpstr>2-5 浮點數表示法</vt:lpstr>
      <vt:lpstr>單倍精準數</vt:lpstr>
      <vt:lpstr>PowerPoint 簡報</vt:lpstr>
      <vt:lpstr>PowerPoint 簡報</vt:lpstr>
      <vt:lpstr>PowerPoint 簡報</vt:lpstr>
      <vt:lpstr>PowerPoint 簡報</vt:lpstr>
      <vt:lpstr>單倍精準數所能表示的數字範圍</vt:lpstr>
      <vt:lpstr>2-6 ASCII及Unicode</vt:lpstr>
      <vt:lpstr>PowerPoint 簡報</vt:lpstr>
      <vt:lpstr>Unicode</vt:lpstr>
      <vt:lpstr>Unicode</vt:lpstr>
      <vt:lpstr>PowerPoint 簡報</vt:lpstr>
      <vt:lpstr>EBCDIC</vt:lpstr>
      <vt:lpstr>Big5 / GB</vt:lpstr>
      <vt:lpstr>PowerPoint 簡報</vt:lpstr>
    </vt:vector>
  </TitlesOfParts>
  <Company>FDZone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ox01ox01</dc:creator>
  <cp:lastModifiedBy>chwa</cp:lastModifiedBy>
  <cp:revision>161</cp:revision>
  <dcterms:created xsi:type="dcterms:W3CDTF">2015-04-21T01:58:17Z</dcterms:created>
  <dcterms:modified xsi:type="dcterms:W3CDTF">2020-03-11T08:53:22Z</dcterms:modified>
</cp:coreProperties>
</file>