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sldIdLst>
    <p:sldId id="256" r:id="rId2"/>
    <p:sldId id="258" r:id="rId3"/>
    <p:sldId id="259" r:id="rId4"/>
    <p:sldId id="260" r:id="rId5"/>
    <p:sldId id="347" r:id="rId6"/>
    <p:sldId id="261" r:id="rId7"/>
    <p:sldId id="348" r:id="rId8"/>
    <p:sldId id="262" r:id="rId9"/>
    <p:sldId id="264" r:id="rId10"/>
    <p:sldId id="265" r:id="rId11"/>
    <p:sldId id="349" r:id="rId12"/>
    <p:sldId id="324" r:id="rId13"/>
    <p:sldId id="267" r:id="rId14"/>
    <p:sldId id="350" r:id="rId15"/>
    <p:sldId id="268" r:id="rId16"/>
    <p:sldId id="351" r:id="rId17"/>
    <p:sldId id="325" r:id="rId18"/>
    <p:sldId id="269" r:id="rId19"/>
    <p:sldId id="344" r:id="rId20"/>
    <p:sldId id="326" r:id="rId21"/>
    <p:sldId id="352" r:id="rId22"/>
    <p:sldId id="270" r:id="rId23"/>
    <p:sldId id="353" r:id="rId24"/>
    <p:sldId id="354" r:id="rId25"/>
    <p:sldId id="271" r:id="rId26"/>
    <p:sldId id="272" r:id="rId27"/>
    <p:sldId id="273" r:id="rId28"/>
    <p:sldId id="327" r:id="rId29"/>
    <p:sldId id="274" r:id="rId30"/>
    <p:sldId id="275" r:id="rId31"/>
    <p:sldId id="328" r:id="rId32"/>
    <p:sldId id="355" r:id="rId33"/>
    <p:sldId id="276" r:id="rId34"/>
    <p:sldId id="329" r:id="rId35"/>
    <p:sldId id="277" r:id="rId36"/>
    <p:sldId id="330" r:id="rId37"/>
    <p:sldId id="278" r:id="rId38"/>
    <p:sldId id="357" r:id="rId39"/>
    <p:sldId id="356" r:id="rId40"/>
    <p:sldId id="358" r:id="rId41"/>
    <p:sldId id="331" r:id="rId42"/>
    <p:sldId id="280" r:id="rId43"/>
    <p:sldId id="281" r:id="rId44"/>
    <p:sldId id="359" r:id="rId45"/>
    <p:sldId id="282" r:id="rId46"/>
    <p:sldId id="283" r:id="rId47"/>
    <p:sldId id="284" r:id="rId48"/>
    <p:sldId id="285" r:id="rId49"/>
    <p:sldId id="286" r:id="rId50"/>
    <p:sldId id="288" r:id="rId51"/>
    <p:sldId id="345" r:id="rId52"/>
    <p:sldId id="332" r:id="rId53"/>
    <p:sldId id="342" r:id="rId54"/>
    <p:sldId id="289" r:id="rId55"/>
    <p:sldId id="360" r:id="rId56"/>
    <p:sldId id="291" r:id="rId57"/>
    <p:sldId id="292" r:id="rId58"/>
    <p:sldId id="293" r:id="rId59"/>
    <p:sldId id="361" r:id="rId60"/>
    <p:sldId id="333" r:id="rId61"/>
    <p:sldId id="294" r:id="rId62"/>
    <p:sldId id="362" r:id="rId63"/>
    <p:sldId id="334" r:id="rId64"/>
    <p:sldId id="346" r:id="rId65"/>
    <p:sldId id="295" r:id="rId66"/>
    <p:sldId id="296" r:id="rId67"/>
    <p:sldId id="298" r:id="rId68"/>
    <p:sldId id="335" r:id="rId69"/>
    <p:sldId id="299" r:id="rId70"/>
    <p:sldId id="336" r:id="rId71"/>
    <p:sldId id="297" r:id="rId72"/>
    <p:sldId id="300" r:id="rId73"/>
    <p:sldId id="301" r:id="rId74"/>
    <p:sldId id="363" r:id="rId75"/>
    <p:sldId id="322" r:id="rId76"/>
    <p:sldId id="302" r:id="rId77"/>
    <p:sldId id="303" r:id="rId78"/>
    <p:sldId id="364" r:id="rId79"/>
    <p:sldId id="304" r:id="rId80"/>
    <p:sldId id="365" r:id="rId81"/>
    <p:sldId id="305" r:id="rId82"/>
    <p:sldId id="306" r:id="rId83"/>
    <p:sldId id="367" r:id="rId84"/>
    <p:sldId id="307" r:id="rId85"/>
    <p:sldId id="368" r:id="rId86"/>
    <p:sldId id="308" r:id="rId87"/>
    <p:sldId id="309" r:id="rId88"/>
    <p:sldId id="310" r:id="rId89"/>
    <p:sldId id="337" r:id="rId90"/>
    <p:sldId id="312" r:id="rId91"/>
    <p:sldId id="313" r:id="rId92"/>
    <p:sldId id="338" r:id="rId93"/>
    <p:sldId id="315" r:id="rId94"/>
    <p:sldId id="316" r:id="rId95"/>
    <p:sldId id="369" r:id="rId96"/>
    <p:sldId id="339" r:id="rId97"/>
    <p:sldId id="317" r:id="rId98"/>
    <p:sldId id="318" r:id="rId99"/>
    <p:sldId id="323" r:id="rId100"/>
    <p:sldId id="370" r:id="rId101"/>
    <p:sldId id="340" r:id="rId102"/>
    <p:sldId id="320" r:id="rId103"/>
    <p:sldId id="371" r:id="rId104"/>
    <p:sldId id="341" r:id="rId105"/>
    <p:sldId id="343" r:id="rId106"/>
    <p:sldId id="372" r:id="rId10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CC66"/>
    <a:srgbClr val="9BBB59"/>
    <a:srgbClr val="F2F2F2"/>
    <a:srgbClr val="99B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9" autoAdjust="0"/>
    <p:restoredTop sz="92857" autoAdjust="0"/>
  </p:normalViewPr>
  <p:slideViewPr>
    <p:cSldViewPr snapToObjects="1">
      <p:cViewPr>
        <p:scale>
          <a:sx n="110" d="100"/>
          <a:sy n="110" d="100"/>
        </p:scale>
        <p:origin x="-1250" y="-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470555-30D9-433A-949C-96E7CD7A0A28}" type="doc">
      <dgm:prSet loTypeId="urn:microsoft.com/office/officeart/2005/8/layout/hierarchy4" loCatId="list" qsTypeId="urn:microsoft.com/office/officeart/2005/8/quickstyle/3d3" qsCatId="3D" csTypeId="urn:microsoft.com/office/officeart/2005/8/colors/colorful5" csCatId="colorful"/>
      <dgm:spPr/>
      <dgm:t>
        <a:bodyPr/>
        <a:lstStyle/>
        <a:p>
          <a:endParaRPr lang="zh-TW" altLang="en-US"/>
        </a:p>
      </dgm:t>
    </dgm:pt>
    <dgm:pt modelId="{3F7A4BBC-7895-45C6-8BE0-F91E75F90821}">
      <dgm:prSet custT="1"/>
      <dgm:spPr/>
      <dgm:t>
        <a:bodyPr/>
        <a:lstStyle/>
        <a:p>
          <a:pPr rtl="0"/>
          <a:r>
            <a:rPr 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前序法</a:t>
          </a:r>
          <a:r>
            <a:rPr 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(preorder)</a:t>
          </a:r>
          <a:endParaRPr lang="zh-TW" sz="2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89FDF7-342C-4146-BF9A-963F74ADBFA4}" type="parTrans" cxnId="{C10ECDE1-62BF-4142-85F9-2941C735C397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B20D205-DEEE-46F5-8314-D995A1E9C142}" type="sibTrans" cxnId="{C10ECDE1-62BF-4142-85F9-2941C735C397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2216521-3689-4352-A927-8CB5E69A9C35}">
      <dgm:prSet custT="1"/>
      <dgm:spPr/>
      <dgm:t>
        <a:bodyPr/>
        <a:lstStyle/>
        <a:p>
          <a:pPr rtl="0"/>
          <a:r>
            <a:rPr lang="en-US" sz="24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+*AB*CD</a:t>
          </a:r>
          <a:endParaRPr lang="zh-TW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A6762E-1DBE-4503-93EA-00EEE3E3EA32}" type="parTrans" cxnId="{C2CC8C3E-45E1-4C3D-802E-50700076AE6A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0CC12B-764E-4C13-843E-0F92376F7B7E}" type="sibTrans" cxnId="{C2CC8C3E-45E1-4C3D-802E-50700076AE6A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2F3D542-2FC2-4AFE-8E50-E2685174590A}">
      <dgm:prSet custT="1"/>
      <dgm:spPr/>
      <dgm:t>
        <a:bodyPr/>
        <a:lstStyle/>
        <a:p>
          <a:pPr rtl="0"/>
          <a:r>
            <a:rPr 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中序法</a:t>
          </a:r>
          <a:r>
            <a:rPr 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en-US" sz="2400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inorder</a:t>
          </a:r>
          <a:r>
            <a:rPr 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sz="2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E68AE8C-58F6-4B3C-952D-62DC38B5F116}" type="parTrans" cxnId="{58BFFDA8-2844-4521-A07B-DBDCEE3586DF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BFF6FC1-3ECF-4421-9B77-37C4BB0AFFAD}" type="sibTrans" cxnId="{58BFFDA8-2844-4521-A07B-DBDCEE3586DF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50E1366-7447-4C4D-AC4C-70A17AF7891C}">
      <dgm:prSet custT="1"/>
      <dgm:spPr/>
      <dgm:t>
        <a:bodyPr/>
        <a:lstStyle/>
        <a:p>
          <a:pPr rtl="0"/>
          <a:r>
            <a:rPr lang="en-US" sz="24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A*B+C*D</a:t>
          </a:r>
          <a:endParaRPr lang="zh-TW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8F435A2-5592-498A-8F00-16267B1FD969}" type="parTrans" cxnId="{BF5B432E-249E-4D99-8C2A-7E8A13A0EFDB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141815-9A09-48D8-9954-1CFB76A8CE59}" type="sibTrans" cxnId="{BF5B432E-249E-4D99-8C2A-7E8A13A0EFDB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184C4B4-F689-4EE6-BD92-541F3F2D531D}">
      <dgm:prSet custT="1"/>
      <dgm:spPr/>
      <dgm:t>
        <a:bodyPr/>
        <a:lstStyle/>
        <a:p>
          <a:pPr rtl="0"/>
          <a:r>
            <a:rPr 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後序法</a:t>
          </a:r>
          <a:r>
            <a:rPr 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en-US" sz="2400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postorder</a:t>
          </a:r>
          <a:r>
            <a:rPr 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sz="2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100EE03-B02C-41B2-B82D-21561146D947}" type="parTrans" cxnId="{34CF22F0-B254-4428-81BA-547DEB24A778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BFAEB51-5CF1-4CB9-A36B-F94DB1C28A6C}" type="sibTrans" cxnId="{34CF22F0-B254-4428-81BA-547DEB24A778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DB3B97-B7A6-4C5A-8BB3-7C143515DA97}">
      <dgm:prSet custT="1"/>
      <dgm:spPr/>
      <dgm:t>
        <a:bodyPr/>
        <a:lstStyle/>
        <a:p>
          <a:pPr rtl="0"/>
          <a:r>
            <a:rPr lang="en-US" sz="24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AB*CD*+</a:t>
          </a:r>
          <a:endParaRPr lang="zh-TW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260062-2020-4C61-A8FD-9F020E527F47}" type="parTrans" cxnId="{B2CD2B62-F155-4BE8-AD56-F09C389877EA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5F48AA2-8ABD-463F-9ED2-DB4AFC6C4040}" type="sibTrans" cxnId="{B2CD2B62-F155-4BE8-AD56-F09C389877EA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54EE2D3-0DA0-42E3-98DB-48F00B11A82F}" type="pres">
      <dgm:prSet presAssocID="{6B470555-30D9-433A-949C-96E7CD7A0A2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569548B-F86E-4354-AC1B-B68C7C0DE387}" type="pres">
      <dgm:prSet presAssocID="{3F7A4BBC-7895-45C6-8BE0-F91E75F90821}" presName="vertOne" presStyleCnt="0"/>
      <dgm:spPr/>
      <dgm:t>
        <a:bodyPr/>
        <a:lstStyle/>
        <a:p>
          <a:endParaRPr lang="zh-TW" altLang="en-US"/>
        </a:p>
      </dgm:t>
    </dgm:pt>
    <dgm:pt modelId="{547FAAD8-FAFC-4613-A4BE-5A5666369965}" type="pres">
      <dgm:prSet presAssocID="{3F7A4BBC-7895-45C6-8BE0-F91E75F90821}" presName="txOn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EC9E0EE-719F-4ACF-9F66-35246DBC8F55}" type="pres">
      <dgm:prSet presAssocID="{3F7A4BBC-7895-45C6-8BE0-F91E75F90821}" presName="parTransOne" presStyleCnt="0"/>
      <dgm:spPr/>
      <dgm:t>
        <a:bodyPr/>
        <a:lstStyle/>
        <a:p>
          <a:endParaRPr lang="zh-TW" altLang="en-US"/>
        </a:p>
      </dgm:t>
    </dgm:pt>
    <dgm:pt modelId="{681A65D1-6DE4-4AEE-950B-753785E8F450}" type="pres">
      <dgm:prSet presAssocID="{3F7A4BBC-7895-45C6-8BE0-F91E75F90821}" presName="horzOne" presStyleCnt="0"/>
      <dgm:spPr/>
      <dgm:t>
        <a:bodyPr/>
        <a:lstStyle/>
        <a:p>
          <a:endParaRPr lang="zh-TW" altLang="en-US"/>
        </a:p>
      </dgm:t>
    </dgm:pt>
    <dgm:pt modelId="{397F8750-46A7-4204-9F74-082D3A130299}" type="pres">
      <dgm:prSet presAssocID="{A2216521-3689-4352-A927-8CB5E69A9C35}" presName="vertTwo" presStyleCnt="0"/>
      <dgm:spPr/>
      <dgm:t>
        <a:bodyPr/>
        <a:lstStyle/>
        <a:p>
          <a:endParaRPr lang="zh-TW" altLang="en-US"/>
        </a:p>
      </dgm:t>
    </dgm:pt>
    <dgm:pt modelId="{38883DA3-32C4-4ED7-A906-1789FC2BE51B}" type="pres">
      <dgm:prSet presAssocID="{A2216521-3689-4352-A927-8CB5E69A9C35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C7B99E4-A5AF-45D8-B1E7-A6DFF81F2B7A}" type="pres">
      <dgm:prSet presAssocID="{A2216521-3689-4352-A927-8CB5E69A9C35}" presName="horzTwo" presStyleCnt="0"/>
      <dgm:spPr/>
      <dgm:t>
        <a:bodyPr/>
        <a:lstStyle/>
        <a:p>
          <a:endParaRPr lang="zh-TW" altLang="en-US"/>
        </a:p>
      </dgm:t>
    </dgm:pt>
    <dgm:pt modelId="{4DD60CBB-9A88-4D89-B354-2AE06113C2C3}" type="pres">
      <dgm:prSet presAssocID="{DB20D205-DEEE-46F5-8314-D995A1E9C142}" presName="sibSpaceOne" presStyleCnt="0"/>
      <dgm:spPr/>
      <dgm:t>
        <a:bodyPr/>
        <a:lstStyle/>
        <a:p>
          <a:endParaRPr lang="zh-TW" altLang="en-US"/>
        </a:p>
      </dgm:t>
    </dgm:pt>
    <dgm:pt modelId="{8659CCB3-C41D-4D43-9967-7784F908FC0A}" type="pres">
      <dgm:prSet presAssocID="{32F3D542-2FC2-4AFE-8E50-E2685174590A}" presName="vertOne" presStyleCnt="0"/>
      <dgm:spPr/>
      <dgm:t>
        <a:bodyPr/>
        <a:lstStyle/>
        <a:p>
          <a:endParaRPr lang="zh-TW" altLang="en-US"/>
        </a:p>
      </dgm:t>
    </dgm:pt>
    <dgm:pt modelId="{6A7D3B0E-5E79-4492-A03F-79EC8587720D}" type="pres">
      <dgm:prSet presAssocID="{32F3D542-2FC2-4AFE-8E50-E2685174590A}" presName="txOn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46AFF2F-CE9D-4F95-A9ED-D18356D0DCD3}" type="pres">
      <dgm:prSet presAssocID="{32F3D542-2FC2-4AFE-8E50-E2685174590A}" presName="parTransOne" presStyleCnt="0"/>
      <dgm:spPr/>
      <dgm:t>
        <a:bodyPr/>
        <a:lstStyle/>
        <a:p>
          <a:endParaRPr lang="zh-TW" altLang="en-US"/>
        </a:p>
      </dgm:t>
    </dgm:pt>
    <dgm:pt modelId="{51E9D411-408E-49AE-87A1-AF2897BC3883}" type="pres">
      <dgm:prSet presAssocID="{32F3D542-2FC2-4AFE-8E50-E2685174590A}" presName="horzOne" presStyleCnt="0"/>
      <dgm:spPr/>
      <dgm:t>
        <a:bodyPr/>
        <a:lstStyle/>
        <a:p>
          <a:endParaRPr lang="zh-TW" altLang="en-US"/>
        </a:p>
      </dgm:t>
    </dgm:pt>
    <dgm:pt modelId="{2C2042A9-1215-4480-9AAF-F5B086AC292E}" type="pres">
      <dgm:prSet presAssocID="{A50E1366-7447-4C4D-AC4C-70A17AF7891C}" presName="vertTwo" presStyleCnt="0"/>
      <dgm:spPr/>
      <dgm:t>
        <a:bodyPr/>
        <a:lstStyle/>
        <a:p>
          <a:endParaRPr lang="zh-TW" altLang="en-US"/>
        </a:p>
      </dgm:t>
    </dgm:pt>
    <dgm:pt modelId="{716CBBD1-D2C2-4FAC-AB61-F9A1CEE28AF4}" type="pres">
      <dgm:prSet presAssocID="{A50E1366-7447-4C4D-AC4C-70A17AF7891C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A5CE8E-F17F-4194-8800-9FEA5AE253AB}" type="pres">
      <dgm:prSet presAssocID="{A50E1366-7447-4C4D-AC4C-70A17AF7891C}" presName="horzTwo" presStyleCnt="0"/>
      <dgm:spPr/>
      <dgm:t>
        <a:bodyPr/>
        <a:lstStyle/>
        <a:p>
          <a:endParaRPr lang="zh-TW" altLang="en-US"/>
        </a:p>
      </dgm:t>
    </dgm:pt>
    <dgm:pt modelId="{AF601FD7-0A14-4A8D-887B-9E5DE404794A}" type="pres">
      <dgm:prSet presAssocID="{3BFF6FC1-3ECF-4421-9B77-37C4BB0AFFAD}" presName="sibSpaceOne" presStyleCnt="0"/>
      <dgm:spPr/>
      <dgm:t>
        <a:bodyPr/>
        <a:lstStyle/>
        <a:p>
          <a:endParaRPr lang="zh-TW" altLang="en-US"/>
        </a:p>
      </dgm:t>
    </dgm:pt>
    <dgm:pt modelId="{D971AB50-E694-4666-9584-198961D72E16}" type="pres">
      <dgm:prSet presAssocID="{D184C4B4-F689-4EE6-BD92-541F3F2D531D}" presName="vertOne" presStyleCnt="0"/>
      <dgm:spPr/>
      <dgm:t>
        <a:bodyPr/>
        <a:lstStyle/>
        <a:p>
          <a:endParaRPr lang="zh-TW" altLang="en-US"/>
        </a:p>
      </dgm:t>
    </dgm:pt>
    <dgm:pt modelId="{66CA22BB-8E57-4A66-A84D-D361F627A364}" type="pres">
      <dgm:prSet presAssocID="{D184C4B4-F689-4EE6-BD92-541F3F2D531D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E1AD318-49A1-4F35-872B-26E2B3D475F9}" type="pres">
      <dgm:prSet presAssocID="{D184C4B4-F689-4EE6-BD92-541F3F2D531D}" presName="parTransOne" presStyleCnt="0"/>
      <dgm:spPr/>
      <dgm:t>
        <a:bodyPr/>
        <a:lstStyle/>
        <a:p>
          <a:endParaRPr lang="zh-TW" altLang="en-US"/>
        </a:p>
      </dgm:t>
    </dgm:pt>
    <dgm:pt modelId="{5608D1D1-3A21-422D-BDE6-6200BB9810CF}" type="pres">
      <dgm:prSet presAssocID="{D184C4B4-F689-4EE6-BD92-541F3F2D531D}" presName="horzOne" presStyleCnt="0"/>
      <dgm:spPr/>
      <dgm:t>
        <a:bodyPr/>
        <a:lstStyle/>
        <a:p>
          <a:endParaRPr lang="zh-TW" altLang="en-US"/>
        </a:p>
      </dgm:t>
    </dgm:pt>
    <dgm:pt modelId="{EFFCC1AB-1A6D-4CE5-8DA2-6814C2134895}" type="pres">
      <dgm:prSet presAssocID="{35DB3B97-B7A6-4C5A-8BB3-7C143515DA97}" presName="vertTwo" presStyleCnt="0"/>
      <dgm:spPr/>
      <dgm:t>
        <a:bodyPr/>
        <a:lstStyle/>
        <a:p>
          <a:endParaRPr lang="zh-TW" altLang="en-US"/>
        </a:p>
      </dgm:t>
    </dgm:pt>
    <dgm:pt modelId="{93A01245-F1A6-4B94-AE03-EA67FAF82D0E}" type="pres">
      <dgm:prSet presAssocID="{35DB3B97-B7A6-4C5A-8BB3-7C143515DA97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5F83A16-CD41-4991-B3C4-E0D4731BE5FB}" type="pres">
      <dgm:prSet presAssocID="{35DB3B97-B7A6-4C5A-8BB3-7C143515DA97}" presName="horzTwo" presStyleCnt="0"/>
      <dgm:spPr/>
      <dgm:t>
        <a:bodyPr/>
        <a:lstStyle/>
        <a:p>
          <a:endParaRPr lang="zh-TW" altLang="en-US"/>
        </a:p>
      </dgm:t>
    </dgm:pt>
  </dgm:ptLst>
  <dgm:cxnLst>
    <dgm:cxn modelId="{C10ECDE1-62BF-4142-85F9-2941C735C397}" srcId="{6B470555-30D9-433A-949C-96E7CD7A0A28}" destId="{3F7A4BBC-7895-45C6-8BE0-F91E75F90821}" srcOrd="0" destOrd="0" parTransId="{AC89FDF7-342C-4146-BF9A-963F74ADBFA4}" sibTransId="{DB20D205-DEEE-46F5-8314-D995A1E9C142}"/>
    <dgm:cxn modelId="{D35C875B-631A-446F-9E42-30AE6FF382D7}" type="presOf" srcId="{A2216521-3689-4352-A927-8CB5E69A9C35}" destId="{38883DA3-32C4-4ED7-A906-1789FC2BE51B}" srcOrd="0" destOrd="0" presId="urn:microsoft.com/office/officeart/2005/8/layout/hierarchy4"/>
    <dgm:cxn modelId="{B2CD2B62-F155-4BE8-AD56-F09C389877EA}" srcId="{D184C4B4-F689-4EE6-BD92-541F3F2D531D}" destId="{35DB3B97-B7A6-4C5A-8BB3-7C143515DA97}" srcOrd="0" destOrd="0" parTransId="{E6260062-2020-4C61-A8FD-9F020E527F47}" sibTransId="{15F48AA2-8ABD-463F-9ED2-DB4AFC6C4040}"/>
    <dgm:cxn modelId="{08ED9447-A95F-4F97-ADFD-FCED31F1AA23}" type="presOf" srcId="{6B470555-30D9-433A-949C-96E7CD7A0A28}" destId="{E54EE2D3-0DA0-42E3-98DB-48F00B11A82F}" srcOrd="0" destOrd="0" presId="urn:microsoft.com/office/officeart/2005/8/layout/hierarchy4"/>
    <dgm:cxn modelId="{F703ADB6-667A-4494-9E22-1A5451F81158}" type="presOf" srcId="{32F3D542-2FC2-4AFE-8E50-E2685174590A}" destId="{6A7D3B0E-5E79-4492-A03F-79EC8587720D}" srcOrd="0" destOrd="0" presId="urn:microsoft.com/office/officeart/2005/8/layout/hierarchy4"/>
    <dgm:cxn modelId="{58BFFDA8-2844-4521-A07B-DBDCEE3586DF}" srcId="{6B470555-30D9-433A-949C-96E7CD7A0A28}" destId="{32F3D542-2FC2-4AFE-8E50-E2685174590A}" srcOrd="1" destOrd="0" parTransId="{7E68AE8C-58F6-4B3C-952D-62DC38B5F116}" sibTransId="{3BFF6FC1-3ECF-4421-9B77-37C4BB0AFFAD}"/>
    <dgm:cxn modelId="{4D6787EF-DF47-40D8-868C-420BB5CBE5A8}" type="presOf" srcId="{D184C4B4-F689-4EE6-BD92-541F3F2D531D}" destId="{66CA22BB-8E57-4A66-A84D-D361F627A364}" srcOrd="0" destOrd="0" presId="urn:microsoft.com/office/officeart/2005/8/layout/hierarchy4"/>
    <dgm:cxn modelId="{4B80EAEB-10FF-47B1-BCB6-90F55341FA69}" type="presOf" srcId="{35DB3B97-B7A6-4C5A-8BB3-7C143515DA97}" destId="{93A01245-F1A6-4B94-AE03-EA67FAF82D0E}" srcOrd="0" destOrd="0" presId="urn:microsoft.com/office/officeart/2005/8/layout/hierarchy4"/>
    <dgm:cxn modelId="{34CF22F0-B254-4428-81BA-547DEB24A778}" srcId="{6B470555-30D9-433A-949C-96E7CD7A0A28}" destId="{D184C4B4-F689-4EE6-BD92-541F3F2D531D}" srcOrd="2" destOrd="0" parTransId="{F100EE03-B02C-41B2-B82D-21561146D947}" sibTransId="{EBFAEB51-5CF1-4CB9-A36B-F94DB1C28A6C}"/>
    <dgm:cxn modelId="{7F61AC36-F510-4D89-9C33-3F5D3F7ECB57}" type="presOf" srcId="{A50E1366-7447-4C4D-AC4C-70A17AF7891C}" destId="{716CBBD1-D2C2-4FAC-AB61-F9A1CEE28AF4}" srcOrd="0" destOrd="0" presId="urn:microsoft.com/office/officeart/2005/8/layout/hierarchy4"/>
    <dgm:cxn modelId="{C2CC8C3E-45E1-4C3D-802E-50700076AE6A}" srcId="{3F7A4BBC-7895-45C6-8BE0-F91E75F90821}" destId="{A2216521-3689-4352-A927-8CB5E69A9C35}" srcOrd="0" destOrd="0" parTransId="{46A6762E-1DBE-4503-93EA-00EEE3E3EA32}" sibTransId="{1E0CC12B-764E-4C13-843E-0F92376F7B7E}"/>
    <dgm:cxn modelId="{DED133D9-9FB1-4AF9-AC8F-195113C3E5D6}" type="presOf" srcId="{3F7A4BBC-7895-45C6-8BE0-F91E75F90821}" destId="{547FAAD8-FAFC-4613-A4BE-5A5666369965}" srcOrd="0" destOrd="0" presId="urn:microsoft.com/office/officeart/2005/8/layout/hierarchy4"/>
    <dgm:cxn modelId="{BF5B432E-249E-4D99-8C2A-7E8A13A0EFDB}" srcId="{32F3D542-2FC2-4AFE-8E50-E2685174590A}" destId="{A50E1366-7447-4C4D-AC4C-70A17AF7891C}" srcOrd="0" destOrd="0" parTransId="{18F435A2-5592-498A-8F00-16267B1FD969}" sibTransId="{C8141815-9A09-48D8-9954-1CFB76A8CE59}"/>
    <dgm:cxn modelId="{08A8D510-C776-4BA3-8E82-504EECCCE8EB}" type="presParOf" srcId="{E54EE2D3-0DA0-42E3-98DB-48F00B11A82F}" destId="{A569548B-F86E-4354-AC1B-B68C7C0DE387}" srcOrd="0" destOrd="0" presId="urn:microsoft.com/office/officeart/2005/8/layout/hierarchy4"/>
    <dgm:cxn modelId="{F37B849F-817B-4805-B6BC-700576623420}" type="presParOf" srcId="{A569548B-F86E-4354-AC1B-B68C7C0DE387}" destId="{547FAAD8-FAFC-4613-A4BE-5A5666369965}" srcOrd="0" destOrd="0" presId="urn:microsoft.com/office/officeart/2005/8/layout/hierarchy4"/>
    <dgm:cxn modelId="{2C57F58F-E9FE-408E-A12D-2F24821E39D5}" type="presParOf" srcId="{A569548B-F86E-4354-AC1B-B68C7C0DE387}" destId="{8EC9E0EE-719F-4ACF-9F66-35246DBC8F55}" srcOrd="1" destOrd="0" presId="urn:microsoft.com/office/officeart/2005/8/layout/hierarchy4"/>
    <dgm:cxn modelId="{42A19533-222E-4B3F-A75B-2D69D595248E}" type="presParOf" srcId="{A569548B-F86E-4354-AC1B-B68C7C0DE387}" destId="{681A65D1-6DE4-4AEE-950B-753785E8F450}" srcOrd="2" destOrd="0" presId="urn:microsoft.com/office/officeart/2005/8/layout/hierarchy4"/>
    <dgm:cxn modelId="{0A317AFC-C48F-4B2E-BF36-8A4935CA4673}" type="presParOf" srcId="{681A65D1-6DE4-4AEE-950B-753785E8F450}" destId="{397F8750-46A7-4204-9F74-082D3A130299}" srcOrd="0" destOrd="0" presId="urn:microsoft.com/office/officeart/2005/8/layout/hierarchy4"/>
    <dgm:cxn modelId="{8166AED1-75C2-481B-A945-9E2B0D7DFD6B}" type="presParOf" srcId="{397F8750-46A7-4204-9F74-082D3A130299}" destId="{38883DA3-32C4-4ED7-A906-1789FC2BE51B}" srcOrd="0" destOrd="0" presId="urn:microsoft.com/office/officeart/2005/8/layout/hierarchy4"/>
    <dgm:cxn modelId="{0A3C7968-154E-4583-B43C-F09BD76D3970}" type="presParOf" srcId="{397F8750-46A7-4204-9F74-082D3A130299}" destId="{4C7B99E4-A5AF-45D8-B1E7-A6DFF81F2B7A}" srcOrd="1" destOrd="0" presId="urn:microsoft.com/office/officeart/2005/8/layout/hierarchy4"/>
    <dgm:cxn modelId="{6132E735-1F88-46FF-AF4C-9762C9F2C246}" type="presParOf" srcId="{E54EE2D3-0DA0-42E3-98DB-48F00B11A82F}" destId="{4DD60CBB-9A88-4D89-B354-2AE06113C2C3}" srcOrd="1" destOrd="0" presId="urn:microsoft.com/office/officeart/2005/8/layout/hierarchy4"/>
    <dgm:cxn modelId="{F9E46779-CC6D-4202-BF66-5258E98EF6F6}" type="presParOf" srcId="{E54EE2D3-0DA0-42E3-98DB-48F00B11A82F}" destId="{8659CCB3-C41D-4D43-9967-7784F908FC0A}" srcOrd="2" destOrd="0" presId="urn:microsoft.com/office/officeart/2005/8/layout/hierarchy4"/>
    <dgm:cxn modelId="{A3622F45-85C8-44CF-912A-6A2DA069C9B4}" type="presParOf" srcId="{8659CCB3-C41D-4D43-9967-7784F908FC0A}" destId="{6A7D3B0E-5E79-4492-A03F-79EC8587720D}" srcOrd="0" destOrd="0" presId="urn:microsoft.com/office/officeart/2005/8/layout/hierarchy4"/>
    <dgm:cxn modelId="{A5971940-685A-49DC-AEA5-96033B457637}" type="presParOf" srcId="{8659CCB3-C41D-4D43-9967-7784F908FC0A}" destId="{F46AFF2F-CE9D-4F95-A9ED-D18356D0DCD3}" srcOrd="1" destOrd="0" presId="urn:microsoft.com/office/officeart/2005/8/layout/hierarchy4"/>
    <dgm:cxn modelId="{AAD1BB00-B1CF-487F-99F1-7C156BD89101}" type="presParOf" srcId="{8659CCB3-C41D-4D43-9967-7784F908FC0A}" destId="{51E9D411-408E-49AE-87A1-AF2897BC3883}" srcOrd="2" destOrd="0" presId="urn:microsoft.com/office/officeart/2005/8/layout/hierarchy4"/>
    <dgm:cxn modelId="{4A2D9A23-BEF2-4464-A4E2-3315C945AC65}" type="presParOf" srcId="{51E9D411-408E-49AE-87A1-AF2897BC3883}" destId="{2C2042A9-1215-4480-9AAF-F5B086AC292E}" srcOrd="0" destOrd="0" presId="urn:microsoft.com/office/officeart/2005/8/layout/hierarchy4"/>
    <dgm:cxn modelId="{5916234D-50DA-4DDF-87FC-F4926B62B23F}" type="presParOf" srcId="{2C2042A9-1215-4480-9AAF-F5B086AC292E}" destId="{716CBBD1-D2C2-4FAC-AB61-F9A1CEE28AF4}" srcOrd="0" destOrd="0" presId="urn:microsoft.com/office/officeart/2005/8/layout/hierarchy4"/>
    <dgm:cxn modelId="{D7C8D6DF-9D3A-4431-85C7-6255B59A2CF0}" type="presParOf" srcId="{2C2042A9-1215-4480-9AAF-F5B086AC292E}" destId="{ACA5CE8E-F17F-4194-8800-9FEA5AE253AB}" srcOrd="1" destOrd="0" presId="urn:microsoft.com/office/officeart/2005/8/layout/hierarchy4"/>
    <dgm:cxn modelId="{BB2B62BA-610E-4B89-9EEB-CAF14AAE4AA5}" type="presParOf" srcId="{E54EE2D3-0DA0-42E3-98DB-48F00B11A82F}" destId="{AF601FD7-0A14-4A8D-887B-9E5DE404794A}" srcOrd="3" destOrd="0" presId="urn:microsoft.com/office/officeart/2005/8/layout/hierarchy4"/>
    <dgm:cxn modelId="{63368B58-0C06-4184-B111-30374701759D}" type="presParOf" srcId="{E54EE2D3-0DA0-42E3-98DB-48F00B11A82F}" destId="{D971AB50-E694-4666-9584-198961D72E16}" srcOrd="4" destOrd="0" presId="urn:microsoft.com/office/officeart/2005/8/layout/hierarchy4"/>
    <dgm:cxn modelId="{CEAE3C19-F8BB-4E0E-9976-0F80FEE0BCE3}" type="presParOf" srcId="{D971AB50-E694-4666-9584-198961D72E16}" destId="{66CA22BB-8E57-4A66-A84D-D361F627A364}" srcOrd="0" destOrd="0" presId="urn:microsoft.com/office/officeart/2005/8/layout/hierarchy4"/>
    <dgm:cxn modelId="{44321542-72A2-4B86-BBB3-2A614B5E02D7}" type="presParOf" srcId="{D971AB50-E694-4666-9584-198961D72E16}" destId="{3E1AD318-49A1-4F35-872B-26E2B3D475F9}" srcOrd="1" destOrd="0" presId="urn:microsoft.com/office/officeart/2005/8/layout/hierarchy4"/>
    <dgm:cxn modelId="{47D67CE6-112E-4784-B27F-865537BC0308}" type="presParOf" srcId="{D971AB50-E694-4666-9584-198961D72E16}" destId="{5608D1D1-3A21-422D-BDE6-6200BB9810CF}" srcOrd="2" destOrd="0" presId="urn:microsoft.com/office/officeart/2005/8/layout/hierarchy4"/>
    <dgm:cxn modelId="{6474DAA9-710B-4FAA-AE80-CB18968F9E09}" type="presParOf" srcId="{5608D1D1-3A21-422D-BDE6-6200BB9810CF}" destId="{EFFCC1AB-1A6D-4CE5-8DA2-6814C2134895}" srcOrd="0" destOrd="0" presId="urn:microsoft.com/office/officeart/2005/8/layout/hierarchy4"/>
    <dgm:cxn modelId="{5615671C-A17C-440A-B024-AA31CF075B6B}" type="presParOf" srcId="{EFFCC1AB-1A6D-4CE5-8DA2-6814C2134895}" destId="{93A01245-F1A6-4B94-AE03-EA67FAF82D0E}" srcOrd="0" destOrd="0" presId="urn:microsoft.com/office/officeart/2005/8/layout/hierarchy4"/>
    <dgm:cxn modelId="{08201B2F-5B93-493A-8D7A-C45E2B49F6EA}" type="presParOf" srcId="{EFFCC1AB-1A6D-4CE5-8DA2-6814C2134895}" destId="{C5F83A16-CD41-4991-B3C4-E0D4731BE5F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FAAD8-FAFC-4613-A4BE-5A5666369965}">
      <dsp:nvSpPr>
        <dsp:cNvPr id="0" name=""/>
        <dsp:cNvSpPr/>
      </dsp:nvSpPr>
      <dsp:spPr>
        <a:xfrm>
          <a:off x="5565" y="500"/>
          <a:ext cx="2250288" cy="8027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前序法</a:t>
          </a:r>
          <a:r>
            <a:rPr 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(preorder)</a:t>
          </a:r>
          <a:endParaRPr lang="zh-TW" sz="2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078" y="24013"/>
        <a:ext cx="2203262" cy="755770"/>
      </dsp:txXfrm>
    </dsp:sp>
    <dsp:sp modelId="{38883DA3-32C4-4ED7-A906-1789FC2BE51B}">
      <dsp:nvSpPr>
        <dsp:cNvPr id="0" name=""/>
        <dsp:cNvSpPr/>
      </dsp:nvSpPr>
      <dsp:spPr>
        <a:xfrm>
          <a:off x="5565" y="991601"/>
          <a:ext cx="2250288" cy="8027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+*AB*CD</a:t>
          </a:r>
          <a:endParaRPr lang="zh-TW" sz="24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078" y="1015114"/>
        <a:ext cx="2203262" cy="755770"/>
      </dsp:txXfrm>
    </dsp:sp>
    <dsp:sp modelId="{6A7D3B0E-5E79-4492-A03F-79EC8587720D}">
      <dsp:nvSpPr>
        <dsp:cNvPr id="0" name=""/>
        <dsp:cNvSpPr/>
      </dsp:nvSpPr>
      <dsp:spPr>
        <a:xfrm>
          <a:off x="2633902" y="500"/>
          <a:ext cx="2250288" cy="8027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中序法</a:t>
          </a:r>
          <a:r>
            <a:rPr 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en-US" sz="24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inorder</a:t>
          </a:r>
          <a:r>
            <a:rPr 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sz="2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657415" y="24013"/>
        <a:ext cx="2203262" cy="755770"/>
      </dsp:txXfrm>
    </dsp:sp>
    <dsp:sp modelId="{716CBBD1-D2C2-4FAC-AB61-F9A1CEE28AF4}">
      <dsp:nvSpPr>
        <dsp:cNvPr id="0" name=""/>
        <dsp:cNvSpPr/>
      </dsp:nvSpPr>
      <dsp:spPr>
        <a:xfrm>
          <a:off x="2633902" y="991601"/>
          <a:ext cx="2250288" cy="8027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A*B+C*D</a:t>
          </a:r>
          <a:endParaRPr lang="zh-TW" sz="24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657415" y="1015114"/>
        <a:ext cx="2203262" cy="755770"/>
      </dsp:txXfrm>
    </dsp:sp>
    <dsp:sp modelId="{66CA22BB-8E57-4A66-A84D-D361F627A364}">
      <dsp:nvSpPr>
        <dsp:cNvPr id="0" name=""/>
        <dsp:cNvSpPr/>
      </dsp:nvSpPr>
      <dsp:spPr>
        <a:xfrm>
          <a:off x="5262239" y="500"/>
          <a:ext cx="2250288" cy="8027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後序法</a:t>
          </a:r>
          <a:r>
            <a:rPr 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en-US" sz="24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postorder</a:t>
          </a:r>
          <a:r>
            <a:rPr 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sz="2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285752" y="24013"/>
        <a:ext cx="2203262" cy="755770"/>
      </dsp:txXfrm>
    </dsp:sp>
    <dsp:sp modelId="{93A01245-F1A6-4B94-AE03-EA67FAF82D0E}">
      <dsp:nvSpPr>
        <dsp:cNvPr id="0" name=""/>
        <dsp:cNvSpPr/>
      </dsp:nvSpPr>
      <dsp:spPr>
        <a:xfrm>
          <a:off x="5262239" y="991601"/>
          <a:ext cx="2250288" cy="8027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AB*CD*+</a:t>
          </a:r>
          <a:endParaRPr lang="zh-TW" sz="24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285752" y="1015114"/>
        <a:ext cx="2203262" cy="755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B12AB-0481-4543-9448-EE76391C4D02}" type="datetimeFigureOut">
              <a:rPr lang="zh-TW" altLang="en-US" smtClean="0"/>
              <a:pPr/>
              <a:t>2024/6/5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245B1-C9B5-4CB2-8096-E56E4F101A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8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26078" y="377109"/>
            <a:ext cx="9170078" cy="4764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" name="圓角矩形圖說文字 277"/>
          <p:cNvSpPr/>
          <p:nvPr userDrawn="1"/>
        </p:nvSpPr>
        <p:spPr>
          <a:xfrm>
            <a:off x="272957" y="715294"/>
            <a:ext cx="2737212" cy="742533"/>
          </a:xfrm>
          <a:prstGeom prst="wedgeRoundRectCallout">
            <a:avLst>
              <a:gd name="adj1" fmla="val 34844"/>
              <a:gd name="adj2" fmla="val 81478"/>
              <a:gd name="adj3" fmla="val 16667"/>
            </a:avLst>
          </a:prstGeom>
          <a:solidFill>
            <a:srgbClr val="F2F2F2">
              <a:alpha val="20000"/>
            </a:srgbClr>
          </a:solidFill>
          <a:ln w="28575">
            <a:solidFill>
              <a:srgbClr val="000000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3157954" y="782801"/>
            <a:ext cx="5476465" cy="725061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計算機簡介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22800" y="1795463"/>
            <a:ext cx="4194429" cy="2801541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29" name="矩形 28"/>
          <p:cNvSpPr/>
          <p:nvPr userDrawn="1"/>
        </p:nvSpPr>
        <p:spPr>
          <a:xfrm>
            <a:off x="116506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89694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 userDrawn="1"/>
        </p:nvSpPr>
        <p:spPr>
          <a:xfrm>
            <a:off x="258071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 userDrawn="1"/>
        </p:nvSpPr>
        <p:spPr>
          <a:xfrm>
            <a:off x="542094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694494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899697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1172885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1041262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1325285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1477685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1698757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1971946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840323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 userDrawn="1"/>
        </p:nvSpPr>
        <p:spPr>
          <a:xfrm>
            <a:off x="2124346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 userDrawn="1"/>
        </p:nvSpPr>
        <p:spPr>
          <a:xfrm>
            <a:off x="2276746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 userDrawn="1"/>
        </p:nvSpPr>
        <p:spPr>
          <a:xfrm>
            <a:off x="2512459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 userDrawn="1"/>
        </p:nvSpPr>
        <p:spPr>
          <a:xfrm>
            <a:off x="2785647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 userDrawn="1"/>
        </p:nvSpPr>
        <p:spPr>
          <a:xfrm>
            <a:off x="2654024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 userDrawn="1"/>
        </p:nvSpPr>
        <p:spPr>
          <a:xfrm>
            <a:off x="2938047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 userDrawn="1"/>
        </p:nvSpPr>
        <p:spPr>
          <a:xfrm>
            <a:off x="3090447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 userDrawn="1"/>
        </p:nvSpPr>
        <p:spPr>
          <a:xfrm>
            <a:off x="3318938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 userDrawn="1"/>
        </p:nvSpPr>
        <p:spPr>
          <a:xfrm>
            <a:off x="3592126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 userDrawn="1"/>
        </p:nvSpPr>
        <p:spPr>
          <a:xfrm>
            <a:off x="3460503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 userDrawn="1"/>
        </p:nvSpPr>
        <p:spPr>
          <a:xfrm>
            <a:off x="3744526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 userDrawn="1"/>
        </p:nvSpPr>
        <p:spPr>
          <a:xfrm>
            <a:off x="3896926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 userDrawn="1"/>
        </p:nvSpPr>
        <p:spPr>
          <a:xfrm>
            <a:off x="4129028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 userDrawn="1"/>
        </p:nvSpPr>
        <p:spPr>
          <a:xfrm>
            <a:off x="4402216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 userDrawn="1"/>
        </p:nvSpPr>
        <p:spPr>
          <a:xfrm>
            <a:off x="4270593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 userDrawn="1"/>
        </p:nvSpPr>
        <p:spPr>
          <a:xfrm>
            <a:off x="4554616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 userDrawn="1"/>
        </p:nvSpPr>
        <p:spPr>
          <a:xfrm>
            <a:off x="4707016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 userDrawn="1"/>
        </p:nvSpPr>
        <p:spPr>
          <a:xfrm>
            <a:off x="4939117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 userDrawn="1"/>
        </p:nvSpPr>
        <p:spPr>
          <a:xfrm>
            <a:off x="5212306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 userDrawn="1"/>
        </p:nvSpPr>
        <p:spPr>
          <a:xfrm>
            <a:off x="5080683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 userDrawn="1"/>
        </p:nvSpPr>
        <p:spPr>
          <a:xfrm>
            <a:off x="5364705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 userDrawn="1"/>
        </p:nvSpPr>
        <p:spPr>
          <a:xfrm>
            <a:off x="5517106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 userDrawn="1"/>
        </p:nvSpPr>
        <p:spPr>
          <a:xfrm>
            <a:off x="5749208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 userDrawn="1"/>
        </p:nvSpPr>
        <p:spPr>
          <a:xfrm>
            <a:off x="6022396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 userDrawn="1"/>
        </p:nvSpPr>
        <p:spPr>
          <a:xfrm>
            <a:off x="5890773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 userDrawn="1"/>
        </p:nvSpPr>
        <p:spPr>
          <a:xfrm>
            <a:off x="6174796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 userDrawn="1"/>
        </p:nvSpPr>
        <p:spPr>
          <a:xfrm>
            <a:off x="6327196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 userDrawn="1"/>
        </p:nvSpPr>
        <p:spPr>
          <a:xfrm>
            <a:off x="6563897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 userDrawn="1"/>
        </p:nvSpPr>
        <p:spPr>
          <a:xfrm>
            <a:off x="6837085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 userDrawn="1"/>
        </p:nvSpPr>
        <p:spPr>
          <a:xfrm>
            <a:off x="6705462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 userDrawn="1"/>
        </p:nvSpPr>
        <p:spPr>
          <a:xfrm>
            <a:off x="6989485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 userDrawn="1"/>
        </p:nvSpPr>
        <p:spPr>
          <a:xfrm>
            <a:off x="7141885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 userDrawn="1"/>
        </p:nvSpPr>
        <p:spPr>
          <a:xfrm>
            <a:off x="7369388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 userDrawn="1"/>
        </p:nvSpPr>
        <p:spPr>
          <a:xfrm>
            <a:off x="7642576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 userDrawn="1"/>
        </p:nvSpPr>
        <p:spPr>
          <a:xfrm>
            <a:off x="7510952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 userDrawn="1"/>
        </p:nvSpPr>
        <p:spPr>
          <a:xfrm>
            <a:off x="7794976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 userDrawn="1"/>
        </p:nvSpPr>
        <p:spPr>
          <a:xfrm>
            <a:off x="7947376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 userDrawn="1"/>
        </p:nvSpPr>
        <p:spPr>
          <a:xfrm>
            <a:off x="8171735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 userDrawn="1"/>
        </p:nvSpPr>
        <p:spPr>
          <a:xfrm>
            <a:off x="8444923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 userDrawn="1"/>
        </p:nvSpPr>
        <p:spPr>
          <a:xfrm>
            <a:off x="8313300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 userDrawn="1"/>
        </p:nvSpPr>
        <p:spPr>
          <a:xfrm>
            <a:off x="8597323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 userDrawn="1"/>
        </p:nvSpPr>
        <p:spPr>
          <a:xfrm>
            <a:off x="8749723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 userDrawn="1"/>
        </p:nvSpPr>
        <p:spPr>
          <a:xfrm>
            <a:off x="8969630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圖片版面配置區 274"/>
          <p:cNvSpPr>
            <a:spLocks noGrp="1"/>
          </p:cNvSpPr>
          <p:nvPr>
            <p:ph type="pic" sz="quarter" idx="13"/>
          </p:nvPr>
        </p:nvSpPr>
        <p:spPr>
          <a:xfrm>
            <a:off x="0" y="1795463"/>
            <a:ext cx="4622800" cy="2801541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76" name="文字方塊 275"/>
          <p:cNvSpPr txBox="1"/>
          <p:nvPr userDrawn="1"/>
        </p:nvSpPr>
        <p:spPr>
          <a:xfrm>
            <a:off x="264913" y="636535"/>
            <a:ext cx="2768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</a:rPr>
              <a:t>CHAPTER</a:t>
            </a:r>
            <a:r>
              <a:rPr lang="zh-TW" altLang="en-US" sz="3600" b="1" dirty="0" smtClean="0">
                <a:solidFill>
                  <a:schemeClr val="bg1"/>
                </a:solidFill>
              </a:rPr>
              <a:t> </a:t>
            </a:r>
            <a:r>
              <a:rPr lang="en-US" altLang="zh-TW" sz="5400" b="1" dirty="0" smtClean="0">
                <a:solidFill>
                  <a:schemeClr val="accent5">
                    <a:lumMod val="50000"/>
                  </a:schemeClr>
                </a:solidFill>
              </a:rPr>
              <a:t>10</a:t>
            </a:r>
            <a:endParaRPr lang="zh-TW" altLang="en-US" sz="5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1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42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100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999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208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351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28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34604"/>
            <a:ext cx="8229600" cy="857250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60399"/>
            <a:ext cx="8229600" cy="2934224"/>
          </a:xfrm>
        </p:spPr>
        <p:txBody>
          <a:bodyPr/>
          <a:lstStyle>
            <a:lvl1pPr marL="457200" indent="-457200" algn="just" hangingPunct="0">
              <a:lnSpc>
                <a:spcPct val="120000"/>
              </a:lnSpc>
              <a:spcBef>
                <a:spcPts val="800"/>
              </a:spcBef>
              <a:buFontTx/>
              <a:buBlip>
                <a:blip r:embed="rId2"/>
              </a:buBlip>
              <a:defRPr sz="2800" b="1">
                <a:latin typeface="微軟正黑體" pitchFamily="34" charset="-120"/>
                <a:ea typeface="微軟正黑體" pitchFamily="34" charset="-120"/>
              </a:defRPr>
            </a:lvl1pPr>
            <a:lvl2pPr marL="914400" indent="-457200" algn="just" hangingPunct="0">
              <a:lnSpc>
                <a:spcPct val="120000"/>
              </a:lnSpc>
              <a:spcBef>
                <a:spcPts val="800"/>
              </a:spcBef>
              <a:buClr>
                <a:schemeClr val="tx2"/>
              </a:buClr>
              <a:buFont typeface="Wingdings 3" panose="05040102010807070707" pitchFamily="18" charset="2"/>
              <a:buChar char=""/>
              <a:defRPr sz="2400" b="1">
                <a:latin typeface="微軟正黑體" pitchFamily="34" charset="-120"/>
                <a:ea typeface="微軟正黑體" pitchFamily="34" charset="-120"/>
              </a:defRPr>
            </a:lvl2pPr>
            <a:lvl3pPr marL="1257300" indent="-342900" algn="just" hangingPunct="0">
              <a:lnSpc>
                <a:spcPct val="120000"/>
              </a:lnSpc>
              <a:spcBef>
                <a:spcPts val="800"/>
              </a:spcBef>
              <a:buClr>
                <a:schemeClr val="accent1"/>
              </a:buClr>
              <a:buFont typeface="微軟正黑體" panose="020B0604030504040204" pitchFamily="34" charset="-120"/>
              <a:buChar char="■"/>
              <a:defRPr b="1">
                <a:latin typeface="微軟正黑體" pitchFamily="34" charset="-120"/>
                <a:ea typeface="微軟正黑體" pitchFamily="34" charset="-120"/>
              </a:defRPr>
            </a:lvl3pPr>
            <a:lvl4pPr marL="1371600" indent="0" algn="just" hangingPunct="0">
              <a:lnSpc>
                <a:spcPct val="120000"/>
              </a:lnSpc>
              <a:spcBef>
                <a:spcPts val="800"/>
              </a:spcBef>
              <a:buNone/>
              <a:defRPr b="1">
                <a:latin typeface="微軟正黑體" pitchFamily="34" charset="-120"/>
                <a:ea typeface="微軟正黑體" pitchFamily="34" charset="-120"/>
              </a:defRPr>
            </a:lvl4pPr>
            <a:lvl5pPr marL="1828800" indent="0" algn="just" hangingPunct="0">
              <a:lnSpc>
                <a:spcPct val="120000"/>
              </a:lnSpc>
              <a:spcBef>
                <a:spcPts val="800"/>
              </a:spcBef>
              <a:buNone/>
              <a:defRPr b="1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2" y="65596"/>
            <a:ext cx="425589" cy="41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4" y="134763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677346" y="388486"/>
            <a:ext cx="135015" cy="1012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 userDrawn="1"/>
        </p:nvGrpSpPr>
        <p:grpSpPr>
          <a:xfrm>
            <a:off x="0" y="-38540"/>
            <a:ext cx="9198259" cy="615553"/>
            <a:chOff x="0" y="-38540"/>
            <a:chExt cx="9198259" cy="615553"/>
          </a:xfrm>
        </p:grpSpPr>
        <p:grpSp>
          <p:nvGrpSpPr>
            <p:cNvPr id="14" name="群組 13"/>
            <p:cNvGrpSpPr/>
            <p:nvPr userDrawn="1"/>
          </p:nvGrpSpPr>
          <p:grpSpPr>
            <a:xfrm>
              <a:off x="0" y="0"/>
              <a:ext cx="9144001" cy="546525"/>
              <a:chOff x="0" y="0"/>
              <a:chExt cx="9144001" cy="546525"/>
            </a:xfrm>
          </p:grpSpPr>
          <p:sp>
            <p:nvSpPr>
              <p:cNvPr id="16" name="矩形 15"/>
              <p:cNvSpPr/>
              <p:nvPr userDrawn="1"/>
            </p:nvSpPr>
            <p:spPr>
              <a:xfrm>
                <a:off x="0" y="0"/>
                <a:ext cx="9144000" cy="54652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zh-TW" altLang="en-US" dirty="0"/>
              </a:p>
            </p:txBody>
          </p:sp>
          <p:sp>
            <p:nvSpPr>
              <p:cNvPr id="17" name="矩形 16"/>
              <p:cNvSpPr/>
              <p:nvPr userDrawn="1"/>
            </p:nvSpPr>
            <p:spPr>
              <a:xfrm>
                <a:off x="906574" y="134763"/>
                <a:ext cx="3665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800" b="0" i="0" u="none" strike="noStrike" kern="1200" baseline="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rPr>
                  <a:t>An Introduction to Computer Science</a:t>
                </a:r>
                <a:endParaRPr lang="zh-TW" altLang="en-US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 userDrawn="1"/>
            </p:nvSpPr>
            <p:spPr>
              <a:xfrm>
                <a:off x="8127396" y="0"/>
                <a:ext cx="1016605" cy="54652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矩形 18"/>
              <p:cNvSpPr/>
              <p:nvPr userDrawn="1"/>
            </p:nvSpPr>
            <p:spPr>
              <a:xfrm>
                <a:off x="7778146" y="291553"/>
                <a:ext cx="100800" cy="10126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矩形 19"/>
              <p:cNvSpPr/>
              <p:nvPr userDrawn="1"/>
            </p:nvSpPr>
            <p:spPr>
              <a:xfrm>
                <a:off x="7677346" y="392814"/>
                <a:ext cx="100800" cy="10126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zh-TW" altLang="en-US" dirty="0"/>
              </a:p>
            </p:txBody>
          </p:sp>
          <p:pic>
            <p:nvPicPr>
              <p:cNvPr id="21" name="Picture 4" descr="D:\製作中\02再版書\0558909\章首頁\computer.png"/>
              <p:cNvPicPr>
                <a:picLocks noChangeAspect="1" noChangeArrowheads="1"/>
              </p:cNvPicPr>
              <p:nvPr userDrawn="1"/>
            </p:nvPicPr>
            <p:blipFill>
              <a:blip r:embed="rId5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885" y="71699"/>
                <a:ext cx="323700" cy="421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文字方塊 14"/>
            <p:cNvSpPr txBox="1"/>
            <p:nvPr userDrawn="1"/>
          </p:nvSpPr>
          <p:spPr>
            <a:xfrm>
              <a:off x="8073134" y="-38540"/>
              <a:ext cx="112512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Chapter</a:t>
              </a:r>
            </a:p>
            <a:p>
              <a:pPr algn="ctr"/>
              <a:r>
                <a:rPr lang="en-US" altLang="zh-TW" sz="22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10</a:t>
              </a:r>
              <a:endParaRPr lang="zh-TW" alt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30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84063"/>
            <a:ext cx="8229600" cy="3710560"/>
          </a:xfrm>
        </p:spPr>
        <p:txBody>
          <a:bodyPr/>
          <a:lstStyle>
            <a:lvl1pPr marL="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465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2" y="65596"/>
            <a:ext cx="425589" cy="41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4" y="134763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6" y="0"/>
            <a:ext cx="1016605" cy="546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5" y="38694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07</a:t>
            </a:r>
            <a:endParaRPr lang="zh-TW" alt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1" y="291553"/>
            <a:ext cx="135015" cy="1012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6" y="388486"/>
            <a:ext cx="135015" cy="1012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 userDrawn="1"/>
        </p:nvGrpSpPr>
        <p:grpSpPr>
          <a:xfrm>
            <a:off x="0" y="-38540"/>
            <a:ext cx="9198259" cy="615553"/>
            <a:chOff x="0" y="-38540"/>
            <a:chExt cx="9198259" cy="615553"/>
          </a:xfrm>
        </p:grpSpPr>
        <p:grpSp>
          <p:nvGrpSpPr>
            <p:cNvPr id="14" name="群組 13"/>
            <p:cNvGrpSpPr/>
            <p:nvPr userDrawn="1"/>
          </p:nvGrpSpPr>
          <p:grpSpPr>
            <a:xfrm>
              <a:off x="0" y="0"/>
              <a:ext cx="9144001" cy="546525"/>
              <a:chOff x="0" y="0"/>
              <a:chExt cx="9144001" cy="546525"/>
            </a:xfrm>
          </p:grpSpPr>
          <p:sp>
            <p:nvSpPr>
              <p:cNvPr id="16" name="矩形 15"/>
              <p:cNvSpPr/>
              <p:nvPr userDrawn="1"/>
            </p:nvSpPr>
            <p:spPr>
              <a:xfrm>
                <a:off x="0" y="0"/>
                <a:ext cx="9144000" cy="54652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zh-TW" altLang="en-US" dirty="0"/>
              </a:p>
            </p:txBody>
          </p:sp>
          <p:sp>
            <p:nvSpPr>
              <p:cNvPr id="17" name="矩形 16"/>
              <p:cNvSpPr/>
              <p:nvPr userDrawn="1"/>
            </p:nvSpPr>
            <p:spPr>
              <a:xfrm>
                <a:off x="906574" y="134763"/>
                <a:ext cx="3665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800" b="0" i="0" u="none" strike="noStrike" kern="1200" baseline="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rPr>
                  <a:t>An Introduction to Computer Science</a:t>
                </a:r>
                <a:endParaRPr lang="zh-TW" altLang="en-US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 userDrawn="1"/>
            </p:nvSpPr>
            <p:spPr>
              <a:xfrm>
                <a:off x="8127396" y="0"/>
                <a:ext cx="1016605" cy="54652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矩形 18"/>
              <p:cNvSpPr/>
              <p:nvPr userDrawn="1"/>
            </p:nvSpPr>
            <p:spPr>
              <a:xfrm>
                <a:off x="7778146" y="291553"/>
                <a:ext cx="100800" cy="10126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矩形 19"/>
              <p:cNvSpPr/>
              <p:nvPr userDrawn="1"/>
            </p:nvSpPr>
            <p:spPr>
              <a:xfrm>
                <a:off x="7677346" y="392814"/>
                <a:ext cx="100800" cy="10126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zh-TW" altLang="en-US" dirty="0"/>
              </a:p>
            </p:txBody>
          </p:sp>
          <p:pic>
            <p:nvPicPr>
              <p:cNvPr id="21" name="Picture 4" descr="D:\製作中\02再版書\0558909\章首頁\computer.png"/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885" y="71699"/>
                <a:ext cx="323700" cy="421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文字方塊 14"/>
            <p:cNvSpPr txBox="1"/>
            <p:nvPr userDrawn="1"/>
          </p:nvSpPr>
          <p:spPr>
            <a:xfrm>
              <a:off x="8073134" y="-38540"/>
              <a:ext cx="112512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Chapter</a:t>
              </a:r>
            </a:p>
            <a:p>
              <a:pPr algn="ctr"/>
              <a:r>
                <a:rPr lang="en-US" altLang="zh-TW" sz="22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10</a:t>
              </a:r>
              <a:endParaRPr lang="zh-TW" alt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75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465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2" y="65596"/>
            <a:ext cx="425589" cy="41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4" y="134763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6" y="0"/>
            <a:ext cx="1016605" cy="546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5" y="38694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07</a:t>
            </a:r>
            <a:endParaRPr lang="zh-TW" alt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1" y="291553"/>
            <a:ext cx="135015" cy="1012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6" y="388486"/>
            <a:ext cx="135015" cy="1012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850309"/>
            <a:ext cx="8229600" cy="3744314"/>
          </a:xfrm>
        </p:spPr>
        <p:txBody>
          <a:bodyPr/>
          <a:lstStyle>
            <a:lvl1pPr marL="457200" indent="-457200">
              <a:buFontTx/>
              <a:buBlip>
                <a:blip r:embed="rId4"/>
              </a:buBlip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14" name="群組 13"/>
          <p:cNvGrpSpPr/>
          <p:nvPr userDrawn="1"/>
        </p:nvGrpSpPr>
        <p:grpSpPr>
          <a:xfrm>
            <a:off x="0" y="-38540"/>
            <a:ext cx="9198259" cy="615553"/>
            <a:chOff x="0" y="-38540"/>
            <a:chExt cx="9198259" cy="615553"/>
          </a:xfrm>
        </p:grpSpPr>
        <p:grpSp>
          <p:nvGrpSpPr>
            <p:cNvPr id="15" name="群組 14"/>
            <p:cNvGrpSpPr/>
            <p:nvPr userDrawn="1"/>
          </p:nvGrpSpPr>
          <p:grpSpPr>
            <a:xfrm>
              <a:off x="0" y="0"/>
              <a:ext cx="9144001" cy="546525"/>
              <a:chOff x="0" y="0"/>
              <a:chExt cx="9144001" cy="546525"/>
            </a:xfrm>
          </p:grpSpPr>
          <p:sp>
            <p:nvSpPr>
              <p:cNvPr id="17" name="矩形 16"/>
              <p:cNvSpPr/>
              <p:nvPr userDrawn="1"/>
            </p:nvSpPr>
            <p:spPr>
              <a:xfrm>
                <a:off x="0" y="0"/>
                <a:ext cx="9144000" cy="54652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zh-TW" altLang="en-US" dirty="0"/>
              </a:p>
            </p:txBody>
          </p:sp>
          <p:sp>
            <p:nvSpPr>
              <p:cNvPr id="18" name="矩形 17"/>
              <p:cNvSpPr/>
              <p:nvPr userDrawn="1"/>
            </p:nvSpPr>
            <p:spPr>
              <a:xfrm>
                <a:off x="906574" y="134763"/>
                <a:ext cx="3665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800" b="0" i="0" u="none" strike="noStrike" kern="1200" baseline="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rPr>
                  <a:t>An Introduction to Computer Science</a:t>
                </a:r>
                <a:endParaRPr lang="zh-TW" altLang="en-US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9" name="矩形 18"/>
              <p:cNvSpPr/>
              <p:nvPr userDrawn="1"/>
            </p:nvSpPr>
            <p:spPr>
              <a:xfrm>
                <a:off x="8127396" y="0"/>
                <a:ext cx="1016605" cy="54652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矩形 19"/>
              <p:cNvSpPr/>
              <p:nvPr userDrawn="1"/>
            </p:nvSpPr>
            <p:spPr>
              <a:xfrm>
                <a:off x="7778146" y="291553"/>
                <a:ext cx="100800" cy="10126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矩形 20"/>
              <p:cNvSpPr/>
              <p:nvPr userDrawn="1"/>
            </p:nvSpPr>
            <p:spPr>
              <a:xfrm>
                <a:off x="7677346" y="392814"/>
                <a:ext cx="100800" cy="10126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zh-TW" altLang="en-US" dirty="0"/>
              </a:p>
            </p:txBody>
          </p:sp>
          <p:pic>
            <p:nvPicPr>
              <p:cNvPr id="22" name="Picture 4" descr="D:\製作中\02再版書\0558909\章首頁\computer.png"/>
              <p:cNvPicPr>
                <a:picLocks noChangeAspect="1" noChangeArrowheads="1"/>
              </p:cNvPicPr>
              <p:nvPr userDrawn="1"/>
            </p:nvPicPr>
            <p:blipFill>
              <a:blip r:embed="rId5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885" y="71699"/>
                <a:ext cx="323700" cy="421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文字方塊 15"/>
            <p:cNvSpPr txBox="1"/>
            <p:nvPr userDrawn="1"/>
          </p:nvSpPr>
          <p:spPr>
            <a:xfrm>
              <a:off x="8073134" y="-38540"/>
              <a:ext cx="112512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Chapter</a:t>
              </a:r>
            </a:p>
            <a:p>
              <a:pPr algn="ctr"/>
              <a:r>
                <a:rPr lang="en-US" altLang="zh-TW" sz="22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10</a:t>
              </a:r>
              <a:endParaRPr lang="zh-TW" alt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720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50" y="628578"/>
            <a:ext cx="9144000" cy="3915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 userDrawn="1"/>
        </p:nvSpPr>
        <p:spPr>
          <a:xfrm>
            <a:off x="269866" y="1255354"/>
            <a:ext cx="8604269" cy="31053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Picture 15"/>
          <p:cNvPicPr>
            <a:picLocks noChangeAspect="1" noChangeArrowheads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3616" y="722472"/>
            <a:ext cx="2456765" cy="63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3"/>
          <p:cNvPicPr>
            <a:picLocks noChangeAspect="1" noChangeArrowheads="1"/>
          </p:cNvPicPr>
          <p:nvPr userDrawn="1"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87232">
            <a:off x="7757944" y="802232"/>
            <a:ext cx="103822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群組 4"/>
          <p:cNvGrpSpPr/>
          <p:nvPr userDrawn="1"/>
        </p:nvGrpSpPr>
        <p:grpSpPr>
          <a:xfrm>
            <a:off x="683018" y="771550"/>
            <a:ext cx="1781968" cy="414607"/>
            <a:chOff x="683018" y="1178750"/>
            <a:chExt cx="1781968" cy="414607"/>
          </a:xfrm>
        </p:grpSpPr>
        <p:sp>
          <p:nvSpPr>
            <p:cNvPr id="24" name="橢圓 23"/>
            <p:cNvSpPr/>
            <p:nvPr userDrawn="1"/>
          </p:nvSpPr>
          <p:spPr>
            <a:xfrm>
              <a:off x="683018" y="1178750"/>
              <a:ext cx="413266" cy="4132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 userDrawn="1"/>
          </p:nvSpPr>
          <p:spPr>
            <a:xfrm>
              <a:off x="1151620" y="1178750"/>
              <a:ext cx="413266" cy="4132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 userDrawn="1"/>
          </p:nvSpPr>
          <p:spPr>
            <a:xfrm>
              <a:off x="1601670" y="1178750"/>
              <a:ext cx="413266" cy="4132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 userDrawn="1"/>
          </p:nvSpPr>
          <p:spPr>
            <a:xfrm>
              <a:off x="2051720" y="1180091"/>
              <a:ext cx="413266" cy="4132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文字方塊 22"/>
          <p:cNvSpPr txBox="1"/>
          <p:nvPr userDrawn="1"/>
        </p:nvSpPr>
        <p:spPr>
          <a:xfrm>
            <a:off x="701570" y="789784"/>
            <a:ext cx="22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IT</a:t>
            </a:r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　專    家    </a:t>
            </a:r>
            <a:endParaRPr lang="en-US" altLang="zh-TW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46" name="群組 45"/>
          <p:cNvGrpSpPr/>
          <p:nvPr userDrawn="1"/>
        </p:nvGrpSpPr>
        <p:grpSpPr>
          <a:xfrm>
            <a:off x="0" y="0"/>
            <a:ext cx="9198259" cy="591240"/>
            <a:chOff x="0" y="0"/>
            <a:chExt cx="9198259" cy="787347"/>
          </a:xfrm>
        </p:grpSpPr>
        <p:grpSp>
          <p:nvGrpSpPr>
            <p:cNvPr id="47" name="群組 46"/>
            <p:cNvGrpSpPr/>
            <p:nvPr userDrawn="1"/>
          </p:nvGrpSpPr>
          <p:grpSpPr>
            <a:xfrm>
              <a:off x="0" y="0"/>
              <a:ext cx="9144000" cy="728700"/>
              <a:chOff x="0" y="0"/>
              <a:chExt cx="9144000" cy="728700"/>
            </a:xfrm>
          </p:grpSpPr>
          <p:sp>
            <p:nvSpPr>
              <p:cNvPr id="49" name="矩形 48"/>
              <p:cNvSpPr/>
              <p:nvPr userDrawn="1"/>
            </p:nvSpPr>
            <p:spPr>
              <a:xfrm>
                <a:off x="0" y="0"/>
                <a:ext cx="9144000" cy="7287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50" name="Picture 4" descr="D:\製作中\02再版書\0558909\章首頁\computer.png"/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211" y="96475"/>
                <a:ext cx="323700" cy="421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矩形 50"/>
              <p:cNvSpPr/>
              <p:nvPr userDrawn="1"/>
            </p:nvSpPr>
            <p:spPr>
              <a:xfrm>
                <a:off x="906573" y="179684"/>
                <a:ext cx="3665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800" b="0" i="0" u="none" strike="noStrike" kern="1200" baseline="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rPr>
                  <a:t>An Introduction to Computer Science</a:t>
                </a:r>
                <a:endParaRPr lang="zh-TW" altLang="en-US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 userDrawn="1"/>
            </p:nvSpPr>
            <p:spPr>
              <a:xfrm>
                <a:off x="8127395" y="0"/>
                <a:ext cx="1016605" cy="7287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矩形 52"/>
              <p:cNvSpPr/>
              <p:nvPr userDrawn="1"/>
            </p:nvSpPr>
            <p:spPr>
              <a:xfrm>
                <a:off x="7767355" y="388736"/>
                <a:ext cx="100800" cy="13501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矩形 53"/>
              <p:cNvSpPr/>
              <p:nvPr userDrawn="1"/>
            </p:nvSpPr>
            <p:spPr>
              <a:xfrm>
                <a:off x="7677345" y="517980"/>
                <a:ext cx="104400" cy="13501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8" name="文字方塊 47"/>
            <p:cNvSpPr txBox="1"/>
            <p:nvPr userDrawn="1"/>
          </p:nvSpPr>
          <p:spPr>
            <a:xfrm>
              <a:off x="8073134" y="8609"/>
              <a:ext cx="1125125" cy="778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Chapter</a:t>
              </a:r>
            </a:p>
            <a:p>
              <a:pPr algn="ctr"/>
              <a:r>
                <a:rPr lang="en-US" altLang="zh-TW" sz="20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10</a:t>
              </a:r>
              <a:endParaRPr lang="zh-TW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54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50" y="628578"/>
            <a:ext cx="9144000" cy="39154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465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2" y="65596"/>
            <a:ext cx="425589" cy="41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4" y="134763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6" y="0"/>
            <a:ext cx="1016605" cy="546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5" y="38694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07</a:t>
            </a:r>
            <a:endParaRPr lang="zh-TW" alt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1" y="291553"/>
            <a:ext cx="135015" cy="1012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6" y="388486"/>
            <a:ext cx="135015" cy="1012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 userDrawn="1"/>
        </p:nvSpPr>
        <p:spPr>
          <a:xfrm>
            <a:off x="269866" y="1255354"/>
            <a:ext cx="8604269" cy="3105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內容版面配置區 2"/>
          <p:cNvSpPr>
            <a:spLocks noGrp="1"/>
          </p:cNvSpPr>
          <p:nvPr>
            <p:ph idx="1"/>
          </p:nvPr>
        </p:nvSpPr>
        <p:spPr>
          <a:xfrm>
            <a:off x="406096" y="1692374"/>
            <a:ext cx="8229600" cy="266832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800"/>
              </a:spcBef>
              <a:buNone/>
              <a:defRPr sz="2400" b="1"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lnSpc>
                <a:spcPct val="120000"/>
              </a:lnSpc>
              <a:spcBef>
                <a:spcPts val="800"/>
              </a:spcBef>
              <a:buNone/>
              <a:defRPr sz="2400" b="1"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lnSpc>
                <a:spcPct val="120000"/>
              </a:lnSpc>
              <a:spcBef>
                <a:spcPts val="800"/>
              </a:spcBef>
              <a:buNone/>
              <a:defRPr sz="2000" b="1"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lnSpc>
                <a:spcPct val="120000"/>
              </a:lnSpc>
              <a:spcBef>
                <a:spcPts val="800"/>
              </a:spcBef>
              <a:buNone/>
              <a:defRPr sz="1800" b="1"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lnSpc>
                <a:spcPct val="120000"/>
              </a:lnSpc>
              <a:spcBef>
                <a:spcPts val="800"/>
              </a:spcBef>
              <a:buNone/>
              <a:defRPr sz="1800" b="1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16" name="群組 15"/>
          <p:cNvGrpSpPr/>
          <p:nvPr userDrawn="1"/>
        </p:nvGrpSpPr>
        <p:grpSpPr>
          <a:xfrm>
            <a:off x="0" y="0"/>
            <a:ext cx="9198259" cy="591240"/>
            <a:chOff x="0" y="0"/>
            <a:chExt cx="9198259" cy="787347"/>
          </a:xfrm>
        </p:grpSpPr>
        <p:grpSp>
          <p:nvGrpSpPr>
            <p:cNvPr id="17" name="群組 16"/>
            <p:cNvGrpSpPr/>
            <p:nvPr userDrawn="1"/>
          </p:nvGrpSpPr>
          <p:grpSpPr>
            <a:xfrm>
              <a:off x="0" y="0"/>
              <a:ext cx="9144000" cy="728700"/>
              <a:chOff x="0" y="0"/>
              <a:chExt cx="9144000" cy="728700"/>
            </a:xfrm>
          </p:grpSpPr>
          <p:sp>
            <p:nvSpPr>
              <p:cNvPr id="20" name="矩形 19"/>
              <p:cNvSpPr/>
              <p:nvPr userDrawn="1"/>
            </p:nvSpPr>
            <p:spPr>
              <a:xfrm>
                <a:off x="0" y="0"/>
                <a:ext cx="9144000" cy="7287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21" name="Picture 4" descr="D:\製作中\02再版書\0558909\章首頁\computer.png"/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211" y="96475"/>
                <a:ext cx="323700" cy="421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矩形 21"/>
              <p:cNvSpPr/>
              <p:nvPr userDrawn="1"/>
            </p:nvSpPr>
            <p:spPr>
              <a:xfrm>
                <a:off x="906573" y="179683"/>
                <a:ext cx="3665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800" b="0" i="0" u="none" strike="noStrike" kern="1200" baseline="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rPr>
                  <a:t>An Introduction to Computer Science</a:t>
                </a:r>
                <a:endParaRPr lang="zh-TW" altLang="en-US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" name="矩形 22"/>
              <p:cNvSpPr/>
              <p:nvPr userDrawn="1"/>
            </p:nvSpPr>
            <p:spPr>
              <a:xfrm>
                <a:off x="8127395" y="0"/>
                <a:ext cx="1016605" cy="7287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 23"/>
              <p:cNvSpPr/>
              <p:nvPr userDrawn="1"/>
            </p:nvSpPr>
            <p:spPr>
              <a:xfrm>
                <a:off x="7767355" y="388736"/>
                <a:ext cx="100800" cy="13501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矩形 24"/>
              <p:cNvSpPr/>
              <p:nvPr userDrawn="1"/>
            </p:nvSpPr>
            <p:spPr>
              <a:xfrm>
                <a:off x="7677345" y="517980"/>
                <a:ext cx="104400" cy="13501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8" name="文字方塊 17"/>
            <p:cNvSpPr txBox="1"/>
            <p:nvPr userDrawn="1"/>
          </p:nvSpPr>
          <p:spPr>
            <a:xfrm>
              <a:off x="8073134" y="8609"/>
              <a:ext cx="1125125" cy="778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Chapter</a:t>
              </a:r>
            </a:p>
            <a:p>
              <a:pPr algn="ctr"/>
              <a:r>
                <a:rPr lang="en-US" altLang="zh-TW" sz="20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10</a:t>
              </a:r>
              <a:endParaRPr lang="zh-TW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6" name="群組 25"/>
          <p:cNvGrpSpPr/>
          <p:nvPr userDrawn="1"/>
        </p:nvGrpSpPr>
        <p:grpSpPr>
          <a:xfrm>
            <a:off x="364973" y="636535"/>
            <a:ext cx="8347487" cy="1080120"/>
            <a:chOff x="364973" y="636535"/>
            <a:chExt cx="8347487" cy="1080120"/>
          </a:xfrm>
        </p:grpSpPr>
        <p:pic>
          <p:nvPicPr>
            <p:cNvPr id="27" name="Picture 14"/>
            <p:cNvPicPr>
              <a:picLocks noChangeAspect="1" noChangeArrowheads="1"/>
            </p:cNvPicPr>
            <p:nvPr userDrawn="1"/>
          </p:nvPicPr>
          <p:blipFill>
            <a:blip r:embed="rId5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6036" y="851302"/>
              <a:ext cx="616424" cy="76555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3" descr="D:\製作中\02再版書\0558909\資訊小耳朵 圖.png"/>
            <p:cNvPicPr>
              <a:picLocks noChangeAspect="1" noChangeArrowheads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973" y="636535"/>
              <a:ext cx="3836948" cy="1080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/>
            <p:cNvSpPr txBox="1"/>
            <p:nvPr userDrawn="1"/>
          </p:nvSpPr>
          <p:spPr>
            <a:xfrm>
              <a:off x="607663" y="1254990"/>
              <a:ext cx="2794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資    訊    專    欄</a:t>
              </a:r>
              <a:endPara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92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1875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43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58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grpSp>
        <p:nvGrpSpPr>
          <p:cNvPr id="11" name="群組 10"/>
          <p:cNvGrpSpPr/>
          <p:nvPr userDrawn="1"/>
        </p:nvGrpSpPr>
        <p:grpSpPr>
          <a:xfrm>
            <a:off x="161510" y="4641980"/>
            <a:ext cx="8691420" cy="450050"/>
            <a:chOff x="161510" y="4616387"/>
            <a:chExt cx="8691420" cy="450050"/>
          </a:xfrm>
        </p:grpSpPr>
        <p:sp>
          <p:nvSpPr>
            <p:cNvPr id="12" name="橢圓 11"/>
            <p:cNvSpPr/>
            <p:nvPr userDrawn="1"/>
          </p:nvSpPr>
          <p:spPr>
            <a:xfrm>
              <a:off x="161510" y="4616387"/>
              <a:ext cx="450050" cy="4500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 userDrawn="1"/>
          </p:nvSpPr>
          <p:spPr>
            <a:xfrm>
              <a:off x="296525" y="4616387"/>
              <a:ext cx="450050" cy="4500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4" name="Picture 2" descr="D:\桌面\logo.png"/>
            <p:cNvPicPr>
              <a:picLocks noChangeAspect="1" noChangeArrowheads="1"/>
            </p:cNvPicPr>
            <p:nvPr userDrawn="1"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595" y="4777015"/>
              <a:ext cx="610257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動作按鈕: 上一項 14">
              <a:hlinkClick r:id="" action="ppaction://hlinkshowjump?jump=previousslide" highlightClick="1"/>
            </p:cNvPr>
            <p:cNvSpPr/>
            <p:nvPr userDrawn="1"/>
          </p:nvSpPr>
          <p:spPr>
            <a:xfrm>
              <a:off x="7452320" y="4642869"/>
              <a:ext cx="360000" cy="360000"/>
            </a:xfrm>
            <a:prstGeom prst="actionButtonBackPrevious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reflection blurRad="6350" stA="50000" endA="300" endPos="90000" dir="5400000" sy="-100000" algn="bl" rotWithShape="0"/>
            </a:effectLst>
            <a:scene3d>
              <a:camera prst="obliqueBottomRight"/>
              <a:lightRig rig="threePt" dir="t"/>
            </a:scene3d>
            <a:sp3d>
              <a:bevelT w="25400" h="25400"/>
              <a:bevelB w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動作按鈕: 首頁 15">
              <a:hlinkClick r:id="" action="ppaction://hlinkshowjump?jump=firstslide" highlightClick="1"/>
            </p:cNvPr>
            <p:cNvSpPr/>
            <p:nvPr userDrawn="1"/>
          </p:nvSpPr>
          <p:spPr>
            <a:xfrm>
              <a:off x="7992380" y="4642869"/>
              <a:ext cx="360000" cy="360000"/>
            </a:xfrm>
            <a:prstGeom prst="actionButtonHom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reflection blurRad="6350" stA="50000" endA="300" endPos="90000" dir="5400000" sy="-100000" algn="bl" rotWithShape="0"/>
            </a:effectLst>
            <a:scene3d>
              <a:camera prst="obliqueBottomRight"/>
              <a:lightRig rig="threePt" dir="t"/>
            </a:scene3d>
            <a:sp3d>
              <a:bevelT w="25400" h="25400"/>
              <a:bevelB w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動作按鈕: 下一項 16">
              <a:hlinkClick r:id="" action="ppaction://hlinkshowjump?jump=nextslide" highlightClick="1"/>
            </p:cNvPr>
            <p:cNvSpPr/>
            <p:nvPr userDrawn="1"/>
          </p:nvSpPr>
          <p:spPr>
            <a:xfrm>
              <a:off x="8492930" y="4641980"/>
              <a:ext cx="360000" cy="360000"/>
            </a:xfrm>
            <a:prstGeom prst="actionButtonForwardNex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reflection blurRad="6350" stA="50000" endA="300" endPos="90000" dir="5400000" sy="-100000" algn="bl" rotWithShape="0"/>
            </a:effectLst>
            <a:scene3d>
              <a:camera prst="obliqueBottomRight"/>
              <a:lightRig rig="threePt" dir="t"/>
            </a:scene3d>
            <a:sp3d>
              <a:bevelT w="25400" h="25400"/>
              <a:bevelB w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/>
          <p:cNvSpPr txBox="1"/>
          <p:nvPr userDrawn="1"/>
        </p:nvSpPr>
        <p:spPr>
          <a:xfrm>
            <a:off x="116506" y="4694752"/>
            <a:ext cx="5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B089E88-AE65-4CA2-BA11-4B6DC14C3389}" type="slidenum">
              <a:rPr lang="zh-TW" altLang="en-US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0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3" r:id="rId4"/>
    <p:sldLayoutId id="2147483664" r:id="rId5"/>
    <p:sldLayoutId id="2147483662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slide" Target="slide2.xml"/><Relationship Id="rId7" Type="http://schemas.openxmlformats.org/officeDocument/2006/relationships/image" Target="../media/image10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3.xml"/><Relationship Id="rId5" Type="http://schemas.openxmlformats.org/officeDocument/2006/relationships/slide" Target="slide41.xml"/><Relationship Id="rId4" Type="http://schemas.openxmlformats.org/officeDocument/2006/relationships/slide" Target="slide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slide" Target="slide5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接點 28"/>
          <p:cNvCxnSpPr/>
          <p:nvPr/>
        </p:nvCxnSpPr>
        <p:spPr>
          <a:xfrm>
            <a:off x="3157953" y="1507862"/>
            <a:ext cx="5779532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製作中\02再版書\0558909\章首頁\no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204" y="1487350"/>
            <a:ext cx="3790950" cy="333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3157954" y="782801"/>
            <a:ext cx="5476465" cy="704549"/>
          </a:xfrm>
        </p:spPr>
        <p:txBody>
          <a:bodyPr/>
          <a:lstStyle/>
          <a:p>
            <a:r>
              <a:rPr lang="zh-TW" altLang="en-US" dirty="0" smtClean="0"/>
              <a:t>資料結構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74295" y="1792831"/>
            <a:ext cx="2481770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3" action="ppaction://hlinksldjump"/>
              </a:rPr>
              <a:t>10-1 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3" action="ppaction://hlinksldjump"/>
              </a:rPr>
              <a:t>陣列</a:t>
            </a:r>
            <a:endParaRPr lang="en-US" altLang="zh-TW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4" action="ppaction://hlinksldjump"/>
              </a:rPr>
              <a:t>10-2 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4" action="ppaction://hlinksldjump"/>
              </a:rPr>
              <a:t>鏈結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4" action="ppaction://hlinksldjump"/>
              </a:rPr>
              <a:t>串列</a:t>
            </a:r>
            <a:endParaRPr lang="en-US" altLang="zh-TW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10-3 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堆疊和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佇列</a:t>
            </a:r>
            <a:endParaRPr lang="en-US" altLang="zh-TW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10-4 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樹狀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結構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7402" y="1939537"/>
            <a:ext cx="2308081" cy="2308081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01888">
            <a:off x="1236381" y="2135582"/>
            <a:ext cx="2308081" cy="2308081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077218">
            <a:off x="1389722" y="2376400"/>
            <a:ext cx="2308081" cy="2308081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6437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所有同學的數學成績可以記錄在</a:t>
            </a:r>
            <a:r>
              <a:rPr lang="en-US" altLang="zh-TW" dirty="0" smtClean="0">
                <a:solidFill>
                  <a:srgbClr val="0070C0"/>
                </a:solidFill>
              </a:rPr>
              <a:t>scores</a:t>
            </a:r>
            <a:r>
              <a:rPr lang="zh-TW" altLang="en-US" dirty="0" smtClean="0"/>
              <a:t>二維陣列的第一列，英文成績可以記錄在</a:t>
            </a:r>
            <a:r>
              <a:rPr lang="en-US" altLang="zh-TW" dirty="0" smtClean="0">
                <a:solidFill>
                  <a:srgbClr val="0070C0"/>
                </a:solidFill>
              </a:rPr>
              <a:t>scores</a:t>
            </a:r>
            <a:r>
              <a:rPr lang="zh-TW" altLang="en-US" dirty="0" smtClean="0"/>
              <a:t>二維陣列的第二列。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227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10-4 </a:t>
            </a:r>
            <a:r>
              <a:rPr lang="zh-TW" altLang="en-US" smtClean="0"/>
              <a:t>樹狀結構</a:t>
            </a:r>
            <a:r>
              <a:rPr lang="en-US" altLang="zh-TW" smtClean="0"/>
              <a:t>—</a:t>
            </a:r>
            <a:r>
              <a:rPr lang="zh-TW" altLang="en-US" smtClean="0"/>
              <a:t>前序法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前序法在探訪節點的時候，同時將該節點表示的字元列出來：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等到左子節點對應的整棵樹都列印出來之後，該遞迴呼叫結束處理，也就是回到最原始的狀態。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268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</a:t>
            </a:r>
            <a:r>
              <a:rPr lang="zh-TW" altLang="en-US" dirty="0" smtClean="0"/>
              <a:t>結構</a:t>
            </a:r>
            <a:r>
              <a:rPr lang="en-US" altLang="zh-TW" dirty="0"/>
              <a:t>—</a:t>
            </a:r>
            <a:r>
              <a:rPr lang="zh-TW" altLang="en-US" dirty="0"/>
              <a:t>前序</a:t>
            </a:r>
            <a:r>
              <a:rPr lang="zh-TW" altLang="en-US" dirty="0" smtClean="0"/>
              <a:t>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 smtClean="0"/>
              <a:t>此時</a:t>
            </a:r>
            <a:r>
              <a:rPr lang="zh-TW" altLang="en-US" dirty="0"/>
              <a:t>程式會接著繼續進行下一個遞迴呼叫，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preorder(p-</a:t>
            </a:r>
            <a:r>
              <a:rPr lang="en-US" altLang="zh-TW" dirty="0"/>
              <a:t>&gt;right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以處理右子節點</a:t>
            </a:r>
            <a:r>
              <a:rPr lang="en-US" altLang="zh-TW" dirty="0"/>
              <a:t>(</a:t>
            </a:r>
            <a:r>
              <a:rPr lang="zh-TW" altLang="en-US" dirty="0"/>
              <a:t>或右子樹</a:t>
            </a:r>
            <a:r>
              <a:rPr lang="en-US" altLang="zh-TW" dirty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61760"/>
            <a:ext cx="3340927" cy="2303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93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 smtClean="0"/>
              <a:t>樹狀結構─中序法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中序法的程序</a:t>
            </a:r>
            <a:r>
              <a:rPr lang="en-US" altLang="zh-TW" dirty="0" err="1" smtClean="0">
                <a:solidFill>
                  <a:srgbClr val="0070C0"/>
                </a:solidFill>
              </a:rPr>
              <a:t>inorder</a:t>
            </a:r>
            <a:r>
              <a:rPr lang="zh-TW" altLang="en-US" dirty="0" smtClean="0"/>
              <a:t>，與前序法不同的是，它會直接遞迴呼叫此程序處理左子節點。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10-4 </a:t>
            </a:r>
            <a:r>
              <a:rPr lang="zh-TW" altLang="en-US" dirty="0"/>
              <a:t>樹狀結構─中序法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等到左子樹都列印出來之後，再列印原先參數</a:t>
            </a:r>
            <a:r>
              <a:rPr lang="en-US" altLang="zh-TW" dirty="0">
                <a:solidFill>
                  <a:srgbClr val="0070C0"/>
                </a:solidFill>
              </a:rPr>
              <a:t>p</a:t>
            </a:r>
            <a:r>
              <a:rPr lang="zh-TW" altLang="en-US" dirty="0"/>
              <a:t>對應的節點，也就是父節點，最後再處理右子節點</a:t>
            </a:r>
            <a:r>
              <a:rPr lang="en-US" altLang="zh-TW" dirty="0"/>
              <a:t>(</a:t>
            </a:r>
            <a:r>
              <a:rPr lang="zh-TW" altLang="en-US" dirty="0"/>
              <a:t>右子樹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885" y="2886785"/>
            <a:ext cx="2790310" cy="2068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52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  <a:r>
              <a:rPr lang="zh-TW" altLang="en-US" dirty="0" smtClean="0"/>
              <a:t>─後序</a:t>
            </a:r>
            <a:r>
              <a:rPr lang="zh-TW" altLang="en-US" dirty="0"/>
              <a:t>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60399"/>
            <a:ext cx="5374940" cy="2934224"/>
          </a:xfrm>
        </p:spPr>
        <p:txBody>
          <a:bodyPr/>
          <a:lstStyle/>
          <a:p>
            <a:r>
              <a:rPr lang="zh-TW" altLang="en-US" dirty="0" smtClean="0"/>
              <a:t>後</a:t>
            </a:r>
            <a:r>
              <a:rPr lang="zh-TW" altLang="en-US" dirty="0"/>
              <a:t>序法的</a:t>
            </a:r>
            <a:r>
              <a:rPr lang="zh-TW" altLang="en-US" dirty="0" smtClean="0"/>
              <a:t>程序</a:t>
            </a:r>
            <a:r>
              <a:rPr lang="en-US" altLang="zh-TW" dirty="0" err="1" smtClean="0">
                <a:solidFill>
                  <a:srgbClr val="0070C0"/>
                </a:solidFill>
              </a:rPr>
              <a:t>postorder</a:t>
            </a:r>
            <a:r>
              <a:rPr lang="zh-TW" altLang="en-US" dirty="0" smtClean="0"/>
              <a:t>，先</a:t>
            </a:r>
            <a:r>
              <a:rPr lang="zh-TW" altLang="en-US" dirty="0"/>
              <a:t>進行兩個遞迴呼叫，將左子樹和右子樹的資料都列印出來，最後再處理</a:t>
            </a:r>
            <a:r>
              <a:rPr lang="zh-TW" altLang="en-US" dirty="0" smtClean="0"/>
              <a:t>參數</a:t>
            </a:r>
            <a:r>
              <a:rPr lang="en-US" altLang="zh-TW" dirty="0" smtClean="0">
                <a:solidFill>
                  <a:srgbClr val="0070C0"/>
                </a:solidFill>
              </a:rPr>
              <a:t>p</a:t>
            </a:r>
            <a:r>
              <a:rPr lang="zh-TW" altLang="en-US" dirty="0" smtClean="0"/>
              <a:t>對應</a:t>
            </a:r>
            <a:r>
              <a:rPr lang="zh-TW" altLang="en-US" dirty="0"/>
              <a:t>的節點，也就是父節點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165" y="2346725"/>
            <a:ext cx="2861785" cy="2045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2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手機末三碼的巧思與妙用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「手機門號末三碼」的概念，相當於「將手機門號除以一千後得到的餘數」，可算是一種雜湊函數的運算。</a:t>
            </a:r>
            <a:endParaRPr lang="en-US" altLang="zh-TW" dirty="0" smtClean="0"/>
          </a:p>
          <a:p>
            <a:r>
              <a:rPr lang="zh-TW" altLang="en-US" dirty="0" smtClean="0"/>
              <a:t>雜湊函數可將輸入資料，經過某些運算後，轉化為一個雜湊值。例如，「姓名筆畫」就是一種雜湊函數，「王大明」的姓名筆畫雜湊值為十五，筆者姓名的雜湊值為卅三。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5754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取餐時難免會碰到與他人手機末三碼相同的情況，這時店家就會再問訂餐時間和訂餐內容等資訊，以解決末三碼衝突問題。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341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若要取出學號</a:t>
            </a:r>
            <a:r>
              <a:rPr lang="en-US" altLang="zh-TW" dirty="0"/>
              <a:t>2</a:t>
            </a:r>
            <a:r>
              <a:rPr lang="zh-TW" altLang="en-US" dirty="0"/>
              <a:t>號同學的數學成績，則表示式為</a:t>
            </a:r>
            <a:r>
              <a:rPr lang="en-US" altLang="zh-TW" dirty="0">
                <a:solidFill>
                  <a:srgbClr val="0070C0"/>
                </a:solidFill>
              </a:rPr>
              <a:t>scores[0][1]</a:t>
            </a:r>
            <a:r>
              <a:rPr lang="zh-TW" altLang="en-US" dirty="0">
                <a:solidFill>
                  <a:srgbClr val="0070C0"/>
                </a:solidFill>
              </a:rPr>
              <a:t>。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zh-TW" altLang="en-US" dirty="0"/>
              <a:t>若要取出學號</a:t>
            </a:r>
            <a:r>
              <a:rPr lang="en-US" altLang="zh-TW" dirty="0"/>
              <a:t>5</a:t>
            </a:r>
            <a:r>
              <a:rPr lang="zh-TW" altLang="en-US" dirty="0"/>
              <a:t>號同學的英文成績，則表示式為</a:t>
            </a:r>
            <a:r>
              <a:rPr lang="en-US" altLang="zh-TW" dirty="0">
                <a:solidFill>
                  <a:srgbClr val="0070C0"/>
                </a:solidFill>
              </a:rPr>
              <a:t>scores[1][4]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981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綜合而言，每個同學這兩科成績的對應註標如下表所示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4" name="五邊形 3"/>
          <p:cNvSpPr/>
          <p:nvPr/>
        </p:nvSpPr>
        <p:spPr>
          <a:xfrm>
            <a:off x="1554213" y="2796775"/>
            <a:ext cx="2719645" cy="371291"/>
          </a:xfrm>
          <a:prstGeom prst="homePlat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二維陣列的註標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對應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213" y="3336835"/>
            <a:ext cx="6301822" cy="150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6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 smtClean="0"/>
              <a:t>陣列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問題是，如此宣告出來的多維陣列，是不是會造成程式執行的時候，存取任一個註標資料的困難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 smtClean="0"/>
              <a:t>答案</a:t>
            </a:r>
            <a:r>
              <a:rPr lang="zh-TW" altLang="en-US" dirty="0" smtClean="0"/>
              <a:t>是否定的。</a:t>
            </a:r>
          </a:p>
        </p:txBody>
      </p:sp>
    </p:spTree>
    <p:extLst>
      <p:ext uri="{BB962C8B-B14F-4D97-AF65-F5344CB8AC3E}">
        <p14:creationId xmlns:p14="http://schemas.microsoft.com/office/powerpoint/2010/main" val="10246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通常系統在記憶體裡記錄多維陣列的方法，是先從第一列開始，把所有元素連續記錄在記憶體裡，然後接著記錄第二列，其示意圖如下：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70" y="3471850"/>
            <a:ext cx="5858310" cy="821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5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 smtClean="0"/>
              <a:t>陣列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在</a:t>
            </a:r>
            <a:r>
              <a:rPr lang="en-US" altLang="zh-TW" smtClean="0"/>
              <a:t>C</a:t>
            </a:r>
            <a:r>
              <a:rPr lang="zh-TW" altLang="en-US" smtClean="0"/>
              <a:t>程式語言裡，一列或一行可表示幾個元素，必須在宣告陣列時事先宣告好，這裡所謂的</a:t>
            </a:r>
            <a:r>
              <a:rPr lang="zh-TW" altLang="en-US" smtClean="0">
                <a:solidFill>
                  <a:srgbClr val="C00000"/>
                </a:solidFill>
              </a:rPr>
              <a:t>元素</a:t>
            </a:r>
            <a:r>
              <a:rPr lang="en-US" altLang="zh-TW" smtClean="0"/>
              <a:t>(element)</a:t>
            </a:r>
            <a:r>
              <a:rPr lang="zh-TW" altLang="en-US" smtClean="0"/>
              <a:t>，是指每一筆儲存在陣列裡的資料。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142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所以根據這些訊息，可以利用下列公式，事先推算出每一個註標在記憶體裡的位置。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3111810"/>
            <a:ext cx="6360685" cy="57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2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10-1 </a:t>
            </a:r>
            <a:r>
              <a:rPr lang="zh-TW" altLang="en-US" smtClean="0"/>
              <a:t>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以此二維陣列來說，一列表示</a:t>
            </a:r>
            <a:r>
              <a:rPr lang="en-US" altLang="zh-TW" smtClean="0"/>
              <a:t>5</a:t>
            </a:r>
            <a:r>
              <a:rPr lang="zh-TW" altLang="en-US" smtClean="0"/>
              <a:t>個元素，一個元素是一個整數的大小，也就是</a:t>
            </a:r>
            <a:r>
              <a:rPr lang="en-US" altLang="zh-TW" smtClean="0"/>
              <a:t>4 bytes</a:t>
            </a:r>
            <a:r>
              <a:rPr lang="zh-TW" altLang="en-US" smtClean="0"/>
              <a:t>，所以公式可以進一步化簡為：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04" y="3426845"/>
            <a:ext cx="6762750" cy="933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8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scores[0][1]</a:t>
            </a:r>
            <a:r>
              <a:rPr lang="zh-TW" altLang="en-US" dirty="0" smtClean="0"/>
              <a:t>在記憶體的位置，可算出為</a:t>
            </a:r>
            <a:r>
              <a:rPr lang="en-US" altLang="zh-TW" dirty="0" smtClean="0">
                <a:solidFill>
                  <a:srgbClr val="0070C0"/>
                </a:solidFill>
              </a:rPr>
              <a:t>start+4</a:t>
            </a:r>
            <a:r>
              <a:rPr lang="zh-TW" altLang="en-US" dirty="0" smtClean="0"/>
              <a:t>；而</a:t>
            </a:r>
            <a:r>
              <a:rPr lang="en-US" altLang="zh-TW" dirty="0" smtClean="0"/>
              <a:t>scores[1][3]</a:t>
            </a:r>
            <a:r>
              <a:rPr lang="zh-TW" altLang="en-US" dirty="0" smtClean="0"/>
              <a:t>在記憶體的位置，則為</a:t>
            </a:r>
            <a:r>
              <a:rPr lang="en-US" altLang="zh-TW" dirty="0" smtClean="0">
                <a:solidFill>
                  <a:srgbClr val="0070C0"/>
                </a:solidFill>
              </a:rPr>
              <a:t>start+32</a:t>
            </a:r>
            <a:r>
              <a:rPr lang="zh-TW" altLang="en-US" dirty="0" smtClean="0"/>
              <a:t>；也就是所有註標的位置都可以透過此公式很快的決定。</a:t>
            </a:r>
          </a:p>
        </p:txBody>
      </p:sp>
    </p:spTree>
    <p:extLst>
      <p:ext uri="{BB962C8B-B14F-4D97-AF65-F5344CB8AC3E}">
        <p14:creationId xmlns:p14="http://schemas.microsoft.com/office/powerpoint/2010/main" val="38747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/>
              <a:t>C</a:t>
            </a:r>
            <a:r>
              <a:rPr lang="zh-TW" altLang="en-US" dirty="0"/>
              <a:t>語言裡，是先存放好第一「列」的元素，接著再存放第二「列」，依此類推，這樣的方式叫作「以列為主」</a:t>
            </a:r>
            <a:r>
              <a:rPr lang="en-US" altLang="zh-TW" dirty="0"/>
              <a:t>(row major)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915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10-1 </a:t>
            </a:r>
            <a:r>
              <a:rPr lang="zh-TW" altLang="en-US" smtClean="0"/>
              <a:t>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假設班上只有</a:t>
            </a:r>
            <a:r>
              <a:rPr lang="en-US" altLang="zh-TW" smtClean="0"/>
              <a:t>5</a:t>
            </a:r>
            <a:r>
              <a:rPr lang="zh-TW" altLang="en-US" smtClean="0"/>
              <a:t>名同學，學號分別是</a:t>
            </a:r>
            <a:r>
              <a:rPr lang="en-US" altLang="zh-TW" smtClean="0"/>
              <a:t>1</a:t>
            </a:r>
            <a:r>
              <a:rPr lang="zh-TW" altLang="en-US" smtClean="0"/>
              <a:t>號到</a:t>
            </a:r>
            <a:r>
              <a:rPr lang="en-US" altLang="zh-TW" smtClean="0"/>
              <a:t>5</a:t>
            </a:r>
            <a:r>
              <a:rPr lang="zh-TW" altLang="en-US" smtClean="0"/>
              <a:t>號，且數學成績是整數，在</a:t>
            </a:r>
            <a:r>
              <a:rPr lang="en-US" altLang="zh-TW" smtClean="0"/>
              <a:t>C</a:t>
            </a:r>
            <a:r>
              <a:rPr lang="zh-TW" altLang="en-US" smtClean="0"/>
              <a:t>裡面可以如下宣告一個整數陣列叫作</a:t>
            </a:r>
            <a:r>
              <a:rPr lang="en-US" altLang="zh-TW" smtClean="0">
                <a:solidFill>
                  <a:srgbClr val="0070C0"/>
                </a:solidFill>
              </a:rPr>
              <a:t>score</a:t>
            </a:r>
            <a:r>
              <a:rPr lang="zh-TW" altLang="en-US" smtClean="0"/>
              <a:t>，來儲存這些資料。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08" y="3516855"/>
            <a:ext cx="2695575" cy="552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1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 smtClean="0"/>
              <a:t>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FORTRAN</a:t>
            </a:r>
            <a:r>
              <a:rPr lang="zh-TW" altLang="en-US" dirty="0" smtClean="0"/>
              <a:t>語言採用</a:t>
            </a:r>
            <a:r>
              <a:rPr lang="zh-TW" altLang="en-US" dirty="0" smtClean="0"/>
              <a:t>「以欄為主」</a:t>
            </a:r>
            <a:r>
              <a:rPr lang="en-US" altLang="zh-TW" dirty="0" smtClean="0"/>
              <a:t>(column major)</a:t>
            </a:r>
            <a:r>
              <a:rPr lang="zh-TW" altLang="en-US" dirty="0" smtClean="0"/>
              <a:t>，也就是先存放好第一「欄」的元素，接著再存放第二「欄」，依此類推。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18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可以觀察到，「以欄為主」的記憶體存放位置的公式，會和「以列為主」的記憶體存放位置的公式不同，其公式如下所列：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3471850"/>
            <a:ext cx="7248525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9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 smtClean="0"/>
              <a:t>陣列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以二維陣列</a:t>
            </a:r>
            <a:r>
              <a:rPr lang="en-US" altLang="zh-TW" smtClean="0"/>
              <a:t>scores</a:t>
            </a:r>
            <a:r>
              <a:rPr lang="zh-TW" altLang="en-US" smtClean="0"/>
              <a:t>為例，「以欄為主」公式如下所示：</a:t>
            </a:r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75" y="2796775"/>
            <a:ext cx="5927168" cy="82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4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scores[0][1]</a:t>
            </a:r>
            <a:r>
              <a:rPr lang="zh-TW" altLang="en-US" dirty="0"/>
              <a:t>在記憶體的位置，會是</a:t>
            </a:r>
            <a:r>
              <a:rPr lang="en-US" altLang="zh-TW" dirty="0">
                <a:solidFill>
                  <a:srgbClr val="0070C0"/>
                </a:solidFill>
              </a:rPr>
              <a:t>start+8</a:t>
            </a:r>
            <a:r>
              <a:rPr lang="zh-TW" altLang="en-US" dirty="0"/>
              <a:t>，而非之前的</a:t>
            </a:r>
            <a:r>
              <a:rPr lang="en-US" altLang="zh-TW" dirty="0">
                <a:solidFill>
                  <a:srgbClr val="0070C0"/>
                </a:solidFill>
              </a:rPr>
              <a:t>start+4</a:t>
            </a:r>
            <a:r>
              <a:rPr lang="zh-TW" altLang="en-US" dirty="0"/>
              <a:t>；至於</a:t>
            </a:r>
            <a:r>
              <a:rPr lang="en-US" altLang="zh-TW" dirty="0"/>
              <a:t>scores[1][3] </a:t>
            </a:r>
            <a:r>
              <a:rPr lang="zh-TW" altLang="en-US" dirty="0"/>
              <a:t>在記憶體的位置，則會變成</a:t>
            </a:r>
            <a:r>
              <a:rPr lang="en-US" altLang="zh-TW" dirty="0">
                <a:solidFill>
                  <a:srgbClr val="0070C0"/>
                </a:solidFill>
              </a:rPr>
              <a:t>start+28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30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10-2 </a:t>
            </a:r>
            <a:r>
              <a:rPr lang="zh-TW" altLang="en-US" smtClean="0"/>
              <a:t>鏈結串列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可以利用指標建立鏈結串列，來表示不確定大小或會動態增減的資料。</a:t>
            </a:r>
            <a:endParaRPr lang="en-US" altLang="zh-TW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45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10-2 </a:t>
            </a:r>
            <a:r>
              <a:rPr lang="zh-TW" altLang="en-US" smtClean="0"/>
              <a:t>鏈結串列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鏈結串列是由一個個節點所組成的，繼續使用在第</a:t>
            </a:r>
            <a:r>
              <a:rPr lang="en-US" altLang="zh-TW" smtClean="0"/>
              <a:t>6-2</a:t>
            </a:r>
            <a:r>
              <a:rPr lang="zh-TW" altLang="en-US" smtClean="0"/>
              <a:t>節的範例，其節點的資料型態宣告如下：</a:t>
            </a:r>
            <a:endParaRPr lang="en-US" altLang="zh-TW" smtClean="0"/>
          </a:p>
          <a:p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85" y="3201820"/>
            <a:ext cx="2768287" cy="1576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27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可以</a:t>
            </a:r>
            <a:r>
              <a:rPr lang="zh-TW" altLang="en-US" dirty="0"/>
              <a:t>根據此資料型態宣告一個指標</a:t>
            </a:r>
            <a:r>
              <a:rPr lang="zh-TW" altLang="en-US" dirty="0" smtClean="0"/>
              <a:t>變數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，</a:t>
            </a:r>
            <a:r>
              <a:rPr lang="zh-TW" altLang="en-US" dirty="0"/>
              <a:t>用來指到一個鏈結串列的起始節點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根據</a:t>
            </a:r>
            <a:r>
              <a:rPr lang="en-US" altLang="zh-TW" dirty="0"/>
              <a:t>C</a:t>
            </a:r>
            <a:r>
              <a:rPr lang="zh-TW" altLang="en-US" dirty="0"/>
              <a:t>語言的語法，若在宣告一個變數時前面加上符號「*」，則該變數就是指標變數，換句話說，</a:t>
            </a:r>
            <a:r>
              <a:rPr lang="zh-TW" altLang="en-US" dirty="0" smtClean="0"/>
              <a:t>變數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記錄</a:t>
            </a:r>
            <a:r>
              <a:rPr lang="zh-TW" altLang="en-US" dirty="0"/>
              <a:t>的值會是起始節點在記憶體裡的位置。</a:t>
            </a:r>
          </a:p>
        </p:txBody>
      </p:sp>
      <p:sp>
        <p:nvSpPr>
          <p:cNvPr id="6" name="內容版面配置區 3"/>
          <p:cNvSpPr txBox="1">
            <a:spLocks/>
          </p:cNvSpPr>
          <p:nvPr/>
        </p:nvSpPr>
        <p:spPr>
          <a:xfrm>
            <a:off x="611560" y="2971800"/>
            <a:ext cx="7789490" cy="108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35" y="2571750"/>
            <a:ext cx="3143250" cy="47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60399"/>
            <a:ext cx="8525290" cy="293422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利用運算式「*</a:t>
            </a:r>
            <a:r>
              <a:rPr lang="en-US" altLang="zh-TW" dirty="0" smtClean="0"/>
              <a:t>front</a:t>
            </a:r>
            <a:r>
              <a:rPr lang="zh-TW" altLang="en-US" dirty="0" smtClean="0"/>
              <a:t>」指到該節點，「*</a:t>
            </a:r>
            <a:r>
              <a:rPr lang="en-US" altLang="zh-TW" dirty="0" err="1" smtClean="0"/>
              <a:t>front.data</a:t>
            </a:r>
            <a:r>
              <a:rPr lang="zh-TW" altLang="en-US" dirty="0" smtClean="0"/>
              <a:t>」會傳回該節點在</a:t>
            </a:r>
            <a:r>
              <a:rPr lang="en-US" altLang="zh-TW" dirty="0" smtClean="0">
                <a:solidFill>
                  <a:srgbClr val="0070C0"/>
                </a:solidFill>
              </a:rPr>
              <a:t>data</a:t>
            </a:r>
            <a:r>
              <a:rPr lang="zh-TW" altLang="en-US" dirty="0" smtClean="0"/>
              <a:t>欄位的值。</a:t>
            </a:r>
            <a:endParaRPr lang="en-US" altLang="zh-TW" dirty="0" smtClean="0"/>
          </a:p>
          <a:p>
            <a:r>
              <a:rPr lang="zh-TW" altLang="en-US" dirty="0" smtClean="0"/>
              <a:t>下圖的鏈結串列為例，「*</a:t>
            </a:r>
            <a:r>
              <a:rPr lang="en-US" altLang="zh-TW" dirty="0" err="1" smtClean="0"/>
              <a:t>front.data</a:t>
            </a:r>
            <a:r>
              <a:rPr lang="zh-TW" altLang="en-US" dirty="0" smtClean="0"/>
              <a:t>」的值為</a:t>
            </a:r>
            <a:r>
              <a:rPr lang="en-US" altLang="zh-TW" dirty="0" smtClean="0">
                <a:solidFill>
                  <a:srgbClr val="0070C0"/>
                </a:solidFill>
              </a:rPr>
              <a:t>3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 rot="252291">
            <a:off x="6520459" y="3753924"/>
            <a:ext cx="1569660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鏈結串列範例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70" y="3516855"/>
            <a:ext cx="4384108" cy="114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另一種寫法是利用</a:t>
            </a:r>
            <a:r>
              <a:rPr lang="zh-TW" altLang="en-US" dirty="0" smtClean="0"/>
              <a:t>箭頭</a:t>
            </a:r>
            <a:r>
              <a:rPr lang="en-US" altLang="zh-TW" dirty="0" smtClean="0">
                <a:solidFill>
                  <a:srgbClr val="0070C0"/>
                </a:solidFill>
              </a:rPr>
              <a:t>-&gt;</a:t>
            </a:r>
            <a:r>
              <a:rPr lang="zh-TW" altLang="en-US" dirty="0" smtClean="0"/>
              <a:t>，也就是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front-</a:t>
            </a:r>
            <a:r>
              <a:rPr lang="en-US" altLang="zh-TW" dirty="0"/>
              <a:t>&gt;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。 </a:t>
            </a:r>
            <a:endParaRPr lang="en-US" altLang="zh-TW" dirty="0" smtClean="0"/>
          </a:p>
          <a:p>
            <a:r>
              <a:rPr lang="zh-TW" altLang="en-US" dirty="0" smtClean="0"/>
              <a:t>注意，</a:t>
            </a:r>
            <a:r>
              <a:rPr lang="en-US" altLang="zh-TW" dirty="0" smtClean="0">
                <a:solidFill>
                  <a:srgbClr val="0070C0"/>
                </a:solidFill>
              </a:rPr>
              <a:t>null</a:t>
            </a:r>
            <a:r>
              <a:rPr lang="zh-TW" altLang="en-US" dirty="0" smtClean="0"/>
              <a:t>在</a:t>
            </a:r>
            <a:r>
              <a:rPr lang="en-US" altLang="zh-TW" dirty="0"/>
              <a:t>C</a:t>
            </a:r>
            <a:r>
              <a:rPr lang="zh-TW" altLang="en-US" dirty="0"/>
              <a:t>語言具有特殊意義，代表了「空指標」，通常用來表示一個串列的結束。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701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假設現在要把一個新的節點加入到鏈結串列的起點，可以定義一個程序叫作</a:t>
            </a:r>
            <a:r>
              <a:rPr lang="en-US" altLang="zh-TW" dirty="0" smtClean="0">
                <a:solidFill>
                  <a:srgbClr val="0070C0"/>
                </a:solidFill>
              </a:rPr>
              <a:t>insert</a:t>
            </a:r>
            <a:r>
              <a:rPr lang="zh-TW" altLang="en-US" dirty="0" smtClean="0"/>
              <a:t>如下：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815560"/>
            <a:ext cx="4635515" cy="1859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若是這些同學的成績分別是</a:t>
            </a:r>
            <a:r>
              <a:rPr lang="en-US" altLang="zh-TW" dirty="0" smtClean="0">
                <a:solidFill>
                  <a:srgbClr val="0070C0"/>
                </a:solidFill>
              </a:rPr>
              <a:t>80</a:t>
            </a:r>
            <a:r>
              <a:rPr lang="zh-TW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TW" dirty="0" smtClean="0">
                <a:solidFill>
                  <a:srgbClr val="0070C0"/>
                </a:solidFill>
              </a:rPr>
              <a:t>70</a:t>
            </a:r>
            <a:r>
              <a:rPr lang="zh-TW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TW" dirty="0" smtClean="0">
                <a:solidFill>
                  <a:srgbClr val="0070C0"/>
                </a:solidFill>
              </a:rPr>
              <a:t>60</a:t>
            </a:r>
            <a:r>
              <a:rPr lang="zh-TW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TW" dirty="0" smtClean="0">
                <a:solidFill>
                  <a:srgbClr val="0070C0"/>
                </a:solidFill>
              </a:rPr>
              <a:t>90</a:t>
            </a:r>
            <a:r>
              <a:rPr lang="zh-TW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TW" dirty="0" smtClean="0">
                <a:solidFill>
                  <a:srgbClr val="0070C0"/>
                </a:solidFill>
              </a:rPr>
              <a:t>95</a:t>
            </a:r>
            <a:r>
              <a:rPr lang="zh-TW" altLang="en-US" dirty="0" smtClean="0">
                <a:solidFill>
                  <a:srgbClr val="0070C0"/>
                </a:solidFill>
              </a:rPr>
              <a:t>，</a:t>
            </a:r>
            <a:r>
              <a:rPr lang="zh-TW" altLang="en-US" dirty="0" smtClean="0"/>
              <a:t>可以用下列的</a:t>
            </a:r>
            <a:r>
              <a:rPr lang="en-US" altLang="zh-TW" dirty="0" smtClean="0"/>
              <a:t>C</a:t>
            </a:r>
            <a:r>
              <a:rPr lang="zh-TW" altLang="en-US" dirty="0" smtClean="0"/>
              <a:t>指令將其指定到陣列裡面，注意到學號</a:t>
            </a:r>
            <a:r>
              <a:rPr lang="en-US" altLang="zh-TW" dirty="0" smtClean="0">
                <a:solidFill>
                  <a:srgbClr val="0070C0"/>
                </a:solidFill>
              </a:rPr>
              <a:t>1</a:t>
            </a:r>
            <a:r>
              <a:rPr lang="zh-TW" altLang="en-US" dirty="0" smtClean="0"/>
              <a:t>的同學以註標</a:t>
            </a:r>
            <a:r>
              <a:rPr lang="en-US" altLang="zh-TW" dirty="0" smtClean="0">
                <a:solidFill>
                  <a:srgbClr val="0070C0"/>
                </a:solidFill>
              </a:rPr>
              <a:t>0</a:t>
            </a:r>
            <a:r>
              <a:rPr lang="zh-TW" altLang="en-US" dirty="0" smtClean="0"/>
              <a:t>表示，學號</a:t>
            </a:r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r>
              <a:rPr lang="zh-TW" altLang="en-US" dirty="0" smtClean="0"/>
              <a:t>的同學以註標</a:t>
            </a:r>
            <a:r>
              <a:rPr lang="en-US" altLang="zh-TW" dirty="0" smtClean="0">
                <a:solidFill>
                  <a:srgbClr val="0070C0"/>
                </a:solidFill>
              </a:rPr>
              <a:t>1</a:t>
            </a:r>
            <a:r>
              <a:rPr lang="zh-TW" altLang="en-US" dirty="0" smtClean="0"/>
              <a:t>表示，依此類推。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070" y="3201820"/>
            <a:ext cx="2198598" cy="1767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 smtClean="0"/>
              <a:t>假設要呼叫此程序，在下圖的鏈結串列的前端，加入一個新的節點，其值為</a:t>
            </a:r>
            <a:r>
              <a:rPr lang="en-US" altLang="zh-TW" dirty="0" smtClean="0">
                <a:solidFill>
                  <a:srgbClr val="0070C0"/>
                </a:solidFill>
              </a:rPr>
              <a:t>7</a:t>
            </a:r>
            <a:r>
              <a:rPr lang="zh-TW" altLang="en-US" dirty="0" smtClean="0"/>
              <a:t>，也就是執行</a:t>
            </a:r>
            <a:r>
              <a:rPr lang="en-US" altLang="zh-TW" dirty="0" smtClean="0"/>
              <a:t>insert(front, 7)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程式的執行步驟如下：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65" y="3861180"/>
            <a:ext cx="4889178" cy="95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 rot="473564">
            <a:off x="5447000" y="3716931"/>
            <a:ext cx="2492990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鏈結串列加入節點範例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 smtClean="0"/>
              <a:t>鏈結串列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步驟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</a:t>
            </a:r>
            <a:r>
              <a:rPr lang="zh-TW" altLang="zh-TW" dirty="0" smtClean="0"/>
              <a:t>利用</a:t>
            </a:r>
            <a:r>
              <a:rPr lang="en-US" altLang="zh-TW" dirty="0" err="1" smtClean="0"/>
              <a:t>malloc</a:t>
            </a:r>
            <a:r>
              <a:rPr lang="zh-TW" altLang="zh-TW" dirty="0" smtClean="0"/>
              <a:t>函數建立一個新的節點，並利用局部變數</a:t>
            </a:r>
            <a:r>
              <a:rPr lang="en-US" altLang="zh-TW" dirty="0" smtClean="0"/>
              <a:t>temp</a:t>
            </a:r>
            <a:r>
              <a:rPr lang="zh-TW" altLang="zh-TW" dirty="0" smtClean="0"/>
              <a:t>指到該節點</a:t>
            </a:r>
            <a:r>
              <a:rPr lang="zh-TW" altLang="en-US" dirty="0" smtClean="0"/>
              <a:t>。</a:t>
            </a:r>
            <a:endParaRPr lang="zh-TW" altLang="zh-TW" dirty="0" smtClean="0"/>
          </a:p>
          <a:p>
            <a:pPr lvl="0"/>
            <a:r>
              <a:rPr lang="zh-TW" altLang="en-US" dirty="0" smtClean="0"/>
              <a:t>步驟</a:t>
            </a:r>
            <a:r>
              <a:rPr lang="en-US" altLang="zh-TW" dirty="0" smtClean="0"/>
              <a:t>2</a:t>
            </a:r>
            <a:r>
              <a:rPr lang="zh-TW" altLang="en-US" dirty="0" smtClean="0"/>
              <a:t>：</a:t>
            </a:r>
            <a:r>
              <a:rPr lang="zh-TW" altLang="zh-TW" dirty="0" smtClean="0"/>
              <a:t>把數值</a:t>
            </a:r>
            <a:r>
              <a:rPr lang="en-US" altLang="zh-TW" dirty="0" smtClean="0"/>
              <a:t>7</a:t>
            </a:r>
            <a:r>
              <a:rPr lang="zh-TW" altLang="zh-TW" dirty="0" smtClean="0"/>
              <a:t>指定給節點</a:t>
            </a:r>
            <a:r>
              <a:rPr lang="en-US" altLang="zh-TW" dirty="0" smtClean="0"/>
              <a:t>temp</a:t>
            </a:r>
            <a:r>
              <a:rPr lang="zh-TW" altLang="zh-TW" dirty="0" smtClean="0"/>
              <a:t>的欄位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。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7185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10-2 </a:t>
            </a:r>
            <a:r>
              <a:rPr lang="zh-TW" altLang="en-US" smtClean="0"/>
              <a:t>鏈結串列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zh-TW" altLang="en-US" dirty="0" smtClean="0"/>
              <a:t>步驟</a:t>
            </a:r>
            <a:r>
              <a:rPr lang="en-US" altLang="zh-TW" dirty="0" smtClean="0"/>
              <a:t>3</a:t>
            </a:r>
            <a:r>
              <a:rPr lang="zh-TW" altLang="en-US" dirty="0" smtClean="0"/>
              <a:t>：</a:t>
            </a:r>
            <a:r>
              <a:rPr lang="zh-TW" altLang="zh-TW" dirty="0" smtClean="0"/>
              <a:t>把節點</a:t>
            </a:r>
            <a:r>
              <a:rPr lang="en-US" altLang="zh-TW" dirty="0" smtClean="0"/>
              <a:t>temp</a:t>
            </a:r>
            <a:r>
              <a:rPr lang="zh-TW" altLang="zh-TW" dirty="0" smtClean="0"/>
              <a:t>的欄位</a:t>
            </a:r>
            <a:r>
              <a:rPr lang="en-US" altLang="zh-TW" dirty="0" smtClean="0"/>
              <a:t>next</a:t>
            </a:r>
            <a:r>
              <a:rPr lang="zh-TW" altLang="zh-TW" dirty="0" smtClean="0"/>
              <a:t>設定如正式參數</a:t>
            </a:r>
            <a:r>
              <a:rPr lang="en-US" altLang="zh-TW" dirty="0" smtClean="0"/>
              <a:t>p</a:t>
            </a:r>
            <a:r>
              <a:rPr lang="zh-TW" altLang="zh-TW" dirty="0" smtClean="0"/>
              <a:t>的值，也就是將節點</a:t>
            </a:r>
            <a:r>
              <a:rPr lang="en-US" altLang="zh-TW" dirty="0" smtClean="0"/>
              <a:t>temp</a:t>
            </a:r>
            <a:r>
              <a:rPr lang="zh-TW" altLang="zh-TW" dirty="0" smtClean="0"/>
              <a:t>的欄位</a:t>
            </a:r>
            <a:r>
              <a:rPr lang="en-US" altLang="zh-TW" dirty="0" smtClean="0"/>
              <a:t>next</a:t>
            </a:r>
            <a:r>
              <a:rPr lang="zh-TW" altLang="zh-TW" dirty="0" smtClean="0"/>
              <a:t>指到</a:t>
            </a:r>
            <a:r>
              <a:rPr lang="en-US" altLang="zh-TW" dirty="0" smtClean="0"/>
              <a:t>p</a:t>
            </a:r>
            <a:r>
              <a:rPr lang="zh-TW" altLang="zh-TW" dirty="0" smtClean="0"/>
              <a:t>所指到的節點。注意，由於正式參數</a:t>
            </a:r>
            <a:r>
              <a:rPr lang="en-US" altLang="zh-TW" dirty="0" smtClean="0"/>
              <a:t>p</a:t>
            </a:r>
            <a:r>
              <a:rPr lang="zh-TW" altLang="zh-TW" dirty="0" smtClean="0"/>
              <a:t>會對應到真實參數 </a:t>
            </a:r>
            <a:r>
              <a:rPr lang="en-US" altLang="zh-TW" dirty="0" smtClean="0"/>
              <a:t>front</a:t>
            </a:r>
            <a:r>
              <a:rPr lang="zh-TW" altLang="zh-TW" dirty="0" smtClean="0"/>
              <a:t>，所以新的節點會指到串列的第一個節點</a:t>
            </a:r>
            <a:r>
              <a:rPr lang="zh-TW" altLang="en-US" dirty="0" smtClean="0"/>
              <a:t>。</a:t>
            </a:r>
            <a:endParaRPr lang="zh-TW" altLang="zh-TW" dirty="0" smtClean="0"/>
          </a:p>
          <a:p>
            <a:pPr lvl="0"/>
            <a:r>
              <a:rPr lang="zh-TW" altLang="en-US" dirty="0" smtClean="0"/>
              <a:t>步驟</a:t>
            </a:r>
            <a:r>
              <a:rPr lang="en-US" altLang="zh-TW" dirty="0" smtClean="0"/>
              <a:t>4</a:t>
            </a:r>
            <a:r>
              <a:rPr lang="zh-TW" altLang="en-US" dirty="0" smtClean="0"/>
              <a:t>：</a:t>
            </a:r>
            <a:r>
              <a:rPr lang="zh-TW" altLang="zh-TW" dirty="0" smtClean="0"/>
              <a:t>最後將參數</a:t>
            </a:r>
            <a:r>
              <a:rPr lang="en-US" altLang="zh-TW" dirty="0" smtClean="0"/>
              <a:t>p(</a:t>
            </a:r>
            <a:r>
              <a:rPr lang="zh-TW" altLang="zh-TW" dirty="0" smtClean="0"/>
              <a:t>也就是</a:t>
            </a:r>
            <a:r>
              <a:rPr lang="en-US" altLang="zh-TW" dirty="0" smtClean="0"/>
              <a:t>front)</a:t>
            </a:r>
            <a:r>
              <a:rPr lang="zh-TW" altLang="zh-TW" dirty="0" smtClean="0"/>
              <a:t>，指到新建立的節點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29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 smtClean="0"/>
              <a:t>鏈結串列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鏈結串列和陣列有一點很大的不同，就是鏈結串列的邏輯順序和實體順序並不一定相同。</a:t>
            </a:r>
            <a:endParaRPr lang="en-US" altLang="zh-TW" dirty="0" smtClean="0"/>
          </a:p>
          <a:p>
            <a:r>
              <a:rPr lang="zh-TW" altLang="en-US" dirty="0" smtClean="0"/>
              <a:t>當利用函數</a:t>
            </a:r>
            <a:r>
              <a:rPr lang="en-US" altLang="zh-TW" dirty="0" err="1" smtClean="0">
                <a:solidFill>
                  <a:srgbClr val="0070C0"/>
                </a:solidFill>
              </a:rPr>
              <a:t>malloc</a:t>
            </a:r>
            <a:r>
              <a:rPr lang="zh-TW" altLang="en-US" dirty="0" smtClean="0"/>
              <a:t>向系統要一塊記憶體的空間時，系統會根據當時記憶體哪裡有空位</a:t>
            </a:r>
            <a:r>
              <a:rPr lang="zh-TW" altLang="en-US" dirty="0"/>
              <a:t>，回</a:t>
            </a:r>
            <a:r>
              <a:rPr lang="zh-TW" altLang="en-US" dirty="0" smtClean="0"/>
              <a:t>傳</a:t>
            </a:r>
            <a:r>
              <a:rPr lang="zh-TW" altLang="en-US" dirty="0"/>
              <a:t>該</a:t>
            </a:r>
            <a:r>
              <a:rPr lang="zh-TW" altLang="en-US" dirty="0" smtClean="0"/>
              <a:t>位址，也許會在目前節點的前方，或是後方。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下圖顯示上圖鏈結串列的可能實體順序，其中</a:t>
            </a:r>
            <a:r>
              <a:rPr lang="zh-TW" altLang="en-US" dirty="0" smtClean="0"/>
              <a:t>編號</a:t>
            </a:r>
            <a:r>
              <a:rPr lang="en-US" altLang="zh-TW" dirty="0" smtClean="0">
                <a:solidFill>
                  <a:srgbClr val="0070C0"/>
                </a:solidFill>
              </a:rPr>
              <a:t>L1</a:t>
            </a:r>
            <a:r>
              <a:rPr lang="zh-TW" altLang="en-US" dirty="0" smtClean="0"/>
              <a:t>、</a:t>
            </a:r>
            <a:r>
              <a:rPr lang="en-US" altLang="zh-TW" dirty="0" smtClean="0">
                <a:solidFill>
                  <a:srgbClr val="0070C0"/>
                </a:solidFill>
              </a:rPr>
              <a:t>L2</a:t>
            </a:r>
            <a:r>
              <a:rPr lang="zh-TW" altLang="en-US" dirty="0" smtClean="0"/>
              <a:t>、</a:t>
            </a:r>
            <a:r>
              <a:rPr lang="en-US" altLang="zh-TW" dirty="0" smtClean="0">
                <a:solidFill>
                  <a:srgbClr val="0070C0"/>
                </a:solidFill>
              </a:rPr>
              <a:t>L3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zh-TW" altLang="en-US" dirty="0"/>
              <a:t>等，代表記憶體的實體位置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節點</a:t>
            </a:r>
            <a:r>
              <a:rPr lang="zh-TW" altLang="en-US" dirty="0"/>
              <a:t>內容值</a:t>
            </a:r>
            <a:r>
              <a:rPr lang="zh-TW" altLang="en-US" dirty="0" smtClean="0"/>
              <a:t>為</a:t>
            </a:r>
            <a:r>
              <a:rPr lang="en-US" altLang="zh-TW" dirty="0" smtClean="0">
                <a:solidFill>
                  <a:srgbClr val="0070C0"/>
                </a:solidFill>
              </a:rPr>
              <a:t>3</a:t>
            </a:r>
            <a:r>
              <a:rPr lang="zh-TW" altLang="en-US" dirty="0" smtClean="0"/>
              <a:t>的</a:t>
            </a:r>
            <a:r>
              <a:rPr lang="zh-TW" altLang="en-US" dirty="0"/>
              <a:t>節點，即使在邏輯順序上是排在內容值</a:t>
            </a:r>
            <a:r>
              <a:rPr lang="zh-TW" altLang="en-US" dirty="0" smtClean="0"/>
              <a:t>為</a:t>
            </a:r>
            <a:r>
              <a:rPr lang="en-US" altLang="zh-TW" dirty="0" smtClean="0">
                <a:solidFill>
                  <a:srgbClr val="0070C0"/>
                </a:solidFill>
              </a:rPr>
              <a:t>7</a:t>
            </a:r>
            <a:r>
              <a:rPr lang="zh-TW" altLang="en-US" dirty="0" smtClean="0"/>
              <a:t>的</a:t>
            </a:r>
            <a:r>
              <a:rPr lang="zh-TW" altLang="en-US" dirty="0"/>
              <a:t>節點後面，但是在記憶體的實體順序上，則可能是排在其前面。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2687" y="2436735"/>
            <a:ext cx="6778626" cy="87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44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 smtClean="0"/>
              <a:t>可以推算出陣列裡元素的位置公式，而很快的知道陣列裡任一註標的位置。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另一方面，要取出鏈結串列的某一個節點，只能依循事先建立好的指標，一一探訪中間經過的節點。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以下的</a:t>
            </a:r>
            <a:r>
              <a:rPr lang="en-US" altLang="zh-TW" dirty="0"/>
              <a:t>C</a:t>
            </a:r>
            <a:r>
              <a:rPr lang="zh-TW" altLang="en-US" dirty="0"/>
              <a:t>程式，把一個鏈結串列內所有節點的內容值依照邏輯順序列出來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85" y="2828742"/>
            <a:ext cx="4903620" cy="1866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49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 smtClean="0"/>
              <a:t>鏈結串列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0070C0"/>
                </a:solidFill>
              </a:rPr>
              <a:t>changehead</a:t>
            </a:r>
            <a:r>
              <a:rPr lang="zh-TW" altLang="en-US" dirty="0" smtClean="0"/>
              <a:t>程式會把第一個參數</a:t>
            </a:r>
            <a:r>
              <a:rPr lang="en-US" altLang="zh-TW" dirty="0" smtClean="0">
                <a:solidFill>
                  <a:srgbClr val="0070C0"/>
                </a:solidFill>
              </a:rPr>
              <a:t>p</a:t>
            </a:r>
            <a:r>
              <a:rPr lang="zh-TW" altLang="en-US" dirty="0" smtClean="0"/>
              <a:t>指到的鏈結串列的起始節點，變成第二個參數</a:t>
            </a:r>
            <a:r>
              <a:rPr lang="en-US" altLang="zh-TW" dirty="0" smtClean="0">
                <a:solidFill>
                  <a:srgbClr val="0070C0"/>
                </a:solidFill>
              </a:rPr>
              <a:t>q</a:t>
            </a:r>
            <a:r>
              <a:rPr lang="zh-TW" altLang="en-US" dirty="0" smtClean="0"/>
              <a:t>指到的鏈結串列的起始節點。把該程序再度列舉如下：</a:t>
            </a:r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171" y="3246825"/>
            <a:ext cx="3336933" cy="1755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10-2 </a:t>
            </a:r>
            <a:r>
              <a:rPr lang="zh-TW" altLang="en-US" dirty="0"/>
              <a:t>鏈結串列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/>
              <a:t>步驟</a:t>
            </a:r>
            <a:r>
              <a:rPr lang="en-US" altLang="zh-TW" dirty="0"/>
              <a:t>1</a:t>
            </a:r>
            <a:r>
              <a:rPr lang="zh-TW" altLang="en-US" dirty="0"/>
              <a:t>：將局部變數</a:t>
            </a:r>
            <a:r>
              <a:rPr lang="en-US" altLang="zh-TW" dirty="0">
                <a:solidFill>
                  <a:srgbClr val="0070C0"/>
                </a:solidFill>
              </a:rPr>
              <a:t>temp</a:t>
            </a:r>
            <a:r>
              <a:rPr lang="zh-TW" altLang="en-US" dirty="0"/>
              <a:t>指到第一個鏈結串列的起始節點。</a:t>
            </a:r>
            <a:endParaRPr lang="zh-TW" altLang="zh-TW" dirty="0"/>
          </a:p>
          <a:p>
            <a:pPr lvl="0"/>
            <a:r>
              <a:rPr lang="zh-TW" altLang="en-US" dirty="0"/>
              <a:t>步驟</a:t>
            </a:r>
            <a:r>
              <a:rPr lang="en-US" altLang="zh-TW" dirty="0"/>
              <a:t>2</a:t>
            </a:r>
            <a:r>
              <a:rPr lang="zh-TW" altLang="en-US" dirty="0"/>
              <a:t>：將參數</a:t>
            </a:r>
            <a:r>
              <a:rPr lang="en-US" altLang="zh-TW" dirty="0">
                <a:solidFill>
                  <a:srgbClr val="0070C0"/>
                </a:solidFill>
              </a:rPr>
              <a:t>p</a:t>
            </a:r>
            <a:r>
              <a:rPr lang="zh-TW" altLang="en-US" dirty="0"/>
              <a:t>指到第一個鏈結串列的第二個節點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10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10-2 </a:t>
            </a:r>
            <a:r>
              <a:rPr lang="zh-TW" altLang="en-US" dirty="0"/>
              <a:t>鏈結串列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/>
              <a:t>步驟</a:t>
            </a:r>
            <a:r>
              <a:rPr lang="en-US" altLang="zh-TW" dirty="0"/>
              <a:t>3</a:t>
            </a:r>
            <a:r>
              <a:rPr lang="zh-TW" altLang="en-US" dirty="0"/>
              <a:t>：將節點</a:t>
            </a:r>
            <a:r>
              <a:rPr lang="en-US" altLang="zh-TW" dirty="0">
                <a:solidFill>
                  <a:srgbClr val="0070C0"/>
                </a:solidFill>
              </a:rPr>
              <a:t>temp</a:t>
            </a:r>
            <a:r>
              <a:rPr lang="zh-TW" altLang="en-US" dirty="0"/>
              <a:t>的欄位</a:t>
            </a:r>
            <a:r>
              <a:rPr lang="en-US" altLang="zh-TW" dirty="0">
                <a:solidFill>
                  <a:srgbClr val="0070C0"/>
                </a:solidFill>
              </a:rPr>
              <a:t>next</a:t>
            </a:r>
            <a:r>
              <a:rPr lang="zh-TW" altLang="en-US" dirty="0"/>
              <a:t>指到</a:t>
            </a:r>
            <a:r>
              <a:rPr lang="en-US" altLang="zh-TW" dirty="0">
                <a:solidFill>
                  <a:srgbClr val="0070C0"/>
                </a:solidFill>
              </a:rPr>
              <a:t>q</a:t>
            </a:r>
            <a:r>
              <a:rPr lang="zh-TW" altLang="en-US" dirty="0"/>
              <a:t>所指到的節點，也就是第二個鏈結串列的起始節點；由於在第一個步驟，</a:t>
            </a:r>
            <a:r>
              <a:rPr lang="en-US" altLang="zh-TW" dirty="0">
                <a:solidFill>
                  <a:srgbClr val="0070C0"/>
                </a:solidFill>
              </a:rPr>
              <a:t>temp</a:t>
            </a:r>
            <a:r>
              <a:rPr lang="zh-TW" altLang="en-US" dirty="0"/>
              <a:t>已經指到第一個鏈結串列的起始節點，所以此一步驟會把兩個串列的鏈結建立起來。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04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在一般的程式語言裡，陣列的</a:t>
            </a:r>
            <a:r>
              <a:rPr lang="zh-TW" altLang="en-US" dirty="0" smtClean="0">
                <a:solidFill>
                  <a:srgbClr val="C00000"/>
                </a:solidFill>
              </a:rPr>
              <a:t>邏輯順序</a:t>
            </a:r>
            <a:r>
              <a:rPr lang="en-US" altLang="zh-TW" dirty="0" smtClean="0"/>
              <a:t>(logical order)</a:t>
            </a:r>
            <a:r>
              <a:rPr lang="zh-TW" altLang="en-US" dirty="0" smtClean="0"/>
              <a:t>和</a:t>
            </a:r>
            <a:r>
              <a:rPr lang="zh-TW" altLang="en-US" dirty="0" smtClean="0">
                <a:solidFill>
                  <a:srgbClr val="C00000"/>
                </a:solidFill>
              </a:rPr>
              <a:t>實體順序</a:t>
            </a:r>
            <a:r>
              <a:rPr lang="en-US" altLang="zh-TW" dirty="0" smtClean="0"/>
              <a:t>(physical order)</a:t>
            </a:r>
            <a:r>
              <a:rPr lang="zh-TW" altLang="en-US" dirty="0" smtClean="0"/>
              <a:t>是一樣的，也就是在記憶體裡，註標小的會排在註標大的之前。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156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10-2 </a:t>
            </a:r>
            <a:r>
              <a:rPr lang="zh-TW" altLang="en-US" dirty="0"/>
              <a:t>鏈結串列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/>
              <a:t>步驟</a:t>
            </a:r>
            <a:r>
              <a:rPr lang="en-US" altLang="zh-TW" dirty="0"/>
              <a:t>4</a:t>
            </a:r>
            <a:r>
              <a:rPr lang="zh-TW" altLang="en-US" dirty="0"/>
              <a:t>：最後將參數</a:t>
            </a:r>
            <a:r>
              <a:rPr lang="en-US" altLang="zh-TW" dirty="0">
                <a:solidFill>
                  <a:srgbClr val="0070C0"/>
                </a:solidFill>
              </a:rPr>
              <a:t>q</a:t>
            </a:r>
            <a:r>
              <a:rPr lang="zh-TW" altLang="en-US" dirty="0"/>
              <a:t>指到變數</a:t>
            </a:r>
            <a:r>
              <a:rPr lang="en-US" altLang="zh-TW" dirty="0">
                <a:solidFill>
                  <a:srgbClr val="0070C0"/>
                </a:solidFill>
              </a:rPr>
              <a:t>temp</a:t>
            </a:r>
            <a:r>
              <a:rPr lang="zh-TW" altLang="en-US" dirty="0"/>
              <a:t>指到的節點。所以，現在第二個鏈結串列的起始節點，會是原本第一個鏈結串列的起始節點。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56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10-3 </a:t>
            </a:r>
            <a:r>
              <a:rPr lang="zh-TW" altLang="en-US" dirty="0"/>
              <a:t>堆疊和佇列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 action="ppaction://hlinksldjump"/>
              </a:rPr>
              <a:t>堆疊</a:t>
            </a:r>
            <a:endParaRPr lang="en-US" altLang="zh-TW" dirty="0" smtClean="0"/>
          </a:p>
          <a:p>
            <a:r>
              <a:rPr lang="zh-TW" altLang="en-US" dirty="0" smtClean="0">
                <a:hlinkClick r:id="rId3" action="ppaction://hlinksldjump"/>
              </a:rPr>
              <a:t>佇列</a:t>
            </a:r>
            <a:endParaRPr lang="en-US" altLang="zh-TW" dirty="0" smtClean="0"/>
          </a:p>
          <a:p>
            <a:r>
              <a:rPr lang="zh-TW" altLang="en-US" dirty="0" smtClean="0">
                <a:hlinkClick r:id="rId4" action="ppaction://hlinksldjump"/>
              </a:rPr>
              <a:t>環狀佇列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67535" t="15223" r="12501" b="11193"/>
          <a:stretch/>
        </p:blipFill>
        <p:spPr bwMode="auto">
          <a:xfrm rot="167219">
            <a:off x="7448823" y="1524409"/>
            <a:ext cx="975498" cy="256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00" t="15223" r="62539" b="11193"/>
          <a:stretch/>
        </p:blipFill>
        <p:spPr bwMode="auto">
          <a:xfrm rot="20871099">
            <a:off x="6030855" y="2313866"/>
            <a:ext cx="975363" cy="256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00" t="15223" r="62539" b="11193"/>
          <a:stretch/>
        </p:blipFill>
        <p:spPr bwMode="auto">
          <a:xfrm rot="20462772">
            <a:off x="4177477" y="2050534"/>
            <a:ext cx="975363" cy="256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344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803149"/>
            <a:ext cx="8229600" cy="857250"/>
          </a:xfrm>
        </p:spPr>
        <p:txBody>
          <a:bodyPr/>
          <a:lstStyle/>
          <a:p>
            <a:r>
              <a:rPr lang="zh-TW" altLang="en-US" b="1" dirty="0" smtClean="0"/>
              <a:t>堆疊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堆疊的概念，是處理一序列資料的時候，採用「後進先出」、「先進後出」的順序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假設</a:t>
            </a:r>
            <a:r>
              <a:rPr lang="zh-TW" altLang="en-US" dirty="0"/>
              <a:t>現在要在一個狹長的網球桶裡，依序放入編號</a:t>
            </a:r>
            <a:r>
              <a:rPr lang="en-US" altLang="zh-TW" dirty="0"/>
              <a:t>1</a:t>
            </a:r>
            <a:r>
              <a:rPr lang="zh-TW" altLang="en-US" dirty="0"/>
              <a:t>號到編號</a:t>
            </a:r>
            <a:r>
              <a:rPr lang="en-US" altLang="zh-TW" dirty="0"/>
              <a:t>5</a:t>
            </a:r>
            <a:r>
              <a:rPr lang="zh-TW" altLang="en-US" dirty="0"/>
              <a:t>號的網球，很明顯的，最早放進去的</a:t>
            </a:r>
            <a:r>
              <a:rPr lang="en-US" altLang="zh-TW" dirty="0"/>
              <a:t>1</a:t>
            </a:r>
            <a:r>
              <a:rPr lang="zh-TW" altLang="en-US" dirty="0"/>
              <a:t>號球會在球桶的最下方，而最後放進去的</a:t>
            </a:r>
            <a:r>
              <a:rPr lang="en-US" altLang="zh-TW" dirty="0"/>
              <a:t>5</a:t>
            </a:r>
            <a:r>
              <a:rPr lang="zh-TW" altLang="en-US" dirty="0"/>
              <a:t>號球會在球桶的最上方。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堆疊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當要用球的時候，由於該球桶的開口固定在上面，所以首先拿到的是球桶最上方的</a:t>
            </a:r>
            <a:r>
              <a:rPr lang="en-US" altLang="zh-TW" smtClean="0"/>
              <a:t>5</a:t>
            </a:r>
            <a:r>
              <a:rPr lang="zh-TW" altLang="en-US" smtClean="0"/>
              <a:t>號球，接著是</a:t>
            </a:r>
            <a:r>
              <a:rPr lang="en-US" altLang="zh-TW" smtClean="0"/>
              <a:t>4</a:t>
            </a:r>
            <a:r>
              <a:rPr lang="zh-TW" altLang="en-US" smtClean="0"/>
              <a:t>號球，最後才會拿到</a:t>
            </a:r>
            <a:r>
              <a:rPr lang="en-US" altLang="zh-TW" smtClean="0"/>
              <a:t>1</a:t>
            </a:r>
            <a:r>
              <a:rPr lang="zh-TW" altLang="en-US" smtClean="0"/>
              <a:t>號球。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堆疊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假設預先知道只有</a:t>
            </a:r>
            <a:r>
              <a:rPr lang="en-US" altLang="zh-TW" dirty="0"/>
              <a:t>10</a:t>
            </a:r>
            <a:r>
              <a:rPr lang="zh-TW" altLang="en-US" dirty="0"/>
              <a:t>個整數要處理，可以如下宣告一個一維整數陣列來存放這些元素：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795" y="2976795"/>
            <a:ext cx="2695575" cy="54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3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堆疊</a:t>
            </a:r>
          </a:p>
        </p:txBody>
      </p:sp>
      <p:sp>
        <p:nvSpPr>
          <p:cNvPr id="8" name="五邊形 7"/>
          <p:cNvSpPr/>
          <p:nvPr/>
        </p:nvSpPr>
        <p:spPr>
          <a:xfrm rot="256264">
            <a:off x="846586" y="2483847"/>
            <a:ext cx="2430270" cy="359171"/>
          </a:xfrm>
          <a:prstGeom prst="homePlat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堆疊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示意圖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76845" y="1091344"/>
            <a:ext cx="3957200" cy="3764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堆疊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重點在於如何針對此陣列撰寫對應的程式，以實作「後進先出」和「先進後出」的想法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也就是</a:t>
            </a:r>
            <a:r>
              <a:rPr lang="zh-TW" altLang="en-US" dirty="0"/>
              <a:t>，必須適當的定義如何將資料放入堆疊，再如何將資料從堆疊取出，才能造成「後進先出」和「先進後出」的效果。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堆疊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為了達到此目的，還需要記錄其他相關資訊。首先，為了知道目前堆疊內元素的個數，需要定義一個整數變數</a:t>
            </a:r>
            <a:r>
              <a:rPr lang="en-US" altLang="zh-TW" dirty="0" smtClean="0">
                <a:solidFill>
                  <a:srgbClr val="0070C0"/>
                </a:solidFill>
              </a:rPr>
              <a:t>top</a:t>
            </a:r>
            <a:r>
              <a:rPr lang="zh-TW" altLang="en-US" dirty="0" smtClean="0"/>
              <a:t>，對應到最上層元素的註標，一開始設為</a:t>
            </a:r>
            <a:r>
              <a:rPr lang="en-US" altLang="zh-TW" dirty="0" smtClean="0">
                <a:solidFill>
                  <a:srgbClr val="0070C0"/>
                </a:solidFill>
              </a:rPr>
              <a:t>-1</a:t>
            </a:r>
            <a:r>
              <a:rPr lang="zh-TW" altLang="en-US" dirty="0" smtClean="0"/>
              <a:t>，以表示空堆疊。</a:t>
            </a:r>
            <a:endParaRPr lang="zh-TW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790" y="3876895"/>
            <a:ext cx="2514600" cy="523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堆疊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接著定義將資料放入堆疊的程序</a:t>
            </a:r>
            <a:r>
              <a:rPr lang="en-US" altLang="zh-TW" dirty="0" smtClean="0">
                <a:solidFill>
                  <a:srgbClr val="0070C0"/>
                </a:solidFill>
              </a:rPr>
              <a:t>push</a:t>
            </a:r>
            <a:r>
              <a:rPr lang="zh-TW" altLang="en-US" dirty="0" smtClean="0"/>
              <a:t>如下。</a:t>
            </a:r>
            <a:endParaRPr lang="en-US" altLang="zh-TW" dirty="0" smtClean="0"/>
          </a:p>
          <a:p>
            <a:r>
              <a:rPr lang="zh-TW" altLang="en-US" dirty="0" smtClean="0"/>
              <a:t>注意到，會先增加變數</a:t>
            </a:r>
            <a:r>
              <a:rPr lang="en-US" altLang="zh-TW" dirty="0" smtClean="0">
                <a:solidFill>
                  <a:srgbClr val="0070C0"/>
                </a:solidFill>
              </a:rPr>
              <a:t>top</a:t>
            </a:r>
            <a:r>
              <a:rPr lang="zh-TW" altLang="en-US" dirty="0" smtClean="0"/>
              <a:t>，也就是後放進去的元素會放在註標比較大的位置，而同時</a:t>
            </a:r>
            <a:r>
              <a:rPr lang="en-US" altLang="zh-TW" dirty="0" smtClean="0">
                <a:solidFill>
                  <a:srgbClr val="0070C0"/>
                </a:solidFill>
              </a:rPr>
              <a:t>top</a:t>
            </a:r>
            <a:r>
              <a:rPr lang="zh-TW" altLang="en-US" dirty="0" smtClean="0"/>
              <a:t>會代表最後一個元素在陣列的註標：</a:t>
            </a:r>
            <a:endParaRPr lang="zh-TW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65" y="3812175"/>
            <a:ext cx="3196605" cy="1331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堆疊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要將資料從堆疊取出的話，直接回傳陣列在</a:t>
            </a:r>
            <a:r>
              <a:rPr lang="en-US" altLang="zh-TW" dirty="0" smtClean="0">
                <a:solidFill>
                  <a:srgbClr val="0070C0"/>
                </a:solidFill>
              </a:rPr>
              <a:t>top</a:t>
            </a:r>
            <a:r>
              <a:rPr lang="zh-TW" altLang="en-US" dirty="0" smtClean="0"/>
              <a:t>註標存放的資料即可；同時要更改變數</a:t>
            </a:r>
            <a:r>
              <a:rPr lang="en-US" altLang="zh-TW" dirty="0">
                <a:solidFill>
                  <a:srgbClr val="0070C0"/>
                </a:solidFill>
              </a:rPr>
              <a:t>top</a:t>
            </a:r>
            <a:r>
              <a:rPr lang="zh-TW" altLang="en-US" dirty="0" smtClean="0"/>
              <a:t>的值，以表示堆疊內的元素減少。</a:t>
            </a:r>
            <a:endParaRPr lang="en-US" altLang="zh-TW" dirty="0" smtClean="0"/>
          </a:p>
          <a:p>
            <a:r>
              <a:rPr lang="zh-TW" altLang="en-US" dirty="0" smtClean="0"/>
              <a:t>相關的函數</a:t>
            </a:r>
            <a:r>
              <a:rPr lang="en-US" altLang="zh-TW" dirty="0" smtClean="0">
                <a:solidFill>
                  <a:srgbClr val="0070C0"/>
                </a:solidFill>
              </a:rPr>
              <a:t>pop</a:t>
            </a:r>
            <a:r>
              <a:rPr lang="zh-TW" altLang="en-US" dirty="0" smtClean="0"/>
              <a:t>定義如下：</a:t>
            </a:r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85" y="3831890"/>
            <a:ext cx="2889160" cy="1204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這個成績陣列在記憶體裡的示意圖表示如下：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49" y="2976795"/>
            <a:ext cx="6300702" cy="598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92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佇列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佇列</a:t>
            </a:r>
            <a:r>
              <a:rPr lang="en-US" altLang="zh-TW" dirty="0" smtClean="0"/>
              <a:t>(queue)</a:t>
            </a:r>
            <a:r>
              <a:rPr lang="zh-TW" altLang="en-US" dirty="0" smtClean="0"/>
              <a:t>這種資料結構的操作方式和堆疊相反。</a:t>
            </a:r>
            <a:endParaRPr lang="en-US" altLang="zh-TW" dirty="0" smtClean="0"/>
          </a:p>
          <a:p>
            <a:r>
              <a:rPr lang="zh-TW" altLang="en-US" dirty="0" smtClean="0"/>
              <a:t>佇列的概念，是處理一序列資料的時候，採用「先進先出」、「後進後出」的順序。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佇列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假設現在在一個狹長的巷道裡，編號</a:t>
            </a:r>
            <a:r>
              <a:rPr lang="en-US" altLang="zh-TW" dirty="0"/>
              <a:t>1</a:t>
            </a:r>
            <a:r>
              <a:rPr lang="zh-TW" altLang="en-US" dirty="0"/>
              <a:t>號到編號</a:t>
            </a:r>
            <a:r>
              <a:rPr lang="en-US" altLang="zh-TW" dirty="0"/>
              <a:t>5</a:t>
            </a:r>
            <a:r>
              <a:rPr lang="zh-TW" altLang="en-US" dirty="0"/>
              <a:t>號的車子依序駛入，然後因為紅燈而停了下來，很明顯的，編號</a:t>
            </a:r>
            <a:r>
              <a:rPr lang="en-US" altLang="zh-TW" dirty="0"/>
              <a:t>1</a:t>
            </a:r>
            <a:r>
              <a:rPr lang="zh-TW" altLang="en-US" dirty="0"/>
              <a:t>號的車子會在最前面，最靠近燈號，其次為編號</a:t>
            </a:r>
            <a:r>
              <a:rPr lang="en-US" altLang="zh-TW" dirty="0"/>
              <a:t>2</a:t>
            </a:r>
            <a:r>
              <a:rPr lang="zh-TW" altLang="en-US" dirty="0"/>
              <a:t>號的車子，依此類推。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646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佇列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等到綠燈的時候，首先開出巷道的會是等在最前面的</a:t>
            </a:r>
            <a:r>
              <a:rPr lang="en-US" altLang="zh-TW" dirty="0"/>
              <a:t>1</a:t>
            </a:r>
            <a:r>
              <a:rPr lang="zh-TW" altLang="en-US" dirty="0"/>
              <a:t>號車，接著是</a:t>
            </a:r>
            <a:r>
              <a:rPr lang="en-US" altLang="zh-TW" dirty="0"/>
              <a:t>2</a:t>
            </a:r>
            <a:r>
              <a:rPr lang="zh-TW" altLang="en-US" dirty="0"/>
              <a:t>號車，最後才會是</a:t>
            </a:r>
            <a:r>
              <a:rPr lang="en-US" altLang="zh-TW" dirty="0"/>
              <a:t>5</a:t>
            </a:r>
            <a:r>
              <a:rPr lang="zh-TW" altLang="en-US" dirty="0"/>
              <a:t>號車。進入佇列和出來佇列的示意圖如下所示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780" y="3291830"/>
            <a:ext cx="4308046" cy="14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75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佇列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同樣</a:t>
            </a:r>
            <a:r>
              <a:rPr lang="zh-TW" altLang="en-US" dirty="0"/>
              <a:t>利用陣列來實作佇列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假設</a:t>
            </a:r>
            <a:r>
              <a:rPr lang="zh-TW" altLang="en-US" dirty="0" smtClean="0"/>
              <a:t>預先</a:t>
            </a:r>
            <a:r>
              <a:rPr lang="zh-TW" altLang="en-US" dirty="0"/>
              <a:t>知道只有</a:t>
            </a:r>
            <a:r>
              <a:rPr lang="en-US" altLang="zh-TW" dirty="0"/>
              <a:t>10</a:t>
            </a:r>
            <a:r>
              <a:rPr lang="zh-TW" altLang="en-US" dirty="0"/>
              <a:t>個整數要處理</a:t>
            </a:r>
            <a:r>
              <a:rPr lang="zh-TW" altLang="en-US" dirty="0" smtClean="0"/>
              <a:t>，可以</a:t>
            </a:r>
            <a:r>
              <a:rPr lang="zh-TW" altLang="en-US" dirty="0"/>
              <a:t>宣告如下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65" y="2976795"/>
            <a:ext cx="2533650" cy="49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32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佇列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以下提出相關的定義，說明如何將資料放入佇列，再將資料從佇列取出，以實作「先進先出」和「後進後出」的想法。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佇列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為了適當的指出目前佇列內元素的個數，必須定義兩個整數變數</a:t>
            </a:r>
            <a:r>
              <a:rPr lang="en-US" altLang="zh-TW" dirty="0">
                <a:solidFill>
                  <a:srgbClr val="0070C0"/>
                </a:solidFill>
              </a:rPr>
              <a:t>front</a:t>
            </a:r>
            <a:r>
              <a:rPr lang="zh-TW" altLang="en-US" dirty="0"/>
              <a:t>和</a:t>
            </a:r>
            <a:r>
              <a:rPr lang="en-US" altLang="zh-TW" dirty="0">
                <a:solidFill>
                  <a:srgbClr val="0070C0"/>
                </a:solidFill>
              </a:rPr>
              <a:t>rear</a:t>
            </a:r>
            <a:r>
              <a:rPr lang="zh-TW" altLang="en-US" dirty="0"/>
              <a:t>，它們可用來對應到最前面和最後面元素的註標，一開始設為</a:t>
            </a:r>
            <a:r>
              <a:rPr lang="en-US" altLang="zh-TW" dirty="0">
                <a:solidFill>
                  <a:srgbClr val="0070C0"/>
                </a:solidFill>
              </a:rPr>
              <a:t>-1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810" y="3381840"/>
            <a:ext cx="3038475" cy="108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93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佇列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接著定義將資料放入佇列的程序</a:t>
            </a:r>
            <a:r>
              <a:rPr lang="en-US" altLang="zh-TW" dirty="0" smtClean="0">
                <a:solidFill>
                  <a:srgbClr val="0070C0"/>
                </a:solidFill>
              </a:rPr>
              <a:t>put</a:t>
            </a:r>
            <a:r>
              <a:rPr lang="zh-TW" altLang="en-US" dirty="0" smtClean="0"/>
              <a:t>，注意到，這裡更改的是最後面元素的註標，也就是變數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會對應到佇列最後面元素的註標：</a:t>
            </a:r>
            <a:endParaRPr lang="zh-TW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830" y="3319833"/>
            <a:ext cx="3341145" cy="1544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佇列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然後，要將資料從佇列取出的時候， 根據的變數是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，因為它對應到最前面元素前一個位置的註標，相關的函數</a:t>
            </a:r>
            <a:r>
              <a:rPr lang="en-US" altLang="zh-TW" dirty="0" smtClean="0">
                <a:solidFill>
                  <a:srgbClr val="0070C0"/>
                </a:solidFill>
              </a:rPr>
              <a:t>get</a:t>
            </a:r>
            <a:r>
              <a:rPr lang="zh-TW" altLang="en-US" dirty="0" smtClean="0"/>
              <a:t>如下：</a:t>
            </a:r>
            <a:endParaRPr lang="zh-TW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3291830"/>
            <a:ext cx="3683800" cy="1638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環狀</a:t>
            </a:r>
            <a:r>
              <a:rPr lang="zh-TW" altLang="en-US" dirty="0" smtClean="0"/>
              <a:t>佇列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觀察佇列的相關程序，可以看到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對應的註標會一直增加。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在前例中宣告的陣列大小為</a:t>
            </a:r>
            <a:r>
              <a:rPr lang="en-US" altLang="zh-TW" dirty="0"/>
              <a:t>10</a:t>
            </a:r>
            <a:r>
              <a:rPr lang="zh-TW" altLang="en-US" dirty="0"/>
              <a:t>，所以在加入</a:t>
            </a:r>
            <a:r>
              <a:rPr lang="en-US" altLang="zh-TW" dirty="0"/>
              <a:t>10</a:t>
            </a:r>
            <a:r>
              <a:rPr lang="zh-TW" altLang="en-US" dirty="0"/>
              <a:t>個數字後，儘管已經又拿出</a:t>
            </a:r>
            <a:r>
              <a:rPr lang="en-US" altLang="zh-TW" dirty="0"/>
              <a:t>5</a:t>
            </a:r>
            <a:r>
              <a:rPr lang="zh-TW" altLang="en-US" dirty="0"/>
              <a:t>個數字，也就是陣列裡還有</a:t>
            </a:r>
            <a:r>
              <a:rPr lang="en-US" altLang="zh-TW" dirty="0"/>
              <a:t>5</a:t>
            </a:r>
            <a:r>
              <a:rPr lang="zh-TW" altLang="en-US" dirty="0"/>
              <a:t>個空間，還是無法再加入任何數字，因為已經超過了陣列合理註標的上限。所以，為了有效的利用空間，</a:t>
            </a:r>
            <a:r>
              <a:rPr lang="zh-TW" altLang="en-US" dirty="0">
                <a:solidFill>
                  <a:srgbClr val="C00000"/>
                </a:solidFill>
              </a:rPr>
              <a:t>環狀佇列</a:t>
            </a:r>
            <a:r>
              <a:rPr lang="zh-TW" altLang="en-US" dirty="0"/>
              <a:t>的資料結構被提了出來。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23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這樣的儲存方式， 是為了可以很快的決定某一個註標在記憶體的位置。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617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為了方便說明，接下來假設</a:t>
            </a:r>
            <a:r>
              <a:rPr lang="zh-TW" altLang="en-US" dirty="0"/>
              <a:t>陣列裡只能存放</a:t>
            </a:r>
            <a:r>
              <a:rPr lang="en-US" altLang="zh-TW" dirty="0"/>
              <a:t>6</a:t>
            </a:r>
            <a:r>
              <a:rPr lang="zh-TW" altLang="en-US" dirty="0"/>
              <a:t>個數字，</a:t>
            </a:r>
            <a:r>
              <a:rPr lang="zh-TW" altLang="en-US" dirty="0" smtClean="0"/>
              <a:t>然後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這兩</a:t>
            </a:r>
            <a:r>
              <a:rPr lang="zh-TW" altLang="en-US" dirty="0"/>
              <a:t>個變數，分別表示陣列的最前面和最後面註標，兩個的初始值都設定為</a:t>
            </a:r>
            <a:r>
              <a:rPr lang="en-US" altLang="zh-TW" dirty="0"/>
              <a:t>0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05" y="3336835"/>
            <a:ext cx="2971800" cy="143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3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環狀佇列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要將資料放入環狀佇列之前，首先必須先決定放入的位置，所根據的是對應陣列最後面的註標變數</a:t>
            </a:r>
            <a:r>
              <a:rPr lang="en-US" altLang="zh-TW" dirty="0" smtClean="0">
                <a:solidFill>
                  <a:srgbClr val="00B0F0"/>
                </a:solidFill>
              </a:rPr>
              <a:t>rear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由於可以再度回到之前曾被使用過，但是現在已經是空的位置，所以要使用運算子</a:t>
            </a:r>
            <a:r>
              <a:rPr lang="en-US" altLang="zh-TW" dirty="0">
                <a:solidFill>
                  <a:srgbClr val="0070C0"/>
                </a:solidFill>
              </a:rPr>
              <a:t>%</a:t>
            </a:r>
            <a:r>
              <a:rPr lang="zh-TW" altLang="en-US" dirty="0"/>
              <a:t>，然後根據其計算所得的餘數來決定下一個要加入資料的註標位置。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3426845"/>
            <a:ext cx="3686175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56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至於要將資料取出時，所根據的是對應陣列最前面的註標</a:t>
            </a:r>
            <a:r>
              <a:rPr lang="zh-TW" altLang="en-US" dirty="0" smtClean="0"/>
              <a:t>變數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，同樣</a:t>
            </a:r>
            <a:r>
              <a:rPr lang="zh-TW" altLang="en-US" dirty="0"/>
              <a:t>需要利用</a:t>
            </a:r>
            <a:r>
              <a:rPr lang="zh-TW" altLang="en-US" dirty="0" smtClean="0"/>
              <a:t>運算子</a:t>
            </a:r>
            <a:r>
              <a:rPr lang="en-US" altLang="zh-TW" dirty="0" smtClean="0">
                <a:solidFill>
                  <a:srgbClr val="0070C0"/>
                </a:solidFill>
              </a:rPr>
              <a:t>%</a:t>
            </a:r>
            <a:r>
              <a:rPr lang="zh-TW" altLang="en-US" dirty="0" smtClean="0"/>
              <a:t>取得</a:t>
            </a:r>
            <a:r>
              <a:rPr lang="zh-TW" altLang="en-US" dirty="0"/>
              <a:t>其註標的位置，如下列公式所決定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457200" y="2956322"/>
            <a:ext cx="8229600" cy="108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kumimoji="0" lang="zh-TW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15" y="3511637"/>
            <a:ext cx="3962400" cy="51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接下來說明如何利用</a:t>
            </a:r>
            <a:r>
              <a:rPr lang="en-US" altLang="zh-TW" dirty="0">
                <a:solidFill>
                  <a:srgbClr val="0070C0"/>
                </a:solidFill>
              </a:rPr>
              <a:t>front</a:t>
            </a:r>
            <a:r>
              <a:rPr lang="zh-TW" altLang="en-US" dirty="0"/>
              <a:t>和</a:t>
            </a:r>
            <a:r>
              <a:rPr lang="en-US" altLang="zh-TW" dirty="0">
                <a:solidFill>
                  <a:srgbClr val="0070C0"/>
                </a:solidFill>
              </a:rPr>
              <a:t>rear</a:t>
            </a:r>
            <a:r>
              <a:rPr lang="zh-TW" altLang="en-US" dirty="0"/>
              <a:t>這兩個變數的值，來判斷環狀佇列裡現在是滿的</a:t>
            </a:r>
            <a:r>
              <a:rPr lang="en-US" altLang="zh-TW" dirty="0"/>
              <a:t>(full)</a:t>
            </a:r>
            <a:r>
              <a:rPr lang="zh-TW" altLang="en-US" dirty="0"/>
              <a:t>還是空的</a:t>
            </a:r>
            <a:r>
              <a:rPr lang="en-US" altLang="zh-TW" dirty="0"/>
              <a:t>(empty)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775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由於一開始當環狀佇列還沒存放任何東西的時候，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這兩個變數都設為</a:t>
            </a:r>
            <a:r>
              <a:rPr lang="en-US" altLang="zh-TW" dirty="0" smtClean="0">
                <a:solidFill>
                  <a:srgbClr val="0070C0"/>
                </a:solidFill>
              </a:rPr>
              <a:t>0</a:t>
            </a:r>
            <a:r>
              <a:rPr lang="zh-TW" altLang="en-US" dirty="0" smtClean="0"/>
              <a:t>，所以很直覺地可以推論出當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這兩個變數的值相同時，佇列是空的，如下式所列：</a:t>
            </a:r>
            <a:endParaRPr lang="zh-TW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755" y="3921900"/>
            <a:ext cx="2533650" cy="552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7" name="五邊形 6"/>
          <p:cNvSpPr/>
          <p:nvPr/>
        </p:nvSpPr>
        <p:spPr>
          <a:xfrm>
            <a:off x="993753" y="2782662"/>
            <a:ext cx="1643032" cy="646331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佇列的名稱簡寫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Q</a:t>
            </a:r>
            <a:endParaRPr lang="zh-TW" altLang="en-US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85" y="1437683"/>
            <a:ext cx="3846226" cy="351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向左箭號 3"/>
          <p:cNvSpPr/>
          <p:nvPr/>
        </p:nvSpPr>
        <p:spPr>
          <a:xfrm rot="20694641">
            <a:off x="6357335" y="1134652"/>
            <a:ext cx="2565321" cy="917079"/>
          </a:xfrm>
          <a:prstGeom prst="lef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環狀佇列示意圖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一開始在上圖</a:t>
            </a:r>
            <a:r>
              <a:rPr lang="en-US" altLang="zh-TW" dirty="0" smtClean="0"/>
              <a:t>(a)</a:t>
            </a:r>
            <a:r>
              <a:rPr lang="zh-TW" altLang="en-US" dirty="0" smtClean="0"/>
              <a:t>中，佇列是空的，然後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和 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這兩個變數的值都為</a:t>
            </a:r>
            <a:r>
              <a:rPr lang="en-US" altLang="zh-TW" dirty="0" smtClean="0">
                <a:solidFill>
                  <a:srgbClr val="0070C0"/>
                </a:solidFill>
              </a:rPr>
              <a:t>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之後如同一般的佇列，元素會加入佇列的尾端，所以在加入了數字</a:t>
            </a:r>
            <a:r>
              <a:rPr lang="en-US" altLang="zh-TW" dirty="0" smtClean="0"/>
              <a:t>N1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N2</a:t>
            </a:r>
            <a:r>
              <a:rPr lang="zh-TW" altLang="en-US" dirty="0" smtClean="0"/>
              <a:t>和</a:t>
            </a:r>
            <a:r>
              <a:rPr lang="en-US" altLang="zh-TW" dirty="0" smtClean="0"/>
              <a:t>N3</a:t>
            </a:r>
            <a:r>
              <a:rPr lang="zh-TW" altLang="en-US" dirty="0" smtClean="0"/>
              <a:t>之後，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的值會變為</a:t>
            </a:r>
            <a:r>
              <a:rPr lang="en-US" altLang="zh-TW" dirty="0" smtClean="0">
                <a:solidFill>
                  <a:srgbClr val="0070C0"/>
                </a:solidFill>
              </a:rPr>
              <a:t>3</a:t>
            </a:r>
            <a:r>
              <a:rPr lang="zh-TW" altLang="en-US" dirty="0" smtClean="0"/>
              <a:t>，如圖</a:t>
            </a:r>
            <a:r>
              <a:rPr lang="en-US" altLang="zh-TW" dirty="0" smtClean="0"/>
              <a:t>(b)</a:t>
            </a:r>
            <a:r>
              <a:rPr lang="zh-TW" altLang="en-US" dirty="0" smtClean="0"/>
              <a:t>所示。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照理來說，佇列內還剩下</a:t>
            </a:r>
            <a:r>
              <a:rPr lang="en-US" altLang="zh-TW" dirty="0"/>
              <a:t>3</a:t>
            </a:r>
            <a:r>
              <a:rPr lang="zh-TW" altLang="en-US" dirty="0"/>
              <a:t>個位置，似乎還可以再加入</a:t>
            </a:r>
            <a:r>
              <a:rPr lang="en-US" altLang="zh-TW" dirty="0"/>
              <a:t>3</a:t>
            </a:r>
            <a:r>
              <a:rPr lang="zh-TW" altLang="en-US" dirty="0"/>
              <a:t>個數字，但是</a:t>
            </a:r>
            <a:r>
              <a:rPr lang="zh-TW" altLang="en-US" dirty="0" smtClean="0"/>
              <a:t>當加入</a:t>
            </a:r>
            <a:r>
              <a:rPr lang="en-US" altLang="zh-TW" dirty="0"/>
              <a:t>N4</a:t>
            </a:r>
            <a:r>
              <a:rPr lang="zh-TW" altLang="en-US" dirty="0"/>
              <a:t>、</a:t>
            </a:r>
            <a:r>
              <a:rPr lang="en-US" altLang="zh-TW" dirty="0" smtClean="0"/>
              <a:t>N5</a:t>
            </a:r>
            <a:r>
              <a:rPr lang="zh-TW" altLang="en-US" dirty="0" smtClean="0"/>
              <a:t>後，</a:t>
            </a:r>
            <a:r>
              <a:rPr lang="zh-TW" altLang="en-US" dirty="0"/>
              <a:t>此時的</a:t>
            </a:r>
            <a:r>
              <a:rPr lang="en-US" altLang="zh-TW" dirty="0">
                <a:solidFill>
                  <a:srgbClr val="0070C0"/>
                </a:solidFill>
              </a:rPr>
              <a:t>rear</a:t>
            </a:r>
            <a:r>
              <a:rPr lang="zh-TW" altLang="en-US" dirty="0"/>
              <a:t>變數值為</a:t>
            </a:r>
            <a:r>
              <a:rPr lang="en-US" altLang="zh-TW" dirty="0">
                <a:solidFill>
                  <a:srgbClr val="0070C0"/>
                </a:solidFill>
              </a:rPr>
              <a:t>5</a:t>
            </a:r>
            <a:r>
              <a:rPr lang="zh-TW" altLang="en-US" dirty="0"/>
              <a:t>，如</a:t>
            </a:r>
            <a:r>
              <a:rPr lang="zh-TW" altLang="en-US" dirty="0" smtClean="0"/>
              <a:t>圖</a:t>
            </a:r>
            <a:r>
              <a:rPr lang="en-US" altLang="zh-TW" dirty="0" smtClean="0"/>
              <a:t>(</a:t>
            </a:r>
            <a:r>
              <a:rPr lang="en-US" altLang="zh-TW" dirty="0"/>
              <a:t>c)</a:t>
            </a:r>
            <a:r>
              <a:rPr lang="zh-TW" altLang="en-US" dirty="0"/>
              <a:t>所示。</a:t>
            </a:r>
          </a:p>
          <a:p>
            <a:r>
              <a:rPr lang="zh-TW" altLang="en-US" dirty="0" smtClean="0"/>
              <a:t>若要</a:t>
            </a:r>
            <a:r>
              <a:rPr lang="zh-TW" altLang="en-US" dirty="0"/>
              <a:t>繼續加入</a:t>
            </a:r>
            <a:r>
              <a:rPr lang="en-US" altLang="zh-TW" dirty="0"/>
              <a:t>N6</a:t>
            </a:r>
            <a:r>
              <a:rPr lang="zh-TW" altLang="en-US" dirty="0"/>
              <a:t>，則根據之前的公式去計算陣列的註標</a:t>
            </a:r>
            <a:r>
              <a:rPr lang="zh-TW" altLang="en-US" dirty="0" smtClean="0"/>
              <a:t>，會</a:t>
            </a:r>
            <a:r>
              <a:rPr lang="zh-TW" altLang="en-US" dirty="0"/>
              <a:t>得到下面的</a:t>
            </a:r>
            <a:r>
              <a:rPr lang="zh-TW" altLang="en-US" dirty="0" smtClean="0"/>
              <a:t>結果。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的</a:t>
            </a:r>
            <a:r>
              <a:rPr lang="zh-TW" altLang="en-US" dirty="0"/>
              <a:t>值計算</a:t>
            </a:r>
            <a:r>
              <a:rPr lang="zh-TW" altLang="en-US" dirty="0" smtClean="0"/>
              <a:t>為</a:t>
            </a:r>
            <a:r>
              <a:rPr lang="en-US" altLang="zh-TW" dirty="0" smtClean="0">
                <a:solidFill>
                  <a:srgbClr val="0070C0"/>
                </a:solidFill>
              </a:rPr>
              <a:t>0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191930"/>
            <a:ext cx="5734050" cy="50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2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若是真的將</a:t>
            </a:r>
            <a:r>
              <a:rPr lang="en-US" altLang="zh-TW" dirty="0" smtClean="0"/>
              <a:t>N6</a:t>
            </a:r>
            <a:r>
              <a:rPr lang="zh-TW" altLang="en-US" dirty="0" smtClean="0"/>
              <a:t>加入</a:t>
            </a:r>
            <a:r>
              <a:rPr lang="en-US" altLang="zh-TW" dirty="0" smtClean="0"/>
              <a:t>Q[0]</a:t>
            </a:r>
            <a:r>
              <a:rPr lang="zh-TW" altLang="en-US" dirty="0" smtClean="0"/>
              <a:t>的話，等到之後要去此環狀佇列取資料時，由於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的值此時皆為</a:t>
            </a:r>
            <a:r>
              <a:rPr lang="en-US" altLang="zh-TW" dirty="0" smtClean="0">
                <a:solidFill>
                  <a:srgbClr val="0070C0"/>
                </a:solidFill>
              </a:rPr>
              <a:t>0</a:t>
            </a:r>
            <a:r>
              <a:rPr lang="zh-TW" altLang="en-US" dirty="0" smtClean="0"/>
              <a:t>，根據之前的判斷式，會判斷此佇列為空佇列，也就是儘管佇列是滿的，卻會被誤判成空的。</a:t>
            </a:r>
            <a:endParaRPr lang="en-US" altLang="zh-TW" dirty="0" smtClean="0"/>
          </a:p>
          <a:p>
            <a:r>
              <a:rPr lang="zh-TW" altLang="en-US" dirty="0" smtClean="0"/>
              <a:t>所以，環狀佇列一個很重要的性質是，當宣告環狀佇列裡有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個空間時，最多只能表示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個元素。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假設一個整數的大小是</a:t>
            </a:r>
            <a:r>
              <a:rPr lang="en-US" altLang="zh-TW" dirty="0"/>
              <a:t>4 bytes</a:t>
            </a:r>
            <a:r>
              <a:rPr lang="zh-TW" altLang="en-US" dirty="0"/>
              <a:t>，而</a:t>
            </a:r>
            <a:r>
              <a:rPr lang="en-US" altLang="zh-TW" dirty="0">
                <a:solidFill>
                  <a:srgbClr val="0070C0"/>
                </a:solidFill>
              </a:rPr>
              <a:t>score[0]</a:t>
            </a:r>
            <a:r>
              <a:rPr lang="zh-TW" altLang="en-US" dirty="0"/>
              <a:t>在記憶體的位置是</a:t>
            </a:r>
            <a:r>
              <a:rPr lang="en-US" altLang="zh-TW" dirty="0">
                <a:solidFill>
                  <a:srgbClr val="0070C0"/>
                </a:solidFill>
              </a:rPr>
              <a:t>start</a:t>
            </a:r>
            <a:r>
              <a:rPr lang="zh-TW" altLang="en-US" dirty="0"/>
              <a:t>，則任何一個註標</a:t>
            </a:r>
            <a:r>
              <a:rPr lang="en-US" altLang="zh-TW" dirty="0">
                <a:solidFill>
                  <a:srgbClr val="0070C0"/>
                </a:solidFill>
              </a:rPr>
              <a:t>x</a:t>
            </a:r>
            <a:r>
              <a:rPr lang="zh-TW" altLang="en-US" dirty="0"/>
              <a:t>的位置</a:t>
            </a:r>
            <a:r>
              <a:rPr lang="en-US" altLang="zh-TW" dirty="0"/>
              <a:t>(position)</a:t>
            </a:r>
            <a:r>
              <a:rPr lang="zh-TW" altLang="en-US" dirty="0"/>
              <a:t>，都可以用下面這個公式算出來：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152" y="3471850"/>
            <a:ext cx="4638675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70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600" dirty="0" smtClean="0"/>
              <a:t>繼續</a:t>
            </a:r>
            <a:r>
              <a:rPr lang="zh-TW" altLang="en-US" sz="2600" dirty="0"/>
              <a:t>對此環狀佇列處理：取出</a:t>
            </a:r>
            <a:r>
              <a:rPr lang="en-US" altLang="zh-TW" sz="2600" dirty="0"/>
              <a:t>N1</a:t>
            </a:r>
            <a:r>
              <a:rPr lang="zh-TW" altLang="en-US" sz="2600" dirty="0"/>
              <a:t>和</a:t>
            </a:r>
            <a:r>
              <a:rPr lang="en-US" altLang="zh-TW" sz="2600" dirty="0"/>
              <a:t>N2</a:t>
            </a:r>
            <a:r>
              <a:rPr lang="zh-TW" altLang="en-US" sz="2600" dirty="0"/>
              <a:t>，</a:t>
            </a:r>
            <a:r>
              <a:rPr lang="zh-TW" altLang="en-US" sz="2600" dirty="0" smtClean="0"/>
              <a:t>使得</a:t>
            </a:r>
            <a:r>
              <a:rPr lang="en-US" altLang="zh-TW" sz="2600" dirty="0" smtClean="0">
                <a:solidFill>
                  <a:srgbClr val="0070C0"/>
                </a:solidFill>
              </a:rPr>
              <a:t>front</a:t>
            </a:r>
            <a:r>
              <a:rPr lang="zh-TW" altLang="en-US" sz="2600" dirty="0" smtClean="0"/>
              <a:t>的</a:t>
            </a:r>
            <a:r>
              <a:rPr lang="zh-TW" altLang="en-US" sz="2600" dirty="0"/>
              <a:t>變數值變成</a:t>
            </a:r>
            <a:r>
              <a:rPr lang="en-US" altLang="zh-TW" sz="2600" dirty="0"/>
              <a:t>2</a:t>
            </a:r>
            <a:r>
              <a:rPr lang="zh-TW" altLang="en-US" sz="2600" dirty="0"/>
              <a:t>；再加入</a:t>
            </a:r>
            <a:r>
              <a:rPr lang="en-US" altLang="zh-TW" sz="2600" dirty="0"/>
              <a:t>N6</a:t>
            </a:r>
            <a:r>
              <a:rPr lang="zh-TW" altLang="en-US" sz="2600" dirty="0"/>
              <a:t>和</a:t>
            </a:r>
            <a:r>
              <a:rPr lang="en-US" altLang="zh-TW" sz="2600" dirty="0"/>
              <a:t>N7</a:t>
            </a:r>
            <a:r>
              <a:rPr lang="zh-TW" altLang="en-US" sz="2600" dirty="0"/>
              <a:t>，</a:t>
            </a:r>
            <a:r>
              <a:rPr lang="zh-TW" altLang="en-US" sz="2600" dirty="0" smtClean="0"/>
              <a:t>使得</a:t>
            </a:r>
            <a:r>
              <a:rPr lang="en-US" altLang="zh-TW" sz="2600" dirty="0" smtClean="0">
                <a:solidFill>
                  <a:srgbClr val="0070C0"/>
                </a:solidFill>
              </a:rPr>
              <a:t>rear</a:t>
            </a:r>
            <a:r>
              <a:rPr lang="zh-TW" altLang="en-US" sz="2600" dirty="0" smtClean="0"/>
              <a:t>的</a:t>
            </a:r>
            <a:r>
              <a:rPr lang="zh-TW" altLang="en-US" sz="2600" dirty="0"/>
              <a:t>變數值變成</a:t>
            </a:r>
            <a:r>
              <a:rPr lang="en-US" altLang="zh-TW" sz="2600" dirty="0"/>
              <a:t>1</a:t>
            </a:r>
            <a:r>
              <a:rPr lang="zh-TW" altLang="en-US" sz="2600" dirty="0" smtClean="0"/>
              <a:t>。</a:t>
            </a:r>
            <a:endParaRPr lang="en-US" altLang="zh-TW" sz="2600" dirty="0" smtClean="0"/>
          </a:p>
          <a:p>
            <a:r>
              <a:rPr lang="zh-TW" altLang="en-US" sz="2600" dirty="0" smtClean="0"/>
              <a:t>此時</a:t>
            </a:r>
            <a:r>
              <a:rPr lang="zh-TW" altLang="en-US" sz="2600" dirty="0"/>
              <a:t>佇列仍然是滿的，如圖</a:t>
            </a:r>
            <a:r>
              <a:rPr lang="en-US" altLang="zh-TW" sz="2600" dirty="0"/>
              <a:t>(d)</a:t>
            </a:r>
            <a:r>
              <a:rPr lang="zh-TW" altLang="en-US" sz="2600" dirty="0"/>
              <a:t>所示。</a:t>
            </a:r>
            <a:r>
              <a:rPr lang="zh-TW" altLang="en-US" sz="2600" dirty="0" smtClean="0"/>
              <a:t>所以可以</a:t>
            </a:r>
            <a:r>
              <a:rPr lang="zh-TW" altLang="en-US" sz="2600" dirty="0"/>
              <a:t>推論出，</a:t>
            </a:r>
            <a:r>
              <a:rPr lang="zh-TW" altLang="en-US" sz="2600" dirty="0" smtClean="0"/>
              <a:t>當</a:t>
            </a:r>
            <a:r>
              <a:rPr lang="en-US" altLang="zh-TW" sz="2600" dirty="0" smtClean="0">
                <a:solidFill>
                  <a:srgbClr val="0070C0"/>
                </a:solidFill>
              </a:rPr>
              <a:t>rear</a:t>
            </a:r>
            <a:r>
              <a:rPr lang="zh-TW" altLang="en-US" sz="2600" dirty="0" smtClean="0"/>
              <a:t>在</a:t>
            </a:r>
            <a:r>
              <a:rPr lang="en-US" altLang="zh-TW" sz="2600" dirty="0" smtClean="0">
                <a:solidFill>
                  <a:srgbClr val="0070C0"/>
                </a:solidFill>
              </a:rPr>
              <a:t>front</a:t>
            </a:r>
            <a:r>
              <a:rPr lang="zh-TW" altLang="en-US" sz="2600" dirty="0" smtClean="0"/>
              <a:t>順</a:t>
            </a:r>
            <a:r>
              <a:rPr lang="zh-TW" altLang="en-US" sz="2600" dirty="0"/>
              <a:t>時針方向的後一位時，佇列是滿</a:t>
            </a:r>
            <a:r>
              <a:rPr lang="zh-TW" altLang="en-US" sz="2600" dirty="0" smtClean="0"/>
              <a:t>的：</a:t>
            </a:r>
            <a:endParaRPr lang="zh-TW" altLang="en-US" sz="2600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50" y="4043792"/>
            <a:ext cx="3409950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37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根據以上的討論， 將資料加入環狀佇列的程序 </a:t>
            </a:r>
            <a:r>
              <a:rPr lang="en-US" altLang="zh-TW" sz="2800" dirty="0" smtClean="0">
                <a:solidFill>
                  <a:srgbClr val="0070C0"/>
                </a:solidFill>
              </a:rPr>
              <a:t>put</a:t>
            </a:r>
            <a:r>
              <a:rPr lang="zh-TW" altLang="en-US" sz="2800" dirty="0" smtClean="0"/>
              <a:t>定義如下：</a:t>
            </a:r>
            <a:endParaRPr lang="zh-TW" altLang="en-US" sz="28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68" y="2346725"/>
            <a:ext cx="4032447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然後，將資料從環狀佇列取出的函數</a:t>
            </a:r>
            <a:r>
              <a:rPr lang="en-US" altLang="zh-TW" dirty="0" smtClean="0">
                <a:solidFill>
                  <a:srgbClr val="0070C0"/>
                </a:solidFill>
              </a:rPr>
              <a:t>get</a:t>
            </a:r>
            <a:r>
              <a:rPr lang="zh-TW" altLang="en-US" dirty="0" smtClean="0"/>
              <a:t>，如下所列：</a:t>
            </a:r>
            <a:endParaRPr lang="zh-TW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65" y="2211710"/>
            <a:ext cx="4154732" cy="2663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 smtClean="0"/>
              <a:t>樹狀結構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樹</a:t>
            </a:r>
            <a:r>
              <a:rPr lang="en-US" altLang="zh-TW" smtClean="0"/>
              <a:t>(tree)</a:t>
            </a:r>
            <a:r>
              <a:rPr lang="zh-TW" altLang="en-US" smtClean="0"/>
              <a:t>在資訊科學裡是一種很重要的技巧，有很多專門的課程在教導樹的定義和應用。</a:t>
            </a:r>
            <a:endParaRPr lang="en-US" altLang="zh-TW" smtClean="0"/>
          </a:p>
          <a:p>
            <a:r>
              <a:rPr lang="zh-TW" altLang="en-US" smtClean="0"/>
              <a:t>在此節中會介紹樹的基本定義和對應的程式。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在大自然裡的樹木，是由底下的樹根</a:t>
            </a:r>
            <a:r>
              <a:rPr lang="en-US" altLang="zh-TW" dirty="0"/>
              <a:t>(root)</a:t>
            </a:r>
            <a:r>
              <a:rPr lang="zh-TW" altLang="en-US" dirty="0"/>
              <a:t>往上長出茂密的枝葉</a:t>
            </a:r>
            <a:r>
              <a:rPr lang="en-US" altLang="zh-TW" dirty="0"/>
              <a:t>(leaf)</a:t>
            </a:r>
            <a:r>
              <a:rPr lang="zh-TW" altLang="en-US" dirty="0"/>
              <a:t>；在資訊科學裡的樹有類似的定義，只是是反過來由樹根往下長出葉子。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73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220" y="604974"/>
            <a:ext cx="6410055" cy="857250"/>
          </a:xfrm>
        </p:spPr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 smtClean="0"/>
              <a:t>樹狀結構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806665"/>
            <a:ext cx="8229600" cy="2934224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樹由節點</a:t>
            </a:r>
            <a:r>
              <a:rPr lang="en-US" altLang="zh-TW" dirty="0" smtClean="0"/>
              <a:t>(node)</a:t>
            </a:r>
            <a:r>
              <a:rPr lang="zh-TW" altLang="en-US" dirty="0" smtClean="0"/>
              <a:t>和邊</a:t>
            </a:r>
            <a:r>
              <a:rPr lang="en-US" altLang="zh-TW" dirty="0" smtClean="0"/>
              <a:t>(edge)</a:t>
            </a:r>
            <a:r>
              <a:rPr lang="zh-TW" altLang="en-US" dirty="0" smtClean="0"/>
              <a:t>所構成，樹中節點可細分：</a:t>
            </a:r>
          </a:p>
          <a:p>
            <a:pPr lvl="1"/>
            <a:r>
              <a:rPr lang="zh-TW" altLang="en-US" dirty="0" smtClean="0"/>
              <a:t>外部節點</a:t>
            </a:r>
            <a:r>
              <a:rPr lang="en-US" altLang="zh-TW" dirty="0" smtClean="0"/>
              <a:t>(external node)</a:t>
            </a:r>
            <a:r>
              <a:rPr lang="zh-TW" altLang="en-US" dirty="0" smtClean="0"/>
              <a:t>：又稱作葉節點，位於樹的最下層，如編號</a:t>
            </a:r>
            <a:r>
              <a:rPr lang="en-US" altLang="zh-TW" dirty="0" smtClean="0">
                <a:solidFill>
                  <a:srgbClr val="0070C0"/>
                </a:solidFill>
              </a:rPr>
              <a:t>E</a:t>
            </a:r>
            <a:r>
              <a:rPr lang="zh-TW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TW" dirty="0" smtClean="0">
                <a:solidFill>
                  <a:srgbClr val="0070C0"/>
                </a:solidFill>
              </a:rPr>
              <a:t>F</a:t>
            </a:r>
            <a:r>
              <a:rPr lang="zh-TW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TW" dirty="0" smtClean="0">
                <a:solidFill>
                  <a:srgbClr val="0070C0"/>
                </a:solidFill>
              </a:rPr>
              <a:t>H</a:t>
            </a:r>
            <a:r>
              <a:rPr lang="zh-TW" altLang="en-US" dirty="0" smtClean="0"/>
              <a:t>等的節點。</a:t>
            </a:r>
          </a:p>
          <a:p>
            <a:pPr lvl="1"/>
            <a:r>
              <a:rPr lang="zh-TW" altLang="en-US" dirty="0" smtClean="0"/>
              <a:t>內部節點</a:t>
            </a:r>
            <a:r>
              <a:rPr lang="en-US" altLang="zh-TW" dirty="0" smtClean="0"/>
              <a:t>(internal node)</a:t>
            </a:r>
            <a:r>
              <a:rPr lang="zh-TW" altLang="en-US" dirty="0" smtClean="0"/>
              <a:t>：不是外部的節點，如編號 </a:t>
            </a:r>
            <a:r>
              <a:rPr lang="en-US" altLang="zh-TW" dirty="0" smtClean="0">
                <a:solidFill>
                  <a:srgbClr val="0070C0"/>
                </a:solidFill>
              </a:rPr>
              <a:t>C</a:t>
            </a:r>
            <a:r>
              <a:rPr lang="zh-TW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TW" dirty="0" smtClean="0">
                <a:solidFill>
                  <a:srgbClr val="0070C0"/>
                </a:solidFill>
              </a:rPr>
              <a:t>I</a:t>
            </a:r>
            <a:r>
              <a:rPr lang="zh-TW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TW" dirty="0" smtClean="0">
                <a:solidFill>
                  <a:srgbClr val="0070C0"/>
                </a:solidFill>
              </a:rPr>
              <a:t>G</a:t>
            </a:r>
            <a:r>
              <a:rPr lang="zh-TW" altLang="en-US" dirty="0" smtClean="0"/>
              <a:t>等的節點。</a:t>
            </a:r>
          </a:p>
          <a:p>
            <a:pPr lvl="1"/>
            <a:r>
              <a:rPr lang="zh-TW" altLang="en-US" dirty="0" smtClean="0"/>
              <a:t>根節點</a:t>
            </a:r>
            <a:r>
              <a:rPr lang="en-US" altLang="zh-TW" dirty="0" smtClean="0"/>
              <a:t>(root node)</a:t>
            </a:r>
            <a:r>
              <a:rPr lang="zh-TW" altLang="en-US" dirty="0" smtClean="0"/>
              <a:t>：位於最上層的節點，如編號</a:t>
            </a:r>
            <a:r>
              <a:rPr lang="en-US" altLang="zh-TW" dirty="0" smtClean="0">
                <a:solidFill>
                  <a:srgbClr val="0070C0"/>
                </a:solidFill>
              </a:rPr>
              <a:t>L</a:t>
            </a:r>
            <a:r>
              <a:rPr lang="zh-TW" altLang="en-US" dirty="0" smtClean="0"/>
              <a:t>的節點。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235" y="604974"/>
            <a:ext cx="1453876" cy="1097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5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2" name="燕尾形向右箭號 1"/>
          <p:cNvSpPr/>
          <p:nvPr/>
        </p:nvSpPr>
        <p:spPr>
          <a:xfrm rot="617035">
            <a:off x="1081851" y="1579037"/>
            <a:ext cx="1620180" cy="657555"/>
          </a:xfrm>
          <a:prstGeom prst="notch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樹的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324" y="1915760"/>
            <a:ext cx="3452542" cy="260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TW" altLang="en-US" sz="2800" dirty="0" smtClean="0"/>
              <a:t>樹具有下列特殊性質：</a:t>
            </a:r>
          </a:p>
          <a:p>
            <a:pPr marL="728663" lvl="1" indent="-271463">
              <a:lnSpc>
                <a:spcPct val="110000"/>
              </a:lnSpc>
            </a:pPr>
            <a:r>
              <a:rPr lang="zh-TW" altLang="en-US" sz="2600" dirty="0" smtClean="0"/>
              <a:t>只有唯一一個根節點。</a:t>
            </a:r>
          </a:p>
          <a:p>
            <a:pPr marL="728663" lvl="1" indent="-271463">
              <a:lnSpc>
                <a:spcPct val="110000"/>
              </a:lnSpc>
            </a:pPr>
            <a:r>
              <a:rPr lang="zh-TW" altLang="en-US" sz="2600" dirty="0" smtClean="0"/>
              <a:t>樹中沒有迴圈</a:t>
            </a:r>
            <a:r>
              <a:rPr lang="en-US" altLang="zh-TW" sz="2600" dirty="0" smtClean="0"/>
              <a:t>(loop)</a:t>
            </a:r>
            <a:r>
              <a:rPr lang="zh-TW" altLang="en-US" sz="2600" dirty="0" smtClean="0"/>
              <a:t>，也就是任一節點循著邊往下走的話，不可能走回自己。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樹具有下列特殊性質：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任兩點只有唯一路徑。譬如說，節點</a:t>
            </a:r>
            <a:r>
              <a:rPr lang="en-US" altLang="zh-TW" dirty="0" smtClean="0"/>
              <a:t>E</a:t>
            </a:r>
            <a:r>
              <a:rPr lang="zh-TW" altLang="en-US" dirty="0" smtClean="0"/>
              <a:t>要走到節點</a:t>
            </a:r>
            <a:r>
              <a:rPr lang="en-US" altLang="zh-TW" dirty="0" smtClean="0"/>
              <a:t>I</a:t>
            </a:r>
            <a:r>
              <a:rPr lang="zh-TW" altLang="en-US" dirty="0" smtClean="0"/>
              <a:t>的話，一定會經過節點</a:t>
            </a:r>
            <a:r>
              <a:rPr lang="en-US" altLang="zh-TW" dirty="0" smtClean="0"/>
              <a:t>G</a:t>
            </a:r>
            <a:r>
              <a:rPr lang="zh-TW" altLang="en-US" dirty="0" smtClean="0"/>
              <a:t>，而沒有其他方法；另一個例子，從節點</a:t>
            </a:r>
            <a:r>
              <a:rPr lang="en-US" altLang="zh-TW" dirty="0" smtClean="0"/>
              <a:t>J</a:t>
            </a:r>
            <a:r>
              <a:rPr lang="zh-TW" altLang="en-US" dirty="0" smtClean="0"/>
              <a:t>要走到節點</a:t>
            </a:r>
            <a:r>
              <a:rPr lang="en-US" altLang="zh-TW" dirty="0" smtClean="0"/>
              <a:t>C</a:t>
            </a:r>
            <a:r>
              <a:rPr lang="zh-TW" altLang="en-US" dirty="0" smtClean="0"/>
              <a:t>的話，也一定會經過節點</a:t>
            </a:r>
            <a:r>
              <a:rPr lang="en-US" altLang="zh-TW" dirty="0" smtClean="0"/>
              <a:t>K</a:t>
            </a:r>
            <a:r>
              <a:rPr lang="zh-TW" altLang="en-US" dirty="0" smtClean="0"/>
              <a:t>和節點</a:t>
            </a:r>
            <a:r>
              <a:rPr lang="en-US" altLang="zh-TW" dirty="0" smtClean="0"/>
              <a:t>L</a:t>
            </a:r>
            <a:r>
              <a:rPr lang="zh-TW" altLang="en-US" dirty="0" smtClean="0"/>
              <a:t>。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94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 smtClean="0"/>
              <a:t>樹狀結構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樹的高度</a:t>
            </a:r>
          </a:p>
          <a:p>
            <a:pPr lvl="1"/>
            <a:r>
              <a:rPr lang="zh-TW" altLang="en-US" dirty="0" smtClean="0"/>
              <a:t>樹的高度（</a:t>
            </a:r>
            <a:r>
              <a:rPr lang="en-US" altLang="zh-TW" dirty="0" smtClean="0"/>
              <a:t>height</a:t>
            </a:r>
            <a:r>
              <a:rPr lang="zh-TW" altLang="en-US" dirty="0" smtClean="0"/>
              <a:t>）為從根節點到樹中所有葉節點的最長可能路徑。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舉例來說，</a:t>
            </a:r>
            <a:r>
              <a:rPr lang="en-US" altLang="zh-TW" dirty="0" smtClean="0">
                <a:solidFill>
                  <a:srgbClr val="0070C0"/>
                </a:solidFill>
              </a:rPr>
              <a:t>score[2]</a:t>
            </a:r>
            <a:r>
              <a:rPr lang="zh-TW" altLang="en-US" dirty="0" smtClean="0"/>
              <a:t>的位置是</a:t>
            </a:r>
            <a:r>
              <a:rPr lang="en-US" altLang="zh-TW" dirty="0" smtClean="0">
                <a:solidFill>
                  <a:srgbClr val="0070C0"/>
                </a:solidFill>
              </a:rPr>
              <a:t>start+8</a:t>
            </a:r>
            <a:r>
              <a:rPr lang="zh-TW" altLang="en-US" dirty="0" smtClean="0"/>
              <a:t>。在程式執行的時候，使用者要求任一個註標的資料時，都可以利用此公式很快的計算得到。</a:t>
            </a:r>
          </a:p>
          <a:p>
            <a:r>
              <a:rPr lang="zh-TW" altLang="en-US" dirty="0" smtClean="0"/>
              <a:t>一般程式語言也允許定義更複雜的陣列資料結構。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587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10-4 </a:t>
            </a:r>
            <a:r>
              <a:rPr lang="zh-TW" altLang="en-US" smtClean="0"/>
              <a:t>樹狀結構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樹的高度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 smtClean="0"/>
              <a:t>以圖</a:t>
            </a:r>
            <a:r>
              <a:rPr lang="en-US" altLang="zh-TW" dirty="0" smtClean="0"/>
              <a:t>10-6</a:t>
            </a:r>
            <a:r>
              <a:rPr lang="zh-TW" altLang="en-US" dirty="0" smtClean="0"/>
              <a:t>為例，圖中共有</a:t>
            </a:r>
            <a:r>
              <a:rPr lang="en-US" altLang="zh-TW" dirty="0" smtClean="0"/>
              <a:t>7</a:t>
            </a:r>
            <a:r>
              <a:rPr lang="zh-TW" altLang="en-US" dirty="0" smtClean="0"/>
              <a:t>個葉節點，可以看到從根節點</a:t>
            </a:r>
            <a:r>
              <a:rPr lang="en-US" altLang="zh-TW" dirty="0" smtClean="0"/>
              <a:t>L</a:t>
            </a:r>
            <a:r>
              <a:rPr lang="zh-TW" altLang="en-US" dirty="0" smtClean="0"/>
              <a:t>到葉節點</a:t>
            </a:r>
            <a:r>
              <a:rPr lang="en-US" altLang="zh-TW" dirty="0" smtClean="0"/>
              <a:t>E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</a:t>
            </a:r>
            <a:r>
              <a:rPr lang="zh-TW" altLang="en-US" dirty="0" smtClean="0"/>
              <a:t>的路徑長度為</a:t>
            </a:r>
            <a:r>
              <a:rPr lang="en-US" altLang="zh-TW" dirty="0" smtClean="0"/>
              <a:t>3</a:t>
            </a:r>
            <a:r>
              <a:rPr lang="zh-TW" altLang="en-US" dirty="0" smtClean="0"/>
              <a:t>（也就是途中經過</a:t>
            </a:r>
            <a:r>
              <a:rPr lang="en-US" altLang="zh-TW" dirty="0" smtClean="0"/>
              <a:t>3</a:t>
            </a:r>
            <a:r>
              <a:rPr lang="zh-TW" altLang="en-US" dirty="0" smtClean="0"/>
              <a:t>條樹邊），比起根節點到其他葉節點的長度都還長，所以這棵樹的高度為</a:t>
            </a:r>
            <a:r>
              <a:rPr lang="en-US" altLang="zh-TW" dirty="0" smtClean="0"/>
              <a:t>3</a:t>
            </a:r>
            <a:r>
              <a:rPr lang="zh-TW" altLang="en-US" dirty="0" smtClean="0"/>
              <a:t>。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12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樹的階層</a:t>
            </a:r>
          </a:p>
          <a:p>
            <a:pPr lvl="1"/>
            <a:r>
              <a:rPr lang="zh-TW" altLang="en-US" dirty="0" smtClean="0"/>
              <a:t>樹的階層</a:t>
            </a:r>
            <a:r>
              <a:rPr lang="en-US" altLang="zh-TW" dirty="0" smtClean="0"/>
              <a:t>(level)</a:t>
            </a:r>
            <a:r>
              <a:rPr lang="zh-TW" altLang="en-US" dirty="0" smtClean="0"/>
              <a:t>代表任何一個節點距離根節點的距離。圖</a:t>
            </a:r>
            <a:r>
              <a:rPr lang="en-US" altLang="zh-TW" dirty="0" smtClean="0"/>
              <a:t>10-6</a:t>
            </a:r>
            <a:r>
              <a:rPr lang="zh-TW" altLang="en-US" dirty="0" smtClean="0"/>
              <a:t>中，根節點</a:t>
            </a:r>
            <a:r>
              <a:rPr lang="en-US" altLang="zh-TW" dirty="0" smtClean="0"/>
              <a:t>L</a:t>
            </a:r>
            <a:r>
              <a:rPr lang="zh-TW" altLang="en-US" dirty="0" smtClean="0"/>
              <a:t>的階層為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，內部節點</a:t>
            </a:r>
            <a:r>
              <a:rPr lang="en-US" altLang="zh-TW" dirty="0" smtClean="0"/>
              <a:t>I</a:t>
            </a:r>
            <a:r>
              <a:rPr lang="zh-TW" altLang="en-US" dirty="0" smtClean="0"/>
              <a:t>的階層為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，至於在第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階層的節點，包含</a:t>
            </a:r>
            <a:r>
              <a:rPr lang="en-US" altLang="zh-TW" dirty="0" smtClean="0"/>
              <a:t>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</a:t>
            </a:r>
            <a:r>
              <a:rPr lang="zh-TW" altLang="en-US" dirty="0" smtClean="0"/>
              <a:t>、</a:t>
            </a:r>
            <a:r>
              <a:rPr lang="en-US" altLang="zh-TW" dirty="0" smtClean="0"/>
              <a:t>H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</a:t>
            </a:r>
            <a:r>
              <a:rPr lang="zh-TW" altLang="en-US" dirty="0" smtClean="0"/>
              <a:t>等節點。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祖先節點和父節點</a:t>
            </a:r>
          </a:p>
          <a:p>
            <a:pPr lvl="1"/>
            <a:r>
              <a:rPr lang="zh-TW" altLang="en-US" sz="2600" dirty="0" smtClean="0"/>
              <a:t>若是考慮某</a:t>
            </a:r>
            <a:r>
              <a:rPr lang="en-US" altLang="zh-TW" sz="2600" dirty="0" smtClean="0"/>
              <a:t>1</a:t>
            </a:r>
            <a:r>
              <a:rPr lang="zh-TW" altLang="en-US" sz="2600" dirty="0" smtClean="0"/>
              <a:t>個節點，和該節點往上走到根節點的那一條唯一路徑，則在該路徑上的所有節點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不包含自己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，都是該節點的祖先節點</a:t>
            </a:r>
            <a:r>
              <a:rPr lang="en-US" altLang="zh-TW" sz="2600" dirty="0" smtClean="0"/>
              <a:t>(ancestor node)</a:t>
            </a:r>
            <a:r>
              <a:rPr lang="zh-TW" altLang="en-US" sz="2600" dirty="0" smtClean="0"/>
              <a:t>。</a:t>
            </a:r>
            <a:endParaRPr lang="en-US" altLang="zh-TW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祖先節點和父節點</a:t>
            </a:r>
          </a:p>
          <a:p>
            <a:pPr lvl="1"/>
            <a:r>
              <a:rPr lang="zh-TW" altLang="en-US" sz="2600" dirty="0" smtClean="0"/>
              <a:t>以圖</a:t>
            </a:r>
            <a:r>
              <a:rPr lang="en-US" altLang="zh-TW" sz="2600" dirty="0" smtClean="0"/>
              <a:t>10-6</a:t>
            </a:r>
            <a:r>
              <a:rPr lang="zh-TW" altLang="en-US" sz="2600" dirty="0" smtClean="0"/>
              <a:t>的節點</a:t>
            </a:r>
            <a:r>
              <a:rPr lang="en-US" altLang="zh-TW" sz="2600" dirty="0" smtClean="0"/>
              <a:t>F</a:t>
            </a:r>
            <a:r>
              <a:rPr lang="zh-TW" altLang="en-US" sz="2600" dirty="0" smtClean="0"/>
              <a:t>為例，它的祖先節點有</a:t>
            </a:r>
            <a:r>
              <a:rPr lang="en-US" altLang="zh-TW" sz="2600" dirty="0" smtClean="0"/>
              <a:t>G</a:t>
            </a:r>
            <a:r>
              <a:rPr lang="zh-TW" altLang="en-US" sz="2600" dirty="0" smtClean="0"/>
              <a:t>、</a:t>
            </a:r>
            <a:r>
              <a:rPr lang="en-US" altLang="zh-TW" sz="2600" dirty="0" smtClean="0"/>
              <a:t>I</a:t>
            </a:r>
            <a:r>
              <a:rPr lang="zh-TW" altLang="en-US" sz="2600" dirty="0" smtClean="0"/>
              <a:t>、</a:t>
            </a:r>
            <a:r>
              <a:rPr lang="en-US" altLang="zh-TW" sz="2600" dirty="0" smtClean="0"/>
              <a:t>L</a:t>
            </a:r>
            <a:r>
              <a:rPr lang="zh-TW" altLang="en-US" sz="2600" dirty="0" smtClean="0"/>
              <a:t>三個節點。可以觀察到，祖先節點包含它的父節點</a:t>
            </a:r>
            <a:r>
              <a:rPr lang="en-US" altLang="zh-TW" sz="2600" dirty="0" smtClean="0"/>
              <a:t>(parent node) G</a:t>
            </a:r>
            <a:r>
              <a:rPr lang="zh-TW" altLang="en-US" sz="2600" dirty="0" smtClean="0"/>
              <a:t>，也就是最靠近該節點的祖先節點。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64027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子孫節點和子節點</a:t>
            </a:r>
          </a:p>
          <a:p>
            <a:pPr lvl="1"/>
            <a:r>
              <a:rPr lang="zh-TW" altLang="en-US" sz="2600" dirty="0" smtClean="0"/>
              <a:t>考慮某</a:t>
            </a:r>
            <a:r>
              <a:rPr lang="en-US" altLang="zh-TW" sz="2600" dirty="0" smtClean="0"/>
              <a:t>1</a:t>
            </a:r>
            <a:r>
              <a:rPr lang="zh-TW" altLang="en-US" sz="2600" dirty="0" smtClean="0"/>
              <a:t>個節點，和該節點往下走到葉節點的所有可能路徑。那麼，在這些路徑上的所有節點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不包含自己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，都是該節點的子孫節點</a:t>
            </a:r>
            <a:r>
              <a:rPr lang="en-US" altLang="zh-TW" sz="2600" dirty="0" smtClean="0"/>
              <a:t>(descendent node)</a:t>
            </a:r>
            <a:r>
              <a:rPr lang="zh-TW" altLang="en-US" sz="2600" dirty="0" smtClean="0"/>
              <a:t>。</a:t>
            </a:r>
            <a:endParaRPr lang="en-US" altLang="zh-TW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子孫節點和子節點</a:t>
            </a:r>
          </a:p>
          <a:p>
            <a:pPr lvl="1"/>
            <a:r>
              <a:rPr lang="zh-TW" altLang="en-US" sz="2600" dirty="0" smtClean="0"/>
              <a:t>以圖</a:t>
            </a:r>
            <a:r>
              <a:rPr lang="en-US" altLang="zh-TW" sz="2600" dirty="0" smtClean="0"/>
              <a:t>10-6</a:t>
            </a:r>
            <a:r>
              <a:rPr lang="zh-TW" altLang="en-US" sz="2600" dirty="0" smtClean="0"/>
              <a:t>的節點</a:t>
            </a:r>
            <a:r>
              <a:rPr lang="en-US" altLang="zh-TW" sz="2600" dirty="0" smtClean="0"/>
              <a:t>I</a:t>
            </a:r>
            <a:r>
              <a:rPr lang="zh-TW" altLang="en-US" sz="2600" dirty="0" smtClean="0"/>
              <a:t>為例，它的子孫節點有</a:t>
            </a:r>
            <a:r>
              <a:rPr lang="en-US" altLang="zh-TW" sz="2600" dirty="0" smtClean="0"/>
              <a:t>D</a:t>
            </a:r>
            <a:r>
              <a:rPr lang="zh-TW" altLang="en-US" sz="2600" dirty="0" smtClean="0"/>
              <a:t>、</a:t>
            </a:r>
            <a:r>
              <a:rPr lang="en-US" altLang="zh-TW" sz="2600" dirty="0" smtClean="0"/>
              <a:t>G</a:t>
            </a:r>
            <a:r>
              <a:rPr lang="zh-TW" altLang="en-US" sz="2600" dirty="0" smtClean="0"/>
              <a:t>、</a:t>
            </a:r>
            <a:r>
              <a:rPr lang="en-US" altLang="zh-TW" sz="2600" dirty="0" smtClean="0"/>
              <a:t>E</a:t>
            </a:r>
            <a:r>
              <a:rPr lang="zh-TW" altLang="en-US" sz="2600" dirty="0" smtClean="0"/>
              <a:t>、</a:t>
            </a:r>
            <a:r>
              <a:rPr lang="en-US" altLang="zh-TW" sz="2600" dirty="0" smtClean="0"/>
              <a:t>F</a:t>
            </a:r>
            <a:r>
              <a:rPr lang="zh-TW" altLang="en-US" sz="2600" dirty="0" smtClean="0"/>
              <a:t>、</a:t>
            </a:r>
            <a:r>
              <a:rPr lang="en-US" altLang="zh-TW" sz="2600" dirty="0" smtClean="0"/>
              <a:t>H</a:t>
            </a:r>
            <a:r>
              <a:rPr lang="zh-TW" altLang="en-US" sz="2600" dirty="0" smtClean="0"/>
              <a:t>等節點</a:t>
            </a:r>
            <a:r>
              <a:rPr lang="zh-TW" altLang="en-US" dirty="0" smtClean="0"/>
              <a:t>。可以觀察到，節點</a:t>
            </a:r>
            <a:r>
              <a:rPr lang="en-US" altLang="zh-TW" dirty="0" smtClean="0"/>
              <a:t>I</a:t>
            </a:r>
            <a:r>
              <a:rPr lang="zh-TW" altLang="en-US" dirty="0" smtClean="0"/>
              <a:t>的</a:t>
            </a:r>
            <a:r>
              <a:rPr lang="zh-TW" altLang="en-US" sz="2600" dirty="0" smtClean="0"/>
              <a:t>子孫節點</a:t>
            </a:r>
            <a:r>
              <a:rPr lang="en-US" altLang="zh-TW" sz="2600" dirty="0" smtClean="0"/>
              <a:t>(child node)</a:t>
            </a:r>
            <a:r>
              <a:rPr lang="zh-TW" altLang="en-US" sz="2600" dirty="0" smtClean="0"/>
              <a:t>包含它的三個子節點</a:t>
            </a:r>
            <a:r>
              <a:rPr lang="en-US" altLang="zh-TW" sz="2600" dirty="0" smtClean="0"/>
              <a:t>D</a:t>
            </a:r>
            <a:r>
              <a:rPr lang="zh-TW" altLang="en-US" sz="2600" dirty="0" smtClean="0"/>
              <a:t>、</a:t>
            </a:r>
            <a:r>
              <a:rPr lang="en-US" altLang="zh-TW" sz="2600" dirty="0" smtClean="0"/>
              <a:t>G</a:t>
            </a:r>
            <a:r>
              <a:rPr lang="zh-TW" altLang="en-US" sz="2600" dirty="0" smtClean="0"/>
              <a:t>、</a:t>
            </a:r>
            <a:r>
              <a:rPr lang="en-US" altLang="zh-TW" sz="2600" dirty="0" smtClean="0"/>
              <a:t>H</a:t>
            </a:r>
            <a:r>
              <a:rPr lang="zh-TW" altLang="en-US" sz="2600" dirty="0" smtClean="0"/>
              <a:t>，也就是最靠近該節點的子孫節點。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54059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634604"/>
            <a:ext cx="5419945" cy="857250"/>
          </a:xfrm>
        </p:spPr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所謂的二元樹，就是每一個節點最多只有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個子節點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可能沒有子節點，或是只有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)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r>
              <a:rPr lang="zh-TW" altLang="en-US" dirty="0" smtClean="0"/>
              <a:t>也稱作</a:t>
            </a:r>
            <a:r>
              <a:rPr lang="zh-TW" altLang="en-US" dirty="0" smtClean="0">
                <a:solidFill>
                  <a:srgbClr val="C00000"/>
                </a:solidFill>
              </a:rPr>
              <a:t>運算樹</a:t>
            </a:r>
            <a:r>
              <a:rPr lang="en-US" altLang="zh-TW" dirty="0" smtClean="0"/>
              <a:t>(expression tree)</a:t>
            </a:r>
            <a:r>
              <a:rPr lang="zh-TW" altLang="en-US" dirty="0" smtClean="0"/>
              <a:t>，是將一個算數運算式以樹狀結構表示，其中運算子</a:t>
            </a:r>
            <a:r>
              <a:rPr lang="en-US" altLang="zh-TW" dirty="0" smtClean="0"/>
              <a:t>(operator)</a:t>
            </a:r>
            <a:r>
              <a:rPr lang="zh-TW" altLang="en-US" dirty="0" smtClean="0"/>
              <a:t>為父節點，運算元</a:t>
            </a:r>
            <a:r>
              <a:rPr lang="en-US" altLang="zh-TW" dirty="0" smtClean="0"/>
              <a:t>(operand)</a:t>
            </a:r>
            <a:r>
              <a:rPr lang="zh-TW" altLang="en-US" dirty="0" smtClean="0"/>
              <a:t>為子節點。至於圖</a:t>
            </a:r>
            <a:r>
              <a:rPr lang="en-US" altLang="zh-TW" dirty="0" smtClean="0"/>
              <a:t>10-6</a:t>
            </a:r>
            <a:r>
              <a:rPr lang="zh-TW" altLang="en-US" dirty="0" smtClean="0"/>
              <a:t>的樹不是二元樹，因為節點</a:t>
            </a:r>
            <a:r>
              <a:rPr lang="en-US" altLang="zh-TW" dirty="0" smtClean="0"/>
              <a:t>I</a:t>
            </a:r>
            <a:r>
              <a:rPr lang="zh-TW" altLang="en-US" dirty="0" smtClean="0"/>
              <a:t>有三個子節點。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615669"/>
            <a:ext cx="1970062" cy="104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797" y="1986685"/>
            <a:ext cx="4601488" cy="244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6" name="燕尾形向右箭號 5"/>
          <p:cNvSpPr/>
          <p:nvPr/>
        </p:nvSpPr>
        <p:spPr>
          <a:xfrm rot="617035">
            <a:off x="512971" y="1773959"/>
            <a:ext cx="2800004" cy="657555"/>
          </a:xfrm>
          <a:prstGeom prst="notch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二元樹範例－運算樹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 smtClean="0"/>
              <a:t>樹狀結構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針對二元樹的每一個節點，位於左邊的子節點，稱為</a:t>
            </a:r>
            <a:r>
              <a:rPr lang="zh-TW" altLang="en-US" dirty="0" smtClean="0">
                <a:solidFill>
                  <a:srgbClr val="C00000"/>
                </a:solidFill>
              </a:rPr>
              <a:t>左子節點</a:t>
            </a:r>
            <a:r>
              <a:rPr lang="en-US" altLang="zh-TW" dirty="0" smtClean="0"/>
              <a:t>(left child node)</a:t>
            </a:r>
            <a:r>
              <a:rPr lang="zh-TW" altLang="en-US" dirty="0" smtClean="0"/>
              <a:t>；若是以該左子節點為根節點，則所對應的樹稱為</a:t>
            </a:r>
            <a:r>
              <a:rPr lang="zh-TW" altLang="en-US" dirty="0" smtClean="0">
                <a:solidFill>
                  <a:srgbClr val="C00000"/>
                </a:solidFill>
              </a:rPr>
              <a:t>左子樹</a:t>
            </a:r>
            <a:r>
              <a:rPr lang="en-US" altLang="zh-TW" dirty="0" smtClean="0"/>
              <a:t>(left subtree)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相同的，位於右邊的子節點為</a:t>
            </a:r>
            <a:r>
              <a:rPr lang="zh-TW" altLang="en-US" dirty="0" smtClean="0">
                <a:solidFill>
                  <a:srgbClr val="C00000"/>
                </a:solidFill>
              </a:rPr>
              <a:t>右子節點</a:t>
            </a:r>
            <a:r>
              <a:rPr lang="en-US" altLang="zh-TW" dirty="0" smtClean="0"/>
              <a:t>(right child node)</a:t>
            </a:r>
            <a:r>
              <a:rPr lang="zh-TW" altLang="en-US" dirty="0" smtClean="0"/>
              <a:t>，而對應的子樹稱作</a:t>
            </a:r>
            <a:r>
              <a:rPr lang="zh-TW" altLang="en-US" dirty="0" smtClean="0">
                <a:solidFill>
                  <a:srgbClr val="C00000"/>
                </a:solidFill>
              </a:rPr>
              <a:t>右子樹</a:t>
            </a:r>
            <a:r>
              <a:rPr lang="en-US" altLang="zh-TW" dirty="0" smtClean="0"/>
              <a:t>(right subtree)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611560" y="2976795"/>
            <a:ext cx="3124690" cy="5063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5" y="2292216"/>
            <a:ext cx="5805645" cy="225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以二元</a:t>
            </a:r>
            <a:r>
              <a:rPr lang="zh-TW" altLang="en-US" dirty="0"/>
              <a:t>樹的根節點為例，其左子樹和右子樹描繪於下圖中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5" name="五邊形 4"/>
          <p:cNvSpPr/>
          <p:nvPr/>
        </p:nvSpPr>
        <p:spPr>
          <a:xfrm rot="859578">
            <a:off x="171773" y="2845386"/>
            <a:ext cx="2420172" cy="318518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左子樹和右子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樹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42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91630"/>
            <a:ext cx="8229600" cy="2934224"/>
          </a:xfrm>
        </p:spPr>
        <p:txBody>
          <a:bodyPr>
            <a:normAutofit lnSpcReduction="10000"/>
          </a:bodyPr>
          <a:lstStyle/>
          <a:p>
            <a:r>
              <a:rPr lang="zh-TW" altLang="en-US" sz="2400" dirty="0"/>
              <a:t>假設班上這</a:t>
            </a:r>
            <a:r>
              <a:rPr lang="en-US" altLang="zh-TW" sz="2400" dirty="0"/>
              <a:t>5</a:t>
            </a:r>
            <a:r>
              <a:rPr lang="zh-TW" altLang="en-US" sz="2400" dirty="0"/>
              <a:t>位同學，我們不僅要記錄其數學成績，還要記錄其英文成績，也就是這些同學的成績資料如下表所示：</a:t>
            </a:r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 smtClean="0"/>
          </a:p>
          <a:p>
            <a:pPr>
              <a:spcBef>
                <a:spcPts val="1200"/>
              </a:spcBef>
            </a:pPr>
            <a:r>
              <a:rPr lang="zh-TW" altLang="en-US" sz="2400" dirty="0" smtClean="0"/>
              <a:t>可以</a:t>
            </a:r>
            <a:r>
              <a:rPr lang="zh-TW" altLang="en-US" sz="2400" dirty="0"/>
              <a:t>宣告一個二維陣列如下：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70" y="2526745"/>
            <a:ext cx="5921228" cy="92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內容版面配置區 1"/>
          <p:cNvSpPr txBox="1">
            <a:spLocks/>
          </p:cNvSpPr>
          <p:nvPr/>
        </p:nvSpPr>
        <p:spPr>
          <a:xfrm rot="20856918">
            <a:off x="7331885" y="2428644"/>
            <a:ext cx="1418658" cy="1129236"/>
          </a:xfrm>
          <a:prstGeom prst="lef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b="1" dirty="0" smtClean="0"/>
              <a:t>同學的數學</a:t>
            </a:r>
            <a:endParaRPr lang="en-US" altLang="zh-TW" sz="1400" b="1" dirty="0" smtClean="0"/>
          </a:p>
          <a:p>
            <a:r>
              <a:rPr lang="zh-TW" altLang="en-US" sz="1400" b="1" dirty="0" smtClean="0"/>
              <a:t>和英文成績</a:t>
            </a:r>
            <a:endParaRPr lang="zh-TW" altLang="en-US" sz="1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790" y="4425854"/>
            <a:ext cx="3038475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3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 smtClean="0"/>
              <a:t>樹狀結構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二元樹實作：首先</a:t>
            </a:r>
            <a:r>
              <a:rPr lang="zh-TW" altLang="en-US" dirty="0" smtClean="0"/>
              <a:t>定義樹中每一個節點的資料型態，假設每一個節點存放一個字元：</a:t>
            </a:r>
            <a:endParaRPr lang="zh-TW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865" y="2682400"/>
            <a:ext cx="3222560" cy="2025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 smtClean="0"/>
              <a:t>樹狀結構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由於每一個節點最多有兩個子節點，將左子節點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或左子樹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以指標</a:t>
            </a:r>
            <a:r>
              <a:rPr lang="en-US" altLang="zh-TW" dirty="0" smtClean="0">
                <a:solidFill>
                  <a:srgbClr val="0070C0"/>
                </a:solidFill>
              </a:rPr>
              <a:t>left</a:t>
            </a:r>
            <a:r>
              <a:rPr lang="zh-TW" altLang="en-US" dirty="0" smtClean="0"/>
              <a:t>表示，而將右子節點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或右子樹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以指標</a:t>
            </a:r>
            <a:r>
              <a:rPr lang="en-US" altLang="zh-TW" dirty="0" smtClean="0">
                <a:solidFill>
                  <a:srgbClr val="0070C0"/>
                </a:solidFill>
              </a:rPr>
              <a:t>right</a:t>
            </a:r>
            <a:r>
              <a:rPr lang="zh-TW" altLang="en-US" dirty="0" smtClean="0"/>
              <a:t>表示，以此將一棵二元樹建立起來。</a:t>
            </a:r>
            <a:endParaRPr lang="en-US" altLang="zh-TW" dirty="0" smtClean="0"/>
          </a:p>
          <a:p>
            <a:r>
              <a:rPr lang="zh-TW" altLang="en-US" dirty="0" smtClean="0"/>
              <a:t>注意：若是只有一個子節點或沒有子節點的話，就以空指標</a:t>
            </a:r>
            <a:r>
              <a:rPr lang="en-US" altLang="zh-TW" dirty="0" smtClean="0">
                <a:solidFill>
                  <a:srgbClr val="0070C0"/>
                </a:solidFill>
              </a:rPr>
              <a:t>null</a:t>
            </a:r>
            <a:r>
              <a:rPr lang="zh-TW" altLang="en-US" dirty="0" smtClean="0"/>
              <a:t>表示。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若是將該圖與前面</a:t>
            </a:r>
            <a:r>
              <a:rPr lang="zh-TW" altLang="en-US" sz="2400" dirty="0" smtClean="0"/>
              <a:t>第</a:t>
            </a:r>
            <a:r>
              <a:rPr lang="en-US" altLang="zh-TW" sz="2400" dirty="0" smtClean="0"/>
              <a:t>10-2</a:t>
            </a:r>
            <a:r>
              <a:rPr lang="zh-TW" altLang="en-US" sz="2400" dirty="0"/>
              <a:t>節的鏈結串列做比較</a:t>
            </a:r>
            <a:r>
              <a:rPr lang="zh-TW" altLang="en-US" sz="2400" dirty="0" smtClean="0"/>
              <a:t>，可以</a:t>
            </a:r>
            <a:r>
              <a:rPr lang="zh-TW" altLang="en-US" sz="2400" dirty="0"/>
              <a:t>看出來，二元樹的每個節點定義了兩個指標，可看作是較複雜的鏈結串列</a:t>
            </a:r>
            <a:r>
              <a:rPr lang="zh-TW" altLang="en-US" sz="2400" dirty="0" smtClean="0"/>
              <a:t>。</a:t>
            </a:r>
            <a:endParaRPr lang="zh-TW" altLang="en-US" sz="2400" dirty="0"/>
          </a:p>
        </p:txBody>
      </p:sp>
      <p:sp>
        <p:nvSpPr>
          <p:cNvPr id="5" name="剪去對角線角落矩形 4"/>
          <p:cNvSpPr/>
          <p:nvPr/>
        </p:nvSpPr>
        <p:spPr>
          <a:xfrm>
            <a:off x="3401870" y="4594622"/>
            <a:ext cx="2655294" cy="306137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二元樹的實作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示意圖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86735" y="2886785"/>
            <a:ext cx="4590510" cy="1485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3110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 smtClean="0"/>
              <a:t>樹狀結構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將二元樹建立起來之後，一個最常見而基本的運算，就是把整棵樹走一遍，也就是</a:t>
            </a:r>
            <a:r>
              <a:rPr lang="zh-TW" altLang="en-US" dirty="0" smtClean="0">
                <a:solidFill>
                  <a:srgbClr val="C00000"/>
                </a:solidFill>
              </a:rPr>
              <a:t>探訪</a:t>
            </a:r>
            <a:r>
              <a:rPr lang="en-US" altLang="zh-TW" dirty="0" smtClean="0"/>
              <a:t>(traverse)</a:t>
            </a:r>
            <a:r>
              <a:rPr lang="zh-TW" altLang="en-US" dirty="0" smtClean="0"/>
              <a:t>所有的節點。</a:t>
            </a:r>
            <a:endParaRPr lang="en-US" altLang="zh-TW" dirty="0" smtClean="0"/>
          </a:p>
          <a:p>
            <a:r>
              <a:rPr lang="zh-TW" altLang="en-US" dirty="0" smtClean="0"/>
              <a:t>二元樹的三種探訪順序如下：</a:t>
            </a:r>
          </a:p>
          <a:p>
            <a:pPr lvl="1"/>
            <a:r>
              <a:rPr lang="zh-TW" altLang="en-US" dirty="0" smtClean="0"/>
              <a:t>前序法</a:t>
            </a:r>
            <a:r>
              <a:rPr lang="en-US" altLang="zh-TW" dirty="0" smtClean="0"/>
              <a:t>(preorder)</a:t>
            </a:r>
            <a:r>
              <a:rPr lang="zh-TW" altLang="en-US" dirty="0" smtClean="0"/>
              <a:t>。</a:t>
            </a:r>
          </a:p>
          <a:p>
            <a:pPr lvl="1"/>
            <a:r>
              <a:rPr lang="zh-TW" altLang="en-US" dirty="0" smtClean="0"/>
              <a:t>中序法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inorder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</a:p>
          <a:p>
            <a:pPr lvl="1"/>
            <a:r>
              <a:rPr lang="zh-TW" altLang="en-US" dirty="0" smtClean="0"/>
              <a:t>後序法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postorder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若是將圖</a:t>
            </a:r>
            <a:r>
              <a:rPr lang="en-US" altLang="zh-TW" dirty="0" smtClean="0"/>
              <a:t>10-7</a:t>
            </a:r>
            <a:r>
              <a:rPr lang="zh-TW" altLang="en-US" dirty="0" smtClean="0"/>
              <a:t>分別以這三種探訪順序走一遍，則正好會得到三種不同的運算式表示法。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前</a:t>
            </a:r>
            <a:r>
              <a:rPr lang="zh-TW" altLang="en-US" dirty="0"/>
              <a:t>序法</a:t>
            </a:r>
            <a:r>
              <a:rPr lang="en-US" altLang="zh-TW" dirty="0"/>
              <a:t>(preorder)</a:t>
            </a:r>
            <a:r>
              <a:rPr lang="zh-TW" altLang="en-US" dirty="0"/>
              <a:t>為先表示運算子，再表示</a:t>
            </a:r>
            <a:r>
              <a:rPr lang="zh-TW" altLang="en-US" dirty="0" smtClean="0"/>
              <a:t>運算元。</a:t>
            </a:r>
            <a:endParaRPr lang="en-US" altLang="zh-TW" dirty="0" smtClean="0"/>
          </a:p>
          <a:p>
            <a:r>
              <a:rPr lang="zh-TW" altLang="en-US" dirty="0" smtClean="0"/>
              <a:t>中</a:t>
            </a:r>
            <a:r>
              <a:rPr lang="zh-TW" altLang="en-US" dirty="0"/>
              <a:t>序法</a:t>
            </a:r>
            <a:r>
              <a:rPr lang="en-US" altLang="zh-TW" dirty="0"/>
              <a:t>(</a:t>
            </a:r>
            <a:r>
              <a:rPr lang="en-US" altLang="zh-TW" dirty="0" err="1"/>
              <a:t>inorder</a:t>
            </a:r>
            <a:r>
              <a:rPr lang="en-US" altLang="zh-TW" dirty="0"/>
              <a:t>)</a:t>
            </a:r>
            <a:r>
              <a:rPr lang="zh-TW" altLang="en-US" dirty="0"/>
              <a:t>為先表示第一個運算元，接著是運算子，最後再表示第二個</a:t>
            </a:r>
            <a:r>
              <a:rPr lang="zh-TW" altLang="en-US" dirty="0" smtClean="0"/>
              <a:t>運算元。</a:t>
            </a:r>
            <a:endParaRPr lang="en-US" altLang="zh-TW" dirty="0" smtClean="0"/>
          </a:p>
          <a:p>
            <a:r>
              <a:rPr lang="zh-TW" altLang="en-US" dirty="0" smtClean="0"/>
              <a:t>後</a:t>
            </a:r>
            <a:r>
              <a:rPr lang="zh-TW" altLang="en-US" dirty="0"/>
              <a:t>序法</a:t>
            </a:r>
            <a:r>
              <a:rPr lang="en-US" altLang="zh-TW" dirty="0"/>
              <a:t>(</a:t>
            </a:r>
            <a:r>
              <a:rPr lang="en-US" altLang="zh-TW" dirty="0" err="1"/>
              <a:t>postorder</a:t>
            </a:r>
            <a:r>
              <a:rPr lang="en-US" altLang="zh-TW" dirty="0"/>
              <a:t>)</a:t>
            </a:r>
            <a:r>
              <a:rPr lang="zh-TW" altLang="en-US" dirty="0"/>
              <a:t>會先表示兩個運算元，最後再表示運算子。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287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將圖</a:t>
            </a:r>
            <a:r>
              <a:rPr lang="en-US" altLang="zh-TW" dirty="0" smtClean="0"/>
              <a:t>10-7</a:t>
            </a:r>
            <a:r>
              <a:rPr lang="zh-TW" altLang="en-US" dirty="0"/>
              <a:t>的運算樹分別以這三種探訪順序得到的結果列在下面：</a:t>
            </a:r>
          </a:p>
          <a:p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3839456081"/>
              </p:ext>
            </p:extLst>
          </p:nvPr>
        </p:nvGraphicFramePr>
        <p:xfrm>
          <a:off x="836585" y="2667062"/>
          <a:ext cx="7518093" cy="1794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31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所謂的遞迴程序，就是在程序的本體中，又呼叫到自己本身。</a:t>
            </a:r>
            <a:endParaRPr lang="en-US" altLang="zh-TW" sz="2400" dirty="0" smtClean="0"/>
          </a:p>
          <a:p>
            <a:r>
              <a:rPr lang="zh-TW" altLang="en-US" sz="2400" dirty="0" smtClean="0"/>
              <a:t>以大家</a:t>
            </a:r>
            <a:r>
              <a:rPr lang="zh-TW" altLang="en-US" sz="2400" dirty="0"/>
              <a:t>耳熟能詳的</a:t>
            </a:r>
            <a:r>
              <a:rPr lang="zh-TW" altLang="en-US" sz="2400" dirty="0">
                <a:solidFill>
                  <a:srgbClr val="C00000"/>
                </a:solidFill>
              </a:rPr>
              <a:t>階乘函數</a:t>
            </a:r>
            <a:r>
              <a:rPr lang="en-US" altLang="zh-TW" sz="2400" dirty="0"/>
              <a:t>(factorial function)</a:t>
            </a:r>
            <a:r>
              <a:rPr lang="zh-TW" altLang="en-US" sz="2400" dirty="0"/>
              <a:t>為例</a:t>
            </a:r>
            <a:r>
              <a:rPr lang="zh-TW" altLang="en-US" sz="2400" dirty="0" smtClean="0"/>
              <a:t>，下列</a:t>
            </a:r>
            <a:r>
              <a:rPr lang="zh-TW" altLang="en-US" sz="2400" dirty="0"/>
              <a:t>的第一式中</a:t>
            </a:r>
            <a:r>
              <a:rPr lang="zh-TW" altLang="en-US" sz="2400" dirty="0" smtClean="0"/>
              <a:t>，定義</a:t>
            </a:r>
            <a:r>
              <a:rPr lang="en-US" altLang="zh-TW" sz="2400" dirty="0"/>
              <a:t>0</a:t>
            </a:r>
            <a:r>
              <a:rPr lang="zh-TW" altLang="en-US" sz="2400" dirty="0"/>
              <a:t>的階乘為</a:t>
            </a:r>
            <a:r>
              <a:rPr lang="en-US" altLang="zh-TW" sz="2400" dirty="0"/>
              <a:t>1</a:t>
            </a:r>
            <a:r>
              <a:rPr lang="zh-TW" altLang="en-US" sz="2400" dirty="0"/>
              <a:t>；至於在第二式中</a:t>
            </a:r>
            <a:r>
              <a:rPr lang="zh-TW" altLang="en-US" sz="2400" dirty="0" smtClean="0"/>
              <a:t>，利用</a:t>
            </a:r>
            <a:r>
              <a:rPr lang="en-US" altLang="zh-TW" sz="2400" dirty="0"/>
              <a:t>n-1</a:t>
            </a:r>
            <a:r>
              <a:rPr lang="zh-TW" altLang="en-US" sz="2400" dirty="0"/>
              <a:t>的階乘來計算</a:t>
            </a:r>
            <a:r>
              <a:rPr lang="en-US" altLang="zh-TW" sz="2400" dirty="0"/>
              <a:t>n</a:t>
            </a:r>
            <a:r>
              <a:rPr lang="zh-TW" altLang="en-US" sz="2400" dirty="0"/>
              <a:t>的階乘，這就是遞迴的觀念</a:t>
            </a:r>
            <a:r>
              <a:rPr lang="zh-TW" altLang="en-US" sz="2400" dirty="0" smtClean="0"/>
              <a:t>：</a:t>
            </a:r>
            <a:endParaRPr lang="zh-TW" altLang="en-US" sz="24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11" y="4011910"/>
            <a:ext cx="5753100" cy="92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zh-TW" altLang="en-US" dirty="0" smtClean="0"/>
              <a:t>在處理樹的演算法中，常使用到遞迴的觀念，因為樹中的每一個節點都有相同的特性，而且前面處理的結果，會影響到後面，就如同階乘函數一般。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zh-TW" altLang="en-US" dirty="0"/>
              <a:t>三種探訪程序會在探訪節點的時候，同時將該節點表示的字元列出</a:t>
            </a:r>
            <a:r>
              <a:rPr lang="zh-TW" altLang="en-US" dirty="0" smtClean="0"/>
              <a:t>來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 smtClean="0"/>
              <a:t>樹狀結構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前序法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91854"/>
            <a:ext cx="8229600" cy="3102769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前序法在探訪節點的時候，同時將該節點表示的字元列出來：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前序法的程序</a:t>
            </a:r>
            <a:r>
              <a:rPr lang="en-US" altLang="zh-TW" dirty="0" smtClean="0">
                <a:solidFill>
                  <a:srgbClr val="0070C0"/>
                </a:solidFill>
              </a:rPr>
              <a:t>preorder</a:t>
            </a:r>
            <a:r>
              <a:rPr lang="zh-TW" altLang="en-US" dirty="0" smtClean="0"/>
              <a:t>，先將參數</a:t>
            </a:r>
            <a:r>
              <a:rPr lang="en-US" altLang="zh-TW" dirty="0" smtClean="0">
                <a:solidFill>
                  <a:srgbClr val="0070C0"/>
                </a:solidFill>
              </a:rPr>
              <a:t>p</a:t>
            </a:r>
            <a:r>
              <a:rPr lang="zh-TW" altLang="en-US" dirty="0" smtClean="0"/>
              <a:t>對應的節點，也就是父節點的資料先列印出來，接著再遞迴呼叫此程序處理左子節點。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等到進入遞迴呼叫時，此左子節點會再度被視作是根節點，然後左子樹會依照一樣的方式被處理。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869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4869</Words>
  <Application>Microsoft Office PowerPoint</Application>
  <PresentationFormat>如螢幕大小 (16:9)</PresentationFormat>
  <Paragraphs>289</Paragraphs>
  <Slides>106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106</vt:i4>
      </vt:variant>
    </vt:vector>
  </HeadingPairs>
  <TitlesOfParts>
    <vt:vector size="107" baseType="lpstr">
      <vt:lpstr>Office 佈景主題</vt:lpstr>
      <vt:lpstr>資料結構</vt:lpstr>
      <vt:lpstr>10-1 陣列</vt:lpstr>
      <vt:lpstr>10-1 陣列</vt:lpstr>
      <vt:lpstr>10-1 陣列</vt:lpstr>
      <vt:lpstr>10-1 陣列</vt:lpstr>
      <vt:lpstr>10-1 陣列</vt:lpstr>
      <vt:lpstr>10-1 陣列</vt:lpstr>
      <vt:lpstr>10-1 陣列</vt:lpstr>
      <vt:lpstr>10-1 陣列</vt:lpstr>
      <vt:lpstr>10-1 陣列</vt:lpstr>
      <vt:lpstr>10-1 陣列</vt:lpstr>
      <vt:lpstr>10-1 陣列</vt:lpstr>
      <vt:lpstr>10-1 陣列</vt:lpstr>
      <vt:lpstr>10-1 陣列</vt:lpstr>
      <vt:lpstr>10-1 陣列</vt:lpstr>
      <vt:lpstr>10-1 陣列</vt:lpstr>
      <vt:lpstr>10-1 陣列</vt:lpstr>
      <vt:lpstr>10-1 陣列</vt:lpstr>
      <vt:lpstr>10-1 陣列</vt:lpstr>
      <vt:lpstr>10-1 陣列</vt:lpstr>
      <vt:lpstr>10-1 陣列</vt:lpstr>
      <vt:lpstr>10-1 陣列</vt:lpstr>
      <vt:lpstr>10-1 陣列</vt:lpstr>
      <vt:lpstr>10-2 鏈結串列</vt:lpstr>
      <vt:lpstr>10-2 鏈結串列</vt:lpstr>
      <vt:lpstr>10-2 鏈結串列</vt:lpstr>
      <vt:lpstr>10-2 鏈結串列</vt:lpstr>
      <vt:lpstr>10-2 鏈結串列</vt:lpstr>
      <vt:lpstr>10-2 鏈結串列</vt:lpstr>
      <vt:lpstr>10-2 鏈結串列</vt:lpstr>
      <vt:lpstr>10-2 鏈結串列</vt:lpstr>
      <vt:lpstr>10-2 鏈結串列</vt:lpstr>
      <vt:lpstr>10-2 鏈結串列</vt:lpstr>
      <vt:lpstr>10-2 鏈結串列</vt:lpstr>
      <vt:lpstr>10-2 鏈結串列</vt:lpstr>
      <vt:lpstr>10-2 鏈結串列</vt:lpstr>
      <vt:lpstr>10-2 鏈結串列</vt:lpstr>
      <vt:lpstr>10-2 鏈結串列</vt:lpstr>
      <vt:lpstr>10-2 鏈結串列</vt:lpstr>
      <vt:lpstr>10-2 鏈結串列</vt:lpstr>
      <vt:lpstr>10-3 堆疊和佇列</vt:lpstr>
      <vt:lpstr>堆疊</vt:lpstr>
      <vt:lpstr>堆疊</vt:lpstr>
      <vt:lpstr>堆疊</vt:lpstr>
      <vt:lpstr>堆疊</vt:lpstr>
      <vt:lpstr>堆疊</vt:lpstr>
      <vt:lpstr>堆疊</vt:lpstr>
      <vt:lpstr>堆疊</vt:lpstr>
      <vt:lpstr>堆疊</vt:lpstr>
      <vt:lpstr>佇列</vt:lpstr>
      <vt:lpstr>佇列</vt:lpstr>
      <vt:lpstr>佇列</vt:lpstr>
      <vt:lpstr>佇列</vt:lpstr>
      <vt:lpstr>佇列</vt:lpstr>
      <vt:lpstr>佇列</vt:lpstr>
      <vt:lpstr>佇列</vt:lpstr>
      <vt:lpstr>佇列</vt:lpstr>
      <vt:lpstr>環狀佇列</vt:lpstr>
      <vt:lpstr>環狀佇列</vt:lpstr>
      <vt:lpstr>環狀佇列</vt:lpstr>
      <vt:lpstr>環狀佇列</vt:lpstr>
      <vt:lpstr>環狀佇列</vt:lpstr>
      <vt:lpstr>環狀佇列</vt:lpstr>
      <vt:lpstr>環狀佇列</vt:lpstr>
      <vt:lpstr>環狀佇列</vt:lpstr>
      <vt:lpstr>環狀佇列</vt:lpstr>
      <vt:lpstr>環狀佇列</vt:lpstr>
      <vt:lpstr>環狀佇列</vt:lpstr>
      <vt:lpstr>環狀佇列</vt:lpstr>
      <vt:lpstr>環狀佇列</vt:lpstr>
      <vt:lpstr>環狀佇列</vt:lpstr>
      <vt:lpstr>環狀佇列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樹狀結構—前序法</vt:lpstr>
      <vt:lpstr>10-4 樹狀結構—前序法</vt:lpstr>
      <vt:lpstr>10-4 樹狀結構—前序法(續)</vt:lpstr>
      <vt:lpstr>10-4 樹狀結構─中序法</vt:lpstr>
      <vt:lpstr>10-4 樹狀結構─中序法</vt:lpstr>
      <vt:lpstr>10-4 樹狀結構─後序法</vt:lpstr>
      <vt:lpstr>PowerPoint 簡報</vt:lpstr>
      <vt:lpstr>PowerPoint 簡報</vt:lpstr>
    </vt:vector>
  </TitlesOfParts>
  <Company>FDZone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ox01ox01</dc:creator>
  <cp:lastModifiedBy>chwa</cp:lastModifiedBy>
  <cp:revision>156</cp:revision>
  <dcterms:created xsi:type="dcterms:W3CDTF">2015-04-21T01:58:17Z</dcterms:created>
  <dcterms:modified xsi:type="dcterms:W3CDTF">2024-06-05T03:15:05Z</dcterms:modified>
</cp:coreProperties>
</file>