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57" r:id="rId3"/>
    <p:sldId id="470" r:id="rId4"/>
    <p:sldId id="369" r:id="rId5"/>
    <p:sldId id="258" r:id="rId6"/>
    <p:sldId id="471" r:id="rId7"/>
    <p:sldId id="259" r:id="rId8"/>
    <p:sldId id="472" r:id="rId9"/>
    <p:sldId id="260" r:id="rId10"/>
    <p:sldId id="426" r:id="rId11"/>
    <p:sldId id="370" r:id="rId12"/>
    <p:sldId id="261" r:id="rId13"/>
    <p:sldId id="262" r:id="rId14"/>
    <p:sldId id="473" r:id="rId15"/>
    <p:sldId id="371" r:id="rId16"/>
    <p:sldId id="474" r:id="rId17"/>
    <p:sldId id="263" r:id="rId18"/>
    <p:sldId id="475" r:id="rId19"/>
    <p:sldId id="264" r:id="rId20"/>
    <p:sldId id="372" r:id="rId21"/>
    <p:sldId id="265" r:id="rId22"/>
    <p:sldId id="267" r:id="rId23"/>
    <p:sldId id="266" r:id="rId24"/>
    <p:sldId id="373" r:id="rId25"/>
    <p:sldId id="268" r:id="rId26"/>
    <p:sldId id="374" r:id="rId27"/>
    <p:sldId id="476" r:id="rId28"/>
    <p:sldId id="367" r:id="rId29"/>
    <p:sldId id="279" r:id="rId30"/>
    <p:sldId id="477" r:id="rId31"/>
    <p:sldId id="269" r:id="rId32"/>
    <p:sldId id="375" r:id="rId33"/>
    <p:sldId id="270" r:id="rId34"/>
    <p:sldId id="478" r:id="rId35"/>
    <p:sldId id="271" r:id="rId36"/>
    <p:sldId id="272" r:id="rId37"/>
    <p:sldId id="273" r:id="rId38"/>
    <p:sldId id="376" r:id="rId39"/>
    <p:sldId id="274" r:id="rId40"/>
    <p:sldId id="275" r:id="rId41"/>
    <p:sldId id="276" r:id="rId42"/>
    <p:sldId id="377" r:id="rId43"/>
    <p:sldId id="277" r:id="rId44"/>
    <p:sldId id="479" r:id="rId45"/>
    <p:sldId id="278" r:id="rId46"/>
    <p:sldId id="280" r:id="rId47"/>
    <p:sldId id="378" r:id="rId48"/>
    <p:sldId id="282" r:id="rId49"/>
    <p:sldId id="379" r:id="rId50"/>
    <p:sldId id="283" r:id="rId51"/>
    <p:sldId id="480" r:id="rId52"/>
    <p:sldId id="284" r:id="rId53"/>
    <p:sldId id="285" r:id="rId54"/>
    <p:sldId id="380" r:id="rId55"/>
    <p:sldId id="286" r:id="rId56"/>
    <p:sldId id="287" r:id="rId57"/>
    <p:sldId id="481" r:id="rId58"/>
    <p:sldId id="381" r:id="rId59"/>
    <p:sldId id="288" r:id="rId60"/>
    <p:sldId id="289" r:id="rId61"/>
    <p:sldId id="290" r:id="rId62"/>
    <p:sldId id="427" r:id="rId63"/>
    <p:sldId id="428" r:id="rId64"/>
    <p:sldId id="429" r:id="rId65"/>
    <p:sldId id="430" r:id="rId66"/>
    <p:sldId id="432" r:id="rId67"/>
    <p:sldId id="433" r:id="rId68"/>
    <p:sldId id="434" r:id="rId69"/>
    <p:sldId id="291" r:id="rId70"/>
    <p:sldId id="482" r:id="rId71"/>
    <p:sldId id="293" r:id="rId72"/>
    <p:sldId id="382" r:id="rId73"/>
    <p:sldId id="383" r:id="rId74"/>
    <p:sldId id="483" r:id="rId75"/>
    <p:sldId id="384" r:id="rId76"/>
    <p:sldId id="297" r:id="rId77"/>
    <p:sldId id="299" r:id="rId78"/>
    <p:sldId id="484" r:id="rId79"/>
    <p:sldId id="449" r:id="rId80"/>
    <p:sldId id="450" r:id="rId81"/>
    <p:sldId id="451" r:id="rId82"/>
    <p:sldId id="485" r:id="rId83"/>
    <p:sldId id="452" r:id="rId84"/>
    <p:sldId id="453" r:id="rId85"/>
    <p:sldId id="454" r:id="rId86"/>
    <p:sldId id="455" r:id="rId87"/>
    <p:sldId id="456" r:id="rId88"/>
    <p:sldId id="457" r:id="rId89"/>
    <p:sldId id="458" r:id="rId90"/>
    <p:sldId id="459" r:id="rId91"/>
    <p:sldId id="460" r:id="rId92"/>
    <p:sldId id="486" r:id="rId93"/>
    <p:sldId id="461" r:id="rId94"/>
    <p:sldId id="462" r:id="rId95"/>
    <p:sldId id="463" r:id="rId96"/>
    <p:sldId id="464" r:id="rId97"/>
    <p:sldId id="466" r:id="rId98"/>
    <p:sldId id="467" r:id="rId99"/>
    <p:sldId id="465" r:id="rId100"/>
    <p:sldId id="468" r:id="rId101"/>
    <p:sldId id="435" r:id="rId102"/>
    <p:sldId id="436" r:id="rId103"/>
    <p:sldId id="437" r:id="rId104"/>
    <p:sldId id="438" r:id="rId105"/>
    <p:sldId id="487" r:id="rId106"/>
    <p:sldId id="439" r:id="rId107"/>
    <p:sldId id="440" r:id="rId108"/>
    <p:sldId id="441" r:id="rId109"/>
    <p:sldId id="488" r:id="rId110"/>
    <p:sldId id="443" r:id="rId111"/>
    <p:sldId id="448" r:id="rId112"/>
    <p:sldId id="444" r:id="rId113"/>
    <p:sldId id="445" r:id="rId114"/>
    <p:sldId id="489" r:id="rId115"/>
    <p:sldId id="446" r:id="rId116"/>
    <p:sldId id="447" r:id="rId117"/>
    <p:sldId id="469" r:id="rId118"/>
    <p:sldId id="421" r:id="rId119"/>
    <p:sldId id="490" r:id="rId120"/>
    <p:sldId id="422" r:id="rId121"/>
    <p:sldId id="423" r:id="rId122"/>
    <p:sldId id="491" r:id="rId123"/>
    <p:sldId id="424" r:id="rId124"/>
    <p:sldId id="425" r:id="rId125"/>
    <p:sldId id="492" r:id="rId126"/>
    <p:sldId id="409" r:id="rId127"/>
    <p:sldId id="346" r:id="rId128"/>
    <p:sldId id="407" r:id="rId129"/>
    <p:sldId id="347" r:id="rId130"/>
    <p:sldId id="408" r:id="rId131"/>
    <p:sldId id="348" r:id="rId132"/>
    <p:sldId id="349" r:id="rId133"/>
    <p:sldId id="350" r:id="rId134"/>
    <p:sldId id="351" r:id="rId135"/>
    <p:sldId id="410" r:id="rId136"/>
    <p:sldId id="493" r:id="rId137"/>
    <p:sldId id="411" r:id="rId138"/>
    <p:sldId id="352" r:id="rId139"/>
    <p:sldId id="353" r:id="rId140"/>
    <p:sldId id="354" r:id="rId141"/>
    <p:sldId id="494" r:id="rId142"/>
    <p:sldId id="412" r:id="rId143"/>
    <p:sldId id="355" r:id="rId144"/>
    <p:sldId id="356" r:id="rId145"/>
    <p:sldId id="357" r:id="rId146"/>
    <p:sldId id="495" r:id="rId147"/>
    <p:sldId id="358" r:id="rId148"/>
    <p:sldId id="413" r:id="rId149"/>
    <p:sldId id="359" r:id="rId150"/>
    <p:sldId id="414" r:id="rId151"/>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4660"/>
  </p:normalViewPr>
  <p:slideViewPr>
    <p:cSldViewPr snapToObjects="1">
      <p:cViewPr varScale="1">
        <p:scale>
          <a:sx n="129" d="100"/>
          <a:sy n="129" d="100"/>
        </p:scale>
        <p:origin x="-706" y="136"/>
      </p:cViewPr>
      <p:guideLst>
        <p:guide orient="horz" pos="162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05E7C-6978-4FC9-BFFD-0161E78C6AC5}"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zh-TW" altLang="en-US"/>
        </a:p>
      </dgm:t>
    </dgm:pt>
    <dgm:pt modelId="{D39B5313-50E2-41EC-A0B4-F78B5793F8DD}">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資料的重複與不一致</a:t>
          </a:r>
          <a:endParaRPr lang="zh-TW" altLang="en-US" sz="2400" b="1" dirty="0">
            <a:latin typeface="微軟正黑體" panose="020B0604030504040204" pitchFamily="34" charset="-120"/>
            <a:ea typeface="微軟正黑體" panose="020B0604030504040204" pitchFamily="34" charset="-120"/>
          </a:endParaRPr>
        </a:p>
      </dgm:t>
    </dgm:pt>
    <dgm:pt modelId="{C1FDB5FA-F0CA-4C44-A9D7-D02D64F5CBE9}" type="parTrans" cxnId="{4497E93B-B5CA-4D60-98A6-46D6DA82C1B7}">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55ED6E95-C416-4744-8C95-A7D6B11983CE}" type="sibTrans" cxnId="{4497E93B-B5CA-4D60-98A6-46D6DA82C1B7}">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1CBBD44D-E619-459A-ABB3-A1BB732C1BB2}">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資料難以存取</a:t>
          </a:r>
          <a:endParaRPr lang="zh-TW" altLang="en-US" sz="2400" b="1" dirty="0">
            <a:latin typeface="微軟正黑體" panose="020B0604030504040204" pitchFamily="34" charset="-120"/>
            <a:ea typeface="微軟正黑體" panose="020B0604030504040204" pitchFamily="34" charset="-120"/>
          </a:endParaRPr>
        </a:p>
      </dgm:t>
    </dgm:pt>
    <dgm:pt modelId="{CF836B5B-89F4-4A18-9E5B-BB8A782699B3}" type="parTrans" cxnId="{7BFAF48C-8D40-4E49-9889-0A17E70C593B}">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F443B0F2-BC2D-4B42-8B8E-835C2EBD3AAA}" type="sibTrans" cxnId="{7BFAF48C-8D40-4E49-9889-0A17E70C593B}">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AA6C986C-1452-4582-953B-B3F0B1D32DF2}">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資料的限制</a:t>
          </a:r>
          <a:r>
            <a:rPr lang="en-US" altLang="zh-TW" sz="2400" b="1" dirty="0" smtClean="0">
              <a:latin typeface="微軟正黑體" panose="020B0604030504040204" pitchFamily="34" charset="-120"/>
              <a:ea typeface="微軟正黑體" panose="020B0604030504040204" pitchFamily="34" charset="-120"/>
            </a:rPr>
            <a:t/>
          </a:r>
          <a:br>
            <a:rPr lang="en-US" altLang="zh-TW" sz="2400" b="1" dirty="0" smtClean="0">
              <a:latin typeface="微軟正黑體" panose="020B0604030504040204" pitchFamily="34" charset="-120"/>
              <a:ea typeface="微軟正黑體" panose="020B0604030504040204" pitchFamily="34" charset="-120"/>
            </a:rPr>
          </a:br>
          <a:r>
            <a:rPr lang="zh-TW" altLang="en-US" sz="2400" b="1" dirty="0" smtClean="0">
              <a:latin typeface="微軟正黑體" panose="020B0604030504040204" pitchFamily="34" charset="-120"/>
              <a:ea typeface="微軟正黑體" panose="020B0604030504040204" pitchFamily="34" charset="-120"/>
            </a:rPr>
            <a:t>難以修改</a:t>
          </a:r>
          <a:endParaRPr lang="zh-TW" altLang="en-US" sz="2400" b="1" dirty="0">
            <a:latin typeface="微軟正黑體" panose="020B0604030504040204" pitchFamily="34" charset="-120"/>
            <a:ea typeface="微軟正黑體" panose="020B0604030504040204" pitchFamily="34" charset="-120"/>
          </a:endParaRPr>
        </a:p>
      </dgm:t>
    </dgm:pt>
    <dgm:pt modelId="{5B054E8F-EC49-4464-BF18-00E99FF75031}" type="parTrans" cxnId="{8C176F48-AEEC-4356-8F53-553CC06FA2F4}">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FFD0161C-F466-4E13-9ADA-0799F7D9CE77}" type="sibTrans" cxnId="{8C176F48-AEEC-4356-8F53-553CC06FA2F4}">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806F9F23-39BC-474D-ADC4-12323E2E97AB}" type="pres">
      <dgm:prSet presAssocID="{D1705E7C-6978-4FC9-BFFD-0161E78C6AC5}" presName="diagram" presStyleCnt="0">
        <dgm:presLayoutVars>
          <dgm:dir/>
          <dgm:resizeHandles val="exact"/>
        </dgm:presLayoutVars>
      </dgm:prSet>
      <dgm:spPr/>
      <dgm:t>
        <a:bodyPr/>
        <a:lstStyle/>
        <a:p>
          <a:endParaRPr lang="zh-TW" altLang="en-US"/>
        </a:p>
      </dgm:t>
    </dgm:pt>
    <dgm:pt modelId="{A36787ED-0331-41B6-8C25-EBC923295063}" type="pres">
      <dgm:prSet presAssocID="{D39B5313-50E2-41EC-A0B4-F78B5793F8DD}" presName="node" presStyleLbl="node1" presStyleIdx="0" presStyleCnt="3">
        <dgm:presLayoutVars>
          <dgm:bulletEnabled val="1"/>
        </dgm:presLayoutVars>
      </dgm:prSet>
      <dgm:spPr/>
      <dgm:t>
        <a:bodyPr/>
        <a:lstStyle/>
        <a:p>
          <a:endParaRPr lang="zh-TW" altLang="en-US"/>
        </a:p>
      </dgm:t>
    </dgm:pt>
    <dgm:pt modelId="{0AE9387D-B49A-4AE2-8370-458DEECB421E}" type="pres">
      <dgm:prSet presAssocID="{55ED6E95-C416-4744-8C95-A7D6B11983CE}" presName="sibTrans" presStyleCnt="0"/>
      <dgm:spPr/>
    </dgm:pt>
    <dgm:pt modelId="{D189BFFB-C144-48C2-9969-63E83943EEEF}" type="pres">
      <dgm:prSet presAssocID="{1CBBD44D-E619-459A-ABB3-A1BB732C1BB2}" presName="node" presStyleLbl="node1" presStyleIdx="1" presStyleCnt="3">
        <dgm:presLayoutVars>
          <dgm:bulletEnabled val="1"/>
        </dgm:presLayoutVars>
      </dgm:prSet>
      <dgm:spPr/>
      <dgm:t>
        <a:bodyPr/>
        <a:lstStyle/>
        <a:p>
          <a:endParaRPr lang="zh-TW" altLang="en-US"/>
        </a:p>
      </dgm:t>
    </dgm:pt>
    <dgm:pt modelId="{585A7E5B-AA83-46FF-BC39-0E066C4F0468}" type="pres">
      <dgm:prSet presAssocID="{F443B0F2-BC2D-4B42-8B8E-835C2EBD3AAA}" presName="sibTrans" presStyleCnt="0"/>
      <dgm:spPr/>
    </dgm:pt>
    <dgm:pt modelId="{00D3345A-D9DA-4A90-B425-712994287589}" type="pres">
      <dgm:prSet presAssocID="{AA6C986C-1452-4582-953B-B3F0B1D32DF2}" presName="node" presStyleLbl="node1" presStyleIdx="2" presStyleCnt="3">
        <dgm:presLayoutVars>
          <dgm:bulletEnabled val="1"/>
        </dgm:presLayoutVars>
      </dgm:prSet>
      <dgm:spPr/>
      <dgm:t>
        <a:bodyPr/>
        <a:lstStyle/>
        <a:p>
          <a:endParaRPr lang="zh-TW" altLang="en-US"/>
        </a:p>
      </dgm:t>
    </dgm:pt>
  </dgm:ptLst>
  <dgm:cxnLst>
    <dgm:cxn modelId="{188A397E-06D9-42B7-B7D7-3E4C35891EA8}" type="presOf" srcId="{1CBBD44D-E619-459A-ABB3-A1BB732C1BB2}" destId="{D189BFFB-C144-48C2-9969-63E83943EEEF}" srcOrd="0" destOrd="0" presId="urn:microsoft.com/office/officeart/2005/8/layout/default"/>
    <dgm:cxn modelId="{F7069289-DC26-4CC1-BA52-71D0B1A7E649}" type="presOf" srcId="{D1705E7C-6978-4FC9-BFFD-0161E78C6AC5}" destId="{806F9F23-39BC-474D-ADC4-12323E2E97AB}" srcOrd="0" destOrd="0" presId="urn:microsoft.com/office/officeart/2005/8/layout/default"/>
    <dgm:cxn modelId="{7BFAF48C-8D40-4E49-9889-0A17E70C593B}" srcId="{D1705E7C-6978-4FC9-BFFD-0161E78C6AC5}" destId="{1CBBD44D-E619-459A-ABB3-A1BB732C1BB2}" srcOrd="1" destOrd="0" parTransId="{CF836B5B-89F4-4A18-9E5B-BB8A782699B3}" sibTransId="{F443B0F2-BC2D-4B42-8B8E-835C2EBD3AAA}"/>
    <dgm:cxn modelId="{61E9B951-4F2D-456F-AF11-A9A9E344A359}" type="presOf" srcId="{D39B5313-50E2-41EC-A0B4-F78B5793F8DD}" destId="{A36787ED-0331-41B6-8C25-EBC923295063}" srcOrd="0" destOrd="0" presId="urn:microsoft.com/office/officeart/2005/8/layout/default"/>
    <dgm:cxn modelId="{3B36D710-EA92-4A27-B083-2796DEDF592B}" type="presOf" srcId="{AA6C986C-1452-4582-953B-B3F0B1D32DF2}" destId="{00D3345A-D9DA-4A90-B425-712994287589}" srcOrd="0" destOrd="0" presId="urn:microsoft.com/office/officeart/2005/8/layout/default"/>
    <dgm:cxn modelId="{8C176F48-AEEC-4356-8F53-553CC06FA2F4}" srcId="{D1705E7C-6978-4FC9-BFFD-0161E78C6AC5}" destId="{AA6C986C-1452-4582-953B-B3F0B1D32DF2}" srcOrd="2" destOrd="0" parTransId="{5B054E8F-EC49-4464-BF18-00E99FF75031}" sibTransId="{FFD0161C-F466-4E13-9ADA-0799F7D9CE77}"/>
    <dgm:cxn modelId="{4497E93B-B5CA-4D60-98A6-46D6DA82C1B7}" srcId="{D1705E7C-6978-4FC9-BFFD-0161E78C6AC5}" destId="{D39B5313-50E2-41EC-A0B4-F78B5793F8DD}" srcOrd="0" destOrd="0" parTransId="{C1FDB5FA-F0CA-4C44-A9D7-D02D64F5CBE9}" sibTransId="{55ED6E95-C416-4744-8C95-A7D6B11983CE}"/>
    <dgm:cxn modelId="{6897D6D4-BC2A-42DE-8637-A7C9601CA674}" type="presParOf" srcId="{806F9F23-39BC-474D-ADC4-12323E2E97AB}" destId="{A36787ED-0331-41B6-8C25-EBC923295063}" srcOrd="0" destOrd="0" presId="urn:microsoft.com/office/officeart/2005/8/layout/default"/>
    <dgm:cxn modelId="{955C5F65-8E1B-4DB2-9817-C7B6AB8FE86E}" type="presParOf" srcId="{806F9F23-39BC-474D-ADC4-12323E2E97AB}" destId="{0AE9387D-B49A-4AE2-8370-458DEECB421E}" srcOrd="1" destOrd="0" presId="urn:microsoft.com/office/officeart/2005/8/layout/default"/>
    <dgm:cxn modelId="{68D9330E-6045-41CC-934D-069AAF555403}" type="presParOf" srcId="{806F9F23-39BC-474D-ADC4-12323E2E97AB}" destId="{D189BFFB-C144-48C2-9969-63E83943EEEF}" srcOrd="2" destOrd="0" presId="urn:microsoft.com/office/officeart/2005/8/layout/default"/>
    <dgm:cxn modelId="{0DFE96E4-1AAB-4376-8CB3-4C1F9F26948D}" type="presParOf" srcId="{806F9F23-39BC-474D-ADC4-12323E2E97AB}" destId="{585A7E5B-AA83-46FF-BC39-0E066C4F0468}" srcOrd="3" destOrd="0" presId="urn:microsoft.com/office/officeart/2005/8/layout/default"/>
    <dgm:cxn modelId="{24540530-486E-41B6-8189-D97857FC76C7}" type="presParOf" srcId="{806F9F23-39BC-474D-ADC4-12323E2E97AB}" destId="{00D3345A-D9DA-4A90-B425-71299428758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05E7C-6978-4FC9-BFFD-0161E78C6AC5}" type="doc">
      <dgm:prSet loTypeId="urn:microsoft.com/office/officeart/2005/8/layout/hList6" loCatId="list" qsTypeId="urn:microsoft.com/office/officeart/2005/8/quickstyle/simple5" qsCatId="simple" csTypeId="urn:microsoft.com/office/officeart/2005/8/colors/colorful4" csCatId="colorful" phldr="1"/>
      <dgm:spPr/>
      <dgm:t>
        <a:bodyPr/>
        <a:lstStyle/>
        <a:p>
          <a:endParaRPr lang="zh-TW" altLang="en-US"/>
        </a:p>
      </dgm:t>
    </dgm:pt>
    <dgm:pt modelId="{36E35840-9A09-4AF9-A38B-2DF9CBCFAEDA}">
      <dgm:prSet custT="1"/>
      <dgm:spPr/>
      <dgm:t>
        <a:bodyPr/>
        <a:lstStyle/>
        <a:p>
          <a:pPr rtl="0"/>
          <a:r>
            <a:rPr lang="zh-TW" sz="2400" b="1" dirty="0" smtClean="0">
              <a:latin typeface="微軟正黑體" panose="020B0604030504040204" pitchFamily="34" charset="-120"/>
              <a:ea typeface="微軟正黑體" panose="020B0604030504040204" pitchFamily="34" charset="-120"/>
            </a:rPr>
            <a:t>資料異動的一致性</a:t>
          </a:r>
          <a:endParaRPr lang="zh-TW" sz="2400" b="1" dirty="0">
            <a:latin typeface="微軟正黑體" panose="020B0604030504040204" pitchFamily="34" charset="-120"/>
            <a:ea typeface="微軟正黑體" panose="020B0604030504040204" pitchFamily="34" charset="-120"/>
          </a:endParaRPr>
        </a:p>
      </dgm:t>
    </dgm:pt>
    <dgm:pt modelId="{5D95AA96-B3F8-408E-8989-69FE07708A96}" type="par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8534F4ED-FDB9-4EF5-8BFB-8CD1853849C5}" type="sib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D7ACD83-AEFD-4593-8BCF-98F708E4A957}">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併行存取</a:t>
          </a:r>
          <a:r>
            <a:rPr lang="en-US" altLang="zh-TW" sz="2400" b="1" dirty="0" smtClean="0">
              <a:latin typeface="微軟正黑體" panose="020B0604030504040204" pitchFamily="34" charset="-120"/>
              <a:ea typeface="微軟正黑體" panose="020B0604030504040204" pitchFamily="34" charset="-120"/>
            </a:rPr>
            <a:t/>
          </a:r>
          <a:br>
            <a:rPr lang="en-US" altLang="zh-TW" sz="2400" b="1" dirty="0" smtClean="0">
              <a:latin typeface="微軟正黑體" panose="020B0604030504040204" pitchFamily="34" charset="-120"/>
              <a:ea typeface="微軟正黑體" panose="020B0604030504040204" pitchFamily="34" charset="-120"/>
            </a:rPr>
          </a:br>
          <a:r>
            <a:rPr lang="zh-TW" altLang="en-US" sz="2400" b="1" dirty="0" smtClean="0">
              <a:latin typeface="微軟正黑體" panose="020B0604030504040204" pitchFamily="34" charset="-120"/>
              <a:ea typeface="微軟正黑體" panose="020B0604030504040204" pitchFamily="34" charset="-120"/>
            </a:rPr>
            <a:t>資料的錯誤</a:t>
          </a:r>
          <a:endParaRPr lang="zh-TW" altLang="en-US" sz="2400" b="1" dirty="0">
            <a:latin typeface="微軟正黑體" panose="020B0604030504040204" pitchFamily="34" charset="-120"/>
            <a:ea typeface="微軟正黑體" panose="020B0604030504040204" pitchFamily="34" charset="-120"/>
          </a:endParaRPr>
        </a:p>
      </dgm:t>
    </dgm:pt>
    <dgm:pt modelId="{E491C78B-89C2-43EC-8AE1-B4095853FDFC}" type="par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6AF2FD4-FBB1-46AE-A703-9CEF36F09DA8}" type="sib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408AED02-3617-4AC1-BD0A-A52927AD4F7B}">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安全控管的困難</a:t>
          </a:r>
          <a:endParaRPr lang="zh-TW" altLang="en-US" sz="2400" b="1" dirty="0">
            <a:latin typeface="微軟正黑體" panose="020B0604030504040204" pitchFamily="34" charset="-120"/>
            <a:ea typeface="微軟正黑體" panose="020B0604030504040204" pitchFamily="34" charset="-120"/>
          </a:endParaRPr>
        </a:p>
      </dgm:t>
    </dgm:pt>
    <dgm:pt modelId="{67F81DC9-0488-4BAC-8E67-91AF4F427A48}" type="par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E87B83D8-8418-40A5-807B-202C0CDF64B1}" type="sib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050C61C5-577E-4323-8644-22F4891E63A9}" type="pres">
      <dgm:prSet presAssocID="{D1705E7C-6978-4FC9-BFFD-0161E78C6AC5}" presName="Name0" presStyleCnt="0">
        <dgm:presLayoutVars>
          <dgm:dir/>
          <dgm:resizeHandles val="exact"/>
        </dgm:presLayoutVars>
      </dgm:prSet>
      <dgm:spPr/>
      <dgm:t>
        <a:bodyPr/>
        <a:lstStyle/>
        <a:p>
          <a:endParaRPr lang="zh-TW" altLang="en-US"/>
        </a:p>
      </dgm:t>
    </dgm:pt>
    <dgm:pt modelId="{A46767DA-9ED3-42A7-951B-5564CA98E94F}" type="pres">
      <dgm:prSet presAssocID="{36E35840-9A09-4AF9-A38B-2DF9CBCFAEDA}" presName="node" presStyleLbl="node1" presStyleIdx="0" presStyleCnt="3">
        <dgm:presLayoutVars>
          <dgm:bulletEnabled val="1"/>
        </dgm:presLayoutVars>
      </dgm:prSet>
      <dgm:spPr/>
      <dgm:t>
        <a:bodyPr/>
        <a:lstStyle/>
        <a:p>
          <a:endParaRPr lang="zh-TW" altLang="en-US"/>
        </a:p>
      </dgm:t>
    </dgm:pt>
    <dgm:pt modelId="{10BBB263-8A59-480D-9A88-9959DA94B14A}" type="pres">
      <dgm:prSet presAssocID="{8534F4ED-FDB9-4EF5-8BFB-8CD1853849C5}" presName="sibTrans" presStyleCnt="0"/>
      <dgm:spPr/>
    </dgm:pt>
    <dgm:pt modelId="{5A6EA645-7DC9-427F-A2D7-0AD227A09664}" type="pres">
      <dgm:prSet presAssocID="{5D7ACD83-AEFD-4593-8BCF-98F708E4A957}" presName="node" presStyleLbl="node1" presStyleIdx="1" presStyleCnt="3">
        <dgm:presLayoutVars>
          <dgm:bulletEnabled val="1"/>
        </dgm:presLayoutVars>
      </dgm:prSet>
      <dgm:spPr/>
      <dgm:t>
        <a:bodyPr/>
        <a:lstStyle/>
        <a:p>
          <a:endParaRPr lang="zh-TW" altLang="en-US"/>
        </a:p>
      </dgm:t>
    </dgm:pt>
    <dgm:pt modelId="{E10FF549-31EB-4E3F-A5E5-819C8B6D6D38}" type="pres">
      <dgm:prSet presAssocID="{56AF2FD4-FBB1-46AE-A703-9CEF36F09DA8}" presName="sibTrans" presStyleCnt="0"/>
      <dgm:spPr/>
    </dgm:pt>
    <dgm:pt modelId="{62CB8FE7-A391-46C7-AE18-5FE87655C389}" type="pres">
      <dgm:prSet presAssocID="{408AED02-3617-4AC1-BD0A-A52927AD4F7B}" presName="node" presStyleLbl="node1" presStyleIdx="2" presStyleCnt="3">
        <dgm:presLayoutVars>
          <dgm:bulletEnabled val="1"/>
        </dgm:presLayoutVars>
      </dgm:prSet>
      <dgm:spPr/>
      <dgm:t>
        <a:bodyPr/>
        <a:lstStyle/>
        <a:p>
          <a:endParaRPr lang="zh-TW" altLang="en-US"/>
        </a:p>
      </dgm:t>
    </dgm:pt>
  </dgm:ptLst>
  <dgm:cxnLst>
    <dgm:cxn modelId="{2C86666E-EF72-4043-8877-017BF6D063AC}" srcId="{D1705E7C-6978-4FC9-BFFD-0161E78C6AC5}" destId="{5D7ACD83-AEFD-4593-8BCF-98F708E4A957}" srcOrd="1" destOrd="0" parTransId="{E491C78B-89C2-43EC-8AE1-B4095853FDFC}" sibTransId="{56AF2FD4-FBB1-46AE-A703-9CEF36F09DA8}"/>
    <dgm:cxn modelId="{F8317029-45C9-48EF-84F3-32FE7CEA143F}" srcId="{D1705E7C-6978-4FC9-BFFD-0161E78C6AC5}" destId="{36E35840-9A09-4AF9-A38B-2DF9CBCFAEDA}" srcOrd="0" destOrd="0" parTransId="{5D95AA96-B3F8-408E-8989-69FE07708A96}" sibTransId="{8534F4ED-FDB9-4EF5-8BFB-8CD1853849C5}"/>
    <dgm:cxn modelId="{D0447E58-7E8B-4829-8F03-B28F8106BA18}" type="presOf" srcId="{408AED02-3617-4AC1-BD0A-A52927AD4F7B}" destId="{62CB8FE7-A391-46C7-AE18-5FE87655C389}" srcOrd="0" destOrd="0" presId="urn:microsoft.com/office/officeart/2005/8/layout/hList6"/>
    <dgm:cxn modelId="{D4ECADDD-1258-4EC3-A458-B4694D95A595}" type="presOf" srcId="{36E35840-9A09-4AF9-A38B-2DF9CBCFAEDA}" destId="{A46767DA-9ED3-42A7-951B-5564CA98E94F}" srcOrd="0" destOrd="0" presId="urn:microsoft.com/office/officeart/2005/8/layout/hList6"/>
    <dgm:cxn modelId="{55E951AD-7C19-4A2D-B720-75598B3BB40D}" srcId="{D1705E7C-6978-4FC9-BFFD-0161E78C6AC5}" destId="{408AED02-3617-4AC1-BD0A-A52927AD4F7B}" srcOrd="2" destOrd="0" parTransId="{67F81DC9-0488-4BAC-8E67-91AF4F427A48}" sibTransId="{E87B83D8-8418-40A5-807B-202C0CDF64B1}"/>
    <dgm:cxn modelId="{BEE05EF9-D5AD-407A-9A1A-7B10699CC7B8}" type="presOf" srcId="{D1705E7C-6978-4FC9-BFFD-0161E78C6AC5}" destId="{050C61C5-577E-4323-8644-22F4891E63A9}" srcOrd="0" destOrd="0" presId="urn:microsoft.com/office/officeart/2005/8/layout/hList6"/>
    <dgm:cxn modelId="{71908103-C25C-476D-8B65-7F1A2EC7130E}" type="presOf" srcId="{5D7ACD83-AEFD-4593-8BCF-98F708E4A957}" destId="{5A6EA645-7DC9-427F-A2D7-0AD227A09664}" srcOrd="0" destOrd="0" presId="urn:microsoft.com/office/officeart/2005/8/layout/hList6"/>
    <dgm:cxn modelId="{21F108EF-527B-43C7-AC9F-5D242877F36B}" type="presParOf" srcId="{050C61C5-577E-4323-8644-22F4891E63A9}" destId="{A46767DA-9ED3-42A7-951B-5564CA98E94F}" srcOrd="0" destOrd="0" presId="urn:microsoft.com/office/officeart/2005/8/layout/hList6"/>
    <dgm:cxn modelId="{84A8575B-6989-4E3C-A4D9-72C27403F832}" type="presParOf" srcId="{050C61C5-577E-4323-8644-22F4891E63A9}" destId="{10BBB263-8A59-480D-9A88-9959DA94B14A}" srcOrd="1" destOrd="0" presId="urn:microsoft.com/office/officeart/2005/8/layout/hList6"/>
    <dgm:cxn modelId="{426FF84C-244C-4B2A-8205-209A912CA65E}" type="presParOf" srcId="{050C61C5-577E-4323-8644-22F4891E63A9}" destId="{5A6EA645-7DC9-427F-A2D7-0AD227A09664}" srcOrd="2" destOrd="0" presId="urn:microsoft.com/office/officeart/2005/8/layout/hList6"/>
    <dgm:cxn modelId="{4296042F-278B-43BF-B2CD-0B2512890B69}" type="presParOf" srcId="{050C61C5-577E-4323-8644-22F4891E63A9}" destId="{E10FF549-31EB-4E3F-A5E5-819C8B6D6D38}" srcOrd="3" destOrd="0" presId="urn:microsoft.com/office/officeart/2005/8/layout/hList6"/>
    <dgm:cxn modelId="{2523DE97-ED9F-4F87-8CAB-F54E626DBD3C}" type="presParOf" srcId="{050C61C5-577E-4323-8644-22F4891E63A9}" destId="{62CB8FE7-A391-46C7-AE18-5FE87655C38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705E7C-6978-4FC9-BFFD-0161E78C6AC5}"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zh-TW" altLang="en-US"/>
        </a:p>
      </dgm:t>
    </dgm:pt>
    <dgm:pt modelId="{0E4F7B74-7D0E-4F75-93FA-C0594B073826}">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查詢處理模組</a:t>
          </a:r>
          <a:endParaRPr lang="zh-TW" sz="3600" b="1" dirty="0">
            <a:latin typeface="微軟正黑體" panose="020B0604030504040204" pitchFamily="34" charset="-120"/>
            <a:ea typeface="微軟正黑體" panose="020B0604030504040204" pitchFamily="34" charset="-120"/>
          </a:endParaRPr>
        </a:p>
      </dgm:t>
    </dgm:pt>
    <dgm:pt modelId="{1FA5588A-50AB-41DD-9E5C-2FF4808D957C}" type="par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FC489AA3-2188-4486-9619-C6EA36CB4293}" type="sib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7BA88CB0-7223-4D30-94F1-04D09463AE4B}">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儲存處理模組</a:t>
          </a:r>
          <a:endParaRPr lang="zh-TW" sz="3600" b="1" dirty="0">
            <a:latin typeface="微軟正黑體" panose="020B0604030504040204" pitchFamily="34" charset="-120"/>
            <a:ea typeface="微軟正黑體" panose="020B0604030504040204" pitchFamily="34" charset="-120"/>
          </a:endParaRPr>
        </a:p>
      </dgm:t>
    </dgm:pt>
    <dgm:pt modelId="{B0602B44-35CD-48AE-9D04-3E5295E495A0}" type="par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37F64D23-22E4-47FF-AF94-0AD1730E0088}" type="sib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A4D7B5E8-2C1A-467C-B8BC-E5A541F7856A}" type="pres">
      <dgm:prSet presAssocID="{D1705E7C-6978-4FC9-BFFD-0161E78C6AC5}" presName="linear" presStyleCnt="0">
        <dgm:presLayoutVars>
          <dgm:animLvl val="lvl"/>
          <dgm:resizeHandles val="exact"/>
        </dgm:presLayoutVars>
      </dgm:prSet>
      <dgm:spPr/>
      <dgm:t>
        <a:bodyPr/>
        <a:lstStyle/>
        <a:p>
          <a:endParaRPr lang="zh-TW" altLang="en-US"/>
        </a:p>
      </dgm:t>
    </dgm:pt>
    <dgm:pt modelId="{895D5751-D044-4FC7-9C55-FB027A0A9477}" type="pres">
      <dgm:prSet presAssocID="{0E4F7B74-7D0E-4F75-93FA-C0594B073826}" presName="parentText" presStyleLbl="node1" presStyleIdx="0" presStyleCnt="2">
        <dgm:presLayoutVars>
          <dgm:chMax val="0"/>
          <dgm:bulletEnabled val="1"/>
        </dgm:presLayoutVars>
      </dgm:prSet>
      <dgm:spPr/>
      <dgm:t>
        <a:bodyPr/>
        <a:lstStyle/>
        <a:p>
          <a:endParaRPr lang="zh-TW" altLang="en-US"/>
        </a:p>
      </dgm:t>
    </dgm:pt>
    <dgm:pt modelId="{54803C58-8845-4A4D-9EC7-889324C8B131}" type="pres">
      <dgm:prSet presAssocID="{FC489AA3-2188-4486-9619-C6EA36CB4293}" presName="spacer" presStyleCnt="0"/>
      <dgm:spPr/>
    </dgm:pt>
    <dgm:pt modelId="{F9ADF75C-85B7-4AD6-B2BE-3445FAC53D01}" type="pres">
      <dgm:prSet presAssocID="{7BA88CB0-7223-4D30-94F1-04D09463AE4B}" presName="parentText" presStyleLbl="node1" presStyleIdx="1" presStyleCnt="2">
        <dgm:presLayoutVars>
          <dgm:chMax val="0"/>
          <dgm:bulletEnabled val="1"/>
        </dgm:presLayoutVars>
      </dgm:prSet>
      <dgm:spPr/>
      <dgm:t>
        <a:bodyPr/>
        <a:lstStyle/>
        <a:p>
          <a:endParaRPr lang="zh-TW" altLang="en-US"/>
        </a:p>
      </dgm:t>
    </dgm:pt>
  </dgm:ptLst>
  <dgm:cxnLst>
    <dgm:cxn modelId="{0ADAB545-B471-4D22-8945-85ABEF9CD817}" srcId="{D1705E7C-6978-4FC9-BFFD-0161E78C6AC5}" destId="{7BA88CB0-7223-4D30-94F1-04D09463AE4B}" srcOrd="1" destOrd="0" parTransId="{B0602B44-35CD-48AE-9D04-3E5295E495A0}" sibTransId="{37F64D23-22E4-47FF-AF94-0AD1730E0088}"/>
    <dgm:cxn modelId="{0096F358-A950-43CC-AE68-D71795DA10FE}" type="presOf" srcId="{7BA88CB0-7223-4D30-94F1-04D09463AE4B}" destId="{F9ADF75C-85B7-4AD6-B2BE-3445FAC53D01}" srcOrd="0" destOrd="0" presId="urn:microsoft.com/office/officeart/2005/8/layout/vList2"/>
    <dgm:cxn modelId="{A65E1832-764C-418B-8C7C-9188E40951B1}" type="presOf" srcId="{D1705E7C-6978-4FC9-BFFD-0161E78C6AC5}" destId="{A4D7B5E8-2C1A-467C-B8BC-E5A541F7856A}" srcOrd="0" destOrd="0" presId="urn:microsoft.com/office/officeart/2005/8/layout/vList2"/>
    <dgm:cxn modelId="{58A337A7-4CA1-4A7D-9A2C-153725141906}" srcId="{D1705E7C-6978-4FC9-BFFD-0161E78C6AC5}" destId="{0E4F7B74-7D0E-4F75-93FA-C0594B073826}" srcOrd="0" destOrd="0" parTransId="{1FA5588A-50AB-41DD-9E5C-2FF4808D957C}" sibTransId="{FC489AA3-2188-4486-9619-C6EA36CB4293}"/>
    <dgm:cxn modelId="{BD2FF06A-A0E8-4AB1-9DDD-80C45EC5525B}" type="presOf" srcId="{0E4F7B74-7D0E-4F75-93FA-C0594B073826}" destId="{895D5751-D044-4FC7-9C55-FB027A0A9477}" srcOrd="0" destOrd="0" presId="urn:microsoft.com/office/officeart/2005/8/layout/vList2"/>
    <dgm:cxn modelId="{67F09C23-5D88-4319-90F9-342FF758E990}" type="presParOf" srcId="{A4D7B5E8-2C1A-467C-B8BC-E5A541F7856A}" destId="{895D5751-D044-4FC7-9C55-FB027A0A9477}" srcOrd="0" destOrd="0" presId="urn:microsoft.com/office/officeart/2005/8/layout/vList2"/>
    <dgm:cxn modelId="{8A5AB2A0-2711-4176-9701-738C6313D771}" type="presParOf" srcId="{A4D7B5E8-2C1A-467C-B8BC-E5A541F7856A}" destId="{54803C58-8845-4A4D-9EC7-889324C8B131}" srcOrd="1" destOrd="0" presId="urn:microsoft.com/office/officeart/2005/8/layout/vList2"/>
    <dgm:cxn modelId="{685BEA34-498E-4C64-A5DF-96694872FAC8}" type="presParOf" srcId="{A4D7B5E8-2C1A-467C-B8BC-E5A541F7856A}" destId="{F9ADF75C-85B7-4AD6-B2BE-3445FAC53D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0CD3AA-97FD-4CCB-B619-A1606950DE40}"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zh-TW" altLang="en-US"/>
        </a:p>
      </dgm:t>
    </dgm:pt>
    <dgm:pt modelId="{8F07D7D7-3290-4FF9-83DB-ADD8825DDA02}">
      <dgm:prSet/>
      <dgm:spPr/>
      <dgm:t>
        <a:bodyPr/>
        <a:lstStyle/>
        <a:p>
          <a:pPr rtl="0"/>
          <a:r>
            <a:rPr lang="zh-TW" b="1" smtClean="0">
              <a:latin typeface="微軟正黑體" panose="020B0604030504040204" pitchFamily="34" charset="-120"/>
              <a:ea typeface="微軟正黑體" panose="020B0604030504040204" pitchFamily="34" charset="-120"/>
            </a:rPr>
            <a:t>資料定義語言</a:t>
          </a:r>
          <a:r>
            <a:rPr lang="en-US" b="1" smtClean="0">
              <a:latin typeface="微軟正黑體" panose="020B0604030504040204" pitchFamily="34" charset="-120"/>
              <a:ea typeface="微軟正黑體" panose="020B0604030504040204" pitchFamily="34" charset="-120"/>
            </a:rPr>
            <a:t>(Data Definition Language </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DDL)</a:t>
          </a:r>
          <a:r>
            <a:rPr lang="zh-TW" b="1" smtClean="0">
              <a:latin typeface="微軟正黑體" panose="020B0604030504040204" pitchFamily="34" charset="-120"/>
              <a:ea typeface="微軟正黑體" panose="020B0604030504040204" pitchFamily="34" charset="-120"/>
            </a:rPr>
            <a:t> </a:t>
          </a:r>
          <a:endParaRPr lang="zh-TW" b="1">
            <a:latin typeface="微軟正黑體" panose="020B0604030504040204" pitchFamily="34" charset="-120"/>
            <a:ea typeface="微軟正黑體" panose="020B0604030504040204" pitchFamily="34" charset="-120"/>
          </a:endParaRPr>
        </a:p>
      </dgm:t>
    </dgm:pt>
    <dgm:pt modelId="{800E811D-8E9F-445E-813C-A7CD24442620}" type="par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07799D6-2A69-43B5-B0A0-6B3BC9F7B3EF}" type="sib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18E4567-B089-4041-B8FA-FF94C06207EB}">
      <dgm:prSet/>
      <dgm:spPr/>
      <dgm:t>
        <a:bodyPr/>
        <a:lstStyle/>
        <a:p>
          <a:pPr rtl="0"/>
          <a:r>
            <a:rPr lang="zh-TW" b="1" smtClean="0">
              <a:latin typeface="微軟正黑體" panose="020B0604030504040204" pitchFamily="34" charset="-120"/>
              <a:ea typeface="微軟正黑體" panose="020B0604030504040204" pitchFamily="34" charset="-120"/>
            </a:rPr>
            <a:t>資料處理語言</a:t>
          </a:r>
          <a:r>
            <a:rPr lang="en-US" b="1" smtClean="0">
              <a:latin typeface="微軟正黑體" panose="020B0604030504040204" pitchFamily="34" charset="-120"/>
              <a:ea typeface="微軟正黑體" panose="020B0604030504040204" pitchFamily="34" charset="-120"/>
            </a:rPr>
            <a:t>(Data</a:t>
          </a:r>
          <a:r>
            <a:rPr lang="zh-TW" b="1" smtClean="0">
              <a:latin typeface="微軟正黑體" panose="020B0604030504040204" pitchFamily="34" charset="-120"/>
              <a:ea typeface="微軟正黑體" panose="020B0604030504040204" pitchFamily="34" charset="-120"/>
            </a:rPr>
            <a:t> </a:t>
          </a:r>
          <a:r>
            <a:rPr lang="en-US" b="1" smtClean="0">
              <a:latin typeface="微軟正黑體" panose="020B0604030504040204" pitchFamily="34" charset="-120"/>
              <a:ea typeface="微軟正黑體" panose="020B0604030504040204" pitchFamily="34" charset="-120"/>
            </a:rPr>
            <a:t>Manipulation Language</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DML)</a:t>
          </a:r>
          <a:endParaRPr lang="zh-TW" b="1">
            <a:latin typeface="微軟正黑體" panose="020B0604030504040204" pitchFamily="34" charset="-120"/>
            <a:ea typeface="微軟正黑體" panose="020B0604030504040204" pitchFamily="34" charset="-120"/>
          </a:endParaRPr>
        </a:p>
      </dgm:t>
    </dgm:pt>
    <dgm:pt modelId="{800BDA51-3744-4911-8ABA-D9DBC6C8D2F2}" type="par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4E44BD1-296A-4C2B-8276-C7C074F1C54D}" type="sib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C6088DF-54DC-4CAB-8862-EAD08253EBCB}" type="pres">
      <dgm:prSet presAssocID="{D90CD3AA-97FD-4CCB-B619-A1606950DE40}" presName="linear" presStyleCnt="0">
        <dgm:presLayoutVars>
          <dgm:animLvl val="lvl"/>
          <dgm:resizeHandles val="exact"/>
        </dgm:presLayoutVars>
      </dgm:prSet>
      <dgm:spPr/>
      <dgm:t>
        <a:bodyPr/>
        <a:lstStyle/>
        <a:p>
          <a:endParaRPr lang="zh-TW" altLang="en-US"/>
        </a:p>
      </dgm:t>
    </dgm:pt>
    <dgm:pt modelId="{D375209C-03D2-497B-B46F-DFC738004745}" type="pres">
      <dgm:prSet presAssocID="{8F07D7D7-3290-4FF9-83DB-ADD8825DDA02}" presName="parentText" presStyleLbl="node1" presStyleIdx="0" presStyleCnt="2">
        <dgm:presLayoutVars>
          <dgm:chMax val="0"/>
          <dgm:bulletEnabled val="1"/>
        </dgm:presLayoutVars>
      </dgm:prSet>
      <dgm:spPr/>
      <dgm:t>
        <a:bodyPr/>
        <a:lstStyle/>
        <a:p>
          <a:endParaRPr lang="zh-TW" altLang="en-US"/>
        </a:p>
      </dgm:t>
    </dgm:pt>
    <dgm:pt modelId="{3D453B67-5E1C-4EF6-B00B-C7C2C387EA88}" type="pres">
      <dgm:prSet presAssocID="{007799D6-2A69-43B5-B0A0-6B3BC9F7B3EF}" presName="spacer" presStyleCnt="0"/>
      <dgm:spPr/>
    </dgm:pt>
    <dgm:pt modelId="{8EF5684A-1AB7-45A9-9016-F2C32EB1EABC}" type="pres">
      <dgm:prSet presAssocID="{318E4567-B089-4041-B8FA-FF94C06207EB}" presName="parentText" presStyleLbl="node1" presStyleIdx="1" presStyleCnt="2">
        <dgm:presLayoutVars>
          <dgm:chMax val="0"/>
          <dgm:bulletEnabled val="1"/>
        </dgm:presLayoutVars>
      </dgm:prSet>
      <dgm:spPr/>
      <dgm:t>
        <a:bodyPr/>
        <a:lstStyle/>
        <a:p>
          <a:endParaRPr lang="zh-TW" altLang="en-US"/>
        </a:p>
      </dgm:t>
    </dgm:pt>
  </dgm:ptLst>
  <dgm:cxnLst>
    <dgm:cxn modelId="{AEF9EF0B-3D74-47B4-B5B1-09F402820C34}" srcId="{D90CD3AA-97FD-4CCB-B619-A1606950DE40}" destId="{8F07D7D7-3290-4FF9-83DB-ADD8825DDA02}" srcOrd="0" destOrd="0" parTransId="{800E811D-8E9F-445E-813C-A7CD24442620}" sibTransId="{007799D6-2A69-43B5-B0A0-6B3BC9F7B3EF}"/>
    <dgm:cxn modelId="{9FFFD767-4ACE-4B2E-BD28-0D085A4DDE7E}" type="presOf" srcId="{D90CD3AA-97FD-4CCB-B619-A1606950DE40}" destId="{9C6088DF-54DC-4CAB-8862-EAD08253EBCB}" srcOrd="0" destOrd="0" presId="urn:microsoft.com/office/officeart/2005/8/layout/vList2"/>
    <dgm:cxn modelId="{31DC427C-70C1-4316-96BC-20A563C686D8}" type="presOf" srcId="{318E4567-B089-4041-B8FA-FF94C06207EB}" destId="{8EF5684A-1AB7-45A9-9016-F2C32EB1EABC}" srcOrd="0" destOrd="0" presId="urn:microsoft.com/office/officeart/2005/8/layout/vList2"/>
    <dgm:cxn modelId="{E166F731-84E0-435D-83B5-08915004B732}" srcId="{D90CD3AA-97FD-4CCB-B619-A1606950DE40}" destId="{318E4567-B089-4041-B8FA-FF94C06207EB}" srcOrd="1" destOrd="0" parTransId="{800BDA51-3744-4911-8ABA-D9DBC6C8D2F2}" sibTransId="{D4E44BD1-296A-4C2B-8276-C7C074F1C54D}"/>
    <dgm:cxn modelId="{A18ACD10-9C0A-4451-B50F-DA768BA90E6E}" type="presOf" srcId="{8F07D7D7-3290-4FF9-83DB-ADD8825DDA02}" destId="{D375209C-03D2-497B-B46F-DFC738004745}" srcOrd="0" destOrd="0" presId="urn:microsoft.com/office/officeart/2005/8/layout/vList2"/>
    <dgm:cxn modelId="{40641EB0-E606-45C8-AAA4-4F06DC4AD5BB}" type="presParOf" srcId="{9C6088DF-54DC-4CAB-8862-EAD08253EBCB}" destId="{D375209C-03D2-497B-B46F-DFC738004745}" srcOrd="0" destOrd="0" presId="urn:microsoft.com/office/officeart/2005/8/layout/vList2"/>
    <dgm:cxn modelId="{8760A208-EEF4-4235-A762-68C9159CC82F}" type="presParOf" srcId="{9C6088DF-54DC-4CAB-8862-EAD08253EBCB}" destId="{3D453B67-5E1C-4EF6-B00B-C7C2C387EA88}" srcOrd="1" destOrd="0" presId="urn:microsoft.com/office/officeart/2005/8/layout/vList2"/>
    <dgm:cxn modelId="{8BAE2F78-6FE5-4E4B-8AF5-193438B4B30D}" type="presParOf" srcId="{9C6088DF-54DC-4CAB-8862-EAD08253EBCB}" destId="{8EF5684A-1AB7-45A9-9016-F2C32EB1EA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7F999D-DD54-4D53-87C6-0ADF2F869D11}"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zh-TW" altLang="en-US"/>
        </a:p>
      </dgm:t>
    </dgm:pt>
    <dgm:pt modelId="{93919EF8-5560-4E8C-8BD4-57DC8B3C6CC8}">
      <dgm:prSet custT="1"/>
      <dgm:spPr/>
      <dgm:t>
        <a:bodyPr/>
        <a:lstStyle/>
        <a:p>
          <a:pPr algn="just" rtl="0"/>
          <a:r>
            <a:rPr lang="zh-TW" sz="1800" b="1" dirty="0" smtClean="0">
              <a:latin typeface="微軟正黑體" panose="020B0604030504040204" pitchFamily="34" charset="-120"/>
              <a:ea typeface="微軟正黑體" panose="020B0604030504040204" pitchFamily="34" charset="-120"/>
            </a:rPr>
            <a:t>「主鍵」是定義在某一個表格上，它可以由一個屬性或多個屬性所構成，這個</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或這些</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屬性能成為主鍵的條件，在任何情況下，它們的屬性值在整個表格裡都不會重複。</a:t>
          </a:r>
          <a:endParaRPr lang="zh-TW" sz="1800" b="1" dirty="0">
            <a:latin typeface="微軟正黑體" panose="020B0604030504040204" pitchFamily="34" charset="-120"/>
            <a:ea typeface="微軟正黑體" panose="020B0604030504040204" pitchFamily="34" charset="-120"/>
          </a:endParaRPr>
        </a:p>
      </dgm:t>
    </dgm:pt>
    <dgm:pt modelId="{C42D397D-5B1C-481E-A4C9-3AF3E8F0E712}" type="parTrans" cxnId="{277CD5B5-39AB-4401-8E0D-3F6B426FBCCE}">
      <dgm:prSet/>
      <dgm:spPr/>
      <dgm:t>
        <a:bodyPr/>
        <a:lstStyle/>
        <a:p>
          <a:pPr algn="just"/>
          <a:endParaRPr lang="zh-TW" altLang="en-US" sz="1800" b="1">
            <a:latin typeface="微軟正黑體" panose="020B0604030504040204" pitchFamily="34" charset="-120"/>
            <a:ea typeface="微軟正黑體" panose="020B0604030504040204" pitchFamily="34" charset="-120"/>
          </a:endParaRPr>
        </a:p>
      </dgm:t>
    </dgm:pt>
    <dgm:pt modelId="{10104D41-3584-4CEB-AD9E-3539387C950F}" type="sibTrans" cxnId="{277CD5B5-39AB-4401-8E0D-3F6B426FBCCE}">
      <dgm:prSet/>
      <dgm:spPr/>
      <dgm:t>
        <a:bodyPr/>
        <a:lstStyle/>
        <a:p>
          <a:pPr algn="just"/>
          <a:endParaRPr lang="zh-TW" altLang="en-US" sz="1800" b="1">
            <a:latin typeface="微軟正黑體" panose="020B0604030504040204" pitchFamily="34" charset="-120"/>
            <a:ea typeface="微軟正黑體" panose="020B0604030504040204" pitchFamily="34" charset="-120"/>
          </a:endParaRPr>
        </a:p>
      </dgm:t>
    </dgm:pt>
    <dgm:pt modelId="{F9138EE1-010E-4B1E-98B6-D8C2FC23FC9C}">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「外來鍵」雖然也是定義在某一個表格上，但它卻表示了和另一個表格之間的「從屬」關係。</a:t>
          </a:r>
          <a:endParaRPr lang="zh-TW" altLang="en-US" sz="1800" b="1" dirty="0">
            <a:latin typeface="微軟正黑體" panose="020B0604030504040204" pitchFamily="34" charset="-120"/>
            <a:ea typeface="微軟正黑體" panose="020B0604030504040204" pitchFamily="34" charset="-120"/>
          </a:endParaRPr>
        </a:p>
      </dgm:t>
    </dgm:pt>
    <dgm:pt modelId="{9339959A-B2E2-4340-A39E-8E1A6FE151F4}" type="parTrans" cxnId="{D23E4F69-F2AB-4628-80C2-96545DD90DFB}">
      <dgm:prSet/>
      <dgm:spPr/>
      <dgm:t>
        <a:bodyPr/>
        <a:lstStyle/>
        <a:p>
          <a:pPr algn="just"/>
          <a:endParaRPr lang="zh-TW" altLang="en-US" sz="1800" b="1">
            <a:latin typeface="微軟正黑體" panose="020B0604030504040204" pitchFamily="34" charset="-120"/>
            <a:ea typeface="微軟正黑體" panose="020B0604030504040204" pitchFamily="34" charset="-120"/>
          </a:endParaRPr>
        </a:p>
      </dgm:t>
    </dgm:pt>
    <dgm:pt modelId="{7E7A5953-FAAB-4DF3-AA32-665436210A74}" type="sibTrans" cxnId="{D23E4F69-F2AB-4628-80C2-96545DD90DFB}">
      <dgm:prSet/>
      <dgm:spPr/>
      <dgm:t>
        <a:bodyPr/>
        <a:lstStyle/>
        <a:p>
          <a:pPr algn="just"/>
          <a:endParaRPr lang="zh-TW" altLang="en-US" sz="1800" b="1">
            <a:latin typeface="微軟正黑體" panose="020B0604030504040204" pitchFamily="34" charset="-120"/>
            <a:ea typeface="微軟正黑體" panose="020B0604030504040204" pitchFamily="34" charset="-120"/>
          </a:endParaRPr>
        </a:p>
      </dgm:t>
    </dgm:pt>
    <dgm:pt modelId="{6B41EDC7-F84D-4EA6-A244-C8132BCEE936}" type="pres">
      <dgm:prSet presAssocID="{3F7F999D-DD54-4D53-87C6-0ADF2F869D11}" presName="diagram" presStyleCnt="0">
        <dgm:presLayoutVars>
          <dgm:dir/>
          <dgm:resizeHandles val="exact"/>
        </dgm:presLayoutVars>
      </dgm:prSet>
      <dgm:spPr/>
      <dgm:t>
        <a:bodyPr/>
        <a:lstStyle/>
        <a:p>
          <a:endParaRPr lang="zh-TW" altLang="en-US"/>
        </a:p>
      </dgm:t>
    </dgm:pt>
    <dgm:pt modelId="{65F69EC8-0C5F-4D97-A4AD-6DD2915B39CF}" type="pres">
      <dgm:prSet presAssocID="{93919EF8-5560-4E8C-8BD4-57DC8B3C6CC8}" presName="node" presStyleLbl="node1" presStyleIdx="0" presStyleCnt="2" custScaleX="136450">
        <dgm:presLayoutVars>
          <dgm:bulletEnabled val="1"/>
        </dgm:presLayoutVars>
      </dgm:prSet>
      <dgm:spPr/>
      <dgm:t>
        <a:bodyPr/>
        <a:lstStyle/>
        <a:p>
          <a:endParaRPr lang="zh-TW" altLang="en-US"/>
        </a:p>
      </dgm:t>
    </dgm:pt>
    <dgm:pt modelId="{9E521C6E-E1CA-4FE5-B18F-5A040F81FDF9}" type="pres">
      <dgm:prSet presAssocID="{10104D41-3584-4CEB-AD9E-3539387C950F}" presName="sibTrans" presStyleCnt="0"/>
      <dgm:spPr/>
    </dgm:pt>
    <dgm:pt modelId="{C5495094-1A72-4638-A23D-8F7EFE22CB4F}" type="pres">
      <dgm:prSet presAssocID="{F9138EE1-010E-4B1E-98B6-D8C2FC23FC9C}" presName="node" presStyleLbl="node1" presStyleIdx="1" presStyleCnt="2">
        <dgm:presLayoutVars>
          <dgm:bulletEnabled val="1"/>
        </dgm:presLayoutVars>
      </dgm:prSet>
      <dgm:spPr/>
      <dgm:t>
        <a:bodyPr/>
        <a:lstStyle/>
        <a:p>
          <a:endParaRPr lang="zh-TW" altLang="en-US"/>
        </a:p>
      </dgm:t>
    </dgm:pt>
  </dgm:ptLst>
  <dgm:cxnLst>
    <dgm:cxn modelId="{9ADBF99C-F719-4476-9CBC-A36D955FC611}" type="presOf" srcId="{3F7F999D-DD54-4D53-87C6-0ADF2F869D11}" destId="{6B41EDC7-F84D-4EA6-A244-C8132BCEE936}" srcOrd="0" destOrd="0" presId="urn:microsoft.com/office/officeart/2005/8/layout/default"/>
    <dgm:cxn modelId="{B58FDC52-48AB-4DF6-A55A-80878B3D4A61}" type="presOf" srcId="{F9138EE1-010E-4B1E-98B6-D8C2FC23FC9C}" destId="{C5495094-1A72-4638-A23D-8F7EFE22CB4F}" srcOrd="0" destOrd="0" presId="urn:microsoft.com/office/officeart/2005/8/layout/default"/>
    <dgm:cxn modelId="{6EE5920C-D358-4763-BD6C-7C34F522157D}" type="presOf" srcId="{93919EF8-5560-4E8C-8BD4-57DC8B3C6CC8}" destId="{65F69EC8-0C5F-4D97-A4AD-6DD2915B39CF}" srcOrd="0" destOrd="0" presId="urn:microsoft.com/office/officeart/2005/8/layout/default"/>
    <dgm:cxn modelId="{277CD5B5-39AB-4401-8E0D-3F6B426FBCCE}" srcId="{3F7F999D-DD54-4D53-87C6-0ADF2F869D11}" destId="{93919EF8-5560-4E8C-8BD4-57DC8B3C6CC8}" srcOrd="0" destOrd="0" parTransId="{C42D397D-5B1C-481E-A4C9-3AF3E8F0E712}" sibTransId="{10104D41-3584-4CEB-AD9E-3539387C950F}"/>
    <dgm:cxn modelId="{D23E4F69-F2AB-4628-80C2-96545DD90DFB}" srcId="{3F7F999D-DD54-4D53-87C6-0ADF2F869D11}" destId="{F9138EE1-010E-4B1E-98B6-D8C2FC23FC9C}" srcOrd="1" destOrd="0" parTransId="{9339959A-B2E2-4340-A39E-8E1A6FE151F4}" sibTransId="{7E7A5953-FAAB-4DF3-AA32-665436210A74}"/>
    <dgm:cxn modelId="{6D8A2497-CA62-47C3-A1EB-9FB830F70D88}" type="presParOf" srcId="{6B41EDC7-F84D-4EA6-A244-C8132BCEE936}" destId="{65F69EC8-0C5F-4D97-A4AD-6DD2915B39CF}" srcOrd="0" destOrd="0" presId="urn:microsoft.com/office/officeart/2005/8/layout/default"/>
    <dgm:cxn modelId="{A969F0A8-B017-444E-97F0-FC8FA1319AE8}" type="presParOf" srcId="{6B41EDC7-F84D-4EA6-A244-C8132BCEE936}" destId="{9E521C6E-E1CA-4FE5-B18F-5A040F81FDF9}" srcOrd="1" destOrd="0" presId="urn:microsoft.com/office/officeart/2005/8/layout/default"/>
    <dgm:cxn modelId="{324BB796-96FF-420A-A301-96356A405DBE}" type="presParOf" srcId="{6B41EDC7-F84D-4EA6-A244-C8132BCEE936}" destId="{C5495094-1A72-4638-A23D-8F7EFE22CB4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787ED-0331-41B6-8C25-EBC923295063}">
      <dsp:nvSpPr>
        <dsp:cNvPr id="0" name=""/>
        <dsp:cNvSpPr/>
      </dsp:nvSpPr>
      <dsp:spPr>
        <a:xfrm>
          <a:off x="615302" y="725"/>
          <a:ext cx="2076646" cy="1245988"/>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資料的重複與不一致</a:t>
          </a:r>
          <a:endParaRPr lang="zh-TW" altLang="en-US" sz="2400" b="1" kern="1200" dirty="0">
            <a:latin typeface="微軟正黑體" panose="020B0604030504040204" pitchFamily="34" charset="-120"/>
            <a:ea typeface="微軟正黑體" panose="020B0604030504040204" pitchFamily="34" charset="-120"/>
          </a:endParaRPr>
        </a:p>
      </dsp:txBody>
      <dsp:txXfrm>
        <a:off x="615302" y="725"/>
        <a:ext cx="2076646" cy="1245988"/>
      </dsp:txXfrm>
    </dsp:sp>
    <dsp:sp modelId="{D189BFFB-C144-48C2-9969-63E83943EEEF}">
      <dsp:nvSpPr>
        <dsp:cNvPr id="0" name=""/>
        <dsp:cNvSpPr/>
      </dsp:nvSpPr>
      <dsp:spPr>
        <a:xfrm>
          <a:off x="2899614" y="725"/>
          <a:ext cx="2076646" cy="1245988"/>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資料難以存取</a:t>
          </a:r>
          <a:endParaRPr lang="zh-TW" altLang="en-US" sz="2400" b="1" kern="1200" dirty="0">
            <a:latin typeface="微軟正黑體" panose="020B0604030504040204" pitchFamily="34" charset="-120"/>
            <a:ea typeface="微軟正黑體" panose="020B0604030504040204" pitchFamily="34" charset="-120"/>
          </a:endParaRPr>
        </a:p>
      </dsp:txBody>
      <dsp:txXfrm>
        <a:off x="2899614" y="725"/>
        <a:ext cx="2076646" cy="1245988"/>
      </dsp:txXfrm>
    </dsp:sp>
    <dsp:sp modelId="{00D3345A-D9DA-4A90-B425-712994287589}">
      <dsp:nvSpPr>
        <dsp:cNvPr id="0" name=""/>
        <dsp:cNvSpPr/>
      </dsp:nvSpPr>
      <dsp:spPr>
        <a:xfrm>
          <a:off x="5183925" y="725"/>
          <a:ext cx="2076646" cy="1245988"/>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資料的限制</a:t>
          </a:r>
          <a:r>
            <a:rPr lang="en-US" altLang="zh-TW" sz="2400" b="1" kern="1200" dirty="0" smtClean="0">
              <a:latin typeface="微軟正黑體" panose="020B0604030504040204" pitchFamily="34" charset="-120"/>
              <a:ea typeface="微軟正黑體" panose="020B0604030504040204" pitchFamily="34" charset="-120"/>
            </a:rPr>
            <a:t/>
          </a:r>
          <a:br>
            <a:rPr lang="en-US" altLang="zh-TW" sz="2400" b="1" kern="1200" dirty="0" smtClean="0">
              <a:latin typeface="微軟正黑體" panose="020B0604030504040204" pitchFamily="34" charset="-120"/>
              <a:ea typeface="微軟正黑體" panose="020B0604030504040204" pitchFamily="34" charset="-120"/>
            </a:rPr>
          </a:br>
          <a:r>
            <a:rPr lang="zh-TW" altLang="en-US" sz="2400" b="1" kern="1200" dirty="0" smtClean="0">
              <a:latin typeface="微軟正黑體" panose="020B0604030504040204" pitchFamily="34" charset="-120"/>
              <a:ea typeface="微軟正黑體" panose="020B0604030504040204" pitchFamily="34" charset="-120"/>
            </a:rPr>
            <a:t>難以修改</a:t>
          </a:r>
          <a:endParaRPr lang="zh-TW" altLang="en-US" sz="2400" b="1" kern="1200" dirty="0">
            <a:latin typeface="微軟正黑體" panose="020B0604030504040204" pitchFamily="34" charset="-120"/>
            <a:ea typeface="微軟正黑體" panose="020B0604030504040204" pitchFamily="34" charset="-120"/>
          </a:endParaRPr>
        </a:p>
      </dsp:txBody>
      <dsp:txXfrm>
        <a:off x="5183925" y="725"/>
        <a:ext cx="2076646" cy="1245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767DA-9ED3-42A7-951B-5564CA98E94F}">
      <dsp:nvSpPr>
        <dsp:cNvPr id="0" name=""/>
        <dsp:cNvSpPr/>
      </dsp:nvSpPr>
      <dsp:spPr>
        <a:xfrm rot="16200000">
          <a:off x="292731" y="-292001"/>
          <a:ext cx="1315745" cy="1899747"/>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資料異動的一致性</a:t>
          </a:r>
          <a:endParaRPr lang="zh-TW" sz="2400" b="1" kern="1200" dirty="0">
            <a:latin typeface="微軟正黑體" panose="020B0604030504040204" pitchFamily="34" charset="-120"/>
            <a:ea typeface="微軟正黑體" panose="020B0604030504040204" pitchFamily="34" charset="-120"/>
          </a:endParaRPr>
        </a:p>
      </dsp:txBody>
      <dsp:txXfrm rot="5400000">
        <a:off x="730" y="263149"/>
        <a:ext cx="1899747" cy="789447"/>
      </dsp:txXfrm>
    </dsp:sp>
    <dsp:sp modelId="{5A6EA645-7DC9-427F-A2D7-0AD227A09664}">
      <dsp:nvSpPr>
        <dsp:cNvPr id="0" name=""/>
        <dsp:cNvSpPr/>
      </dsp:nvSpPr>
      <dsp:spPr>
        <a:xfrm rot="16200000">
          <a:off x="2334960" y="-292001"/>
          <a:ext cx="1315745" cy="1899747"/>
        </a:xfrm>
        <a:prstGeom prst="flowChartManualOperati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併行存取</a:t>
          </a:r>
          <a:r>
            <a:rPr lang="en-US" altLang="zh-TW" sz="2400" b="1" kern="1200" dirty="0" smtClean="0">
              <a:latin typeface="微軟正黑體" panose="020B0604030504040204" pitchFamily="34" charset="-120"/>
              <a:ea typeface="微軟正黑體" panose="020B0604030504040204" pitchFamily="34" charset="-120"/>
            </a:rPr>
            <a:t/>
          </a:r>
          <a:br>
            <a:rPr lang="en-US" altLang="zh-TW" sz="2400" b="1" kern="1200" dirty="0" smtClean="0">
              <a:latin typeface="微軟正黑體" panose="020B0604030504040204" pitchFamily="34" charset="-120"/>
              <a:ea typeface="微軟正黑體" panose="020B0604030504040204" pitchFamily="34" charset="-120"/>
            </a:rPr>
          </a:br>
          <a:r>
            <a:rPr lang="zh-TW" altLang="en-US" sz="2400" b="1" kern="1200" dirty="0" smtClean="0">
              <a:latin typeface="微軟正黑體" panose="020B0604030504040204" pitchFamily="34" charset="-120"/>
              <a:ea typeface="微軟正黑體" panose="020B0604030504040204" pitchFamily="34" charset="-120"/>
            </a:rPr>
            <a:t>資料的錯誤</a:t>
          </a:r>
          <a:endParaRPr lang="zh-TW" altLang="en-US" sz="2400" b="1" kern="1200" dirty="0">
            <a:latin typeface="微軟正黑體" panose="020B0604030504040204" pitchFamily="34" charset="-120"/>
            <a:ea typeface="微軟正黑體" panose="020B0604030504040204" pitchFamily="34" charset="-120"/>
          </a:endParaRPr>
        </a:p>
      </dsp:txBody>
      <dsp:txXfrm rot="5400000">
        <a:off x="2042959" y="263149"/>
        <a:ext cx="1899747" cy="789447"/>
      </dsp:txXfrm>
    </dsp:sp>
    <dsp:sp modelId="{62CB8FE7-A391-46C7-AE18-5FE87655C389}">
      <dsp:nvSpPr>
        <dsp:cNvPr id="0" name=""/>
        <dsp:cNvSpPr/>
      </dsp:nvSpPr>
      <dsp:spPr>
        <a:xfrm rot="16200000">
          <a:off x="4377188" y="-292001"/>
          <a:ext cx="1315745" cy="1899747"/>
        </a:xfrm>
        <a:prstGeom prst="flowChartManualOperati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安全控管的困難</a:t>
          </a:r>
          <a:endParaRPr lang="zh-TW" altLang="en-US" sz="2400" b="1" kern="1200" dirty="0">
            <a:latin typeface="微軟正黑體" panose="020B0604030504040204" pitchFamily="34" charset="-120"/>
            <a:ea typeface="微軟正黑體" panose="020B0604030504040204" pitchFamily="34" charset="-120"/>
          </a:endParaRPr>
        </a:p>
      </dsp:txBody>
      <dsp:txXfrm rot="5400000">
        <a:off x="4085187" y="263149"/>
        <a:ext cx="1899747" cy="789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D5751-D044-4FC7-9C55-FB027A0A9477}">
      <dsp:nvSpPr>
        <dsp:cNvPr id="0" name=""/>
        <dsp:cNvSpPr/>
      </dsp:nvSpPr>
      <dsp:spPr>
        <a:xfrm>
          <a:off x="0" y="757"/>
          <a:ext cx="6508491" cy="70992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TW" sz="3600" b="1" kern="1200" dirty="0" smtClean="0">
              <a:latin typeface="微軟正黑體" panose="020B0604030504040204" pitchFamily="34" charset="-120"/>
              <a:ea typeface="微軟正黑體" panose="020B0604030504040204" pitchFamily="34" charset="-120"/>
            </a:rPr>
            <a:t>查詢處理模組</a:t>
          </a:r>
          <a:endParaRPr lang="zh-TW" sz="3600" b="1" kern="1200" dirty="0">
            <a:latin typeface="微軟正黑體" panose="020B0604030504040204" pitchFamily="34" charset="-120"/>
            <a:ea typeface="微軟正黑體" panose="020B0604030504040204" pitchFamily="34" charset="-120"/>
          </a:endParaRPr>
        </a:p>
      </dsp:txBody>
      <dsp:txXfrm>
        <a:off x="34656" y="35413"/>
        <a:ext cx="6439179" cy="640617"/>
      </dsp:txXfrm>
    </dsp:sp>
    <dsp:sp modelId="{F9ADF75C-85B7-4AD6-B2BE-3445FAC53D01}">
      <dsp:nvSpPr>
        <dsp:cNvPr id="0" name=""/>
        <dsp:cNvSpPr/>
      </dsp:nvSpPr>
      <dsp:spPr>
        <a:xfrm>
          <a:off x="0" y="719982"/>
          <a:ext cx="6508491" cy="709929"/>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TW" sz="3600" b="1" kern="1200" dirty="0" smtClean="0">
              <a:latin typeface="微軟正黑體" panose="020B0604030504040204" pitchFamily="34" charset="-120"/>
              <a:ea typeface="微軟正黑體" panose="020B0604030504040204" pitchFamily="34" charset="-120"/>
            </a:rPr>
            <a:t>儲存處理模組</a:t>
          </a:r>
          <a:endParaRPr lang="zh-TW" sz="3600" b="1" kern="1200" dirty="0">
            <a:latin typeface="微軟正黑體" panose="020B0604030504040204" pitchFamily="34" charset="-120"/>
            <a:ea typeface="微軟正黑體" panose="020B0604030504040204" pitchFamily="34" charset="-120"/>
          </a:endParaRPr>
        </a:p>
      </dsp:txBody>
      <dsp:txXfrm>
        <a:off x="34656" y="754638"/>
        <a:ext cx="6439179" cy="640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5209C-03D2-497B-B46F-DFC738004745}">
      <dsp:nvSpPr>
        <dsp:cNvPr id="0" name=""/>
        <dsp:cNvSpPr/>
      </dsp:nvSpPr>
      <dsp:spPr>
        <a:xfrm>
          <a:off x="0" y="19805"/>
          <a:ext cx="7335815" cy="65878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TW" sz="2100" b="1" kern="1200" smtClean="0">
              <a:latin typeface="微軟正黑體" panose="020B0604030504040204" pitchFamily="34" charset="-120"/>
              <a:ea typeface="微軟正黑體" panose="020B0604030504040204" pitchFamily="34" charset="-120"/>
            </a:rPr>
            <a:t>資料定義語言</a:t>
          </a:r>
          <a:r>
            <a:rPr lang="en-US" sz="2100" b="1" kern="1200" smtClean="0">
              <a:latin typeface="微軟正黑體" panose="020B0604030504040204" pitchFamily="34" charset="-120"/>
              <a:ea typeface="微軟正黑體" panose="020B0604030504040204" pitchFamily="34" charset="-120"/>
            </a:rPr>
            <a:t>(Data Definition Language </a:t>
          </a:r>
          <a:r>
            <a:rPr lang="zh-TW" sz="2100" b="1" kern="1200" smtClean="0">
              <a:latin typeface="微軟正黑體" panose="020B0604030504040204" pitchFamily="34" charset="-120"/>
              <a:ea typeface="微軟正黑體" panose="020B0604030504040204" pitchFamily="34" charset="-120"/>
            </a:rPr>
            <a:t>；</a:t>
          </a:r>
          <a:r>
            <a:rPr lang="en-US" sz="2100" b="1" kern="1200" smtClean="0">
              <a:latin typeface="微軟正黑體" panose="020B0604030504040204" pitchFamily="34" charset="-120"/>
              <a:ea typeface="微軟正黑體" panose="020B0604030504040204" pitchFamily="34" charset="-120"/>
            </a:rPr>
            <a:t>DDL)</a:t>
          </a:r>
          <a:r>
            <a:rPr lang="zh-TW" sz="2100" b="1" kern="1200" smtClean="0">
              <a:latin typeface="微軟正黑體" panose="020B0604030504040204" pitchFamily="34" charset="-120"/>
              <a:ea typeface="微軟正黑體" panose="020B0604030504040204" pitchFamily="34" charset="-120"/>
            </a:rPr>
            <a:t> </a:t>
          </a:r>
          <a:endParaRPr lang="zh-TW" sz="2100" b="1" kern="1200">
            <a:latin typeface="微軟正黑體" panose="020B0604030504040204" pitchFamily="34" charset="-120"/>
            <a:ea typeface="微軟正黑體" panose="020B0604030504040204" pitchFamily="34" charset="-120"/>
          </a:endParaRPr>
        </a:p>
      </dsp:txBody>
      <dsp:txXfrm>
        <a:off x="32159" y="51964"/>
        <a:ext cx="7271497" cy="594465"/>
      </dsp:txXfrm>
    </dsp:sp>
    <dsp:sp modelId="{8EF5684A-1AB7-45A9-9016-F2C32EB1EABC}">
      <dsp:nvSpPr>
        <dsp:cNvPr id="0" name=""/>
        <dsp:cNvSpPr/>
      </dsp:nvSpPr>
      <dsp:spPr>
        <a:xfrm>
          <a:off x="0" y="739069"/>
          <a:ext cx="7335815" cy="658783"/>
        </a:xfrm>
        <a:prstGeom prst="roundRect">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TW" sz="2100" b="1" kern="1200" smtClean="0">
              <a:latin typeface="微軟正黑體" panose="020B0604030504040204" pitchFamily="34" charset="-120"/>
              <a:ea typeface="微軟正黑體" panose="020B0604030504040204" pitchFamily="34" charset="-120"/>
            </a:rPr>
            <a:t>資料處理語言</a:t>
          </a:r>
          <a:r>
            <a:rPr lang="en-US" sz="2100" b="1" kern="1200" smtClean="0">
              <a:latin typeface="微軟正黑體" panose="020B0604030504040204" pitchFamily="34" charset="-120"/>
              <a:ea typeface="微軟正黑體" panose="020B0604030504040204" pitchFamily="34" charset="-120"/>
            </a:rPr>
            <a:t>(Data</a:t>
          </a:r>
          <a:r>
            <a:rPr lang="zh-TW" sz="2100" b="1" kern="1200" smtClean="0">
              <a:latin typeface="微軟正黑體" panose="020B0604030504040204" pitchFamily="34" charset="-120"/>
              <a:ea typeface="微軟正黑體" panose="020B0604030504040204" pitchFamily="34" charset="-120"/>
            </a:rPr>
            <a:t> </a:t>
          </a:r>
          <a:r>
            <a:rPr lang="en-US" sz="2100" b="1" kern="1200" smtClean="0">
              <a:latin typeface="微軟正黑體" panose="020B0604030504040204" pitchFamily="34" charset="-120"/>
              <a:ea typeface="微軟正黑體" panose="020B0604030504040204" pitchFamily="34" charset="-120"/>
            </a:rPr>
            <a:t>Manipulation Language</a:t>
          </a:r>
          <a:r>
            <a:rPr lang="zh-TW" sz="2100" b="1" kern="1200" smtClean="0">
              <a:latin typeface="微軟正黑體" panose="020B0604030504040204" pitchFamily="34" charset="-120"/>
              <a:ea typeface="微軟正黑體" panose="020B0604030504040204" pitchFamily="34" charset="-120"/>
            </a:rPr>
            <a:t>；</a:t>
          </a:r>
          <a:r>
            <a:rPr lang="en-US" sz="2100" b="1" kern="1200" smtClean="0">
              <a:latin typeface="微軟正黑體" panose="020B0604030504040204" pitchFamily="34" charset="-120"/>
              <a:ea typeface="微軟正黑體" panose="020B0604030504040204" pitchFamily="34" charset="-120"/>
            </a:rPr>
            <a:t>DML)</a:t>
          </a:r>
          <a:endParaRPr lang="zh-TW" sz="2100" b="1" kern="1200">
            <a:latin typeface="微軟正黑體" panose="020B0604030504040204" pitchFamily="34" charset="-120"/>
            <a:ea typeface="微軟正黑體" panose="020B0604030504040204" pitchFamily="34" charset="-120"/>
          </a:endParaRPr>
        </a:p>
      </dsp:txBody>
      <dsp:txXfrm>
        <a:off x="32159" y="771228"/>
        <a:ext cx="7271497" cy="5944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69EC8-0C5F-4D97-A4AD-6DD2915B39CF}">
      <dsp:nvSpPr>
        <dsp:cNvPr id="0" name=""/>
        <dsp:cNvSpPr/>
      </dsp:nvSpPr>
      <dsp:spPr>
        <a:xfrm>
          <a:off x="229250" y="318"/>
          <a:ext cx="3882460" cy="17072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「主鍵」是定義在某一個表格上，它可以由一個屬性或多個屬性所構成，這個</a:t>
          </a:r>
          <a:r>
            <a:rPr lang="en-US" sz="1800" b="1" kern="1200" dirty="0" smtClean="0">
              <a:latin typeface="微軟正黑體" panose="020B0604030504040204" pitchFamily="34" charset="-120"/>
              <a:ea typeface="微軟正黑體" panose="020B0604030504040204" pitchFamily="34" charset="-120"/>
            </a:rPr>
            <a:t>(</a:t>
          </a:r>
          <a:r>
            <a:rPr lang="zh-TW" sz="1800" b="1" kern="1200" dirty="0" smtClean="0">
              <a:latin typeface="微軟正黑體" panose="020B0604030504040204" pitchFamily="34" charset="-120"/>
              <a:ea typeface="微軟正黑體" panose="020B0604030504040204" pitchFamily="34" charset="-120"/>
            </a:rPr>
            <a:t>或這些</a:t>
          </a:r>
          <a:r>
            <a:rPr lang="en-US" sz="1800" b="1" kern="1200" dirty="0" smtClean="0">
              <a:latin typeface="微軟正黑體" panose="020B0604030504040204" pitchFamily="34" charset="-120"/>
              <a:ea typeface="微軟正黑體" panose="020B0604030504040204" pitchFamily="34" charset="-120"/>
            </a:rPr>
            <a:t>)</a:t>
          </a:r>
          <a:r>
            <a:rPr lang="zh-TW" sz="1800" b="1" kern="1200" dirty="0" smtClean="0">
              <a:latin typeface="微軟正黑體" panose="020B0604030504040204" pitchFamily="34" charset="-120"/>
              <a:ea typeface="微軟正黑體" panose="020B0604030504040204" pitchFamily="34" charset="-120"/>
            </a:rPr>
            <a:t>屬性能成為主鍵的條件，在任何情況下，它們的屬性值在整個表格裡都不會重複。</a:t>
          </a:r>
          <a:endParaRPr lang="zh-TW" sz="1800" b="1" kern="1200" dirty="0">
            <a:latin typeface="微軟正黑體" panose="020B0604030504040204" pitchFamily="34" charset="-120"/>
            <a:ea typeface="微軟正黑體" panose="020B0604030504040204" pitchFamily="34" charset="-120"/>
          </a:endParaRPr>
        </a:p>
      </dsp:txBody>
      <dsp:txXfrm>
        <a:off x="229250" y="318"/>
        <a:ext cx="3882460" cy="1707201"/>
      </dsp:txXfrm>
    </dsp:sp>
    <dsp:sp modelId="{C5495094-1A72-4638-A23D-8F7EFE22CB4F}">
      <dsp:nvSpPr>
        <dsp:cNvPr id="0" name=""/>
        <dsp:cNvSpPr/>
      </dsp:nvSpPr>
      <dsp:spPr>
        <a:xfrm>
          <a:off x="4396244" y="318"/>
          <a:ext cx="2845335" cy="1707201"/>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zh-TW" altLang="en-US" sz="1800" b="1" kern="1200" dirty="0" smtClean="0">
              <a:latin typeface="微軟正黑體" panose="020B0604030504040204" pitchFamily="34" charset="-120"/>
              <a:ea typeface="微軟正黑體" panose="020B0604030504040204" pitchFamily="34" charset="-120"/>
            </a:rPr>
            <a:t>「外來鍵」雖然也是定義在某一個表格上，但它卻表示了和另一個表格之間的「從屬」關係。</a:t>
          </a:r>
          <a:endParaRPr lang="zh-TW" altLang="en-US" sz="1800" b="1" kern="1200" dirty="0">
            <a:latin typeface="微軟正黑體" panose="020B0604030504040204" pitchFamily="34" charset="-120"/>
            <a:ea typeface="微軟正黑體" panose="020B0604030504040204" pitchFamily="34" charset="-120"/>
          </a:endParaRPr>
        </a:p>
      </dsp:txBody>
      <dsp:txXfrm>
        <a:off x="4396244" y="318"/>
        <a:ext cx="2845335" cy="17072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15294"/>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613305"/>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2">
                    <a:lumMod val="50000"/>
                  </a:schemeClr>
                </a:solidFill>
              </a:rPr>
              <a:t>13</a:t>
            </a:r>
            <a:endParaRPr lang="zh-TW" altLang="en-US" sz="5400" b="1" dirty="0">
              <a:solidFill>
                <a:schemeClr val="accent2">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4"/>
            <a:ext cx="8229600" cy="857250"/>
          </a:xfrm>
        </p:spPr>
        <p:txBody>
          <a:bodyPr>
            <a:normAutofit/>
          </a:bodyPr>
          <a:lstStyle>
            <a:lvl1pPr>
              <a:defRPr sz="3200"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660399"/>
            <a:ext cx="8229600" cy="2934224"/>
          </a:xfrm>
        </p:spPr>
        <p:txBody>
          <a:bodyPr/>
          <a:lstStyle>
            <a:lvl1pPr marL="457200" indent="-457200" algn="just" hangingPunct="0">
              <a:lnSpc>
                <a:spcPct val="120000"/>
              </a:lnSpc>
              <a:spcBef>
                <a:spcPts val="800"/>
              </a:spcBef>
              <a:buFontTx/>
              <a:buBlip>
                <a:blip r:embed="rId2"/>
              </a:buBlip>
              <a:defRPr sz="2800" b="1">
                <a:latin typeface="微軟正黑體" pitchFamily="34" charset="-120"/>
                <a:ea typeface="微軟正黑體" pitchFamily="34" charset="-120"/>
              </a:defRPr>
            </a:lvl1pPr>
            <a:lvl2pPr marL="914400" indent="-457200" algn="just" hangingPunct="0">
              <a:lnSpc>
                <a:spcPct val="120000"/>
              </a:lnSpc>
              <a:spcBef>
                <a:spcPts val="800"/>
              </a:spcBef>
              <a:buClr>
                <a:schemeClr val="tx2"/>
              </a:buClr>
              <a:buFont typeface="Wingdings 3" panose="05040102010807070707" pitchFamily="18" charset="2"/>
              <a:buChar char=""/>
              <a:defRPr sz="2400" b="1">
                <a:latin typeface="微軟正黑體" pitchFamily="34" charset="-120"/>
                <a:ea typeface="微軟正黑體" pitchFamily="34" charset="-120"/>
              </a:defRPr>
            </a:lvl2pPr>
            <a:lvl3pPr marL="1257300" indent="-342900" algn="just" hangingPunct="0">
              <a:lnSpc>
                <a:spcPct val="120000"/>
              </a:lnSpc>
              <a:spcBef>
                <a:spcPts val="800"/>
              </a:spcBef>
              <a:buClr>
                <a:schemeClr val="accent1"/>
              </a:buClr>
              <a:buFont typeface="微軟正黑體" panose="020B0604030504040204" pitchFamily="34" charset="-120"/>
              <a:buChar char="■"/>
              <a:defRPr sz="2000" b="1">
                <a:latin typeface="微軟正黑體" pitchFamily="34" charset="-120"/>
                <a:ea typeface="微軟正黑體" pitchFamily="34" charset="-120"/>
              </a:defRPr>
            </a:lvl3pPr>
            <a:lvl4pPr marL="1371600" indent="0" algn="just" hangingPunct="0">
              <a:lnSpc>
                <a:spcPct val="120000"/>
              </a:lnSpc>
              <a:spcBef>
                <a:spcPts val="800"/>
              </a:spcBef>
              <a:buNone/>
              <a:defRPr b="1">
                <a:latin typeface="微軟正黑體" pitchFamily="34" charset="-120"/>
                <a:ea typeface="微軟正黑體" pitchFamily="34" charset="-120"/>
              </a:defRPr>
            </a:lvl4pPr>
            <a:lvl5pPr marL="1828800" indent="0" algn="just" hangingPunct="0">
              <a:lnSpc>
                <a:spcPct val="120000"/>
              </a:lnSpc>
              <a:spcBef>
                <a:spcPts val="800"/>
              </a:spcBef>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24023"/>
            <a:ext cx="9198260" cy="615553"/>
            <a:chOff x="0" y="-24023"/>
            <a:chExt cx="9198260" cy="615553"/>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7" name="Picture 4" descr="D:\製作中\02再版書\0558909\章首頁\computer.png"/>
              <p:cNvPicPr>
                <a:picLocks noChangeAspect="1" noChangeArrowheads="1"/>
              </p:cNvPicPr>
              <p:nvPr userDrawn="1"/>
            </p:nvPicPr>
            <p:blipFill>
              <a:blip r:embed="rId5"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9" name="矩形 18"/>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67355" y="291553"/>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677346" y="388486"/>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userDrawn="1"/>
          </p:nvSpPr>
          <p:spPr>
            <a:xfrm>
              <a:off x="8073135" y="-24023"/>
              <a:ext cx="1125125" cy="615553"/>
            </a:xfrm>
            <a:prstGeom prst="rect">
              <a:avLst/>
            </a:prstGeom>
            <a:noFill/>
          </p:spPr>
          <p:txBody>
            <a:bodyPr wrap="square" rtlCol="0">
              <a:spAutoFit/>
            </a:bodyPr>
            <a:lstStyle/>
            <a:p>
              <a:pPr algn="ctr"/>
              <a:r>
                <a:rPr lang="en-US" altLang="zh-TW" sz="1200" dirty="0" smtClean="0">
                  <a:solidFill>
                    <a:schemeClr val="accent2">
                      <a:lumMod val="40000"/>
                      <a:lumOff val="60000"/>
                    </a:schemeClr>
                  </a:solidFill>
                </a:rPr>
                <a:t>Chapter</a:t>
              </a:r>
            </a:p>
            <a:p>
              <a:pPr algn="ctr"/>
              <a:r>
                <a:rPr lang="en-US" altLang="zh-TW" sz="2200" dirty="0" smtClean="0">
                  <a:solidFill>
                    <a:schemeClr val="accent2">
                      <a:lumMod val="40000"/>
                      <a:lumOff val="60000"/>
                    </a:schemeClr>
                  </a:solidFill>
                </a:rPr>
                <a:t>13</a:t>
              </a:r>
              <a:endParaRPr lang="zh-TW" altLang="en-US" sz="2200" dirty="0">
                <a:solidFill>
                  <a:schemeClr val="accent2">
                    <a:lumMod val="40000"/>
                    <a:lumOff val="60000"/>
                  </a:schemeClr>
                </a:solidFill>
              </a:endParaRPr>
            </a:p>
          </p:txBody>
        </p:sp>
      </p:gr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24023"/>
            <a:ext cx="9198260" cy="615553"/>
            <a:chOff x="0" y="-24023"/>
            <a:chExt cx="9198260" cy="615553"/>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7"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9" name="矩形 18"/>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67355" y="291553"/>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677346" y="388486"/>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userDrawn="1"/>
          </p:nvSpPr>
          <p:spPr>
            <a:xfrm>
              <a:off x="8073135" y="-24023"/>
              <a:ext cx="1125125" cy="615553"/>
            </a:xfrm>
            <a:prstGeom prst="rect">
              <a:avLst/>
            </a:prstGeom>
            <a:noFill/>
          </p:spPr>
          <p:txBody>
            <a:bodyPr wrap="square" rtlCol="0">
              <a:spAutoFit/>
            </a:bodyPr>
            <a:lstStyle/>
            <a:p>
              <a:pPr algn="ctr"/>
              <a:r>
                <a:rPr lang="en-US" altLang="zh-TW" sz="1200" dirty="0" smtClean="0">
                  <a:solidFill>
                    <a:schemeClr val="accent2">
                      <a:lumMod val="40000"/>
                      <a:lumOff val="60000"/>
                    </a:schemeClr>
                  </a:solidFill>
                </a:rPr>
                <a:t>Chapter</a:t>
              </a:r>
            </a:p>
            <a:p>
              <a:pPr algn="ctr"/>
              <a:r>
                <a:rPr lang="en-US" altLang="zh-TW" sz="2200" dirty="0" smtClean="0">
                  <a:solidFill>
                    <a:schemeClr val="accent2">
                      <a:lumMod val="40000"/>
                      <a:lumOff val="60000"/>
                    </a:schemeClr>
                  </a:solidFill>
                </a:rPr>
                <a:t>13</a:t>
              </a:r>
              <a:endParaRPr lang="zh-TW" altLang="en-US" sz="2200" dirty="0">
                <a:solidFill>
                  <a:schemeClr val="accent2">
                    <a:lumMod val="40000"/>
                    <a:lumOff val="60000"/>
                  </a:schemeClr>
                </a:solidFill>
              </a:endParaRPr>
            </a:p>
          </p:txBody>
        </p:sp>
      </p:gr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850309"/>
            <a:ext cx="8229600" cy="3744314"/>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4" name="群組 13"/>
          <p:cNvGrpSpPr/>
          <p:nvPr userDrawn="1"/>
        </p:nvGrpSpPr>
        <p:grpSpPr>
          <a:xfrm>
            <a:off x="0" y="-24023"/>
            <a:ext cx="9198260" cy="615553"/>
            <a:chOff x="0" y="-24023"/>
            <a:chExt cx="9198260" cy="615553"/>
          </a:xfrm>
        </p:grpSpPr>
        <p:grpSp>
          <p:nvGrpSpPr>
            <p:cNvPr id="15" name="群組 14"/>
            <p:cNvGrpSpPr/>
            <p:nvPr userDrawn="1"/>
          </p:nvGrpSpPr>
          <p:grpSpPr>
            <a:xfrm>
              <a:off x="0" y="0"/>
              <a:ext cx="9144001" cy="546525"/>
              <a:chOff x="0" y="0"/>
              <a:chExt cx="9144001" cy="546525"/>
            </a:xfrm>
          </p:grpSpPr>
          <p:sp>
            <p:nvSpPr>
              <p:cNvPr id="17" name="矩形 1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8" name="Picture 4" descr="D:\製作中\02再版書\0558909\章首頁\computer.png"/>
              <p:cNvPicPr>
                <a:picLocks noChangeAspect="1" noChangeArrowheads="1"/>
              </p:cNvPicPr>
              <p:nvPr userDrawn="1"/>
            </p:nvPicPr>
            <p:blipFill>
              <a:blip r:embed="rId5"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矩形 18"/>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20" name="矩形 1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767355" y="291553"/>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userDrawn="1"/>
            </p:nvSpPr>
            <p:spPr>
              <a:xfrm>
                <a:off x="7677346" y="388486"/>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 name="文字方塊 15"/>
            <p:cNvSpPr txBox="1"/>
            <p:nvPr userDrawn="1"/>
          </p:nvSpPr>
          <p:spPr>
            <a:xfrm>
              <a:off x="8073135" y="-24023"/>
              <a:ext cx="1125125" cy="615553"/>
            </a:xfrm>
            <a:prstGeom prst="rect">
              <a:avLst/>
            </a:prstGeom>
            <a:noFill/>
          </p:spPr>
          <p:txBody>
            <a:bodyPr wrap="square" rtlCol="0">
              <a:spAutoFit/>
            </a:bodyPr>
            <a:lstStyle/>
            <a:p>
              <a:pPr algn="ctr"/>
              <a:r>
                <a:rPr lang="en-US" altLang="zh-TW" sz="1200" dirty="0" smtClean="0">
                  <a:solidFill>
                    <a:schemeClr val="accent2">
                      <a:lumMod val="40000"/>
                      <a:lumOff val="60000"/>
                    </a:schemeClr>
                  </a:solidFill>
                </a:rPr>
                <a:t>Chapter</a:t>
              </a:r>
            </a:p>
            <a:p>
              <a:pPr algn="ctr"/>
              <a:r>
                <a:rPr lang="en-US" altLang="zh-TW" sz="2200" dirty="0" smtClean="0">
                  <a:solidFill>
                    <a:schemeClr val="accent2">
                      <a:lumMod val="40000"/>
                      <a:lumOff val="60000"/>
                    </a:schemeClr>
                  </a:solidFill>
                </a:rPr>
                <a:t>13</a:t>
              </a:r>
              <a:endParaRPr lang="zh-TW" altLang="en-US" sz="2200" dirty="0">
                <a:solidFill>
                  <a:schemeClr val="accent2">
                    <a:lumMod val="40000"/>
                    <a:lumOff val="60000"/>
                  </a:schemeClr>
                </a:solidFill>
              </a:endParaRPr>
            </a:p>
          </p:txBody>
        </p:sp>
      </p:gr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406096" y="1526522"/>
            <a:ext cx="8229600" cy="2834177"/>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9" name="群組 18"/>
          <p:cNvGrpSpPr/>
          <p:nvPr userDrawn="1"/>
        </p:nvGrpSpPr>
        <p:grpSpPr>
          <a:xfrm>
            <a:off x="0" y="-24023"/>
            <a:ext cx="9198260" cy="615553"/>
            <a:chOff x="0" y="-24023"/>
            <a:chExt cx="9198260" cy="615553"/>
          </a:xfrm>
        </p:grpSpPr>
        <p:grpSp>
          <p:nvGrpSpPr>
            <p:cNvPr id="20" name="群組 19"/>
            <p:cNvGrpSpPr/>
            <p:nvPr userDrawn="1"/>
          </p:nvGrpSpPr>
          <p:grpSpPr>
            <a:xfrm>
              <a:off x="0" y="0"/>
              <a:ext cx="9144001" cy="546525"/>
              <a:chOff x="0" y="0"/>
              <a:chExt cx="9144001" cy="546525"/>
            </a:xfrm>
          </p:grpSpPr>
          <p:sp>
            <p:nvSpPr>
              <p:cNvPr id="22" name="矩形 21"/>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23"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矩形 23"/>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25" name="矩形 24"/>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userDrawn="1"/>
            </p:nvSpPr>
            <p:spPr>
              <a:xfrm>
                <a:off x="7767355" y="291553"/>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userDrawn="1"/>
            </p:nvSpPr>
            <p:spPr>
              <a:xfrm>
                <a:off x="7677346" y="388486"/>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1" name="文字方塊 20"/>
            <p:cNvSpPr txBox="1"/>
            <p:nvPr userDrawn="1"/>
          </p:nvSpPr>
          <p:spPr>
            <a:xfrm>
              <a:off x="8073135" y="-24023"/>
              <a:ext cx="1125125" cy="615553"/>
            </a:xfrm>
            <a:prstGeom prst="rect">
              <a:avLst/>
            </a:prstGeom>
            <a:noFill/>
          </p:spPr>
          <p:txBody>
            <a:bodyPr wrap="square" rtlCol="0">
              <a:spAutoFit/>
            </a:bodyPr>
            <a:lstStyle/>
            <a:p>
              <a:pPr algn="ctr"/>
              <a:r>
                <a:rPr lang="en-US" altLang="zh-TW" sz="1200" dirty="0" smtClean="0">
                  <a:solidFill>
                    <a:schemeClr val="accent2">
                      <a:lumMod val="40000"/>
                      <a:lumOff val="60000"/>
                    </a:schemeClr>
                  </a:solidFill>
                </a:rPr>
                <a:t>Chapter</a:t>
              </a:r>
            </a:p>
            <a:p>
              <a:pPr algn="ctr"/>
              <a:r>
                <a:rPr lang="en-US" altLang="zh-TW" sz="2200" dirty="0" smtClean="0">
                  <a:solidFill>
                    <a:schemeClr val="accent2">
                      <a:lumMod val="40000"/>
                      <a:lumOff val="60000"/>
                    </a:schemeClr>
                  </a:solidFill>
                </a:rPr>
                <a:t>13</a:t>
              </a:r>
              <a:endParaRPr lang="zh-TW" altLang="en-US" sz="2200" dirty="0">
                <a:solidFill>
                  <a:schemeClr val="accent2">
                    <a:lumMod val="40000"/>
                    <a:lumOff val="60000"/>
                  </a:schemeClr>
                </a:solidFill>
              </a:endParaRPr>
            </a:p>
          </p:txBody>
        </p:sp>
      </p:grpSp>
      <p:grpSp>
        <p:nvGrpSpPr>
          <p:cNvPr id="31" name="群組 30"/>
          <p:cNvGrpSpPr/>
          <p:nvPr userDrawn="1"/>
        </p:nvGrpSpPr>
        <p:grpSpPr>
          <a:xfrm>
            <a:off x="683018" y="722472"/>
            <a:ext cx="8113152" cy="879861"/>
            <a:chOff x="683018" y="722472"/>
            <a:chExt cx="8113152" cy="879861"/>
          </a:xfrm>
        </p:grpSpPr>
        <p:pic>
          <p:nvPicPr>
            <p:cNvPr id="32" name="Picture 15"/>
            <p:cNvPicPr>
              <a:picLocks noChangeAspect="1" noChangeArrowheads="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3"/>
            <p:cNvPicPr>
              <a:picLocks noChangeAspect="1" noChangeArrowheads="1"/>
            </p:cNvPicPr>
            <p:nvPr userDrawn="1"/>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群組 33"/>
            <p:cNvGrpSpPr/>
            <p:nvPr userDrawn="1"/>
          </p:nvGrpSpPr>
          <p:grpSpPr>
            <a:xfrm>
              <a:off x="683018" y="771550"/>
              <a:ext cx="1781968" cy="414607"/>
              <a:chOff x="683018" y="1178750"/>
              <a:chExt cx="1781968" cy="414607"/>
            </a:xfrm>
          </p:grpSpPr>
          <p:sp>
            <p:nvSpPr>
              <p:cNvPr id="36" name="橢圓 35"/>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文字方塊 34"/>
            <p:cNvSpPr txBox="1"/>
            <p:nvPr userDrawn="1"/>
          </p:nvSpPr>
          <p:spPr>
            <a:xfrm>
              <a:off x="701570" y="789784"/>
              <a:ext cx="1350150"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    </a:t>
              </a:r>
              <a:endParaRPr lang="en-US" altLang="zh-TW" b="1" dirty="0" smtClean="0">
                <a:solidFill>
                  <a:srgbClr val="C0000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b="1">
                <a:latin typeface="微軟正黑體" pitchFamily="34" charset="-120"/>
                <a:ea typeface="微軟正黑體" pitchFamily="34" charset="-120"/>
              </a:defRPr>
            </a:lvl1pPr>
            <a:lvl2pPr marL="457200" indent="0">
              <a:lnSpc>
                <a:spcPct val="120000"/>
              </a:lnSpc>
              <a:spcBef>
                <a:spcPts val="800"/>
              </a:spcBef>
              <a:buNone/>
              <a:defRPr sz="2000" b="1">
                <a:latin typeface="微軟正黑體" pitchFamily="34" charset="-120"/>
                <a:ea typeface="微軟正黑體" pitchFamily="34" charset="-120"/>
              </a:defRPr>
            </a:lvl2pPr>
            <a:lvl3pPr marL="914400" indent="0">
              <a:lnSpc>
                <a:spcPct val="120000"/>
              </a:lnSpc>
              <a:spcBef>
                <a:spcPts val="800"/>
              </a:spcBef>
              <a:buNone/>
              <a:defRPr sz="1800" b="1">
                <a:latin typeface="微軟正黑體" pitchFamily="34" charset="-120"/>
                <a:ea typeface="微軟正黑體" pitchFamily="34" charset="-120"/>
              </a:defRPr>
            </a:lvl3pPr>
            <a:lvl4pPr marL="1371600" indent="0">
              <a:lnSpc>
                <a:spcPct val="120000"/>
              </a:lnSpc>
              <a:spcBef>
                <a:spcPts val="800"/>
              </a:spcBef>
              <a:buNone/>
              <a:defRPr sz="1600" b="1">
                <a:latin typeface="微軟正黑體" pitchFamily="34" charset="-120"/>
                <a:ea typeface="微軟正黑體" pitchFamily="34" charset="-120"/>
              </a:defRPr>
            </a:lvl4pPr>
            <a:lvl5pPr marL="1828800" indent="0">
              <a:lnSpc>
                <a:spcPct val="120000"/>
              </a:lnSpc>
              <a:spcBef>
                <a:spcPts val="800"/>
              </a:spcBef>
              <a:buNone/>
              <a:defRPr sz="1600"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6" name="群組 15"/>
          <p:cNvGrpSpPr/>
          <p:nvPr userDrawn="1"/>
        </p:nvGrpSpPr>
        <p:grpSpPr>
          <a:xfrm>
            <a:off x="364973" y="636535"/>
            <a:ext cx="8347487" cy="1080120"/>
            <a:chOff x="364973" y="636535"/>
            <a:chExt cx="8347487" cy="1080120"/>
          </a:xfrm>
        </p:grpSpPr>
        <p:pic>
          <p:nvPicPr>
            <p:cNvPr id="17" name="Picture 14"/>
            <p:cNvPicPr>
              <a:picLocks noChangeAspect="1" noChangeArrowheads="1"/>
            </p:cNvPicPr>
            <p:nvPr userDrawn="1"/>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descr="D:\製作中\02再版書\0558909\資訊小耳朵 圖.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p:cNvSpPr txBox="1"/>
            <p:nvPr userDrawn="1"/>
          </p:nvSpPr>
          <p:spPr>
            <a:xfrm>
              <a:off x="607663" y="1254990"/>
              <a:ext cx="2794207"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專    欄</a:t>
              </a:r>
              <a:endParaRPr lang="en-US" altLang="zh-TW" sz="2400" b="1" dirty="0" smtClean="0">
                <a:solidFill>
                  <a:srgbClr val="C00000"/>
                </a:solidFill>
                <a:latin typeface="微軟正黑體" pitchFamily="34" charset="-120"/>
                <a:ea typeface="微軟正黑體" pitchFamily="34" charset="-120"/>
              </a:endParaRPr>
            </a:p>
          </p:txBody>
        </p:sp>
      </p:grpSp>
      <p:grpSp>
        <p:nvGrpSpPr>
          <p:cNvPr id="21" name="群組 20"/>
          <p:cNvGrpSpPr/>
          <p:nvPr userDrawn="1"/>
        </p:nvGrpSpPr>
        <p:grpSpPr>
          <a:xfrm>
            <a:off x="0" y="-24023"/>
            <a:ext cx="9198260" cy="615553"/>
            <a:chOff x="0" y="-24023"/>
            <a:chExt cx="9198260" cy="615553"/>
          </a:xfrm>
        </p:grpSpPr>
        <p:grpSp>
          <p:nvGrpSpPr>
            <p:cNvPr id="22" name="群組 21"/>
            <p:cNvGrpSpPr/>
            <p:nvPr userDrawn="1"/>
          </p:nvGrpSpPr>
          <p:grpSpPr>
            <a:xfrm>
              <a:off x="0" y="0"/>
              <a:ext cx="9144001" cy="546525"/>
              <a:chOff x="0" y="0"/>
              <a:chExt cx="9144001" cy="546525"/>
            </a:xfrm>
          </p:grpSpPr>
          <p:sp>
            <p:nvSpPr>
              <p:cNvPr id="24" name="矩形 23"/>
              <p:cNvSpPr/>
              <p:nvPr userDrawn="1"/>
            </p:nvSpPr>
            <p:spPr>
              <a:xfrm>
                <a:off x="0" y="0"/>
                <a:ext cx="9144000" cy="546525"/>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25" name="Picture 4" descr="D:\製作中\02再版書\0558909\章首頁\computer.png"/>
              <p:cNvPicPr>
                <a:picLocks noChangeAspect="1" noChangeArrowheads="1"/>
              </p:cNvPicPr>
              <p:nvPr userDrawn="1"/>
            </p:nvPicPr>
            <p:blipFill>
              <a:blip r:embed="rId6"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矩形 25"/>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27" name="矩形 26"/>
              <p:cNvSpPr/>
              <p:nvPr userDrawn="1"/>
            </p:nvSpPr>
            <p:spPr>
              <a:xfrm>
                <a:off x="8127396" y="0"/>
                <a:ext cx="1016605" cy="54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userDrawn="1"/>
            </p:nvSpPr>
            <p:spPr>
              <a:xfrm>
                <a:off x="7767355" y="291553"/>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userDrawn="1"/>
            </p:nvSpPr>
            <p:spPr>
              <a:xfrm>
                <a:off x="7677346" y="388486"/>
                <a:ext cx="100800" cy="101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8073135" y="-24023"/>
              <a:ext cx="1125125" cy="615553"/>
            </a:xfrm>
            <a:prstGeom prst="rect">
              <a:avLst/>
            </a:prstGeom>
            <a:noFill/>
          </p:spPr>
          <p:txBody>
            <a:bodyPr wrap="square" rtlCol="0">
              <a:spAutoFit/>
            </a:bodyPr>
            <a:lstStyle/>
            <a:p>
              <a:pPr algn="ctr"/>
              <a:r>
                <a:rPr lang="en-US" altLang="zh-TW" sz="1200" dirty="0" smtClean="0">
                  <a:solidFill>
                    <a:schemeClr val="accent2">
                      <a:lumMod val="40000"/>
                      <a:lumOff val="60000"/>
                    </a:schemeClr>
                  </a:solidFill>
                </a:rPr>
                <a:t>Chapter</a:t>
              </a:r>
            </a:p>
            <a:p>
              <a:pPr algn="ctr"/>
              <a:r>
                <a:rPr lang="en-US" altLang="zh-TW" sz="2200" dirty="0" smtClean="0">
                  <a:solidFill>
                    <a:schemeClr val="accent2">
                      <a:lumMod val="40000"/>
                      <a:lumOff val="60000"/>
                    </a:schemeClr>
                  </a:solidFill>
                </a:rPr>
                <a:t>13</a:t>
              </a:r>
            </a:p>
          </p:txBody>
        </p:sp>
      </p:grpSp>
    </p:spTree>
    <p:extLst>
      <p:ext uri="{BB962C8B-B14F-4D97-AF65-F5344CB8AC3E}">
        <p14:creationId xmlns:p14="http://schemas.microsoft.com/office/powerpoint/2010/main" val="1541923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grpSp>
        <p:nvGrpSpPr>
          <p:cNvPr id="7" name="群組 6"/>
          <p:cNvGrpSpPr/>
          <p:nvPr userDrawn="1"/>
        </p:nvGrpSpPr>
        <p:grpSpPr>
          <a:xfrm>
            <a:off x="161510" y="4594623"/>
            <a:ext cx="8691420" cy="450050"/>
            <a:chOff x="161510" y="5677095"/>
            <a:chExt cx="8691420" cy="450050"/>
          </a:xfrm>
        </p:grpSpPr>
        <p:sp>
          <p:nvSpPr>
            <p:cNvPr id="11" name="橢圓 10"/>
            <p:cNvSpPr/>
            <p:nvPr userDrawn="1"/>
          </p:nvSpPr>
          <p:spPr>
            <a:xfrm>
              <a:off x="161510" y="5677095"/>
              <a:ext cx="450050" cy="450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userDrawn="1"/>
          </p:nvSpPr>
          <p:spPr>
            <a:xfrm>
              <a:off x="296525" y="5677095"/>
              <a:ext cx="450050" cy="450050"/>
            </a:xfrm>
            <a:prstGeom prst="ellipse">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2" descr="D:\桌面\logo.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926595" y="5762737"/>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14" name="動作按鈕: 上一項 13">
              <a:hlinkClick r:id="" action="ppaction://hlinkshowjump?jump=previousslide" highlightClick="1"/>
            </p:cNvPr>
            <p:cNvSpPr/>
            <p:nvPr userDrawn="1"/>
          </p:nvSpPr>
          <p:spPr>
            <a:xfrm>
              <a:off x="7452320" y="5753896"/>
              <a:ext cx="360000" cy="360000"/>
            </a:xfrm>
            <a:prstGeom prst="actionButtonBackPrevious">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動作按鈕: 首頁 14">
              <a:hlinkClick r:id="" action="ppaction://hlinkshowjump?jump=firstslide" highlightClick="1"/>
            </p:cNvPr>
            <p:cNvSpPr/>
            <p:nvPr userDrawn="1"/>
          </p:nvSpPr>
          <p:spPr>
            <a:xfrm>
              <a:off x="7992380" y="5753896"/>
              <a:ext cx="360000" cy="360000"/>
            </a:xfrm>
            <a:prstGeom prst="actionButtonHome">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動作按鈕: 下一項 15">
              <a:hlinkClick r:id="" action="ppaction://hlinkshowjump?jump=nextslide" highlightClick="1"/>
            </p:cNvPr>
            <p:cNvSpPr/>
            <p:nvPr userDrawn="1"/>
          </p:nvSpPr>
          <p:spPr>
            <a:xfrm>
              <a:off x="8492930" y="5753007"/>
              <a:ext cx="360000" cy="360000"/>
            </a:xfrm>
            <a:prstGeom prst="actionButtonForwardNext">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116506" y="4694752"/>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6.xml"/><Relationship Id="rId3" Type="http://schemas.openxmlformats.org/officeDocument/2006/relationships/slide" Target="slide2.xml"/><Relationship Id="rId7" Type="http://schemas.openxmlformats.org/officeDocument/2006/relationships/slide" Target="slide118.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101.xml"/><Relationship Id="rId5" Type="http://schemas.openxmlformats.org/officeDocument/2006/relationships/slide" Target="slide80.xml"/><Relationship Id="rId4" Type="http://schemas.openxmlformats.org/officeDocument/2006/relationships/slide" Target="slide31.xml"/><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 Target="slide138.xml"/><Relationship Id="rId7" Type="http://schemas.openxmlformats.org/officeDocument/2006/relationships/image" Target="../media/image44.png"/><Relationship Id="rId2" Type="http://schemas.openxmlformats.org/officeDocument/2006/relationships/slide" Target="slide13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slide" Target="slide147.xml"/><Relationship Id="rId4" Type="http://schemas.openxmlformats.org/officeDocument/2006/relationships/slide" Target="slide14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7075" y="1542811"/>
            <a:ext cx="3777624"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en-US" smtClean="0"/>
              <a:t>資料庫</a:t>
            </a:r>
            <a:endParaRPr lang="zh-TW" altLang="en-US" dirty="0"/>
          </a:p>
        </p:txBody>
      </p:sp>
      <p:sp>
        <p:nvSpPr>
          <p:cNvPr id="3" name="矩形 2"/>
          <p:cNvSpPr/>
          <p:nvPr/>
        </p:nvSpPr>
        <p:spPr>
          <a:xfrm>
            <a:off x="5415126" y="1792831"/>
            <a:ext cx="3657374" cy="2585323"/>
          </a:xfrm>
          <a:prstGeom prst="rect">
            <a:avLst/>
          </a:prstGeom>
        </p:spPr>
        <p:txBody>
          <a:bodyPr wrap="square">
            <a:spAutoFit/>
          </a:bodyPr>
          <a:lstStyle/>
          <a:p>
            <a:pPr>
              <a:lnSpc>
                <a:spcPct val="150000"/>
              </a:lnSpc>
            </a:pPr>
            <a:r>
              <a:rPr lang="en-US" altLang="zh-TW" b="1" dirty="0" smtClean="0">
                <a:latin typeface="微軟正黑體" pitchFamily="34" charset="-120"/>
                <a:ea typeface="微軟正黑體" pitchFamily="34" charset="-120"/>
                <a:hlinkClick r:id="rId3" action="ppaction://hlinksldjump"/>
              </a:rPr>
              <a:t>13-1 </a:t>
            </a:r>
            <a:r>
              <a:rPr lang="zh-TW" altLang="en-US" b="1" dirty="0" smtClean="0">
                <a:latin typeface="微軟正黑體" pitchFamily="34" charset="-120"/>
                <a:ea typeface="微軟正黑體" pitchFamily="34" charset="-120"/>
                <a:hlinkClick r:id="rId3" action="ppaction://hlinksldjump"/>
              </a:rPr>
              <a:t>資料庫管理系統簡介</a:t>
            </a:r>
            <a:endParaRPr lang="en-US" altLang="zh-TW" b="1" dirty="0" smtClean="0">
              <a:latin typeface="微軟正黑體" pitchFamily="34" charset="-120"/>
              <a:ea typeface="微軟正黑體" pitchFamily="34" charset="-120"/>
            </a:endParaRPr>
          </a:p>
          <a:p>
            <a:pPr>
              <a:lnSpc>
                <a:spcPct val="150000"/>
              </a:lnSpc>
            </a:pPr>
            <a:r>
              <a:rPr lang="en-US" altLang="zh-TW" b="1" dirty="0" smtClean="0">
                <a:latin typeface="微軟正黑體" pitchFamily="34" charset="-120"/>
                <a:ea typeface="微軟正黑體" pitchFamily="34" charset="-120"/>
                <a:hlinkClick r:id="rId4" action="ppaction://hlinksldjump"/>
              </a:rPr>
              <a:t>13-2 </a:t>
            </a:r>
            <a:r>
              <a:rPr lang="zh-TW" altLang="en-US" b="1" dirty="0" smtClean="0">
                <a:latin typeface="微軟正黑體" pitchFamily="34" charset="-120"/>
                <a:ea typeface="微軟正黑體" pitchFamily="34" charset="-120"/>
                <a:hlinkClick r:id="rId4" action="ppaction://hlinksldjump"/>
              </a:rPr>
              <a:t>關聯式資料模式和查詢語言</a:t>
            </a:r>
            <a:endParaRPr lang="en-US" altLang="zh-TW" b="1" dirty="0" smtClean="0">
              <a:latin typeface="微軟正黑體" pitchFamily="34" charset="-120"/>
              <a:ea typeface="微軟正黑體" pitchFamily="34" charset="-120"/>
            </a:endParaRPr>
          </a:p>
          <a:p>
            <a:pPr>
              <a:lnSpc>
                <a:spcPct val="150000"/>
              </a:lnSpc>
            </a:pPr>
            <a:r>
              <a:rPr lang="en-US" altLang="zh-TW" b="1" dirty="0">
                <a:latin typeface="微軟正黑體" pitchFamily="34" charset="-120"/>
                <a:ea typeface="微軟正黑體" pitchFamily="34" charset="-120"/>
                <a:hlinkClick r:id="rId5" action="ppaction://hlinksldjump"/>
              </a:rPr>
              <a:t>13-3</a:t>
            </a:r>
            <a:r>
              <a:rPr lang="zh-TW" altLang="en-US" b="1" dirty="0">
                <a:latin typeface="微軟正黑體" pitchFamily="34" charset="-120"/>
                <a:ea typeface="微軟正黑體" pitchFamily="34" charset="-120"/>
                <a:hlinkClick r:id="rId5" action="ppaction://hlinksldjump"/>
              </a:rPr>
              <a:t> </a:t>
            </a:r>
            <a:r>
              <a:rPr lang="zh-TW" altLang="en-US" b="1" dirty="0" smtClean="0">
                <a:latin typeface="微軟正黑體" pitchFamily="34" charset="-120"/>
                <a:ea typeface="微軟正黑體" pitchFamily="34" charset="-120"/>
                <a:hlinkClick r:id="rId5" action="ppaction://hlinksldjump"/>
              </a:rPr>
              <a:t>實體關係模式和正規</a:t>
            </a:r>
            <a:r>
              <a:rPr lang="zh-TW" altLang="en-US" b="1" dirty="0">
                <a:latin typeface="微軟正黑體" pitchFamily="34" charset="-120"/>
                <a:ea typeface="微軟正黑體" pitchFamily="34" charset="-120"/>
                <a:hlinkClick r:id="rId5" action="ppaction://hlinksldjump"/>
              </a:rPr>
              <a:t>化</a:t>
            </a:r>
            <a:endParaRPr lang="en-US" altLang="zh-TW" b="1" dirty="0">
              <a:latin typeface="微軟正黑體" pitchFamily="34" charset="-120"/>
              <a:ea typeface="微軟正黑體" pitchFamily="34" charset="-120"/>
            </a:endParaRPr>
          </a:p>
          <a:p>
            <a:pPr>
              <a:lnSpc>
                <a:spcPct val="150000"/>
              </a:lnSpc>
            </a:pPr>
            <a:r>
              <a:rPr lang="en-US" altLang="zh-TW" b="1" dirty="0">
                <a:latin typeface="微軟正黑體" pitchFamily="34" charset="-120"/>
                <a:ea typeface="微軟正黑體" pitchFamily="34" charset="-120"/>
                <a:hlinkClick r:id="rId6" action="ppaction://hlinksldjump"/>
              </a:rPr>
              <a:t>13-4</a:t>
            </a:r>
            <a:r>
              <a:rPr lang="zh-TW" altLang="en-US" b="1" dirty="0">
                <a:latin typeface="微軟正黑體" pitchFamily="34" charset="-120"/>
                <a:ea typeface="微軟正黑體" pitchFamily="34" charset="-120"/>
                <a:hlinkClick r:id="rId6" action="ppaction://hlinksldjump"/>
              </a:rPr>
              <a:t> 資料庫與大數據</a:t>
            </a:r>
            <a:endParaRPr lang="en-US" altLang="zh-TW" b="1" dirty="0">
              <a:latin typeface="微軟正黑體" pitchFamily="34" charset="-120"/>
              <a:ea typeface="微軟正黑體" pitchFamily="34" charset="-120"/>
            </a:endParaRPr>
          </a:p>
          <a:p>
            <a:pPr>
              <a:lnSpc>
                <a:spcPct val="150000"/>
              </a:lnSpc>
            </a:pPr>
            <a:r>
              <a:rPr lang="en-US" altLang="zh-TW" b="1" dirty="0">
                <a:latin typeface="微軟正黑體" pitchFamily="34" charset="-120"/>
                <a:ea typeface="微軟正黑體" pitchFamily="34" charset="-120"/>
                <a:hlinkClick r:id="rId7" action="ppaction://hlinksldjump"/>
              </a:rPr>
              <a:t>13-5</a:t>
            </a:r>
            <a:r>
              <a:rPr lang="zh-TW" altLang="en-US" b="1" dirty="0">
                <a:latin typeface="微軟正黑體" pitchFamily="34" charset="-120"/>
                <a:ea typeface="微軟正黑體" pitchFamily="34" charset="-120"/>
                <a:hlinkClick r:id="rId7" action="ppaction://hlinksldjump"/>
              </a:rPr>
              <a:t> 資料探勘</a:t>
            </a:r>
            <a:endParaRPr lang="en-US" altLang="zh-TW" b="1" dirty="0">
              <a:latin typeface="微軟正黑體" pitchFamily="34" charset="-120"/>
              <a:ea typeface="微軟正黑體" pitchFamily="34" charset="-120"/>
            </a:endParaRPr>
          </a:p>
          <a:p>
            <a:pPr>
              <a:lnSpc>
                <a:spcPct val="150000"/>
              </a:lnSpc>
            </a:pPr>
            <a:r>
              <a:rPr lang="en-US" altLang="zh-TW" b="1" dirty="0" smtClean="0">
                <a:latin typeface="微軟正黑體" pitchFamily="34" charset="-120"/>
                <a:ea typeface="微軟正黑體" pitchFamily="34" charset="-120"/>
                <a:hlinkClick r:id="rId8" action="ppaction://hlinksldjump"/>
              </a:rPr>
              <a:t>13-6 XML</a:t>
            </a:r>
            <a:r>
              <a:rPr lang="zh-TW" altLang="en-US" b="1" dirty="0" smtClean="0">
                <a:latin typeface="微軟正黑體" pitchFamily="34" charset="-120"/>
                <a:ea typeface="微軟正黑體" pitchFamily="34" charset="-120"/>
                <a:hlinkClick r:id="rId8" action="ppaction://hlinksldjump"/>
              </a:rPr>
              <a:t>簡介</a:t>
            </a:r>
            <a:endParaRPr lang="en-US" altLang="zh-TW" b="1" dirty="0">
              <a:solidFill>
                <a:schemeClr val="tx1">
                  <a:lumMod val="75000"/>
                  <a:lumOff val="25000"/>
                </a:schemeClr>
              </a:solidFill>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962470" y="1986685"/>
            <a:ext cx="3446398" cy="229759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2"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21401888">
            <a:off x="966950" y="2130810"/>
            <a:ext cx="3446398" cy="229759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3"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21077218">
            <a:off x="1106477" y="2287367"/>
            <a:ext cx="3446398" cy="2297598"/>
          </a:xfrm>
          <a:prstGeom prst="rect">
            <a:avLst/>
          </a:prstGeom>
          <a:noFill/>
          <a:ln w="57150">
            <a:solidFill>
              <a:schemeClr val="bg1"/>
            </a:solidFill>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資料的限制難以修改</a:t>
            </a:r>
          </a:p>
        </p:txBody>
      </p:sp>
      <p:sp>
        <p:nvSpPr>
          <p:cNvPr id="3" name="內容版面配置區 2"/>
          <p:cNvSpPr>
            <a:spLocks noGrp="1"/>
          </p:cNvSpPr>
          <p:nvPr>
            <p:ph idx="1"/>
          </p:nvPr>
        </p:nvSpPr>
        <p:spPr/>
        <p:txBody>
          <a:bodyPr>
            <a:normAutofit fontScale="85000" lnSpcReduction="10000"/>
          </a:bodyPr>
          <a:lstStyle/>
          <a:p>
            <a:r>
              <a:rPr lang="zh-TW" altLang="en-US" dirty="0"/>
              <a:t>假設課務組在輸入老師的授課時數時，想限定至少要輸入</a:t>
            </a:r>
            <a:r>
              <a:rPr lang="en-US" altLang="zh-TW" dirty="0"/>
              <a:t>9</a:t>
            </a:r>
            <a:r>
              <a:rPr lang="zh-TW" altLang="en-US" dirty="0"/>
              <a:t>小時，否則顯示錯誤或不允許輸入，則此功能必須寫死在程式碼裡</a:t>
            </a:r>
            <a:r>
              <a:rPr lang="zh-TW" altLang="en-US" dirty="0" smtClean="0"/>
              <a:t>。</a:t>
            </a:r>
            <a:endParaRPr lang="en-US" altLang="zh-TW" dirty="0" smtClean="0"/>
          </a:p>
          <a:p>
            <a:r>
              <a:rPr lang="zh-TW" altLang="en-US" dirty="0" smtClean="0"/>
              <a:t>若</a:t>
            </a:r>
            <a:r>
              <a:rPr lang="en-US" altLang="zh-TW" dirty="0"/>
              <a:t>5</a:t>
            </a:r>
            <a:r>
              <a:rPr lang="zh-TW" altLang="en-US" dirty="0"/>
              <a:t>年後，老師的授課時數下限由</a:t>
            </a:r>
            <a:r>
              <a:rPr lang="en-US" altLang="zh-TW" dirty="0"/>
              <a:t>9</a:t>
            </a:r>
            <a:r>
              <a:rPr lang="zh-TW" altLang="en-US" dirty="0"/>
              <a:t>小時改成</a:t>
            </a:r>
            <a:r>
              <a:rPr lang="en-US" altLang="zh-TW" dirty="0"/>
              <a:t>6</a:t>
            </a:r>
            <a:r>
              <a:rPr lang="zh-TW" altLang="en-US" dirty="0"/>
              <a:t>小時，則程式設計師必須從眾多程式碼中，找出對應的限制式，把「</a:t>
            </a:r>
            <a:r>
              <a:rPr lang="en-US" altLang="zh-TW" dirty="0"/>
              <a:t>9</a:t>
            </a:r>
            <a:r>
              <a:rPr lang="zh-TW" altLang="en-US" dirty="0"/>
              <a:t>」改成「</a:t>
            </a:r>
            <a:r>
              <a:rPr lang="en-US" altLang="zh-TW" dirty="0"/>
              <a:t>6</a:t>
            </a:r>
            <a:r>
              <a:rPr lang="zh-TW" altLang="en-US" dirty="0"/>
              <a:t>」，這是一件很辛苦的工作。</a:t>
            </a:r>
          </a:p>
          <a:p>
            <a:endParaRPr lang="zh-TW" altLang="en-US" dirty="0"/>
          </a:p>
        </p:txBody>
      </p:sp>
    </p:spTree>
    <p:extLst>
      <p:ext uri="{BB962C8B-B14F-4D97-AF65-F5344CB8AC3E}">
        <p14:creationId xmlns:p14="http://schemas.microsoft.com/office/powerpoint/2010/main" val="28609736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61560"/>
            <a:ext cx="8229600" cy="3733063"/>
          </a:xfrm>
        </p:spPr>
        <p:txBody>
          <a:bodyPr/>
          <a:lstStyle/>
          <a:p>
            <a:r>
              <a:rPr lang="zh-TW" altLang="en-US" dirty="0" smtClean="0"/>
              <a:t>分解學生綜合表格之後，符合</a:t>
            </a:r>
            <a:r>
              <a:rPr lang="en-US" altLang="zh-TW" dirty="0" smtClean="0"/>
              <a:t>BCNF</a:t>
            </a:r>
            <a:r>
              <a:rPr lang="zh-TW" altLang="en-US" dirty="0" smtClean="0"/>
              <a:t>之三個表格的內容。</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51670"/>
            <a:ext cx="5787135" cy="266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1997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a:t>
            </a:r>
            <a:r>
              <a:rPr lang="zh-TW" altLang="en-US" dirty="0" smtClean="0"/>
              <a:t> 資料庫與大數據</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由於關聯式資料庫的成功，很多企業都放心地將重要的資料數位化，建立成一個個資料庫管理系統。</a:t>
            </a:r>
            <a:endParaRPr lang="en-US" altLang="zh-TW" dirty="0" smtClean="0"/>
          </a:p>
          <a:p>
            <a:r>
              <a:rPr lang="zh-TW" altLang="en-US" dirty="0" smtClean="0"/>
              <a:t>大型</a:t>
            </a:r>
            <a:r>
              <a:rPr lang="zh-TW" altLang="en-US" dirty="0"/>
              <a:t>或</a:t>
            </a:r>
            <a:r>
              <a:rPr lang="zh-TW" altLang="en-US" dirty="0" smtClean="0"/>
              <a:t>跨國的企業，需要整合分散在各地、或是以不同軟體所建立的資料庫，才能一窺整個企業的全貌，進一步協助管理者進行決策分析。</a:t>
            </a:r>
            <a:endParaRPr lang="zh-TW" altLang="en-US" dirty="0"/>
          </a:p>
        </p:txBody>
      </p:sp>
    </p:spTree>
    <p:extLst>
      <p:ext uri="{BB962C8B-B14F-4D97-AF65-F5344CB8AC3E}">
        <p14:creationId xmlns:p14="http://schemas.microsoft.com/office/powerpoint/2010/main" val="10475792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lstStyle/>
          <a:p>
            <a:r>
              <a:rPr lang="zh-TW" altLang="en-US" dirty="0"/>
              <a:t>例如</a:t>
            </a:r>
            <a:r>
              <a:rPr lang="zh-TW" altLang="en-US" dirty="0" smtClean="0"/>
              <a:t>：一家</a:t>
            </a:r>
            <a:r>
              <a:rPr lang="zh-TW" altLang="en-US" dirty="0"/>
              <a:t>連鎖超商，若要決定某項物品進貨的數量或調整其售價，</a:t>
            </a:r>
            <a:r>
              <a:rPr lang="zh-TW" altLang="en-US" dirty="0" smtClean="0"/>
              <a:t>必須根據</a:t>
            </a:r>
            <a:r>
              <a:rPr lang="zh-TW" altLang="en-US" dirty="0"/>
              <a:t>該貨品在各個分店銷售的狀況，甚至分析影響銷售的原因，才能做出正確的決定。</a:t>
            </a:r>
          </a:p>
        </p:txBody>
      </p:sp>
    </p:spTree>
    <p:extLst>
      <p:ext uri="{BB962C8B-B14F-4D97-AF65-F5344CB8AC3E}">
        <p14:creationId xmlns:p14="http://schemas.microsoft.com/office/powerpoint/2010/main" val="31400185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13-4 </a:t>
            </a:r>
            <a:r>
              <a:rPr lang="zh-TW" altLang="en-US" dirty="0"/>
              <a:t>資料庫與大數據</a:t>
            </a:r>
          </a:p>
        </p:txBody>
      </p:sp>
      <p:sp>
        <p:nvSpPr>
          <p:cNvPr id="5" name="文字方塊 4"/>
          <p:cNvSpPr txBox="1"/>
          <p:nvPr/>
        </p:nvSpPr>
        <p:spPr>
          <a:xfrm>
            <a:off x="3806916" y="4410350"/>
            <a:ext cx="1575174" cy="369332"/>
          </a:xfrm>
          <a:prstGeom prst="rect">
            <a:avLst/>
          </a:prstGeom>
          <a:solidFill>
            <a:schemeClr val="accent2"/>
          </a:solidFill>
        </p:spPr>
        <p:txBody>
          <a:bodyPr wrap="square" rtlCol="0">
            <a:spAutoFit/>
          </a:bodyPr>
          <a:lstStyle/>
          <a:p>
            <a:r>
              <a:rPr lang="zh-TW" altLang="en-US" b="1" dirty="0">
                <a:solidFill>
                  <a:schemeClr val="bg2"/>
                </a:solidFill>
                <a:latin typeface="微軟正黑體" panose="020B0604030504040204" pitchFamily="34" charset="-120"/>
                <a:ea typeface="微軟正黑體" panose="020B0604030504040204" pitchFamily="34" charset="-120"/>
              </a:rPr>
              <a:t>資料倉儲架構</a:t>
            </a: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6695" y="1665425"/>
            <a:ext cx="5455306" cy="26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489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smtClean="0"/>
              <a:t>資料庫與大數據</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資料裝載器（</a:t>
            </a:r>
            <a:r>
              <a:rPr lang="en-US" altLang="zh-TW" dirty="0" smtClean="0"/>
              <a:t>Data Loader</a:t>
            </a:r>
            <a:r>
              <a:rPr lang="zh-TW" altLang="en-US" dirty="0" smtClean="0"/>
              <a:t>）：蒐集不同來源的資料，將其整合後存放於獨立於其他資料來源的資料庫系統，過程簡稱為「提取</a:t>
            </a:r>
            <a:r>
              <a:rPr lang="en-US" altLang="zh-TW" dirty="0" smtClean="0"/>
              <a:t>-</a:t>
            </a:r>
            <a:r>
              <a:rPr lang="zh-TW" altLang="en-US" dirty="0" smtClean="0"/>
              <a:t>轉換</a:t>
            </a:r>
            <a:r>
              <a:rPr lang="en-US" altLang="zh-TW" dirty="0" smtClean="0"/>
              <a:t>-</a:t>
            </a:r>
            <a:r>
              <a:rPr lang="zh-TW" altLang="en-US" dirty="0" smtClean="0"/>
              <a:t>裝載」（</a:t>
            </a:r>
            <a:r>
              <a:rPr lang="en-US" altLang="zh-TW" dirty="0" smtClean="0"/>
              <a:t>Extract-Transform-Load</a:t>
            </a:r>
            <a:r>
              <a:rPr lang="zh-TW" altLang="en-US" dirty="0" smtClean="0"/>
              <a:t>；</a:t>
            </a:r>
            <a:r>
              <a:rPr lang="en-US" altLang="zh-TW" dirty="0" smtClean="0"/>
              <a:t>ETL</a:t>
            </a:r>
            <a:r>
              <a:rPr lang="zh-TW" altLang="en-US" dirty="0" smtClean="0"/>
              <a:t>）。</a:t>
            </a:r>
            <a:endParaRPr lang="en-US" altLang="zh-TW" dirty="0" smtClean="0"/>
          </a:p>
        </p:txBody>
      </p:sp>
    </p:spTree>
    <p:extLst>
      <p:ext uri="{BB962C8B-B14F-4D97-AF65-F5344CB8AC3E}">
        <p14:creationId xmlns:p14="http://schemas.microsoft.com/office/powerpoint/2010/main" val="36389224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13-4 </a:t>
            </a:r>
            <a:r>
              <a:rPr lang="zh-TW" altLang="en-US" dirty="0"/>
              <a:t>資料庫與大數據</a:t>
            </a:r>
          </a:p>
        </p:txBody>
      </p:sp>
      <p:sp>
        <p:nvSpPr>
          <p:cNvPr id="3" name="內容版面配置區 2"/>
          <p:cNvSpPr>
            <a:spLocks noGrp="1"/>
          </p:cNvSpPr>
          <p:nvPr>
            <p:ph idx="1"/>
          </p:nvPr>
        </p:nvSpPr>
        <p:spPr/>
        <p:txBody>
          <a:bodyPr>
            <a:normAutofit fontScale="92500" lnSpcReduction="10000"/>
          </a:bodyPr>
          <a:lstStyle/>
          <a:p>
            <a:r>
              <a:rPr lang="zh-TW" altLang="en-US" dirty="0"/>
              <a:t>資料來源：可能會使用不同的表格名稱、欄位名稱、資料型態等等，來表達相同的資料。譬如，要表示貨品編號，每個系統使用的欄位名稱可能分別為</a:t>
            </a:r>
            <a:r>
              <a:rPr lang="en-US" altLang="zh-TW" dirty="0"/>
              <a:t>ID</a:t>
            </a:r>
            <a:r>
              <a:rPr lang="zh-TW" altLang="en-US" dirty="0"/>
              <a:t>或</a:t>
            </a:r>
            <a:r>
              <a:rPr lang="en-US" altLang="zh-TW" dirty="0"/>
              <a:t>No</a:t>
            </a:r>
            <a:r>
              <a:rPr lang="zh-TW" altLang="en-US" dirty="0"/>
              <a:t>，而資料型態則可能分別是數字或字串。</a:t>
            </a:r>
            <a:endParaRPr lang="en-US" altLang="zh-TW" dirty="0"/>
          </a:p>
          <a:p>
            <a:r>
              <a:rPr lang="zh-TW" altLang="en-US" dirty="0"/>
              <a:t>所以建立資料倉儲時，需要先行定義一個共同的綱要（</a:t>
            </a:r>
            <a:r>
              <a:rPr lang="en-US" altLang="zh-TW" dirty="0"/>
              <a:t>schema</a:t>
            </a:r>
            <a:r>
              <a:rPr lang="zh-TW" altLang="en-US" dirty="0"/>
              <a:t>）。</a:t>
            </a:r>
          </a:p>
          <a:p>
            <a:endParaRPr lang="zh-TW" altLang="en-US" dirty="0"/>
          </a:p>
        </p:txBody>
      </p:sp>
    </p:spTree>
    <p:extLst>
      <p:ext uri="{BB962C8B-B14F-4D97-AF65-F5344CB8AC3E}">
        <p14:creationId xmlns:p14="http://schemas.microsoft.com/office/powerpoint/2010/main" val="33504264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normAutofit fontScale="92500" lnSpcReduction="10000"/>
          </a:bodyPr>
          <a:lstStyle/>
          <a:p>
            <a:r>
              <a:rPr lang="zh-TW" altLang="en-US" dirty="0" smtClean="0"/>
              <a:t>查詢分析</a:t>
            </a:r>
            <a:r>
              <a:rPr lang="zh-TW" altLang="en-US" dirty="0"/>
              <a:t>工具：同樣以超商為例，管理階層可能希望</a:t>
            </a:r>
            <a:r>
              <a:rPr lang="zh-TW" altLang="en-US" dirty="0" smtClean="0"/>
              <a:t>計算牛奶</a:t>
            </a:r>
            <a:r>
              <a:rPr lang="zh-TW" altLang="en-US" dirty="0"/>
              <a:t>的每一種</a:t>
            </a:r>
            <a:r>
              <a:rPr lang="zh-TW" altLang="en-US" dirty="0" smtClean="0"/>
              <a:t>口味（如巧克力、草莓等）或容量（</a:t>
            </a:r>
            <a:r>
              <a:rPr lang="en-US" altLang="zh-TW" dirty="0" smtClean="0"/>
              <a:t>200</a:t>
            </a:r>
            <a:r>
              <a:rPr lang="zh-TW" altLang="en-US" dirty="0" smtClean="0"/>
              <a:t>毫升、</a:t>
            </a:r>
            <a:r>
              <a:rPr lang="en-US" altLang="zh-TW" dirty="0" smtClean="0"/>
              <a:t>1</a:t>
            </a:r>
            <a:r>
              <a:rPr lang="zh-TW" altLang="en-US" dirty="0" smtClean="0"/>
              <a:t>公升等），</a:t>
            </a:r>
            <a:r>
              <a:rPr lang="zh-TW" altLang="en-US" dirty="0"/>
              <a:t>所對應的牛奶銷售量</a:t>
            </a:r>
            <a:r>
              <a:rPr lang="zh-TW" altLang="en-US" dirty="0" smtClean="0"/>
              <a:t>，以</a:t>
            </a:r>
            <a:r>
              <a:rPr lang="zh-TW" altLang="en-US" dirty="0"/>
              <a:t>分析彼此之間的相關性</a:t>
            </a:r>
            <a:r>
              <a:rPr lang="zh-TW" altLang="en-US" dirty="0" smtClean="0"/>
              <a:t>。</a:t>
            </a:r>
            <a:endParaRPr lang="en-US" altLang="zh-TW" dirty="0" smtClean="0"/>
          </a:p>
          <a:p>
            <a:r>
              <a:rPr lang="zh-TW" altLang="en-US" dirty="0" smtClean="0"/>
              <a:t>支援</a:t>
            </a:r>
            <a:r>
              <a:rPr lang="zh-TW" altLang="en-US" dirty="0"/>
              <a:t>此項需求的相關技術稱作線上分析處理（</a:t>
            </a:r>
            <a:r>
              <a:rPr lang="en-US" altLang="zh-TW" dirty="0"/>
              <a:t>Online </a:t>
            </a:r>
            <a:r>
              <a:rPr lang="en-US" altLang="zh-TW" dirty="0" smtClean="0"/>
              <a:t>Analytical Processing</a:t>
            </a:r>
            <a:r>
              <a:rPr lang="zh-TW" altLang="en-US" dirty="0"/>
              <a:t>；</a:t>
            </a:r>
            <a:r>
              <a:rPr lang="en-US" altLang="zh-TW" dirty="0"/>
              <a:t>OLAP</a:t>
            </a:r>
            <a:r>
              <a:rPr lang="zh-TW" altLang="en-US" dirty="0"/>
              <a:t>）。</a:t>
            </a:r>
          </a:p>
        </p:txBody>
      </p:sp>
    </p:spTree>
    <p:extLst>
      <p:ext uri="{BB962C8B-B14F-4D97-AF65-F5344CB8AC3E}">
        <p14:creationId xmlns:p14="http://schemas.microsoft.com/office/powerpoint/2010/main" val="31979448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13-4 </a:t>
            </a:r>
            <a:r>
              <a:rPr lang="zh-TW" altLang="en-US" smtClean="0"/>
              <a:t>資料庫與大數據</a:t>
            </a:r>
            <a:endParaRPr lang="zh-TW" altLang="en-US" dirty="0"/>
          </a:p>
        </p:txBody>
      </p:sp>
      <p:sp>
        <p:nvSpPr>
          <p:cNvPr id="3" name="內容版面配置區 2"/>
          <p:cNvSpPr>
            <a:spLocks noGrp="1"/>
          </p:cNvSpPr>
          <p:nvPr>
            <p:ph idx="1"/>
          </p:nvPr>
        </p:nvSpPr>
        <p:spPr/>
        <p:txBody>
          <a:bodyPr>
            <a:normAutofit fontScale="85000" lnSpcReduction="10000"/>
          </a:bodyPr>
          <a:lstStyle/>
          <a:p>
            <a:r>
              <a:rPr lang="zh-TW" altLang="en-US" smtClean="0"/>
              <a:t>大數據又稱為巨量資料，特質如下：</a:t>
            </a:r>
            <a:endParaRPr lang="en-US" altLang="zh-TW" smtClean="0"/>
          </a:p>
          <a:p>
            <a:pPr lvl="1"/>
            <a:r>
              <a:rPr lang="zh-TW" altLang="en-US" smtClean="0"/>
              <a:t>巨量（</a:t>
            </a:r>
            <a:r>
              <a:rPr lang="en-US" altLang="zh-TW" smtClean="0"/>
              <a:t>Volume</a:t>
            </a:r>
            <a:r>
              <a:rPr lang="zh-TW" altLang="en-US" smtClean="0"/>
              <a:t>）：資料量超過傳統資料庫所能處理的</a:t>
            </a:r>
            <a:r>
              <a:rPr lang="en-US" altLang="zh-TW" smtClean="0"/>
              <a:t>GB</a:t>
            </a:r>
            <a:r>
              <a:rPr lang="zh-TW" altLang="en-US" smtClean="0"/>
              <a:t>（</a:t>
            </a:r>
            <a:r>
              <a:rPr lang="en-US" altLang="zh-TW" smtClean="0"/>
              <a:t>Gigabyte</a:t>
            </a:r>
            <a:r>
              <a:rPr lang="zh-TW" altLang="en-US" smtClean="0"/>
              <a:t>）範圍，而達到</a:t>
            </a:r>
            <a:r>
              <a:rPr lang="en-US" altLang="zh-TW" smtClean="0"/>
              <a:t>TB</a:t>
            </a:r>
            <a:r>
              <a:rPr lang="zh-TW" altLang="en-US" smtClean="0"/>
              <a:t>（</a:t>
            </a:r>
            <a:r>
              <a:rPr lang="en-US" altLang="zh-TW" smtClean="0"/>
              <a:t>Terabyte</a:t>
            </a:r>
            <a:r>
              <a:rPr lang="zh-TW" altLang="en-US" smtClean="0"/>
              <a:t>）甚至更高等級。常見的資料來源除了全球資訊網外，還可能來自於不停偵測和蒐集資料的感測器（</a:t>
            </a:r>
            <a:r>
              <a:rPr lang="en-US" altLang="zh-TW" smtClean="0"/>
              <a:t>sensor</a:t>
            </a:r>
            <a:r>
              <a:rPr lang="zh-TW" altLang="en-US" smtClean="0"/>
              <a:t>）等。</a:t>
            </a:r>
            <a:endParaRPr lang="en-US" altLang="zh-TW" smtClean="0"/>
          </a:p>
          <a:p>
            <a:pPr lvl="1"/>
            <a:r>
              <a:rPr lang="zh-TW" altLang="en-US" smtClean="0"/>
              <a:t>高速（</a:t>
            </a:r>
            <a:r>
              <a:rPr lang="en-US" altLang="zh-TW" smtClean="0"/>
              <a:t>Velocity</a:t>
            </a:r>
            <a:r>
              <a:rPr lang="zh-TW" altLang="en-US" smtClean="0"/>
              <a:t>）：資料持續且快速地加入於系統中，上述提到的全球資訊網和感測器所獲得的資料，都具有此類特色。</a:t>
            </a:r>
            <a:endParaRPr lang="en-US" altLang="zh-TW" dirty="0"/>
          </a:p>
        </p:txBody>
      </p:sp>
    </p:spTree>
    <p:extLst>
      <p:ext uri="{BB962C8B-B14F-4D97-AF65-F5344CB8AC3E}">
        <p14:creationId xmlns:p14="http://schemas.microsoft.com/office/powerpoint/2010/main" val="4141543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smtClean="0"/>
              <a:t>資料庫與大數據</a:t>
            </a:r>
            <a:endParaRPr lang="zh-TW" altLang="en-US" dirty="0"/>
          </a:p>
        </p:txBody>
      </p:sp>
      <p:sp>
        <p:nvSpPr>
          <p:cNvPr id="3" name="內容版面配置區 2"/>
          <p:cNvSpPr>
            <a:spLocks noGrp="1"/>
          </p:cNvSpPr>
          <p:nvPr>
            <p:ph idx="1"/>
          </p:nvPr>
        </p:nvSpPr>
        <p:spPr/>
        <p:txBody>
          <a:bodyPr>
            <a:normAutofit/>
          </a:bodyPr>
          <a:lstStyle/>
          <a:p>
            <a:pPr lvl="1"/>
            <a:r>
              <a:rPr lang="zh-TW" altLang="en-US" dirty="0" smtClean="0"/>
              <a:t>多元（</a:t>
            </a:r>
            <a:r>
              <a:rPr lang="en-US" altLang="zh-TW" dirty="0" smtClean="0"/>
              <a:t>Variety</a:t>
            </a:r>
            <a:r>
              <a:rPr lang="zh-TW" altLang="en-US" dirty="0" smtClean="0"/>
              <a:t>）：相較於傳統資料庫處理的結構化資料，全球資訊網上常見的非結構化文字資料，甚至各類型的多媒體資料等，都成為系統欲處理的對象。</a:t>
            </a:r>
          </a:p>
          <a:p>
            <a:pPr lvl="1"/>
            <a:r>
              <a:rPr lang="zh-TW" altLang="en-US" dirty="0" smtClean="0"/>
              <a:t>真實度（</a:t>
            </a:r>
            <a:r>
              <a:rPr lang="en-US" altLang="zh-TW" dirty="0" smtClean="0"/>
              <a:t>Veracity</a:t>
            </a:r>
            <a:r>
              <a:rPr lang="zh-TW" altLang="en-US" dirty="0" smtClean="0"/>
              <a:t>）：大數據不能照單全收，而需要加以整理並確認資料是否可靠，才能進行下一階段的分析。</a:t>
            </a:r>
            <a:endParaRPr lang="en-US" altLang="zh-TW" dirty="0" smtClean="0"/>
          </a:p>
        </p:txBody>
      </p:sp>
    </p:spTree>
    <p:extLst>
      <p:ext uri="{BB962C8B-B14F-4D97-AF65-F5344CB8AC3E}">
        <p14:creationId xmlns:p14="http://schemas.microsoft.com/office/powerpoint/2010/main" val="2808072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13-4 </a:t>
            </a:r>
            <a:r>
              <a:rPr lang="zh-TW" altLang="en-US" dirty="0"/>
              <a:t>資料庫與大數據</a:t>
            </a:r>
          </a:p>
        </p:txBody>
      </p:sp>
      <p:sp>
        <p:nvSpPr>
          <p:cNvPr id="3" name="內容版面配置區 2"/>
          <p:cNvSpPr>
            <a:spLocks noGrp="1"/>
          </p:cNvSpPr>
          <p:nvPr>
            <p:ph idx="1"/>
          </p:nvPr>
        </p:nvSpPr>
        <p:spPr/>
        <p:txBody>
          <a:bodyPr/>
          <a:lstStyle/>
          <a:p>
            <a:pPr lvl="1"/>
            <a:r>
              <a:rPr lang="zh-TW" altLang="en-US" dirty="0" smtClean="0"/>
              <a:t>價值度（</a:t>
            </a:r>
            <a:r>
              <a:rPr lang="en-US" altLang="zh-TW" dirty="0" smtClean="0"/>
              <a:t>Value</a:t>
            </a:r>
            <a:r>
              <a:rPr lang="zh-TW" altLang="en-US" dirty="0" smtClean="0"/>
              <a:t>）：到底何者才是值得拿來分析的重要資料，需要專業的審慎評估。</a:t>
            </a:r>
          </a:p>
          <a:p>
            <a:endParaRPr lang="zh-TW" altLang="en-US" dirty="0"/>
          </a:p>
        </p:txBody>
      </p:sp>
    </p:spTree>
    <p:extLst>
      <p:ext uri="{BB962C8B-B14F-4D97-AF65-F5344CB8AC3E}">
        <p14:creationId xmlns:p14="http://schemas.microsoft.com/office/powerpoint/2010/main" val="559007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資料的限制難以修改</a:t>
            </a:r>
          </a:p>
        </p:txBody>
      </p:sp>
      <p:sp>
        <p:nvSpPr>
          <p:cNvPr id="3" name="內容版面配置區 2"/>
          <p:cNvSpPr>
            <a:spLocks noGrp="1"/>
          </p:cNvSpPr>
          <p:nvPr>
            <p:ph idx="1"/>
          </p:nvPr>
        </p:nvSpPr>
        <p:spPr/>
        <p:txBody>
          <a:bodyPr>
            <a:normAutofit fontScale="92500" lnSpcReduction="10000"/>
          </a:bodyPr>
          <a:lstStyle/>
          <a:p>
            <a:r>
              <a:rPr lang="zh-TW" altLang="en-US" dirty="0"/>
              <a:t>要是當時使用的程式語言已經過時，則帶來的問題更大</a:t>
            </a:r>
            <a:r>
              <a:rPr lang="zh-TW" altLang="en-US" dirty="0" smtClean="0"/>
              <a:t>。</a:t>
            </a:r>
            <a:endParaRPr lang="en-US" altLang="zh-TW" dirty="0" smtClean="0"/>
          </a:p>
          <a:p>
            <a:r>
              <a:rPr lang="zh-TW" altLang="en-US" dirty="0" smtClean="0"/>
              <a:t>這些</a:t>
            </a:r>
            <a:r>
              <a:rPr lang="zh-TW" altLang="en-US" dirty="0"/>
              <a:t>問題的產生，是因為一般程式語言是所謂的「功能」導向，重點在於寫出正確且結構化的「程式碼」，達到使用者所希望的功能，但是卻缺乏對整個系統所使用「資料」的分析工具</a:t>
            </a:r>
            <a:r>
              <a:rPr lang="zh-TW" altLang="en-US" dirty="0" smtClean="0"/>
              <a:t>。</a:t>
            </a:r>
            <a:endParaRPr lang="zh-TW" altLang="en-US" dirty="0"/>
          </a:p>
        </p:txBody>
      </p:sp>
    </p:spTree>
    <p:extLst>
      <p:ext uri="{BB962C8B-B14F-4D97-AF65-F5344CB8AC3E}">
        <p14:creationId xmlns:p14="http://schemas.microsoft.com/office/powerpoint/2010/main" val="21678659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normAutofit lnSpcReduction="10000"/>
          </a:bodyPr>
          <a:lstStyle/>
          <a:p>
            <a:r>
              <a:rPr lang="zh-TW" altLang="en-US" dirty="0" smtClean="0"/>
              <a:t>傳統上</a:t>
            </a:r>
            <a:endParaRPr lang="en-US" altLang="zh-TW" dirty="0" smtClean="0"/>
          </a:p>
          <a:p>
            <a:pPr lvl="1"/>
            <a:r>
              <a:rPr lang="zh-TW" altLang="en-US" dirty="0" smtClean="0"/>
              <a:t>若</a:t>
            </a:r>
            <a:r>
              <a:rPr lang="zh-TW" altLang="en-US" dirty="0"/>
              <a:t>使用關聯式資料庫軟體建立系統</a:t>
            </a:r>
            <a:r>
              <a:rPr lang="zh-TW" altLang="en-US" dirty="0" smtClean="0"/>
              <a:t>，必須</a:t>
            </a:r>
            <a:r>
              <a:rPr lang="zh-TW" altLang="en-US" dirty="0"/>
              <a:t>先分析企業內各種資料的相關性，以定義適合的關聯和欄位，並利用</a:t>
            </a:r>
            <a:r>
              <a:rPr lang="en-US" altLang="zh-TW" dirty="0"/>
              <a:t>SQL</a:t>
            </a:r>
            <a:r>
              <a:rPr lang="zh-TW" altLang="en-US" dirty="0"/>
              <a:t>查詢句撰寫所需的功能</a:t>
            </a:r>
            <a:r>
              <a:rPr lang="zh-TW" altLang="en-US" dirty="0" smtClean="0"/>
              <a:t>。</a:t>
            </a:r>
            <a:endParaRPr lang="en-US" altLang="zh-TW" dirty="0" smtClean="0"/>
          </a:p>
          <a:p>
            <a:pPr lvl="1"/>
            <a:r>
              <a:rPr lang="zh-TW" altLang="en-US" dirty="0" smtClean="0"/>
              <a:t>面對</a:t>
            </a:r>
            <a:r>
              <a:rPr lang="zh-TW" altLang="en-US" dirty="0"/>
              <a:t>變化多端的大數據，卻顯得缺乏足夠的彈性而不符合所求</a:t>
            </a:r>
            <a:r>
              <a:rPr lang="zh-TW" altLang="en-US" dirty="0" smtClean="0"/>
              <a:t>。</a:t>
            </a:r>
            <a:endParaRPr lang="en-US" altLang="zh-TW" dirty="0"/>
          </a:p>
        </p:txBody>
      </p:sp>
    </p:spTree>
    <p:extLst>
      <p:ext uri="{BB962C8B-B14F-4D97-AF65-F5344CB8AC3E}">
        <p14:creationId xmlns:p14="http://schemas.microsoft.com/office/powerpoint/2010/main" val="270429930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normAutofit lnSpcReduction="10000"/>
          </a:bodyPr>
          <a:lstStyle/>
          <a:p>
            <a:r>
              <a:rPr lang="en-US" altLang="zh-TW" dirty="0"/>
              <a:t>NoSQL</a:t>
            </a:r>
            <a:r>
              <a:rPr lang="zh-TW" altLang="en-US" dirty="0"/>
              <a:t>（</a:t>
            </a:r>
            <a:r>
              <a:rPr lang="en-US" altLang="zh-TW" dirty="0"/>
              <a:t>Not Only SQL</a:t>
            </a:r>
            <a:r>
              <a:rPr lang="zh-TW" altLang="en-US" dirty="0"/>
              <a:t>）類資料庫軟體，也就應運而生。</a:t>
            </a:r>
            <a:endParaRPr lang="en-US" altLang="zh-TW" dirty="0"/>
          </a:p>
          <a:p>
            <a:pPr lvl="1"/>
            <a:r>
              <a:rPr lang="en-US" altLang="zh-TW" sz="2800" dirty="0"/>
              <a:t>Google</a:t>
            </a:r>
            <a:r>
              <a:rPr lang="zh-TW" altLang="en-US" sz="2800" dirty="0"/>
              <a:t>公司開發的</a:t>
            </a:r>
            <a:r>
              <a:rPr lang="en-US" altLang="zh-TW" sz="2800" dirty="0" err="1" smtClean="0"/>
              <a:t>BigTable</a:t>
            </a:r>
            <a:r>
              <a:rPr lang="zh-TW" altLang="en-US" sz="2800" dirty="0"/>
              <a:t>。</a:t>
            </a:r>
            <a:endParaRPr lang="en-US" altLang="zh-TW" sz="2800" dirty="0"/>
          </a:p>
          <a:p>
            <a:pPr lvl="1"/>
            <a:r>
              <a:rPr lang="en-US" altLang="zh-TW" sz="2800" dirty="0"/>
              <a:t>Facebook</a:t>
            </a:r>
            <a:r>
              <a:rPr lang="zh-TW" altLang="en-US" sz="2800" dirty="0"/>
              <a:t>公司開發的</a:t>
            </a:r>
            <a:r>
              <a:rPr lang="en-US" altLang="zh-TW" sz="2800" dirty="0" smtClean="0"/>
              <a:t>Cassandra</a:t>
            </a:r>
            <a:r>
              <a:rPr lang="zh-TW" altLang="en-US" sz="2800" dirty="0" smtClean="0"/>
              <a:t>。</a:t>
            </a:r>
            <a:endParaRPr lang="en-US" altLang="zh-TW" sz="2800" dirty="0"/>
          </a:p>
          <a:p>
            <a:pPr lvl="1"/>
            <a:r>
              <a:rPr lang="zh-TW" altLang="en-US" sz="2800" dirty="0"/>
              <a:t>近年來相當具有人氣的</a:t>
            </a:r>
            <a:r>
              <a:rPr lang="en-US" altLang="zh-TW" sz="2800" dirty="0" smtClean="0"/>
              <a:t>MongoDB</a:t>
            </a:r>
            <a:r>
              <a:rPr lang="zh-TW" altLang="en-US" sz="2800" dirty="0" smtClean="0"/>
              <a:t>。</a:t>
            </a:r>
            <a:endParaRPr lang="zh-TW" altLang="en-US" sz="2800" dirty="0"/>
          </a:p>
          <a:p>
            <a:endParaRPr lang="zh-TW" altLang="en-US" dirty="0"/>
          </a:p>
        </p:txBody>
      </p:sp>
    </p:spTree>
    <p:extLst>
      <p:ext uri="{BB962C8B-B14F-4D97-AF65-F5344CB8AC3E}">
        <p14:creationId xmlns:p14="http://schemas.microsoft.com/office/powerpoint/2010/main" val="37215400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lstStyle/>
          <a:p>
            <a:r>
              <a:rPr lang="en-US" altLang="zh-TW" sz="2400" dirty="0"/>
              <a:t>MongoDB</a:t>
            </a:r>
            <a:r>
              <a:rPr lang="zh-TW" altLang="en-US" sz="2400" dirty="0"/>
              <a:t>採用文件導向的概念，而將資料以</a:t>
            </a:r>
            <a:r>
              <a:rPr lang="en-US" altLang="zh-TW" sz="2400" dirty="0"/>
              <a:t>JSON</a:t>
            </a:r>
            <a:r>
              <a:rPr lang="zh-TW" altLang="en-US" sz="2400" dirty="0"/>
              <a:t>（</a:t>
            </a:r>
            <a:r>
              <a:rPr lang="en-US" altLang="zh-TW" sz="2400" dirty="0"/>
              <a:t>JavaScript Object Notation</a:t>
            </a:r>
            <a:r>
              <a:rPr lang="zh-TW" altLang="en-US" sz="2400" dirty="0"/>
              <a:t>）格式儲存，一個</a:t>
            </a:r>
            <a:r>
              <a:rPr lang="en-US" altLang="zh-TW" sz="2400" dirty="0"/>
              <a:t>JSON</a:t>
            </a:r>
            <a:r>
              <a:rPr lang="zh-TW" altLang="en-US" sz="2400" dirty="0"/>
              <a:t>物件如</a:t>
            </a:r>
            <a:r>
              <a:rPr lang="zh-TW" altLang="en-US" sz="2400" dirty="0" smtClean="0"/>
              <a:t>圖所示：</a:t>
            </a:r>
            <a:endParaRPr lang="en-US" altLang="zh-TW" sz="2400" dirty="0" smtClean="0"/>
          </a:p>
          <a:p>
            <a:pPr marL="0" indent="0">
              <a:buNone/>
            </a:pPr>
            <a:endParaRPr lang="zh-TW" altLang="en-US" dirty="0"/>
          </a:p>
          <a:p>
            <a:pPr marL="0" indent="0">
              <a:buNone/>
            </a:pPr>
            <a:endParaRPr lang="zh-TW"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715" y="2976795"/>
            <a:ext cx="5278043" cy="188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882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smtClean="0"/>
              <a:t>資料庫與</a:t>
            </a:r>
            <a:r>
              <a:rPr lang="zh-TW" altLang="en-US" dirty="0"/>
              <a:t>大數據</a:t>
            </a:r>
          </a:p>
        </p:txBody>
      </p:sp>
      <p:sp>
        <p:nvSpPr>
          <p:cNvPr id="3" name="內容版面配置區 2"/>
          <p:cNvSpPr>
            <a:spLocks noGrp="1"/>
          </p:cNvSpPr>
          <p:nvPr>
            <p:ph idx="1"/>
          </p:nvPr>
        </p:nvSpPr>
        <p:spPr>
          <a:xfrm>
            <a:off x="457200" y="1487225"/>
            <a:ext cx="8229600" cy="3251611"/>
          </a:xfrm>
        </p:spPr>
        <p:txBody>
          <a:bodyPr>
            <a:normAutofit/>
          </a:bodyPr>
          <a:lstStyle/>
          <a:p>
            <a:r>
              <a:rPr lang="en-US" altLang="zh-TW" dirty="0" smtClean="0"/>
              <a:t>JSON</a:t>
            </a:r>
            <a:r>
              <a:rPr lang="zh-TW" altLang="en-US" dirty="0" smtClean="0"/>
              <a:t>物件</a:t>
            </a:r>
            <a:r>
              <a:rPr lang="zh-TW" altLang="en-US" dirty="0"/>
              <a:t>採用的是</a:t>
            </a:r>
            <a:r>
              <a:rPr lang="zh-TW" altLang="en-US" dirty="0">
                <a:solidFill>
                  <a:srgbClr val="C00000"/>
                </a:solidFill>
              </a:rPr>
              <a:t>鍵</a:t>
            </a:r>
            <a:r>
              <a:rPr lang="en-US" altLang="zh-TW" dirty="0" smtClean="0">
                <a:solidFill>
                  <a:srgbClr val="C00000"/>
                </a:solidFill>
              </a:rPr>
              <a:t>-</a:t>
            </a:r>
            <a:r>
              <a:rPr lang="zh-TW" altLang="en-US" dirty="0" smtClean="0">
                <a:solidFill>
                  <a:srgbClr val="C00000"/>
                </a:solidFill>
              </a:rPr>
              <a:t>值</a:t>
            </a:r>
            <a:r>
              <a:rPr lang="zh-TW" altLang="en-US" dirty="0"/>
              <a:t>對（</a:t>
            </a:r>
            <a:r>
              <a:rPr lang="en-US" altLang="zh-TW" dirty="0"/>
              <a:t>key-value</a:t>
            </a:r>
            <a:r>
              <a:rPr lang="zh-TW" altLang="en-US" dirty="0"/>
              <a:t>）的表示法。舉例來說，第二列表示了</a:t>
            </a:r>
            <a:r>
              <a:rPr lang="en-US" altLang="zh-TW" dirty="0" smtClean="0"/>
              <a:t>ID</a:t>
            </a:r>
            <a:r>
              <a:rPr lang="zh-TW" altLang="en-US" dirty="0" smtClean="0"/>
              <a:t>鍵的值</a:t>
            </a:r>
            <a:r>
              <a:rPr lang="zh-TW" altLang="en-US" dirty="0"/>
              <a:t>為</a:t>
            </a:r>
            <a:r>
              <a:rPr lang="en-US" altLang="zh-TW" dirty="0"/>
              <a:t>1</a:t>
            </a:r>
            <a:r>
              <a:rPr lang="zh-TW" altLang="en-US" dirty="0"/>
              <a:t>。另外，</a:t>
            </a:r>
            <a:r>
              <a:rPr lang="en-US" altLang="zh-TW" dirty="0" smtClean="0"/>
              <a:t>JSON</a:t>
            </a:r>
            <a:r>
              <a:rPr lang="zh-TW" altLang="en-US" dirty="0" smtClean="0"/>
              <a:t>也</a:t>
            </a:r>
            <a:r>
              <a:rPr lang="zh-TW" altLang="en-US" dirty="0"/>
              <a:t>允許巢狀結構，以第</a:t>
            </a:r>
            <a:r>
              <a:rPr lang="en-US" altLang="zh-TW" dirty="0" smtClean="0"/>
              <a:t>3-6</a:t>
            </a:r>
            <a:r>
              <a:rPr lang="zh-TW" altLang="en-US" dirty="0" smtClean="0"/>
              <a:t>列為</a:t>
            </a:r>
            <a:r>
              <a:rPr lang="zh-TW" altLang="en-US" dirty="0"/>
              <a:t>例，</a:t>
            </a:r>
            <a:r>
              <a:rPr lang="en-US" altLang="zh-TW" dirty="0" smtClean="0"/>
              <a:t>name</a:t>
            </a:r>
            <a:r>
              <a:rPr lang="zh-TW" altLang="en-US" dirty="0" smtClean="0"/>
              <a:t>鍵</a:t>
            </a:r>
            <a:r>
              <a:rPr lang="zh-TW" altLang="en-US" dirty="0"/>
              <a:t>的值為另一個物件，其中</a:t>
            </a:r>
            <a:r>
              <a:rPr lang="zh-TW" altLang="en-US" dirty="0" smtClean="0"/>
              <a:t>又包含</a:t>
            </a:r>
            <a:r>
              <a:rPr lang="zh-TW" altLang="en-US" dirty="0"/>
              <a:t>了</a:t>
            </a:r>
            <a:r>
              <a:rPr lang="en-US" altLang="zh-TW" dirty="0" err="1" smtClean="0"/>
              <a:t>firstname</a:t>
            </a:r>
            <a:r>
              <a:rPr lang="zh-TW" altLang="en-US" dirty="0" smtClean="0"/>
              <a:t>和</a:t>
            </a:r>
            <a:r>
              <a:rPr lang="en-US" altLang="zh-TW" dirty="0" err="1" smtClean="0"/>
              <a:t>lastname</a:t>
            </a:r>
            <a:r>
              <a:rPr lang="zh-TW" altLang="en-US" dirty="0" smtClean="0"/>
              <a:t>兩</a:t>
            </a:r>
            <a:r>
              <a:rPr lang="zh-TW" altLang="en-US" dirty="0"/>
              <a:t>個鍵</a:t>
            </a:r>
            <a:r>
              <a:rPr lang="zh-TW" altLang="en-US" dirty="0" smtClean="0"/>
              <a:t>。</a:t>
            </a:r>
            <a:endParaRPr lang="en-US" altLang="zh-TW" dirty="0"/>
          </a:p>
        </p:txBody>
      </p:sp>
    </p:spTree>
    <p:extLst>
      <p:ext uri="{BB962C8B-B14F-4D97-AF65-F5344CB8AC3E}">
        <p14:creationId xmlns:p14="http://schemas.microsoft.com/office/powerpoint/2010/main" val="29103490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13-4 </a:t>
            </a:r>
            <a:r>
              <a:rPr lang="zh-TW" altLang="en-US" dirty="0"/>
              <a:t>資料庫與大數據</a:t>
            </a:r>
          </a:p>
        </p:txBody>
      </p:sp>
      <p:sp>
        <p:nvSpPr>
          <p:cNvPr id="3" name="內容版面配置區 2"/>
          <p:cNvSpPr>
            <a:spLocks noGrp="1"/>
          </p:cNvSpPr>
          <p:nvPr>
            <p:ph idx="1"/>
          </p:nvPr>
        </p:nvSpPr>
        <p:spPr/>
        <p:txBody>
          <a:bodyPr/>
          <a:lstStyle/>
          <a:p>
            <a:r>
              <a:rPr lang="zh-TW" altLang="en-US" dirty="0"/>
              <a:t>使用者可以自由地在一個</a:t>
            </a:r>
            <a:r>
              <a:rPr lang="en-US" altLang="zh-TW" dirty="0"/>
              <a:t>JSON</a:t>
            </a:r>
            <a:r>
              <a:rPr lang="zh-TW" altLang="en-US" dirty="0"/>
              <a:t>物件中任意加入所需要的鍵</a:t>
            </a:r>
            <a:r>
              <a:rPr lang="en-US" altLang="zh-TW" dirty="0"/>
              <a:t>- </a:t>
            </a:r>
            <a:r>
              <a:rPr lang="zh-TW" altLang="en-US" dirty="0"/>
              <a:t>值對組。</a:t>
            </a:r>
            <a:endParaRPr lang="en-US" altLang="zh-TW" dirty="0"/>
          </a:p>
          <a:p>
            <a:r>
              <a:rPr lang="zh-TW" altLang="en-US" dirty="0"/>
              <a:t>針對另外一個教授，若想要表達其計畫資料，就可以替其增加一個名為</a:t>
            </a:r>
            <a:r>
              <a:rPr lang="en-US" altLang="zh-TW" dirty="0"/>
              <a:t>Project</a:t>
            </a:r>
            <a:r>
              <a:rPr lang="zh-TW" altLang="en-US" dirty="0"/>
              <a:t>的鍵，然後在其對應的值記錄其執行的計劃編號。</a:t>
            </a:r>
          </a:p>
          <a:p>
            <a:endParaRPr lang="zh-TW" altLang="en-US" dirty="0"/>
          </a:p>
        </p:txBody>
      </p:sp>
    </p:spTree>
    <p:extLst>
      <p:ext uri="{BB962C8B-B14F-4D97-AF65-F5344CB8AC3E}">
        <p14:creationId xmlns:p14="http://schemas.microsoft.com/office/powerpoint/2010/main" val="30702533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p:txBody>
          <a:bodyPr>
            <a:normAutofit fontScale="85000" lnSpcReduction="10000"/>
          </a:bodyPr>
          <a:lstStyle/>
          <a:p>
            <a:r>
              <a:rPr lang="zh-TW" altLang="en-US" dirty="0"/>
              <a:t>若將圖</a:t>
            </a:r>
            <a:r>
              <a:rPr lang="en-US" altLang="zh-TW" dirty="0" smtClean="0"/>
              <a:t>13-3</a:t>
            </a:r>
            <a:r>
              <a:rPr lang="zh-TW" altLang="en-US" dirty="0" smtClean="0"/>
              <a:t>與</a:t>
            </a:r>
            <a:r>
              <a:rPr lang="zh-TW" altLang="en-US" dirty="0"/>
              <a:t>表</a:t>
            </a:r>
            <a:r>
              <a:rPr lang="en-US" altLang="zh-TW" dirty="0" smtClean="0"/>
              <a:t>13-1</a:t>
            </a:r>
            <a:r>
              <a:rPr lang="zh-TW" altLang="en-US" dirty="0" smtClean="0"/>
              <a:t>的</a:t>
            </a:r>
            <a:r>
              <a:rPr lang="zh-TW" altLang="en-US" dirty="0"/>
              <a:t>一筆資料列比較，可觀察到前者利用鍵</a:t>
            </a:r>
            <a:r>
              <a:rPr lang="en-US" altLang="zh-TW" dirty="0" smtClean="0"/>
              <a:t>-</a:t>
            </a:r>
            <a:r>
              <a:rPr lang="zh-TW" altLang="en-US" dirty="0" smtClean="0"/>
              <a:t>值</a:t>
            </a:r>
            <a:r>
              <a:rPr lang="zh-TW" altLang="en-US" dirty="0"/>
              <a:t>對的表示法，可以</a:t>
            </a:r>
            <a:r>
              <a:rPr lang="zh-TW" altLang="en-US" dirty="0" smtClean="0"/>
              <a:t>讓每</a:t>
            </a:r>
            <a:r>
              <a:rPr lang="zh-TW" altLang="en-US" dirty="0"/>
              <a:t>一個</a:t>
            </a:r>
            <a:r>
              <a:rPr lang="en-US" altLang="zh-TW" dirty="0" smtClean="0"/>
              <a:t>JSON</a:t>
            </a:r>
            <a:r>
              <a:rPr lang="zh-TW" altLang="en-US" dirty="0" smtClean="0"/>
              <a:t>物件</a:t>
            </a:r>
            <a:r>
              <a:rPr lang="zh-TW" altLang="en-US" dirty="0"/>
              <a:t>有所差別，而後者的每一筆資料列則格式皆固定</a:t>
            </a:r>
            <a:r>
              <a:rPr lang="zh-TW" altLang="en-US" dirty="0" smtClean="0"/>
              <a:t>。</a:t>
            </a:r>
            <a:endParaRPr lang="en-US" altLang="zh-TW" dirty="0" smtClean="0"/>
          </a:p>
          <a:p>
            <a:r>
              <a:rPr lang="zh-TW" altLang="en-US" dirty="0" smtClean="0"/>
              <a:t>由於</a:t>
            </a:r>
            <a:r>
              <a:rPr lang="en-US" altLang="zh-TW" dirty="0" smtClean="0"/>
              <a:t>JSON</a:t>
            </a:r>
            <a:r>
              <a:rPr lang="zh-TW" altLang="en-US" dirty="0" smtClean="0"/>
              <a:t>的</a:t>
            </a:r>
            <a:r>
              <a:rPr lang="zh-TW" altLang="en-US" dirty="0"/>
              <a:t>資料表示</a:t>
            </a:r>
            <a:r>
              <a:rPr lang="zh-TW" altLang="en-US" dirty="0" smtClean="0"/>
              <a:t>法具有</a:t>
            </a:r>
            <a:r>
              <a:rPr lang="zh-TW" altLang="en-US" dirty="0"/>
              <a:t>很大的彈性，相對的，</a:t>
            </a:r>
            <a:r>
              <a:rPr lang="en-US" altLang="zh-TW" dirty="0" smtClean="0"/>
              <a:t>MongoDB</a:t>
            </a:r>
            <a:r>
              <a:rPr lang="zh-TW" altLang="en-US" dirty="0" smtClean="0"/>
              <a:t>的</a:t>
            </a:r>
            <a:r>
              <a:rPr lang="zh-TW" altLang="en-US" dirty="0"/>
              <a:t>指令也就與</a:t>
            </a:r>
            <a:r>
              <a:rPr lang="en-US" altLang="zh-TW" dirty="0" smtClean="0"/>
              <a:t>SQL</a:t>
            </a:r>
            <a:r>
              <a:rPr lang="zh-TW" altLang="en-US" dirty="0" smtClean="0"/>
              <a:t>有所</a:t>
            </a:r>
            <a:r>
              <a:rPr lang="zh-TW" altLang="en-US" dirty="0"/>
              <a:t>不同。以下就簡要的說明幾個</a:t>
            </a:r>
            <a:r>
              <a:rPr lang="zh-TW" altLang="en-US" dirty="0" smtClean="0"/>
              <a:t>代表性</a:t>
            </a:r>
            <a:r>
              <a:rPr lang="zh-TW" altLang="en-US" dirty="0"/>
              <a:t>指令。</a:t>
            </a:r>
          </a:p>
        </p:txBody>
      </p:sp>
    </p:spTree>
    <p:extLst>
      <p:ext uri="{BB962C8B-B14F-4D97-AF65-F5344CB8AC3E}">
        <p14:creationId xmlns:p14="http://schemas.microsoft.com/office/powerpoint/2010/main" val="26082186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7084" y="512771"/>
            <a:ext cx="8229600" cy="857250"/>
          </a:xfrm>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a:xfrm>
            <a:off x="452862" y="1311610"/>
            <a:ext cx="8229600" cy="3009163"/>
          </a:xfrm>
        </p:spPr>
        <p:txBody>
          <a:bodyPr>
            <a:noAutofit/>
          </a:bodyPr>
          <a:lstStyle/>
          <a:p>
            <a:pPr lvl="1"/>
            <a:r>
              <a:rPr lang="vi-VN" altLang="zh-TW" sz="2400" dirty="0"/>
              <a:t>db.createCollection(“faculty”)</a:t>
            </a:r>
            <a:r>
              <a:rPr lang="zh-TW" altLang="vi-VN" sz="2400" dirty="0"/>
              <a:t>：</a:t>
            </a:r>
            <a:r>
              <a:rPr lang="zh-TW" altLang="vi-VN" sz="2400" dirty="0" smtClean="0"/>
              <a:t>假設想</a:t>
            </a:r>
            <a:r>
              <a:rPr lang="zh-TW" altLang="vi-VN" sz="2400" dirty="0"/>
              <a:t>建立很多如</a:t>
            </a:r>
            <a:r>
              <a:rPr lang="zh-TW" altLang="vi-VN" sz="2400" dirty="0" smtClean="0"/>
              <a:t>圖</a:t>
            </a:r>
            <a:r>
              <a:rPr lang="vi-VN" altLang="zh-TW" sz="2400" dirty="0" smtClean="0"/>
              <a:t>13-3</a:t>
            </a:r>
            <a:r>
              <a:rPr lang="zh-TW" altLang="vi-VN" sz="2400" dirty="0" smtClean="0"/>
              <a:t>的</a:t>
            </a:r>
            <a:r>
              <a:rPr lang="vi-VN" altLang="zh-TW" sz="2400" dirty="0" smtClean="0"/>
              <a:t>JSON</a:t>
            </a:r>
            <a:r>
              <a:rPr lang="zh-TW" altLang="vi-VN" sz="2400" dirty="0" smtClean="0"/>
              <a:t>物件</a:t>
            </a:r>
            <a:r>
              <a:rPr lang="zh-TW" altLang="vi-VN" sz="2400" dirty="0"/>
              <a:t>於系統中</a:t>
            </a:r>
            <a:r>
              <a:rPr lang="zh-TW" altLang="vi-VN" sz="2400" dirty="0" smtClean="0"/>
              <a:t>，可以</a:t>
            </a:r>
            <a:r>
              <a:rPr lang="zh-TW" altLang="vi-VN" sz="2400" dirty="0"/>
              <a:t>先使用此指令建立一個名為</a:t>
            </a:r>
            <a:r>
              <a:rPr lang="vi-VN" altLang="zh-TW" sz="2400" dirty="0" smtClean="0"/>
              <a:t>faculty</a:t>
            </a:r>
            <a:r>
              <a:rPr lang="zh-TW" altLang="vi-VN" sz="2400" dirty="0" smtClean="0"/>
              <a:t>的</a:t>
            </a:r>
            <a:r>
              <a:rPr lang="zh-TW" altLang="vi-VN" sz="2400" dirty="0"/>
              <a:t>集合（</a:t>
            </a:r>
            <a:r>
              <a:rPr lang="vi-VN" altLang="zh-TW" sz="2400" dirty="0"/>
              <a:t>collection</a:t>
            </a:r>
            <a:r>
              <a:rPr lang="zh-TW" altLang="vi-VN" sz="2400" dirty="0"/>
              <a:t>）。集合的概念與關連大略相同。</a:t>
            </a:r>
          </a:p>
          <a:p>
            <a:pPr lvl="1"/>
            <a:r>
              <a:rPr lang="vi-VN" altLang="zh-TW" sz="2200" dirty="0"/>
              <a:t>db.faculty.insert({“id”:“2</a:t>
            </a:r>
            <a:r>
              <a:rPr lang="vi-VN" altLang="zh-TW" sz="2200" dirty="0" smtClean="0"/>
              <a:t>”,“</a:t>
            </a:r>
            <a:r>
              <a:rPr lang="vi-VN" altLang="zh-TW" sz="2200" dirty="0"/>
              <a:t>deptname</a:t>
            </a:r>
            <a:r>
              <a:rPr lang="vi-VN" altLang="zh-TW" sz="2200" dirty="0" smtClean="0"/>
              <a:t>”:“</a:t>
            </a:r>
            <a:r>
              <a:rPr lang="vi-VN" altLang="zh-TW" sz="2200" dirty="0"/>
              <a:t>EE</a:t>
            </a:r>
            <a:r>
              <a:rPr lang="vi-VN" altLang="zh-TW" sz="2200" dirty="0" smtClean="0"/>
              <a:t>”})</a:t>
            </a:r>
            <a:r>
              <a:rPr lang="en-US" altLang="zh-TW" sz="2200" dirty="0" smtClean="0"/>
              <a:t/>
            </a:r>
            <a:br>
              <a:rPr lang="en-US" altLang="zh-TW" sz="2200" dirty="0" smtClean="0"/>
            </a:br>
            <a:r>
              <a:rPr lang="zh-TW" altLang="vi-VN" sz="2400" dirty="0" smtClean="0"/>
              <a:t>利用</a:t>
            </a:r>
            <a:r>
              <a:rPr lang="zh-TW" altLang="vi-VN" sz="2400" dirty="0"/>
              <a:t>此指令</a:t>
            </a:r>
            <a:r>
              <a:rPr lang="zh-TW" altLang="vi-VN" sz="2400" dirty="0" smtClean="0"/>
              <a:t>，可</a:t>
            </a:r>
            <a:r>
              <a:rPr lang="zh-TW" altLang="vi-VN" sz="2400" dirty="0"/>
              <a:t>建立一個編號為</a:t>
            </a:r>
            <a:r>
              <a:rPr lang="vi-VN" altLang="zh-TW" sz="2400" dirty="0" smtClean="0"/>
              <a:t>2</a:t>
            </a:r>
            <a:r>
              <a:rPr lang="zh-TW" altLang="vi-VN" sz="2400" dirty="0" smtClean="0"/>
              <a:t>且</a:t>
            </a:r>
            <a:r>
              <a:rPr lang="zh-TW" altLang="vi-VN" sz="2400" dirty="0"/>
              <a:t>在電機系服務的教授於</a:t>
            </a:r>
            <a:r>
              <a:rPr lang="vi-VN" altLang="zh-TW" sz="2400" dirty="0" smtClean="0"/>
              <a:t>faculty</a:t>
            </a:r>
            <a:r>
              <a:rPr lang="zh-TW" altLang="vi-VN" sz="2400" dirty="0" smtClean="0"/>
              <a:t>的</a:t>
            </a:r>
            <a:r>
              <a:rPr lang="zh-TW" altLang="vi-VN" sz="2400" dirty="0"/>
              <a:t>集合中</a:t>
            </a:r>
            <a:r>
              <a:rPr lang="zh-TW" altLang="vi-VN" sz="2400" dirty="0" smtClean="0"/>
              <a:t>。</a:t>
            </a:r>
            <a:endParaRPr lang="zh-TW" altLang="vi-VN" sz="2400" dirty="0"/>
          </a:p>
        </p:txBody>
      </p:sp>
    </p:spTree>
    <p:extLst>
      <p:ext uri="{BB962C8B-B14F-4D97-AF65-F5344CB8AC3E}">
        <p14:creationId xmlns:p14="http://schemas.microsoft.com/office/powerpoint/2010/main" val="42809623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7084" y="512771"/>
            <a:ext cx="8229600" cy="857250"/>
          </a:xfrm>
        </p:spPr>
        <p:txBody>
          <a:bodyPr/>
          <a:lstStyle/>
          <a:p>
            <a:r>
              <a:rPr lang="en-US" altLang="zh-TW" dirty="0" smtClean="0"/>
              <a:t>13-4 </a:t>
            </a:r>
            <a:r>
              <a:rPr lang="zh-TW" altLang="en-US" dirty="0"/>
              <a:t>資料庫與大數據</a:t>
            </a:r>
          </a:p>
        </p:txBody>
      </p:sp>
      <p:sp>
        <p:nvSpPr>
          <p:cNvPr id="3" name="內容版面配置區 2"/>
          <p:cNvSpPr>
            <a:spLocks noGrp="1"/>
          </p:cNvSpPr>
          <p:nvPr>
            <p:ph idx="1"/>
          </p:nvPr>
        </p:nvSpPr>
        <p:spPr>
          <a:xfrm>
            <a:off x="452862" y="1311610"/>
            <a:ext cx="8229600" cy="3009163"/>
          </a:xfrm>
        </p:spPr>
        <p:txBody>
          <a:bodyPr>
            <a:noAutofit/>
          </a:bodyPr>
          <a:lstStyle/>
          <a:p>
            <a:pPr lvl="1"/>
            <a:r>
              <a:rPr lang="vi-VN" altLang="zh-TW" sz="2400" dirty="0" smtClean="0"/>
              <a:t>db.faculty.findOne</a:t>
            </a:r>
            <a:r>
              <a:rPr lang="vi-VN" altLang="zh-TW" sz="2400" dirty="0"/>
              <a:t>({“id”:“1”})</a:t>
            </a:r>
            <a:r>
              <a:rPr lang="zh-TW" altLang="vi-VN" sz="2400" dirty="0"/>
              <a:t>：此指令找出第一個符合此</a:t>
            </a:r>
            <a:r>
              <a:rPr lang="zh-TW" altLang="vi-VN" sz="2400" dirty="0" smtClean="0"/>
              <a:t>鍵</a:t>
            </a:r>
            <a:r>
              <a:rPr lang="vi-VN" altLang="zh-TW" sz="2400" dirty="0" smtClean="0"/>
              <a:t>-</a:t>
            </a:r>
            <a:r>
              <a:rPr lang="zh-TW" altLang="vi-VN" sz="2400" dirty="0" smtClean="0"/>
              <a:t>值</a:t>
            </a:r>
            <a:r>
              <a:rPr lang="zh-TW" altLang="vi-VN" sz="2400" dirty="0"/>
              <a:t>對的物件。由於</a:t>
            </a:r>
            <a:r>
              <a:rPr lang="vi-VN" altLang="zh-TW" sz="2400" dirty="0" smtClean="0"/>
              <a:t>MongoDB</a:t>
            </a:r>
            <a:r>
              <a:rPr lang="zh-TW" altLang="vi-VN" sz="2400" dirty="0" smtClean="0"/>
              <a:t>的</a:t>
            </a:r>
            <a:r>
              <a:rPr lang="zh-TW" altLang="vi-VN" sz="2400" dirty="0"/>
              <a:t>資料為具有順序性的文件格式，所以其指令可以指定只找出第一筆或是輸出全部。</a:t>
            </a:r>
          </a:p>
        </p:txBody>
      </p:sp>
    </p:spTree>
    <p:extLst>
      <p:ext uri="{BB962C8B-B14F-4D97-AF65-F5344CB8AC3E}">
        <p14:creationId xmlns:p14="http://schemas.microsoft.com/office/powerpoint/2010/main" val="41076883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en-US" altLang="zh-TW" dirty="0" smtClean="0"/>
              <a:t>13-5 </a:t>
            </a:r>
            <a:r>
              <a:rPr lang="zh-TW" altLang="en-US" dirty="0" smtClean="0"/>
              <a:t>資料探勘</a:t>
            </a:r>
          </a:p>
        </p:txBody>
      </p:sp>
      <p:sp>
        <p:nvSpPr>
          <p:cNvPr id="52227" name="內容版面配置區 2"/>
          <p:cNvSpPr>
            <a:spLocks noGrp="1"/>
          </p:cNvSpPr>
          <p:nvPr>
            <p:ph idx="1"/>
          </p:nvPr>
        </p:nvSpPr>
        <p:spPr/>
        <p:txBody>
          <a:bodyPr>
            <a:normAutofit/>
          </a:bodyPr>
          <a:lstStyle/>
          <a:p>
            <a:r>
              <a:rPr lang="zh-TW" altLang="en-US" dirty="0" smtClean="0"/>
              <a:t>資料探勘（</a:t>
            </a:r>
            <a:r>
              <a:rPr lang="en-US" altLang="zh-TW" dirty="0" smtClean="0"/>
              <a:t>Data Mining</a:t>
            </a:r>
            <a:r>
              <a:rPr lang="zh-TW" altLang="en-US" dirty="0" smtClean="0"/>
              <a:t>；</a:t>
            </a:r>
            <a:r>
              <a:rPr lang="en-US" altLang="zh-TW" dirty="0" smtClean="0"/>
              <a:t>DM</a:t>
            </a:r>
            <a:r>
              <a:rPr lang="zh-TW" altLang="en-US" dirty="0" smtClean="0"/>
              <a:t>）：從大量的未處理資料（</a:t>
            </a:r>
            <a:r>
              <a:rPr lang="en-US" altLang="zh-TW" dirty="0" smtClean="0"/>
              <a:t>raw data</a:t>
            </a:r>
            <a:r>
              <a:rPr lang="zh-TW" altLang="en-US" dirty="0" smtClean="0"/>
              <a:t>）中，挖掘出有建設性的資訊（</a:t>
            </a:r>
            <a:r>
              <a:rPr lang="en-US" altLang="zh-TW" dirty="0" smtClean="0"/>
              <a:t>information</a:t>
            </a:r>
            <a:r>
              <a:rPr lang="zh-TW" altLang="en-US" dirty="0" smtClean="0"/>
              <a:t>）。</a:t>
            </a:r>
            <a:endParaRPr lang="en-US" altLang="zh-TW" dirty="0" smtClean="0"/>
          </a:p>
        </p:txBody>
      </p:sp>
    </p:spTree>
    <p:extLst>
      <p:ext uri="{BB962C8B-B14F-4D97-AF65-F5344CB8AC3E}">
        <p14:creationId xmlns:p14="http://schemas.microsoft.com/office/powerpoint/2010/main" val="320447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13-5 </a:t>
            </a:r>
            <a:r>
              <a:rPr lang="zh-TW" altLang="en-US" dirty="0"/>
              <a:t>資料探勘</a:t>
            </a:r>
          </a:p>
        </p:txBody>
      </p:sp>
      <p:sp>
        <p:nvSpPr>
          <p:cNvPr id="3" name="內容版面配置區 2"/>
          <p:cNvSpPr>
            <a:spLocks noGrp="1"/>
          </p:cNvSpPr>
          <p:nvPr>
            <p:ph idx="1"/>
          </p:nvPr>
        </p:nvSpPr>
        <p:spPr/>
        <p:txBody>
          <a:bodyPr>
            <a:normAutofit lnSpcReduction="10000"/>
          </a:bodyPr>
          <a:lstStyle/>
          <a:p>
            <a:r>
              <a:rPr lang="zh-TW" altLang="en-US" dirty="0"/>
              <a:t>資料探勘的實例</a:t>
            </a:r>
            <a:endParaRPr lang="en-US" altLang="zh-TW" dirty="0"/>
          </a:p>
          <a:p>
            <a:pPr lvl="1"/>
            <a:r>
              <a:rPr lang="zh-TW" altLang="en-US" dirty="0"/>
              <a:t>美國的沃爾瑪（</a:t>
            </a:r>
            <a:r>
              <a:rPr lang="en-US" altLang="zh-TW" dirty="0"/>
              <a:t>Wal-Mart</a:t>
            </a:r>
            <a:r>
              <a:rPr lang="zh-TW" altLang="en-US" dirty="0"/>
              <a:t>）公司，利用資料探勘的技術後，發現啤酒和尿片常常一起被購買。</a:t>
            </a:r>
            <a:endParaRPr lang="en-US" altLang="zh-TW" dirty="0"/>
          </a:p>
          <a:p>
            <a:pPr lvl="1"/>
            <a:r>
              <a:rPr lang="zh-TW" altLang="en-US" dirty="0"/>
              <a:t>沃爾瑪公司就把這兩項貨品擺在附近，由於顧客覺得購買方便，而造成這兩項產品的銷售率都成長</a:t>
            </a:r>
            <a:r>
              <a:rPr lang="en-US" altLang="zh-TW" dirty="0"/>
              <a:t>3</a:t>
            </a:r>
            <a:r>
              <a:rPr lang="zh-TW" altLang="en-US" dirty="0"/>
              <a:t>成以上。</a:t>
            </a:r>
          </a:p>
          <a:p>
            <a:endParaRPr lang="zh-TW" altLang="en-US" dirty="0"/>
          </a:p>
        </p:txBody>
      </p:sp>
    </p:spTree>
    <p:extLst>
      <p:ext uri="{BB962C8B-B14F-4D97-AF65-F5344CB8AC3E}">
        <p14:creationId xmlns:p14="http://schemas.microsoft.com/office/powerpoint/2010/main" val="1688476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2" name="內容版面配置區 1"/>
          <p:cNvSpPr>
            <a:spLocks noGrp="1"/>
          </p:cNvSpPr>
          <p:nvPr>
            <p:ph idx="1"/>
          </p:nvPr>
        </p:nvSpPr>
        <p:spPr>
          <a:xfrm>
            <a:off x="457200" y="1491854"/>
            <a:ext cx="8229600" cy="3102769"/>
          </a:xfrm>
        </p:spPr>
        <p:txBody>
          <a:bodyPr>
            <a:normAutofit/>
          </a:bodyPr>
          <a:lstStyle/>
          <a:p>
            <a:r>
              <a:rPr lang="zh-TW" altLang="en-US" sz="2400" dirty="0" smtClean="0"/>
              <a:t>當資料日漸複雜，使用者越來越多，在系統方面也會面臨到很多問題。</a:t>
            </a:r>
            <a:endParaRPr lang="en-US" altLang="zh-TW" sz="2400" dirty="0" smtClean="0"/>
          </a:p>
          <a:p>
            <a:r>
              <a:rPr lang="zh-TW" altLang="en-US" sz="2400" dirty="0" smtClean="0"/>
              <a:t>以下提出一些常見的問題，並討論資料庫系統的作法：</a:t>
            </a:r>
            <a:endParaRPr lang="en-US" altLang="zh-TW" sz="2400" dirty="0" smtClean="0"/>
          </a:p>
        </p:txBody>
      </p:sp>
      <p:graphicFrame>
        <p:nvGraphicFramePr>
          <p:cNvPr id="3" name="資料庫圖表 2"/>
          <p:cNvGraphicFramePr/>
          <p:nvPr>
            <p:extLst>
              <p:ext uri="{D42A27DB-BD31-4B8C-83A1-F6EECF244321}">
                <p14:modId xmlns:p14="http://schemas.microsoft.com/office/powerpoint/2010/main" val="336218068"/>
              </p:ext>
            </p:extLst>
          </p:nvPr>
        </p:nvGraphicFramePr>
        <p:xfrm>
          <a:off x="1691680" y="3156815"/>
          <a:ext cx="5985665" cy="1315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TW" altLang="en-US" smtClean="0"/>
              <a:t>資料探勘的應用之一</a:t>
            </a:r>
          </a:p>
        </p:txBody>
      </p:sp>
      <p:sp>
        <p:nvSpPr>
          <p:cNvPr id="53251" name="內容版面配置區 2"/>
          <p:cNvSpPr>
            <a:spLocks noGrp="1"/>
          </p:cNvSpPr>
          <p:nvPr>
            <p:ph idx="1"/>
          </p:nvPr>
        </p:nvSpPr>
        <p:spPr/>
        <p:txBody>
          <a:bodyPr>
            <a:normAutofit fontScale="85000" lnSpcReduction="20000"/>
          </a:bodyPr>
          <a:lstStyle/>
          <a:p>
            <a:r>
              <a:rPr lang="zh-TW" altLang="en-US" dirty="0" smtClean="0"/>
              <a:t>針對客戶關係管理（</a:t>
            </a:r>
            <a:r>
              <a:rPr lang="en-US" altLang="zh-TW" dirty="0" smtClean="0"/>
              <a:t>Customer Relationship Management</a:t>
            </a:r>
            <a:r>
              <a:rPr lang="zh-TW" altLang="en-US" dirty="0" smtClean="0"/>
              <a:t>；</a:t>
            </a:r>
            <a:r>
              <a:rPr lang="en-US" altLang="zh-TW" dirty="0" smtClean="0"/>
              <a:t>CRM</a:t>
            </a:r>
            <a:r>
              <a:rPr lang="zh-TW" altLang="en-US" dirty="0" smtClean="0"/>
              <a:t>）上，ＤＭ可能的應用與好處如下：</a:t>
            </a:r>
          </a:p>
          <a:p>
            <a:pPr lvl="1"/>
            <a:r>
              <a:rPr lang="zh-TW" altLang="en-US" dirty="0" smtClean="0"/>
              <a:t>了解客戶的滿意度，與客戶建立良好的</a:t>
            </a:r>
            <a:r>
              <a:rPr lang="zh-TW" altLang="en-US" dirty="0"/>
              <a:t>互動。</a:t>
            </a:r>
            <a:endParaRPr lang="zh-TW" altLang="en-US" dirty="0" smtClean="0"/>
          </a:p>
          <a:p>
            <a:pPr lvl="1"/>
            <a:r>
              <a:rPr lang="zh-TW" altLang="en-US" dirty="0" smtClean="0"/>
              <a:t>精確地掌握顧客消費習性，主動傳遞資訊給</a:t>
            </a:r>
            <a:r>
              <a:rPr lang="zh-TW" altLang="en-US" dirty="0"/>
              <a:t>客戶。</a:t>
            </a:r>
            <a:endParaRPr lang="zh-TW" altLang="en-US" dirty="0" smtClean="0"/>
          </a:p>
          <a:p>
            <a:pPr lvl="1"/>
            <a:r>
              <a:rPr lang="zh-TW" altLang="en-US" dirty="0" smtClean="0"/>
              <a:t>根據使用者的使用行為，事先偵察出不合理的使用</a:t>
            </a:r>
            <a:r>
              <a:rPr lang="zh-TW" altLang="en-US" dirty="0"/>
              <a:t>狀況。</a:t>
            </a:r>
            <a:endParaRPr lang="zh-TW" altLang="en-US" dirty="0" smtClean="0"/>
          </a:p>
          <a:p>
            <a:pPr lvl="1"/>
            <a:r>
              <a:rPr lang="zh-TW" altLang="en-US" dirty="0" smtClean="0"/>
              <a:t>分析潛藏的客戶群，或針對特定消費行為的顧客群做促銷。</a:t>
            </a:r>
          </a:p>
        </p:txBody>
      </p:sp>
    </p:spTree>
    <p:extLst>
      <p:ext uri="{BB962C8B-B14F-4D97-AF65-F5344CB8AC3E}">
        <p14:creationId xmlns:p14="http://schemas.microsoft.com/office/powerpoint/2010/main" val="113054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p:txBody>
          <a:bodyPr/>
          <a:lstStyle/>
          <a:p>
            <a:r>
              <a:rPr lang="zh-TW" altLang="en-US" dirty="0" smtClean="0"/>
              <a:t>資料探勘產生的常見資訊類別</a:t>
            </a:r>
          </a:p>
        </p:txBody>
      </p:sp>
      <p:sp>
        <p:nvSpPr>
          <p:cNvPr id="54275" name="內容版面配置區 2"/>
          <p:cNvSpPr>
            <a:spLocks noGrp="1"/>
          </p:cNvSpPr>
          <p:nvPr>
            <p:ph idx="1"/>
          </p:nvPr>
        </p:nvSpPr>
        <p:spPr>
          <a:xfrm>
            <a:off x="402937" y="1459512"/>
            <a:ext cx="8229600" cy="2867433"/>
          </a:xfrm>
        </p:spPr>
        <p:txBody>
          <a:bodyPr>
            <a:normAutofit/>
          </a:bodyPr>
          <a:lstStyle/>
          <a:p>
            <a:r>
              <a:rPr lang="zh-TW" altLang="en-US" dirty="0" smtClean="0"/>
              <a:t>關聯規則（</a:t>
            </a:r>
            <a:r>
              <a:rPr lang="en-US" altLang="zh-TW" dirty="0" smtClean="0"/>
              <a:t>association rule</a:t>
            </a:r>
            <a:r>
              <a:rPr lang="zh-TW" altLang="en-US" dirty="0" smtClean="0"/>
              <a:t>）</a:t>
            </a:r>
            <a:endParaRPr lang="en-US" altLang="zh-TW" dirty="0" smtClean="0"/>
          </a:p>
          <a:p>
            <a:pPr lvl="1"/>
            <a:r>
              <a:rPr lang="zh-TW" altLang="en-US" dirty="0" smtClean="0"/>
              <a:t>規則範例：「若買啤酒則買尿片」，表示成：</a:t>
            </a:r>
            <a:endParaRPr lang="en-US" altLang="zh-TW" dirty="0" smtClean="0"/>
          </a:p>
          <a:p>
            <a:pPr lvl="1"/>
            <a:endParaRPr lang="en-US" altLang="zh-TW" dirty="0" smtClean="0"/>
          </a:p>
          <a:p>
            <a:pPr lvl="1"/>
            <a:r>
              <a:rPr lang="zh-TW" altLang="en-US" dirty="0" smtClean="0"/>
              <a:t>規則必須伴隨支持度（</a:t>
            </a:r>
            <a:r>
              <a:rPr lang="en-US" altLang="zh-TW" dirty="0" smtClean="0"/>
              <a:t>support</a:t>
            </a:r>
            <a:r>
              <a:rPr lang="zh-TW" altLang="en-US" dirty="0" smtClean="0"/>
              <a:t>）和信心度（</a:t>
            </a:r>
            <a:r>
              <a:rPr lang="en-US" altLang="zh-TW" dirty="0" smtClean="0"/>
              <a:t>confidence</a:t>
            </a:r>
            <a:r>
              <a:rPr lang="zh-TW" altLang="en-US" dirty="0" smtClean="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50" y="2633213"/>
            <a:ext cx="5866760" cy="370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95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資料探勘產生的常見資訊類別</a:t>
            </a:r>
          </a:p>
        </p:txBody>
      </p:sp>
      <p:sp>
        <p:nvSpPr>
          <p:cNvPr id="3" name="內容版面配置區 2"/>
          <p:cNvSpPr>
            <a:spLocks noGrp="1"/>
          </p:cNvSpPr>
          <p:nvPr>
            <p:ph idx="1"/>
          </p:nvPr>
        </p:nvSpPr>
        <p:spPr/>
        <p:txBody>
          <a:bodyPr/>
          <a:lstStyle/>
          <a:p>
            <a:r>
              <a:rPr lang="zh-TW" altLang="en-US" dirty="0"/>
              <a:t>分類（</a:t>
            </a:r>
            <a:r>
              <a:rPr lang="en-US" altLang="zh-TW" dirty="0"/>
              <a:t>classification</a:t>
            </a:r>
            <a:r>
              <a:rPr lang="zh-TW" altLang="en-US" dirty="0"/>
              <a:t>）</a:t>
            </a:r>
            <a:endParaRPr lang="en-US" altLang="zh-TW" dirty="0"/>
          </a:p>
          <a:p>
            <a:pPr lvl="1"/>
            <a:r>
              <a:rPr lang="zh-TW" altLang="en-US" dirty="0"/>
              <a:t>根據既有的資料和一些特性，建立出一些分類法則，以推測一個新的狀況屬於哪一類：</a:t>
            </a:r>
          </a:p>
          <a:p>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824" y="3336835"/>
            <a:ext cx="5215486" cy="82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98488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a:xfrm>
            <a:off x="662764" y="681540"/>
            <a:ext cx="8002587" cy="635794"/>
          </a:xfrm>
        </p:spPr>
        <p:txBody>
          <a:bodyPr>
            <a:normAutofit/>
          </a:bodyPr>
          <a:lstStyle/>
          <a:p>
            <a:r>
              <a:rPr lang="zh-TW" altLang="en-US" dirty="0" smtClean="0"/>
              <a:t>資料探勘產生的常見資訊類別</a:t>
            </a:r>
            <a:r>
              <a:rPr lang="zh-TW" altLang="en-US" sz="2000" dirty="0" smtClean="0"/>
              <a:t>（續）</a:t>
            </a:r>
          </a:p>
        </p:txBody>
      </p:sp>
      <p:sp>
        <p:nvSpPr>
          <p:cNvPr id="55299" name="內容版面配置區 2"/>
          <p:cNvSpPr>
            <a:spLocks noGrp="1"/>
          </p:cNvSpPr>
          <p:nvPr>
            <p:ph idx="1"/>
          </p:nvPr>
        </p:nvSpPr>
        <p:spPr/>
        <p:txBody>
          <a:bodyPr>
            <a:normAutofit lnSpcReduction="10000"/>
          </a:bodyPr>
          <a:lstStyle/>
          <a:p>
            <a:r>
              <a:rPr lang="zh-TW" altLang="en-US" dirty="0" smtClean="0"/>
              <a:t>分群（</a:t>
            </a:r>
            <a:r>
              <a:rPr lang="en-US" altLang="zh-TW" dirty="0" smtClean="0"/>
              <a:t>clustering</a:t>
            </a:r>
            <a:r>
              <a:rPr lang="zh-TW" altLang="en-US" dirty="0" smtClean="0"/>
              <a:t>）</a:t>
            </a:r>
          </a:p>
          <a:p>
            <a:pPr lvl="1"/>
            <a:r>
              <a:rPr lang="zh-TW" altLang="en-US" dirty="0" smtClean="0"/>
              <a:t>把具有相同或類似特性的物件分做同</a:t>
            </a:r>
            <a:r>
              <a:rPr lang="zh-TW" altLang="en-US" dirty="0"/>
              <a:t>一群。</a:t>
            </a:r>
            <a:endParaRPr lang="en-US" altLang="zh-TW" dirty="0" smtClean="0"/>
          </a:p>
          <a:p>
            <a:pPr lvl="1"/>
            <a:r>
              <a:rPr lang="zh-TW" altLang="en-US" dirty="0" smtClean="0"/>
              <a:t>在網路書店的範例中，可以根據使用者的購買行為將其分群，然後主動推薦</a:t>
            </a:r>
            <a:r>
              <a:rPr lang="zh-TW" altLang="en-US" dirty="0"/>
              <a:t>新書。</a:t>
            </a:r>
            <a:endParaRPr lang="en-US" altLang="zh-TW" dirty="0" smtClean="0"/>
          </a:p>
          <a:p>
            <a:pPr lvl="1"/>
            <a:r>
              <a:rPr lang="zh-TW" altLang="en-US" dirty="0" smtClean="0"/>
              <a:t>在空間資料上，可以把每一次犯罪的地點記錄下來，然後經由分群得知犯罪率特別高的</a:t>
            </a:r>
            <a:r>
              <a:rPr lang="zh-TW" altLang="en-US" dirty="0"/>
              <a:t>區域。</a:t>
            </a:r>
            <a:endParaRPr lang="zh-TW" altLang="en-US" dirty="0" smtClean="0"/>
          </a:p>
        </p:txBody>
      </p:sp>
    </p:spTree>
    <p:extLst>
      <p:ext uri="{BB962C8B-B14F-4D97-AF65-F5344CB8AC3E}">
        <p14:creationId xmlns:p14="http://schemas.microsoft.com/office/powerpoint/2010/main" val="208560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zh-TW" altLang="en-US" dirty="0" smtClean="0"/>
              <a:t>進行資料探勘的步驟</a:t>
            </a:r>
          </a:p>
        </p:txBody>
      </p:sp>
      <p:sp>
        <p:nvSpPr>
          <p:cNvPr id="56323" name="內容版面配置區 2"/>
          <p:cNvSpPr>
            <a:spLocks noGrp="1"/>
          </p:cNvSpPr>
          <p:nvPr>
            <p:ph idx="1"/>
          </p:nvPr>
        </p:nvSpPr>
        <p:spPr/>
        <p:txBody>
          <a:bodyPr>
            <a:normAutofit/>
          </a:bodyPr>
          <a:lstStyle/>
          <a:p>
            <a:r>
              <a:rPr lang="zh-TW" altLang="en-US" dirty="0" smtClean="0"/>
              <a:t>資料管理與準備</a:t>
            </a:r>
            <a:endParaRPr lang="en-US" altLang="zh-TW" dirty="0" smtClean="0"/>
          </a:p>
          <a:p>
            <a:pPr lvl="1"/>
            <a:r>
              <a:rPr lang="zh-TW" altLang="en-US" dirty="0" smtClean="0"/>
              <a:t>資料可能必須轉化以符合資料探勘演算法的要求。</a:t>
            </a:r>
            <a:endParaRPr lang="en-US" altLang="zh-TW" dirty="0" smtClean="0"/>
          </a:p>
          <a:p>
            <a:pPr lvl="1"/>
            <a:r>
              <a:rPr lang="en-US" altLang="zh-TW" dirty="0" smtClean="0"/>
              <a:t>raw data</a:t>
            </a:r>
            <a:r>
              <a:rPr lang="zh-TW" altLang="en-US" dirty="0" smtClean="0"/>
              <a:t>中不合理的資料必須</a:t>
            </a:r>
            <a:r>
              <a:rPr lang="zh-TW" altLang="en-US" dirty="0"/>
              <a:t>移除</a:t>
            </a:r>
            <a:r>
              <a:rPr lang="zh-TW" altLang="en-US" dirty="0" smtClean="0"/>
              <a:t>。</a:t>
            </a:r>
            <a:endParaRPr lang="en-US" altLang="zh-TW" dirty="0" smtClean="0"/>
          </a:p>
        </p:txBody>
      </p:sp>
    </p:spTree>
    <p:extLst>
      <p:ext uri="{BB962C8B-B14F-4D97-AF65-F5344CB8AC3E}">
        <p14:creationId xmlns:p14="http://schemas.microsoft.com/office/powerpoint/2010/main" val="1291917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進行資料探勘的步驟</a:t>
            </a:r>
          </a:p>
        </p:txBody>
      </p:sp>
      <p:sp>
        <p:nvSpPr>
          <p:cNvPr id="3" name="內容版面配置區 2"/>
          <p:cNvSpPr>
            <a:spLocks noGrp="1"/>
          </p:cNvSpPr>
          <p:nvPr>
            <p:ph idx="1"/>
          </p:nvPr>
        </p:nvSpPr>
        <p:spPr/>
        <p:txBody>
          <a:bodyPr/>
          <a:lstStyle/>
          <a:p>
            <a:r>
              <a:rPr lang="zh-TW" altLang="en-US" dirty="0"/>
              <a:t>建立模型以分析資料</a:t>
            </a:r>
            <a:endParaRPr lang="en-US" altLang="zh-TW" dirty="0"/>
          </a:p>
          <a:p>
            <a:pPr lvl="1"/>
            <a:r>
              <a:rPr lang="zh-TW" altLang="en-US" dirty="0"/>
              <a:t>選擇適當的演算法。</a:t>
            </a:r>
            <a:endParaRPr lang="en-US" altLang="zh-TW" dirty="0"/>
          </a:p>
          <a:p>
            <a:pPr lvl="1"/>
            <a:r>
              <a:rPr lang="zh-TW" altLang="en-US" dirty="0"/>
              <a:t>設定參數。</a:t>
            </a:r>
            <a:endParaRPr lang="en-US" altLang="zh-TW" dirty="0"/>
          </a:p>
          <a:p>
            <a:r>
              <a:rPr lang="zh-TW" altLang="en-US" dirty="0"/>
              <a:t>輸出結果</a:t>
            </a:r>
            <a:endParaRPr lang="en-US" altLang="zh-TW" dirty="0"/>
          </a:p>
          <a:p>
            <a:pPr lvl="1"/>
            <a:r>
              <a:rPr lang="zh-TW" altLang="en-US" dirty="0"/>
              <a:t>通常以圖形或報表呈現。</a:t>
            </a:r>
          </a:p>
          <a:p>
            <a:endParaRPr lang="zh-TW" altLang="en-US" dirty="0"/>
          </a:p>
        </p:txBody>
      </p:sp>
    </p:spTree>
    <p:extLst>
      <p:ext uri="{BB962C8B-B14F-4D97-AF65-F5344CB8AC3E}">
        <p14:creationId xmlns:p14="http://schemas.microsoft.com/office/powerpoint/2010/main" val="38154788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13-6 </a:t>
            </a:r>
            <a:r>
              <a:rPr lang="en-US" altLang="zh-TW" dirty="0"/>
              <a:t>XML</a:t>
            </a:r>
            <a:r>
              <a:rPr lang="zh-TW" altLang="en-US" dirty="0"/>
              <a:t>簡介</a:t>
            </a:r>
          </a:p>
        </p:txBody>
      </p:sp>
      <p:sp>
        <p:nvSpPr>
          <p:cNvPr id="3" name="內容版面配置區 2"/>
          <p:cNvSpPr>
            <a:spLocks noGrp="1"/>
          </p:cNvSpPr>
          <p:nvPr>
            <p:ph idx="1"/>
          </p:nvPr>
        </p:nvSpPr>
        <p:spPr/>
        <p:txBody>
          <a:bodyPr/>
          <a:lstStyle/>
          <a:p>
            <a:r>
              <a:rPr lang="en-US" altLang="zh-TW" dirty="0" smtClean="0">
                <a:hlinkClick r:id="rId2" action="ppaction://hlinksldjump"/>
              </a:rPr>
              <a:t>XML</a:t>
            </a:r>
            <a:r>
              <a:rPr lang="zh-TW" altLang="en-US" dirty="0" smtClean="0">
                <a:hlinkClick r:id="rId2" action="ppaction://hlinksldjump"/>
              </a:rPr>
              <a:t>文件結構</a:t>
            </a:r>
            <a:endParaRPr lang="en-US" altLang="zh-TW" dirty="0" smtClean="0"/>
          </a:p>
          <a:p>
            <a:r>
              <a:rPr lang="zh-TW" altLang="en-US" dirty="0" smtClean="0">
                <a:hlinkClick r:id="rId3" action="ppaction://hlinksldjump"/>
              </a:rPr>
              <a:t>文件物件模型</a:t>
            </a:r>
            <a:endParaRPr lang="en-US" altLang="zh-TW" dirty="0" smtClean="0"/>
          </a:p>
          <a:p>
            <a:r>
              <a:rPr lang="zh-TW" altLang="en-US" dirty="0" smtClean="0">
                <a:hlinkClick r:id="rId4" action="ppaction://hlinksldjump"/>
              </a:rPr>
              <a:t>文件型態定義</a:t>
            </a:r>
            <a:endParaRPr lang="en-US" altLang="zh-TW" dirty="0" smtClean="0"/>
          </a:p>
          <a:p>
            <a:r>
              <a:rPr lang="en-US" altLang="zh-TW" dirty="0" err="1" smtClean="0">
                <a:hlinkClick r:id="rId5" action="ppaction://hlinksldjump"/>
              </a:rPr>
              <a:t>Xpath</a:t>
            </a:r>
            <a:r>
              <a:rPr lang="zh-TW" altLang="en-US" dirty="0" smtClean="0">
                <a:hlinkClick r:id="rId5" action="ppaction://hlinksldjump"/>
              </a:rPr>
              <a:t>標準</a:t>
            </a:r>
            <a:endParaRPr lang="en-US" altLang="zh-TW" dirty="0" smtClean="0"/>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8350" y="2335474"/>
            <a:ext cx="2888450" cy="2166338"/>
          </a:xfrm>
          <a:prstGeom prst="rect">
            <a:avLst/>
          </a:prstGeom>
        </p:spPr>
      </p:pic>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7375" y="3735094"/>
            <a:ext cx="1669250" cy="1251938"/>
          </a:xfrm>
          <a:prstGeom prst="rect">
            <a:avLst/>
          </a:prstGeom>
        </p:spPr>
      </p:pic>
    </p:spTree>
    <p:extLst>
      <p:ext uri="{BB962C8B-B14F-4D97-AF65-F5344CB8AC3E}">
        <p14:creationId xmlns:p14="http://schemas.microsoft.com/office/powerpoint/2010/main" val="20604105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13-6 XML</a:t>
            </a:r>
            <a:r>
              <a:rPr lang="zh-TW" altLang="en-US" dirty="0" smtClean="0"/>
              <a:t>簡介</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dirty="0" smtClean="0">
                <a:solidFill>
                  <a:srgbClr val="C00000"/>
                </a:solidFill>
              </a:rPr>
              <a:t>全球資訊網</a:t>
            </a:r>
            <a:r>
              <a:rPr lang="en-US" altLang="zh-TW" dirty="0" smtClean="0"/>
              <a:t>(World-Wide-Web</a:t>
            </a:r>
            <a:r>
              <a:rPr lang="zh-TW" altLang="en-US" dirty="0" smtClean="0"/>
              <a:t>；簡稱</a:t>
            </a:r>
            <a:r>
              <a:rPr lang="en-US" altLang="zh-TW" dirty="0" smtClean="0"/>
              <a:t>WWW</a:t>
            </a:r>
            <a:r>
              <a:rPr lang="zh-TW" altLang="en-US" dirty="0" smtClean="0"/>
              <a:t>或</a:t>
            </a:r>
            <a:r>
              <a:rPr lang="en-US" altLang="zh-TW" dirty="0" smtClean="0"/>
              <a:t>Web)</a:t>
            </a:r>
            <a:r>
              <a:rPr lang="zh-TW" altLang="en-US" dirty="0" smtClean="0"/>
              <a:t>已經可以說是全世界資訊分享的主要方式，因為它在無遠弗屆的廣域網路環境中，提供一種便利且簡單的方式去存取資料，所以相當多的企業已經將其產品廣告或可分享的資料放在網際網路上。</a:t>
            </a:r>
            <a:endParaRPr lang="zh-TW"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13-6 </a:t>
            </a:r>
            <a:r>
              <a:rPr lang="en-US" altLang="zh-TW" dirty="0"/>
              <a:t>XML</a:t>
            </a:r>
            <a:r>
              <a:rPr lang="zh-TW" altLang="en-US" dirty="0"/>
              <a:t>簡介</a:t>
            </a:r>
          </a:p>
        </p:txBody>
      </p:sp>
      <p:sp>
        <p:nvSpPr>
          <p:cNvPr id="3" name="內容版面配置區 2"/>
          <p:cNvSpPr>
            <a:spLocks noGrp="1"/>
          </p:cNvSpPr>
          <p:nvPr>
            <p:ph idx="1"/>
          </p:nvPr>
        </p:nvSpPr>
        <p:spPr/>
        <p:txBody>
          <a:bodyPr>
            <a:normAutofit fontScale="92500" lnSpcReduction="20000"/>
          </a:bodyPr>
          <a:lstStyle/>
          <a:p>
            <a:r>
              <a:rPr lang="en-US" altLang="zh-TW" dirty="0"/>
              <a:t>WWW</a:t>
            </a:r>
            <a:r>
              <a:rPr lang="zh-TW" altLang="en-US" dirty="0"/>
              <a:t>上所接受的資料型態是符合</a:t>
            </a:r>
            <a:r>
              <a:rPr lang="en-US" altLang="zh-TW" dirty="0"/>
              <a:t>HTML</a:t>
            </a:r>
            <a:r>
              <a:rPr lang="zh-TW" altLang="en-US" dirty="0"/>
              <a:t>格式的文件，但是原本</a:t>
            </a:r>
            <a:r>
              <a:rPr lang="en-US" altLang="zh-TW" dirty="0"/>
              <a:t>HTML</a:t>
            </a:r>
            <a:r>
              <a:rPr lang="zh-TW" altLang="en-US" dirty="0"/>
              <a:t>是設計為顯示資料之用，以便將文件內容呈現在使用者面前，所以內含許多控制輸出的標籤</a:t>
            </a:r>
            <a:r>
              <a:rPr lang="en-US" altLang="zh-TW" dirty="0"/>
              <a:t>(tag)</a:t>
            </a:r>
            <a:r>
              <a:rPr lang="zh-TW" altLang="en-US" dirty="0"/>
              <a:t>，如</a:t>
            </a:r>
            <a:r>
              <a:rPr lang="en-US" altLang="zh-TW" dirty="0"/>
              <a:t>&lt;table&gt;</a:t>
            </a:r>
            <a:r>
              <a:rPr lang="zh-TW" altLang="en-US" dirty="0"/>
              <a:t>、</a:t>
            </a:r>
            <a:r>
              <a:rPr lang="en-US" altLang="zh-TW" dirty="0"/>
              <a:t>&lt;font&gt;</a:t>
            </a:r>
            <a:r>
              <a:rPr lang="zh-TW" altLang="en-US" dirty="0"/>
              <a:t>、</a:t>
            </a:r>
            <a:r>
              <a:rPr lang="en-US" altLang="zh-TW" dirty="0"/>
              <a:t>&lt;</a:t>
            </a:r>
            <a:r>
              <a:rPr lang="en-US" altLang="zh-TW" dirty="0" err="1"/>
              <a:t>ol</a:t>
            </a:r>
            <a:r>
              <a:rPr lang="en-US" altLang="zh-TW" dirty="0"/>
              <a:t>&gt;</a:t>
            </a:r>
            <a:r>
              <a:rPr lang="zh-TW" altLang="en-US" dirty="0"/>
              <a:t>、</a:t>
            </a:r>
            <a:r>
              <a:rPr lang="en-US" altLang="zh-TW" dirty="0"/>
              <a:t>&lt;li&gt;…</a:t>
            </a:r>
            <a:r>
              <a:rPr lang="zh-TW" altLang="en-US" dirty="0"/>
              <a:t>等，而不是表示資訊的內容及它的結構，其缺乏對資訊意涵的描述，所以不利於自動化的資訊傳遞與交流。</a:t>
            </a:r>
          </a:p>
          <a:p>
            <a:endParaRPr lang="zh-TW" altLang="en-US" dirty="0"/>
          </a:p>
        </p:txBody>
      </p:sp>
    </p:spTree>
    <p:extLst>
      <p:ext uri="{BB962C8B-B14F-4D97-AF65-F5344CB8AC3E}">
        <p14:creationId xmlns:p14="http://schemas.microsoft.com/office/powerpoint/2010/main" val="225341882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13-6 </a:t>
            </a:r>
            <a:r>
              <a:rPr lang="en-US" altLang="zh-TW" dirty="0"/>
              <a:t>XML</a:t>
            </a:r>
            <a:r>
              <a:rPr lang="zh-TW" altLang="en-US" dirty="0"/>
              <a:t>簡介</a:t>
            </a:r>
          </a:p>
        </p:txBody>
      </p:sp>
      <p:sp>
        <p:nvSpPr>
          <p:cNvPr id="3" name="內容版面配置區 2"/>
          <p:cNvSpPr>
            <a:spLocks noGrp="1"/>
          </p:cNvSpPr>
          <p:nvPr>
            <p:ph idx="1"/>
          </p:nvPr>
        </p:nvSpPr>
        <p:spPr>
          <a:xfrm>
            <a:off x="457200" y="1491854"/>
            <a:ext cx="8229600" cy="3102769"/>
          </a:xfrm>
        </p:spPr>
        <p:txBody>
          <a:bodyPr>
            <a:normAutofit fontScale="85000" lnSpcReduction="20000"/>
          </a:bodyPr>
          <a:lstStyle/>
          <a:p>
            <a:r>
              <a:rPr lang="zh-TW" altLang="en-US" dirty="0" smtClean="0">
                <a:solidFill>
                  <a:srgbClr val="C00000"/>
                </a:solidFill>
              </a:rPr>
              <a:t>可延伸式標記語言</a:t>
            </a:r>
            <a:r>
              <a:rPr lang="en-US" altLang="zh-TW" dirty="0" smtClean="0"/>
              <a:t>(Extensible Markup Language</a:t>
            </a:r>
            <a:r>
              <a:rPr lang="zh-TW" altLang="en-US" dirty="0" smtClean="0"/>
              <a:t>；</a:t>
            </a:r>
            <a:r>
              <a:rPr lang="en-US" altLang="zh-TW" dirty="0" smtClean="0"/>
              <a:t>XML)</a:t>
            </a:r>
            <a:r>
              <a:rPr lang="zh-TW" altLang="en-US" dirty="0" smtClean="0"/>
              <a:t>，已成為最近</a:t>
            </a:r>
            <a:r>
              <a:rPr lang="en-US" altLang="zh-TW" dirty="0" smtClean="0"/>
              <a:t>Web</a:t>
            </a:r>
            <a:r>
              <a:rPr lang="zh-TW" altLang="en-US" dirty="0" smtClean="0"/>
              <a:t>上相當受到重視的格式。</a:t>
            </a:r>
            <a:endParaRPr lang="en-US" altLang="zh-TW" dirty="0" smtClean="0"/>
          </a:p>
          <a:p>
            <a:r>
              <a:rPr lang="en-US" altLang="zh-TW" dirty="0" smtClean="0"/>
              <a:t>XML</a:t>
            </a:r>
            <a:r>
              <a:rPr lang="zh-TW" altLang="en-US" dirty="0" smtClean="0"/>
              <a:t>是由</a:t>
            </a:r>
            <a:r>
              <a:rPr lang="en-US" altLang="zh-TW" dirty="0" smtClean="0"/>
              <a:t>W3C</a:t>
            </a:r>
            <a:r>
              <a:rPr lang="zh-TW" altLang="en-US" dirty="0" smtClean="0"/>
              <a:t>制定的一個有關於描述資訊的上層語言</a:t>
            </a:r>
            <a:r>
              <a:rPr lang="zh-TW" altLang="en-US" dirty="0"/>
              <a:t>（</a:t>
            </a:r>
            <a:r>
              <a:rPr lang="en-US" altLang="zh-TW" dirty="0" smtClean="0"/>
              <a:t>meta language</a:t>
            </a:r>
            <a:r>
              <a:rPr lang="zh-TW" altLang="en-US" dirty="0" smtClean="0"/>
              <a:t>），其</a:t>
            </a:r>
            <a:r>
              <a:rPr lang="en-US" altLang="zh-TW" dirty="0" smtClean="0"/>
              <a:t>1.0</a:t>
            </a:r>
            <a:r>
              <a:rPr lang="zh-TW" altLang="en-US" dirty="0" smtClean="0"/>
              <a:t>版於</a:t>
            </a:r>
            <a:r>
              <a:rPr lang="en-US" altLang="zh-TW" dirty="0" smtClean="0"/>
              <a:t>1998</a:t>
            </a:r>
            <a:r>
              <a:rPr lang="zh-TW" altLang="en-US" dirty="0" smtClean="0"/>
              <a:t>年</a:t>
            </a:r>
            <a:r>
              <a:rPr lang="en-US" altLang="zh-TW" dirty="0" smtClean="0"/>
              <a:t>2</a:t>
            </a:r>
            <a:r>
              <a:rPr lang="zh-TW" altLang="en-US" dirty="0" smtClean="0"/>
              <a:t>月正式推出。</a:t>
            </a:r>
            <a:endParaRPr lang="en-US" altLang="zh-TW" dirty="0" smtClean="0"/>
          </a:p>
          <a:p>
            <a:r>
              <a:rPr lang="en-US" altLang="zh-TW" dirty="0" smtClean="0"/>
              <a:t>XML</a:t>
            </a:r>
            <a:r>
              <a:rPr lang="zh-TW" altLang="en-US" dirty="0" smtClean="0"/>
              <a:t>的目的為定義一個描述資料之標準，允許使用者可以自由地定義標籤，以適當的結構來描述所要傳輸的資料。</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2" name="內容版面配置區 1"/>
          <p:cNvSpPr>
            <a:spLocks noGrp="1"/>
          </p:cNvSpPr>
          <p:nvPr>
            <p:ph idx="1"/>
          </p:nvPr>
        </p:nvSpPr>
        <p:spPr/>
        <p:txBody>
          <a:bodyPr>
            <a:normAutofit/>
          </a:bodyPr>
          <a:lstStyle/>
          <a:p>
            <a:r>
              <a:rPr lang="zh-TW" altLang="en-US" dirty="0" smtClean="0"/>
              <a:t>當利用</a:t>
            </a:r>
            <a:r>
              <a:rPr lang="en-US" altLang="zh-TW" dirty="0" smtClean="0"/>
              <a:t>ATM</a:t>
            </a:r>
            <a:r>
              <a:rPr lang="zh-TW" altLang="en-US" dirty="0" smtClean="0"/>
              <a:t>做跨行轉帳時，雖然就使用者看來，是一個簡單的動作，但是影響到的卻是來自兩個銀行的兩個帳戶。</a:t>
            </a:r>
            <a:endParaRPr lang="en-US" altLang="zh-TW"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13-6 </a:t>
            </a:r>
            <a:r>
              <a:rPr lang="en-US" altLang="zh-TW" dirty="0"/>
              <a:t>XML</a:t>
            </a:r>
            <a:r>
              <a:rPr lang="zh-TW" altLang="en-US" dirty="0"/>
              <a:t>簡介</a:t>
            </a:r>
          </a:p>
        </p:txBody>
      </p:sp>
      <p:sp>
        <p:nvSpPr>
          <p:cNvPr id="3" name="內容版面配置區 2"/>
          <p:cNvSpPr>
            <a:spLocks noGrp="1"/>
          </p:cNvSpPr>
          <p:nvPr>
            <p:ph idx="1"/>
          </p:nvPr>
        </p:nvSpPr>
        <p:spPr>
          <a:xfrm>
            <a:off x="457200" y="1491854"/>
            <a:ext cx="8229600" cy="3102769"/>
          </a:xfrm>
        </p:spPr>
        <p:txBody>
          <a:bodyPr>
            <a:normAutofit fontScale="92500"/>
          </a:bodyPr>
          <a:lstStyle/>
          <a:p>
            <a:r>
              <a:rPr lang="en-US" altLang="zh-TW" dirty="0"/>
              <a:t>XML</a:t>
            </a:r>
            <a:r>
              <a:rPr lang="zh-TW" altLang="en-US" dirty="0"/>
              <a:t>規格將資料與使用者介面分離，所以易於達到自動化處理的目的</a:t>
            </a:r>
            <a:r>
              <a:rPr lang="zh-TW" altLang="en-US" dirty="0" smtClean="0"/>
              <a:t>。</a:t>
            </a:r>
            <a:endParaRPr lang="en-US" altLang="zh-TW" dirty="0" smtClean="0"/>
          </a:p>
          <a:p>
            <a:r>
              <a:rPr lang="en-US" altLang="zh-TW" dirty="0" smtClean="0"/>
              <a:t>XML</a:t>
            </a:r>
            <a:r>
              <a:rPr lang="zh-TW" altLang="en-US" dirty="0"/>
              <a:t>對於各類型資料</a:t>
            </a:r>
            <a:r>
              <a:rPr lang="en-US" altLang="zh-TW" dirty="0"/>
              <a:t>(</a:t>
            </a:r>
            <a:r>
              <a:rPr lang="zh-TW" altLang="en-US" dirty="0"/>
              <a:t>如物件、文章、圖形、文字檔、二元檔等</a:t>
            </a:r>
            <a:r>
              <a:rPr lang="en-US" altLang="zh-TW" dirty="0"/>
              <a:t>)</a:t>
            </a:r>
            <a:r>
              <a:rPr lang="zh-TW" altLang="en-US" dirty="0"/>
              <a:t>都能標註，且以文字為基礎來表示資料，不僅容易在異質系統之間傳遞交流，且能穿過防火牆，便於在不同企業間進行資料交換</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26887388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13-6 </a:t>
            </a:r>
            <a:r>
              <a:rPr lang="en-US" altLang="zh-TW" dirty="0"/>
              <a:t>XML</a:t>
            </a:r>
            <a:r>
              <a:rPr lang="zh-TW" altLang="en-US" dirty="0"/>
              <a:t>簡介</a:t>
            </a:r>
          </a:p>
        </p:txBody>
      </p:sp>
      <p:sp>
        <p:nvSpPr>
          <p:cNvPr id="2" name="內容版面配置區 1"/>
          <p:cNvSpPr>
            <a:spLocks noGrp="1"/>
          </p:cNvSpPr>
          <p:nvPr>
            <p:ph idx="1"/>
          </p:nvPr>
        </p:nvSpPr>
        <p:spPr/>
        <p:txBody>
          <a:bodyPr>
            <a:normAutofit fontScale="92500" lnSpcReduction="10000"/>
          </a:bodyPr>
          <a:lstStyle/>
          <a:p>
            <a:r>
              <a:rPr lang="zh-TW" altLang="en-US" dirty="0" smtClean="0"/>
              <a:t>從</a:t>
            </a:r>
            <a:r>
              <a:rPr lang="en-US" altLang="zh-TW" dirty="0" smtClean="0"/>
              <a:t>XML</a:t>
            </a:r>
            <a:r>
              <a:rPr lang="zh-TW" altLang="en-US" dirty="0" smtClean="0"/>
              <a:t>提出至今，幾家重要的軟體廠商，如</a:t>
            </a:r>
            <a:r>
              <a:rPr lang="en-US" altLang="zh-TW" dirty="0" smtClean="0"/>
              <a:t>Oracle</a:t>
            </a:r>
            <a:r>
              <a:rPr lang="zh-TW" altLang="en-US" dirty="0" smtClean="0"/>
              <a:t>、</a:t>
            </a:r>
            <a:r>
              <a:rPr lang="en-US" altLang="zh-TW" dirty="0" smtClean="0"/>
              <a:t>HP</a:t>
            </a:r>
            <a:r>
              <a:rPr lang="zh-TW" altLang="en-US" dirty="0" smtClean="0"/>
              <a:t>、</a:t>
            </a:r>
            <a:r>
              <a:rPr lang="en-US" altLang="zh-TW" dirty="0" smtClean="0"/>
              <a:t>IBM</a:t>
            </a:r>
            <a:r>
              <a:rPr lang="zh-TW" altLang="en-US" dirty="0" smtClean="0"/>
              <a:t>、</a:t>
            </a:r>
            <a:r>
              <a:rPr lang="en-US" altLang="zh-TW" dirty="0" smtClean="0"/>
              <a:t>Microsoft</a:t>
            </a:r>
            <a:r>
              <a:rPr lang="zh-TW" altLang="en-US" dirty="0" smtClean="0"/>
              <a:t>等，皆全力的投入研發，並配合</a:t>
            </a:r>
            <a:r>
              <a:rPr lang="en-US" altLang="zh-TW" dirty="0" smtClean="0"/>
              <a:t>W3C</a:t>
            </a:r>
            <a:r>
              <a:rPr lang="zh-TW" altLang="en-US" dirty="0" smtClean="0"/>
              <a:t>的規格，不斷地推出新的產品與應用，所以</a:t>
            </a:r>
            <a:r>
              <a:rPr lang="en-US" altLang="zh-TW" dirty="0" smtClean="0"/>
              <a:t>XML</a:t>
            </a:r>
            <a:r>
              <a:rPr lang="zh-TW" altLang="en-US" dirty="0" smtClean="0"/>
              <a:t>的重要性絕對是不可忽視。</a:t>
            </a:r>
            <a:endParaRPr lang="en-US" altLang="zh-TW" dirty="0" smtClean="0"/>
          </a:p>
          <a:p>
            <a:r>
              <a:rPr lang="zh-TW" altLang="en-US" dirty="0" smtClean="0"/>
              <a:t>由於</a:t>
            </a:r>
            <a:r>
              <a:rPr lang="en-US" altLang="zh-TW" dirty="0" smtClean="0"/>
              <a:t>XML</a:t>
            </a:r>
            <a:r>
              <a:rPr lang="zh-TW" altLang="en-US" dirty="0" smtClean="0"/>
              <a:t>只提供表示資料的方式，必須配合</a:t>
            </a:r>
            <a:r>
              <a:rPr lang="en-US" altLang="zh-TW" dirty="0" smtClean="0"/>
              <a:t>W3C</a:t>
            </a:r>
            <a:r>
              <a:rPr lang="zh-TW" altLang="en-US" dirty="0" smtClean="0"/>
              <a:t>另外定義的輔助技術來處理</a:t>
            </a:r>
            <a:r>
              <a:rPr lang="en-US" altLang="zh-TW" dirty="0" smtClean="0"/>
              <a:t>XML</a:t>
            </a:r>
            <a:r>
              <a:rPr lang="zh-TW" altLang="en-US" dirty="0" smtClean="0"/>
              <a:t>資料。</a:t>
            </a:r>
            <a:endParaRPr lang="zh-TW"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XML</a:t>
            </a:r>
            <a:r>
              <a:rPr lang="zh-TW" altLang="en-US" dirty="0"/>
              <a:t>文件</a:t>
            </a:r>
            <a:r>
              <a:rPr lang="zh-TW" altLang="en-US" dirty="0" smtClean="0"/>
              <a:t>結構</a:t>
            </a:r>
            <a:endParaRPr lang="zh-TW" altLang="en-US" dirty="0"/>
          </a:p>
        </p:txBody>
      </p:sp>
      <p:sp>
        <p:nvSpPr>
          <p:cNvPr id="2" name="內容版面配置區 1"/>
          <p:cNvSpPr>
            <a:spLocks noGrp="1"/>
          </p:cNvSpPr>
          <p:nvPr>
            <p:ph idx="1"/>
          </p:nvPr>
        </p:nvSpPr>
        <p:spPr/>
        <p:txBody>
          <a:bodyPr>
            <a:normAutofit fontScale="85000" lnSpcReduction="20000"/>
          </a:bodyPr>
          <a:lstStyle/>
          <a:p>
            <a:r>
              <a:rPr lang="zh-TW" altLang="en-US" dirty="0" smtClean="0"/>
              <a:t>一個</a:t>
            </a:r>
            <a:r>
              <a:rPr lang="en-US" altLang="zh-TW" dirty="0" smtClean="0"/>
              <a:t>XML</a:t>
            </a:r>
            <a:r>
              <a:rPr lang="zh-TW" altLang="en-US" dirty="0" smtClean="0"/>
              <a:t>文件的範例如圖</a:t>
            </a:r>
            <a:r>
              <a:rPr lang="en-US" altLang="zh-TW" dirty="0" smtClean="0"/>
              <a:t>13-18</a:t>
            </a:r>
            <a:r>
              <a:rPr lang="zh-TW" altLang="en-US" dirty="0" smtClean="0"/>
              <a:t>所示，它表示了三本書籍的資料，每一本書則分別描述了書名、作者、出版廠商、出版日期等訊息。</a:t>
            </a:r>
            <a:endParaRPr lang="en-US" altLang="zh-TW" dirty="0" smtClean="0"/>
          </a:p>
          <a:p>
            <a:r>
              <a:rPr lang="zh-TW" altLang="en-US" dirty="0" smtClean="0"/>
              <a:t>由範例中，可看出</a:t>
            </a:r>
            <a:r>
              <a:rPr lang="en-US" altLang="zh-TW" dirty="0" smtClean="0"/>
              <a:t>XML</a:t>
            </a:r>
            <a:r>
              <a:rPr lang="zh-TW" altLang="en-US" dirty="0" smtClean="0"/>
              <a:t>文件利用適當的標註，來提供資料的結構及與語意有關的資訊。</a:t>
            </a:r>
            <a:endParaRPr lang="en-US" altLang="zh-TW" dirty="0" smtClean="0"/>
          </a:p>
          <a:p>
            <a:r>
              <a:rPr lang="zh-TW" altLang="en-US" dirty="0" smtClean="0"/>
              <a:t>特別注意的是：該文件只表示「資料」，並無指定「顯示介面」。</a:t>
            </a:r>
            <a:endParaRPr lang="zh-TW" alt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837" y="1491854"/>
            <a:ext cx="3870430" cy="334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4"/>
          <p:cNvSpPr>
            <a:spLocks noGrp="1"/>
          </p:cNvSpPr>
          <p:nvPr>
            <p:ph type="title"/>
          </p:nvPr>
        </p:nvSpPr>
        <p:spPr/>
        <p:txBody>
          <a:bodyPr/>
          <a:lstStyle/>
          <a:p>
            <a:r>
              <a:rPr lang="en-US" altLang="zh-TW" dirty="0"/>
              <a:t>XML</a:t>
            </a:r>
            <a:r>
              <a:rPr lang="zh-TW" altLang="en-US" dirty="0"/>
              <a:t>文件結構</a:t>
            </a:r>
          </a:p>
        </p:txBody>
      </p:sp>
      <p:sp>
        <p:nvSpPr>
          <p:cNvPr id="4" name="矩形 3"/>
          <p:cNvSpPr/>
          <p:nvPr/>
        </p:nvSpPr>
        <p:spPr>
          <a:xfrm>
            <a:off x="6192180" y="2155286"/>
            <a:ext cx="1609736"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文件範例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XML</a:t>
            </a:r>
            <a:r>
              <a:rPr lang="zh-TW" altLang="en-US" dirty="0"/>
              <a:t>文件結構</a:t>
            </a:r>
          </a:p>
        </p:txBody>
      </p:sp>
      <p:sp>
        <p:nvSpPr>
          <p:cNvPr id="2" name="內容版面配置區 1"/>
          <p:cNvSpPr>
            <a:spLocks noGrp="1"/>
          </p:cNvSpPr>
          <p:nvPr>
            <p:ph idx="1"/>
          </p:nvPr>
        </p:nvSpPr>
        <p:spPr/>
        <p:txBody>
          <a:bodyPr>
            <a:normAutofit fontScale="92500" lnSpcReduction="10000"/>
          </a:bodyPr>
          <a:lstStyle/>
          <a:p>
            <a:r>
              <a:rPr lang="zh-TW" altLang="en-US" dirty="0" smtClean="0"/>
              <a:t>以下利用此範例進一步說明</a:t>
            </a:r>
            <a:r>
              <a:rPr lang="en-US" altLang="zh-TW" dirty="0" smtClean="0"/>
              <a:t>XML</a:t>
            </a:r>
            <a:r>
              <a:rPr lang="zh-TW" altLang="en-US" dirty="0" smtClean="0"/>
              <a:t>文件的架構。</a:t>
            </a:r>
            <a:r>
              <a:rPr lang="en-US" altLang="zh-TW" dirty="0" smtClean="0"/>
              <a:t>XML</a:t>
            </a:r>
            <a:r>
              <a:rPr lang="zh-TW" altLang="en-US" dirty="0" smtClean="0"/>
              <a:t>可說是由一個個元素</a:t>
            </a:r>
            <a:r>
              <a:rPr lang="en-US" altLang="zh-TW" dirty="0" smtClean="0"/>
              <a:t>(element)</a:t>
            </a:r>
            <a:r>
              <a:rPr lang="zh-TW" altLang="en-US" dirty="0" smtClean="0"/>
              <a:t>所組成的。</a:t>
            </a:r>
            <a:endParaRPr lang="en-US" altLang="zh-TW" dirty="0" smtClean="0"/>
          </a:p>
          <a:p>
            <a:r>
              <a:rPr lang="zh-TW" altLang="en-US" dirty="0" smtClean="0"/>
              <a:t>所謂的元素，就是由一個開始標籤</a:t>
            </a:r>
            <a:r>
              <a:rPr lang="en-US" altLang="zh-TW" dirty="0" smtClean="0"/>
              <a:t>(start-tag)</a:t>
            </a:r>
            <a:r>
              <a:rPr lang="zh-TW" altLang="en-US" dirty="0" smtClean="0"/>
              <a:t>到對應的結束標籤</a:t>
            </a:r>
            <a:r>
              <a:rPr lang="en-US" altLang="zh-TW" dirty="0" smtClean="0"/>
              <a:t>(end-tag)</a:t>
            </a:r>
            <a:r>
              <a:rPr lang="zh-TW" altLang="en-US" dirty="0" smtClean="0"/>
              <a:t>為止，包含其中的所有內容。</a:t>
            </a:r>
            <a:endParaRPr lang="en-US" altLang="zh-TW" dirty="0" smtClean="0"/>
          </a:p>
          <a:p>
            <a:r>
              <a:rPr lang="zh-TW" altLang="en-US" dirty="0" smtClean="0"/>
              <a:t>譬如，從</a:t>
            </a:r>
            <a:r>
              <a:rPr lang="en-US" altLang="zh-TW" dirty="0" smtClean="0"/>
              <a:t>L2</a:t>
            </a:r>
            <a:r>
              <a:rPr lang="zh-TW" altLang="en-US" dirty="0" smtClean="0"/>
              <a:t>行的開始標籤</a:t>
            </a:r>
            <a:r>
              <a:rPr lang="en-US" altLang="zh-TW" dirty="0" smtClean="0"/>
              <a:t>&lt;Book&gt;</a:t>
            </a:r>
            <a:r>
              <a:rPr lang="zh-TW" altLang="en-US" dirty="0" smtClean="0"/>
              <a:t>到</a:t>
            </a:r>
            <a:r>
              <a:rPr lang="en-US" altLang="zh-TW" dirty="0" smtClean="0"/>
              <a:t>L11</a:t>
            </a:r>
            <a:r>
              <a:rPr lang="zh-TW" altLang="en-US" dirty="0" smtClean="0"/>
              <a:t>行的 </a:t>
            </a:r>
            <a:r>
              <a:rPr lang="en-US" altLang="zh-TW" dirty="0" smtClean="0"/>
              <a:t>&lt;/Book&gt;</a:t>
            </a:r>
            <a:r>
              <a:rPr lang="zh-TW" altLang="en-US" dirty="0" smtClean="0"/>
              <a:t>為止，表示了一個</a:t>
            </a:r>
            <a:r>
              <a:rPr lang="en-US" altLang="zh-TW" dirty="0" smtClean="0"/>
              <a:t>Book</a:t>
            </a:r>
            <a:r>
              <a:rPr lang="zh-TW" altLang="en-US" dirty="0" smtClean="0"/>
              <a:t>元素。</a:t>
            </a:r>
            <a:endParaRPr lang="zh-TW" alt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a:xfrm>
            <a:off x="457200" y="1660398"/>
            <a:ext cx="8229600" cy="3004084"/>
          </a:xfrm>
        </p:spPr>
        <p:txBody>
          <a:bodyPr>
            <a:normAutofit/>
          </a:bodyPr>
          <a:lstStyle/>
          <a:p>
            <a:r>
              <a:rPr lang="zh-TW" altLang="en-US" dirty="0"/>
              <a:t>元素中可以包含其他元素，稱作子元素，譬如，該</a:t>
            </a:r>
            <a:r>
              <a:rPr lang="en-US" altLang="zh-TW" dirty="0"/>
              <a:t>Book</a:t>
            </a:r>
            <a:r>
              <a:rPr lang="zh-TW" altLang="en-US" dirty="0"/>
              <a:t>元素有四個子元素：</a:t>
            </a:r>
            <a:r>
              <a:rPr lang="en-US" altLang="zh-TW" dirty="0"/>
              <a:t>Title</a:t>
            </a:r>
            <a:r>
              <a:rPr lang="zh-TW" altLang="en-US" dirty="0"/>
              <a:t>、</a:t>
            </a:r>
            <a:r>
              <a:rPr lang="en-US" altLang="zh-TW" dirty="0"/>
              <a:t>Authors</a:t>
            </a:r>
            <a:r>
              <a:rPr lang="zh-TW" altLang="en-US" dirty="0"/>
              <a:t>、</a:t>
            </a:r>
            <a:r>
              <a:rPr lang="en-US" altLang="zh-TW" dirty="0"/>
              <a:t>Publisher</a:t>
            </a:r>
            <a:r>
              <a:rPr lang="zh-TW" altLang="en-US" dirty="0"/>
              <a:t>、</a:t>
            </a:r>
            <a:r>
              <a:rPr lang="en-US" altLang="zh-TW" dirty="0"/>
              <a:t>Date</a:t>
            </a:r>
            <a:r>
              <a:rPr lang="zh-TW" altLang="en-US" dirty="0" smtClean="0"/>
              <a:t>。</a:t>
            </a:r>
            <a:endParaRPr lang="zh-TW" altLang="en-US" dirty="0"/>
          </a:p>
        </p:txBody>
      </p:sp>
    </p:spTree>
    <p:extLst>
      <p:ext uri="{BB962C8B-B14F-4D97-AF65-F5344CB8AC3E}">
        <p14:creationId xmlns:p14="http://schemas.microsoft.com/office/powerpoint/2010/main" val="234261919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p:txBody>
          <a:bodyPr>
            <a:normAutofit fontScale="92500" lnSpcReduction="10000"/>
          </a:bodyPr>
          <a:lstStyle/>
          <a:p>
            <a:r>
              <a:rPr lang="en-US" altLang="zh-TW" dirty="0"/>
              <a:t>XML</a:t>
            </a:r>
            <a:r>
              <a:rPr lang="zh-TW" altLang="en-US" dirty="0"/>
              <a:t>要求文件必須格式正確</a:t>
            </a:r>
            <a:r>
              <a:rPr lang="en-US" altLang="zh-TW" dirty="0"/>
              <a:t>(well-formed)</a:t>
            </a:r>
            <a:r>
              <a:rPr lang="zh-TW" altLang="en-US" dirty="0"/>
              <a:t>，也就是每個</a:t>
            </a:r>
            <a:r>
              <a:rPr lang="en-US" altLang="zh-TW" dirty="0"/>
              <a:t>XML</a:t>
            </a:r>
            <a:r>
              <a:rPr lang="zh-TW" altLang="en-US" dirty="0"/>
              <a:t>文件中只能有一個在最外層的根元素</a:t>
            </a:r>
            <a:r>
              <a:rPr lang="en-US" altLang="zh-TW" dirty="0"/>
              <a:t>(root element)</a:t>
            </a:r>
            <a:r>
              <a:rPr lang="zh-TW" altLang="en-US" dirty="0"/>
              <a:t>，如</a:t>
            </a:r>
            <a:r>
              <a:rPr lang="en-US" altLang="zh-TW" dirty="0"/>
              <a:t>L1-L31</a:t>
            </a:r>
            <a:r>
              <a:rPr lang="zh-TW" altLang="en-US" dirty="0"/>
              <a:t>行的</a:t>
            </a:r>
            <a:r>
              <a:rPr lang="en-US" altLang="zh-TW" dirty="0"/>
              <a:t>Books</a:t>
            </a:r>
            <a:r>
              <a:rPr lang="zh-TW" altLang="en-US" dirty="0" smtClean="0"/>
              <a:t>元素。</a:t>
            </a:r>
            <a:endParaRPr lang="en-US" altLang="zh-TW" dirty="0" smtClean="0"/>
          </a:p>
          <a:p>
            <a:r>
              <a:rPr lang="zh-TW" altLang="en-US" dirty="0" smtClean="0"/>
              <a:t>同時</a:t>
            </a:r>
            <a:r>
              <a:rPr lang="zh-TW" altLang="en-US" dirty="0"/>
              <a:t>，每個元素的開始標籤與結束標籤須成對，標籤之間不可交錯，即所有元素的排列必須為嚴謹的巢狀結構。</a:t>
            </a:r>
          </a:p>
          <a:p>
            <a:endParaRPr lang="zh-TW" altLang="en-US" dirty="0"/>
          </a:p>
        </p:txBody>
      </p:sp>
    </p:spTree>
    <p:extLst>
      <p:ext uri="{BB962C8B-B14F-4D97-AF65-F5344CB8AC3E}">
        <p14:creationId xmlns:p14="http://schemas.microsoft.com/office/powerpoint/2010/main" val="39835918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p:txBody>
          <a:bodyPr/>
          <a:lstStyle/>
          <a:p>
            <a:r>
              <a:rPr lang="zh-TW" altLang="en-US" dirty="0"/>
              <a:t>元素可包含屬性</a:t>
            </a:r>
            <a:r>
              <a:rPr lang="en-US" altLang="zh-TW" dirty="0"/>
              <a:t>(attribute)</a:t>
            </a:r>
            <a:r>
              <a:rPr lang="zh-TW" altLang="en-US" dirty="0"/>
              <a:t>，所有的屬性之值必須加上單引號或雙引號，如</a:t>
            </a:r>
            <a:r>
              <a:rPr lang="en-US" altLang="zh-TW" dirty="0"/>
              <a:t>L10</a:t>
            </a:r>
            <a:r>
              <a:rPr lang="zh-TW" altLang="en-US" dirty="0"/>
              <a:t>行的</a:t>
            </a:r>
            <a:r>
              <a:rPr lang="en-US" altLang="zh-TW" dirty="0"/>
              <a:t>Date</a:t>
            </a:r>
            <a:r>
              <a:rPr lang="zh-TW" altLang="en-US" dirty="0"/>
              <a:t>元素包含一個屬性</a:t>
            </a:r>
            <a:r>
              <a:rPr lang="en-US" altLang="zh-TW" dirty="0"/>
              <a:t>year</a:t>
            </a:r>
            <a:r>
              <a:rPr lang="zh-TW" altLang="en-US" dirty="0"/>
              <a:t>，其值為</a:t>
            </a:r>
            <a:r>
              <a:rPr lang="en-US" altLang="zh-TW" dirty="0"/>
              <a:t>2000</a:t>
            </a:r>
            <a:r>
              <a:rPr lang="zh-TW" altLang="en-US" dirty="0" smtClean="0"/>
              <a:t>。</a:t>
            </a:r>
            <a:endParaRPr lang="zh-TW" altLang="en-US" dirty="0"/>
          </a:p>
        </p:txBody>
      </p:sp>
    </p:spTree>
    <p:extLst>
      <p:ext uri="{BB962C8B-B14F-4D97-AF65-F5344CB8AC3E}">
        <p14:creationId xmlns:p14="http://schemas.microsoft.com/office/powerpoint/2010/main" val="192668466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文件物件模型</a:t>
            </a:r>
          </a:p>
        </p:txBody>
      </p:sp>
      <p:sp>
        <p:nvSpPr>
          <p:cNvPr id="2" name="內容版面配置區 1"/>
          <p:cNvSpPr>
            <a:spLocks noGrp="1"/>
          </p:cNvSpPr>
          <p:nvPr>
            <p:ph idx="1"/>
          </p:nvPr>
        </p:nvSpPr>
        <p:spPr/>
        <p:txBody>
          <a:bodyPr>
            <a:normAutofit fontScale="85000" lnSpcReduction="20000"/>
          </a:bodyPr>
          <a:lstStyle/>
          <a:p>
            <a:r>
              <a:rPr lang="zh-TW" altLang="en-US" dirty="0" smtClean="0"/>
              <a:t>文件物件模型</a:t>
            </a:r>
            <a:r>
              <a:rPr lang="en-US" altLang="zh-TW" dirty="0" smtClean="0"/>
              <a:t>(Document Object Model</a:t>
            </a:r>
            <a:r>
              <a:rPr lang="zh-TW" altLang="en-US" dirty="0" smtClean="0"/>
              <a:t>；</a:t>
            </a:r>
            <a:r>
              <a:rPr lang="en-US" altLang="zh-TW" dirty="0" smtClean="0"/>
              <a:t>DOM)</a:t>
            </a:r>
            <a:r>
              <a:rPr lang="zh-TW" altLang="en-US" dirty="0" smtClean="0"/>
              <a:t>，是</a:t>
            </a:r>
            <a:r>
              <a:rPr lang="en-US" altLang="zh-TW" dirty="0" smtClean="0"/>
              <a:t>W3C</a:t>
            </a:r>
            <a:r>
              <a:rPr lang="zh-TW" altLang="en-US" dirty="0" smtClean="0"/>
              <a:t>定義來描述</a:t>
            </a:r>
            <a:r>
              <a:rPr lang="en-US" altLang="zh-TW" dirty="0" smtClean="0"/>
              <a:t>XML</a:t>
            </a:r>
            <a:r>
              <a:rPr lang="zh-TW" altLang="en-US" dirty="0" smtClean="0"/>
              <a:t>文件的架構，同時規範存取</a:t>
            </a:r>
            <a:r>
              <a:rPr lang="en-US" altLang="zh-TW" dirty="0" smtClean="0"/>
              <a:t>XML</a:t>
            </a:r>
            <a:r>
              <a:rPr lang="zh-TW" altLang="en-US" dirty="0" smtClean="0"/>
              <a:t>資料的介面，然後各家廠商可以根據該標準介面，自行提供實作的細節。</a:t>
            </a:r>
          </a:p>
          <a:p>
            <a:r>
              <a:rPr lang="en-US" altLang="zh-TW" dirty="0" smtClean="0"/>
              <a:t>DOM</a:t>
            </a:r>
            <a:r>
              <a:rPr lang="zh-TW" altLang="en-US" dirty="0" smtClean="0"/>
              <a:t>的基本觀念，就是將</a:t>
            </a:r>
            <a:r>
              <a:rPr lang="en-US" altLang="zh-TW" dirty="0" smtClean="0"/>
              <a:t>XML</a:t>
            </a:r>
            <a:r>
              <a:rPr lang="zh-TW" altLang="en-US" dirty="0" smtClean="0"/>
              <a:t>檔案分解成個別的元素、屬性等，然後以它們為節點，表示成一個有順序的標籤樹</a:t>
            </a:r>
            <a:r>
              <a:rPr lang="en-US" altLang="zh-TW" dirty="0" smtClean="0"/>
              <a:t>(ordered label tree)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stretch>
            <a:fillRect/>
          </a:stretch>
        </p:blipFill>
        <p:spPr bwMode="auto">
          <a:xfrm>
            <a:off x="2141730" y="1401619"/>
            <a:ext cx="3940054" cy="3465385"/>
          </a:xfrm>
          <a:prstGeom prst="rect">
            <a:avLst/>
          </a:prstGeom>
          <a:noFill/>
          <a:ln w="9525">
            <a:noFill/>
            <a:miter lim="800000"/>
            <a:headEnd/>
            <a:tailEnd/>
          </a:ln>
          <a:effectLst/>
        </p:spPr>
      </p:pic>
      <p:sp>
        <p:nvSpPr>
          <p:cNvPr id="2" name="標題 1"/>
          <p:cNvSpPr>
            <a:spLocks noGrp="1"/>
          </p:cNvSpPr>
          <p:nvPr>
            <p:ph type="title"/>
          </p:nvPr>
        </p:nvSpPr>
        <p:spPr/>
        <p:txBody>
          <a:bodyPr/>
          <a:lstStyle/>
          <a:p>
            <a:r>
              <a:rPr lang="zh-TW" altLang="en-US" dirty="0"/>
              <a:t>文件物件模型</a:t>
            </a:r>
          </a:p>
        </p:txBody>
      </p:sp>
      <p:sp>
        <p:nvSpPr>
          <p:cNvPr id="4" name="矩形 3"/>
          <p:cNvSpPr/>
          <p:nvPr/>
        </p:nvSpPr>
        <p:spPr>
          <a:xfrm>
            <a:off x="6057166" y="1626645"/>
            <a:ext cx="2896947"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文件的</a:t>
            </a:r>
            <a:r>
              <a:rPr lang="en-US" altLang="zh-TW" b="1" dirty="0" smtClean="0">
                <a:solidFill>
                  <a:schemeClr val="bg1"/>
                </a:solidFill>
                <a:latin typeface="微軟正黑體" pitchFamily="34" charset="-120"/>
                <a:ea typeface="微軟正黑體" pitchFamily="34" charset="-120"/>
              </a:rPr>
              <a:t>DOM</a:t>
            </a:r>
            <a:r>
              <a:rPr lang="zh-TW" altLang="en-US" b="1" dirty="0" smtClean="0">
                <a:solidFill>
                  <a:schemeClr val="bg1"/>
                </a:solidFill>
                <a:latin typeface="微軟正黑體" pitchFamily="34" charset="-120"/>
                <a:ea typeface="微軟正黑體" pitchFamily="34" charset="-120"/>
              </a:rPr>
              <a:t>樹狀表示</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3" name="內容版面配置區 2"/>
          <p:cNvSpPr>
            <a:spLocks noGrp="1"/>
          </p:cNvSpPr>
          <p:nvPr>
            <p:ph idx="1"/>
          </p:nvPr>
        </p:nvSpPr>
        <p:spPr/>
        <p:txBody>
          <a:bodyPr/>
          <a:lstStyle/>
          <a:p>
            <a:r>
              <a:rPr lang="zh-TW" altLang="en-US" dirty="0"/>
              <a:t>假設從</a:t>
            </a:r>
            <a:r>
              <a:rPr lang="en-US" altLang="zh-TW" dirty="0"/>
              <a:t>A</a:t>
            </a:r>
            <a:r>
              <a:rPr lang="zh-TW" altLang="en-US" dirty="0"/>
              <a:t>銀行的帳戶轉帳</a:t>
            </a:r>
            <a:r>
              <a:rPr lang="en-US" altLang="zh-TW" dirty="0"/>
              <a:t>1</a:t>
            </a:r>
            <a:r>
              <a:rPr lang="zh-TW" altLang="en-US" dirty="0"/>
              <a:t>萬元到</a:t>
            </a:r>
            <a:r>
              <a:rPr lang="en-US" altLang="zh-TW" dirty="0"/>
              <a:t>B</a:t>
            </a:r>
            <a:r>
              <a:rPr lang="zh-TW" altLang="en-US" dirty="0"/>
              <a:t>銀行的帳戶，裡面其實包含兩個動作：</a:t>
            </a:r>
            <a:endParaRPr lang="en-US" altLang="zh-TW" dirty="0"/>
          </a:p>
          <a:p>
            <a:pPr lvl="1"/>
            <a:r>
              <a:rPr lang="zh-TW" altLang="en-US" dirty="0"/>
              <a:t>從</a:t>
            </a:r>
            <a:r>
              <a:rPr lang="en-US" altLang="zh-TW" dirty="0"/>
              <a:t>A</a:t>
            </a:r>
            <a:r>
              <a:rPr lang="zh-TW" altLang="en-US" dirty="0"/>
              <a:t>銀行的帳戶扣款</a:t>
            </a:r>
            <a:r>
              <a:rPr lang="en-US" altLang="zh-TW" dirty="0"/>
              <a:t>1</a:t>
            </a:r>
            <a:r>
              <a:rPr lang="zh-TW" altLang="en-US" dirty="0"/>
              <a:t>萬元。</a:t>
            </a:r>
            <a:endParaRPr lang="en-US" altLang="zh-TW" dirty="0"/>
          </a:p>
          <a:p>
            <a:pPr lvl="1"/>
            <a:r>
              <a:rPr lang="zh-TW" altLang="en-US" dirty="0"/>
              <a:t>將</a:t>
            </a:r>
            <a:r>
              <a:rPr lang="en-US" altLang="zh-TW" dirty="0"/>
              <a:t>B</a:t>
            </a:r>
            <a:r>
              <a:rPr lang="zh-TW" altLang="en-US" dirty="0"/>
              <a:t>銀行的帳戶增加</a:t>
            </a:r>
            <a:r>
              <a:rPr lang="en-US" altLang="zh-TW" dirty="0"/>
              <a:t>1</a:t>
            </a:r>
            <a:r>
              <a:rPr lang="zh-TW" altLang="en-US" dirty="0"/>
              <a:t>萬元。</a:t>
            </a:r>
            <a:endParaRPr lang="en-US" altLang="zh-TW" dirty="0"/>
          </a:p>
          <a:p>
            <a:endParaRPr lang="zh-TW" altLang="en-US" dirty="0"/>
          </a:p>
        </p:txBody>
      </p:sp>
    </p:spTree>
    <p:extLst>
      <p:ext uri="{BB962C8B-B14F-4D97-AF65-F5344CB8AC3E}">
        <p14:creationId xmlns:p14="http://schemas.microsoft.com/office/powerpoint/2010/main" val="32645226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文件型態</a:t>
            </a:r>
            <a:r>
              <a:rPr lang="zh-TW" altLang="en-US" dirty="0" smtClean="0"/>
              <a:t>定義</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相較於結構化的關聯式資料庫，</a:t>
            </a:r>
            <a:r>
              <a:rPr lang="en-US" altLang="zh-TW" dirty="0" smtClean="0"/>
              <a:t>XML</a:t>
            </a:r>
            <a:r>
              <a:rPr lang="zh-TW" altLang="en-US" dirty="0" smtClean="0"/>
              <a:t>提供了一種半結構化的</a:t>
            </a:r>
            <a:r>
              <a:rPr lang="en-US" altLang="zh-TW" dirty="0" smtClean="0"/>
              <a:t>(semi-structured)</a:t>
            </a:r>
            <a:r>
              <a:rPr lang="zh-TW" altLang="en-US" dirty="0" smtClean="0"/>
              <a:t>表示資料的方式。</a:t>
            </a:r>
            <a:endParaRPr lang="en-US" altLang="zh-TW" dirty="0" smtClean="0"/>
          </a:p>
          <a:p>
            <a:pPr lvl="1"/>
            <a:r>
              <a:rPr lang="zh-TW" altLang="en-US" dirty="0" smtClean="0"/>
              <a:t>舉例來說，關聯式資料庫的每筆資料都必須具有固定個數的欄位，但是</a:t>
            </a:r>
            <a:r>
              <a:rPr lang="en-US" altLang="zh-TW" dirty="0" smtClean="0"/>
              <a:t>XML</a:t>
            </a:r>
            <a:r>
              <a:rPr lang="zh-TW" altLang="en-US" dirty="0" smtClean="0"/>
              <a:t>資料內某一個元素可以出現一次以上。</a:t>
            </a:r>
            <a:endParaRPr lang="en-US" altLang="zh-TW"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這些資料定義規格，可以利用</a:t>
            </a:r>
            <a:r>
              <a:rPr lang="en-US" altLang="zh-TW" dirty="0"/>
              <a:t>W3C</a:t>
            </a:r>
            <a:r>
              <a:rPr lang="zh-TW" altLang="en-US" dirty="0"/>
              <a:t>所頒訂的</a:t>
            </a:r>
            <a:r>
              <a:rPr lang="zh-TW" altLang="en-US" dirty="0">
                <a:solidFill>
                  <a:srgbClr val="C00000"/>
                </a:solidFill>
              </a:rPr>
              <a:t>文件型態定義</a:t>
            </a:r>
            <a:r>
              <a:rPr lang="en-US" altLang="zh-TW" dirty="0"/>
              <a:t>(Document </a:t>
            </a:r>
            <a:r>
              <a:rPr lang="en-US" altLang="zh-TW" dirty="0" smtClean="0"/>
              <a:t>Type</a:t>
            </a:r>
            <a:r>
              <a:rPr lang="zh-TW" altLang="en-US" dirty="0" smtClean="0"/>
              <a:t> </a:t>
            </a:r>
            <a:r>
              <a:rPr lang="en-US" altLang="zh-TW" dirty="0" smtClean="0"/>
              <a:t>Definition</a:t>
            </a:r>
            <a:r>
              <a:rPr lang="zh-TW" altLang="en-US" dirty="0"/>
              <a:t>；</a:t>
            </a:r>
            <a:r>
              <a:rPr lang="en-US" altLang="zh-TW" dirty="0"/>
              <a:t>DTD)</a:t>
            </a:r>
            <a:r>
              <a:rPr lang="zh-TW" altLang="en-US" dirty="0"/>
              <a:t>來描述。</a:t>
            </a:r>
          </a:p>
          <a:p>
            <a:endParaRPr lang="zh-TW" altLang="en-US" dirty="0"/>
          </a:p>
        </p:txBody>
      </p:sp>
    </p:spTree>
    <p:extLst>
      <p:ext uri="{BB962C8B-B14F-4D97-AF65-F5344CB8AC3E}">
        <p14:creationId xmlns:p14="http://schemas.microsoft.com/office/powerpoint/2010/main" val="6277612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tretch>
            <a:fillRect/>
          </a:stretch>
        </p:blipFill>
        <p:spPr bwMode="auto">
          <a:xfrm>
            <a:off x="2236734" y="3471850"/>
            <a:ext cx="5006325" cy="1554512"/>
          </a:xfrm>
          <a:prstGeom prst="rect">
            <a:avLst/>
          </a:prstGeom>
          <a:noFill/>
          <a:ln w="9525">
            <a:noFill/>
            <a:miter lim="800000"/>
            <a:headEnd/>
            <a:tailEnd/>
          </a:ln>
          <a:effectLst/>
        </p:spPr>
      </p:pic>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該定義可規範特定</a:t>
            </a:r>
            <a:r>
              <a:rPr lang="en-US" altLang="zh-TW" dirty="0"/>
              <a:t>XML</a:t>
            </a:r>
            <a:r>
              <a:rPr lang="zh-TW" altLang="en-US" dirty="0"/>
              <a:t>文件的格式，也就是將每一個元素可以包含哪些子元素或屬性、各元素出現的順序等，清楚地加以定義和規範。</a:t>
            </a:r>
          </a:p>
          <a:p>
            <a:endParaRPr lang="zh-TW" altLang="en-US" dirty="0"/>
          </a:p>
        </p:txBody>
      </p:sp>
      <p:sp>
        <p:nvSpPr>
          <p:cNvPr id="5" name="矩形 4"/>
          <p:cNvSpPr/>
          <p:nvPr/>
        </p:nvSpPr>
        <p:spPr>
          <a:xfrm>
            <a:off x="6687235" y="3220784"/>
            <a:ext cx="112729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DTD</a:t>
            </a:r>
            <a:r>
              <a:rPr lang="zh-TW" altLang="en-US" b="1" dirty="0" smtClean="0">
                <a:solidFill>
                  <a:schemeClr val="bg1"/>
                </a:solidFill>
                <a:latin typeface="微軟正黑體" pitchFamily="34" charset="-120"/>
                <a:ea typeface="微軟正黑體" pitchFamily="34" charset="-120"/>
              </a:rPr>
              <a:t>範例</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3821593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normAutofit fontScale="85000" lnSpcReduction="20000"/>
          </a:bodyPr>
          <a:lstStyle/>
          <a:p>
            <a:r>
              <a:rPr lang="zh-TW" altLang="en-US" dirty="0"/>
              <a:t>在</a:t>
            </a:r>
            <a:r>
              <a:rPr lang="en-US" altLang="zh-TW" dirty="0"/>
              <a:t>DTD</a:t>
            </a:r>
            <a:r>
              <a:rPr lang="zh-TW" altLang="en-US" dirty="0"/>
              <a:t>文件中，</a:t>
            </a:r>
            <a:r>
              <a:rPr lang="en-US" altLang="zh-TW" dirty="0"/>
              <a:t>ELEMENT</a:t>
            </a:r>
            <a:r>
              <a:rPr lang="zh-TW" altLang="en-US" dirty="0"/>
              <a:t>標籤之後定義的是元素的名稱，接著用小括號括起來的，是該元素的「內容模型」，也就是在對應的</a:t>
            </a:r>
            <a:r>
              <a:rPr lang="en-US" altLang="zh-TW" dirty="0"/>
              <a:t>XML</a:t>
            </a:r>
            <a:r>
              <a:rPr lang="zh-TW" altLang="en-US" dirty="0"/>
              <a:t>文件中可以出現的內容</a:t>
            </a:r>
            <a:r>
              <a:rPr lang="zh-TW" altLang="en-US" dirty="0" smtClean="0"/>
              <a:t>。</a:t>
            </a:r>
            <a:endParaRPr lang="en-US" altLang="zh-TW" dirty="0" smtClean="0"/>
          </a:p>
          <a:p>
            <a:r>
              <a:rPr lang="zh-TW" altLang="en-US" dirty="0" smtClean="0"/>
              <a:t>在</a:t>
            </a:r>
            <a:r>
              <a:rPr lang="en-US" altLang="zh-TW" dirty="0"/>
              <a:t>L4</a:t>
            </a:r>
            <a:r>
              <a:rPr lang="zh-TW" altLang="en-US" dirty="0"/>
              <a:t>行的定義，規定了</a:t>
            </a:r>
            <a:r>
              <a:rPr lang="en-US" altLang="zh-TW" dirty="0"/>
              <a:t>Book</a:t>
            </a:r>
            <a:r>
              <a:rPr lang="zh-TW" altLang="en-US" dirty="0"/>
              <a:t>這個元素可包含</a:t>
            </a:r>
            <a:r>
              <a:rPr lang="en-US" altLang="zh-TW" dirty="0"/>
              <a:t>Title</a:t>
            </a:r>
            <a:r>
              <a:rPr lang="zh-TW" altLang="en-US" dirty="0"/>
              <a:t>、</a:t>
            </a:r>
            <a:r>
              <a:rPr lang="en-US" altLang="zh-TW" dirty="0"/>
              <a:t>Authors</a:t>
            </a:r>
            <a:r>
              <a:rPr lang="zh-TW" altLang="en-US" dirty="0"/>
              <a:t>等四個子元素</a:t>
            </a:r>
            <a:r>
              <a:rPr lang="zh-TW" altLang="en-US" dirty="0" smtClean="0"/>
              <a:t>。</a:t>
            </a:r>
            <a:endParaRPr lang="en-US" altLang="zh-TW" dirty="0" smtClean="0"/>
          </a:p>
          <a:p>
            <a:r>
              <a:rPr lang="zh-TW" altLang="en-US" dirty="0" smtClean="0"/>
              <a:t>至於</a:t>
            </a:r>
            <a:r>
              <a:rPr lang="en-US" altLang="zh-TW" dirty="0"/>
              <a:t>L3</a:t>
            </a:r>
            <a:r>
              <a:rPr lang="zh-TW" altLang="en-US" dirty="0"/>
              <a:t>行的「</a:t>
            </a:r>
            <a:r>
              <a:rPr lang="en-US" altLang="zh-TW" dirty="0"/>
              <a:t>NMTOKEN</a:t>
            </a:r>
            <a:r>
              <a:rPr lang="zh-TW" altLang="en-US" dirty="0"/>
              <a:t>」則是規範屬性值內不能包含空白</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normAutofit fontScale="85000" lnSpcReduction="10000"/>
          </a:bodyPr>
          <a:lstStyle/>
          <a:p>
            <a:r>
              <a:rPr lang="zh-TW" altLang="en-US" dirty="0"/>
              <a:t>在</a:t>
            </a:r>
            <a:r>
              <a:rPr lang="en-US" altLang="zh-TW" dirty="0" smtClean="0"/>
              <a:t>L5</a:t>
            </a:r>
            <a:r>
              <a:rPr lang="zh-TW" altLang="en-US" dirty="0" smtClean="0"/>
              <a:t>行</a:t>
            </a:r>
            <a:r>
              <a:rPr lang="zh-TW" altLang="en-US" dirty="0"/>
              <a:t>中進一步註明</a:t>
            </a:r>
            <a:r>
              <a:rPr lang="en-US" altLang="zh-TW" dirty="0" smtClean="0"/>
              <a:t>Title</a:t>
            </a:r>
            <a:r>
              <a:rPr lang="zh-TW" altLang="en-US" dirty="0" smtClean="0"/>
              <a:t>元素</a:t>
            </a:r>
            <a:r>
              <a:rPr lang="zh-TW" altLang="en-US" dirty="0"/>
              <a:t>存放的資料為「</a:t>
            </a:r>
            <a:r>
              <a:rPr lang="en-US" altLang="zh-TW" dirty="0"/>
              <a:t>#PCDATA</a:t>
            </a:r>
            <a:r>
              <a:rPr lang="zh-TW" altLang="en-US" dirty="0"/>
              <a:t>」</a:t>
            </a:r>
            <a:r>
              <a:rPr lang="en-US" altLang="zh-TW" dirty="0"/>
              <a:t>(</a:t>
            </a:r>
            <a:r>
              <a:rPr lang="en-US" altLang="zh-TW" dirty="0" err="1"/>
              <a:t>Parsable</a:t>
            </a:r>
            <a:r>
              <a:rPr lang="en-US" altLang="zh-TW" dirty="0"/>
              <a:t> Character Data)</a:t>
            </a:r>
            <a:r>
              <a:rPr lang="zh-TW" altLang="en-US" dirty="0"/>
              <a:t>，該字串為預先定義的標記，代表可解析的文字資料</a:t>
            </a:r>
            <a:r>
              <a:rPr lang="zh-TW" altLang="en-US" dirty="0" smtClean="0"/>
              <a:t>。</a:t>
            </a:r>
            <a:endParaRPr lang="en-US" altLang="zh-TW" dirty="0" smtClean="0"/>
          </a:p>
          <a:p>
            <a:r>
              <a:rPr lang="en-US" altLang="zh-TW" dirty="0" smtClean="0"/>
              <a:t>ATTLIST</a:t>
            </a:r>
            <a:r>
              <a:rPr lang="zh-TW" altLang="en-US" dirty="0"/>
              <a:t>標籤則是用以宣告元素的屬性，包含了屬性名稱、屬性類別及預設行為的描述，若屬性不只一個時，可以用這三個部分為一個單位一直重複下去。</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normAutofit/>
          </a:bodyPr>
          <a:lstStyle/>
          <a:p>
            <a:r>
              <a:rPr lang="en-US" altLang="zh-TW" dirty="0" smtClean="0"/>
              <a:t>L9</a:t>
            </a:r>
            <a:r>
              <a:rPr lang="zh-TW" altLang="en-US" dirty="0" smtClean="0"/>
              <a:t>行定義了</a:t>
            </a:r>
            <a:r>
              <a:rPr lang="en-US" altLang="zh-TW" dirty="0" smtClean="0"/>
              <a:t>Date</a:t>
            </a:r>
            <a:r>
              <a:rPr lang="zh-TW" altLang="en-US" dirty="0" smtClean="0"/>
              <a:t>這個元素具有</a:t>
            </a:r>
            <a:r>
              <a:rPr lang="en-US" altLang="zh-TW" dirty="0" smtClean="0">
                <a:solidFill>
                  <a:srgbClr val="0070C0"/>
                </a:solidFill>
              </a:rPr>
              <a:t>year</a:t>
            </a:r>
            <a:r>
              <a:rPr lang="zh-TW" altLang="en-US" dirty="0" smtClean="0"/>
              <a:t>和</a:t>
            </a:r>
            <a:r>
              <a:rPr lang="en-US" altLang="zh-TW" dirty="0" smtClean="0">
                <a:solidFill>
                  <a:srgbClr val="0070C0"/>
                </a:solidFill>
              </a:rPr>
              <a:t>month</a:t>
            </a:r>
            <a:r>
              <a:rPr lang="zh-TW" altLang="en-US" dirty="0" smtClean="0"/>
              <a:t>這二個屬性。</a:t>
            </a:r>
            <a:endParaRPr lang="en-US" altLang="zh-TW" dirty="0" smtClean="0"/>
          </a:p>
          <a:p>
            <a:r>
              <a:rPr lang="en-US" altLang="zh-TW" dirty="0" smtClean="0"/>
              <a:t>year</a:t>
            </a:r>
            <a:r>
              <a:rPr lang="zh-TW" altLang="en-US" dirty="0" smtClean="0"/>
              <a:t>屬性的類別為</a:t>
            </a:r>
            <a:r>
              <a:rPr lang="en-US" altLang="zh-TW" dirty="0" smtClean="0"/>
              <a:t>#CDATA</a:t>
            </a:r>
            <a:r>
              <a:rPr lang="zh-TW" altLang="en-US" dirty="0" smtClean="0"/>
              <a:t>，表示該屬性值為一般文字；預設行為的描述為</a:t>
            </a:r>
            <a:r>
              <a:rPr lang="en-US" altLang="zh-TW" dirty="0" smtClean="0"/>
              <a:t>#REQUIRED </a:t>
            </a:r>
            <a:r>
              <a:rPr lang="zh-TW" altLang="en-US" dirty="0" smtClean="0"/>
              <a:t>，表示該屬性值一定要存在。</a:t>
            </a:r>
            <a:endParaRPr lang="en-US" altLang="zh-TW"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特別</a:t>
            </a:r>
            <a:r>
              <a:rPr lang="zh-TW" altLang="en-US" dirty="0" smtClean="0"/>
              <a:t>注意：</a:t>
            </a:r>
            <a:r>
              <a:rPr lang="en-US" altLang="zh-TW" dirty="0"/>
              <a:t>DTD</a:t>
            </a:r>
            <a:r>
              <a:rPr lang="zh-TW" altLang="en-US" dirty="0"/>
              <a:t>允許類似</a:t>
            </a:r>
            <a:r>
              <a:rPr lang="en-US" altLang="zh-TW" dirty="0"/>
              <a:t>regular expression</a:t>
            </a:r>
            <a:r>
              <a:rPr lang="zh-TW" altLang="en-US" dirty="0"/>
              <a:t>的符號，如</a:t>
            </a:r>
            <a:r>
              <a:rPr lang="en-US" altLang="zh-TW" dirty="0"/>
              <a:t>L2</a:t>
            </a:r>
            <a:r>
              <a:rPr lang="zh-TW" altLang="en-US" dirty="0"/>
              <a:t>行的星號</a:t>
            </a:r>
            <a:r>
              <a:rPr lang="en-US" altLang="zh-TW" dirty="0"/>
              <a:t>(</a:t>
            </a:r>
            <a:r>
              <a:rPr lang="zh-TW" altLang="en-US" dirty="0"/>
              <a:t>*</a:t>
            </a:r>
            <a:r>
              <a:rPr lang="en-US" altLang="zh-TW" dirty="0"/>
              <a:t>)</a:t>
            </a:r>
            <a:r>
              <a:rPr lang="zh-TW" altLang="en-US" dirty="0"/>
              <a:t>代表</a:t>
            </a:r>
            <a:r>
              <a:rPr lang="en-US" altLang="zh-TW" dirty="0"/>
              <a:t>Books</a:t>
            </a:r>
            <a:r>
              <a:rPr lang="zh-TW" altLang="en-US" dirty="0"/>
              <a:t>元素裡可包含多個</a:t>
            </a:r>
            <a:r>
              <a:rPr lang="en-US" altLang="zh-TW" dirty="0"/>
              <a:t>Book</a:t>
            </a:r>
            <a:r>
              <a:rPr lang="zh-TW" altLang="en-US" dirty="0"/>
              <a:t>子元素。</a:t>
            </a:r>
          </a:p>
          <a:p>
            <a:endParaRPr lang="zh-TW" altLang="en-US" dirty="0"/>
          </a:p>
        </p:txBody>
      </p:sp>
    </p:spTree>
    <p:extLst>
      <p:ext uri="{BB962C8B-B14F-4D97-AF65-F5344CB8AC3E}">
        <p14:creationId xmlns:p14="http://schemas.microsoft.com/office/powerpoint/2010/main" val="322402650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XPath</a:t>
            </a:r>
            <a:r>
              <a:rPr lang="zh-TW" altLang="en-US" dirty="0" smtClean="0"/>
              <a:t>標準</a:t>
            </a:r>
            <a:endParaRPr lang="zh-TW" altLang="en-US" dirty="0"/>
          </a:p>
        </p:txBody>
      </p:sp>
      <p:sp>
        <p:nvSpPr>
          <p:cNvPr id="2" name="內容版面配置區 1"/>
          <p:cNvSpPr>
            <a:spLocks noGrp="1"/>
          </p:cNvSpPr>
          <p:nvPr>
            <p:ph idx="1"/>
          </p:nvPr>
        </p:nvSpPr>
        <p:spPr/>
        <p:txBody>
          <a:bodyPr>
            <a:normAutofit fontScale="85000" lnSpcReduction="20000"/>
          </a:bodyPr>
          <a:lstStyle/>
          <a:p>
            <a:r>
              <a:rPr lang="en-US" altLang="zh-TW" dirty="0" smtClean="0"/>
              <a:t>XPath</a:t>
            </a:r>
            <a:r>
              <a:rPr lang="zh-TW" altLang="en-US" dirty="0" smtClean="0"/>
              <a:t>是節點位置語言，用來取出位於特定位置的</a:t>
            </a:r>
            <a:r>
              <a:rPr lang="en-US" altLang="zh-TW" dirty="0" smtClean="0"/>
              <a:t>XML</a:t>
            </a:r>
            <a:r>
              <a:rPr lang="zh-TW" altLang="en-US" dirty="0" smtClean="0"/>
              <a:t>元素。</a:t>
            </a:r>
            <a:endParaRPr lang="en-US" altLang="zh-TW" dirty="0" smtClean="0"/>
          </a:p>
          <a:p>
            <a:r>
              <a:rPr lang="zh-TW" altLang="en-US" dirty="0" smtClean="0"/>
              <a:t>參照圖</a:t>
            </a:r>
            <a:r>
              <a:rPr lang="en-US" altLang="zh-TW" dirty="0" smtClean="0"/>
              <a:t>13-19</a:t>
            </a:r>
            <a:r>
              <a:rPr lang="zh-TW" altLang="en-US" dirty="0" smtClean="0"/>
              <a:t>的樹狀結構，可以更清楚地瞭解</a:t>
            </a:r>
            <a:r>
              <a:rPr lang="en-US" altLang="zh-TW" dirty="0" smtClean="0"/>
              <a:t>XPath</a:t>
            </a:r>
            <a:r>
              <a:rPr lang="zh-TW" altLang="en-US" dirty="0" smtClean="0"/>
              <a:t>的寫法。</a:t>
            </a:r>
            <a:endParaRPr lang="en-US" altLang="zh-TW" dirty="0" smtClean="0"/>
          </a:p>
          <a:p>
            <a:r>
              <a:rPr lang="zh-TW" altLang="en-US" dirty="0" smtClean="0"/>
              <a:t>在</a:t>
            </a:r>
            <a:r>
              <a:rPr lang="en-US" altLang="zh-TW" dirty="0" smtClean="0"/>
              <a:t>XPath</a:t>
            </a:r>
            <a:r>
              <a:rPr lang="zh-TW" altLang="en-US" dirty="0" smtClean="0"/>
              <a:t>中，必須指定如何從一個節點走到下一個節點，最常見的是把從根元素到該節點的完整路徑寫出來，如「</a:t>
            </a:r>
            <a:r>
              <a:rPr lang="en-US" altLang="zh-TW" dirty="0" smtClean="0"/>
              <a:t>/Books/Book/Title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XPath</a:t>
            </a:r>
            <a:r>
              <a:rPr lang="zh-TW" altLang="en-US" smtClean="0"/>
              <a:t>標準</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該</a:t>
            </a:r>
            <a:r>
              <a:rPr lang="en-US" altLang="zh-TW" dirty="0" smtClean="0"/>
              <a:t>XPath</a:t>
            </a:r>
            <a:r>
              <a:rPr lang="zh-TW" altLang="en-US" dirty="0" smtClean="0"/>
              <a:t>敘述式，會回傳下列三個元素：</a:t>
            </a:r>
            <a:endParaRPr lang="en-US" altLang="zh-TW" dirty="0" smtClean="0"/>
          </a:p>
          <a:p>
            <a:endParaRPr lang="en-US" altLang="zh-TW" dirty="0" smtClean="0"/>
          </a:p>
          <a:p>
            <a:r>
              <a:rPr lang="zh-TW" altLang="en-US" dirty="0" smtClean="0"/>
              <a:t>有時不是很確定元素在樹裡的確切位置，則可以在節點間使用「</a:t>
            </a:r>
            <a:r>
              <a:rPr lang="en-US" altLang="zh-TW" dirty="0" smtClean="0"/>
              <a:t>//</a:t>
            </a:r>
            <a:r>
              <a:rPr lang="zh-TW" altLang="en-US" dirty="0" smtClean="0"/>
              <a:t>」符號。</a:t>
            </a:r>
            <a:endParaRPr lang="en-US" altLang="zh-TW" dirty="0" smtClean="0"/>
          </a:p>
          <a:p>
            <a:pPr lvl="1"/>
            <a:r>
              <a:rPr lang="zh-TW" altLang="en-US" dirty="0" smtClean="0"/>
              <a:t>在</a:t>
            </a:r>
            <a:r>
              <a:rPr lang="en-US" altLang="zh-TW" dirty="0" smtClean="0"/>
              <a:t>XPath</a:t>
            </a:r>
            <a:r>
              <a:rPr lang="zh-TW" altLang="en-US" dirty="0" smtClean="0"/>
              <a:t>的標準中，「</a:t>
            </a:r>
            <a:r>
              <a:rPr lang="en-US" altLang="zh-TW" dirty="0" smtClean="0"/>
              <a:t>/</a:t>
            </a:r>
            <a:r>
              <a:rPr lang="zh-TW" altLang="en-US" dirty="0" smtClean="0"/>
              <a:t>」代表元素間具有父子關係，而「</a:t>
            </a:r>
            <a:r>
              <a:rPr lang="en-US" altLang="zh-TW" dirty="0" smtClean="0"/>
              <a:t>//</a:t>
            </a:r>
            <a:r>
              <a:rPr lang="zh-TW" altLang="en-US" dirty="0" smtClean="0"/>
              <a:t>」則代表元素間具有祖孫關係。</a:t>
            </a:r>
            <a:endParaRPr lang="zh-TW" altLang="en-US" dirty="0"/>
          </a:p>
        </p:txBody>
      </p:sp>
      <p:pic>
        <p:nvPicPr>
          <p:cNvPr id="4" name="Picture 2"/>
          <p:cNvPicPr>
            <a:picLocks noChangeAspect="1" noChangeArrowheads="1"/>
          </p:cNvPicPr>
          <p:nvPr/>
        </p:nvPicPr>
        <p:blipFill rotWithShape="1">
          <a:blip r:embed="rId2" cstate="print"/>
          <a:srcRect l="1877" t="4829" r="13906" b="8242"/>
          <a:stretch/>
        </p:blipFill>
        <p:spPr bwMode="auto">
          <a:xfrm>
            <a:off x="1961710" y="2121700"/>
            <a:ext cx="6030670" cy="6075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6118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XPath</a:t>
            </a:r>
            <a:r>
              <a:rPr lang="zh-TW" altLang="en-US" dirty="0"/>
              <a:t>標準</a:t>
            </a:r>
          </a:p>
        </p:txBody>
      </p:sp>
      <p:sp>
        <p:nvSpPr>
          <p:cNvPr id="2" name="內容版面配置區 1"/>
          <p:cNvSpPr>
            <a:spLocks noGrp="1"/>
          </p:cNvSpPr>
          <p:nvPr>
            <p:ph idx="1"/>
          </p:nvPr>
        </p:nvSpPr>
        <p:spPr/>
        <p:txBody>
          <a:bodyPr>
            <a:normAutofit fontScale="92500" lnSpcReduction="10000"/>
          </a:bodyPr>
          <a:lstStyle/>
          <a:p>
            <a:r>
              <a:rPr lang="zh-TW" altLang="en-US" dirty="0" smtClean="0"/>
              <a:t>假設不確定</a:t>
            </a:r>
            <a:r>
              <a:rPr lang="en-US" altLang="zh-TW" dirty="0" smtClean="0"/>
              <a:t>Title</a:t>
            </a:r>
            <a:r>
              <a:rPr lang="zh-TW" altLang="en-US" dirty="0" smtClean="0"/>
              <a:t>元素的完整路徑，可以下「</a:t>
            </a:r>
            <a:r>
              <a:rPr lang="en-US" altLang="zh-TW" dirty="0" smtClean="0"/>
              <a:t>//Title</a:t>
            </a:r>
            <a:r>
              <a:rPr lang="zh-TW" altLang="en-US" dirty="0" smtClean="0"/>
              <a:t>」或「</a:t>
            </a:r>
            <a:r>
              <a:rPr lang="en-US" altLang="zh-TW" dirty="0" smtClean="0"/>
              <a:t>/Books//Title</a:t>
            </a:r>
            <a:r>
              <a:rPr lang="zh-TW" altLang="en-US" dirty="0" smtClean="0"/>
              <a:t>」，其回傳的元素會跟上式「</a:t>
            </a:r>
            <a:r>
              <a:rPr lang="en-US" altLang="zh-TW" dirty="0" smtClean="0"/>
              <a:t>/Books/Book/Title</a:t>
            </a:r>
            <a:r>
              <a:rPr lang="zh-TW" altLang="en-US" dirty="0" smtClean="0"/>
              <a:t>」相同。</a:t>
            </a:r>
            <a:endParaRPr lang="en-US" altLang="zh-TW" dirty="0" smtClean="0"/>
          </a:p>
          <a:p>
            <a:r>
              <a:rPr lang="zh-TW" altLang="en-US" dirty="0" smtClean="0"/>
              <a:t>可以利用萬用字元，取出不限定名稱的所有元素，如「</a:t>
            </a:r>
            <a:r>
              <a:rPr lang="en-US" altLang="zh-TW" dirty="0" smtClean="0"/>
              <a:t>/Books/Book/*</a:t>
            </a:r>
            <a:r>
              <a:rPr lang="zh-TW" altLang="en-US" dirty="0" smtClean="0"/>
              <a:t>」。</a:t>
            </a:r>
            <a:endParaRPr lang="en-US" altLang="zh-TW" dirty="0" smtClean="0"/>
          </a:p>
          <a:p>
            <a:r>
              <a:rPr lang="zh-TW" altLang="en-US" dirty="0" smtClean="0"/>
              <a:t>也可針對某個節點的內容加以限制。</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3" name="內容版面配置區 2"/>
          <p:cNvSpPr>
            <a:spLocks noGrp="1"/>
          </p:cNvSpPr>
          <p:nvPr>
            <p:ph idx="1"/>
          </p:nvPr>
        </p:nvSpPr>
        <p:spPr/>
        <p:txBody>
          <a:bodyPr>
            <a:normAutofit lnSpcReduction="10000"/>
          </a:bodyPr>
          <a:lstStyle/>
          <a:p>
            <a:r>
              <a:rPr lang="zh-TW" altLang="en-US" dirty="0"/>
              <a:t>若做完第一個扣款動作之後，系統因為停電或其他原因突然故障，而沒有繼續執行第</a:t>
            </a:r>
            <a:r>
              <a:rPr lang="en-US" altLang="zh-TW" dirty="0"/>
              <a:t>2</a:t>
            </a:r>
            <a:r>
              <a:rPr lang="zh-TW" altLang="en-US" dirty="0"/>
              <a:t>個動作，等到系統恢復正常執行後，若不對這兩個帳戶給予特別的處理，則使用者一定會加以抗議</a:t>
            </a:r>
            <a:r>
              <a:rPr lang="zh-TW" altLang="en-US" dirty="0" smtClean="0"/>
              <a:t>，因為</a:t>
            </a:r>
            <a:r>
              <a:rPr lang="zh-TW" altLang="en-US" dirty="0"/>
              <a:t>他的總錢數變少了， 也就是資料庫的「一致性」不再存在</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288741488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XPath</a:t>
            </a:r>
            <a:r>
              <a:rPr lang="zh-TW" altLang="en-US" dirty="0"/>
              <a:t>標準</a:t>
            </a:r>
          </a:p>
        </p:txBody>
      </p:sp>
      <p:sp>
        <p:nvSpPr>
          <p:cNvPr id="3" name="內容版面配置區 2"/>
          <p:cNvSpPr>
            <a:spLocks noGrp="1"/>
          </p:cNvSpPr>
          <p:nvPr>
            <p:ph idx="1"/>
          </p:nvPr>
        </p:nvSpPr>
        <p:spPr>
          <a:xfrm>
            <a:off x="457200" y="1660399"/>
            <a:ext cx="8345270" cy="2934224"/>
          </a:xfrm>
        </p:spPr>
        <p:txBody>
          <a:bodyPr/>
          <a:lstStyle/>
          <a:p>
            <a:pPr algn="l"/>
            <a:r>
              <a:rPr lang="zh-TW" altLang="en-US" dirty="0" smtClean="0"/>
              <a:t>「</a:t>
            </a:r>
            <a:r>
              <a:rPr lang="en-US" altLang="zh-TW" dirty="0" smtClean="0"/>
              <a:t>/</a:t>
            </a:r>
            <a:r>
              <a:rPr lang="en-US" altLang="zh-TW" dirty="0"/>
              <a:t>Books/Book[//Author</a:t>
            </a:r>
            <a:r>
              <a:rPr lang="en-US" altLang="zh-TW" dirty="0" smtClean="0"/>
              <a:t>=“</a:t>
            </a:r>
            <a:r>
              <a:rPr lang="zh-TW" altLang="en-US" dirty="0" smtClean="0"/>
              <a:t>趙坤茂”</a:t>
            </a:r>
            <a:r>
              <a:rPr lang="en-US" altLang="zh-TW" dirty="0"/>
              <a:t>]/</a:t>
            </a:r>
            <a:r>
              <a:rPr lang="en-US" altLang="zh-TW" dirty="0" smtClean="0"/>
              <a:t>Title</a:t>
            </a:r>
            <a:r>
              <a:rPr lang="zh-TW" altLang="en-US" dirty="0" smtClean="0"/>
              <a:t>」</a:t>
            </a:r>
            <a:r>
              <a:rPr lang="en-US" altLang="zh-TW" dirty="0" smtClean="0"/>
              <a:t/>
            </a:r>
            <a:br>
              <a:rPr lang="en-US" altLang="zh-TW" dirty="0" smtClean="0"/>
            </a:br>
            <a:r>
              <a:rPr lang="zh-TW" altLang="en-US" dirty="0" smtClean="0"/>
              <a:t>會</a:t>
            </a:r>
            <a:r>
              <a:rPr lang="zh-TW" altLang="en-US" dirty="0"/>
              <a:t>回傳所有「趙坤茂」寫的書本的標題</a:t>
            </a:r>
            <a:r>
              <a:rPr lang="zh-TW" altLang="en-US" dirty="0" smtClean="0"/>
              <a:t>。</a:t>
            </a:r>
            <a:endParaRPr lang="en-US" altLang="zh-TW" dirty="0" smtClean="0"/>
          </a:p>
          <a:p>
            <a:pPr algn="l"/>
            <a:r>
              <a:rPr lang="en-US" altLang="zh-TW" dirty="0" smtClean="0"/>
              <a:t>XPath</a:t>
            </a:r>
            <a:r>
              <a:rPr lang="zh-TW" altLang="en-US" dirty="0"/>
              <a:t>標準裡也提供許多函數以便使用者下達複雜的限制式，譬如表示</a:t>
            </a:r>
            <a:r>
              <a:rPr lang="zh-TW" altLang="en-US" dirty="0" smtClean="0"/>
              <a:t>式</a:t>
            </a:r>
            <a:r>
              <a:rPr lang="en-US" altLang="zh-TW" dirty="0" smtClean="0"/>
              <a:t>//*[</a:t>
            </a:r>
            <a:r>
              <a:rPr lang="en-US" altLang="zh-TW" dirty="0"/>
              <a:t>count(Book)=3</a:t>
            </a:r>
            <a:r>
              <a:rPr lang="en-US" altLang="zh-TW"/>
              <a:t>] </a:t>
            </a:r>
            <a:r>
              <a:rPr lang="zh-TW" altLang="en-US" smtClean="0"/>
              <a:t>，</a:t>
            </a:r>
            <a:r>
              <a:rPr lang="zh-TW" altLang="en-US" dirty="0"/>
              <a:t>則會指出擁有三個「</a:t>
            </a:r>
            <a:r>
              <a:rPr lang="en-US" altLang="zh-TW" dirty="0"/>
              <a:t>Book</a:t>
            </a:r>
            <a:r>
              <a:rPr lang="zh-TW" altLang="en-US" dirty="0"/>
              <a:t>」子元素的所有元素</a:t>
            </a:r>
            <a:r>
              <a:rPr lang="zh-TW" altLang="en-US" dirty="0" smtClean="0"/>
              <a:t>。</a:t>
            </a:r>
            <a:endParaRPr lang="zh-TW" altLang="en-US" dirty="0"/>
          </a:p>
        </p:txBody>
      </p:sp>
    </p:spTree>
    <p:extLst>
      <p:ext uri="{BB962C8B-B14F-4D97-AF65-F5344CB8AC3E}">
        <p14:creationId xmlns:p14="http://schemas.microsoft.com/office/powerpoint/2010/main" val="3393695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3" name="內容版面配置區 2"/>
          <p:cNvSpPr>
            <a:spLocks noGrp="1"/>
          </p:cNvSpPr>
          <p:nvPr>
            <p:ph idx="1"/>
          </p:nvPr>
        </p:nvSpPr>
        <p:spPr/>
        <p:txBody>
          <a:bodyPr/>
          <a:lstStyle/>
          <a:p>
            <a:r>
              <a:rPr lang="zh-TW" altLang="en-US" dirty="0"/>
              <a:t>一般資料庫系統的作法會復原</a:t>
            </a:r>
            <a:r>
              <a:rPr lang="en-US" altLang="zh-TW" dirty="0"/>
              <a:t>(recover)</a:t>
            </a:r>
            <a:r>
              <a:rPr lang="zh-TW" altLang="en-US" dirty="0"/>
              <a:t>第</a:t>
            </a:r>
            <a:r>
              <a:rPr lang="en-US" altLang="zh-TW" dirty="0"/>
              <a:t>1</a:t>
            </a:r>
            <a:r>
              <a:rPr lang="zh-TW" altLang="en-US" dirty="0"/>
              <a:t>個動作的結果，也就是把</a:t>
            </a:r>
            <a:r>
              <a:rPr lang="en-US" altLang="zh-TW" dirty="0"/>
              <a:t>1</a:t>
            </a:r>
            <a:r>
              <a:rPr lang="zh-TW" altLang="en-US" dirty="0"/>
              <a:t>萬元再還給</a:t>
            </a:r>
            <a:r>
              <a:rPr lang="en-US" altLang="zh-TW" dirty="0"/>
              <a:t>A</a:t>
            </a:r>
            <a:r>
              <a:rPr lang="zh-TW" altLang="en-US" dirty="0"/>
              <a:t>銀行的帳戶。</a:t>
            </a:r>
          </a:p>
          <a:p>
            <a:endParaRPr lang="zh-TW" altLang="en-US" dirty="0"/>
          </a:p>
        </p:txBody>
      </p:sp>
    </p:spTree>
    <p:extLst>
      <p:ext uri="{BB962C8B-B14F-4D97-AF65-F5344CB8AC3E}">
        <p14:creationId xmlns:p14="http://schemas.microsoft.com/office/powerpoint/2010/main" val="66226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併行存取資料的</a:t>
            </a:r>
            <a:r>
              <a:rPr lang="zh-TW" altLang="en-US" dirty="0" smtClean="0"/>
              <a:t>錯誤</a:t>
            </a:r>
            <a:endParaRPr lang="zh-TW" altLang="en-US" dirty="0"/>
          </a:p>
        </p:txBody>
      </p:sp>
      <p:sp>
        <p:nvSpPr>
          <p:cNvPr id="2" name="內容版面配置區 1"/>
          <p:cNvSpPr>
            <a:spLocks noGrp="1"/>
          </p:cNvSpPr>
          <p:nvPr>
            <p:ph idx="1"/>
          </p:nvPr>
        </p:nvSpPr>
        <p:spPr>
          <a:xfrm>
            <a:off x="457200" y="1491854"/>
            <a:ext cx="8229600" cy="3172629"/>
          </a:xfrm>
        </p:spPr>
        <p:txBody>
          <a:bodyPr>
            <a:normAutofit fontScale="92500" lnSpcReduction="20000"/>
          </a:bodyPr>
          <a:lstStyle/>
          <a:p>
            <a:r>
              <a:rPr lang="zh-TW" altLang="en-US" dirty="0" smtClean="0"/>
              <a:t>大型資料庫通常會有很多使用者同時存取，如同航空公司的訂位系統，一般可透過很多個旅行社進行交易。</a:t>
            </a:r>
            <a:endParaRPr lang="en-US" altLang="zh-TW" dirty="0" smtClean="0"/>
          </a:p>
          <a:p>
            <a:pPr lvl="1"/>
            <a:r>
              <a:rPr lang="zh-TW" altLang="en-US" dirty="0" smtClean="0"/>
              <a:t>假設甲先生從台北的旅行社，要求在</a:t>
            </a:r>
            <a:r>
              <a:rPr lang="en-US" altLang="zh-TW" dirty="0" smtClean="0"/>
              <a:t>1</a:t>
            </a:r>
            <a:r>
              <a:rPr lang="zh-TW" altLang="en-US" dirty="0" smtClean="0"/>
              <a:t>月</a:t>
            </a:r>
            <a:r>
              <a:rPr lang="en-US" altLang="zh-TW" dirty="0" smtClean="0"/>
              <a:t>1</a:t>
            </a:r>
            <a:r>
              <a:rPr lang="zh-TW" altLang="en-US" dirty="0" smtClean="0"/>
              <a:t>日台北到舊金山的航次訂位；而乙小姐透過高雄的旅行社，要求在同一航班上訂位。</a:t>
            </a:r>
          </a:p>
          <a:p>
            <a:pPr lvl="1"/>
            <a:r>
              <a:rPr lang="zh-TW" altLang="en-US" dirty="0" smtClean="0"/>
              <a:t>如果兩人訂位時，第</a:t>
            </a:r>
            <a:r>
              <a:rPr lang="en-US" altLang="zh-TW" dirty="0" smtClean="0"/>
              <a:t>10</a:t>
            </a:r>
            <a:r>
              <a:rPr lang="zh-TW" altLang="en-US" dirty="0" smtClean="0"/>
              <a:t>排座位</a:t>
            </a:r>
            <a:r>
              <a:rPr lang="en-US" altLang="zh-TW" dirty="0" smtClean="0"/>
              <a:t>A</a:t>
            </a:r>
            <a:r>
              <a:rPr lang="zh-TW" altLang="en-US" dirty="0" smtClean="0"/>
              <a:t>是空位，若是不加以控管，則可能兩人會正好都訂到該位置。</a:t>
            </a:r>
            <a:endParaRPr lang="en-US" altLang="zh-TW"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併行存取資料的錯誤</a:t>
            </a:r>
          </a:p>
        </p:txBody>
      </p:sp>
      <p:sp>
        <p:nvSpPr>
          <p:cNvPr id="3" name="內容版面配置區 2"/>
          <p:cNvSpPr>
            <a:spLocks noGrp="1"/>
          </p:cNvSpPr>
          <p:nvPr>
            <p:ph idx="1"/>
          </p:nvPr>
        </p:nvSpPr>
        <p:spPr/>
        <p:txBody>
          <a:bodyPr/>
          <a:lstStyle/>
          <a:p>
            <a:r>
              <a:rPr lang="zh-TW" altLang="en-US" dirty="0"/>
              <a:t>一般資料庫系統的作法，是利用鎖定</a:t>
            </a:r>
            <a:r>
              <a:rPr lang="en-US" altLang="zh-TW" dirty="0"/>
              <a:t>(lock)</a:t>
            </a:r>
            <a:r>
              <a:rPr lang="zh-TW" altLang="en-US" dirty="0"/>
              <a:t>的機制，允許大家可以同時讀取資料，但是碰到寫入的動作時，同一時間則允許只有一個人進行。</a:t>
            </a:r>
          </a:p>
          <a:p>
            <a:endParaRPr lang="zh-TW" altLang="en-US" dirty="0"/>
          </a:p>
        </p:txBody>
      </p:sp>
    </p:spTree>
    <p:extLst>
      <p:ext uri="{BB962C8B-B14F-4D97-AF65-F5344CB8AC3E}">
        <p14:creationId xmlns:p14="http://schemas.microsoft.com/office/powerpoint/2010/main" val="1936796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安全控管的</a:t>
            </a:r>
            <a:r>
              <a:rPr lang="zh-TW" altLang="en-US" dirty="0" smtClean="0"/>
              <a:t>困難</a:t>
            </a:r>
            <a:endParaRPr lang="zh-TW" altLang="en-US" dirty="0"/>
          </a:p>
        </p:txBody>
      </p:sp>
      <p:sp>
        <p:nvSpPr>
          <p:cNvPr id="2" name="內容版面配置區 1"/>
          <p:cNvSpPr>
            <a:spLocks noGrp="1"/>
          </p:cNvSpPr>
          <p:nvPr>
            <p:ph idx="1"/>
          </p:nvPr>
        </p:nvSpPr>
        <p:spPr/>
        <p:txBody>
          <a:bodyPr>
            <a:normAutofit fontScale="85000" lnSpcReduction="10000"/>
          </a:bodyPr>
          <a:lstStyle/>
          <a:p>
            <a:r>
              <a:rPr lang="zh-TW" altLang="en-US" dirty="0" smtClean="0"/>
              <a:t>資料庫系統裡常常整合來自不同單位的資料，譬如學校的系統可能整合人事薪資資料，以及學生的成績資料。</a:t>
            </a:r>
            <a:endParaRPr lang="en-US" altLang="zh-TW" dirty="0" smtClean="0"/>
          </a:p>
          <a:p>
            <a:r>
              <a:rPr lang="zh-TW" altLang="en-US" dirty="0" smtClean="0"/>
              <a:t>在目前資訊安全很重要的時代，會希望限定各個單位的人，只看到其負責的部分，譬如限定人事室的職員只看到人事資料，會計室只看到薪資資料，教務處只看到成績資料。</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資料管理已是各個企業和機構最重要的課題之一。</a:t>
            </a:r>
            <a:endParaRPr lang="en-US" altLang="zh-TW" dirty="0" smtClean="0"/>
          </a:p>
          <a:p>
            <a:pPr lvl="1"/>
            <a:r>
              <a:rPr lang="zh-TW" altLang="en-US" dirty="0" smtClean="0"/>
              <a:t>銀行必須記錄每個客戶的存款金額及提款紀錄。</a:t>
            </a:r>
            <a:endParaRPr lang="en-US" altLang="zh-TW" dirty="0" smtClean="0"/>
          </a:p>
          <a:p>
            <a:pPr lvl="1"/>
            <a:r>
              <a:rPr lang="zh-TW" altLang="en-US" dirty="0" smtClean="0"/>
              <a:t>航空公司必須管理每架班機的飛行時刻表與乘客訂位紀錄。</a:t>
            </a:r>
            <a:endParaRPr lang="en-US" altLang="zh-TW" dirty="0" smtClean="0"/>
          </a:p>
          <a:p>
            <a:pPr lvl="1"/>
            <a:r>
              <a:rPr lang="zh-TW" altLang="en-US" dirty="0" smtClean="0"/>
              <a:t>學校必須記錄學生的學籍資料和選課成績等。</a:t>
            </a:r>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安全控管的困難</a:t>
            </a:r>
          </a:p>
        </p:txBody>
      </p:sp>
      <p:sp>
        <p:nvSpPr>
          <p:cNvPr id="3" name="內容版面配置區 2"/>
          <p:cNvSpPr>
            <a:spLocks noGrp="1"/>
          </p:cNvSpPr>
          <p:nvPr>
            <p:ph idx="1"/>
          </p:nvPr>
        </p:nvSpPr>
        <p:spPr/>
        <p:txBody>
          <a:bodyPr/>
          <a:lstStyle/>
          <a:p>
            <a:r>
              <a:rPr lang="zh-TW" altLang="en-US" dirty="0"/>
              <a:t>這方面的控管若是都利用程式碼來限制，既困難又不容易修改</a:t>
            </a:r>
            <a:r>
              <a:rPr lang="zh-TW" altLang="en-US" dirty="0" smtClean="0"/>
              <a:t>。</a:t>
            </a:r>
            <a:endParaRPr lang="en-US" altLang="zh-TW" dirty="0" smtClean="0"/>
          </a:p>
          <a:p>
            <a:r>
              <a:rPr lang="zh-TW" altLang="en-US" dirty="0" smtClean="0"/>
              <a:t>但是</a:t>
            </a:r>
            <a:r>
              <a:rPr lang="zh-TW" altLang="en-US" dirty="0"/>
              <a:t>在目前的資料庫系統，都可直接指定每個使用者或每個群組所能看到的資料，在使用權限的設定和修改方面都相當方便</a:t>
            </a:r>
            <a:r>
              <a:rPr lang="zh-TW" altLang="en-US" dirty="0" smtClean="0"/>
              <a:t>。</a:t>
            </a:r>
            <a:endParaRPr lang="zh-TW" altLang="en-US" dirty="0"/>
          </a:p>
        </p:txBody>
      </p:sp>
    </p:spTree>
    <p:extLst>
      <p:ext uri="{BB962C8B-B14F-4D97-AF65-F5344CB8AC3E}">
        <p14:creationId xmlns:p14="http://schemas.microsoft.com/office/powerpoint/2010/main" val="253694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13-1 </a:t>
            </a:r>
            <a:r>
              <a:rPr lang="zh-TW" altLang="en-US" dirty="0"/>
              <a:t>資料庫管理系統簡介</a:t>
            </a:r>
          </a:p>
        </p:txBody>
      </p:sp>
      <p:sp>
        <p:nvSpPr>
          <p:cNvPr id="2" name="內容版面配置區 1"/>
          <p:cNvSpPr>
            <a:spLocks noGrp="1"/>
          </p:cNvSpPr>
          <p:nvPr>
            <p:ph idx="1"/>
          </p:nvPr>
        </p:nvSpPr>
        <p:spPr/>
        <p:txBody>
          <a:bodyPr/>
          <a:lstStyle/>
          <a:p>
            <a:r>
              <a:rPr lang="zh-TW" altLang="en-US" dirty="0" smtClean="0"/>
              <a:t>一般資料庫管理系統的架構，其中包含幾個成分：</a:t>
            </a:r>
            <a:endParaRPr lang="zh-TW" altLang="en-US" dirty="0"/>
          </a:p>
        </p:txBody>
      </p:sp>
      <p:graphicFrame>
        <p:nvGraphicFramePr>
          <p:cNvPr id="3" name="資料庫圖表 2"/>
          <p:cNvGraphicFramePr/>
          <p:nvPr>
            <p:extLst>
              <p:ext uri="{D42A27DB-BD31-4B8C-83A1-F6EECF244321}">
                <p14:modId xmlns:p14="http://schemas.microsoft.com/office/powerpoint/2010/main" val="3671192975"/>
              </p:ext>
            </p:extLst>
          </p:nvPr>
        </p:nvGraphicFramePr>
        <p:xfrm>
          <a:off x="1483889" y="2751770"/>
          <a:ext cx="6508491" cy="1430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13-1 </a:t>
            </a:r>
            <a:r>
              <a:rPr lang="zh-TW" altLang="en-US" dirty="0"/>
              <a:t>資料庫管理系統簡介</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626645"/>
            <a:ext cx="4364542" cy="332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左箭號 3"/>
          <p:cNvSpPr/>
          <p:nvPr/>
        </p:nvSpPr>
        <p:spPr>
          <a:xfrm rot="20736544">
            <a:off x="6370201" y="1449425"/>
            <a:ext cx="2524274" cy="794802"/>
          </a:xfrm>
          <a:prstGeom prst="leftArrow">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sz="2000" b="1" dirty="0" smtClean="0">
                <a:solidFill>
                  <a:schemeClr val="bg1"/>
                </a:solidFill>
                <a:latin typeface="微軟正黑體" pitchFamily="34" charset="-120"/>
                <a:ea typeface="微軟正黑體" pitchFamily="34" charset="-120"/>
              </a:rPr>
              <a:t>資料庫系統架構</a:t>
            </a:r>
            <a:endParaRPr lang="zh-TW" altLang="en-US" sz="2000"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查詢處理</a:t>
            </a:r>
            <a:r>
              <a:rPr lang="zh-TW" altLang="en-US" dirty="0" smtClean="0"/>
              <a:t>模組</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所謂的「查詢語言」， 可看作是使用者和資料庫系統之間的溝通橋樑，其中又可細分為：</a:t>
            </a:r>
            <a:endParaRPr lang="en-US" altLang="zh-TW" dirty="0" smtClean="0"/>
          </a:p>
        </p:txBody>
      </p:sp>
      <p:graphicFrame>
        <p:nvGraphicFramePr>
          <p:cNvPr id="7" name="資料庫圖表 6"/>
          <p:cNvGraphicFramePr/>
          <p:nvPr>
            <p:extLst>
              <p:ext uri="{D42A27DB-BD31-4B8C-83A1-F6EECF244321}">
                <p14:modId xmlns:p14="http://schemas.microsoft.com/office/powerpoint/2010/main" val="3887975565"/>
              </p:ext>
            </p:extLst>
          </p:nvPr>
        </p:nvGraphicFramePr>
        <p:xfrm>
          <a:off x="1061610" y="2706765"/>
          <a:ext cx="7335815" cy="1417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查詢處理</a:t>
            </a:r>
            <a:r>
              <a:rPr lang="zh-TW" altLang="en-US" dirty="0" smtClean="0"/>
              <a:t>模組</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目前通用的查詢語言為</a:t>
            </a:r>
            <a:r>
              <a:rPr lang="en-US" altLang="zh-TW" dirty="0" smtClean="0">
                <a:solidFill>
                  <a:srgbClr val="C00000"/>
                </a:solidFill>
              </a:rPr>
              <a:t>SQL </a:t>
            </a:r>
            <a:r>
              <a:rPr lang="en-US" altLang="zh-TW" dirty="0" smtClean="0"/>
              <a:t>(</a:t>
            </a:r>
            <a:r>
              <a:rPr lang="en-US" altLang="zh-TW" dirty="0"/>
              <a:t>Structured Query Language</a:t>
            </a:r>
            <a:r>
              <a:rPr lang="en-US" altLang="zh-TW" dirty="0" smtClean="0"/>
              <a:t>)</a:t>
            </a:r>
            <a:r>
              <a:rPr lang="zh-TW" altLang="en-US" dirty="0" smtClean="0"/>
              <a:t> 。</a:t>
            </a:r>
            <a:endParaRPr lang="en-US" altLang="zh-TW" dirty="0" smtClean="0"/>
          </a:p>
          <a:p>
            <a:r>
              <a:rPr lang="zh-TW" altLang="en-US" dirty="0" smtClean="0"/>
              <a:t>查詢</a:t>
            </a:r>
            <a:r>
              <a:rPr lang="zh-TW" altLang="en-US" dirty="0"/>
              <a:t>處理</a:t>
            </a:r>
            <a:r>
              <a:rPr lang="zh-TW" altLang="en-US" dirty="0" smtClean="0"/>
              <a:t>模組</a:t>
            </a:r>
            <a:r>
              <a:rPr lang="en-US" altLang="zh-TW" dirty="0"/>
              <a:t>(query processor)</a:t>
            </a:r>
            <a:r>
              <a:rPr lang="zh-TW" altLang="en-US" dirty="0" smtClean="0"/>
              <a:t>的</a:t>
            </a:r>
            <a:r>
              <a:rPr lang="zh-TW" altLang="en-US" dirty="0"/>
              <a:t>功用，主要是接受使用者下達的查詢句，利用「編譯器」將其解析之後，透過「查詢執行引擎」選擇最有效率的執行方式，再交給「儲存處理模組」將資料取出</a:t>
            </a:r>
            <a:r>
              <a:rPr lang="zh-TW" altLang="en-US" dirty="0" smtClean="0"/>
              <a:t>。</a:t>
            </a:r>
            <a:endParaRPr lang="zh-TW" altLang="en-US" dirty="0"/>
          </a:p>
        </p:txBody>
      </p:sp>
    </p:spTree>
    <p:extLst>
      <p:ext uri="{BB962C8B-B14F-4D97-AF65-F5344CB8AC3E}">
        <p14:creationId xmlns:p14="http://schemas.microsoft.com/office/powerpoint/2010/main" val="1046587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儲存處理</a:t>
            </a:r>
            <a:r>
              <a:rPr lang="zh-TW" altLang="en-US" dirty="0" smtClean="0"/>
              <a:t>模組</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由於資料庫的資料是以檔案的方式存放在硬碟中，</a:t>
            </a:r>
            <a:r>
              <a:rPr lang="zh-TW" altLang="en-US" dirty="0"/>
              <a:t>所以儲存處理模組</a:t>
            </a:r>
            <a:r>
              <a:rPr lang="en-US" altLang="zh-TW" dirty="0"/>
              <a:t>(storage manager)</a:t>
            </a:r>
            <a:r>
              <a:rPr lang="zh-TW" altLang="en-US" dirty="0" smtClean="0"/>
              <a:t>會先呼叫「檔案管理模組」，找出資料存放的檔案。</a:t>
            </a:r>
            <a:endParaRPr lang="en-US" altLang="zh-TW" dirty="0" smtClean="0"/>
          </a:p>
          <a:p>
            <a:r>
              <a:rPr lang="zh-TW" altLang="en-US" dirty="0" smtClean="0"/>
              <a:t>同時，在執行的過程中「安全控管模組」會檢查使用者的權限，避免惡意的資料破壞；而「異動處理模組」會確定整個資料庫內容的一致性和正確性。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儲存處理</a:t>
            </a:r>
            <a:r>
              <a:rPr lang="zh-TW" altLang="en-US" dirty="0" smtClean="0"/>
              <a:t>模組</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圖</a:t>
            </a:r>
            <a:r>
              <a:rPr lang="en-US" altLang="zh-TW" dirty="0" smtClean="0"/>
              <a:t>13-1</a:t>
            </a:r>
            <a:r>
              <a:rPr lang="zh-TW" altLang="en-US" dirty="0" smtClean="0"/>
              <a:t>除了</a:t>
            </a:r>
            <a:r>
              <a:rPr lang="zh-TW" altLang="en-US" dirty="0"/>
              <a:t>標示出一般的使用者外，還特別標示出</a:t>
            </a:r>
            <a:r>
              <a:rPr lang="zh-TW" altLang="en-US" dirty="0">
                <a:solidFill>
                  <a:srgbClr val="C00000"/>
                </a:solidFill>
              </a:rPr>
              <a:t>資料庫管理者</a:t>
            </a:r>
            <a:r>
              <a:rPr lang="en-US" altLang="zh-TW" dirty="0"/>
              <a:t>(</a:t>
            </a:r>
            <a:r>
              <a:rPr lang="en-US" altLang="zh-TW" dirty="0" err="1"/>
              <a:t>DataBase</a:t>
            </a:r>
            <a:r>
              <a:rPr lang="en-US" altLang="zh-TW" dirty="0"/>
              <a:t> Administrator</a:t>
            </a:r>
            <a:r>
              <a:rPr lang="zh-TW" altLang="en-US" dirty="0"/>
              <a:t>；</a:t>
            </a:r>
            <a:r>
              <a:rPr lang="en-US" altLang="zh-TW" dirty="0"/>
              <a:t>DBA)</a:t>
            </a:r>
            <a:r>
              <a:rPr lang="zh-TW" altLang="en-US" dirty="0" smtClean="0"/>
              <a:t>。</a:t>
            </a:r>
            <a:endParaRPr lang="en-US" altLang="zh-TW" dirty="0" smtClean="0"/>
          </a:p>
          <a:p>
            <a:r>
              <a:rPr lang="zh-TW" altLang="en-US" dirty="0" smtClean="0"/>
              <a:t>一般</a:t>
            </a:r>
            <a:r>
              <a:rPr lang="zh-TW" altLang="en-US" dirty="0"/>
              <a:t>使用者是下達</a:t>
            </a:r>
            <a:r>
              <a:rPr lang="en-US" altLang="zh-TW" dirty="0"/>
              <a:t>DML</a:t>
            </a:r>
            <a:r>
              <a:rPr lang="zh-TW" altLang="en-US" dirty="0"/>
              <a:t>查詢句，以便對資料做查詢等處理；而資料庫管理者，則是下達</a:t>
            </a:r>
            <a:r>
              <a:rPr lang="en-US" altLang="zh-TW" dirty="0"/>
              <a:t>DDL</a:t>
            </a:r>
            <a:r>
              <a:rPr lang="zh-TW" altLang="en-US" dirty="0"/>
              <a:t>敘述句，來定義資料庫內建立的資料型態和關係</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3395397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儲存處理模組</a:t>
            </a:r>
          </a:p>
        </p:txBody>
      </p:sp>
      <p:sp>
        <p:nvSpPr>
          <p:cNvPr id="3" name="內容版面配置區 2"/>
          <p:cNvSpPr>
            <a:spLocks noGrp="1"/>
          </p:cNvSpPr>
          <p:nvPr>
            <p:ph idx="1"/>
          </p:nvPr>
        </p:nvSpPr>
        <p:spPr/>
        <p:txBody>
          <a:bodyPr/>
          <a:lstStyle/>
          <a:p>
            <a:r>
              <a:rPr lang="zh-TW" altLang="en-US" dirty="0" smtClean="0"/>
              <a:t>需要資料庫</a:t>
            </a:r>
            <a:r>
              <a:rPr lang="zh-TW" altLang="en-US" dirty="0"/>
              <a:t>管理</a:t>
            </a:r>
            <a:r>
              <a:rPr lang="zh-TW" altLang="en-US" dirty="0" smtClean="0"/>
              <a:t>者的原因，</a:t>
            </a:r>
            <a:r>
              <a:rPr lang="zh-TW" altLang="en-US" dirty="0"/>
              <a:t>是因為資料庫系統相當龐大，所以需要具有專門技術且瞭解整個系統的人來負責管理。</a:t>
            </a:r>
          </a:p>
          <a:p>
            <a:endParaRPr lang="zh-TW" altLang="en-US" dirty="0"/>
          </a:p>
        </p:txBody>
      </p:sp>
    </p:spTree>
    <p:extLst>
      <p:ext uri="{BB962C8B-B14F-4D97-AF65-F5344CB8AC3E}">
        <p14:creationId xmlns:p14="http://schemas.microsoft.com/office/powerpoint/2010/main" val="616456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smtClean="0"/>
              <a:t>儲存處理模組</a:t>
            </a:r>
            <a:endParaRPr lang="zh-TW" altLang="en-US" dirty="0"/>
          </a:p>
        </p:txBody>
      </p:sp>
      <p:sp>
        <p:nvSpPr>
          <p:cNvPr id="2" name="內容版面配置區 1"/>
          <p:cNvSpPr>
            <a:spLocks noGrp="1"/>
          </p:cNvSpPr>
          <p:nvPr>
            <p:ph idx="1"/>
          </p:nvPr>
        </p:nvSpPr>
        <p:spPr/>
        <p:txBody>
          <a:bodyPr>
            <a:normAutofit fontScale="85000" lnSpcReduction="20000"/>
          </a:bodyPr>
          <a:lstStyle/>
          <a:p>
            <a:r>
              <a:rPr lang="zh-TW" altLang="en-US" smtClean="0"/>
              <a:t>資料庫管理者的職責至少包含了下列幾項：</a:t>
            </a:r>
          </a:p>
          <a:p>
            <a:pPr lvl="1"/>
            <a:r>
              <a:rPr lang="zh-TW" altLang="en-US" smtClean="0"/>
              <a:t>決定哪些資料包含在資料庫內，且設定資料彼此之間的關聯。</a:t>
            </a:r>
            <a:endParaRPr lang="en-US" altLang="zh-TW" smtClean="0"/>
          </a:p>
          <a:p>
            <a:pPr lvl="1"/>
            <a:r>
              <a:rPr lang="zh-TW" altLang="en-US" smtClean="0"/>
              <a:t>設計資料存放在硬碟裡面的架構。</a:t>
            </a:r>
            <a:endParaRPr lang="en-US" altLang="zh-TW" smtClean="0"/>
          </a:p>
          <a:p>
            <a:pPr lvl="1"/>
            <a:r>
              <a:rPr lang="zh-TW" altLang="en-US" smtClean="0"/>
              <a:t>建立使用者帳號。</a:t>
            </a:r>
          </a:p>
          <a:p>
            <a:pPr lvl="1"/>
            <a:r>
              <a:rPr lang="zh-TW" altLang="en-US" smtClean="0"/>
              <a:t>執行安全的控管。</a:t>
            </a:r>
            <a:endParaRPr lang="en-US" altLang="zh-TW" smtClean="0"/>
          </a:p>
          <a:p>
            <a:pPr lvl="1"/>
            <a:r>
              <a:rPr lang="zh-TW" altLang="en-US" smtClean="0"/>
              <a:t>週期性的資料維護，譬如：將資料備份、確定硬碟空間是否足夠、監控系統的效能並做適當的調整。</a:t>
            </a:r>
            <a:endParaRPr lang="zh-TW" altLang="en-US" dirty="0"/>
          </a:p>
        </p:txBody>
      </p:sp>
    </p:spTree>
    <p:extLst>
      <p:ext uri="{BB962C8B-B14F-4D97-AF65-F5344CB8AC3E}">
        <p14:creationId xmlns:p14="http://schemas.microsoft.com/office/powerpoint/2010/main" val="2970902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80948" y="1671649"/>
            <a:ext cx="5921522" cy="2250251"/>
          </a:xfrm>
        </p:spPr>
        <p:txBody>
          <a:bodyPr>
            <a:noAutofit/>
          </a:bodyPr>
          <a:lstStyle/>
          <a:p>
            <a:pPr algn="just" hangingPunct="0">
              <a:lnSpc>
                <a:spcPct val="120000"/>
              </a:lnSpc>
            </a:pPr>
            <a:r>
              <a:rPr lang="en-US" altLang="zh-TW" sz="2000" b="1" dirty="0" smtClean="0"/>
              <a:t>1965</a:t>
            </a:r>
            <a:r>
              <a:rPr lang="zh-TW" altLang="en-US" sz="2000" b="1" dirty="0" smtClean="0"/>
              <a:t>年</a:t>
            </a:r>
            <a:r>
              <a:rPr lang="en-US" altLang="zh-TW" sz="2000" b="1" dirty="0" err="1"/>
              <a:t>Codd</a:t>
            </a:r>
            <a:r>
              <a:rPr lang="zh-TW" altLang="en-US" sz="2000" b="1" dirty="0" smtClean="0"/>
              <a:t>在</a:t>
            </a:r>
            <a:r>
              <a:rPr lang="zh-TW" altLang="en-US" sz="2000" b="1" dirty="0"/>
              <a:t>密西根大學取得博士學位</a:t>
            </a:r>
            <a:r>
              <a:rPr lang="zh-TW" altLang="en-US" sz="2000" b="1" dirty="0" smtClean="0"/>
              <a:t>。</a:t>
            </a:r>
            <a:endParaRPr lang="en-US" altLang="zh-TW" sz="2000" b="1" dirty="0" smtClean="0"/>
          </a:p>
          <a:p>
            <a:pPr algn="just" hangingPunct="0">
              <a:lnSpc>
                <a:spcPct val="120000"/>
              </a:lnSpc>
            </a:pPr>
            <a:r>
              <a:rPr lang="zh-TW" altLang="en-US" sz="2000" b="1" dirty="0" smtClean="0"/>
              <a:t>畢業</a:t>
            </a:r>
            <a:r>
              <a:rPr lang="zh-TW" altLang="en-US" sz="2000" b="1" dirty="0"/>
              <a:t>後</a:t>
            </a:r>
            <a:r>
              <a:rPr lang="en-US" altLang="zh-TW" sz="2000" b="1" dirty="0" err="1"/>
              <a:t>Codd</a:t>
            </a:r>
            <a:r>
              <a:rPr lang="zh-TW" altLang="en-US" sz="2000" b="1" dirty="0"/>
              <a:t>加入</a:t>
            </a:r>
            <a:r>
              <a:rPr lang="en-US" altLang="zh-TW" sz="2000" b="1" dirty="0"/>
              <a:t>IBM</a:t>
            </a:r>
            <a:r>
              <a:rPr lang="zh-TW" altLang="en-US" sz="2000" b="1" dirty="0"/>
              <a:t>在矽谷的實驗室，他發現當時的資料庫管理系統，大量</a:t>
            </a:r>
            <a:r>
              <a:rPr lang="zh-TW" altLang="en-US" sz="2000" b="1" dirty="0" smtClean="0"/>
              <a:t>仰賴指標</a:t>
            </a:r>
            <a:r>
              <a:rPr lang="zh-TW" altLang="en-US" sz="2000" b="1" dirty="0"/>
              <a:t>將資料串接起來，毫無理論和章法，所以他就基於數學邏輯的理論基礎</a:t>
            </a:r>
            <a:r>
              <a:rPr lang="zh-TW" altLang="en-US" sz="2000" b="1" dirty="0" smtClean="0"/>
              <a:t>，於</a:t>
            </a:r>
            <a:r>
              <a:rPr lang="en-US" altLang="zh-TW" sz="2000" b="1" dirty="0"/>
              <a:t>1970</a:t>
            </a:r>
            <a:r>
              <a:rPr lang="zh-TW" altLang="en-US" sz="2000" b="1" dirty="0"/>
              <a:t>年創造了關聯式模式</a:t>
            </a:r>
            <a:r>
              <a:rPr lang="zh-TW" altLang="en-US" sz="2000" b="1" dirty="0" smtClean="0"/>
              <a:t>。</a:t>
            </a:r>
            <a:endParaRPr lang="zh-TW" altLang="en-US" sz="2000" b="1"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22"/>
          <a:stretch/>
        </p:blipFill>
        <p:spPr bwMode="auto">
          <a:xfrm>
            <a:off x="601143" y="1541529"/>
            <a:ext cx="2009775" cy="264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1182863">
            <a:off x="403566" y="1476576"/>
            <a:ext cx="144725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dirty="0">
                <a:solidFill>
                  <a:schemeClr val="bg1"/>
                </a:solidFill>
              </a:rPr>
              <a:t>Edgar F. </a:t>
            </a:r>
            <a:r>
              <a:rPr lang="en-US" altLang="zh-TW" dirty="0" err="1">
                <a:solidFill>
                  <a:schemeClr val="bg1"/>
                </a:solidFill>
              </a:rPr>
              <a:t>Codd</a:t>
            </a:r>
            <a:endParaRPr lang="zh-TW"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13-1 </a:t>
            </a:r>
            <a:r>
              <a:rPr lang="zh-TW" altLang="en-US" dirty="0"/>
              <a:t>資料庫管理系統簡介</a:t>
            </a:r>
          </a:p>
        </p:txBody>
      </p:sp>
      <p:sp>
        <p:nvSpPr>
          <p:cNvPr id="3" name="內容版面配置區 2"/>
          <p:cNvSpPr>
            <a:spLocks noGrp="1"/>
          </p:cNvSpPr>
          <p:nvPr>
            <p:ph idx="1"/>
          </p:nvPr>
        </p:nvSpPr>
        <p:spPr/>
        <p:txBody>
          <a:bodyPr/>
          <a:lstStyle/>
          <a:p>
            <a:r>
              <a:rPr lang="zh-TW" altLang="en-US" dirty="0"/>
              <a:t>由於資料量龐大，透過電話傳真等人工書面處理，不僅耗時費力，更容易發生人為疏失。所以，將資料數位化並輔以電腦處理，已經是時勢所趨。</a:t>
            </a:r>
          </a:p>
          <a:p>
            <a:endParaRPr lang="zh-TW" altLang="en-US" dirty="0"/>
          </a:p>
        </p:txBody>
      </p:sp>
    </p:spTree>
    <p:extLst>
      <p:ext uri="{BB962C8B-B14F-4D97-AF65-F5344CB8AC3E}">
        <p14:creationId xmlns:p14="http://schemas.microsoft.com/office/powerpoint/2010/main" val="346419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80948" y="1671649"/>
            <a:ext cx="5921522" cy="2250251"/>
          </a:xfrm>
        </p:spPr>
        <p:txBody>
          <a:bodyPr>
            <a:noAutofit/>
          </a:bodyPr>
          <a:lstStyle/>
          <a:p>
            <a:pPr algn="just" hangingPunct="0">
              <a:lnSpc>
                <a:spcPct val="120000"/>
              </a:lnSpc>
            </a:pPr>
            <a:r>
              <a:rPr lang="zh-TW" altLang="en-US" sz="2000" b="1" dirty="0"/>
              <a:t>但是，由於當時</a:t>
            </a:r>
            <a:r>
              <a:rPr lang="en-US" altLang="zh-TW" sz="2000" b="1" dirty="0"/>
              <a:t>IBM</a:t>
            </a:r>
            <a:r>
              <a:rPr lang="zh-TW" altLang="en-US" sz="2000" b="1" dirty="0"/>
              <a:t>內部絕大部分還是支持傳統的資料模式，直到數年後公司才開始重視</a:t>
            </a:r>
            <a:r>
              <a:rPr lang="en-US" altLang="zh-TW" sz="2000" b="1" dirty="0" err="1"/>
              <a:t>Codd</a:t>
            </a:r>
            <a:r>
              <a:rPr lang="zh-TW" altLang="en-US" sz="2000" b="1" dirty="0"/>
              <a:t>的想法，而於</a:t>
            </a:r>
            <a:r>
              <a:rPr lang="en-US" altLang="zh-TW" sz="2000" b="1" dirty="0"/>
              <a:t>1981</a:t>
            </a:r>
            <a:r>
              <a:rPr lang="zh-TW" altLang="en-US" sz="2000" b="1" dirty="0"/>
              <a:t>年設計出相關的查詢語言</a:t>
            </a:r>
            <a:r>
              <a:rPr lang="en-US" altLang="zh-TW" sz="2000" b="1" dirty="0"/>
              <a:t>SQL</a:t>
            </a:r>
            <a:r>
              <a:rPr lang="zh-TW" altLang="en-US" sz="2000" b="1" dirty="0"/>
              <a:t>，並於</a:t>
            </a:r>
            <a:r>
              <a:rPr lang="en-US" altLang="zh-TW" sz="2000" b="1" dirty="0"/>
              <a:t>1983</a:t>
            </a:r>
            <a:r>
              <a:rPr lang="zh-TW" altLang="en-US" sz="2000" b="1" dirty="0"/>
              <a:t>年實作出關聯式資料庫系統</a:t>
            </a:r>
            <a:r>
              <a:rPr lang="en-US" altLang="zh-TW" sz="2000" b="1" dirty="0"/>
              <a:t>DB2</a:t>
            </a:r>
            <a:r>
              <a:rPr lang="zh-TW" altLang="en-US" sz="2000" b="1" dirty="0" smtClean="0"/>
              <a:t>。</a:t>
            </a:r>
            <a:endParaRPr lang="en-US" altLang="zh-TW" sz="2000" b="1" dirty="0" smtClean="0"/>
          </a:p>
          <a:p>
            <a:pPr algn="just" hangingPunct="0">
              <a:lnSpc>
                <a:spcPct val="120000"/>
              </a:lnSpc>
            </a:pPr>
            <a:r>
              <a:rPr lang="zh-TW" altLang="en-US" sz="2000" b="1" dirty="0" smtClean="0"/>
              <a:t>至於</a:t>
            </a:r>
            <a:r>
              <a:rPr lang="en-US" altLang="zh-TW" sz="2000" b="1" dirty="0"/>
              <a:t>Larry Ellison</a:t>
            </a:r>
            <a:r>
              <a:rPr lang="zh-TW" altLang="en-US" sz="2000" b="1" dirty="0"/>
              <a:t>創辦的</a:t>
            </a:r>
            <a:r>
              <a:rPr lang="en-US" altLang="zh-TW" sz="2000" b="1" dirty="0"/>
              <a:t>Oracle</a:t>
            </a:r>
            <a:r>
              <a:rPr lang="zh-TW" altLang="en-US" sz="2000" b="1" dirty="0"/>
              <a:t>公司，則是依據關聯式模式建造出第一個商業用的資料庫軟體系統，而成為一個相當成功且賺錢的公司。</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22"/>
          <a:stretch/>
        </p:blipFill>
        <p:spPr bwMode="auto">
          <a:xfrm>
            <a:off x="601143" y="1541529"/>
            <a:ext cx="2009775" cy="264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1182863">
            <a:off x="403566" y="1476576"/>
            <a:ext cx="144725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dirty="0">
                <a:solidFill>
                  <a:schemeClr val="bg1"/>
                </a:solidFill>
              </a:rPr>
              <a:t>Edgar F. </a:t>
            </a:r>
            <a:r>
              <a:rPr lang="en-US" altLang="zh-TW" dirty="0" err="1">
                <a:solidFill>
                  <a:schemeClr val="bg1"/>
                </a:solidFill>
              </a:rPr>
              <a:t>Codd</a:t>
            </a:r>
            <a:endParaRPr lang="zh-TW" altLang="en-US" dirty="0">
              <a:solidFill>
                <a:schemeClr val="bg1"/>
              </a:solidFill>
            </a:endParaRPr>
          </a:p>
        </p:txBody>
      </p:sp>
    </p:spTree>
    <p:extLst>
      <p:ext uri="{BB962C8B-B14F-4D97-AF65-F5344CB8AC3E}">
        <p14:creationId xmlns:p14="http://schemas.microsoft.com/office/powerpoint/2010/main" val="2514612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13-2 </a:t>
            </a:r>
            <a:r>
              <a:rPr lang="zh-TW" altLang="en-US" dirty="0" smtClean="0"/>
              <a:t>關聯式資料模式和查詢語言</a:t>
            </a:r>
            <a:endParaRPr lang="zh-TW" altLang="en-US" dirty="0"/>
          </a:p>
        </p:txBody>
      </p:sp>
      <p:sp>
        <p:nvSpPr>
          <p:cNvPr id="4" name="內容版面配置區 3"/>
          <p:cNvSpPr>
            <a:spLocks noGrp="1"/>
          </p:cNvSpPr>
          <p:nvPr>
            <p:ph idx="1"/>
          </p:nvPr>
        </p:nvSpPr>
        <p:spPr/>
        <p:txBody>
          <a:bodyPr>
            <a:normAutofit fontScale="92500" lnSpcReduction="10000"/>
          </a:bodyPr>
          <a:lstStyle/>
          <a:p>
            <a:r>
              <a:rPr lang="zh-TW" altLang="en-US" dirty="0" smtClean="0"/>
              <a:t>為了將真實世界的資料以資料庫軟體表示，需要適當的資料表示工具，稱作</a:t>
            </a:r>
            <a:r>
              <a:rPr lang="zh-TW" altLang="en-US" dirty="0" smtClean="0">
                <a:solidFill>
                  <a:srgbClr val="C00000"/>
                </a:solidFill>
              </a:rPr>
              <a:t>資料模式</a:t>
            </a:r>
            <a:r>
              <a:rPr lang="en-US" altLang="zh-TW" dirty="0" smtClean="0"/>
              <a:t>(data model)</a:t>
            </a:r>
            <a:r>
              <a:rPr lang="zh-TW" altLang="en-US" dirty="0" smtClean="0"/>
              <a:t>。</a:t>
            </a:r>
            <a:endParaRPr lang="en-US" altLang="zh-TW" dirty="0" smtClean="0"/>
          </a:p>
          <a:p>
            <a:r>
              <a:rPr lang="zh-TW" altLang="en-US" dirty="0" smtClean="0"/>
              <a:t>最早被提出來的為</a:t>
            </a:r>
            <a:r>
              <a:rPr lang="zh-TW" altLang="en-US" dirty="0" smtClean="0">
                <a:solidFill>
                  <a:srgbClr val="C00000"/>
                </a:solidFill>
              </a:rPr>
              <a:t>網路模式</a:t>
            </a:r>
            <a:r>
              <a:rPr lang="en-US" altLang="zh-TW" dirty="0" smtClean="0"/>
              <a:t>(network data model)</a:t>
            </a:r>
            <a:r>
              <a:rPr lang="zh-TW" altLang="en-US" dirty="0" smtClean="0"/>
              <a:t>和</a:t>
            </a:r>
            <a:r>
              <a:rPr lang="zh-TW" altLang="en-US" dirty="0" smtClean="0">
                <a:solidFill>
                  <a:srgbClr val="C00000"/>
                </a:solidFill>
              </a:rPr>
              <a:t>階層模式</a:t>
            </a:r>
            <a:r>
              <a:rPr lang="en-US" altLang="zh-TW" dirty="0" smtClean="0"/>
              <a:t>(hierarchical data model)</a:t>
            </a:r>
            <a:r>
              <a:rPr lang="zh-TW" altLang="en-US" dirty="0" smtClean="0"/>
              <a:t>，但是最具影響力的卻是</a:t>
            </a:r>
            <a:r>
              <a:rPr lang="en-US" altLang="zh-TW" dirty="0" smtClean="0"/>
              <a:t>1970</a:t>
            </a:r>
            <a:r>
              <a:rPr lang="zh-TW" altLang="en-US" dirty="0" smtClean="0"/>
              <a:t>年由</a:t>
            </a:r>
            <a:r>
              <a:rPr lang="en-US" altLang="zh-TW" dirty="0" err="1" smtClean="0"/>
              <a:t>Codd</a:t>
            </a:r>
            <a:r>
              <a:rPr lang="zh-TW" altLang="en-US" dirty="0" smtClean="0"/>
              <a:t>提出的</a:t>
            </a:r>
            <a:r>
              <a:rPr lang="zh-TW" altLang="en-US" dirty="0" smtClean="0">
                <a:solidFill>
                  <a:srgbClr val="C00000"/>
                </a:solidFill>
              </a:rPr>
              <a:t>關聯式模式</a:t>
            </a:r>
            <a:r>
              <a:rPr lang="en-US" altLang="zh-TW" dirty="0" smtClean="0"/>
              <a:t>(relational data model)</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關聯式資料庫</a:t>
            </a:r>
            <a:r>
              <a:rPr lang="zh-TW" altLang="en-US" dirty="0" smtClean="0"/>
              <a:t>主要由</a:t>
            </a:r>
            <a:r>
              <a:rPr lang="zh-TW" altLang="en-US" dirty="0"/>
              <a:t>很多關聯</a:t>
            </a:r>
            <a:r>
              <a:rPr lang="en-US" altLang="zh-TW" dirty="0"/>
              <a:t>(relation</a:t>
            </a:r>
            <a:r>
              <a:rPr lang="en-US" altLang="zh-TW" dirty="0" smtClean="0"/>
              <a:t>)</a:t>
            </a:r>
            <a:r>
              <a:rPr lang="zh-TW" altLang="en-US" dirty="0" smtClean="0"/>
              <a:t>組成</a:t>
            </a:r>
            <a:r>
              <a:rPr lang="zh-TW" altLang="en-US" dirty="0" smtClean="0"/>
              <a:t>。</a:t>
            </a:r>
            <a:endParaRPr lang="en-US" altLang="zh-TW" dirty="0" smtClean="0"/>
          </a:p>
          <a:p>
            <a:r>
              <a:rPr lang="zh-TW" altLang="en-US" dirty="0" smtClean="0"/>
              <a:t>一個</a:t>
            </a:r>
            <a:r>
              <a:rPr lang="zh-TW" altLang="en-US" dirty="0"/>
              <a:t>關聯就如同一個表格，由「列」和「欄」所構成，在本章</a:t>
            </a:r>
            <a:r>
              <a:rPr lang="zh-TW" altLang="en-US" dirty="0" smtClean="0"/>
              <a:t>中會</a:t>
            </a:r>
            <a:r>
              <a:rPr lang="zh-TW" altLang="en-US" dirty="0"/>
              <a:t>將「關聯」和「表格」這兩個用詞視為相同</a:t>
            </a:r>
            <a:r>
              <a:rPr lang="zh-TW" altLang="en-US" dirty="0" smtClean="0"/>
              <a:t>。</a:t>
            </a:r>
            <a:endParaRPr lang="en-US" altLang="zh-TW" dirty="0" smtClean="0"/>
          </a:p>
        </p:txBody>
      </p:sp>
    </p:spTree>
    <p:extLst>
      <p:ext uri="{BB962C8B-B14F-4D97-AF65-F5344CB8AC3E}">
        <p14:creationId xmlns:p14="http://schemas.microsoft.com/office/powerpoint/2010/main" val="3902202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13-2 </a:t>
            </a:r>
            <a:r>
              <a:rPr lang="zh-TW" altLang="en-US" smtClean="0"/>
              <a:t>關聯式資料模式和查詢語言</a:t>
            </a:r>
            <a:endParaRPr lang="zh-TW" altLang="en-US" dirty="0"/>
          </a:p>
        </p:txBody>
      </p:sp>
      <p:sp>
        <p:nvSpPr>
          <p:cNvPr id="4" name="內容版面配置區 3"/>
          <p:cNvSpPr>
            <a:spLocks noGrp="1"/>
          </p:cNvSpPr>
          <p:nvPr>
            <p:ph idx="1"/>
          </p:nvPr>
        </p:nvSpPr>
        <p:spPr/>
        <p:txBody>
          <a:bodyPr/>
          <a:lstStyle/>
          <a:p>
            <a:r>
              <a:rPr lang="zh-TW" altLang="en-US" smtClean="0"/>
              <a:t>一個學生</a:t>
            </a:r>
            <a:r>
              <a:rPr lang="en-US" altLang="zh-TW" smtClean="0"/>
              <a:t>(student)</a:t>
            </a:r>
            <a:r>
              <a:rPr lang="zh-TW" altLang="en-US" smtClean="0"/>
              <a:t>關聯如表所示，其中第一列代表了這個關聯所要表示的資料特性，稱作屬性</a:t>
            </a:r>
            <a:r>
              <a:rPr lang="en-US" altLang="zh-TW" smtClean="0"/>
              <a:t>(attribute)</a:t>
            </a:r>
            <a:r>
              <a:rPr lang="zh-TW" altLang="en-US" smtClean="0"/>
              <a:t>，而每一個屬性各自對應到一欄。</a:t>
            </a:r>
            <a:endParaRPr lang="zh-TW" altLang="en-US" dirty="0"/>
          </a:p>
        </p:txBody>
      </p:sp>
      <p:pic>
        <p:nvPicPr>
          <p:cNvPr id="7" name="Picture 2"/>
          <p:cNvPicPr>
            <a:picLocks noChangeAspect="1" noChangeArrowheads="1"/>
          </p:cNvPicPr>
          <p:nvPr/>
        </p:nvPicPr>
        <p:blipFill rotWithShape="1">
          <a:blip r:embed="rId2" cstate="print"/>
          <a:srcRect b="72185"/>
          <a:stretch/>
        </p:blipFill>
        <p:spPr bwMode="auto">
          <a:xfrm>
            <a:off x="1736685" y="3381841"/>
            <a:ext cx="5050477" cy="803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在此關聯中，記錄每個學生的系別、年級、學號、姓名、地址、監護人、排名等屬性。</a:t>
            </a:r>
            <a:endParaRPr lang="en-US" altLang="zh-TW" dirty="0"/>
          </a:p>
          <a:p>
            <a:r>
              <a:rPr lang="zh-TW" altLang="en-US" dirty="0"/>
              <a:t>其餘的每一列則代表了這個關聯集合裡的某一筆資料，稱作資料列</a:t>
            </a:r>
            <a:r>
              <a:rPr lang="en-US" altLang="zh-TW" dirty="0"/>
              <a:t>(tuple)</a:t>
            </a:r>
            <a:r>
              <a:rPr lang="zh-TW" altLang="en-US" dirty="0"/>
              <a:t>，在每一列的前面加註編號以方便日後的說明。</a:t>
            </a:r>
          </a:p>
          <a:p>
            <a:endParaRPr lang="zh-TW" altLang="en-US" dirty="0"/>
          </a:p>
        </p:txBody>
      </p:sp>
    </p:spTree>
    <p:extLst>
      <p:ext uri="{BB962C8B-B14F-4D97-AF65-F5344CB8AC3E}">
        <p14:creationId xmlns:p14="http://schemas.microsoft.com/office/powerpoint/2010/main" val="2149066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a:xfrm>
            <a:off x="457200" y="2301719"/>
            <a:ext cx="8229600" cy="2292903"/>
          </a:xfrm>
        </p:spPr>
        <p:txBody>
          <a:bodyPr>
            <a:normAutofit fontScale="85000" lnSpcReduction="10000"/>
          </a:bodyPr>
          <a:lstStyle/>
          <a:p>
            <a:r>
              <a:rPr lang="zh-TW" altLang="en-US" dirty="0" smtClean="0"/>
              <a:t>舉例來說，編號</a:t>
            </a:r>
            <a:r>
              <a:rPr lang="en-US" altLang="zh-TW" dirty="0" smtClean="0"/>
              <a:t>1</a:t>
            </a:r>
            <a:r>
              <a:rPr lang="zh-TW" altLang="en-US" dirty="0" smtClean="0"/>
              <a:t>的那一列，表示了某個特定學生，其系別為「資工系」、年級為「</a:t>
            </a:r>
            <a:r>
              <a:rPr lang="en-US" altLang="zh-TW" dirty="0" smtClean="0"/>
              <a:t>4</a:t>
            </a:r>
            <a:r>
              <a:rPr lang="zh-TW" altLang="en-US" dirty="0" smtClean="0"/>
              <a:t>」、學號為「</a:t>
            </a:r>
            <a:r>
              <a:rPr lang="en-US" altLang="zh-TW" dirty="0" smtClean="0"/>
              <a:t>B9901</a:t>
            </a:r>
            <a:r>
              <a:rPr lang="zh-TW" altLang="en-US" dirty="0" smtClean="0"/>
              <a:t>」、姓名為「王雅蕙」、地址為「台北市」、監護人為「王爸爸」、排名為「</a:t>
            </a:r>
            <a:r>
              <a:rPr lang="en-US" altLang="zh-TW" dirty="0" smtClean="0"/>
              <a:t>1</a:t>
            </a:r>
            <a:r>
              <a:rPr lang="zh-TW" altLang="en-US" dirty="0" smtClean="0"/>
              <a:t>」等等；至於編號</a:t>
            </a:r>
            <a:r>
              <a:rPr lang="en-US" altLang="zh-TW" dirty="0" smtClean="0"/>
              <a:t>2</a:t>
            </a:r>
            <a:r>
              <a:rPr lang="zh-TW" altLang="en-US" dirty="0" smtClean="0"/>
              <a:t>的那一列，則表示了另一個姓名為「劉維新」的學生的相關資料。</a:t>
            </a:r>
            <a:endParaRPr lang="zh-TW" altLang="en-US" dirty="0"/>
          </a:p>
        </p:txBody>
      </p:sp>
      <p:pic>
        <p:nvPicPr>
          <p:cNvPr id="4" name="Picture 2"/>
          <p:cNvPicPr>
            <a:picLocks noChangeAspect="1" noChangeArrowheads="1"/>
          </p:cNvPicPr>
          <p:nvPr/>
        </p:nvPicPr>
        <p:blipFill rotWithShape="1">
          <a:blip r:embed="rId2" cstate="print"/>
          <a:srcRect b="72607"/>
          <a:stretch/>
        </p:blipFill>
        <p:spPr bwMode="auto">
          <a:xfrm>
            <a:off x="2176817" y="1311610"/>
            <a:ext cx="5050477" cy="7908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6" name="矩形 5"/>
          <p:cNvSpPr/>
          <p:nvPr/>
        </p:nvSpPr>
        <p:spPr>
          <a:xfrm>
            <a:off x="161510" y="1536635"/>
            <a:ext cx="212590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學生</a:t>
            </a:r>
            <a:r>
              <a:rPr lang="en-US" altLang="zh-TW" b="1" dirty="0">
                <a:latin typeface="微軟正黑體" panose="020B0604030504040204" pitchFamily="34" charset="-120"/>
                <a:ea typeface="微軟正黑體" panose="020B0604030504040204" pitchFamily="34" charset="-120"/>
              </a:rPr>
              <a:t>(student)</a:t>
            </a:r>
            <a:r>
              <a:rPr lang="zh-TW" altLang="en-US" b="1" dirty="0">
                <a:latin typeface="微軟正黑體" panose="020B0604030504040204" pitchFamily="34" charset="-120"/>
                <a:ea typeface="微軟正黑體" panose="020B0604030504040204" pitchFamily="34" charset="-120"/>
              </a:rPr>
              <a:t>關聯</a:t>
            </a:r>
          </a:p>
        </p:txBody>
      </p:sp>
      <p:pic>
        <p:nvPicPr>
          <p:cNvPr id="7" name="Picture 2"/>
          <p:cNvPicPr>
            <a:picLocks noChangeAspect="1" noChangeArrowheads="1"/>
          </p:cNvPicPr>
          <p:nvPr/>
        </p:nvPicPr>
        <p:blipFill>
          <a:blip r:embed="rId2" cstate="print"/>
          <a:srcRect/>
          <a:stretch>
            <a:fillRect/>
          </a:stretch>
        </p:blipFill>
        <p:spPr bwMode="auto">
          <a:xfrm>
            <a:off x="2681790" y="1475622"/>
            <a:ext cx="5445605" cy="31129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fontScale="92500" lnSpcReduction="20000"/>
          </a:bodyPr>
          <a:lstStyle/>
          <a:p>
            <a:r>
              <a:rPr lang="zh-TW" altLang="en-US" dirty="0" smtClean="0"/>
              <a:t>將資料建立好之後，必須透過特殊的語言將資料查詢出來，此類語言稱作</a:t>
            </a:r>
            <a:r>
              <a:rPr lang="zh-TW" altLang="en-US" dirty="0" smtClean="0">
                <a:solidFill>
                  <a:srgbClr val="C00000"/>
                </a:solidFill>
              </a:rPr>
              <a:t>查詢語言</a:t>
            </a:r>
            <a:r>
              <a:rPr lang="en-US" altLang="zh-TW" dirty="0" smtClean="0"/>
              <a:t>(query language)</a:t>
            </a:r>
            <a:r>
              <a:rPr lang="zh-TW" altLang="en-US" dirty="0" smtClean="0"/>
              <a:t>，而標準的關聯式查詢語言稱作</a:t>
            </a:r>
            <a:r>
              <a:rPr lang="en-US" altLang="zh-TW" dirty="0" smtClean="0"/>
              <a:t>SQL (Structured Query Language)</a:t>
            </a:r>
            <a:r>
              <a:rPr lang="zh-TW" altLang="en-US" dirty="0" smtClean="0"/>
              <a:t>，以下簡介其語法。</a:t>
            </a:r>
            <a:endParaRPr lang="en-US" altLang="zh-TW" dirty="0" smtClean="0"/>
          </a:p>
          <a:p>
            <a:pPr lvl="1"/>
            <a:r>
              <a:rPr lang="zh-TW" altLang="en-US" dirty="0" smtClean="0"/>
              <a:t>一個</a:t>
            </a:r>
            <a:r>
              <a:rPr lang="en-US" altLang="zh-TW" dirty="0" smtClean="0"/>
              <a:t>SQL</a:t>
            </a:r>
            <a:r>
              <a:rPr lang="zh-TW" altLang="en-US" dirty="0" smtClean="0"/>
              <a:t>查詢句主要是由三個部分所構成，分別稱作</a:t>
            </a:r>
            <a:r>
              <a:rPr lang="en-US" altLang="zh-TW" dirty="0" smtClean="0">
                <a:solidFill>
                  <a:srgbClr val="C00000"/>
                </a:solidFill>
              </a:rPr>
              <a:t>SELECT</a:t>
            </a:r>
            <a:r>
              <a:rPr lang="zh-TW" altLang="en-US" dirty="0" smtClean="0"/>
              <a:t>子句、</a:t>
            </a:r>
            <a:r>
              <a:rPr lang="en-US" altLang="zh-TW" dirty="0" smtClean="0">
                <a:solidFill>
                  <a:srgbClr val="C00000"/>
                </a:solidFill>
              </a:rPr>
              <a:t>FROM</a:t>
            </a:r>
            <a:r>
              <a:rPr lang="zh-TW" altLang="en-US" dirty="0" smtClean="0"/>
              <a:t>子句和</a:t>
            </a:r>
            <a:r>
              <a:rPr lang="en-US" altLang="zh-TW" dirty="0" smtClean="0">
                <a:solidFill>
                  <a:srgbClr val="C00000"/>
                </a:solidFill>
              </a:rPr>
              <a:t>WHERE</a:t>
            </a:r>
            <a:r>
              <a:rPr lang="zh-TW" altLang="en-US" dirty="0" smtClean="0"/>
              <a:t>子句。</a:t>
            </a:r>
            <a:endParaRPr lang="zh-TW"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normAutofit fontScale="92500" lnSpcReduction="10000"/>
          </a:bodyPr>
          <a:lstStyle/>
          <a:p>
            <a:pPr lvl="1"/>
            <a:r>
              <a:rPr lang="en-US" altLang="zh-TW" dirty="0" smtClean="0"/>
              <a:t>SELECT</a:t>
            </a:r>
            <a:r>
              <a:rPr lang="zh-TW" altLang="en-US" dirty="0"/>
              <a:t>子句列舉欲顯示給使用者的屬性、所參考到的關聯表示在</a:t>
            </a:r>
            <a:r>
              <a:rPr lang="en-US" altLang="zh-TW" dirty="0"/>
              <a:t>FROM</a:t>
            </a:r>
            <a:r>
              <a:rPr lang="zh-TW" altLang="en-US" dirty="0"/>
              <a:t>子句、而資料列的選擇條件則寫在</a:t>
            </a:r>
            <a:r>
              <a:rPr lang="en-US" altLang="zh-TW" dirty="0"/>
              <a:t>WHERE</a:t>
            </a:r>
            <a:r>
              <a:rPr lang="zh-TW" altLang="en-US" dirty="0"/>
              <a:t>子句</a:t>
            </a:r>
            <a:r>
              <a:rPr lang="zh-TW" altLang="en-US" dirty="0" smtClean="0"/>
              <a:t>。</a:t>
            </a:r>
            <a:endParaRPr lang="en-US" altLang="zh-TW" dirty="0" smtClean="0"/>
          </a:p>
          <a:p>
            <a:pPr lvl="1"/>
            <a:r>
              <a:rPr lang="zh-TW" altLang="en-US" dirty="0" smtClean="0"/>
              <a:t>換句話說，根據</a:t>
            </a:r>
            <a:r>
              <a:rPr lang="en-US" altLang="zh-TW" dirty="0"/>
              <a:t>FROM</a:t>
            </a:r>
            <a:r>
              <a:rPr lang="zh-TW" altLang="en-US" dirty="0"/>
              <a:t>子句，找出會使用到的關聯；再根據</a:t>
            </a:r>
            <a:r>
              <a:rPr lang="en-US" altLang="zh-TW" dirty="0"/>
              <a:t>WHERE</a:t>
            </a:r>
            <a:r>
              <a:rPr lang="zh-TW" altLang="en-US" dirty="0"/>
              <a:t>子句的條件式，挑出該關聯裡符合限制的資料列；最後依據</a:t>
            </a:r>
            <a:r>
              <a:rPr lang="en-US" altLang="zh-TW" dirty="0"/>
              <a:t>SELECT</a:t>
            </a:r>
            <a:r>
              <a:rPr lang="zh-TW" altLang="en-US" dirty="0"/>
              <a:t>子句，將這些資料列的特定屬性輸出給使用者。</a:t>
            </a:r>
          </a:p>
          <a:p>
            <a:endParaRPr lang="zh-TW" altLang="en-US" dirty="0"/>
          </a:p>
        </p:txBody>
      </p:sp>
    </p:spTree>
    <p:extLst>
      <p:ext uri="{BB962C8B-B14F-4D97-AF65-F5344CB8AC3E}">
        <p14:creationId xmlns:p14="http://schemas.microsoft.com/office/powerpoint/2010/main" val="2474966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以表</a:t>
            </a:r>
            <a:r>
              <a:rPr lang="en-US" altLang="zh-TW" dirty="0" smtClean="0"/>
              <a:t>13-1</a:t>
            </a:r>
            <a:r>
              <a:rPr lang="zh-TW" altLang="en-US" dirty="0" smtClean="0"/>
              <a:t>的學生關聯為例，假設要輸出學號「</a:t>
            </a:r>
            <a:r>
              <a:rPr lang="en-US" altLang="zh-TW" dirty="0" smtClean="0"/>
              <a:t>B9901</a:t>
            </a:r>
            <a:r>
              <a:rPr lang="zh-TW" altLang="en-US" dirty="0" smtClean="0"/>
              <a:t>」同學的地址與監護人，則所對應的</a:t>
            </a:r>
            <a:r>
              <a:rPr lang="en-US" altLang="zh-TW" dirty="0" smtClean="0"/>
              <a:t>SQL</a:t>
            </a:r>
            <a:r>
              <a:rPr lang="zh-TW" altLang="en-US" dirty="0" smtClean="0"/>
              <a:t>查詢句如下所示：</a:t>
            </a:r>
            <a:endParaRPr lang="zh-TW" altLang="en-US" dirty="0"/>
          </a:p>
        </p:txBody>
      </p:sp>
      <p:pic>
        <p:nvPicPr>
          <p:cNvPr id="6" name="Picture 2"/>
          <p:cNvPicPr>
            <a:picLocks noChangeAspect="1" noChangeArrowheads="1"/>
          </p:cNvPicPr>
          <p:nvPr/>
        </p:nvPicPr>
        <p:blipFill rotWithShape="1">
          <a:blip r:embed="rId2" cstate="print"/>
          <a:srcRect l="2527" t="5728" r="1962" b="5484"/>
          <a:stretch/>
        </p:blipFill>
        <p:spPr bwMode="auto">
          <a:xfrm>
            <a:off x="1691680" y="3268818"/>
            <a:ext cx="6413999" cy="117653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a:t>資料庫管理系統簡介</a:t>
            </a:r>
          </a:p>
        </p:txBody>
      </p:sp>
      <p:sp>
        <p:nvSpPr>
          <p:cNvPr id="3" name="內容版面配置區 2"/>
          <p:cNvSpPr>
            <a:spLocks noGrp="1"/>
          </p:cNvSpPr>
          <p:nvPr>
            <p:ph idx="1"/>
          </p:nvPr>
        </p:nvSpPr>
        <p:spPr/>
        <p:txBody>
          <a:bodyPr/>
          <a:lstStyle/>
          <a:p>
            <a:r>
              <a:rPr lang="zh-TW" altLang="en-US" dirty="0"/>
              <a:t>建立數位化的資料處理系統，雖然可利用一般程式語言提供的檔案管理功能，但是當資料量與日俱增之後，就會面臨到下列問題：</a:t>
            </a:r>
            <a:endParaRPr lang="en-US" altLang="zh-TW" dirty="0"/>
          </a:p>
          <a:p>
            <a:endParaRPr lang="zh-TW" altLang="en-US" dirty="0"/>
          </a:p>
        </p:txBody>
      </p:sp>
      <p:graphicFrame>
        <p:nvGraphicFramePr>
          <p:cNvPr id="5" name="資料庫圖表 4"/>
          <p:cNvGraphicFramePr/>
          <p:nvPr>
            <p:extLst>
              <p:ext uri="{D42A27DB-BD31-4B8C-83A1-F6EECF244321}">
                <p14:modId xmlns:p14="http://schemas.microsoft.com/office/powerpoint/2010/main" val="3038548747"/>
              </p:ext>
            </p:extLst>
          </p:nvPr>
        </p:nvGraphicFramePr>
        <p:xfrm>
          <a:off x="805534" y="3347184"/>
          <a:ext cx="7875875" cy="1247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613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sz="2400" dirty="0" smtClean="0"/>
              <a:t>在查詢句</a:t>
            </a:r>
            <a:r>
              <a:rPr lang="en-US" altLang="zh-TW" sz="2400" dirty="0" smtClean="0"/>
              <a:t>1</a:t>
            </a:r>
            <a:r>
              <a:rPr lang="zh-TW" altLang="en-US" sz="2400" dirty="0" smtClean="0"/>
              <a:t>當中，將要使用到的關聯表格</a:t>
            </a:r>
            <a:r>
              <a:rPr lang="en-US" altLang="zh-TW" sz="2400" dirty="0" smtClean="0"/>
              <a:t>student</a:t>
            </a:r>
            <a:r>
              <a:rPr lang="zh-TW" altLang="en-US" sz="2400" dirty="0" smtClean="0"/>
              <a:t>列在</a:t>
            </a:r>
            <a:r>
              <a:rPr lang="en-US" altLang="zh-TW" sz="2400" dirty="0" smtClean="0"/>
              <a:t>FROM</a:t>
            </a:r>
            <a:r>
              <a:rPr lang="zh-TW" altLang="en-US" sz="2400" dirty="0" smtClean="0"/>
              <a:t>子句；至於</a:t>
            </a:r>
            <a:r>
              <a:rPr lang="en-US" altLang="zh-TW" sz="2400" dirty="0" smtClean="0"/>
              <a:t>WHERE</a:t>
            </a:r>
            <a:r>
              <a:rPr lang="zh-TW" altLang="en-US" sz="2400" dirty="0" smtClean="0"/>
              <a:t>子句的限制式，則是為了限定學號，所以根據表格</a:t>
            </a:r>
            <a:r>
              <a:rPr lang="en-US" altLang="zh-TW" sz="2400" dirty="0" smtClean="0"/>
              <a:t>13-1</a:t>
            </a:r>
            <a:r>
              <a:rPr lang="zh-TW" altLang="en-US" sz="2400" dirty="0" smtClean="0"/>
              <a:t>，編號</a:t>
            </a:r>
            <a:r>
              <a:rPr lang="en-US" altLang="zh-TW" sz="2400" dirty="0" smtClean="0"/>
              <a:t>1</a:t>
            </a:r>
            <a:r>
              <a:rPr lang="zh-TW" altLang="en-US" sz="2400" dirty="0" smtClean="0"/>
              <a:t>的資料列會被挑選出來；接著根據</a:t>
            </a:r>
            <a:r>
              <a:rPr lang="en-US" altLang="zh-TW" sz="2400" dirty="0" smtClean="0"/>
              <a:t>SELECT</a:t>
            </a:r>
            <a:r>
              <a:rPr lang="zh-TW" altLang="en-US" sz="2400" dirty="0" smtClean="0"/>
              <a:t>子句，將該筆資料列在「地址」和「監護人」屬性欄位的值輸出，所得則為下表。</a:t>
            </a:r>
            <a:endParaRPr lang="zh-TW" altLang="en-US" sz="2400" dirty="0"/>
          </a:p>
        </p:txBody>
      </p:sp>
      <p:pic>
        <p:nvPicPr>
          <p:cNvPr id="7" name="Picture 2"/>
          <p:cNvPicPr>
            <a:picLocks noChangeAspect="1" noChangeArrowheads="1"/>
          </p:cNvPicPr>
          <p:nvPr/>
        </p:nvPicPr>
        <p:blipFill>
          <a:blip r:embed="rId2" cstate="print"/>
          <a:srcRect/>
          <a:stretch>
            <a:fillRect/>
          </a:stretch>
        </p:blipFill>
        <p:spPr bwMode="auto">
          <a:xfrm>
            <a:off x="1331399" y="3960345"/>
            <a:ext cx="6381750" cy="676275"/>
          </a:xfrm>
          <a:prstGeom prst="rect">
            <a:avLst/>
          </a:prstGeom>
          <a:noFill/>
          <a:ln w="9525">
            <a:noFill/>
            <a:miter lim="800000"/>
            <a:headEnd/>
            <a:tailEnd/>
          </a:ln>
          <a:effectLst/>
        </p:spPr>
      </p:pic>
      <p:sp>
        <p:nvSpPr>
          <p:cNvPr id="3" name="向左箭號 2"/>
          <p:cNvSpPr/>
          <p:nvPr/>
        </p:nvSpPr>
        <p:spPr>
          <a:xfrm rot="21258373">
            <a:off x="6768563" y="3769056"/>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1</a:t>
            </a:r>
            <a:r>
              <a:rPr lang="zh-TW" altLang="en-US" b="1" dirty="0" smtClean="0">
                <a:solidFill>
                  <a:schemeClr val="bg1"/>
                </a:solidFill>
                <a:latin typeface="微軟正黑體" pitchFamily="34" charset="-120"/>
                <a:ea typeface="微軟正黑體" pitchFamily="34" charset="-120"/>
              </a:rPr>
              <a:t>的輸出</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fontScale="92500"/>
          </a:bodyPr>
          <a:lstStyle/>
          <a:p>
            <a:r>
              <a:rPr lang="en-US" altLang="zh-TW" dirty="0" smtClean="0"/>
              <a:t>SQL</a:t>
            </a:r>
            <a:r>
              <a:rPr lang="zh-TW" altLang="en-US" dirty="0" smtClean="0"/>
              <a:t>語言允許很多種類的條件式表示在</a:t>
            </a:r>
            <a:r>
              <a:rPr lang="en-US" altLang="zh-TW" dirty="0" smtClean="0"/>
              <a:t>WHERE</a:t>
            </a:r>
            <a:r>
              <a:rPr lang="zh-TW" altLang="en-US" dirty="0" smtClean="0"/>
              <a:t>子句裡。</a:t>
            </a:r>
            <a:endParaRPr lang="en-US" altLang="zh-TW" dirty="0" smtClean="0"/>
          </a:p>
          <a:p>
            <a:r>
              <a:rPr lang="zh-TW" altLang="en-US" dirty="0" smtClean="0"/>
              <a:t>可利用不同的算數運算子</a:t>
            </a:r>
            <a:r>
              <a:rPr lang="en-US" altLang="zh-TW" dirty="0" smtClean="0"/>
              <a:t>(arithmetic operator)</a:t>
            </a:r>
            <a:r>
              <a:rPr lang="zh-TW" altLang="en-US" dirty="0" smtClean="0"/>
              <a:t>，如「</a:t>
            </a:r>
            <a:r>
              <a:rPr lang="en-US" altLang="zh-TW" dirty="0" smtClean="0"/>
              <a:t>&gt;</a:t>
            </a:r>
            <a:r>
              <a:rPr lang="zh-TW" altLang="en-US" dirty="0" smtClean="0"/>
              <a:t>」、「</a:t>
            </a:r>
            <a:r>
              <a:rPr lang="en-US" altLang="zh-TW" dirty="0" smtClean="0"/>
              <a:t>&lt;</a:t>
            </a:r>
            <a:r>
              <a:rPr lang="zh-TW" altLang="en-US" dirty="0" smtClean="0"/>
              <a:t>」等；或使用邏輯運算子</a:t>
            </a:r>
            <a:r>
              <a:rPr lang="en-US" altLang="zh-TW" dirty="0" smtClean="0"/>
              <a:t>(logical operator)</a:t>
            </a:r>
            <a:r>
              <a:rPr lang="zh-TW" altLang="en-US" dirty="0" smtClean="0"/>
              <a:t>，如「</a:t>
            </a:r>
            <a:r>
              <a:rPr lang="en-US" altLang="zh-TW" dirty="0" smtClean="0"/>
              <a:t>and</a:t>
            </a:r>
            <a:r>
              <a:rPr lang="zh-TW" altLang="en-US" dirty="0" smtClean="0"/>
              <a:t>」、「</a:t>
            </a:r>
            <a:r>
              <a:rPr lang="en-US" altLang="zh-TW" dirty="0" smtClean="0"/>
              <a:t>or</a:t>
            </a:r>
            <a:r>
              <a:rPr lang="zh-TW" altLang="en-US" dirty="0" smtClean="0"/>
              <a:t>」、「</a:t>
            </a:r>
            <a:r>
              <a:rPr lang="en-US" altLang="zh-TW" dirty="0" smtClean="0"/>
              <a:t>not</a:t>
            </a:r>
            <a:r>
              <a:rPr lang="zh-TW" altLang="en-US" dirty="0" smtClean="0"/>
              <a:t>」等。</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查詢句</a:t>
            </a:r>
            <a:r>
              <a:rPr lang="en-US" altLang="zh-TW" dirty="0" smtClean="0"/>
              <a:t>2</a:t>
            </a:r>
            <a:r>
              <a:rPr lang="zh-TW" altLang="en-US" dirty="0" smtClean="0"/>
              <a:t>是</a:t>
            </a:r>
            <a:r>
              <a:rPr lang="zh-TW" altLang="en-US" dirty="0"/>
              <a:t>選出所有在系上排名前</a:t>
            </a:r>
            <a:r>
              <a:rPr lang="en-US" altLang="zh-TW" dirty="0"/>
              <a:t>10</a:t>
            </a:r>
            <a:r>
              <a:rPr lang="zh-TW" altLang="en-US" dirty="0"/>
              <a:t>名的同學學號和</a:t>
            </a:r>
            <a:r>
              <a:rPr lang="zh-TW" altLang="en-US" dirty="0" smtClean="0"/>
              <a:t>姓名。</a:t>
            </a:r>
            <a:endParaRPr lang="en-US" altLang="zh-TW" dirty="0"/>
          </a:p>
          <a:p>
            <a:r>
              <a:rPr lang="zh-TW" altLang="en-US" dirty="0" smtClean="0"/>
              <a:t>使用</a:t>
            </a:r>
            <a:r>
              <a:rPr lang="zh-TW" altLang="en-US" dirty="0"/>
              <a:t>「</a:t>
            </a:r>
            <a:r>
              <a:rPr lang="en-US" altLang="zh-TW" dirty="0"/>
              <a:t>&lt;</a:t>
            </a:r>
            <a:r>
              <a:rPr lang="zh-TW" altLang="en-US" dirty="0"/>
              <a:t>」這個算數運算子：</a:t>
            </a:r>
          </a:p>
          <a:p>
            <a:endParaRPr lang="zh-TW" altLang="en-US" dirty="0"/>
          </a:p>
        </p:txBody>
      </p:sp>
      <p:pic>
        <p:nvPicPr>
          <p:cNvPr id="5" name="Picture 2"/>
          <p:cNvPicPr>
            <a:picLocks noChangeAspect="1" noChangeArrowheads="1"/>
          </p:cNvPicPr>
          <p:nvPr/>
        </p:nvPicPr>
        <p:blipFill rotWithShape="1">
          <a:blip r:embed="rId2" cstate="print"/>
          <a:srcRect l="2103" t="3474" r="1155" b="9670"/>
          <a:stretch/>
        </p:blipFill>
        <p:spPr bwMode="auto">
          <a:xfrm>
            <a:off x="1487303" y="3381840"/>
            <a:ext cx="6210690" cy="1125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75573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sz="2400" dirty="0" smtClean="0"/>
              <a:t>由於很多筆資料列在「排名」欄位的值小於</a:t>
            </a:r>
            <a:r>
              <a:rPr lang="en-US" altLang="zh-TW" sz="2400" dirty="0" smtClean="0"/>
              <a:t>10</a:t>
            </a:r>
            <a:r>
              <a:rPr lang="zh-TW" altLang="en-US" sz="2400" dirty="0" smtClean="0"/>
              <a:t>，所以符合條件的共有</a:t>
            </a:r>
            <a:r>
              <a:rPr lang="en-US" altLang="zh-TW" sz="2400" dirty="0" smtClean="0"/>
              <a:t>5</a:t>
            </a:r>
            <a:r>
              <a:rPr lang="zh-TW" altLang="en-US" sz="2400" dirty="0" smtClean="0"/>
              <a:t>筆，也就是表</a:t>
            </a:r>
            <a:r>
              <a:rPr lang="en-US" altLang="zh-TW" sz="2400" dirty="0" smtClean="0"/>
              <a:t>13-1</a:t>
            </a:r>
            <a:r>
              <a:rPr lang="zh-TW" altLang="en-US" sz="2400" dirty="0" smtClean="0"/>
              <a:t>中的第</a:t>
            </a:r>
            <a:r>
              <a:rPr lang="en-US" altLang="zh-TW" sz="2400" dirty="0" smtClean="0"/>
              <a:t>1</a:t>
            </a:r>
            <a:r>
              <a:rPr lang="zh-TW" altLang="en-US" sz="2400" dirty="0" smtClean="0"/>
              <a:t>、</a:t>
            </a:r>
            <a:r>
              <a:rPr lang="en-US" altLang="zh-TW" sz="2400" dirty="0" smtClean="0"/>
              <a:t>4</a:t>
            </a:r>
            <a:r>
              <a:rPr lang="zh-TW" altLang="en-US" sz="2400" dirty="0" smtClean="0"/>
              <a:t>、</a:t>
            </a:r>
            <a:r>
              <a:rPr lang="en-US" altLang="zh-TW" sz="2400" dirty="0" smtClean="0"/>
              <a:t>5</a:t>
            </a:r>
            <a:r>
              <a:rPr lang="zh-TW" altLang="en-US" sz="2400" dirty="0" smtClean="0"/>
              <a:t>、</a:t>
            </a:r>
            <a:r>
              <a:rPr lang="en-US" altLang="zh-TW" sz="2400" dirty="0" smtClean="0"/>
              <a:t>8</a:t>
            </a:r>
            <a:r>
              <a:rPr lang="zh-TW" altLang="en-US" sz="2400" dirty="0" smtClean="0"/>
              <a:t>、</a:t>
            </a:r>
            <a:r>
              <a:rPr lang="en-US" altLang="zh-TW" sz="2400" dirty="0" smtClean="0"/>
              <a:t>10</a:t>
            </a:r>
            <a:r>
              <a:rPr lang="zh-TW" altLang="en-US" sz="2400" dirty="0" smtClean="0"/>
              <a:t>筆資料列。</a:t>
            </a:r>
            <a:endParaRPr lang="en-US" altLang="zh-TW" sz="2400" dirty="0" smtClean="0"/>
          </a:p>
          <a:p>
            <a:r>
              <a:rPr lang="zh-TW" altLang="en-US" sz="2400" dirty="0" smtClean="0"/>
              <a:t>從這些資料列中選出「學號」和「姓名」欄位，則所得的結果如下表所示。</a:t>
            </a:r>
            <a:endParaRPr lang="zh-TW" alt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查詢句</a:t>
            </a:r>
            <a:r>
              <a:rPr lang="en-US" altLang="zh-TW" dirty="0" smtClean="0"/>
              <a:t>2</a:t>
            </a:r>
            <a:r>
              <a:rPr lang="zh-TW" altLang="en-US" dirty="0" smtClean="0"/>
              <a:t>的輸出</a:t>
            </a:r>
          </a:p>
          <a:p>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2051720" y="2391730"/>
            <a:ext cx="5220580" cy="1800200"/>
          </a:xfrm>
          <a:prstGeom prst="rect">
            <a:avLst/>
          </a:prstGeom>
          <a:solidFill>
            <a:schemeClr val="tx2"/>
          </a:solidFill>
          <a:ln w="9525">
            <a:noFill/>
            <a:miter lim="800000"/>
            <a:headEnd/>
            <a:tailEnd/>
          </a:ln>
          <a:effectLst/>
        </p:spPr>
      </p:pic>
    </p:spTree>
    <p:extLst>
      <p:ext uri="{BB962C8B-B14F-4D97-AF65-F5344CB8AC3E}">
        <p14:creationId xmlns:p14="http://schemas.microsoft.com/office/powerpoint/2010/main" val="39037432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smtClean="0"/>
              <a:t>若是使用者只希望針對「資工系」的學生查出排名前</a:t>
            </a:r>
            <a:r>
              <a:rPr lang="en-US" altLang="zh-TW" smtClean="0"/>
              <a:t>10</a:t>
            </a:r>
            <a:r>
              <a:rPr lang="zh-TW" altLang="en-US" smtClean="0"/>
              <a:t>名的同學，則所對應的</a:t>
            </a:r>
            <a:r>
              <a:rPr lang="en-US" altLang="zh-TW" smtClean="0"/>
              <a:t>SQL</a:t>
            </a:r>
            <a:r>
              <a:rPr lang="zh-TW" altLang="en-US" smtClean="0"/>
              <a:t>查詢句在</a:t>
            </a:r>
            <a:r>
              <a:rPr lang="en-US" altLang="zh-TW" smtClean="0"/>
              <a:t>WHERE</a:t>
            </a:r>
            <a:r>
              <a:rPr lang="zh-TW" altLang="en-US" smtClean="0"/>
              <a:t>子句裡，必須利用「</a:t>
            </a:r>
            <a:r>
              <a:rPr lang="en-US" altLang="zh-TW" smtClean="0"/>
              <a:t>and</a:t>
            </a:r>
            <a:r>
              <a:rPr lang="zh-TW" altLang="en-US" smtClean="0"/>
              <a:t>」連接詞，來要求兩個限制條件都成立，所對應的</a:t>
            </a:r>
            <a:r>
              <a:rPr lang="en-US" altLang="zh-TW" smtClean="0"/>
              <a:t>SQL</a:t>
            </a:r>
            <a:r>
              <a:rPr lang="zh-TW" altLang="en-US" smtClean="0"/>
              <a:t>查詢句如下：</a:t>
            </a:r>
            <a:endParaRPr lang="zh-TW" altLang="en-US" dirty="0"/>
          </a:p>
        </p:txBody>
      </p:sp>
      <p:pic>
        <p:nvPicPr>
          <p:cNvPr id="6" name="Picture 2"/>
          <p:cNvPicPr>
            <a:picLocks noChangeAspect="1" noChangeArrowheads="1"/>
          </p:cNvPicPr>
          <p:nvPr/>
        </p:nvPicPr>
        <p:blipFill rotWithShape="1">
          <a:blip r:embed="rId2" cstate="print"/>
          <a:srcRect l="2116" t="3500" r="1701" b="9001"/>
          <a:stretch/>
        </p:blipFill>
        <p:spPr bwMode="auto">
          <a:xfrm>
            <a:off x="2186735" y="3786885"/>
            <a:ext cx="5445605" cy="99372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4" name="內容版面配置區 3"/>
          <p:cNvSpPr>
            <a:spLocks noGrp="1"/>
          </p:cNvSpPr>
          <p:nvPr>
            <p:ph idx="1"/>
          </p:nvPr>
        </p:nvSpPr>
        <p:spPr/>
        <p:txBody>
          <a:bodyPr/>
          <a:lstStyle/>
          <a:p>
            <a:r>
              <a:rPr lang="zh-TW" altLang="en-US" dirty="0" smtClean="0"/>
              <a:t>此查詢句的輸出結果則會只包含</a:t>
            </a:r>
            <a:r>
              <a:rPr lang="en-US" altLang="zh-TW" dirty="0" smtClean="0"/>
              <a:t>3</a:t>
            </a:r>
            <a:r>
              <a:rPr lang="zh-TW" altLang="en-US" dirty="0" smtClean="0"/>
              <a:t>筆資料列，分別對應到學號</a:t>
            </a:r>
            <a:r>
              <a:rPr lang="en-US" altLang="zh-TW" dirty="0" smtClean="0"/>
              <a:t>B9901</a:t>
            </a:r>
            <a:r>
              <a:rPr lang="zh-TW" altLang="en-US" dirty="0" smtClean="0"/>
              <a:t>、</a:t>
            </a:r>
            <a:r>
              <a:rPr lang="en-US" altLang="zh-TW" dirty="0" smtClean="0"/>
              <a:t>B9908</a:t>
            </a:r>
            <a:r>
              <a:rPr lang="zh-TW" altLang="en-US" dirty="0" smtClean="0"/>
              <a:t>、</a:t>
            </a:r>
            <a:r>
              <a:rPr lang="en-US" altLang="zh-TW" dirty="0" smtClean="0"/>
              <a:t>B9910</a:t>
            </a:r>
            <a:r>
              <a:rPr lang="zh-TW" altLang="en-US" dirty="0" smtClean="0"/>
              <a:t>的同學。</a:t>
            </a:r>
          </a:p>
          <a:p>
            <a:r>
              <a:rPr lang="zh-TW" altLang="en-US" dirty="0" smtClean="0"/>
              <a:t>以上討論的情況是只有針對一個關聯，但是資料庫系統裡通常會建立很多不同的表格，管理不同類型的資料。</a:t>
            </a:r>
            <a:endParaRPr lang="zh-TW"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下表中的成績</a:t>
            </a:r>
            <a:r>
              <a:rPr lang="en-US" altLang="zh-TW" dirty="0"/>
              <a:t>(enroll)</a:t>
            </a:r>
            <a:r>
              <a:rPr lang="zh-TW" altLang="en-US" dirty="0"/>
              <a:t>關聯，是記錄學生修課的成績</a:t>
            </a:r>
            <a:r>
              <a:rPr lang="zh-TW" altLang="en-US" dirty="0" smtClean="0"/>
              <a:t>。</a:t>
            </a:r>
            <a:endParaRPr lang="zh-TW" altLang="en-US" dirty="0"/>
          </a:p>
        </p:txBody>
      </p:sp>
      <p:sp>
        <p:nvSpPr>
          <p:cNvPr id="4" name="矩形 3"/>
          <p:cNvSpPr/>
          <p:nvPr/>
        </p:nvSpPr>
        <p:spPr>
          <a:xfrm>
            <a:off x="3634917" y="4450466"/>
            <a:ext cx="1874167"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zh-TW" altLang="en-US" dirty="0" smtClean="0">
                <a:solidFill>
                  <a:schemeClr val="bg1"/>
                </a:solidFill>
                <a:latin typeface="微軟正黑體" pitchFamily="34" charset="-120"/>
                <a:ea typeface="微軟正黑體" pitchFamily="34" charset="-120"/>
              </a:rPr>
              <a:t>成績</a:t>
            </a:r>
            <a:r>
              <a:rPr lang="en-US" altLang="zh-TW" dirty="0" smtClean="0">
                <a:solidFill>
                  <a:schemeClr val="bg1"/>
                </a:solidFill>
                <a:latin typeface="微軟正黑體" pitchFamily="34" charset="-120"/>
                <a:ea typeface="微軟正黑體" pitchFamily="34" charset="-120"/>
              </a:rPr>
              <a:t>(enroll)</a:t>
            </a:r>
            <a:r>
              <a:rPr lang="zh-TW" altLang="en-US" dirty="0" smtClean="0">
                <a:solidFill>
                  <a:schemeClr val="bg1"/>
                </a:solidFill>
                <a:latin typeface="微軟正黑體" pitchFamily="34" charset="-120"/>
                <a:ea typeface="微軟正黑體" pitchFamily="34" charset="-120"/>
              </a:rPr>
              <a:t>關聯</a:t>
            </a:r>
            <a:endParaRPr lang="zh-TW" altLang="en-US" dirty="0">
              <a:solidFill>
                <a:schemeClr val="bg1"/>
              </a:solidFill>
              <a:latin typeface="微軟正黑體" pitchFamily="34" charset="-120"/>
              <a:ea typeface="微軟正黑體" pitchFamily="34" charset="-12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830" y="2227212"/>
            <a:ext cx="6556970" cy="210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9117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sz="2400" dirty="0" smtClean="0"/>
              <a:t>在成績關聯裡，每位同學是以其學號作代表，如果想要以姓名為基準，知道每個同學修習了哪幾門課，就必須同時參考到學生</a:t>
            </a:r>
            <a:r>
              <a:rPr lang="en-US" altLang="zh-TW" sz="2400" dirty="0" smtClean="0"/>
              <a:t>(student)</a:t>
            </a:r>
            <a:r>
              <a:rPr lang="zh-TW" altLang="en-US" sz="2400" dirty="0" smtClean="0"/>
              <a:t>關聯和成績</a:t>
            </a:r>
            <a:r>
              <a:rPr lang="en-US" altLang="zh-TW" sz="2400" dirty="0" smtClean="0"/>
              <a:t>(enroll)</a:t>
            </a:r>
            <a:r>
              <a:rPr lang="zh-TW" altLang="en-US" sz="2400" dirty="0" smtClean="0"/>
              <a:t>關聯。</a:t>
            </a:r>
            <a:endParaRPr lang="en-US" altLang="zh-TW" sz="2400" dirty="0" smtClean="0"/>
          </a:p>
          <a:p>
            <a:r>
              <a:rPr lang="zh-TW" altLang="en-US" sz="2400" dirty="0" smtClean="0"/>
              <a:t>一個常見的錯誤，是直接把兩個關聯寫在</a:t>
            </a:r>
            <a:r>
              <a:rPr lang="en-US" altLang="zh-TW" sz="2400" dirty="0" smtClean="0"/>
              <a:t>FROM</a:t>
            </a:r>
            <a:r>
              <a:rPr lang="zh-TW" altLang="en-US" sz="2400" dirty="0" smtClean="0"/>
              <a:t>子句裡，而不加以限制，如同下面這個查詢句。</a:t>
            </a:r>
            <a:endParaRPr lang="en-US" altLang="zh-TW" sz="2400" dirty="0" smtClean="0"/>
          </a:p>
        </p:txBody>
      </p:sp>
      <p:pic>
        <p:nvPicPr>
          <p:cNvPr id="6" name="Picture 2"/>
          <p:cNvPicPr>
            <a:picLocks noChangeAspect="1" noChangeArrowheads="1"/>
          </p:cNvPicPr>
          <p:nvPr/>
        </p:nvPicPr>
        <p:blipFill rotWithShape="1">
          <a:blip r:embed="rId2" cstate="print"/>
          <a:srcRect l="1402" t="5833" r="1155" b="12502"/>
          <a:stretch/>
        </p:blipFill>
        <p:spPr bwMode="auto">
          <a:xfrm>
            <a:off x="1691680" y="4011910"/>
            <a:ext cx="6255695" cy="63007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這裡在</a:t>
            </a:r>
            <a:r>
              <a:rPr lang="en-US" altLang="zh-TW" dirty="0"/>
              <a:t>SELECT</a:t>
            </a:r>
            <a:r>
              <a:rPr lang="zh-TW" altLang="en-US" dirty="0"/>
              <a:t>子句裡使用「*」這個符號，是希望輸出這些資料列的所有</a:t>
            </a:r>
            <a:r>
              <a:rPr lang="zh-TW" altLang="en-US" dirty="0" smtClean="0"/>
              <a:t>屬性。</a:t>
            </a:r>
            <a:endParaRPr lang="zh-TW" altLang="en-US" dirty="0"/>
          </a:p>
          <a:p>
            <a:r>
              <a:rPr lang="zh-TW" altLang="en-US" dirty="0" smtClean="0"/>
              <a:t>這個</a:t>
            </a:r>
            <a:r>
              <a:rPr lang="zh-TW" altLang="en-US" dirty="0"/>
              <a:t>查詢句所產生的輸出，是學生關聯的</a:t>
            </a:r>
            <a:r>
              <a:rPr lang="en-US" altLang="zh-TW" dirty="0"/>
              <a:t>10</a:t>
            </a:r>
            <a:r>
              <a:rPr lang="zh-TW" altLang="en-US" dirty="0"/>
              <a:t>筆資料列，和成績關聯裡的</a:t>
            </a:r>
            <a:r>
              <a:rPr lang="en-US" altLang="zh-TW" dirty="0"/>
              <a:t>6</a:t>
            </a:r>
            <a:r>
              <a:rPr lang="zh-TW" altLang="en-US" dirty="0"/>
              <a:t>筆資料列所有可能的組合，也就是會產生出</a:t>
            </a:r>
            <a:r>
              <a:rPr lang="en-US" altLang="zh-TW" dirty="0" smtClean="0"/>
              <a:t>60 (</a:t>
            </a:r>
            <a:r>
              <a:rPr lang="en-US" altLang="zh-TW" dirty="0"/>
              <a:t>10×6)</a:t>
            </a:r>
            <a:r>
              <a:rPr lang="zh-TW" altLang="en-US" dirty="0"/>
              <a:t>筆資料列。</a:t>
            </a:r>
          </a:p>
        </p:txBody>
      </p:sp>
    </p:spTree>
    <p:extLst>
      <p:ext uri="{BB962C8B-B14F-4D97-AF65-F5344CB8AC3E}">
        <p14:creationId xmlns:p14="http://schemas.microsoft.com/office/powerpoint/2010/main" val="1609094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資料的重複與不一致</a:t>
            </a:r>
          </a:p>
        </p:txBody>
      </p:sp>
      <p:sp>
        <p:nvSpPr>
          <p:cNvPr id="4" name="內容版面配置區 3"/>
          <p:cNvSpPr>
            <a:spLocks noGrp="1"/>
          </p:cNvSpPr>
          <p:nvPr>
            <p:ph idx="1"/>
          </p:nvPr>
        </p:nvSpPr>
        <p:spPr/>
        <p:txBody>
          <a:bodyPr>
            <a:normAutofit/>
          </a:bodyPr>
          <a:lstStyle/>
          <a:p>
            <a:r>
              <a:rPr lang="zh-TW" altLang="en-US" dirty="0" smtClean="0"/>
              <a:t>以學校來說，教務處需要記錄學生的地址以寄發成績單，學務處也需要記錄學生的地址，以寄發兵役通知或其他需要通知監護人的訊息。</a:t>
            </a:r>
            <a:endParaRPr lang="en-US" altLang="zh-TW"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a:xfrm>
            <a:off x="457200" y="1491854"/>
            <a:ext cx="8229600" cy="3102769"/>
          </a:xfrm>
        </p:spPr>
        <p:txBody>
          <a:bodyPr>
            <a:normAutofit/>
          </a:bodyPr>
          <a:lstStyle/>
          <a:p>
            <a:r>
              <a:rPr lang="zh-TW" altLang="en-US" dirty="0" smtClean="0"/>
              <a:t>下表中只列舉</a:t>
            </a:r>
            <a:r>
              <a:rPr lang="en-US" altLang="zh-TW" dirty="0" smtClean="0"/>
              <a:t>60</a:t>
            </a:r>
            <a:r>
              <a:rPr lang="zh-TW" altLang="en-US" dirty="0" smtClean="0"/>
              <a:t>筆中的</a:t>
            </a:r>
            <a:r>
              <a:rPr lang="en-US" altLang="zh-TW" dirty="0" smtClean="0"/>
              <a:t>12</a:t>
            </a:r>
            <a:r>
              <a:rPr lang="zh-TW" altLang="en-US" dirty="0" smtClean="0"/>
              <a:t>筆作為範例，其中有些省略掉的欄位以「</a:t>
            </a:r>
            <a:r>
              <a:rPr lang="en-US" altLang="zh-TW" dirty="0" smtClean="0"/>
              <a:t>...</a:t>
            </a:r>
            <a:r>
              <a:rPr lang="zh-TW" altLang="en-US" dirty="0" smtClean="0"/>
              <a:t>」表示。</a:t>
            </a:r>
            <a:endParaRPr lang="en-US" altLang="zh-TW"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normAutofit fontScale="92500" lnSpcReduction="20000"/>
          </a:bodyPr>
          <a:lstStyle/>
          <a:p>
            <a:r>
              <a:rPr lang="zh-TW" altLang="en-US" dirty="0" smtClean="0"/>
              <a:t>可以</a:t>
            </a:r>
            <a:r>
              <a:rPr lang="zh-TW" altLang="en-US" dirty="0"/>
              <a:t>觀察到許多不合理或無意義的資料列。</a:t>
            </a:r>
            <a:endParaRPr lang="en-US" altLang="zh-TW" dirty="0"/>
          </a:p>
          <a:p>
            <a:pPr lvl="1"/>
            <a:r>
              <a:rPr lang="zh-TW" altLang="en-US" dirty="0"/>
              <a:t>譬如，前</a:t>
            </a:r>
            <a:r>
              <a:rPr lang="en-US" altLang="zh-TW" dirty="0"/>
              <a:t>6</a:t>
            </a:r>
            <a:r>
              <a:rPr lang="zh-TW" altLang="en-US" dirty="0"/>
              <a:t>筆資料列都代表了「王雅蕙」同學，但是在第</a:t>
            </a:r>
            <a:r>
              <a:rPr lang="en-US" altLang="zh-TW" dirty="0"/>
              <a:t>3</a:t>
            </a:r>
            <a:r>
              <a:rPr lang="zh-TW" altLang="en-US" dirty="0"/>
              <a:t>筆到第</a:t>
            </a:r>
            <a:r>
              <a:rPr lang="en-US" altLang="zh-TW" dirty="0"/>
              <a:t>6</a:t>
            </a:r>
            <a:r>
              <a:rPr lang="zh-TW" altLang="en-US" dirty="0"/>
              <a:t>筆資料列中，卻發現該同學在「</a:t>
            </a:r>
            <a:r>
              <a:rPr lang="en-US" altLang="zh-TW" dirty="0"/>
              <a:t>student.</a:t>
            </a:r>
            <a:r>
              <a:rPr lang="zh-TW" altLang="en-US" dirty="0"/>
              <a:t>學號」的欄位值，和「</a:t>
            </a:r>
            <a:r>
              <a:rPr lang="en-US" altLang="zh-TW" dirty="0"/>
              <a:t>enroll.</a:t>
            </a:r>
            <a:r>
              <a:rPr lang="zh-TW" altLang="en-US" dirty="0"/>
              <a:t>學號」的欄位值並不相同，也就是一個同學出現兩個不同的學號。</a:t>
            </a:r>
            <a:endParaRPr lang="en-US" altLang="zh-TW" dirty="0"/>
          </a:p>
          <a:p>
            <a:pPr lvl="1"/>
            <a:r>
              <a:rPr lang="zh-TW" altLang="en-US" dirty="0"/>
              <a:t>同樣的情況，針對「劉維新」同學，也可在第</a:t>
            </a:r>
            <a:r>
              <a:rPr lang="en-US" altLang="zh-TW" dirty="0"/>
              <a:t>7</a:t>
            </a:r>
            <a:r>
              <a:rPr lang="zh-TW" altLang="en-US" dirty="0"/>
              <a:t>、</a:t>
            </a:r>
            <a:r>
              <a:rPr lang="en-US" altLang="zh-TW" dirty="0"/>
              <a:t>8</a:t>
            </a:r>
            <a:r>
              <a:rPr lang="zh-TW" altLang="en-US" dirty="0"/>
              <a:t>、</a:t>
            </a:r>
            <a:r>
              <a:rPr lang="en-US" altLang="zh-TW" dirty="0"/>
              <a:t>10</a:t>
            </a:r>
            <a:r>
              <a:rPr lang="zh-TW" altLang="en-US" dirty="0"/>
              <a:t>、</a:t>
            </a:r>
            <a:r>
              <a:rPr lang="en-US" altLang="zh-TW" dirty="0"/>
              <a:t>11</a:t>
            </a:r>
            <a:r>
              <a:rPr lang="zh-TW" altLang="en-US" dirty="0"/>
              <a:t>、</a:t>
            </a:r>
            <a:r>
              <a:rPr lang="en-US" altLang="zh-TW" dirty="0"/>
              <a:t>12</a:t>
            </a:r>
            <a:r>
              <a:rPr lang="zh-TW" altLang="en-US" dirty="0"/>
              <a:t>筆資料列觀察到。</a:t>
            </a:r>
          </a:p>
          <a:p>
            <a:endParaRPr lang="zh-TW" altLang="en-US" dirty="0"/>
          </a:p>
        </p:txBody>
      </p:sp>
    </p:spTree>
    <p:extLst>
      <p:ext uri="{BB962C8B-B14F-4D97-AF65-F5344CB8AC3E}">
        <p14:creationId xmlns:p14="http://schemas.microsoft.com/office/powerpoint/2010/main" val="6969057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矩形 2"/>
          <p:cNvSpPr/>
          <p:nvPr/>
        </p:nvSpPr>
        <p:spPr>
          <a:xfrm>
            <a:off x="2402175" y="4529468"/>
            <a:ext cx="433965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學生表格和成績表格直接組合的部分結果</a:t>
            </a:r>
            <a:endParaRPr lang="zh-TW" altLang="en-US" b="1" dirty="0">
              <a:solidFill>
                <a:schemeClr val="bg1"/>
              </a:solidFill>
              <a:latin typeface="微軟正黑體" pitchFamily="34" charset="-120"/>
              <a:ea typeface="微軟正黑體" pitchFamily="34" charset="-120"/>
            </a:endParaRPr>
          </a:p>
        </p:txBody>
      </p:sp>
      <p:pic>
        <p:nvPicPr>
          <p:cNvPr id="6" name="Picture 2"/>
          <p:cNvPicPr>
            <a:picLocks noGrp="1" noChangeAspect="1" noChangeArrowheads="1"/>
          </p:cNvPicPr>
          <p:nvPr>
            <p:ph idx="1"/>
          </p:nvPr>
        </p:nvPicPr>
        <p:blipFill>
          <a:blip r:embed="rId2" cstate="print"/>
          <a:stretch>
            <a:fillRect/>
          </a:stretch>
        </p:blipFill>
        <p:spPr>
          <a:xfrm>
            <a:off x="2402487" y="1491854"/>
            <a:ext cx="4339026" cy="29337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fontScale="85000" lnSpcReduction="10000"/>
          </a:bodyPr>
          <a:lstStyle/>
          <a:p>
            <a:r>
              <a:rPr lang="zh-TW" altLang="en-US" dirty="0"/>
              <a:t>所以，正確</a:t>
            </a:r>
            <a:r>
              <a:rPr lang="zh-TW" altLang="en-US" dirty="0" smtClean="0"/>
              <a:t>的</a:t>
            </a:r>
            <a:r>
              <a:rPr lang="en-US" altLang="zh-TW" dirty="0" smtClean="0"/>
              <a:t>SQL</a:t>
            </a:r>
            <a:r>
              <a:rPr lang="zh-TW" altLang="en-US" dirty="0" smtClean="0"/>
              <a:t>寫法，是將這兩個表格，以適當的屬性串連起來，稱作兩個表格的連結</a:t>
            </a:r>
            <a:r>
              <a:rPr lang="en-US" altLang="zh-TW" dirty="0" smtClean="0"/>
              <a:t>(join)</a:t>
            </a:r>
            <a:r>
              <a:rPr lang="zh-TW" altLang="en-US" dirty="0" smtClean="0"/>
              <a:t>。</a:t>
            </a:r>
            <a:endParaRPr lang="en-US" altLang="zh-TW" dirty="0" smtClean="0"/>
          </a:p>
          <a:p>
            <a:r>
              <a:rPr lang="zh-TW" altLang="en-US" dirty="0" smtClean="0"/>
              <a:t>以此例而言，學生關聯裡記錄了每個學生的基本資料，包含了「學號」等；而成績關聯裡，每個選課紀錄裡，也是以「學號」來代表修課的學生，所以可以使用兩個表格共同的「學號」屬性，作為連結的基礎。</a:t>
            </a:r>
            <a:endParaRPr lang="zh-TW"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兩個表格的連結是以</a:t>
            </a:r>
            <a:r>
              <a:rPr lang="en-US" altLang="zh-TW" dirty="0"/>
              <a:t>WHERE</a:t>
            </a:r>
            <a:r>
              <a:rPr lang="zh-TW" altLang="en-US" dirty="0"/>
              <a:t>子句裡的一個「相等」限制式來表示，如同下面所列的</a:t>
            </a:r>
            <a:r>
              <a:rPr lang="en-US" altLang="zh-TW" dirty="0"/>
              <a:t>SQL</a:t>
            </a:r>
            <a:r>
              <a:rPr lang="zh-TW" altLang="en-US" dirty="0"/>
              <a:t>查詢句：</a:t>
            </a:r>
          </a:p>
          <a:p>
            <a:endParaRPr lang="zh-TW" altLang="en-US" dirty="0"/>
          </a:p>
        </p:txBody>
      </p:sp>
      <p:pic>
        <p:nvPicPr>
          <p:cNvPr id="5" name="Picture 2"/>
          <p:cNvPicPr>
            <a:picLocks noChangeAspect="1" noChangeArrowheads="1"/>
          </p:cNvPicPr>
          <p:nvPr/>
        </p:nvPicPr>
        <p:blipFill rotWithShape="1">
          <a:blip r:embed="rId2" cstate="print"/>
          <a:srcRect l="2109" t="6810" r="1563" b="9191"/>
          <a:stretch/>
        </p:blipFill>
        <p:spPr bwMode="auto">
          <a:xfrm>
            <a:off x="1691680" y="3156815"/>
            <a:ext cx="6165686" cy="10801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76341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sz="2400" dirty="0" smtClean="0"/>
              <a:t>在此查詢句中，針對連結後的結果，只需要「姓名」、「學號」和「課程」三個屬性，則所輸出的資料如下表所示。</a:t>
            </a:r>
            <a:endParaRPr lang="zh-TW" altLang="en-US" sz="2400" dirty="0"/>
          </a:p>
        </p:txBody>
      </p:sp>
      <p:sp>
        <p:nvSpPr>
          <p:cNvPr id="3" name="矩形 2"/>
          <p:cNvSpPr/>
          <p:nvPr/>
        </p:nvSpPr>
        <p:spPr>
          <a:xfrm>
            <a:off x="3751163" y="4456123"/>
            <a:ext cx="170751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4</a:t>
            </a:r>
            <a:r>
              <a:rPr lang="zh-TW" altLang="en-US" b="1" dirty="0" smtClean="0">
                <a:solidFill>
                  <a:schemeClr val="bg1"/>
                </a:solidFill>
                <a:latin typeface="微軟正黑體" pitchFamily="34" charset="-120"/>
                <a:ea typeface="微軟正黑體" pitchFamily="34" charset="-120"/>
              </a:rPr>
              <a:t>的輸出</a:t>
            </a:r>
            <a:endParaRPr lang="zh-TW" altLang="en-US" b="1" dirty="0">
              <a:solidFill>
                <a:schemeClr val="bg1"/>
              </a:solidFill>
              <a:latin typeface="微軟正黑體" pitchFamily="34" charset="-120"/>
              <a:ea typeface="微軟正黑體" pitchFamily="34" charset="-120"/>
            </a:endParaRPr>
          </a:p>
        </p:txBody>
      </p:sp>
      <p:pic>
        <p:nvPicPr>
          <p:cNvPr id="7" name="Picture 2"/>
          <p:cNvPicPr>
            <a:picLocks noChangeAspect="1" noChangeArrowheads="1"/>
          </p:cNvPicPr>
          <p:nvPr/>
        </p:nvPicPr>
        <p:blipFill>
          <a:blip r:embed="rId2" cstate="print"/>
          <a:srcRect/>
          <a:stretch>
            <a:fillRect/>
          </a:stretch>
        </p:blipFill>
        <p:spPr bwMode="auto">
          <a:xfrm>
            <a:off x="2366755" y="2526745"/>
            <a:ext cx="4815536" cy="1753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13-2 </a:t>
            </a:r>
            <a:r>
              <a:rPr lang="zh-TW" altLang="en-US" dirty="0" smtClean="0"/>
              <a:t>關聯式資料模式和查詢語言</a:t>
            </a:r>
            <a:endParaRPr lang="zh-TW" altLang="en-US" dirty="0"/>
          </a:p>
        </p:txBody>
      </p:sp>
      <p:sp>
        <p:nvSpPr>
          <p:cNvPr id="2" name="內容版面配置區 1"/>
          <p:cNvSpPr>
            <a:spLocks noGrp="1"/>
          </p:cNvSpPr>
          <p:nvPr>
            <p:ph idx="1"/>
          </p:nvPr>
        </p:nvSpPr>
        <p:spPr/>
        <p:txBody>
          <a:bodyPr/>
          <a:lstStyle/>
          <a:p>
            <a:r>
              <a:rPr lang="zh-TW" altLang="en-US" smtClean="0"/>
              <a:t>將兩個表格連結之後，所產生的資料列可能比原先表格的資料列多，也可能比原先表格的資料列少。</a:t>
            </a:r>
            <a:endParaRPr lang="en-US" altLang="zh-TW"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normAutofit fontScale="92500" lnSpcReduction="10000"/>
          </a:bodyPr>
          <a:lstStyle/>
          <a:p>
            <a:r>
              <a:rPr lang="zh-TW" altLang="en-US" dirty="0"/>
              <a:t>以學生表格為例，每位同學只以一筆資料列表示，但是連結後，有的同學，如「王雅蕙」，會產生出兩筆資料</a:t>
            </a:r>
            <a:r>
              <a:rPr lang="zh-TW" altLang="en-US" dirty="0" smtClean="0"/>
              <a:t>列。</a:t>
            </a:r>
            <a:endParaRPr lang="en-US" altLang="zh-TW" dirty="0" smtClean="0"/>
          </a:p>
          <a:p>
            <a:r>
              <a:rPr lang="zh-TW" altLang="en-US" dirty="0" smtClean="0"/>
              <a:t>另一方面</a:t>
            </a:r>
            <a:r>
              <a:rPr lang="zh-TW" altLang="en-US" dirty="0"/>
              <a:t>，學號「</a:t>
            </a:r>
            <a:r>
              <a:rPr lang="en-US" altLang="zh-TW" dirty="0"/>
              <a:t>B9903</a:t>
            </a:r>
            <a:r>
              <a:rPr lang="zh-TW" altLang="en-US" dirty="0"/>
              <a:t>」的「王自強」同學，由於在成績表格中沒有任何紀錄，所以在上表中並沒有對應的資料列。</a:t>
            </a:r>
          </a:p>
          <a:p>
            <a:endParaRPr lang="zh-TW" altLang="en-US" dirty="0"/>
          </a:p>
        </p:txBody>
      </p:sp>
    </p:spTree>
    <p:extLst>
      <p:ext uri="{BB962C8B-B14F-4D97-AF65-F5344CB8AC3E}">
        <p14:creationId xmlns:p14="http://schemas.microsoft.com/office/powerpoint/2010/main" val="32219611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normAutofit fontScale="85000" lnSpcReduction="20000"/>
          </a:bodyPr>
          <a:lstStyle/>
          <a:p>
            <a:r>
              <a:rPr lang="zh-TW" altLang="en-US" dirty="0" smtClean="0"/>
              <a:t>以</a:t>
            </a:r>
            <a:r>
              <a:rPr lang="zh-TW" altLang="en-US" dirty="0"/>
              <a:t>成績關聯為例，連接之後的資料列個數會正好和原先的資料列個數相同，這是因為成績關聯的每一筆資料列利用學號值到學生關聯尋找對應的資料列時，會正好找到一個學生資料列來組合</a:t>
            </a:r>
            <a:r>
              <a:rPr lang="zh-TW" altLang="en-US" dirty="0" smtClean="0"/>
              <a:t>。</a:t>
            </a:r>
            <a:endParaRPr lang="en-US" altLang="zh-TW" dirty="0" smtClean="0"/>
          </a:p>
          <a:p>
            <a:r>
              <a:rPr lang="zh-TW" altLang="en-US" dirty="0" smtClean="0"/>
              <a:t>以下再</a:t>
            </a:r>
            <a:r>
              <a:rPr lang="zh-TW" altLang="en-US" dirty="0"/>
              <a:t>探討一個常見的</a:t>
            </a:r>
            <a:r>
              <a:rPr lang="en-US" altLang="zh-TW" dirty="0"/>
              <a:t>SQL</a:t>
            </a:r>
            <a:r>
              <a:rPr lang="zh-TW" altLang="en-US" dirty="0"/>
              <a:t>寫法，也就是先從一個表格挑選特定資料列，再到另一個表格抓取對應的相關資料</a:t>
            </a:r>
            <a:r>
              <a:rPr lang="zh-TW" altLang="en-US" dirty="0" smtClean="0"/>
              <a:t>。</a:t>
            </a:r>
            <a:endParaRPr lang="zh-TW" altLang="en-US" dirty="0"/>
          </a:p>
        </p:txBody>
      </p:sp>
    </p:spTree>
    <p:extLst>
      <p:ext uri="{BB962C8B-B14F-4D97-AF65-F5344CB8AC3E}">
        <p14:creationId xmlns:p14="http://schemas.microsoft.com/office/powerpoint/2010/main" val="9953750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sz="2400" dirty="0" smtClean="0"/>
              <a:t>下面這個</a:t>
            </a:r>
            <a:r>
              <a:rPr lang="en-US" altLang="zh-TW" sz="2400" dirty="0" smtClean="0"/>
              <a:t>SQL</a:t>
            </a:r>
            <a:r>
              <a:rPr lang="zh-TW" altLang="en-US" sz="2400" dirty="0" smtClean="0"/>
              <a:t>句子會只取出「王雅蕙」同學所修習的課程，也就是表</a:t>
            </a:r>
            <a:r>
              <a:rPr lang="en-US" altLang="zh-TW" sz="2400" dirty="0" smtClean="0"/>
              <a:t>13-6</a:t>
            </a:r>
            <a:r>
              <a:rPr lang="zh-TW" altLang="en-US" sz="2400" dirty="0" smtClean="0"/>
              <a:t>中的前兩筆資料列。</a:t>
            </a:r>
            <a:endParaRPr lang="en-US" altLang="zh-TW" sz="2400" dirty="0" smtClean="0"/>
          </a:p>
          <a:p>
            <a:r>
              <a:rPr lang="zh-TW" altLang="en-US" sz="2400" dirty="0" smtClean="0"/>
              <a:t>注意到</a:t>
            </a:r>
            <a:r>
              <a:rPr lang="en-US" altLang="zh-TW" sz="2400" dirty="0" smtClean="0"/>
              <a:t>WHERE</a:t>
            </a:r>
            <a:r>
              <a:rPr lang="zh-TW" altLang="en-US" sz="2400" dirty="0" smtClean="0"/>
              <a:t>子句裡，以「</a:t>
            </a:r>
            <a:r>
              <a:rPr lang="en-US" altLang="zh-TW" sz="2400" dirty="0" smtClean="0"/>
              <a:t>and</a:t>
            </a:r>
            <a:r>
              <a:rPr lang="zh-TW" altLang="en-US" sz="2400" dirty="0" smtClean="0"/>
              <a:t>」連結的限制式，前後的順序並沒有關係：</a:t>
            </a:r>
            <a:endParaRPr lang="zh-TW" altLang="en-US" sz="2400" dirty="0"/>
          </a:p>
        </p:txBody>
      </p:sp>
      <p:pic>
        <p:nvPicPr>
          <p:cNvPr id="6" name="Picture 2"/>
          <p:cNvPicPr>
            <a:picLocks noChangeAspect="1" noChangeArrowheads="1"/>
          </p:cNvPicPr>
          <p:nvPr/>
        </p:nvPicPr>
        <p:blipFill rotWithShape="1">
          <a:blip r:embed="rId2" cstate="print"/>
          <a:srcRect l="2259" t="7105" r="2259" b="7634"/>
          <a:stretch/>
        </p:blipFill>
        <p:spPr bwMode="auto">
          <a:xfrm>
            <a:off x="1646675" y="3533564"/>
            <a:ext cx="6120680" cy="10801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資料的重複與不一致</a:t>
            </a:r>
          </a:p>
        </p:txBody>
      </p:sp>
      <p:sp>
        <p:nvSpPr>
          <p:cNvPr id="3" name="內容版面配置區 2"/>
          <p:cNvSpPr>
            <a:spLocks noGrp="1"/>
          </p:cNvSpPr>
          <p:nvPr>
            <p:ph idx="1"/>
          </p:nvPr>
        </p:nvSpPr>
        <p:spPr/>
        <p:txBody>
          <a:bodyPr>
            <a:normAutofit fontScale="85000" lnSpcReduction="10000"/>
          </a:bodyPr>
          <a:lstStyle/>
          <a:p>
            <a:r>
              <a:rPr lang="zh-TW" altLang="en-US" dirty="0"/>
              <a:t>若是兩個單位各自開發自己的應用系統，也各自建立檔案維護學生地址資料，則該資料在學校裡被重複儲存</a:t>
            </a:r>
            <a:r>
              <a:rPr lang="zh-TW" altLang="en-US" dirty="0" smtClean="0"/>
              <a:t>。</a:t>
            </a:r>
            <a:endParaRPr lang="en-US" altLang="zh-TW" dirty="0" smtClean="0"/>
          </a:p>
          <a:p>
            <a:r>
              <a:rPr lang="zh-TW" altLang="en-US" dirty="0" smtClean="0"/>
              <a:t>當</a:t>
            </a:r>
            <a:r>
              <a:rPr lang="zh-TW" altLang="en-US" dirty="0"/>
              <a:t>學生搬家時，就有可能只改了一個單位的資料，而忘了或不知道也需要到另一個單位改資料，造成學校內有兩份不一樣的地址資料，難以判斷何者為真</a:t>
            </a:r>
            <a:r>
              <a:rPr lang="zh-TW" altLang="en-US" dirty="0" smtClean="0"/>
              <a:t>。</a:t>
            </a:r>
            <a:endParaRPr lang="zh-TW" altLang="en-US" dirty="0"/>
          </a:p>
        </p:txBody>
      </p:sp>
    </p:spTree>
    <p:extLst>
      <p:ext uri="{BB962C8B-B14F-4D97-AF65-F5344CB8AC3E}">
        <p14:creationId xmlns:p14="http://schemas.microsoft.com/office/powerpoint/2010/main" val="25615444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下面這個</a:t>
            </a:r>
            <a:r>
              <a:rPr lang="en-US" altLang="zh-TW" dirty="0" smtClean="0"/>
              <a:t>SQL</a:t>
            </a:r>
            <a:r>
              <a:rPr lang="zh-TW" altLang="en-US" dirty="0" smtClean="0"/>
              <a:t>句子會取出「王雅蕙」同學修習「資料庫」這門課的成績：</a:t>
            </a:r>
            <a:endParaRPr lang="zh-TW" altLang="en-US" dirty="0"/>
          </a:p>
        </p:txBody>
      </p:sp>
      <p:pic>
        <p:nvPicPr>
          <p:cNvPr id="5" name="Picture 2"/>
          <p:cNvPicPr>
            <a:picLocks noChangeAspect="1" noChangeArrowheads="1"/>
          </p:cNvPicPr>
          <p:nvPr/>
        </p:nvPicPr>
        <p:blipFill rotWithShape="1">
          <a:blip r:embed="rId2" cstate="print"/>
          <a:srcRect l="2813" t="2779" r="1564" b="4231"/>
          <a:stretch/>
        </p:blipFill>
        <p:spPr bwMode="auto">
          <a:xfrm>
            <a:off x="1556665" y="2751770"/>
            <a:ext cx="6120680" cy="166518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331640" y="2171487"/>
            <a:ext cx="6381750" cy="676275"/>
          </a:xfrm>
          <a:prstGeom prst="rect">
            <a:avLst/>
          </a:prstGeom>
          <a:noFill/>
          <a:ln w="9525">
            <a:noFill/>
            <a:miter lim="800000"/>
            <a:headEnd/>
            <a:tailEnd/>
          </a:ln>
          <a:effectLst/>
        </p:spPr>
      </p:pic>
      <p:sp>
        <p:nvSpPr>
          <p:cNvPr id="7" name="標題 6"/>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fontScale="77500" lnSpcReduction="20000"/>
          </a:bodyPr>
          <a:lstStyle/>
          <a:p>
            <a:r>
              <a:rPr lang="zh-TW" altLang="en-US" dirty="0"/>
              <a:t>所得到的結果</a:t>
            </a:r>
            <a:r>
              <a:rPr lang="zh-TW" altLang="en-US" dirty="0" smtClean="0"/>
              <a:t>如下表所示：</a:t>
            </a:r>
            <a:endParaRPr lang="en-US" altLang="zh-TW" dirty="0" smtClean="0"/>
          </a:p>
          <a:p>
            <a:endParaRPr lang="en-US" altLang="zh-TW" dirty="0"/>
          </a:p>
          <a:p>
            <a:endParaRPr lang="en-US" altLang="zh-TW" dirty="0" smtClean="0"/>
          </a:p>
          <a:p>
            <a:r>
              <a:rPr lang="zh-TW" altLang="en-US" dirty="0"/>
              <a:t>在查詢句</a:t>
            </a:r>
            <a:r>
              <a:rPr lang="en-US" altLang="zh-TW" dirty="0"/>
              <a:t>5</a:t>
            </a:r>
            <a:r>
              <a:rPr lang="zh-TW" altLang="en-US" dirty="0"/>
              <a:t>和查詢句</a:t>
            </a:r>
            <a:r>
              <a:rPr lang="en-US" altLang="zh-TW" dirty="0"/>
              <a:t>6</a:t>
            </a:r>
            <a:r>
              <a:rPr lang="zh-TW" altLang="en-US" dirty="0"/>
              <a:t>中，由於「學號」欄位在</a:t>
            </a:r>
            <a:r>
              <a:rPr lang="en-US" altLang="zh-TW" dirty="0"/>
              <a:t>student</a:t>
            </a:r>
            <a:r>
              <a:rPr lang="zh-TW" altLang="en-US" dirty="0"/>
              <a:t>關聯和</a:t>
            </a:r>
            <a:r>
              <a:rPr lang="en-US" altLang="zh-TW" dirty="0"/>
              <a:t>enroll</a:t>
            </a:r>
            <a:r>
              <a:rPr lang="zh-TW" altLang="en-US" dirty="0"/>
              <a:t>關聯裡都被定義，</a:t>
            </a:r>
            <a:r>
              <a:rPr lang="zh-TW" altLang="en-US" dirty="0" smtClean="0"/>
              <a:t>所以在</a:t>
            </a:r>
            <a:r>
              <a:rPr lang="zh-TW" altLang="en-US" dirty="0"/>
              <a:t>該欄位之前，利用符號「</a:t>
            </a:r>
            <a:r>
              <a:rPr lang="en-US" altLang="zh-TW" dirty="0"/>
              <a:t>.</a:t>
            </a:r>
            <a:r>
              <a:rPr lang="zh-TW" altLang="en-US" dirty="0"/>
              <a:t>」加註來源表格，以避免產生混淆，其餘的欄位則加註與否皆可</a:t>
            </a:r>
            <a:r>
              <a:rPr lang="zh-TW" altLang="en-US" dirty="0" smtClean="0"/>
              <a:t>。</a:t>
            </a:r>
            <a:endParaRPr lang="en-US" altLang="zh-TW" dirty="0" smtClean="0"/>
          </a:p>
        </p:txBody>
      </p:sp>
      <p:sp>
        <p:nvSpPr>
          <p:cNvPr id="8" name="向左箭號 7"/>
          <p:cNvSpPr/>
          <p:nvPr/>
        </p:nvSpPr>
        <p:spPr>
          <a:xfrm rot="20605757">
            <a:off x="6977651" y="1293567"/>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查詢句</a:t>
            </a:r>
            <a:r>
              <a:rPr lang="en-US" altLang="zh-TW" b="1" dirty="0">
                <a:latin typeface="微軟正黑體" panose="020B0604030504040204" pitchFamily="34" charset="-120"/>
                <a:ea typeface="微軟正黑體" panose="020B0604030504040204" pitchFamily="34" charset="-120"/>
              </a:rPr>
              <a:t>6</a:t>
            </a:r>
            <a:r>
              <a:rPr lang="zh-TW" altLang="en-US" b="1" dirty="0">
                <a:latin typeface="微軟正黑體" panose="020B0604030504040204" pitchFamily="34" charset="-120"/>
                <a:ea typeface="微軟正黑體" panose="020B0604030504040204" pitchFamily="34" charset="-120"/>
              </a:rPr>
              <a:t>的輸出</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smtClean="0"/>
              <a:t>關聯式資料模式和查詢語言</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另外，觀察查詢句</a:t>
            </a:r>
            <a:r>
              <a:rPr lang="en-US" altLang="zh-TW" dirty="0" smtClean="0"/>
              <a:t>5</a:t>
            </a:r>
            <a:r>
              <a:rPr lang="zh-TW" altLang="en-US" dirty="0" smtClean="0"/>
              <a:t>和查詢句</a:t>
            </a:r>
            <a:r>
              <a:rPr lang="en-US" altLang="zh-TW" dirty="0" smtClean="0"/>
              <a:t>6</a:t>
            </a:r>
            <a:r>
              <a:rPr lang="zh-TW" altLang="en-US" dirty="0" smtClean="0"/>
              <a:t>，可發現在</a:t>
            </a:r>
            <a:r>
              <a:rPr lang="en-US" altLang="zh-TW" dirty="0" smtClean="0"/>
              <a:t>WHERE</a:t>
            </a:r>
            <a:r>
              <a:rPr lang="zh-TW" altLang="en-US" dirty="0" smtClean="0"/>
              <a:t>子句中的限制式大致分做兩類：</a:t>
            </a:r>
            <a:endParaRPr lang="en-US" altLang="zh-TW" dirty="0" smtClean="0"/>
          </a:p>
          <a:p>
            <a:pPr lvl="1"/>
            <a:r>
              <a:rPr lang="zh-TW" altLang="en-US" dirty="0" smtClean="0"/>
              <a:t>用以連結兩個表格。</a:t>
            </a:r>
            <a:endParaRPr lang="en-US" altLang="zh-TW" dirty="0" smtClean="0"/>
          </a:p>
          <a:p>
            <a:pPr lvl="1"/>
            <a:r>
              <a:rPr lang="zh-TW" altLang="en-US" dirty="0" smtClean="0"/>
              <a:t>用以限制特定欄位的內容。</a:t>
            </a:r>
            <a:endParaRPr lang="en-US" altLang="zh-TW" dirty="0" smtClean="0"/>
          </a:p>
          <a:p>
            <a:r>
              <a:rPr lang="zh-TW" altLang="en-US" dirty="0" smtClean="0"/>
              <a:t>為了可以做明確的區隔，也可以將前一種限制式寫在</a:t>
            </a:r>
            <a:r>
              <a:rPr lang="en-US" altLang="zh-TW" dirty="0" smtClean="0"/>
              <a:t>FROM</a:t>
            </a:r>
            <a:r>
              <a:rPr lang="zh-TW" altLang="en-US" dirty="0" smtClean="0"/>
              <a:t>子句中。</a:t>
            </a:r>
            <a:endParaRPr lang="zh-TW" altLang="en-US" dirty="0"/>
          </a:p>
        </p:txBody>
      </p:sp>
    </p:spTree>
    <p:extLst>
      <p:ext uri="{BB962C8B-B14F-4D97-AF65-F5344CB8AC3E}">
        <p14:creationId xmlns:p14="http://schemas.microsoft.com/office/powerpoint/2010/main" val="20791004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normAutofit fontScale="92500" lnSpcReduction="20000"/>
          </a:bodyPr>
          <a:lstStyle/>
          <a:p>
            <a:r>
              <a:rPr lang="zh-TW" altLang="en-US" dirty="0"/>
              <a:t>在講述其寫法之前</a:t>
            </a:r>
            <a:r>
              <a:rPr lang="zh-TW" altLang="en-US" dirty="0" smtClean="0"/>
              <a:t>，先</a:t>
            </a:r>
            <a:r>
              <a:rPr lang="zh-TW" altLang="en-US" dirty="0"/>
              <a:t>說明以下兩種不同的連結型態： </a:t>
            </a:r>
          </a:p>
          <a:p>
            <a:pPr lvl="1"/>
            <a:r>
              <a:rPr lang="zh-TW" altLang="en-US" dirty="0"/>
              <a:t>內部連結（</a:t>
            </a:r>
            <a:r>
              <a:rPr lang="en-US" altLang="zh-TW" dirty="0"/>
              <a:t>inner join</a:t>
            </a:r>
            <a:r>
              <a:rPr lang="zh-TW" altLang="en-US" dirty="0"/>
              <a:t>）：兩個表格都必須有相同的屬性值，對應的資料列才可以配對</a:t>
            </a:r>
            <a:r>
              <a:rPr lang="zh-TW" altLang="en-US" dirty="0" smtClean="0"/>
              <a:t>輸出。</a:t>
            </a:r>
            <a:endParaRPr lang="zh-TW" altLang="en-US" dirty="0"/>
          </a:p>
          <a:p>
            <a:pPr lvl="1"/>
            <a:r>
              <a:rPr lang="zh-TW" altLang="en-US" dirty="0"/>
              <a:t>左外部連結（</a:t>
            </a:r>
            <a:r>
              <a:rPr lang="en-US" altLang="zh-TW" dirty="0"/>
              <a:t>left outer join</a:t>
            </a:r>
            <a:r>
              <a:rPr lang="zh-TW" altLang="en-US" dirty="0"/>
              <a:t>）：除了符合相同屬性值的資料列可配對輸出之外，左邊表格的所有資料列也都必須</a:t>
            </a:r>
            <a:r>
              <a:rPr lang="zh-TW" altLang="en-US" dirty="0" smtClean="0"/>
              <a:t>輸出。 </a:t>
            </a:r>
            <a:endParaRPr lang="zh-TW" altLang="en-US" dirty="0"/>
          </a:p>
          <a:p>
            <a:endParaRPr lang="zh-TW" altLang="en-US" dirty="0"/>
          </a:p>
        </p:txBody>
      </p:sp>
    </p:spTree>
    <p:extLst>
      <p:ext uri="{BB962C8B-B14F-4D97-AF65-F5344CB8AC3E}">
        <p14:creationId xmlns:p14="http://schemas.microsoft.com/office/powerpoint/2010/main" val="15979147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a:xfrm>
            <a:off x="457200" y="1660399"/>
            <a:ext cx="3889775" cy="2934224"/>
          </a:xfrm>
        </p:spPr>
        <p:txBody>
          <a:bodyPr>
            <a:normAutofit/>
          </a:bodyPr>
          <a:lstStyle/>
          <a:p>
            <a:r>
              <a:rPr lang="zh-TW" altLang="en-US" sz="2400" dirty="0" smtClean="0"/>
              <a:t>假設學生表格為左方表格，成績表格為右方表格，在進行左外部連接的操作後，結果則會如表所示。</a:t>
            </a:r>
            <a:endParaRPr lang="zh-TW" altLang="en-US" sz="2400" dirty="0"/>
          </a:p>
        </p:txBody>
      </p:sp>
      <p:sp>
        <p:nvSpPr>
          <p:cNvPr id="6" name="矩形 5"/>
          <p:cNvSpPr/>
          <p:nvPr/>
        </p:nvSpPr>
        <p:spPr>
          <a:xfrm>
            <a:off x="1993039" y="3606324"/>
            <a:ext cx="235393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TW" altLang="en-US" dirty="0" smtClean="0">
                <a:latin typeface="微軟正黑體" panose="020B0604030504040204" pitchFamily="34" charset="-120"/>
                <a:ea typeface="微軟正黑體" panose="020B0604030504040204" pitchFamily="34" charset="-120"/>
              </a:rPr>
              <a:t>學生</a:t>
            </a:r>
            <a:r>
              <a:rPr lang="zh-TW" altLang="en-US" dirty="0">
                <a:latin typeface="微軟正黑體" panose="020B0604030504040204" pitchFamily="34" charset="-120"/>
                <a:ea typeface="微軟正黑體" panose="020B0604030504040204" pitchFamily="34" charset="-120"/>
              </a:rPr>
              <a:t>表格和成績表格執行左外部連結之後的結果</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646" y="2210901"/>
            <a:ext cx="4144154" cy="231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8462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舉例來說，第二列的標示為「</a:t>
            </a:r>
            <a:r>
              <a:rPr lang="en-US" altLang="zh-TW" dirty="0" smtClean="0"/>
              <a:t>1-2</a:t>
            </a:r>
            <a:r>
              <a:rPr lang="zh-TW" altLang="en-US" dirty="0" smtClean="0"/>
              <a:t>」，表示它是經由學生表格的第一列和成績表格的第二列配對輸出。</a:t>
            </a:r>
            <a:endParaRPr lang="en-US" altLang="zh-TW" dirty="0" smtClean="0"/>
          </a:p>
          <a:p>
            <a:r>
              <a:rPr lang="zh-TW" altLang="en-US" dirty="0" smtClean="0"/>
              <a:t>另外也可觀察到，前六筆輸出正是此二表格執行內部連結的結果。</a:t>
            </a:r>
            <a:endParaRPr lang="zh-TW" altLang="en-US" dirty="0"/>
          </a:p>
        </p:txBody>
      </p:sp>
    </p:spTree>
    <p:extLst>
      <p:ext uri="{BB962C8B-B14F-4D97-AF65-F5344CB8AC3E}">
        <p14:creationId xmlns:p14="http://schemas.microsoft.com/office/powerpoint/2010/main" val="41689413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以查詢句</a:t>
            </a:r>
            <a:r>
              <a:rPr lang="en-US" altLang="zh-TW" dirty="0" smtClean="0"/>
              <a:t>5</a:t>
            </a:r>
            <a:r>
              <a:rPr lang="zh-TW" altLang="en-US" dirty="0" smtClean="0"/>
              <a:t>為</a:t>
            </a:r>
            <a:r>
              <a:rPr lang="zh-TW" altLang="en-US" dirty="0"/>
              <a:t>例，對應內部連結的寫法如下所示，在此</a:t>
            </a:r>
            <a:r>
              <a:rPr lang="zh-TW" altLang="en-US" dirty="0" smtClean="0"/>
              <a:t>，關鍵字</a:t>
            </a:r>
            <a:r>
              <a:rPr lang="zh-TW" altLang="en-US" dirty="0"/>
              <a:t>「</a:t>
            </a:r>
            <a:r>
              <a:rPr lang="en-US" altLang="zh-TW" dirty="0"/>
              <a:t>ON</a:t>
            </a:r>
            <a:r>
              <a:rPr lang="zh-TW" altLang="en-US" dirty="0"/>
              <a:t>」後面的條件式「</a:t>
            </a:r>
            <a:r>
              <a:rPr lang="en-US" altLang="zh-TW" dirty="0"/>
              <a:t>student. </a:t>
            </a:r>
            <a:r>
              <a:rPr lang="zh-TW" altLang="en-US" dirty="0"/>
              <a:t>學號＝ </a:t>
            </a:r>
            <a:r>
              <a:rPr lang="en-US" altLang="zh-TW" dirty="0"/>
              <a:t>enroll. </a:t>
            </a:r>
            <a:r>
              <a:rPr lang="zh-TW" altLang="en-US" dirty="0"/>
              <a:t>學號」，強制只有兩個表格中「學號」屬性值相同的資料列，才可配對輸出： </a:t>
            </a:r>
          </a:p>
          <a:p>
            <a:endParaRPr lang="zh-TW"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775" y="3741880"/>
            <a:ext cx="5574280" cy="103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4994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smtClean="0"/>
              <a:t>至於查詢句</a:t>
            </a:r>
            <a:r>
              <a:rPr lang="en-US" altLang="zh-TW" smtClean="0"/>
              <a:t>5</a:t>
            </a:r>
            <a:r>
              <a:rPr lang="zh-TW" altLang="en-US" smtClean="0"/>
              <a:t>對應左外部連結的寫法則如下所示，差別只在於以「</a:t>
            </a:r>
            <a:r>
              <a:rPr lang="en-US" altLang="zh-TW" smtClean="0"/>
              <a:t>LEFT OUTER JOIN</a:t>
            </a:r>
            <a:r>
              <a:rPr lang="zh-TW" altLang="en-US" smtClean="0"/>
              <a:t>」取代「</a:t>
            </a:r>
            <a:r>
              <a:rPr lang="en-US" altLang="zh-TW" smtClean="0"/>
              <a:t>INNER JOIN</a:t>
            </a:r>
            <a:r>
              <a:rPr lang="zh-TW" altLang="en-US" smtClean="0"/>
              <a:t>」：</a:t>
            </a:r>
            <a:endParaRPr lang="zh-TW"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30" y="3156815"/>
            <a:ext cx="7286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350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由於進行兩個表格的連結運算時，十之八九是利用它們之間具有相同名稱的屬性，所以較為精簡的自然連接（</a:t>
            </a:r>
            <a:r>
              <a:rPr lang="en-US" altLang="zh-TW" dirty="0" smtClean="0"/>
              <a:t>natural join</a:t>
            </a:r>
            <a:r>
              <a:rPr lang="zh-TW" altLang="en-US" dirty="0" smtClean="0"/>
              <a:t>）寫法也很受歡迎。同樣以查詢句</a:t>
            </a:r>
            <a:r>
              <a:rPr lang="en-US" altLang="zh-TW" dirty="0" smtClean="0"/>
              <a:t>5</a:t>
            </a:r>
            <a:r>
              <a:rPr lang="zh-TW" altLang="en-US" dirty="0" smtClean="0"/>
              <a:t>為例，對應的寫法如下：</a:t>
            </a:r>
            <a:endParaRPr lang="zh-TW"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55" y="3741880"/>
            <a:ext cx="42767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8636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en-US" altLang="zh-TW" sz="2400" dirty="0" smtClean="0"/>
              <a:t>SQL </a:t>
            </a:r>
            <a:r>
              <a:rPr lang="en-US" altLang="zh-TW" sz="2400" dirty="0"/>
              <a:t>DDL</a:t>
            </a:r>
            <a:r>
              <a:rPr lang="zh-TW" altLang="en-US" sz="2400" dirty="0"/>
              <a:t>的語法</a:t>
            </a:r>
            <a:r>
              <a:rPr lang="zh-TW" altLang="en-US" sz="2400" dirty="0" smtClean="0"/>
              <a:t>，提供</a:t>
            </a:r>
            <a:r>
              <a:rPr lang="zh-TW" altLang="en-US" sz="2400" dirty="0"/>
              <a:t>了建立資料表綱要</a:t>
            </a:r>
            <a:r>
              <a:rPr lang="en-US" altLang="zh-TW" sz="2400" dirty="0"/>
              <a:t>(schema)</a:t>
            </a:r>
            <a:r>
              <a:rPr lang="zh-TW" altLang="en-US" sz="2400" dirty="0"/>
              <a:t>的功能</a:t>
            </a:r>
            <a:r>
              <a:rPr lang="zh-TW" altLang="en-US" sz="2400" dirty="0" smtClean="0"/>
              <a:t>。</a:t>
            </a:r>
            <a:endParaRPr lang="en-US" altLang="zh-TW" sz="2400" dirty="0" smtClean="0"/>
          </a:p>
          <a:p>
            <a:r>
              <a:rPr lang="zh-TW" altLang="en-US" sz="2400" dirty="0"/>
              <a:t>在定義一個關聯的綱要時</a:t>
            </a:r>
            <a:r>
              <a:rPr lang="zh-TW" altLang="en-US" sz="2400" dirty="0" smtClean="0"/>
              <a:t>，除了</a:t>
            </a:r>
            <a:r>
              <a:rPr lang="zh-TW" altLang="en-US" sz="2400" dirty="0"/>
              <a:t>提供此關聯和所有屬性的名稱，每個屬性的資料型態及資料大小，都必須加以指定</a:t>
            </a:r>
            <a:r>
              <a:rPr lang="zh-TW" altLang="en-US" sz="2400" dirty="0" smtClean="0"/>
              <a:t>。</a:t>
            </a:r>
            <a:endParaRPr lang="zh-TW"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資料難以存取</a:t>
            </a:r>
          </a:p>
        </p:txBody>
      </p:sp>
      <p:sp>
        <p:nvSpPr>
          <p:cNvPr id="2" name="內容版面配置區 1"/>
          <p:cNvSpPr>
            <a:spLocks noGrp="1"/>
          </p:cNvSpPr>
          <p:nvPr>
            <p:ph idx="1"/>
          </p:nvPr>
        </p:nvSpPr>
        <p:spPr/>
        <p:txBody>
          <a:bodyPr>
            <a:normAutofit/>
          </a:bodyPr>
          <a:lstStyle/>
          <a:p>
            <a:r>
              <a:rPr lang="zh-TW" altLang="en-US" dirty="0" smtClean="0"/>
              <a:t>隨著資訊科技的進步，應用系統常會使用不同的程式語言來開發。</a:t>
            </a:r>
            <a:endParaRPr lang="en-US" altLang="zh-TW" dirty="0" smtClean="0"/>
          </a:p>
          <a:p>
            <a:r>
              <a:rPr lang="zh-TW" altLang="en-US" dirty="0" smtClean="0"/>
              <a:t>早期常用的是</a:t>
            </a:r>
            <a:r>
              <a:rPr lang="en-US" altLang="zh-TW" dirty="0" smtClean="0"/>
              <a:t>COBOL</a:t>
            </a:r>
            <a:r>
              <a:rPr lang="zh-TW" altLang="en-US" dirty="0" smtClean="0"/>
              <a:t>，後來則是</a:t>
            </a:r>
            <a:r>
              <a:rPr lang="en-US" altLang="zh-TW" dirty="0" smtClean="0"/>
              <a:t>C</a:t>
            </a:r>
            <a:r>
              <a:rPr lang="zh-TW" altLang="en-US" dirty="0" smtClean="0"/>
              <a:t>語言，但是近年來</a:t>
            </a:r>
            <a:r>
              <a:rPr lang="en-US" altLang="zh-TW" dirty="0" smtClean="0"/>
              <a:t>JAVA</a:t>
            </a:r>
            <a:r>
              <a:rPr lang="zh-TW" altLang="en-US" dirty="0" smtClean="0"/>
              <a:t>語言也很受到歡迎。這些程式語言不僅語法不同，檔案的格式與建立方式也不同。</a:t>
            </a:r>
            <a:endParaRPr lang="en-US" altLang="zh-TW"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rotWithShape="1">
          <a:blip r:embed="rId2" cstate="print"/>
          <a:srcRect l="2855" t="5503" r="2225" b="4166"/>
          <a:stretch/>
        </p:blipFill>
        <p:spPr bwMode="auto">
          <a:xfrm>
            <a:off x="2276745" y="2076695"/>
            <a:ext cx="4545504" cy="19272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59307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fontScale="85000" lnSpcReduction="20000"/>
          </a:bodyPr>
          <a:lstStyle/>
          <a:p>
            <a:r>
              <a:rPr lang="zh-TW" altLang="en-US" dirty="0" smtClean="0"/>
              <a:t>學生關聯共包含了</a:t>
            </a:r>
            <a:r>
              <a:rPr lang="en-US" altLang="zh-TW" dirty="0" smtClean="0"/>
              <a:t>7</a:t>
            </a:r>
            <a:r>
              <a:rPr lang="zh-TW" altLang="en-US" dirty="0" smtClean="0"/>
              <a:t>個欄位：系別、年級、學號、姓名、地址、監護人、排名。在關聯式資料模式中，資料型態以字串和數字為主。</a:t>
            </a:r>
            <a:endParaRPr lang="en-US" altLang="zh-TW" dirty="0" smtClean="0"/>
          </a:p>
          <a:p>
            <a:r>
              <a:rPr lang="zh-TW" altLang="en-US" dirty="0" smtClean="0"/>
              <a:t>數字分為整數和實數等，和一般程式語言提供的型態類似；而字串型態則可分為</a:t>
            </a:r>
            <a:r>
              <a:rPr lang="en-US" altLang="zh-TW" dirty="0" smtClean="0">
                <a:solidFill>
                  <a:srgbClr val="0070C0"/>
                </a:solidFill>
              </a:rPr>
              <a:t>char</a:t>
            </a:r>
            <a:r>
              <a:rPr lang="zh-TW" altLang="en-US" dirty="0" smtClean="0"/>
              <a:t>和</a:t>
            </a:r>
            <a:r>
              <a:rPr lang="en-US" altLang="zh-TW" dirty="0" smtClean="0">
                <a:solidFill>
                  <a:srgbClr val="0070C0"/>
                </a:solidFill>
              </a:rPr>
              <a:t>varchar</a:t>
            </a:r>
            <a:r>
              <a:rPr lang="zh-TW" altLang="en-US" dirty="0" smtClean="0"/>
              <a:t>兩種。這兩種字串型態的差別，在於前者會使用所有宣告的空間；而後者則只會使用到輸入資料大小的空間。</a:t>
            </a:r>
            <a:endParaRPr lang="zh-TW"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1426476"/>
            <a:ext cx="8229600" cy="3238007"/>
          </a:xfrm>
        </p:spPr>
        <p:txBody>
          <a:bodyPr>
            <a:normAutofit fontScale="85000" lnSpcReduction="10000"/>
          </a:bodyPr>
          <a:lstStyle/>
          <a:p>
            <a:r>
              <a:rPr lang="zh-TW" altLang="en-US" dirty="0"/>
              <a:t>舉例來說</a:t>
            </a:r>
            <a:r>
              <a:rPr lang="zh-TW" altLang="en-US" dirty="0" smtClean="0"/>
              <a:t>，指定</a:t>
            </a:r>
            <a:r>
              <a:rPr lang="zh-TW" altLang="en-US" dirty="0"/>
              <a:t>「系別」欄位的型態</a:t>
            </a:r>
            <a:r>
              <a:rPr lang="zh-TW" altLang="en-US" dirty="0" smtClean="0"/>
              <a:t>為</a:t>
            </a:r>
            <a:r>
              <a:rPr lang="en-US" altLang="zh-TW" dirty="0" smtClean="0">
                <a:solidFill>
                  <a:srgbClr val="0070C0"/>
                </a:solidFill>
              </a:rPr>
              <a:t>char(6)</a:t>
            </a:r>
            <a:r>
              <a:rPr lang="zh-TW" altLang="en-US" dirty="0" smtClean="0"/>
              <a:t>，如果只</a:t>
            </a:r>
            <a:r>
              <a:rPr lang="zh-TW" altLang="en-US" dirty="0"/>
              <a:t>輸入</a:t>
            </a:r>
            <a:r>
              <a:rPr lang="en-US" altLang="zh-TW" dirty="0"/>
              <a:t>5</a:t>
            </a:r>
            <a:r>
              <a:rPr lang="zh-TW" altLang="en-US" dirty="0"/>
              <a:t>個字母的話，則系統會</a:t>
            </a:r>
            <a:r>
              <a:rPr lang="zh-TW" altLang="en-US" dirty="0" smtClean="0"/>
              <a:t>自動補</a:t>
            </a:r>
            <a:r>
              <a:rPr lang="zh-TW" altLang="en-US" dirty="0"/>
              <a:t>一個空白，讓每個系別的欄位值都正好佔據</a:t>
            </a:r>
            <a:r>
              <a:rPr lang="en-US" altLang="zh-TW" dirty="0"/>
              <a:t>6</a:t>
            </a:r>
            <a:r>
              <a:rPr lang="zh-TW" altLang="en-US" dirty="0"/>
              <a:t>位元組的空間</a:t>
            </a:r>
            <a:r>
              <a:rPr lang="zh-TW" altLang="en-US" dirty="0" smtClean="0"/>
              <a:t>。</a:t>
            </a:r>
            <a:endParaRPr lang="en-US" altLang="zh-TW" dirty="0" smtClean="0"/>
          </a:p>
          <a:p>
            <a:r>
              <a:rPr lang="zh-TW" altLang="en-US" dirty="0" smtClean="0"/>
              <a:t>另外，將</a:t>
            </a:r>
            <a:r>
              <a:rPr lang="zh-TW" altLang="en-US" dirty="0"/>
              <a:t>「地址」欄位的資料型態定義</a:t>
            </a:r>
            <a:r>
              <a:rPr lang="zh-TW" altLang="en-US" dirty="0" smtClean="0"/>
              <a:t>為</a:t>
            </a:r>
            <a:r>
              <a:rPr lang="en-US" altLang="zh-TW" dirty="0" smtClean="0">
                <a:solidFill>
                  <a:srgbClr val="0070C0"/>
                </a:solidFill>
              </a:rPr>
              <a:t>varchar(20)</a:t>
            </a:r>
            <a:r>
              <a:rPr lang="zh-TW" altLang="en-US" dirty="0" smtClean="0"/>
              <a:t>，</a:t>
            </a:r>
            <a:r>
              <a:rPr lang="zh-TW" altLang="en-US" dirty="0"/>
              <a:t>這樣的話，使用者最多可以輸入</a:t>
            </a:r>
            <a:r>
              <a:rPr lang="en-US" altLang="zh-TW" dirty="0"/>
              <a:t>20</a:t>
            </a:r>
            <a:r>
              <a:rPr lang="zh-TW" altLang="en-US" dirty="0"/>
              <a:t>個字母，但是若輸入</a:t>
            </a:r>
            <a:r>
              <a:rPr lang="en-US" altLang="zh-TW" dirty="0"/>
              <a:t>15</a:t>
            </a:r>
            <a:r>
              <a:rPr lang="zh-TW" altLang="en-US" dirty="0"/>
              <a:t>個字母的話，系統只使用</a:t>
            </a:r>
            <a:r>
              <a:rPr lang="en-US" altLang="zh-TW" dirty="0"/>
              <a:t>15</a:t>
            </a:r>
            <a:r>
              <a:rPr lang="zh-TW" altLang="en-US" dirty="0"/>
              <a:t>個位元組的空間</a:t>
            </a:r>
            <a:r>
              <a:rPr lang="zh-TW" altLang="en-US" dirty="0" smtClean="0"/>
              <a:t>。</a:t>
            </a:r>
            <a:endParaRPr lang="en-US" altLang="zh-TW" dirty="0" smtClean="0"/>
          </a:p>
          <a:p>
            <a:r>
              <a:rPr lang="zh-TW" altLang="en-US" dirty="0" smtClean="0"/>
              <a:t>值得</a:t>
            </a:r>
            <a:r>
              <a:rPr lang="zh-TW" altLang="en-US" dirty="0"/>
              <a:t>注意的是：一個中文字需使用兩個位元組的空間。</a:t>
            </a:r>
          </a:p>
          <a:p>
            <a:endParaRPr lang="zh-TW" altLang="en-US" dirty="0"/>
          </a:p>
        </p:txBody>
      </p:sp>
    </p:spTree>
    <p:extLst>
      <p:ext uri="{BB962C8B-B14F-4D97-AF65-F5344CB8AC3E}">
        <p14:creationId xmlns:p14="http://schemas.microsoft.com/office/powerpoint/2010/main" val="1645799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normAutofit/>
          </a:bodyPr>
          <a:lstStyle/>
          <a:p>
            <a:r>
              <a:rPr lang="zh-TW" altLang="en-US" sz="2400" dirty="0" smtClean="0"/>
              <a:t>在</a:t>
            </a:r>
            <a:r>
              <a:rPr lang="zh-TW" altLang="en-US" sz="2400" dirty="0"/>
              <a:t>定義表格時</a:t>
            </a:r>
            <a:r>
              <a:rPr lang="zh-TW" altLang="en-US" sz="2400" dirty="0" smtClean="0"/>
              <a:t>，還</a:t>
            </a:r>
            <a:r>
              <a:rPr lang="zh-TW" altLang="en-US" sz="2400" dirty="0"/>
              <a:t>可以進一步指定表格內資料的限制，最常見的限制是</a:t>
            </a:r>
            <a:r>
              <a:rPr lang="zh-TW" altLang="en-US" sz="2400" dirty="0">
                <a:solidFill>
                  <a:srgbClr val="C00000"/>
                </a:solidFill>
              </a:rPr>
              <a:t>主鍵</a:t>
            </a:r>
            <a:r>
              <a:rPr lang="en-US" altLang="zh-TW" sz="2400" dirty="0"/>
              <a:t>(primary key)</a:t>
            </a:r>
            <a:r>
              <a:rPr lang="zh-TW" altLang="en-US" sz="2400" dirty="0"/>
              <a:t>和</a:t>
            </a:r>
            <a:r>
              <a:rPr lang="zh-TW" altLang="en-US" sz="2400" dirty="0">
                <a:solidFill>
                  <a:srgbClr val="C00000"/>
                </a:solidFill>
              </a:rPr>
              <a:t>外來鍵</a:t>
            </a:r>
            <a:r>
              <a:rPr lang="en-US" altLang="zh-TW" sz="2400" dirty="0"/>
              <a:t>(foreign key)</a:t>
            </a:r>
            <a:r>
              <a:rPr lang="zh-TW" altLang="en-US" sz="2400" dirty="0"/>
              <a:t>的限制</a:t>
            </a:r>
            <a:r>
              <a:rPr lang="zh-TW" altLang="en-US" sz="2400" dirty="0" smtClean="0"/>
              <a:t>。</a:t>
            </a:r>
            <a:endParaRPr lang="zh-TW" altLang="en-US" sz="2400" dirty="0"/>
          </a:p>
        </p:txBody>
      </p:sp>
    </p:spTree>
    <p:extLst>
      <p:ext uri="{BB962C8B-B14F-4D97-AF65-F5344CB8AC3E}">
        <p14:creationId xmlns:p14="http://schemas.microsoft.com/office/powerpoint/2010/main" val="3743576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endParaRPr lang="zh-TW" altLang="en-US" dirty="0"/>
          </a:p>
        </p:txBody>
      </p:sp>
      <p:graphicFrame>
        <p:nvGraphicFramePr>
          <p:cNvPr id="4" name="資料庫圖表 3"/>
          <p:cNvGraphicFramePr/>
          <p:nvPr>
            <p:extLst>
              <p:ext uri="{D42A27DB-BD31-4B8C-83A1-F6EECF244321}">
                <p14:modId xmlns:p14="http://schemas.microsoft.com/office/powerpoint/2010/main" val="1158114009"/>
              </p:ext>
            </p:extLst>
          </p:nvPr>
        </p:nvGraphicFramePr>
        <p:xfrm>
          <a:off x="1003062" y="2166705"/>
          <a:ext cx="7470830" cy="170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1155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1660399"/>
            <a:ext cx="3664750" cy="2934224"/>
          </a:xfrm>
        </p:spPr>
        <p:txBody>
          <a:bodyPr/>
          <a:lstStyle/>
          <a:p>
            <a:r>
              <a:rPr lang="zh-TW" altLang="en-US" dirty="0" smtClean="0"/>
              <a:t>定義</a:t>
            </a:r>
            <a:r>
              <a:rPr lang="zh-TW" altLang="en-US" dirty="0"/>
              <a:t>了主鍵和外來鍵的學生表格和成績</a:t>
            </a:r>
            <a:r>
              <a:rPr lang="zh-TW" altLang="en-US" dirty="0" smtClean="0"/>
              <a:t>表格</a:t>
            </a:r>
            <a:r>
              <a:rPr lang="zh-TW" altLang="en-US" dirty="0"/>
              <a:t>如右圖</a:t>
            </a:r>
            <a:r>
              <a:rPr lang="zh-TW" altLang="en-US" dirty="0" smtClean="0"/>
              <a:t>。</a:t>
            </a:r>
            <a:endParaRPr lang="zh-TW" altLang="en-US" dirty="0"/>
          </a:p>
        </p:txBody>
      </p:sp>
      <p:pic>
        <p:nvPicPr>
          <p:cNvPr id="5" name="Picture 2"/>
          <p:cNvPicPr>
            <a:picLocks noChangeAspect="1" noChangeArrowheads="1"/>
          </p:cNvPicPr>
          <p:nvPr/>
        </p:nvPicPr>
        <p:blipFill rotWithShape="1">
          <a:blip r:embed="rId2" cstate="print"/>
          <a:srcRect l="2744" t="1133" r="1718" b="2221"/>
          <a:stretch/>
        </p:blipFill>
        <p:spPr>
          <a:xfrm>
            <a:off x="4961587" y="1504133"/>
            <a:ext cx="3205493" cy="28952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94279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smtClean="0"/>
              <a:t>13-2 </a:t>
            </a:r>
            <a:r>
              <a:rPr lang="zh-TW" altLang="en-US" dirty="0"/>
              <a:t>關聯式資料模式和查詢語言</a:t>
            </a:r>
          </a:p>
        </p:txBody>
      </p:sp>
      <p:sp>
        <p:nvSpPr>
          <p:cNvPr id="6" name="內容版面配置區 5"/>
          <p:cNvSpPr>
            <a:spLocks noGrp="1"/>
          </p:cNvSpPr>
          <p:nvPr>
            <p:ph idx="1"/>
          </p:nvPr>
        </p:nvSpPr>
        <p:spPr/>
        <p:txBody>
          <a:bodyPr>
            <a:normAutofit fontScale="92500" lnSpcReduction="10000"/>
          </a:bodyPr>
          <a:lstStyle/>
          <a:p>
            <a:r>
              <a:rPr lang="zh-TW" altLang="en-US" dirty="0" smtClean="0">
                <a:solidFill>
                  <a:srgbClr val="0070C0"/>
                </a:solidFill>
              </a:rPr>
              <a:t>主鍵</a:t>
            </a:r>
            <a:r>
              <a:rPr lang="zh-TW" altLang="en-US" dirty="0" smtClean="0"/>
              <a:t>限制</a:t>
            </a:r>
            <a:r>
              <a:rPr lang="zh-TW" altLang="en-US" dirty="0"/>
              <a:t>了某些屬性值在同一個表格不可重複，其「唯一」的特性</a:t>
            </a:r>
            <a:r>
              <a:rPr lang="zh-TW" altLang="en-US" dirty="0" smtClean="0"/>
              <a:t>方便用來</a:t>
            </a:r>
            <a:r>
              <a:rPr lang="zh-TW" altLang="en-US" dirty="0"/>
              <a:t>取出一筆特定的資料列</a:t>
            </a:r>
            <a:r>
              <a:rPr lang="zh-TW" altLang="en-US" dirty="0" smtClean="0"/>
              <a:t>，在</a:t>
            </a:r>
            <a:r>
              <a:rPr lang="zh-TW" altLang="en-US" dirty="0"/>
              <a:t>資料表格定義中是用</a:t>
            </a:r>
            <a:r>
              <a:rPr lang="zh-TW" altLang="en-US" dirty="0" smtClean="0"/>
              <a:t>到</a:t>
            </a:r>
            <a:r>
              <a:rPr lang="en-US" altLang="zh-TW" dirty="0" smtClean="0">
                <a:solidFill>
                  <a:srgbClr val="0070C0"/>
                </a:solidFill>
              </a:rPr>
              <a:t>primary key</a:t>
            </a:r>
            <a:r>
              <a:rPr lang="zh-TW" altLang="en-US" dirty="0" smtClean="0"/>
              <a:t>這個</a:t>
            </a:r>
            <a:r>
              <a:rPr lang="zh-TW" altLang="en-US" dirty="0"/>
              <a:t>關鍵詞</a:t>
            </a:r>
            <a:r>
              <a:rPr lang="zh-TW" altLang="en-US" dirty="0" smtClean="0"/>
              <a:t>。</a:t>
            </a:r>
            <a:endParaRPr lang="en-US" altLang="zh-TW" dirty="0" smtClean="0"/>
          </a:p>
          <a:p>
            <a:r>
              <a:rPr lang="zh-TW" altLang="en-US" dirty="0" smtClean="0">
                <a:solidFill>
                  <a:srgbClr val="0070C0"/>
                </a:solidFill>
              </a:rPr>
              <a:t>外來鍵</a:t>
            </a:r>
            <a:r>
              <a:rPr lang="zh-TW" altLang="en-US" dirty="0" smtClean="0"/>
              <a:t>則</a:t>
            </a:r>
            <a:r>
              <a:rPr lang="zh-TW" altLang="en-US" dirty="0"/>
              <a:t>是限制了兩個表格建立資料時的先後關係，在資料表格定義中是用</a:t>
            </a:r>
            <a:r>
              <a:rPr lang="zh-TW" altLang="en-US" dirty="0" smtClean="0"/>
              <a:t>到</a:t>
            </a:r>
            <a:r>
              <a:rPr lang="en-US" altLang="zh-TW" dirty="0" smtClean="0">
                <a:solidFill>
                  <a:srgbClr val="0070C0"/>
                </a:solidFill>
              </a:rPr>
              <a:t>foreign key</a:t>
            </a:r>
            <a:r>
              <a:rPr lang="zh-TW" altLang="en-US" dirty="0" smtClean="0"/>
              <a:t>和</a:t>
            </a:r>
            <a:r>
              <a:rPr lang="en-US" altLang="zh-TW" dirty="0" smtClean="0">
                <a:solidFill>
                  <a:srgbClr val="0070C0"/>
                </a:solidFill>
              </a:rPr>
              <a:t>references</a:t>
            </a:r>
            <a:r>
              <a:rPr lang="zh-TW" altLang="en-US" dirty="0" smtClean="0"/>
              <a:t>這兩</a:t>
            </a:r>
            <a:r>
              <a:rPr lang="zh-TW" altLang="en-US" dirty="0"/>
              <a:t>個關鍵詞</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3221850" y="1692374"/>
            <a:ext cx="5413846" cy="2668325"/>
          </a:xfrm>
        </p:spPr>
        <p:txBody>
          <a:bodyPr>
            <a:normAutofit fontScale="92500" lnSpcReduction="20000"/>
          </a:bodyPr>
          <a:lstStyle/>
          <a:p>
            <a:pPr algn="just" hangingPunct="0">
              <a:lnSpc>
                <a:spcPct val="120000"/>
              </a:lnSpc>
            </a:pPr>
            <a:r>
              <a:rPr lang="zh-TW" altLang="en-US" b="1" dirty="0"/>
              <a:t>隨著資料庫軟體日漸受到歡迎與</a:t>
            </a:r>
            <a:r>
              <a:rPr lang="zh-TW" altLang="en-US" b="1" dirty="0" smtClean="0"/>
              <a:t>重視</a:t>
            </a:r>
            <a:r>
              <a:rPr lang="zh-TW" altLang="en-US" b="1" dirty="0"/>
              <a:t>，以作業系統起家的微軟公司，正式</a:t>
            </a:r>
            <a:r>
              <a:rPr lang="zh-TW" altLang="en-US" b="1" dirty="0" smtClean="0"/>
              <a:t>於</a:t>
            </a:r>
            <a:r>
              <a:rPr lang="en-US" altLang="zh-TW" b="1" dirty="0" smtClean="0"/>
              <a:t>1993</a:t>
            </a:r>
            <a:r>
              <a:rPr lang="zh-TW" altLang="en-US" b="1" dirty="0"/>
              <a:t>年，首度推出在</a:t>
            </a:r>
            <a:r>
              <a:rPr lang="en-US" altLang="zh-TW" b="1" dirty="0"/>
              <a:t>Windows NT</a:t>
            </a:r>
            <a:r>
              <a:rPr lang="zh-TW" altLang="en-US" b="1" dirty="0"/>
              <a:t>上運行</a:t>
            </a:r>
            <a:r>
              <a:rPr lang="zh-TW" altLang="en-US" b="1" dirty="0" smtClean="0"/>
              <a:t>的</a:t>
            </a:r>
            <a:r>
              <a:rPr lang="en-US" altLang="zh-TW" b="1" dirty="0" smtClean="0"/>
              <a:t>SQL </a:t>
            </a:r>
            <a:r>
              <a:rPr lang="en-US" altLang="zh-TW" b="1" dirty="0"/>
              <a:t>Server</a:t>
            </a:r>
            <a:r>
              <a:rPr lang="zh-TW" altLang="en-US" b="1" dirty="0" smtClean="0"/>
              <a:t>。</a:t>
            </a:r>
            <a:endParaRPr lang="en-US" altLang="zh-TW" b="1" dirty="0" smtClean="0"/>
          </a:p>
          <a:p>
            <a:pPr algn="just" hangingPunct="0">
              <a:lnSpc>
                <a:spcPct val="120000"/>
              </a:lnSpc>
            </a:pPr>
            <a:r>
              <a:rPr lang="zh-TW" altLang="en-US" b="1" dirty="0" smtClean="0"/>
              <a:t>該</a:t>
            </a:r>
            <a:r>
              <a:rPr lang="zh-TW" altLang="en-US" b="1" dirty="0"/>
              <a:t>軟體剛問世時，一般</a:t>
            </a:r>
            <a:r>
              <a:rPr lang="zh-TW" altLang="en-US" b="1" dirty="0" smtClean="0"/>
              <a:t>企業還是</a:t>
            </a:r>
            <a:r>
              <a:rPr lang="zh-TW" altLang="en-US" b="1" dirty="0"/>
              <a:t>持保留態度，不確定該資料庫</a:t>
            </a:r>
            <a:r>
              <a:rPr lang="zh-TW" altLang="en-US" b="1" dirty="0" smtClean="0"/>
              <a:t>伺服器是否</a:t>
            </a:r>
            <a:r>
              <a:rPr lang="zh-TW" altLang="en-US" b="1" dirty="0"/>
              <a:t>能安全且有效率地處理大量的資料</a:t>
            </a:r>
            <a:r>
              <a:rPr lang="zh-TW" altLang="en-US" b="1" dirty="0" smtClean="0"/>
              <a:t>。</a:t>
            </a:r>
            <a:endParaRPr lang="zh-TW" altLang="en-U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2076695"/>
            <a:ext cx="2381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3221850" y="1692374"/>
            <a:ext cx="5413846" cy="2668325"/>
          </a:xfrm>
        </p:spPr>
        <p:txBody>
          <a:bodyPr>
            <a:normAutofit/>
          </a:bodyPr>
          <a:lstStyle/>
          <a:p>
            <a:pPr algn="just" hangingPunct="0">
              <a:lnSpc>
                <a:spcPct val="120000"/>
              </a:lnSpc>
            </a:pPr>
            <a:r>
              <a:rPr lang="zh-TW" altLang="en-US" b="1" dirty="0" smtClean="0"/>
              <a:t>如同</a:t>
            </a:r>
            <a:r>
              <a:rPr lang="zh-TW" altLang="en-US" b="1" dirty="0"/>
              <a:t>大家所熟悉的</a:t>
            </a:r>
            <a:r>
              <a:rPr lang="en-US" altLang="zh-TW" b="1" dirty="0"/>
              <a:t>Office</a:t>
            </a:r>
            <a:r>
              <a:rPr lang="zh-TW" altLang="en-US" b="1" dirty="0"/>
              <a:t>和</a:t>
            </a:r>
            <a:r>
              <a:rPr lang="en-US" altLang="zh-TW" b="1" dirty="0"/>
              <a:t>Windows</a:t>
            </a:r>
            <a:r>
              <a:rPr lang="zh-TW" altLang="en-US" b="1" dirty="0"/>
              <a:t>系統，</a:t>
            </a:r>
            <a:r>
              <a:rPr lang="en-US" altLang="zh-TW" b="1" dirty="0"/>
              <a:t>SQL Server</a:t>
            </a:r>
            <a:r>
              <a:rPr lang="zh-TW" altLang="en-US" b="1" dirty="0"/>
              <a:t>提供了易於操作</a:t>
            </a:r>
            <a:r>
              <a:rPr lang="zh-TW" altLang="en-US" b="1" dirty="0" smtClean="0"/>
              <a:t>的圖形</a:t>
            </a:r>
            <a:r>
              <a:rPr lang="zh-TW" altLang="en-US" b="1" dirty="0"/>
              <a:t>式介面，再加上微軟公司推出低價策略，所以</a:t>
            </a:r>
            <a:r>
              <a:rPr lang="en-US" altLang="zh-TW" b="1" dirty="0"/>
              <a:t>SQL Server</a:t>
            </a:r>
            <a:r>
              <a:rPr lang="zh-TW" altLang="en-US" b="1" dirty="0"/>
              <a:t>逐漸被市場所</a:t>
            </a:r>
            <a:r>
              <a:rPr lang="zh-TW" altLang="en-US" b="1" dirty="0" smtClean="0"/>
              <a:t>接受</a:t>
            </a:r>
            <a:r>
              <a:rPr lang="zh-TW" altLang="en-US" b="1" dirty="0"/>
              <a:t>，日後也不斷地推陳出新。</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2076695"/>
            <a:ext cx="2381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0933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20000"/>
          </a:bodyPr>
          <a:lstStyle/>
          <a:p>
            <a:r>
              <a:rPr lang="en-US" altLang="zh-TW" b="1" dirty="0" smtClean="0">
                <a:solidFill>
                  <a:srgbClr val="C00000"/>
                </a:solidFill>
              </a:rPr>
              <a:t>Oracle</a:t>
            </a:r>
            <a:r>
              <a:rPr lang="zh-TW" altLang="en-US" b="1" dirty="0" smtClean="0">
                <a:solidFill>
                  <a:srgbClr val="C00000"/>
                </a:solidFill>
              </a:rPr>
              <a:t>簡介</a:t>
            </a:r>
          </a:p>
          <a:p>
            <a:r>
              <a:rPr lang="zh-TW" altLang="en-US" b="1" dirty="0" smtClean="0"/>
              <a:t>甲骨文公司於</a:t>
            </a:r>
            <a:r>
              <a:rPr lang="en-US" altLang="zh-TW" b="1" dirty="0" smtClean="0"/>
              <a:t>1977</a:t>
            </a:r>
            <a:r>
              <a:rPr lang="zh-TW" altLang="en-US" b="1" dirty="0" smtClean="0"/>
              <a:t>年</a:t>
            </a:r>
            <a:r>
              <a:rPr lang="zh-TW" altLang="en-US" b="1" dirty="0"/>
              <a:t>由</a:t>
            </a:r>
            <a:r>
              <a:rPr lang="en-US" altLang="zh-TW" b="1" dirty="0"/>
              <a:t>Lawrence J. </a:t>
            </a:r>
            <a:r>
              <a:rPr lang="en-US" altLang="zh-TW" b="1" dirty="0" smtClean="0"/>
              <a:t>Ellison</a:t>
            </a:r>
            <a:r>
              <a:rPr lang="zh-TW" altLang="en-US" b="1" dirty="0" smtClean="0"/>
              <a:t>與其他</a:t>
            </a:r>
            <a:r>
              <a:rPr lang="zh-TW" altLang="en-US" b="1" dirty="0"/>
              <a:t>兩位同仁在美國加州合資成立。當時，</a:t>
            </a:r>
            <a:r>
              <a:rPr lang="en-US" altLang="zh-TW" b="1" dirty="0" smtClean="0"/>
              <a:t>IBM</a:t>
            </a:r>
            <a:r>
              <a:rPr lang="zh-TW" altLang="en-US" b="1" dirty="0" smtClean="0"/>
              <a:t>的</a:t>
            </a:r>
            <a:r>
              <a:rPr lang="en-US" altLang="zh-TW" b="1" dirty="0" err="1" smtClean="0"/>
              <a:t>Codd</a:t>
            </a:r>
            <a:r>
              <a:rPr lang="zh-TW" altLang="en-US" b="1" dirty="0" smtClean="0"/>
              <a:t>研究員</a:t>
            </a:r>
            <a:r>
              <a:rPr lang="zh-TW" altLang="en-US" b="1" dirty="0"/>
              <a:t>剛發表關聯式資料模式的論文</a:t>
            </a:r>
            <a:r>
              <a:rPr lang="zh-TW" altLang="en-US" b="1" dirty="0" smtClean="0"/>
              <a:t>不久</a:t>
            </a:r>
            <a:r>
              <a:rPr lang="zh-TW" altLang="en-US" b="1" dirty="0"/>
              <a:t>，該公司便很有眼光地利用其理論，建立出可實地運行的資料庫軟體，稱作</a:t>
            </a:r>
            <a:r>
              <a:rPr lang="en-US" altLang="zh-TW" b="1" dirty="0"/>
              <a:t>Oracle</a:t>
            </a:r>
            <a:r>
              <a:rPr lang="zh-TW" altLang="en-US" b="1" dirty="0" smtClean="0"/>
              <a:t>。</a:t>
            </a:r>
            <a:endParaRPr lang="en-US" altLang="zh-TW" b="1" dirty="0" smtClean="0"/>
          </a:p>
          <a:p>
            <a:r>
              <a:rPr lang="en-US" altLang="zh-TW" b="1" dirty="0" smtClean="0"/>
              <a:t>Oracle</a:t>
            </a:r>
            <a:r>
              <a:rPr lang="zh-TW" altLang="en-US" b="1" dirty="0" smtClean="0"/>
              <a:t>資料庫軟體，在資料庫技術的研究上，一直具有領先的地位。</a:t>
            </a:r>
            <a:endParaRPr lang="zh-TW" altLang="en-US" b="1" dirty="0"/>
          </a:p>
        </p:txBody>
      </p:sp>
    </p:spTree>
    <p:extLst>
      <p:ext uri="{BB962C8B-B14F-4D97-AF65-F5344CB8AC3E}">
        <p14:creationId xmlns:p14="http://schemas.microsoft.com/office/powerpoint/2010/main" val="374537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資料難以存取</a:t>
            </a:r>
          </a:p>
        </p:txBody>
      </p:sp>
      <p:sp>
        <p:nvSpPr>
          <p:cNvPr id="3" name="內容版面配置區 2"/>
          <p:cNvSpPr>
            <a:spLocks noGrp="1"/>
          </p:cNvSpPr>
          <p:nvPr>
            <p:ph idx="1"/>
          </p:nvPr>
        </p:nvSpPr>
        <p:spPr/>
        <p:txBody>
          <a:bodyPr/>
          <a:lstStyle/>
          <a:p>
            <a:r>
              <a:rPr lang="zh-TW" altLang="en-US" dirty="0"/>
              <a:t>假設學校</a:t>
            </a:r>
            <a:r>
              <a:rPr lang="en-US" altLang="zh-TW" dirty="0"/>
              <a:t>10</a:t>
            </a:r>
            <a:r>
              <a:rPr lang="zh-TW" altLang="en-US" dirty="0"/>
              <a:t>年前開發了一套人事系統，現在希望利用原來的架構，繼續開發新的薪資計算系統，但卻可能發現不知如何使用新的程式語言去讀取舊的檔案格式資料，而造成開發上的困難。</a:t>
            </a:r>
          </a:p>
          <a:p>
            <a:endParaRPr lang="zh-TW" altLang="en-US" dirty="0"/>
          </a:p>
        </p:txBody>
      </p:sp>
    </p:spTree>
    <p:extLst>
      <p:ext uri="{BB962C8B-B14F-4D97-AF65-F5344CB8AC3E}">
        <p14:creationId xmlns:p14="http://schemas.microsoft.com/office/powerpoint/2010/main" val="11970094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mtClean="0"/>
              <a:t>13-3</a:t>
            </a:r>
            <a:r>
              <a:rPr lang="zh-TW" altLang="en-US" smtClean="0"/>
              <a:t> 實體關係模式和正規化</a:t>
            </a:r>
            <a:endParaRPr lang="zh-TW" altLang="en-US" dirty="0"/>
          </a:p>
        </p:txBody>
      </p:sp>
      <p:sp>
        <p:nvSpPr>
          <p:cNvPr id="6" name="內容版面配置區 5"/>
          <p:cNvSpPr>
            <a:spLocks noGrp="1"/>
          </p:cNvSpPr>
          <p:nvPr>
            <p:ph idx="1"/>
          </p:nvPr>
        </p:nvSpPr>
        <p:spPr/>
        <p:txBody>
          <a:bodyPr>
            <a:normAutofit fontScale="85000" lnSpcReduction="20000"/>
          </a:bodyPr>
          <a:lstStyle/>
          <a:p>
            <a:r>
              <a:rPr lang="zh-TW" altLang="en-US" dirty="0" smtClean="0"/>
              <a:t>實體關係模式（</a:t>
            </a:r>
            <a:r>
              <a:rPr lang="en-US" altLang="zh-TW" dirty="0" smtClean="0"/>
              <a:t>Entity Relationship model</a:t>
            </a:r>
            <a:r>
              <a:rPr lang="zh-TW" altLang="en-US" dirty="0" smtClean="0"/>
              <a:t>；</a:t>
            </a:r>
            <a:r>
              <a:rPr lang="en-US" altLang="zh-TW" dirty="0" smtClean="0"/>
              <a:t>ER model</a:t>
            </a:r>
            <a:r>
              <a:rPr lang="zh-TW" altLang="en-US" dirty="0" smtClean="0"/>
              <a:t>）彌補了關聯式資料模式在資料設計上的不足之處。</a:t>
            </a:r>
            <a:endParaRPr lang="en-US" altLang="zh-TW" dirty="0" smtClean="0"/>
          </a:p>
          <a:p>
            <a:r>
              <a:rPr lang="zh-TW" altLang="en-US" dirty="0" smtClean="0"/>
              <a:t>搭配實體關係模式的實體關係圖（</a:t>
            </a:r>
            <a:r>
              <a:rPr lang="en-US" altLang="zh-TW" dirty="0" smtClean="0"/>
              <a:t>Entity</a:t>
            </a:r>
            <a:r>
              <a:rPr lang="zh-TW" altLang="en-US" dirty="0" smtClean="0"/>
              <a:t> </a:t>
            </a:r>
            <a:r>
              <a:rPr lang="en-US" altLang="zh-TW" dirty="0" smtClean="0"/>
              <a:t>Relationship diagram</a:t>
            </a:r>
            <a:r>
              <a:rPr lang="zh-TW" altLang="en-US" dirty="0" smtClean="0"/>
              <a:t>；</a:t>
            </a:r>
            <a:r>
              <a:rPr lang="en-US" altLang="zh-TW" dirty="0" smtClean="0"/>
              <a:t>ER diagram</a:t>
            </a:r>
            <a:r>
              <a:rPr lang="zh-TW" altLang="en-US" dirty="0" smtClean="0"/>
              <a:t>）以一目了然的圖形呈現設計之後的結果，更成為系統設計者和系統使用者最佳的溝通橋樑。</a:t>
            </a:r>
            <a:endParaRPr lang="en-US" altLang="zh-TW" dirty="0" smtClean="0"/>
          </a:p>
          <a:p>
            <a:endParaRPr lang="zh-TW" altLang="en-US" dirty="0"/>
          </a:p>
        </p:txBody>
      </p:sp>
    </p:spTree>
    <p:extLst>
      <p:ext uri="{BB962C8B-B14F-4D97-AF65-F5344CB8AC3E}">
        <p14:creationId xmlns:p14="http://schemas.microsoft.com/office/powerpoint/2010/main" val="24297096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設計資料庫應用系統的步驟</a:t>
            </a:r>
            <a:endParaRPr lang="zh-TW" altLang="en-US" dirty="0"/>
          </a:p>
        </p:txBody>
      </p:sp>
      <p:sp>
        <p:nvSpPr>
          <p:cNvPr id="5" name="內容版面配置區 4"/>
          <p:cNvSpPr>
            <a:spLocks noGrp="1"/>
          </p:cNvSpPr>
          <p:nvPr>
            <p:ph idx="1"/>
          </p:nvPr>
        </p:nvSpPr>
        <p:spPr/>
        <p:txBody>
          <a:bodyPr>
            <a:normAutofit/>
          </a:bodyPr>
          <a:lstStyle/>
          <a:p>
            <a:r>
              <a:rPr lang="zh-TW" altLang="en-US" dirty="0" smtClean="0"/>
              <a:t>利用使用者訪談、文件分析等，了解使用者的資料</a:t>
            </a:r>
            <a:r>
              <a:rPr lang="zh-TW" altLang="en-US" dirty="0"/>
              <a:t>需求。</a:t>
            </a:r>
            <a:endParaRPr lang="zh-TW" altLang="en-US" dirty="0" smtClean="0"/>
          </a:p>
          <a:p>
            <a:r>
              <a:rPr lang="zh-TW" altLang="en-US" dirty="0" smtClean="0"/>
              <a:t>將上述需求以實體關係圖呈現，此步驟通常稱為觀念建模（</a:t>
            </a:r>
            <a:r>
              <a:rPr lang="en-US" altLang="zh-TW" dirty="0" smtClean="0"/>
              <a:t>conceptual modeling</a:t>
            </a:r>
            <a:r>
              <a:rPr lang="zh-TW" altLang="en-US" dirty="0" smtClean="0"/>
              <a:t>）。</a:t>
            </a:r>
            <a:endParaRPr lang="en-US" altLang="zh-TW" dirty="0" smtClean="0"/>
          </a:p>
        </p:txBody>
      </p:sp>
    </p:spTree>
    <p:extLst>
      <p:ext uri="{BB962C8B-B14F-4D97-AF65-F5344CB8AC3E}">
        <p14:creationId xmlns:p14="http://schemas.microsoft.com/office/powerpoint/2010/main" val="16646089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設計資料庫應用系統的步驟</a:t>
            </a:r>
          </a:p>
        </p:txBody>
      </p:sp>
      <p:sp>
        <p:nvSpPr>
          <p:cNvPr id="3" name="內容版面配置區 2"/>
          <p:cNvSpPr>
            <a:spLocks noGrp="1"/>
          </p:cNvSpPr>
          <p:nvPr>
            <p:ph idx="1"/>
          </p:nvPr>
        </p:nvSpPr>
        <p:spPr/>
        <p:txBody>
          <a:bodyPr>
            <a:normAutofit fontScale="92500" lnSpcReduction="10000"/>
          </a:bodyPr>
          <a:lstStyle/>
          <a:p>
            <a:r>
              <a:rPr lang="zh-TW" altLang="en-US" dirty="0"/>
              <a:t>將上述的實體關係圖轉換成合理的關聯綱要（</a:t>
            </a:r>
            <a:r>
              <a:rPr lang="en-US" altLang="zh-TW" dirty="0"/>
              <a:t>relational schema</a:t>
            </a:r>
            <a:r>
              <a:rPr lang="zh-TW" altLang="en-US" dirty="0"/>
              <a:t>），此步驟又稱作邏輯建模（</a:t>
            </a:r>
            <a:r>
              <a:rPr lang="en-US" altLang="zh-TW" dirty="0"/>
              <a:t>conceptual modeling</a:t>
            </a:r>
            <a:r>
              <a:rPr lang="zh-TW" altLang="en-US" dirty="0"/>
              <a:t>）或邏輯設計。</a:t>
            </a:r>
          </a:p>
          <a:p>
            <a:r>
              <a:rPr lang="zh-TW" altLang="en-US" dirty="0"/>
              <a:t>最後根據軟體的特性，規劃實體層的設計如建立索引等以強化效率，此步驟又稱作實體建模（</a:t>
            </a:r>
            <a:r>
              <a:rPr lang="en-US" altLang="zh-TW" dirty="0"/>
              <a:t>physical modeling</a:t>
            </a:r>
            <a:r>
              <a:rPr lang="zh-TW" altLang="en-US" dirty="0"/>
              <a:t>）或實體設計。</a:t>
            </a:r>
          </a:p>
          <a:p>
            <a:endParaRPr lang="zh-TW" altLang="en-US" dirty="0"/>
          </a:p>
        </p:txBody>
      </p:sp>
    </p:spTree>
    <p:extLst>
      <p:ext uri="{BB962C8B-B14F-4D97-AF65-F5344CB8AC3E}">
        <p14:creationId xmlns:p14="http://schemas.microsoft.com/office/powerpoint/2010/main" val="19835805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實體</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實體就是一個實際存在的物體。</a:t>
            </a:r>
            <a:endParaRPr lang="en-US" altLang="zh-TW" dirty="0" smtClean="0"/>
          </a:p>
          <a:p>
            <a:pPr lvl="1"/>
            <a:r>
              <a:rPr lang="zh-TW" altLang="en-US" dirty="0" smtClean="0"/>
              <a:t>如一個學生、一位老師等。</a:t>
            </a:r>
            <a:endParaRPr lang="en-US" altLang="zh-TW" dirty="0" smtClean="0"/>
          </a:p>
          <a:p>
            <a:r>
              <a:rPr lang="zh-TW" altLang="en-US" dirty="0" smtClean="0"/>
              <a:t>屬性也可以看做是應用系統中需要處理的實體特性。</a:t>
            </a:r>
            <a:endParaRPr lang="en-US" altLang="zh-TW" dirty="0" smtClean="0"/>
          </a:p>
          <a:p>
            <a:pPr lvl="1"/>
            <a:r>
              <a:rPr lang="zh-TW" altLang="en-US" dirty="0" smtClean="0"/>
              <a:t>舉例來說，在教務系統中，需要知道學生的系別、年級、學號等，這些都可以表示成學生實體的屬性。</a:t>
            </a:r>
            <a:endParaRPr lang="zh-TW" altLang="en-US" dirty="0"/>
          </a:p>
        </p:txBody>
      </p:sp>
    </p:spTree>
    <p:extLst>
      <p:ext uri="{BB962C8B-B14F-4D97-AF65-F5344CB8AC3E}">
        <p14:creationId xmlns:p14="http://schemas.microsoft.com/office/powerpoint/2010/main" val="882766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實體</a:t>
            </a:r>
          </a:p>
        </p:txBody>
      </p:sp>
      <p:sp>
        <p:nvSpPr>
          <p:cNvPr id="3" name="內容版面配置區 2"/>
          <p:cNvSpPr>
            <a:spLocks noGrp="1"/>
          </p:cNvSpPr>
          <p:nvPr>
            <p:ph idx="1"/>
          </p:nvPr>
        </p:nvSpPr>
        <p:spPr/>
        <p:txBody>
          <a:bodyPr/>
          <a:lstStyle/>
          <a:p>
            <a:r>
              <a:rPr lang="zh-TW" altLang="en-US" dirty="0" smtClean="0"/>
              <a:t>實體集合（</a:t>
            </a:r>
            <a:r>
              <a:rPr lang="en-US" altLang="zh-TW" dirty="0" smtClean="0"/>
              <a:t>entity set</a:t>
            </a:r>
            <a:r>
              <a:rPr lang="zh-TW" altLang="en-US" dirty="0" smtClean="0"/>
              <a:t>）以矩形表示，並將其名稱註明於矩形框中。</a:t>
            </a:r>
            <a:endParaRPr lang="en-US" altLang="zh-TW" dirty="0" smtClean="0"/>
          </a:p>
          <a:p>
            <a:r>
              <a:rPr lang="zh-TW" altLang="en-US" dirty="0" smtClean="0"/>
              <a:t>實體的每一個屬性，則以橢圓形表示，並將其橢圓形框連線至對應的矩形框。</a:t>
            </a:r>
            <a:endParaRPr lang="zh-TW" altLang="en-US" dirty="0"/>
          </a:p>
        </p:txBody>
      </p:sp>
    </p:spTree>
    <p:extLst>
      <p:ext uri="{BB962C8B-B14F-4D97-AF65-F5344CB8AC3E}">
        <p14:creationId xmlns:p14="http://schemas.microsoft.com/office/powerpoint/2010/main" val="40922836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實體</a:t>
            </a:r>
          </a:p>
        </p:txBody>
      </p:sp>
      <p:sp>
        <p:nvSpPr>
          <p:cNvPr id="3" name="內容版面配置區 2"/>
          <p:cNvSpPr>
            <a:spLocks noGrp="1"/>
          </p:cNvSpPr>
          <p:nvPr>
            <p:ph idx="1"/>
          </p:nvPr>
        </p:nvSpPr>
        <p:spPr/>
        <p:txBody>
          <a:bodyPr>
            <a:normAutofit fontScale="92500" lnSpcReduction="10000"/>
          </a:bodyPr>
          <a:lstStyle/>
          <a:p>
            <a:r>
              <a:rPr lang="zh-TW" altLang="en-US" dirty="0" smtClean="0"/>
              <a:t>圖</a:t>
            </a:r>
            <a:r>
              <a:rPr lang="en-US" altLang="zh-TW" dirty="0" smtClean="0"/>
              <a:t>13-2</a:t>
            </a:r>
            <a:r>
              <a:rPr lang="zh-TW" altLang="en-US" dirty="0" smtClean="0"/>
              <a:t>中設計了一個學生實體，包含</a:t>
            </a:r>
            <a:r>
              <a:rPr lang="en-US" altLang="zh-TW" dirty="0" smtClean="0"/>
              <a:t>4</a:t>
            </a:r>
            <a:r>
              <a:rPr lang="zh-TW" altLang="en-US" dirty="0" smtClean="0"/>
              <a:t>個屬性。</a:t>
            </a:r>
            <a:endParaRPr lang="en-US" altLang="zh-TW" dirty="0" smtClean="0"/>
          </a:p>
          <a:p>
            <a:r>
              <a:rPr lang="zh-TW" altLang="en-US" dirty="0" smtClean="0"/>
              <a:t>學號屬性下多了一條底線，用以表示該屬性是此實體集合的</a:t>
            </a:r>
            <a:r>
              <a:rPr lang="zh-TW" altLang="en-US" dirty="0" smtClean="0">
                <a:solidFill>
                  <a:srgbClr val="C00000"/>
                </a:solidFill>
              </a:rPr>
              <a:t>主鍵</a:t>
            </a:r>
            <a:r>
              <a:rPr lang="zh-TW" altLang="en-US" dirty="0" smtClean="0"/>
              <a:t>（</a:t>
            </a:r>
            <a:r>
              <a:rPr lang="en-US" altLang="zh-TW" dirty="0" smtClean="0"/>
              <a:t>primary key</a:t>
            </a:r>
            <a:r>
              <a:rPr lang="zh-TW" altLang="en-US" dirty="0" smtClean="0"/>
              <a:t>），也就是在整個學生實體集合中，沒有兩個學生的學號會相同。</a:t>
            </a:r>
            <a:endParaRPr lang="en-US" altLang="zh-TW" dirty="0" smtClean="0"/>
          </a:p>
          <a:p>
            <a:r>
              <a:rPr lang="zh-TW" altLang="en-US" dirty="0" smtClean="0"/>
              <a:t>學號屬性值具有</a:t>
            </a:r>
            <a:r>
              <a:rPr lang="zh-TW" altLang="en-US" dirty="0" smtClean="0">
                <a:solidFill>
                  <a:srgbClr val="C00000"/>
                </a:solidFill>
              </a:rPr>
              <a:t>唯一性</a:t>
            </a:r>
            <a:r>
              <a:rPr lang="zh-TW" altLang="en-US" dirty="0" smtClean="0"/>
              <a:t>，可以辨識出特定的學生實體。</a:t>
            </a:r>
            <a:endParaRPr lang="zh-TW" altLang="en-US" dirty="0"/>
          </a:p>
        </p:txBody>
      </p:sp>
    </p:spTree>
    <p:extLst>
      <p:ext uri="{BB962C8B-B14F-4D97-AF65-F5344CB8AC3E}">
        <p14:creationId xmlns:p14="http://schemas.microsoft.com/office/powerpoint/2010/main" val="25943782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學生實體集合</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166705"/>
            <a:ext cx="5398753" cy="203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8633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「學生」實體集合和「課程」實體集合之間具有「選修」這個關係集合（</a:t>
            </a:r>
            <a:r>
              <a:rPr lang="en-US" altLang="zh-TW" dirty="0" smtClean="0"/>
              <a:t>relationship set</a:t>
            </a:r>
            <a:r>
              <a:rPr lang="zh-TW" altLang="en-US" dirty="0" smtClean="0"/>
              <a:t>）。</a:t>
            </a:r>
            <a:endParaRPr lang="en-US" altLang="zh-TW" dirty="0" smtClean="0"/>
          </a:p>
          <a:p>
            <a:r>
              <a:rPr lang="zh-TW" altLang="en-US" dirty="0" smtClean="0"/>
              <a:t>在實體關係圖中，關係集合（</a:t>
            </a:r>
            <a:r>
              <a:rPr lang="en-US" altLang="zh-TW" dirty="0" smtClean="0"/>
              <a:t>entity set</a:t>
            </a:r>
            <a:r>
              <a:rPr lang="zh-TW" altLang="en-US" dirty="0" smtClean="0"/>
              <a:t>）以菱形表示，並連線到構成此關係的實體集合上。</a:t>
            </a:r>
            <a:endParaRPr lang="zh-TW" altLang="en-US" dirty="0"/>
          </a:p>
        </p:txBody>
      </p:sp>
    </p:spTree>
    <p:extLst>
      <p:ext uri="{BB962C8B-B14F-4D97-AF65-F5344CB8AC3E}">
        <p14:creationId xmlns:p14="http://schemas.microsoft.com/office/powerpoint/2010/main" val="494795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學生、課程、選修實體關係圖</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625" y="1897297"/>
            <a:ext cx="6927670" cy="2404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9034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實體關係圖轉換成關聯綱要</a:t>
            </a:r>
            <a:endParaRPr lang="zh-TW" altLang="en-US" dirty="0"/>
          </a:p>
        </p:txBody>
      </p:sp>
      <p:sp>
        <p:nvSpPr>
          <p:cNvPr id="3" name="內容版面配置區 2"/>
          <p:cNvSpPr>
            <a:spLocks noGrp="1"/>
          </p:cNvSpPr>
          <p:nvPr>
            <p:ph idx="1"/>
          </p:nvPr>
        </p:nvSpPr>
        <p:spPr/>
        <p:txBody>
          <a:bodyPr/>
          <a:lstStyle/>
          <a:p>
            <a:r>
              <a:rPr lang="zh-TW" altLang="en-US" dirty="0" smtClean="0"/>
              <a:t>每個實體集合對應到一個關聯，其屬性對應到關聯的欄位，而實體集合的主鍵即為關聯的主鍵。</a:t>
            </a:r>
          </a:p>
          <a:p>
            <a:r>
              <a:rPr lang="zh-TW" altLang="en-US" dirty="0" smtClean="0"/>
              <a:t>每個關係集合對應到一個關聯，除了將其本身定義的屬性對應到關聯的欄位外，還要將其所連結的實體集合的主鍵一併涵蓋進來。</a:t>
            </a:r>
            <a:endParaRPr lang="zh-TW" altLang="en-US" dirty="0"/>
          </a:p>
        </p:txBody>
      </p:sp>
    </p:spTree>
    <p:extLst>
      <p:ext uri="{BB962C8B-B14F-4D97-AF65-F5344CB8AC3E}">
        <p14:creationId xmlns:p14="http://schemas.microsoft.com/office/powerpoint/2010/main" val="1439244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資料的限制難以修改</a:t>
            </a:r>
          </a:p>
        </p:txBody>
      </p:sp>
      <p:sp>
        <p:nvSpPr>
          <p:cNvPr id="2" name="內容版面配置區 1"/>
          <p:cNvSpPr>
            <a:spLocks noGrp="1"/>
          </p:cNvSpPr>
          <p:nvPr>
            <p:ph idx="1"/>
          </p:nvPr>
        </p:nvSpPr>
        <p:spPr/>
        <p:txBody>
          <a:bodyPr>
            <a:normAutofit/>
          </a:bodyPr>
          <a:lstStyle/>
          <a:p>
            <a:r>
              <a:rPr lang="zh-TW" altLang="en-US" dirty="0" smtClean="0"/>
              <a:t>一般程式語言所提供的檔案功能，都只允許程式設計師描述檔案內每筆</a:t>
            </a:r>
            <a:r>
              <a:rPr lang="zh-TW" altLang="en-US" dirty="0" smtClean="0">
                <a:solidFill>
                  <a:srgbClr val="C00000"/>
                </a:solidFill>
              </a:rPr>
              <a:t>紀錄</a:t>
            </a:r>
            <a:r>
              <a:rPr lang="en-US" altLang="zh-TW" dirty="0" smtClean="0"/>
              <a:t>(record)</a:t>
            </a:r>
            <a:r>
              <a:rPr lang="zh-TW" altLang="en-US" dirty="0" smtClean="0"/>
              <a:t>由哪些資料格式所組成，及資料大小。</a:t>
            </a:r>
            <a:endParaRPr lang="en-US" altLang="zh-TW"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關聯綱要</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695" y="1761660"/>
            <a:ext cx="5531412" cy="27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325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雖然實體關係圖可以協助關聯式資料庫綱要的設計，但是仍然需要一個清楚的準則來評估一個關聯式綱要的好壞，這時候就需要</a:t>
            </a:r>
            <a:r>
              <a:rPr lang="zh-TW" altLang="en-US" dirty="0" smtClean="0">
                <a:solidFill>
                  <a:srgbClr val="C00000"/>
                </a:solidFill>
              </a:rPr>
              <a:t>正規式</a:t>
            </a:r>
            <a:r>
              <a:rPr lang="zh-TW" altLang="en-US" dirty="0" smtClean="0"/>
              <a:t>（</a:t>
            </a:r>
            <a:r>
              <a:rPr lang="en-US" altLang="zh-TW" dirty="0" smtClean="0"/>
              <a:t>normal form</a:t>
            </a:r>
            <a:r>
              <a:rPr lang="zh-TW" altLang="en-US" dirty="0" smtClean="0"/>
              <a:t>）。</a:t>
            </a:r>
            <a:endParaRPr lang="en-US" altLang="zh-TW" dirty="0" smtClean="0"/>
          </a:p>
        </p:txBody>
      </p:sp>
    </p:spTree>
    <p:extLst>
      <p:ext uri="{BB962C8B-B14F-4D97-AF65-F5344CB8AC3E}">
        <p14:creationId xmlns:p14="http://schemas.microsoft.com/office/powerpoint/2010/main" val="28264798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正規式定義了一個好的關聯綱要所需要的特性，而</a:t>
            </a:r>
            <a:r>
              <a:rPr lang="zh-TW" altLang="en-US" dirty="0">
                <a:solidFill>
                  <a:srgbClr val="C00000"/>
                </a:solidFill>
              </a:rPr>
              <a:t>正規化</a:t>
            </a:r>
            <a:r>
              <a:rPr lang="zh-TW" altLang="en-US" dirty="0"/>
              <a:t>（</a:t>
            </a:r>
            <a:r>
              <a:rPr lang="en-US" altLang="zh-TW" dirty="0"/>
              <a:t>normalization</a:t>
            </a:r>
            <a:r>
              <a:rPr lang="zh-TW" altLang="en-US" dirty="0"/>
              <a:t>）則是指將某個關聯轉換成符合正規式的過程。</a:t>
            </a:r>
          </a:p>
          <a:p>
            <a:endParaRPr lang="zh-TW" altLang="en-US" dirty="0"/>
          </a:p>
        </p:txBody>
      </p:sp>
    </p:spTree>
    <p:extLst>
      <p:ext uri="{BB962C8B-B14F-4D97-AF65-F5344CB8AC3E}">
        <p14:creationId xmlns:p14="http://schemas.microsoft.com/office/powerpoint/2010/main" val="4396026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學生綜合表格</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41680"/>
            <a:ext cx="7812360" cy="231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5304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zh-TW" altLang="en-US" dirty="0" smtClean="0"/>
              <a:t>舉例來說，假設學號「</a:t>
            </a:r>
            <a:r>
              <a:rPr lang="en-US" altLang="zh-TW" dirty="0" smtClean="0"/>
              <a:t>B9901</a:t>
            </a:r>
            <a:r>
              <a:rPr lang="zh-TW" altLang="en-US" dirty="0" smtClean="0"/>
              <a:t>」的同學改名成「王美美」，但是維護系統的人員只改了第一列的資料，而沒有修改到第二列的資料。</a:t>
            </a:r>
            <a:endParaRPr lang="en-US" altLang="zh-TW" dirty="0" smtClean="0"/>
          </a:p>
          <a:p>
            <a:r>
              <a:rPr lang="zh-TW" altLang="en-US" dirty="0" smtClean="0"/>
              <a:t>如此會導致日後查詢「</a:t>
            </a:r>
            <a:r>
              <a:rPr lang="en-US" altLang="zh-TW" dirty="0" smtClean="0"/>
              <a:t>B9901</a:t>
            </a:r>
            <a:r>
              <a:rPr lang="zh-TW" altLang="en-US" dirty="0" smtClean="0"/>
              <a:t>」學號的同學時，同時出現「王雅蕙」和「王美美」兩個姓名，而無從確認哪一個名字最正確。此現象稱為修改異常（</a:t>
            </a:r>
            <a:r>
              <a:rPr lang="en-US" altLang="zh-TW" dirty="0" smtClean="0"/>
              <a:t>modification anomaly</a:t>
            </a:r>
            <a:r>
              <a:rPr lang="zh-TW" altLang="en-US" dirty="0" smtClean="0"/>
              <a:t>）。</a:t>
            </a:r>
            <a:endParaRPr lang="zh-TW" altLang="en-US" dirty="0"/>
          </a:p>
        </p:txBody>
      </p:sp>
    </p:spTree>
    <p:extLst>
      <p:ext uri="{BB962C8B-B14F-4D97-AF65-F5344CB8AC3E}">
        <p14:creationId xmlns:p14="http://schemas.microsoft.com/office/powerpoint/2010/main" val="21098209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函數相依</a:t>
            </a:r>
            <a:endParaRPr lang="zh-TW" altLang="en-US" dirty="0"/>
          </a:p>
        </p:txBody>
      </p:sp>
      <p:sp>
        <p:nvSpPr>
          <p:cNvPr id="5" name="內容版面配置區 4"/>
          <p:cNvSpPr>
            <a:spLocks noGrp="1"/>
          </p:cNvSpPr>
          <p:nvPr>
            <p:ph idx="1"/>
          </p:nvPr>
        </p:nvSpPr>
        <p:spPr/>
        <p:txBody>
          <a:bodyPr>
            <a:normAutofit lnSpcReduction="10000"/>
          </a:bodyPr>
          <a:lstStyle/>
          <a:p>
            <a:r>
              <a:rPr lang="en-US" altLang="zh-TW" dirty="0" smtClean="0"/>
              <a:t>F1: {</a:t>
            </a:r>
            <a:r>
              <a:rPr lang="zh-TW" altLang="en-US" dirty="0" smtClean="0"/>
              <a:t>學號</a:t>
            </a:r>
            <a:r>
              <a:rPr lang="en-US" altLang="zh-TW" dirty="0" smtClean="0"/>
              <a:t>} </a:t>
            </a:r>
            <a:r>
              <a:rPr lang="zh-TW" altLang="en-US" dirty="0" smtClean="0"/>
              <a:t>→ </a:t>
            </a:r>
            <a:r>
              <a:rPr lang="en-US" altLang="zh-TW" dirty="0" smtClean="0"/>
              <a:t>{</a:t>
            </a:r>
            <a:r>
              <a:rPr lang="zh-TW" altLang="en-US" dirty="0" smtClean="0"/>
              <a:t>姓名</a:t>
            </a:r>
            <a:r>
              <a:rPr lang="en-US" altLang="zh-TW" dirty="0" smtClean="0"/>
              <a:t>, </a:t>
            </a:r>
            <a:r>
              <a:rPr lang="zh-TW" altLang="en-US" dirty="0" smtClean="0"/>
              <a:t>系別</a:t>
            </a:r>
            <a:r>
              <a:rPr lang="en-US" altLang="zh-TW" dirty="0" smtClean="0"/>
              <a:t>, </a:t>
            </a:r>
            <a:r>
              <a:rPr lang="zh-TW" altLang="en-US" dirty="0" smtClean="0"/>
              <a:t>年級</a:t>
            </a:r>
            <a:r>
              <a:rPr lang="en-US" altLang="zh-TW" dirty="0" smtClean="0"/>
              <a:t>, </a:t>
            </a:r>
            <a:r>
              <a:rPr lang="zh-TW" altLang="en-US" dirty="0" smtClean="0"/>
              <a:t>系主任</a:t>
            </a:r>
            <a:r>
              <a:rPr lang="en-US" altLang="zh-TW" dirty="0" smtClean="0"/>
              <a:t>}</a:t>
            </a:r>
          </a:p>
          <a:p>
            <a:endParaRPr lang="en-US" altLang="zh-TW" dirty="0" smtClean="0"/>
          </a:p>
          <a:p>
            <a:r>
              <a:rPr lang="en-US" altLang="zh-TW" dirty="0" smtClean="0"/>
              <a:t>F2: {</a:t>
            </a:r>
            <a:r>
              <a:rPr lang="zh-TW" altLang="en-US" dirty="0" smtClean="0"/>
              <a:t>學號</a:t>
            </a:r>
            <a:r>
              <a:rPr lang="en-US" altLang="zh-TW" dirty="0" smtClean="0"/>
              <a:t>, </a:t>
            </a:r>
            <a:r>
              <a:rPr lang="zh-TW" altLang="en-US" dirty="0" smtClean="0"/>
              <a:t>課程</a:t>
            </a:r>
            <a:r>
              <a:rPr lang="en-US" altLang="zh-TW" dirty="0" smtClean="0"/>
              <a:t>} </a:t>
            </a:r>
            <a:r>
              <a:rPr lang="zh-TW" altLang="en-US" dirty="0" smtClean="0"/>
              <a:t>→ </a:t>
            </a:r>
            <a:r>
              <a:rPr lang="en-US" altLang="zh-TW" dirty="0" smtClean="0"/>
              <a:t>{</a:t>
            </a:r>
            <a:r>
              <a:rPr lang="zh-TW" altLang="en-US" dirty="0" smtClean="0"/>
              <a:t>成績</a:t>
            </a:r>
            <a:r>
              <a:rPr lang="en-US" altLang="zh-TW" dirty="0" smtClean="0"/>
              <a:t>}</a:t>
            </a:r>
          </a:p>
          <a:p>
            <a:endParaRPr lang="en-US" altLang="zh-TW" dirty="0" smtClean="0"/>
          </a:p>
          <a:p>
            <a:r>
              <a:rPr lang="en-US" altLang="zh-TW" dirty="0" smtClean="0"/>
              <a:t>F3: {</a:t>
            </a:r>
            <a:r>
              <a:rPr lang="zh-TW" altLang="en-US" dirty="0" smtClean="0"/>
              <a:t>系別</a:t>
            </a:r>
            <a:r>
              <a:rPr lang="en-US" altLang="zh-TW" dirty="0" smtClean="0"/>
              <a:t>} </a:t>
            </a:r>
            <a:r>
              <a:rPr lang="zh-TW" altLang="en-US" dirty="0" smtClean="0"/>
              <a:t>→ </a:t>
            </a:r>
            <a:r>
              <a:rPr lang="en-US" altLang="zh-TW" dirty="0" smtClean="0"/>
              <a:t>{</a:t>
            </a:r>
            <a:r>
              <a:rPr lang="zh-TW" altLang="en-US" dirty="0" smtClean="0"/>
              <a:t>系主任</a:t>
            </a:r>
            <a:r>
              <a:rPr lang="en-US" altLang="zh-TW" dirty="0" smtClean="0"/>
              <a:t>}</a:t>
            </a:r>
            <a:endParaRPr lang="zh-TW" altLang="en-US" dirty="0"/>
          </a:p>
        </p:txBody>
      </p:sp>
    </p:spTree>
    <p:extLst>
      <p:ext uri="{BB962C8B-B14F-4D97-AF65-F5344CB8AC3E}">
        <p14:creationId xmlns:p14="http://schemas.microsoft.com/office/powerpoint/2010/main" val="42337233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為了方便說明如何針對學生綜合表格進行正規化，把該表格以及其中的屬性表示如下：</a:t>
            </a:r>
            <a:endParaRPr lang="en-US" altLang="zh-TW" dirty="0" smtClean="0"/>
          </a:p>
          <a:p>
            <a:r>
              <a:rPr lang="en-US" altLang="zh-TW" dirty="0" smtClean="0"/>
              <a:t>R (</a:t>
            </a:r>
            <a:r>
              <a:rPr lang="zh-TW" altLang="en-US" dirty="0" smtClean="0"/>
              <a:t>學號</a:t>
            </a:r>
            <a:r>
              <a:rPr lang="en-US" altLang="zh-TW" dirty="0" smtClean="0"/>
              <a:t>, </a:t>
            </a:r>
            <a:r>
              <a:rPr lang="zh-TW" altLang="en-US" dirty="0" smtClean="0"/>
              <a:t>姓名</a:t>
            </a:r>
            <a:r>
              <a:rPr lang="en-US" altLang="zh-TW" dirty="0" smtClean="0"/>
              <a:t>, </a:t>
            </a:r>
            <a:r>
              <a:rPr lang="zh-TW" altLang="en-US" dirty="0" smtClean="0"/>
              <a:t>系別</a:t>
            </a:r>
            <a:r>
              <a:rPr lang="en-US" altLang="zh-TW" dirty="0" smtClean="0"/>
              <a:t>, </a:t>
            </a:r>
            <a:r>
              <a:rPr lang="zh-TW" altLang="en-US" dirty="0" smtClean="0"/>
              <a:t>年級</a:t>
            </a:r>
            <a:r>
              <a:rPr lang="en-US" altLang="zh-TW" dirty="0" smtClean="0"/>
              <a:t>, </a:t>
            </a:r>
            <a:r>
              <a:rPr lang="zh-TW" altLang="en-US" dirty="0" smtClean="0"/>
              <a:t>系主任</a:t>
            </a:r>
            <a:r>
              <a:rPr lang="en-US" altLang="zh-TW" dirty="0" smtClean="0"/>
              <a:t>, </a:t>
            </a:r>
            <a:r>
              <a:rPr lang="zh-TW" altLang="en-US" dirty="0" smtClean="0"/>
              <a:t>課程</a:t>
            </a:r>
            <a:r>
              <a:rPr lang="en-US" altLang="zh-TW" dirty="0" smtClean="0"/>
              <a:t>, </a:t>
            </a:r>
            <a:r>
              <a:rPr lang="zh-TW" altLang="en-US" dirty="0" smtClean="0"/>
              <a:t>成績</a:t>
            </a:r>
            <a:r>
              <a:rPr lang="en-US" altLang="zh-TW" dirty="0" smtClean="0"/>
              <a:t>)</a:t>
            </a:r>
          </a:p>
        </p:txBody>
      </p:sp>
    </p:spTree>
    <p:extLst>
      <p:ext uri="{BB962C8B-B14F-4D97-AF65-F5344CB8AC3E}">
        <p14:creationId xmlns:p14="http://schemas.microsoft.com/office/powerpoint/2010/main" val="12592994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R1 </a:t>
            </a:r>
            <a:r>
              <a:rPr lang="en-US" altLang="zh-TW" dirty="0" smtClean="0"/>
              <a:t>(</a:t>
            </a:r>
            <a:r>
              <a:rPr lang="zh-TW" altLang="en-US" dirty="0" smtClean="0"/>
              <a:t>學</a:t>
            </a:r>
            <a:r>
              <a:rPr lang="zh-TW" altLang="en-US" dirty="0"/>
              <a:t>號</a:t>
            </a:r>
            <a:r>
              <a:rPr lang="en-US" altLang="zh-TW" dirty="0"/>
              <a:t>, </a:t>
            </a:r>
            <a:r>
              <a:rPr lang="zh-TW" altLang="en-US" dirty="0"/>
              <a:t>姓名</a:t>
            </a:r>
            <a:r>
              <a:rPr lang="en-US" altLang="zh-TW" dirty="0"/>
              <a:t>, </a:t>
            </a:r>
            <a:r>
              <a:rPr lang="zh-TW" altLang="en-US" dirty="0"/>
              <a:t>系別</a:t>
            </a:r>
            <a:r>
              <a:rPr lang="en-US" altLang="zh-TW" dirty="0"/>
              <a:t>, </a:t>
            </a:r>
            <a:r>
              <a:rPr lang="zh-TW" altLang="en-US" dirty="0"/>
              <a:t>年級</a:t>
            </a:r>
            <a:r>
              <a:rPr lang="en-US" altLang="zh-TW" dirty="0"/>
              <a:t>, </a:t>
            </a:r>
            <a:r>
              <a:rPr lang="zh-TW" altLang="en-US" dirty="0"/>
              <a:t>系主任</a:t>
            </a:r>
            <a:r>
              <a:rPr lang="en-US" altLang="zh-TW" dirty="0"/>
              <a:t>)</a:t>
            </a:r>
          </a:p>
          <a:p>
            <a:r>
              <a:rPr lang="en-US" altLang="zh-TW" dirty="0"/>
              <a:t>R2 </a:t>
            </a:r>
            <a:r>
              <a:rPr lang="en-US" altLang="zh-TW" dirty="0" smtClean="0"/>
              <a:t>(</a:t>
            </a:r>
            <a:r>
              <a:rPr lang="zh-TW" altLang="en-US" dirty="0" smtClean="0"/>
              <a:t>學</a:t>
            </a:r>
            <a:r>
              <a:rPr lang="zh-TW" altLang="en-US" dirty="0"/>
              <a:t>號</a:t>
            </a:r>
            <a:r>
              <a:rPr lang="en-US" altLang="zh-TW" dirty="0"/>
              <a:t>, </a:t>
            </a:r>
            <a:r>
              <a:rPr lang="zh-TW" altLang="en-US" dirty="0"/>
              <a:t>課程</a:t>
            </a:r>
            <a:r>
              <a:rPr lang="en-US" altLang="zh-TW" dirty="0"/>
              <a:t>, </a:t>
            </a:r>
            <a:r>
              <a:rPr lang="zh-TW" altLang="en-US" dirty="0"/>
              <a:t>成績</a:t>
            </a:r>
            <a:r>
              <a:rPr lang="en-US" altLang="zh-TW" dirty="0" smtClean="0"/>
              <a:t>)</a:t>
            </a:r>
            <a:endParaRPr lang="en-US" altLang="zh-TW" dirty="0"/>
          </a:p>
        </p:txBody>
      </p:sp>
    </p:spTree>
    <p:extLst>
      <p:ext uri="{BB962C8B-B14F-4D97-AF65-F5344CB8AC3E}">
        <p14:creationId xmlns:p14="http://schemas.microsoft.com/office/powerpoint/2010/main" val="10687362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R3 </a:t>
            </a:r>
            <a:r>
              <a:rPr lang="en-US" altLang="zh-TW" dirty="0" smtClean="0"/>
              <a:t>(</a:t>
            </a:r>
            <a:r>
              <a:rPr lang="zh-TW" altLang="en-US" dirty="0" smtClean="0"/>
              <a:t>系</a:t>
            </a:r>
            <a:r>
              <a:rPr lang="zh-TW" altLang="en-US" dirty="0"/>
              <a:t>別</a:t>
            </a:r>
            <a:r>
              <a:rPr lang="en-US" altLang="zh-TW" dirty="0"/>
              <a:t>, </a:t>
            </a:r>
            <a:r>
              <a:rPr lang="zh-TW" altLang="en-US" dirty="0"/>
              <a:t>系主任</a:t>
            </a:r>
            <a:r>
              <a:rPr lang="en-US" altLang="zh-TW" dirty="0"/>
              <a:t>)</a:t>
            </a:r>
          </a:p>
          <a:p>
            <a:r>
              <a:rPr lang="en-US" altLang="zh-TW" dirty="0"/>
              <a:t>R4 </a:t>
            </a:r>
            <a:r>
              <a:rPr lang="en-US" altLang="zh-TW" dirty="0" smtClean="0"/>
              <a:t>(</a:t>
            </a:r>
            <a:r>
              <a:rPr lang="zh-TW" altLang="en-US" dirty="0" smtClean="0"/>
              <a:t>學</a:t>
            </a:r>
            <a:r>
              <a:rPr lang="zh-TW" altLang="en-US" dirty="0"/>
              <a:t>號</a:t>
            </a:r>
            <a:r>
              <a:rPr lang="en-US" altLang="zh-TW" dirty="0"/>
              <a:t>, </a:t>
            </a:r>
            <a:r>
              <a:rPr lang="zh-TW" altLang="en-US" dirty="0"/>
              <a:t>姓名</a:t>
            </a:r>
            <a:r>
              <a:rPr lang="en-US" altLang="zh-TW" dirty="0"/>
              <a:t>, </a:t>
            </a:r>
            <a:r>
              <a:rPr lang="zh-TW" altLang="en-US" dirty="0"/>
              <a:t>系別</a:t>
            </a:r>
            <a:r>
              <a:rPr lang="en-US" altLang="zh-TW" dirty="0"/>
              <a:t>, </a:t>
            </a:r>
            <a:r>
              <a:rPr lang="zh-TW" altLang="en-US" dirty="0"/>
              <a:t>年級</a:t>
            </a:r>
            <a:r>
              <a:rPr lang="en-US" altLang="zh-TW" dirty="0"/>
              <a:t>)</a:t>
            </a:r>
            <a:endParaRPr lang="zh-TW" altLang="en-US" dirty="0"/>
          </a:p>
          <a:p>
            <a:endParaRPr lang="zh-TW" altLang="en-US" dirty="0"/>
          </a:p>
          <a:p>
            <a:endParaRPr lang="zh-TW" altLang="en-US" dirty="0"/>
          </a:p>
        </p:txBody>
      </p:sp>
    </p:spTree>
    <p:extLst>
      <p:ext uri="{BB962C8B-B14F-4D97-AF65-F5344CB8AC3E}">
        <p14:creationId xmlns:p14="http://schemas.microsoft.com/office/powerpoint/2010/main" val="31377252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R2 (</a:t>
            </a:r>
            <a:r>
              <a:rPr lang="zh-TW" altLang="en-US" dirty="0" smtClean="0"/>
              <a:t>學號</a:t>
            </a:r>
            <a:r>
              <a:rPr lang="en-US" altLang="zh-TW" dirty="0" smtClean="0"/>
              <a:t>, </a:t>
            </a:r>
            <a:r>
              <a:rPr lang="zh-TW" altLang="en-US" dirty="0" smtClean="0"/>
              <a:t>課程</a:t>
            </a:r>
            <a:r>
              <a:rPr lang="en-US" altLang="zh-TW" dirty="0" smtClean="0"/>
              <a:t>, </a:t>
            </a:r>
            <a:r>
              <a:rPr lang="zh-TW" altLang="en-US" dirty="0" smtClean="0"/>
              <a:t>成績</a:t>
            </a:r>
            <a:r>
              <a:rPr lang="en-US" altLang="zh-TW" dirty="0" smtClean="0"/>
              <a:t>)</a:t>
            </a:r>
          </a:p>
          <a:p>
            <a:r>
              <a:rPr lang="en-US" altLang="zh-TW" dirty="0" smtClean="0"/>
              <a:t>R3 (</a:t>
            </a:r>
            <a:r>
              <a:rPr lang="zh-TW" altLang="en-US" dirty="0" smtClean="0"/>
              <a:t>系別</a:t>
            </a:r>
            <a:r>
              <a:rPr lang="en-US" altLang="zh-TW" dirty="0" smtClean="0"/>
              <a:t>, </a:t>
            </a:r>
            <a:r>
              <a:rPr lang="zh-TW" altLang="en-US" dirty="0" smtClean="0"/>
              <a:t>系主任</a:t>
            </a:r>
            <a:r>
              <a:rPr lang="en-US" altLang="zh-TW" dirty="0" smtClean="0"/>
              <a:t>)</a:t>
            </a:r>
          </a:p>
          <a:p>
            <a:r>
              <a:rPr lang="en-US" altLang="zh-TW" dirty="0" smtClean="0"/>
              <a:t>R4 (</a:t>
            </a:r>
            <a:r>
              <a:rPr lang="zh-TW" altLang="en-US" dirty="0" smtClean="0"/>
              <a:t>學號</a:t>
            </a:r>
            <a:r>
              <a:rPr lang="en-US" altLang="zh-TW" dirty="0" smtClean="0"/>
              <a:t>, </a:t>
            </a:r>
            <a:r>
              <a:rPr lang="zh-TW" altLang="en-US" dirty="0" smtClean="0"/>
              <a:t>姓名</a:t>
            </a:r>
            <a:r>
              <a:rPr lang="en-US" altLang="zh-TW" dirty="0" smtClean="0"/>
              <a:t>, </a:t>
            </a:r>
            <a:r>
              <a:rPr lang="zh-TW" altLang="en-US" dirty="0" smtClean="0"/>
              <a:t>系別</a:t>
            </a:r>
            <a:r>
              <a:rPr lang="en-US" altLang="zh-TW" dirty="0" smtClean="0"/>
              <a:t>, </a:t>
            </a:r>
            <a:r>
              <a:rPr lang="zh-TW" altLang="en-US" dirty="0" smtClean="0"/>
              <a:t>年級</a:t>
            </a:r>
            <a:r>
              <a:rPr lang="en-US" altLang="zh-TW" dirty="0" smtClean="0"/>
              <a:t>)</a:t>
            </a:r>
            <a:endParaRPr lang="zh-TW" altLang="en-US" dirty="0"/>
          </a:p>
        </p:txBody>
      </p:sp>
    </p:spTree>
    <p:extLst>
      <p:ext uri="{BB962C8B-B14F-4D97-AF65-F5344CB8AC3E}">
        <p14:creationId xmlns:p14="http://schemas.microsoft.com/office/powerpoint/2010/main" val="1334616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2236</TotalTime>
  <Words>8387</Words>
  <Application>Microsoft Office PowerPoint</Application>
  <PresentationFormat>如螢幕大小 (16:9)</PresentationFormat>
  <Paragraphs>443</Paragraphs>
  <Slides>150</Slides>
  <Notes>0</Notes>
  <HiddenSlides>0</HiddenSlides>
  <MMClips>0</MMClips>
  <ScaleCrop>false</ScaleCrop>
  <HeadingPairs>
    <vt:vector size="4" baseType="variant">
      <vt:variant>
        <vt:lpstr>佈景主題</vt:lpstr>
      </vt:variant>
      <vt:variant>
        <vt:i4>1</vt:i4>
      </vt:variant>
      <vt:variant>
        <vt:lpstr>投影片標題</vt:lpstr>
      </vt:variant>
      <vt:variant>
        <vt:i4>150</vt:i4>
      </vt:variant>
    </vt:vector>
  </HeadingPairs>
  <TitlesOfParts>
    <vt:vector size="151" baseType="lpstr">
      <vt:lpstr>Office 佈景主題</vt:lpstr>
      <vt:lpstr>資料庫</vt:lpstr>
      <vt:lpstr>13-1 資料庫管理系統簡介</vt:lpstr>
      <vt:lpstr>13-1 資料庫管理系統簡介</vt:lpstr>
      <vt:lpstr>13-1 資料庫管理系統簡介</vt:lpstr>
      <vt:lpstr>資料的重複與不一致</vt:lpstr>
      <vt:lpstr>資料的重複與不一致</vt:lpstr>
      <vt:lpstr>資料難以存取</vt:lpstr>
      <vt:lpstr>資料難以存取</vt:lpstr>
      <vt:lpstr>資料的限制難以修改</vt:lpstr>
      <vt:lpstr>資料的限制難以修改</vt:lpstr>
      <vt:lpstr>資料的限制難以修改</vt:lpstr>
      <vt:lpstr>13-1 資料庫管理系統簡介</vt:lpstr>
      <vt:lpstr>資料異動(transaction)的一致性</vt:lpstr>
      <vt:lpstr>資料異動(transaction)的一致性</vt:lpstr>
      <vt:lpstr>資料異動(transaction)的一致性</vt:lpstr>
      <vt:lpstr>資料異動(transaction)的一致性</vt:lpstr>
      <vt:lpstr>併行存取資料的錯誤</vt:lpstr>
      <vt:lpstr>併行存取資料的錯誤</vt:lpstr>
      <vt:lpstr>安全控管的困難</vt:lpstr>
      <vt:lpstr>安全控管的困難</vt:lpstr>
      <vt:lpstr>13-1 資料庫管理系統簡介</vt:lpstr>
      <vt:lpstr>13-1 資料庫管理系統簡介</vt:lpstr>
      <vt:lpstr>查詢處理模組</vt:lpstr>
      <vt:lpstr>查詢處理模組</vt:lpstr>
      <vt:lpstr>儲存處理模組</vt:lpstr>
      <vt:lpstr>儲存處理模組</vt:lpstr>
      <vt:lpstr>儲存處理模組</vt:lpstr>
      <vt:lpstr>儲存處理模組</vt:lpstr>
      <vt:lpstr>PowerPoint 簡報</vt:lpstr>
      <vt:lpstr>PowerPoint 簡報</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PowerPoint 簡報</vt:lpstr>
      <vt:lpstr>PowerPoint 簡報</vt:lpstr>
      <vt:lpstr>PowerPoint 簡報</vt:lpstr>
      <vt:lpstr>13-3 實體關係模式和正規化</vt:lpstr>
      <vt:lpstr>設計資料庫應用系統的步驟</vt:lpstr>
      <vt:lpstr>設計資料庫應用系統的步驟</vt:lpstr>
      <vt:lpstr>實體</vt:lpstr>
      <vt:lpstr>實體</vt:lpstr>
      <vt:lpstr>實體</vt:lpstr>
      <vt:lpstr>學生實體集合</vt:lpstr>
      <vt:lpstr>PowerPoint 簡報</vt:lpstr>
      <vt:lpstr>學生、課程、選修實體關係圖</vt:lpstr>
      <vt:lpstr>實體關係圖轉換成關聯綱要</vt:lpstr>
      <vt:lpstr>關聯綱要</vt:lpstr>
      <vt:lpstr>PowerPoint 簡報</vt:lpstr>
      <vt:lpstr>PowerPoint 簡報</vt:lpstr>
      <vt:lpstr>學生綜合表格</vt:lpstr>
      <vt:lpstr>PowerPoint 簡報</vt:lpstr>
      <vt:lpstr>函數相依</vt:lpstr>
      <vt:lpstr>PowerPoint 簡報</vt:lpstr>
      <vt:lpstr>PowerPoint 簡報</vt:lpstr>
      <vt:lpstr>PowerPoint 簡報</vt:lpstr>
      <vt:lpstr>PowerPoint 簡報</vt:lpstr>
      <vt:lpstr>PowerPoint 簡報</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13-4 資料庫與大數據</vt:lpstr>
      <vt:lpstr>13-5 資料探勘</vt:lpstr>
      <vt:lpstr>13-5 資料探勘</vt:lpstr>
      <vt:lpstr>資料探勘的應用之一</vt:lpstr>
      <vt:lpstr>資料探勘產生的常見資訊類別</vt:lpstr>
      <vt:lpstr>資料探勘產生的常見資訊類別</vt:lpstr>
      <vt:lpstr>資料探勘產生的常見資訊類別（續）</vt:lpstr>
      <vt:lpstr>進行資料探勘的步驟</vt:lpstr>
      <vt:lpstr>進行資料探勘的步驟</vt:lpstr>
      <vt:lpstr>13-6 XML簡介</vt:lpstr>
      <vt:lpstr>13-6 XML簡介</vt:lpstr>
      <vt:lpstr>13-6 XML簡介</vt:lpstr>
      <vt:lpstr>13-6 XML簡介</vt:lpstr>
      <vt:lpstr>13-6 XML簡介</vt:lpstr>
      <vt:lpstr>13-6 XML簡介</vt:lpstr>
      <vt:lpstr>XML文件結構</vt:lpstr>
      <vt:lpstr>XML文件結構</vt:lpstr>
      <vt:lpstr>XML文件結構</vt:lpstr>
      <vt:lpstr>XML文件結構</vt:lpstr>
      <vt:lpstr>XML文件結構</vt:lpstr>
      <vt:lpstr>XML文件結構</vt:lpstr>
      <vt:lpstr>文件物件模型</vt:lpstr>
      <vt:lpstr>文件物件模型</vt:lpstr>
      <vt:lpstr>文件型態定義</vt:lpstr>
      <vt:lpstr>文件型態定義</vt:lpstr>
      <vt:lpstr>文件型態定義</vt:lpstr>
      <vt:lpstr>文件型態定義</vt:lpstr>
      <vt:lpstr>文件型態定義</vt:lpstr>
      <vt:lpstr>文件型態定義</vt:lpstr>
      <vt:lpstr>文件型態定義</vt:lpstr>
      <vt:lpstr>XPath標準</vt:lpstr>
      <vt:lpstr>XPath標準</vt:lpstr>
      <vt:lpstr>XPath標準</vt:lpstr>
      <vt:lpstr>XPath標準</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198</cp:revision>
  <dcterms:created xsi:type="dcterms:W3CDTF">2015-04-21T01:58:17Z</dcterms:created>
  <dcterms:modified xsi:type="dcterms:W3CDTF">2024-06-05T03:27:22Z</dcterms:modified>
</cp:coreProperties>
</file>