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0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6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6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7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C37D-25C8-4D08-8DC7-69E4A7457E73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E756-D1A9-4B7E-89D7-B8D98062A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CCA0-42C6-4B86-AE9C-23FA5A507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31" y="1122363"/>
            <a:ext cx="8521831" cy="2387600"/>
          </a:xfrm>
        </p:spPr>
        <p:txBody>
          <a:bodyPr>
            <a:noAutofit/>
          </a:bodyPr>
          <a:lstStyle/>
          <a:p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sz="3200" dirty="0"/>
              <a:t>论文讨论</a:t>
            </a:r>
            <a:br>
              <a:rPr lang="en-US" altLang="zh-CN" sz="3200" dirty="0"/>
            </a:br>
            <a:br>
              <a:rPr lang="en-US" altLang="zh-CN" sz="3200" dirty="0"/>
            </a:br>
            <a:r>
              <a:rPr lang="en-US" altLang="zh-CN" sz="3200" dirty="0" err="1"/>
              <a:t>SchNet</a:t>
            </a:r>
            <a:r>
              <a:rPr lang="en-US" altLang="zh-CN" sz="3200" dirty="0"/>
              <a:t>: A continuous-filter convolutional neural</a:t>
            </a:r>
            <a:br>
              <a:rPr lang="en-US" altLang="zh-CN" sz="3200" dirty="0"/>
            </a:br>
            <a:r>
              <a:rPr lang="en-US" altLang="zh-CN" sz="3200" dirty="0"/>
              <a:t>network for modeling quantum interactions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C04E3-3F2E-481E-87F9-55FAF968C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79769"/>
            <a:ext cx="9144000" cy="921470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刘涛</a:t>
            </a:r>
            <a:endParaRPr lang="en-US" altLang="zh-CN" dirty="0"/>
          </a:p>
          <a:p>
            <a:r>
              <a:rPr lang="en-US" altLang="zh-CN" dirty="0"/>
              <a:t>2021-04-28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3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C7B77-9B0F-43C0-A870-4BC7BD76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4D5DA6-709B-4A3F-903B-F7B47C27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" y="1885362"/>
            <a:ext cx="9026603" cy="3757378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EF112BC-C6F6-4946-8D5C-DE66D7141300}"/>
              </a:ext>
            </a:extLst>
          </p:cNvPr>
          <p:cNvSpPr/>
          <p:nvPr/>
        </p:nvSpPr>
        <p:spPr>
          <a:xfrm>
            <a:off x="2149311" y="2064472"/>
            <a:ext cx="471340" cy="48076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DE94664-7A0D-4ED0-9D09-8E7BB4F34253}"/>
              </a:ext>
            </a:extLst>
          </p:cNvPr>
          <p:cNvCxnSpPr>
            <a:cxnSpLocks/>
          </p:cNvCxnSpPr>
          <p:nvPr/>
        </p:nvCxnSpPr>
        <p:spPr>
          <a:xfrm>
            <a:off x="6061435" y="1140643"/>
            <a:ext cx="2158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0D5B88-B3A1-4F5B-8523-CD09AD502460}"/>
              </a:ext>
            </a:extLst>
          </p:cNvPr>
          <p:cNvCxnSpPr>
            <a:cxnSpLocks/>
          </p:cNvCxnSpPr>
          <p:nvPr/>
        </p:nvCxnSpPr>
        <p:spPr>
          <a:xfrm flipV="1">
            <a:off x="6061435" y="273378"/>
            <a:ext cx="0" cy="16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564BF29-D437-4BC4-B85B-D49074E678C7}"/>
              </a:ext>
            </a:extLst>
          </p:cNvPr>
          <p:cNvSpPr/>
          <p:nvPr/>
        </p:nvSpPr>
        <p:spPr>
          <a:xfrm>
            <a:off x="6061435" y="517250"/>
            <a:ext cx="1960775" cy="1009892"/>
          </a:xfrm>
          <a:custGeom>
            <a:avLst/>
            <a:gdLst>
              <a:gd name="connsiteX0" fmla="*/ 0 w 1960775"/>
              <a:gd name="connsiteY0" fmla="*/ 10651 h 1009892"/>
              <a:gd name="connsiteX1" fmla="*/ 131975 w 1960775"/>
              <a:gd name="connsiteY1" fmla="*/ 10651 h 1009892"/>
              <a:gd name="connsiteX2" fmla="*/ 150829 w 1960775"/>
              <a:gd name="connsiteY2" fmla="*/ 38931 h 1009892"/>
              <a:gd name="connsiteX3" fmla="*/ 179109 w 1960775"/>
              <a:gd name="connsiteY3" fmla="*/ 57785 h 1009892"/>
              <a:gd name="connsiteX4" fmla="*/ 216817 w 1960775"/>
              <a:gd name="connsiteY4" fmla="*/ 142626 h 1009892"/>
              <a:gd name="connsiteX5" fmla="*/ 235670 w 1960775"/>
              <a:gd name="connsiteY5" fmla="*/ 265175 h 1009892"/>
              <a:gd name="connsiteX6" fmla="*/ 245097 w 1960775"/>
              <a:gd name="connsiteY6" fmla="*/ 293455 h 1009892"/>
              <a:gd name="connsiteX7" fmla="*/ 254524 w 1960775"/>
              <a:gd name="connsiteY7" fmla="*/ 331162 h 1009892"/>
              <a:gd name="connsiteX8" fmla="*/ 282804 w 1960775"/>
              <a:gd name="connsiteY8" fmla="*/ 416004 h 1009892"/>
              <a:gd name="connsiteX9" fmla="*/ 292231 w 1960775"/>
              <a:gd name="connsiteY9" fmla="*/ 444284 h 1009892"/>
              <a:gd name="connsiteX10" fmla="*/ 301658 w 1960775"/>
              <a:gd name="connsiteY10" fmla="*/ 481991 h 1009892"/>
              <a:gd name="connsiteX11" fmla="*/ 329938 w 1960775"/>
              <a:gd name="connsiteY11" fmla="*/ 566832 h 1009892"/>
              <a:gd name="connsiteX12" fmla="*/ 339365 w 1960775"/>
              <a:gd name="connsiteY12" fmla="*/ 595113 h 1009892"/>
              <a:gd name="connsiteX13" fmla="*/ 452487 w 1960775"/>
              <a:gd name="connsiteY13" fmla="*/ 632820 h 1009892"/>
              <a:gd name="connsiteX14" fmla="*/ 480767 w 1960775"/>
              <a:gd name="connsiteY14" fmla="*/ 642247 h 1009892"/>
              <a:gd name="connsiteX15" fmla="*/ 537328 w 1960775"/>
              <a:gd name="connsiteY15" fmla="*/ 670527 h 1009892"/>
              <a:gd name="connsiteX16" fmla="*/ 565608 w 1960775"/>
              <a:gd name="connsiteY16" fmla="*/ 689381 h 1009892"/>
              <a:gd name="connsiteX17" fmla="*/ 575035 w 1960775"/>
              <a:gd name="connsiteY17" fmla="*/ 717661 h 1009892"/>
              <a:gd name="connsiteX18" fmla="*/ 593889 w 1960775"/>
              <a:gd name="connsiteY18" fmla="*/ 745942 h 1009892"/>
              <a:gd name="connsiteX19" fmla="*/ 603316 w 1960775"/>
              <a:gd name="connsiteY19" fmla="*/ 783649 h 1009892"/>
              <a:gd name="connsiteX20" fmla="*/ 612742 w 1960775"/>
              <a:gd name="connsiteY20" fmla="*/ 811929 h 1009892"/>
              <a:gd name="connsiteX21" fmla="*/ 622169 w 1960775"/>
              <a:gd name="connsiteY21" fmla="*/ 859063 h 1009892"/>
              <a:gd name="connsiteX22" fmla="*/ 641023 w 1960775"/>
              <a:gd name="connsiteY22" fmla="*/ 915624 h 1009892"/>
              <a:gd name="connsiteX23" fmla="*/ 725864 w 1960775"/>
              <a:gd name="connsiteY23" fmla="*/ 981612 h 1009892"/>
              <a:gd name="connsiteX24" fmla="*/ 782425 w 1960775"/>
              <a:gd name="connsiteY24" fmla="*/ 1009892 h 1009892"/>
              <a:gd name="connsiteX25" fmla="*/ 876693 w 1960775"/>
              <a:gd name="connsiteY25" fmla="*/ 1000465 h 1009892"/>
              <a:gd name="connsiteX26" fmla="*/ 904973 w 1960775"/>
              <a:gd name="connsiteY26" fmla="*/ 943905 h 1009892"/>
              <a:gd name="connsiteX27" fmla="*/ 923827 w 1960775"/>
              <a:gd name="connsiteY27" fmla="*/ 915624 h 1009892"/>
              <a:gd name="connsiteX28" fmla="*/ 942680 w 1960775"/>
              <a:gd name="connsiteY28" fmla="*/ 859063 h 1009892"/>
              <a:gd name="connsiteX29" fmla="*/ 952107 w 1960775"/>
              <a:gd name="connsiteY29" fmla="*/ 830783 h 1009892"/>
              <a:gd name="connsiteX30" fmla="*/ 961534 w 1960775"/>
              <a:gd name="connsiteY30" fmla="*/ 802503 h 1009892"/>
              <a:gd name="connsiteX31" fmla="*/ 970961 w 1960775"/>
              <a:gd name="connsiteY31" fmla="*/ 774222 h 1009892"/>
              <a:gd name="connsiteX32" fmla="*/ 980388 w 1960775"/>
              <a:gd name="connsiteY32" fmla="*/ 698808 h 1009892"/>
              <a:gd name="connsiteX33" fmla="*/ 989814 w 1960775"/>
              <a:gd name="connsiteY33" fmla="*/ 670527 h 1009892"/>
              <a:gd name="connsiteX34" fmla="*/ 1046375 w 1960775"/>
              <a:gd name="connsiteY34" fmla="*/ 632820 h 1009892"/>
              <a:gd name="connsiteX35" fmla="*/ 1112363 w 1960775"/>
              <a:gd name="connsiteY35" fmla="*/ 613966 h 1009892"/>
              <a:gd name="connsiteX36" fmla="*/ 1168924 w 1960775"/>
              <a:gd name="connsiteY36" fmla="*/ 576259 h 1009892"/>
              <a:gd name="connsiteX37" fmla="*/ 1197204 w 1960775"/>
              <a:gd name="connsiteY37" fmla="*/ 557406 h 1009892"/>
              <a:gd name="connsiteX38" fmla="*/ 1225485 w 1960775"/>
              <a:gd name="connsiteY38" fmla="*/ 538552 h 1009892"/>
              <a:gd name="connsiteX39" fmla="*/ 1272619 w 1960775"/>
              <a:gd name="connsiteY39" fmla="*/ 481991 h 1009892"/>
              <a:gd name="connsiteX40" fmla="*/ 1291472 w 1960775"/>
              <a:gd name="connsiteY40" fmla="*/ 453711 h 1009892"/>
              <a:gd name="connsiteX41" fmla="*/ 1319753 w 1960775"/>
              <a:gd name="connsiteY41" fmla="*/ 397150 h 1009892"/>
              <a:gd name="connsiteX42" fmla="*/ 1404594 w 1960775"/>
              <a:gd name="connsiteY42" fmla="*/ 350016 h 1009892"/>
              <a:gd name="connsiteX43" fmla="*/ 1593130 w 1960775"/>
              <a:gd name="connsiteY43" fmla="*/ 387723 h 1009892"/>
              <a:gd name="connsiteX44" fmla="*/ 1611984 w 1960775"/>
              <a:gd name="connsiteY44" fmla="*/ 416004 h 1009892"/>
              <a:gd name="connsiteX45" fmla="*/ 1640264 w 1960775"/>
              <a:gd name="connsiteY45" fmla="*/ 472564 h 1009892"/>
              <a:gd name="connsiteX46" fmla="*/ 1659118 w 1960775"/>
              <a:gd name="connsiteY46" fmla="*/ 529125 h 1009892"/>
              <a:gd name="connsiteX47" fmla="*/ 1696825 w 1960775"/>
              <a:gd name="connsiteY47" fmla="*/ 585686 h 1009892"/>
              <a:gd name="connsiteX48" fmla="*/ 1725105 w 1960775"/>
              <a:gd name="connsiteY48" fmla="*/ 595113 h 1009892"/>
              <a:gd name="connsiteX49" fmla="*/ 1781666 w 1960775"/>
              <a:gd name="connsiteY49" fmla="*/ 632820 h 1009892"/>
              <a:gd name="connsiteX50" fmla="*/ 1828800 w 1960775"/>
              <a:gd name="connsiteY50" fmla="*/ 642247 h 1009892"/>
              <a:gd name="connsiteX51" fmla="*/ 1904214 w 1960775"/>
              <a:gd name="connsiteY51" fmla="*/ 661101 h 1009892"/>
              <a:gd name="connsiteX52" fmla="*/ 1960775 w 1960775"/>
              <a:gd name="connsiteY52" fmla="*/ 661101 h 100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60775" h="1009892">
                <a:moveTo>
                  <a:pt x="0" y="10651"/>
                </a:moveTo>
                <a:cubicBezTo>
                  <a:pt x="46994" y="2819"/>
                  <a:pt x="83396" y="-8780"/>
                  <a:pt x="131975" y="10651"/>
                </a:cubicBezTo>
                <a:cubicBezTo>
                  <a:pt x="142494" y="14859"/>
                  <a:pt x="142818" y="30920"/>
                  <a:pt x="150829" y="38931"/>
                </a:cubicBezTo>
                <a:cubicBezTo>
                  <a:pt x="158840" y="46942"/>
                  <a:pt x="169682" y="51500"/>
                  <a:pt x="179109" y="57785"/>
                </a:cubicBezTo>
                <a:cubicBezTo>
                  <a:pt x="201546" y="125094"/>
                  <a:pt x="186939" y="97810"/>
                  <a:pt x="216817" y="142626"/>
                </a:cubicBezTo>
                <a:cubicBezTo>
                  <a:pt x="239506" y="210701"/>
                  <a:pt x="214837" y="129765"/>
                  <a:pt x="235670" y="265175"/>
                </a:cubicBezTo>
                <a:cubicBezTo>
                  <a:pt x="237181" y="274996"/>
                  <a:pt x="242367" y="283901"/>
                  <a:pt x="245097" y="293455"/>
                </a:cubicBezTo>
                <a:cubicBezTo>
                  <a:pt x="248656" y="305912"/>
                  <a:pt x="250801" y="318753"/>
                  <a:pt x="254524" y="331162"/>
                </a:cubicBezTo>
                <a:cubicBezTo>
                  <a:pt x="254529" y="331180"/>
                  <a:pt x="278088" y="401855"/>
                  <a:pt x="282804" y="416004"/>
                </a:cubicBezTo>
                <a:cubicBezTo>
                  <a:pt x="285946" y="425431"/>
                  <a:pt x="289821" y="434644"/>
                  <a:pt x="292231" y="444284"/>
                </a:cubicBezTo>
                <a:cubicBezTo>
                  <a:pt x="295373" y="456853"/>
                  <a:pt x="297935" y="469582"/>
                  <a:pt x="301658" y="481991"/>
                </a:cubicBezTo>
                <a:cubicBezTo>
                  <a:pt x="301673" y="482043"/>
                  <a:pt x="325216" y="552666"/>
                  <a:pt x="329938" y="566832"/>
                </a:cubicBezTo>
                <a:cubicBezTo>
                  <a:pt x="333080" y="576259"/>
                  <a:pt x="329938" y="591971"/>
                  <a:pt x="339365" y="595113"/>
                </a:cubicBezTo>
                <a:lnTo>
                  <a:pt x="452487" y="632820"/>
                </a:lnTo>
                <a:cubicBezTo>
                  <a:pt x="461914" y="635962"/>
                  <a:pt x="472499" y="636735"/>
                  <a:pt x="480767" y="642247"/>
                </a:cubicBezTo>
                <a:cubicBezTo>
                  <a:pt x="517315" y="666613"/>
                  <a:pt x="498299" y="657519"/>
                  <a:pt x="537328" y="670527"/>
                </a:cubicBezTo>
                <a:cubicBezTo>
                  <a:pt x="546755" y="676812"/>
                  <a:pt x="558530" y="680534"/>
                  <a:pt x="565608" y="689381"/>
                </a:cubicBezTo>
                <a:cubicBezTo>
                  <a:pt x="571815" y="697140"/>
                  <a:pt x="570591" y="708773"/>
                  <a:pt x="575035" y="717661"/>
                </a:cubicBezTo>
                <a:cubicBezTo>
                  <a:pt x="580102" y="727795"/>
                  <a:pt x="587604" y="736515"/>
                  <a:pt x="593889" y="745942"/>
                </a:cubicBezTo>
                <a:cubicBezTo>
                  <a:pt x="597031" y="758511"/>
                  <a:pt x="599757" y="771192"/>
                  <a:pt x="603316" y="783649"/>
                </a:cubicBezTo>
                <a:cubicBezTo>
                  <a:pt x="606046" y="793203"/>
                  <a:pt x="610332" y="802289"/>
                  <a:pt x="612742" y="811929"/>
                </a:cubicBezTo>
                <a:cubicBezTo>
                  <a:pt x="616628" y="827473"/>
                  <a:pt x="617953" y="843605"/>
                  <a:pt x="622169" y="859063"/>
                </a:cubicBezTo>
                <a:cubicBezTo>
                  <a:pt x="627398" y="878236"/>
                  <a:pt x="626971" y="901571"/>
                  <a:pt x="641023" y="915624"/>
                </a:cubicBezTo>
                <a:cubicBezTo>
                  <a:pt x="685325" y="959928"/>
                  <a:pt x="658211" y="936510"/>
                  <a:pt x="725864" y="981612"/>
                </a:cubicBezTo>
                <a:cubicBezTo>
                  <a:pt x="762412" y="1005977"/>
                  <a:pt x="743396" y="996882"/>
                  <a:pt x="782425" y="1009892"/>
                </a:cubicBezTo>
                <a:cubicBezTo>
                  <a:pt x="813848" y="1006750"/>
                  <a:pt x="846734" y="1010451"/>
                  <a:pt x="876693" y="1000465"/>
                </a:cubicBezTo>
                <a:cubicBezTo>
                  <a:pt x="892901" y="995062"/>
                  <a:pt x="899117" y="955617"/>
                  <a:pt x="904973" y="943905"/>
                </a:cubicBezTo>
                <a:cubicBezTo>
                  <a:pt x="910040" y="933771"/>
                  <a:pt x="919226" y="925977"/>
                  <a:pt x="923827" y="915624"/>
                </a:cubicBezTo>
                <a:cubicBezTo>
                  <a:pt x="931898" y="897463"/>
                  <a:pt x="936396" y="877917"/>
                  <a:pt x="942680" y="859063"/>
                </a:cubicBezTo>
                <a:lnTo>
                  <a:pt x="952107" y="830783"/>
                </a:lnTo>
                <a:lnTo>
                  <a:pt x="961534" y="802503"/>
                </a:lnTo>
                <a:lnTo>
                  <a:pt x="970961" y="774222"/>
                </a:lnTo>
                <a:cubicBezTo>
                  <a:pt x="974103" y="749084"/>
                  <a:pt x="975856" y="723733"/>
                  <a:pt x="980388" y="698808"/>
                </a:cubicBezTo>
                <a:cubicBezTo>
                  <a:pt x="982165" y="689031"/>
                  <a:pt x="982788" y="677553"/>
                  <a:pt x="989814" y="670527"/>
                </a:cubicBezTo>
                <a:cubicBezTo>
                  <a:pt x="1005836" y="654504"/>
                  <a:pt x="1024392" y="638316"/>
                  <a:pt x="1046375" y="632820"/>
                </a:cubicBezTo>
                <a:cubicBezTo>
                  <a:pt x="1055252" y="630601"/>
                  <a:pt x="1101297" y="620114"/>
                  <a:pt x="1112363" y="613966"/>
                </a:cubicBezTo>
                <a:cubicBezTo>
                  <a:pt x="1132171" y="602962"/>
                  <a:pt x="1150070" y="588828"/>
                  <a:pt x="1168924" y="576259"/>
                </a:cubicBezTo>
                <a:lnTo>
                  <a:pt x="1197204" y="557406"/>
                </a:lnTo>
                <a:lnTo>
                  <a:pt x="1225485" y="538552"/>
                </a:lnTo>
                <a:cubicBezTo>
                  <a:pt x="1272293" y="468339"/>
                  <a:pt x="1212133" y="554574"/>
                  <a:pt x="1272619" y="481991"/>
                </a:cubicBezTo>
                <a:cubicBezTo>
                  <a:pt x="1279872" y="473288"/>
                  <a:pt x="1286405" y="463844"/>
                  <a:pt x="1291472" y="453711"/>
                </a:cubicBezTo>
                <a:cubicBezTo>
                  <a:pt x="1304174" y="428307"/>
                  <a:pt x="1295738" y="418163"/>
                  <a:pt x="1319753" y="397150"/>
                </a:cubicBezTo>
                <a:cubicBezTo>
                  <a:pt x="1359648" y="362242"/>
                  <a:pt x="1365751" y="362964"/>
                  <a:pt x="1404594" y="350016"/>
                </a:cubicBezTo>
                <a:cubicBezTo>
                  <a:pt x="1531645" y="357490"/>
                  <a:pt x="1538600" y="322287"/>
                  <a:pt x="1593130" y="387723"/>
                </a:cubicBezTo>
                <a:cubicBezTo>
                  <a:pt x="1600383" y="396427"/>
                  <a:pt x="1605699" y="406577"/>
                  <a:pt x="1611984" y="416004"/>
                </a:cubicBezTo>
                <a:cubicBezTo>
                  <a:pt x="1646355" y="519124"/>
                  <a:pt x="1591541" y="362939"/>
                  <a:pt x="1640264" y="472564"/>
                </a:cubicBezTo>
                <a:cubicBezTo>
                  <a:pt x="1648336" y="490725"/>
                  <a:pt x="1648094" y="512589"/>
                  <a:pt x="1659118" y="529125"/>
                </a:cubicBezTo>
                <a:cubicBezTo>
                  <a:pt x="1671687" y="547979"/>
                  <a:pt x="1675329" y="578520"/>
                  <a:pt x="1696825" y="585686"/>
                </a:cubicBezTo>
                <a:cubicBezTo>
                  <a:pt x="1706252" y="588828"/>
                  <a:pt x="1716419" y="590287"/>
                  <a:pt x="1725105" y="595113"/>
                </a:cubicBezTo>
                <a:cubicBezTo>
                  <a:pt x="1744913" y="606117"/>
                  <a:pt x="1759447" y="628376"/>
                  <a:pt x="1781666" y="632820"/>
                </a:cubicBezTo>
                <a:cubicBezTo>
                  <a:pt x="1797377" y="635962"/>
                  <a:pt x="1813188" y="638644"/>
                  <a:pt x="1828800" y="642247"/>
                </a:cubicBezTo>
                <a:cubicBezTo>
                  <a:pt x="1854048" y="648074"/>
                  <a:pt x="1878302" y="661101"/>
                  <a:pt x="1904214" y="661101"/>
                </a:cubicBezTo>
                <a:lnTo>
                  <a:pt x="1960775" y="661101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3B31F9-0B00-467D-9022-378DBE5C08BC}"/>
              </a:ext>
            </a:extLst>
          </p:cNvPr>
          <p:cNvSpPr txBox="1"/>
          <p:nvPr/>
        </p:nvSpPr>
        <p:spPr>
          <a:xfrm>
            <a:off x="7792424" y="1205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距离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2EB8F1-BB2E-4364-98DC-1567C97C2580}"/>
              </a:ext>
            </a:extLst>
          </p:cNvPr>
          <p:cNvSpPr txBox="1"/>
          <p:nvPr/>
        </p:nvSpPr>
        <p:spPr>
          <a:xfrm rot="5400000">
            <a:off x="5577210" y="44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238DB4-AB38-43F4-8299-8A5D88D91D0D}"/>
              </a:ext>
            </a:extLst>
          </p:cNvPr>
          <p:cNvSpPr txBox="1"/>
          <p:nvPr/>
        </p:nvSpPr>
        <p:spPr>
          <a:xfrm>
            <a:off x="6061434" y="1054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8A436D-16E9-485C-B312-6B85DD06D56E}"/>
              </a:ext>
            </a:extLst>
          </p:cNvPr>
          <p:cNvSpPr txBox="1"/>
          <p:nvPr/>
        </p:nvSpPr>
        <p:spPr>
          <a:xfrm>
            <a:off x="8152266" y="9559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3AA895-449B-4415-B1A1-18E301DE792F}"/>
              </a:ext>
            </a:extLst>
          </p:cNvPr>
          <p:cNvSpPr txBox="1"/>
          <p:nvPr/>
        </p:nvSpPr>
        <p:spPr>
          <a:xfrm>
            <a:off x="6037829" y="1296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E4628FD-2F0E-48A5-BAF8-2F9615E86385}"/>
              </a:ext>
            </a:extLst>
          </p:cNvPr>
          <p:cNvSpPr/>
          <p:nvPr/>
        </p:nvSpPr>
        <p:spPr>
          <a:xfrm>
            <a:off x="5033913" y="0"/>
            <a:ext cx="3940405" cy="221529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E7A7D19-1662-4D44-B95E-DA5D4F65F32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551625" y="1424251"/>
            <a:ext cx="2482288" cy="7106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868A93E-9DFF-4937-8B18-2E270B117FF4}"/>
              </a:ext>
            </a:extLst>
          </p:cNvPr>
          <p:cNvSpPr txBox="1"/>
          <p:nvPr/>
        </p:nvSpPr>
        <p:spPr>
          <a:xfrm>
            <a:off x="323348" y="1205749"/>
            <a:ext cx="300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filter contains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64 feature channels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F=64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07590E3-7FD0-4E44-A0C7-38302571F1FD}"/>
              </a:ext>
            </a:extLst>
          </p:cNvPr>
          <p:cNvSpPr/>
          <p:nvPr/>
        </p:nvSpPr>
        <p:spPr>
          <a:xfrm rot="10800000">
            <a:off x="980387" y="1795807"/>
            <a:ext cx="240883" cy="3243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3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F51D-8FC5-4C13-9083-75011B2A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with energies and forces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D88092-6644-45D0-983B-2DE55B5C1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90" y="1480008"/>
            <a:ext cx="8139219" cy="29722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5DDEDA-F0F7-47D3-8F41-CE705EDE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6" y="4742152"/>
            <a:ext cx="8295588" cy="2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540D-D5C4-44F1-BFB6-B3B56C14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Experiments and results</a:t>
            </a:r>
            <a:br>
              <a:rPr lang="en-US" altLang="zh-CN" sz="3600" dirty="0"/>
            </a:br>
            <a:r>
              <a:rPr lang="en-US" altLang="zh-CN" sz="3600" dirty="0">
                <a:solidFill>
                  <a:schemeClr val="accent2"/>
                </a:solidFill>
              </a:rPr>
              <a:t>QM9 - chemical degrees of freedom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A5E92E-958B-434C-B7AD-8131C908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27799"/>
            <a:ext cx="9144000" cy="1976457"/>
          </a:xfrm>
        </p:spPr>
      </p:pic>
    </p:spTree>
    <p:extLst>
      <p:ext uri="{BB962C8B-B14F-4D97-AF65-F5344CB8AC3E}">
        <p14:creationId xmlns:p14="http://schemas.microsoft.com/office/powerpoint/2010/main" val="36636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B4F2-11C1-4EE9-A3A2-A767792C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Experiments and results</a:t>
            </a:r>
            <a:br>
              <a:rPr lang="en-US" altLang="zh-CN" sz="3200" dirty="0"/>
            </a:br>
            <a:r>
              <a:rPr lang="en-US" altLang="zh-CN" sz="3200" dirty="0">
                <a:solidFill>
                  <a:schemeClr val="accent2"/>
                </a:solidFill>
              </a:rPr>
              <a:t>MD17 – conformational degrees of freedom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D6420D-8297-46BF-ADF3-649BDE208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07" y="1690689"/>
            <a:ext cx="7261585" cy="5148683"/>
          </a:xfrm>
        </p:spPr>
      </p:pic>
    </p:spTree>
    <p:extLst>
      <p:ext uri="{BB962C8B-B14F-4D97-AF65-F5344CB8AC3E}">
        <p14:creationId xmlns:p14="http://schemas.microsoft.com/office/powerpoint/2010/main" val="67313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76C70-FF46-4110-9164-630ABC49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25382"/>
            <a:ext cx="8317387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Experiments and results</a:t>
            </a:r>
            <a:br>
              <a:rPr lang="en-US" altLang="zh-CN" sz="2400" dirty="0"/>
            </a:br>
            <a:r>
              <a:rPr lang="en-US" altLang="zh-CN" sz="2800" dirty="0">
                <a:solidFill>
                  <a:schemeClr val="accent2"/>
                </a:solidFill>
              </a:rPr>
              <a:t>ISO17 – chemical and conformational degrees of freedom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4FA268-3A9A-4034-956E-21521BF3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552200"/>
            <a:ext cx="7886700" cy="2653092"/>
          </a:xfrm>
        </p:spPr>
      </p:pic>
    </p:spTree>
    <p:extLst>
      <p:ext uri="{BB962C8B-B14F-4D97-AF65-F5344CB8AC3E}">
        <p14:creationId xmlns:p14="http://schemas.microsoft.com/office/powerpoint/2010/main" val="35951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35DCA-9414-4C8E-8DC8-182F936E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7451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2434-0857-471B-BFF1-E438923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1AF1C6-5713-4891-A2D7-D1D6D6C6B732}"/>
              </a:ext>
            </a:extLst>
          </p:cNvPr>
          <p:cNvSpPr/>
          <p:nvPr/>
        </p:nvSpPr>
        <p:spPr>
          <a:xfrm>
            <a:off x="876692" y="1866293"/>
            <a:ext cx="2450969" cy="78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Continuous Filter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Convolution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12878F-0AFC-4FB1-8973-780E55EFEA1D}"/>
              </a:ext>
            </a:extLst>
          </p:cNvPr>
          <p:cNvSpPr/>
          <p:nvPr/>
        </p:nvSpPr>
        <p:spPr>
          <a:xfrm>
            <a:off x="4690424" y="1634493"/>
            <a:ext cx="2751056" cy="1244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local correlations without requiring</a:t>
            </a:r>
          </a:p>
          <a:p>
            <a:pPr algn="ctr"/>
            <a:r>
              <a:rPr lang="en-US" altLang="zh-CN" dirty="0"/>
              <a:t>the data to lie on a grid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146F8E1-1585-4E28-ADF5-FE001F43E21D}"/>
              </a:ext>
            </a:extLst>
          </p:cNvPr>
          <p:cNvSpPr/>
          <p:nvPr/>
        </p:nvSpPr>
        <p:spPr>
          <a:xfrm>
            <a:off x="3671152" y="2081258"/>
            <a:ext cx="782425" cy="350807"/>
          </a:xfrm>
          <a:prstGeom prst="rightArrow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6AAF81-6058-4EEF-9E2A-DF9F467FC40B}"/>
              </a:ext>
            </a:extLst>
          </p:cNvPr>
          <p:cNvSpPr/>
          <p:nvPr/>
        </p:nvSpPr>
        <p:spPr>
          <a:xfrm>
            <a:off x="895545" y="3555711"/>
            <a:ext cx="2450969" cy="78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SchNet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7F85C0-3C7C-4376-9BF3-AAC8A3C53513}"/>
              </a:ext>
            </a:extLst>
          </p:cNvPr>
          <p:cNvSpPr/>
          <p:nvPr/>
        </p:nvSpPr>
        <p:spPr>
          <a:xfrm>
            <a:off x="4713402" y="3324754"/>
            <a:ext cx="2751056" cy="12443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novel deep learning</a:t>
            </a:r>
          </a:p>
          <a:p>
            <a:pPr algn="ctr"/>
            <a:r>
              <a:rPr lang="en-US" altLang="zh-CN" dirty="0"/>
              <a:t>architecture modeling quantum interactions in molecules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239DC1-40C5-471E-9FFB-BB7736093174}"/>
              </a:ext>
            </a:extLst>
          </p:cNvPr>
          <p:cNvSpPr/>
          <p:nvPr/>
        </p:nvSpPr>
        <p:spPr>
          <a:xfrm>
            <a:off x="3157980" y="5223507"/>
            <a:ext cx="2450969" cy="11188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rotationally invariant energy predictions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DFBCC3-C94C-4D1B-B77F-A1E6EACAB8A5}"/>
              </a:ext>
            </a:extLst>
          </p:cNvPr>
          <p:cNvSpPr/>
          <p:nvPr/>
        </p:nvSpPr>
        <p:spPr>
          <a:xfrm>
            <a:off x="5744066" y="5223506"/>
            <a:ext cx="3371654" cy="11188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rotationally equivariant, energy-conserving</a:t>
            </a:r>
          </a:p>
          <a:p>
            <a:pPr algn="ctr"/>
            <a:r>
              <a:rPr lang="en-US" altLang="zh-CN" dirty="0"/>
              <a:t>force predictions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634BBA2-26F0-41EB-B2E1-CF18251BBE46}"/>
              </a:ext>
            </a:extLst>
          </p:cNvPr>
          <p:cNvSpPr/>
          <p:nvPr/>
        </p:nvSpPr>
        <p:spPr>
          <a:xfrm>
            <a:off x="3671152" y="3683395"/>
            <a:ext cx="782425" cy="350807"/>
          </a:xfrm>
          <a:prstGeom prst="rightArrow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1F91669-5EEB-4EEB-A18D-E0ACB9D49D02}"/>
              </a:ext>
            </a:extLst>
          </p:cNvPr>
          <p:cNvSpPr/>
          <p:nvPr/>
        </p:nvSpPr>
        <p:spPr>
          <a:xfrm rot="7697318">
            <a:off x="4837658" y="4779166"/>
            <a:ext cx="782425" cy="350807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CDD028D-8F86-4186-B150-84BCE5DDA87A}"/>
              </a:ext>
            </a:extLst>
          </p:cNvPr>
          <p:cNvSpPr/>
          <p:nvPr/>
        </p:nvSpPr>
        <p:spPr>
          <a:xfrm rot="3192064">
            <a:off x="5898053" y="4784379"/>
            <a:ext cx="782425" cy="350807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A1EBEA-664C-49D7-ABF2-D3FECB2421C2}"/>
              </a:ext>
            </a:extLst>
          </p:cNvPr>
          <p:cNvSpPr/>
          <p:nvPr/>
        </p:nvSpPr>
        <p:spPr>
          <a:xfrm>
            <a:off x="282805" y="5370317"/>
            <a:ext cx="2139884" cy="97202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 quantum chemical constrains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0009C3F-B418-48BB-8BBA-1778A4653F19}"/>
              </a:ext>
            </a:extLst>
          </p:cNvPr>
          <p:cNvSpPr/>
          <p:nvPr/>
        </p:nvSpPr>
        <p:spPr>
          <a:xfrm>
            <a:off x="2598652" y="5680923"/>
            <a:ext cx="377073" cy="350807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3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BBA7-734E-4D8D-841D-45E1C3B1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Continuous filter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/>
              <a:t> Continuous energy surface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C588A8-4B34-4AA8-AB48-E087BF3C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374668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BAFC1C-AFAA-4C8D-A343-92D11538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5581607"/>
            <a:ext cx="5219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7D6B3-9B6F-41D9-AB31-7290925F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 convolution</a:t>
            </a:r>
            <a:br>
              <a:rPr lang="en-US" altLang="zh-CN" dirty="0"/>
            </a:br>
            <a:r>
              <a:rPr lang="zh-CN" altLang="en-US" dirty="0">
                <a:solidFill>
                  <a:schemeClr val="accent2"/>
                </a:solidFill>
              </a:rPr>
              <a:t>借鉴</a:t>
            </a:r>
            <a:r>
              <a:rPr lang="en-US" altLang="zh-CN" dirty="0">
                <a:solidFill>
                  <a:schemeClr val="accent2"/>
                </a:solidFill>
              </a:rPr>
              <a:t>——</a:t>
            </a:r>
            <a:r>
              <a:rPr lang="zh-CN" altLang="en-US" dirty="0">
                <a:solidFill>
                  <a:schemeClr val="accent2"/>
                </a:solidFill>
              </a:rPr>
              <a:t>深度可分离卷积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AE4C99-FA9A-4EC0-838E-B1B962C1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76" y="2833226"/>
            <a:ext cx="3535690" cy="18562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560730-C8FF-43F8-ADC5-1DA1BE15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8" y="1572764"/>
            <a:ext cx="4477732" cy="17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9A4035-EA87-47AB-89B8-16D5D9B3F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31027"/>
            <a:ext cx="4572000" cy="188595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31ACB15-B0C0-4A2A-84B3-26CD3A720DC5}"/>
              </a:ext>
            </a:extLst>
          </p:cNvPr>
          <p:cNvSpPr/>
          <p:nvPr/>
        </p:nvSpPr>
        <p:spPr>
          <a:xfrm rot="19669169">
            <a:off x="4034672" y="3348192"/>
            <a:ext cx="725864" cy="27915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06537AE-5E17-42A8-9E09-B443D20A8CA6}"/>
              </a:ext>
            </a:extLst>
          </p:cNvPr>
          <p:cNvSpPr/>
          <p:nvPr/>
        </p:nvSpPr>
        <p:spPr>
          <a:xfrm rot="2697315">
            <a:off x="6850521" y="3441999"/>
            <a:ext cx="725864" cy="27915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C42CD7-6E58-43AB-9424-E76716ABAF41}"/>
              </a:ext>
            </a:extLst>
          </p:cNvPr>
          <p:cNvSpPr txBox="1"/>
          <p:nvPr/>
        </p:nvSpPr>
        <p:spPr>
          <a:xfrm>
            <a:off x="194801" y="5251785"/>
            <a:ext cx="403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SchNet</a:t>
            </a:r>
            <a:r>
              <a:rPr lang="zh-CN" altLang="en-US" b="1" dirty="0">
                <a:solidFill>
                  <a:srgbClr val="FF0000"/>
                </a:solidFill>
              </a:rPr>
              <a:t>：区分</a:t>
            </a:r>
            <a:r>
              <a:rPr lang="en-US" altLang="zh-CN" b="1" dirty="0">
                <a:solidFill>
                  <a:srgbClr val="FF0000"/>
                </a:solidFill>
              </a:rPr>
              <a:t>Feature wise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Point Wise</a:t>
            </a:r>
            <a:r>
              <a:rPr lang="zh-CN" altLang="en-US" b="1" dirty="0">
                <a:solidFill>
                  <a:srgbClr val="FF0000"/>
                </a:solidFill>
              </a:rPr>
              <a:t>（即</a:t>
            </a:r>
            <a:r>
              <a:rPr lang="en-US" altLang="zh-CN" b="1" dirty="0">
                <a:solidFill>
                  <a:srgbClr val="FF0000"/>
                </a:solidFill>
              </a:rPr>
              <a:t>Atom wise</a:t>
            </a:r>
            <a:r>
              <a:rPr lang="zh-CN" altLang="en-US" b="1" dirty="0">
                <a:solidFill>
                  <a:srgbClr val="FF0000"/>
                </a:solidFill>
              </a:rPr>
              <a:t>），但其输入的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en-US" altLang="zh-CN" b="1" dirty="0">
                <a:solidFill>
                  <a:srgbClr val="FF0000"/>
                </a:solidFill>
              </a:rPr>
              <a:t>atom</a:t>
            </a:r>
            <a:r>
              <a:rPr lang="zh-CN" altLang="en-US" b="1" dirty="0">
                <a:solidFill>
                  <a:srgbClr val="FF0000"/>
                </a:solidFill>
              </a:rPr>
              <a:t>并不按二维网格的形式组织</a:t>
            </a:r>
          </a:p>
        </p:txBody>
      </p:sp>
    </p:spTree>
    <p:extLst>
      <p:ext uri="{BB962C8B-B14F-4D97-AF65-F5344CB8AC3E}">
        <p14:creationId xmlns:p14="http://schemas.microsoft.com/office/powerpoint/2010/main" val="79806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CA3A0-8D93-4C0C-BB1E-7DDF15FF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 convolution</a:t>
            </a:r>
            <a:br>
              <a:rPr lang="en-US" altLang="zh-CN" dirty="0"/>
            </a:br>
            <a:r>
              <a:rPr lang="zh-CN" altLang="en-US" dirty="0">
                <a:solidFill>
                  <a:schemeClr val="accent2"/>
                </a:solidFill>
              </a:rPr>
              <a:t>借鉴</a:t>
            </a:r>
            <a:r>
              <a:rPr lang="en-US" altLang="zh-CN" dirty="0">
                <a:solidFill>
                  <a:schemeClr val="accent2"/>
                </a:solidFill>
              </a:rPr>
              <a:t>——Dynamic Filter Network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6E43A-54FD-4E51-86DD-7C9F6D21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B0B787-71DE-454A-8B2A-7A013124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7" y="2099003"/>
            <a:ext cx="7275087" cy="33164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6BC602-9E87-4A4F-8005-E7667B5D53A6}"/>
              </a:ext>
            </a:extLst>
          </p:cNvPr>
          <p:cNvSpPr txBox="1"/>
          <p:nvPr/>
        </p:nvSpPr>
        <p:spPr>
          <a:xfrm>
            <a:off x="217661" y="5415415"/>
            <a:ext cx="403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 dirty="0">
                <a:solidFill>
                  <a:srgbClr val="FF0000"/>
                </a:solidFill>
              </a:rPr>
              <a:t>Filter-generating network</a:t>
            </a:r>
            <a:r>
              <a:rPr lang="zh-CN" altLang="en-US" dirty="0">
                <a:solidFill>
                  <a:srgbClr val="FF0000"/>
                </a:solidFill>
              </a:rPr>
              <a:t>根据输入生成一组动态的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zh-CN" altLang="en-US" dirty="0">
                <a:solidFill>
                  <a:srgbClr val="FF0000"/>
                </a:solidFill>
              </a:rPr>
              <a:t>，这组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zh-CN" altLang="en-US" dirty="0">
                <a:solidFill>
                  <a:srgbClr val="FF0000"/>
                </a:solidFill>
              </a:rPr>
              <a:t>再</a:t>
            </a:r>
            <a:r>
              <a:rPr lang="en-US" altLang="zh-CN" dirty="0">
                <a:solidFill>
                  <a:srgbClr val="FF0000"/>
                </a:solidFill>
              </a:rPr>
              <a:t>Apply</a:t>
            </a:r>
            <a:r>
              <a:rPr lang="zh-CN" altLang="en-US" dirty="0">
                <a:solidFill>
                  <a:srgbClr val="FF0000"/>
                </a:solidFill>
              </a:rPr>
              <a:t>到输入本身。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A48F2A-1FB3-4B12-A504-CF336566AC2B}"/>
              </a:ext>
            </a:extLst>
          </p:cNvPr>
          <p:cNvSpPr txBox="1"/>
          <p:nvPr/>
        </p:nvSpPr>
        <p:spPr>
          <a:xfrm>
            <a:off x="4605556" y="5357408"/>
            <a:ext cx="432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区分：生成的动态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zh-CN" altLang="en-US" dirty="0">
                <a:solidFill>
                  <a:srgbClr val="FF0000"/>
                </a:solidFill>
              </a:rPr>
              <a:t>里的权重参数是</a:t>
            </a:r>
            <a:r>
              <a:rPr lang="en-US" altLang="zh-CN" dirty="0">
                <a:solidFill>
                  <a:srgbClr val="FF0000"/>
                </a:solidFill>
              </a:rPr>
              <a:t>Filter-generating network</a:t>
            </a:r>
            <a:r>
              <a:rPr lang="zh-CN" altLang="en-US" dirty="0">
                <a:solidFill>
                  <a:srgbClr val="FF0000"/>
                </a:solidFill>
              </a:rPr>
              <a:t>的输出，是随着</a:t>
            </a:r>
            <a:r>
              <a:rPr lang="en-US" altLang="zh-CN" dirty="0" err="1">
                <a:solidFill>
                  <a:srgbClr val="FF0000"/>
                </a:solidFill>
              </a:rPr>
              <a:t>InputA</a:t>
            </a:r>
            <a:r>
              <a:rPr lang="zh-CN" altLang="en-US" dirty="0">
                <a:solidFill>
                  <a:srgbClr val="FF0000"/>
                </a:solidFill>
              </a:rPr>
              <a:t>的变化而变化的；而网络本身的权重参数是在网络训练后就固定的。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6E01E3-8735-4023-B083-E812A034E771}"/>
              </a:ext>
            </a:extLst>
          </p:cNvPr>
          <p:cNvSpPr txBox="1"/>
          <p:nvPr/>
        </p:nvSpPr>
        <p:spPr>
          <a:xfrm>
            <a:off x="5665509" y="1775837"/>
            <a:ext cx="347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InputA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InputB</a:t>
            </a:r>
            <a:r>
              <a:rPr lang="zh-CN" altLang="en-US" dirty="0">
                <a:solidFill>
                  <a:srgbClr val="FF0000"/>
                </a:solidFill>
              </a:rPr>
              <a:t>可以相同也可以不同，应用可以视具体情况确定。</a:t>
            </a:r>
          </a:p>
        </p:txBody>
      </p:sp>
    </p:spTree>
    <p:extLst>
      <p:ext uri="{BB962C8B-B14F-4D97-AF65-F5344CB8AC3E}">
        <p14:creationId xmlns:p14="http://schemas.microsoft.com/office/powerpoint/2010/main" val="25667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41B3-AF09-43D9-B5D5-9A4E2353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filter convolution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ACCADE-374C-4BA9-82DA-4D264B52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53" y="1965970"/>
            <a:ext cx="8652391" cy="12391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6678DC-8AFC-4E5A-86BF-333E3199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7274"/>
            <a:ext cx="9144000" cy="1958882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50B5EBD8-3B00-48B6-B55E-5DCA6B03008F}"/>
              </a:ext>
            </a:extLst>
          </p:cNvPr>
          <p:cNvSpPr/>
          <p:nvPr/>
        </p:nvSpPr>
        <p:spPr>
          <a:xfrm rot="2595852">
            <a:off x="6819801" y="3688684"/>
            <a:ext cx="235947" cy="3555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CFBEF3-0A24-4DE0-B427-2936589B7BF1}"/>
              </a:ext>
            </a:extLst>
          </p:cNvPr>
          <p:cNvSpPr/>
          <p:nvPr/>
        </p:nvSpPr>
        <p:spPr>
          <a:xfrm>
            <a:off x="4572000" y="3967274"/>
            <a:ext cx="2167458" cy="76498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35EAF1-BB28-4784-82F3-69B54125166B}"/>
              </a:ext>
            </a:extLst>
          </p:cNvPr>
          <p:cNvSpPr txBox="1"/>
          <p:nvPr/>
        </p:nvSpPr>
        <p:spPr>
          <a:xfrm>
            <a:off x="7145519" y="34803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一维卷积</a:t>
            </a:r>
          </a:p>
        </p:txBody>
      </p:sp>
    </p:spTree>
    <p:extLst>
      <p:ext uri="{BB962C8B-B14F-4D97-AF65-F5344CB8AC3E}">
        <p14:creationId xmlns:p14="http://schemas.microsoft.com/office/powerpoint/2010/main" val="168255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AE09-B055-496A-BEC5-A70D5387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SchNet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990A96-C9F1-4475-B6D5-2CF8BCB7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0" y="1485498"/>
            <a:ext cx="8810347" cy="5032376"/>
          </a:xfr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1BA0C0-99AB-4675-A053-04BC3DA0615A}"/>
              </a:ext>
            </a:extLst>
          </p:cNvPr>
          <p:cNvCxnSpPr>
            <a:cxnSpLocks/>
          </p:cNvCxnSpPr>
          <p:nvPr/>
        </p:nvCxnSpPr>
        <p:spPr>
          <a:xfrm flipV="1">
            <a:off x="8041064" y="2331786"/>
            <a:ext cx="405352" cy="116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A363FFE-6E69-4760-8D69-395771A0EDB7}"/>
              </a:ext>
            </a:extLst>
          </p:cNvPr>
          <p:cNvCxnSpPr>
            <a:cxnSpLocks/>
          </p:cNvCxnSpPr>
          <p:nvPr/>
        </p:nvCxnSpPr>
        <p:spPr>
          <a:xfrm>
            <a:off x="8041064" y="2828041"/>
            <a:ext cx="568554" cy="194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EC4BD8-B92E-487F-A59F-40FD340B1541}"/>
              </a:ext>
            </a:extLst>
          </p:cNvPr>
          <p:cNvCxnSpPr>
            <a:cxnSpLocks/>
          </p:cNvCxnSpPr>
          <p:nvPr/>
        </p:nvCxnSpPr>
        <p:spPr>
          <a:xfrm flipV="1">
            <a:off x="7992298" y="3089318"/>
            <a:ext cx="617320" cy="94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5818AE-E84A-4EE7-BC5F-3863226CCF09}"/>
              </a:ext>
            </a:extLst>
          </p:cNvPr>
          <p:cNvCxnSpPr>
            <a:cxnSpLocks/>
          </p:cNvCxnSpPr>
          <p:nvPr/>
        </p:nvCxnSpPr>
        <p:spPr>
          <a:xfrm flipV="1">
            <a:off x="8041064" y="3183832"/>
            <a:ext cx="568554" cy="245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4227D0CE-3C0A-4EDD-8749-40EA061D9D12}"/>
              </a:ext>
            </a:extLst>
          </p:cNvPr>
          <p:cNvSpPr/>
          <p:nvPr/>
        </p:nvSpPr>
        <p:spPr>
          <a:xfrm>
            <a:off x="8658384" y="2581268"/>
            <a:ext cx="367555" cy="9159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光滑的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9F8B464-B6F0-4D30-8BBE-E9A090D3E400}"/>
              </a:ext>
            </a:extLst>
          </p:cNvPr>
          <p:cNvSpPr/>
          <p:nvPr/>
        </p:nvSpPr>
        <p:spPr>
          <a:xfrm>
            <a:off x="8446416" y="1575432"/>
            <a:ext cx="367555" cy="9159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连续的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210C3DB-27AA-458A-8B07-49291D5861D0}"/>
              </a:ext>
            </a:extLst>
          </p:cNvPr>
          <p:cNvCxnSpPr>
            <a:cxnSpLocks/>
          </p:cNvCxnSpPr>
          <p:nvPr/>
        </p:nvCxnSpPr>
        <p:spPr>
          <a:xfrm flipV="1">
            <a:off x="4788816" y="3132431"/>
            <a:ext cx="3820802" cy="90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箭头: 右 53">
            <a:extLst>
              <a:ext uri="{FF2B5EF4-FFF2-40B4-BE49-F238E27FC236}">
                <a16:creationId xmlns:a16="http://schemas.microsoft.com/office/drawing/2014/main" id="{65EB7469-6037-460C-BD27-0285543C88E5}"/>
              </a:ext>
            </a:extLst>
          </p:cNvPr>
          <p:cNvSpPr/>
          <p:nvPr/>
        </p:nvSpPr>
        <p:spPr>
          <a:xfrm rot="13362230">
            <a:off x="6377188" y="1738668"/>
            <a:ext cx="1282046" cy="235670"/>
          </a:xfrm>
          <a:prstGeom prst="rightArrow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FBDB849-827F-4B47-BD56-313B7A9E8637}"/>
              </a:ext>
            </a:extLst>
          </p:cNvPr>
          <p:cNvSpPr/>
          <p:nvPr/>
        </p:nvSpPr>
        <p:spPr>
          <a:xfrm>
            <a:off x="5817304" y="684853"/>
            <a:ext cx="1101970" cy="750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5BE0B79B-A92F-443E-81FC-E6A84AA4B00E}"/>
              </a:ext>
            </a:extLst>
          </p:cNvPr>
          <p:cNvSpPr/>
          <p:nvPr/>
        </p:nvSpPr>
        <p:spPr>
          <a:xfrm rot="9310735">
            <a:off x="6233913" y="2847204"/>
            <a:ext cx="930609" cy="285073"/>
          </a:xfrm>
          <a:prstGeom prst="rightArrow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6443BCD-C896-4B97-8318-75BEC4016AA4}"/>
              </a:ext>
            </a:extLst>
          </p:cNvPr>
          <p:cNvSpPr/>
          <p:nvPr/>
        </p:nvSpPr>
        <p:spPr>
          <a:xfrm>
            <a:off x="5222046" y="2851430"/>
            <a:ext cx="1101970" cy="750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8CE3651F-A5FA-4F43-BD0A-61C515DAF6B8}"/>
              </a:ext>
            </a:extLst>
          </p:cNvPr>
          <p:cNvSpPr/>
          <p:nvPr/>
        </p:nvSpPr>
        <p:spPr>
          <a:xfrm rot="2149539">
            <a:off x="7130673" y="4709623"/>
            <a:ext cx="930609" cy="285073"/>
          </a:xfrm>
          <a:prstGeom prst="rightArrow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C2292A-A3EA-4EBA-96DC-6C0949DC6457}"/>
              </a:ext>
            </a:extLst>
          </p:cNvPr>
          <p:cNvSpPr/>
          <p:nvPr/>
        </p:nvSpPr>
        <p:spPr>
          <a:xfrm>
            <a:off x="7979048" y="4852159"/>
            <a:ext cx="1101970" cy="750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step3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3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BD90-4093-418F-B013-ED4B8556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SchNet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935B4DA-A521-40EE-B98E-A867F6B68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605" y="1666598"/>
            <a:ext cx="7500790" cy="5191402"/>
          </a:xfrm>
        </p:spPr>
      </p:pic>
    </p:spTree>
    <p:extLst>
      <p:ext uri="{BB962C8B-B14F-4D97-AF65-F5344CB8AC3E}">
        <p14:creationId xmlns:p14="http://schemas.microsoft.com/office/powerpoint/2010/main" val="53519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38EC-1FD6-40CB-9C5A-6F0A20C3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SchNet</a:t>
            </a:r>
            <a:br>
              <a:rPr lang="en-US" altLang="zh-CN" dirty="0"/>
            </a:br>
            <a:r>
              <a:rPr lang="en-US" altLang="zh-CN" dirty="0">
                <a:solidFill>
                  <a:schemeClr val="accent2"/>
                </a:solidFill>
              </a:rPr>
              <a:t>Filter-generating networks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51930F-0293-4CEE-B1EA-841B40D76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65" y="1850646"/>
            <a:ext cx="8904469" cy="4898946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405842-4004-45CA-AF1B-527BE3DFBFED}"/>
              </a:ext>
            </a:extLst>
          </p:cNvPr>
          <p:cNvSpPr/>
          <p:nvPr/>
        </p:nvSpPr>
        <p:spPr>
          <a:xfrm>
            <a:off x="3685880" y="2931736"/>
            <a:ext cx="1772240" cy="5844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18452F-96B4-42B3-BFE4-A2CA96F3C3A9}"/>
              </a:ext>
            </a:extLst>
          </p:cNvPr>
          <p:cNvSpPr/>
          <p:nvPr/>
        </p:nvSpPr>
        <p:spPr>
          <a:xfrm>
            <a:off x="1585274" y="4294693"/>
            <a:ext cx="4702404" cy="10259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6E928C-B418-48AF-B5F0-8E2957936F9F}"/>
              </a:ext>
            </a:extLst>
          </p:cNvPr>
          <p:cNvSpPr txBox="1"/>
          <p:nvPr/>
        </p:nvSpPr>
        <p:spPr>
          <a:xfrm>
            <a:off x="6579909" y="365126"/>
            <a:ext cx="244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Continuous filter</a:t>
            </a:r>
            <a:r>
              <a:rPr lang="zh-CN" altLang="en-US" dirty="0">
                <a:solidFill>
                  <a:srgbClr val="FF0000"/>
                </a:solidFill>
              </a:rPr>
              <a:t>：如何处理任意位置的原子？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B6152-9F4F-4761-BA73-F237010FD21E}"/>
              </a:ext>
            </a:extLst>
          </p:cNvPr>
          <p:cNvSpPr txBox="1"/>
          <p:nvPr/>
        </p:nvSpPr>
        <p:spPr>
          <a:xfrm>
            <a:off x="5525678" y="2747070"/>
            <a:ext cx="282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：计算两两原子间的距离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9E0DEB-A489-4B1F-B075-DF5345369A87}"/>
              </a:ext>
            </a:extLst>
          </p:cNvPr>
          <p:cNvSpPr txBox="1"/>
          <p:nvPr/>
        </p:nvSpPr>
        <p:spPr>
          <a:xfrm>
            <a:off x="6242721" y="4451002"/>
            <a:ext cx="282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300</a:t>
            </a:r>
            <a:r>
              <a:rPr lang="zh-CN" altLang="en-US" dirty="0">
                <a:solidFill>
                  <a:srgbClr val="FF0000"/>
                </a:solidFill>
              </a:rPr>
              <a:t>个高斯</a:t>
            </a:r>
            <a:r>
              <a:rPr lang="en-US" altLang="zh-CN" dirty="0">
                <a:solidFill>
                  <a:srgbClr val="FF0000"/>
                </a:solidFill>
              </a:rPr>
              <a:t>RBF</a:t>
            </a:r>
            <a:r>
              <a:rPr lang="zh-CN" altLang="en-US" dirty="0">
                <a:solidFill>
                  <a:srgbClr val="FF0000"/>
                </a:solidFill>
              </a:rPr>
              <a:t>核采样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8B89AD-B9BB-461E-9DD3-07E9CE1A8661}"/>
              </a:ext>
            </a:extLst>
          </p:cNvPr>
          <p:cNvSpPr txBox="1"/>
          <p:nvPr/>
        </p:nvSpPr>
        <p:spPr>
          <a:xfrm>
            <a:off x="2564092" y="217611"/>
            <a:ext cx="314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：学得动态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（距离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权重函数，见下页）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A4BE6F-098E-425A-B0AC-09887EFEC34D}"/>
              </a:ext>
            </a:extLst>
          </p:cNvPr>
          <p:cNvSpPr/>
          <p:nvPr/>
        </p:nvSpPr>
        <p:spPr>
          <a:xfrm>
            <a:off x="6155703" y="132602"/>
            <a:ext cx="2988297" cy="11005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C25F246-3C49-4140-AD0C-5C283A4DC05D}"/>
              </a:ext>
            </a:extLst>
          </p:cNvPr>
          <p:cNvSpPr/>
          <p:nvPr/>
        </p:nvSpPr>
        <p:spPr>
          <a:xfrm rot="6345116">
            <a:off x="6414090" y="1972619"/>
            <a:ext cx="1490415" cy="206626"/>
          </a:xfrm>
          <a:prstGeom prst="rightArrow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D522695-AA59-44B7-8BE0-CF60FAD2186C}"/>
              </a:ext>
            </a:extLst>
          </p:cNvPr>
          <p:cNvSpPr/>
          <p:nvPr/>
        </p:nvSpPr>
        <p:spPr>
          <a:xfrm rot="5400000">
            <a:off x="6932292" y="2729487"/>
            <a:ext cx="3259602" cy="183427"/>
          </a:xfrm>
          <a:prstGeom prst="rightArrow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5ED4776-E187-4585-A5D6-F0A8DDEF08CD}"/>
              </a:ext>
            </a:extLst>
          </p:cNvPr>
          <p:cNvSpPr/>
          <p:nvPr/>
        </p:nvSpPr>
        <p:spPr>
          <a:xfrm rot="10800000" flipV="1">
            <a:off x="5392739" y="513382"/>
            <a:ext cx="697747" cy="230482"/>
          </a:xfrm>
          <a:prstGeom prst="rightArrow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3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322</Words>
  <Application>Microsoft Office PowerPoint</Application>
  <PresentationFormat>全屏显示(4:3)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主题​​</vt:lpstr>
      <vt:lpstr>  论文讨论  SchNet: A continuous-filter convolutional neural network for modeling quantum interactions</vt:lpstr>
      <vt:lpstr>Main idea</vt:lpstr>
      <vt:lpstr>Continuous filter           Continuous energy surface</vt:lpstr>
      <vt:lpstr>Continuous filter convolution 借鉴——深度可分离卷积</vt:lpstr>
      <vt:lpstr>Continuous filter convolution 借鉴——Dynamic Filter Network</vt:lpstr>
      <vt:lpstr>Continuous filter convolution</vt:lpstr>
      <vt:lpstr>SchNet </vt:lpstr>
      <vt:lpstr>SchNet</vt:lpstr>
      <vt:lpstr>SchNet Filter-generating networks</vt:lpstr>
      <vt:lpstr>Continuous filters</vt:lpstr>
      <vt:lpstr>Training with energies and forces</vt:lpstr>
      <vt:lpstr>Experiments and results QM9 - chemical degrees of freedom</vt:lpstr>
      <vt:lpstr>Experiments and results MD17 – conformational degrees of freedom</vt:lpstr>
      <vt:lpstr>Experiments and results ISO17 – chemical and conformational degrees of freedom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SchNet: A continuous-filter convolutional neural network for modeling quantum interactions</dc:title>
  <dc:creator>刘 涛</dc:creator>
  <cp:lastModifiedBy>刘 涛</cp:lastModifiedBy>
  <cp:revision>115</cp:revision>
  <dcterms:created xsi:type="dcterms:W3CDTF">2021-04-28T06:21:18Z</dcterms:created>
  <dcterms:modified xsi:type="dcterms:W3CDTF">2021-04-28T11:03:28Z</dcterms:modified>
</cp:coreProperties>
</file>