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Intel CPU (18-core Platinum 8124M@3.0 GHz)</a:t>
            </a:r>
            <a:endParaRPr lang="zh-CN" altLang="en-US"/>
          </a:p>
          <a:p>
            <a:r>
              <a:rPr lang="zh-CN" altLang="en-US">
                <a:sym typeface="+mn-ea"/>
              </a:rPr>
              <a:t>NVIDIA GPU (V100)</a:t>
            </a:r>
            <a:endParaRPr lang="zh-CN" altLang="en-US"/>
          </a:p>
          <a:p>
            <a:r>
              <a:rPr lang="zh-CN" altLang="en-US">
                <a:sym typeface="+mn-ea"/>
              </a:rPr>
              <a:t>ARM CPU (4-core Cortex-A53@1.4GHz on the Raspberry Pi 3b+)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float32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The nodes in a DAG are sorted in a topological order from output to input.</a:t>
            </a:r>
            <a:endParaRPr lang="zh-CN" altLang="en-US"/>
          </a:p>
          <a:p>
            <a:r>
              <a:rPr lang="zh-CN" altLang="en-US"/>
              <a:t>For each rule, if the current state satisfies the ap- plication condition, we apply the rule to σ = (S,i) and get σ′ = (S′ , i′ ) where i′ ≤ i.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Rule 6 can use rfactor [46] to factorize a reduction loop into a space loop to bring more parallelism.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Rule 3 performs multi-level tiling for data reusable nodes. For CPU, we use a “SSRSRS” tile structure, where “S” stands for one tile level of space loops and “R” stands for one tile level of reduction loops. For example, in the matmul C(i, j) = ∑k A[i, k] × B[k, j], i and</a:t>
            </a:r>
            <a:endParaRPr lang="zh-CN" altLang="en-US"/>
          </a:p>
          <a:p>
            <a:r>
              <a:rPr lang="zh-CN" altLang="en-US"/>
              <a:t>j are space loops and k is a reduction loop. </a:t>
            </a:r>
            <a:endParaRPr lang="zh-CN" altLang="en-US"/>
          </a:p>
          <a:p>
            <a:r>
              <a:rPr lang="en-US" altLang="zh-CN"/>
              <a:t>S:space</a:t>
            </a:r>
            <a:endParaRPr lang="en-US" altLang="zh-CN"/>
          </a:p>
          <a:p>
            <a:r>
              <a:rPr lang="en-US" altLang="zh-CN"/>
              <a:t>R:reduce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之前产生的</a:t>
            </a:r>
            <a:r>
              <a:rPr lang="en-US" altLang="zh-CN"/>
              <a:t>sketch</a:t>
            </a:r>
            <a:r>
              <a:rPr lang="zh-CN" altLang="en-US"/>
              <a:t>没有指明具体的</a:t>
            </a:r>
            <a:r>
              <a:rPr lang="en-US" altLang="zh-CN"/>
              <a:t>tile size</a:t>
            </a:r>
            <a:r>
              <a:rPr lang="zh-CN" altLang="en-US"/>
              <a:t>，</a:t>
            </a:r>
            <a:r>
              <a:rPr lang="en-US" altLang="zh-CN"/>
              <a:t>loop annotation</a:t>
            </a:r>
            <a:r>
              <a:rPr lang="zh-CN" altLang="en-US"/>
              <a:t>（</a:t>
            </a:r>
            <a:r>
              <a:rPr lang="en-US" altLang="zh-CN"/>
              <a:t>loop</a:t>
            </a:r>
            <a:r>
              <a:rPr lang="zh-CN" altLang="en-US"/>
              <a:t>，</a:t>
            </a:r>
            <a:r>
              <a:rPr lang="en-US" altLang="zh-CN"/>
              <a:t>parallel</a:t>
            </a:r>
            <a:r>
              <a:rPr lang="zh-CN" altLang="en-US"/>
              <a:t>，</a:t>
            </a:r>
            <a:r>
              <a:rPr lang="en-US" altLang="zh-CN"/>
              <a:t>vectorization</a:t>
            </a:r>
            <a:r>
              <a:rPr lang="zh-CN" altLang="en-US"/>
              <a:t>），在有效参数中按照正态分布随机生成</a:t>
            </a:r>
            <a:endParaRPr lang="zh-CN" altLang="en-US"/>
          </a:p>
          <a:p>
            <a:r>
              <a:rPr lang="zh-CN" altLang="en-US"/>
              <a:t>允许用户自定义</a:t>
            </a:r>
            <a:r>
              <a:rPr lang="en-US" altLang="zh-CN"/>
              <a:t>annotations</a:t>
            </a:r>
            <a:endParaRPr lang="en-US" altLang="zh-CN"/>
          </a:p>
          <a:p>
            <a:r>
              <a:rPr lang="en-US" altLang="zh-CN"/>
              <a:t>compiling</a:t>
            </a:r>
            <a:r>
              <a:rPr lang="zh-CN" altLang="en-US"/>
              <a:t>阶段改变</a:t>
            </a:r>
            <a:r>
              <a:rPr lang="en-US" altLang="zh-CN"/>
              <a:t>constant tensor</a:t>
            </a:r>
            <a:r>
              <a:rPr lang="zh-CN" altLang="en-US"/>
              <a:t>的数据排布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性能调优：evolutionary search</a:t>
            </a:r>
            <a:endParaRPr lang="zh-CN" altLang="en-US"/>
          </a:p>
          <a:p>
            <a:r>
              <a:rPr lang="en-US" altLang="zh-CN"/>
              <a:t>               learned cost model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Ansor: Generating High-Performance Tensor Programs for Deep Learning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p>
            <a:r>
              <a:rPr lang="zh-CN" altLang="en-US" sz="1600"/>
              <a:t>Lianmin Zheng 1, Chengfan Jia 2, Minmin Sun 2, Zhao Wu 2, Cody Hao Yu 3 , Ameer Haj-Ali 1, Yida Wang 3, Jun Yang 2, Danyang Zhuo 1,4 , Koushik Sen 1, Joseph E. Gonzalez 1, Ion Stoica 1</a:t>
            </a:r>
            <a:endParaRPr lang="zh-CN" altLang="en-US" sz="1600"/>
          </a:p>
          <a:p>
            <a:r>
              <a:rPr lang="zh-CN" altLang="en-US" sz="1600"/>
              <a:t>1 UC Berkeley, 2Alibaba Group, 3Amazon Web Services, 4 Duke University</a:t>
            </a:r>
            <a:endParaRPr lang="zh-CN" altLang="en-US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48310" y="310515"/>
            <a:ext cx="1765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Task Scheduler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4435" y="1518920"/>
            <a:ext cx="3492500" cy="33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" y="2292350"/>
            <a:ext cx="5613400" cy="2273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485" y="2585720"/>
            <a:ext cx="43688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678180" y="5685790"/>
            <a:ext cx="10695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Workloads</a:t>
            </a:r>
            <a:r>
              <a:rPr lang="en-US" altLang="zh-CN"/>
              <a:t>:1D, 2D, and 3D convolution,matrix multiplication etc.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78180" y="6054090"/>
            <a:ext cx="1228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Baselines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025015" y="6054090"/>
            <a:ext cx="1647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PyTorch (v1.5)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18455" y="6054090"/>
            <a:ext cx="2433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Halide auto</a:t>
            </a:r>
            <a:r>
              <a:rPr lang="en-US" altLang="zh-CN"/>
              <a:t>-</a:t>
            </a:r>
            <a:r>
              <a:rPr lang="zh-CN" altLang="en-US"/>
              <a:t>scheduler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159115" y="6054090"/>
            <a:ext cx="1308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FlexTensor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9545" y="6054090"/>
            <a:ext cx="1131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AutoTVM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" y="1062990"/>
            <a:ext cx="5699125" cy="43815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316355"/>
            <a:ext cx="5997575" cy="387540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16255" y="356235"/>
            <a:ext cx="42037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Evaluation  </a:t>
            </a:r>
            <a:r>
              <a:rPr lang="zh-CN" altLang="en-US">
                <a:sym typeface="+mn-ea"/>
              </a:rPr>
              <a:t>Single Operator Benchmark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516255" y="356235"/>
            <a:ext cx="3602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Evaluation  </a:t>
            </a:r>
            <a:r>
              <a:rPr lang="zh-CN" altLang="en-US">
                <a:sym typeface="+mn-ea"/>
              </a:rPr>
              <a:t>Subgraph Benchmark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4465" y="1035050"/>
            <a:ext cx="6782435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516255" y="356235"/>
            <a:ext cx="4707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Evaluation  End-to-End Network Benchmark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" y="637540"/>
            <a:ext cx="5676900" cy="3327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15" y="866140"/>
            <a:ext cx="5130800" cy="309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70" y="3964940"/>
            <a:ext cx="52451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7190" y="300355"/>
            <a:ext cx="3027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Limitations and Future work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5025" y="1376045"/>
            <a:ext cx="1021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1.Ansor cannot optimize graphs with dynamic shapes.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5025" y="2213610"/>
            <a:ext cx="4220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2.Ansor only supports dense operators.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5025" y="2925445"/>
            <a:ext cx="19484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3.Ansor only performs program optimizations at a high level but relies on other code generators </a:t>
            </a:r>
            <a:endParaRPr lang="en-US" altLang="zh-CN"/>
          </a:p>
          <a:p>
            <a:pPr algn="l"/>
            <a:r>
              <a:rPr lang="en-US" altLang="zh-CN"/>
              <a:t>(e.g., LLVM and NVCC) to do platform-dependent optimizations (e.g., instruction selection).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77190" y="3914140"/>
            <a:ext cx="1330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35025" y="4482465"/>
            <a:ext cx="95142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Ansor, an automated search framework that generates high-performance tensor programs</a:t>
            </a:r>
            <a:r>
              <a:rPr lang="en-US" altLang="zh-CN"/>
              <a:t>.</a:t>
            </a:r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zh-CN" altLang="en-US"/>
              <a:t>for deep neural networks.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5025" y="5327650"/>
            <a:ext cx="2179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large search space.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5025" y="5895975"/>
            <a:ext cx="5169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high performance and simple workflow for users.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98290" y="6000115"/>
            <a:ext cx="419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AutoTVM and Ansor workflow compare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" y="307975"/>
            <a:ext cx="10154920" cy="55156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28395"/>
            <a:ext cx="11737340" cy="41154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33900" y="5315585"/>
            <a:ext cx="3123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Search strategy comparison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8425" y="688975"/>
            <a:ext cx="1727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traditional TVM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993640" y="688340"/>
            <a:ext cx="893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Halide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037320" y="688340"/>
            <a:ext cx="77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Ansor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165" y="973455"/>
            <a:ext cx="9043670" cy="31521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38705" y="4274820"/>
            <a:ext cx="8279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 Pairwise comparison accuracy and top-k recall curve on random partial programs. In both subfigures, higher values are better.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0" y="291465"/>
            <a:ext cx="7324090" cy="61048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53355" y="6396355"/>
            <a:ext cx="1884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system overview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8310" y="310515"/>
            <a:ext cx="208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Program Sampling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73270" y="678815"/>
            <a:ext cx="2006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sketch generation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1120140"/>
            <a:ext cx="11989435" cy="4086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345" y="5411470"/>
            <a:ext cx="1019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σ = (S, i)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36190" y="5411470"/>
            <a:ext cx="5807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initial state σ = (naive program,index of the last node).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77300" y="5411470"/>
            <a:ext cx="2693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σ′ = (S′ , i′ ) where i′ ≤ i.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8310" y="310515"/>
            <a:ext cx="208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Program Sampling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436745" y="678815"/>
            <a:ext cx="2006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sketch generation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48310" y="1557020"/>
            <a:ext cx="1837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multi-level tiling: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536190" y="1557020"/>
            <a:ext cx="1630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CPU:SSRSRS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536190" y="2241550"/>
            <a:ext cx="1943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GPU:SSSRRSRS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055235" y="1557020"/>
            <a:ext cx="5706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(i, j,k) into a 10-level loop (i0, j0,i1, j1,k0,i2, j2,k1,i3, j3).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55235" y="2241550"/>
            <a:ext cx="2265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similar </a:t>
            </a:r>
            <a:r>
              <a:rPr lang="en-US" altLang="zh-CN"/>
              <a:t>with previous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172585"/>
            <a:ext cx="5130800" cy="889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35" y="2926080"/>
            <a:ext cx="3378200" cy="34417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435" y="3091815"/>
            <a:ext cx="3629025" cy="2882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8310" y="310515"/>
            <a:ext cx="208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Program Sampling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46600" y="678815"/>
            <a:ext cx="2117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random annotation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1485900"/>
            <a:ext cx="5765800" cy="388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690" y="2000250"/>
            <a:ext cx="49403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48310" y="310515"/>
            <a:ext cx="2713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Performance Fine-tuning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54710" y="1711325"/>
            <a:ext cx="1900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tile size mutation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54710" y="2367280"/>
            <a:ext cx="1875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parallel mutation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54710" y="3023235"/>
            <a:ext cx="1926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pragma mutation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54710" y="3679190"/>
            <a:ext cx="3302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computation location mutation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252220" y="1010920"/>
            <a:ext cx="1080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mutation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931785" y="1010920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cross over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931785" y="1626870"/>
            <a:ext cx="1506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based nodes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48310" y="4335145"/>
            <a:ext cx="1368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Cost Model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011555" y="4991100"/>
            <a:ext cx="80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GBDT</a:t>
            </a:r>
            <a:endParaRPr lang="en-US" altLang="zh-CN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2355" y="4991100"/>
            <a:ext cx="6477635" cy="393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1757</Words>
  <Application>WPS 演示</Application>
  <PresentationFormat>宽屏</PresentationFormat>
  <Paragraphs>106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方正书宋_GBK</vt:lpstr>
      <vt:lpstr>Wingdings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汉仪书宋二KW</vt:lpstr>
      <vt:lpstr>Office 主题</vt:lpstr>
      <vt:lpstr>Ansor: Generating High-Performance Tensor Programs for Deep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baohan</dc:creator>
  <cp:lastModifiedBy>baohan</cp:lastModifiedBy>
  <cp:revision>151</cp:revision>
  <dcterms:created xsi:type="dcterms:W3CDTF">2021-06-02T09:02:30Z</dcterms:created>
  <dcterms:modified xsi:type="dcterms:W3CDTF">2021-06-02T09:02:30Z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2052-3.5.0.5510</vt:lpwstr>
  </property>
</Properties>
</file>