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1D6B1-F9D3-4B72-AF1B-FD7936CE939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BC827-87CE-4DC2-8AF1-CD24BCE48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6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有限元：剖分离散（不均匀离散），基函数求解，基函数可以挑选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有限差分</a:t>
            </a:r>
            <a:r>
              <a:rPr lang="en-US" altLang="zh-CN" dirty="0"/>
              <a:t>: </a:t>
            </a:r>
            <a:r>
              <a:rPr lang="zh-CN" altLang="en-US" dirty="0"/>
              <a:t>等距离离散，递推求解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BC827-87CE-4DC2-8AF1-CD24BCE481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0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Theta:</a:t>
            </a:r>
            <a:r>
              <a:rPr lang="zh-CN" altLang="en-US" dirty="0"/>
              <a:t>参数空间</a:t>
            </a:r>
            <a:endParaRPr lang="en-US" altLang="zh-CN" dirty="0"/>
          </a:p>
          <a:p>
            <a:r>
              <a:rPr lang="en-US" altLang="zh-CN" dirty="0"/>
              <a:t>Min: cost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BC827-87CE-4DC2-8AF1-CD24BCE481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C3FBF-17FB-4664-B283-A65FDD481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55DDA4-FEF3-4E4A-981C-A2A073A4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699A0-B9B4-4013-8856-980C96A4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39AE8-7FA8-417C-87C4-C7313CF6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F18D7-ED37-4678-B2EC-CFC20C6C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94B33-3C20-4C11-9D56-F36A62BB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76A22-8774-42B3-BFA4-EE1966780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2D5E3-B5E8-4EB0-972B-CC1072A1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F8252-F3CA-49B8-B7C3-59A6CB05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ED4A5-1634-4242-B1D5-0288C7BB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1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A4F0F-9AF8-4503-93A6-955698214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E6616C-B0F9-42EB-83D0-E46E2B0C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47A8F-5EC6-4449-9C1A-957B15D7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2E2AF-3CE4-474A-8B68-35531F35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50521-4333-4F1A-AD5B-501C3FF7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8CFDE-76AC-46D3-98B7-E4D11D5D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2AE38-8419-4BA5-8B01-335492BA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024D-32D5-4208-B831-C259B95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54C51-E304-4B29-B53B-8C146457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301E5-B0C7-4E5A-BFC9-837FE2FC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2D86-9A1F-476D-B351-848E57FE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24F20-B6F5-4996-A4DD-5947775D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D6D97-1C16-439C-8534-B672E4E2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BC95D-29E3-4F57-BA64-A883160E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D8096-D756-4E36-AB99-6DCC86B6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57472-904A-4B03-AEF0-D5C2BF4F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76924-DD51-4163-BABA-EF39B4F0C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5DDB0-85E9-4BF9-8BBB-C10494B45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F90C8-D145-4123-A562-5BC4B54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8C2DE-90C4-4B1A-800A-1338A454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555F2-8341-4551-926B-6CB426F6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4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B7FD4-A2A6-470B-8EDF-F24FA75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723BF-0B59-4791-B8F3-7AE9436C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03517-9265-4DBF-A993-DA49371AB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7A3FCB-EFA5-4816-9A7C-AD7FA3403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DC70F-17B2-473F-B64A-EE19BF7E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882825-52EC-443F-9D68-98C7405A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FF90C-CEA7-40CA-8B59-5ED758BC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99F3E2-5C33-49D8-8098-6248561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9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ABD7-0139-4014-86E7-9331A506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9D314-2BA0-44D2-BC93-0FDEDF38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67EB8-746B-4949-AAC5-5C038B13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00268F-C703-4ADA-99A7-BE3BF8B3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5687F7-0284-4B36-90D4-A965BAA5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3BB935-803B-4CA4-8A92-9897884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E72A3-3FFA-4D95-AE5C-E18F2EE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B1F46-9446-4EC8-9AA1-D16B1F0E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C3A6D-12DC-4B80-830B-3ED7D02E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A21E7-AC14-47B9-B31C-13FC8406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BC73F-B73B-42EC-B1FB-8E1B771D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3BCA6-FE7E-4437-8140-D6AA79A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560C6-A1CA-44D8-BF73-3100D889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65D87-D4AA-4EFF-AA6B-8C152D2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3C5542-0892-483D-A0C3-FACEF1882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2D7E3-1BCC-4471-B2E6-A2391B07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DCEBA-4FD7-4B95-BB4D-FBF366B5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7D2F7-EB83-4BB4-BF37-C659DE0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7FB81-D0E2-4476-9F91-E2B6DC9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D5B9F5-9D5A-4CD2-8749-E036B284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D9F6E-D45D-46A1-8B81-5588DD127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D9845-CF36-4EE5-A8C4-DB9CA822E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600A-740B-45AC-B4A7-76FFDDFC525F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0A8A1-3439-4CDD-B9D4-B478EB97C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DDED8-8543-417D-855F-E1AC9124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1F7B-C8AB-4252-B7B0-AC836E7E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3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aS72aHrJKE&amp;ab_channel=YannicKilcher" TargetMode="External"/><Relationship Id="rId2" Type="http://schemas.openxmlformats.org/officeDocument/2006/relationships/hyperlink" Target="https://github.com/zongyi-li/fourier_neural_operat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ike.baidu.com/item/%E9%9D%9E%E7%BA%BF%E6%80%A7%E5%81%8F%E5%BE%AE%E5%88%86%E6%96%B9%E7%A8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blog.csdn.net/qq_21808415/article/details/89368851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www.zhihu.com/question/34780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C748-61A5-4D05-8D63-C25D145FC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NimbusRomNo9L-Medi"/>
                <a:ea typeface="+mn-ea"/>
                <a:cs typeface="+mn-cs"/>
              </a:rPr>
              <a:t>FOURIER NEURAL OPERATOR FOR</a:t>
            </a:r>
            <a:br>
              <a:rPr lang="en-US" altLang="zh-CN" sz="1800" b="1" dirty="0">
                <a:solidFill>
                  <a:srgbClr val="000000"/>
                </a:solidFill>
                <a:latin typeface="NimbusRomNo9L-Medi"/>
                <a:ea typeface="+mn-ea"/>
                <a:cs typeface="+mn-cs"/>
              </a:rPr>
            </a:br>
            <a:r>
              <a:rPr lang="en-US" altLang="zh-CN" sz="1800" b="1" dirty="0">
                <a:solidFill>
                  <a:srgbClr val="000000"/>
                </a:solidFill>
                <a:latin typeface="NimbusRomNo9L-Medi"/>
                <a:ea typeface="+mn-ea"/>
                <a:cs typeface="+mn-cs"/>
              </a:rPr>
              <a:t>PARAMETRIC PARTIAL DIFFERENTIAL EQUATIONS</a:t>
            </a:r>
            <a:endParaRPr lang="zh-CN" altLang="en-US" sz="1800" b="1" dirty="0">
              <a:solidFill>
                <a:srgbClr val="000000"/>
              </a:solidFill>
              <a:latin typeface="NimbusRomNo9L-Medi"/>
              <a:ea typeface="+mn-ea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17BEE-3E87-443F-BB79-09AB93CC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400" b="0" i="0" dirty="0">
                <a:solidFill>
                  <a:srgbClr val="121212"/>
                </a:solidFill>
                <a:effectLst/>
                <a:latin typeface="-apple-system"/>
              </a:rPr>
              <a:t>International Conference on Learning Representations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（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NimbusRomNo9L-Medi"/>
              </a:rPr>
              <a:t>ICLR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NimbusRomNo9L-Medi"/>
              </a:rPr>
              <a:t>）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NimbusRomNo9L-Medi"/>
              </a:rPr>
              <a:t>2013~</a:t>
            </a:r>
          </a:p>
          <a:p>
            <a:r>
              <a:rPr lang="en-US" altLang="zh-CN" sz="1400" dirty="0" err="1">
                <a:solidFill>
                  <a:srgbClr val="121212"/>
                </a:solidFill>
                <a:latin typeface="-apple-system"/>
              </a:rPr>
              <a:t>Zongyi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 Li 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</a:rPr>
              <a:t>et.al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2"/>
              </a:rPr>
              <a:t>https://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2"/>
              </a:rPr>
              <a:t>github.com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2"/>
              </a:rPr>
              <a:t>/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2"/>
              </a:rPr>
              <a:t>zongyi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2"/>
              </a:rPr>
              <a:t>-li/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2"/>
              </a:rPr>
              <a:t>fourier_neural_operator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3"/>
              </a:rPr>
              <a:t>https://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3"/>
              </a:rPr>
              <a:t>www.youtube.com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3"/>
              </a:rPr>
              <a:t>/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3"/>
              </a:rPr>
              <a:t>watch?v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3"/>
              </a:rPr>
              <a:t>=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3"/>
              </a:rPr>
              <a:t>IaS72aHrJKE&amp;ab_channel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  <a:hlinkClick r:id="rId3"/>
              </a:rPr>
              <a:t>=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  <a:hlinkClick r:id="rId3"/>
              </a:rPr>
              <a:t>YannicKilcher</a:t>
            </a:r>
            <a:endParaRPr lang="en-US" altLang="zh-CN" sz="1400" dirty="0">
              <a:solidFill>
                <a:srgbClr val="121212"/>
              </a:solidFill>
              <a:latin typeface="-apple-system"/>
            </a:endParaRPr>
          </a:p>
          <a:p>
            <a:endParaRPr lang="zh-CN" altLang="en-US" sz="14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1716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48FCF-0815-4C26-8635-D2E0B266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Motivation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DAB6E-01E9-414B-8C21-0D97A881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524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Many problems in science and engineering involve solving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complex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partial differential equation (PDE) systems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repeatedly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for different values of some parameters.</a:t>
            </a:r>
            <a:endParaRPr lang="en-US" altLang="zh-CN" sz="2400" b="0" i="0" dirty="0">
              <a:solidFill>
                <a:srgbClr val="333333"/>
              </a:solidFill>
              <a:effectLst/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E.g.,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Burgers equation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是一个模拟冲击波的传播和反射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zh-CN" altLang="en-US" u="sng" dirty="0">
                <a:solidFill>
                  <a:srgbClr val="333333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非线性偏微分方程</a:t>
            </a:r>
            <a:endParaRPr lang="en-US" altLang="zh-CN" u="sng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/>
              <a:t>数值求解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400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A fast method can make such problems feasible.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2A952-80D3-4324-92B2-6B96EA81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14" y="4526500"/>
            <a:ext cx="10142483" cy="1257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FE2C4-CF6C-4DE3-B643-1A9FE09C0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425" y="3767964"/>
            <a:ext cx="2886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FF6CE-202E-47B6-AB7E-D3730866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Related work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CFFF5-F7F4-4E70-B85D-52D7442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61594" cy="491181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Conventional solvers 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finite element methods</a:t>
            </a:r>
            <a:r>
              <a:rPr lang="en-US" altLang="zh-CN" sz="20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(FEM)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finite difference methods(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FDE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)</a:t>
            </a:r>
          </a:p>
          <a:p>
            <a:pPr lvl="2"/>
            <a:r>
              <a:rPr lang="en-US" altLang="zh-CN" sz="1600" b="1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Explicit method; implicit method; Crank-Nicolson</a:t>
            </a:r>
          </a:p>
          <a:p>
            <a:pPr lvl="2"/>
            <a:endParaRPr lang="en-US" altLang="zh-CN" sz="16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lvl="2"/>
            <a:endParaRPr lang="en-US" altLang="zh-CN" sz="16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lvl="2"/>
            <a:endParaRPr lang="en-US" altLang="zh-CN" sz="16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lvl="2"/>
            <a:endParaRPr lang="en-US" altLang="zh-CN" sz="20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marL="914400" lvl="2" indent="0">
              <a:buNone/>
            </a:pPr>
            <a:endParaRPr lang="en-US" altLang="zh-CN" sz="20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require a very fine discretization, and time-consuming</a:t>
            </a:r>
          </a:p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Data-driven methods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Finite-dimensional operators</a:t>
            </a:r>
            <a:r>
              <a:rPr lang="zh-CN" altLang="en-US" sz="1400" b="1" dirty="0">
                <a:solidFill>
                  <a:srgbClr val="000000"/>
                </a:solidFill>
                <a:effectLst/>
                <a:latin typeface="NimbusRomNo9L-Medi"/>
              </a:rPr>
              <a:t>（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NimbusRomNo9L-Regu"/>
              </a:rPr>
              <a:t> a deep convolutional neural network 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NimbusRomNo9L-Regu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NimbusRomNo9L-Regu"/>
              </a:rPr>
              <a:t>mesh-dependent and need modifications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effectLst/>
                <a:latin typeface="NimbusRomNo9L-Medi"/>
              </a:rPr>
              <a:t>）</a:t>
            </a:r>
            <a:endParaRPr lang="en-US" altLang="zh-CN" sz="14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Neural-FEM(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neural 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</a:rPr>
              <a:t>network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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</a:rPr>
              <a:t>model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 one 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</a:rPr>
              <a:t>specifific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 instance,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not the solution operator 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altLang="zh-CN" sz="1200" dirty="0">
                <a:solidFill>
                  <a:srgbClr val="000000"/>
                </a:solidFill>
                <a:latin typeface="NimbusRomNo9L-Regu"/>
              </a:rPr>
              <a:t>given new instance</a:t>
            </a:r>
            <a:r>
              <a:rPr lang="en-US" altLang="zh-CN" sz="1200" dirty="0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altLang="zh-CN" sz="1200" dirty="0">
                <a:solidFill>
                  <a:srgbClr val="000000"/>
                </a:solidFill>
                <a:latin typeface="NimbusRomNo9L-Regu"/>
              </a:rPr>
              <a:t>training a new NN</a:t>
            </a:r>
            <a:r>
              <a:rPr lang="en-US" altLang="zh-CN" sz="20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)</a:t>
            </a:r>
          </a:p>
          <a:p>
            <a:pPr lvl="1"/>
            <a:r>
              <a:rPr lang="en-US" altLang="zh-CN" sz="16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Neural Operators(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mesh-free, infinite-dim NN, transfer solutions between meshes</a:t>
            </a:r>
            <a:r>
              <a:rPr lang="en-US" altLang="zh-CN" sz="1000" dirty="0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 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</a:rPr>
              <a:t>a forward 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</a:rPr>
              <a:t>pass</a:t>
            </a:r>
            <a:r>
              <a:rPr lang="en-US" altLang="zh-CN" sz="1400" dirty="0" err="1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evaluate</a:t>
            </a:r>
            <a:r>
              <a:rPr lang="en-US" altLang="zh-CN" sz="1400" dirty="0">
                <a:solidFill>
                  <a:srgbClr val="000000"/>
                </a:solidFill>
                <a:latin typeface="NimbusRomNo9L-Regu"/>
                <a:sym typeface="Wingdings" panose="05000000000000000000" pitchFamily="2" charset="2"/>
              </a:rPr>
              <a:t> integral op Fourier</a:t>
            </a:r>
            <a:r>
              <a:rPr lang="en-US" altLang="zh-CN" sz="1600" b="1" dirty="0">
                <a:solidFill>
                  <a:srgbClr val="000000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)</a:t>
            </a:r>
            <a:endParaRPr lang="zh-CN" altLang="en-US" sz="1600" b="1" dirty="0">
              <a:solidFill>
                <a:srgbClr val="000000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E1455E-C244-4673-8C0F-5475CE109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250" y="3197246"/>
            <a:ext cx="1825450" cy="11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E86C10-01BA-4E0B-AB1E-50E9B7066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17" y="3197245"/>
            <a:ext cx="1825451" cy="111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68D7F-AFAD-4CA3-97A5-CA94126B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89" y="3097922"/>
            <a:ext cx="2150316" cy="13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3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B1EC91-2B13-4685-8F12-225F1ED5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18" y="1789191"/>
            <a:ext cx="10120482" cy="43350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353101-0999-49A1-87CF-5D8206DC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Vorticity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C6549-0B0D-4194-A147-0F6D3BB9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057" cy="313889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06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6425-6059-4351-843B-B9B0D115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738C1-283F-478D-B038-019DA38D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It can do </a:t>
            </a:r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zero-shot super-resolution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: trained on a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lower resolution directly evaluated on a higher resolution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introduce the </a:t>
            </a:r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</a:rPr>
              <a:t>Fourier neural 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, a novel deep learning architecture able to learn mappings between infinite-dimensional spaces of functions;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proposing </a:t>
            </a:r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</a:rPr>
              <a:t>a neural operator architecture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defined directly in Fourier space with quasi-linear time complexity and </a:t>
            </a:r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</a:rPr>
              <a:t>state-of-the-art approximation capabilities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;   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NimbusRomNo9L-Regu"/>
              </a:rPr>
              <a:t>pay attention to this part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inference time of only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10"/>
              </a:rPr>
              <a:t>0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MMI1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10"/>
              </a:rPr>
              <a:t>005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NimbusRomNo9L-Regu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 compared to the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10"/>
              </a:rPr>
              <a:t>2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MMI1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MR10"/>
              </a:rPr>
              <a:t>2</a:t>
            </a:r>
            <a:r>
              <a:rPr lang="en-US" altLang="zh-CN" sz="1800" i="1" dirty="0" err="1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MI1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of the pseudo-spectral method used to solve Navier-Stokes……</a:t>
            </a:r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</a:rPr>
              <a:t>faster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It achieves error rates that are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10"/>
              </a:rPr>
              <a:t>30%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lower on Burgers’ Equation…… </a:t>
            </a:r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</a:rPr>
              <a:t>more accurate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55082-940F-4378-B61E-4B0D718C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98" y="4351902"/>
            <a:ext cx="6862275" cy="25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9CDF1-BC63-4D05-8313-D8527664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83" y="88576"/>
            <a:ext cx="10515600" cy="72769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+mn-ea"/>
                <a:ea typeface="+mn-ea"/>
              </a:rPr>
              <a:t>Fourier Transform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021B9-9F4A-45F1-9F17-B2D2B0A8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664"/>
            <a:ext cx="10515600" cy="5405299"/>
          </a:xfrm>
        </p:spPr>
        <p:txBody>
          <a:bodyPr/>
          <a:lstStyle/>
          <a:p>
            <a:r>
              <a:rPr lang="en-US" altLang="zh-CN" dirty="0"/>
              <a:t>Conv</a:t>
            </a:r>
            <a:r>
              <a:rPr lang="en-US" altLang="zh-CN" dirty="0">
                <a:sym typeface="Wingdings" panose="05000000000000000000" pitchFamily="2" charset="2"/>
              </a:rPr>
              <a:t> discrete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8B9D3-D728-44C7-9C90-C087EA9D8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469" y="681037"/>
            <a:ext cx="3495040" cy="601345"/>
          </a:xfrm>
          <a:prstGeom prst="rect">
            <a:avLst/>
          </a:prstGeom>
        </p:spPr>
      </p:pic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55F04BDF-B82C-4591-926F-2A034D6B0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98" y="1244639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5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3E0D-AFDD-4D90-956A-830E8030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+mj-ea"/>
              </a:rPr>
              <a:t>LEARNING OPERATORS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C9971-C6A7-45DB-875D-BB04AE1E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Regu"/>
              </a:rPr>
              <a:t>learns a mapping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NimbusRomNo9L-Regu"/>
              </a:rPr>
              <a:t>between two infinite dimensional spaces from a finite collection of observed input-output pairs.</a:t>
            </a:r>
          </a:p>
          <a:p>
            <a:endParaRPr lang="en-US" altLang="zh-CN" sz="1800" dirty="0">
              <a:solidFill>
                <a:srgbClr val="000000"/>
              </a:solidFill>
              <a:latin typeface="NimbusRomNo9L-Regu"/>
            </a:endParaRPr>
          </a:p>
          <a:p>
            <a:endParaRPr lang="en-US" altLang="zh-CN" sz="1800" dirty="0">
              <a:solidFill>
                <a:srgbClr val="000000"/>
              </a:solidFill>
              <a:latin typeface="NimbusRomNo9L-Regu"/>
            </a:endParaRPr>
          </a:p>
          <a:p>
            <a:endParaRPr lang="en-US" altLang="zh-CN" sz="1800" dirty="0">
              <a:solidFill>
                <a:srgbClr val="000000"/>
              </a:solidFill>
              <a:latin typeface="NimbusRomNo9L-Regu"/>
            </a:endParaRPr>
          </a:p>
          <a:p>
            <a:endParaRPr lang="en-US" altLang="zh-CN" sz="1800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Medi"/>
              </a:rPr>
              <a:t>Iterative updates</a:t>
            </a:r>
          </a:p>
          <a:p>
            <a:endParaRPr lang="en-US" altLang="zh-CN" sz="1800" b="1" dirty="0">
              <a:solidFill>
                <a:srgbClr val="000000"/>
              </a:solidFill>
              <a:effectLst/>
              <a:latin typeface="NimbusRomNo9L-Medi"/>
            </a:endParaRPr>
          </a:p>
          <a:p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Medi"/>
              </a:rPr>
              <a:t>Kernel integral operator </a:t>
            </a:r>
            <a:r>
              <a:rPr lang="en-US" altLang="zh-CN" sz="1800" i="1" u="sng" dirty="0">
                <a:solidFill>
                  <a:srgbClr val="000000"/>
                </a:solidFill>
                <a:effectLst/>
                <a:latin typeface="CMSY10"/>
              </a:rPr>
              <a:t>K</a:t>
            </a:r>
          </a:p>
          <a:p>
            <a:endParaRPr lang="en-US" altLang="zh-CN" sz="1800" i="1" u="sng" dirty="0">
              <a:solidFill>
                <a:srgbClr val="000000"/>
              </a:solidFill>
              <a:latin typeface="CMSY10"/>
            </a:endParaRPr>
          </a:p>
          <a:p>
            <a:r>
              <a:rPr lang="en-US" altLang="zh-CN" sz="1800" b="1" u="sng" dirty="0">
                <a:solidFill>
                  <a:srgbClr val="000000"/>
                </a:solidFill>
                <a:effectLst/>
                <a:latin typeface="NimbusRomNo9L-Medi"/>
              </a:rPr>
              <a:t>Fourier integral operator </a:t>
            </a:r>
            <a:r>
              <a:rPr lang="en-US" altLang="zh-CN" sz="1800" i="1" u="sng" dirty="0">
                <a:solidFill>
                  <a:srgbClr val="000000"/>
                </a:solidFill>
                <a:effectLst/>
                <a:latin typeface="CMSY10"/>
              </a:rPr>
              <a:t>K</a:t>
            </a:r>
            <a:endParaRPr lang="zh-CN" altLang="en-US" u="sng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D99F4-767D-4C6D-BC67-67200845D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19"/>
          <a:stretch/>
        </p:blipFill>
        <p:spPr>
          <a:xfrm>
            <a:off x="2410385" y="2207941"/>
            <a:ext cx="6686091" cy="454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45ADA5-F91A-4EED-91FF-C62BC1B74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912" y="2662284"/>
            <a:ext cx="7530354" cy="5809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95FDFF-F81E-4AFB-85AC-18304DE4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652" y="3140625"/>
            <a:ext cx="3853094" cy="7798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7E7EE2-A2D1-40D9-901B-41BC3F26B0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81"/>
          <a:stretch/>
        </p:blipFill>
        <p:spPr>
          <a:xfrm>
            <a:off x="4421652" y="5363470"/>
            <a:ext cx="3245926" cy="387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D21257-3071-4AEA-8A4B-75E325DE0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640" y="3931052"/>
            <a:ext cx="4355171" cy="467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6CAF21-9C60-4C20-84C1-DC071D4AC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025" y="4570221"/>
            <a:ext cx="4566402" cy="4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F5B8D-95B7-4F44-A65B-872948B3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FC673-D8F0-4DE9-9C2B-9BF528EB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958A9-1CE6-4B90-BAB1-882103ED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8" y="1973484"/>
            <a:ext cx="8439243" cy="39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3FA7-1628-4C21-9220-B63DFE5D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1F69A-D2A1-4F25-AF7F-711F1818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402"/>
            <a:ext cx="10515600" cy="4351338"/>
          </a:xfrm>
        </p:spPr>
        <p:txBody>
          <a:bodyPr/>
          <a:lstStyle/>
          <a:p>
            <a:r>
              <a:rPr lang="zh-CN" altLang="en-US" dirty="0"/>
              <a:t>显示</a:t>
            </a:r>
            <a:endParaRPr lang="en-US" altLang="zh-CN" dirty="0"/>
          </a:p>
          <a:p>
            <a:r>
              <a:rPr lang="zh-CN" altLang="en-US" dirty="0"/>
              <a:t>隐式</a:t>
            </a:r>
            <a:endParaRPr lang="en-US" altLang="zh-CN" dirty="0"/>
          </a:p>
          <a:p>
            <a:endParaRPr lang="en-US" altLang="zh-CN" dirty="0"/>
          </a:p>
          <a:p>
            <a:pPr lvl="2"/>
            <a:r>
              <a:rPr lang="zh-CN" altLang="en-US" dirty="0"/>
              <a:t>牛顿法求解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indent="0">
              <a:buNone/>
            </a:pPr>
            <a:r>
              <a:rPr lang="en-US" altLang="zh-CN" sz="1000" dirty="0">
                <a:hlinkClick r:id="rId2"/>
              </a:rPr>
              <a:t>https://</a:t>
            </a:r>
            <a:r>
              <a:rPr lang="en-US" altLang="zh-CN" sz="1000" dirty="0" err="1">
                <a:hlinkClick r:id="rId2"/>
              </a:rPr>
              <a:t>www.zhihu.com</a:t>
            </a:r>
            <a:r>
              <a:rPr lang="en-US" altLang="zh-CN" sz="1000" dirty="0">
                <a:hlinkClick r:id="rId2"/>
              </a:rPr>
              <a:t>/question/34780726</a:t>
            </a:r>
            <a:r>
              <a:rPr lang="zh-CN" altLang="en-US" sz="1000" dirty="0">
                <a:hlinkClick r:id="rId2"/>
              </a:rPr>
              <a:t>  </a:t>
            </a:r>
            <a:endParaRPr lang="en-US" altLang="zh-CN" sz="1000" dirty="0"/>
          </a:p>
          <a:p>
            <a:r>
              <a:rPr lang="en-US" altLang="zh-CN" dirty="0"/>
              <a:t>Crank Nicolson:</a:t>
            </a:r>
          </a:p>
          <a:p>
            <a:pPr marL="0" indent="0">
              <a:buNone/>
            </a:pPr>
            <a:r>
              <a:rPr lang="en-US" altLang="zh-CN" sz="1000" dirty="0">
                <a:hlinkClick r:id="rId3"/>
              </a:rPr>
              <a:t>https://</a:t>
            </a:r>
            <a:r>
              <a:rPr lang="en-US" altLang="zh-CN" sz="1000" dirty="0" err="1">
                <a:hlinkClick r:id="rId3"/>
              </a:rPr>
              <a:t>blog.csdn.net</a:t>
            </a:r>
            <a:r>
              <a:rPr lang="en-US" altLang="zh-CN" sz="1000" dirty="0">
                <a:hlinkClick r:id="rId3"/>
              </a:rPr>
              <a:t>/</a:t>
            </a:r>
            <a:r>
              <a:rPr lang="en-US" altLang="zh-CN" sz="1000" dirty="0" err="1">
                <a:hlinkClick r:id="rId3"/>
              </a:rPr>
              <a:t>qq_21808415</a:t>
            </a:r>
            <a:r>
              <a:rPr lang="en-US" altLang="zh-CN" sz="1000" dirty="0">
                <a:hlinkClick r:id="rId3"/>
              </a:rPr>
              <a:t>/article/details/89368851</a:t>
            </a:r>
            <a:endParaRPr lang="zh-CN" altLang="en-US" sz="1000" dirty="0"/>
          </a:p>
        </p:txBody>
      </p:sp>
      <p:pic>
        <p:nvPicPr>
          <p:cNvPr id="3074" name="图片 43">
            <a:extLst>
              <a:ext uri="{FF2B5EF4-FFF2-40B4-BE49-F238E27FC236}">
                <a16:creationId xmlns:a16="http://schemas.microsoft.com/office/drawing/2014/main" id="{91879212-772B-4921-8AE7-DE098027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19" y="1557934"/>
            <a:ext cx="3309938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44">
            <a:extLst>
              <a:ext uri="{FF2B5EF4-FFF2-40B4-BE49-F238E27FC236}">
                <a16:creationId xmlns:a16="http://schemas.microsoft.com/office/drawing/2014/main" id="{E3BA6D63-2127-4601-A5C8-A4FBC184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8" y="1252538"/>
            <a:ext cx="2324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C5C2D2B-04A7-4A1C-B208-21307218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214" y="2818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9BF4B2-3D1B-430B-BA2D-4407D3D2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214" y="36951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EF88D-8CC1-4ED3-9314-B8C8B098A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236" y="2076939"/>
            <a:ext cx="3479016" cy="514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42EC98-1426-4559-82CF-2C99647C04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798"/>
          <a:stretch/>
        </p:blipFill>
        <p:spPr>
          <a:xfrm>
            <a:off x="2226236" y="2652430"/>
            <a:ext cx="5231015" cy="377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8E54F-4987-4BF0-9DC2-AD7350932B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133" y="3089013"/>
            <a:ext cx="4162425" cy="114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6EBC68-8EAD-4835-8FC1-C448DB51E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71" y="0"/>
            <a:ext cx="10097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412</Words>
  <Application>Microsoft Office PowerPoint</Application>
  <PresentationFormat>宽屏</PresentationFormat>
  <Paragraphs>67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Adobe 繁黑體 Std B</vt:lpstr>
      <vt:lpstr>-apple-system</vt:lpstr>
      <vt:lpstr>CMMI10</vt:lpstr>
      <vt:lpstr>CMR10</vt:lpstr>
      <vt:lpstr>CMSY10</vt:lpstr>
      <vt:lpstr>NimbusRomNo9L-Medi</vt:lpstr>
      <vt:lpstr>NimbusRomNo9L-Regu</vt:lpstr>
      <vt:lpstr>等线</vt:lpstr>
      <vt:lpstr>等线 Light</vt:lpstr>
      <vt:lpstr>Arial</vt:lpstr>
      <vt:lpstr>Arial</vt:lpstr>
      <vt:lpstr>Office 主题​​</vt:lpstr>
      <vt:lpstr>FOURIER NEURAL OPERATOR FOR PARAMETRIC PARTIAL DIFFERENTIAL EQUATIONS</vt:lpstr>
      <vt:lpstr>Motivation</vt:lpstr>
      <vt:lpstr>Related work</vt:lpstr>
      <vt:lpstr>Vorticity example</vt:lpstr>
      <vt:lpstr>Contributions</vt:lpstr>
      <vt:lpstr>Fourier Transform</vt:lpstr>
      <vt:lpstr>LEARNING OPERATORS</vt:lpstr>
      <vt:lpstr>Experiments</vt:lpstr>
      <vt:lpstr>欧拉方法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</dc:title>
  <dc:creator>Hu Siyu</dc:creator>
  <cp:lastModifiedBy>Hu Siyu</cp:lastModifiedBy>
  <cp:revision>28</cp:revision>
  <dcterms:created xsi:type="dcterms:W3CDTF">2021-06-08T07:55:39Z</dcterms:created>
  <dcterms:modified xsi:type="dcterms:W3CDTF">2021-07-20T13:32:18Z</dcterms:modified>
</cp:coreProperties>
</file>