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E0BBE-667B-4B87-8398-7597484C9F6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CB85-DB66-456E-A2BE-551A054E0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ECB85-DB66-456E-A2BE-551A054E08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1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5133B-E8A3-4615-8E36-056C8E775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CAF0F9-5D9A-4044-B19D-C589ECDF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4402B-7103-463D-8BF7-D8689C39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442FA-A66A-4F85-B764-C1B53DB9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47285-9759-4595-81E0-7A6045A1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3937A-ADDF-44CC-9778-342084AA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0310F-6FF0-435F-B006-0C388A3E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43B4D-5075-4097-A5D4-2543751B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3795-907C-4EBB-B717-CACBF980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11D08-8070-40A5-BA9E-A445EFC0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A4C843-F9E1-4056-8856-DB099306A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FFDF7-50C7-423B-9F96-858518DB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24151-F3BE-4DA1-8F16-19F33CF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AC6D3-8964-4042-8E92-B1EA84EF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537FF-E92F-45C6-ACCA-20F47045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F4EC5-DA05-445C-9527-86DF06C3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29705-A6EA-4A65-BD7C-81D6DD57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0DA46-E5CB-415D-B459-5A26BD17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68CB5-D01A-4FE8-8AF9-2D37F0AD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42F17-0247-43A8-A5AA-909F7953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6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1AF4C-1CB5-4B3D-85EB-07E46B58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7F49D-34BB-4805-B079-5680A519F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C6CA5-50C0-4642-B09D-21EC3ABE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8E0F7-D159-4CFD-97DA-00353F6F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10D4E-83C8-4ED7-8246-B1E86020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918A9-E51D-4675-A117-167D175A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BBAE-2BCA-49FC-80D5-4099EE00D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245B1-D925-4F67-B9E5-573B309F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6CBA8-BBBD-4A87-8A75-D3EEA24C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D145F-0CDA-4DE9-8E86-99430485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7E49D-51BA-4B37-A365-FAEAC44F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F7290-E03E-44BD-96D7-1DC51E34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4DCAF-02D4-4ABE-9419-90AC645A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021D4-321E-4057-B847-6D7C6458B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60AA33-D679-46C5-AAD7-6EFDEBCFA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B43BD9-BCE6-4A0A-BC6D-14CA4989A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D62048-873A-4520-B314-6F495CD3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1C8880-E342-4D48-AC38-6B32FC7F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5834E4-7856-4004-9D36-451E76CB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9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03CA4-8F2A-4B33-8F99-39BCF285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7F7DAC-EC74-4D20-BADC-21C1AFBE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85187C-3555-4F47-B47A-784E436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42F34-D582-40AE-A6D6-502D8715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70C261-8844-4511-B2DB-807279DF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98C6C0-8180-437D-A6EE-231A7613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B38B90-5938-4673-B673-9672F389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2CFAF-7C1E-4EE2-A151-9E2C0968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15EDA-0817-48ED-9C8D-0E91F716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F2CDF-B58F-4A36-B605-F3272367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65088-DF67-4846-A0F9-DAFC8D05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CB3A2-4B5F-46E0-A78F-908E65DD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DB6B2-EDB1-4CBF-8B32-7A84555F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5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177FB-72C2-4EB2-99C7-6800864F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404C23-D026-492D-9003-657256BB5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B0918C-1BF0-46A2-9FDE-0D0FA13B3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43901-B709-4C1D-B5C7-AE79A717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9E4CC-501C-4306-B576-AC85FDE7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B097B-D183-45EC-9814-0EFD6C48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4EF37-3540-4EAC-861B-F1B8F582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354994-ABDC-492F-B658-F1A960F3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03460-68D0-4662-A881-FB224892D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6F9D-49A0-4414-998A-E97FC6F6A5C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03515-A16B-4022-A46B-3440332E6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2B2A8-5511-49A2-BA80-FD016FA17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AEEA-CA2B-4F01-950A-7EF2351E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scholar.google.co.th/citations?view_op=search_authors&amp;hl=en&amp;mauthors=label:quantum_many_body_physic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scholar.google.co.th/citations?view_op=search_authors&amp;hl=en&amp;mauthors=label:applied_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.th/citations?view_op=search_authors&amp;hl=en&amp;mauthors=label:quantum_computing" TargetMode="External"/><Relationship Id="rId5" Type="http://schemas.openxmlformats.org/officeDocument/2006/relationships/hyperlink" Target="https://scholar.google.co.th/citations?view_op=search_authors&amp;hl=en&amp;mauthors=label:scientific_machine_learning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cholar.google.co.th/citations?view_op=search_authors&amp;hl=en&amp;mauthors=label:quantum_chemistry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hyperlink" Target="https://baike.baidu.com/item/%E6%95%B0%E5%80%BC%E5%88%86%E6%9E%90/3781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14BF1-25AE-4615-B138-B962A0356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SanL-Bold"/>
              </a:rPr>
              <a:t>Enhancing the scalability and load balancing of the </a:t>
            </a:r>
            <a:br>
              <a:rPr lang="en-US" altLang="zh-CN" dirty="0"/>
            </a:br>
            <a:r>
              <a:rPr lang="en-US" altLang="zh-CN" sz="1800" b="1" dirty="0">
                <a:solidFill>
                  <a:srgbClr val="000000"/>
                </a:solidFill>
                <a:effectLst/>
                <a:latin typeface="NimbusSanL-Bold"/>
              </a:rPr>
              <a:t>parallel selected inversion algorithm via tree-based </a:t>
            </a:r>
            <a:br>
              <a:rPr lang="en-US" altLang="zh-CN" dirty="0"/>
            </a:br>
            <a:r>
              <a:rPr lang="en-US" altLang="zh-CN" sz="1800" b="1" dirty="0">
                <a:solidFill>
                  <a:srgbClr val="000000"/>
                </a:solidFill>
                <a:effectLst/>
                <a:latin typeface="NimbusSanL-Bold"/>
              </a:rPr>
              <a:t>asynchronous communication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7EBDC8-DC14-4A6C-BE31-F909A94D2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SanL-Regu"/>
              </a:rPr>
              <a:t>Mathias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SanL-Regu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SanL-Regu"/>
              </a:rPr>
              <a:t>Lin Lin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5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40FEE-35AD-4B89-B8C4-26B2D734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12DCF-51F9-4994-956B-132929D1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Platform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Cray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XC30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Each node has 24 cores partitioned among two Intel Ivy Bridge processors. Each 12-core processor runs at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9"/>
              </a:rPr>
              <a:t>2.4GHz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. A single node has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9"/>
              </a:rPr>
              <a:t>64GB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 of memory, providing more than 2.6 GB of memory per core.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BE445D-CCC6-4A89-90F6-B0B73F55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9" y="3017281"/>
            <a:ext cx="9712262" cy="3294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7FB090-A3C9-4965-B4B9-37FECEC9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550" y="3017281"/>
            <a:ext cx="6012000" cy="32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933D4-0914-48AE-ADD3-52E67E3C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2ED7AE-7BEC-4AAC-A846-C1EF7FE98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254" y="2247105"/>
            <a:ext cx="8592475" cy="37893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21DCCE-4723-452B-A8EE-762199097855}"/>
              </a:ext>
            </a:extLst>
          </p:cNvPr>
          <p:cNvSpPr txBox="1"/>
          <p:nvPr/>
        </p:nvSpPr>
        <p:spPr>
          <a:xfrm>
            <a:off x="942975" y="1690688"/>
            <a:ext cx="33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scaling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190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38489-8CB8-4EC9-8543-29261E4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 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BA546-878D-443B-A60C-D9F28D3B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Computing time vs communication time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554FDB-D7D6-41F1-8698-5071B8F9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02" y="2272635"/>
            <a:ext cx="6416596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8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64BE3-EA42-4E03-B13C-686E302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Authors’ info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817B0-B5A4-4E2A-83ED-1296FC40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ffectLst/>
                <a:latin typeface="NimbusSanL-Regu"/>
              </a:rPr>
              <a:t>           Mathias Jacquelin</a:t>
            </a:r>
            <a:endParaRPr lang="en-US" altLang="zh-CN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focusing on algorithms and scheduling &amp;&amp; how hierarchical memory architectures should be handled</a:t>
            </a:r>
          </a:p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working on communication avoiding algorithms for dense linear algebra</a:t>
            </a:r>
            <a:endParaRPr lang="en-US" altLang="zh-CN" sz="14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focusing on various sparse linear </a:t>
            </a:r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algebra computations from multicores to large scale platforms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NimbusSanL-Regu"/>
              </a:rPr>
              <a:t>      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NimbusSanL-Regu"/>
              </a:rPr>
              <a:t>            Lin Lin</a:t>
            </a:r>
            <a:endParaRPr lang="en-US" altLang="zh-CN" sz="14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Applied mathematics</a:t>
            </a:r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 &amp;&amp; </a:t>
            </a:r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Quantum many-body physics</a:t>
            </a:r>
            <a:endParaRPr lang="en-US" altLang="zh-CN" sz="14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Quantum chemistry</a:t>
            </a:r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 &amp;&amp; </a:t>
            </a:r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Scientific machine learning</a:t>
            </a:r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Quantum computing</a:t>
            </a:r>
            <a:endParaRPr lang="en-US" altLang="zh-CN" sz="14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Articles 1-162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NimbusSanL-Regu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E8B881-00CC-4728-B3BA-FB9913A4F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7057" y="2108473"/>
            <a:ext cx="2626743" cy="4068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90020C-111E-4806-8012-71977F9472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030" y="1419624"/>
            <a:ext cx="772689" cy="9429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5DA664-4045-46E1-94E0-42231FD34F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105" y="3722201"/>
            <a:ext cx="866537" cy="8410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44A663-14D2-480E-AB3F-B0E06349CF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612" y="3558652"/>
            <a:ext cx="2250931" cy="261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DC2DA-41D0-4FA2-938F-BEA3813F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</a:t>
            </a:r>
            <a:r>
              <a:rPr lang="zh-CN" altLang="en-US" dirty="0"/>
              <a:t>分解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631BCB-CC0C-4916-AA59-5B60328F8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6576" y="1871623"/>
            <a:ext cx="6331527" cy="147874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53F0E9-DAFB-4DF8-93AA-25C4FD6898A2}"/>
                  </a:ext>
                </a:extLst>
              </p:cNvPr>
              <p:cNvSpPr txBox="1"/>
              <p:nvPr/>
            </p:nvSpPr>
            <p:spPr>
              <a:xfrm>
                <a:off x="2762003" y="3271002"/>
                <a:ext cx="5984074" cy="88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/>
                      </m:acc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53F0E9-DAFB-4DF8-93AA-25C4FD689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03" y="3271002"/>
                <a:ext cx="5984074" cy="887359"/>
              </a:xfrm>
              <a:prstGeom prst="rect">
                <a:avLst/>
              </a:prstGeom>
              <a:blipFill>
                <a:blip r:embed="rId4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E424C57-95F6-417E-9624-F226E14A51AD}"/>
              </a:ext>
            </a:extLst>
          </p:cNvPr>
          <p:cNvSpPr txBox="1"/>
          <p:nvPr/>
        </p:nvSpPr>
        <p:spPr>
          <a:xfrm>
            <a:off x="945775" y="1506022"/>
            <a:ext cx="92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分解主要应用在</a:t>
            </a:r>
            <a:r>
              <a:rPr lang="zh-CN" altLang="en-US" u="sng" dirty="0">
                <a:solidFill>
                  <a:srgbClr val="333333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数值分析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用来</a:t>
            </a:r>
            <a:r>
              <a:rPr lang="zh-CN" altLang="en-US" b="0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解线性方程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求反矩阵等，以提高计算效率为目的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F91000-84DD-4C14-A180-A1363CB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044" y="4479429"/>
            <a:ext cx="1649630" cy="4796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226D00-0172-45FB-A8A5-9CC3E25AF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0387" y="4430840"/>
            <a:ext cx="2463213" cy="528194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C7179544-0E9B-4037-AF90-F20B1CDA9259}"/>
              </a:ext>
            </a:extLst>
          </p:cNvPr>
          <p:cNvSpPr/>
          <p:nvPr/>
        </p:nvSpPr>
        <p:spPr>
          <a:xfrm>
            <a:off x="2968989" y="4629321"/>
            <a:ext cx="484502" cy="1312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5993816-AD98-4C63-BB10-312D2A7A947E}"/>
                  </a:ext>
                </a:extLst>
              </p:cNvPr>
              <p:cNvSpPr txBox="1"/>
              <p:nvPr/>
            </p:nvSpPr>
            <p:spPr>
              <a:xfrm>
                <a:off x="1239044" y="5155091"/>
                <a:ext cx="4569905" cy="166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0 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   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5993816-AD98-4C63-BB10-312D2A7A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44" y="5155091"/>
                <a:ext cx="4569905" cy="16680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36E921-4788-46DA-B169-BF2E3122740F}"/>
              </a:ext>
            </a:extLst>
          </p:cNvPr>
          <p:cNvSpPr/>
          <p:nvPr/>
        </p:nvSpPr>
        <p:spPr>
          <a:xfrm>
            <a:off x="4296335" y="6246160"/>
            <a:ext cx="1163171" cy="51098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9520F31-84D5-4BBF-A3B7-68CCE0E565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002" y="4410451"/>
            <a:ext cx="3388874" cy="2844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CAD3DA-0E2F-46F0-8866-5532510872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2148"/>
          <a:stretch/>
        </p:blipFill>
        <p:spPr>
          <a:xfrm>
            <a:off x="6847714" y="4723809"/>
            <a:ext cx="2164790" cy="251251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173D769C-2002-420F-9BF4-8DA03112828C}"/>
              </a:ext>
            </a:extLst>
          </p:cNvPr>
          <p:cNvSpPr/>
          <p:nvPr/>
        </p:nvSpPr>
        <p:spPr>
          <a:xfrm>
            <a:off x="6015789" y="4623321"/>
            <a:ext cx="484502" cy="1312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BC0CF79-A15B-431F-82CC-DD7B5AE5BC2A}"/>
                  </a:ext>
                </a:extLst>
              </p:cNvPr>
              <p:cNvSpPr txBox="1"/>
              <p:nvPr/>
            </p:nvSpPr>
            <p:spPr>
              <a:xfrm>
                <a:off x="6258040" y="5279689"/>
                <a:ext cx="3630738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BC0CF79-A15B-431F-82CC-DD7B5AE5B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40" y="5279689"/>
                <a:ext cx="3630738" cy="13694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532415E9-9DA1-47CE-A68C-069AFE608F10}"/>
              </a:ext>
            </a:extLst>
          </p:cNvPr>
          <p:cNvSpPr/>
          <p:nvPr/>
        </p:nvSpPr>
        <p:spPr>
          <a:xfrm rot="19700671">
            <a:off x="5628189" y="6086121"/>
            <a:ext cx="484502" cy="1312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  <p:bldP spid="13" grpId="0" animBg="1"/>
      <p:bldP spid="18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192E-3488-43C8-BE08-1A89E370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</a:t>
            </a:r>
            <a:r>
              <a:rPr lang="zh-CN" altLang="en-US" dirty="0"/>
              <a:t>分解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331E36-6627-47FB-B857-DB0404F2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981" y="2476258"/>
            <a:ext cx="6447079" cy="10592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78FC83-24F5-4156-B247-09296AD00DD7}"/>
                  </a:ext>
                </a:extLst>
              </p:cNvPr>
              <p:cNvSpPr txBox="1"/>
              <p:nvPr/>
            </p:nvSpPr>
            <p:spPr>
              <a:xfrm>
                <a:off x="974740" y="1797993"/>
                <a:ext cx="91094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LU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78FC83-24F5-4156-B247-09296AD00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40" y="1797993"/>
                <a:ext cx="9109481" cy="622350"/>
              </a:xfrm>
              <a:prstGeom prst="rect">
                <a:avLst/>
              </a:prstGeom>
              <a:blipFill>
                <a:blip r:embed="rId3"/>
                <a:stretch>
                  <a:fillRect l="-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D34701B-D82F-4359-B800-F8B811AA5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82" y="3486931"/>
            <a:ext cx="3560718" cy="5079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697251-2BA8-4CD7-B6A8-E48377265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40" y="4092778"/>
            <a:ext cx="5612894" cy="6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81DB0-152B-44F3-9A55-816059E4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 node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AAB8DE-543E-4D6E-85F9-5525C3DF6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151" y="1690688"/>
            <a:ext cx="5883499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FC65DA-698C-4039-ACC4-BBD87C39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022" y="2458182"/>
            <a:ext cx="2278577" cy="17832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3EDA746-954A-45AE-B387-145195B52CA0}"/>
              </a:ext>
            </a:extLst>
          </p:cNvPr>
          <p:cNvSpPr txBox="1"/>
          <p:nvPr/>
        </p:nvSpPr>
        <p:spPr>
          <a:xfrm>
            <a:off x="8229601" y="4241417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20*20~80*80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48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47F11-7411-47D7-9A03-44A54028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Alg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5852E6-D1E9-4DD8-A729-8E661DE99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9625"/>
            <a:ext cx="4468589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79FD7E-AFF1-4E0B-B19F-E6537C53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52" y="1778158"/>
            <a:ext cx="2907380" cy="18329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88A047-DACB-475E-95E0-916DFD91A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26" y="3698541"/>
            <a:ext cx="5204912" cy="24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430B-01BB-49E0-8C2C-14025524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For symmetric matrix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9FF2E1-F104-472C-A9FA-159A46DC7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7318" y="432289"/>
            <a:ext cx="5006482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3ED87D-DE71-4073-B915-CEA6F364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87" y="2703226"/>
            <a:ext cx="5462070" cy="18860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8B18E2-1CF0-4DF5-8CA1-3D6D45EF3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946" y="1501717"/>
            <a:ext cx="3965553" cy="10358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90F86C-DBAF-4F4C-80D5-A1366495E6BF}"/>
                  </a:ext>
                </a:extLst>
              </p:cNvPr>
              <p:cNvSpPr txBox="1"/>
              <p:nvPr/>
            </p:nvSpPr>
            <p:spPr>
              <a:xfrm>
                <a:off x="838200" y="4949300"/>
                <a:ext cx="8631672" cy="160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266700"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/>
                    </m:sSup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[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p5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p4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[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p5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p4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altLang="zh-CN" sz="18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1800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altLang="zh-CN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]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] </a:t>
                </a:r>
                <a:r>
                  <a:rPr lang="en-US" altLang="zh-CN" sz="1800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90F86C-DBAF-4F4C-80D5-A1366495E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9300"/>
                <a:ext cx="8631672" cy="1608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2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F2CB9-8BB8-47A8-8B05-C3DD07BA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Shifted binary tree(random circular shift)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58F3D-FA1C-4C53-94EC-10C92B2E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In most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MPI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 implemen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tations, ranks are assigned so that consecutive ranks first fill up a node, and then fill the closest node physically, and so on.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It is thus very likely that jobs placed on machines ranks that are logically close in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TT9"/>
              </a:rPr>
              <a:t>MPI_COMM_WORLD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TT9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are also physically close to each other.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broadcast implementation should be to minimize the amount of data that needs to be transferred at long distance, both logically and physically 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avoiding hot spots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2F5B2C-B092-49E1-ACC3-29BBF8FE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39" y="3791057"/>
            <a:ext cx="5448301" cy="27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96647-0305-4865-A552-326A44C1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6A05E-996E-40B5-920A-123122F5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By using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point-to-point asynchronous communica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tion functions 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TT9"/>
              </a:rPr>
              <a:t>MPI_Isend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TT9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and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TT9"/>
              </a:rPr>
              <a:t>MPI_Irecv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TT9"/>
              </a:rPr>
              <a:t>),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performing parallel selected inversion efficiently on 256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SY9"/>
              </a:rPr>
              <a:t>∼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1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9"/>
              </a:rPr>
              <a:t>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024 processors</a:t>
            </a:r>
          </a:p>
          <a:p>
            <a:r>
              <a:rPr lang="en-US" altLang="zh-CN" sz="1800" i="1" dirty="0">
                <a:solidFill>
                  <a:srgbClr val="000000"/>
                </a:solidFill>
                <a:latin typeface="CMMI9"/>
              </a:rPr>
              <a:t>DG </a:t>
            </a:r>
            <a:r>
              <a:rPr lang="en-US" altLang="zh-CN" sz="1800" i="1" dirty="0" err="1">
                <a:solidFill>
                  <a:srgbClr val="000000"/>
                </a:solidFill>
                <a:latin typeface="CMMI9"/>
              </a:rPr>
              <a:t>PNF14000</a:t>
            </a:r>
            <a:r>
              <a:rPr lang="en-US" altLang="zh-CN" sz="1800" i="1" dirty="0">
                <a:solidFill>
                  <a:srgbClr val="000000"/>
                </a:solidFill>
                <a:latin typeface="CMMI9"/>
              </a:rPr>
              <a:t> matrix: processors P = 256 , the communication cost is 27%, </a:t>
            </a:r>
            <a:r>
              <a:rPr lang="en-US" altLang="zh-CN" sz="1800" i="1" dirty="0" err="1">
                <a:solidFill>
                  <a:srgbClr val="000000"/>
                </a:solidFill>
                <a:latin typeface="CMMI9"/>
              </a:rPr>
              <a:t>GEMM</a:t>
            </a:r>
            <a:r>
              <a:rPr lang="en-US" altLang="zh-CN" sz="1800" i="1" dirty="0">
                <a:solidFill>
                  <a:srgbClr val="000000"/>
                </a:solidFill>
                <a:latin typeface="CMMI9"/>
              </a:rPr>
              <a:t> routine is 73%</a:t>
            </a:r>
          </a:p>
          <a:p>
            <a:pPr marL="0" indent="0">
              <a:buNone/>
            </a:pPr>
            <a:r>
              <a:rPr lang="en-US" altLang="zh-CN" sz="1800" i="1" dirty="0">
                <a:solidFill>
                  <a:srgbClr val="000000"/>
                </a:solidFill>
                <a:latin typeface="CMMI9"/>
              </a:rPr>
              <a:t>                                                              P = 4096 , the communication cost is 89%, </a:t>
            </a:r>
            <a:r>
              <a:rPr lang="en-US" altLang="zh-CN" sz="1800" i="1" dirty="0" err="1">
                <a:solidFill>
                  <a:srgbClr val="000000"/>
                </a:solidFill>
                <a:latin typeface="CMMI9"/>
              </a:rPr>
              <a:t>GEMM</a:t>
            </a:r>
            <a:r>
              <a:rPr lang="en-US" altLang="zh-CN" sz="1800" i="1" dirty="0">
                <a:solidFill>
                  <a:srgbClr val="000000"/>
                </a:solidFill>
                <a:latin typeface="CMMI9"/>
              </a:rPr>
              <a:t> routine is 11%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The matrix size is 512,000, with 0.2%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9"/>
              </a:rPr>
              <a:t>nonzeros</a:t>
            </a:r>
            <a:endParaRPr lang="en-US" altLang="zh-CN" sz="1800" i="1" dirty="0">
              <a:solidFill>
                <a:srgbClr val="000000"/>
              </a:solidFill>
              <a:latin typeface="CMMI9"/>
            </a:endParaRPr>
          </a:p>
          <a:p>
            <a:pPr marL="0" indent="0">
              <a:buNone/>
            </a:pPr>
            <a:endParaRPr lang="en-US" altLang="zh-CN" sz="1800" i="1" dirty="0">
              <a:solidFill>
                <a:srgbClr val="000000"/>
              </a:solidFill>
              <a:latin typeface="CMMI9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7D43D5-A59B-4545-92E1-19F9A59D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5" y="3620609"/>
            <a:ext cx="11030870" cy="28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442</Words>
  <Application>Microsoft Office PowerPoint</Application>
  <PresentationFormat>宽屏</PresentationFormat>
  <Paragraphs>47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-apple-system</vt:lpstr>
      <vt:lpstr>CMMI9</vt:lpstr>
      <vt:lpstr>CMR9</vt:lpstr>
      <vt:lpstr>CMSY9</vt:lpstr>
      <vt:lpstr>CMTT9</vt:lpstr>
      <vt:lpstr>NimbusSanL-Bold</vt:lpstr>
      <vt:lpstr>NimbusSanL-Regu</vt:lpstr>
      <vt:lpstr>等线</vt:lpstr>
      <vt:lpstr>等线 Light</vt:lpstr>
      <vt:lpstr>Arial</vt:lpstr>
      <vt:lpstr>Arial</vt:lpstr>
      <vt:lpstr>Cambria Math</vt:lpstr>
      <vt:lpstr>Source Sans Pro</vt:lpstr>
      <vt:lpstr>Office 主题​​</vt:lpstr>
      <vt:lpstr>Enhancing the scalability and load balancing of the  parallel selected inversion algorithm via tree-based  asynchronous communication </vt:lpstr>
      <vt:lpstr>Authors’ info</vt:lpstr>
      <vt:lpstr>LU分解</vt:lpstr>
      <vt:lpstr>LU分解</vt:lpstr>
      <vt:lpstr>Super node</vt:lpstr>
      <vt:lpstr>Alg:</vt:lpstr>
      <vt:lpstr>For symmetric matrix</vt:lpstr>
      <vt:lpstr>Shifted binary tree(random circular shift)</vt:lpstr>
      <vt:lpstr>Experiments</vt:lpstr>
      <vt:lpstr>Experiments</vt:lpstr>
      <vt:lpstr>Experiments</vt:lpstr>
      <vt:lpstr>Experiments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wqdb</dc:creator>
  <cp:lastModifiedBy>wqdb</cp:lastModifiedBy>
  <cp:revision>31</cp:revision>
  <dcterms:created xsi:type="dcterms:W3CDTF">2021-03-03T03:34:03Z</dcterms:created>
  <dcterms:modified xsi:type="dcterms:W3CDTF">2021-03-24T06:44:49Z</dcterms:modified>
</cp:coreProperties>
</file>