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96" r:id="rId3"/>
    <p:sldId id="266" r:id="rId4"/>
    <p:sldId id="257" r:id="rId5"/>
    <p:sldId id="263" r:id="rId6"/>
    <p:sldId id="264" r:id="rId7"/>
    <p:sldId id="283" r:id="rId8"/>
    <p:sldId id="262" r:id="rId9"/>
    <p:sldId id="267" r:id="rId10"/>
    <p:sldId id="268" r:id="rId11"/>
    <p:sldId id="284" r:id="rId12"/>
    <p:sldId id="269" r:id="rId13"/>
    <p:sldId id="270" r:id="rId14"/>
    <p:sldId id="271" r:id="rId15"/>
    <p:sldId id="285" r:id="rId16"/>
    <p:sldId id="297" r:id="rId17"/>
    <p:sldId id="280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4" r:id="rId26"/>
    <p:sldId id="29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1"/>
    <p:restoredTop sz="79728"/>
  </p:normalViewPr>
  <p:slideViewPr>
    <p:cSldViewPr snapToGrid="0" snapToObjects="1">
      <p:cViewPr varScale="1">
        <p:scale>
          <a:sx n="101" d="100"/>
          <a:sy n="101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92817-C6BC-164D-B937-7AB00C42E3A9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629EA-2B14-724E-AEE6-4D5848DEBD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102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威廉与玛丽学院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" altLang="zh-CN" dirty="0" err="1"/>
              <a:t>Patdnn</a:t>
            </a:r>
            <a:r>
              <a:rPr kumimoji="1" lang="en" altLang="zh-CN" dirty="0"/>
              <a:t>: Achieving real-time DNN execution on mobile devices with pattern-based weight pruning.     In ASPLOS 2020.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629EA-2B14-724E-AEE6-4D5848DEBDC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4308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定义了</a:t>
            </a:r>
            <a:r>
              <a:rPr kumimoji="1" lang="en-US" altLang="zh-CN" dirty="0"/>
              <a:t>23</a:t>
            </a:r>
            <a:r>
              <a:rPr kumimoji="1" lang="zh-CN" altLang="en-US" dirty="0"/>
              <a:t>中代码生成规则，相同类型使用相同规则。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629EA-2B14-724E-AEE6-4D5848DEBDC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319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629EA-2B14-724E-AEE6-4D5848DEBDC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202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57D30-5E10-5A4D-8E3D-2114B73F5CF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6038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 err="1"/>
              <a:t>DNNFusion</a:t>
            </a:r>
            <a:r>
              <a:rPr kumimoji="1" lang="en" altLang="zh-CN" dirty="0"/>
              <a:t> </a:t>
            </a:r>
            <a:r>
              <a:rPr kumimoji="1" lang="zh-CN" altLang="en-US" dirty="0"/>
              <a:t>是唯一可以在移动 </a:t>
            </a:r>
            <a:r>
              <a:rPr kumimoji="1" lang="en" altLang="zh-CN" dirty="0"/>
              <a:t>CPU </a:t>
            </a:r>
            <a:r>
              <a:rPr kumimoji="1" lang="zh-CN" altLang="en-US" dirty="0"/>
              <a:t>和移动 </a:t>
            </a:r>
            <a:r>
              <a:rPr kumimoji="1" lang="en" altLang="zh-CN" dirty="0"/>
              <a:t>GPU </a:t>
            </a:r>
            <a:r>
              <a:rPr kumimoji="1" lang="zh-CN" altLang="en-US" dirty="0"/>
              <a:t>上支持所有目标模型的端到端框架。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DNNFusion</a:t>
            </a:r>
            <a:r>
              <a:rPr kumimoji="1" lang="zh-CN" altLang="en-US" dirty="0"/>
              <a:t> 对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 类型的网络效果 更好，因为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 访存密集的</a:t>
            </a:r>
            <a:r>
              <a:rPr kumimoji="1" lang="en-US" altLang="zh-CN" dirty="0"/>
              <a:t>op</a:t>
            </a:r>
            <a:r>
              <a:rPr kumimoji="1" lang="zh-CN" altLang="en-US" dirty="0"/>
              <a:t>更多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629EA-2B14-724E-AEE6-4D5848DEBDC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41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横向对比</a:t>
            </a:r>
            <a:endParaRPr kumimoji="1" lang="en-US" altLang="zh-CN" dirty="0"/>
          </a:p>
          <a:p>
            <a:r>
              <a:rPr kumimoji="1" lang="zh-CN" altLang="en-US" dirty="0"/>
              <a:t>纵向对比</a:t>
            </a:r>
            <a:endParaRPr kumimoji="1" lang="en-US" altLang="zh-CN" dirty="0"/>
          </a:p>
          <a:p>
            <a:r>
              <a:rPr kumimoji="1" lang="zh-CN" altLang="en-US" dirty="0"/>
              <a:t>支持的模型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629EA-2B14-724E-AEE6-4D5848DEBDC1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105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性能来源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图重写带来了更大的</a:t>
            </a:r>
            <a:r>
              <a:rPr kumimoji="1" lang="en-US" altLang="zh-CN" dirty="0"/>
              <a:t>fusion</a:t>
            </a:r>
            <a:r>
              <a:rPr kumimoji="1" lang="zh-CN" altLang="en-US" dirty="0"/>
              <a:t>机会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CPU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GPU</a:t>
            </a:r>
            <a:r>
              <a:rPr kumimoji="1" lang="zh-CN" altLang="en-US" dirty="0"/>
              <a:t>的 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629EA-2B14-724E-AEE6-4D5848DEBDC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105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YOLOv4</a:t>
            </a:r>
            <a:r>
              <a:rPr kumimoji="1" lang="zh-CN" altLang="en-US" dirty="0"/>
              <a:t> 这个是唯一一个所有框架都支持的模型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Kernel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fusion</a:t>
            </a:r>
            <a:r>
              <a:rPr kumimoji="1" lang="zh-CN" altLang="en-US" dirty="0"/>
              <a:t> 本身就是能减小内存访问，然后带来数据重用。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MA</a:t>
            </a:r>
            <a:r>
              <a:rPr kumimoji="1" lang="zh-CN" altLang="en-US" dirty="0"/>
              <a:t> </a:t>
            </a:r>
            <a:r>
              <a:rPr kumimoji="1" lang="en-US" altLang="zh-CN" dirty="0"/>
              <a:t>MC</a:t>
            </a:r>
          </a:p>
          <a:p>
            <a:r>
              <a:rPr kumimoji="1" lang="en-US" altLang="zh-CN" dirty="0"/>
              <a:t>L1</a:t>
            </a:r>
            <a:r>
              <a:rPr kumimoji="1" lang="zh-CN" altLang="en-US" dirty="0"/>
              <a:t> </a:t>
            </a:r>
            <a:r>
              <a:rPr kumimoji="1" lang="en-US" altLang="zh-CN" dirty="0"/>
              <a:t>L2</a:t>
            </a:r>
          </a:p>
          <a:p>
            <a:r>
              <a:rPr kumimoji="1" lang="en-US" altLang="zh-CN" dirty="0"/>
              <a:t>GPU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629EA-2B14-724E-AEE6-4D5848DEBDC1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051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YOLO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Fusion</a:t>
            </a:r>
            <a:r>
              <a:rPr kumimoji="1" lang="zh-CN" altLang="en-US" dirty="0"/>
              <a:t> 减小访存，自然会增加利用率。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" altLang="zh-CN" dirty="0"/>
              <a:t>TVM</a:t>
            </a:r>
            <a:r>
              <a:rPr kumimoji="1" lang="zh-CN" altLang="en-US" dirty="0"/>
              <a:t> 需要编译 </a:t>
            </a:r>
            <a:r>
              <a:rPr kumimoji="1" lang="en" altLang="zh-CN" dirty="0"/>
              <a:t>4 hours for YOLO-V4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629EA-2B14-724E-AEE6-4D5848DEBDC1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77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Samsung Galaxy </a:t>
            </a:r>
            <a:r>
              <a:rPr lang="en" altLang="zh-CN" dirty="0"/>
              <a:t>S10</a:t>
            </a:r>
            <a:r>
              <a:rPr lang="zh-CN" altLang="en-US" dirty="0"/>
              <a:t> 高通晓龙</a:t>
            </a:r>
            <a:r>
              <a:rPr lang="en-US" altLang="zh-CN" dirty="0"/>
              <a:t>855</a:t>
            </a:r>
            <a:r>
              <a:rPr lang="zh-CN" altLang="en-US" dirty="0"/>
              <a:t>  </a:t>
            </a:r>
            <a:r>
              <a:rPr lang="en" altLang="zh-CN" dirty="0"/>
              <a:t>6GB</a:t>
            </a:r>
            <a:r>
              <a:rPr lang="zh-CN" altLang="en" dirty="0"/>
              <a:t>，</a:t>
            </a:r>
            <a:r>
              <a:rPr lang="en" altLang="zh-CN" dirty="0"/>
              <a:t>8GB</a:t>
            </a:r>
            <a:r>
              <a:rPr lang="zh-CN" altLang="en" dirty="0"/>
              <a:t>，</a:t>
            </a:r>
            <a:r>
              <a:rPr lang="en" altLang="zh-CN" dirty="0"/>
              <a:t>12GB</a:t>
            </a:r>
            <a:r>
              <a:rPr lang="zh-CN" altLang="en-US" dirty="0"/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endParaRPr kumimoji="1" lang="en" altLang="zh-CN" dirty="0"/>
          </a:p>
          <a:p>
            <a:r>
              <a:rPr kumimoji="1" lang="en" altLang="zh-CN" dirty="0"/>
              <a:t>Honor Magic 2</a:t>
            </a:r>
            <a:r>
              <a:rPr kumimoji="1" lang="zh-CN" altLang="en-US" dirty="0"/>
              <a:t> 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海思麒麟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6/8GB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2018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629EA-2B14-724E-AEE6-4D5848DEBDC1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6321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57D30-5E10-5A4D-8E3D-2114B73F5CF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742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计算量差距 </a:t>
            </a:r>
            <a:r>
              <a:rPr kumimoji="1" lang="en-US" altLang="zh-CN" dirty="0"/>
              <a:t>10%</a:t>
            </a:r>
            <a:r>
              <a:rPr kumimoji="1" lang="zh-CN" altLang="en-US" dirty="0"/>
              <a:t>， 浮点效率差距 </a:t>
            </a:r>
            <a:r>
              <a:rPr kumimoji="1" lang="en-US" altLang="zh-CN" dirty="0"/>
              <a:t>4</a:t>
            </a:r>
            <a:r>
              <a:rPr kumimoji="1" lang="zh-CN" altLang="en-US" dirty="0"/>
              <a:t>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629EA-2B14-724E-AEE6-4D5848DEBDC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624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57D30-5E10-5A4D-8E3D-2114B73F5CF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076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 err="1"/>
              <a:t>DNNFusion</a:t>
            </a:r>
            <a:r>
              <a:rPr kumimoji="1" lang="en" altLang="zh-CN" dirty="0"/>
              <a:t> derives 45, 38, and Add 66 graph rewriting Add rules in the category Sub of Sub Associative, Distributive, and √ Sub Sub Communicative, </a:t>
            </a:r>
            <a:r>
              <a:rPr kumimoji="1" lang="en" altLang="zh-CN" dirty="0" err="1"/>
              <a:t>Concat</a:t>
            </a:r>
            <a:r>
              <a:rPr kumimoji="1" lang="en" altLang="zh-CN" dirty="0"/>
              <a:t> respectively.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629EA-2B14-724E-AEE6-4D5848DEBDC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491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绿色 合法，一定能加速。</a:t>
            </a:r>
            <a:endParaRPr kumimoji="1" lang="en-US" altLang="zh-CN" dirty="0"/>
          </a:p>
          <a:p>
            <a:r>
              <a:rPr kumimoji="1" lang="zh-CN" altLang="en-US" dirty="0"/>
              <a:t>黄色 合法， 不一定能加速，需要进一步测试。 离线测试得到 </a:t>
            </a:r>
            <a:r>
              <a:rPr kumimoji="1" lang="en-US" altLang="zh-CN" dirty="0"/>
              <a:t>profiling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database</a:t>
            </a:r>
          </a:p>
          <a:p>
            <a:r>
              <a:rPr kumimoji="1" lang="zh-CN" altLang="en-US" dirty="0"/>
              <a:t>红色 不合法，或，一定不能加速。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629EA-2B14-724E-AEE6-4D5848DEBDC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13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629EA-2B14-724E-AEE6-4D5848DEBDC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2322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消除不必要的算子</a:t>
            </a:r>
            <a:endParaRPr kumimoji="1" lang="en-US" altLang="zh-CN" dirty="0"/>
          </a:p>
          <a:p>
            <a:r>
              <a:rPr kumimoji="1" lang="zh-CN" altLang="en-US" dirty="0"/>
              <a:t>消除冗余的中间数据拷贝</a:t>
            </a:r>
            <a:endParaRPr kumimoji="1" lang="en-US" altLang="zh-CN" dirty="0"/>
          </a:p>
          <a:p>
            <a:r>
              <a:rPr kumimoji="1" lang="zh-CN" altLang="en-US" dirty="0"/>
              <a:t>使用更高效的算子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最小化</a:t>
            </a:r>
            <a:r>
              <a:rPr kumimoji="1" lang="en-US" altLang="zh-CN" dirty="0"/>
              <a:t>FLOPs</a:t>
            </a:r>
            <a:r>
              <a:rPr kumimoji="1" lang="zh-CN" altLang="en-US" dirty="0"/>
              <a:t>，而不是临时输出大小或内存占用</a:t>
            </a:r>
            <a:endParaRPr kumimoji="1" lang="en-US" altLang="zh-CN" dirty="0"/>
          </a:p>
          <a:p>
            <a:r>
              <a:rPr kumimoji="1" lang="zh-CN" altLang="en-US" dirty="0"/>
              <a:t>大多数情况下，重写前后临时输出大小不变</a:t>
            </a:r>
            <a:endParaRPr kumimoji="1" lang="en-US" altLang="zh-CN" dirty="0"/>
          </a:p>
          <a:p>
            <a:r>
              <a:rPr kumimoji="1" lang="zh-CN" altLang="en-US" dirty="0"/>
              <a:t>大多数情况下，临时输出大小不再是问题，由于</a:t>
            </a:r>
            <a:r>
              <a:rPr kumimoji="1" lang="en-US" altLang="zh-CN" dirty="0"/>
              <a:t>op</a:t>
            </a:r>
            <a:r>
              <a:rPr kumimoji="1" lang="zh-CN" altLang="en-US" dirty="0"/>
              <a:t> </a:t>
            </a:r>
            <a:r>
              <a:rPr kumimoji="1" lang="en-US" altLang="zh-CN" dirty="0"/>
              <a:t>fusion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629EA-2B14-724E-AEE6-4D5848DEBDC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118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消除不必要的算子</a:t>
            </a:r>
            <a:endParaRPr kumimoji="1" lang="en-US" altLang="zh-CN" dirty="0"/>
          </a:p>
          <a:p>
            <a:r>
              <a:rPr kumimoji="1" lang="zh-CN" altLang="en-US" dirty="0"/>
              <a:t>消除冗余的中间数据拷贝</a:t>
            </a:r>
            <a:endParaRPr kumimoji="1" lang="en-US" altLang="zh-CN" dirty="0"/>
          </a:p>
          <a:p>
            <a:r>
              <a:rPr kumimoji="1" lang="zh-CN" altLang="en-US" dirty="0"/>
              <a:t>使用更高效的算子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最小化</a:t>
            </a:r>
            <a:r>
              <a:rPr kumimoji="1" lang="en-US" altLang="zh-CN" dirty="0"/>
              <a:t>FLOPs</a:t>
            </a:r>
            <a:r>
              <a:rPr kumimoji="1" lang="zh-CN" altLang="en-US" dirty="0"/>
              <a:t>，而不是临时输出大小或内存占用</a:t>
            </a:r>
            <a:endParaRPr kumimoji="1" lang="en-US" altLang="zh-CN" dirty="0"/>
          </a:p>
          <a:p>
            <a:r>
              <a:rPr kumimoji="1" lang="zh-CN" altLang="en-US" dirty="0"/>
              <a:t>大多数情况下，重写前后临时输出大小不变</a:t>
            </a:r>
            <a:endParaRPr kumimoji="1" lang="en-US" altLang="zh-CN" dirty="0"/>
          </a:p>
          <a:p>
            <a:r>
              <a:rPr kumimoji="1" lang="zh-CN" altLang="en-US" dirty="0"/>
              <a:t>大多数情况下，临时输出大小不再是问题，由于</a:t>
            </a:r>
            <a:r>
              <a:rPr kumimoji="1" lang="en-US" altLang="zh-CN" dirty="0"/>
              <a:t>op</a:t>
            </a:r>
            <a:r>
              <a:rPr kumimoji="1" lang="zh-CN" altLang="en-US" dirty="0"/>
              <a:t> </a:t>
            </a:r>
            <a:r>
              <a:rPr kumimoji="1" lang="en-US" altLang="zh-CN" dirty="0"/>
              <a:t>fusion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629EA-2B14-724E-AEE6-4D5848DEBDC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538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最优算法是需要很大的搜索空间，已被证明是</a:t>
            </a:r>
            <a:r>
              <a:rPr kumimoji="1" lang="en-US" altLang="zh-CN" dirty="0"/>
              <a:t>NP</a:t>
            </a:r>
            <a:r>
              <a:rPr kumimoji="1" lang="zh-CN" altLang="en-US" dirty="0"/>
              <a:t>完全问题，所以使用启发式搜索算法。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629EA-2B14-724E-AEE6-4D5848DEBDC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14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DD5F-E8C2-984E-B249-95D313F72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664609-6BD0-094A-BBD7-848B4D14D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A6C2A-CB9F-704D-A685-B53A4685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619-EB29-2F41-8446-FD89A49551EE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D83EA-0F0F-F149-9A12-88FAC26B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0B21F-2E14-FE40-8746-2CF6C610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2973-5CBE-7C44-90E9-65022088C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4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821FF-D06B-4042-8586-833477FD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0D023E-0C97-784D-AD8F-9465061A4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C0488-DAFE-A34F-A132-54ACA0AA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619-EB29-2F41-8446-FD89A49551EE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90FF1-2E6B-324E-B391-F3158170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1BA6D-A9B2-E249-9B1C-05F16144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2973-5CBE-7C44-90E9-65022088C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5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6FE422-D9D0-D74F-9AAF-9C6ACBFB7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E48F80-0379-D147-A192-E0441FA9A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733B0-1179-6848-B8E8-5C06660B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619-EB29-2F41-8446-FD89A49551EE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722DF-22A6-664C-9569-46893E1A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772EB-2E0D-DA4A-A748-BA58C8DE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2973-5CBE-7C44-90E9-65022088C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448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EBC4B-7C8E-E34E-88AB-1F3588D4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4ADC5-BC67-2D49-8C38-00ED8AB37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5FB26-4260-C149-B7E1-059343D2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619-EB29-2F41-8446-FD89A49551EE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405EA-31A6-194A-B4A3-917F0011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F7AAD-7831-0F4D-8E96-7615D5FC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2973-5CBE-7C44-90E9-65022088C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322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2AF59-B731-2D48-B29C-6AFCDF2C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231F1-7A03-1A41-89CC-96C7B077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C5A38-D910-4A49-9965-EA96D61B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619-EB29-2F41-8446-FD89A49551EE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68F97-56CC-FD44-8234-46D1EAC6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61AC9-142B-0A4E-8282-3ABB9F97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2973-5CBE-7C44-90E9-65022088C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608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DDFF4-F2CC-CE46-BE2B-F692876A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BA13F-8897-194F-8870-EDC81406D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9EC311-207A-B345-97BA-27DCB5CF1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65227-7DCC-C74A-B3AE-2E16B5FC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619-EB29-2F41-8446-FD89A49551EE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912F6-3C52-5F40-A3C0-33BB9DA2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667992-391B-7743-94FE-D8B42003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2973-5CBE-7C44-90E9-65022088C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55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DFB33-EF14-304A-85A3-C5859271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00B21-F2F0-5949-923B-1A68D5781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855B1E-D04E-9C4E-94B5-1B163C9B0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E1D29E-F819-2240-A1A0-E4EC0C7BD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06CC33-68F6-8A44-BD7D-C7BFAA16E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356F09-7745-DA45-B541-FB1A1B08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619-EB29-2F41-8446-FD89A49551EE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BBFDAB-97C8-4B4A-A06A-6F8AA26F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462237-0F91-884B-9499-91A0DAB0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2973-5CBE-7C44-90E9-65022088C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69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EA9D7-C111-D449-A504-19677289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C7496F-8090-0A4A-856E-947A74DA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619-EB29-2F41-8446-FD89A49551EE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AD22B1-E7DC-4E4F-8674-5FE32B05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2179BA-D865-8449-8402-4162373F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2973-5CBE-7C44-90E9-65022088C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0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4D6C87-A446-D140-9DFD-78D31350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619-EB29-2F41-8446-FD89A49551EE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3BF6C5-0801-FD41-AF3E-9213AC59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7BA323-F7D6-524B-9958-E3E04B14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2973-5CBE-7C44-90E9-65022088C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39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A66FF-C7A0-7642-81B3-4310FF65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E55CC-C843-2F4E-92B0-7531C554A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B68F07-0BF2-B149-8CAE-64FC51633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BAF89F-6778-464E-B1E9-E3DE3E98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619-EB29-2F41-8446-FD89A49551EE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AE1DF4-A9A6-C940-9477-161A8EA0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672C24-8129-8E44-9876-C1B9B59D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2973-5CBE-7C44-90E9-65022088C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54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E294D-F05D-1947-9EAC-A20FDACA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40BEFF-FCF8-9A46-8227-ABD455C16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29B66D-0321-1F47-B7BD-E7D77950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893F9E-AECE-D540-B6F3-927AE793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619-EB29-2F41-8446-FD89A49551EE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6E04E7-A569-F74F-A5CF-397C70EF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938AB-926B-FC46-9600-3A59DA8E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2973-5CBE-7C44-90E9-65022088C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55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643104-8A73-9F42-8BB6-39E1569F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845DF1-9F22-4B48-8AD8-6954E7136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B92B2-DAAD-7147-8265-787BBD7EA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3619-EB29-2F41-8446-FD89A49551EE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4E360-037C-5C48-900F-729657F2B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D16E3-91C6-1442-BB32-D5D473594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C2973-5CBE-7C44-90E9-65022088C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14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C3B0A-8D85-D44C-A643-C2354B0D4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" altLang="zh-CN" sz="4000" dirty="0" err="1"/>
              <a:t>DNNFusion</a:t>
            </a:r>
            <a:r>
              <a:rPr kumimoji="1" lang="en" altLang="zh-CN" sz="4000" dirty="0"/>
              <a:t>: Accelerating Deep Neural Networks Execution with Advanced Operator Fusion</a:t>
            </a:r>
            <a:endParaRPr kumimoji="1"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CCDFF7-5A73-244D-9B3A-8ACB3C979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zh-CN" dirty="0"/>
              <a:t>Wei </a:t>
            </a:r>
            <a:r>
              <a:rPr kumimoji="1" lang="en" altLang="zh-CN" dirty="0" err="1"/>
              <a:t>Niu</a:t>
            </a:r>
            <a:endParaRPr kumimoji="1" lang="en" altLang="zh-CN" dirty="0"/>
          </a:p>
          <a:p>
            <a:r>
              <a:rPr kumimoji="1" lang="en" altLang="zh-CN" dirty="0"/>
              <a:t>William &amp; Mary, USA</a:t>
            </a:r>
          </a:p>
          <a:p>
            <a:r>
              <a:rPr kumimoji="1" lang="en" altLang="zh-CN" dirty="0" err="1"/>
              <a:t>wniu@email.wm.edu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3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A986F-C345-AF40-9697-7F72521A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Overview of </a:t>
            </a:r>
            <a:r>
              <a:rPr kumimoji="1" lang="en" altLang="zh-CN" dirty="0" err="1"/>
              <a:t>DNNFusion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42332D-0D5D-9E42-B523-5323D9876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992" y="1959079"/>
            <a:ext cx="5819598" cy="389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2E6F-F599-3A46-A347-91CCCB3A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Mathematical-Property-Based Graph Rewriting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A19885-503F-F24C-B0B3-22B9A6227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3512"/>
            <a:ext cx="10547859" cy="31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0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2E6F-F599-3A46-A347-91CCCB3A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Mathematical-Property-Based Graph Rewriting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FBD898-D838-1A48-AC96-84FFD2D5C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4043"/>
            <a:ext cx="10231500" cy="29675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90F68CF-A987-0C43-8188-64217E7DC63F}"/>
              </a:ext>
            </a:extLst>
          </p:cNvPr>
          <p:cNvSpPr txBox="1"/>
          <p:nvPr/>
        </p:nvSpPr>
        <p:spPr>
          <a:xfrm>
            <a:off x="11069700" y="301612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45</a:t>
            </a:r>
            <a:r>
              <a:rPr kumimoji="1" lang="zh-CN" altLang="en-US" dirty="0"/>
              <a:t>个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6EEE85-6C1A-5C47-BC42-03FEB37663B2}"/>
              </a:ext>
            </a:extLst>
          </p:cNvPr>
          <p:cNvSpPr txBox="1"/>
          <p:nvPr/>
        </p:nvSpPr>
        <p:spPr>
          <a:xfrm>
            <a:off x="11069700" y="385820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38</a:t>
            </a:r>
            <a:r>
              <a:rPr kumimoji="1" lang="zh-CN" altLang="en-US" dirty="0"/>
              <a:t>个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00486D-6023-8449-B070-222A2CF7773E}"/>
              </a:ext>
            </a:extLst>
          </p:cNvPr>
          <p:cNvSpPr txBox="1"/>
          <p:nvPr/>
        </p:nvSpPr>
        <p:spPr>
          <a:xfrm>
            <a:off x="11069233" y="45156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66</a:t>
            </a:r>
            <a:r>
              <a:rPr kumimoji="1"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87483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10B5A-F48F-1240-89BF-EB2A3731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Light-Weight Profile-Driven Fusion Plan Exploration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007D9B-2F37-834D-9B37-7CC0A6CF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943" y="1916903"/>
            <a:ext cx="6702113" cy="38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2AD1E-EA3A-474D-B4F0-C701ED96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Fusion Code Generation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C6B59F-66DC-5247-AED8-142114DD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762" y="2012398"/>
            <a:ext cx="7158475" cy="37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5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36A86-AAEC-5D42-ABBB-87BCE880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Other Fusion-related Optimizations.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EE74EA-4301-ED48-8A7B-AB3D299DA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749" y="2840225"/>
            <a:ext cx="4336953" cy="22248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9EB343F-C266-D242-AC35-E70901159B58}"/>
              </a:ext>
            </a:extLst>
          </p:cNvPr>
          <p:cNvSpPr/>
          <p:nvPr/>
        </p:nvSpPr>
        <p:spPr>
          <a:xfrm>
            <a:off x="2136840" y="2055917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Intra-block Optimizations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55D40B-A137-3146-9C8B-0840AE4F7523}"/>
              </a:ext>
            </a:extLst>
          </p:cNvPr>
          <p:cNvSpPr/>
          <p:nvPr/>
        </p:nvSpPr>
        <p:spPr>
          <a:xfrm>
            <a:off x="7585817" y="2047974"/>
            <a:ext cx="2683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Inter-block Optimization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6FDABA4-5424-604B-AEDA-6F00CF415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548" y="3196098"/>
            <a:ext cx="2245034" cy="15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07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A986F-C345-AF40-9697-7F72521A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Overview of </a:t>
            </a:r>
            <a:r>
              <a:rPr kumimoji="1" lang="en" altLang="zh-CN" dirty="0" err="1"/>
              <a:t>DNNFusion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42332D-0D5D-9E42-B523-5323D9876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992" y="1959079"/>
            <a:ext cx="5819598" cy="389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9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27FD5F-EC59-904E-872E-D22F9CB37F06}"/>
              </a:ext>
            </a:extLst>
          </p:cNvPr>
          <p:cNvSpPr/>
          <p:nvPr/>
        </p:nvSpPr>
        <p:spPr>
          <a:xfrm>
            <a:off x="1493256" y="2659559"/>
            <a:ext cx="46754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CN" sz="4400" dirty="0"/>
              <a:t>Evaluation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82100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58E29-444F-E842-A501-9F0D6106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Fusion rate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FA7C4F-C555-4C42-A727-3D0AAB77C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992" y="1815240"/>
            <a:ext cx="7942016" cy="38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5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9710D-434C-194B-AF96-789BB360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Execution latency.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7AF9EB2-D38C-6E40-91A2-BB8099031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2960" y="2102072"/>
            <a:ext cx="7766080" cy="380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2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8385C-AF50-3140-A5EF-FEE8E53A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83202-7744-BC49-842E-68BB24888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 err="1"/>
              <a:t>PatDNN</a:t>
            </a:r>
            <a:r>
              <a:rPr kumimoji="1" lang="en" altLang="zh-CN" dirty="0"/>
              <a:t>: Achieving Real-Time DNN Execution on Mobile Devices with Pattern-based Weight Pruning</a:t>
            </a:r>
            <a:r>
              <a:rPr kumimoji="1" lang="zh-CN" altLang="en-US" dirty="0"/>
              <a:t>    （</a:t>
            </a:r>
            <a:r>
              <a:rPr kumimoji="1" lang="en-US" altLang="zh-CN" dirty="0"/>
              <a:t>ASPLOS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2020</a:t>
            </a:r>
            <a:r>
              <a:rPr kumimoji="1" lang="zh-CN" altLang="en-US" dirty="0"/>
              <a:t>）</a:t>
            </a:r>
            <a:r>
              <a:rPr kumimoji="1" lang="en-US" altLang="zh-CN" dirty="0"/>
              <a:t>	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" altLang="zh-CN" dirty="0" err="1"/>
              <a:t>DNNFusion</a:t>
            </a:r>
            <a:r>
              <a:rPr kumimoji="1" lang="en" altLang="zh-CN" dirty="0"/>
              <a:t>: Accelerating Deep Neural Networks Execution with Advanced Operator Fusion</a:t>
            </a:r>
            <a:r>
              <a:rPr kumimoji="1" lang="zh-CN" altLang="en-US" dirty="0"/>
              <a:t>    （</a:t>
            </a:r>
            <a:r>
              <a:rPr kumimoji="1" lang="en-US" altLang="zh-CN" dirty="0"/>
              <a:t>PLDI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2021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24430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F9B69-A69E-3247-818A-3E658B53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TASO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0F87B0-20E9-F945-B422-9486F40E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2238682"/>
            <a:ext cx="6273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78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47644-D416-6E41-B2D4-1DAE8A23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Optimization breakdown.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8D7CBC-43EA-9A42-9ADC-704BCEAA8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6947" y="2591605"/>
            <a:ext cx="7458105" cy="277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08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210AE-4DDE-C649-8A20-C2530260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Memory and cache performance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0F18C17-4F30-D74D-970B-861C43941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2046" y="1864954"/>
            <a:ext cx="4167908" cy="419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24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B9922-DCB3-AA4D-B5F1-3C1B9A0D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CPU/GPU utilization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" altLang="zh-CN" dirty="0"/>
              <a:t>Compilation time.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4559433-6CA8-814E-8122-5FC97C654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8269" y="1904284"/>
            <a:ext cx="5095461" cy="364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60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E7EA8-39BC-2E4A-A4AD-0A32C9CE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Portability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46B7E2D-69B5-F74B-AF08-C1692114F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6494" y="1953444"/>
            <a:ext cx="4919011" cy="3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56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27FD5F-EC59-904E-872E-D22F9CB37F06}"/>
              </a:ext>
            </a:extLst>
          </p:cNvPr>
          <p:cNvSpPr/>
          <p:nvPr/>
        </p:nvSpPr>
        <p:spPr>
          <a:xfrm>
            <a:off x="1493256" y="2659559"/>
            <a:ext cx="46754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CN" sz="4400" dirty="0"/>
              <a:t>Conclusion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48336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5C221-EEDF-8848-BBCC-4C6D1B38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8C805-4CB7-CB49-93F9-C30FD517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基于算子类型进行融合机会分析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比较简单，不完备，但实际应用中基本就是这种比较简单的。</a:t>
            </a:r>
            <a:endParaRPr kumimoji="1" lang="en-US" altLang="zh-CN" dirty="0"/>
          </a:p>
          <a:p>
            <a:r>
              <a:rPr kumimoji="1" lang="zh-CN" altLang="en-US" dirty="0"/>
              <a:t>基于数学性质的图重写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方法，依赖定义的规则，最小化浮点计算次数。</a:t>
            </a:r>
            <a:endParaRPr kumimoji="1" lang="en-US" altLang="zh-CN" dirty="0"/>
          </a:p>
          <a:p>
            <a:r>
              <a:rPr kumimoji="1" lang="zh-CN" altLang="en-US" dirty="0"/>
              <a:t>启发式的融合计划探索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从一对一映射算子向外扩展，得到可以融合的块。</a:t>
            </a:r>
            <a:endParaRPr kumimoji="1" lang="en-US" altLang="zh-CN" dirty="0"/>
          </a:p>
          <a:p>
            <a:r>
              <a:rPr kumimoji="1" lang="zh-CN" altLang="en-US" dirty="0"/>
              <a:t>融合代码生成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基于代码生成规则，生成新的算子。</a:t>
            </a:r>
            <a:endParaRPr kumimoji="1" lang="en-US" altLang="zh-CN" dirty="0"/>
          </a:p>
          <a:p>
            <a:r>
              <a:rPr kumimoji="1" lang="zh-CN" altLang="en-US"/>
              <a:t>其他优化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块内使用索引转换代替数据移动，块间为一个块选择合适的数据格式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767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81CDF-2540-D14E-BDA4-D6448C42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47524E-06F5-4E48-9416-A254E8EE8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187"/>
          <a:stretch/>
        </p:blipFill>
        <p:spPr>
          <a:xfrm>
            <a:off x="5513188" y="2515127"/>
            <a:ext cx="5651500" cy="18277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F11907-C0B8-9C41-8FE6-383AA63F5351}"/>
              </a:ext>
            </a:extLst>
          </p:cNvPr>
          <p:cNvSpPr txBox="1"/>
          <p:nvPr/>
        </p:nvSpPr>
        <p:spPr>
          <a:xfrm>
            <a:off x="624588" y="2084294"/>
            <a:ext cx="4539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模型深度对执行效率的影响很大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DistilBERT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VGG-16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计算量差距很小，但浮点性能的差距却很大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计算量相当的情况下：</a:t>
            </a:r>
            <a:endParaRPr kumimoji="1" lang="en-US" altLang="zh-CN" dirty="0"/>
          </a:p>
          <a:p>
            <a:r>
              <a:rPr kumimoji="1" lang="zh-CN" altLang="en-US" dirty="0"/>
              <a:t>层数更多会导致</a:t>
            </a:r>
            <a:endParaRPr kumimoji="1" lang="en-US" altLang="zh-CN" dirty="0"/>
          </a:p>
          <a:p>
            <a:r>
              <a:rPr kumimoji="1" lang="zh-CN" altLang="en-US" dirty="0"/>
              <a:t>更多的中间结果，增加内存和缓存的压力。</a:t>
            </a:r>
            <a:endParaRPr kumimoji="1" lang="en-US" altLang="zh-CN" dirty="0"/>
          </a:p>
          <a:p>
            <a:r>
              <a:rPr kumimoji="1" lang="zh-CN" altLang="en-US" dirty="0"/>
              <a:t>每层的的计算量不足，降低处理器的利用率。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967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43D4-D52F-2347-AFE8-B5598980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Operator fusion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EE3DC-E515-FA43-9104-40E98B25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消除存取中间结果带来的开销</a:t>
            </a:r>
            <a:endParaRPr kumimoji="1" lang="en-US" altLang="zh-CN" dirty="0"/>
          </a:p>
          <a:p>
            <a:r>
              <a:rPr kumimoji="1" lang="zh-CN" altLang="en-US" dirty="0"/>
              <a:t>获得更多的优化机会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目前已有的做</a:t>
            </a:r>
            <a:r>
              <a:rPr kumimoji="1" lang="en-US" altLang="zh-CN" dirty="0"/>
              <a:t>fusion</a:t>
            </a:r>
            <a:r>
              <a:rPr kumimoji="1" lang="zh-CN" altLang="en-US" dirty="0"/>
              <a:t>的方法</a:t>
            </a:r>
            <a:endParaRPr kumimoji="1" lang="en-US" altLang="zh-CN" dirty="0"/>
          </a:p>
          <a:p>
            <a:r>
              <a:rPr kumimoji="1" lang="en-US" altLang="zh-CN" dirty="0"/>
              <a:t>Pattern based </a:t>
            </a:r>
          </a:p>
          <a:p>
            <a:r>
              <a:rPr kumimoji="1" lang="en-US" altLang="zh-CN" dirty="0"/>
              <a:t>Polyhedral-based loop fusion</a:t>
            </a:r>
          </a:p>
        </p:txBody>
      </p:sp>
    </p:spTree>
    <p:extLst>
      <p:ext uri="{BB962C8B-B14F-4D97-AF65-F5344CB8AC3E}">
        <p14:creationId xmlns:p14="http://schemas.microsoft.com/office/powerpoint/2010/main" val="37421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57EE9-E6E5-2947-A585-7994BE8E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Pattern based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57C22-02F3-A342-A801-10FFDD1A1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098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Tensorflow , TVM , TASO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Pytorch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只定义了常见的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，需要实现</a:t>
            </a:r>
            <a:r>
              <a:rPr kumimoji="1" lang="en-US" altLang="zh-CN" dirty="0"/>
              <a:t>fusion</a:t>
            </a:r>
            <a:r>
              <a:rPr kumimoji="1" lang="zh-CN" altLang="en-US" dirty="0"/>
              <a:t>算子。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9D34006-3DEF-A442-BC89-6DAD28A5F0BD}"/>
              </a:ext>
            </a:extLst>
          </p:cNvPr>
          <p:cNvGrpSpPr/>
          <p:nvPr/>
        </p:nvGrpSpPr>
        <p:grpSpPr>
          <a:xfrm>
            <a:off x="3841376" y="3155326"/>
            <a:ext cx="4344681" cy="2516131"/>
            <a:chOff x="3913093" y="3220640"/>
            <a:chExt cx="4509248" cy="263506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95A3323-9620-B54A-BA47-A7A7901B0F87}"/>
                </a:ext>
              </a:extLst>
            </p:cNvPr>
            <p:cNvSpPr/>
            <p:nvPr/>
          </p:nvSpPr>
          <p:spPr>
            <a:xfrm>
              <a:off x="3913094" y="3220640"/>
              <a:ext cx="1183341" cy="658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Conv</a:t>
              </a:r>
              <a:endParaRPr kumimoji="1"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33BA112-0D40-C144-A2AA-F485336BEB72}"/>
                </a:ext>
              </a:extLst>
            </p:cNvPr>
            <p:cNvSpPr/>
            <p:nvPr/>
          </p:nvSpPr>
          <p:spPr>
            <a:xfrm>
              <a:off x="3913094" y="4208791"/>
              <a:ext cx="1183341" cy="658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Add_bias</a:t>
              </a:r>
              <a:endParaRPr kumimoji="1"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6451CE7-A3DB-604D-83EF-69ABE16BE1BE}"/>
                </a:ext>
              </a:extLst>
            </p:cNvPr>
            <p:cNvSpPr/>
            <p:nvPr/>
          </p:nvSpPr>
          <p:spPr>
            <a:xfrm>
              <a:off x="3913093" y="5196942"/>
              <a:ext cx="1183341" cy="658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Relu</a:t>
              </a:r>
              <a:endParaRPr kumimoji="1" lang="zh-CN" altLang="en-US" dirty="0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DB6BE423-F501-3C44-8CAC-472061B0E77C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4504765" y="3879407"/>
              <a:ext cx="0" cy="329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407A00DA-E9CA-2045-80A1-7528641CC854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4504764" y="4867558"/>
              <a:ext cx="1" cy="329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C24DE69-1CAC-B642-A231-1A3F6F82ADBA}"/>
                </a:ext>
              </a:extLst>
            </p:cNvPr>
            <p:cNvSpPr/>
            <p:nvPr/>
          </p:nvSpPr>
          <p:spPr>
            <a:xfrm>
              <a:off x="6683192" y="4230002"/>
              <a:ext cx="1739149" cy="658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Conv_Add_bias_Relu</a:t>
              </a:r>
              <a:endParaRPr kumimoji="1" lang="zh-CN" altLang="en-US" dirty="0"/>
            </a:p>
          </p:txBody>
        </p:sp>
        <p:sp>
          <p:nvSpPr>
            <p:cNvPr id="29" name="右箭头 28">
              <a:extLst>
                <a:ext uri="{FF2B5EF4-FFF2-40B4-BE49-F238E27FC236}">
                  <a16:creationId xmlns:a16="http://schemas.microsoft.com/office/drawing/2014/main" id="{0E7B81C5-5C4B-E542-816B-E7AEAEC2FA7A}"/>
                </a:ext>
              </a:extLst>
            </p:cNvPr>
            <p:cNvSpPr/>
            <p:nvPr/>
          </p:nvSpPr>
          <p:spPr>
            <a:xfrm>
              <a:off x="5589493" y="4333118"/>
              <a:ext cx="717177" cy="436235"/>
            </a:xfrm>
            <a:prstGeom prst="rightArrow">
              <a:avLst>
                <a:gd name="adj1" fmla="val 50000"/>
                <a:gd name="adj2" fmla="val 469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72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16941-8816-3E45-9CE7-0FB3CC55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Polyhedral-based loop fusion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6AE00F-E51A-9043-9DAB-BC2F05E3EB75}"/>
              </a:ext>
            </a:extLst>
          </p:cNvPr>
          <p:cNvSpPr txBox="1"/>
          <p:nvPr/>
        </p:nvSpPr>
        <p:spPr>
          <a:xfrm>
            <a:off x="1748204" y="1808655"/>
            <a:ext cx="68435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Polyhedral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: </a:t>
            </a:r>
            <a:r>
              <a:rPr kumimoji="1" lang="zh-CN" altLang="en-US" dirty="0"/>
              <a:t>用于优化嵌套循环， 能够组合各种循环变化。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主要用于仿射循环优化，非仿射循环。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通过分析数据依赖关系进行循环的各种优化：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对循环进行仿射变换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Tiling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Auto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fusion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73B30E-E027-B34F-81CE-AB4E50DA1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090" y="4259433"/>
            <a:ext cx="4372925" cy="105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2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27FD5F-EC59-904E-872E-D22F9CB37F06}"/>
              </a:ext>
            </a:extLst>
          </p:cNvPr>
          <p:cNvSpPr/>
          <p:nvPr/>
        </p:nvSpPr>
        <p:spPr>
          <a:xfrm>
            <a:off x="1493256" y="2659559"/>
            <a:ext cx="35781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CN" sz="4400" dirty="0"/>
              <a:t>Contribution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5937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9EBDA-632E-8547-A6ED-41C4CE33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Classification of DNN Operators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CB64CB-B8E5-CF4B-AA1E-FFFF0D1B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92" y="2192478"/>
            <a:ext cx="10237508" cy="247304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AF65D02-79F9-EE43-8890-B0AF46693714}"/>
              </a:ext>
            </a:extLst>
          </p:cNvPr>
          <p:cNvSpPr txBox="1"/>
          <p:nvPr/>
        </p:nvSpPr>
        <p:spPr>
          <a:xfrm>
            <a:off x="1905590" y="5167311"/>
            <a:ext cx="838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Fusion</a:t>
            </a:r>
            <a:r>
              <a:rPr kumimoji="1" lang="zh-CN" altLang="en-US" dirty="0"/>
              <a:t> 难度：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 Reorganize &lt; Shuffle &lt; One to many &lt; Many to many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63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D07BE-1BAF-FF4B-BF23-6889CFE8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" altLang="zh-CN" dirty="0"/>
              <a:t>Fusion Opportunity Analysis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0F5D69-2510-0440-8B1A-18521366D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69"/>
          <a:stretch/>
        </p:blipFill>
        <p:spPr>
          <a:xfrm>
            <a:off x="2211290" y="2098995"/>
            <a:ext cx="7500478" cy="26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6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833</Words>
  <Application>Microsoft Macintosh PowerPoint</Application>
  <PresentationFormat>宽屏</PresentationFormat>
  <Paragraphs>149</Paragraphs>
  <Slides>26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DNNFusion: Accelerating Deep Neural Networks Execution with Advanced Operator Fusion</vt:lpstr>
      <vt:lpstr>作者</vt:lpstr>
      <vt:lpstr>Motivation</vt:lpstr>
      <vt:lpstr>Operator fusion</vt:lpstr>
      <vt:lpstr>Pattern based</vt:lpstr>
      <vt:lpstr>Polyhedral-based loop fusion</vt:lpstr>
      <vt:lpstr>PowerPoint 演示文稿</vt:lpstr>
      <vt:lpstr>Classification of DNN Operators</vt:lpstr>
      <vt:lpstr> Fusion Opportunity Analysis</vt:lpstr>
      <vt:lpstr>Overview of DNNFusion</vt:lpstr>
      <vt:lpstr>Mathematical-Property-Based Graph Rewriting</vt:lpstr>
      <vt:lpstr>Mathematical-Property-Based Graph Rewriting</vt:lpstr>
      <vt:lpstr>Light-Weight Profile-Driven Fusion Plan Exploration</vt:lpstr>
      <vt:lpstr>Fusion Code Generation</vt:lpstr>
      <vt:lpstr>Other Fusion-related Optimizations.</vt:lpstr>
      <vt:lpstr>Overview of DNNFusion</vt:lpstr>
      <vt:lpstr>PowerPoint 演示文稿</vt:lpstr>
      <vt:lpstr>Fusion rate</vt:lpstr>
      <vt:lpstr>Execution latency.</vt:lpstr>
      <vt:lpstr>Compare with TASO</vt:lpstr>
      <vt:lpstr>Optimization breakdown.</vt:lpstr>
      <vt:lpstr>Memory and cache performance</vt:lpstr>
      <vt:lpstr>CPU/GPU utilization and Compilation time.</vt:lpstr>
      <vt:lpstr>Portability</vt:lpstr>
      <vt:lpstr>PowerPoint 演示文稿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DNNFusion: Accelerating Deep Neural Networks Execution with Advanced Operator Fusion</dc:title>
  <dc:creator>office user</dc:creator>
  <cp:lastModifiedBy>office user</cp:lastModifiedBy>
  <cp:revision>685</cp:revision>
  <dcterms:created xsi:type="dcterms:W3CDTF">2021-06-29T01:59:49Z</dcterms:created>
  <dcterms:modified xsi:type="dcterms:W3CDTF">2021-07-14T06:06:11Z</dcterms:modified>
</cp:coreProperties>
</file>