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7FABD4-6350-4C8E-8128-DB3B18982CE1}">
          <p14:sldIdLst>
            <p14:sldId id="257"/>
            <p14:sldId id="258"/>
            <p14:sldId id="259"/>
            <p14:sldId id="260"/>
          </p14:sldIdLst>
        </p14:section>
        <p14:section name="无标题节" id="{736EEB1E-D826-465C-B787-1FB28521B616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6654F-88CA-D9D0-76EB-36E1B7F3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C8F2A5-31DB-AC51-3969-39DAFC0D5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B2C46-EA20-DFBE-67D3-564E79DF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14698-73BF-F544-6048-12EDA908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DF75F-1C7C-10F2-397B-7FAACFFF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5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A5B19-1842-8CA1-C1EC-D906058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30AC07-4422-0AE5-6099-754BDA5B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DEC2C-5354-1A68-B55D-E66CA659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C1532-1E31-DA0A-62AE-716B2231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A3A0D-58EE-3DD8-C665-D9E97A7E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5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E3A490-BFC1-3071-7DC4-46E4D85EF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0A3997-9068-AFD9-071A-BD80CBE9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1988C-E9D0-C609-61C7-4BB3D167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BBD08-2FD4-9BF6-DAE2-18197B09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BB7D6-134D-3E24-ED83-AB79C7B4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30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33E29-A2DB-6EAD-EA17-1F67AB91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450BA-BF34-F985-5C91-CD1AF342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15B52-5C0D-949F-5009-60496DB7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57147-B776-941C-D02B-1F7197B3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F6538-E414-9A93-80E6-05B8090E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11157-C91A-CE26-63C3-B19AF96F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E44954-0283-E7E8-DC2E-62B707A5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F4C47-B8A8-F77B-F913-31344E83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FFDC6-2703-73C0-4B34-E6C6660C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22AA2-2EB1-CBB2-5D3A-EFB77CDF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2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C8DBC-0781-91AC-669F-2EA09983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AC152-AEE9-53A5-2354-4E6F3BE92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F893A-DB98-DCCB-B3D6-86526A8B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6FD3B-61F7-4DCA-8A85-657E6B04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B82C4-1BAA-7368-0027-761761D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6517F-C7BB-AC75-D77E-82CF8F4E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6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E44CD-0D8F-CB88-6218-AEBBA055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1B108-0A24-9639-F8FB-1B57143AA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418CF-861C-FE3B-7CF6-DAEDF67D5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1133B-FBCF-31E8-507C-5D4C95CA7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6E3CD2-0737-1CE7-9668-906644717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6C090E-E4DC-EA2F-EF46-30997602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06ACA-934B-8749-0C34-583AB0DA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ED427D-3A66-82CA-2871-BB322EE9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4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CCDA7-B19B-81FF-01FE-43C002D8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2D855-B4D7-66A3-ED40-2DAD479E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C1C37-6A44-36E8-C442-B357DDFF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8DC25-C685-A10A-5CDE-37CDB32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0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F0A71-8329-8B43-64C6-0EDB9DED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7FA1C-2209-721B-2363-C8E4ED1D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FA01D0-0C09-B543-2BD7-DC9E16D9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C039B-3F54-EAD4-4818-DF0959E5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6ABA9-179A-B372-91F9-7ABEA8F7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22C30-8E7F-3EDC-3E2F-A032078CC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44B4A-6BDC-E747-C9F5-37F58070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8AD052-9AC1-3224-8177-05D23857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528EF-710C-E96D-3011-2393EF2E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9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5A70E-FFF1-5B20-B8A8-101D21B7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668F9-F31D-D138-775E-98F18AC45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E36A37-FB46-8FE0-A92E-D0687C3A2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B4DE2-3101-EC8C-E9A3-B719B1E2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976E87-4387-96FE-ADB0-FFBE13CE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2CAC6-6E4E-4330-3064-FAAA7E73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87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01EFAE-8633-B73B-868F-35338FA7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D5557-2DA9-364F-6314-07E825562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86124-5E4E-9746-AE64-C4F5A68B1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D346B-0C3D-4DCA-BF33-59D316545DD6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DF6F4-EB08-8C2A-7E21-D36B9DDDD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F44C4-E4A2-E081-AF75-6DE93CC0A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B7D1-91BC-436B-9CD7-F07D04BA4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1A1E33-F886-5D6A-4179-51326654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490303"/>
            <a:ext cx="5823751" cy="1325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9C3F25-9A03-9825-AB9F-A7AE6A58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457" y="255267"/>
            <a:ext cx="4005187" cy="19020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2DF779-3170-F195-D537-3A459A5FEE2F}"/>
              </a:ext>
            </a:extLst>
          </p:cNvPr>
          <p:cNvSpPr txBox="1"/>
          <p:nvPr/>
        </p:nvSpPr>
        <p:spPr>
          <a:xfrm>
            <a:off x="381739" y="2914095"/>
            <a:ext cx="5303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Innovation: 	</a:t>
            </a:r>
            <a:r>
              <a:rPr lang="en-US" altLang="zh-CN" sz="1400" dirty="0" err="1"/>
              <a:t>LM_coarse</a:t>
            </a:r>
            <a:r>
              <a:rPr lang="en-US" altLang="zh-CN" sz="1400" dirty="0"/>
              <a:t> for lossless compression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LM_fine</a:t>
            </a:r>
            <a:r>
              <a:rPr lang="en-US" altLang="zh-CN" sz="1400" dirty="0"/>
              <a:t> for generating fine code from coarse code</a:t>
            </a:r>
          </a:p>
          <a:p>
            <a:endParaRPr lang="en-US" altLang="zh-CN" sz="1400" dirty="0"/>
          </a:p>
          <a:p>
            <a:r>
              <a:rPr lang="en-US" altLang="zh-CN" sz="1400" dirty="0"/>
              <a:t>Evaluation:  20ms algorithmic delay</a:t>
            </a:r>
          </a:p>
          <a:p>
            <a:endParaRPr lang="en-US" altLang="zh-CN" sz="1400" dirty="0"/>
          </a:p>
          <a:p>
            <a:r>
              <a:rPr lang="en-US" altLang="zh-CN" sz="1400" dirty="0"/>
              <a:t>	compare with </a:t>
            </a:r>
            <a:r>
              <a:rPr lang="en-US" altLang="zh-CN" sz="1400" dirty="0" err="1"/>
              <a:t>SoundStream</a:t>
            </a:r>
            <a:r>
              <a:rPr lang="en-US" altLang="zh-CN" sz="1400" dirty="0"/>
              <a:t>, opus</a:t>
            </a:r>
          </a:p>
          <a:p>
            <a:endParaRPr lang="en-US" altLang="zh-CN" sz="1400" dirty="0"/>
          </a:p>
          <a:p>
            <a:r>
              <a:rPr lang="en-US" altLang="zh-CN" sz="1400" dirty="0"/>
              <a:t>	VAD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D17EF0-941A-3F80-E08B-EA5F1F900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018" y="2494647"/>
            <a:ext cx="4309225" cy="20926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8C40E05-A4E9-42D3-2A46-6A2AE4785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253" y="4924679"/>
            <a:ext cx="3519593" cy="18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7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8140B1-E27E-B71D-3165-95EF7ED1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4" y="430780"/>
            <a:ext cx="6159758" cy="10873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B9DE2B-0EC5-965A-9ABC-6A216D6F0CEE}"/>
              </a:ext>
            </a:extLst>
          </p:cNvPr>
          <p:cNvSpPr txBox="1"/>
          <p:nvPr/>
        </p:nvSpPr>
        <p:spPr>
          <a:xfrm>
            <a:off x="511753" y="2523069"/>
            <a:ext cx="60213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Innovation:  Efficient Training Paradigm</a:t>
            </a:r>
          </a:p>
          <a:p>
            <a:endParaRPr lang="en-US" altLang="zh-CN" sz="1400" dirty="0"/>
          </a:p>
          <a:p>
            <a:r>
              <a:rPr lang="en-US" altLang="zh-CN" sz="1400" dirty="0"/>
              <a:t>	 modified </a:t>
            </a:r>
            <a:r>
              <a:rPr lang="en-US" altLang="zh-CN" sz="1400" dirty="0" err="1"/>
              <a:t>HiFiGAN</a:t>
            </a:r>
            <a:r>
              <a:rPr lang="en-US" altLang="zh-CN" sz="1400" dirty="0"/>
              <a:t> generator for real time application	</a:t>
            </a:r>
          </a:p>
          <a:p>
            <a:endParaRPr lang="en-US" altLang="zh-CN" sz="1400" dirty="0"/>
          </a:p>
          <a:p>
            <a:r>
              <a:rPr lang="en-US" altLang="zh-CN" sz="1400" dirty="0"/>
              <a:t>Evaluation:  48kHz@12.8kbps/24kHz@6.4kbps outperforms </a:t>
            </a:r>
            <a:r>
              <a:rPr lang="en-US" altLang="zh-CN" sz="1400" dirty="0" err="1"/>
              <a:t>SoundStream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	training speed analysis</a:t>
            </a:r>
          </a:p>
          <a:p>
            <a:endParaRPr lang="en-US" altLang="zh-CN" sz="1400" dirty="0"/>
          </a:p>
          <a:p>
            <a:r>
              <a:rPr lang="en-US" altLang="zh-CN" sz="1400" dirty="0"/>
              <a:t>	latency analysis</a:t>
            </a:r>
          </a:p>
          <a:p>
            <a:r>
              <a:rPr lang="en-US" altLang="zh-CN" sz="1400" dirty="0"/>
              <a:t>	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25A0E9-5599-650D-2EC1-4A3F5B99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33" y="1162431"/>
            <a:ext cx="4147477" cy="8456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0E9111-BE2D-FF7B-22AC-FC82408B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182" y="2250256"/>
            <a:ext cx="4561023" cy="34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低可信度描述已自动生成">
            <a:extLst>
              <a:ext uri="{FF2B5EF4-FFF2-40B4-BE49-F238E27FC236}">
                <a16:creationId xmlns:a16="http://schemas.microsoft.com/office/drawing/2014/main" id="{33AFE250-FC1D-1F17-6EDC-456744BCE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41" y="264696"/>
            <a:ext cx="3254542" cy="3254542"/>
          </a:xfrm>
          <a:prstGeom prst="rect">
            <a:avLst/>
          </a:prstGeom>
        </p:spPr>
      </p:pic>
      <p:pic>
        <p:nvPicPr>
          <p:cNvPr id="8" name="图片 7" descr="图片包含 文本&#10;&#10;描述已自动生成">
            <a:extLst>
              <a:ext uri="{FF2B5EF4-FFF2-40B4-BE49-F238E27FC236}">
                <a16:creationId xmlns:a16="http://schemas.microsoft.com/office/drawing/2014/main" id="{338619F0-5FD0-224B-E813-0107EFBC7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98" y="264696"/>
            <a:ext cx="3254542" cy="32545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BB3A80-BC65-628B-9178-55379C123570}"/>
              </a:ext>
            </a:extLst>
          </p:cNvPr>
          <p:cNvSpPr txBox="1"/>
          <p:nvPr/>
        </p:nvSpPr>
        <p:spPr>
          <a:xfrm>
            <a:off x="5159039" y="3519238"/>
            <a:ext cx="2204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fine tune with adv training</a:t>
            </a:r>
          </a:p>
          <a:p>
            <a:pPr algn="ctr"/>
            <a:r>
              <a:rPr lang="en-US" altLang="zh-CN" sz="1400" dirty="0"/>
              <a:t>(MPD + MSD)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0996E6-BD61-529C-91FA-386BCC887A1A}"/>
              </a:ext>
            </a:extLst>
          </p:cNvPr>
          <p:cNvSpPr txBox="1"/>
          <p:nvPr/>
        </p:nvSpPr>
        <p:spPr>
          <a:xfrm>
            <a:off x="2267450" y="3519238"/>
            <a:ext cx="1257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Magri+MelL1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E6E155-CCAD-CEAE-BC80-0F424FE36507}"/>
              </a:ext>
            </a:extLst>
          </p:cNvPr>
          <p:cNvSpPr txBox="1"/>
          <p:nvPr/>
        </p:nvSpPr>
        <p:spPr>
          <a:xfrm>
            <a:off x="1430756" y="4361448"/>
            <a:ext cx="2851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PESQ: 3.38 -&gt; 3.33</a:t>
            </a:r>
          </a:p>
          <a:p>
            <a:endParaRPr lang="en-US" altLang="zh-CN" dirty="0"/>
          </a:p>
          <a:p>
            <a:r>
              <a:rPr lang="en-US" altLang="zh-CN" dirty="0"/>
              <a:t>STOI: 0.96 -&gt;0.96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C73FCF-40FE-7046-FC90-944E6430E6B5}"/>
              </a:ext>
            </a:extLst>
          </p:cNvPr>
          <p:cNvSpPr/>
          <p:nvPr/>
        </p:nvSpPr>
        <p:spPr>
          <a:xfrm>
            <a:off x="2793332" y="489284"/>
            <a:ext cx="186490" cy="7579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1928EF-A6DE-A2B9-4DFE-29530DB23E48}"/>
              </a:ext>
            </a:extLst>
          </p:cNvPr>
          <p:cNvSpPr/>
          <p:nvPr/>
        </p:nvSpPr>
        <p:spPr>
          <a:xfrm>
            <a:off x="6304543" y="489284"/>
            <a:ext cx="186490" cy="75798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1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353ECEA3-4E9B-3CAD-1660-E77B984B7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2" y="589547"/>
            <a:ext cx="3227415" cy="20205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3558FE-7CE7-134A-7C78-4A74C3CA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437" y="584285"/>
            <a:ext cx="3227415" cy="2020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44FC62-24E1-7D1E-AE6D-407B66AD5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52" y="584285"/>
            <a:ext cx="3227415" cy="20205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B31C14D-7444-89F9-161D-1E86293F0F92}"/>
              </a:ext>
            </a:extLst>
          </p:cNvPr>
          <p:cNvSpPr txBox="1"/>
          <p:nvPr/>
        </p:nvSpPr>
        <p:spPr>
          <a:xfrm>
            <a:off x="354933" y="150395"/>
            <a:ext cx="95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Speech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2F72D3-45CD-58C9-1F33-7C167A33B8A9}"/>
              </a:ext>
            </a:extLst>
          </p:cNvPr>
          <p:cNvSpPr txBox="1"/>
          <p:nvPr/>
        </p:nvSpPr>
        <p:spPr>
          <a:xfrm>
            <a:off x="354932" y="3244334"/>
            <a:ext cx="95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Audio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3F1B0F-955B-2E40-38F0-9D2DCD52A646}"/>
              </a:ext>
            </a:extLst>
          </p:cNvPr>
          <p:cNvSpPr txBox="1"/>
          <p:nvPr/>
        </p:nvSpPr>
        <p:spPr>
          <a:xfrm>
            <a:off x="1373605" y="5899121"/>
            <a:ext cx="944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				BWE				HR</a:t>
            </a:r>
            <a:endParaRPr lang="zh-CN" altLang="en-US" dirty="0"/>
          </a:p>
        </p:txBody>
      </p:sp>
      <p:pic>
        <p:nvPicPr>
          <p:cNvPr id="16" name="图片 15" descr="图片包含 游戏机, 窗帘&#10;&#10;描述已自动生成">
            <a:extLst>
              <a:ext uri="{FF2B5EF4-FFF2-40B4-BE49-F238E27FC236}">
                <a16:creationId xmlns:a16="http://schemas.microsoft.com/office/drawing/2014/main" id="{AB83D667-A575-1175-CC96-867E46125B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37" y="3811116"/>
            <a:ext cx="3227414" cy="20226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CBDC35-41DA-2F12-79A0-A2B41E83B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32" y="3811116"/>
            <a:ext cx="3227414" cy="202269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69618C-E7E0-6D78-2276-EF62FA11D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752" y="3811115"/>
            <a:ext cx="3227414" cy="20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3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5B8CB5-B1EE-800A-C8DF-9BE7E300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7" y="494314"/>
            <a:ext cx="5876818" cy="178912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D2CDCD-BDC5-91A2-F632-836A9813A3C2}"/>
              </a:ext>
            </a:extLst>
          </p:cNvPr>
          <p:cNvCxnSpPr>
            <a:cxnSpLocks/>
          </p:cNvCxnSpPr>
          <p:nvPr/>
        </p:nvCxnSpPr>
        <p:spPr>
          <a:xfrm flipV="1">
            <a:off x="4975058" y="1461837"/>
            <a:ext cx="0" cy="150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D33A279-15A7-FABA-081F-D2E06E9A2461}"/>
              </a:ext>
            </a:extLst>
          </p:cNvPr>
          <p:cNvSpPr/>
          <p:nvPr/>
        </p:nvSpPr>
        <p:spPr>
          <a:xfrm>
            <a:off x="4033586" y="2971800"/>
            <a:ext cx="1882943" cy="35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NN-Based BWE Model </a:t>
            </a:r>
            <a:endParaRPr lang="zh-CN" altLang="en-US" sz="11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EDDBA0A-A747-094A-EE2A-2A3D684F55A6}"/>
              </a:ext>
            </a:extLst>
          </p:cNvPr>
          <p:cNvCxnSpPr>
            <a:cxnSpLocks/>
          </p:cNvCxnSpPr>
          <p:nvPr/>
        </p:nvCxnSpPr>
        <p:spPr>
          <a:xfrm flipV="1">
            <a:off x="2107531" y="1461837"/>
            <a:ext cx="0" cy="150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8C103D6-AD13-B30B-7591-A2AF643540EA}"/>
              </a:ext>
            </a:extLst>
          </p:cNvPr>
          <p:cNvSpPr/>
          <p:nvPr/>
        </p:nvSpPr>
        <p:spPr>
          <a:xfrm>
            <a:off x="1166059" y="2971800"/>
            <a:ext cx="1882943" cy="35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NN-Based SBR side info extractor</a:t>
            </a:r>
            <a:endParaRPr lang="zh-CN" altLang="en-US" sz="11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8BC24B-1B53-F5CF-C499-604342DC1065}"/>
              </a:ext>
            </a:extLst>
          </p:cNvPr>
          <p:cNvSpPr/>
          <p:nvPr/>
        </p:nvSpPr>
        <p:spPr>
          <a:xfrm>
            <a:off x="2743200" y="1004637"/>
            <a:ext cx="1714500" cy="541421"/>
          </a:xfrm>
          <a:prstGeom prst="rect">
            <a:avLst/>
          </a:prstGeom>
          <a:noFill/>
          <a:ln w="1905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8C91D2A-BCFD-4BDF-C731-DC1404E00E2B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566360" y="1546058"/>
            <a:ext cx="1003" cy="193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C8ECC90-D2DC-D739-1DED-4B996CD2BF7D}"/>
              </a:ext>
            </a:extLst>
          </p:cNvPr>
          <p:cNvSpPr/>
          <p:nvPr/>
        </p:nvSpPr>
        <p:spPr>
          <a:xfrm>
            <a:off x="2624888" y="3481566"/>
            <a:ext cx="1882943" cy="3573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NN-Based BWE Model 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2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115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 jiawei</dc:creator>
  <cp:lastModifiedBy>ru jiawei</cp:lastModifiedBy>
  <cp:revision>1</cp:revision>
  <dcterms:created xsi:type="dcterms:W3CDTF">2023-05-25T08:48:04Z</dcterms:created>
  <dcterms:modified xsi:type="dcterms:W3CDTF">2023-05-25T12:39:00Z</dcterms:modified>
</cp:coreProperties>
</file>