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 jiawei" userId="c948953a8b4d35db" providerId="LiveId" clId="{E963695A-E1E0-4F82-A174-CFB4B874BC08}"/>
    <pc:docChg chg="modSld">
      <pc:chgData name="ru jiawei" userId="c948953a8b4d35db" providerId="LiveId" clId="{E963695A-E1E0-4F82-A174-CFB4B874BC08}" dt="2023-07-10T10:04:10.670" v="377" actId="113"/>
      <pc:docMkLst>
        <pc:docMk/>
      </pc:docMkLst>
      <pc:sldChg chg="modSp mod">
        <pc:chgData name="ru jiawei" userId="c948953a8b4d35db" providerId="LiveId" clId="{E963695A-E1E0-4F82-A174-CFB4B874BC08}" dt="2023-07-10T10:04:10.670" v="377" actId="113"/>
        <pc:sldMkLst>
          <pc:docMk/>
          <pc:sldMk cId="66016650" sldId="263"/>
        </pc:sldMkLst>
        <pc:spChg chg="mod">
          <ac:chgData name="ru jiawei" userId="c948953a8b4d35db" providerId="LiveId" clId="{E963695A-E1E0-4F82-A174-CFB4B874BC08}" dt="2023-07-10T10:04:10.670" v="377" actId="113"/>
          <ac:spMkLst>
            <pc:docMk/>
            <pc:sldMk cId="66016650" sldId="263"/>
            <ac:spMk id="5" creationId="{64EAB939-FEDC-A832-3A7E-334C5E048C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ACA8C-98FF-72AF-496B-576EB220E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360F5-0F76-8606-598F-ED6359F1B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9E3D-4C4C-A5B9-3739-9D961B73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B813-2A1D-7F1F-5245-67B5701F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3B337-BA58-A038-AF72-1FD90C1D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9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B7D9E-B6D3-E7E1-F54A-B37FB058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A52749-098B-6D07-8891-69CD55C2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16407-FED7-5634-4ACD-30B2470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568BF-2AEF-5EC5-68EF-C4C9AF98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DD28-90E9-B20E-78CF-2297870F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4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E8BAD-760A-9762-9FA1-BAEE0B41C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9DEC0-422D-6907-1C08-26DBD28C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3D279-4923-9BA1-4A76-F9F7AB7F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DD803-14E6-C4ED-41E3-733A0AD7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59E73-D8B9-CB48-D4E9-A0C98F7A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D718C-4208-D165-4DB0-7F0F406C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5D8C3-C0DB-C31B-B751-6F7F1DED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C9DC8-C83F-537D-842B-E7526B60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3D1B6-A58B-F0D8-4EBB-22AAEDC6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EE989-7027-D5A3-BB2B-3532331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62B0F-8657-C537-6CE8-D18F3CB6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864A3-418A-EFDE-0AC2-247462DB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CCC12-E9A4-D76F-4B72-5E05B83C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779F-2427-A9B5-7900-C8011384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8BE6-F7CC-952D-E7DE-49C000F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B273E-1690-3332-A9E0-92CE67D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79B90-059F-3123-191F-FEB41981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1104C-E387-E774-EC67-6375951BA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D50FE-B42B-3324-7D3D-1633BBFE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5CB14-4786-F761-0F0D-9CCC6077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077EE-2AC8-063F-6CF1-1207E168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9A324-79D4-4391-A727-36351B30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47136-EEFD-5680-9674-5D55A344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74EE8-EEAE-06D8-D62A-F9FA1DA4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ACC258-5E0F-B81A-F12A-0FEFC5170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D3AF61-86F8-31C3-F0CE-676726DF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470EB-E8D5-03C5-682F-22111C00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04F59-106D-8C80-333C-BC237F4F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7CE0E-47E5-5A38-60A7-D550558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BFA6A-104B-0DE3-AA05-D39501EA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C215FA-671B-68ED-D7D2-5926E57A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0ABB6B-CB1A-5781-D4D4-9F321ABB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6666B-F5E4-8BCA-0957-52A24969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9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AFE62-C973-6F1D-6A16-C31F7879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2D7126-4560-2678-012B-621BB5FB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EDB5E-75B7-66D0-2ECB-90B63895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B41B-A099-CEB2-DC36-56B9AE14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95B66-B73C-96C9-48AD-7E92766C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5439E-D098-FA34-783B-96B96B4D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B0E02-F24C-9B20-93C3-78DEE39D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7987F-8506-8DF8-4A26-EBD0E3D0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E2233-7700-2E79-7BD3-8158214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2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D974A-5FD0-80C4-8852-A95F7BC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B26EF-A4C8-D1B9-16DE-F3482C23A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65D6A-A66F-EC82-6B63-B2AC4D32F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72047-A054-BE36-FFA3-690EA55A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6D971-5566-B2F4-C67B-4013EF2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75F95-9BBD-6066-2F58-28C0D8E0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F79017-BFC8-B775-7D53-F905C5A0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E331B-7E70-90FC-62DE-A91CBAC85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DD8A4-C5BF-B6F6-4045-1647CA21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544F-E372-4632-AE32-3B146C57DA0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A7A85-C13F-3611-9E04-534689D60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88AEC-4A8C-5A5F-E2D1-6DF8B5B3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2087-BA9D-4C8C-B043-C58CCB8A9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C31516-A2EB-30E4-5C8D-C8A8A060CCE1}"/>
              </a:ext>
            </a:extLst>
          </p:cNvPr>
          <p:cNvSpPr txBox="1"/>
          <p:nvPr/>
        </p:nvSpPr>
        <p:spPr>
          <a:xfrm>
            <a:off x="374650" y="518983"/>
            <a:ext cx="455930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egoe UI Light" panose="020B0502040204020203" pitchFamily="34" charset="0"/>
                <a:ea typeface="微软雅黑 Light" panose="020B0502040204020203" pitchFamily="34" charset="-122"/>
              </a:rPr>
              <a:t>Neural Audio codec</a:t>
            </a:r>
            <a:endParaRPr lang="zh-CN" altLang="en-US" dirty="0">
              <a:latin typeface="Segoe UI Light" panose="020B0502040204020203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E7396-9F15-4F5D-D047-1EB6DA81404E}"/>
              </a:ext>
            </a:extLst>
          </p:cNvPr>
          <p:cNvSpPr txBox="1"/>
          <p:nvPr/>
        </p:nvSpPr>
        <p:spPr>
          <a:xfrm>
            <a:off x="6673850" y="518983"/>
            <a:ext cx="3746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egoe UI Light" panose="020B0502040204020203" pitchFamily="34" charset="0"/>
                <a:ea typeface="微软雅黑 Light" panose="020B0502040204020203" pitchFamily="34" charset="-122"/>
              </a:rPr>
              <a:t>Conventional Audio codec</a:t>
            </a:r>
          </a:p>
          <a:p>
            <a:endParaRPr lang="zh-CN" altLang="en-US" dirty="0">
              <a:latin typeface="Segoe UI Light" panose="020B0502040204020203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BAD4A57-590D-2E2F-D2FF-C2E4697DF85E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984623"/>
          <a:ext cx="4578348" cy="3457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6116">
                  <a:extLst>
                    <a:ext uri="{9D8B030D-6E8A-4147-A177-3AD203B41FA5}">
                      <a16:colId xmlns:a16="http://schemas.microsoft.com/office/drawing/2014/main" val="2148518391"/>
                    </a:ext>
                  </a:extLst>
                </a:gridCol>
                <a:gridCol w="1526116">
                  <a:extLst>
                    <a:ext uri="{9D8B030D-6E8A-4147-A177-3AD203B41FA5}">
                      <a16:colId xmlns:a16="http://schemas.microsoft.com/office/drawing/2014/main" val="2023514602"/>
                    </a:ext>
                  </a:extLst>
                </a:gridCol>
                <a:gridCol w="1526116">
                  <a:extLst>
                    <a:ext uri="{9D8B030D-6E8A-4147-A177-3AD203B41FA5}">
                      <a16:colId xmlns:a16="http://schemas.microsoft.com/office/drawing/2014/main" val="3531518212"/>
                    </a:ext>
                  </a:extLst>
                </a:gridCol>
              </a:tblGrid>
              <a:tr h="384138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微软雅黑 Light" panose="020B0502040204020203" pitchFamily="34" charset="-122"/>
                          <a:cs typeface="+mn-cs"/>
                        </a:rPr>
                        <a:t>Codec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Tech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62705"/>
                  </a:ext>
                </a:extLst>
              </a:tr>
              <a:tr h="384138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General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AC-3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MDCT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760093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MP3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157179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AAC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31915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Ogg-</a:t>
                      </a:r>
                      <a:r>
                        <a:rPr lang="en-US" altLang="zh-CN" dirty="0" err="1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Vorbis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522347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Opus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SILK/CELT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935844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USAC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ACELP/MDCT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410106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EVS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ACELP/MDCT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791948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…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…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68506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17C3C21-0DEF-0AF3-1AE8-0E04015EFE14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4523367"/>
          <a:ext cx="4578348" cy="1920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6116">
                  <a:extLst>
                    <a:ext uri="{9D8B030D-6E8A-4147-A177-3AD203B41FA5}">
                      <a16:colId xmlns:a16="http://schemas.microsoft.com/office/drawing/2014/main" val="3962653237"/>
                    </a:ext>
                  </a:extLst>
                </a:gridCol>
                <a:gridCol w="1526116">
                  <a:extLst>
                    <a:ext uri="{9D8B030D-6E8A-4147-A177-3AD203B41FA5}">
                      <a16:colId xmlns:a16="http://schemas.microsoft.com/office/drawing/2014/main" val="492586590"/>
                    </a:ext>
                  </a:extLst>
                </a:gridCol>
                <a:gridCol w="1526116">
                  <a:extLst>
                    <a:ext uri="{9D8B030D-6E8A-4147-A177-3AD203B41FA5}">
                      <a16:colId xmlns:a16="http://schemas.microsoft.com/office/drawing/2014/main" val="87063560"/>
                    </a:ext>
                  </a:extLst>
                </a:gridCol>
              </a:tblGrid>
              <a:tr h="38413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Codec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Tech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9312"/>
                  </a:ext>
                </a:extLst>
              </a:tr>
              <a:tr h="38413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Speech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AMR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ACELP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725544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Codec2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MBE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51675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Speex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CELP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54236"/>
                  </a:ext>
                </a:extLst>
              </a:tr>
              <a:tr h="3841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…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…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9731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440FAF6C-EA7B-F5D1-9031-5FABDCFC2E60}"/>
              </a:ext>
            </a:extLst>
          </p:cNvPr>
          <p:cNvGraphicFramePr>
            <a:graphicFrameLocks noGrp="1"/>
          </p:cNvGraphicFramePr>
          <p:nvPr/>
        </p:nvGraphicFramePr>
        <p:xfrm>
          <a:off x="463552" y="984623"/>
          <a:ext cx="4838697" cy="4242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899">
                  <a:extLst>
                    <a:ext uri="{9D8B030D-6E8A-4147-A177-3AD203B41FA5}">
                      <a16:colId xmlns:a16="http://schemas.microsoft.com/office/drawing/2014/main" val="2148518391"/>
                    </a:ext>
                  </a:extLst>
                </a:gridCol>
                <a:gridCol w="1612899">
                  <a:extLst>
                    <a:ext uri="{9D8B030D-6E8A-4147-A177-3AD203B41FA5}">
                      <a16:colId xmlns:a16="http://schemas.microsoft.com/office/drawing/2014/main" val="2023514602"/>
                    </a:ext>
                  </a:extLst>
                </a:gridCol>
                <a:gridCol w="1612899">
                  <a:extLst>
                    <a:ext uri="{9D8B030D-6E8A-4147-A177-3AD203B41FA5}">
                      <a16:colId xmlns:a16="http://schemas.microsoft.com/office/drawing/2014/main" val="742999769"/>
                    </a:ext>
                  </a:extLst>
                </a:gridCol>
              </a:tblGrid>
              <a:tr h="384138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微软雅黑 Light" panose="020B0502040204020203" pitchFamily="34" charset="-122"/>
                          <a:cs typeface="+mn-cs"/>
                        </a:rPr>
                        <a:t>Codec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ea typeface="微软雅黑 Light" panose="020B0502040204020203" pitchFamily="34" charset="-122"/>
                          <a:cs typeface="+mn-cs"/>
                        </a:rPr>
                        <a:t>Corp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62705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Speech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Lyra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Google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760093"/>
                  </a:ext>
                </a:extLst>
              </a:tr>
              <a:tr h="2881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General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SoundStream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157179"/>
                  </a:ext>
                </a:extLst>
              </a:tr>
              <a:tr h="446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Speech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Satin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Microsoft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203310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Speech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TFNet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771734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General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EnCodec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Meta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31915"/>
                  </a:ext>
                </a:extLst>
              </a:tr>
              <a:tr h="44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Speech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AudioDEC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26979"/>
                  </a:ext>
                </a:extLst>
              </a:tr>
              <a:tr h="44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General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MDCTNet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Dolby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256223"/>
                  </a:ext>
                </a:extLst>
              </a:tr>
              <a:tr h="446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General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DAC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Descript</a:t>
                      </a:r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327476"/>
                  </a:ext>
                </a:extLst>
              </a:tr>
              <a:tr h="37954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Segoe UI Light" panose="020B0502040204020203" pitchFamily="34" charset="0"/>
                          <a:ea typeface="微软雅黑 Light" panose="020B0502040204020203" pitchFamily="34" charset="-122"/>
                        </a:rPr>
                        <a:t>…</a:t>
                      </a:r>
                      <a:endParaRPr lang="zh-CN" altLang="en-US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Segoe UI Light" panose="020B0502040204020203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5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5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4EAB939-FEDC-A832-3A7E-334C5E048C0A}"/>
              </a:ext>
            </a:extLst>
          </p:cNvPr>
          <p:cNvSpPr txBox="1"/>
          <p:nvPr/>
        </p:nvSpPr>
        <p:spPr>
          <a:xfrm>
            <a:off x="330200" y="64485"/>
            <a:ext cx="8547100" cy="647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Deep learning in audio codec ( 2018 – 2023 )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Stage1 Post-process with neural networks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Dolby: Enhanced AAC with GAN(2020)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Google: PLC with </a:t>
            </a:r>
            <a:r>
              <a:rPr lang="en-US" altLang="zh-CN" sz="1400" dirty="0" err="1"/>
              <a:t>WaveNetEQ</a:t>
            </a:r>
            <a:r>
              <a:rPr lang="en-US" altLang="zh-CN" sz="1400" dirty="0"/>
              <a:t>(2020)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     BWE with </a:t>
            </a:r>
            <a:r>
              <a:rPr lang="en-US" altLang="zh-CN" sz="1400" dirty="0" err="1"/>
              <a:t>SEANet</a:t>
            </a:r>
            <a:r>
              <a:rPr lang="en-US" altLang="zh-CN" sz="1400" dirty="0"/>
              <a:t> in NB codec(2021)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Stage2 Neural Vocoder based codec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Google &amp; DeepMind: </a:t>
            </a:r>
            <a:r>
              <a:rPr lang="en-US" altLang="zh-CN" sz="1400" dirty="0" err="1"/>
              <a:t>WaveNet</a:t>
            </a:r>
            <a:r>
              <a:rPr lang="en-US" altLang="zh-CN" sz="1400" dirty="0"/>
              <a:t> for low bitrate speech coding(2018)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Amazon &amp; Google:  </a:t>
            </a:r>
            <a:r>
              <a:rPr lang="en-US" altLang="zh-CN" sz="1400" dirty="0" err="1"/>
              <a:t>LPCNet</a:t>
            </a:r>
            <a:r>
              <a:rPr lang="en-US" altLang="zh-CN" sz="1400" dirty="0"/>
              <a:t> for 1.6kbps speech coding(2019)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                       Improve Opus low bitrate quality with </a:t>
            </a:r>
            <a:r>
              <a:rPr lang="en-US" altLang="zh-CN" sz="1400" dirty="0" err="1"/>
              <a:t>LPCNet</a:t>
            </a:r>
            <a:r>
              <a:rPr lang="en-US" altLang="zh-CN" sz="1400" dirty="0"/>
              <a:t>/Opus(2019)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Google: Lyra v1, using </a:t>
            </a:r>
            <a:r>
              <a:rPr lang="en-US" altLang="zh-CN" sz="1400" dirty="0" err="1"/>
              <a:t>WaveRNN</a:t>
            </a:r>
            <a:r>
              <a:rPr lang="en-US" altLang="zh-CN" sz="1400" dirty="0"/>
              <a:t> for high-quality speech coding at 3kbps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Stage3 End-to-end neural audio codec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Google: </a:t>
            </a:r>
            <a:r>
              <a:rPr lang="en-US" altLang="zh-CN" sz="1400" dirty="0" err="1"/>
              <a:t>SoundStream</a:t>
            </a:r>
            <a:r>
              <a:rPr lang="en-US" altLang="zh-CN" sz="1400" dirty="0"/>
              <a:t>, the first end-to-end neural audio codec (2021)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Microsoft: </a:t>
            </a:r>
            <a:r>
              <a:rPr lang="en-US" altLang="zh-CN" sz="1400" dirty="0" err="1"/>
              <a:t>TFNet</a:t>
            </a:r>
            <a:r>
              <a:rPr lang="en-US" altLang="zh-CN" sz="1400" dirty="0"/>
              <a:t> for real time speech communication(2022)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Meta: </a:t>
            </a:r>
            <a:r>
              <a:rPr lang="en-US" altLang="zh-CN" sz="1400" dirty="0" err="1"/>
              <a:t>Encodec</a:t>
            </a:r>
            <a:r>
              <a:rPr lang="en-US" altLang="zh-CN" sz="1400" dirty="0"/>
              <a:t>, a high-fidelity neural audio codec(2022)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  </a:t>
            </a:r>
            <a:r>
              <a:rPr lang="en-US" altLang="zh-CN" sz="1400" dirty="0" err="1"/>
              <a:t>AudioDEC</a:t>
            </a:r>
            <a:r>
              <a:rPr lang="en-US" altLang="zh-CN" sz="1400" dirty="0"/>
              <a:t>, a streaming high-fidelity speech codec(2023)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Descript:</a:t>
            </a:r>
            <a:r>
              <a:rPr lang="zh-CN" altLang="en-US" sz="1400" dirty="0"/>
              <a:t> </a:t>
            </a:r>
            <a:r>
              <a:rPr lang="en-US" altLang="zh-CN" sz="1400" dirty="0"/>
              <a:t>Improve RVQGAN for neural audio coding(2023)</a:t>
            </a:r>
          </a:p>
        </p:txBody>
      </p:sp>
    </p:spTree>
    <p:extLst>
      <p:ext uri="{BB962C8B-B14F-4D97-AF65-F5344CB8AC3E}">
        <p14:creationId xmlns:p14="http://schemas.microsoft.com/office/powerpoint/2010/main" val="660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224</Words>
  <Application>Microsoft Office PowerPoint</Application>
  <PresentationFormat>宽屏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Segoe UI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 jiawei</dc:creator>
  <cp:lastModifiedBy>ru jiawei</cp:lastModifiedBy>
  <cp:revision>1</cp:revision>
  <dcterms:created xsi:type="dcterms:W3CDTF">2023-07-10T09:14:05Z</dcterms:created>
  <dcterms:modified xsi:type="dcterms:W3CDTF">2023-07-10T10:04:20Z</dcterms:modified>
</cp:coreProperties>
</file>