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42" r:id="rId3"/>
    <p:sldId id="348" r:id="rId4"/>
    <p:sldId id="256" r:id="rId5"/>
    <p:sldId id="257" r:id="rId6"/>
    <p:sldId id="258" r:id="rId7"/>
    <p:sldId id="270" r:id="rId8"/>
    <p:sldId id="277" r:id="rId9"/>
    <p:sldId id="276" r:id="rId10"/>
    <p:sldId id="275" r:id="rId11"/>
    <p:sldId id="272" r:id="rId12"/>
    <p:sldId id="273" r:id="rId13"/>
    <p:sldId id="274" r:id="rId14"/>
    <p:sldId id="271" r:id="rId15"/>
    <p:sldId id="260" r:id="rId16"/>
    <p:sldId id="261" r:id="rId17"/>
    <p:sldId id="259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DE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B025A-5DD0-4700-86F5-528F1DE98FA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ECF09-6CB5-4A77-9D8C-303BE6859AF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Research on attack scenarios</a:t>
          </a:r>
        </a:p>
      </dgm:t>
    </dgm:pt>
    <dgm:pt modelId="{4A035BC4-E481-48FD-9186-636C5A6D85E9}" type="parTrans" cxnId="{E3213D2A-CD50-4DDC-AF2D-7C62818BF2AF}">
      <dgm:prSet/>
      <dgm:spPr/>
      <dgm:t>
        <a:bodyPr/>
        <a:lstStyle/>
        <a:p>
          <a:endParaRPr lang="en-US"/>
        </a:p>
      </dgm:t>
    </dgm:pt>
    <dgm:pt modelId="{97D511D2-2F8B-484F-9424-B8A2B93BF63A}" type="sibTrans" cxnId="{E3213D2A-CD50-4DDC-AF2D-7C62818BF2AF}">
      <dgm:prSet/>
      <dgm:spPr/>
      <dgm:t>
        <a:bodyPr/>
        <a:lstStyle/>
        <a:p>
          <a:endParaRPr lang="en-US" sz="2000"/>
        </a:p>
      </dgm:t>
    </dgm:pt>
    <dgm:pt modelId="{23CCD648-9BAB-4C4C-A7D1-CD7A37E68105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Implementation and testing of ML model</a:t>
          </a:r>
        </a:p>
      </dgm:t>
    </dgm:pt>
    <dgm:pt modelId="{87AB34E1-1CCC-4994-A5AB-9DE4ECD92FA4}" type="parTrans" cxnId="{9F4BED8F-C93D-4B11-8C7A-76ECECCA5AA2}">
      <dgm:prSet/>
      <dgm:spPr/>
      <dgm:t>
        <a:bodyPr/>
        <a:lstStyle/>
        <a:p>
          <a:endParaRPr lang="en-US"/>
        </a:p>
      </dgm:t>
    </dgm:pt>
    <dgm:pt modelId="{BCEAA947-371F-4141-93BC-419DA12D9DB3}" type="sibTrans" cxnId="{9F4BED8F-C93D-4B11-8C7A-76ECECCA5AA2}">
      <dgm:prSet/>
      <dgm:spPr/>
      <dgm:t>
        <a:bodyPr/>
        <a:lstStyle/>
        <a:p>
          <a:endParaRPr lang="en-US"/>
        </a:p>
      </dgm:t>
    </dgm:pt>
    <dgm:pt modelId="{D7AC950E-7456-4AA6-8101-D5D5E597A55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Research on ML models</a:t>
          </a:r>
        </a:p>
      </dgm:t>
    </dgm:pt>
    <dgm:pt modelId="{8BE474FC-6CD6-4A9E-808F-F0129AC480A9}" type="parTrans" cxnId="{2BAA1245-3A78-41E7-8EB9-9193188AFD04}">
      <dgm:prSet/>
      <dgm:spPr/>
      <dgm:t>
        <a:bodyPr/>
        <a:lstStyle/>
        <a:p>
          <a:endParaRPr lang="en-US"/>
        </a:p>
      </dgm:t>
    </dgm:pt>
    <dgm:pt modelId="{0C8D19FD-5260-4AD5-A6A4-601CA054AA5A}" type="sibTrans" cxnId="{2BAA1245-3A78-41E7-8EB9-9193188AFD04}">
      <dgm:prSet/>
      <dgm:spPr/>
      <dgm:t>
        <a:bodyPr/>
        <a:lstStyle/>
        <a:p>
          <a:endParaRPr lang="en-US"/>
        </a:p>
      </dgm:t>
    </dgm:pt>
    <dgm:pt modelId="{B672EBEE-AC3E-45F8-9364-B1BE08D2E83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Research on normal scenarios</a:t>
          </a:r>
        </a:p>
      </dgm:t>
    </dgm:pt>
    <dgm:pt modelId="{28A8D931-B8A2-43C4-BD81-41C289053A4A}" type="parTrans" cxnId="{E80C6169-0344-4E07-9D6A-CC5FF2A595C3}">
      <dgm:prSet/>
      <dgm:spPr/>
      <dgm:t>
        <a:bodyPr/>
        <a:lstStyle/>
        <a:p>
          <a:endParaRPr lang="en-US"/>
        </a:p>
      </dgm:t>
    </dgm:pt>
    <dgm:pt modelId="{86724912-6FBD-4EB6-A379-940C3B6498D8}" type="sibTrans" cxnId="{E80C6169-0344-4E07-9D6A-CC5FF2A595C3}">
      <dgm:prSet/>
      <dgm:spPr/>
      <dgm:t>
        <a:bodyPr/>
        <a:lstStyle/>
        <a:p>
          <a:endParaRPr lang="en-US"/>
        </a:p>
      </dgm:t>
    </dgm:pt>
    <dgm:pt modelId="{03DFE1CC-977F-4CC6-B368-A7215201A420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Evaluation of ML model</a:t>
          </a:r>
        </a:p>
      </dgm:t>
    </dgm:pt>
    <dgm:pt modelId="{7ECA1514-9013-4789-A88B-C268A89FA2E6}" type="parTrans" cxnId="{6F97B1C4-5B5F-41B5-8731-3C90D7627716}">
      <dgm:prSet/>
      <dgm:spPr/>
      <dgm:t>
        <a:bodyPr/>
        <a:lstStyle/>
        <a:p>
          <a:endParaRPr lang="en-US"/>
        </a:p>
      </dgm:t>
    </dgm:pt>
    <dgm:pt modelId="{5B9AE9F8-20AC-48D2-BC6A-AEEF33515BEB}" type="sibTrans" cxnId="{6F97B1C4-5B5F-41B5-8731-3C90D7627716}">
      <dgm:prSet/>
      <dgm:spPr/>
      <dgm:t>
        <a:bodyPr/>
        <a:lstStyle/>
        <a:p>
          <a:endParaRPr lang="en-US"/>
        </a:p>
      </dgm:t>
    </dgm:pt>
    <dgm:pt modelId="{5B31BAF3-DCA1-4E05-AC88-637548B72A7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Creation of Testing Dataset</a:t>
          </a:r>
        </a:p>
      </dgm:t>
    </dgm:pt>
    <dgm:pt modelId="{02ED75E4-4C78-4F02-98CC-C0471D610011}" type="parTrans" cxnId="{244C3E97-25CD-4DAF-A510-A212BBC47818}">
      <dgm:prSet/>
      <dgm:spPr/>
      <dgm:t>
        <a:bodyPr/>
        <a:lstStyle/>
        <a:p>
          <a:endParaRPr lang="en-US"/>
        </a:p>
      </dgm:t>
    </dgm:pt>
    <dgm:pt modelId="{C3E83DE4-D3C4-4C5D-B8B4-36A6FC673833}" type="sibTrans" cxnId="{244C3E97-25CD-4DAF-A510-A212BBC47818}">
      <dgm:prSet/>
      <dgm:spPr/>
      <dgm:t>
        <a:bodyPr/>
        <a:lstStyle/>
        <a:p>
          <a:endParaRPr lang="en-US"/>
        </a:p>
      </dgm:t>
    </dgm:pt>
    <dgm:pt modelId="{2B57B2DA-66BA-42D1-AF77-885FC4BC41F3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Creation of Training Datasets</a:t>
          </a:r>
        </a:p>
      </dgm:t>
    </dgm:pt>
    <dgm:pt modelId="{49451491-54A9-41B3-A1A0-E966CCC894DB}" type="parTrans" cxnId="{D4E408B7-7200-46F1-A17A-790E0AEB53F0}">
      <dgm:prSet/>
      <dgm:spPr/>
      <dgm:t>
        <a:bodyPr/>
        <a:lstStyle/>
        <a:p>
          <a:endParaRPr lang="en-US"/>
        </a:p>
      </dgm:t>
    </dgm:pt>
    <dgm:pt modelId="{EB0A86D0-AD14-4F8A-8261-962632C186ED}" type="sibTrans" cxnId="{D4E408B7-7200-46F1-A17A-790E0AEB53F0}">
      <dgm:prSet/>
      <dgm:spPr/>
      <dgm:t>
        <a:bodyPr/>
        <a:lstStyle/>
        <a:p>
          <a:endParaRPr lang="en-US"/>
        </a:p>
      </dgm:t>
    </dgm:pt>
    <dgm:pt modelId="{3E2352F6-1C14-494B-AA06-591AEB7BEF69}" type="pres">
      <dgm:prSet presAssocID="{8E9B025A-5DD0-4700-86F5-528F1DE98FA0}" presName="Name0" presStyleCnt="0">
        <dgm:presLayoutVars>
          <dgm:dir/>
          <dgm:resizeHandles val="exact"/>
        </dgm:presLayoutVars>
      </dgm:prSet>
      <dgm:spPr/>
    </dgm:pt>
    <dgm:pt modelId="{3CF303EB-1F79-4D19-B211-FCB14F91FBA4}" type="pres">
      <dgm:prSet presAssocID="{8E9B025A-5DD0-4700-86F5-528F1DE98FA0}" presName="cycle" presStyleCnt="0"/>
      <dgm:spPr/>
    </dgm:pt>
    <dgm:pt modelId="{0EB0D579-311B-4676-816E-CCBBF27637C1}" type="pres">
      <dgm:prSet presAssocID="{FF0ECF09-6CB5-4A77-9D8C-303BE6859AF1}" presName="nodeFirstNode" presStyleLbl="node1" presStyleIdx="0" presStyleCnt="7" custRadScaleRad="120663" custRadScaleInc="25691">
        <dgm:presLayoutVars>
          <dgm:bulletEnabled val="1"/>
        </dgm:presLayoutVars>
      </dgm:prSet>
      <dgm:spPr/>
    </dgm:pt>
    <dgm:pt modelId="{AAC3CEA4-CCF8-4612-BABF-FBA16BA5982B}" type="pres">
      <dgm:prSet presAssocID="{97D511D2-2F8B-484F-9424-B8A2B93BF63A}" presName="sibTransFirstNode" presStyleLbl="bgShp" presStyleIdx="0" presStyleCnt="1"/>
      <dgm:spPr/>
    </dgm:pt>
    <dgm:pt modelId="{AC977116-3998-4787-9291-2C8EB53FD964}" type="pres">
      <dgm:prSet presAssocID="{23CCD648-9BAB-4C4C-A7D1-CD7A37E68105}" presName="nodeFollowingNodes" presStyleLbl="node1" presStyleIdx="1" presStyleCnt="7" custRadScaleRad="119008" custRadScaleInc="179436">
        <dgm:presLayoutVars>
          <dgm:bulletEnabled val="1"/>
        </dgm:presLayoutVars>
      </dgm:prSet>
      <dgm:spPr/>
    </dgm:pt>
    <dgm:pt modelId="{EA06A6EE-D3D7-4FB6-9C47-FD58B9412E2B}" type="pres">
      <dgm:prSet presAssocID="{03DFE1CC-977F-4CC6-B368-A7215201A420}" presName="nodeFollowingNodes" presStyleLbl="node1" presStyleIdx="2" presStyleCnt="7" custRadScaleRad="90921" custRadScaleInc="211309">
        <dgm:presLayoutVars>
          <dgm:bulletEnabled val="1"/>
        </dgm:presLayoutVars>
      </dgm:prSet>
      <dgm:spPr/>
    </dgm:pt>
    <dgm:pt modelId="{D834F9FE-E597-481F-9953-B00AC19B7C21}" type="pres">
      <dgm:prSet presAssocID="{D7AC950E-7456-4AA6-8101-D5D5E597A550}" presName="nodeFollowingNodes" presStyleLbl="node1" presStyleIdx="3" presStyleCnt="7" custRadScaleRad="131535" custRadScaleInc="-127370">
        <dgm:presLayoutVars>
          <dgm:bulletEnabled val="1"/>
        </dgm:presLayoutVars>
      </dgm:prSet>
      <dgm:spPr/>
    </dgm:pt>
    <dgm:pt modelId="{16294BA4-6163-416B-8C0A-3B85B9348461}" type="pres">
      <dgm:prSet presAssocID="{B672EBEE-AC3E-45F8-9364-B1BE08D2E83C}" presName="nodeFollowingNodes" presStyleLbl="node1" presStyleIdx="4" presStyleCnt="7" custRadScaleRad="88559" custRadScaleInc="119785">
        <dgm:presLayoutVars>
          <dgm:bulletEnabled val="1"/>
        </dgm:presLayoutVars>
      </dgm:prSet>
      <dgm:spPr/>
    </dgm:pt>
    <dgm:pt modelId="{24E27107-A52B-4AB2-8B09-4F683E542E28}" type="pres">
      <dgm:prSet presAssocID="{2B57B2DA-66BA-42D1-AF77-885FC4BC41F3}" presName="nodeFollowingNodes" presStyleLbl="node1" presStyleIdx="5" presStyleCnt="7" custRadScaleRad="90550" custRadScaleInc="108568">
        <dgm:presLayoutVars>
          <dgm:bulletEnabled val="1"/>
        </dgm:presLayoutVars>
      </dgm:prSet>
      <dgm:spPr/>
    </dgm:pt>
    <dgm:pt modelId="{F7392BA9-2B9C-4741-A1EA-14C76DEAAB24}" type="pres">
      <dgm:prSet presAssocID="{5B31BAF3-DCA1-4E05-AC88-637548B72A7F}" presName="nodeFollowingNodes" presStyleLbl="node1" presStyleIdx="6" presStyleCnt="7" custRadScaleRad="127424" custRadScaleInc="258116">
        <dgm:presLayoutVars>
          <dgm:bulletEnabled val="1"/>
        </dgm:presLayoutVars>
      </dgm:prSet>
      <dgm:spPr/>
    </dgm:pt>
  </dgm:ptLst>
  <dgm:cxnLst>
    <dgm:cxn modelId="{9B4F4010-995C-453A-825D-E9D4EEA806D2}" type="presOf" srcId="{23CCD648-9BAB-4C4C-A7D1-CD7A37E68105}" destId="{AC977116-3998-4787-9291-2C8EB53FD964}" srcOrd="0" destOrd="0" presId="urn:microsoft.com/office/officeart/2005/8/layout/cycle3"/>
    <dgm:cxn modelId="{E3213D2A-CD50-4DDC-AF2D-7C62818BF2AF}" srcId="{8E9B025A-5DD0-4700-86F5-528F1DE98FA0}" destId="{FF0ECF09-6CB5-4A77-9D8C-303BE6859AF1}" srcOrd="0" destOrd="0" parTransId="{4A035BC4-E481-48FD-9186-636C5A6D85E9}" sibTransId="{97D511D2-2F8B-484F-9424-B8A2B93BF63A}"/>
    <dgm:cxn modelId="{F20F9463-A17B-40AA-90A5-A0C3A157C933}" type="presOf" srcId="{2B57B2DA-66BA-42D1-AF77-885FC4BC41F3}" destId="{24E27107-A52B-4AB2-8B09-4F683E542E28}" srcOrd="0" destOrd="0" presId="urn:microsoft.com/office/officeart/2005/8/layout/cycle3"/>
    <dgm:cxn modelId="{2BAA1245-3A78-41E7-8EB9-9193188AFD04}" srcId="{8E9B025A-5DD0-4700-86F5-528F1DE98FA0}" destId="{D7AC950E-7456-4AA6-8101-D5D5E597A550}" srcOrd="3" destOrd="0" parTransId="{8BE474FC-6CD6-4A9E-808F-F0129AC480A9}" sibTransId="{0C8D19FD-5260-4AD5-A6A4-601CA054AA5A}"/>
    <dgm:cxn modelId="{DB3A5448-3FB6-46EB-9A0B-5FE011604CBE}" type="presOf" srcId="{B672EBEE-AC3E-45F8-9364-B1BE08D2E83C}" destId="{16294BA4-6163-416B-8C0A-3B85B9348461}" srcOrd="0" destOrd="0" presId="urn:microsoft.com/office/officeart/2005/8/layout/cycle3"/>
    <dgm:cxn modelId="{E80C6169-0344-4E07-9D6A-CC5FF2A595C3}" srcId="{8E9B025A-5DD0-4700-86F5-528F1DE98FA0}" destId="{B672EBEE-AC3E-45F8-9364-B1BE08D2E83C}" srcOrd="4" destOrd="0" parTransId="{28A8D931-B8A2-43C4-BD81-41C289053A4A}" sibTransId="{86724912-6FBD-4EB6-A379-940C3B6498D8}"/>
    <dgm:cxn modelId="{9F4BED8F-C93D-4B11-8C7A-76ECECCA5AA2}" srcId="{8E9B025A-5DD0-4700-86F5-528F1DE98FA0}" destId="{23CCD648-9BAB-4C4C-A7D1-CD7A37E68105}" srcOrd="1" destOrd="0" parTransId="{87AB34E1-1CCC-4994-A5AB-9DE4ECD92FA4}" sibTransId="{BCEAA947-371F-4141-93BC-419DA12D9DB3}"/>
    <dgm:cxn modelId="{244C3E97-25CD-4DAF-A510-A212BBC47818}" srcId="{8E9B025A-5DD0-4700-86F5-528F1DE98FA0}" destId="{5B31BAF3-DCA1-4E05-AC88-637548B72A7F}" srcOrd="6" destOrd="0" parTransId="{02ED75E4-4C78-4F02-98CC-C0471D610011}" sibTransId="{C3E83DE4-D3C4-4C5D-B8B4-36A6FC673833}"/>
    <dgm:cxn modelId="{30B2649E-BAA9-42E7-A4B6-9B28108CDF80}" type="presOf" srcId="{FF0ECF09-6CB5-4A77-9D8C-303BE6859AF1}" destId="{0EB0D579-311B-4676-816E-CCBBF27637C1}" srcOrd="0" destOrd="0" presId="urn:microsoft.com/office/officeart/2005/8/layout/cycle3"/>
    <dgm:cxn modelId="{4DD3C9A2-8FDD-475D-9C38-0F4EBE575E1D}" type="presOf" srcId="{03DFE1CC-977F-4CC6-B368-A7215201A420}" destId="{EA06A6EE-D3D7-4FB6-9C47-FD58B9412E2B}" srcOrd="0" destOrd="0" presId="urn:microsoft.com/office/officeart/2005/8/layout/cycle3"/>
    <dgm:cxn modelId="{63CC7BA8-38F4-4371-B6C2-A17B29C97E2D}" type="presOf" srcId="{8E9B025A-5DD0-4700-86F5-528F1DE98FA0}" destId="{3E2352F6-1C14-494B-AA06-591AEB7BEF69}" srcOrd="0" destOrd="0" presId="urn:microsoft.com/office/officeart/2005/8/layout/cycle3"/>
    <dgm:cxn modelId="{D4E408B7-7200-46F1-A17A-790E0AEB53F0}" srcId="{8E9B025A-5DD0-4700-86F5-528F1DE98FA0}" destId="{2B57B2DA-66BA-42D1-AF77-885FC4BC41F3}" srcOrd="5" destOrd="0" parTransId="{49451491-54A9-41B3-A1A0-E966CCC894DB}" sibTransId="{EB0A86D0-AD14-4F8A-8261-962632C186ED}"/>
    <dgm:cxn modelId="{DF3BFEBC-821B-46A1-A722-6DC75984DE06}" type="presOf" srcId="{97D511D2-2F8B-484F-9424-B8A2B93BF63A}" destId="{AAC3CEA4-CCF8-4612-BABF-FBA16BA5982B}" srcOrd="0" destOrd="0" presId="urn:microsoft.com/office/officeart/2005/8/layout/cycle3"/>
    <dgm:cxn modelId="{6F97B1C4-5B5F-41B5-8731-3C90D7627716}" srcId="{8E9B025A-5DD0-4700-86F5-528F1DE98FA0}" destId="{03DFE1CC-977F-4CC6-B368-A7215201A420}" srcOrd="2" destOrd="0" parTransId="{7ECA1514-9013-4789-A88B-C268A89FA2E6}" sibTransId="{5B9AE9F8-20AC-48D2-BC6A-AEEF33515BEB}"/>
    <dgm:cxn modelId="{A10D6FD1-FD66-4DB3-B11C-455589EF8C97}" type="presOf" srcId="{D7AC950E-7456-4AA6-8101-D5D5E597A550}" destId="{D834F9FE-E597-481F-9953-B00AC19B7C21}" srcOrd="0" destOrd="0" presId="urn:microsoft.com/office/officeart/2005/8/layout/cycle3"/>
    <dgm:cxn modelId="{62C274E9-FB6B-41F2-899A-0B2E49156170}" type="presOf" srcId="{5B31BAF3-DCA1-4E05-AC88-637548B72A7F}" destId="{F7392BA9-2B9C-4741-A1EA-14C76DEAAB24}" srcOrd="0" destOrd="0" presId="urn:microsoft.com/office/officeart/2005/8/layout/cycle3"/>
    <dgm:cxn modelId="{AEDA5701-764D-412A-95BF-7297D11CDDEA}" type="presParOf" srcId="{3E2352F6-1C14-494B-AA06-591AEB7BEF69}" destId="{3CF303EB-1F79-4D19-B211-FCB14F91FBA4}" srcOrd="0" destOrd="0" presId="urn:microsoft.com/office/officeart/2005/8/layout/cycle3"/>
    <dgm:cxn modelId="{D912BE5C-0900-4CBD-BE7F-0ACB94E75847}" type="presParOf" srcId="{3CF303EB-1F79-4D19-B211-FCB14F91FBA4}" destId="{0EB0D579-311B-4676-816E-CCBBF27637C1}" srcOrd="0" destOrd="0" presId="urn:microsoft.com/office/officeart/2005/8/layout/cycle3"/>
    <dgm:cxn modelId="{2711F163-38B9-4137-AF25-EDDA8E4EF901}" type="presParOf" srcId="{3CF303EB-1F79-4D19-B211-FCB14F91FBA4}" destId="{AAC3CEA4-CCF8-4612-BABF-FBA16BA5982B}" srcOrd="1" destOrd="0" presId="urn:microsoft.com/office/officeart/2005/8/layout/cycle3"/>
    <dgm:cxn modelId="{5B54A535-0F8F-4E8F-98E8-289C0CD5E055}" type="presParOf" srcId="{3CF303EB-1F79-4D19-B211-FCB14F91FBA4}" destId="{AC977116-3998-4787-9291-2C8EB53FD964}" srcOrd="2" destOrd="0" presId="urn:microsoft.com/office/officeart/2005/8/layout/cycle3"/>
    <dgm:cxn modelId="{A2D403EB-59A7-424A-8AE5-77FEABC58D5B}" type="presParOf" srcId="{3CF303EB-1F79-4D19-B211-FCB14F91FBA4}" destId="{EA06A6EE-D3D7-4FB6-9C47-FD58B9412E2B}" srcOrd="3" destOrd="0" presId="urn:microsoft.com/office/officeart/2005/8/layout/cycle3"/>
    <dgm:cxn modelId="{4EBD62C0-DF10-4186-AFF8-007A1F4DC8B0}" type="presParOf" srcId="{3CF303EB-1F79-4D19-B211-FCB14F91FBA4}" destId="{D834F9FE-E597-481F-9953-B00AC19B7C21}" srcOrd="4" destOrd="0" presId="urn:microsoft.com/office/officeart/2005/8/layout/cycle3"/>
    <dgm:cxn modelId="{92FE1B86-288F-4AFA-AD7C-4B2186C911AE}" type="presParOf" srcId="{3CF303EB-1F79-4D19-B211-FCB14F91FBA4}" destId="{16294BA4-6163-416B-8C0A-3B85B9348461}" srcOrd="5" destOrd="0" presId="urn:microsoft.com/office/officeart/2005/8/layout/cycle3"/>
    <dgm:cxn modelId="{89405369-900B-42DB-BFF8-AB883312A305}" type="presParOf" srcId="{3CF303EB-1F79-4D19-B211-FCB14F91FBA4}" destId="{24E27107-A52B-4AB2-8B09-4F683E542E28}" srcOrd="6" destOrd="0" presId="urn:microsoft.com/office/officeart/2005/8/layout/cycle3"/>
    <dgm:cxn modelId="{A1DDBAE5-6D71-4DED-B8EA-243A7D9E44ED}" type="presParOf" srcId="{3CF303EB-1F79-4D19-B211-FCB14F91FBA4}" destId="{F7392BA9-2B9C-4741-A1EA-14C76DEAAB24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CEA4-CCF8-4612-BABF-FBA16BA5982B}">
      <dsp:nvSpPr>
        <dsp:cNvPr id="0" name=""/>
        <dsp:cNvSpPr/>
      </dsp:nvSpPr>
      <dsp:spPr>
        <a:xfrm>
          <a:off x="2003622" y="-29956"/>
          <a:ext cx="4392129" cy="4392129"/>
        </a:xfrm>
        <a:prstGeom prst="circularArrow">
          <a:avLst>
            <a:gd name="adj1" fmla="val 5544"/>
            <a:gd name="adj2" fmla="val 330680"/>
            <a:gd name="adj3" fmla="val 14510918"/>
            <a:gd name="adj4" fmla="val 1695301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0D579-311B-4676-816E-CCBBF27637C1}">
      <dsp:nvSpPr>
        <dsp:cNvPr id="0" name=""/>
        <dsp:cNvSpPr/>
      </dsp:nvSpPr>
      <dsp:spPr>
        <a:xfrm>
          <a:off x="3513634" y="0"/>
          <a:ext cx="1372105" cy="686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on attack scenarios</a:t>
          </a:r>
        </a:p>
      </dsp:txBody>
      <dsp:txXfrm>
        <a:off x="3547124" y="33490"/>
        <a:ext cx="1305125" cy="619072"/>
      </dsp:txXfrm>
    </dsp:sp>
    <dsp:sp modelId="{AC977116-3998-4787-9291-2C8EB53FD964}">
      <dsp:nvSpPr>
        <dsp:cNvPr id="0" name=""/>
        <dsp:cNvSpPr/>
      </dsp:nvSpPr>
      <dsp:spPr>
        <a:xfrm>
          <a:off x="4712615" y="3370461"/>
          <a:ext cx="1372105" cy="686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Implementation and testing of ML model</a:t>
          </a:r>
        </a:p>
      </dsp:txBody>
      <dsp:txXfrm>
        <a:off x="4746105" y="3403951"/>
        <a:ext cx="1305125" cy="619072"/>
      </dsp:txXfrm>
    </dsp:sp>
    <dsp:sp modelId="{EA06A6EE-D3D7-4FB6-9C47-FD58B9412E2B}">
      <dsp:nvSpPr>
        <dsp:cNvPr id="0" name=""/>
        <dsp:cNvSpPr/>
      </dsp:nvSpPr>
      <dsp:spPr>
        <a:xfrm>
          <a:off x="2535996" y="3494004"/>
          <a:ext cx="1372105" cy="686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 of ML model</a:t>
          </a:r>
        </a:p>
      </dsp:txBody>
      <dsp:txXfrm>
        <a:off x="2569486" y="3527494"/>
        <a:ext cx="1305125" cy="619072"/>
      </dsp:txXfrm>
    </dsp:sp>
    <dsp:sp modelId="{D834F9FE-E597-481F-9953-B00AC19B7C21}">
      <dsp:nvSpPr>
        <dsp:cNvPr id="0" name=""/>
        <dsp:cNvSpPr/>
      </dsp:nvSpPr>
      <dsp:spPr>
        <a:xfrm>
          <a:off x="5506126" y="2172855"/>
          <a:ext cx="1372105" cy="686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on ML models</a:t>
          </a:r>
        </a:p>
      </dsp:txBody>
      <dsp:txXfrm>
        <a:off x="5539616" y="2206345"/>
        <a:ext cx="1305125" cy="619072"/>
      </dsp:txXfrm>
    </dsp:sp>
    <dsp:sp modelId="{16294BA4-6163-416B-8C0A-3B85B9348461}">
      <dsp:nvSpPr>
        <dsp:cNvPr id="0" name=""/>
        <dsp:cNvSpPr/>
      </dsp:nvSpPr>
      <dsp:spPr>
        <a:xfrm>
          <a:off x="1429178" y="2172855"/>
          <a:ext cx="1372105" cy="686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on normal scenarios</a:t>
          </a:r>
        </a:p>
      </dsp:txBody>
      <dsp:txXfrm>
        <a:off x="1462668" y="2206345"/>
        <a:ext cx="1305125" cy="619072"/>
      </dsp:txXfrm>
    </dsp:sp>
    <dsp:sp modelId="{24E27107-A52B-4AB2-8B09-4F683E542E28}">
      <dsp:nvSpPr>
        <dsp:cNvPr id="0" name=""/>
        <dsp:cNvSpPr/>
      </dsp:nvSpPr>
      <dsp:spPr>
        <a:xfrm>
          <a:off x="1688605" y="877094"/>
          <a:ext cx="1372105" cy="686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Creation of Training Datasets</a:t>
          </a:r>
        </a:p>
      </dsp:txBody>
      <dsp:txXfrm>
        <a:off x="1722095" y="910584"/>
        <a:ext cx="1305125" cy="619072"/>
      </dsp:txXfrm>
    </dsp:sp>
    <dsp:sp modelId="{F7392BA9-2B9C-4741-A1EA-14C76DEAAB24}">
      <dsp:nvSpPr>
        <dsp:cNvPr id="0" name=""/>
        <dsp:cNvSpPr/>
      </dsp:nvSpPr>
      <dsp:spPr>
        <a:xfrm>
          <a:off x="5218832" y="854878"/>
          <a:ext cx="1372105" cy="686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Creation of Testing Dataset</a:t>
          </a:r>
        </a:p>
      </dsp:txBody>
      <dsp:txXfrm>
        <a:off x="5252322" y="888368"/>
        <a:ext cx="1305125" cy="619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79BD-35A4-478C-A892-5B4B35BC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C1654-BB35-400C-9F1D-E1576AA6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C15F-F8AD-4DE4-B63C-66CE2C86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39C9-4461-406B-AA0F-6B34A7E4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FEB2-6485-442F-AF3D-29FB6B43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9FB1-E7E0-4AAC-B70E-131DC9DF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1FBB-BF67-48D4-A147-B8C3456E8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7E34-27BB-4C05-B3C8-66FBE7D3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1263-E341-464A-AB71-4C69D73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1884-2ACA-4115-8C90-87A1F518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DED00-E19D-4589-B6C6-34F5FF4B2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11D01-F344-427E-AC08-15CF6C08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4013-A76A-48A5-BBDE-41D07EC8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48F87-C413-4EC6-8F13-D280DDF7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918-FAB0-48D5-AEA6-0211309D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B439-7FE8-43FA-BEF2-51CC803C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E0D7-A54F-4A2D-83D7-CF1B16A2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C0EB-F427-41E8-9E84-FA8BB372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4F82-09E8-4FCA-9259-054213F7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8155-EF28-47B0-80A0-D215A15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E02C-F955-42B1-A449-BF706794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C4B53-828E-4833-841D-85B9A2EB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55B82-F187-4448-9292-811210DB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075D-5A22-4C9B-8689-DC369C5D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CB8CC-322A-44A9-8E79-CA8B7BE4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0ADC-D81D-4FD9-87F3-531A7E21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910A-CC69-4413-9581-06D4FED45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2C05-E21F-4D8D-956E-2E3B27CD1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C7DC-AE37-49C4-ACAA-09C4DA79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99DD0-50E9-46E2-80E9-8D2D269B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75F8-D443-4029-86D3-341BB708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A9C7-5E0D-4B27-ADCF-9B16C64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B07C-4135-4027-A683-57077210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AD34B-BCCC-45A1-A711-4130B1D50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0BCB7-ACAA-4CEA-9099-7E8536184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E94C1-C218-438D-B86D-E3C3F2B40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850B1-2A89-4FD4-B189-5F29C6FC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87873-5B59-4964-82FE-88F4B94B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60908-212D-4373-B687-958097EE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06E3-7D49-4C41-89FE-7967DB63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7DF26-FF78-49C0-B46C-511EE76E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51A0B-FF03-449B-84CF-D96C68D5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24898-8E04-4167-8E85-EC097729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582B6-B2C2-486C-B263-34556067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E945A-B61D-4C7F-9F00-106DFBC5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5C30-A2CA-44C4-8B57-F8706229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8073-F618-4912-9106-80D0A291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206-A451-4A1D-B73B-9BC016D9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6167-BC21-425E-93C2-3DE9F49D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EED4-D29F-426A-806D-1DC36538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8E7FD-10CD-4443-BA75-96F745D7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F6D4-FCD4-4CF1-8342-8FFA83F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CFA-29B8-445A-AEA0-9EF7C02A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E56F3-0DD9-4C62-AD56-B8C509C4D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430F7-AEF9-4525-8FC5-E30E5B27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1C85-1603-450B-8CFE-A822EEF1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790C-0B27-4551-9F73-7DF66E7F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ADF6A-69E9-4C71-A34B-1361528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4E3BC-7E5E-42CD-B8AB-E8DB8D39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23FB-DA06-4A87-8A8C-56435B21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9F83-B929-4E4D-9D50-E61F56DEB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27D8-4972-4B0E-B8AE-997F1138D0BE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BE03-E803-40E5-B628-D776AD50B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F175-2B88-4F03-8621-B8C7EEE10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150E-9094-47DE-B8F0-9CC1F1E4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E8593D4-1DD7-441D-97D7-743021D38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7839455"/>
              </p:ext>
            </p:extLst>
          </p:nvPr>
        </p:nvGraphicFramePr>
        <p:xfrm>
          <a:off x="2115858" y="1708602"/>
          <a:ext cx="7493524" cy="424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6683B-619C-4AA9-ACB3-3B10779B88D7}"/>
              </a:ext>
            </a:extLst>
          </p:cNvPr>
          <p:cNvSpPr/>
          <p:nvPr/>
        </p:nvSpPr>
        <p:spPr>
          <a:xfrm>
            <a:off x="358923" y="3104259"/>
            <a:ext cx="1756936" cy="112023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Initial research on smart grids and cyber threats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0340DB-B3AF-4DB5-A48F-6EB0AA2E3262}"/>
              </a:ext>
            </a:extLst>
          </p:cNvPr>
          <p:cNvSpPr/>
          <p:nvPr/>
        </p:nvSpPr>
        <p:spPr>
          <a:xfrm>
            <a:off x="2334789" y="3495930"/>
            <a:ext cx="854580" cy="3368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8DC0A9-6D87-4DA5-8B88-EF4B55ABE099}"/>
              </a:ext>
            </a:extLst>
          </p:cNvPr>
          <p:cNvSpPr/>
          <p:nvPr/>
        </p:nvSpPr>
        <p:spPr>
          <a:xfrm>
            <a:off x="10183984" y="3002925"/>
            <a:ext cx="1756936" cy="1120231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Integration of best ML model in IDS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E96F26-2C8F-4468-B124-D9413BDC80C5}"/>
              </a:ext>
            </a:extLst>
          </p:cNvPr>
          <p:cNvSpPr/>
          <p:nvPr/>
        </p:nvSpPr>
        <p:spPr>
          <a:xfrm>
            <a:off x="9097647" y="3327484"/>
            <a:ext cx="854580" cy="3368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7627213" cy="4351338"/>
          </a:xfrm>
        </p:spPr>
        <p:txBody>
          <a:bodyPr>
            <a:normAutofit/>
          </a:bodyPr>
          <a:lstStyle/>
          <a:p>
            <a:r>
              <a:rPr lang="en-US" dirty="0"/>
              <a:t>Load 1 = 0-40%, Load 2=40-60%, Load 3=60-80%, Load 4=80-100%, Load 5=100-130%, Load 6=130-150%</a:t>
            </a:r>
          </a:p>
          <a:p>
            <a:r>
              <a:rPr lang="en-US" dirty="0" err="1"/>
              <a:t>load_profiles</a:t>
            </a:r>
            <a:r>
              <a:rPr lang="en-US" dirty="0"/>
              <a:t> = [[0,40], [40,70], [70,100], [100,120], [120,150]]</a:t>
            </a:r>
          </a:p>
        </p:txBody>
      </p:sp>
    </p:spTree>
    <p:extLst>
      <p:ext uri="{BB962C8B-B14F-4D97-AF65-F5344CB8AC3E}">
        <p14:creationId xmlns:p14="http://schemas.microsoft.com/office/powerpoint/2010/main" val="372473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762721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Options: ['feeder_0', 'feeder_1', 'feeder_2', 'trafo_0', 'trafo_1', 'trafo_2', 'switch_7', 'switch_8', 'switch_9', 'switch_11', 'switch_12', 'switch_13', 'switch_14', 'switch_15', 'switch_16', 'switch_17', 'switch_18', 'switch_19', 'switch_20', 'switch_21', 'switch_22', 'switch_23', 'switch_24', 'switch_25’]</a:t>
            </a:r>
          </a:p>
          <a:p>
            <a:r>
              <a:rPr lang="en-US" dirty="0"/>
              <a:t>Feeder option: </a:t>
            </a:r>
          </a:p>
          <a:p>
            <a:pPr lvl="1"/>
            <a:r>
              <a:rPr lang="en-US" dirty="0"/>
              <a:t>Feeder_0: External to Substation 1, Feeder_1: SS1 to SS2, Feeder_3: SS1 to SS3</a:t>
            </a:r>
          </a:p>
          <a:p>
            <a:pPr lvl="1"/>
            <a:r>
              <a:rPr lang="en-US" dirty="0"/>
              <a:t>Turn off 1 random feeder (line), then enable corresponding coupler, For each turned off feeder (line), open at least 1 switch in the corresponding 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45725-D9DE-4518-AE99-360BB634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13" y="1870013"/>
            <a:ext cx="3714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8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7764262" cy="4351338"/>
          </a:xfrm>
        </p:spPr>
        <p:txBody>
          <a:bodyPr>
            <a:normAutofit/>
          </a:bodyPr>
          <a:lstStyle/>
          <a:p>
            <a:r>
              <a:rPr lang="en-US" dirty="0"/>
              <a:t>Options: ['feeder_0', 'feeder_1', 'feeder_2', 'trafo_0', 'trafo_1', 'trafo_2', 'switch_7', 'switch_8', 'switch_9', 'switch_11', 'switch_12', 'switch_13', 'switch_14', 'switch_15', 'switch_16', 'switch_17', 'switch_18', 'switch_19', 'switch_20', 'switch_21', 'switch_22', 'switch_23', 'switch_24', 'switch_25’]</a:t>
            </a:r>
          </a:p>
          <a:p>
            <a:r>
              <a:rPr lang="en-US" dirty="0"/>
              <a:t>Transformer option: </a:t>
            </a:r>
          </a:p>
          <a:p>
            <a:pPr lvl="1"/>
            <a:r>
              <a:rPr lang="en-US" dirty="0"/>
              <a:t>trafo_0: Transformers in SS1, trafo_1: Transformers in SS2, trafo_2: Transformers in SS3</a:t>
            </a:r>
          </a:p>
          <a:p>
            <a:pPr lvl="1"/>
            <a:r>
              <a:rPr lang="en-US" dirty="0"/>
              <a:t>Turn off 1 random transformer and enable corresponding output coupler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CA871-BF0E-42DF-8E57-21B021FD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44" y="2290439"/>
            <a:ext cx="2428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77642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Options: ['feeder_0', 'feeder_1', 'feeder_2', 'trafo_0', 'trafo_1', 'trafo_2', 'switch_7', 'switch_8', 'switch_9', 'switch_11', 'switch_12', 'switch_13', 'switch_14', 'switch_15', 'switch_16', 'switch_17', 'switch_18', 'switch_19', 'switch_20', 'switch_21', 'switch_22', 'switch_23', 'switch_24', 'switch_25’]</a:t>
            </a:r>
          </a:p>
          <a:p>
            <a:r>
              <a:rPr lang="en-US" dirty="0"/>
              <a:t>Switch option: </a:t>
            </a:r>
          </a:p>
          <a:p>
            <a:pPr lvl="1"/>
            <a:r>
              <a:rPr lang="en-US" dirty="0"/>
              <a:t>Switch_7 to Switch_25: All switches connecting to lines with loads to external buses (L7-25)</a:t>
            </a:r>
          </a:p>
          <a:p>
            <a:pPr lvl="1"/>
            <a:r>
              <a:rPr lang="en-US" dirty="0"/>
              <a:t>For special dataset: </a:t>
            </a:r>
            <a:r>
              <a:rPr lang="en-US" b="1" dirty="0"/>
              <a:t>close the switch to connect the line to the grid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Unique_Normal</a:t>
            </a:r>
            <a:r>
              <a:rPr lang="en-US" dirty="0"/>
              <a:t>/</a:t>
            </a:r>
            <a:r>
              <a:rPr lang="en-US" dirty="0" err="1"/>
              <a:t>Ncombined</a:t>
            </a:r>
            <a:r>
              <a:rPr lang="en-US" dirty="0"/>
              <a:t> dataset: </a:t>
            </a:r>
            <a:r>
              <a:rPr lang="en-US" b="1" dirty="0"/>
              <a:t>open the switch to disconnect the line from the grid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CA871-BF0E-42DF-8E57-21B021FD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44" y="2290439"/>
            <a:ext cx="2428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5F68-4AD7-4E27-B1D1-71475FF6E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D6DB0-B2D4-4D27-B870-0E437048D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Dataset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Common to all Datasets</a:t>
            </a:r>
          </a:p>
          <a:p>
            <a:pPr marL="0" indent="0">
              <a:buNone/>
            </a:pPr>
            <a:r>
              <a:rPr lang="en-US" dirty="0"/>
              <a:t>Step 1: Initialization of Power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Pandapower</a:t>
            </a:r>
            <a:r>
              <a:rPr lang="en-US" dirty="0"/>
              <a:t> to create the grid template as shown in previous slide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Initialise</a:t>
            </a:r>
            <a:r>
              <a:rPr lang="en-US" dirty="0"/>
              <a:t> switches (CB), loads, transformers and feeder index for .csv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Initialise</a:t>
            </a:r>
            <a:r>
              <a:rPr lang="en-US" dirty="0"/>
              <a:t> loads to all lines connecting to external buses (L7-L25)</a:t>
            </a:r>
          </a:p>
          <a:p>
            <a:pPr lvl="1"/>
            <a:r>
              <a:rPr lang="en-US" dirty="0"/>
              <a:t>Load values preset for each lines in pandapower_net.py (Multiplied by </a:t>
            </a:r>
            <a:r>
              <a:rPr lang="en-US" dirty="0" err="1"/>
              <a:t>load_mult_factor</a:t>
            </a:r>
            <a:r>
              <a:rPr lang="en-US" dirty="0"/>
              <a:t> (2.8) to increase chance of anomalous datapoint incidence)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2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Dataset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Specific to different Datasets</a:t>
            </a:r>
          </a:p>
          <a:p>
            <a:pPr marL="0" indent="0">
              <a:buNone/>
            </a:pPr>
            <a:r>
              <a:rPr lang="en-US" dirty="0"/>
              <a:t>Step 2: Generation of datapoints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datapoints till number of datapoints == Requested amount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datapoint, we first randomized the load values of the lines by multiplying the preset load values with a random percentage between 70 – 130% </a:t>
            </a:r>
            <a:r>
              <a:rPr lang="en-US" b="1" dirty="0"/>
              <a:t>(Load Variance)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then call </a:t>
            </a:r>
            <a:r>
              <a:rPr lang="en-US" b="1" u="sng" dirty="0" err="1"/>
              <a:t>vary_grid</a:t>
            </a:r>
            <a:r>
              <a:rPr lang="en-US" b="1" u="sng" dirty="0"/>
              <a:t>()</a:t>
            </a:r>
            <a:r>
              <a:rPr lang="en-US" dirty="0"/>
              <a:t> function, that is specific to different datasets</a:t>
            </a:r>
          </a:p>
        </p:txBody>
      </p:sp>
    </p:spTree>
    <p:extLst>
      <p:ext uri="{BB962C8B-B14F-4D97-AF65-F5344CB8AC3E}">
        <p14:creationId xmlns:p14="http://schemas.microsoft.com/office/powerpoint/2010/main" val="249380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Dataset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Unconstrained </a:t>
            </a:r>
            <a:r>
              <a:rPr lang="en-US" b="1" u="sng" dirty="0" err="1"/>
              <a:t>vary_grid</a:t>
            </a:r>
            <a:r>
              <a:rPr lang="en-US" b="1" u="sng" dirty="0"/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Randomly close any feeder lines, switches, transformers with no context.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this for all datapoints and run the </a:t>
            </a:r>
            <a:r>
              <a:rPr lang="en-US" dirty="0" err="1"/>
              <a:t>powerflow</a:t>
            </a:r>
            <a:r>
              <a:rPr lang="en-US" dirty="0"/>
              <a:t> state stimulation for each datapoint to get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Add datapoint result to 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D1C57-01CC-48ED-BAE8-C06D232C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27" y="4515345"/>
            <a:ext cx="6091562" cy="22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Dataset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Constrained/Normal with Disturbance </a:t>
            </a:r>
            <a:r>
              <a:rPr lang="en-US" b="1" u="sng" dirty="0" err="1"/>
              <a:t>vary_grid</a:t>
            </a:r>
            <a:r>
              <a:rPr lang="en-US" b="1" u="sng" dirty="0"/>
              <a:t>()</a:t>
            </a:r>
          </a:p>
          <a:p>
            <a:pPr marL="0" indent="0">
              <a:buNone/>
            </a:pPr>
            <a:endParaRPr lang="en-US" b="1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This dataset ensures that for each substation, at least 1 transformer/feeder is online and connected.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feeder/transformer bus couplers will be activated if needed (except for CB-3 and CB-10 which are always closed) such that all loads are still connected in the grid unless their respective switches are open</a:t>
            </a:r>
          </a:p>
          <a:p>
            <a:pPr lvl="2"/>
            <a:r>
              <a:rPr lang="en-US" dirty="0"/>
              <a:t>E.g. Line 2 from substation 1 to substation 2 is open/disconnected, CB-153 will then close to ensure the loads at L14-17 are still connected.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other non-constrained switches are closed/open randomly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Constrained Switches: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Feeder Switches: Substation 1: (0, 4), Substation 2: (2, 5, 151, 152), Substation 3: (1, 6, 171, 172)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Coupler Switches: Substation 1: (3, 10), Substation 2: (153, 158), Substation 3: (173, 178)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Non-constrained Switches: CB7-25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For constrained dataset, we add datapoint result to .csv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normal with disturbance, we do further processing before adding to the csv file. More info later.</a:t>
            </a:r>
          </a:p>
        </p:txBody>
      </p:sp>
    </p:spTree>
    <p:extLst>
      <p:ext uri="{BB962C8B-B14F-4D97-AF65-F5344CB8AC3E}">
        <p14:creationId xmlns:p14="http://schemas.microsoft.com/office/powerpoint/2010/main" val="394494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with/without Disturbance and Special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generation of these data requires special processing by making a dataset instead of a datapoint for each iteration.</a:t>
            </a:r>
          </a:p>
          <a:p>
            <a:r>
              <a:rPr lang="en-US" dirty="0"/>
              <a:t>For each dataset, we first generate </a:t>
            </a:r>
            <a:r>
              <a:rPr lang="en-US" b="1" dirty="0"/>
              <a:t>1 datapoint.</a:t>
            </a:r>
            <a:endParaRPr lang="en-US" dirty="0"/>
          </a:p>
          <a:p>
            <a:r>
              <a:rPr lang="en-US" b="1" dirty="0"/>
              <a:t>Normal without Disturbance datapoint:</a:t>
            </a:r>
            <a:r>
              <a:rPr lang="en-US" dirty="0"/>
              <a:t> All feeder lines, transformers and switches are closed, online and connected except for the bus coupler circuit breakers (CB-153, CB158, CB173, CB178).</a:t>
            </a:r>
          </a:p>
          <a:p>
            <a:r>
              <a:rPr lang="en-US" b="1" dirty="0"/>
              <a:t>Normal with Disturbance datapoint:</a:t>
            </a:r>
            <a:r>
              <a:rPr lang="en-US" dirty="0"/>
              <a:t> A constrained datapoint is generated. (See previous slide)</a:t>
            </a:r>
          </a:p>
          <a:p>
            <a:r>
              <a:rPr lang="en-US" b="1" dirty="0"/>
              <a:t>Special Datapoint: </a:t>
            </a:r>
            <a:r>
              <a:rPr lang="en-US" b="1" u="sng" dirty="0"/>
              <a:t>All loads are disabled first</a:t>
            </a:r>
            <a:r>
              <a:rPr lang="en-US" dirty="0"/>
              <a:t>, before randomly applying X number “options” to the grid (Default is 5). We then run the </a:t>
            </a:r>
            <a:r>
              <a:rPr lang="en-US" dirty="0" err="1"/>
              <a:t>powerflow</a:t>
            </a:r>
            <a:r>
              <a:rPr lang="en-US" dirty="0"/>
              <a:t> simulation and ensure that this config is non-anomalous. If it is anomalous, we restart and keep repeating till the config is non-anomalous.</a:t>
            </a:r>
            <a:endParaRPr lang="en-US" b="1" dirty="0"/>
          </a:p>
          <a:p>
            <a:r>
              <a:rPr lang="en-US" dirty="0"/>
              <a:t>See next slide on how options work. It is used for normal with/without disturbance and special dataset.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D293-2055-4DA6-9EDB-67509BD3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Datasets Breakdown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03F10-3E38-41FD-81FB-DB1C3B614F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2241" y="1498769"/>
          <a:ext cx="10515600" cy="4994106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2485913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36198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33275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04662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1527291"/>
                    </a:ext>
                  </a:extLst>
                </a:gridCol>
              </a:tblGrid>
              <a:tr h="39546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Constrained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NCombined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Normal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Normal Options Random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36956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Trafo1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44868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Trafo2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56791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Trafo3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7457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Feeder1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92358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Feeder2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66446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Feeder3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96199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over 80%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7914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8860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Lost &gt; 20%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1783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5442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33250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Transformers over 80%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1428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5653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37068"/>
                  </a:ext>
                </a:extLst>
              </a:tr>
              <a:tr h="411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than 8 open switches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3247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37587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PU violated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02377"/>
                  </a:ext>
                </a:extLst>
              </a:tr>
              <a:tr h="204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anomaly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15975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59953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87195"/>
                  </a:ext>
                </a:extLst>
              </a:tr>
              <a:tr h="204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077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762721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Options: ['feeder_0', 'feeder_1', 'feeder_2', 'trafo_0', 'trafo_1', 'trafo_2', 'switch_7', 'switch_8', 'switch_9', 'switch_11', 'switch_12', 'switch_13', 'switch_14', 'switch_15', 'switch_16', 'switch_17', 'switch_18', 'switch_19', 'switch_20', 'switch_21', 'switch_22', 'switch_23', 'switch_24', 'switch_25’]</a:t>
            </a:r>
          </a:p>
          <a:p>
            <a:r>
              <a:rPr lang="en-US" dirty="0"/>
              <a:t>Feeder option: </a:t>
            </a:r>
          </a:p>
          <a:p>
            <a:pPr lvl="1"/>
            <a:r>
              <a:rPr lang="en-US" dirty="0"/>
              <a:t>Feeder_0: External to Substation 1, Feeder_1: SS1 to SS2, Feeder_3: SS1 to SS3</a:t>
            </a:r>
          </a:p>
          <a:p>
            <a:pPr lvl="1"/>
            <a:r>
              <a:rPr lang="en-US" dirty="0"/>
              <a:t>Turn off 1 random feeder (line), then enable corresponding coupler, For each turned off feeder (line), open at least 1 switch in the corresponding 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45725-D9DE-4518-AE99-360BB634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13" y="1870013"/>
            <a:ext cx="3714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7764262" cy="4351338"/>
          </a:xfrm>
        </p:spPr>
        <p:txBody>
          <a:bodyPr>
            <a:normAutofit/>
          </a:bodyPr>
          <a:lstStyle/>
          <a:p>
            <a:r>
              <a:rPr lang="en-US" dirty="0"/>
              <a:t>Options: ['feeder_0', 'feeder_1', 'feeder_2', 'trafo_0', 'trafo_1', 'trafo_2', 'switch_7', 'switch_8', 'switch_9', 'switch_11', 'switch_12', 'switch_13', 'switch_14', 'switch_15', 'switch_16', 'switch_17', 'switch_18', 'switch_19', 'switch_20', 'switch_21', 'switch_22', 'switch_23', 'switch_24', 'switch_25’]</a:t>
            </a:r>
          </a:p>
          <a:p>
            <a:r>
              <a:rPr lang="en-US" dirty="0"/>
              <a:t>Transformer option: </a:t>
            </a:r>
          </a:p>
          <a:p>
            <a:pPr lvl="1"/>
            <a:r>
              <a:rPr lang="en-US" dirty="0"/>
              <a:t>trafo_0: Transformers in SS1, trafo_1: Transformers in SS2, trafo_2: Transformers in SS3</a:t>
            </a:r>
          </a:p>
          <a:p>
            <a:pPr lvl="1"/>
            <a:r>
              <a:rPr lang="en-US" dirty="0"/>
              <a:t>Turn off 1 random transformer and enable corresponding output coupler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CA871-BF0E-42DF-8E57-21B021FD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44" y="2290439"/>
            <a:ext cx="2428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77642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Options: ['feeder_0', 'feeder_1', 'feeder_2', 'trafo_0', 'trafo_1', 'trafo_2', 'switch_7', 'switch_8', 'switch_9', 'switch_11', 'switch_12', 'switch_13', 'switch_14', 'switch_15', 'switch_16', 'switch_17', 'switch_18', 'switch_19', 'switch_20', 'switch_21', 'switch_22', 'switch_23', 'switch_24', 'switch_25’]</a:t>
            </a:r>
          </a:p>
          <a:p>
            <a:r>
              <a:rPr lang="en-US" dirty="0"/>
              <a:t>Switch option: </a:t>
            </a:r>
          </a:p>
          <a:p>
            <a:pPr lvl="1"/>
            <a:r>
              <a:rPr lang="en-US" dirty="0"/>
              <a:t>Switch_7 to Switch_25: All switches connecting to lines with loads to external buses (L7-25)</a:t>
            </a:r>
          </a:p>
          <a:p>
            <a:pPr lvl="1"/>
            <a:r>
              <a:rPr lang="en-US" dirty="0"/>
              <a:t>For special dataset: </a:t>
            </a:r>
            <a:r>
              <a:rPr lang="en-US" b="1" dirty="0"/>
              <a:t>close the switch to connect the line to the grid</a:t>
            </a:r>
            <a:endParaRPr lang="en-US" dirty="0"/>
          </a:p>
          <a:p>
            <a:pPr lvl="1"/>
            <a:r>
              <a:rPr lang="en-US" dirty="0"/>
              <a:t>For normal with/without disturbance dataset: </a:t>
            </a:r>
            <a:r>
              <a:rPr lang="en-US" b="1" dirty="0"/>
              <a:t>open the switch to disconnect the line from the grid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CA871-BF0E-42DF-8E57-21B021FD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44" y="2290439"/>
            <a:ext cx="2428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with/without Disturbance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134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After creation of the </a:t>
            </a:r>
            <a:r>
              <a:rPr lang="en-US" b="1" dirty="0"/>
              <a:t>first datapoint</a:t>
            </a:r>
            <a:r>
              <a:rPr lang="en-US" dirty="0"/>
              <a:t>, we then apply options till an anomalous result is generated </a:t>
            </a:r>
            <a:r>
              <a:rPr lang="en-US" b="1" dirty="0"/>
              <a:t>OR</a:t>
            </a:r>
            <a:r>
              <a:rPr lang="en-US" dirty="0"/>
              <a:t> we run out of options to play with.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time an option is applied, we create a new datapoint and run the </a:t>
            </a:r>
            <a:r>
              <a:rPr lang="en-US" dirty="0" err="1"/>
              <a:t>powerflow</a:t>
            </a:r>
            <a:r>
              <a:rPr lang="en-US" dirty="0"/>
              <a:t> simulation. We add this new datapoint to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Hence, the dataset in the generation of Normal with/without Disturbance will firstly have 1 starting datapoint, following by multiple datapoints that is created by applying options one step at a time (Options are removed each time they are applied)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stop till a datapoint is deemed to be an anomalous result or there are no options to apply left </a:t>
            </a:r>
            <a:r>
              <a:rPr lang="en-US" dirty="0">
                <a:sym typeface="Wingdings" panose="05000000000000000000" pitchFamily="2" charset="2"/>
              </a:rPr>
              <a:t> This results in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Repeat the process to create X number of dataset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435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134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After creation of the </a:t>
            </a:r>
            <a:r>
              <a:rPr lang="en-US" b="1" dirty="0"/>
              <a:t>first datapoint</a:t>
            </a:r>
            <a:r>
              <a:rPr lang="en-US" dirty="0"/>
              <a:t>, we then apply one option at a time and for each option applied, we run the </a:t>
            </a:r>
            <a:r>
              <a:rPr lang="en-US" dirty="0" err="1"/>
              <a:t>powerflow</a:t>
            </a:r>
            <a:r>
              <a:rPr lang="en-US" dirty="0"/>
              <a:t> simulation. If it is an anomalous result, we add it to the dataset. If not, we apply another option and run again, </a:t>
            </a:r>
            <a:r>
              <a:rPr lang="en-US" b="1" dirty="0"/>
              <a:t>repeating the process till we get an anomalous result.</a:t>
            </a:r>
            <a:endParaRPr lang="en-US" dirty="0"/>
          </a:p>
          <a:p>
            <a:pPr lvl="1"/>
            <a:r>
              <a:rPr lang="en-US" dirty="0"/>
              <a:t>We then restore the state of the grid to its original first datapoint state and apply options again.</a:t>
            </a:r>
          </a:p>
          <a:p>
            <a:pPr lvl="1"/>
            <a:r>
              <a:rPr lang="en-US" dirty="0"/>
              <a:t>Repeat this process till we get </a:t>
            </a:r>
            <a:r>
              <a:rPr lang="en-US" b="1" u="sng" dirty="0"/>
              <a:t>X</a:t>
            </a:r>
            <a:r>
              <a:rPr lang="en-US" dirty="0"/>
              <a:t> number of anomalous datapoint for each starting datapoint.</a:t>
            </a:r>
          </a:p>
          <a:p>
            <a:pPr lvl="1"/>
            <a:r>
              <a:rPr lang="en-US" dirty="0"/>
              <a:t> If we run out of options and the result generated is not an anomaly, we generate a new </a:t>
            </a:r>
            <a:r>
              <a:rPr lang="en-US" b="1" dirty="0"/>
              <a:t>first datapoint</a:t>
            </a:r>
            <a:r>
              <a:rPr lang="en-US" dirty="0"/>
              <a:t> and try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 for each normal datapoint generated, we need to generate </a:t>
            </a:r>
            <a:r>
              <a:rPr lang="en-US" b="1" u="sng" dirty="0"/>
              <a:t>X</a:t>
            </a:r>
            <a:r>
              <a:rPr lang="en-US" dirty="0"/>
              <a:t> number of anomalous datapoints. This will become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process till we hit </a:t>
            </a:r>
            <a:r>
              <a:rPr lang="en-US" b="1" u="sng" dirty="0"/>
              <a:t>K</a:t>
            </a:r>
            <a:r>
              <a:rPr lang="en-US" dirty="0"/>
              <a:t> number of datasets</a:t>
            </a:r>
          </a:p>
        </p:txBody>
      </p:sp>
    </p:spTree>
    <p:extLst>
      <p:ext uri="{BB962C8B-B14F-4D97-AF65-F5344CB8AC3E}">
        <p14:creationId xmlns:p14="http://schemas.microsoft.com/office/powerpoint/2010/main" val="176627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NCombined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134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dataset comprises of combining the Normal with Disturbance dataset and Normal without Disturbance Dataset</a:t>
            </a:r>
          </a:p>
        </p:txBody>
      </p:sp>
    </p:spTree>
    <p:extLst>
      <p:ext uri="{BB962C8B-B14F-4D97-AF65-F5344CB8AC3E}">
        <p14:creationId xmlns:p14="http://schemas.microsoft.com/office/powerpoint/2010/main" val="3047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D293-2055-4DA6-9EDB-67509BD3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Datasets Breakdown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03F10-3E38-41FD-81FB-DB1C3B614F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1064" y="1571722"/>
          <a:ext cx="8166792" cy="4882626"/>
        </p:xfrm>
        <a:graphic>
          <a:graphicData uri="http://schemas.openxmlformats.org/drawingml/2006/table">
            <a:tbl>
              <a:tblPr/>
              <a:tblGrid>
                <a:gridCol w="2041698">
                  <a:extLst>
                    <a:ext uri="{9D8B030D-6E8A-4147-A177-3AD203B41FA5}">
                      <a16:colId xmlns:a16="http://schemas.microsoft.com/office/drawing/2014/main" val="1248591305"/>
                    </a:ext>
                  </a:extLst>
                </a:gridCol>
                <a:gridCol w="2041698">
                  <a:extLst>
                    <a:ext uri="{9D8B030D-6E8A-4147-A177-3AD203B41FA5}">
                      <a16:colId xmlns:a16="http://schemas.microsoft.com/office/drawing/2014/main" val="1603619864"/>
                    </a:ext>
                  </a:extLst>
                </a:gridCol>
                <a:gridCol w="2041698">
                  <a:extLst>
                    <a:ext uri="{9D8B030D-6E8A-4147-A177-3AD203B41FA5}">
                      <a16:colId xmlns:a16="http://schemas.microsoft.com/office/drawing/2014/main" val="1293327538"/>
                    </a:ext>
                  </a:extLst>
                </a:gridCol>
                <a:gridCol w="2041698">
                  <a:extLst>
                    <a:ext uri="{9D8B030D-6E8A-4147-A177-3AD203B41FA5}">
                      <a16:colId xmlns:a16="http://schemas.microsoft.com/office/drawing/2014/main" val="1130466268"/>
                    </a:ext>
                  </a:extLst>
                </a:gridCol>
              </a:tblGrid>
              <a:tr h="39546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36956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Trafo1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5002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65536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44868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Trafo2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16384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56791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Trafo3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7457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Feeder1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10112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131072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92358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Feeder2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3705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32768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66446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 Violation: Feeder3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8192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96199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over 80%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8361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8860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 Lost &gt; 20%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33250"/>
                  </a:ext>
                </a:extLst>
              </a:tr>
              <a:tr h="313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Transformers over 80%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6639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37068"/>
                  </a:ext>
                </a:extLst>
              </a:tr>
              <a:tr h="411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than 8 open switches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37587"/>
                  </a:ext>
                </a:extLst>
              </a:tr>
              <a:tr h="20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 PU violated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02377"/>
                  </a:ext>
                </a:extLst>
              </a:tr>
              <a:tr h="204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anomaly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4096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87195"/>
                  </a:ext>
                </a:extLst>
              </a:tr>
              <a:tr h="2040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089" marR="7089" marT="708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0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262144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5779" marR="5779" marT="577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58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5F68-4AD7-4E27-B1D1-71475FF6E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Powergrid</a:t>
            </a:r>
            <a:r>
              <a:rPr lang="en-US" dirty="0"/>
              <a:t> Dataset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D6DB0-B2D4-4D27-B870-0E437048D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 Wei</a:t>
            </a:r>
          </a:p>
        </p:txBody>
      </p:sp>
    </p:spTree>
    <p:extLst>
      <p:ext uri="{BB962C8B-B14F-4D97-AF65-F5344CB8AC3E}">
        <p14:creationId xmlns:p14="http://schemas.microsoft.com/office/powerpoint/2010/main" val="336625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Unconstrained</a:t>
            </a:r>
          </a:p>
          <a:p>
            <a:r>
              <a:rPr lang="en-US" dirty="0"/>
              <a:t>Constrained</a:t>
            </a:r>
          </a:p>
          <a:p>
            <a:r>
              <a:rPr lang="en-US" dirty="0"/>
              <a:t>Normal without Disturbance</a:t>
            </a:r>
          </a:p>
          <a:p>
            <a:r>
              <a:rPr lang="en-US" dirty="0"/>
              <a:t>Normal with Disturbance</a:t>
            </a:r>
          </a:p>
          <a:p>
            <a:r>
              <a:rPr lang="en-US" dirty="0" err="1"/>
              <a:t>NCombined</a:t>
            </a:r>
            <a:r>
              <a:rPr lang="en-US" dirty="0"/>
              <a:t> (Normal without Disturbance + Normal with Disturbance)</a:t>
            </a:r>
          </a:p>
          <a:p>
            <a:r>
              <a:rPr lang="en-US" dirty="0"/>
              <a:t>Special</a:t>
            </a:r>
          </a:p>
          <a:p>
            <a:r>
              <a:rPr lang="en-US" dirty="0"/>
              <a:t>Unique Normal (4096 Unique Normal Configurations x 5 load profiles x 5 toggling options)</a:t>
            </a:r>
          </a:p>
          <a:p>
            <a:r>
              <a:rPr lang="en-US" dirty="0"/>
              <a:t>Attack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2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9CF-3646-463B-A449-164322EF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Substation 1:</a:t>
            </a:r>
          </a:p>
          <a:p>
            <a:pPr lvl="1"/>
            <a:r>
              <a:rPr lang="en-US" dirty="0"/>
              <a:t>Feeder Lines: L0, L4 (CB0, CB4)</a:t>
            </a:r>
          </a:p>
          <a:p>
            <a:pPr lvl="1"/>
            <a:r>
              <a:rPr lang="en-US" dirty="0"/>
              <a:t>Feeder Breakers: CB-3</a:t>
            </a:r>
          </a:p>
          <a:p>
            <a:pPr lvl="1"/>
            <a:r>
              <a:rPr lang="en-US" dirty="0"/>
              <a:t>Transformers: T0, T1</a:t>
            </a:r>
          </a:p>
          <a:p>
            <a:pPr lvl="1"/>
            <a:r>
              <a:rPr lang="en-US" dirty="0"/>
              <a:t>Transformer Breaker: CB-10</a:t>
            </a:r>
          </a:p>
          <a:p>
            <a:pPr lvl="1"/>
            <a:r>
              <a:rPr lang="en-US" dirty="0"/>
              <a:t>Lines: L0 – L16 (Less L3 and L10)</a:t>
            </a:r>
          </a:p>
          <a:p>
            <a:pPr lvl="1"/>
            <a:endParaRPr lang="en-US" dirty="0"/>
          </a:p>
          <a:p>
            <a:r>
              <a:rPr lang="en-US" dirty="0"/>
              <a:t>Substation 2:</a:t>
            </a:r>
          </a:p>
          <a:p>
            <a:pPr lvl="1"/>
            <a:r>
              <a:rPr lang="en-US" dirty="0"/>
              <a:t>Feeder Lines: L2, L5 (CB2-CB151, CB5-CB152)</a:t>
            </a:r>
          </a:p>
          <a:p>
            <a:pPr lvl="1"/>
            <a:r>
              <a:rPr lang="en-US" dirty="0"/>
              <a:t>Bus Coupler Breakers: CB-153</a:t>
            </a:r>
          </a:p>
          <a:p>
            <a:pPr lvl="1"/>
            <a:r>
              <a:rPr lang="en-US" dirty="0"/>
              <a:t>Transformers: T2, T3</a:t>
            </a:r>
          </a:p>
          <a:p>
            <a:pPr lvl="1"/>
            <a:r>
              <a:rPr lang="en-US" dirty="0"/>
              <a:t>Transformer Breaker: CB-158</a:t>
            </a:r>
          </a:p>
          <a:p>
            <a:pPr lvl="1"/>
            <a:r>
              <a:rPr lang="en-US" dirty="0"/>
              <a:t>Lines: L14 – L21</a:t>
            </a:r>
          </a:p>
          <a:p>
            <a:pPr lvl="1"/>
            <a:endParaRPr lang="en-US" dirty="0"/>
          </a:p>
          <a:p>
            <a:r>
              <a:rPr lang="en-US" dirty="0"/>
              <a:t>Substation 3:</a:t>
            </a:r>
          </a:p>
          <a:p>
            <a:pPr lvl="1"/>
            <a:r>
              <a:rPr lang="en-US" dirty="0"/>
              <a:t>Feeder Lines: L1, L6 (CB1-CB171, CB6-CB172)</a:t>
            </a:r>
          </a:p>
          <a:p>
            <a:pPr lvl="1"/>
            <a:r>
              <a:rPr lang="en-US" dirty="0"/>
              <a:t>Bus Coupler Breakers: CB-173</a:t>
            </a:r>
          </a:p>
          <a:p>
            <a:pPr lvl="1"/>
            <a:r>
              <a:rPr lang="en-US" dirty="0"/>
              <a:t>Transformers: T4, T5</a:t>
            </a:r>
          </a:p>
          <a:p>
            <a:pPr lvl="1"/>
            <a:r>
              <a:rPr lang="en-US" dirty="0"/>
              <a:t>Transformer Breaker: CB-178</a:t>
            </a:r>
          </a:p>
          <a:p>
            <a:pPr lvl="1"/>
            <a:r>
              <a:rPr lang="en-US" dirty="0"/>
              <a:t>Lines: L22 – L25</a:t>
            </a:r>
          </a:p>
          <a:p>
            <a:endParaRPr lang="en-US" dirty="0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0F0FDEF-99AC-4328-B763-D644AB44692D}"/>
              </a:ext>
            </a:extLst>
          </p:cNvPr>
          <p:cNvGrpSpPr/>
          <p:nvPr/>
        </p:nvGrpSpPr>
        <p:grpSpPr>
          <a:xfrm>
            <a:off x="5681847" y="0"/>
            <a:ext cx="5449222" cy="7055496"/>
            <a:chOff x="869496" y="-264378"/>
            <a:chExt cx="5607572" cy="72605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92FC1D-166F-4563-A47B-0B484642BFF8}"/>
                </a:ext>
              </a:extLst>
            </p:cNvPr>
            <p:cNvGrpSpPr/>
            <p:nvPr/>
          </p:nvGrpSpPr>
          <p:grpSpPr>
            <a:xfrm>
              <a:off x="932452" y="-164784"/>
              <a:ext cx="5544616" cy="6658147"/>
              <a:chOff x="1928995" y="57273"/>
              <a:chExt cx="5544616" cy="665814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308065-60E4-457F-827F-6A558F5A6B59}"/>
                  </a:ext>
                </a:extLst>
              </p:cNvPr>
              <p:cNvSpPr/>
              <p:nvPr/>
            </p:nvSpPr>
            <p:spPr>
              <a:xfrm>
                <a:off x="1928995" y="162692"/>
                <a:ext cx="5544616" cy="6552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endParaRPr lang="en-SG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934AE82-155E-4558-93C3-CEBD4C77BB6C}"/>
                  </a:ext>
                </a:extLst>
              </p:cNvPr>
              <p:cNvGrpSpPr/>
              <p:nvPr/>
            </p:nvGrpSpPr>
            <p:grpSpPr>
              <a:xfrm>
                <a:off x="3749382" y="3097466"/>
                <a:ext cx="2687819" cy="1249135"/>
                <a:chOff x="2888641" y="3097466"/>
                <a:chExt cx="3400754" cy="1267637"/>
              </a:xfrm>
            </p:grpSpPr>
            <p:cxnSp>
              <p:nvCxnSpPr>
                <p:cNvPr id="208" name="Elbow Connector 353">
                  <a:extLst>
                    <a:ext uri="{FF2B5EF4-FFF2-40B4-BE49-F238E27FC236}">
                      <a16:creationId xmlns:a16="http://schemas.microsoft.com/office/drawing/2014/main" id="{44C35D49-5D7C-452B-968C-FA449E8F503E}"/>
                    </a:ext>
                  </a:extLst>
                </p:cNvPr>
                <p:cNvCxnSpPr/>
                <p:nvPr/>
              </p:nvCxnSpPr>
              <p:spPr>
                <a:xfrm rot="10800000" flipV="1">
                  <a:off x="2888641" y="3740408"/>
                  <a:ext cx="3400754" cy="624695"/>
                </a:xfrm>
                <a:prstGeom prst="bentConnector3">
                  <a:avLst>
                    <a:gd name="adj1" fmla="val 100240"/>
                  </a:avLst>
                </a:prstGeom>
                <a:ln>
                  <a:solidFill>
                    <a:srgbClr val="92D05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FE8D5E32-8575-40E6-B288-5482556E3AF2}"/>
                    </a:ext>
                  </a:extLst>
                </p:cNvPr>
                <p:cNvCxnSpPr/>
                <p:nvPr/>
              </p:nvCxnSpPr>
              <p:spPr>
                <a:xfrm>
                  <a:off x="6289018" y="3097466"/>
                  <a:ext cx="0" cy="642942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ACE2D21-7618-43D5-9272-52A095BE6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9812" y="715136"/>
                <a:ext cx="943" cy="2385328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513">
                <a:extLst>
                  <a:ext uri="{FF2B5EF4-FFF2-40B4-BE49-F238E27FC236}">
                    <a16:creationId xmlns:a16="http://schemas.microsoft.com/office/drawing/2014/main" id="{B9DAC6DE-7BF0-4A7E-B097-228AA385CA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56674" y="3539816"/>
                <a:ext cx="1257645" cy="36256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92D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C5A064F-1E77-4AC1-B227-EE3224895DB0}"/>
                  </a:ext>
                </a:extLst>
              </p:cNvPr>
              <p:cNvGrpSpPr/>
              <p:nvPr/>
            </p:nvGrpSpPr>
            <p:grpSpPr>
              <a:xfrm>
                <a:off x="2307344" y="2995250"/>
                <a:ext cx="3412674" cy="1360924"/>
                <a:chOff x="2233048" y="3093963"/>
                <a:chExt cx="3475160" cy="1263622"/>
              </a:xfrm>
            </p:grpSpPr>
            <p:cxnSp>
              <p:nvCxnSpPr>
                <p:cNvPr id="206" name="Elbow Connector 350">
                  <a:extLst>
                    <a:ext uri="{FF2B5EF4-FFF2-40B4-BE49-F238E27FC236}">
                      <a16:creationId xmlns:a16="http://schemas.microsoft.com/office/drawing/2014/main" id="{7418D343-C1F4-46DC-90DD-EB602BB8CA0D}"/>
                    </a:ext>
                  </a:extLst>
                </p:cNvPr>
                <p:cNvCxnSpPr/>
                <p:nvPr/>
              </p:nvCxnSpPr>
              <p:spPr>
                <a:xfrm>
                  <a:off x="2235395" y="3661581"/>
                  <a:ext cx="3472813" cy="696004"/>
                </a:xfrm>
                <a:prstGeom prst="bentConnector3">
                  <a:avLst>
                    <a:gd name="adj1" fmla="val 100444"/>
                  </a:avLst>
                </a:prstGeom>
                <a:ln>
                  <a:solidFill>
                    <a:srgbClr val="92D05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73FA2C36-92B5-4577-BF1C-1B61256F1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3048" y="3093963"/>
                  <a:ext cx="0" cy="567618"/>
                </a:xfrm>
                <a:prstGeom prst="line">
                  <a:avLst/>
                </a:prstGeom>
                <a:ln>
                  <a:solidFill>
                    <a:srgbClr val="92D050"/>
                  </a:solidFill>
                  <a:prstDash val="lgDash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512">
                <a:extLst>
                  <a:ext uri="{FF2B5EF4-FFF2-40B4-BE49-F238E27FC236}">
                    <a16:creationId xmlns:a16="http://schemas.microsoft.com/office/drawing/2014/main" id="{E84FE156-78E5-4037-A53F-0F94D1E625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96967" y="3717501"/>
                <a:ext cx="1264837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92D05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22CDD40-AA51-4708-95FD-923C6B1D22A1}"/>
                  </a:ext>
                </a:extLst>
              </p:cNvPr>
              <p:cNvCxnSpPr/>
              <p:nvPr/>
            </p:nvCxnSpPr>
            <p:spPr>
              <a:xfrm>
                <a:off x="5439576" y="715136"/>
                <a:ext cx="1" cy="1565326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5128D79-715D-414D-9E7B-4E6610A40660}"/>
                  </a:ext>
                </a:extLst>
              </p:cNvPr>
              <p:cNvCxnSpPr/>
              <p:nvPr/>
            </p:nvCxnSpPr>
            <p:spPr>
              <a:xfrm>
                <a:off x="3845740" y="723290"/>
                <a:ext cx="1" cy="1560763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15F425-1DF1-4D51-8713-6D51E55EFB70}"/>
                  </a:ext>
                </a:extLst>
              </p:cNvPr>
              <p:cNvSpPr/>
              <p:nvPr/>
            </p:nvSpPr>
            <p:spPr>
              <a:xfrm>
                <a:off x="2267744" y="1232858"/>
                <a:ext cx="4104456" cy="47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F755CF3-304A-413B-84EB-CFCE7509C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445" y="188640"/>
                <a:ext cx="0" cy="504016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A2F7B9B-246D-450F-B40D-E12D161CB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283" y="197415"/>
                <a:ext cx="0" cy="503395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903932-9B11-4E9F-A0C5-15C0434A0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7344" y="723290"/>
                <a:ext cx="4611" cy="228259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F071A7E-5295-4C01-977A-CF603269A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9385" y="715136"/>
                <a:ext cx="5447" cy="2369948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C6DA668-3AEC-494B-84C6-1142E1E5A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776" y="723290"/>
                <a:ext cx="1" cy="2377174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C487F2E-44F9-49F9-94CA-5C27626524B5}"/>
                  </a:ext>
                </a:extLst>
              </p:cNvPr>
              <p:cNvCxnSpPr/>
              <p:nvPr/>
            </p:nvCxnSpPr>
            <p:spPr>
              <a:xfrm flipH="1">
                <a:off x="3350767" y="2297764"/>
                <a:ext cx="1" cy="1090069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4E1DAB-E69A-40FD-9919-ECFBEA0CE583}"/>
                  </a:ext>
                </a:extLst>
              </p:cNvPr>
              <p:cNvCxnSpPr/>
              <p:nvPr/>
            </p:nvCxnSpPr>
            <p:spPr>
              <a:xfrm>
                <a:off x="3780944" y="2297764"/>
                <a:ext cx="0" cy="1036707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7E44DE-6BDF-4F08-988C-ED2A5A5E5A87}"/>
                  </a:ext>
                </a:extLst>
              </p:cNvPr>
              <p:cNvCxnSpPr/>
              <p:nvPr/>
            </p:nvCxnSpPr>
            <p:spPr>
              <a:xfrm>
                <a:off x="4193392" y="2294855"/>
                <a:ext cx="0" cy="1092978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AE28BC-1186-406B-B2DA-8020463CF071}"/>
                  </a:ext>
                </a:extLst>
              </p:cNvPr>
              <p:cNvCxnSpPr/>
              <p:nvPr/>
            </p:nvCxnSpPr>
            <p:spPr>
              <a:xfrm>
                <a:off x="5130296" y="2276872"/>
                <a:ext cx="0" cy="110378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5723A92-DEE2-49BD-BB01-F8200A9DF01D}"/>
                  </a:ext>
                </a:extLst>
              </p:cNvPr>
              <p:cNvCxnSpPr/>
              <p:nvPr/>
            </p:nvCxnSpPr>
            <p:spPr>
              <a:xfrm>
                <a:off x="5508102" y="2297764"/>
                <a:ext cx="0" cy="1090069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69F007-5CF7-49B5-AAB2-BA76C9D756F8}"/>
                  </a:ext>
                </a:extLst>
              </p:cNvPr>
              <p:cNvCxnSpPr/>
              <p:nvPr/>
            </p:nvCxnSpPr>
            <p:spPr>
              <a:xfrm>
                <a:off x="5939647" y="2297764"/>
                <a:ext cx="0" cy="1090069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8AC06FE-0582-4020-9035-12C1C1AC37D2}"/>
                  </a:ext>
                </a:extLst>
              </p:cNvPr>
              <p:cNvGrpSpPr/>
              <p:nvPr/>
            </p:nvGrpSpPr>
            <p:grpSpPr>
              <a:xfrm>
                <a:off x="3703751" y="1229623"/>
                <a:ext cx="292185" cy="490474"/>
                <a:chOff x="2592878" y="2373283"/>
                <a:chExt cx="292185" cy="490474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0970F13-3876-4158-B9B9-B6F8ABF6E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592878" y="2373283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192F6362-6912-4CE4-BD6E-9A721F2EF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604263" y="2582957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40183B7-A0A6-4527-AD8D-E0F3545E83A9}"/>
                  </a:ext>
                </a:extLst>
              </p:cNvPr>
              <p:cNvGrpSpPr/>
              <p:nvPr/>
            </p:nvGrpSpPr>
            <p:grpSpPr>
              <a:xfrm>
                <a:off x="5292080" y="1223117"/>
                <a:ext cx="292185" cy="490474"/>
                <a:chOff x="2592878" y="2373283"/>
                <a:chExt cx="292185" cy="490474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A33A494B-BC7B-47A6-B3D8-9F767CEC9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592878" y="2373283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E047589-5FB7-45A9-9418-5648FAD57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604263" y="2582957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E730D5-3717-4589-9DA3-697641B5A703}"/>
                  </a:ext>
                </a:extLst>
              </p:cNvPr>
              <p:cNvCxnSpPr/>
              <p:nvPr/>
            </p:nvCxnSpPr>
            <p:spPr>
              <a:xfrm>
                <a:off x="4303020" y="2297764"/>
                <a:ext cx="0" cy="2160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49">
                <a:extLst>
                  <a:ext uri="{FF2B5EF4-FFF2-40B4-BE49-F238E27FC236}">
                    <a16:creationId xmlns:a16="http://schemas.microsoft.com/office/drawing/2014/main" id="{C33D8ADB-9D64-48A1-8E8D-D4F27C41A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1139" y="2289559"/>
                <a:ext cx="701028" cy="224316"/>
              </a:xfrm>
              <a:prstGeom prst="bentConnector3">
                <a:avLst>
                  <a:gd name="adj1" fmla="val 100088"/>
                </a:avLst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FE349BF-EBE4-4B8E-B755-2A5BF5BC42C1}"/>
                  </a:ext>
                </a:extLst>
              </p:cNvPr>
              <p:cNvCxnSpPr/>
              <p:nvPr/>
            </p:nvCxnSpPr>
            <p:spPr>
              <a:xfrm>
                <a:off x="4155528" y="727874"/>
                <a:ext cx="0" cy="328599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55">
                <a:extLst>
                  <a:ext uri="{FF2B5EF4-FFF2-40B4-BE49-F238E27FC236}">
                    <a16:creationId xmlns:a16="http://schemas.microsoft.com/office/drawing/2014/main" id="{A22792F8-3404-4C5D-8EC8-B8850560FA78}"/>
                  </a:ext>
                </a:extLst>
              </p:cNvPr>
              <p:cNvCxnSpPr/>
              <p:nvPr/>
            </p:nvCxnSpPr>
            <p:spPr>
              <a:xfrm flipV="1">
                <a:off x="4155528" y="723291"/>
                <a:ext cx="902650" cy="335928"/>
              </a:xfrm>
              <a:prstGeom prst="bentConnector3">
                <a:avLst>
                  <a:gd name="adj1" fmla="val 100246"/>
                </a:avLst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D83F772-B36A-452E-B264-AD5614AE1283}"/>
                  </a:ext>
                </a:extLst>
              </p:cNvPr>
              <p:cNvSpPr/>
              <p:nvPr/>
            </p:nvSpPr>
            <p:spPr>
              <a:xfrm>
                <a:off x="2275581" y="844174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F27AB1-5CE3-4CB5-BF46-B084779A7F89}"/>
                  </a:ext>
                </a:extLst>
              </p:cNvPr>
              <p:cNvSpPr/>
              <p:nvPr/>
            </p:nvSpPr>
            <p:spPr>
              <a:xfrm>
                <a:off x="2793910" y="84381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EFA593-CAD6-4989-A40E-E6A03BB5AD19}"/>
                  </a:ext>
                </a:extLst>
              </p:cNvPr>
              <p:cNvSpPr/>
              <p:nvPr/>
            </p:nvSpPr>
            <p:spPr>
              <a:xfrm>
                <a:off x="3805143" y="844797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CA3D10-5996-497C-AF9C-55D65A89296A}"/>
                  </a:ext>
                </a:extLst>
              </p:cNvPr>
              <p:cNvSpPr/>
              <p:nvPr/>
            </p:nvSpPr>
            <p:spPr>
              <a:xfrm>
                <a:off x="3700135" y="54868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F7B618D-BF42-47A5-A8AF-DC905216BA08}"/>
                  </a:ext>
                </a:extLst>
              </p:cNvPr>
              <p:cNvSpPr/>
              <p:nvPr/>
            </p:nvSpPr>
            <p:spPr>
              <a:xfrm>
                <a:off x="4564808" y="1026934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D7658C-824C-4F30-8C8E-EF54FDF48545}"/>
                  </a:ext>
                </a:extLst>
              </p:cNvPr>
              <p:cNvSpPr/>
              <p:nvPr/>
            </p:nvSpPr>
            <p:spPr>
              <a:xfrm>
                <a:off x="5111782" y="54868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7CA288B-838E-485B-9C75-F930BF1F6404}"/>
                  </a:ext>
                </a:extLst>
              </p:cNvPr>
              <p:cNvSpPr/>
              <p:nvPr/>
            </p:nvSpPr>
            <p:spPr>
              <a:xfrm>
                <a:off x="5397631" y="85282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DE496E-53D4-4D7A-91E6-9D67573E281B}"/>
                  </a:ext>
                </a:extLst>
              </p:cNvPr>
              <p:cNvSpPr/>
              <p:nvPr/>
            </p:nvSpPr>
            <p:spPr>
              <a:xfrm>
                <a:off x="6397600" y="85282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33F1E33-B97A-4553-9F6D-0A9487DDBAB3}"/>
                  </a:ext>
                </a:extLst>
              </p:cNvPr>
              <p:cNvSpPr/>
              <p:nvPr/>
            </p:nvSpPr>
            <p:spPr>
              <a:xfrm>
                <a:off x="6927721" y="85282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4DC3154-A455-456D-9C4B-63A15AEEA946}"/>
                  </a:ext>
                </a:extLst>
              </p:cNvPr>
              <p:cNvSpPr/>
              <p:nvPr/>
            </p:nvSpPr>
            <p:spPr>
              <a:xfrm>
                <a:off x="3805037" y="1995762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4A15962-6177-4918-8B5B-6AF2FB976469}"/>
                  </a:ext>
                </a:extLst>
              </p:cNvPr>
              <p:cNvSpPr/>
              <p:nvPr/>
            </p:nvSpPr>
            <p:spPr>
              <a:xfrm>
                <a:off x="3311575" y="2496427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937F83A-46C8-4ADF-8DE8-98FF0C362AFB}"/>
                  </a:ext>
                </a:extLst>
              </p:cNvPr>
              <p:cNvSpPr/>
              <p:nvPr/>
            </p:nvSpPr>
            <p:spPr>
              <a:xfrm>
                <a:off x="3745081" y="250118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FBD31D-89D8-4C32-AC2C-C64F642B72B6}"/>
                  </a:ext>
                </a:extLst>
              </p:cNvPr>
              <p:cNvSpPr/>
              <p:nvPr/>
            </p:nvSpPr>
            <p:spPr>
              <a:xfrm>
                <a:off x="4152650" y="250118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D92DED4-BD7C-4076-8009-F9299CC2E1CC}"/>
                  </a:ext>
                </a:extLst>
              </p:cNvPr>
              <p:cNvSpPr/>
              <p:nvPr/>
            </p:nvSpPr>
            <p:spPr>
              <a:xfrm>
                <a:off x="4614871" y="2474166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CA33BE8-8DED-4A61-98C6-385A0CD4CCC0}"/>
                  </a:ext>
                </a:extLst>
              </p:cNvPr>
              <p:cNvSpPr/>
              <p:nvPr/>
            </p:nvSpPr>
            <p:spPr>
              <a:xfrm>
                <a:off x="5089566" y="249390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46887F-0DAD-46B9-A4A4-5FB7E1C5553D}"/>
                  </a:ext>
                </a:extLst>
              </p:cNvPr>
              <p:cNvSpPr/>
              <p:nvPr/>
            </p:nvSpPr>
            <p:spPr>
              <a:xfrm>
                <a:off x="5397514" y="198884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16E07A7-6A87-4D98-98D7-661A03A86794}"/>
                  </a:ext>
                </a:extLst>
              </p:cNvPr>
              <p:cNvSpPr/>
              <p:nvPr/>
            </p:nvSpPr>
            <p:spPr>
              <a:xfrm>
                <a:off x="5470302" y="2492896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DD0888-048B-47D8-811C-49648730121A}"/>
                  </a:ext>
                </a:extLst>
              </p:cNvPr>
              <p:cNvSpPr/>
              <p:nvPr/>
            </p:nvSpPr>
            <p:spPr>
              <a:xfrm>
                <a:off x="5901847" y="249390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99328F-B2A5-4843-8C77-266DFC0300F2}"/>
                  </a:ext>
                </a:extLst>
              </p:cNvPr>
              <p:cNvSpPr txBox="1"/>
              <p:nvPr/>
            </p:nvSpPr>
            <p:spPr>
              <a:xfrm>
                <a:off x="3143348" y="57273"/>
                <a:ext cx="5109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GRID</a:t>
                </a:r>
                <a:endParaRPr lang="en-SG" sz="11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EB4167-DF59-493B-84F4-E5E38E14A410}"/>
                  </a:ext>
                </a:extLst>
              </p:cNvPr>
              <p:cNvSpPr txBox="1"/>
              <p:nvPr/>
            </p:nvSpPr>
            <p:spPr>
              <a:xfrm>
                <a:off x="5304578" y="65629"/>
                <a:ext cx="515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GRID</a:t>
                </a:r>
                <a:endParaRPr lang="en-SG" sz="1100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23C66A0-B96A-4C23-BBEC-74A2FD319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982" y="715136"/>
                <a:ext cx="22594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5B82CC-3DF9-47C6-9A72-0294524213DE}"/>
                  </a:ext>
                </a:extLst>
              </p:cNvPr>
              <p:cNvCxnSpPr/>
              <p:nvPr/>
            </p:nvCxnSpPr>
            <p:spPr>
              <a:xfrm>
                <a:off x="4788024" y="715136"/>
                <a:ext cx="2397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D754E5E-D550-445E-BE23-AA9597608208}"/>
                  </a:ext>
                </a:extLst>
              </p:cNvPr>
              <p:cNvCxnSpPr/>
              <p:nvPr/>
            </p:nvCxnSpPr>
            <p:spPr>
              <a:xfrm>
                <a:off x="3275976" y="2294855"/>
                <a:ext cx="10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DDD27F6-3710-46B4-87A7-93D333703D15}"/>
                  </a:ext>
                </a:extLst>
              </p:cNvPr>
              <p:cNvCxnSpPr/>
              <p:nvPr/>
            </p:nvCxnSpPr>
            <p:spPr>
              <a:xfrm>
                <a:off x="4968089" y="2276872"/>
                <a:ext cx="1080000" cy="71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3FBFFA4-D6EB-4904-8CE6-FFDA3A777CD5}"/>
                  </a:ext>
                </a:extLst>
              </p:cNvPr>
              <p:cNvCxnSpPr/>
              <p:nvPr/>
            </p:nvCxnSpPr>
            <p:spPr>
              <a:xfrm>
                <a:off x="2218803" y="5779952"/>
                <a:ext cx="0" cy="663191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F6BBD88-4CF3-4757-B79C-DD58F72BC0F5}"/>
                  </a:ext>
                </a:extLst>
              </p:cNvPr>
              <p:cNvCxnSpPr/>
              <p:nvPr/>
            </p:nvCxnSpPr>
            <p:spPr>
              <a:xfrm>
                <a:off x="2504251" y="5773581"/>
                <a:ext cx="0" cy="663827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0C7813B-2C18-428F-85A7-D9068FD3850C}"/>
                  </a:ext>
                </a:extLst>
              </p:cNvPr>
              <p:cNvCxnSpPr/>
              <p:nvPr/>
            </p:nvCxnSpPr>
            <p:spPr>
              <a:xfrm>
                <a:off x="2809536" y="5774389"/>
                <a:ext cx="0" cy="663191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68A3C9F-6F20-4D07-8A20-CC14E6E8FE01}"/>
                  </a:ext>
                </a:extLst>
              </p:cNvPr>
              <p:cNvCxnSpPr/>
              <p:nvPr/>
            </p:nvCxnSpPr>
            <p:spPr>
              <a:xfrm>
                <a:off x="3094716" y="5766640"/>
                <a:ext cx="0" cy="663191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5E38172-674E-49F9-BE4A-6DAAC492EE17}"/>
                  </a:ext>
                </a:extLst>
              </p:cNvPr>
              <p:cNvCxnSpPr/>
              <p:nvPr/>
            </p:nvCxnSpPr>
            <p:spPr>
              <a:xfrm>
                <a:off x="3512672" y="5785616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7A8A8B8-3FE0-46D2-8C4B-CABB19B3DB8C}"/>
                  </a:ext>
                </a:extLst>
              </p:cNvPr>
              <p:cNvCxnSpPr/>
              <p:nvPr/>
            </p:nvCxnSpPr>
            <p:spPr>
              <a:xfrm>
                <a:off x="3812337" y="5791323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F1A96B9-5FD3-4CE6-9774-8815A7686AFD}"/>
                  </a:ext>
                </a:extLst>
              </p:cNvPr>
              <p:cNvCxnSpPr/>
              <p:nvPr/>
            </p:nvCxnSpPr>
            <p:spPr>
              <a:xfrm>
                <a:off x="4118617" y="5785616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33CE42-4F0B-419D-AD03-F55995E9D30C}"/>
                  </a:ext>
                </a:extLst>
              </p:cNvPr>
              <p:cNvCxnSpPr/>
              <p:nvPr/>
            </p:nvCxnSpPr>
            <p:spPr>
              <a:xfrm>
                <a:off x="4422013" y="5785616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62BC9B8-DB15-464E-8D12-2684BCB03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760" y="4341888"/>
                <a:ext cx="10775" cy="1432501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7C3970F-077A-46D7-B440-A88A5F9409EC}"/>
                  </a:ext>
                </a:extLst>
              </p:cNvPr>
              <p:cNvCxnSpPr/>
              <p:nvPr/>
            </p:nvCxnSpPr>
            <p:spPr>
              <a:xfrm>
                <a:off x="3860321" y="4334229"/>
                <a:ext cx="0" cy="144016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4E817CF-B8E6-48A7-9817-C1053748847D}"/>
                  </a:ext>
                </a:extLst>
              </p:cNvPr>
              <p:cNvCxnSpPr/>
              <p:nvPr/>
            </p:nvCxnSpPr>
            <p:spPr>
              <a:xfrm>
                <a:off x="5485916" y="5796334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1DF55DD-2019-4206-A9B3-923EB582C678}"/>
                  </a:ext>
                </a:extLst>
              </p:cNvPr>
              <p:cNvCxnSpPr/>
              <p:nvPr/>
            </p:nvCxnSpPr>
            <p:spPr>
              <a:xfrm>
                <a:off x="5845494" y="5796334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3241FE6-AA82-4E3D-A604-35E7E1DB74A9}"/>
                  </a:ext>
                </a:extLst>
              </p:cNvPr>
              <p:cNvCxnSpPr/>
              <p:nvPr/>
            </p:nvCxnSpPr>
            <p:spPr>
              <a:xfrm>
                <a:off x="6680167" y="5796334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8A1A50E-5295-4B65-9FC0-28A354E4AF58}"/>
                  </a:ext>
                </a:extLst>
              </p:cNvPr>
              <p:cNvCxnSpPr/>
              <p:nvPr/>
            </p:nvCxnSpPr>
            <p:spPr>
              <a:xfrm>
                <a:off x="7048760" y="5796334"/>
                <a:ext cx="0" cy="662400"/>
              </a:xfrm>
              <a:prstGeom prst="straightConnector1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E3C624-D623-4D21-8492-53C66F06F887}"/>
                  </a:ext>
                </a:extLst>
              </p:cNvPr>
              <p:cNvCxnSpPr/>
              <p:nvPr/>
            </p:nvCxnSpPr>
            <p:spPr>
              <a:xfrm>
                <a:off x="5674027" y="4356174"/>
                <a:ext cx="0" cy="144016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11370FA-42E3-4C1B-9192-E0B72705F6DC}"/>
                  </a:ext>
                </a:extLst>
              </p:cNvPr>
              <p:cNvCxnSpPr/>
              <p:nvPr/>
            </p:nvCxnSpPr>
            <p:spPr>
              <a:xfrm>
                <a:off x="6832736" y="4356174"/>
                <a:ext cx="0" cy="144016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338">
                <a:extLst>
                  <a:ext uri="{FF2B5EF4-FFF2-40B4-BE49-F238E27FC236}">
                    <a16:creationId xmlns:a16="http://schemas.microsoft.com/office/drawing/2014/main" id="{FD5695DF-535B-462B-9AB4-AD9E353F9767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 rot="5400000" flipH="1" flipV="1">
                <a:off x="2960872" y="5503870"/>
                <a:ext cx="281363" cy="243516"/>
              </a:xfrm>
              <a:prstGeom prst="bentConnector2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339">
                <a:extLst>
                  <a:ext uri="{FF2B5EF4-FFF2-40B4-BE49-F238E27FC236}">
                    <a16:creationId xmlns:a16="http://schemas.microsoft.com/office/drawing/2014/main" id="{CE5D29C4-9BDB-4E37-81ED-D05243309354}"/>
                  </a:ext>
                </a:extLst>
              </p:cNvPr>
              <p:cNvCxnSpPr>
                <a:cxnSpLocks/>
                <a:stCxn id="107" idx="3"/>
              </p:cNvCxnSpPr>
              <p:nvPr/>
            </p:nvCxnSpPr>
            <p:spPr>
              <a:xfrm>
                <a:off x="3302511" y="5484946"/>
                <a:ext cx="251853" cy="281505"/>
              </a:xfrm>
              <a:prstGeom prst="bentConnector2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342">
                <a:extLst>
                  <a:ext uri="{FF2B5EF4-FFF2-40B4-BE49-F238E27FC236}">
                    <a16:creationId xmlns:a16="http://schemas.microsoft.com/office/drawing/2014/main" id="{889B27DC-A32D-4307-9545-76898601D72D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5400000" flipH="1" flipV="1">
                <a:off x="2983961" y="4074203"/>
                <a:ext cx="313128" cy="203611"/>
              </a:xfrm>
              <a:prstGeom prst="bentConnector2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343">
                <a:extLst>
                  <a:ext uri="{FF2B5EF4-FFF2-40B4-BE49-F238E27FC236}">
                    <a16:creationId xmlns:a16="http://schemas.microsoft.com/office/drawing/2014/main" id="{F7D85731-779E-4A5A-9F8F-7799B6C018EB}"/>
                  </a:ext>
                </a:extLst>
              </p:cNvPr>
              <p:cNvCxnSpPr/>
              <p:nvPr/>
            </p:nvCxnSpPr>
            <p:spPr>
              <a:xfrm rot="16200000" flipH="1">
                <a:off x="3259012" y="4076134"/>
                <a:ext cx="326911" cy="210712"/>
              </a:xfrm>
              <a:prstGeom prst="bentConnector3">
                <a:avLst>
                  <a:gd name="adj1" fmla="val -65"/>
                </a:avLst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410C50-1108-4E65-961D-93F0CD93B0D5}"/>
                  </a:ext>
                </a:extLst>
              </p:cNvPr>
              <p:cNvSpPr txBox="1"/>
              <p:nvPr/>
            </p:nvSpPr>
            <p:spPr>
              <a:xfrm>
                <a:off x="2044425" y="4102505"/>
                <a:ext cx="62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110kV</a:t>
                </a:r>
                <a:endParaRPr lang="en-SG" sz="12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B940C0-043D-4C0C-B9E2-0A4EEB70D380}"/>
                  </a:ext>
                </a:extLst>
              </p:cNvPr>
              <p:cNvSpPr txBox="1"/>
              <p:nvPr/>
            </p:nvSpPr>
            <p:spPr>
              <a:xfrm>
                <a:off x="3944003" y="4102506"/>
                <a:ext cx="5866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110kV</a:t>
                </a:r>
                <a:endParaRPr lang="en-SG" sz="12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8E27754-81DD-4011-857F-3702AA6E35C3}"/>
                  </a:ext>
                </a:extLst>
              </p:cNvPr>
              <p:cNvSpPr txBox="1"/>
              <p:nvPr/>
            </p:nvSpPr>
            <p:spPr>
              <a:xfrm>
                <a:off x="5031651" y="4122903"/>
                <a:ext cx="62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110kV</a:t>
                </a:r>
                <a:endParaRPr lang="en-SG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14D4AF0-F2CA-4793-BB38-ECBB5042594D}"/>
                  </a:ext>
                </a:extLst>
              </p:cNvPr>
              <p:cNvSpPr txBox="1"/>
              <p:nvPr/>
            </p:nvSpPr>
            <p:spPr>
              <a:xfrm>
                <a:off x="6680881" y="4122821"/>
                <a:ext cx="5959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110kV</a:t>
                </a:r>
                <a:endParaRPr lang="en-SG" sz="12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933D1D9-4F06-4032-8F51-0BB46599A608}"/>
                  </a:ext>
                </a:extLst>
              </p:cNvPr>
              <p:cNvSpPr txBox="1"/>
              <p:nvPr/>
            </p:nvSpPr>
            <p:spPr>
              <a:xfrm>
                <a:off x="2102527" y="5531240"/>
                <a:ext cx="507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10kV</a:t>
                </a:r>
                <a:endParaRPr lang="en-SG" sz="12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312D880-ED6C-48D1-9950-F908CFF38C2B}"/>
                  </a:ext>
                </a:extLst>
              </p:cNvPr>
              <p:cNvSpPr txBox="1"/>
              <p:nvPr/>
            </p:nvSpPr>
            <p:spPr>
              <a:xfrm>
                <a:off x="4003180" y="5538128"/>
                <a:ext cx="507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10kV</a:t>
                </a:r>
                <a:endParaRPr lang="en-SG" sz="12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AF749-1261-461A-A4D0-343FA874765E}"/>
                  </a:ext>
                </a:extLst>
              </p:cNvPr>
              <p:cNvSpPr txBox="1"/>
              <p:nvPr/>
            </p:nvSpPr>
            <p:spPr>
              <a:xfrm>
                <a:off x="5072871" y="5568573"/>
                <a:ext cx="507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10kV</a:t>
                </a:r>
                <a:endParaRPr lang="en-SG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D31DF6F-CDAC-451E-9C81-6FF999D75ABC}"/>
                  </a:ext>
                </a:extLst>
              </p:cNvPr>
              <p:cNvSpPr txBox="1"/>
              <p:nvPr/>
            </p:nvSpPr>
            <p:spPr>
              <a:xfrm>
                <a:off x="6801063" y="5575384"/>
                <a:ext cx="507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10kV</a:t>
                </a:r>
                <a:endParaRPr lang="en-SG" sz="12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D5008B7-565F-4E33-9129-4F977FF79439}"/>
                  </a:ext>
                </a:extLst>
              </p:cNvPr>
              <p:cNvSpPr/>
              <p:nvPr/>
            </p:nvSpPr>
            <p:spPr>
              <a:xfrm>
                <a:off x="2791664" y="405889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58CA78D-5C61-4447-A814-9EE4EC32E1B6}"/>
                  </a:ext>
                </a:extLst>
              </p:cNvPr>
              <p:cNvSpPr/>
              <p:nvPr/>
            </p:nvSpPr>
            <p:spPr>
              <a:xfrm>
                <a:off x="3705464" y="405889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03DCB9-1ADC-4C5D-B921-3BC8C543107A}"/>
                  </a:ext>
                </a:extLst>
              </p:cNvPr>
              <p:cNvSpPr/>
              <p:nvPr/>
            </p:nvSpPr>
            <p:spPr>
              <a:xfrm>
                <a:off x="6568154" y="4099017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009CEA1-CFD6-41F8-920C-3E495DC80112}"/>
                  </a:ext>
                </a:extLst>
              </p:cNvPr>
              <p:cNvSpPr/>
              <p:nvPr/>
            </p:nvSpPr>
            <p:spPr>
              <a:xfrm>
                <a:off x="2502822" y="4469756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DAD27DD-BAC2-4312-AD34-91355263B321}"/>
                  </a:ext>
                </a:extLst>
              </p:cNvPr>
              <p:cNvSpPr/>
              <p:nvPr/>
            </p:nvSpPr>
            <p:spPr>
              <a:xfrm>
                <a:off x="2512236" y="5479165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42FC54-CDC0-44FD-8C69-49DAD2FDE19A}"/>
                  </a:ext>
                </a:extLst>
              </p:cNvPr>
              <p:cNvSpPr/>
              <p:nvPr/>
            </p:nvSpPr>
            <p:spPr>
              <a:xfrm>
                <a:off x="3819130" y="4474552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81ED503-2D29-4D8F-9B4D-163881206FD1}"/>
                  </a:ext>
                </a:extLst>
              </p:cNvPr>
              <p:cNvSpPr/>
              <p:nvPr/>
            </p:nvSpPr>
            <p:spPr>
              <a:xfrm>
                <a:off x="3819130" y="5481978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9C31CB6-6258-48C6-98E0-864DEDA438D6}"/>
                  </a:ext>
                </a:extLst>
              </p:cNvPr>
              <p:cNvSpPr/>
              <p:nvPr/>
            </p:nvSpPr>
            <p:spPr>
              <a:xfrm>
                <a:off x="2180656" y="5920422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588D48B-BCC4-4243-90D2-AFA1DCFA47B6}"/>
                  </a:ext>
                </a:extLst>
              </p:cNvPr>
              <p:cNvSpPr/>
              <p:nvPr/>
            </p:nvSpPr>
            <p:spPr>
              <a:xfrm>
                <a:off x="2463222" y="5914001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C5133C-1A3B-4826-A25E-726BCED4CFC3}"/>
                  </a:ext>
                </a:extLst>
              </p:cNvPr>
              <p:cNvSpPr/>
              <p:nvPr/>
            </p:nvSpPr>
            <p:spPr>
              <a:xfrm>
                <a:off x="2771736" y="591480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6CD1A3E-F316-4E8A-A4BB-67C2EDBE38FC}"/>
                  </a:ext>
                </a:extLst>
              </p:cNvPr>
              <p:cNvSpPr/>
              <p:nvPr/>
            </p:nvSpPr>
            <p:spPr>
              <a:xfrm>
                <a:off x="3055146" y="590706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AC8734A-5075-4727-9F68-58B2CDB9CAFE}"/>
                  </a:ext>
                </a:extLst>
              </p:cNvPr>
              <p:cNvSpPr/>
              <p:nvPr/>
            </p:nvSpPr>
            <p:spPr>
              <a:xfrm>
                <a:off x="3473998" y="5924063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7EA3E34-018A-4F1E-86A5-0703C1E59A7F}"/>
                  </a:ext>
                </a:extLst>
              </p:cNvPr>
              <p:cNvSpPr/>
              <p:nvPr/>
            </p:nvSpPr>
            <p:spPr>
              <a:xfrm>
                <a:off x="3775308" y="592972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9AEA41B-576A-47AB-BBE2-0132A22198B4}"/>
                  </a:ext>
                </a:extLst>
              </p:cNvPr>
              <p:cNvSpPr/>
              <p:nvPr/>
            </p:nvSpPr>
            <p:spPr>
              <a:xfrm>
                <a:off x="4080290" y="5924013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B2A6DD5-A39A-4002-BE4A-3FF462B03BD7}"/>
                  </a:ext>
                </a:extLst>
              </p:cNvPr>
              <p:cNvSpPr/>
              <p:nvPr/>
            </p:nvSpPr>
            <p:spPr>
              <a:xfrm>
                <a:off x="4381916" y="5924013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B18456-B405-4BC2-B01C-3D7C9D1656CF}"/>
                  </a:ext>
                </a:extLst>
              </p:cNvPr>
              <p:cNvSpPr/>
              <p:nvPr/>
            </p:nvSpPr>
            <p:spPr>
              <a:xfrm>
                <a:off x="5444391" y="5933208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677AFE8-5C7F-4BDD-922A-62A5C3008A7B}"/>
                  </a:ext>
                </a:extLst>
              </p:cNvPr>
              <p:cNvSpPr/>
              <p:nvPr/>
            </p:nvSpPr>
            <p:spPr>
              <a:xfrm>
                <a:off x="5805189" y="5933158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5CF329-901A-4C06-9602-EEBF03233D22}"/>
                  </a:ext>
                </a:extLst>
              </p:cNvPr>
              <p:cNvSpPr/>
              <p:nvPr/>
            </p:nvSpPr>
            <p:spPr>
              <a:xfrm>
                <a:off x="5628637" y="4500076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C84B764-3E0E-44E3-BC88-4C4488A6A227}"/>
                  </a:ext>
                </a:extLst>
              </p:cNvPr>
              <p:cNvSpPr/>
              <p:nvPr/>
            </p:nvSpPr>
            <p:spPr>
              <a:xfrm>
                <a:off x="5640815" y="5507616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BC8B6F7-5E39-49FC-BF2F-9BEE6213886B}"/>
                  </a:ext>
                </a:extLst>
              </p:cNvPr>
              <p:cNvSpPr/>
              <p:nvPr/>
            </p:nvSpPr>
            <p:spPr>
              <a:xfrm>
                <a:off x="6793743" y="450019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3E01DEA-B726-4875-8A01-B43418BC0964}"/>
                  </a:ext>
                </a:extLst>
              </p:cNvPr>
              <p:cNvSpPr/>
              <p:nvPr/>
            </p:nvSpPr>
            <p:spPr>
              <a:xfrm>
                <a:off x="6792417" y="5507616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BBA65A2-7E04-4C42-B6B9-A9AE90A8D11A}"/>
                  </a:ext>
                </a:extLst>
              </p:cNvPr>
              <p:cNvSpPr/>
              <p:nvPr/>
            </p:nvSpPr>
            <p:spPr>
              <a:xfrm>
                <a:off x="6643874" y="594040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4B23B3C-425C-4563-8CE8-EE9108855803}"/>
                  </a:ext>
                </a:extLst>
              </p:cNvPr>
              <p:cNvSpPr/>
              <p:nvPr/>
            </p:nvSpPr>
            <p:spPr>
              <a:xfrm>
                <a:off x="7009331" y="5940350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A4BA401-64E1-46B5-B628-BD676278C19A}"/>
                  </a:ext>
                </a:extLst>
              </p:cNvPr>
              <p:cNvSpPr/>
              <p:nvPr/>
            </p:nvSpPr>
            <p:spPr>
              <a:xfrm>
                <a:off x="3242331" y="3979844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CB83F89-AC33-45E6-83ED-84530BAE3472}"/>
                  </a:ext>
                </a:extLst>
              </p:cNvPr>
              <p:cNvSpPr/>
              <p:nvPr/>
            </p:nvSpPr>
            <p:spPr>
              <a:xfrm>
                <a:off x="3223311" y="5445346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92585DB-CBB9-4977-AAF7-6AFF36A05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5510" y="5774389"/>
                <a:ext cx="10883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673E7BF-8A57-49DC-82E5-2C01FCFA1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1638" y="5774389"/>
                <a:ext cx="11431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3B69218-1E7A-46EF-A259-8A5F05504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5510" y="4343159"/>
                <a:ext cx="1016330" cy="67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242BBC0-E344-4627-83F0-AD34BBC57E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4283" y="4346539"/>
                <a:ext cx="1092622" cy="33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03667D1-1EAF-4A60-99D0-E9161C7D197B}"/>
                  </a:ext>
                </a:extLst>
              </p:cNvPr>
              <p:cNvSpPr/>
              <p:nvPr/>
            </p:nvSpPr>
            <p:spPr>
              <a:xfrm>
                <a:off x="2045195" y="4817141"/>
                <a:ext cx="5373176" cy="47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6B821FD-09C0-483B-AE68-25EBEFF17CA4}"/>
                  </a:ext>
                </a:extLst>
              </p:cNvPr>
              <p:cNvGrpSpPr/>
              <p:nvPr/>
            </p:nvGrpSpPr>
            <p:grpSpPr>
              <a:xfrm>
                <a:off x="2397110" y="4809072"/>
                <a:ext cx="292185" cy="490474"/>
                <a:chOff x="2592878" y="2373283"/>
                <a:chExt cx="292185" cy="490474"/>
              </a:xfrm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0827A425-C11D-41AD-BDE2-8B5C2252AC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592878" y="2373283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B5523AF0-E845-4591-B268-E19BE0B8B4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604263" y="2582957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37D8A48-5328-4872-90FF-FB3D98426CA4}"/>
                  </a:ext>
                </a:extLst>
              </p:cNvPr>
              <p:cNvGrpSpPr/>
              <p:nvPr/>
            </p:nvGrpSpPr>
            <p:grpSpPr>
              <a:xfrm>
                <a:off x="3719581" y="4807941"/>
                <a:ext cx="292185" cy="490474"/>
                <a:chOff x="2592878" y="2373283"/>
                <a:chExt cx="292185" cy="490474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8D5A3B48-0308-4E55-B2E4-71E9E21A6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592878" y="2373283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F1801D3D-1E04-4FFD-88C5-EEC8EB9562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604263" y="2582957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2D2ECE-5693-4D03-92B4-429867536119}"/>
                  </a:ext>
                </a:extLst>
              </p:cNvPr>
              <p:cNvGrpSpPr/>
              <p:nvPr/>
            </p:nvGrpSpPr>
            <p:grpSpPr>
              <a:xfrm>
                <a:off x="5534259" y="4810965"/>
                <a:ext cx="292185" cy="490474"/>
                <a:chOff x="2592878" y="2373283"/>
                <a:chExt cx="292185" cy="490474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076C7626-1554-4E51-9AC4-16882A760D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592878" y="2373283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B5F322F7-0325-4547-BB08-F0E8D15FDB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604263" y="2582957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EBFEB0D-8E3A-4483-BE43-4F37DCBADDAD}"/>
                  </a:ext>
                </a:extLst>
              </p:cNvPr>
              <p:cNvGrpSpPr/>
              <p:nvPr/>
            </p:nvGrpSpPr>
            <p:grpSpPr>
              <a:xfrm>
                <a:off x="6684567" y="4806276"/>
                <a:ext cx="292185" cy="490474"/>
                <a:chOff x="2592878" y="2373283"/>
                <a:chExt cx="292185" cy="490474"/>
              </a:xfrm>
            </p:grpSpPr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01E87D62-1E20-47B3-8B46-008A4330D6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592878" y="2373283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CC7E8453-BB23-44FD-AB5E-55B3E12609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1300000">
                  <a:off x="2604263" y="2582957"/>
                  <a:ext cx="280800" cy="28080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D98682E-C5D7-45D0-8819-95E87FD48D1C}"/>
                  </a:ext>
                </a:extLst>
              </p:cNvPr>
              <p:cNvCxnSpPr/>
              <p:nvPr/>
            </p:nvCxnSpPr>
            <p:spPr>
              <a:xfrm>
                <a:off x="3564093" y="189036"/>
                <a:ext cx="34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ED0FAC6-F72E-410A-90F2-B78BAFC1862D}"/>
                  </a:ext>
                </a:extLst>
              </p:cNvPr>
              <p:cNvCxnSpPr/>
              <p:nvPr/>
            </p:nvCxnSpPr>
            <p:spPr>
              <a:xfrm>
                <a:off x="4983640" y="194032"/>
                <a:ext cx="34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1B14811-ED5E-4AA2-B7CB-CC87F480D60A}"/>
                  </a:ext>
                </a:extLst>
              </p:cNvPr>
              <p:cNvSpPr txBox="1"/>
              <p:nvPr/>
            </p:nvSpPr>
            <p:spPr>
              <a:xfrm>
                <a:off x="2007315" y="461113"/>
                <a:ext cx="62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110kV</a:t>
                </a:r>
                <a:endParaRPr lang="en-SG" sz="120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B39B6EA-169C-4D64-AEFA-B156B9F9FEEF}"/>
                  </a:ext>
                </a:extLst>
              </p:cNvPr>
              <p:cNvSpPr txBox="1"/>
              <p:nvPr/>
            </p:nvSpPr>
            <p:spPr>
              <a:xfrm>
                <a:off x="6759843" y="467614"/>
                <a:ext cx="620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110kV</a:t>
                </a:r>
                <a:endParaRPr lang="en-SG" sz="1200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BC91FC0-3977-44A7-B888-DBFE57AE702E}"/>
                  </a:ext>
                </a:extLst>
              </p:cNvPr>
              <p:cNvSpPr/>
              <p:nvPr/>
            </p:nvSpPr>
            <p:spPr>
              <a:xfrm>
                <a:off x="2007315" y="450250"/>
                <a:ext cx="5330872" cy="223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DD8F311-48B1-4D0D-BFC8-8AB66156B25B}"/>
                  </a:ext>
                </a:extLst>
              </p:cNvPr>
              <p:cNvSpPr/>
              <p:nvPr/>
            </p:nvSpPr>
            <p:spPr>
              <a:xfrm>
                <a:off x="2007315" y="3891043"/>
                <a:ext cx="2639962" cy="223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BB07C41-C5B6-4891-9049-7A16434DD78D}"/>
                  </a:ext>
                </a:extLst>
              </p:cNvPr>
              <p:cNvSpPr/>
              <p:nvPr/>
            </p:nvSpPr>
            <p:spPr>
              <a:xfrm>
                <a:off x="5053961" y="3882993"/>
                <a:ext cx="2284225" cy="2232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929C0C-50E4-479C-9D8F-0471137126D6}"/>
                  </a:ext>
                </a:extLst>
              </p:cNvPr>
              <p:cNvSpPr txBox="1"/>
              <p:nvPr/>
            </p:nvSpPr>
            <p:spPr>
              <a:xfrm>
                <a:off x="1979712" y="220835"/>
                <a:ext cx="5484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S/S-1</a:t>
                </a:r>
                <a:endParaRPr lang="en-SG" sz="12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8BD257-8ED6-4E1A-8040-61BCB543E4AF}"/>
                  </a:ext>
                </a:extLst>
              </p:cNvPr>
              <p:cNvSpPr txBox="1"/>
              <p:nvPr/>
            </p:nvSpPr>
            <p:spPr>
              <a:xfrm>
                <a:off x="1979712" y="3656057"/>
                <a:ext cx="5484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S/S-2</a:t>
                </a:r>
                <a:endParaRPr lang="en-SG" sz="12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12B7209-3322-40F7-8FC1-32EC5EB7F303}"/>
                  </a:ext>
                </a:extLst>
              </p:cNvPr>
              <p:cNvSpPr txBox="1"/>
              <p:nvPr/>
            </p:nvSpPr>
            <p:spPr>
              <a:xfrm>
                <a:off x="6903859" y="3656057"/>
                <a:ext cx="5484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S/S-3</a:t>
                </a:r>
                <a:endParaRPr lang="en-SG" sz="12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62C3CF2-FB41-4D02-8CB0-9EADF436C333}"/>
                  </a:ext>
                </a:extLst>
              </p:cNvPr>
              <p:cNvSpPr txBox="1"/>
              <p:nvPr/>
            </p:nvSpPr>
            <p:spPr>
              <a:xfrm>
                <a:off x="3200663" y="2049303"/>
                <a:ext cx="507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10kV</a:t>
                </a:r>
                <a:endParaRPr lang="en-SG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C9B230F-92D5-44AB-8990-4EEF1198114B}"/>
                  </a:ext>
                </a:extLst>
              </p:cNvPr>
              <p:cNvSpPr txBox="1"/>
              <p:nvPr/>
            </p:nvSpPr>
            <p:spPr>
              <a:xfrm>
                <a:off x="5629885" y="2049303"/>
                <a:ext cx="5072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10kV</a:t>
                </a:r>
                <a:endParaRPr lang="en-SG" sz="1200" dirty="0"/>
              </a:p>
            </p:txBody>
          </p:sp>
          <p:cxnSp>
            <p:nvCxnSpPr>
              <p:cNvPr id="129" name="Elbow Connector 300">
                <a:extLst>
                  <a:ext uri="{FF2B5EF4-FFF2-40B4-BE49-F238E27FC236}">
                    <a16:creationId xmlns:a16="http://schemas.microsoft.com/office/drawing/2014/main" id="{654D6D02-346F-47BE-830D-4D2EAFAFFE0C}"/>
                  </a:ext>
                </a:extLst>
              </p:cNvPr>
              <p:cNvCxnSpPr>
                <a:cxnSpLocks/>
                <a:endCxn id="133" idx="1"/>
              </p:cNvCxnSpPr>
              <p:nvPr/>
            </p:nvCxnSpPr>
            <p:spPr>
              <a:xfrm rot="5400000" flipH="1" flipV="1">
                <a:off x="5845581" y="4083518"/>
                <a:ext cx="313128" cy="203611"/>
              </a:xfrm>
              <a:prstGeom prst="bentConnector2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303">
                <a:extLst>
                  <a:ext uri="{FF2B5EF4-FFF2-40B4-BE49-F238E27FC236}">
                    <a16:creationId xmlns:a16="http://schemas.microsoft.com/office/drawing/2014/main" id="{F97B8BA9-7B81-4E44-B9E7-3CCC9821C794}"/>
                  </a:ext>
                </a:extLst>
              </p:cNvPr>
              <p:cNvCxnSpPr>
                <a:cxnSpLocks/>
                <a:endCxn id="134" idx="1"/>
              </p:cNvCxnSpPr>
              <p:nvPr/>
            </p:nvCxnSpPr>
            <p:spPr>
              <a:xfrm rot="5400000" flipH="1" flipV="1">
                <a:off x="5856813" y="5532061"/>
                <a:ext cx="313128" cy="203611"/>
              </a:xfrm>
              <a:prstGeom prst="bentConnector2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304">
                <a:extLst>
                  <a:ext uri="{FF2B5EF4-FFF2-40B4-BE49-F238E27FC236}">
                    <a16:creationId xmlns:a16="http://schemas.microsoft.com/office/drawing/2014/main" id="{F097DAEE-FE4A-4551-ACF0-F2C97C92D52F}"/>
                  </a:ext>
                </a:extLst>
              </p:cNvPr>
              <p:cNvCxnSpPr/>
              <p:nvPr/>
            </p:nvCxnSpPr>
            <p:spPr>
              <a:xfrm rot="16200000" flipH="1">
                <a:off x="6137743" y="5536860"/>
                <a:ext cx="326911" cy="207793"/>
              </a:xfrm>
              <a:prstGeom prst="bentConnector3">
                <a:avLst>
                  <a:gd name="adj1" fmla="val 1024"/>
                </a:avLst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301">
                <a:extLst>
                  <a:ext uri="{FF2B5EF4-FFF2-40B4-BE49-F238E27FC236}">
                    <a16:creationId xmlns:a16="http://schemas.microsoft.com/office/drawing/2014/main" id="{4EB67387-BCC6-46C0-8FF7-BB3A682F04EE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>
                <a:off x="6183151" y="4028759"/>
                <a:ext cx="210712" cy="321160"/>
              </a:xfrm>
              <a:prstGeom prst="bentConnector2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62644CB-8775-408D-A07B-41DA2EF20993}"/>
                  </a:ext>
                </a:extLst>
              </p:cNvPr>
              <p:cNvSpPr/>
              <p:nvPr/>
            </p:nvSpPr>
            <p:spPr>
              <a:xfrm>
                <a:off x="6103951" y="3989159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B27DD9F-9F1F-4434-8F90-A989F8D9C859}"/>
                  </a:ext>
                </a:extLst>
              </p:cNvPr>
              <p:cNvSpPr/>
              <p:nvPr/>
            </p:nvSpPr>
            <p:spPr>
              <a:xfrm>
                <a:off x="6115183" y="5437702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171F0A5-4B35-47CE-B2A8-3B7058A4C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6184" y="5796334"/>
                <a:ext cx="8148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1AA9EC0-A9D3-4D8E-8CA5-349AD0237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882" y="5796334"/>
                <a:ext cx="8237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AC10C44-C7D6-4AAC-89F3-464CCC697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064" y="4356174"/>
                <a:ext cx="8653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3BA1D73-28A8-4C16-A923-666A840C4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507" y="4356174"/>
                <a:ext cx="8681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5558AC8-48CB-42F6-8D21-3034459EDDE3}"/>
                  </a:ext>
                </a:extLst>
              </p:cNvPr>
              <p:cNvSpPr/>
              <p:nvPr/>
            </p:nvSpPr>
            <p:spPr>
              <a:xfrm>
                <a:off x="5691106" y="4091825"/>
                <a:ext cx="79200" cy="79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21FFE91-F2EA-46ED-BF3B-3356738B9192}"/>
                  </a:ext>
                </a:extLst>
              </p:cNvPr>
              <p:cNvSpPr txBox="1"/>
              <p:nvPr/>
            </p:nvSpPr>
            <p:spPr>
              <a:xfrm rot="16200000">
                <a:off x="1854697" y="1862812"/>
                <a:ext cx="668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L1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655A8DE-D57B-4E26-9E7B-194009C4080D}"/>
                  </a:ext>
                </a:extLst>
              </p:cNvPr>
              <p:cNvSpPr txBox="1"/>
              <p:nvPr/>
            </p:nvSpPr>
            <p:spPr>
              <a:xfrm rot="16200000">
                <a:off x="2381916" y="1860947"/>
                <a:ext cx="668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L2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7549077-FAD8-4AE1-8E08-9FD1E86B488E}"/>
                  </a:ext>
                </a:extLst>
              </p:cNvPr>
              <p:cNvSpPr txBox="1"/>
              <p:nvPr/>
            </p:nvSpPr>
            <p:spPr>
              <a:xfrm rot="16200000">
                <a:off x="5998579" y="1775501"/>
                <a:ext cx="668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L5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A6284F-0BC2-43CA-98A3-C95559669F4E}"/>
                  </a:ext>
                </a:extLst>
              </p:cNvPr>
              <p:cNvSpPr txBox="1"/>
              <p:nvPr/>
            </p:nvSpPr>
            <p:spPr>
              <a:xfrm rot="16200000">
                <a:off x="6530416" y="1775501"/>
                <a:ext cx="668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L6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188C253-C2B7-4314-BA5A-2D0B67183D20}"/>
                  </a:ext>
                </a:extLst>
              </p:cNvPr>
              <p:cNvSpPr txBox="1"/>
              <p:nvPr/>
            </p:nvSpPr>
            <p:spPr>
              <a:xfrm>
                <a:off x="4315975" y="1089189"/>
                <a:ext cx="5925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CB-3</a:t>
                </a:r>
                <a:endParaRPr lang="en-SG" sz="11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6FCB6EB-93F0-4CAA-885D-C92EAD009896}"/>
                  </a:ext>
                </a:extLst>
              </p:cNvPr>
              <p:cNvSpPr txBox="1"/>
              <p:nvPr/>
            </p:nvSpPr>
            <p:spPr>
              <a:xfrm>
                <a:off x="4358494" y="2227431"/>
                <a:ext cx="5925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CB-10</a:t>
                </a:r>
                <a:endParaRPr lang="en-SG" sz="11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9203DB2-8541-459B-A589-E18F1F82561A}"/>
                  </a:ext>
                </a:extLst>
              </p:cNvPr>
              <p:cNvSpPr txBox="1"/>
              <p:nvPr/>
            </p:nvSpPr>
            <p:spPr>
              <a:xfrm>
                <a:off x="3059117" y="4017222"/>
                <a:ext cx="493128" cy="44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CB-153</a:t>
                </a:r>
                <a:endParaRPr lang="en-SG" sz="11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4C796A0-BC82-4617-8C79-70A94865383C}"/>
                  </a:ext>
                </a:extLst>
              </p:cNvPr>
              <p:cNvSpPr txBox="1"/>
              <p:nvPr/>
            </p:nvSpPr>
            <p:spPr>
              <a:xfrm>
                <a:off x="2929900" y="5144435"/>
                <a:ext cx="696416" cy="26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CB-158</a:t>
                </a:r>
                <a:endParaRPr lang="en-SG" sz="11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001595D-4D47-4492-BDBC-486309B27385}"/>
                  </a:ext>
                </a:extLst>
              </p:cNvPr>
              <p:cNvSpPr txBox="1"/>
              <p:nvPr/>
            </p:nvSpPr>
            <p:spPr>
              <a:xfrm>
                <a:off x="5872002" y="4003220"/>
                <a:ext cx="5925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CB-173</a:t>
                </a:r>
                <a:endParaRPr lang="en-SG" sz="11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177CB2E-672B-48BC-94C7-7E098AB4A4AD}"/>
                  </a:ext>
                </a:extLst>
              </p:cNvPr>
              <p:cNvSpPr txBox="1"/>
              <p:nvPr/>
            </p:nvSpPr>
            <p:spPr>
              <a:xfrm>
                <a:off x="5823173" y="5095301"/>
                <a:ext cx="641427" cy="26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CB-178</a:t>
                </a:r>
                <a:endParaRPr lang="en-SG" sz="11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BF1A689-D64E-453C-A560-FBBBAB395F0F}"/>
                  </a:ext>
                </a:extLst>
              </p:cNvPr>
              <p:cNvSpPr txBox="1"/>
              <p:nvPr/>
            </p:nvSpPr>
            <p:spPr>
              <a:xfrm>
                <a:off x="3402084" y="1339457"/>
                <a:ext cx="378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T0</a:t>
                </a:r>
                <a:endParaRPr lang="en-SG" sz="12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D770971-1A74-4AF8-8394-98E91DEE83FC}"/>
                  </a:ext>
                </a:extLst>
              </p:cNvPr>
              <p:cNvSpPr txBox="1"/>
              <p:nvPr/>
            </p:nvSpPr>
            <p:spPr>
              <a:xfrm>
                <a:off x="4987357" y="1314650"/>
                <a:ext cx="378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T1</a:t>
                </a:r>
                <a:endParaRPr lang="en-SG" sz="12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22D543D-DD80-42C8-B3EF-4CF86A7E4960}"/>
                  </a:ext>
                </a:extLst>
              </p:cNvPr>
              <p:cNvSpPr txBox="1"/>
              <p:nvPr/>
            </p:nvSpPr>
            <p:spPr>
              <a:xfrm>
                <a:off x="2103444" y="4883671"/>
                <a:ext cx="378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T2</a:t>
                </a:r>
                <a:endParaRPr lang="en-SG" sz="12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0F24432-BECC-406F-BC5B-4BDADB92BC3A}"/>
                  </a:ext>
                </a:extLst>
              </p:cNvPr>
              <p:cNvSpPr txBox="1"/>
              <p:nvPr/>
            </p:nvSpPr>
            <p:spPr>
              <a:xfrm>
                <a:off x="3412244" y="4884009"/>
                <a:ext cx="378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T3</a:t>
                </a:r>
                <a:endParaRPr lang="en-SG" sz="12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DE2AE8A-FBE5-419B-BBB5-6EDA639C3675}"/>
                  </a:ext>
                </a:extLst>
              </p:cNvPr>
              <p:cNvSpPr txBox="1"/>
              <p:nvPr/>
            </p:nvSpPr>
            <p:spPr>
              <a:xfrm>
                <a:off x="5239746" y="4893549"/>
                <a:ext cx="378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T4</a:t>
                </a:r>
                <a:endParaRPr lang="en-SG" sz="12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7776F82-04A1-4328-B293-FBDDFF7B7853}"/>
                  </a:ext>
                </a:extLst>
              </p:cNvPr>
              <p:cNvSpPr txBox="1"/>
              <p:nvPr/>
            </p:nvSpPr>
            <p:spPr>
              <a:xfrm>
                <a:off x="6397600" y="4892675"/>
                <a:ext cx="378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T5</a:t>
                </a:r>
                <a:endParaRPr lang="en-SG" sz="120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C1B167C-A0D7-4695-A0AD-0CAC5B626A1B}"/>
                  </a:ext>
                </a:extLst>
              </p:cNvPr>
              <p:cNvSpPr txBox="1"/>
              <p:nvPr/>
            </p:nvSpPr>
            <p:spPr>
              <a:xfrm>
                <a:off x="3771034" y="337983"/>
                <a:ext cx="633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L0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49DB289-2CF8-4889-8D0E-6C423FB8C741}"/>
                  </a:ext>
                </a:extLst>
              </p:cNvPr>
              <p:cNvSpPr txBox="1"/>
              <p:nvPr/>
            </p:nvSpPr>
            <p:spPr>
              <a:xfrm>
                <a:off x="5121134" y="202849"/>
                <a:ext cx="633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L4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3E76753E-E8F8-4344-98E2-9D888AACE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0767" y="3167224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237D2FD3-EADF-4083-9030-A9A053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335" y="3164135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C22F07D-C737-4E86-BF83-155FB99D5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392" y="3160321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11ECF15A-2310-413A-AC67-C276EEA7F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9120" y="3160321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6DC7525-35B0-49C8-863D-5B51010F1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6786" y="3167224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2CA55BB5-B5EE-43F1-93E6-E44B4FBDE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9647" y="3170326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EE354D6-17DC-4111-9A21-2C1B13397279}"/>
                  </a:ext>
                </a:extLst>
              </p:cNvPr>
              <p:cNvSpPr txBox="1"/>
              <p:nvPr/>
            </p:nvSpPr>
            <p:spPr>
              <a:xfrm rot="16200000">
                <a:off x="2898786" y="2919739"/>
                <a:ext cx="668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L7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599676C-CC99-4372-B652-683F5C6A4DA4}"/>
                  </a:ext>
                </a:extLst>
              </p:cNvPr>
              <p:cNvSpPr txBox="1"/>
              <p:nvPr/>
            </p:nvSpPr>
            <p:spPr>
              <a:xfrm rot="16200000">
                <a:off x="3351407" y="2923334"/>
                <a:ext cx="668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L8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0378E49-191E-439E-A422-353478E18EA1}"/>
                  </a:ext>
                </a:extLst>
              </p:cNvPr>
              <p:cNvSpPr txBox="1"/>
              <p:nvPr/>
            </p:nvSpPr>
            <p:spPr>
              <a:xfrm rot="16200000">
                <a:off x="3765849" y="2913818"/>
                <a:ext cx="668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L9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0685B5A-979C-4965-BF74-5CAE1EE9040E}"/>
                  </a:ext>
                </a:extLst>
              </p:cNvPr>
              <p:cNvSpPr txBox="1"/>
              <p:nvPr/>
            </p:nvSpPr>
            <p:spPr>
              <a:xfrm rot="16200000">
                <a:off x="4659618" y="2880000"/>
                <a:ext cx="7287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L11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3E3DFFB-2472-4B43-9358-357AA08529BC}"/>
                  </a:ext>
                </a:extLst>
              </p:cNvPr>
              <p:cNvSpPr txBox="1"/>
              <p:nvPr/>
            </p:nvSpPr>
            <p:spPr>
              <a:xfrm rot="16200000">
                <a:off x="4974721" y="2797127"/>
                <a:ext cx="886449" cy="28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L12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C054E50-E712-45CD-822A-24D9022B5EAB}"/>
                  </a:ext>
                </a:extLst>
              </p:cNvPr>
              <p:cNvSpPr txBox="1"/>
              <p:nvPr/>
            </p:nvSpPr>
            <p:spPr>
              <a:xfrm rot="16200000">
                <a:off x="5482722" y="2875802"/>
                <a:ext cx="7203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Line L13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C1E7B3E9-785C-481E-8D83-F7BC7983A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2013" y="6320657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0784F5C0-16DD-4673-9DB9-FF3DB195C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617" y="6320657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4CE741DC-03E0-4BE7-9ED2-C5FBF1F3B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87" y="6311916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0AD0175E-755E-4EEE-967A-11AC5388D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672" y="6311916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308D2AB3-9BDA-426F-AD20-87018FADE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716" y="6283667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970809-EE02-4803-9329-1EECD58D0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7483" y="6275896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7D6244EF-9A79-4B50-843E-0D68B305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251" y="6275088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47F1971B-1C43-4E7B-91B1-2D698B8E2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803" y="6275896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184FE53-199D-4145-8E32-40BFC6223F50}"/>
                  </a:ext>
                </a:extLst>
              </p:cNvPr>
              <p:cNvSpPr txBox="1"/>
              <p:nvPr/>
            </p:nvSpPr>
            <p:spPr>
              <a:xfrm rot="16200000">
                <a:off x="1882568" y="6137937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L14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31D667A-C7C3-4AD0-8EFD-62E679B01C00}"/>
                  </a:ext>
                </a:extLst>
              </p:cNvPr>
              <p:cNvSpPr txBox="1"/>
              <p:nvPr/>
            </p:nvSpPr>
            <p:spPr>
              <a:xfrm rot="16200000">
                <a:off x="2187118" y="6130931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L15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FE87045-5AAD-40BF-8012-124B0351884F}"/>
                  </a:ext>
                </a:extLst>
              </p:cNvPr>
              <p:cNvSpPr txBox="1"/>
              <p:nvPr/>
            </p:nvSpPr>
            <p:spPr>
              <a:xfrm rot="16200000">
                <a:off x="2473193" y="6131576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L16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0322A36-C7E1-43F0-9A3D-48532984A216}"/>
                  </a:ext>
                </a:extLst>
              </p:cNvPr>
              <p:cNvSpPr txBox="1"/>
              <p:nvPr/>
            </p:nvSpPr>
            <p:spPr>
              <a:xfrm rot="16200000">
                <a:off x="2771043" y="6131815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L17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A9E10E1-96C4-4C58-9421-54FB616E4ED9}"/>
                  </a:ext>
                </a:extLst>
              </p:cNvPr>
              <p:cNvSpPr txBox="1"/>
              <p:nvPr/>
            </p:nvSpPr>
            <p:spPr>
              <a:xfrm rot="16200000">
                <a:off x="3191769" y="6131953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L18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9598C0E-40F0-4891-8DF4-D0E03A977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916" y="6291487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7EB2D0A7-D7AD-48B2-A5AC-E3E26ADC7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5494" y="6291487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7C353C2-756B-4547-A3DE-4866608AB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0167" y="6275088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F6D6732-9678-4608-A4FB-ED91830D8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8276" y="6264595"/>
                <a:ext cx="0" cy="334494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740BE6FD-66B9-4344-8178-AAEC5291104F}"/>
                  </a:ext>
                </a:extLst>
              </p:cNvPr>
              <p:cNvSpPr txBox="1"/>
              <p:nvPr/>
            </p:nvSpPr>
            <p:spPr>
              <a:xfrm rot="16200000">
                <a:off x="3485785" y="6137937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L19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A881CB3-22B0-45DD-8782-C7CDF766E4FE}"/>
                  </a:ext>
                </a:extLst>
              </p:cNvPr>
              <p:cNvSpPr txBox="1"/>
              <p:nvPr/>
            </p:nvSpPr>
            <p:spPr>
              <a:xfrm rot="16200000">
                <a:off x="3808581" y="6144467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L20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CB87B10-EEB9-4830-BDFC-35EF5CC1ADE2}"/>
                  </a:ext>
                </a:extLst>
              </p:cNvPr>
              <p:cNvSpPr txBox="1"/>
              <p:nvPr/>
            </p:nvSpPr>
            <p:spPr>
              <a:xfrm rot="16200000">
                <a:off x="4102096" y="6144466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L21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33F618-88ED-4214-9FFE-FDBF431E18F0}"/>
                  </a:ext>
                </a:extLst>
              </p:cNvPr>
              <p:cNvSpPr txBox="1"/>
              <p:nvPr/>
            </p:nvSpPr>
            <p:spPr>
              <a:xfrm rot="16200000">
                <a:off x="5164530" y="6121258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L22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FAB47C1-AFBC-4D24-AC19-E8A29E6F08C8}"/>
                  </a:ext>
                </a:extLst>
              </p:cNvPr>
              <p:cNvSpPr txBox="1"/>
              <p:nvPr/>
            </p:nvSpPr>
            <p:spPr>
              <a:xfrm rot="16200000">
                <a:off x="5531997" y="6128373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L23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BC22A97-C4FF-4C7E-8D5A-54D858D20EB0}"/>
                  </a:ext>
                </a:extLst>
              </p:cNvPr>
              <p:cNvSpPr txBox="1"/>
              <p:nvPr/>
            </p:nvSpPr>
            <p:spPr>
              <a:xfrm rot="16200000">
                <a:off x="6364831" y="6116229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L24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82ADD26-7931-4AE3-A9E3-1231D60C04F0}"/>
                  </a:ext>
                </a:extLst>
              </p:cNvPr>
              <p:cNvSpPr txBox="1"/>
              <p:nvPr/>
            </p:nvSpPr>
            <p:spPr>
              <a:xfrm rot="16200000">
                <a:off x="6727391" y="6121258"/>
                <a:ext cx="478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</a:rPr>
                  <a:t>L25</a:t>
                </a:r>
                <a:endParaRPr lang="en-SG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4CA203B-212A-411D-8C1F-9BE497AF4BE9}"/>
                </a:ext>
              </a:extLst>
            </p:cNvPr>
            <p:cNvSpPr txBox="1"/>
            <p:nvPr/>
          </p:nvSpPr>
          <p:spPr>
            <a:xfrm>
              <a:off x="1519599" y="360836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CB-151</a:t>
              </a:r>
              <a:endParaRPr lang="en-SG" sz="11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746CE92-A439-4FDC-AFF2-F48AC1B9A92D}"/>
                </a:ext>
              </a:extLst>
            </p:cNvPr>
            <p:cNvSpPr txBox="1"/>
            <p:nvPr/>
          </p:nvSpPr>
          <p:spPr>
            <a:xfrm>
              <a:off x="2478987" y="3616306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CB-152</a:t>
              </a:r>
              <a:endParaRPr lang="en-SG" sz="11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B99E4A-6149-428B-8273-103CAC49ECFA}"/>
                </a:ext>
              </a:extLst>
            </p:cNvPr>
            <p:cNvSpPr txBox="1"/>
            <p:nvPr/>
          </p:nvSpPr>
          <p:spPr>
            <a:xfrm>
              <a:off x="4362231" y="3600271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CB-171</a:t>
              </a:r>
              <a:endParaRPr lang="en-SG" sz="11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0056E57-FB51-44AC-AAA8-CD479DA3C54B}"/>
                </a:ext>
              </a:extLst>
            </p:cNvPr>
            <p:cNvSpPr txBox="1"/>
            <p:nvPr/>
          </p:nvSpPr>
          <p:spPr>
            <a:xfrm>
              <a:off x="5321619" y="3608217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CB-172</a:t>
              </a:r>
              <a:endParaRPr lang="en-SG" sz="11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03204A9-85C0-4C63-8E9F-02DF28101DF2}"/>
                </a:ext>
              </a:extLst>
            </p:cNvPr>
            <p:cNvSpPr txBox="1"/>
            <p:nvPr/>
          </p:nvSpPr>
          <p:spPr>
            <a:xfrm>
              <a:off x="2096892" y="3173079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load0</a:t>
              </a:r>
              <a:endParaRPr lang="en-SG" sz="11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2AC9E3-C2F6-4278-AA9B-5F5339513250}"/>
                </a:ext>
              </a:extLst>
            </p:cNvPr>
            <p:cNvSpPr txBox="1"/>
            <p:nvPr/>
          </p:nvSpPr>
          <p:spPr>
            <a:xfrm>
              <a:off x="2535527" y="3180365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</a:t>
              </a:r>
              <a:endParaRPr lang="en-SG" sz="11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8759ED-925F-4EED-A1AD-8DAB4BEA0326}"/>
                </a:ext>
              </a:extLst>
            </p:cNvPr>
            <p:cNvSpPr txBox="1"/>
            <p:nvPr/>
          </p:nvSpPr>
          <p:spPr>
            <a:xfrm>
              <a:off x="2939323" y="318014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load2</a:t>
              </a:r>
              <a:endParaRPr lang="en-SG" sz="11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8327A30-0F46-44F7-B50F-EDBC459AE028}"/>
                </a:ext>
              </a:extLst>
            </p:cNvPr>
            <p:cNvSpPr txBox="1"/>
            <p:nvPr/>
          </p:nvSpPr>
          <p:spPr>
            <a:xfrm>
              <a:off x="3854497" y="3197069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load3</a:t>
              </a:r>
              <a:endParaRPr lang="en-SG" sz="11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E2B1CC3-BF10-43AE-BC16-2C5E9B0AD8D1}"/>
                </a:ext>
              </a:extLst>
            </p:cNvPr>
            <p:cNvSpPr txBox="1"/>
            <p:nvPr/>
          </p:nvSpPr>
          <p:spPr>
            <a:xfrm>
              <a:off x="4266430" y="3196497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load4</a:t>
              </a:r>
              <a:endParaRPr lang="en-SG" sz="11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467ADCD-00DE-42BD-89A5-7E53D53FDC7E}"/>
                </a:ext>
              </a:extLst>
            </p:cNvPr>
            <p:cNvSpPr txBox="1"/>
            <p:nvPr/>
          </p:nvSpPr>
          <p:spPr>
            <a:xfrm>
              <a:off x="4644272" y="3196497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load5</a:t>
              </a:r>
              <a:endParaRPr lang="en-SG" sz="11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C2C1E4C-E74D-473F-8350-93B4A2DEEFAF}"/>
                </a:ext>
              </a:extLst>
            </p:cNvPr>
            <p:cNvSpPr txBox="1"/>
            <p:nvPr/>
          </p:nvSpPr>
          <p:spPr>
            <a:xfrm>
              <a:off x="869496" y="6355373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load6</a:t>
              </a:r>
              <a:endParaRPr lang="en-SG" sz="11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DD86872-6AF8-415E-B944-41C9FECFD946}"/>
                </a:ext>
              </a:extLst>
            </p:cNvPr>
            <p:cNvSpPr txBox="1"/>
            <p:nvPr/>
          </p:nvSpPr>
          <p:spPr>
            <a:xfrm>
              <a:off x="1235331" y="6533762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load7</a:t>
              </a:r>
              <a:endParaRPr lang="en-SG" sz="11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B12D373-5417-475B-A1FC-BD639FB524C9}"/>
                </a:ext>
              </a:extLst>
            </p:cNvPr>
            <p:cNvSpPr txBox="1"/>
            <p:nvPr/>
          </p:nvSpPr>
          <p:spPr>
            <a:xfrm>
              <a:off x="1540967" y="6362559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load8</a:t>
              </a:r>
              <a:endParaRPr lang="en-SG" sz="11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2638785-AC79-4FAC-8BB2-D7EFB4202CFA}"/>
                </a:ext>
              </a:extLst>
            </p:cNvPr>
            <p:cNvSpPr txBox="1"/>
            <p:nvPr/>
          </p:nvSpPr>
          <p:spPr>
            <a:xfrm>
              <a:off x="1827929" y="6533762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load9</a:t>
              </a:r>
              <a:endParaRPr lang="en-SG" sz="11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924AE43-2333-40CA-92E7-65093A0A1061}"/>
                </a:ext>
              </a:extLst>
            </p:cNvPr>
            <p:cNvSpPr txBox="1"/>
            <p:nvPr/>
          </p:nvSpPr>
          <p:spPr>
            <a:xfrm>
              <a:off x="2283676" y="6355373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load10</a:t>
              </a:r>
              <a:endParaRPr lang="en-SG" sz="11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5F73DCC-33AC-419E-9EEC-743E981F1229}"/>
                </a:ext>
              </a:extLst>
            </p:cNvPr>
            <p:cNvSpPr txBox="1"/>
            <p:nvPr/>
          </p:nvSpPr>
          <p:spPr>
            <a:xfrm>
              <a:off x="2649511" y="6533762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load11</a:t>
              </a:r>
              <a:endParaRPr lang="en-SG" sz="11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D9F70C6-28FD-4953-BD82-032F3982A395}"/>
                </a:ext>
              </a:extLst>
            </p:cNvPr>
            <p:cNvSpPr txBox="1"/>
            <p:nvPr/>
          </p:nvSpPr>
          <p:spPr>
            <a:xfrm>
              <a:off x="2955147" y="6362559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load12</a:t>
              </a:r>
              <a:endParaRPr lang="en-SG" sz="11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D97D1F7-C062-451C-80F2-8613E3A19BCF}"/>
                </a:ext>
              </a:extLst>
            </p:cNvPr>
            <p:cNvSpPr txBox="1"/>
            <p:nvPr/>
          </p:nvSpPr>
          <p:spPr>
            <a:xfrm>
              <a:off x="3242109" y="6533762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load13</a:t>
              </a:r>
              <a:endParaRPr lang="en-SG" sz="11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A3B57CF-7D91-4148-BEB1-619542819623}"/>
                </a:ext>
              </a:extLst>
            </p:cNvPr>
            <p:cNvSpPr txBox="1"/>
            <p:nvPr/>
          </p:nvSpPr>
          <p:spPr>
            <a:xfrm>
              <a:off x="4144272" y="6365003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load14</a:t>
              </a:r>
              <a:endParaRPr lang="en-SG" sz="11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8618016-D2F5-48FC-86E2-4D47D9EAAE72}"/>
                </a:ext>
              </a:extLst>
            </p:cNvPr>
            <p:cNvSpPr txBox="1"/>
            <p:nvPr/>
          </p:nvSpPr>
          <p:spPr>
            <a:xfrm>
              <a:off x="4590663" y="6355373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load15</a:t>
              </a:r>
              <a:endParaRPr lang="en-SG" sz="11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D65B98A-A94B-416E-9BBB-A32E8A354D97}"/>
                </a:ext>
              </a:extLst>
            </p:cNvPr>
            <p:cNvSpPr txBox="1"/>
            <p:nvPr/>
          </p:nvSpPr>
          <p:spPr>
            <a:xfrm>
              <a:off x="5332963" y="6340818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load16</a:t>
              </a:r>
              <a:endParaRPr lang="en-SG" sz="11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D67DB18-AD3C-4036-91D8-4C3AE95F9A38}"/>
                </a:ext>
              </a:extLst>
            </p:cNvPr>
            <p:cNvSpPr txBox="1"/>
            <p:nvPr/>
          </p:nvSpPr>
          <p:spPr>
            <a:xfrm>
              <a:off x="5779354" y="6331188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load17</a:t>
              </a:r>
              <a:endParaRPr lang="en-SG" sz="1100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9223ECC-A34B-4C6E-91CE-A7FF71CB776D}"/>
                </a:ext>
              </a:extLst>
            </p:cNvPr>
            <p:cNvSpPr txBox="1"/>
            <p:nvPr/>
          </p:nvSpPr>
          <p:spPr>
            <a:xfrm>
              <a:off x="2908243" y="-169355"/>
              <a:ext cx="6541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Feeder0</a:t>
              </a:r>
              <a:endParaRPr lang="en-SG" sz="1100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574A7A3-9302-4ED8-8C7E-2E1F50E6B482}"/>
                </a:ext>
              </a:extLst>
            </p:cNvPr>
            <p:cNvSpPr txBox="1"/>
            <p:nvPr/>
          </p:nvSpPr>
          <p:spPr>
            <a:xfrm>
              <a:off x="3408110" y="-167696"/>
              <a:ext cx="6820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Feeder1</a:t>
              </a:r>
              <a:endParaRPr lang="en-SG" sz="1100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9318A64-9508-438B-B592-CEECD0742BCB}"/>
                </a:ext>
              </a:extLst>
            </p:cNvPr>
            <p:cNvSpPr txBox="1"/>
            <p:nvPr/>
          </p:nvSpPr>
          <p:spPr>
            <a:xfrm>
              <a:off x="2276812" y="222484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CB-0</a:t>
              </a:r>
              <a:endParaRPr lang="en-SG" sz="1100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C30361F-8510-4565-BBF5-A21ED746F32D}"/>
                </a:ext>
              </a:extLst>
            </p:cNvPr>
            <p:cNvSpPr txBox="1"/>
            <p:nvPr/>
          </p:nvSpPr>
          <p:spPr>
            <a:xfrm>
              <a:off x="3704760" y="203234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CB-4</a:t>
              </a:r>
              <a:endParaRPr lang="en-SG" sz="11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185248B-2BCA-46B9-B9B7-665F45138C21}"/>
                </a:ext>
              </a:extLst>
            </p:cNvPr>
            <p:cNvSpPr txBox="1"/>
            <p:nvPr/>
          </p:nvSpPr>
          <p:spPr>
            <a:xfrm>
              <a:off x="1048378" y="670493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</a:t>
              </a:r>
              <a:endParaRPr lang="en-SG" sz="11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C2C820C-C6B7-484A-B1E8-C0D747C51FC6}"/>
                </a:ext>
              </a:extLst>
            </p:cNvPr>
            <p:cNvSpPr txBox="1"/>
            <p:nvPr/>
          </p:nvSpPr>
          <p:spPr>
            <a:xfrm>
              <a:off x="1603392" y="669905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CB-2</a:t>
              </a:r>
              <a:endParaRPr lang="en-SG" sz="11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0AB8294-29D7-4A7A-863C-D553BDAC36A2}"/>
                </a:ext>
              </a:extLst>
            </p:cNvPr>
            <p:cNvSpPr txBox="1"/>
            <p:nvPr/>
          </p:nvSpPr>
          <p:spPr>
            <a:xfrm>
              <a:off x="5215475" y="733464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CB-5</a:t>
              </a:r>
              <a:endParaRPr lang="en-SG" sz="11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D499B95-94F1-401C-82BA-73295AA11322}"/>
                </a:ext>
              </a:extLst>
            </p:cNvPr>
            <p:cNvSpPr txBox="1"/>
            <p:nvPr/>
          </p:nvSpPr>
          <p:spPr>
            <a:xfrm>
              <a:off x="5770489" y="732876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CB-6</a:t>
              </a:r>
              <a:endParaRPr lang="en-SG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1ACBCFA-61D0-4A35-86A2-E145496E00AD}"/>
                </a:ext>
              </a:extLst>
            </p:cNvPr>
            <p:cNvSpPr txBox="1"/>
            <p:nvPr/>
          </p:nvSpPr>
          <p:spPr>
            <a:xfrm>
              <a:off x="2114528" y="2070145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CB-7</a:t>
              </a:r>
              <a:endParaRPr lang="en-SG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D1EE598-EF2F-4943-B2B5-32B40F7AABE1}"/>
                </a:ext>
              </a:extLst>
            </p:cNvPr>
            <p:cNvSpPr txBox="1"/>
            <p:nvPr/>
          </p:nvSpPr>
          <p:spPr>
            <a:xfrm>
              <a:off x="2544618" y="2077201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CB-8</a:t>
              </a:r>
              <a:endParaRPr lang="en-SG" sz="1100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B24C776-246F-4400-8A8C-83AA35317A66}"/>
                </a:ext>
              </a:extLst>
            </p:cNvPr>
            <p:cNvSpPr txBox="1"/>
            <p:nvPr/>
          </p:nvSpPr>
          <p:spPr>
            <a:xfrm>
              <a:off x="2948663" y="2077201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CB-9</a:t>
              </a:r>
              <a:endParaRPr lang="en-SG" sz="11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55414AB-0D39-4BE4-A1FB-4E498AA5771F}"/>
                </a:ext>
              </a:extLst>
            </p:cNvPr>
            <p:cNvSpPr txBox="1"/>
            <p:nvPr/>
          </p:nvSpPr>
          <p:spPr>
            <a:xfrm>
              <a:off x="3889337" y="2052246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CB-11</a:t>
              </a:r>
              <a:endParaRPr lang="en-SG" sz="1100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ED0D18B-CEBA-46F0-8B87-234FCDCFFE78}"/>
                </a:ext>
              </a:extLst>
            </p:cNvPr>
            <p:cNvSpPr txBox="1"/>
            <p:nvPr/>
          </p:nvSpPr>
          <p:spPr>
            <a:xfrm>
              <a:off x="4319427" y="2059302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CB-12</a:t>
              </a:r>
              <a:endParaRPr lang="en-SG" sz="11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77040B8-E536-4C6B-9381-42F8D46832E6}"/>
                </a:ext>
              </a:extLst>
            </p:cNvPr>
            <p:cNvSpPr txBox="1"/>
            <p:nvPr/>
          </p:nvSpPr>
          <p:spPr>
            <a:xfrm>
              <a:off x="4723472" y="2059302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CB-13</a:t>
              </a:r>
              <a:endParaRPr lang="en-SG" sz="110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92765DC5-0DCB-4085-BBEE-08F9A86C217A}"/>
                </a:ext>
              </a:extLst>
            </p:cNvPr>
            <p:cNvSpPr txBox="1"/>
            <p:nvPr/>
          </p:nvSpPr>
          <p:spPr>
            <a:xfrm>
              <a:off x="966855" y="570985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CB-14</a:t>
              </a:r>
              <a:endParaRPr lang="en-SG" sz="11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2DA97D3-747E-4073-B72C-A2B611C3374F}"/>
                </a:ext>
              </a:extLst>
            </p:cNvPr>
            <p:cNvSpPr txBox="1"/>
            <p:nvPr/>
          </p:nvSpPr>
          <p:spPr>
            <a:xfrm>
              <a:off x="1253568" y="548398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CB-15</a:t>
              </a:r>
              <a:endParaRPr lang="en-SG" sz="11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C63DD52-75E6-46BE-A5CB-6FB7CF3B2E19}"/>
                </a:ext>
              </a:extLst>
            </p:cNvPr>
            <p:cNvSpPr txBox="1"/>
            <p:nvPr/>
          </p:nvSpPr>
          <p:spPr>
            <a:xfrm>
              <a:off x="1568189" y="5707911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CB-16</a:t>
              </a:r>
              <a:endParaRPr lang="en-SG" sz="11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B63674EE-D90D-4F86-9030-209335F71880}"/>
                </a:ext>
              </a:extLst>
            </p:cNvPr>
            <p:cNvSpPr txBox="1"/>
            <p:nvPr/>
          </p:nvSpPr>
          <p:spPr>
            <a:xfrm>
              <a:off x="1826336" y="548351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CB-17</a:t>
              </a:r>
              <a:endParaRPr lang="en-SG" sz="11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36C19CB5-64CE-440A-B38E-4816F9DB27F1}"/>
                </a:ext>
              </a:extLst>
            </p:cNvPr>
            <p:cNvSpPr txBox="1"/>
            <p:nvPr/>
          </p:nvSpPr>
          <p:spPr>
            <a:xfrm>
              <a:off x="2285215" y="571905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CB-18</a:t>
              </a:r>
              <a:endParaRPr lang="en-SG" sz="11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5BAF265-97F9-490B-A83D-406F07EBE28C}"/>
                </a:ext>
              </a:extLst>
            </p:cNvPr>
            <p:cNvSpPr txBox="1"/>
            <p:nvPr/>
          </p:nvSpPr>
          <p:spPr>
            <a:xfrm>
              <a:off x="2571928" y="549318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CB-19</a:t>
              </a:r>
              <a:endParaRPr lang="en-SG" sz="11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89CEEDB-4D72-4DEA-9FE3-20E322C2B614}"/>
                </a:ext>
              </a:extLst>
            </p:cNvPr>
            <p:cNvSpPr txBox="1"/>
            <p:nvPr/>
          </p:nvSpPr>
          <p:spPr>
            <a:xfrm>
              <a:off x="2886549" y="5717111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CB-20</a:t>
              </a:r>
              <a:endParaRPr lang="en-SG" sz="11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757BF404-86E5-40F3-A3B7-A832ACCBB2A0}"/>
                </a:ext>
              </a:extLst>
            </p:cNvPr>
            <p:cNvSpPr txBox="1"/>
            <p:nvPr/>
          </p:nvSpPr>
          <p:spPr>
            <a:xfrm>
              <a:off x="3144696" y="549271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CB-21</a:t>
              </a:r>
              <a:endParaRPr lang="en-SG" sz="11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475FECD-8EAB-4BC6-A77D-3BCAE462F7C3}"/>
                </a:ext>
              </a:extLst>
            </p:cNvPr>
            <p:cNvSpPr txBox="1"/>
            <p:nvPr/>
          </p:nvSpPr>
          <p:spPr>
            <a:xfrm>
              <a:off x="4214796" y="5712808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CB-22</a:t>
              </a:r>
              <a:endParaRPr lang="en-SG" sz="11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83A3FA3-46E0-4E6E-B282-DC05EEF49272}"/>
                </a:ext>
              </a:extLst>
            </p:cNvPr>
            <p:cNvSpPr txBox="1"/>
            <p:nvPr/>
          </p:nvSpPr>
          <p:spPr>
            <a:xfrm>
              <a:off x="4568394" y="5719704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CB-23</a:t>
              </a:r>
              <a:endParaRPr lang="en-SG" sz="11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6215B85-AFB8-48BD-A024-CAEB4D16328B}"/>
                </a:ext>
              </a:extLst>
            </p:cNvPr>
            <p:cNvSpPr txBox="1"/>
            <p:nvPr/>
          </p:nvSpPr>
          <p:spPr>
            <a:xfrm>
              <a:off x="5397320" y="5702620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CB-24</a:t>
              </a:r>
              <a:endParaRPr lang="en-SG" sz="11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661E4C4-2866-4764-AA42-6C92206FB1F6}"/>
                </a:ext>
              </a:extLst>
            </p:cNvPr>
            <p:cNvSpPr txBox="1"/>
            <p:nvPr/>
          </p:nvSpPr>
          <p:spPr>
            <a:xfrm>
              <a:off x="5824444" y="5693815"/>
              <a:ext cx="592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CB-25</a:t>
              </a:r>
              <a:endParaRPr lang="en-SG" sz="11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F8D3813-2A65-4132-B998-1943B0B497B7}"/>
                </a:ext>
              </a:extLst>
            </p:cNvPr>
            <p:cNvSpPr txBox="1"/>
            <p:nvPr/>
          </p:nvSpPr>
          <p:spPr>
            <a:xfrm>
              <a:off x="2530098" y="-264378"/>
              <a:ext cx="385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EA167F1-0CFE-4198-B79D-8360565FAC5E}"/>
                </a:ext>
              </a:extLst>
            </p:cNvPr>
            <p:cNvSpPr txBox="1"/>
            <p:nvPr/>
          </p:nvSpPr>
          <p:spPr>
            <a:xfrm>
              <a:off x="3968971" y="-258889"/>
              <a:ext cx="444333" cy="18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Bus_1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33F56673-945C-4FC3-B77F-BDC4419982B2}"/>
                </a:ext>
              </a:extLst>
            </p:cNvPr>
            <p:cNvSpPr txBox="1"/>
            <p:nvPr/>
          </p:nvSpPr>
          <p:spPr>
            <a:xfrm>
              <a:off x="1744554" y="235539"/>
              <a:ext cx="4229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Bus_2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D4992A8D-65BF-4D02-8560-DE3CC9060B03}"/>
                </a:ext>
              </a:extLst>
            </p:cNvPr>
            <p:cNvSpPr txBox="1"/>
            <p:nvPr/>
          </p:nvSpPr>
          <p:spPr>
            <a:xfrm>
              <a:off x="4800508" y="249621"/>
              <a:ext cx="5276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Bus_3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975A3D3-DB8B-489B-AC2E-3937F11729A8}"/>
                </a:ext>
              </a:extLst>
            </p:cNvPr>
            <p:cNvSpPr txBox="1"/>
            <p:nvPr/>
          </p:nvSpPr>
          <p:spPr>
            <a:xfrm>
              <a:off x="1559393" y="3917860"/>
              <a:ext cx="4971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Bus_5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543D18-21D1-4F0A-9A3E-912B03193076}"/>
                </a:ext>
              </a:extLst>
            </p:cNvPr>
            <p:cNvSpPr txBox="1"/>
            <p:nvPr/>
          </p:nvSpPr>
          <p:spPr>
            <a:xfrm>
              <a:off x="2610979" y="3928514"/>
              <a:ext cx="4285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Bus_6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AF5A069-18D3-4179-80D5-F5B02D1EA567}"/>
                </a:ext>
              </a:extLst>
            </p:cNvPr>
            <p:cNvSpPr txBox="1"/>
            <p:nvPr/>
          </p:nvSpPr>
          <p:spPr>
            <a:xfrm>
              <a:off x="4572250" y="3952403"/>
              <a:ext cx="4285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Bus_4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3FD8465-E1DD-4C9B-87E2-E4596447BB87}"/>
                </a:ext>
              </a:extLst>
            </p:cNvPr>
            <p:cNvSpPr txBox="1"/>
            <p:nvPr/>
          </p:nvSpPr>
          <p:spPr>
            <a:xfrm>
              <a:off x="5395468" y="3952189"/>
              <a:ext cx="4285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Bus_7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D1D9E1E-0688-4F16-8C0D-4F40FD8715A8}"/>
                </a:ext>
              </a:extLst>
            </p:cNvPr>
            <p:cNvSpPr txBox="1"/>
            <p:nvPr/>
          </p:nvSpPr>
          <p:spPr>
            <a:xfrm>
              <a:off x="2953817" y="1838972"/>
              <a:ext cx="4359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Bus_8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E4FAB11-0582-4514-9155-A44A0535F7B4}"/>
                </a:ext>
              </a:extLst>
            </p:cNvPr>
            <p:cNvSpPr txBox="1"/>
            <p:nvPr/>
          </p:nvSpPr>
          <p:spPr>
            <a:xfrm>
              <a:off x="3936845" y="1829990"/>
              <a:ext cx="4359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Bus_9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43146C1-C751-47AA-8FE1-FB1FC1FD8A79}"/>
                </a:ext>
              </a:extLst>
            </p:cNvPr>
            <p:cNvSpPr txBox="1"/>
            <p:nvPr/>
          </p:nvSpPr>
          <p:spPr>
            <a:xfrm>
              <a:off x="2188112" y="3386319"/>
              <a:ext cx="2880839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Bus 10-15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5214478C-FFD2-449A-A36D-A3C60E5F4565}"/>
                </a:ext>
              </a:extLst>
            </p:cNvPr>
            <p:cNvSpPr txBox="1"/>
            <p:nvPr/>
          </p:nvSpPr>
          <p:spPr>
            <a:xfrm>
              <a:off x="1650833" y="5336883"/>
              <a:ext cx="4971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Bus_16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C18E704-27F6-4A0C-B45C-DED475C49C5F}"/>
                </a:ext>
              </a:extLst>
            </p:cNvPr>
            <p:cNvSpPr txBox="1"/>
            <p:nvPr/>
          </p:nvSpPr>
          <p:spPr>
            <a:xfrm>
              <a:off x="2645433" y="5341300"/>
              <a:ext cx="4971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Bus_17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714FAE0-C891-4DA2-A21C-51112975E8D5}"/>
                </a:ext>
              </a:extLst>
            </p:cNvPr>
            <p:cNvSpPr txBox="1"/>
            <p:nvPr/>
          </p:nvSpPr>
          <p:spPr>
            <a:xfrm>
              <a:off x="954267" y="6765314"/>
              <a:ext cx="2608103" cy="23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Bus 20 -27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62B3727-0ECC-401F-B017-8B11784C8385}"/>
                </a:ext>
              </a:extLst>
            </p:cNvPr>
            <p:cNvSpPr txBox="1"/>
            <p:nvPr/>
          </p:nvSpPr>
          <p:spPr>
            <a:xfrm>
              <a:off x="4500757" y="5363096"/>
              <a:ext cx="4403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Bus_18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EA9F803-2E88-460D-94D9-59301A79034A}"/>
                </a:ext>
              </a:extLst>
            </p:cNvPr>
            <p:cNvSpPr txBox="1"/>
            <p:nvPr/>
          </p:nvSpPr>
          <p:spPr>
            <a:xfrm>
              <a:off x="5383930" y="5352853"/>
              <a:ext cx="4313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Bus_19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42528B4-5F5F-4042-8752-770FC4AD215A}"/>
                </a:ext>
              </a:extLst>
            </p:cNvPr>
            <p:cNvSpPr txBox="1"/>
            <p:nvPr/>
          </p:nvSpPr>
          <p:spPr>
            <a:xfrm>
              <a:off x="4243203" y="6547465"/>
              <a:ext cx="2096657" cy="23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Bus 28 - 31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47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CD16350-0909-4126-8FAC-2CB266A5D053}"/>
              </a:ext>
            </a:extLst>
          </p:cNvPr>
          <p:cNvSpPr/>
          <p:nvPr/>
        </p:nvSpPr>
        <p:spPr>
          <a:xfrm>
            <a:off x="2380027" y="775709"/>
            <a:ext cx="7305332" cy="888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Step 1: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453"/>
            <a:ext cx="10515600" cy="940215"/>
          </a:xfrm>
        </p:spPr>
        <p:txBody>
          <a:bodyPr/>
          <a:lstStyle/>
          <a:p>
            <a:r>
              <a:rPr lang="en-US" dirty="0"/>
              <a:t>Summary of Training Dataset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59AEA-BC55-429E-A46F-0359EE0580AC}"/>
              </a:ext>
            </a:extLst>
          </p:cNvPr>
          <p:cNvSpPr/>
          <p:nvPr/>
        </p:nvSpPr>
        <p:spPr>
          <a:xfrm>
            <a:off x="4572700" y="850477"/>
            <a:ext cx="1077116" cy="7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</a:t>
            </a:r>
            <a:r>
              <a:rPr lang="en-US" sz="1100" dirty="0" err="1">
                <a:solidFill>
                  <a:schemeClr val="tx1"/>
                </a:solidFill>
              </a:rPr>
              <a:t>Pandapower</a:t>
            </a:r>
            <a:r>
              <a:rPr lang="en-US" sz="1100" dirty="0">
                <a:solidFill>
                  <a:schemeClr val="tx1"/>
                </a:solidFill>
              </a:rPr>
              <a:t> to initialize grid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E3E91-1DAC-4C36-8369-1D5FDEF4859A}"/>
              </a:ext>
            </a:extLst>
          </p:cNvPr>
          <p:cNvSpPr/>
          <p:nvPr/>
        </p:nvSpPr>
        <p:spPr>
          <a:xfrm>
            <a:off x="2900721" y="856258"/>
            <a:ext cx="1021833" cy="741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up Standard Grid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97396-CF65-4A79-B54A-22DA64CB6964}"/>
              </a:ext>
            </a:extLst>
          </p:cNvPr>
          <p:cNvSpPr/>
          <p:nvPr/>
        </p:nvSpPr>
        <p:spPr>
          <a:xfrm>
            <a:off x="8240656" y="845608"/>
            <a:ext cx="1179851" cy="7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 .csv and initialize headers for CBs/Loads/</a:t>
            </a:r>
            <a:r>
              <a:rPr lang="en-US" sz="1000" dirty="0" err="1">
                <a:solidFill>
                  <a:schemeClr val="tx1"/>
                </a:solidFill>
              </a:rPr>
              <a:t>Trafos</a:t>
            </a:r>
            <a:r>
              <a:rPr lang="en-US" sz="1000" dirty="0">
                <a:solidFill>
                  <a:schemeClr val="tx1"/>
                </a:solidFill>
              </a:rPr>
              <a:t>/Feeders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66C81-23CB-4202-94D7-0C5F59EE3FDA}"/>
              </a:ext>
            </a:extLst>
          </p:cNvPr>
          <p:cNvSpPr/>
          <p:nvPr/>
        </p:nvSpPr>
        <p:spPr>
          <a:xfrm>
            <a:off x="6306219" y="834762"/>
            <a:ext cx="1361368" cy="75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Initialize preset loads for lines 7-25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92090-02BE-42BF-9867-C4E0C00C8F2F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2554" y="1219901"/>
            <a:ext cx="650146" cy="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1D584-4E86-4F33-A7AD-24CFE68812D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649816" y="1214312"/>
            <a:ext cx="656403" cy="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ADFC64-B61D-4CBE-842D-788F162FE08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667587" y="1214312"/>
            <a:ext cx="573069" cy="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60C26DD-809C-4CEF-BE21-D801328F28E1}"/>
              </a:ext>
            </a:extLst>
          </p:cNvPr>
          <p:cNvSpPr/>
          <p:nvPr/>
        </p:nvSpPr>
        <p:spPr>
          <a:xfrm>
            <a:off x="4933730" y="1631441"/>
            <a:ext cx="1242964" cy="3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NCombined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B82462-657A-40E5-A50B-E692C4777B74}"/>
              </a:ext>
            </a:extLst>
          </p:cNvPr>
          <p:cNvCxnSpPr>
            <a:cxnSpLocks/>
            <a:stCxn id="34" idx="2"/>
            <a:endCxn id="91" idx="0"/>
          </p:cNvCxnSpPr>
          <p:nvPr/>
        </p:nvCxnSpPr>
        <p:spPr>
          <a:xfrm>
            <a:off x="6032693" y="1664094"/>
            <a:ext cx="0" cy="29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6E8542A-1029-45BD-88FB-CEAA7D797E09}"/>
              </a:ext>
            </a:extLst>
          </p:cNvPr>
          <p:cNvSpPr/>
          <p:nvPr/>
        </p:nvSpPr>
        <p:spPr>
          <a:xfrm>
            <a:off x="4298001" y="1962566"/>
            <a:ext cx="3469384" cy="48238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04D6686-D6E4-4CDF-A0B3-CA9F08139D5F}"/>
              </a:ext>
            </a:extLst>
          </p:cNvPr>
          <p:cNvSpPr/>
          <p:nvPr/>
        </p:nvSpPr>
        <p:spPr>
          <a:xfrm>
            <a:off x="4764453" y="2171035"/>
            <a:ext cx="2628856" cy="352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Initialize Options and datasets factor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6E9635-DF81-437A-9BFF-86E1AA734C0E}"/>
              </a:ext>
            </a:extLst>
          </p:cNvPr>
          <p:cNvSpPr/>
          <p:nvPr/>
        </p:nvSpPr>
        <p:spPr>
          <a:xfrm>
            <a:off x="4489776" y="2622461"/>
            <a:ext cx="3067703" cy="3990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2. Creating different datasets by starting at a non-anomalous datapoint</a:t>
            </a:r>
          </a:p>
          <a:p>
            <a:r>
              <a:rPr lang="en-US" sz="1100" dirty="0">
                <a:solidFill>
                  <a:schemeClr val="tx1"/>
                </a:solidFill>
              </a:rPr>
              <a:t>2a. This non-anomalous datapoint can be of any valid configuration that ensures for each substation, at least 1 transformer and feeder is online and connected with load randomized. (See constrained)</a:t>
            </a:r>
          </a:p>
          <a:p>
            <a:r>
              <a:rPr lang="en-US" sz="1100" dirty="0">
                <a:solidFill>
                  <a:schemeClr val="tx1"/>
                </a:solidFill>
              </a:rPr>
              <a:t>2b.Apply options on each previous datapoint in the dataset sequentially. If anomaly found in datapoint or no more options left, restart and generate a new dataset. </a:t>
            </a:r>
          </a:p>
          <a:p>
            <a:r>
              <a:rPr lang="en-US" sz="1100" dirty="0">
                <a:solidFill>
                  <a:schemeClr val="tx1"/>
                </a:solidFill>
              </a:rPr>
              <a:t>3. Stop when the number of datasets created hits the desired amount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Pseudocode: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5A5AE3B-ECD5-41E7-AA47-34946C0B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57" y="5236077"/>
            <a:ext cx="2936745" cy="128237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A1F756-8342-47B7-B0A8-616CDB27C1E2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6032693" y="1664094"/>
            <a:ext cx="3917776" cy="41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199570-761B-47AC-B0CC-A6E980978479}"/>
              </a:ext>
            </a:extLst>
          </p:cNvPr>
          <p:cNvSpPr/>
          <p:nvPr/>
        </p:nvSpPr>
        <p:spPr>
          <a:xfrm>
            <a:off x="8475198" y="1632907"/>
            <a:ext cx="1242964" cy="3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Unique_Normal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CC2E55-7376-4A30-8A31-0B35B62B3138}"/>
              </a:ext>
            </a:extLst>
          </p:cNvPr>
          <p:cNvSpPr/>
          <p:nvPr/>
        </p:nvSpPr>
        <p:spPr>
          <a:xfrm>
            <a:off x="8215777" y="2083380"/>
            <a:ext cx="3469384" cy="461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83DF3D-DE22-4CF2-AC0C-37C263688C0C}"/>
              </a:ext>
            </a:extLst>
          </p:cNvPr>
          <p:cNvSpPr/>
          <p:nvPr/>
        </p:nvSpPr>
        <p:spPr>
          <a:xfrm>
            <a:off x="8486734" y="2276634"/>
            <a:ext cx="2897119" cy="43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Initialize 4096 Unique Grid Configurations that are valid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C0332F-5DD5-4456-ADDD-76575DB7D3EF}"/>
              </a:ext>
            </a:extLst>
          </p:cNvPr>
          <p:cNvSpPr/>
          <p:nvPr/>
        </p:nvSpPr>
        <p:spPr>
          <a:xfrm>
            <a:off x="8486733" y="2777557"/>
            <a:ext cx="2897120" cy="43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2. Initialize Options + Set up different load profiles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1B9B83-307A-4B62-B8F6-0B3EAB22C4F6}"/>
              </a:ext>
            </a:extLst>
          </p:cNvPr>
          <p:cNvSpPr/>
          <p:nvPr/>
        </p:nvSpPr>
        <p:spPr>
          <a:xfrm>
            <a:off x="8486733" y="3277498"/>
            <a:ext cx="2911452" cy="317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3. Generate different datapoints for each of the 4096 unique config</a:t>
            </a:r>
          </a:p>
          <a:p>
            <a:r>
              <a:rPr lang="en-US" sz="1100" dirty="0">
                <a:solidFill>
                  <a:schemeClr val="tx1"/>
                </a:solidFill>
              </a:rPr>
              <a:t>3a. For each config, create X different starting points based on X load profiles</a:t>
            </a:r>
          </a:p>
          <a:p>
            <a:r>
              <a:rPr lang="en-US" sz="1100" dirty="0">
                <a:solidFill>
                  <a:schemeClr val="tx1"/>
                </a:solidFill>
              </a:rPr>
              <a:t>3b. For each starting point, generate Y different datapoints by applying Y options. Options are applied on the previous datapoint sequentially. If anomaly found in datapoint, stop applying options and continue to next starting point.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Pseudocode: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E38D6C5-00F8-4F78-83A9-8D99A753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300" y="5272112"/>
            <a:ext cx="2818318" cy="1011056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F205008-0DC8-400B-A3EB-FB2B6FC2B076}"/>
              </a:ext>
            </a:extLst>
          </p:cNvPr>
          <p:cNvSpPr/>
          <p:nvPr/>
        </p:nvSpPr>
        <p:spPr>
          <a:xfrm>
            <a:off x="530126" y="2018392"/>
            <a:ext cx="3319483" cy="2369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2FEDAB-49B3-4CEC-B317-25AEB5426F21}"/>
              </a:ext>
            </a:extLst>
          </p:cNvPr>
          <p:cNvSpPr/>
          <p:nvPr/>
        </p:nvSpPr>
        <p:spPr>
          <a:xfrm>
            <a:off x="1706783" y="1631441"/>
            <a:ext cx="1193938" cy="3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Constrained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B3814A-BFDA-4B9D-848E-F902A67B85D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189868" y="1581439"/>
            <a:ext cx="3702242" cy="43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3EA84AD-0041-4006-B8BE-1A61D3E0E0D2}"/>
              </a:ext>
            </a:extLst>
          </p:cNvPr>
          <p:cNvSpPr/>
          <p:nvPr/>
        </p:nvSpPr>
        <p:spPr>
          <a:xfrm>
            <a:off x="741307" y="2248870"/>
            <a:ext cx="2897119" cy="1789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Constrained: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Randomize the loads in line 7-25 ranging from 70%-130% of the preset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This non-anomalous datapoint can be of any valid configuration that ensures for each substation, at least 1 transformer and feeder is online and connected with load randomized.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Randomly switch on/off any load switches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CD16350-0909-4126-8FAC-2CB266A5D053}"/>
              </a:ext>
            </a:extLst>
          </p:cNvPr>
          <p:cNvSpPr/>
          <p:nvPr/>
        </p:nvSpPr>
        <p:spPr>
          <a:xfrm>
            <a:off x="2380027" y="775709"/>
            <a:ext cx="7305332" cy="888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Step 1: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453"/>
            <a:ext cx="10515600" cy="940215"/>
          </a:xfrm>
        </p:spPr>
        <p:txBody>
          <a:bodyPr>
            <a:normAutofit/>
          </a:bodyPr>
          <a:lstStyle/>
          <a:p>
            <a:r>
              <a:rPr lang="en-US" dirty="0"/>
              <a:t>Summary of </a:t>
            </a:r>
            <a:r>
              <a:rPr lang="en-US" sz="4400" dirty="0">
                <a:solidFill>
                  <a:schemeClr val="tx1"/>
                </a:solidFill>
              </a:rPr>
              <a:t>UNOR </a:t>
            </a:r>
            <a:r>
              <a:rPr lang="en-US" dirty="0"/>
              <a:t>Dataset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59AEA-BC55-429E-A46F-0359EE0580AC}"/>
              </a:ext>
            </a:extLst>
          </p:cNvPr>
          <p:cNvSpPr/>
          <p:nvPr/>
        </p:nvSpPr>
        <p:spPr>
          <a:xfrm>
            <a:off x="4572700" y="850477"/>
            <a:ext cx="1077116" cy="7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</a:t>
            </a:r>
            <a:r>
              <a:rPr lang="en-US" sz="1100" dirty="0" err="1">
                <a:solidFill>
                  <a:schemeClr val="tx1"/>
                </a:solidFill>
              </a:rPr>
              <a:t>Pandapower</a:t>
            </a:r>
            <a:r>
              <a:rPr lang="en-US" sz="1100" dirty="0">
                <a:solidFill>
                  <a:schemeClr val="tx1"/>
                </a:solidFill>
              </a:rPr>
              <a:t> to initialize grid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E3E91-1DAC-4C36-8369-1D5FDEF4859A}"/>
              </a:ext>
            </a:extLst>
          </p:cNvPr>
          <p:cNvSpPr/>
          <p:nvPr/>
        </p:nvSpPr>
        <p:spPr>
          <a:xfrm>
            <a:off x="2900721" y="856258"/>
            <a:ext cx="1021833" cy="741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up Standard Grid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97396-CF65-4A79-B54A-22DA64CB6964}"/>
              </a:ext>
            </a:extLst>
          </p:cNvPr>
          <p:cNvSpPr/>
          <p:nvPr/>
        </p:nvSpPr>
        <p:spPr>
          <a:xfrm>
            <a:off x="8240656" y="845608"/>
            <a:ext cx="1179851" cy="7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 .csv and initialize headers for CBs/Loads/</a:t>
            </a:r>
            <a:r>
              <a:rPr lang="en-US" sz="1000" dirty="0" err="1">
                <a:solidFill>
                  <a:schemeClr val="tx1"/>
                </a:solidFill>
              </a:rPr>
              <a:t>Trafos</a:t>
            </a:r>
            <a:r>
              <a:rPr lang="en-US" sz="1000" dirty="0">
                <a:solidFill>
                  <a:schemeClr val="tx1"/>
                </a:solidFill>
              </a:rPr>
              <a:t>/Feeders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66C81-23CB-4202-94D7-0C5F59EE3FDA}"/>
              </a:ext>
            </a:extLst>
          </p:cNvPr>
          <p:cNvSpPr/>
          <p:nvPr/>
        </p:nvSpPr>
        <p:spPr>
          <a:xfrm>
            <a:off x="6306219" y="834762"/>
            <a:ext cx="1361368" cy="75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Initialize preset loads for lines 7-25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92090-02BE-42BF-9867-C4E0C00C8F2F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2554" y="1219901"/>
            <a:ext cx="650146" cy="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1D584-4E86-4F33-A7AD-24CFE68812D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649816" y="1214312"/>
            <a:ext cx="656403" cy="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ADFC64-B61D-4CBE-842D-788F162FE08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667587" y="1214312"/>
            <a:ext cx="573069" cy="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49A45-F42D-4733-8532-A86535DA900A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6032693" y="1664094"/>
            <a:ext cx="0" cy="4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81EE164-5774-467E-884C-C2CBBC8486E1}"/>
              </a:ext>
            </a:extLst>
          </p:cNvPr>
          <p:cNvSpPr/>
          <p:nvPr/>
        </p:nvSpPr>
        <p:spPr>
          <a:xfrm>
            <a:off x="4735053" y="1691393"/>
            <a:ext cx="1242964" cy="3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Unique Normal Options Random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9C8162-4AA6-4541-92C9-1394DF8EC165}"/>
              </a:ext>
            </a:extLst>
          </p:cNvPr>
          <p:cNvSpPr/>
          <p:nvPr/>
        </p:nvSpPr>
        <p:spPr>
          <a:xfrm>
            <a:off x="2621456" y="2068750"/>
            <a:ext cx="6822473" cy="25395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99696-1E24-44A9-B8E2-9E6432FD4F77}"/>
              </a:ext>
            </a:extLst>
          </p:cNvPr>
          <p:cNvSpPr/>
          <p:nvPr/>
        </p:nvSpPr>
        <p:spPr>
          <a:xfrm>
            <a:off x="3232432" y="2125018"/>
            <a:ext cx="5727136" cy="43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Initialize 4096 Valid Unique Grid Configurations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CC66E8-E1CC-47AC-8866-7117715A2C92}"/>
              </a:ext>
            </a:extLst>
          </p:cNvPr>
          <p:cNvSpPr/>
          <p:nvPr/>
        </p:nvSpPr>
        <p:spPr>
          <a:xfrm>
            <a:off x="3232431" y="2647954"/>
            <a:ext cx="5727135" cy="43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2. Initialize Options + Set up different load profiles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766A6-C2A7-4FE5-BF76-8A9718B951EA}"/>
              </a:ext>
            </a:extLst>
          </p:cNvPr>
          <p:cNvSpPr/>
          <p:nvPr/>
        </p:nvSpPr>
        <p:spPr>
          <a:xfrm>
            <a:off x="3232431" y="3149878"/>
            <a:ext cx="5738715" cy="13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3. Generate different datapoints for each of the </a:t>
            </a:r>
            <a:r>
              <a:rPr lang="en-US" sz="1100" b="1" dirty="0">
                <a:solidFill>
                  <a:schemeClr val="tx1"/>
                </a:solidFill>
              </a:rPr>
              <a:t>4096 unique config</a:t>
            </a:r>
          </a:p>
          <a:p>
            <a:r>
              <a:rPr lang="en-US" sz="1100" dirty="0">
                <a:solidFill>
                  <a:schemeClr val="tx1"/>
                </a:solidFill>
              </a:rPr>
              <a:t>3a. For each config, create </a:t>
            </a:r>
            <a:r>
              <a:rPr lang="en-US" sz="1100" b="1" dirty="0">
                <a:solidFill>
                  <a:schemeClr val="tx1"/>
                </a:solidFill>
              </a:rPr>
              <a:t>X different starting points</a:t>
            </a:r>
            <a:r>
              <a:rPr lang="en-US" sz="1100" dirty="0">
                <a:solidFill>
                  <a:schemeClr val="tx1"/>
                </a:solidFill>
              </a:rPr>
              <a:t> based on </a:t>
            </a:r>
            <a:r>
              <a:rPr lang="en-US" sz="1100" b="1" dirty="0">
                <a:solidFill>
                  <a:schemeClr val="tx1"/>
                </a:solidFill>
              </a:rPr>
              <a:t>X different load profiles</a:t>
            </a:r>
          </a:p>
          <a:p>
            <a:r>
              <a:rPr lang="en-US" sz="1100" dirty="0">
                <a:solidFill>
                  <a:schemeClr val="tx1"/>
                </a:solidFill>
              </a:rPr>
              <a:t>3b. For each starting point, generate </a:t>
            </a:r>
            <a:r>
              <a:rPr lang="en-US" sz="1100" b="1" dirty="0">
                <a:solidFill>
                  <a:schemeClr val="tx1"/>
                </a:solidFill>
              </a:rPr>
              <a:t>Y different datapoints by applying Y options, followed by randomly switching on or off ANY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switches (34CBs + 6Trafos + 2 Feeders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3d. Options are applied on the </a:t>
            </a:r>
            <a:r>
              <a:rPr lang="en-US" sz="1100" b="1" dirty="0">
                <a:solidFill>
                  <a:schemeClr val="tx1"/>
                </a:solidFill>
              </a:rPr>
              <a:t>previous datapoint sequentially.</a:t>
            </a:r>
            <a:r>
              <a:rPr lang="en-US" sz="1100" dirty="0">
                <a:solidFill>
                  <a:schemeClr val="tx1"/>
                </a:solidFill>
              </a:rPr>
              <a:t> If anomaly found in datapoint, stop applying options and continue to next starting point.</a:t>
            </a:r>
          </a:p>
          <a:p>
            <a:r>
              <a:rPr lang="en-US" sz="1100" dirty="0">
                <a:solidFill>
                  <a:schemeClr val="tx1"/>
                </a:solidFill>
              </a:rPr>
              <a:t>3c. In total, ideally we should have 4096 * X * Y datapoints </a:t>
            </a:r>
            <a:r>
              <a:rPr lang="en-US" sz="1100" b="1" dirty="0">
                <a:solidFill>
                  <a:schemeClr val="tx1"/>
                </a:solidFill>
              </a:rPr>
              <a:t>(Y can vary if anomaly found)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E5949E-E0C8-4F7A-A2DB-72EB3CC0ABF5}"/>
              </a:ext>
            </a:extLst>
          </p:cNvPr>
          <p:cNvSpPr/>
          <p:nvPr/>
        </p:nvSpPr>
        <p:spPr>
          <a:xfrm>
            <a:off x="2726780" y="4661676"/>
            <a:ext cx="6717149" cy="21308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172D85-8527-4BA3-824E-7E7E2D36240B}"/>
              </a:ext>
            </a:extLst>
          </p:cNvPr>
          <p:cNvSpPr/>
          <p:nvPr/>
        </p:nvSpPr>
        <p:spPr>
          <a:xfrm>
            <a:off x="3563506" y="4706250"/>
            <a:ext cx="4829019" cy="205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Pseudocode: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6AB36-0CA8-4FB3-AD58-30BC92FB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14" y="4912296"/>
            <a:ext cx="4496107" cy="17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CD16350-0909-4126-8FAC-2CB266A5D053}"/>
              </a:ext>
            </a:extLst>
          </p:cNvPr>
          <p:cNvSpPr/>
          <p:nvPr/>
        </p:nvSpPr>
        <p:spPr>
          <a:xfrm>
            <a:off x="2380027" y="775709"/>
            <a:ext cx="7305332" cy="888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Step 1: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12BB-FAD1-47F5-81D7-DBEC1763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453"/>
            <a:ext cx="10515600" cy="940215"/>
          </a:xfrm>
        </p:spPr>
        <p:txBody>
          <a:bodyPr/>
          <a:lstStyle/>
          <a:p>
            <a:r>
              <a:rPr lang="en-US" dirty="0"/>
              <a:t>Summary of Testing Dataset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59AEA-BC55-429E-A46F-0359EE0580AC}"/>
              </a:ext>
            </a:extLst>
          </p:cNvPr>
          <p:cNvSpPr/>
          <p:nvPr/>
        </p:nvSpPr>
        <p:spPr>
          <a:xfrm>
            <a:off x="4572700" y="850477"/>
            <a:ext cx="1077116" cy="7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</a:t>
            </a:r>
            <a:r>
              <a:rPr lang="en-US" sz="1100" dirty="0" err="1">
                <a:solidFill>
                  <a:schemeClr val="tx1"/>
                </a:solidFill>
              </a:rPr>
              <a:t>Pandapower</a:t>
            </a:r>
            <a:r>
              <a:rPr lang="en-US" sz="1100" dirty="0">
                <a:solidFill>
                  <a:schemeClr val="tx1"/>
                </a:solidFill>
              </a:rPr>
              <a:t> to initialize grid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E3E91-1DAC-4C36-8369-1D5FDEF4859A}"/>
              </a:ext>
            </a:extLst>
          </p:cNvPr>
          <p:cNvSpPr/>
          <p:nvPr/>
        </p:nvSpPr>
        <p:spPr>
          <a:xfrm>
            <a:off x="2900721" y="856258"/>
            <a:ext cx="1021833" cy="741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up Standard Grid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97396-CF65-4A79-B54A-22DA64CB6964}"/>
              </a:ext>
            </a:extLst>
          </p:cNvPr>
          <p:cNvSpPr/>
          <p:nvPr/>
        </p:nvSpPr>
        <p:spPr>
          <a:xfrm>
            <a:off x="8240656" y="845608"/>
            <a:ext cx="1179851" cy="7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Create .csv and initialize headers for CBs/Loads/</a:t>
            </a:r>
            <a:r>
              <a:rPr lang="en-US" sz="1000" dirty="0" err="1">
                <a:solidFill>
                  <a:schemeClr val="tx1"/>
                </a:solidFill>
              </a:rPr>
              <a:t>Trafos</a:t>
            </a:r>
            <a:r>
              <a:rPr lang="en-US" sz="1000" dirty="0">
                <a:solidFill>
                  <a:schemeClr val="tx1"/>
                </a:solidFill>
              </a:rPr>
              <a:t>/Feeders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366C81-23CB-4202-94D7-0C5F59EE3FDA}"/>
              </a:ext>
            </a:extLst>
          </p:cNvPr>
          <p:cNvSpPr/>
          <p:nvPr/>
        </p:nvSpPr>
        <p:spPr>
          <a:xfrm>
            <a:off x="6306219" y="834762"/>
            <a:ext cx="1361368" cy="75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Initialize preset loads for lines 7-25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92090-02BE-42BF-9867-C4E0C00C8F2F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2554" y="1219901"/>
            <a:ext cx="650146" cy="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1D584-4E86-4F33-A7AD-24CFE68812D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649816" y="1214312"/>
            <a:ext cx="656403" cy="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ADFC64-B61D-4CBE-842D-788F162FE08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667587" y="1214312"/>
            <a:ext cx="573069" cy="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49A45-F42D-4733-8532-A86535DA900A}"/>
              </a:ext>
            </a:extLst>
          </p:cNvPr>
          <p:cNvCxnSpPr>
            <a:cxnSpLocks/>
            <a:stCxn id="34" idx="2"/>
            <a:endCxn id="89" idx="0"/>
          </p:cNvCxnSpPr>
          <p:nvPr/>
        </p:nvCxnSpPr>
        <p:spPr>
          <a:xfrm flipH="1">
            <a:off x="5595446" y="1664094"/>
            <a:ext cx="437247" cy="51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81EE164-5774-467E-884C-C2CBBC8486E1}"/>
              </a:ext>
            </a:extLst>
          </p:cNvPr>
          <p:cNvSpPr/>
          <p:nvPr/>
        </p:nvSpPr>
        <p:spPr>
          <a:xfrm>
            <a:off x="4789729" y="1735575"/>
            <a:ext cx="1242964" cy="3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Attack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FA155F9-0FC5-476F-B930-AA8107CE7422}"/>
              </a:ext>
            </a:extLst>
          </p:cNvPr>
          <p:cNvSpPr/>
          <p:nvPr/>
        </p:nvSpPr>
        <p:spPr>
          <a:xfrm>
            <a:off x="3169979" y="2176694"/>
            <a:ext cx="4850933" cy="30994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90D237-8AB0-4AA7-A5CA-C74CAA69FFBF}"/>
              </a:ext>
            </a:extLst>
          </p:cNvPr>
          <p:cNvSpPr/>
          <p:nvPr/>
        </p:nvSpPr>
        <p:spPr>
          <a:xfrm>
            <a:off x="8516553" y="1713182"/>
            <a:ext cx="1242964" cy="34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A70CAE-9247-48A5-94FC-B4875E3B4CEA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032693" y="1664094"/>
            <a:ext cx="4052841" cy="48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C65757-AB55-460C-8B77-28CAAE7ACEBB}"/>
              </a:ext>
            </a:extLst>
          </p:cNvPr>
          <p:cNvSpPr/>
          <p:nvPr/>
        </p:nvSpPr>
        <p:spPr>
          <a:xfrm>
            <a:off x="8074585" y="2153624"/>
            <a:ext cx="4021898" cy="46360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3EA0B-6EBA-421B-AC0B-AB38B053C907}"/>
              </a:ext>
            </a:extLst>
          </p:cNvPr>
          <p:cNvSpPr/>
          <p:nvPr/>
        </p:nvSpPr>
        <p:spPr>
          <a:xfrm>
            <a:off x="8741098" y="2213866"/>
            <a:ext cx="2628856" cy="352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Initialize Options and Error point factor and datasets 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4A77C-EE1F-4D92-B7DF-6CF4CC8302FF}"/>
              </a:ext>
            </a:extLst>
          </p:cNvPr>
          <p:cNvSpPr/>
          <p:nvPr/>
        </p:nvSpPr>
        <p:spPr>
          <a:xfrm>
            <a:off x="8442663" y="2639400"/>
            <a:ext cx="3298290" cy="3978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2. Creating different datasets by starting at a non-anomalous datapoint</a:t>
            </a:r>
          </a:p>
          <a:p>
            <a:r>
              <a:rPr lang="en-US" sz="1100" dirty="0">
                <a:solidFill>
                  <a:schemeClr val="tx1"/>
                </a:solidFill>
              </a:rPr>
              <a:t>2a. This non-anomalous datapoint can be of any valid configuration that ensures for each substation, at least 1 transformer and feeder is online and connected with load randomized. (See constrained)</a:t>
            </a:r>
          </a:p>
          <a:p>
            <a:r>
              <a:rPr lang="en-US" sz="1100" dirty="0">
                <a:solidFill>
                  <a:schemeClr val="tx1"/>
                </a:solidFill>
              </a:rPr>
              <a:t>2b. Set this datapoint as the starting datapoint</a:t>
            </a:r>
          </a:p>
          <a:p>
            <a:r>
              <a:rPr lang="en-US" sz="1100" dirty="0">
                <a:solidFill>
                  <a:schemeClr val="tx1"/>
                </a:solidFill>
              </a:rPr>
              <a:t>2c. Apply options on it till we get an anomalous datapoint.</a:t>
            </a:r>
          </a:p>
          <a:p>
            <a:r>
              <a:rPr lang="en-US" sz="1100" dirty="0">
                <a:solidFill>
                  <a:schemeClr val="tx1"/>
                </a:solidFill>
              </a:rPr>
              <a:t>2d. Repeat 2c for X number of times till we get X anomalous datapoint for 1 non-anomalous starting </a:t>
            </a:r>
            <a:r>
              <a:rPr lang="en-US" sz="1100" dirty="0" err="1">
                <a:solidFill>
                  <a:schemeClr val="tx1"/>
                </a:solidFill>
              </a:rPr>
              <a:t>datappint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</a:rPr>
              <a:t>3. Repeat 2,2a,2b,2c till the number of datasets created hits the desired amount.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Pseudocode: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CF0D0A-80EB-4304-A7C1-ABAFE120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098" y="5281756"/>
            <a:ext cx="2701421" cy="12430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D3A3A14-EE31-4BC1-8F1C-4A19BDAAE2B9}"/>
              </a:ext>
            </a:extLst>
          </p:cNvPr>
          <p:cNvSpPr/>
          <p:nvPr/>
        </p:nvSpPr>
        <p:spPr>
          <a:xfrm>
            <a:off x="3622877" y="2369341"/>
            <a:ext cx="4059687" cy="43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Initialize all 8^6 Unique Grid Configurations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43F39-EF5F-42A9-9FA8-BF7C98B69088}"/>
              </a:ext>
            </a:extLst>
          </p:cNvPr>
          <p:cNvSpPr/>
          <p:nvPr/>
        </p:nvSpPr>
        <p:spPr>
          <a:xfrm>
            <a:off x="3622878" y="2846120"/>
            <a:ext cx="4059686" cy="43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2. Run </a:t>
            </a:r>
            <a:r>
              <a:rPr lang="en-US" sz="1100" dirty="0" err="1">
                <a:solidFill>
                  <a:schemeClr val="tx1"/>
                </a:solidFill>
              </a:rPr>
              <a:t>powerflow</a:t>
            </a:r>
            <a:r>
              <a:rPr lang="en-US" sz="1100" dirty="0">
                <a:solidFill>
                  <a:schemeClr val="tx1"/>
                </a:solidFill>
              </a:rPr>
              <a:t> simulation for each of the grid configuration and save results to csv file.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96620-0E08-4FFC-B9BB-28EC62E9B249}"/>
              </a:ext>
            </a:extLst>
          </p:cNvPr>
          <p:cNvSpPr/>
          <p:nvPr/>
        </p:nvSpPr>
        <p:spPr>
          <a:xfrm>
            <a:off x="3450903" y="3322899"/>
            <a:ext cx="4403636" cy="1619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Pseudocode: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F72245-BB6C-4A6E-8D53-0A14A204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04" y="3674060"/>
            <a:ext cx="3954874" cy="97495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C019DE-AAF0-45E3-9EF6-E01B84DBA79A}"/>
              </a:ext>
            </a:extLst>
          </p:cNvPr>
          <p:cNvSpPr/>
          <p:nvPr/>
        </p:nvSpPr>
        <p:spPr>
          <a:xfrm>
            <a:off x="108507" y="2312315"/>
            <a:ext cx="2764928" cy="185759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FFBFA-3D84-4BED-866F-645F5B06C1BB}"/>
              </a:ext>
            </a:extLst>
          </p:cNvPr>
          <p:cNvSpPr/>
          <p:nvPr/>
        </p:nvSpPr>
        <p:spPr>
          <a:xfrm>
            <a:off x="266074" y="2389511"/>
            <a:ext cx="2447764" cy="1559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Unconstrained: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Randomize the loads in line 7-25 ranging from 70%-130% of the preset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Randomly switch on/off any switches/transformers/feeders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13EA54-2EC5-4B76-8550-A86AA69C6E25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flipH="1">
            <a:off x="1490971" y="1664094"/>
            <a:ext cx="4541722" cy="6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3C170F-AE45-49DE-B233-F1F97702451F}"/>
              </a:ext>
            </a:extLst>
          </p:cNvPr>
          <p:cNvSpPr/>
          <p:nvPr/>
        </p:nvSpPr>
        <p:spPr>
          <a:xfrm>
            <a:off x="2569425" y="1713182"/>
            <a:ext cx="1242964" cy="347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Unconstrained</a:t>
            </a:r>
          </a:p>
        </p:txBody>
      </p:sp>
    </p:spTree>
    <p:extLst>
      <p:ext uri="{BB962C8B-B14F-4D97-AF65-F5344CB8AC3E}">
        <p14:creationId xmlns:p14="http://schemas.microsoft.com/office/powerpoint/2010/main" val="327479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3086</Words>
  <Application>Microsoft Office PowerPoint</Application>
  <PresentationFormat>Widescreen</PresentationFormat>
  <Paragraphs>476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Research Methodology</vt:lpstr>
      <vt:lpstr>Training Datasets Breakdown</vt:lpstr>
      <vt:lpstr>Testing Datasets Breakdown</vt:lpstr>
      <vt:lpstr>Powergrid Dataset Generation</vt:lpstr>
      <vt:lpstr>Types of Datasets</vt:lpstr>
      <vt:lpstr>Power Grid</vt:lpstr>
      <vt:lpstr>Summary of Training Dataset Generation</vt:lpstr>
      <vt:lpstr>Summary of UNOR Dataset Generation</vt:lpstr>
      <vt:lpstr>Summary of Testing Dataset Generation</vt:lpstr>
      <vt:lpstr>Load Profiles</vt:lpstr>
      <vt:lpstr>Options</vt:lpstr>
      <vt:lpstr>Options</vt:lpstr>
      <vt:lpstr>Options</vt:lpstr>
      <vt:lpstr>Old Datasets</vt:lpstr>
      <vt:lpstr>High Level Dataset Generation Steps</vt:lpstr>
      <vt:lpstr>High Level Dataset Generation Steps</vt:lpstr>
      <vt:lpstr>High Level Dataset Generation Steps</vt:lpstr>
      <vt:lpstr>High Level Dataset Generation Steps</vt:lpstr>
      <vt:lpstr>Normal with/without Disturbance and Special Dataset</vt:lpstr>
      <vt:lpstr>Options</vt:lpstr>
      <vt:lpstr>Options</vt:lpstr>
      <vt:lpstr>Options</vt:lpstr>
      <vt:lpstr>Normal with/without Disturbance</vt:lpstr>
      <vt:lpstr>Special</vt:lpstr>
      <vt:lpstr>NCombined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Powergrid Dataset Generation</dc:title>
  <dc:creator>Teo Jia Wei</dc:creator>
  <cp:lastModifiedBy>Teo Jia Wei</cp:lastModifiedBy>
  <cp:revision>15</cp:revision>
  <dcterms:created xsi:type="dcterms:W3CDTF">2022-02-17T08:17:12Z</dcterms:created>
  <dcterms:modified xsi:type="dcterms:W3CDTF">2022-04-16T17:32:01Z</dcterms:modified>
</cp:coreProperties>
</file>