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304" r:id="rId2"/>
    <p:sldId id="342" r:id="rId3"/>
    <p:sldId id="348" r:id="rId4"/>
    <p:sldId id="349" r:id="rId5"/>
    <p:sldId id="352" r:id="rId6"/>
    <p:sldId id="355" r:id="rId7"/>
    <p:sldId id="358" r:id="rId8"/>
    <p:sldId id="350" r:id="rId9"/>
    <p:sldId id="353" r:id="rId10"/>
    <p:sldId id="356" r:id="rId11"/>
    <p:sldId id="361" r:id="rId12"/>
    <p:sldId id="367" r:id="rId13"/>
    <p:sldId id="351" r:id="rId14"/>
    <p:sldId id="354" r:id="rId15"/>
    <p:sldId id="357" r:id="rId16"/>
    <p:sldId id="360" r:id="rId17"/>
    <p:sldId id="366" r:id="rId18"/>
    <p:sldId id="362" r:id="rId19"/>
    <p:sldId id="365" r:id="rId20"/>
    <p:sldId id="326" r:id="rId21"/>
    <p:sldId id="363" r:id="rId22"/>
    <p:sldId id="321" r:id="rId23"/>
    <p:sldId id="364" r:id="rId24"/>
    <p:sldId id="330" r:id="rId25"/>
    <p:sldId id="327" r:id="rId26"/>
    <p:sldId id="333" r:id="rId27"/>
    <p:sldId id="331" r:id="rId28"/>
    <p:sldId id="337" r:id="rId29"/>
    <p:sldId id="332" r:id="rId30"/>
    <p:sldId id="334" r:id="rId31"/>
    <p:sldId id="338" r:id="rId32"/>
    <p:sldId id="308" r:id="rId33"/>
    <p:sldId id="309" r:id="rId34"/>
    <p:sldId id="310" r:id="rId35"/>
    <p:sldId id="316" r:id="rId36"/>
    <p:sldId id="284" r:id="rId37"/>
    <p:sldId id="292" r:id="rId38"/>
    <p:sldId id="305" r:id="rId39"/>
    <p:sldId id="306" r:id="rId40"/>
    <p:sldId id="307" r:id="rId41"/>
    <p:sldId id="315" r:id="rId42"/>
    <p:sldId id="293" r:id="rId43"/>
    <p:sldId id="296" r:id="rId44"/>
    <p:sldId id="297" r:id="rId45"/>
    <p:sldId id="335" r:id="rId46"/>
    <p:sldId id="336" r:id="rId47"/>
    <p:sldId id="323" r:id="rId48"/>
    <p:sldId id="324" r:id="rId49"/>
    <p:sldId id="325" r:id="rId50"/>
    <p:sldId id="322" r:id="rId51"/>
    <p:sldId id="301" r:id="rId52"/>
    <p:sldId id="302" r:id="rId53"/>
    <p:sldId id="311" r:id="rId54"/>
    <p:sldId id="312" r:id="rId55"/>
    <p:sldId id="313" r:id="rId56"/>
    <p:sldId id="314" r:id="rId57"/>
    <p:sldId id="290" r:id="rId58"/>
    <p:sldId id="258" r:id="rId59"/>
    <p:sldId id="257" r:id="rId60"/>
    <p:sldId id="266" r:id="rId61"/>
    <p:sldId id="259" r:id="rId62"/>
    <p:sldId id="260" r:id="rId63"/>
    <p:sldId id="271" r:id="rId64"/>
    <p:sldId id="267" r:id="rId65"/>
    <p:sldId id="268" r:id="rId66"/>
    <p:sldId id="269" r:id="rId67"/>
    <p:sldId id="261" r:id="rId68"/>
    <p:sldId id="262" r:id="rId69"/>
    <p:sldId id="275" r:id="rId70"/>
    <p:sldId id="264" r:id="rId71"/>
    <p:sldId id="263" r:id="rId72"/>
    <p:sldId id="273" r:id="rId73"/>
    <p:sldId id="270" r:id="rId74"/>
    <p:sldId id="272" r:id="rId75"/>
    <p:sldId id="274" r:id="rId76"/>
    <p:sldId id="265" r:id="rId77"/>
    <p:sldId id="279" r:id="rId78"/>
    <p:sldId id="276" r:id="rId79"/>
    <p:sldId id="278" r:id="rId80"/>
    <p:sldId id="277" r:id="rId81"/>
    <p:sldId id="291" r:id="rId82"/>
    <p:sldId id="280" r:id="rId83"/>
    <p:sldId id="281" r:id="rId84"/>
    <p:sldId id="285" r:id="rId85"/>
    <p:sldId id="289" r:id="rId86"/>
    <p:sldId id="288" r:id="rId87"/>
    <p:sldId id="286"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0DE"/>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0428" autoAdjust="0"/>
  </p:normalViewPr>
  <p:slideViewPr>
    <p:cSldViewPr snapToGrid="0">
      <p:cViewPr varScale="1">
        <p:scale>
          <a:sx n="76" d="100"/>
          <a:sy n="76" d="100"/>
        </p:scale>
        <p:origin x="9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D63B2-7047-48BE-81CA-91EAB7AC3D82}"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ADAD6-A36C-430B-8766-EBAB4E1D43D0}" type="slidenum">
              <a:rPr lang="en-US" smtClean="0"/>
              <a:t>‹#›</a:t>
            </a:fld>
            <a:endParaRPr lang="en-US"/>
          </a:p>
        </p:txBody>
      </p:sp>
    </p:spTree>
    <p:extLst>
      <p:ext uri="{BB962C8B-B14F-4D97-AF65-F5344CB8AC3E}">
        <p14:creationId xmlns:p14="http://schemas.microsoft.com/office/powerpoint/2010/main" val="561876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3ADAD6-A36C-430B-8766-EBAB4E1D43D0}" type="slidenum">
              <a:rPr lang="en-US" smtClean="0"/>
              <a:t>5</a:t>
            </a:fld>
            <a:endParaRPr lang="en-US"/>
          </a:p>
        </p:txBody>
      </p:sp>
    </p:spTree>
    <p:extLst>
      <p:ext uri="{BB962C8B-B14F-4D97-AF65-F5344CB8AC3E}">
        <p14:creationId xmlns:p14="http://schemas.microsoft.com/office/powerpoint/2010/main" val="165947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3ADAD6-A36C-430B-8766-EBAB4E1D43D0}" type="slidenum">
              <a:rPr lang="en-US" smtClean="0"/>
              <a:t>22</a:t>
            </a:fld>
            <a:endParaRPr lang="en-US"/>
          </a:p>
        </p:txBody>
      </p:sp>
    </p:spTree>
    <p:extLst>
      <p:ext uri="{BB962C8B-B14F-4D97-AF65-F5344CB8AC3E}">
        <p14:creationId xmlns:p14="http://schemas.microsoft.com/office/powerpoint/2010/main" val="223967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3ADAD6-A36C-430B-8766-EBAB4E1D43D0}" type="slidenum">
              <a:rPr lang="en-US" smtClean="0"/>
              <a:t>23</a:t>
            </a:fld>
            <a:endParaRPr lang="en-US"/>
          </a:p>
        </p:txBody>
      </p:sp>
    </p:spTree>
    <p:extLst>
      <p:ext uri="{BB962C8B-B14F-4D97-AF65-F5344CB8AC3E}">
        <p14:creationId xmlns:p14="http://schemas.microsoft.com/office/powerpoint/2010/main" val="632926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SHAP (</a:t>
            </a:r>
            <a:r>
              <a:rPr lang="en-US" dirty="0" err="1"/>
              <a:t>SHapley</a:t>
            </a:r>
            <a:r>
              <a:rPr lang="en-US" dirty="0"/>
              <a:t> Additive </a:t>
            </a:r>
            <a:r>
              <a:rPr lang="en-US" dirty="0" err="1"/>
              <a:t>exPlanation</a:t>
            </a:r>
            <a:r>
              <a:rPr lang="en-US" dirty="0"/>
              <a:t>) values attribute to each feature the change in the expected model prediction when conditioning on that feature. They explain how to get from the base value E[f(z)] that would be predicted if we did not know any features to the current output f(x). This diagram shows a single ordering. When the model is non-linear or the input features are not independent, however, the order in which features are added to the expectation matters, and the SHAP values arise from averaging the </a:t>
            </a:r>
            <a:r>
              <a:rPr lang="en-US" dirty="0" err="1"/>
              <a:t>φi</a:t>
            </a:r>
            <a:r>
              <a:rPr lang="en-US" dirty="0"/>
              <a:t> values across all possible orderings. </a:t>
            </a:r>
          </a:p>
        </p:txBody>
      </p:sp>
      <p:sp>
        <p:nvSpPr>
          <p:cNvPr id="4" name="Slide Number Placeholder 3"/>
          <p:cNvSpPr>
            <a:spLocks noGrp="1"/>
          </p:cNvSpPr>
          <p:nvPr>
            <p:ph type="sldNum" sz="quarter" idx="5"/>
          </p:nvPr>
        </p:nvSpPr>
        <p:spPr/>
        <p:txBody>
          <a:bodyPr/>
          <a:lstStyle/>
          <a:p>
            <a:fld id="{9C3ADAD6-A36C-430B-8766-EBAB4E1D43D0}" type="slidenum">
              <a:rPr lang="en-US" smtClean="0"/>
              <a:t>27</a:t>
            </a:fld>
            <a:endParaRPr lang="en-US"/>
          </a:p>
        </p:txBody>
      </p:sp>
    </p:spTree>
    <p:extLst>
      <p:ext uri="{BB962C8B-B14F-4D97-AF65-F5344CB8AC3E}">
        <p14:creationId xmlns:p14="http://schemas.microsoft.com/office/powerpoint/2010/main" val="3570588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32629"/>
                </a:solidFill>
                <a:effectLst/>
                <a:latin typeface="-apple-system"/>
              </a:rPr>
              <a:t>Remember that your neural network outputs probabilities, not classifications. It is up to you to use the probabilities to make classifications. The software default is to use a threshold of </a:t>
            </a:r>
            <a:r>
              <a:rPr lang="en-US" b="0" i="0" u="none" strike="noStrike" dirty="0">
                <a:solidFill>
                  <a:srgbClr val="232629"/>
                </a:solidFill>
                <a:effectLst/>
                <a:latin typeface="MathJax_Main"/>
              </a:rPr>
              <a:t>0.5</a:t>
            </a:r>
            <a:r>
              <a:rPr lang="en-US" b="0" i="0" u="none" strike="noStrike" dirty="0">
                <a:solidFill>
                  <a:srgbClr val="232629"/>
                </a:solidFill>
                <a:effectLst/>
                <a:latin typeface="inherit"/>
              </a:rPr>
              <a:t>0.5</a:t>
            </a:r>
            <a:r>
              <a:rPr lang="en-US" b="0" i="0" dirty="0">
                <a:solidFill>
                  <a:srgbClr val="232629"/>
                </a:solidFill>
                <a:effectLst/>
                <a:latin typeface="-apple-system"/>
              </a:rPr>
              <a:t> to determine classification, but that might not be the right number for you.</a:t>
            </a:r>
          </a:p>
          <a:p>
            <a:pPr algn="l" fontAlgn="base"/>
            <a:r>
              <a:rPr lang="en-US" b="0" i="0" dirty="0">
                <a:solidFill>
                  <a:srgbClr val="232629"/>
                </a:solidFill>
                <a:effectLst/>
                <a:latin typeface="-apple-system"/>
              </a:rPr>
              <a:t>While there are two outcomes, there is likely a third option in the decision-making process of your medical application: “inconclusive, collect more information.” Perhaps you will want something like below </a:t>
            </a:r>
            <a:r>
              <a:rPr lang="en-US" b="0" i="0" u="none" strike="noStrike" dirty="0">
                <a:solidFill>
                  <a:srgbClr val="232629"/>
                </a:solidFill>
                <a:effectLst/>
                <a:latin typeface="MathJax_Main"/>
              </a:rPr>
              <a:t>0.3</a:t>
            </a:r>
            <a:r>
              <a:rPr lang="en-US" b="0" i="0" u="none" strike="noStrike" dirty="0">
                <a:solidFill>
                  <a:srgbClr val="232629"/>
                </a:solidFill>
                <a:effectLst/>
                <a:latin typeface="inherit"/>
              </a:rPr>
              <a:t>0.3</a:t>
            </a:r>
            <a:r>
              <a:rPr lang="en-US" b="0" i="0" dirty="0">
                <a:solidFill>
                  <a:srgbClr val="232629"/>
                </a:solidFill>
                <a:effectLst/>
                <a:latin typeface="-apple-system"/>
              </a:rPr>
              <a:t> is category </a:t>
            </a:r>
            <a:r>
              <a:rPr lang="en-US" b="0" i="0" u="none" strike="noStrike" dirty="0">
                <a:solidFill>
                  <a:srgbClr val="232629"/>
                </a:solidFill>
                <a:effectLst/>
                <a:latin typeface="MathJax_Main"/>
              </a:rPr>
              <a:t>0</a:t>
            </a:r>
            <a:r>
              <a:rPr lang="en-US" b="0" i="0" u="none" strike="noStrike" dirty="0">
                <a:solidFill>
                  <a:srgbClr val="232629"/>
                </a:solidFill>
                <a:effectLst/>
                <a:latin typeface="inherit"/>
              </a:rPr>
              <a:t>0</a:t>
            </a:r>
            <a:r>
              <a:rPr lang="en-US" b="0" i="0" dirty="0">
                <a:solidFill>
                  <a:srgbClr val="232629"/>
                </a:solidFill>
                <a:effectLst/>
                <a:latin typeface="-apple-system"/>
              </a:rPr>
              <a:t>, above </a:t>
            </a:r>
            <a:r>
              <a:rPr lang="en-US" b="0" i="0" u="none" strike="noStrike" dirty="0">
                <a:solidFill>
                  <a:srgbClr val="232629"/>
                </a:solidFill>
                <a:effectLst/>
                <a:latin typeface="MathJax_Main"/>
              </a:rPr>
              <a:t>0.7</a:t>
            </a:r>
            <a:r>
              <a:rPr lang="en-US" b="0" i="0" u="none" strike="noStrike" dirty="0">
                <a:solidFill>
                  <a:srgbClr val="232629"/>
                </a:solidFill>
                <a:effectLst/>
                <a:latin typeface="inherit"/>
              </a:rPr>
              <a:t>0.7</a:t>
            </a:r>
            <a:r>
              <a:rPr lang="en-US" b="0" i="0" dirty="0">
                <a:solidFill>
                  <a:srgbClr val="232629"/>
                </a:solidFill>
                <a:effectLst/>
                <a:latin typeface="-apple-system"/>
              </a:rPr>
              <a:t> is category </a:t>
            </a:r>
            <a:r>
              <a:rPr lang="en-US" b="0" i="0" u="none" strike="noStrike" dirty="0">
                <a:solidFill>
                  <a:srgbClr val="232629"/>
                </a:solidFill>
                <a:effectLst/>
                <a:latin typeface="MathJax_Main"/>
              </a:rPr>
              <a:t>1</a:t>
            </a:r>
            <a:r>
              <a:rPr lang="en-US" b="0" i="0" u="none" strike="noStrike" dirty="0">
                <a:solidFill>
                  <a:srgbClr val="232629"/>
                </a:solidFill>
                <a:effectLst/>
                <a:latin typeface="inherit"/>
              </a:rPr>
              <a:t>1</a:t>
            </a:r>
            <a:r>
              <a:rPr lang="en-US" b="0" i="0" dirty="0">
                <a:solidFill>
                  <a:srgbClr val="232629"/>
                </a:solidFill>
                <a:effectLst/>
                <a:latin typeface="-apple-system"/>
              </a:rPr>
              <a:t>, and between </a:t>
            </a:r>
            <a:r>
              <a:rPr lang="en-US" b="0" i="0" u="none" strike="noStrike" dirty="0">
                <a:solidFill>
                  <a:srgbClr val="232629"/>
                </a:solidFill>
                <a:effectLst/>
                <a:latin typeface="MathJax_Main"/>
              </a:rPr>
              <a:t>0.3</a:t>
            </a:r>
            <a:r>
              <a:rPr lang="en-US" b="0" i="0" u="none" strike="noStrike" dirty="0">
                <a:solidFill>
                  <a:srgbClr val="232629"/>
                </a:solidFill>
                <a:effectLst/>
                <a:latin typeface="inherit"/>
              </a:rPr>
              <a:t>0.3</a:t>
            </a:r>
            <a:r>
              <a:rPr lang="en-US" b="0" i="0" dirty="0">
                <a:solidFill>
                  <a:srgbClr val="232629"/>
                </a:solidFill>
                <a:effectLst/>
                <a:latin typeface="-apple-system"/>
              </a:rPr>
              <a:t> and </a:t>
            </a:r>
            <a:r>
              <a:rPr lang="en-US" b="0" i="0" u="none" strike="noStrike" dirty="0">
                <a:solidFill>
                  <a:srgbClr val="232629"/>
                </a:solidFill>
                <a:effectLst/>
                <a:latin typeface="MathJax_Main"/>
              </a:rPr>
              <a:t>0.7</a:t>
            </a:r>
            <a:r>
              <a:rPr lang="en-US" b="0" i="0" u="none" strike="noStrike" dirty="0">
                <a:solidFill>
                  <a:srgbClr val="232629"/>
                </a:solidFill>
                <a:effectLst/>
                <a:latin typeface="inherit"/>
              </a:rPr>
              <a:t>0.7</a:t>
            </a:r>
            <a:r>
              <a:rPr lang="en-US" b="0" i="0" dirty="0">
                <a:solidFill>
                  <a:srgbClr val="232629"/>
                </a:solidFill>
                <a:effectLst/>
                <a:latin typeface="-apple-system"/>
              </a:rPr>
              <a:t> is inconclusive.</a:t>
            </a:r>
          </a:p>
          <a:p>
            <a:endParaRPr lang="en-US" dirty="0"/>
          </a:p>
        </p:txBody>
      </p:sp>
      <p:sp>
        <p:nvSpPr>
          <p:cNvPr id="4" name="Slide Number Placeholder 3"/>
          <p:cNvSpPr>
            <a:spLocks noGrp="1"/>
          </p:cNvSpPr>
          <p:nvPr>
            <p:ph type="sldNum" sz="quarter" idx="5"/>
          </p:nvPr>
        </p:nvSpPr>
        <p:spPr/>
        <p:txBody>
          <a:bodyPr/>
          <a:lstStyle/>
          <a:p>
            <a:fld id="{9C3ADAD6-A36C-430B-8766-EBAB4E1D43D0}" type="slidenum">
              <a:rPr lang="en-US" smtClean="0"/>
              <a:t>45</a:t>
            </a:fld>
            <a:endParaRPr lang="en-US"/>
          </a:p>
        </p:txBody>
      </p:sp>
    </p:spTree>
    <p:extLst>
      <p:ext uri="{BB962C8B-B14F-4D97-AF65-F5344CB8AC3E}">
        <p14:creationId xmlns:p14="http://schemas.microsoft.com/office/powerpoint/2010/main" val="598611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a:t>
            </a:r>
            <a:r>
              <a:rPr lang="en-US" baseline="0" dirty="0"/>
              <a:t> compressed</a:t>
            </a:r>
            <a:endParaRPr lang="en-SG" dirty="0"/>
          </a:p>
        </p:txBody>
      </p:sp>
      <p:sp>
        <p:nvSpPr>
          <p:cNvPr id="4" name="Slide Number Placeholder 3"/>
          <p:cNvSpPr>
            <a:spLocks noGrp="1"/>
          </p:cNvSpPr>
          <p:nvPr>
            <p:ph type="sldNum" sz="quarter" idx="10"/>
          </p:nvPr>
        </p:nvSpPr>
        <p:spPr/>
        <p:txBody>
          <a:bodyPr/>
          <a:lstStyle/>
          <a:p>
            <a:fld id="{1A3884C4-22A0-4CE3-9050-14BD2B5B86B8}" type="slidenum">
              <a:rPr lang="en-SG" smtClean="0"/>
              <a:t>79</a:t>
            </a:fld>
            <a:endParaRPr lang="en-SG"/>
          </a:p>
        </p:txBody>
      </p:sp>
    </p:spTree>
    <p:extLst>
      <p:ext uri="{BB962C8B-B14F-4D97-AF65-F5344CB8AC3E}">
        <p14:creationId xmlns:p14="http://schemas.microsoft.com/office/powerpoint/2010/main" val="3224266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C6A8-0DD6-4E3D-B0F4-C89265792B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C693E6-E2C2-416B-89E4-07993732E0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C2425-FB17-4BBC-80C9-A1C9D019C9A5}"/>
              </a:ext>
            </a:extLst>
          </p:cNvPr>
          <p:cNvSpPr>
            <a:spLocks noGrp="1"/>
          </p:cNvSpPr>
          <p:nvPr>
            <p:ph type="dt" sz="half" idx="10"/>
          </p:nvPr>
        </p:nvSpPr>
        <p:spPr/>
        <p:txBody>
          <a:bodyPr/>
          <a:lstStyle/>
          <a:p>
            <a:fld id="{747440DF-E378-4553-8145-72CDA74BC608}" type="datetimeFigureOut">
              <a:rPr lang="en-US" smtClean="0"/>
              <a:t>4/20/2022</a:t>
            </a:fld>
            <a:endParaRPr lang="en-US"/>
          </a:p>
        </p:txBody>
      </p:sp>
      <p:sp>
        <p:nvSpPr>
          <p:cNvPr id="5" name="Footer Placeholder 4">
            <a:extLst>
              <a:ext uri="{FF2B5EF4-FFF2-40B4-BE49-F238E27FC236}">
                <a16:creationId xmlns:a16="http://schemas.microsoft.com/office/drawing/2014/main" id="{8D0AA57F-D09C-437A-9985-C4D49E83D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E8A6A-F86D-48E5-A2B1-23C68664ADBA}"/>
              </a:ext>
            </a:extLst>
          </p:cNvPr>
          <p:cNvSpPr>
            <a:spLocks noGrp="1"/>
          </p:cNvSpPr>
          <p:nvPr>
            <p:ph type="sldNum" sz="quarter" idx="12"/>
          </p:nvPr>
        </p:nvSpPr>
        <p:spPr/>
        <p:txBody>
          <a:bodyPr/>
          <a:lstStyle/>
          <a:p>
            <a:fld id="{55DE6EE4-CF53-4120-B06F-2A1757962A11}" type="slidenum">
              <a:rPr lang="en-US" smtClean="0"/>
              <a:t>‹#›</a:t>
            </a:fld>
            <a:endParaRPr lang="en-US"/>
          </a:p>
        </p:txBody>
      </p:sp>
    </p:spTree>
    <p:extLst>
      <p:ext uri="{BB962C8B-B14F-4D97-AF65-F5344CB8AC3E}">
        <p14:creationId xmlns:p14="http://schemas.microsoft.com/office/powerpoint/2010/main" val="142696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0B851-503E-4187-B19C-B6FCAE9217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4156FC-2EB8-424B-9037-01EA3E1F80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6083C-4BB2-4138-9BC4-F85E5417FBF8}"/>
              </a:ext>
            </a:extLst>
          </p:cNvPr>
          <p:cNvSpPr>
            <a:spLocks noGrp="1"/>
          </p:cNvSpPr>
          <p:nvPr>
            <p:ph type="dt" sz="half" idx="10"/>
          </p:nvPr>
        </p:nvSpPr>
        <p:spPr/>
        <p:txBody>
          <a:bodyPr/>
          <a:lstStyle/>
          <a:p>
            <a:fld id="{747440DF-E378-4553-8145-72CDA74BC608}" type="datetimeFigureOut">
              <a:rPr lang="en-US" smtClean="0"/>
              <a:t>4/20/2022</a:t>
            </a:fld>
            <a:endParaRPr lang="en-US"/>
          </a:p>
        </p:txBody>
      </p:sp>
      <p:sp>
        <p:nvSpPr>
          <p:cNvPr id="5" name="Footer Placeholder 4">
            <a:extLst>
              <a:ext uri="{FF2B5EF4-FFF2-40B4-BE49-F238E27FC236}">
                <a16:creationId xmlns:a16="http://schemas.microsoft.com/office/drawing/2014/main" id="{31DBA1BC-2352-40DF-A253-A5B11FA9F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AE959-0E4C-480C-B819-E3E1C2489912}"/>
              </a:ext>
            </a:extLst>
          </p:cNvPr>
          <p:cNvSpPr>
            <a:spLocks noGrp="1"/>
          </p:cNvSpPr>
          <p:nvPr>
            <p:ph type="sldNum" sz="quarter" idx="12"/>
          </p:nvPr>
        </p:nvSpPr>
        <p:spPr/>
        <p:txBody>
          <a:bodyPr/>
          <a:lstStyle/>
          <a:p>
            <a:fld id="{55DE6EE4-CF53-4120-B06F-2A1757962A11}" type="slidenum">
              <a:rPr lang="en-US" smtClean="0"/>
              <a:t>‹#›</a:t>
            </a:fld>
            <a:endParaRPr lang="en-US"/>
          </a:p>
        </p:txBody>
      </p:sp>
    </p:spTree>
    <p:extLst>
      <p:ext uri="{BB962C8B-B14F-4D97-AF65-F5344CB8AC3E}">
        <p14:creationId xmlns:p14="http://schemas.microsoft.com/office/powerpoint/2010/main" val="147692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830E92-C718-47F6-B330-D47178589E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1A33F2-62B7-4DFD-8DC8-E6D89DF86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DA9DD-5C1F-4DDB-B89E-ADC0C3CEC617}"/>
              </a:ext>
            </a:extLst>
          </p:cNvPr>
          <p:cNvSpPr>
            <a:spLocks noGrp="1"/>
          </p:cNvSpPr>
          <p:nvPr>
            <p:ph type="dt" sz="half" idx="10"/>
          </p:nvPr>
        </p:nvSpPr>
        <p:spPr/>
        <p:txBody>
          <a:bodyPr/>
          <a:lstStyle/>
          <a:p>
            <a:fld id="{747440DF-E378-4553-8145-72CDA74BC608}" type="datetimeFigureOut">
              <a:rPr lang="en-US" smtClean="0"/>
              <a:t>4/20/2022</a:t>
            </a:fld>
            <a:endParaRPr lang="en-US"/>
          </a:p>
        </p:txBody>
      </p:sp>
      <p:sp>
        <p:nvSpPr>
          <p:cNvPr id="5" name="Footer Placeholder 4">
            <a:extLst>
              <a:ext uri="{FF2B5EF4-FFF2-40B4-BE49-F238E27FC236}">
                <a16:creationId xmlns:a16="http://schemas.microsoft.com/office/drawing/2014/main" id="{52488E88-4E33-4994-AFC9-370867E60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1E109-65E5-431F-87E7-35662795E6DC}"/>
              </a:ext>
            </a:extLst>
          </p:cNvPr>
          <p:cNvSpPr>
            <a:spLocks noGrp="1"/>
          </p:cNvSpPr>
          <p:nvPr>
            <p:ph type="sldNum" sz="quarter" idx="12"/>
          </p:nvPr>
        </p:nvSpPr>
        <p:spPr/>
        <p:txBody>
          <a:bodyPr/>
          <a:lstStyle/>
          <a:p>
            <a:fld id="{55DE6EE4-CF53-4120-B06F-2A1757962A11}" type="slidenum">
              <a:rPr lang="en-US" smtClean="0"/>
              <a:t>‹#›</a:t>
            </a:fld>
            <a:endParaRPr lang="en-US"/>
          </a:p>
        </p:txBody>
      </p:sp>
    </p:spTree>
    <p:extLst>
      <p:ext uri="{BB962C8B-B14F-4D97-AF65-F5344CB8AC3E}">
        <p14:creationId xmlns:p14="http://schemas.microsoft.com/office/powerpoint/2010/main" val="3316650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8807-1CB8-4200-A04B-453FECBB96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4B688C-E788-473E-A302-1587BD5EBA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D9B16-6B31-4895-96F2-256C3D76DEE5}"/>
              </a:ext>
            </a:extLst>
          </p:cNvPr>
          <p:cNvSpPr>
            <a:spLocks noGrp="1"/>
          </p:cNvSpPr>
          <p:nvPr>
            <p:ph type="dt" sz="half" idx="10"/>
          </p:nvPr>
        </p:nvSpPr>
        <p:spPr/>
        <p:txBody>
          <a:bodyPr/>
          <a:lstStyle/>
          <a:p>
            <a:fld id="{747440DF-E378-4553-8145-72CDA74BC608}" type="datetimeFigureOut">
              <a:rPr lang="en-US" smtClean="0"/>
              <a:t>4/20/2022</a:t>
            </a:fld>
            <a:endParaRPr lang="en-US"/>
          </a:p>
        </p:txBody>
      </p:sp>
      <p:sp>
        <p:nvSpPr>
          <p:cNvPr id="5" name="Footer Placeholder 4">
            <a:extLst>
              <a:ext uri="{FF2B5EF4-FFF2-40B4-BE49-F238E27FC236}">
                <a16:creationId xmlns:a16="http://schemas.microsoft.com/office/drawing/2014/main" id="{4F79AAB2-8B31-42DD-AAA2-A3934D922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CC6C4-A8F2-4FD0-BE3F-EEC56F2834D0}"/>
              </a:ext>
            </a:extLst>
          </p:cNvPr>
          <p:cNvSpPr>
            <a:spLocks noGrp="1"/>
          </p:cNvSpPr>
          <p:nvPr>
            <p:ph type="sldNum" sz="quarter" idx="12"/>
          </p:nvPr>
        </p:nvSpPr>
        <p:spPr/>
        <p:txBody>
          <a:bodyPr/>
          <a:lstStyle/>
          <a:p>
            <a:fld id="{55DE6EE4-CF53-4120-B06F-2A1757962A11}" type="slidenum">
              <a:rPr lang="en-US" smtClean="0"/>
              <a:t>‹#›</a:t>
            </a:fld>
            <a:endParaRPr lang="en-US"/>
          </a:p>
        </p:txBody>
      </p:sp>
    </p:spTree>
    <p:extLst>
      <p:ext uri="{BB962C8B-B14F-4D97-AF65-F5344CB8AC3E}">
        <p14:creationId xmlns:p14="http://schemas.microsoft.com/office/powerpoint/2010/main" val="2010071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A246-0BA7-41B6-A813-52D0C7888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8F7ED8-8284-4B8F-A495-53796D8EE4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5CB90-FD4B-4ACC-985D-4CA679857E33}"/>
              </a:ext>
            </a:extLst>
          </p:cNvPr>
          <p:cNvSpPr>
            <a:spLocks noGrp="1"/>
          </p:cNvSpPr>
          <p:nvPr>
            <p:ph type="dt" sz="half" idx="10"/>
          </p:nvPr>
        </p:nvSpPr>
        <p:spPr/>
        <p:txBody>
          <a:bodyPr/>
          <a:lstStyle/>
          <a:p>
            <a:fld id="{747440DF-E378-4553-8145-72CDA74BC608}" type="datetimeFigureOut">
              <a:rPr lang="en-US" smtClean="0"/>
              <a:t>4/20/2022</a:t>
            </a:fld>
            <a:endParaRPr lang="en-US"/>
          </a:p>
        </p:txBody>
      </p:sp>
      <p:sp>
        <p:nvSpPr>
          <p:cNvPr id="5" name="Footer Placeholder 4">
            <a:extLst>
              <a:ext uri="{FF2B5EF4-FFF2-40B4-BE49-F238E27FC236}">
                <a16:creationId xmlns:a16="http://schemas.microsoft.com/office/drawing/2014/main" id="{60DF4A99-7416-4084-9F1A-66C67857F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47BF8-0A6D-413E-90FA-C9D0DBFDE54B}"/>
              </a:ext>
            </a:extLst>
          </p:cNvPr>
          <p:cNvSpPr>
            <a:spLocks noGrp="1"/>
          </p:cNvSpPr>
          <p:nvPr>
            <p:ph type="sldNum" sz="quarter" idx="12"/>
          </p:nvPr>
        </p:nvSpPr>
        <p:spPr/>
        <p:txBody>
          <a:bodyPr/>
          <a:lstStyle/>
          <a:p>
            <a:fld id="{55DE6EE4-CF53-4120-B06F-2A1757962A11}" type="slidenum">
              <a:rPr lang="en-US" smtClean="0"/>
              <a:t>‹#›</a:t>
            </a:fld>
            <a:endParaRPr lang="en-US"/>
          </a:p>
        </p:txBody>
      </p:sp>
    </p:spTree>
    <p:extLst>
      <p:ext uri="{BB962C8B-B14F-4D97-AF65-F5344CB8AC3E}">
        <p14:creationId xmlns:p14="http://schemas.microsoft.com/office/powerpoint/2010/main" val="226018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5B9F-A7DE-4210-B48B-4DC3907C9E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DEA3EA-00D8-43A0-830E-016602ABCE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5FE04B-45B2-430B-9061-196BE94FEF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952AB1-ADA5-46A7-9BE6-E1A1214327CB}"/>
              </a:ext>
            </a:extLst>
          </p:cNvPr>
          <p:cNvSpPr>
            <a:spLocks noGrp="1"/>
          </p:cNvSpPr>
          <p:nvPr>
            <p:ph type="dt" sz="half" idx="10"/>
          </p:nvPr>
        </p:nvSpPr>
        <p:spPr/>
        <p:txBody>
          <a:bodyPr/>
          <a:lstStyle/>
          <a:p>
            <a:fld id="{747440DF-E378-4553-8145-72CDA74BC608}" type="datetimeFigureOut">
              <a:rPr lang="en-US" smtClean="0"/>
              <a:t>4/20/2022</a:t>
            </a:fld>
            <a:endParaRPr lang="en-US"/>
          </a:p>
        </p:txBody>
      </p:sp>
      <p:sp>
        <p:nvSpPr>
          <p:cNvPr id="6" name="Footer Placeholder 5">
            <a:extLst>
              <a:ext uri="{FF2B5EF4-FFF2-40B4-BE49-F238E27FC236}">
                <a16:creationId xmlns:a16="http://schemas.microsoft.com/office/drawing/2014/main" id="{6FC49BCA-64E3-4381-9CEF-F2AACD198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240E3-8D50-40D8-B26F-BA445FB2CDB2}"/>
              </a:ext>
            </a:extLst>
          </p:cNvPr>
          <p:cNvSpPr>
            <a:spLocks noGrp="1"/>
          </p:cNvSpPr>
          <p:nvPr>
            <p:ph type="sldNum" sz="quarter" idx="12"/>
          </p:nvPr>
        </p:nvSpPr>
        <p:spPr/>
        <p:txBody>
          <a:bodyPr/>
          <a:lstStyle/>
          <a:p>
            <a:fld id="{55DE6EE4-CF53-4120-B06F-2A1757962A11}" type="slidenum">
              <a:rPr lang="en-US" smtClean="0"/>
              <a:t>‹#›</a:t>
            </a:fld>
            <a:endParaRPr lang="en-US"/>
          </a:p>
        </p:txBody>
      </p:sp>
    </p:spTree>
    <p:extLst>
      <p:ext uri="{BB962C8B-B14F-4D97-AF65-F5344CB8AC3E}">
        <p14:creationId xmlns:p14="http://schemas.microsoft.com/office/powerpoint/2010/main" val="1559082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CBEC-2FFD-41E1-A56E-BF9E5B9FCC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A75828-F6F7-4C84-82AA-EDFFCD499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A0B5B0-01A0-4AAD-A430-4190A38613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1F3FFB-0FE6-463F-8CAC-7940191E3C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842F59-042B-4FF7-9C90-413CC6F44A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30A5AD-0FC5-4926-9646-084114E78583}"/>
              </a:ext>
            </a:extLst>
          </p:cNvPr>
          <p:cNvSpPr>
            <a:spLocks noGrp="1"/>
          </p:cNvSpPr>
          <p:nvPr>
            <p:ph type="dt" sz="half" idx="10"/>
          </p:nvPr>
        </p:nvSpPr>
        <p:spPr/>
        <p:txBody>
          <a:bodyPr/>
          <a:lstStyle/>
          <a:p>
            <a:fld id="{747440DF-E378-4553-8145-72CDA74BC608}" type="datetimeFigureOut">
              <a:rPr lang="en-US" smtClean="0"/>
              <a:t>4/20/2022</a:t>
            </a:fld>
            <a:endParaRPr lang="en-US"/>
          </a:p>
        </p:txBody>
      </p:sp>
      <p:sp>
        <p:nvSpPr>
          <p:cNvPr id="8" name="Footer Placeholder 7">
            <a:extLst>
              <a:ext uri="{FF2B5EF4-FFF2-40B4-BE49-F238E27FC236}">
                <a16:creationId xmlns:a16="http://schemas.microsoft.com/office/drawing/2014/main" id="{162B5B74-A107-434C-BBBC-5583DA9F7D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B1A129-6B9E-4259-A443-9FD8C5BBFDDC}"/>
              </a:ext>
            </a:extLst>
          </p:cNvPr>
          <p:cNvSpPr>
            <a:spLocks noGrp="1"/>
          </p:cNvSpPr>
          <p:nvPr>
            <p:ph type="sldNum" sz="quarter" idx="12"/>
          </p:nvPr>
        </p:nvSpPr>
        <p:spPr/>
        <p:txBody>
          <a:bodyPr/>
          <a:lstStyle/>
          <a:p>
            <a:fld id="{55DE6EE4-CF53-4120-B06F-2A1757962A11}" type="slidenum">
              <a:rPr lang="en-US" smtClean="0"/>
              <a:t>‹#›</a:t>
            </a:fld>
            <a:endParaRPr lang="en-US"/>
          </a:p>
        </p:txBody>
      </p:sp>
    </p:spTree>
    <p:extLst>
      <p:ext uri="{BB962C8B-B14F-4D97-AF65-F5344CB8AC3E}">
        <p14:creationId xmlns:p14="http://schemas.microsoft.com/office/powerpoint/2010/main" val="2583169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47D0-E09D-4C1F-96F2-60990A8777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29A362-2D67-4944-A235-A5502C717629}"/>
              </a:ext>
            </a:extLst>
          </p:cNvPr>
          <p:cNvSpPr>
            <a:spLocks noGrp="1"/>
          </p:cNvSpPr>
          <p:nvPr>
            <p:ph type="dt" sz="half" idx="10"/>
          </p:nvPr>
        </p:nvSpPr>
        <p:spPr/>
        <p:txBody>
          <a:bodyPr/>
          <a:lstStyle/>
          <a:p>
            <a:fld id="{747440DF-E378-4553-8145-72CDA74BC608}" type="datetimeFigureOut">
              <a:rPr lang="en-US" smtClean="0"/>
              <a:t>4/20/2022</a:t>
            </a:fld>
            <a:endParaRPr lang="en-US"/>
          </a:p>
        </p:txBody>
      </p:sp>
      <p:sp>
        <p:nvSpPr>
          <p:cNvPr id="4" name="Footer Placeholder 3">
            <a:extLst>
              <a:ext uri="{FF2B5EF4-FFF2-40B4-BE49-F238E27FC236}">
                <a16:creationId xmlns:a16="http://schemas.microsoft.com/office/drawing/2014/main" id="{D165806E-C659-4C13-B251-0B419F1CFA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3727A1-00E8-4210-AEE8-DAD03C10F155}"/>
              </a:ext>
            </a:extLst>
          </p:cNvPr>
          <p:cNvSpPr>
            <a:spLocks noGrp="1"/>
          </p:cNvSpPr>
          <p:nvPr>
            <p:ph type="sldNum" sz="quarter" idx="12"/>
          </p:nvPr>
        </p:nvSpPr>
        <p:spPr/>
        <p:txBody>
          <a:bodyPr/>
          <a:lstStyle/>
          <a:p>
            <a:fld id="{55DE6EE4-CF53-4120-B06F-2A1757962A11}" type="slidenum">
              <a:rPr lang="en-US" smtClean="0"/>
              <a:t>‹#›</a:t>
            </a:fld>
            <a:endParaRPr lang="en-US"/>
          </a:p>
        </p:txBody>
      </p:sp>
    </p:spTree>
    <p:extLst>
      <p:ext uri="{BB962C8B-B14F-4D97-AF65-F5344CB8AC3E}">
        <p14:creationId xmlns:p14="http://schemas.microsoft.com/office/powerpoint/2010/main" val="31631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FF655-9731-4E4C-AA8F-A5ECC82A0619}"/>
              </a:ext>
            </a:extLst>
          </p:cNvPr>
          <p:cNvSpPr>
            <a:spLocks noGrp="1"/>
          </p:cNvSpPr>
          <p:nvPr>
            <p:ph type="dt" sz="half" idx="10"/>
          </p:nvPr>
        </p:nvSpPr>
        <p:spPr/>
        <p:txBody>
          <a:bodyPr/>
          <a:lstStyle/>
          <a:p>
            <a:fld id="{747440DF-E378-4553-8145-72CDA74BC608}" type="datetimeFigureOut">
              <a:rPr lang="en-US" smtClean="0"/>
              <a:t>4/20/2022</a:t>
            </a:fld>
            <a:endParaRPr lang="en-US"/>
          </a:p>
        </p:txBody>
      </p:sp>
      <p:sp>
        <p:nvSpPr>
          <p:cNvPr id="3" name="Footer Placeholder 2">
            <a:extLst>
              <a:ext uri="{FF2B5EF4-FFF2-40B4-BE49-F238E27FC236}">
                <a16:creationId xmlns:a16="http://schemas.microsoft.com/office/drawing/2014/main" id="{BD76D5DE-400F-405E-A66E-BEA5538B0C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58CA00-5536-499F-AD6E-CCBA1EE20BB8}"/>
              </a:ext>
            </a:extLst>
          </p:cNvPr>
          <p:cNvSpPr>
            <a:spLocks noGrp="1"/>
          </p:cNvSpPr>
          <p:nvPr>
            <p:ph type="sldNum" sz="quarter" idx="12"/>
          </p:nvPr>
        </p:nvSpPr>
        <p:spPr/>
        <p:txBody>
          <a:bodyPr/>
          <a:lstStyle/>
          <a:p>
            <a:fld id="{55DE6EE4-CF53-4120-B06F-2A1757962A11}" type="slidenum">
              <a:rPr lang="en-US" smtClean="0"/>
              <a:t>‹#›</a:t>
            </a:fld>
            <a:endParaRPr lang="en-US"/>
          </a:p>
        </p:txBody>
      </p:sp>
    </p:spTree>
    <p:extLst>
      <p:ext uri="{BB962C8B-B14F-4D97-AF65-F5344CB8AC3E}">
        <p14:creationId xmlns:p14="http://schemas.microsoft.com/office/powerpoint/2010/main" val="737483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ED5DC-2F40-4254-8353-EEA32A03B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578B7F-F4B3-43B5-A677-5349952E7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337CA7-F03C-479D-8AE9-79DA7E862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6AA18D-5A35-47B2-A076-19BD0B3CAE54}"/>
              </a:ext>
            </a:extLst>
          </p:cNvPr>
          <p:cNvSpPr>
            <a:spLocks noGrp="1"/>
          </p:cNvSpPr>
          <p:nvPr>
            <p:ph type="dt" sz="half" idx="10"/>
          </p:nvPr>
        </p:nvSpPr>
        <p:spPr/>
        <p:txBody>
          <a:bodyPr/>
          <a:lstStyle/>
          <a:p>
            <a:fld id="{747440DF-E378-4553-8145-72CDA74BC608}" type="datetimeFigureOut">
              <a:rPr lang="en-US" smtClean="0"/>
              <a:t>4/20/2022</a:t>
            </a:fld>
            <a:endParaRPr lang="en-US"/>
          </a:p>
        </p:txBody>
      </p:sp>
      <p:sp>
        <p:nvSpPr>
          <p:cNvPr id="6" name="Footer Placeholder 5">
            <a:extLst>
              <a:ext uri="{FF2B5EF4-FFF2-40B4-BE49-F238E27FC236}">
                <a16:creationId xmlns:a16="http://schemas.microsoft.com/office/drawing/2014/main" id="{0D86EBDF-8E16-4361-8B1C-7D8FA14DE0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E726E-45AE-4E3F-B7DE-08FA037AE4F8}"/>
              </a:ext>
            </a:extLst>
          </p:cNvPr>
          <p:cNvSpPr>
            <a:spLocks noGrp="1"/>
          </p:cNvSpPr>
          <p:nvPr>
            <p:ph type="sldNum" sz="quarter" idx="12"/>
          </p:nvPr>
        </p:nvSpPr>
        <p:spPr/>
        <p:txBody>
          <a:bodyPr/>
          <a:lstStyle/>
          <a:p>
            <a:fld id="{55DE6EE4-CF53-4120-B06F-2A1757962A11}" type="slidenum">
              <a:rPr lang="en-US" smtClean="0"/>
              <a:t>‹#›</a:t>
            </a:fld>
            <a:endParaRPr lang="en-US"/>
          </a:p>
        </p:txBody>
      </p:sp>
    </p:spTree>
    <p:extLst>
      <p:ext uri="{BB962C8B-B14F-4D97-AF65-F5344CB8AC3E}">
        <p14:creationId xmlns:p14="http://schemas.microsoft.com/office/powerpoint/2010/main" val="425713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AA7C-3041-4716-BABD-A55ACE2303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D18E20-7DCB-46D6-B770-E0FB1F50CD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FC6759-4462-4F07-B7F5-FC003887E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D86A3A-74E7-421E-A6ED-DC5293C5AFA8}"/>
              </a:ext>
            </a:extLst>
          </p:cNvPr>
          <p:cNvSpPr>
            <a:spLocks noGrp="1"/>
          </p:cNvSpPr>
          <p:nvPr>
            <p:ph type="dt" sz="half" idx="10"/>
          </p:nvPr>
        </p:nvSpPr>
        <p:spPr/>
        <p:txBody>
          <a:bodyPr/>
          <a:lstStyle/>
          <a:p>
            <a:fld id="{747440DF-E378-4553-8145-72CDA74BC608}" type="datetimeFigureOut">
              <a:rPr lang="en-US" smtClean="0"/>
              <a:t>4/20/2022</a:t>
            </a:fld>
            <a:endParaRPr lang="en-US"/>
          </a:p>
        </p:txBody>
      </p:sp>
      <p:sp>
        <p:nvSpPr>
          <p:cNvPr id="6" name="Footer Placeholder 5">
            <a:extLst>
              <a:ext uri="{FF2B5EF4-FFF2-40B4-BE49-F238E27FC236}">
                <a16:creationId xmlns:a16="http://schemas.microsoft.com/office/drawing/2014/main" id="{E578CEA6-D5D2-4A2A-8013-21E05CDC2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96472-DBA9-4C7D-BA80-05688A39252C}"/>
              </a:ext>
            </a:extLst>
          </p:cNvPr>
          <p:cNvSpPr>
            <a:spLocks noGrp="1"/>
          </p:cNvSpPr>
          <p:nvPr>
            <p:ph type="sldNum" sz="quarter" idx="12"/>
          </p:nvPr>
        </p:nvSpPr>
        <p:spPr/>
        <p:txBody>
          <a:bodyPr/>
          <a:lstStyle/>
          <a:p>
            <a:fld id="{55DE6EE4-CF53-4120-B06F-2A1757962A11}" type="slidenum">
              <a:rPr lang="en-US" smtClean="0"/>
              <a:t>‹#›</a:t>
            </a:fld>
            <a:endParaRPr lang="en-US"/>
          </a:p>
        </p:txBody>
      </p:sp>
    </p:spTree>
    <p:extLst>
      <p:ext uri="{BB962C8B-B14F-4D97-AF65-F5344CB8AC3E}">
        <p14:creationId xmlns:p14="http://schemas.microsoft.com/office/powerpoint/2010/main" val="261849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4D8189-0483-46CD-8666-DE018F8C1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3D02D0-EE44-4545-9A0B-49C7AFB064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C792E-4DFC-49F2-8768-243DD5830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440DF-E378-4553-8145-72CDA74BC608}" type="datetimeFigureOut">
              <a:rPr lang="en-US" smtClean="0"/>
              <a:t>4/20/2022</a:t>
            </a:fld>
            <a:endParaRPr lang="en-US"/>
          </a:p>
        </p:txBody>
      </p:sp>
      <p:sp>
        <p:nvSpPr>
          <p:cNvPr id="5" name="Footer Placeholder 4">
            <a:extLst>
              <a:ext uri="{FF2B5EF4-FFF2-40B4-BE49-F238E27FC236}">
                <a16:creationId xmlns:a16="http://schemas.microsoft.com/office/drawing/2014/main" id="{FBE4F956-A806-4247-B203-14EC1E85CA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CA9EDC-DC5C-41E6-89BB-15C5E5689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E6EE4-CF53-4120-B06F-2A1757962A11}" type="slidenum">
              <a:rPr lang="en-US" smtClean="0"/>
              <a:t>‹#›</a:t>
            </a:fld>
            <a:endParaRPr lang="en-US"/>
          </a:p>
        </p:txBody>
      </p:sp>
    </p:spTree>
    <p:extLst>
      <p:ext uri="{BB962C8B-B14F-4D97-AF65-F5344CB8AC3E}">
        <p14:creationId xmlns:p14="http://schemas.microsoft.com/office/powerpoint/2010/main" val="163943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rdcu.be/baVbR"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6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6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6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8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D4B78E-DA8F-49C5-BC6C-C6731654BDA7}"/>
              </a:ext>
            </a:extLst>
          </p:cNvPr>
          <p:cNvSpPr>
            <a:spLocks noGrp="1"/>
          </p:cNvSpPr>
          <p:nvPr>
            <p:ph type="ctrTitle"/>
          </p:nvPr>
        </p:nvSpPr>
        <p:spPr/>
        <p:txBody>
          <a:bodyPr/>
          <a:lstStyle/>
          <a:p>
            <a:r>
              <a:rPr lang="en-US" dirty="0"/>
              <a:t>ML Results</a:t>
            </a:r>
          </a:p>
        </p:txBody>
      </p:sp>
      <p:sp>
        <p:nvSpPr>
          <p:cNvPr id="5" name="Subtitle 4">
            <a:extLst>
              <a:ext uri="{FF2B5EF4-FFF2-40B4-BE49-F238E27FC236}">
                <a16:creationId xmlns:a16="http://schemas.microsoft.com/office/drawing/2014/main" id="{07B124E4-469C-47DA-9314-51532605467E}"/>
              </a:ext>
            </a:extLst>
          </p:cNvPr>
          <p:cNvSpPr>
            <a:spLocks noGrp="1"/>
          </p:cNvSpPr>
          <p:nvPr>
            <p:ph type="subTitle" idx="1"/>
          </p:nvPr>
        </p:nvSpPr>
        <p:spPr/>
        <p:txBody>
          <a:bodyPr/>
          <a:lstStyle/>
          <a:p>
            <a:r>
              <a:rPr lang="en-US" dirty="0"/>
              <a:t>For CA Report</a:t>
            </a:r>
          </a:p>
        </p:txBody>
      </p:sp>
    </p:spTree>
    <p:extLst>
      <p:ext uri="{BB962C8B-B14F-4D97-AF65-F5344CB8AC3E}">
        <p14:creationId xmlns:p14="http://schemas.microsoft.com/office/powerpoint/2010/main" val="83103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ML Results</a:t>
            </a:r>
          </a:p>
        </p:txBody>
      </p:sp>
      <p:sp>
        <p:nvSpPr>
          <p:cNvPr id="7" name="TextBox 6">
            <a:extLst>
              <a:ext uri="{FF2B5EF4-FFF2-40B4-BE49-F238E27FC236}">
                <a16:creationId xmlns:a16="http://schemas.microsoft.com/office/drawing/2014/main" id="{57BA5EF8-E287-4C4C-A638-1221926E0FCC}"/>
              </a:ext>
            </a:extLst>
          </p:cNvPr>
          <p:cNvSpPr txBox="1"/>
          <p:nvPr/>
        </p:nvSpPr>
        <p:spPr>
          <a:xfrm>
            <a:off x="838200" y="1394691"/>
            <a:ext cx="5975927" cy="923330"/>
          </a:xfrm>
          <a:prstGeom prst="rect">
            <a:avLst/>
          </a:prstGeom>
          <a:noFill/>
        </p:spPr>
        <p:txBody>
          <a:bodyPr wrap="square" rtlCol="0">
            <a:spAutoFit/>
          </a:bodyPr>
          <a:lstStyle/>
          <a:p>
            <a:r>
              <a:rPr lang="en-US" dirty="0"/>
              <a:t>Trained using Unique Normal, Tested on Attack</a:t>
            </a:r>
          </a:p>
          <a:p>
            <a:r>
              <a:rPr lang="en-US" dirty="0"/>
              <a:t>+VE: 258048, -VE: 4096</a:t>
            </a:r>
          </a:p>
          <a:p>
            <a:endParaRPr lang="en-US" dirty="0"/>
          </a:p>
        </p:txBody>
      </p:sp>
      <p:graphicFrame>
        <p:nvGraphicFramePr>
          <p:cNvPr id="5" name="Table 4">
            <a:extLst>
              <a:ext uri="{FF2B5EF4-FFF2-40B4-BE49-F238E27FC236}">
                <a16:creationId xmlns:a16="http://schemas.microsoft.com/office/drawing/2014/main" id="{0A7F0685-6E5B-437C-B4B4-50F1E5689837}"/>
              </a:ext>
            </a:extLst>
          </p:cNvPr>
          <p:cNvGraphicFramePr>
            <a:graphicFrameLocks noGrp="1"/>
          </p:cNvGraphicFramePr>
          <p:nvPr>
            <p:extLst>
              <p:ext uri="{D42A27DB-BD31-4B8C-83A1-F6EECF244321}">
                <p14:modId xmlns:p14="http://schemas.microsoft.com/office/powerpoint/2010/main" val="2986207073"/>
              </p:ext>
            </p:extLst>
          </p:nvPr>
        </p:nvGraphicFramePr>
        <p:xfrm>
          <a:off x="923636" y="2213033"/>
          <a:ext cx="9803358" cy="2890520"/>
        </p:xfrm>
        <a:graphic>
          <a:graphicData uri="http://schemas.openxmlformats.org/drawingml/2006/table">
            <a:tbl>
              <a:tblPr firstRow="1" bandRow="1">
                <a:tableStyleId>{21E4AEA4-8DFA-4A89-87EB-49C32662AFE0}</a:tableStyleId>
              </a:tblPr>
              <a:tblGrid>
                <a:gridCol w="1522609">
                  <a:extLst>
                    <a:ext uri="{9D8B030D-6E8A-4147-A177-3AD203B41FA5}">
                      <a16:colId xmlns:a16="http://schemas.microsoft.com/office/drawing/2014/main" val="2157091124"/>
                    </a:ext>
                  </a:extLst>
                </a:gridCol>
                <a:gridCol w="953624">
                  <a:extLst>
                    <a:ext uri="{9D8B030D-6E8A-4147-A177-3AD203B41FA5}">
                      <a16:colId xmlns:a16="http://schemas.microsoft.com/office/drawing/2014/main" val="2695681958"/>
                    </a:ext>
                  </a:extLst>
                </a:gridCol>
                <a:gridCol w="825788">
                  <a:extLst>
                    <a:ext uri="{9D8B030D-6E8A-4147-A177-3AD203B41FA5}">
                      <a16:colId xmlns:a16="http://schemas.microsoft.com/office/drawing/2014/main" val="4086392128"/>
                    </a:ext>
                  </a:extLst>
                </a:gridCol>
                <a:gridCol w="825788">
                  <a:extLst>
                    <a:ext uri="{9D8B030D-6E8A-4147-A177-3AD203B41FA5}">
                      <a16:colId xmlns:a16="http://schemas.microsoft.com/office/drawing/2014/main" val="940659823"/>
                    </a:ext>
                  </a:extLst>
                </a:gridCol>
                <a:gridCol w="825788">
                  <a:extLst>
                    <a:ext uri="{9D8B030D-6E8A-4147-A177-3AD203B41FA5}">
                      <a16:colId xmlns:a16="http://schemas.microsoft.com/office/drawing/2014/main" val="1685880850"/>
                    </a:ext>
                  </a:extLst>
                </a:gridCol>
                <a:gridCol w="1239622">
                  <a:extLst>
                    <a:ext uri="{9D8B030D-6E8A-4147-A177-3AD203B41FA5}">
                      <a16:colId xmlns:a16="http://schemas.microsoft.com/office/drawing/2014/main" val="3901311020"/>
                    </a:ext>
                  </a:extLst>
                </a:gridCol>
                <a:gridCol w="1239622">
                  <a:extLst>
                    <a:ext uri="{9D8B030D-6E8A-4147-A177-3AD203B41FA5}">
                      <a16:colId xmlns:a16="http://schemas.microsoft.com/office/drawing/2014/main" val="3431223908"/>
                    </a:ext>
                  </a:extLst>
                </a:gridCol>
                <a:gridCol w="913524">
                  <a:extLst>
                    <a:ext uri="{9D8B030D-6E8A-4147-A177-3AD203B41FA5}">
                      <a16:colId xmlns:a16="http://schemas.microsoft.com/office/drawing/2014/main" val="1301097625"/>
                    </a:ext>
                  </a:extLst>
                </a:gridCol>
                <a:gridCol w="1456993">
                  <a:extLst>
                    <a:ext uri="{9D8B030D-6E8A-4147-A177-3AD203B41FA5}">
                      <a16:colId xmlns:a16="http://schemas.microsoft.com/office/drawing/2014/main" val="3396100572"/>
                    </a:ext>
                  </a:extLst>
                </a:gridCol>
              </a:tblGrid>
              <a:tr h="370840">
                <a:tc rowSpan="2">
                  <a:txBody>
                    <a:bodyPr/>
                    <a:lstStyle/>
                    <a:p>
                      <a:r>
                        <a:rPr lang="en-US" sz="1400" dirty="0">
                          <a:solidFill>
                            <a:schemeClr val="tx1"/>
                          </a:solidFill>
                        </a:rPr>
                        <a:t>Model</a:t>
                      </a:r>
                      <a:endParaRPr lang="en-SG" sz="1400" dirty="0">
                        <a:solidFill>
                          <a:schemeClr val="tx1"/>
                        </a:solidFill>
                      </a:endParaRPr>
                    </a:p>
                  </a:txBody>
                  <a:tcPr/>
                </a:tc>
                <a:tc rowSpan="2">
                  <a:txBody>
                    <a:bodyPr/>
                    <a:lstStyle/>
                    <a:p>
                      <a:r>
                        <a:rPr lang="en-US" sz="1400" dirty="0">
                          <a:solidFill>
                            <a:schemeClr val="tx1"/>
                          </a:solidFill>
                        </a:rPr>
                        <a:t>TN</a:t>
                      </a:r>
                      <a:endParaRPr lang="en-SG" sz="1400" dirty="0">
                        <a:solidFill>
                          <a:schemeClr val="tx1"/>
                        </a:solidFill>
                      </a:endParaRPr>
                    </a:p>
                  </a:txBody>
                  <a:tcPr/>
                </a:tc>
                <a:tc rowSpan="2">
                  <a:txBody>
                    <a:bodyPr/>
                    <a:lstStyle/>
                    <a:p>
                      <a:r>
                        <a:rPr lang="en-US" sz="1400" dirty="0">
                          <a:solidFill>
                            <a:schemeClr val="tx1"/>
                          </a:solidFill>
                        </a:rPr>
                        <a:t>TP</a:t>
                      </a:r>
                      <a:endParaRPr lang="en-SG" sz="1400" dirty="0">
                        <a:solidFill>
                          <a:schemeClr val="tx1"/>
                        </a:solidFill>
                      </a:endParaRPr>
                    </a:p>
                  </a:txBody>
                  <a:tcPr/>
                </a:tc>
                <a:tc rowSpan="2">
                  <a:txBody>
                    <a:bodyPr/>
                    <a:lstStyle/>
                    <a:p>
                      <a:r>
                        <a:rPr lang="en-US" sz="1400" dirty="0">
                          <a:solidFill>
                            <a:schemeClr val="tx1"/>
                          </a:solidFill>
                        </a:rPr>
                        <a:t>FN</a:t>
                      </a:r>
                      <a:endParaRPr lang="en-SG" sz="1400" dirty="0">
                        <a:solidFill>
                          <a:schemeClr val="tx1"/>
                        </a:solidFill>
                      </a:endParaRPr>
                    </a:p>
                  </a:txBody>
                  <a:tcPr/>
                </a:tc>
                <a:tc rowSpan="2">
                  <a:txBody>
                    <a:bodyPr/>
                    <a:lstStyle/>
                    <a:p>
                      <a:r>
                        <a:rPr lang="en-US" sz="1400" dirty="0">
                          <a:solidFill>
                            <a:schemeClr val="tx1"/>
                          </a:solidFill>
                        </a:rPr>
                        <a:t>FP</a:t>
                      </a:r>
                      <a:endParaRPr lang="en-SG" sz="1400" dirty="0">
                        <a:solidFill>
                          <a:schemeClr val="tx1"/>
                        </a:solidFill>
                      </a:endParaRPr>
                    </a:p>
                  </a:txBody>
                  <a:tcPr/>
                </a:tc>
                <a:tc gridSpan="4">
                  <a:txBody>
                    <a:bodyPr/>
                    <a:lstStyle/>
                    <a:p>
                      <a:r>
                        <a:rPr lang="en-US" sz="1400" dirty="0">
                          <a:solidFill>
                            <a:schemeClr val="tx1"/>
                          </a:solidFill>
                        </a:rPr>
                        <a:t>Overall statistics</a:t>
                      </a:r>
                      <a:endParaRPr lang="en-SG" sz="1400" dirty="0">
                        <a:solidFill>
                          <a:schemeClr val="tx1"/>
                        </a:solidFill>
                      </a:endParaRPr>
                    </a:p>
                  </a:txBody>
                  <a:tcPr/>
                </a:tc>
                <a:tc hMerge="1">
                  <a:txBody>
                    <a:bodyPr/>
                    <a:lstStyle/>
                    <a:p>
                      <a:r>
                        <a:rPr lang="en-US" sz="1400" dirty="0"/>
                        <a:t>Overall statistics</a:t>
                      </a:r>
                      <a:endParaRPr lang="en-SG" sz="1400" dirty="0"/>
                    </a:p>
                  </a:txBody>
                  <a:tcPr/>
                </a:tc>
                <a:tc hMerge="1">
                  <a:txBody>
                    <a:bodyPr/>
                    <a:lstStyle/>
                    <a:p>
                      <a:endParaRPr lang="en-SG" sz="1400" dirty="0"/>
                    </a:p>
                  </a:txBody>
                  <a:tcPr/>
                </a:tc>
                <a:tc hMerge="1">
                  <a:txBody>
                    <a:bodyPr/>
                    <a:lstStyle/>
                    <a:p>
                      <a:endParaRPr lang="en-SG" sz="1400" dirty="0"/>
                    </a:p>
                  </a:txBody>
                  <a:tcPr/>
                </a:tc>
                <a:extLst>
                  <a:ext uri="{0D108BD9-81ED-4DB2-BD59-A6C34878D82A}">
                    <a16:rowId xmlns:a16="http://schemas.microsoft.com/office/drawing/2014/main" val="3132548184"/>
                  </a:ext>
                </a:extLst>
              </a:tr>
              <a:tr h="370840">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a:txBody>
                    <a:bodyPr/>
                    <a:lstStyle/>
                    <a:p>
                      <a:r>
                        <a:rPr lang="en-SG" sz="1400" dirty="0">
                          <a:solidFill>
                            <a:schemeClr val="tx1"/>
                          </a:solidFill>
                        </a:rPr>
                        <a:t>Accuracy</a:t>
                      </a:r>
                    </a:p>
                  </a:txBody>
                  <a:tcPr/>
                </a:tc>
                <a:tc>
                  <a:txBody>
                    <a:bodyPr/>
                    <a:lstStyle/>
                    <a:p>
                      <a:r>
                        <a:rPr lang="en-US" sz="1400" dirty="0">
                          <a:solidFill>
                            <a:schemeClr val="tx1"/>
                          </a:solidFill>
                        </a:rPr>
                        <a:t>Precision</a:t>
                      </a:r>
                      <a:endParaRPr lang="en-SG" sz="1400" dirty="0">
                        <a:solidFill>
                          <a:schemeClr val="tx1"/>
                        </a:solidFill>
                      </a:endParaRPr>
                    </a:p>
                  </a:txBody>
                  <a:tcPr/>
                </a:tc>
                <a:tc>
                  <a:txBody>
                    <a:bodyPr/>
                    <a:lstStyle/>
                    <a:p>
                      <a:r>
                        <a:rPr lang="en-US" sz="1400" dirty="0">
                          <a:solidFill>
                            <a:schemeClr val="tx1"/>
                          </a:solidFill>
                        </a:rPr>
                        <a:t>Recall</a:t>
                      </a:r>
                      <a:endParaRPr lang="en-SG" sz="1400" dirty="0">
                        <a:solidFill>
                          <a:schemeClr val="tx1"/>
                        </a:solidFill>
                      </a:endParaRPr>
                    </a:p>
                  </a:txBody>
                  <a:tcPr/>
                </a:tc>
                <a:tc>
                  <a:txBody>
                    <a:bodyPr/>
                    <a:lstStyle/>
                    <a:p>
                      <a:r>
                        <a:rPr lang="en-US" sz="1400" dirty="0">
                          <a:solidFill>
                            <a:schemeClr val="tx1"/>
                          </a:solidFill>
                        </a:rPr>
                        <a:t>F1 score</a:t>
                      </a:r>
                      <a:endParaRPr lang="en-SG" sz="1400" dirty="0">
                        <a:solidFill>
                          <a:schemeClr val="tx1"/>
                        </a:solidFill>
                      </a:endParaRPr>
                    </a:p>
                  </a:txBody>
                  <a:tcPr/>
                </a:tc>
                <a:extLst>
                  <a:ext uri="{0D108BD9-81ED-4DB2-BD59-A6C34878D82A}">
                    <a16:rowId xmlns:a16="http://schemas.microsoft.com/office/drawing/2014/main" val="1668785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Logistic Regression</a:t>
                      </a:r>
                      <a:endParaRPr lang="en-SG" sz="1400" dirty="0">
                        <a:solidFill>
                          <a:schemeClr val="tx1"/>
                        </a:solidFill>
                      </a:endParaRPr>
                    </a:p>
                  </a:txBody>
                  <a:tcPr/>
                </a:tc>
                <a:tc>
                  <a:txBody>
                    <a:bodyPr/>
                    <a:lstStyle/>
                    <a:p>
                      <a:r>
                        <a:rPr lang="en-SG" sz="1400" dirty="0">
                          <a:solidFill>
                            <a:schemeClr val="tx1"/>
                          </a:solidFill>
                        </a:rPr>
                        <a:t>4096</a:t>
                      </a:r>
                    </a:p>
                  </a:txBody>
                  <a:tcPr/>
                </a:tc>
                <a:tc>
                  <a:txBody>
                    <a:bodyPr/>
                    <a:lstStyle/>
                    <a:p>
                      <a:r>
                        <a:rPr lang="en-SG" sz="1400" dirty="0">
                          <a:solidFill>
                            <a:schemeClr val="tx1"/>
                          </a:solidFill>
                        </a:rPr>
                        <a:t>4844</a:t>
                      </a:r>
                    </a:p>
                  </a:txBody>
                  <a:tcPr/>
                </a:tc>
                <a:tc>
                  <a:txBody>
                    <a:bodyPr/>
                    <a:lstStyle/>
                    <a:p>
                      <a:r>
                        <a:rPr lang="en-SG" sz="1400" dirty="0">
                          <a:solidFill>
                            <a:schemeClr val="tx1"/>
                          </a:solidFill>
                        </a:rPr>
                        <a:t>253204</a:t>
                      </a:r>
                    </a:p>
                  </a:txBody>
                  <a:tcPr/>
                </a:tc>
                <a:tc>
                  <a:txBody>
                    <a:bodyPr/>
                    <a:lstStyle/>
                    <a:p>
                      <a:r>
                        <a:rPr lang="en-SG" sz="1400" dirty="0">
                          <a:solidFill>
                            <a:schemeClr val="tx1"/>
                          </a:solidFill>
                        </a:rPr>
                        <a:t>0</a:t>
                      </a:r>
                    </a:p>
                  </a:txBody>
                  <a:tcPr/>
                </a:tc>
                <a:tc>
                  <a:txBody>
                    <a:bodyPr/>
                    <a:lstStyle/>
                    <a:p>
                      <a:r>
                        <a:rPr lang="en-SG" sz="1400" dirty="0">
                          <a:solidFill>
                            <a:schemeClr val="tx1"/>
                          </a:solidFill>
                        </a:rPr>
                        <a:t>3.41%</a:t>
                      </a:r>
                    </a:p>
                  </a:txBody>
                  <a:tcPr/>
                </a:tc>
                <a:tc>
                  <a:txBody>
                    <a:bodyPr/>
                    <a:lstStyle/>
                    <a:p>
                      <a:r>
                        <a:rPr lang="en-SG" sz="1400" dirty="0">
                          <a:solidFill>
                            <a:schemeClr val="tx1"/>
                          </a:solidFill>
                        </a:rPr>
                        <a:t>1</a:t>
                      </a:r>
                    </a:p>
                  </a:txBody>
                  <a:tcPr/>
                </a:tc>
                <a:tc>
                  <a:txBody>
                    <a:bodyPr/>
                    <a:lstStyle/>
                    <a:p>
                      <a:r>
                        <a:rPr lang="en-SG" sz="1400" dirty="0">
                          <a:solidFill>
                            <a:schemeClr val="tx1"/>
                          </a:solidFill>
                        </a:rPr>
                        <a:t>0.01877</a:t>
                      </a:r>
                    </a:p>
                  </a:txBody>
                  <a:tcPr/>
                </a:tc>
                <a:tc>
                  <a:txBody>
                    <a:bodyPr/>
                    <a:lstStyle/>
                    <a:p>
                      <a:r>
                        <a:rPr lang="en-SG" sz="1400" dirty="0">
                          <a:solidFill>
                            <a:schemeClr val="tx1"/>
                          </a:solidFill>
                        </a:rPr>
                        <a:t>0.03685</a:t>
                      </a:r>
                    </a:p>
                  </a:txBody>
                  <a:tcPr/>
                </a:tc>
                <a:extLst>
                  <a:ext uri="{0D108BD9-81ED-4DB2-BD59-A6C34878D82A}">
                    <a16:rowId xmlns:a16="http://schemas.microsoft.com/office/drawing/2014/main" val="395730598"/>
                  </a:ext>
                </a:extLst>
              </a:tr>
              <a:tr h="370840">
                <a:tc>
                  <a:txBody>
                    <a:bodyPr/>
                    <a:lstStyle/>
                    <a:p>
                      <a:r>
                        <a:rPr lang="en-US" sz="1400" dirty="0">
                          <a:solidFill>
                            <a:schemeClr val="tx1"/>
                          </a:solidFill>
                        </a:rPr>
                        <a:t>Decision Tree</a:t>
                      </a:r>
                      <a:endParaRPr lang="en-SG" sz="1400" dirty="0">
                        <a:solidFill>
                          <a:schemeClr val="tx1"/>
                        </a:solidFill>
                      </a:endParaRPr>
                    </a:p>
                  </a:txBody>
                  <a:tcPr/>
                </a:tc>
                <a:tc>
                  <a:txBody>
                    <a:bodyPr/>
                    <a:lstStyle/>
                    <a:p>
                      <a:r>
                        <a:rPr lang="en-SG" sz="1400" dirty="0">
                          <a:solidFill>
                            <a:schemeClr val="tx1"/>
                          </a:solidFill>
                        </a:rPr>
                        <a:t>4096</a:t>
                      </a:r>
                    </a:p>
                  </a:txBody>
                  <a:tcPr/>
                </a:tc>
                <a:tc>
                  <a:txBody>
                    <a:bodyPr/>
                    <a:lstStyle/>
                    <a:p>
                      <a:r>
                        <a:rPr lang="en-SG" sz="1400" dirty="0">
                          <a:solidFill>
                            <a:schemeClr val="tx1"/>
                          </a:solidFill>
                        </a:rPr>
                        <a:t>206319</a:t>
                      </a:r>
                    </a:p>
                  </a:txBody>
                  <a:tcPr/>
                </a:tc>
                <a:tc>
                  <a:txBody>
                    <a:bodyPr/>
                    <a:lstStyle/>
                    <a:p>
                      <a:r>
                        <a:rPr lang="en-SG" sz="1400" dirty="0">
                          <a:solidFill>
                            <a:schemeClr val="tx1"/>
                          </a:solidFill>
                        </a:rPr>
                        <a:t>51729</a:t>
                      </a:r>
                    </a:p>
                  </a:txBody>
                  <a:tcPr/>
                </a:tc>
                <a:tc>
                  <a:txBody>
                    <a:bodyPr/>
                    <a:lstStyle/>
                    <a:p>
                      <a:r>
                        <a:rPr lang="en-SG" sz="1400" dirty="0">
                          <a:solidFill>
                            <a:schemeClr val="tx1"/>
                          </a:solidFill>
                        </a:rPr>
                        <a:t>0</a:t>
                      </a:r>
                    </a:p>
                  </a:txBody>
                  <a:tcPr/>
                </a:tc>
                <a:tc>
                  <a:txBody>
                    <a:bodyPr/>
                    <a:lstStyle/>
                    <a:p>
                      <a:r>
                        <a:rPr lang="en-SG" sz="1400" dirty="0">
                          <a:solidFill>
                            <a:schemeClr val="tx1"/>
                          </a:solidFill>
                        </a:rPr>
                        <a:t>80.26%</a:t>
                      </a:r>
                    </a:p>
                  </a:txBody>
                  <a:tcPr/>
                </a:tc>
                <a:tc>
                  <a:txBody>
                    <a:bodyPr/>
                    <a:lstStyle/>
                    <a:p>
                      <a:r>
                        <a:rPr lang="en-SG" sz="1400" dirty="0">
                          <a:solidFill>
                            <a:schemeClr val="tx1"/>
                          </a:solidFill>
                        </a:rPr>
                        <a:t>1</a:t>
                      </a:r>
                    </a:p>
                  </a:txBody>
                  <a:tcPr/>
                </a:tc>
                <a:tc>
                  <a:txBody>
                    <a:bodyPr/>
                    <a:lstStyle/>
                    <a:p>
                      <a:r>
                        <a:rPr lang="en-SG" sz="1400" dirty="0">
                          <a:solidFill>
                            <a:schemeClr val="tx1"/>
                          </a:solidFill>
                        </a:rPr>
                        <a:t>0.7995</a:t>
                      </a:r>
                    </a:p>
                  </a:txBody>
                  <a:tcPr/>
                </a:tc>
                <a:tc>
                  <a:txBody>
                    <a:bodyPr/>
                    <a:lstStyle/>
                    <a:p>
                      <a:r>
                        <a:rPr lang="en-SG" sz="1400" dirty="0">
                          <a:solidFill>
                            <a:schemeClr val="tx1"/>
                          </a:solidFill>
                        </a:rPr>
                        <a:t>0.8886</a:t>
                      </a:r>
                    </a:p>
                  </a:txBody>
                  <a:tcPr/>
                </a:tc>
                <a:extLst>
                  <a:ext uri="{0D108BD9-81ED-4DB2-BD59-A6C34878D82A}">
                    <a16:rowId xmlns:a16="http://schemas.microsoft.com/office/drawing/2014/main" val="2373626725"/>
                  </a:ext>
                </a:extLst>
              </a:tr>
              <a:tr h="370840">
                <a:tc>
                  <a:txBody>
                    <a:bodyPr/>
                    <a:lstStyle/>
                    <a:p>
                      <a:r>
                        <a:rPr lang="en-US" sz="1400" dirty="0">
                          <a:solidFill>
                            <a:schemeClr val="tx1"/>
                          </a:solidFill>
                        </a:rPr>
                        <a:t>Random Forest</a:t>
                      </a:r>
                      <a:endParaRPr lang="en-SG" sz="1400" dirty="0">
                        <a:solidFill>
                          <a:schemeClr val="tx1"/>
                        </a:solidFill>
                      </a:endParaRPr>
                    </a:p>
                  </a:txBody>
                  <a:tcPr/>
                </a:tc>
                <a:tc>
                  <a:txBody>
                    <a:bodyPr/>
                    <a:lstStyle/>
                    <a:p>
                      <a:r>
                        <a:rPr lang="en-SG" sz="1400" dirty="0">
                          <a:solidFill>
                            <a:schemeClr val="tx1"/>
                          </a:solidFill>
                        </a:rPr>
                        <a:t>4096</a:t>
                      </a:r>
                    </a:p>
                  </a:txBody>
                  <a:tcPr/>
                </a:tc>
                <a:tc>
                  <a:txBody>
                    <a:bodyPr/>
                    <a:lstStyle/>
                    <a:p>
                      <a:r>
                        <a:rPr lang="en-SG" sz="1400" dirty="0">
                          <a:solidFill>
                            <a:schemeClr val="tx1"/>
                          </a:solidFill>
                        </a:rPr>
                        <a:t>225739</a:t>
                      </a:r>
                    </a:p>
                  </a:txBody>
                  <a:tcPr/>
                </a:tc>
                <a:tc>
                  <a:txBody>
                    <a:bodyPr/>
                    <a:lstStyle/>
                    <a:p>
                      <a:r>
                        <a:rPr lang="en-SG" sz="1400" dirty="0">
                          <a:solidFill>
                            <a:schemeClr val="tx1"/>
                          </a:solidFill>
                        </a:rPr>
                        <a:t>32309</a:t>
                      </a:r>
                    </a:p>
                  </a:txBody>
                  <a:tcPr/>
                </a:tc>
                <a:tc>
                  <a:txBody>
                    <a:bodyPr/>
                    <a:lstStyle/>
                    <a:p>
                      <a:r>
                        <a:rPr lang="en-SG" sz="1400" dirty="0">
                          <a:solidFill>
                            <a:schemeClr val="tx1"/>
                          </a:solidFill>
                        </a:rPr>
                        <a:t>0</a:t>
                      </a:r>
                    </a:p>
                  </a:txBody>
                  <a:tcPr/>
                </a:tc>
                <a:tc>
                  <a:txBody>
                    <a:bodyPr/>
                    <a:lstStyle/>
                    <a:p>
                      <a:r>
                        <a:rPr lang="en-SG" sz="1400" dirty="0">
                          <a:solidFill>
                            <a:schemeClr val="tx1"/>
                          </a:solidFill>
                        </a:rPr>
                        <a:t>87.67%</a:t>
                      </a:r>
                    </a:p>
                  </a:txBody>
                  <a:tcPr/>
                </a:tc>
                <a:tc>
                  <a:txBody>
                    <a:bodyPr/>
                    <a:lstStyle/>
                    <a:p>
                      <a:r>
                        <a:rPr lang="en-SG" sz="1400" dirty="0">
                          <a:solidFill>
                            <a:schemeClr val="tx1"/>
                          </a:solidFill>
                        </a:rPr>
                        <a:t>1</a:t>
                      </a:r>
                    </a:p>
                  </a:txBody>
                  <a:tcPr/>
                </a:tc>
                <a:tc>
                  <a:txBody>
                    <a:bodyPr/>
                    <a:lstStyle/>
                    <a:p>
                      <a:r>
                        <a:rPr lang="en-SG" sz="1400" dirty="0">
                          <a:solidFill>
                            <a:schemeClr val="tx1"/>
                          </a:solidFill>
                        </a:rPr>
                        <a:t>0.8747</a:t>
                      </a:r>
                    </a:p>
                  </a:txBody>
                  <a:tcPr/>
                </a:tc>
                <a:tc>
                  <a:txBody>
                    <a:bodyPr/>
                    <a:lstStyle/>
                    <a:p>
                      <a:r>
                        <a:rPr lang="en-SG" sz="1400" dirty="0">
                          <a:solidFill>
                            <a:schemeClr val="tx1"/>
                          </a:solidFill>
                        </a:rPr>
                        <a:t>0.9332</a:t>
                      </a:r>
                    </a:p>
                  </a:txBody>
                  <a:tcPr/>
                </a:tc>
                <a:extLst>
                  <a:ext uri="{0D108BD9-81ED-4DB2-BD59-A6C34878D82A}">
                    <a16:rowId xmlns:a16="http://schemas.microsoft.com/office/drawing/2014/main" val="147298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AdaBoost</a:t>
                      </a:r>
                      <a:endParaRPr lang="en-SG" sz="1400" dirty="0">
                        <a:solidFill>
                          <a:schemeClr val="tx1"/>
                        </a:solidFill>
                      </a:endParaRPr>
                    </a:p>
                    <a:p>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258048</a:t>
                      </a:r>
                    </a:p>
                  </a:txBody>
                  <a:tcPr/>
                </a:tc>
                <a:tc>
                  <a:txBody>
                    <a:bodyPr/>
                    <a:lstStyle/>
                    <a:p>
                      <a:r>
                        <a:rPr lang="en-SG" sz="1400" dirty="0">
                          <a:solidFill>
                            <a:schemeClr val="tx1"/>
                          </a:solidFill>
                        </a:rPr>
                        <a:t>0</a:t>
                      </a:r>
                    </a:p>
                  </a:txBody>
                  <a:tcPr/>
                </a:tc>
                <a:tc>
                  <a:txBody>
                    <a:bodyPr/>
                    <a:lstStyle/>
                    <a:p>
                      <a:r>
                        <a:rPr lang="en-SG" sz="1400" dirty="0">
                          <a:solidFill>
                            <a:schemeClr val="tx1"/>
                          </a:solidFill>
                        </a:rPr>
                        <a:t>4096</a:t>
                      </a:r>
                    </a:p>
                  </a:txBody>
                  <a:tcPr/>
                </a:tc>
                <a:tc>
                  <a:txBody>
                    <a:bodyPr/>
                    <a:lstStyle/>
                    <a:p>
                      <a:r>
                        <a:rPr lang="en-SG" sz="1400" dirty="0">
                          <a:solidFill>
                            <a:schemeClr val="tx1"/>
                          </a:solidFill>
                        </a:rPr>
                        <a:t>98.43%</a:t>
                      </a:r>
                    </a:p>
                  </a:txBody>
                  <a:tcPr/>
                </a:tc>
                <a:tc>
                  <a:txBody>
                    <a:bodyPr/>
                    <a:lstStyle/>
                    <a:p>
                      <a:r>
                        <a:rPr lang="en-SG" sz="1400" dirty="0">
                          <a:solidFill>
                            <a:schemeClr val="tx1"/>
                          </a:solidFill>
                        </a:rPr>
                        <a:t>0.9843</a:t>
                      </a:r>
                    </a:p>
                  </a:txBody>
                  <a:tcPr/>
                </a:tc>
                <a:tc>
                  <a:txBody>
                    <a:bodyPr/>
                    <a:lstStyle/>
                    <a:p>
                      <a:r>
                        <a:rPr lang="en-SG" sz="1400" dirty="0">
                          <a:solidFill>
                            <a:schemeClr val="tx1"/>
                          </a:solidFill>
                        </a:rPr>
                        <a:t>1</a:t>
                      </a:r>
                    </a:p>
                  </a:txBody>
                  <a:tcPr/>
                </a:tc>
                <a:tc>
                  <a:txBody>
                    <a:bodyPr/>
                    <a:lstStyle/>
                    <a:p>
                      <a:r>
                        <a:rPr lang="en-SG" sz="1400" dirty="0">
                          <a:solidFill>
                            <a:schemeClr val="tx1"/>
                          </a:solidFill>
                        </a:rPr>
                        <a:t>0.9308</a:t>
                      </a:r>
                    </a:p>
                  </a:txBody>
                  <a:tcPr/>
                </a:tc>
                <a:extLst>
                  <a:ext uri="{0D108BD9-81ED-4DB2-BD59-A6C34878D82A}">
                    <a16:rowId xmlns:a16="http://schemas.microsoft.com/office/drawing/2014/main" val="4026158621"/>
                  </a:ext>
                </a:extLst>
              </a:tr>
              <a:tr h="370840">
                <a:tc>
                  <a:txBody>
                    <a:bodyPr/>
                    <a:lstStyle/>
                    <a:p>
                      <a:r>
                        <a:rPr lang="en-SG" sz="1400" dirty="0" err="1">
                          <a:solidFill>
                            <a:schemeClr val="tx1"/>
                          </a:solidFill>
                        </a:rPr>
                        <a:t>XGBoost</a:t>
                      </a:r>
                      <a:endParaRPr lang="en-SG" sz="1400" dirty="0">
                        <a:solidFill>
                          <a:schemeClr val="tx1"/>
                        </a:solidFill>
                      </a:endParaRPr>
                    </a:p>
                  </a:txBody>
                  <a:tcPr/>
                </a:tc>
                <a:tc>
                  <a:txBody>
                    <a:bodyPr/>
                    <a:lstStyle/>
                    <a:p>
                      <a:r>
                        <a:rPr lang="en-SG" sz="1400" dirty="0">
                          <a:solidFill>
                            <a:schemeClr val="tx1"/>
                          </a:solidFill>
                        </a:rPr>
                        <a:t>4096</a:t>
                      </a:r>
                    </a:p>
                  </a:txBody>
                  <a:tcPr/>
                </a:tc>
                <a:tc>
                  <a:txBody>
                    <a:bodyPr/>
                    <a:lstStyle/>
                    <a:p>
                      <a:r>
                        <a:rPr lang="en-SG" sz="1400" dirty="0">
                          <a:solidFill>
                            <a:schemeClr val="tx1"/>
                          </a:solidFill>
                        </a:rPr>
                        <a:t>237739</a:t>
                      </a:r>
                    </a:p>
                  </a:txBody>
                  <a:tcPr/>
                </a:tc>
                <a:tc>
                  <a:txBody>
                    <a:bodyPr/>
                    <a:lstStyle/>
                    <a:p>
                      <a:r>
                        <a:rPr lang="en-SG" sz="1400" dirty="0">
                          <a:solidFill>
                            <a:schemeClr val="tx1"/>
                          </a:solidFill>
                        </a:rPr>
                        <a:t>20309</a:t>
                      </a:r>
                    </a:p>
                  </a:txBody>
                  <a:tcPr/>
                </a:tc>
                <a:tc>
                  <a:txBody>
                    <a:bodyPr/>
                    <a:lstStyle/>
                    <a:p>
                      <a:r>
                        <a:rPr lang="en-SG" sz="1400" dirty="0">
                          <a:solidFill>
                            <a:schemeClr val="tx1"/>
                          </a:solidFill>
                        </a:rPr>
                        <a:t>0</a:t>
                      </a:r>
                    </a:p>
                  </a:txBody>
                  <a:tcPr/>
                </a:tc>
                <a:tc>
                  <a:txBody>
                    <a:bodyPr/>
                    <a:lstStyle/>
                    <a:p>
                      <a:r>
                        <a:rPr lang="en-SG" sz="1400" dirty="0">
                          <a:solidFill>
                            <a:schemeClr val="tx1"/>
                          </a:solidFill>
                        </a:rPr>
                        <a:t>92.25%</a:t>
                      </a:r>
                    </a:p>
                  </a:txBody>
                  <a:tcPr/>
                </a:tc>
                <a:tc>
                  <a:txBody>
                    <a:bodyPr/>
                    <a:lstStyle/>
                    <a:p>
                      <a:r>
                        <a:rPr lang="en-SG" sz="1400" dirty="0">
                          <a:solidFill>
                            <a:schemeClr val="tx1"/>
                          </a:solidFill>
                        </a:rPr>
                        <a:t>1</a:t>
                      </a:r>
                    </a:p>
                  </a:txBody>
                  <a:tcPr/>
                </a:tc>
                <a:tc>
                  <a:txBody>
                    <a:bodyPr/>
                    <a:lstStyle/>
                    <a:p>
                      <a:r>
                        <a:rPr lang="en-SG" sz="1400" dirty="0">
                          <a:solidFill>
                            <a:schemeClr val="tx1"/>
                          </a:solidFill>
                        </a:rPr>
                        <a:t>0.9212</a:t>
                      </a:r>
                    </a:p>
                  </a:txBody>
                  <a:tcPr/>
                </a:tc>
                <a:tc>
                  <a:txBody>
                    <a:bodyPr/>
                    <a:lstStyle/>
                    <a:p>
                      <a:r>
                        <a:rPr lang="en-SG" sz="1400" dirty="0">
                          <a:solidFill>
                            <a:schemeClr val="tx1"/>
                          </a:solidFill>
                        </a:rPr>
                        <a:t>0.9590</a:t>
                      </a:r>
                    </a:p>
                  </a:txBody>
                  <a:tcPr/>
                </a:tc>
                <a:extLst>
                  <a:ext uri="{0D108BD9-81ED-4DB2-BD59-A6C34878D82A}">
                    <a16:rowId xmlns:a16="http://schemas.microsoft.com/office/drawing/2014/main" val="2018873858"/>
                  </a:ext>
                </a:extLst>
              </a:tr>
            </a:tbl>
          </a:graphicData>
        </a:graphic>
      </p:graphicFrame>
    </p:spTree>
    <p:extLst>
      <p:ext uri="{BB962C8B-B14F-4D97-AF65-F5344CB8AC3E}">
        <p14:creationId xmlns:p14="http://schemas.microsoft.com/office/powerpoint/2010/main" val="3897063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ML Results</a:t>
            </a:r>
          </a:p>
        </p:txBody>
      </p:sp>
      <p:sp>
        <p:nvSpPr>
          <p:cNvPr id="7" name="TextBox 6">
            <a:extLst>
              <a:ext uri="{FF2B5EF4-FFF2-40B4-BE49-F238E27FC236}">
                <a16:creationId xmlns:a16="http://schemas.microsoft.com/office/drawing/2014/main" id="{57BA5EF8-E287-4C4C-A638-1221926E0FCC}"/>
              </a:ext>
            </a:extLst>
          </p:cNvPr>
          <p:cNvSpPr txBox="1"/>
          <p:nvPr/>
        </p:nvSpPr>
        <p:spPr>
          <a:xfrm>
            <a:off x="838200" y="1394691"/>
            <a:ext cx="5975927" cy="923330"/>
          </a:xfrm>
          <a:prstGeom prst="rect">
            <a:avLst/>
          </a:prstGeom>
          <a:noFill/>
        </p:spPr>
        <p:txBody>
          <a:bodyPr wrap="square" rtlCol="0">
            <a:spAutoFit/>
          </a:bodyPr>
          <a:lstStyle/>
          <a:p>
            <a:r>
              <a:rPr lang="en-US" dirty="0"/>
              <a:t>Trained using UNOR, Tested on Attack</a:t>
            </a:r>
          </a:p>
          <a:p>
            <a:r>
              <a:rPr lang="en-US" dirty="0"/>
              <a:t>+VE: 258048, -VE: 4096</a:t>
            </a:r>
          </a:p>
          <a:p>
            <a:endParaRPr lang="en-US" dirty="0"/>
          </a:p>
        </p:txBody>
      </p:sp>
      <p:graphicFrame>
        <p:nvGraphicFramePr>
          <p:cNvPr id="5" name="Table 4">
            <a:extLst>
              <a:ext uri="{FF2B5EF4-FFF2-40B4-BE49-F238E27FC236}">
                <a16:creationId xmlns:a16="http://schemas.microsoft.com/office/drawing/2014/main" id="{3FCCAC8C-8677-47B2-A2CD-AC896B85B008}"/>
              </a:ext>
            </a:extLst>
          </p:cNvPr>
          <p:cNvGraphicFramePr>
            <a:graphicFrameLocks noGrp="1"/>
          </p:cNvGraphicFramePr>
          <p:nvPr>
            <p:extLst>
              <p:ext uri="{D42A27DB-BD31-4B8C-83A1-F6EECF244321}">
                <p14:modId xmlns:p14="http://schemas.microsoft.com/office/powerpoint/2010/main" val="1737476403"/>
              </p:ext>
            </p:extLst>
          </p:nvPr>
        </p:nvGraphicFramePr>
        <p:xfrm>
          <a:off x="923636" y="2213033"/>
          <a:ext cx="9803358" cy="2890520"/>
        </p:xfrm>
        <a:graphic>
          <a:graphicData uri="http://schemas.openxmlformats.org/drawingml/2006/table">
            <a:tbl>
              <a:tblPr firstRow="1" bandRow="1">
                <a:tableStyleId>{21E4AEA4-8DFA-4A89-87EB-49C32662AFE0}</a:tableStyleId>
              </a:tblPr>
              <a:tblGrid>
                <a:gridCol w="1522609">
                  <a:extLst>
                    <a:ext uri="{9D8B030D-6E8A-4147-A177-3AD203B41FA5}">
                      <a16:colId xmlns:a16="http://schemas.microsoft.com/office/drawing/2014/main" val="2157091124"/>
                    </a:ext>
                  </a:extLst>
                </a:gridCol>
                <a:gridCol w="953624">
                  <a:extLst>
                    <a:ext uri="{9D8B030D-6E8A-4147-A177-3AD203B41FA5}">
                      <a16:colId xmlns:a16="http://schemas.microsoft.com/office/drawing/2014/main" val="2695681958"/>
                    </a:ext>
                  </a:extLst>
                </a:gridCol>
                <a:gridCol w="825788">
                  <a:extLst>
                    <a:ext uri="{9D8B030D-6E8A-4147-A177-3AD203B41FA5}">
                      <a16:colId xmlns:a16="http://schemas.microsoft.com/office/drawing/2014/main" val="4086392128"/>
                    </a:ext>
                  </a:extLst>
                </a:gridCol>
                <a:gridCol w="825788">
                  <a:extLst>
                    <a:ext uri="{9D8B030D-6E8A-4147-A177-3AD203B41FA5}">
                      <a16:colId xmlns:a16="http://schemas.microsoft.com/office/drawing/2014/main" val="940659823"/>
                    </a:ext>
                  </a:extLst>
                </a:gridCol>
                <a:gridCol w="825788">
                  <a:extLst>
                    <a:ext uri="{9D8B030D-6E8A-4147-A177-3AD203B41FA5}">
                      <a16:colId xmlns:a16="http://schemas.microsoft.com/office/drawing/2014/main" val="1685880850"/>
                    </a:ext>
                  </a:extLst>
                </a:gridCol>
                <a:gridCol w="1239622">
                  <a:extLst>
                    <a:ext uri="{9D8B030D-6E8A-4147-A177-3AD203B41FA5}">
                      <a16:colId xmlns:a16="http://schemas.microsoft.com/office/drawing/2014/main" val="3901311020"/>
                    </a:ext>
                  </a:extLst>
                </a:gridCol>
                <a:gridCol w="1239622">
                  <a:extLst>
                    <a:ext uri="{9D8B030D-6E8A-4147-A177-3AD203B41FA5}">
                      <a16:colId xmlns:a16="http://schemas.microsoft.com/office/drawing/2014/main" val="3431223908"/>
                    </a:ext>
                  </a:extLst>
                </a:gridCol>
                <a:gridCol w="913524">
                  <a:extLst>
                    <a:ext uri="{9D8B030D-6E8A-4147-A177-3AD203B41FA5}">
                      <a16:colId xmlns:a16="http://schemas.microsoft.com/office/drawing/2014/main" val="1301097625"/>
                    </a:ext>
                  </a:extLst>
                </a:gridCol>
                <a:gridCol w="1456993">
                  <a:extLst>
                    <a:ext uri="{9D8B030D-6E8A-4147-A177-3AD203B41FA5}">
                      <a16:colId xmlns:a16="http://schemas.microsoft.com/office/drawing/2014/main" val="3396100572"/>
                    </a:ext>
                  </a:extLst>
                </a:gridCol>
              </a:tblGrid>
              <a:tr h="370840">
                <a:tc rowSpan="2">
                  <a:txBody>
                    <a:bodyPr/>
                    <a:lstStyle/>
                    <a:p>
                      <a:r>
                        <a:rPr lang="en-US" sz="1400" dirty="0">
                          <a:solidFill>
                            <a:schemeClr val="tx1"/>
                          </a:solidFill>
                        </a:rPr>
                        <a:t>Model</a:t>
                      </a:r>
                      <a:endParaRPr lang="en-SG" sz="1400" dirty="0">
                        <a:solidFill>
                          <a:schemeClr val="tx1"/>
                        </a:solidFill>
                      </a:endParaRPr>
                    </a:p>
                  </a:txBody>
                  <a:tcPr/>
                </a:tc>
                <a:tc rowSpan="2">
                  <a:txBody>
                    <a:bodyPr/>
                    <a:lstStyle/>
                    <a:p>
                      <a:r>
                        <a:rPr lang="en-US" sz="1400" dirty="0">
                          <a:solidFill>
                            <a:schemeClr val="tx1"/>
                          </a:solidFill>
                        </a:rPr>
                        <a:t>TN</a:t>
                      </a:r>
                      <a:endParaRPr lang="en-SG" sz="1400" dirty="0">
                        <a:solidFill>
                          <a:schemeClr val="tx1"/>
                        </a:solidFill>
                      </a:endParaRPr>
                    </a:p>
                  </a:txBody>
                  <a:tcPr/>
                </a:tc>
                <a:tc rowSpan="2">
                  <a:txBody>
                    <a:bodyPr/>
                    <a:lstStyle/>
                    <a:p>
                      <a:r>
                        <a:rPr lang="en-US" sz="1400" dirty="0">
                          <a:solidFill>
                            <a:schemeClr val="tx1"/>
                          </a:solidFill>
                        </a:rPr>
                        <a:t>TP</a:t>
                      </a:r>
                      <a:endParaRPr lang="en-SG" sz="1400" dirty="0">
                        <a:solidFill>
                          <a:schemeClr val="tx1"/>
                        </a:solidFill>
                      </a:endParaRPr>
                    </a:p>
                  </a:txBody>
                  <a:tcPr/>
                </a:tc>
                <a:tc rowSpan="2">
                  <a:txBody>
                    <a:bodyPr/>
                    <a:lstStyle/>
                    <a:p>
                      <a:r>
                        <a:rPr lang="en-US" sz="1400" dirty="0">
                          <a:solidFill>
                            <a:schemeClr val="tx1"/>
                          </a:solidFill>
                        </a:rPr>
                        <a:t>FN</a:t>
                      </a:r>
                      <a:endParaRPr lang="en-SG" sz="1400" dirty="0">
                        <a:solidFill>
                          <a:schemeClr val="tx1"/>
                        </a:solidFill>
                      </a:endParaRPr>
                    </a:p>
                  </a:txBody>
                  <a:tcPr/>
                </a:tc>
                <a:tc rowSpan="2">
                  <a:txBody>
                    <a:bodyPr/>
                    <a:lstStyle/>
                    <a:p>
                      <a:r>
                        <a:rPr lang="en-US" sz="1400" dirty="0">
                          <a:solidFill>
                            <a:schemeClr val="tx1"/>
                          </a:solidFill>
                        </a:rPr>
                        <a:t>FP</a:t>
                      </a:r>
                      <a:endParaRPr lang="en-SG" sz="1400" dirty="0">
                        <a:solidFill>
                          <a:schemeClr val="tx1"/>
                        </a:solidFill>
                      </a:endParaRPr>
                    </a:p>
                  </a:txBody>
                  <a:tcPr/>
                </a:tc>
                <a:tc gridSpan="4">
                  <a:txBody>
                    <a:bodyPr/>
                    <a:lstStyle/>
                    <a:p>
                      <a:r>
                        <a:rPr lang="en-US" sz="1400" dirty="0">
                          <a:solidFill>
                            <a:schemeClr val="tx1"/>
                          </a:solidFill>
                        </a:rPr>
                        <a:t>Overall statistics</a:t>
                      </a:r>
                      <a:endParaRPr lang="en-SG" sz="1400" dirty="0">
                        <a:solidFill>
                          <a:schemeClr val="tx1"/>
                        </a:solidFill>
                      </a:endParaRPr>
                    </a:p>
                  </a:txBody>
                  <a:tcPr/>
                </a:tc>
                <a:tc hMerge="1">
                  <a:txBody>
                    <a:bodyPr/>
                    <a:lstStyle/>
                    <a:p>
                      <a:r>
                        <a:rPr lang="en-US" sz="1400" dirty="0"/>
                        <a:t>Overall statistics</a:t>
                      </a:r>
                      <a:endParaRPr lang="en-SG" sz="1400" dirty="0"/>
                    </a:p>
                  </a:txBody>
                  <a:tcPr/>
                </a:tc>
                <a:tc hMerge="1">
                  <a:txBody>
                    <a:bodyPr/>
                    <a:lstStyle/>
                    <a:p>
                      <a:endParaRPr lang="en-SG" sz="1400" dirty="0"/>
                    </a:p>
                  </a:txBody>
                  <a:tcPr/>
                </a:tc>
                <a:tc hMerge="1">
                  <a:txBody>
                    <a:bodyPr/>
                    <a:lstStyle/>
                    <a:p>
                      <a:endParaRPr lang="en-SG" sz="1400" dirty="0"/>
                    </a:p>
                  </a:txBody>
                  <a:tcPr/>
                </a:tc>
                <a:extLst>
                  <a:ext uri="{0D108BD9-81ED-4DB2-BD59-A6C34878D82A}">
                    <a16:rowId xmlns:a16="http://schemas.microsoft.com/office/drawing/2014/main" val="3132548184"/>
                  </a:ext>
                </a:extLst>
              </a:tr>
              <a:tr h="370840">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a:txBody>
                    <a:bodyPr/>
                    <a:lstStyle/>
                    <a:p>
                      <a:r>
                        <a:rPr lang="en-SG" sz="1400" dirty="0">
                          <a:solidFill>
                            <a:schemeClr val="tx1"/>
                          </a:solidFill>
                        </a:rPr>
                        <a:t>Accuracy</a:t>
                      </a:r>
                    </a:p>
                  </a:txBody>
                  <a:tcPr/>
                </a:tc>
                <a:tc>
                  <a:txBody>
                    <a:bodyPr/>
                    <a:lstStyle/>
                    <a:p>
                      <a:r>
                        <a:rPr lang="en-US" sz="1400" dirty="0">
                          <a:solidFill>
                            <a:schemeClr val="tx1"/>
                          </a:solidFill>
                        </a:rPr>
                        <a:t>Precision</a:t>
                      </a:r>
                      <a:endParaRPr lang="en-SG" sz="1400" dirty="0">
                        <a:solidFill>
                          <a:schemeClr val="tx1"/>
                        </a:solidFill>
                      </a:endParaRPr>
                    </a:p>
                  </a:txBody>
                  <a:tcPr/>
                </a:tc>
                <a:tc>
                  <a:txBody>
                    <a:bodyPr/>
                    <a:lstStyle/>
                    <a:p>
                      <a:r>
                        <a:rPr lang="en-US" sz="1400" dirty="0">
                          <a:solidFill>
                            <a:schemeClr val="tx1"/>
                          </a:solidFill>
                        </a:rPr>
                        <a:t>Recall</a:t>
                      </a:r>
                      <a:endParaRPr lang="en-SG" sz="1400" dirty="0">
                        <a:solidFill>
                          <a:schemeClr val="tx1"/>
                        </a:solidFill>
                      </a:endParaRPr>
                    </a:p>
                  </a:txBody>
                  <a:tcPr/>
                </a:tc>
                <a:tc>
                  <a:txBody>
                    <a:bodyPr/>
                    <a:lstStyle/>
                    <a:p>
                      <a:r>
                        <a:rPr lang="en-US" sz="1400" dirty="0">
                          <a:solidFill>
                            <a:schemeClr val="tx1"/>
                          </a:solidFill>
                        </a:rPr>
                        <a:t>F1 score</a:t>
                      </a:r>
                      <a:endParaRPr lang="en-SG" sz="1400" dirty="0">
                        <a:solidFill>
                          <a:schemeClr val="tx1"/>
                        </a:solidFill>
                      </a:endParaRPr>
                    </a:p>
                  </a:txBody>
                  <a:tcPr/>
                </a:tc>
                <a:extLst>
                  <a:ext uri="{0D108BD9-81ED-4DB2-BD59-A6C34878D82A}">
                    <a16:rowId xmlns:a16="http://schemas.microsoft.com/office/drawing/2014/main" val="1668785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Logistic Regression</a:t>
                      </a:r>
                      <a:endParaRPr lang="en-SG" sz="1400" dirty="0">
                        <a:solidFill>
                          <a:schemeClr val="tx1"/>
                        </a:solidFill>
                      </a:endParaRPr>
                    </a:p>
                  </a:txBody>
                  <a:tcPr/>
                </a:tc>
                <a:tc>
                  <a:txBody>
                    <a:bodyPr/>
                    <a:lstStyle/>
                    <a:p>
                      <a:r>
                        <a:rPr lang="en-SG" sz="1400" dirty="0">
                          <a:solidFill>
                            <a:schemeClr val="tx1"/>
                          </a:solidFill>
                        </a:rPr>
                        <a:t>3133</a:t>
                      </a:r>
                    </a:p>
                  </a:txBody>
                  <a:tcPr/>
                </a:tc>
                <a:tc>
                  <a:txBody>
                    <a:bodyPr/>
                    <a:lstStyle/>
                    <a:p>
                      <a:r>
                        <a:rPr lang="en-SG" sz="1400" dirty="0">
                          <a:solidFill>
                            <a:schemeClr val="tx1"/>
                          </a:solidFill>
                        </a:rPr>
                        <a:t>196758</a:t>
                      </a:r>
                    </a:p>
                  </a:txBody>
                  <a:tcPr/>
                </a:tc>
                <a:tc>
                  <a:txBody>
                    <a:bodyPr/>
                    <a:lstStyle/>
                    <a:p>
                      <a:r>
                        <a:rPr lang="en-SG" sz="1400" dirty="0">
                          <a:solidFill>
                            <a:schemeClr val="tx1"/>
                          </a:solidFill>
                        </a:rPr>
                        <a:t>61290</a:t>
                      </a:r>
                    </a:p>
                  </a:txBody>
                  <a:tcPr/>
                </a:tc>
                <a:tc>
                  <a:txBody>
                    <a:bodyPr/>
                    <a:lstStyle/>
                    <a:p>
                      <a:r>
                        <a:rPr lang="en-SG" sz="1400" dirty="0">
                          <a:solidFill>
                            <a:schemeClr val="tx1"/>
                          </a:solidFill>
                        </a:rPr>
                        <a:t>963</a:t>
                      </a:r>
                    </a:p>
                  </a:txBody>
                  <a:tcPr/>
                </a:tc>
                <a:tc>
                  <a:txBody>
                    <a:bodyPr/>
                    <a:lstStyle/>
                    <a:p>
                      <a:r>
                        <a:rPr lang="en-SG" sz="1400" dirty="0">
                          <a:solidFill>
                            <a:schemeClr val="tx1"/>
                          </a:solidFill>
                        </a:rPr>
                        <a:t>76.25%</a:t>
                      </a:r>
                    </a:p>
                  </a:txBody>
                  <a:tcPr/>
                </a:tc>
                <a:tc>
                  <a:txBody>
                    <a:bodyPr/>
                    <a:lstStyle/>
                    <a:p>
                      <a:r>
                        <a:rPr lang="en-SG" sz="1400" dirty="0">
                          <a:solidFill>
                            <a:schemeClr val="tx1"/>
                          </a:solidFill>
                        </a:rPr>
                        <a:t>0.9951</a:t>
                      </a:r>
                    </a:p>
                  </a:txBody>
                  <a:tcPr/>
                </a:tc>
                <a:tc>
                  <a:txBody>
                    <a:bodyPr/>
                    <a:lstStyle/>
                    <a:p>
                      <a:r>
                        <a:rPr lang="en-SG" sz="1400" dirty="0">
                          <a:solidFill>
                            <a:schemeClr val="tx1"/>
                          </a:solidFill>
                        </a:rPr>
                        <a:t>0.7624</a:t>
                      </a:r>
                    </a:p>
                  </a:txBody>
                  <a:tcPr/>
                </a:tc>
                <a:tc>
                  <a:txBody>
                    <a:bodyPr/>
                    <a:lstStyle/>
                    <a:p>
                      <a:r>
                        <a:rPr lang="en-SG" sz="1400" dirty="0">
                          <a:solidFill>
                            <a:schemeClr val="tx1"/>
                          </a:solidFill>
                        </a:rPr>
                        <a:t>0.8634</a:t>
                      </a:r>
                    </a:p>
                  </a:txBody>
                  <a:tcPr/>
                </a:tc>
                <a:extLst>
                  <a:ext uri="{0D108BD9-81ED-4DB2-BD59-A6C34878D82A}">
                    <a16:rowId xmlns:a16="http://schemas.microsoft.com/office/drawing/2014/main" val="395730598"/>
                  </a:ext>
                </a:extLst>
              </a:tr>
              <a:tr h="370840">
                <a:tc>
                  <a:txBody>
                    <a:bodyPr/>
                    <a:lstStyle/>
                    <a:p>
                      <a:r>
                        <a:rPr lang="en-US" sz="1400" dirty="0">
                          <a:solidFill>
                            <a:schemeClr val="tx1"/>
                          </a:solidFill>
                        </a:rPr>
                        <a:t>Decision Tree</a:t>
                      </a:r>
                      <a:endParaRPr lang="en-SG" sz="1400" dirty="0">
                        <a:solidFill>
                          <a:schemeClr val="tx1"/>
                        </a:solidFill>
                      </a:endParaRPr>
                    </a:p>
                  </a:txBody>
                  <a:tcPr/>
                </a:tc>
                <a:tc>
                  <a:txBody>
                    <a:bodyPr/>
                    <a:lstStyle/>
                    <a:p>
                      <a:r>
                        <a:rPr lang="en-SG" sz="1400" dirty="0">
                          <a:solidFill>
                            <a:schemeClr val="tx1"/>
                          </a:solidFill>
                        </a:rPr>
                        <a:t>4096</a:t>
                      </a:r>
                    </a:p>
                  </a:txBody>
                  <a:tcPr/>
                </a:tc>
                <a:tc>
                  <a:txBody>
                    <a:bodyPr/>
                    <a:lstStyle/>
                    <a:p>
                      <a:r>
                        <a:rPr lang="en-SG" sz="1400" dirty="0">
                          <a:solidFill>
                            <a:schemeClr val="tx1"/>
                          </a:solidFill>
                        </a:rPr>
                        <a:t>249530</a:t>
                      </a:r>
                    </a:p>
                  </a:txBody>
                  <a:tcPr/>
                </a:tc>
                <a:tc>
                  <a:txBody>
                    <a:bodyPr/>
                    <a:lstStyle/>
                    <a:p>
                      <a:r>
                        <a:rPr lang="en-SG" sz="1400" dirty="0">
                          <a:solidFill>
                            <a:schemeClr val="tx1"/>
                          </a:solidFill>
                        </a:rPr>
                        <a:t>8518</a:t>
                      </a:r>
                    </a:p>
                  </a:txBody>
                  <a:tcPr/>
                </a:tc>
                <a:tc>
                  <a:txBody>
                    <a:bodyPr/>
                    <a:lstStyle/>
                    <a:p>
                      <a:r>
                        <a:rPr lang="en-SG" sz="1400" dirty="0">
                          <a:solidFill>
                            <a:schemeClr val="tx1"/>
                          </a:solidFill>
                        </a:rPr>
                        <a:t>0</a:t>
                      </a:r>
                    </a:p>
                  </a:txBody>
                  <a:tcPr/>
                </a:tc>
                <a:tc>
                  <a:txBody>
                    <a:bodyPr/>
                    <a:lstStyle/>
                    <a:p>
                      <a:r>
                        <a:rPr lang="en-SG" sz="1400" dirty="0">
                          <a:solidFill>
                            <a:schemeClr val="tx1"/>
                          </a:solidFill>
                        </a:rPr>
                        <a:t>96.75%</a:t>
                      </a:r>
                    </a:p>
                  </a:txBody>
                  <a:tcPr/>
                </a:tc>
                <a:tc>
                  <a:txBody>
                    <a:bodyPr/>
                    <a:lstStyle/>
                    <a:p>
                      <a:r>
                        <a:rPr lang="en-SG" sz="1400" dirty="0">
                          <a:solidFill>
                            <a:schemeClr val="tx1"/>
                          </a:solidFill>
                        </a:rPr>
                        <a:t>1</a:t>
                      </a:r>
                    </a:p>
                  </a:txBody>
                  <a:tcPr/>
                </a:tc>
                <a:tc>
                  <a:txBody>
                    <a:bodyPr/>
                    <a:lstStyle/>
                    <a:p>
                      <a:r>
                        <a:rPr lang="en-SG" sz="1400" dirty="0">
                          <a:solidFill>
                            <a:schemeClr val="tx1"/>
                          </a:solidFill>
                        </a:rPr>
                        <a:t>0.9669</a:t>
                      </a:r>
                    </a:p>
                  </a:txBody>
                  <a:tcPr/>
                </a:tc>
                <a:tc>
                  <a:txBody>
                    <a:bodyPr/>
                    <a:lstStyle/>
                    <a:p>
                      <a:r>
                        <a:rPr lang="en-SG" sz="1400" dirty="0">
                          <a:solidFill>
                            <a:schemeClr val="tx1"/>
                          </a:solidFill>
                        </a:rPr>
                        <a:t>0.9832</a:t>
                      </a:r>
                    </a:p>
                  </a:txBody>
                  <a:tcPr/>
                </a:tc>
                <a:extLst>
                  <a:ext uri="{0D108BD9-81ED-4DB2-BD59-A6C34878D82A}">
                    <a16:rowId xmlns:a16="http://schemas.microsoft.com/office/drawing/2014/main" val="2373626725"/>
                  </a:ext>
                </a:extLst>
              </a:tr>
              <a:tr h="370840">
                <a:tc>
                  <a:txBody>
                    <a:bodyPr/>
                    <a:lstStyle/>
                    <a:p>
                      <a:r>
                        <a:rPr lang="en-US" sz="1400" dirty="0">
                          <a:solidFill>
                            <a:schemeClr val="tx1"/>
                          </a:solidFill>
                        </a:rPr>
                        <a:t>Random Forest</a:t>
                      </a:r>
                      <a:endParaRPr lang="en-SG" sz="1400" dirty="0">
                        <a:solidFill>
                          <a:schemeClr val="tx1"/>
                        </a:solidFill>
                      </a:endParaRPr>
                    </a:p>
                  </a:txBody>
                  <a:tcPr/>
                </a:tc>
                <a:tc>
                  <a:txBody>
                    <a:bodyPr/>
                    <a:lstStyle/>
                    <a:p>
                      <a:r>
                        <a:rPr lang="en-SG" sz="1400" dirty="0">
                          <a:solidFill>
                            <a:schemeClr val="tx1"/>
                          </a:solidFill>
                        </a:rPr>
                        <a:t>4096</a:t>
                      </a:r>
                    </a:p>
                  </a:txBody>
                  <a:tcPr/>
                </a:tc>
                <a:tc>
                  <a:txBody>
                    <a:bodyPr/>
                    <a:lstStyle/>
                    <a:p>
                      <a:r>
                        <a:rPr lang="en-SG" sz="1400" dirty="0">
                          <a:solidFill>
                            <a:schemeClr val="tx1"/>
                          </a:solidFill>
                        </a:rPr>
                        <a:t>253795</a:t>
                      </a:r>
                    </a:p>
                  </a:txBody>
                  <a:tcPr/>
                </a:tc>
                <a:tc>
                  <a:txBody>
                    <a:bodyPr/>
                    <a:lstStyle/>
                    <a:p>
                      <a:r>
                        <a:rPr lang="en-SG" sz="1400" dirty="0">
                          <a:solidFill>
                            <a:schemeClr val="tx1"/>
                          </a:solidFill>
                        </a:rPr>
                        <a:t>4252</a:t>
                      </a:r>
                    </a:p>
                  </a:txBody>
                  <a:tcPr/>
                </a:tc>
                <a:tc>
                  <a:txBody>
                    <a:bodyPr/>
                    <a:lstStyle/>
                    <a:p>
                      <a:r>
                        <a:rPr lang="en-SG" sz="1400" dirty="0">
                          <a:solidFill>
                            <a:schemeClr val="tx1"/>
                          </a:solidFill>
                        </a:rPr>
                        <a:t>0</a:t>
                      </a:r>
                    </a:p>
                  </a:txBody>
                  <a:tcPr/>
                </a:tc>
                <a:tc>
                  <a:txBody>
                    <a:bodyPr/>
                    <a:lstStyle/>
                    <a:p>
                      <a:r>
                        <a:rPr lang="en-SG" sz="1400" dirty="0">
                          <a:solidFill>
                            <a:schemeClr val="tx1"/>
                          </a:solidFill>
                        </a:rPr>
                        <a:t>98.37%</a:t>
                      </a:r>
                    </a:p>
                  </a:txBody>
                  <a:tcPr/>
                </a:tc>
                <a:tc>
                  <a:txBody>
                    <a:bodyPr/>
                    <a:lstStyle/>
                    <a:p>
                      <a:r>
                        <a:rPr lang="en-SG" sz="1400" dirty="0">
                          <a:solidFill>
                            <a:schemeClr val="tx1"/>
                          </a:solidFill>
                        </a:rPr>
                        <a:t>1</a:t>
                      </a:r>
                    </a:p>
                  </a:txBody>
                  <a:tcPr/>
                </a:tc>
                <a:tc>
                  <a:txBody>
                    <a:bodyPr/>
                    <a:lstStyle/>
                    <a:p>
                      <a:r>
                        <a:rPr lang="en-SG" sz="1400" dirty="0">
                          <a:solidFill>
                            <a:schemeClr val="tx1"/>
                          </a:solidFill>
                        </a:rPr>
                        <a:t>0.9835</a:t>
                      </a:r>
                    </a:p>
                  </a:txBody>
                  <a:tcPr/>
                </a:tc>
                <a:tc>
                  <a:txBody>
                    <a:bodyPr/>
                    <a:lstStyle/>
                    <a:p>
                      <a:r>
                        <a:rPr lang="en-SG" sz="1400" dirty="0">
                          <a:solidFill>
                            <a:schemeClr val="tx1"/>
                          </a:solidFill>
                        </a:rPr>
                        <a:t>0.9916</a:t>
                      </a:r>
                    </a:p>
                  </a:txBody>
                  <a:tcPr/>
                </a:tc>
                <a:extLst>
                  <a:ext uri="{0D108BD9-81ED-4DB2-BD59-A6C34878D82A}">
                    <a16:rowId xmlns:a16="http://schemas.microsoft.com/office/drawing/2014/main" val="147298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AdaBoost</a:t>
                      </a:r>
                      <a:endParaRPr lang="en-SG" sz="1400" dirty="0">
                        <a:solidFill>
                          <a:schemeClr val="tx1"/>
                        </a:solidFill>
                      </a:endParaRPr>
                    </a:p>
                    <a:p>
                      <a:endParaRPr lang="en-SG" sz="1400" dirty="0">
                        <a:solidFill>
                          <a:schemeClr val="tx1"/>
                        </a:solidFill>
                      </a:endParaRPr>
                    </a:p>
                  </a:txBody>
                  <a:tcPr/>
                </a:tc>
                <a:tc>
                  <a:txBody>
                    <a:bodyPr/>
                    <a:lstStyle/>
                    <a:p>
                      <a:r>
                        <a:rPr lang="en-SG" sz="1400" dirty="0">
                          <a:solidFill>
                            <a:schemeClr val="tx1"/>
                          </a:solidFill>
                        </a:rPr>
                        <a:t>4096</a:t>
                      </a:r>
                    </a:p>
                  </a:txBody>
                  <a:tcPr/>
                </a:tc>
                <a:tc>
                  <a:txBody>
                    <a:bodyPr/>
                    <a:lstStyle/>
                    <a:p>
                      <a:r>
                        <a:rPr lang="en-SG" sz="1400" dirty="0">
                          <a:solidFill>
                            <a:schemeClr val="tx1"/>
                          </a:solidFill>
                        </a:rPr>
                        <a:t>237739</a:t>
                      </a:r>
                    </a:p>
                  </a:txBody>
                  <a:tcPr/>
                </a:tc>
                <a:tc>
                  <a:txBody>
                    <a:bodyPr/>
                    <a:lstStyle/>
                    <a:p>
                      <a:r>
                        <a:rPr lang="en-SG" sz="1400" dirty="0">
                          <a:solidFill>
                            <a:schemeClr val="tx1"/>
                          </a:solidFill>
                        </a:rPr>
                        <a:t>20309</a:t>
                      </a:r>
                    </a:p>
                  </a:txBody>
                  <a:tcPr/>
                </a:tc>
                <a:tc>
                  <a:txBody>
                    <a:bodyPr/>
                    <a:lstStyle/>
                    <a:p>
                      <a:r>
                        <a:rPr lang="en-SG" sz="1400" dirty="0">
                          <a:solidFill>
                            <a:schemeClr val="tx1"/>
                          </a:solidFill>
                        </a:rPr>
                        <a:t>0</a:t>
                      </a:r>
                    </a:p>
                  </a:txBody>
                  <a:tcPr/>
                </a:tc>
                <a:tc>
                  <a:txBody>
                    <a:bodyPr/>
                    <a:lstStyle/>
                    <a:p>
                      <a:r>
                        <a:rPr lang="en-SG" sz="1400" dirty="0">
                          <a:solidFill>
                            <a:schemeClr val="tx1"/>
                          </a:solidFill>
                        </a:rPr>
                        <a:t>92.25%</a:t>
                      </a:r>
                    </a:p>
                  </a:txBody>
                  <a:tcPr/>
                </a:tc>
                <a:tc>
                  <a:txBody>
                    <a:bodyPr/>
                    <a:lstStyle/>
                    <a:p>
                      <a:r>
                        <a:rPr lang="en-SG" sz="1400" dirty="0">
                          <a:solidFill>
                            <a:schemeClr val="tx1"/>
                          </a:solidFill>
                        </a:rPr>
                        <a:t>1</a:t>
                      </a:r>
                    </a:p>
                  </a:txBody>
                  <a:tcPr/>
                </a:tc>
                <a:tc>
                  <a:txBody>
                    <a:bodyPr/>
                    <a:lstStyle/>
                    <a:p>
                      <a:r>
                        <a:rPr lang="en-SG" sz="1400" dirty="0">
                          <a:solidFill>
                            <a:schemeClr val="tx1"/>
                          </a:solidFill>
                        </a:rPr>
                        <a:t>0.9212</a:t>
                      </a:r>
                    </a:p>
                  </a:txBody>
                  <a:tcPr/>
                </a:tc>
                <a:tc>
                  <a:txBody>
                    <a:bodyPr/>
                    <a:lstStyle/>
                    <a:p>
                      <a:r>
                        <a:rPr lang="en-SG" sz="1400" dirty="0">
                          <a:solidFill>
                            <a:schemeClr val="tx1"/>
                          </a:solidFill>
                        </a:rPr>
                        <a:t>0.9590</a:t>
                      </a:r>
                    </a:p>
                  </a:txBody>
                  <a:tcPr/>
                </a:tc>
                <a:extLst>
                  <a:ext uri="{0D108BD9-81ED-4DB2-BD59-A6C34878D82A}">
                    <a16:rowId xmlns:a16="http://schemas.microsoft.com/office/drawing/2014/main" val="4026158621"/>
                  </a:ext>
                </a:extLst>
              </a:tr>
              <a:tr h="370840">
                <a:tc>
                  <a:txBody>
                    <a:bodyPr/>
                    <a:lstStyle/>
                    <a:p>
                      <a:r>
                        <a:rPr lang="en-SG" sz="1400" dirty="0" err="1">
                          <a:solidFill>
                            <a:schemeClr val="tx1"/>
                          </a:solidFill>
                        </a:rPr>
                        <a:t>XGBoost</a:t>
                      </a:r>
                      <a:endParaRPr lang="en-SG" sz="1400" dirty="0">
                        <a:solidFill>
                          <a:schemeClr val="tx1"/>
                        </a:solidFill>
                      </a:endParaRPr>
                    </a:p>
                  </a:txBody>
                  <a:tcPr/>
                </a:tc>
                <a:tc>
                  <a:txBody>
                    <a:bodyPr/>
                    <a:lstStyle/>
                    <a:p>
                      <a:r>
                        <a:rPr lang="en-SG" sz="1400" dirty="0">
                          <a:solidFill>
                            <a:schemeClr val="tx1"/>
                          </a:solidFill>
                        </a:rPr>
                        <a:t>4096</a:t>
                      </a:r>
                    </a:p>
                  </a:txBody>
                  <a:tcPr/>
                </a:tc>
                <a:tc>
                  <a:txBody>
                    <a:bodyPr/>
                    <a:lstStyle/>
                    <a:p>
                      <a:r>
                        <a:rPr lang="en-SG" sz="1400" dirty="0">
                          <a:solidFill>
                            <a:schemeClr val="tx1"/>
                          </a:solidFill>
                        </a:rPr>
                        <a:t>256456  </a:t>
                      </a:r>
                    </a:p>
                  </a:txBody>
                  <a:tcPr/>
                </a:tc>
                <a:tc>
                  <a:txBody>
                    <a:bodyPr/>
                    <a:lstStyle/>
                    <a:p>
                      <a:r>
                        <a:rPr lang="en-SG" sz="1400" dirty="0">
                          <a:solidFill>
                            <a:schemeClr val="tx1"/>
                          </a:solidFill>
                        </a:rPr>
                        <a:t>1592</a:t>
                      </a:r>
                    </a:p>
                  </a:txBody>
                  <a:tcPr/>
                </a:tc>
                <a:tc>
                  <a:txBody>
                    <a:bodyPr/>
                    <a:lstStyle/>
                    <a:p>
                      <a:r>
                        <a:rPr lang="en-SG" sz="1400" dirty="0">
                          <a:solidFill>
                            <a:schemeClr val="tx1"/>
                          </a:solidFill>
                        </a:rPr>
                        <a:t>0</a:t>
                      </a:r>
                    </a:p>
                  </a:txBody>
                  <a:tcPr/>
                </a:tc>
                <a:tc>
                  <a:txBody>
                    <a:bodyPr/>
                    <a:lstStyle/>
                    <a:p>
                      <a:r>
                        <a:rPr lang="en-SG" sz="1400" dirty="0">
                          <a:solidFill>
                            <a:schemeClr val="tx1"/>
                          </a:solidFill>
                        </a:rPr>
                        <a:t>99.39%</a:t>
                      </a:r>
                    </a:p>
                  </a:txBody>
                  <a:tcPr/>
                </a:tc>
                <a:tc>
                  <a:txBody>
                    <a:bodyPr/>
                    <a:lstStyle/>
                    <a:p>
                      <a:r>
                        <a:rPr lang="en-SG" sz="1400" dirty="0">
                          <a:solidFill>
                            <a:schemeClr val="tx1"/>
                          </a:solidFill>
                        </a:rPr>
                        <a:t>1</a:t>
                      </a:r>
                    </a:p>
                  </a:txBody>
                  <a:tcPr/>
                </a:tc>
                <a:tc>
                  <a:txBody>
                    <a:bodyPr/>
                    <a:lstStyle/>
                    <a:p>
                      <a:r>
                        <a:rPr lang="en-SG" sz="1400" dirty="0">
                          <a:solidFill>
                            <a:schemeClr val="tx1"/>
                          </a:solidFill>
                        </a:rPr>
                        <a:t>0.9938</a:t>
                      </a:r>
                    </a:p>
                  </a:txBody>
                  <a:tcPr/>
                </a:tc>
                <a:tc>
                  <a:txBody>
                    <a:bodyPr/>
                    <a:lstStyle/>
                    <a:p>
                      <a:r>
                        <a:rPr lang="en-SG" sz="1400" dirty="0">
                          <a:solidFill>
                            <a:schemeClr val="tx1"/>
                          </a:solidFill>
                        </a:rPr>
                        <a:t>0.9969</a:t>
                      </a:r>
                    </a:p>
                  </a:txBody>
                  <a:tcPr/>
                </a:tc>
                <a:extLst>
                  <a:ext uri="{0D108BD9-81ED-4DB2-BD59-A6C34878D82A}">
                    <a16:rowId xmlns:a16="http://schemas.microsoft.com/office/drawing/2014/main" val="2018873858"/>
                  </a:ext>
                </a:extLst>
              </a:tr>
            </a:tbl>
          </a:graphicData>
        </a:graphic>
      </p:graphicFrame>
    </p:spTree>
    <p:extLst>
      <p:ext uri="{BB962C8B-B14F-4D97-AF65-F5344CB8AC3E}">
        <p14:creationId xmlns:p14="http://schemas.microsoft.com/office/powerpoint/2010/main" val="248109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ML Results</a:t>
            </a:r>
          </a:p>
        </p:txBody>
      </p:sp>
      <p:sp>
        <p:nvSpPr>
          <p:cNvPr id="7" name="TextBox 6">
            <a:extLst>
              <a:ext uri="{FF2B5EF4-FFF2-40B4-BE49-F238E27FC236}">
                <a16:creationId xmlns:a16="http://schemas.microsoft.com/office/drawing/2014/main" id="{57BA5EF8-E287-4C4C-A638-1221926E0FCC}"/>
              </a:ext>
            </a:extLst>
          </p:cNvPr>
          <p:cNvSpPr txBox="1"/>
          <p:nvPr/>
        </p:nvSpPr>
        <p:spPr>
          <a:xfrm>
            <a:off x="838200" y="1394691"/>
            <a:ext cx="5975927" cy="923330"/>
          </a:xfrm>
          <a:prstGeom prst="rect">
            <a:avLst/>
          </a:prstGeom>
          <a:noFill/>
        </p:spPr>
        <p:txBody>
          <a:bodyPr wrap="square" rtlCol="0">
            <a:spAutoFit/>
          </a:bodyPr>
          <a:lstStyle/>
          <a:p>
            <a:r>
              <a:rPr lang="en-US" dirty="0"/>
              <a:t>Trained using </a:t>
            </a:r>
            <a:r>
              <a:rPr lang="en-US" dirty="0" err="1"/>
              <a:t>XGBoost</a:t>
            </a:r>
            <a:r>
              <a:rPr lang="en-US" dirty="0"/>
              <a:t>, Tested on Attack</a:t>
            </a:r>
          </a:p>
          <a:p>
            <a:r>
              <a:rPr lang="en-US" dirty="0"/>
              <a:t>+VE: 258048, -VE: 4096</a:t>
            </a:r>
          </a:p>
          <a:p>
            <a:endParaRPr lang="en-US" dirty="0"/>
          </a:p>
        </p:txBody>
      </p:sp>
      <p:graphicFrame>
        <p:nvGraphicFramePr>
          <p:cNvPr id="5" name="Table 4">
            <a:extLst>
              <a:ext uri="{FF2B5EF4-FFF2-40B4-BE49-F238E27FC236}">
                <a16:creationId xmlns:a16="http://schemas.microsoft.com/office/drawing/2014/main" id="{3FCCAC8C-8677-47B2-A2CD-AC896B85B008}"/>
              </a:ext>
            </a:extLst>
          </p:cNvPr>
          <p:cNvGraphicFramePr>
            <a:graphicFrameLocks noGrp="1"/>
          </p:cNvGraphicFramePr>
          <p:nvPr>
            <p:extLst>
              <p:ext uri="{D42A27DB-BD31-4B8C-83A1-F6EECF244321}">
                <p14:modId xmlns:p14="http://schemas.microsoft.com/office/powerpoint/2010/main" val="3732635391"/>
              </p:ext>
            </p:extLst>
          </p:nvPr>
        </p:nvGraphicFramePr>
        <p:xfrm>
          <a:off x="923636" y="2213033"/>
          <a:ext cx="9803358" cy="2372360"/>
        </p:xfrm>
        <a:graphic>
          <a:graphicData uri="http://schemas.openxmlformats.org/drawingml/2006/table">
            <a:tbl>
              <a:tblPr firstRow="1" bandRow="1">
                <a:tableStyleId>{21E4AEA4-8DFA-4A89-87EB-49C32662AFE0}</a:tableStyleId>
              </a:tblPr>
              <a:tblGrid>
                <a:gridCol w="1522609">
                  <a:extLst>
                    <a:ext uri="{9D8B030D-6E8A-4147-A177-3AD203B41FA5}">
                      <a16:colId xmlns:a16="http://schemas.microsoft.com/office/drawing/2014/main" val="2157091124"/>
                    </a:ext>
                  </a:extLst>
                </a:gridCol>
                <a:gridCol w="953624">
                  <a:extLst>
                    <a:ext uri="{9D8B030D-6E8A-4147-A177-3AD203B41FA5}">
                      <a16:colId xmlns:a16="http://schemas.microsoft.com/office/drawing/2014/main" val="2695681958"/>
                    </a:ext>
                  </a:extLst>
                </a:gridCol>
                <a:gridCol w="825788">
                  <a:extLst>
                    <a:ext uri="{9D8B030D-6E8A-4147-A177-3AD203B41FA5}">
                      <a16:colId xmlns:a16="http://schemas.microsoft.com/office/drawing/2014/main" val="4086392128"/>
                    </a:ext>
                  </a:extLst>
                </a:gridCol>
                <a:gridCol w="825788">
                  <a:extLst>
                    <a:ext uri="{9D8B030D-6E8A-4147-A177-3AD203B41FA5}">
                      <a16:colId xmlns:a16="http://schemas.microsoft.com/office/drawing/2014/main" val="940659823"/>
                    </a:ext>
                  </a:extLst>
                </a:gridCol>
                <a:gridCol w="825788">
                  <a:extLst>
                    <a:ext uri="{9D8B030D-6E8A-4147-A177-3AD203B41FA5}">
                      <a16:colId xmlns:a16="http://schemas.microsoft.com/office/drawing/2014/main" val="1685880850"/>
                    </a:ext>
                  </a:extLst>
                </a:gridCol>
                <a:gridCol w="1239622">
                  <a:extLst>
                    <a:ext uri="{9D8B030D-6E8A-4147-A177-3AD203B41FA5}">
                      <a16:colId xmlns:a16="http://schemas.microsoft.com/office/drawing/2014/main" val="3901311020"/>
                    </a:ext>
                  </a:extLst>
                </a:gridCol>
                <a:gridCol w="1239622">
                  <a:extLst>
                    <a:ext uri="{9D8B030D-6E8A-4147-A177-3AD203B41FA5}">
                      <a16:colId xmlns:a16="http://schemas.microsoft.com/office/drawing/2014/main" val="3431223908"/>
                    </a:ext>
                  </a:extLst>
                </a:gridCol>
                <a:gridCol w="913524">
                  <a:extLst>
                    <a:ext uri="{9D8B030D-6E8A-4147-A177-3AD203B41FA5}">
                      <a16:colId xmlns:a16="http://schemas.microsoft.com/office/drawing/2014/main" val="1301097625"/>
                    </a:ext>
                  </a:extLst>
                </a:gridCol>
                <a:gridCol w="1456993">
                  <a:extLst>
                    <a:ext uri="{9D8B030D-6E8A-4147-A177-3AD203B41FA5}">
                      <a16:colId xmlns:a16="http://schemas.microsoft.com/office/drawing/2014/main" val="3396100572"/>
                    </a:ext>
                  </a:extLst>
                </a:gridCol>
              </a:tblGrid>
              <a:tr h="370840">
                <a:tc rowSpan="2">
                  <a:txBody>
                    <a:bodyPr/>
                    <a:lstStyle/>
                    <a:p>
                      <a:r>
                        <a:rPr lang="en-US" sz="1400" dirty="0">
                          <a:solidFill>
                            <a:schemeClr val="tx1"/>
                          </a:solidFill>
                        </a:rPr>
                        <a:t>Model</a:t>
                      </a:r>
                      <a:endParaRPr lang="en-SG" sz="1400" dirty="0">
                        <a:solidFill>
                          <a:schemeClr val="tx1"/>
                        </a:solidFill>
                      </a:endParaRPr>
                    </a:p>
                  </a:txBody>
                  <a:tcPr/>
                </a:tc>
                <a:tc rowSpan="2">
                  <a:txBody>
                    <a:bodyPr/>
                    <a:lstStyle/>
                    <a:p>
                      <a:r>
                        <a:rPr lang="en-US" sz="1400" dirty="0">
                          <a:solidFill>
                            <a:schemeClr val="tx1"/>
                          </a:solidFill>
                        </a:rPr>
                        <a:t>TN</a:t>
                      </a:r>
                      <a:endParaRPr lang="en-SG" sz="1400" dirty="0">
                        <a:solidFill>
                          <a:schemeClr val="tx1"/>
                        </a:solidFill>
                      </a:endParaRPr>
                    </a:p>
                  </a:txBody>
                  <a:tcPr/>
                </a:tc>
                <a:tc rowSpan="2">
                  <a:txBody>
                    <a:bodyPr/>
                    <a:lstStyle/>
                    <a:p>
                      <a:r>
                        <a:rPr lang="en-US" sz="1400" dirty="0">
                          <a:solidFill>
                            <a:schemeClr val="tx1"/>
                          </a:solidFill>
                        </a:rPr>
                        <a:t>TP</a:t>
                      </a:r>
                      <a:endParaRPr lang="en-SG" sz="1400" dirty="0">
                        <a:solidFill>
                          <a:schemeClr val="tx1"/>
                        </a:solidFill>
                      </a:endParaRPr>
                    </a:p>
                  </a:txBody>
                  <a:tcPr/>
                </a:tc>
                <a:tc rowSpan="2">
                  <a:txBody>
                    <a:bodyPr/>
                    <a:lstStyle/>
                    <a:p>
                      <a:r>
                        <a:rPr lang="en-US" sz="1400" dirty="0">
                          <a:solidFill>
                            <a:schemeClr val="tx1"/>
                          </a:solidFill>
                        </a:rPr>
                        <a:t>FN</a:t>
                      </a:r>
                      <a:endParaRPr lang="en-SG" sz="1400" dirty="0">
                        <a:solidFill>
                          <a:schemeClr val="tx1"/>
                        </a:solidFill>
                      </a:endParaRPr>
                    </a:p>
                  </a:txBody>
                  <a:tcPr/>
                </a:tc>
                <a:tc rowSpan="2">
                  <a:txBody>
                    <a:bodyPr/>
                    <a:lstStyle/>
                    <a:p>
                      <a:r>
                        <a:rPr lang="en-US" sz="1400" dirty="0">
                          <a:solidFill>
                            <a:schemeClr val="tx1"/>
                          </a:solidFill>
                        </a:rPr>
                        <a:t>FP</a:t>
                      </a:r>
                      <a:endParaRPr lang="en-SG" sz="1400" dirty="0">
                        <a:solidFill>
                          <a:schemeClr val="tx1"/>
                        </a:solidFill>
                      </a:endParaRPr>
                    </a:p>
                  </a:txBody>
                  <a:tcPr/>
                </a:tc>
                <a:tc gridSpan="4">
                  <a:txBody>
                    <a:bodyPr/>
                    <a:lstStyle/>
                    <a:p>
                      <a:r>
                        <a:rPr lang="en-US" sz="1400" dirty="0">
                          <a:solidFill>
                            <a:schemeClr val="tx1"/>
                          </a:solidFill>
                        </a:rPr>
                        <a:t>Overall statistics</a:t>
                      </a:r>
                      <a:endParaRPr lang="en-SG" sz="1400" dirty="0">
                        <a:solidFill>
                          <a:schemeClr val="tx1"/>
                        </a:solidFill>
                      </a:endParaRPr>
                    </a:p>
                  </a:txBody>
                  <a:tcPr/>
                </a:tc>
                <a:tc hMerge="1">
                  <a:txBody>
                    <a:bodyPr/>
                    <a:lstStyle/>
                    <a:p>
                      <a:r>
                        <a:rPr lang="en-US" sz="1400" dirty="0"/>
                        <a:t>Overall statistics</a:t>
                      </a:r>
                      <a:endParaRPr lang="en-SG" sz="1400" dirty="0"/>
                    </a:p>
                  </a:txBody>
                  <a:tcPr/>
                </a:tc>
                <a:tc hMerge="1">
                  <a:txBody>
                    <a:bodyPr/>
                    <a:lstStyle/>
                    <a:p>
                      <a:endParaRPr lang="en-SG" sz="1400" dirty="0"/>
                    </a:p>
                  </a:txBody>
                  <a:tcPr/>
                </a:tc>
                <a:tc hMerge="1">
                  <a:txBody>
                    <a:bodyPr/>
                    <a:lstStyle/>
                    <a:p>
                      <a:endParaRPr lang="en-SG" sz="1400" dirty="0"/>
                    </a:p>
                  </a:txBody>
                  <a:tcPr/>
                </a:tc>
                <a:extLst>
                  <a:ext uri="{0D108BD9-81ED-4DB2-BD59-A6C34878D82A}">
                    <a16:rowId xmlns:a16="http://schemas.microsoft.com/office/drawing/2014/main" val="3132548184"/>
                  </a:ext>
                </a:extLst>
              </a:tr>
              <a:tr h="370840">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a:txBody>
                    <a:bodyPr/>
                    <a:lstStyle/>
                    <a:p>
                      <a:r>
                        <a:rPr lang="en-SG" sz="1400" dirty="0">
                          <a:solidFill>
                            <a:schemeClr val="tx1"/>
                          </a:solidFill>
                        </a:rPr>
                        <a:t>Accuracy</a:t>
                      </a:r>
                    </a:p>
                  </a:txBody>
                  <a:tcPr/>
                </a:tc>
                <a:tc>
                  <a:txBody>
                    <a:bodyPr/>
                    <a:lstStyle/>
                    <a:p>
                      <a:r>
                        <a:rPr lang="en-US" sz="1400" dirty="0">
                          <a:solidFill>
                            <a:schemeClr val="tx1"/>
                          </a:solidFill>
                        </a:rPr>
                        <a:t>Precision</a:t>
                      </a:r>
                      <a:endParaRPr lang="en-SG" sz="1400" dirty="0">
                        <a:solidFill>
                          <a:schemeClr val="tx1"/>
                        </a:solidFill>
                      </a:endParaRPr>
                    </a:p>
                  </a:txBody>
                  <a:tcPr/>
                </a:tc>
                <a:tc>
                  <a:txBody>
                    <a:bodyPr/>
                    <a:lstStyle/>
                    <a:p>
                      <a:r>
                        <a:rPr lang="en-US" sz="1400" dirty="0">
                          <a:solidFill>
                            <a:schemeClr val="tx1"/>
                          </a:solidFill>
                        </a:rPr>
                        <a:t>Recall</a:t>
                      </a:r>
                      <a:endParaRPr lang="en-SG" sz="1400" dirty="0">
                        <a:solidFill>
                          <a:schemeClr val="tx1"/>
                        </a:solidFill>
                      </a:endParaRPr>
                    </a:p>
                  </a:txBody>
                  <a:tcPr/>
                </a:tc>
                <a:tc>
                  <a:txBody>
                    <a:bodyPr/>
                    <a:lstStyle/>
                    <a:p>
                      <a:r>
                        <a:rPr lang="en-US" sz="1400" dirty="0">
                          <a:solidFill>
                            <a:schemeClr val="tx1"/>
                          </a:solidFill>
                        </a:rPr>
                        <a:t>F1 score</a:t>
                      </a:r>
                      <a:endParaRPr lang="en-SG" sz="1400" dirty="0">
                        <a:solidFill>
                          <a:schemeClr val="tx1"/>
                        </a:solidFill>
                      </a:endParaRPr>
                    </a:p>
                  </a:txBody>
                  <a:tcPr/>
                </a:tc>
                <a:extLst>
                  <a:ext uri="{0D108BD9-81ED-4DB2-BD59-A6C34878D82A}">
                    <a16:rowId xmlns:a16="http://schemas.microsoft.com/office/drawing/2014/main" val="1668785628"/>
                  </a:ext>
                </a:extLst>
              </a:tr>
              <a:tr h="370840">
                <a:tc>
                  <a:txBody>
                    <a:bodyPr/>
                    <a:lstStyle/>
                    <a:p>
                      <a:r>
                        <a:rPr lang="en-US" sz="1400" dirty="0">
                          <a:solidFill>
                            <a:schemeClr val="tx1"/>
                          </a:solidFill>
                        </a:rPr>
                        <a:t>Constrained</a:t>
                      </a:r>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258048</a:t>
                      </a:r>
                    </a:p>
                  </a:txBody>
                  <a:tcPr/>
                </a:tc>
                <a:tc>
                  <a:txBody>
                    <a:bodyPr/>
                    <a:lstStyle/>
                    <a:p>
                      <a:r>
                        <a:rPr lang="en-SG" sz="1400" dirty="0">
                          <a:solidFill>
                            <a:schemeClr val="tx1"/>
                          </a:solidFill>
                        </a:rPr>
                        <a:t>0</a:t>
                      </a:r>
                    </a:p>
                  </a:txBody>
                  <a:tcPr/>
                </a:tc>
                <a:tc>
                  <a:txBody>
                    <a:bodyPr/>
                    <a:lstStyle/>
                    <a:p>
                      <a:r>
                        <a:rPr lang="en-SG" sz="1400" dirty="0">
                          <a:solidFill>
                            <a:schemeClr val="tx1"/>
                          </a:solidFill>
                        </a:rPr>
                        <a:t>4096</a:t>
                      </a:r>
                    </a:p>
                  </a:txBody>
                  <a:tcPr/>
                </a:tc>
                <a:tc>
                  <a:txBody>
                    <a:bodyPr/>
                    <a:lstStyle/>
                    <a:p>
                      <a:r>
                        <a:rPr lang="en-SG" sz="1400" dirty="0">
                          <a:solidFill>
                            <a:schemeClr val="tx1"/>
                          </a:solidFill>
                        </a:rPr>
                        <a:t>98.43%</a:t>
                      </a:r>
                    </a:p>
                  </a:txBody>
                  <a:tcPr/>
                </a:tc>
                <a:tc>
                  <a:txBody>
                    <a:bodyPr/>
                    <a:lstStyle/>
                    <a:p>
                      <a:r>
                        <a:rPr lang="en-SG" sz="1400" dirty="0">
                          <a:solidFill>
                            <a:schemeClr val="tx1"/>
                          </a:solidFill>
                        </a:rPr>
                        <a:t>0.9843</a:t>
                      </a:r>
                    </a:p>
                  </a:txBody>
                  <a:tcPr/>
                </a:tc>
                <a:tc>
                  <a:txBody>
                    <a:bodyPr/>
                    <a:lstStyle/>
                    <a:p>
                      <a:r>
                        <a:rPr lang="en-SG" sz="1400" dirty="0">
                          <a:solidFill>
                            <a:schemeClr val="tx1"/>
                          </a:solidFill>
                        </a:rPr>
                        <a:t>1</a:t>
                      </a:r>
                    </a:p>
                  </a:txBody>
                  <a:tcPr/>
                </a:tc>
                <a:tc>
                  <a:txBody>
                    <a:bodyPr/>
                    <a:lstStyle/>
                    <a:p>
                      <a:r>
                        <a:rPr lang="en-SG" sz="1400" dirty="0">
                          <a:solidFill>
                            <a:schemeClr val="tx1"/>
                          </a:solidFill>
                        </a:rPr>
                        <a:t>0.9921</a:t>
                      </a:r>
                    </a:p>
                  </a:txBody>
                  <a:tcPr/>
                </a:tc>
                <a:extLst>
                  <a:ext uri="{0D108BD9-81ED-4DB2-BD59-A6C34878D82A}">
                    <a16:rowId xmlns:a16="http://schemas.microsoft.com/office/drawing/2014/main" val="2373626725"/>
                  </a:ext>
                </a:extLst>
              </a:tr>
              <a:tr h="370840">
                <a:tc>
                  <a:txBody>
                    <a:bodyPr/>
                    <a:lstStyle/>
                    <a:p>
                      <a:r>
                        <a:rPr lang="en-US" sz="1400" dirty="0" err="1">
                          <a:solidFill>
                            <a:schemeClr val="tx1"/>
                          </a:solidFill>
                        </a:rPr>
                        <a:t>NCombined</a:t>
                      </a:r>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258048</a:t>
                      </a:r>
                    </a:p>
                  </a:txBody>
                  <a:tcPr/>
                </a:tc>
                <a:tc>
                  <a:txBody>
                    <a:bodyPr/>
                    <a:lstStyle/>
                    <a:p>
                      <a:r>
                        <a:rPr lang="en-SG" sz="1400" dirty="0">
                          <a:solidFill>
                            <a:schemeClr val="tx1"/>
                          </a:solidFill>
                        </a:rPr>
                        <a:t>0</a:t>
                      </a:r>
                    </a:p>
                  </a:txBody>
                  <a:tcPr/>
                </a:tc>
                <a:tc>
                  <a:txBody>
                    <a:bodyPr/>
                    <a:lstStyle/>
                    <a:p>
                      <a:r>
                        <a:rPr lang="en-SG" sz="1400" dirty="0">
                          <a:solidFill>
                            <a:schemeClr val="tx1"/>
                          </a:solidFill>
                        </a:rPr>
                        <a:t>4096</a:t>
                      </a:r>
                    </a:p>
                  </a:txBody>
                  <a:tcPr/>
                </a:tc>
                <a:tc>
                  <a:txBody>
                    <a:bodyPr/>
                    <a:lstStyle/>
                    <a:p>
                      <a:r>
                        <a:rPr lang="en-SG" sz="1400" dirty="0">
                          <a:solidFill>
                            <a:schemeClr val="tx1"/>
                          </a:solidFill>
                        </a:rPr>
                        <a:t>98.43%</a:t>
                      </a:r>
                    </a:p>
                  </a:txBody>
                  <a:tcPr/>
                </a:tc>
                <a:tc>
                  <a:txBody>
                    <a:bodyPr/>
                    <a:lstStyle/>
                    <a:p>
                      <a:r>
                        <a:rPr lang="en-SG" sz="1400" dirty="0">
                          <a:solidFill>
                            <a:schemeClr val="tx1"/>
                          </a:solidFill>
                        </a:rPr>
                        <a:t>0.9843</a:t>
                      </a:r>
                    </a:p>
                  </a:txBody>
                  <a:tcPr/>
                </a:tc>
                <a:tc>
                  <a:txBody>
                    <a:bodyPr/>
                    <a:lstStyle/>
                    <a:p>
                      <a:r>
                        <a:rPr lang="en-SG" sz="1400" dirty="0">
                          <a:solidFill>
                            <a:schemeClr val="tx1"/>
                          </a:solidFill>
                        </a:rPr>
                        <a:t>1</a:t>
                      </a:r>
                    </a:p>
                  </a:txBody>
                  <a:tcPr/>
                </a:tc>
                <a:tc>
                  <a:txBody>
                    <a:bodyPr/>
                    <a:lstStyle/>
                    <a:p>
                      <a:r>
                        <a:rPr lang="en-SG" sz="1400" dirty="0">
                          <a:solidFill>
                            <a:schemeClr val="tx1"/>
                          </a:solidFill>
                        </a:rPr>
                        <a:t>0.9921</a:t>
                      </a:r>
                    </a:p>
                  </a:txBody>
                  <a:tcPr/>
                </a:tc>
                <a:extLst>
                  <a:ext uri="{0D108BD9-81ED-4DB2-BD59-A6C34878D82A}">
                    <a16:rowId xmlns:a16="http://schemas.microsoft.com/office/drawing/2014/main" val="147298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Unique Normal</a:t>
                      </a:r>
                      <a:endParaRPr lang="en-SG" sz="1400" dirty="0">
                        <a:solidFill>
                          <a:schemeClr val="tx1"/>
                        </a:solidFill>
                      </a:endParaRPr>
                    </a:p>
                    <a:p>
                      <a:endParaRPr lang="en-SG" sz="1400" dirty="0">
                        <a:solidFill>
                          <a:schemeClr val="tx1"/>
                        </a:solidFill>
                      </a:endParaRPr>
                    </a:p>
                  </a:txBody>
                  <a:tcPr/>
                </a:tc>
                <a:tc>
                  <a:txBody>
                    <a:bodyPr/>
                    <a:lstStyle/>
                    <a:p>
                      <a:r>
                        <a:rPr lang="en-SG" sz="1400" dirty="0">
                          <a:solidFill>
                            <a:schemeClr val="tx1"/>
                          </a:solidFill>
                        </a:rPr>
                        <a:t>4096</a:t>
                      </a:r>
                    </a:p>
                  </a:txBody>
                  <a:tcPr/>
                </a:tc>
                <a:tc>
                  <a:txBody>
                    <a:bodyPr/>
                    <a:lstStyle/>
                    <a:p>
                      <a:r>
                        <a:rPr lang="en-SG" sz="1400" dirty="0">
                          <a:solidFill>
                            <a:schemeClr val="tx1"/>
                          </a:solidFill>
                        </a:rPr>
                        <a:t>249530</a:t>
                      </a:r>
                    </a:p>
                  </a:txBody>
                  <a:tcPr/>
                </a:tc>
                <a:tc>
                  <a:txBody>
                    <a:bodyPr/>
                    <a:lstStyle/>
                    <a:p>
                      <a:r>
                        <a:rPr lang="en-SG" sz="1400" dirty="0">
                          <a:solidFill>
                            <a:schemeClr val="tx1"/>
                          </a:solidFill>
                        </a:rPr>
                        <a:t>8518</a:t>
                      </a:r>
                    </a:p>
                  </a:txBody>
                  <a:tcPr/>
                </a:tc>
                <a:tc>
                  <a:txBody>
                    <a:bodyPr/>
                    <a:lstStyle/>
                    <a:p>
                      <a:r>
                        <a:rPr lang="en-SG" sz="1400" dirty="0">
                          <a:solidFill>
                            <a:schemeClr val="tx1"/>
                          </a:solidFill>
                        </a:rPr>
                        <a:t>0</a:t>
                      </a:r>
                    </a:p>
                  </a:txBody>
                  <a:tcPr/>
                </a:tc>
                <a:tc>
                  <a:txBody>
                    <a:bodyPr/>
                    <a:lstStyle/>
                    <a:p>
                      <a:r>
                        <a:rPr lang="en-SG" sz="1400" dirty="0">
                          <a:solidFill>
                            <a:schemeClr val="tx1"/>
                          </a:solidFill>
                        </a:rPr>
                        <a:t>96.75%</a:t>
                      </a:r>
                    </a:p>
                  </a:txBody>
                  <a:tcPr/>
                </a:tc>
                <a:tc>
                  <a:txBody>
                    <a:bodyPr/>
                    <a:lstStyle/>
                    <a:p>
                      <a:r>
                        <a:rPr lang="en-SG" sz="1400" dirty="0">
                          <a:solidFill>
                            <a:schemeClr val="tx1"/>
                          </a:solidFill>
                        </a:rPr>
                        <a:t>1</a:t>
                      </a:r>
                    </a:p>
                  </a:txBody>
                  <a:tcPr/>
                </a:tc>
                <a:tc>
                  <a:txBody>
                    <a:bodyPr/>
                    <a:lstStyle/>
                    <a:p>
                      <a:r>
                        <a:rPr lang="en-SG" sz="1400" dirty="0">
                          <a:solidFill>
                            <a:schemeClr val="tx1"/>
                          </a:solidFill>
                        </a:rPr>
                        <a:t>0.9669</a:t>
                      </a:r>
                    </a:p>
                  </a:txBody>
                  <a:tcPr/>
                </a:tc>
                <a:tc>
                  <a:txBody>
                    <a:bodyPr/>
                    <a:lstStyle/>
                    <a:p>
                      <a:r>
                        <a:rPr lang="en-SG" sz="1400" dirty="0">
                          <a:solidFill>
                            <a:schemeClr val="tx1"/>
                          </a:solidFill>
                        </a:rPr>
                        <a:t>0.9668</a:t>
                      </a:r>
                    </a:p>
                  </a:txBody>
                  <a:tcPr/>
                </a:tc>
                <a:extLst>
                  <a:ext uri="{0D108BD9-81ED-4DB2-BD59-A6C34878D82A}">
                    <a16:rowId xmlns:a16="http://schemas.microsoft.com/office/drawing/2014/main" val="4026158621"/>
                  </a:ext>
                </a:extLst>
              </a:tr>
              <a:tr h="370840">
                <a:tc>
                  <a:txBody>
                    <a:bodyPr/>
                    <a:lstStyle/>
                    <a:p>
                      <a:r>
                        <a:rPr lang="en-SG" sz="1400" dirty="0">
                          <a:solidFill>
                            <a:schemeClr val="tx1"/>
                          </a:solidFill>
                        </a:rPr>
                        <a:t>UNOR</a:t>
                      </a:r>
                    </a:p>
                  </a:txBody>
                  <a:tcPr/>
                </a:tc>
                <a:tc>
                  <a:txBody>
                    <a:bodyPr/>
                    <a:lstStyle/>
                    <a:p>
                      <a:r>
                        <a:rPr lang="en-SG" sz="1400" dirty="0">
                          <a:solidFill>
                            <a:schemeClr val="tx1"/>
                          </a:solidFill>
                        </a:rPr>
                        <a:t>4096</a:t>
                      </a:r>
                    </a:p>
                  </a:txBody>
                  <a:tcPr/>
                </a:tc>
                <a:tc>
                  <a:txBody>
                    <a:bodyPr/>
                    <a:lstStyle/>
                    <a:p>
                      <a:r>
                        <a:rPr lang="en-SG" sz="1400" dirty="0">
                          <a:solidFill>
                            <a:schemeClr val="tx1"/>
                          </a:solidFill>
                        </a:rPr>
                        <a:t>256456  </a:t>
                      </a:r>
                    </a:p>
                  </a:txBody>
                  <a:tcPr/>
                </a:tc>
                <a:tc>
                  <a:txBody>
                    <a:bodyPr/>
                    <a:lstStyle/>
                    <a:p>
                      <a:r>
                        <a:rPr lang="en-SG" sz="1400" dirty="0">
                          <a:solidFill>
                            <a:schemeClr val="tx1"/>
                          </a:solidFill>
                        </a:rPr>
                        <a:t>1592</a:t>
                      </a:r>
                    </a:p>
                  </a:txBody>
                  <a:tcPr/>
                </a:tc>
                <a:tc>
                  <a:txBody>
                    <a:bodyPr/>
                    <a:lstStyle/>
                    <a:p>
                      <a:r>
                        <a:rPr lang="en-SG" sz="1400" dirty="0">
                          <a:solidFill>
                            <a:schemeClr val="tx1"/>
                          </a:solidFill>
                        </a:rPr>
                        <a:t>0</a:t>
                      </a:r>
                    </a:p>
                  </a:txBody>
                  <a:tcPr/>
                </a:tc>
                <a:tc>
                  <a:txBody>
                    <a:bodyPr/>
                    <a:lstStyle/>
                    <a:p>
                      <a:r>
                        <a:rPr lang="en-SG" sz="1400" dirty="0">
                          <a:solidFill>
                            <a:schemeClr val="tx1"/>
                          </a:solidFill>
                        </a:rPr>
                        <a:t>99.39%</a:t>
                      </a:r>
                    </a:p>
                  </a:txBody>
                  <a:tcPr/>
                </a:tc>
                <a:tc>
                  <a:txBody>
                    <a:bodyPr/>
                    <a:lstStyle/>
                    <a:p>
                      <a:r>
                        <a:rPr lang="en-SG" sz="1400" dirty="0">
                          <a:solidFill>
                            <a:schemeClr val="tx1"/>
                          </a:solidFill>
                        </a:rPr>
                        <a:t>1</a:t>
                      </a:r>
                    </a:p>
                  </a:txBody>
                  <a:tcPr/>
                </a:tc>
                <a:tc>
                  <a:txBody>
                    <a:bodyPr/>
                    <a:lstStyle/>
                    <a:p>
                      <a:r>
                        <a:rPr lang="en-SG" sz="1400" dirty="0">
                          <a:solidFill>
                            <a:schemeClr val="tx1"/>
                          </a:solidFill>
                        </a:rPr>
                        <a:t>0.9938</a:t>
                      </a:r>
                    </a:p>
                  </a:txBody>
                  <a:tcPr/>
                </a:tc>
                <a:tc>
                  <a:txBody>
                    <a:bodyPr/>
                    <a:lstStyle/>
                    <a:p>
                      <a:r>
                        <a:rPr lang="en-SG" sz="1400" dirty="0">
                          <a:solidFill>
                            <a:schemeClr val="tx1"/>
                          </a:solidFill>
                        </a:rPr>
                        <a:t>0.9969</a:t>
                      </a:r>
                    </a:p>
                  </a:txBody>
                  <a:tcPr/>
                </a:tc>
                <a:extLst>
                  <a:ext uri="{0D108BD9-81ED-4DB2-BD59-A6C34878D82A}">
                    <a16:rowId xmlns:a16="http://schemas.microsoft.com/office/drawing/2014/main" val="2018873858"/>
                  </a:ext>
                </a:extLst>
              </a:tr>
            </a:tbl>
          </a:graphicData>
        </a:graphic>
      </p:graphicFrame>
    </p:spTree>
    <p:extLst>
      <p:ext uri="{BB962C8B-B14F-4D97-AF65-F5344CB8AC3E}">
        <p14:creationId xmlns:p14="http://schemas.microsoft.com/office/powerpoint/2010/main" val="418387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ML Results</a:t>
            </a:r>
          </a:p>
        </p:txBody>
      </p:sp>
      <p:sp>
        <p:nvSpPr>
          <p:cNvPr id="7" name="TextBox 6">
            <a:extLst>
              <a:ext uri="{FF2B5EF4-FFF2-40B4-BE49-F238E27FC236}">
                <a16:creationId xmlns:a16="http://schemas.microsoft.com/office/drawing/2014/main" id="{57BA5EF8-E287-4C4C-A638-1221926E0FCC}"/>
              </a:ext>
            </a:extLst>
          </p:cNvPr>
          <p:cNvSpPr txBox="1"/>
          <p:nvPr/>
        </p:nvSpPr>
        <p:spPr>
          <a:xfrm>
            <a:off x="848360" y="1394691"/>
            <a:ext cx="5975927" cy="923330"/>
          </a:xfrm>
          <a:prstGeom prst="rect">
            <a:avLst/>
          </a:prstGeom>
          <a:noFill/>
        </p:spPr>
        <p:txBody>
          <a:bodyPr wrap="square" rtlCol="0">
            <a:spAutoFit/>
          </a:bodyPr>
          <a:lstStyle/>
          <a:p>
            <a:r>
              <a:rPr lang="en-US" dirty="0"/>
              <a:t>Trained using Constrained, Tested on Special</a:t>
            </a:r>
          </a:p>
          <a:p>
            <a:r>
              <a:rPr lang="en-US" dirty="0"/>
              <a:t>+VE: 15000, -VE: 5000</a:t>
            </a:r>
          </a:p>
          <a:p>
            <a:endParaRPr lang="en-US" dirty="0"/>
          </a:p>
        </p:txBody>
      </p:sp>
      <p:graphicFrame>
        <p:nvGraphicFramePr>
          <p:cNvPr id="6" name="Table 5">
            <a:extLst>
              <a:ext uri="{FF2B5EF4-FFF2-40B4-BE49-F238E27FC236}">
                <a16:creationId xmlns:a16="http://schemas.microsoft.com/office/drawing/2014/main" id="{E6C3F0FD-B77B-438E-BD7B-D20E080D7311}"/>
              </a:ext>
            </a:extLst>
          </p:cNvPr>
          <p:cNvGraphicFramePr>
            <a:graphicFrameLocks noGrp="1"/>
          </p:cNvGraphicFramePr>
          <p:nvPr>
            <p:extLst>
              <p:ext uri="{D42A27DB-BD31-4B8C-83A1-F6EECF244321}">
                <p14:modId xmlns:p14="http://schemas.microsoft.com/office/powerpoint/2010/main" val="3511065234"/>
              </p:ext>
            </p:extLst>
          </p:nvPr>
        </p:nvGraphicFramePr>
        <p:xfrm>
          <a:off x="923636" y="2213033"/>
          <a:ext cx="9803358" cy="2890520"/>
        </p:xfrm>
        <a:graphic>
          <a:graphicData uri="http://schemas.openxmlformats.org/drawingml/2006/table">
            <a:tbl>
              <a:tblPr firstRow="1" bandRow="1">
                <a:tableStyleId>{93296810-A885-4BE3-A3E7-6D5BEEA58F35}</a:tableStyleId>
              </a:tblPr>
              <a:tblGrid>
                <a:gridCol w="1522609">
                  <a:extLst>
                    <a:ext uri="{9D8B030D-6E8A-4147-A177-3AD203B41FA5}">
                      <a16:colId xmlns:a16="http://schemas.microsoft.com/office/drawing/2014/main" val="2157091124"/>
                    </a:ext>
                  </a:extLst>
                </a:gridCol>
                <a:gridCol w="953624">
                  <a:extLst>
                    <a:ext uri="{9D8B030D-6E8A-4147-A177-3AD203B41FA5}">
                      <a16:colId xmlns:a16="http://schemas.microsoft.com/office/drawing/2014/main" val="2695681958"/>
                    </a:ext>
                  </a:extLst>
                </a:gridCol>
                <a:gridCol w="825788">
                  <a:extLst>
                    <a:ext uri="{9D8B030D-6E8A-4147-A177-3AD203B41FA5}">
                      <a16:colId xmlns:a16="http://schemas.microsoft.com/office/drawing/2014/main" val="4086392128"/>
                    </a:ext>
                  </a:extLst>
                </a:gridCol>
                <a:gridCol w="825788">
                  <a:extLst>
                    <a:ext uri="{9D8B030D-6E8A-4147-A177-3AD203B41FA5}">
                      <a16:colId xmlns:a16="http://schemas.microsoft.com/office/drawing/2014/main" val="940659823"/>
                    </a:ext>
                  </a:extLst>
                </a:gridCol>
                <a:gridCol w="825788">
                  <a:extLst>
                    <a:ext uri="{9D8B030D-6E8A-4147-A177-3AD203B41FA5}">
                      <a16:colId xmlns:a16="http://schemas.microsoft.com/office/drawing/2014/main" val="1685880850"/>
                    </a:ext>
                  </a:extLst>
                </a:gridCol>
                <a:gridCol w="1239622">
                  <a:extLst>
                    <a:ext uri="{9D8B030D-6E8A-4147-A177-3AD203B41FA5}">
                      <a16:colId xmlns:a16="http://schemas.microsoft.com/office/drawing/2014/main" val="3901311020"/>
                    </a:ext>
                  </a:extLst>
                </a:gridCol>
                <a:gridCol w="1239622">
                  <a:extLst>
                    <a:ext uri="{9D8B030D-6E8A-4147-A177-3AD203B41FA5}">
                      <a16:colId xmlns:a16="http://schemas.microsoft.com/office/drawing/2014/main" val="3431223908"/>
                    </a:ext>
                  </a:extLst>
                </a:gridCol>
                <a:gridCol w="913524">
                  <a:extLst>
                    <a:ext uri="{9D8B030D-6E8A-4147-A177-3AD203B41FA5}">
                      <a16:colId xmlns:a16="http://schemas.microsoft.com/office/drawing/2014/main" val="1301097625"/>
                    </a:ext>
                  </a:extLst>
                </a:gridCol>
                <a:gridCol w="1456993">
                  <a:extLst>
                    <a:ext uri="{9D8B030D-6E8A-4147-A177-3AD203B41FA5}">
                      <a16:colId xmlns:a16="http://schemas.microsoft.com/office/drawing/2014/main" val="3396100572"/>
                    </a:ext>
                  </a:extLst>
                </a:gridCol>
              </a:tblGrid>
              <a:tr h="370840">
                <a:tc rowSpan="2">
                  <a:txBody>
                    <a:bodyPr/>
                    <a:lstStyle/>
                    <a:p>
                      <a:r>
                        <a:rPr lang="en-US" sz="1400" dirty="0">
                          <a:solidFill>
                            <a:schemeClr val="tx1"/>
                          </a:solidFill>
                        </a:rPr>
                        <a:t>Model</a:t>
                      </a:r>
                      <a:endParaRPr lang="en-SG" sz="1400" dirty="0">
                        <a:solidFill>
                          <a:schemeClr val="tx1"/>
                        </a:solidFill>
                      </a:endParaRPr>
                    </a:p>
                  </a:txBody>
                  <a:tcPr/>
                </a:tc>
                <a:tc rowSpan="2">
                  <a:txBody>
                    <a:bodyPr/>
                    <a:lstStyle/>
                    <a:p>
                      <a:r>
                        <a:rPr lang="en-US" sz="1400" dirty="0">
                          <a:solidFill>
                            <a:schemeClr val="tx1"/>
                          </a:solidFill>
                        </a:rPr>
                        <a:t>TN</a:t>
                      </a:r>
                      <a:endParaRPr lang="en-SG" sz="1400" dirty="0">
                        <a:solidFill>
                          <a:schemeClr val="tx1"/>
                        </a:solidFill>
                      </a:endParaRPr>
                    </a:p>
                  </a:txBody>
                  <a:tcPr/>
                </a:tc>
                <a:tc rowSpan="2">
                  <a:txBody>
                    <a:bodyPr/>
                    <a:lstStyle/>
                    <a:p>
                      <a:r>
                        <a:rPr lang="en-US" sz="1400" dirty="0">
                          <a:solidFill>
                            <a:schemeClr val="tx1"/>
                          </a:solidFill>
                        </a:rPr>
                        <a:t>TP</a:t>
                      </a:r>
                      <a:endParaRPr lang="en-SG" sz="1400" dirty="0">
                        <a:solidFill>
                          <a:schemeClr val="tx1"/>
                        </a:solidFill>
                      </a:endParaRPr>
                    </a:p>
                  </a:txBody>
                  <a:tcPr/>
                </a:tc>
                <a:tc rowSpan="2">
                  <a:txBody>
                    <a:bodyPr/>
                    <a:lstStyle/>
                    <a:p>
                      <a:r>
                        <a:rPr lang="en-US" sz="1400" dirty="0">
                          <a:solidFill>
                            <a:schemeClr val="tx1"/>
                          </a:solidFill>
                        </a:rPr>
                        <a:t>FN</a:t>
                      </a:r>
                      <a:endParaRPr lang="en-SG" sz="1400" dirty="0">
                        <a:solidFill>
                          <a:schemeClr val="tx1"/>
                        </a:solidFill>
                      </a:endParaRPr>
                    </a:p>
                  </a:txBody>
                  <a:tcPr/>
                </a:tc>
                <a:tc rowSpan="2">
                  <a:txBody>
                    <a:bodyPr/>
                    <a:lstStyle/>
                    <a:p>
                      <a:r>
                        <a:rPr lang="en-US" sz="1400" dirty="0">
                          <a:solidFill>
                            <a:schemeClr val="tx1"/>
                          </a:solidFill>
                        </a:rPr>
                        <a:t>FP</a:t>
                      </a:r>
                      <a:endParaRPr lang="en-SG" sz="1400" dirty="0">
                        <a:solidFill>
                          <a:schemeClr val="tx1"/>
                        </a:solidFill>
                      </a:endParaRPr>
                    </a:p>
                  </a:txBody>
                  <a:tcPr/>
                </a:tc>
                <a:tc gridSpan="4">
                  <a:txBody>
                    <a:bodyPr/>
                    <a:lstStyle/>
                    <a:p>
                      <a:r>
                        <a:rPr lang="en-US" sz="1400" dirty="0">
                          <a:solidFill>
                            <a:schemeClr val="tx1"/>
                          </a:solidFill>
                        </a:rPr>
                        <a:t>Overall statistics</a:t>
                      </a:r>
                      <a:endParaRPr lang="en-SG" sz="1400" dirty="0">
                        <a:solidFill>
                          <a:schemeClr val="tx1"/>
                        </a:solidFill>
                      </a:endParaRPr>
                    </a:p>
                  </a:txBody>
                  <a:tcPr/>
                </a:tc>
                <a:tc hMerge="1">
                  <a:txBody>
                    <a:bodyPr/>
                    <a:lstStyle/>
                    <a:p>
                      <a:r>
                        <a:rPr lang="en-US" sz="1400" dirty="0"/>
                        <a:t>Overall statistics</a:t>
                      </a:r>
                      <a:endParaRPr lang="en-SG" sz="1400" dirty="0"/>
                    </a:p>
                  </a:txBody>
                  <a:tcPr/>
                </a:tc>
                <a:tc hMerge="1">
                  <a:txBody>
                    <a:bodyPr/>
                    <a:lstStyle/>
                    <a:p>
                      <a:endParaRPr lang="en-SG" sz="1400" dirty="0"/>
                    </a:p>
                  </a:txBody>
                  <a:tcPr/>
                </a:tc>
                <a:tc hMerge="1">
                  <a:txBody>
                    <a:bodyPr/>
                    <a:lstStyle/>
                    <a:p>
                      <a:endParaRPr lang="en-SG" sz="1400" dirty="0"/>
                    </a:p>
                  </a:txBody>
                  <a:tcPr/>
                </a:tc>
                <a:extLst>
                  <a:ext uri="{0D108BD9-81ED-4DB2-BD59-A6C34878D82A}">
                    <a16:rowId xmlns:a16="http://schemas.microsoft.com/office/drawing/2014/main" val="3132548184"/>
                  </a:ext>
                </a:extLst>
              </a:tr>
              <a:tr h="370840">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a:txBody>
                    <a:bodyPr/>
                    <a:lstStyle/>
                    <a:p>
                      <a:r>
                        <a:rPr lang="en-SG" sz="1400" dirty="0">
                          <a:solidFill>
                            <a:schemeClr val="tx1"/>
                          </a:solidFill>
                        </a:rPr>
                        <a:t>Accuracy</a:t>
                      </a:r>
                    </a:p>
                  </a:txBody>
                  <a:tcPr/>
                </a:tc>
                <a:tc>
                  <a:txBody>
                    <a:bodyPr/>
                    <a:lstStyle/>
                    <a:p>
                      <a:r>
                        <a:rPr lang="en-US" sz="1400" dirty="0">
                          <a:solidFill>
                            <a:schemeClr val="tx1"/>
                          </a:solidFill>
                        </a:rPr>
                        <a:t>Precision</a:t>
                      </a:r>
                      <a:endParaRPr lang="en-SG" sz="1400" dirty="0">
                        <a:solidFill>
                          <a:schemeClr val="tx1"/>
                        </a:solidFill>
                      </a:endParaRPr>
                    </a:p>
                  </a:txBody>
                  <a:tcPr/>
                </a:tc>
                <a:tc>
                  <a:txBody>
                    <a:bodyPr/>
                    <a:lstStyle/>
                    <a:p>
                      <a:r>
                        <a:rPr lang="en-US" sz="1400" dirty="0">
                          <a:solidFill>
                            <a:schemeClr val="tx1"/>
                          </a:solidFill>
                        </a:rPr>
                        <a:t>Recall</a:t>
                      </a:r>
                      <a:endParaRPr lang="en-SG" sz="1400" dirty="0">
                        <a:solidFill>
                          <a:schemeClr val="tx1"/>
                        </a:solidFill>
                      </a:endParaRPr>
                    </a:p>
                  </a:txBody>
                  <a:tcPr/>
                </a:tc>
                <a:tc>
                  <a:txBody>
                    <a:bodyPr/>
                    <a:lstStyle/>
                    <a:p>
                      <a:r>
                        <a:rPr lang="en-US" sz="1400" dirty="0">
                          <a:solidFill>
                            <a:schemeClr val="tx1"/>
                          </a:solidFill>
                        </a:rPr>
                        <a:t>F1 score</a:t>
                      </a:r>
                      <a:endParaRPr lang="en-SG" sz="1400" dirty="0">
                        <a:solidFill>
                          <a:schemeClr val="tx1"/>
                        </a:solidFill>
                      </a:endParaRPr>
                    </a:p>
                  </a:txBody>
                  <a:tcPr/>
                </a:tc>
                <a:extLst>
                  <a:ext uri="{0D108BD9-81ED-4DB2-BD59-A6C34878D82A}">
                    <a16:rowId xmlns:a16="http://schemas.microsoft.com/office/drawing/2014/main" val="1668785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Logistic Regression</a:t>
                      </a:r>
                      <a:endParaRPr lang="en-SG" sz="1400" dirty="0">
                        <a:solidFill>
                          <a:schemeClr val="tx1"/>
                        </a:solidFill>
                      </a:endParaRPr>
                    </a:p>
                  </a:txBody>
                  <a:tcPr/>
                </a:tc>
                <a:tc>
                  <a:txBody>
                    <a:bodyPr/>
                    <a:lstStyle/>
                    <a:p>
                      <a:r>
                        <a:rPr lang="en-SG" sz="1400" dirty="0">
                          <a:solidFill>
                            <a:schemeClr val="tx1"/>
                          </a:solidFill>
                        </a:rPr>
                        <a:t>5000</a:t>
                      </a:r>
                    </a:p>
                  </a:txBody>
                  <a:tcPr/>
                </a:tc>
                <a:tc>
                  <a:txBody>
                    <a:bodyPr/>
                    <a:lstStyle/>
                    <a:p>
                      <a:r>
                        <a:rPr lang="en-SG" sz="1400" dirty="0">
                          <a:solidFill>
                            <a:schemeClr val="tx1"/>
                          </a:solidFill>
                        </a:rPr>
                        <a:t>6838</a:t>
                      </a:r>
                    </a:p>
                  </a:txBody>
                  <a:tcPr/>
                </a:tc>
                <a:tc>
                  <a:txBody>
                    <a:bodyPr/>
                    <a:lstStyle/>
                    <a:p>
                      <a:r>
                        <a:rPr lang="en-SG" sz="1400" dirty="0">
                          <a:solidFill>
                            <a:schemeClr val="tx1"/>
                          </a:solidFill>
                        </a:rPr>
                        <a:t>8162</a:t>
                      </a:r>
                    </a:p>
                  </a:txBody>
                  <a:tcPr/>
                </a:tc>
                <a:tc>
                  <a:txBody>
                    <a:bodyPr/>
                    <a:lstStyle/>
                    <a:p>
                      <a:r>
                        <a:rPr lang="en-SG" sz="1400" dirty="0">
                          <a:solidFill>
                            <a:schemeClr val="tx1"/>
                          </a:solidFill>
                        </a:rPr>
                        <a:t>0</a:t>
                      </a:r>
                    </a:p>
                  </a:txBody>
                  <a:tcPr/>
                </a:tc>
                <a:tc>
                  <a:txBody>
                    <a:bodyPr/>
                    <a:lstStyle/>
                    <a:p>
                      <a:r>
                        <a:rPr lang="en-SG" sz="1400" dirty="0">
                          <a:solidFill>
                            <a:schemeClr val="tx1"/>
                          </a:solidFill>
                        </a:rPr>
                        <a:t>59.19%</a:t>
                      </a:r>
                    </a:p>
                  </a:txBody>
                  <a:tcPr/>
                </a:tc>
                <a:tc>
                  <a:txBody>
                    <a:bodyPr/>
                    <a:lstStyle/>
                    <a:p>
                      <a:r>
                        <a:rPr lang="en-SG" sz="1400" dirty="0">
                          <a:solidFill>
                            <a:schemeClr val="tx1"/>
                          </a:solidFill>
                        </a:rPr>
                        <a:t>1</a:t>
                      </a:r>
                    </a:p>
                  </a:txBody>
                  <a:tcPr/>
                </a:tc>
                <a:tc>
                  <a:txBody>
                    <a:bodyPr/>
                    <a:lstStyle/>
                    <a:p>
                      <a:r>
                        <a:rPr lang="en-SG" sz="1400" dirty="0">
                          <a:solidFill>
                            <a:schemeClr val="tx1"/>
                          </a:solidFill>
                        </a:rPr>
                        <a:t>0.4558</a:t>
                      </a:r>
                    </a:p>
                  </a:txBody>
                  <a:tcPr/>
                </a:tc>
                <a:tc>
                  <a:txBody>
                    <a:bodyPr/>
                    <a:lstStyle/>
                    <a:p>
                      <a:r>
                        <a:rPr lang="en-SG" sz="1400" dirty="0">
                          <a:solidFill>
                            <a:schemeClr val="tx1"/>
                          </a:solidFill>
                        </a:rPr>
                        <a:t>0.6262</a:t>
                      </a:r>
                    </a:p>
                  </a:txBody>
                  <a:tcPr/>
                </a:tc>
                <a:extLst>
                  <a:ext uri="{0D108BD9-81ED-4DB2-BD59-A6C34878D82A}">
                    <a16:rowId xmlns:a16="http://schemas.microsoft.com/office/drawing/2014/main" val="395730598"/>
                  </a:ext>
                </a:extLst>
              </a:tr>
              <a:tr h="370840">
                <a:tc>
                  <a:txBody>
                    <a:bodyPr/>
                    <a:lstStyle/>
                    <a:p>
                      <a:r>
                        <a:rPr lang="en-US" sz="1400" dirty="0">
                          <a:solidFill>
                            <a:schemeClr val="tx1"/>
                          </a:solidFill>
                        </a:rPr>
                        <a:t>Decision Tree</a:t>
                      </a:r>
                      <a:endParaRPr lang="en-SG" sz="1400" dirty="0">
                        <a:solidFill>
                          <a:schemeClr val="tx1"/>
                        </a:solidFill>
                      </a:endParaRPr>
                    </a:p>
                  </a:txBody>
                  <a:tcPr/>
                </a:tc>
                <a:tc>
                  <a:txBody>
                    <a:bodyPr/>
                    <a:lstStyle/>
                    <a:p>
                      <a:r>
                        <a:rPr lang="en-SG" sz="1400" dirty="0">
                          <a:solidFill>
                            <a:schemeClr val="tx1"/>
                          </a:solidFill>
                        </a:rPr>
                        <a:t>106</a:t>
                      </a:r>
                    </a:p>
                  </a:txBody>
                  <a:tcPr/>
                </a:tc>
                <a:tc>
                  <a:txBody>
                    <a:bodyPr/>
                    <a:lstStyle/>
                    <a:p>
                      <a:r>
                        <a:rPr lang="en-SG" sz="1400" dirty="0">
                          <a:solidFill>
                            <a:schemeClr val="tx1"/>
                          </a:solidFill>
                        </a:rPr>
                        <a:t>14524</a:t>
                      </a:r>
                    </a:p>
                  </a:txBody>
                  <a:tcPr/>
                </a:tc>
                <a:tc>
                  <a:txBody>
                    <a:bodyPr/>
                    <a:lstStyle/>
                    <a:p>
                      <a:r>
                        <a:rPr lang="en-SG" sz="1400" dirty="0">
                          <a:solidFill>
                            <a:schemeClr val="tx1"/>
                          </a:solidFill>
                        </a:rPr>
                        <a:t>476</a:t>
                      </a:r>
                    </a:p>
                  </a:txBody>
                  <a:tcPr/>
                </a:tc>
                <a:tc>
                  <a:txBody>
                    <a:bodyPr/>
                    <a:lstStyle/>
                    <a:p>
                      <a:r>
                        <a:rPr lang="en-SG" sz="1400" dirty="0">
                          <a:solidFill>
                            <a:schemeClr val="tx1"/>
                          </a:solidFill>
                        </a:rPr>
                        <a:t>4894</a:t>
                      </a:r>
                    </a:p>
                  </a:txBody>
                  <a:tcPr/>
                </a:tc>
                <a:tc>
                  <a:txBody>
                    <a:bodyPr/>
                    <a:lstStyle/>
                    <a:p>
                      <a:r>
                        <a:rPr lang="en-SG" sz="1400" dirty="0">
                          <a:solidFill>
                            <a:schemeClr val="tx1"/>
                          </a:solidFill>
                        </a:rPr>
                        <a:t>73.15%</a:t>
                      </a:r>
                    </a:p>
                  </a:txBody>
                  <a:tcPr/>
                </a:tc>
                <a:tc>
                  <a:txBody>
                    <a:bodyPr/>
                    <a:lstStyle/>
                    <a:p>
                      <a:r>
                        <a:rPr lang="en-SG" sz="1400" dirty="0">
                          <a:solidFill>
                            <a:schemeClr val="tx1"/>
                          </a:solidFill>
                        </a:rPr>
                        <a:t>0.7479</a:t>
                      </a:r>
                    </a:p>
                  </a:txBody>
                  <a:tcPr/>
                </a:tc>
                <a:tc>
                  <a:txBody>
                    <a:bodyPr/>
                    <a:lstStyle/>
                    <a:p>
                      <a:r>
                        <a:rPr lang="en-SG" sz="1400" dirty="0">
                          <a:solidFill>
                            <a:schemeClr val="tx1"/>
                          </a:solidFill>
                        </a:rPr>
                        <a:t>0.9628</a:t>
                      </a:r>
                    </a:p>
                  </a:txBody>
                  <a:tcPr/>
                </a:tc>
                <a:tc>
                  <a:txBody>
                    <a:bodyPr/>
                    <a:lstStyle/>
                    <a:p>
                      <a:r>
                        <a:rPr lang="en-SG" sz="1400" dirty="0">
                          <a:solidFill>
                            <a:schemeClr val="tx1"/>
                          </a:solidFill>
                        </a:rPr>
                        <a:t>0.8439</a:t>
                      </a:r>
                    </a:p>
                  </a:txBody>
                  <a:tcPr/>
                </a:tc>
                <a:extLst>
                  <a:ext uri="{0D108BD9-81ED-4DB2-BD59-A6C34878D82A}">
                    <a16:rowId xmlns:a16="http://schemas.microsoft.com/office/drawing/2014/main" val="2373626725"/>
                  </a:ext>
                </a:extLst>
              </a:tr>
              <a:tr h="370840">
                <a:tc>
                  <a:txBody>
                    <a:bodyPr/>
                    <a:lstStyle/>
                    <a:p>
                      <a:r>
                        <a:rPr lang="en-US" sz="1400" dirty="0">
                          <a:solidFill>
                            <a:schemeClr val="tx1"/>
                          </a:solidFill>
                        </a:rPr>
                        <a:t>Random Forest</a:t>
                      </a:r>
                      <a:endParaRPr lang="en-SG" sz="1400" dirty="0">
                        <a:solidFill>
                          <a:schemeClr val="tx1"/>
                        </a:solidFill>
                      </a:endParaRPr>
                    </a:p>
                  </a:txBody>
                  <a:tcPr/>
                </a:tc>
                <a:tc>
                  <a:txBody>
                    <a:bodyPr/>
                    <a:lstStyle/>
                    <a:p>
                      <a:r>
                        <a:rPr lang="en-SG" sz="1400" dirty="0">
                          <a:solidFill>
                            <a:schemeClr val="tx1"/>
                          </a:solidFill>
                        </a:rPr>
                        <a:t>4982</a:t>
                      </a:r>
                    </a:p>
                  </a:txBody>
                  <a:tcPr/>
                </a:tc>
                <a:tc>
                  <a:txBody>
                    <a:bodyPr/>
                    <a:lstStyle/>
                    <a:p>
                      <a:r>
                        <a:rPr lang="en-SG" sz="1400" dirty="0">
                          <a:solidFill>
                            <a:schemeClr val="tx1"/>
                          </a:solidFill>
                        </a:rPr>
                        <a:t>13402</a:t>
                      </a:r>
                    </a:p>
                  </a:txBody>
                  <a:tcPr/>
                </a:tc>
                <a:tc>
                  <a:txBody>
                    <a:bodyPr/>
                    <a:lstStyle/>
                    <a:p>
                      <a:r>
                        <a:rPr lang="en-SG" sz="1400" dirty="0">
                          <a:solidFill>
                            <a:schemeClr val="tx1"/>
                          </a:solidFill>
                        </a:rPr>
                        <a:t>1598</a:t>
                      </a:r>
                    </a:p>
                  </a:txBody>
                  <a:tcPr/>
                </a:tc>
                <a:tc>
                  <a:txBody>
                    <a:bodyPr/>
                    <a:lstStyle/>
                    <a:p>
                      <a:r>
                        <a:rPr lang="en-SG" sz="1400" dirty="0">
                          <a:solidFill>
                            <a:schemeClr val="tx1"/>
                          </a:solidFill>
                        </a:rPr>
                        <a:t>18</a:t>
                      </a:r>
                    </a:p>
                  </a:txBody>
                  <a:tcPr/>
                </a:tc>
                <a:tc>
                  <a:txBody>
                    <a:bodyPr/>
                    <a:lstStyle/>
                    <a:p>
                      <a:r>
                        <a:rPr lang="en-SG" sz="1400" dirty="0">
                          <a:solidFill>
                            <a:schemeClr val="tx1"/>
                          </a:solidFill>
                        </a:rPr>
                        <a:t>91.92%</a:t>
                      </a:r>
                    </a:p>
                  </a:txBody>
                  <a:tcPr/>
                </a:tc>
                <a:tc>
                  <a:txBody>
                    <a:bodyPr/>
                    <a:lstStyle/>
                    <a:p>
                      <a:r>
                        <a:rPr lang="en-SG" sz="1400" dirty="0">
                          <a:solidFill>
                            <a:schemeClr val="tx1"/>
                          </a:solidFill>
                        </a:rPr>
                        <a:t>0.9986</a:t>
                      </a:r>
                    </a:p>
                  </a:txBody>
                  <a:tcPr/>
                </a:tc>
                <a:tc>
                  <a:txBody>
                    <a:bodyPr/>
                    <a:lstStyle/>
                    <a:p>
                      <a:r>
                        <a:rPr lang="en-SG" sz="1400" dirty="0">
                          <a:solidFill>
                            <a:schemeClr val="tx1"/>
                          </a:solidFill>
                        </a:rPr>
                        <a:t>0.8934</a:t>
                      </a:r>
                    </a:p>
                  </a:txBody>
                  <a:tcPr/>
                </a:tc>
                <a:tc>
                  <a:txBody>
                    <a:bodyPr/>
                    <a:lstStyle/>
                    <a:p>
                      <a:r>
                        <a:rPr lang="en-SG" sz="1400" dirty="0">
                          <a:solidFill>
                            <a:schemeClr val="tx1"/>
                          </a:solidFill>
                        </a:rPr>
                        <a:t>0.9431</a:t>
                      </a:r>
                    </a:p>
                  </a:txBody>
                  <a:tcPr/>
                </a:tc>
                <a:extLst>
                  <a:ext uri="{0D108BD9-81ED-4DB2-BD59-A6C34878D82A}">
                    <a16:rowId xmlns:a16="http://schemas.microsoft.com/office/drawing/2014/main" val="147298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AdaBoost</a:t>
                      </a:r>
                      <a:endParaRPr lang="en-SG" sz="1400" dirty="0">
                        <a:solidFill>
                          <a:schemeClr val="tx1"/>
                        </a:solidFill>
                      </a:endParaRPr>
                    </a:p>
                    <a:p>
                      <a:endParaRPr lang="en-SG" sz="1400" dirty="0">
                        <a:solidFill>
                          <a:schemeClr val="tx1"/>
                        </a:solidFill>
                      </a:endParaRPr>
                    </a:p>
                  </a:txBody>
                  <a:tcPr/>
                </a:tc>
                <a:tc>
                  <a:txBody>
                    <a:bodyPr/>
                    <a:lstStyle/>
                    <a:p>
                      <a:r>
                        <a:rPr lang="en-SG" sz="1400" dirty="0">
                          <a:solidFill>
                            <a:schemeClr val="tx1"/>
                          </a:solidFill>
                        </a:rPr>
                        <a:t>1582</a:t>
                      </a:r>
                    </a:p>
                  </a:txBody>
                  <a:tcPr/>
                </a:tc>
                <a:tc>
                  <a:txBody>
                    <a:bodyPr/>
                    <a:lstStyle/>
                    <a:p>
                      <a:r>
                        <a:rPr lang="en-SG" sz="1400" dirty="0">
                          <a:solidFill>
                            <a:schemeClr val="tx1"/>
                          </a:solidFill>
                        </a:rPr>
                        <a:t>13915</a:t>
                      </a:r>
                    </a:p>
                  </a:txBody>
                  <a:tcPr/>
                </a:tc>
                <a:tc>
                  <a:txBody>
                    <a:bodyPr/>
                    <a:lstStyle/>
                    <a:p>
                      <a:r>
                        <a:rPr lang="en-SG" sz="1400" dirty="0">
                          <a:solidFill>
                            <a:schemeClr val="tx1"/>
                          </a:solidFill>
                        </a:rPr>
                        <a:t>1085</a:t>
                      </a:r>
                    </a:p>
                  </a:txBody>
                  <a:tcPr/>
                </a:tc>
                <a:tc>
                  <a:txBody>
                    <a:bodyPr/>
                    <a:lstStyle/>
                    <a:p>
                      <a:r>
                        <a:rPr lang="en-SG" sz="1400" dirty="0">
                          <a:solidFill>
                            <a:schemeClr val="tx1"/>
                          </a:solidFill>
                        </a:rPr>
                        <a:t>3418</a:t>
                      </a:r>
                    </a:p>
                  </a:txBody>
                  <a:tcPr/>
                </a:tc>
                <a:tc>
                  <a:txBody>
                    <a:bodyPr/>
                    <a:lstStyle/>
                    <a:p>
                      <a:r>
                        <a:rPr lang="en-SG" sz="1400" dirty="0">
                          <a:solidFill>
                            <a:schemeClr val="tx1"/>
                          </a:solidFill>
                        </a:rPr>
                        <a:t>77.48%</a:t>
                      </a:r>
                    </a:p>
                  </a:txBody>
                  <a:tcPr/>
                </a:tc>
                <a:tc>
                  <a:txBody>
                    <a:bodyPr/>
                    <a:lstStyle/>
                    <a:p>
                      <a:r>
                        <a:rPr lang="en-SG" sz="1400" dirty="0">
                          <a:solidFill>
                            <a:schemeClr val="tx1"/>
                          </a:solidFill>
                        </a:rPr>
                        <a:t>0.8028</a:t>
                      </a:r>
                    </a:p>
                  </a:txBody>
                  <a:tcPr/>
                </a:tc>
                <a:tc>
                  <a:txBody>
                    <a:bodyPr/>
                    <a:lstStyle/>
                    <a:p>
                      <a:r>
                        <a:rPr lang="en-SG" sz="1400" dirty="0">
                          <a:solidFill>
                            <a:schemeClr val="tx1"/>
                          </a:solidFill>
                        </a:rPr>
                        <a:t>0.9276</a:t>
                      </a:r>
                    </a:p>
                  </a:txBody>
                  <a:tcPr/>
                </a:tc>
                <a:tc>
                  <a:txBody>
                    <a:bodyPr/>
                    <a:lstStyle/>
                    <a:p>
                      <a:r>
                        <a:rPr lang="en-SG" sz="1400" dirty="0">
                          <a:solidFill>
                            <a:schemeClr val="tx1"/>
                          </a:solidFill>
                        </a:rPr>
                        <a:t>0.8607</a:t>
                      </a:r>
                    </a:p>
                  </a:txBody>
                  <a:tcPr/>
                </a:tc>
                <a:extLst>
                  <a:ext uri="{0D108BD9-81ED-4DB2-BD59-A6C34878D82A}">
                    <a16:rowId xmlns:a16="http://schemas.microsoft.com/office/drawing/2014/main" val="4026158621"/>
                  </a:ext>
                </a:extLst>
              </a:tr>
              <a:tr h="370840">
                <a:tc>
                  <a:txBody>
                    <a:bodyPr/>
                    <a:lstStyle/>
                    <a:p>
                      <a:r>
                        <a:rPr lang="en-SG" sz="1400" dirty="0" err="1">
                          <a:solidFill>
                            <a:schemeClr val="tx1"/>
                          </a:solidFill>
                        </a:rPr>
                        <a:t>XGBoost</a:t>
                      </a:r>
                      <a:endParaRPr lang="en-SG" sz="1400" dirty="0">
                        <a:solidFill>
                          <a:schemeClr val="tx1"/>
                        </a:solidFill>
                      </a:endParaRPr>
                    </a:p>
                  </a:txBody>
                  <a:tcPr/>
                </a:tc>
                <a:tc>
                  <a:txBody>
                    <a:bodyPr/>
                    <a:lstStyle/>
                    <a:p>
                      <a:r>
                        <a:rPr lang="en-SG" sz="1400" dirty="0">
                          <a:solidFill>
                            <a:schemeClr val="tx1"/>
                          </a:solidFill>
                        </a:rPr>
                        <a:t>4923</a:t>
                      </a:r>
                    </a:p>
                  </a:txBody>
                  <a:tcPr/>
                </a:tc>
                <a:tc>
                  <a:txBody>
                    <a:bodyPr/>
                    <a:lstStyle/>
                    <a:p>
                      <a:r>
                        <a:rPr lang="en-SG" sz="1400" dirty="0">
                          <a:solidFill>
                            <a:schemeClr val="tx1"/>
                          </a:solidFill>
                        </a:rPr>
                        <a:t>14785</a:t>
                      </a:r>
                    </a:p>
                  </a:txBody>
                  <a:tcPr/>
                </a:tc>
                <a:tc>
                  <a:txBody>
                    <a:bodyPr/>
                    <a:lstStyle/>
                    <a:p>
                      <a:r>
                        <a:rPr lang="en-SG" sz="1400" dirty="0">
                          <a:solidFill>
                            <a:schemeClr val="tx1"/>
                          </a:solidFill>
                        </a:rPr>
                        <a:t>215</a:t>
                      </a:r>
                    </a:p>
                  </a:txBody>
                  <a:tcPr/>
                </a:tc>
                <a:tc>
                  <a:txBody>
                    <a:bodyPr/>
                    <a:lstStyle/>
                    <a:p>
                      <a:r>
                        <a:rPr lang="en-SG" sz="1400" dirty="0">
                          <a:solidFill>
                            <a:schemeClr val="tx1"/>
                          </a:solidFill>
                        </a:rPr>
                        <a:t>77</a:t>
                      </a:r>
                    </a:p>
                  </a:txBody>
                  <a:tcPr/>
                </a:tc>
                <a:tc>
                  <a:txBody>
                    <a:bodyPr/>
                    <a:lstStyle/>
                    <a:p>
                      <a:r>
                        <a:rPr lang="en-SG" sz="1400" dirty="0">
                          <a:solidFill>
                            <a:schemeClr val="tx1"/>
                          </a:solidFill>
                        </a:rPr>
                        <a:t>98.54%</a:t>
                      </a:r>
                    </a:p>
                  </a:txBody>
                  <a:tcPr/>
                </a:tc>
                <a:tc>
                  <a:txBody>
                    <a:bodyPr/>
                    <a:lstStyle/>
                    <a:p>
                      <a:r>
                        <a:rPr lang="en-SG" sz="1400" dirty="0">
                          <a:solidFill>
                            <a:schemeClr val="tx1"/>
                          </a:solidFill>
                        </a:rPr>
                        <a:t>0.9948</a:t>
                      </a:r>
                    </a:p>
                  </a:txBody>
                  <a:tcPr/>
                </a:tc>
                <a:tc>
                  <a:txBody>
                    <a:bodyPr/>
                    <a:lstStyle/>
                    <a:p>
                      <a:r>
                        <a:rPr lang="en-SG" sz="1400" dirty="0">
                          <a:solidFill>
                            <a:schemeClr val="tx1"/>
                          </a:solidFill>
                        </a:rPr>
                        <a:t>0.9856</a:t>
                      </a:r>
                    </a:p>
                  </a:txBody>
                  <a:tcPr/>
                </a:tc>
                <a:tc>
                  <a:txBody>
                    <a:bodyPr/>
                    <a:lstStyle/>
                    <a:p>
                      <a:r>
                        <a:rPr lang="en-SG" sz="1400" dirty="0">
                          <a:solidFill>
                            <a:schemeClr val="tx1"/>
                          </a:solidFill>
                        </a:rPr>
                        <a:t>0.9902</a:t>
                      </a:r>
                    </a:p>
                  </a:txBody>
                  <a:tcPr/>
                </a:tc>
                <a:extLst>
                  <a:ext uri="{0D108BD9-81ED-4DB2-BD59-A6C34878D82A}">
                    <a16:rowId xmlns:a16="http://schemas.microsoft.com/office/drawing/2014/main" val="2018873858"/>
                  </a:ext>
                </a:extLst>
              </a:tr>
            </a:tbl>
          </a:graphicData>
        </a:graphic>
      </p:graphicFrame>
    </p:spTree>
    <p:extLst>
      <p:ext uri="{BB962C8B-B14F-4D97-AF65-F5344CB8AC3E}">
        <p14:creationId xmlns:p14="http://schemas.microsoft.com/office/powerpoint/2010/main" val="982730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ML Results</a:t>
            </a:r>
          </a:p>
        </p:txBody>
      </p:sp>
      <p:sp>
        <p:nvSpPr>
          <p:cNvPr id="7" name="TextBox 6">
            <a:extLst>
              <a:ext uri="{FF2B5EF4-FFF2-40B4-BE49-F238E27FC236}">
                <a16:creationId xmlns:a16="http://schemas.microsoft.com/office/drawing/2014/main" id="{57BA5EF8-E287-4C4C-A638-1221926E0FCC}"/>
              </a:ext>
            </a:extLst>
          </p:cNvPr>
          <p:cNvSpPr txBox="1"/>
          <p:nvPr/>
        </p:nvSpPr>
        <p:spPr>
          <a:xfrm>
            <a:off x="838200" y="1394691"/>
            <a:ext cx="5975927" cy="923330"/>
          </a:xfrm>
          <a:prstGeom prst="rect">
            <a:avLst/>
          </a:prstGeom>
          <a:noFill/>
        </p:spPr>
        <p:txBody>
          <a:bodyPr wrap="square" rtlCol="0">
            <a:spAutoFit/>
          </a:bodyPr>
          <a:lstStyle/>
          <a:p>
            <a:r>
              <a:rPr lang="en-US" dirty="0"/>
              <a:t>Trained using </a:t>
            </a:r>
            <a:r>
              <a:rPr lang="en-US" dirty="0" err="1"/>
              <a:t>NCombined</a:t>
            </a:r>
            <a:r>
              <a:rPr lang="en-US" dirty="0"/>
              <a:t>, Tested on Special</a:t>
            </a:r>
          </a:p>
          <a:p>
            <a:r>
              <a:rPr lang="en-US" dirty="0"/>
              <a:t>+VE: 15000, -VE: 5000</a:t>
            </a:r>
          </a:p>
          <a:p>
            <a:endParaRPr lang="en-US" dirty="0"/>
          </a:p>
        </p:txBody>
      </p:sp>
      <p:graphicFrame>
        <p:nvGraphicFramePr>
          <p:cNvPr id="5" name="Table 4">
            <a:extLst>
              <a:ext uri="{FF2B5EF4-FFF2-40B4-BE49-F238E27FC236}">
                <a16:creationId xmlns:a16="http://schemas.microsoft.com/office/drawing/2014/main" id="{6A7D965F-FD84-43FD-BF9A-72C2F41C332A}"/>
              </a:ext>
            </a:extLst>
          </p:cNvPr>
          <p:cNvGraphicFramePr>
            <a:graphicFrameLocks noGrp="1"/>
          </p:cNvGraphicFramePr>
          <p:nvPr>
            <p:extLst>
              <p:ext uri="{D42A27DB-BD31-4B8C-83A1-F6EECF244321}">
                <p14:modId xmlns:p14="http://schemas.microsoft.com/office/powerpoint/2010/main" val="115364876"/>
              </p:ext>
            </p:extLst>
          </p:nvPr>
        </p:nvGraphicFramePr>
        <p:xfrm>
          <a:off x="923636" y="2213033"/>
          <a:ext cx="9803358" cy="2890520"/>
        </p:xfrm>
        <a:graphic>
          <a:graphicData uri="http://schemas.openxmlformats.org/drawingml/2006/table">
            <a:tbl>
              <a:tblPr firstRow="1" bandRow="1">
                <a:tableStyleId>{93296810-A885-4BE3-A3E7-6D5BEEA58F35}</a:tableStyleId>
              </a:tblPr>
              <a:tblGrid>
                <a:gridCol w="1522609">
                  <a:extLst>
                    <a:ext uri="{9D8B030D-6E8A-4147-A177-3AD203B41FA5}">
                      <a16:colId xmlns:a16="http://schemas.microsoft.com/office/drawing/2014/main" val="2157091124"/>
                    </a:ext>
                  </a:extLst>
                </a:gridCol>
                <a:gridCol w="953624">
                  <a:extLst>
                    <a:ext uri="{9D8B030D-6E8A-4147-A177-3AD203B41FA5}">
                      <a16:colId xmlns:a16="http://schemas.microsoft.com/office/drawing/2014/main" val="2695681958"/>
                    </a:ext>
                  </a:extLst>
                </a:gridCol>
                <a:gridCol w="825788">
                  <a:extLst>
                    <a:ext uri="{9D8B030D-6E8A-4147-A177-3AD203B41FA5}">
                      <a16:colId xmlns:a16="http://schemas.microsoft.com/office/drawing/2014/main" val="4086392128"/>
                    </a:ext>
                  </a:extLst>
                </a:gridCol>
                <a:gridCol w="825788">
                  <a:extLst>
                    <a:ext uri="{9D8B030D-6E8A-4147-A177-3AD203B41FA5}">
                      <a16:colId xmlns:a16="http://schemas.microsoft.com/office/drawing/2014/main" val="940659823"/>
                    </a:ext>
                  </a:extLst>
                </a:gridCol>
                <a:gridCol w="825788">
                  <a:extLst>
                    <a:ext uri="{9D8B030D-6E8A-4147-A177-3AD203B41FA5}">
                      <a16:colId xmlns:a16="http://schemas.microsoft.com/office/drawing/2014/main" val="1685880850"/>
                    </a:ext>
                  </a:extLst>
                </a:gridCol>
                <a:gridCol w="1239622">
                  <a:extLst>
                    <a:ext uri="{9D8B030D-6E8A-4147-A177-3AD203B41FA5}">
                      <a16:colId xmlns:a16="http://schemas.microsoft.com/office/drawing/2014/main" val="3901311020"/>
                    </a:ext>
                  </a:extLst>
                </a:gridCol>
                <a:gridCol w="1239622">
                  <a:extLst>
                    <a:ext uri="{9D8B030D-6E8A-4147-A177-3AD203B41FA5}">
                      <a16:colId xmlns:a16="http://schemas.microsoft.com/office/drawing/2014/main" val="3431223908"/>
                    </a:ext>
                  </a:extLst>
                </a:gridCol>
                <a:gridCol w="913524">
                  <a:extLst>
                    <a:ext uri="{9D8B030D-6E8A-4147-A177-3AD203B41FA5}">
                      <a16:colId xmlns:a16="http://schemas.microsoft.com/office/drawing/2014/main" val="1301097625"/>
                    </a:ext>
                  </a:extLst>
                </a:gridCol>
                <a:gridCol w="1456993">
                  <a:extLst>
                    <a:ext uri="{9D8B030D-6E8A-4147-A177-3AD203B41FA5}">
                      <a16:colId xmlns:a16="http://schemas.microsoft.com/office/drawing/2014/main" val="3396100572"/>
                    </a:ext>
                  </a:extLst>
                </a:gridCol>
              </a:tblGrid>
              <a:tr h="370840">
                <a:tc rowSpan="2">
                  <a:txBody>
                    <a:bodyPr/>
                    <a:lstStyle/>
                    <a:p>
                      <a:r>
                        <a:rPr lang="en-US" sz="1400" dirty="0">
                          <a:solidFill>
                            <a:schemeClr val="tx1"/>
                          </a:solidFill>
                        </a:rPr>
                        <a:t>Model</a:t>
                      </a:r>
                      <a:endParaRPr lang="en-SG" sz="1400" dirty="0">
                        <a:solidFill>
                          <a:schemeClr val="tx1"/>
                        </a:solidFill>
                      </a:endParaRPr>
                    </a:p>
                  </a:txBody>
                  <a:tcPr/>
                </a:tc>
                <a:tc rowSpan="2">
                  <a:txBody>
                    <a:bodyPr/>
                    <a:lstStyle/>
                    <a:p>
                      <a:r>
                        <a:rPr lang="en-US" sz="1400" dirty="0">
                          <a:solidFill>
                            <a:schemeClr val="tx1"/>
                          </a:solidFill>
                        </a:rPr>
                        <a:t>TN</a:t>
                      </a:r>
                      <a:endParaRPr lang="en-SG" sz="1400" dirty="0">
                        <a:solidFill>
                          <a:schemeClr val="tx1"/>
                        </a:solidFill>
                      </a:endParaRPr>
                    </a:p>
                  </a:txBody>
                  <a:tcPr/>
                </a:tc>
                <a:tc rowSpan="2">
                  <a:txBody>
                    <a:bodyPr/>
                    <a:lstStyle/>
                    <a:p>
                      <a:r>
                        <a:rPr lang="en-US" sz="1400" dirty="0">
                          <a:solidFill>
                            <a:schemeClr val="tx1"/>
                          </a:solidFill>
                        </a:rPr>
                        <a:t>TP</a:t>
                      </a:r>
                      <a:endParaRPr lang="en-SG" sz="1400" dirty="0">
                        <a:solidFill>
                          <a:schemeClr val="tx1"/>
                        </a:solidFill>
                      </a:endParaRPr>
                    </a:p>
                  </a:txBody>
                  <a:tcPr/>
                </a:tc>
                <a:tc rowSpan="2">
                  <a:txBody>
                    <a:bodyPr/>
                    <a:lstStyle/>
                    <a:p>
                      <a:r>
                        <a:rPr lang="en-US" sz="1400" dirty="0">
                          <a:solidFill>
                            <a:schemeClr val="tx1"/>
                          </a:solidFill>
                        </a:rPr>
                        <a:t>FN</a:t>
                      </a:r>
                      <a:endParaRPr lang="en-SG" sz="1400" dirty="0">
                        <a:solidFill>
                          <a:schemeClr val="tx1"/>
                        </a:solidFill>
                      </a:endParaRPr>
                    </a:p>
                  </a:txBody>
                  <a:tcPr/>
                </a:tc>
                <a:tc rowSpan="2">
                  <a:txBody>
                    <a:bodyPr/>
                    <a:lstStyle/>
                    <a:p>
                      <a:r>
                        <a:rPr lang="en-US" sz="1400" dirty="0">
                          <a:solidFill>
                            <a:schemeClr val="tx1"/>
                          </a:solidFill>
                        </a:rPr>
                        <a:t>FP</a:t>
                      </a:r>
                      <a:endParaRPr lang="en-SG" sz="1400" dirty="0">
                        <a:solidFill>
                          <a:schemeClr val="tx1"/>
                        </a:solidFill>
                      </a:endParaRPr>
                    </a:p>
                  </a:txBody>
                  <a:tcPr/>
                </a:tc>
                <a:tc gridSpan="4">
                  <a:txBody>
                    <a:bodyPr/>
                    <a:lstStyle/>
                    <a:p>
                      <a:r>
                        <a:rPr lang="en-US" sz="1400" dirty="0">
                          <a:solidFill>
                            <a:schemeClr val="tx1"/>
                          </a:solidFill>
                        </a:rPr>
                        <a:t>Overall statistics</a:t>
                      </a:r>
                      <a:endParaRPr lang="en-SG" sz="1400" dirty="0">
                        <a:solidFill>
                          <a:schemeClr val="tx1"/>
                        </a:solidFill>
                      </a:endParaRPr>
                    </a:p>
                  </a:txBody>
                  <a:tcPr/>
                </a:tc>
                <a:tc hMerge="1">
                  <a:txBody>
                    <a:bodyPr/>
                    <a:lstStyle/>
                    <a:p>
                      <a:r>
                        <a:rPr lang="en-US" sz="1400" dirty="0"/>
                        <a:t>Overall statistics</a:t>
                      </a:r>
                      <a:endParaRPr lang="en-SG" sz="1400" dirty="0"/>
                    </a:p>
                  </a:txBody>
                  <a:tcPr/>
                </a:tc>
                <a:tc hMerge="1">
                  <a:txBody>
                    <a:bodyPr/>
                    <a:lstStyle/>
                    <a:p>
                      <a:endParaRPr lang="en-SG" sz="1400" dirty="0"/>
                    </a:p>
                  </a:txBody>
                  <a:tcPr/>
                </a:tc>
                <a:tc hMerge="1">
                  <a:txBody>
                    <a:bodyPr/>
                    <a:lstStyle/>
                    <a:p>
                      <a:endParaRPr lang="en-SG" sz="1400" dirty="0"/>
                    </a:p>
                  </a:txBody>
                  <a:tcPr/>
                </a:tc>
                <a:extLst>
                  <a:ext uri="{0D108BD9-81ED-4DB2-BD59-A6C34878D82A}">
                    <a16:rowId xmlns:a16="http://schemas.microsoft.com/office/drawing/2014/main" val="3132548184"/>
                  </a:ext>
                </a:extLst>
              </a:tr>
              <a:tr h="370840">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a:txBody>
                    <a:bodyPr/>
                    <a:lstStyle/>
                    <a:p>
                      <a:r>
                        <a:rPr lang="en-SG" sz="1400" dirty="0">
                          <a:solidFill>
                            <a:schemeClr val="tx1"/>
                          </a:solidFill>
                        </a:rPr>
                        <a:t>Accuracy</a:t>
                      </a:r>
                    </a:p>
                  </a:txBody>
                  <a:tcPr/>
                </a:tc>
                <a:tc>
                  <a:txBody>
                    <a:bodyPr/>
                    <a:lstStyle/>
                    <a:p>
                      <a:r>
                        <a:rPr lang="en-US" sz="1400" dirty="0">
                          <a:solidFill>
                            <a:schemeClr val="tx1"/>
                          </a:solidFill>
                        </a:rPr>
                        <a:t>Precision</a:t>
                      </a:r>
                      <a:endParaRPr lang="en-SG" sz="1400" dirty="0">
                        <a:solidFill>
                          <a:schemeClr val="tx1"/>
                        </a:solidFill>
                      </a:endParaRPr>
                    </a:p>
                  </a:txBody>
                  <a:tcPr/>
                </a:tc>
                <a:tc>
                  <a:txBody>
                    <a:bodyPr/>
                    <a:lstStyle/>
                    <a:p>
                      <a:r>
                        <a:rPr lang="en-US" sz="1400" dirty="0">
                          <a:solidFill>
                            <a:schemeClr val="tx1"/>
                          </a:solidFill>
                        </a:rPr>
                        <a:t>Recall</a:t>
                      </a:r>
                      <a:endParaRPr lang="en-SG" sz="1400" dirty="0">
                        <a:solidFill>
                          <a:schemeClr val="tx1"/>
                        </a:solidFill>
                      </a:endParaRPr>
                    </a:p>
                  </a:txBody>
                  <a:tcPr/>
                </a:tc>
                <a:tc>
                  <a:txBody>
                    <a:bodyPr/>
                    <a:lstStyle/>
                    <a:p>
                      <a:r>
                        <a:rPr lang="en-US" sz="1400" dirty="0">
                          <a:solidFill>
                            <a:schemeClr val="tx1"/>
                          </a:solidFill>
                        </a:rPr>
                        <a:t>F1 score</a:t>
                      </a:r>
                      <a:endParaRPr lang="en-SG" sz="1400" dirty="0">
                        <a:solidFill>
                          <a:schemeClr val="tx1"/>
                        </a:solidFill>
                      </a:endParaRPr>
                    </a:p>
                  </a:txBody>
                  <a:tcPr/>
                </a:tc>
                <a:extLst>
                  <a:ext uri="{0D108BD9-81ED-4DB2-BD59-A6C34878D82A}">
                    <a16:rowId xmlns:a16="http://schemas.microsoft.com/office/drawing/2014/main" val="1668785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Logistic Regression</a:t>
                      </a:r>
                      <a:endParaRPr lang="en-SG" sz="1400" dirty="0">
                        <a:solidFill>
                          <a:schemeClr val="tx1"/>
                        </a:solidFill>
                      </a:endParaRPr>
                    </a:p>
                  </a:txBody>
                  <a:tcPr/>
                </a:tc>
                <a:tc>
                  <a:txBody>
                    <a:bodyPr/>
                    <a:lstStyle/>
                    <a:p>
                      <a:r>
                        <a:rPr lang="en-SG" sz="1400" dirty="0">
                          <a:solidFill>
                            <a:schemeClr val="tx1"/>
                          </a:solidFill>
                        </a:rPr>
                        <a:t>5000</a:t>
                      </a:r>
                    </a:p>
                  </a:txBody>
                  <a:tcPr/>
                </a:tc>
                <a:tc>
                  <a:txBody>
                    <a:bodyPr/>
                    <a:lstStyle/>
                    <a:p>
                      <a:r>
                        <a:rPr lang="en-SG" sz="1400" dirty="0">
                          <a:solidFill>
                            <a:schemeClr val="tx1"/>
                          </a:solidFill>
                        </a:rPr>
                        <a:t>5</a:t>
                      </a:r>
                    </a:p>
                  </a:txBody>
                  <a:tcPr/>
                </a:tc>
                <a:tc>
                  <a:txBody>
                    <a:bodyPr/>
                    <a:lstStyle/>
                    <a:p>
                      <a:r>
                        <a:rPr lang="en-SG" sz="1400" dirty="0">
                          <a:solidFill>
                            <a:schemeClr val="tx1"/>
                          </a:solidFill>
                        </a:rPr>
                        <a:t>14995</a:t>
                      </a:r>
                    </a:p>
                  </a:txBody>
                  <a:tcPr/>
                </a:tc>
                <a:tc>
                  <a:txBody>
                    <a:bodyPr/>
                    <a:lstStyle/>
                    <a:p>
                      <a:r>
                        <a:rPr lang="en-SG" sz="1400" dirty="0">
                          <a:solidFill>
                            <a:schemeClr val="tx1"/>
                          </a:solidFill>
                        </a:rPr>
                        <a:t>0</a:t>
                      </a:r>
                    </a:p>
                  </a:txBody>
                  <a:tcPr/>
                </a:tc>
                <a:tc>
                  <a:txBody>
                    <a:bodyPr/>
                    <a:lstStyle/>
                    <a:p>
                      <a:r>
                        <a:rPr lang="en-SG" sz="1400" dirty="0">
                          <a:solidFill>
                            <a:schemeClr val="tx1"/>
                          </a:solidFill>
                        </a:rPr>
                        <a:t>25.02%</a:t>
                      </a:r>
                    </a:p>
                  </a:txBody>
                  <a:tcPr/>
                </a:tc>
                <a:tc>
                  <a:txBody>
                    <a:bodyPr/>
                    <a:lstStyle/>
                    <a:p>
                      <a:r>
                        <a:rPr lang="en-SG" sz="1400" dirty="0">
                          <a:solidFill>
                            <a:schemeClr val="tx1"/>
                          </a:solidFill>
                        </a:rPr>
                        <a:t>1</a:t>
                      </a:r>
                    </a:p>
                  </a:txBody>
                  <a:tcPr/>
                </a:tc>
                <a:tc>
                  <a:txBody>
                    <a:bodyPr/>
                    <a:lstStyle/>
                    <a:p>
                      <a:r>
                        <a:rPr lang="en-SG" sz="1400" dirty="0">
                          <a:solidFill>
                            <a:schemeClr val="tx1"/>
                          </a:solidFill>
                        </a:rPr>
                        <a:t>0.0003</a:t>
                      </a:r>
                    </a:p>
                  </a:txBody>
                  <a:tcPr/>
                </a:tc>
                <a:tc>
                  <a:txBody>
                    <a:bodyPr/>
                    <a:lstStyle/>
                    <a:p>
                      <a:r>
                        <a:rPr lang="en-SG" sz="1400" dirty="0">
                          <a:solidFill>
                            <a:schemeClr val="tx1"/>
                          </a:solidFill>
                        </a:rPr>
                        <a:t>0.0006664</a:t>
                      </a:r>
                    </a:p>
                  </a:txBody>
                  <a:tcPr/>
                </a:tc>
                <a:extLst>
                  <a:ext uri="{0D108BD9-81ED-4DB2-BD59-A6C34878D82A}">
                    <a16:rowId xmlns:a16="http://schemas.microsoft.com/office/drawing/2014/main" val="395730598"/>
                  </a:ext>
                </a:extLst>
              </a:tr>
              <a:tr h="370840">
                <a:tc>
                  <a:txBody>
                    <a:bodyPr/>
                    <a:lstStyle/>
                    <a:p>
                      <a:r>
                        <a:rPr lang="en-US" sz="1400" dirty="0">
                          <a:solidFill>
                            <a:schemeClr val="tx1"/>
                          </a:solidFill>
                        </a:rPr>
                        <a:t>Decision Tree</a:t>
                      </a:r>
                      <a:endParaRPr lang="en-SG" sz="1400" dirty="0">
                        <a:solidFill>
                          <a:schemeClr val="tx1"/>
                        </a:solidFill>
                      </a:endParaRPr>
                    </a:p>
                  </a:txBody>
                  <a:tcPr/>
                </a:tc>
                <a:tc>
                  <a:txBody>
                    <a:bodyPr/>
                    <a:lstStyle/>
                    <a:p>
                      <a:r>
                        <a:rPr lang="en-SG" sz="1400" dirty="0">
                          <a:solidFill>
                            <a:schemeClr val="tx1"/>
                          </a:solidFill>
                        </a:rPr>
                        <a:t>5000</a:t>
                      </a:r>
                    </a:p>
                  </a:txBody>
                  <a:tcPr/>
                </a:tc>
                <a:tc>
                  <a:txBody>
                    <a:bodyPr/>
                    <a:lstStyle/>
                    <a:p>
                      <a:r>
                        <a:rPr lang="en-SG" sz="1400" dirty="0">
                          <a:solidFill>
                            <a:schemeClr val="tx1"/>
                          </a:solidFill>
                        </a:rPr>
                        <a:t>4130</a:t>
                      </a:r>
                    </a:p>
                  </a:txBody>
                  <a:tcPr/>
                </a:tc>
                <a:tc>
                  <a:txBody>
                    <a:bodyPr/>
                    <a:lstStyle/>
                    <a:p>
                      <a:r>
                        <a:rPr lang="en-SG" sz="1400" dirty="0">
                          <a:solidFill>
                            <a:schemeClr val="tx1"/>
                          </a:solidFill>
                        </a:rPr>
                        <a:t>10870</a:t>
                      </a:r>
                    </a:p>
                  </a:txBody>
                  <a:tcPr/>
                </a:tc>
                <a:tc>
                  <a:txBody>
                    <a:bodyPr/>
                    <a:lstStyle/>
                    <a:p>
                      <a:r>
                        <a:rPr lang="en-SG" sz="1400" dirty="0">
                          <a:solidFill>
                            <a:schemeClr val="tx1"/>
                          </a:solidFill>
                        </a:rPr>
                        <a:t>0</a:t>
                      </a:r>
                    </a:p>
                  </a:txBody>
                  <a:tcPr/>
                </a:tc>
                <a:tc>
                  <a:txBody>
                    <a:bodyPr/>
                    <a:lstStyle/>
                    <a:p>
                      <a:r>
                        <a:rPr lang="en-SG" sz="1400" dirty="0">
                          <a:solidFill>
                            <a:schemeClr val="tx1"/>
                          </a:solidFill>
                        </a:rPr>
                        <a:t>45.65%</a:t>
                      </a:r>
                    </a:p>
                  </a:txBody>
                  <a:tcPr/>
                </a:tc>
                <a:tc>
                  <a:txBody>
                    <a:bodyPr/>
                    <a:lstStyle/>
                    <a:p>
                      <a:r>
                        <a:rPr lang="en-SG" sz="1400" dirty="0">
                          <a:solidFill>
                            <a:schemeClr val="tx1"/>
                          </a:solidFill>
                        </a:rPr>
                        <a:t>1</a:t>
                      </a:r>
                    </a:p>
                  </a:txBody>
                  <a:tcPr/>
                </a:tc>
                <a:tc>
                  <a:txBody>
                    <a:bodyPr/>
                    <a:lstStyle/>
                    <a:p>
                      <a:r>
                        <a:rPr lang="en-SG" sz="1400" dirty="0">
                          <a:solidFill>
                            <a:schemeClr val="tx1"/>
                          </a:solidFill>
                        </a:rPr>
                        <a:t>0.2753</a:t>
                      </a:r>
                    </a:p>
                  </a:txBody>
                  <a:tcPr/>
                </a:tc>
                <a:tc>
                  <a:txBody>
                    <a:bodyPr/>
                    <a:lstStyle/>
                    <a:p>
                      <a:r>
                        <a:rPr lang="en-SG" sz="1400" dirty="0">
                          <a:solidFill>
                            <a:schemeClr val="tx1"/>
                          </a:solidFill>
                        </a:rPr>
                        <a:t>0.4317</a:t>
                      </a:r>
                    </a:p>
                  </a:txBody>
                  <a:tcPr/>
                </a:tc>
                <a:extLst>
                  <a:ext uri="{0D108BD9-81ED-4DB2-BD59-A6C34878D82A}">
                    <a16:rowId xmlns:a16="http://schemas.microsoft.com/office/drawing/2014/main" val="2373626725"/>
                  </a:ext>
                </a:extLst>
              </a:tr>
              <a:tr h="370840">
                <a:tc>
                  <a:txBody>
                    <a:bodyPr/>
                    <a:lstStyle/>
                    <a:p>
                      <a:r>
                        <a:rPr lang="en-US" sz="1400" dirty="0">
                          <a:solidFill>
                            <a:schemeClr val="tx1"/>
                          </a:solidFill>
                        </a:rPr>
                        <a:t>Random Forest</a:t>
                      </a:r>
                      <a:endParaRPr lang="en-SG" sz="1400" dirty="0">
                        <a:solidFill>
                          <a:schemeClr val="tx1"/>
                        </a:solidFill>
                      </a:endParaRPr>
                    </a:p>
                  </a:txBody>
                  <a:tcPr/>
                </a:tc>
                <a:tc>
                  <a:txBody>
                    <a:bodyPr/>
                    <a:lstStyle/>
                    <a:p>
                      <a:r>
                        <a:rPr lang="en-SG" sz="1400" dirty="0">
                          <a:solidFill>
                            <a:schemeClr val="tx1"/>
                          </a:solidFill>
                        </a:rPr>
                        <a:t>5000</a:t>
                      </a:r>
                    </a:p>
                  </a:txBody>
                  <a:tcPr/>
                </a:tc>
                <a:tc>
                  <a:txBody>
                    <a:bodyPr/>
                    <a:lstStyle/>
                    <a:p>
                      <a:r>
                        <a:rPr lang="en-SG" sz="1400" dirty="0">
                          <a:solidFill>
                            <a:schemeClr val="tx1"/>
                          </a:solidFill>
                        </a:rPr>
                        <a:t>8351</a:t>
                      </a:r>
                    </a:p>
                  </a:txBody>
                  <a:tcPr/>
                </a:tc>
                <a:tc>
                  <a:txBody>
                    <a:bodyPr/>
                    <a:lstStyle/>
                    <a:p>
                      <a:r>
                        <a:rPr lang="en-SG" sz="1400" dirty="0">
                          <a:solidFill>
                            <a:schemeClr val="tx1"/>
                          </a:solidFill>
                        </a:rPr>
                        <a:t>6649</a:t>
                      </a:r>
                    </a:p>
                  </a:txBody>
                  <a:tcPr/>
                </a:tc>
                <a:tc>
                  <a:txBody>
                    <a:bodyPr/>
                    <a:lstStyle/>
                    <a:p>
                      <a:r>
                        <a:rPr lang="en-SG" sz="1400" dirty="0">
                          <a:solidFill>
                            <a:schemeClr val="tx1"/>
                          </a:solidFill>
                        </a:rPr>
                        <a:t>0</a:t>
                      </a:r>
                    </a:p>
                  </a:txBody>
                  <a:tcPr/>
                </a:tc>
                <a:tc>
                  <a:txBody>
                    <a:bodyPr/>
                    <a:lstStyle/>
                    <a:p>
                      <a:r>
                        <a:rPr lang="en-SG" sz="1400" dirty="0">
                          <a:solidFill>
                            <a:schemeClr val="tx1"/>
                          </a:solidFill>
                        </a:rPr>
                        <a:t>66.75%</a:t>
                      </a:r>
                    </a:p>
                  </a:txBody>
                  <a:tcPr/>
                </a:tc>
                <a:tc>
                  <a:txBody>
                    <a:bodyPr/>
                    <a:lstStyle/>
                    <a:p>
                      <a:r>
                        <a:rPr lang="en-SG" sz="1400" dirty="0">
                          <a:solidFill>
                            <a:schemeClr val="tx1"/>
                          </a:solidFill>
                        </a:rPr>
                        <a:t>1</a:t>
                      </a:r>
                    </a:p>
                  </a:txBody>
                  <a:tcPr/>
                </a:tc>
                <a:tc>
                  <a:txBody>
                    <a:bodyPr/>
                    <a:lstStyle/>
                    <a:p>
                      <a:r>
                        <a:rPr lang="en-SG" sz="1400" dirty="0">
                          <a:solidFill>
                            <a:schemeClr val="tx1"/>
                          </a:solidFill>
                        </a:rPr>
                        <a:t>0.5567</a:t>
                      </a:r>
                    </a:p>
                  </a:txBody>
                  <a:tcPr/>
                </a:tc>
                <a:tc>
                  <a:txBody>
                    <a:bodyPr/>
                    <a:lstStyle/>
                    <a:p>
                      <a:r>
                        <a:rPr lang="en-SG" sz="1400" dirty="0">
                          <a:solidFill>
                            <a:schemeClr val="tx1"/>
                          </a:solidFill>
                        </a:rPr>
                        <a:t>0.7152</a:t>
                      </a:r>
                    </a:p>
                  </a:txBody>
                  <a:tcPr/>
                </a:tc>
                <a:extLst>
                  <a:ext uri="{0D108BD9-81ED-4DB2-BD59-A6C34878D82A}">
                    <a16:rowId xmlns:a16="http://schemas.microsoft.com/office/drawing/2014/main" val="147298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AdaBoost</a:t>
                      </a:r>
                      <a:endParaRPr lang="en-SG" sz="1400" dirty="0">
                        <a:solidFill>
                          <a:schemeClr val="tx1"/>
                        </a:solidFill>
                      </a:endParaRPr>
                    </a:p>
                    <a:p>
                      <a:endParaRPr lang="en-SG" sz="1400" dirty="0">
                        <a:solidFill>
                          <a:schemeClr val="tx1"/>
                        </a:solidFill>
                      </a:endParaRPr>
                    </a:p>
                  </a:txBody>
                  <a:tcPr/>
                </a:tc>
                <a:tc>
                  <a:txBody>
                    <a:bodyPr/>
                    <a:lstStyle/>
                    <a:p>
                      <a:r>
                        <a:rPr lang="en-SG" sz="1400" dirty="0">
                          <a:solidFill>
                            <a:schemeClr val="tx1"/>
                          </a:solidFill>
                        </a:rPr>
                        <a:t>5000</a:t>
                      </a:r>
                    </a:p>
                  </a:txBody>
                  <a:tcPr/>
                </a:tc>
                <a:tc>
                  <a:txBody>
                    <a:bodyPr/>
                    <a:lstStyle/>
                    <a:p>
                      <a:r>
                        <a:rPr lang="en-SG" sz="1400" dirty="0">
                          <a:solidFill>
                            <a:schemeClr val="tx1"/>
                          </a:solidFill>
                        </a:rPr>
                        <a:t>3</a:t>
                      </a:r>
                    </a:p>
                  </a:txBody>
                  <a:tcPr/>
                </a:tc>
                <a:tc>
                  <a:txBody>
                    <a:bodyPr/>
                    <a:lstStyle/>
                    <a:p>
                      <a:r>
                        <a:rPr lang="en-SG" sz="1400" dirty="0">
                          <a:solidFill>
                            <a:schemeClr val="tx1"/>
                          </a:solidFill>
                        </a:rPr>
                        <a:t>14997</a:t>
                      </a:r>
                    </a:p>
                  </a:txBody>
                  <a:tcPr/>
                </a:tc>
                <a:tc>
                  <a:txBody>
                    <a:bodyPr/>
                    <a:lstStyle/>
                    <a:p>
                      <a:r>
                        <a:rPr lang="en-SG" sz="1400" dirty="0">
                          <a:solidFill>
                            <a:schemeClr val="tx1"/>
                          </a:solidFill>
                        </a:rPr>
                        <a:t>0</a:t>
                      </a:r>
                    </a:p>
                  </a:txBody>
                  <a:tcPr/>
                </a:tc>
                <a:tc>
                  <a:txBody>
                    <a:bodyPr/>
                    <a:lstStyle/>
                    <a:p>
                      <a:r>
                        <a:rPr lang="en-SG" sz="1400" dirty="0">
                          <a:solidFill>
                            <a:schemeClr val="tx1"/>
                          </a:solidFill>
                        </a:rPr>
                        <a:t>25.01%</a:t>
                      </a:r>
                    </a:p>
                  </a:txBody>
                  <a:tcPr/>
                </a:tc>
                <a:tc>
                  <a:txBody>
                    <a:bodyPr/>
                    <a:lstStyle/>
                    <a:p>
                      <a:r>
                        <a:rPr lang="en-SG" sz="1400" dirty="0">
                          <a:solidFill>
                            <a:schemeClr val="tx1"/>
                          </a:solidFill>
                        </a:rPr>
                        <a:t>1</a:t>
                      </a:r>
                    </a:p>
                  </a:txBody>
                  <a:tcPr/>
                </a:tc>
                <a:tc>
                  <a:txBody>
                    <a:bodyPr/>
                    <a:lstStyle/>
                    <a:p>
                      <a:r>
                        <a:rPr lang="en-SG" sz="1400" dirty="0">
                          <a:solidFill>
                            <a:schemeClr val="tx1"/>
                          </a:solidFill>
                        </a:rPr>
                        <a:t>0.0002</a:t>
                      </a:r>
                    </a:p>
                  </a:txBody>
                  <a:tcPr/>
                </a:tc>
                <a:tc>
                  <a:txBody>
                    <a:bodyPr/>
                    <a:lstStyle/>
                    <a:p>
                      <a:r>
                        <a:rPr lang="en-SG" sz="1400" dirty="0">
                          <a:solidFill>
                            <a:schemeClr val="tx1"/>
                          </a:solidFill>
                        </a:rPr>
                        <a:t>0.0003999</a:t>
                      </a:r>
                    </a:p>
                  </a:txBody>
                  <a:tcPr/>
                </a:tc>
                <a:extLst>
                  <a:ext uri="{0D108BD9-81ED-4DB2-BD59-A6C34878D82A}">
                    <a16:rowId xmlns:a16="http://schemas.microsoft.com/office/drawing/2014/main" val="4026158621"/>
                  </a:ext>
                </a:extLst>
              </a:tr>
              <a:tr h="370840">
                <a:tc>
                  <a:txBody>
                    <a:bodyPr/>
                    <a:lstStyle/>
                    <a:p>
                      <a:r>
                        <a:rPr lang="en-SG" sz="1400" dirty="0" err="1">
                          <a:solidFill>
                            <a:schemeClr val="tx1"/>
                          </a:solidFill>
                        </a:rPr>
                        <a:t>XGBoost</a:t>
                      </a:r>
                      <a:endParaRPr lang="en-SG" sz="1400" dirty="0">
                        <a:solidFill>
                          <a:schemeClr val="tx1"/>
                        </a:solidFill>
                      </a:endParaRPr>
                    </a:p>
                  </a:txBody>
                  <a:tcPr/>
                </a:tc>
                <a:tc>
                  <a:txBody>
                    <a:bodyPr/>
                    <a:lstStyle/>
                    <a:p>
                      <a:r>
                        <a:rPr lang="en-SG" sz="1400" dirty="0">
                          <a:solidFill>
                            <a:schemeClr val="tx1"/>
                          </a:solidFill>
                        </a:rPr>
                        <a:t>5000</a:t>
                      </a:r>
                    </a:p>
                  </a:txBody>
                  <a:tcPr/>
                </a:tc>
                <a:tc>
                  <a:txBody>
                    <a:bodyPr/>
                    <a:lstStyle/>
                    <a:p>
                      <a:r>
                        <a:rPr lang="en-SG" sz="1400" dirty="0">
                          <a:solidFill>
                            <a:schemeClr val="tx1"/>
                          </a:solidFill>
                        </a:rPr>
                        <a:t>11565</a:t>
                      </a:r>
                    </a:p>
                  </a:txBody>
                  <a:tcPr/>
                </a:tc>
                <a:tc>
                  <a:txBody>
                    <a:bodyPr/>
                    <a:lstStyle/>
                    <a:p>
                      <a:r>
                        <a:rPr lang="en-SG" sz="1400" dirty="0">
                          <a:solidFill>
                            <a:schemeClr val="tx1"/>
                          </a:solidFill>
                        </a:rPr>
                        <a:t>3435</a:t>
                      </a:r>
                    </a:p>
                  </a:txBody>
                  <a:tcPr/>
                </a:tc>
                <a:tc>
                  <a:txBody>
                    <a:bodyPr/>
                    <a:lstStyle/>
                    <a:p>
                      <a:r>
                        <a:rPr lang="en-SG" sz="1400" dirty="0">
                          <a:solidFill>
                            <a:schemeClr val="tx1"/>
                          </a:solidFill>
                        </a:rPr>
                        <a:t>0</a:t>
                      </a:r>
                    </a:p>
                  </a:txBody>
                  <a:tcPr/>
                </a:tc>
                <a:tc>
                  <a:txBody>
                    <a:bodyPr/>
                    <a:lstStyle/>
                    <a:p>
                      <a:r>
                        <a:rPr lang="en-SG" sz="1400" dirty="0">
                          <a:solidFill>
                            <a:schemeClr val="tx1"/>
                          </a:solidFill>
                        </a:rPr>
                        <a:t>82.82%</a:t>
                      </a:r>
                    </a:p>
                  </a:txBody>
                  <a:tcPr/>
                </a:tc>
                <a:tc>
                  <a:txBody>
                    <a:bodyPr/>
                    <a:lstStyle/>
                    <a:p>
                      <a:r>
                        <a:rPr lang="en-SG" sz="1400" dirty="0">
                          <a:solidFill>
                            <a:schemeClr val="tx1"/>
                          </a:solidFill>
                        </a:rPr>
                        <a:t>1</a:t>
                      </a:r>
                    </a:p>
                  </a:txBody>
                  <a:tcPr/>
                </a:tc>
                <a:tc>
                  <a:txBody>
                    <a:bodyPr/>
                    <a:lstStyle/>
                    <a:p>
                      <a:r>
                        <a:rPr lang="en-SG" sz="1400" dirty="0">
                          <a:solidFill>
                            <a:schemeClr val="tx1"/>
                          </a:solidFill>
                        </a:rPr>
                        <a:t>0.7710</a:t>
                      </a:r>
                    </a:p>
                  </a:txBody>
                  <a:tcPr/>
                </a:tc>
                <a:tc>
                  <a:txBody>
                    <a:bodyPr/>
                    <a:lstStyle/>
                    <a:p>
                      <a:r>
                        <a:rPr lang="en-SG" sz="1400" dirty="0">
                          <a:solidFill>
                            <a:schemeClr val="tx1"/>
                          </a:solidFill>
                        </a:rPr>
                        <a:t>0.8706</a:t>
                      </a:r>
                    </a:p>
                  </a:txBody>
                  <a:tcPr/>
                </a:tc>
                <a:extLst>
                  <a:ext uri="{0D108BD9-81ED-4DB2-BD59-A6C34878D82A}">
                    <a16:rowId xmlns:a16="http://schemas.microsoft.com/office/drawing/2014/main" val="2018873858"/>
                  </a:ext>
                </a:extLst>
              </a:tr>
            </a:tbl>
          </a:graphicData>
        </a:graphic>
      </p:graphicFrame>
    </p:spTree>
    <p:extLst>
      <p:ext uri="{BB962C8B-B14F-4D97-AF65-F5344CB8AC3E}">
        <p14:creationId xmlns:p14="http://schemas.microsoft.com/office/powerpoint/2010/main" val="925107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ML Results</a:t>
            </a:r>
          </a:p>
        </p:txBody>
      </p:sp>
      <p:sp>
        <p:nvSpPr>
          <p:cNvPr id="7" name="TextBox 6">
            <a:extLst>
              <a:ext uri="{FF2B5EF4-FFF2-40B4-BE49-F238E27FC236}">
                <a16:creationId xmlns:a16="http://schemas.microsoft.com/office/drawing/2014/main" id="{57BA5EF8-E287-4C4C-A638-1221926E0FCC}"/>
              </a:ext>
            </a:extLst>
          </p:cNvPr>
          <p:cNvSpPr txBox="1"/>
          <p:nvPr/>
        </p:nvSpPr>
        <p:spPr>
          <a:xfrm>
            <a:off x="838200" y="1394691"/>
            <a:ext cx="5975927" cy="923330"/>
          </a:xfrm>
          <a:prstGeom prst="rect">
            <a:avLst/>
          </a:prstGeom>
          <a:noFill/>
        </p:spPr>
        <p:txBody>
          <a:bodyPr wrap="square" rtlCol="0">
            <a:spAutoFit/>
          </a:bodyPr>
          <a:lstStyle/>
          <a:p>
            <a:r>
              <a:rPr lang="en-US" dirty="0"/>
              <a:t>Trained using Unique Normal, Tested on Special</a:t>
            </a:r>
          </a:p>
          <a:p>
            <a:r>
              <a:rPr lang="en-US" dirty="0"/>
              <a:t>+VE: 15000, -VE: 5000</a:t>
            </a:r>
          </a:p>
          <a:p>
            <a:endParaRPr lang="en-US" dirty="0"/>
          </a:p>
        </p:txBody>
      </p:sp>
      <p:graphicFrame>
        <p:nvGraphicFramePr>
          <p:cNvPr id="5" name="Table 4">
            <a:extLst>
              <a:ext uri="{FF2B5EF4-FFF2-40B4-BE49-F238E27FC236}">
                <a16:creationId xmlns:a16="http://schemas.microsoft.com/office/drawing/2014/main" id="{69BEA8A4-190F-4131-AB62-FCA209B4E0CD}"/>
              </a:ext>
            </a:extLst>
          </p:cNvPr>
          <p:cNvGraphicFramePr>
            <a:graphicFrameLocks noGrp="1"/>
          </p:cNvGraphicFramePr>
          <p:nvPr>
            <p:extLst>
              <p:ext uri="{D42A27DB-BD31-4B8C-83A1-F6EECF244321}">
                <p14:modId xmlns:p14="http://schemas.microsoft.com/office/powerpoint/2010/main" val="170893692"/>
              </p:ext>
            </p:extLst>
          </p:nvPr>
        </p:nvGraphicFramePr>
        <p:xfrm>
          <a:off x="923636" y="2213033"/>
          <a:ext cx="9803358" cy="2890520"/>
        </p:xfrm>
        <a:graphic>
          <a:graphicData uri="http://schemas.openxmlformats.org/drawingml/2006/table">
            <a:tbl>
              <a:tblPr firstRow="1" bandRow="1">
                <a:tableStyleId>{93296810-A885-4BE3-A3E7-6D5BEEA58F35}</a:tableStyleId>
              </a:tblPr>
              <a:tblGrid>
                <a:gridCol w="1522609">
                  <a:extLst>
                    <a:ext uri="{9D8B030D-6E8A-4147-A177-3AD203B41FA5}">
                      <a16:colId xmlns:a16="http://schemas.microsoft.com/office/drawing/2014/main" val="2157091124"/>
                    </a:ext>
                  </a:extLst>
                </a:gridCol>
                <a:gridCol w="953624">
                  <a:extLst>
                    <a:ext uri="{9D8B030D-6E8A-4147-A177-3AD203B41FA5}">
                      <a16:colId xmlns:a16="http://schemas.microsoft.com/office/drawing/2014/main" val="2695681958"/>
                    </a:ext>
                  </a:extLst>
                </a:gridCol>
                <a:gridCol w="825788">
                  <a:extLst>
                    <a:ext uri="{9D8B030D-6E8A-4147-A177-3AD203B41FA5}">
                      <a16:colId xmlns:a16="http://schemas.microsoft.com/office/drawing/2014/main" val="4086392128"/>
                    </a:ext>
                  </a:extLst>
                </a:gridCol>
                <a:gridCol w="825788">
                  <a:extLst>
                    <a:ext uri="{9D8B030D-6E8A-4147-A177-3AD203B41FA5}">
                      <a16:colId xmlns:a16="http://schemas.microsoft.com/office/drawing/2014/main" val="940659823"/>
                    </a:ext>
                  </a:extLst>
                </a:gridCol>
                <a:gridCol w="825788">
                  <a:extLst>
                    <a:ext uri="{9D8B030D-6E8A-4147-A177-3AD203B41FA5}">
                      <a16:colId xmlns:a16="http://schemas.microsoft.com/office/drawing/2014/main" val="1685880850"/>
                    </a:ext>
                  </a:extLst>
                </a:gridCol>
                <a:gridCol w="1239622">
                  <a:extLst>
                    <a:ext uri="{9D8B030D-6E8A-4147-A177-3AD203B41FA5}">
                      <a16:colId xmlns:a16="http://schemas.microsoft.com/office/drawing/2014/main" val="3901311020"/>
                    </a:ext>
                  </a:extLst>
                </a:gridCol>
                <a:gridCol w="1239622">
                  <a:extLst>
                    <a:ext uri="{9D8B030D-6E8A-4147-A177-3AD203B41FA5}">
                      <a16:colId xmlns:a16="http://schemas.microsoft.com/office/drawing/2014/main" val="3431223908"/>
                    </a:ext>
                  </a:extLst>
                </a:gridCol>
                <a:gridCol w="913524">
                  <a:extLst>
                    <a:ext uri="{9D8B030D-6E8A-4147-A177-3AD203B41FA5}">
                      <a16:colId xmlns:a16="http://schemas.microsoft.com/office/drawing/2014/main" val="1301097625"/>
                    </a:ext>
                  </a:extLst>
                </a:gridCol>
                <a:gridCol w="1456993">
                  <a:extLst>
                    <a:ext uri="{9D8B030D-6E8A-4147-A177-3AD203B41FA5}">
                      <a16:colId xmlns:a16="http://schemas.microsoft.com/office/drawing/2014/main" val="3396100572"/>
                    </a:ext>
                  </a:extLst>
                </a:gridCol>
              </a:tblGrid>
              <a:tr h="370840">
                <a:tc rowSpan="2">
                  <a:txBody>
                    <a:bodyPr/>
                    <a:lstStyle/>
                    <a:p>
                      <a:r>
                        <a:rPr lang="en-US" sz="1400" dirty="0">
                          <a:solidFill>
                            <a:schemeClr val="tx1"/>
                          </a:solidFill>
                        </a:rPr>
                        <a:t>Model</a:t>
                      </a:r>
                      <a:endParaRPr lang="en-SG" sz="1400" dirty="0">
                        <a:solidFill>
                          <a:schemeClr val="tx1"/>
                        </a:solidFill>
                      </a:endParaRPr>
                    </a:p>
                  </a:txBody>
                  <a:tcPr/>
                </a:tc>
                <a:tc rowSpan="2">
                  <a:txBody>
                    <a:bodyPr/>
                    <a:lstStyle/>
                    <a:p>
                      <a:r>
                        <a:rPr lang="en-US" sz="1400" dirty="0">
                          <a:solidFill>
                            <a:schemeClr val="tx1"/>
                          </a:solidFill>
                        </a:rPr>
                        <a:t>TN</a:t>
                      </a:r>
                      <a:endParaRPr lang="en-SG" sz="1400" dirty="0">
                        <a:solidFill>
                          <a:schemeClr val="tx1"/>
                        </a:solidFill>
                      </a:endParaRPr>
                    </a:p>
                  </a:txBody>
                  <a:tcPr/>
                </a:tc>
                <a:tc rowSpan="2">
                  <a:txBody>
                    <a:bodyPr/>
                    <a:lstStyle/>
                    <a:p>
                      <a:r>
                        <a:rPr lang="en-US" sz="1400" dirty="0">
                          <a:solidFill>
                            <a:schemeClr val="tx1"/>
                          </a:solidFill>
                        </a:rPr>
                        <a:t>TP</a:t>
                      </a:r>
                      <a:endParaRPr lang="en-SG" sz="1400" dirty="0">
                        <a:solidFill>
                          <a:schemeClr val="tx1"/>
                        </a:solidFill>
                      </a:endParaRPr>
                    </a:p>
                  </a:txBody>
                  <a:tcPr/>
                </a:tc>
                <a:tc rowSpan="2">
                  <a:txBody>
                    <a:bodyPr/>
                    <a:lstStyle/>
                    <a:p>
                      <a:r>
                        <a:rPr lang="en-US" sz="1400" dirty="0">
                          <a:solidFill>
                            <a:schemeClr val="tx1"/>
                          </a:solidFill>
                        </a:rPr>
                        <a:t>FN</a:t>
                      </a:r>
                      <a:endParaRPr lang="en-SG" sz="1400" dirty="0">
                        <a:solidFill>
                          <a:schemeClr val="tx1"/>
                        </a:solidFill>
                      </a:endParaRPr>
                    </a:p>
                  </a:txBody>
                  <a:tcPr/>
                </a:tc>
                <a:tc rowSpan="2">
                  <a:txBody>
                    <a:bodyPr/>
                    <a:lstStyle/>
                    <a:p>
                      <a:r>
                        <a:rPr lang="en-US" sz="1400" dirty="0">
                          <a:solidFill>
                            <a:schemeClr val="tx1"/>
                          </a:solidFill>
                        </a:rPr>
                        <a:t>FP</a:t>
                      </a:r>
                      <a:endParaRPr lang="en-SG" sz="1400" dirty="0">
                        <a:solidFill>
                          <a:schemeClr val="tx1"/>
                        </a:solidFill>
                      </a:endParaRPr>
                    </a:p>
                  </a:txBody>
                  <a:tcPr/>
                </a:tc>
                <a:tc gridSpan="4">
                  <a:txBody>
                    <a:bodyPr/>
                    <a:lstStyle/>
                    <a:p>
                      <a:r>
                        <a:rPr lang="en-US" sz="1400" dirty="0">
                          <a:solidFill>
                            <a:schemeClr val="tx1"/>
                          </a:solidFill>
                        </a:rPr>
                        <a:t>Overall statistics</a:t>
                      </a:r>
                      <a:endParaRPr lang="en-SG" sz="1400" dirty="0">
                        <a:solidFill>
                          <a:schemeClr val="tx1"/>
                        </a:solidFill>
                      </a:endParaRPr>
                    </a:p>
                  </a:txBody>
                  <a:tcPr/>
                </a:tc>
                <a:tc hMerge="1">
                  <a:txBody>
                    <a:bodyPr/>
                    <a:lstStyle/>
                    <a:p>
                      <a:r>
                        <a:rPr lang="en-US" sz="1400" dirty="0"/>
                        <a:t>Overall statistics</a:t>
                      </a:r>
                      <a:endParaRPr lang="en-SG" sz="1400" dirty="0"/>
                    </a:p>
                  </a:txBody>
                  <a:tcPr/>
                </a:tc>
                <a:tc hMerge="1">
                  <a:txBody>
                    <a:bodyPr/>
                    <a:lstStyle/>
                    <a:p>
                      <a:endParaRPr lang="en-SG" sz="1400" dirty="0"/>
                    </a:p>
                  </a:txBody>
                  <a:tcPr/>
                </a:tc>
                <a:tc hMerge="1">
                  <a:txBody>
                    <a:bodyPr/>
                    <a:lstStyle/>
                    <a:p>
                      <a:endParaRPr lang="en-SG" sz="1400" dirty="0"/>
                    </a:p>
                  </a:txBody>
                  <a:tcPr/>
                </a:tc>
                <a:extLst>
                  <a:ext uri="{0D108BD9-81ED-4DB2-BD59-A6C34878D82A}">
                    <a16:rowId xmlns:a16="http://schemas.microsoft.com/office/drawing/2014/main" val="3132548184"/>
                  </a:ext>
                </a:extLst>
              </a:tr>
              <a:tr h="370840">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a:txBody>
                    <a:bodyPr/>
                    <a:lstStyle/>
                    <a:p>
                      <a:r>
                        <a:rPr lang="en-SG" sz="1400" dirty="0">
                          <a:solidFill>
                            <a:schemeClr val="tx1"/>
                          </a:solidFill>
                        </a:rPr>
                        <a:t>Accuracy</a:t>
                      </a:r>
                    </a:p>
                  </a:txBody>
                  <a:tcPr/>
                </a:tc>
                <a:tc>
                  <a:txBody>
                    <a:bodyPr/>
                    <a:lstStyle/>
                    <a:p>
                      <a:r>
                        <a:rPr lang="en-US" sz="1400" dirty="0">
                          <a:solidFill>
                            <a:schemeClr val="tx1"/>
                          </a:solidFill>
                        </a:rPr>
                        <a:t>Precision</a:t>
                      </a:r>
                      <a:endParaRPr lang="en-SG" sz="1400" dirty="0">
                        <a:solidFill>
                          <a:schemeClr val="tx1"/>
                        </a:solidFill>
                      </a:endParaRPr>
                    </a:p>
                  </a:txBody>
                  <a:tcPr/>
                </a:tc>
                <a:tc>
                  <a:txBody>
                    <a:bodyPr/>
                    <a:lstStyle/>
                    <a:p>
                      <a:r>
                        <a:rPr lang="en-US" sz="1400" dirty="0">
                          <a:solidFill>
                            <a:schemeClr val="tx1"/>
                          </a:solidFill>
                        </a:rPr>
                        <a:t>Recall</a:t>
                      </a:r>
                      <a:endParaRPr lang="en-SG" sz="1400" dirty="0">
                        <a:solidFill>
                          <a:schemeClr val="tx1"/>
                        </a:solidFill>
                      </a:endParaRPr>
                    </a:p>
                  </a:txBody>
                  <a:tcPr/>
                </a:tc>
                <a:tc>
                  <a:txBody>
                    <a:bodyPr/>
                    <a:lstStyle/>
                    <a:p>
                      <a:r>
                        <a:rPr lang="en-US" sz="1400" dirty="0">
                          <a:solidFill>
                            <a:schemeClr val="tx1"/>
                          </a:solidFill>
                        </a:rPr>
                        <a:t>F1 score</a:t>
                      </a:r>
                      <a:endParaRPr lang="en-SG" sz="1400" dirty="0">
                        <a:solidFill>
                          <a:schemeClr val="tx1"/>
                        </a:solidFill>
                      </a:endParaRPr>
                    </a:p>
                  </a:txBody>
                  <a:tcPr/>
                </a:tc>
                <a:extLst>
                  <a:ext uri="{0D108BD9-81ED-4DB2-BD59-A6C34878D82A}">
                    <a16:rowId xmlns:a16="http://schemas.microsoft.com/office/drawing/2014/main" val="1668785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Logistic Regression</a:t>
                      </a:r>
                      <a:endParaRPr lang="en-SG" sz="1400" dirty="0">
                        <a:solidFill>
                          <a:schemeClr val="tx1"/>
                        </a:solidFill>
                      </a:endParaRPr>
                    </a:p>
                  </a:txBody>
                  <a:tcPr/>
                </a:tc>
                <a:tc>
                  <a:txBody>
                    <a:bodyPr/>
                    <a:lstStyle/>
                    <a:p>
                      <a:r>
                        <a:rPr lang="en-SG" sz="1400" dirty="0">
                          <a:solidFill>
                            <a:schemeClr val="tx1"/>
                          </a:solidFill>
                        </a:rPr>
                        <a:t>5000</a:t>
                      </a:r>
                    </a:p>
                  </a:txBody>
                  <a:tcPr/>
                </a:tc>
                <a:tc>
                  <a:txBody>
                    <a:bodyPr/>
                    <a:lstStyle/>
                    <a:p>
                      <a:r>
                        <a:rPr lang="en-SG" sz="1400" dirty="0">
                          <a:solidFill>
                            <a:schemeClr val="tx1"/>
                          </a:solidFill>
                        </a:rPr>
                        <a:t>135</a:t>
                      </a:r>
                    </a:p>
                  </a:txBody>
                  <a:tcPr/>
                </a:tc>
                <a:tc>
                  <a:txBody>
                    <a:bodyPr/>
                    <a:lstStyle/>
                    <a:p>
                      <a:r>
                        <a:rPr lang="en-SG" sz="1400" dirty="0">
                          <a:solidFill>
                            <a:schemeClr val="tx1"/>
                          </a:solidFill>
                        </a:rPr>
                        <a:t>14865</a:t>
                      </a:r>
                    </a:p>
                  </a:txBody>
                  <a:tcPr/>
                </a:tc>
                <a:tc>
                  <a:txBody>
                    <a:bodyPr/>
                    <a:lstStyle/>
                    <a:p>
                      <a:r>
                        <a:rPr lang="en-SG" sz="1400" dirty="0">
                          <a:solidFill>
                            <a:schemeClr val="tx1"/>
                          </a:solidFill>
                        </a:rPr>
                        <a:t>0</a:t>
                      </a:r>
                    </a:p>
                  </a:txBody>
                  <a:tcPr/>
                </a:tc>
                <a:tc>
                  <a:txBody>
                    <a:bodyPr/>
                    <a:lstStyle/>
                    <a:p>
                      <a:r>
                        <a:rPr lang="en-SG" sz="1400" dirty="0">
                          <a:solidFill>
                            <a:schemeClr val="tx1"/>
                          </a:solidFill>
                        </a:rPr>
                        <a:t>25.67%</a:t>
                      </a:r>
                    </a:p>
                  </a:txBody>
                  <a:tcPr/>
                </a:tc>
                <a:tc>
                  <a:txBody>
                    <a:bodyPr/>
                    <a:lstStyle/>
                    <a:p>
                      <a:r>
                        <a:rPr lang="en-SG" sz="1400" dirty="0">
                          <a:solidFill>
                            <a:schemeClr val="tx1"/>
                          </a:solidFill>
                        </a:rPr>
                        <a:t>1</a:t>
                      </a:r>
                    </a:p>
                  </a:txBody>
                  <a:tcPr/>
                </a:tc>
                <a:tc>
                  <a:txBody>
                    <a:bodyPr/>
                    <a:lstStyle/>
                    <a:p>
                      <a:r>
                        <a:rPr lang="en-SG" sz="1400" dirty="0">
                          <a:solidFill>
                            <a:schemeClr val="tx1"/>
                          </a:solidFill>
                        </a:rPr>
                        <a:t>0.009</a:t>
                      </a:r>
                    </a:p>
                  </a:txBody>
                  <a:tcPr/>
                </a:tc>
                <a:tc>
                  <a:txBody>
                    <a:bodyPr/>
                    <a:lstStyle/>
                    <a:p>
                      <a:r>
                        <a:rPr lang="en-SG" sz="1400" dirty="0">
                          <a:solidFill>
                            <a:schemeClr val="tx1"/>
                          </a:solidFill>
                        </a:rPr>
                        <a:t>0.01783</a:t>
                      </a:r>
                    </a:p>
                  </a:txBody>
                  <a:tcPr/>
                </a:tc>
                <a:extLst>
                  <a:ext uri="{0D108BD9-81ED-4DB2-BD59-A6C34878D82A}">
                    <a16:rowId xmlns:a16="http://schemas.microsoft.com/office/drawing/2014/main" val="395730598"/>
                  </a:ext>
                </a:extLst>
              </a:tr>
              <a:tr h="370840">
                <a:tc>
                  <a:txBody>
                    <a:bodyPr/>
                    <a:lstStyle/>
                    <a:p>
                      <a:r>
                        <a:rPr lang="en-US" sz="1400" dirty="0">
                          <a:solidFill>
                            <a:schemeClr val="tx1"/>
                          </a:solidFill>
                        </a:rPr>
                        <a:t>Decision Tree</a:t>
                      </a:r>
                      <a:endParaRPr lang="en-SG" sz="1400" dirty="0">
                        <a:solidFill>
                          <a:schemeClr val="tx1"/>
                        </a:solidFill>
                      </a:endParaRPr>
                    </a:p>
                  </a:txBody>
                  <a:tcPr/>
                </a:tc>
                <a:tc>
                  <a:txBody>
                    <a:bodyPr/>
                    <a:lstStyle/>
                    <a:p>
                      <a:r>
                        <a:rPr lang="en-SG" sz="1400" dirty="0">
                          <a:solidFill>
                            <a:schemeClr val="tx1"/>
                          </a:solidFill>
                        </a:rPr>
                        <a:t>4983</a:t>
                      </a:r>
                    </a:p>
                  </a:txBody>
                  <a:tcPr/>
                </a:tc>
                <a:tc>
                  <a:txBody>
                    <a:bodyPr/>
                    <a:lstStyle/>
                    <a:p>
                      <a:r>
                        <a:rPr lang="en-SG" sz="1400" dirty="0">
                          <a:solidFill>
                            <a:schemeClr val="tx1"/>
                          </a:solidFill>
                        </a:rPr>
                        <a:t>4163</a:t>
                      </a:r>
                    </a:p>
                  </a:txBody>
                  <a:tcPr/>
                </a:tc>
                <a:tc>
                  <a:txBody>
                    <a:bodyPr/>
                    <a:lstStyle/>
                    <a:p>
                      <a:r>
                        <a:rPr lang="en-SG" sz="1400" dirty="0">
                          <a:solidFill>
                            <a:schemeClr val="tx1"/>
                          </a:solidFill>
                        </a:rPr>
                        <a:t>10837</a:t>
                      </a:r>
                    </a:p>
                  </a:txBody>
                  <a:tcPr/>
                </a:tc>
                <a:tc>
                  <a:txBody>
                    <a:bodyPr/>
                    <a:lstStyle/>
                    <a:p>
                      <a:r>
                        <a:rPr lang="en-SG" sz="1400" dirty="0">
                          <a:solidFill>
                            <a:schemeClr val="tx1"/>
                          </a:solidFill>
                        </a:rPr>
                        <a:t>17</a:t>
                      </a:r>
                    </a:p>
                  </a:txBody>
                  <a:tcPr/>
                </a:tc>
                <a:tc>
                  <a:txBody>
                    <a:bodyPr/>
                    <a:lstStyle/>
                    <a:p>
                      <a:r>
                        <a:rPr lang="en-SG" sz="1400" dirty="0">
                          <a:solidFill>
                            <a:schemeClr val="tx1"/>
                          </a:solidFill>
                        </a:rPr>
                        <a:t>45.73%</a:t>
                      </a:r>
                    </a:p>
                  </a:txBody>
                  <a:tcPr/>
                </a:tc>
                <a:tc>
                  <a:txBody>
                    <a:bodyPr/>
                    <a:lstStyle/>
                    <a:p>
                      <a:r>
                        <a:rPr lang="en-SG" sz="1400" dirty="0">
                          <a:solidFill>
                            <a:schemeClr val="tx1"/>
                          </a:solidFill>
                        </a:rPr>
                        <a:t>0.9959</a:t>
                      </a:r>
                    </a:p>
                  </a:txBody>
                  <a:tcPr/>
                </a:tc>
                <a:tc>
                  <a:txBody>
                    <a:bodyPr/>
                    <a:lstStyle/>
                    <a:p>
                      <a:r>
                        <a:rPr lang="en-SG" sz="1400" dirty="0">
                          <a:solidFill>
                            <a:schemeClr val="tx1"/>
                          </a:solidFill>
                        </a:rPr>
                        <a:t>0.2775</a:t>
                      </a:r>
                    </a:p>
                  </a:txBody>
                  <a:tcPr/>
                </a:tc>
                <a:tc>
                  <a:txBody>
                    <a:bodyPr/>
                    <a:lstStyle/>
                    <a:p>
                      <a:r>
                        <a:rPr lang="en-SG" sz="1400" dirty="0">
                          <a:solidFill>
                            <a:schemeClr val="tx1"/>
                          </a:solidFill>
                        </a:rPr>
                        <a:t>0.4340</a:t>
                      </a:r>
                    </a:p>
                  </a:txBody>
                  <a:tcPr/>
                </a:tc>
                <a:extLst>
                  <a:ext uri="{0D108BD9-81ED-4DB2-BD59-A6C34878D82A}">
                    <a16:rowId xmlns:a16="http://schemas.microsoft.com/office/drawing/2014/main" val="2373626725"/>
                  </a:ext>
                </a:extLst>
              </a:tr>
              <a:tr h="370840">
                <a:tc>
                  <a:txBody>
                    <a:bodyPr/>
                    <a:lstStyle/>
                    <a:p>
                      <a:r>
                        <a:rPr lang="en-US" sz="1400" dirty="0">
                          <a:solidFill>
                            <a:schemeClr val="tx1"/>
                          </a:solidFill>
                        </a:rPr>
                        <a:t>Random Forest</a:t>
                      </a:r>
                      <a:endParaRPr lang="en-SG" sz="1400" dirty="0">
                        <a:solidFill>
                          <a:schemeClr val="tx1"/>
                        </a:solidFill>
                      </a:endParaRPr>
                    </a:p>
                  </a:txBody>
                  <a:tcPr/>
                </a:tc>
                <a:tc>
                  <a:txBody>
                    <a:bodyPr/>
                    <a:lstStyle/>
                    <a:p>
                      <a:r>
                        <a:rPr lang="en-SG" sz="1400" dirty="0">
                          <a:solidFill>
                            <a:schemeClr val="tx1"/>
                          </a:solidFill>
                        </a:rPr>
                        <a:t>5000</a:t>
                      </a:r>
                    </a:p>
                  </a:txBody>
                  <a:tcPr/>
                </a:tc>
                <a:tc>
                  <a:txBody>
                    <a:bodyPr/>
                    <a:lstStyle/>
                    <a:p>
                      <a:r>
                        <a:rPr lang="en-SG" sz="1400" dirty="0">
                          <a:solidFill>
                            <a:schemeClr val="tx1"/>
                          </a:solidFill>
                        </a:rPr>
                        <a:t>11809</a:t>
                      </a:r>
                    </a:p>
                  </a:txBody>
                  <a:tcPr/>
                </a:tc>
                <a:tc>
                  <a:txBody>
                    <a:bodyPr/>
                    <a:lstStyle/>
                    <a:p>
                      <a:r>
                        <a:rPr lang="en-SG" sz="1400" dirty="0">
                          <a:solidFill>
                            <a:schemeClr val="tx1"/>
                          </a:solidFill>
                        </a:rPr>
                        <a:t>3191</a:t>
                      </a:r>
                    </a:p>
                  </a:txBody>
                  <a:tcPr/>
                </a:tc>
                <a:tc>
                  <a:txBody>
                    <a:bodyPr/>
                    <a:lstStyle/>
                    <a:p>
                      <a:r>
                        <a:rPr lang="en-SG" sz="1400" dirty="0">
                          <a:solidFill>
                            <a:schemeClr val="tx1"/>
                          </a:solidFill>
                        </a:rPr>
                        <a:t>0</a:t>
                      </a:r>
                    </a:p>
                  </a:txBody>
                  <a:tcPr/>
                </a:tc>
                <a:tc>
                  <a:txBody>
                    <a:bodyPr/>
                    <a:lstStyle/>
                    <a:p>
                      <a:r>
                        <a:rPr lang="en-SG" sz="1400" dirty="0">
                          <a:solidFill>
                            <a:schemeClr val="tx1"/>
                          </a:solidFill>
                        </a:rPr>
                        <a:t>84.04%</a:t>
                      </a:r>
                    </a:p>
                  </a:txBody>
                  <a:tcPr/>
                </a:tc>
                <a:tc>
                  <a:txBody>
                    <a:bodyPr/>
                    <a:lstStyle/>
                    <a:p>
                      <a:r>
                        <a:rPr lang="en-SG" sz="1400" dirty="0">
                          <a:solidFill>
                            <a:schemeClr val="tx1"/>
                          </a:solidFill>
                        </a:rPr>
                        <a:t>1</a:t>
                      </a:r>
                    </a:p>
                  </a:txBody>
                  <a:tcPr/>
                </a:tc>
                <a:tc>
                  <a:txBody>
                    <a:bodyPr/>
                    <a:lstStyle/>
                    <a:p>
                      <a:r>
                        <a:rPr lang="en-SG" sz="1400" dirty="0">
                          <a:solidFill>
                            <a:schemeClr val="tx1"/>
                          </a:solidFill>
                        </a:rPr>
                        <a:t>0.7872</a:t>
                      </a:r>
                    </a:p>
                  </a:txBody>
                  <a:tcPr/>
                </a:tc>
                <a:tc>
                  <a:txBody>
                    <a:bodyPr/>
                    <a:lstStyle/>
                    <a:p>
                      <a:r>
                        <a:rPr lang="en-SG" sz="1400" dirty="0">
                          <a:solidFill>
                            <a:schemeClr val="tx1"/>
                          </a:solidFill>
                        </a:rPr>
                        <a:t>0.8809</a:t>
                      </a:r>
                    </a:p>
                  </a:txBody>
                  <a:tcPr/>
                </a:tc>
                <a:extLst>
                  <a:ext uri="{0D108BD9-81ED-4DB2-BD59-A6C34878D82A}">
                    <a16:rowId xmlns:a16="http://schemas.microsoft.com/office/drawing/2014/main" val="147298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AdaBoost</a:t>
                      </a:r>
                      <a:endParaRPr lang="en-SG" sz="1400" dirty="0">
                        <a:solidFill>
                          <a:schemeClr val="tx1"/>
                        </a:solidFill>
                      </a:endParaRPr>
                    </a:p>
                    <a:p>
                      <a:endParaRPr lang="en-SG" sz="1400" dirty="0">
                        <a:solidFill>
                          <a:schemeClr val="tx1"/>
                        </a:solidFill>
                      </a:endParaRPr>
                    </a:p>
                  </a:txBody>
                  <a:tcPr/>
                </a:tc>
                <a:tc>
                  <a:txBody>
                    <a:bodyPr/>
                    <a:lstStyle/>
                    <a:p>
                      <a:r>
                        <a:rPr lang="en-SG" sz="1400" dirty="0">
                          <a:solidFill>
                            <a:schemeClr val="tx1"/>
                          </a:solidFill>
                        </a:rPr>
                        <a:t>5000</a:t>
                      </a:r>
                    </a:p>
                  </a:txBody>
                  <a:tcPr/>
                </a:tc>
                <a:tc>
                  <a:txBody>
                    <a:bodyPr/>
                    <a:lstStyle/>
                    <a:p>
                      <a:r>
                        <a:rPr lang="en-SG" sz="1400" dirty="0">
                          <a:solidFill>
                            <a:schemeClr val="tx1"/>
                          </a:solidFill>
                        </a:rPr>
                        <a:t>0</a:t>
                      </a:r>
                    </a:p>
                  </a:txBody>
                  <a:tcPr/>
                </a:tc>
                <a:tc>
                  <a:txBody>
                    <a:bodyPr/>
                    <a:lstStyle/>
                    <a:p>
                      <a:r>
                        <a:rPr lang="en-SG" sz="1400" dirty="0">
                          <a:solidFill>
                            <a:schemeClr val="tx1"/>
                          </a:solidFill>
                        </a:rPr>
                        <a:t>15000</a:t>
                      </a:r>
                    </a:p>
                  </a:txBody>
                  <a:tcPr/>
                </a:tc>
                <a:tc>
                  <a:txBody>
                    <a:bodyPr/>
                    <a:lstStyle/>
                    <a:p>
                      <a:r>
                        <a:rPr lang="en-SG" sz="1400" dirty="0">
                          <a:solidFill>
                            <a:schemeClr val="tx1"/>
                          </a:solidFill>
                        </a:rPr>
                        <a:t>0</a:t>
                      </a:r>
                    </a:p>
                  </a:txBody>
                  <a:tcPr/>
                </a:tc>
                <a:tc>
                  <a:txBody>
                    <a:bodyPr/>
                    <a:lstStyle/>
                    <a:p>
                      <a:r>
                        <a:rPr lang="en-SG" sz="1400" dirty="0">
                          <a:solidFill>
                            <a:schemeClr val="tx1"/>
                          </a:solidFill>
                        </a:rPr>
                        <a:t>25.00%</a:t>
                      </a:r>
                    </a:p>
                  </a:txBody>
                  <a:tcPr/>
                </a:tc>
                <a:tc>
                  <a:txBody>
                    <a:bodyPr/>
                    <a:lstStyle/>
                    <a:p>
                      <a:r>
                        <a:rPr lang="en-SG" sz="1400" dirty="0">
                          <a:solidFill>
                            <a:schemeClr val="tx1"/>
                          </a:solidFill>
                        </a:rPr>
                        <a:t>0</a:t>
                      </a:r>
                    </a:p>
                  </a:txBody>
                  <a:tcPr/>
                </a:tc>
                <a:tc>
                  <a:txBody>
                    <a:bodyPr/>
                    <a:lstStyle/>
                    <a:p>
                      <a:r>
                        <a:rPr lang="en-SG" sz="1400" dirty="0">
                          <a:solidFill>
                            <a:schemeClr val="tx1"/>
                          </a:solidFill>
                        </a:rPr>
                        <a:t>0</a:t>
                      </a:r>
                    </a:p>
                  </a:txBody>
                  <a:tcPr/>
                </a:tc>
                <a:tc>
                  <a:txBody>
                    <a:bodyPr/>
                    <a:lstStyle/>
                    <a:p>
                      <a:r>
                        <a:rPr lang="en-SG" sz="1400" dirty="0">
                          <a:solidFill>
                            <a:schemeClr val="tx1"/>
                          </a:solidFill>
                        </a:rPr>
                        <a:t>0</a:t>
                      </a:r>
                    </a:p>
                  </a:txBody>
                  <a:tcPr/>
                </a:tc>
                <a:extLst>
                  <a:ext uri="{0D108BD9-81ED-4DB2-BD59-A6C34878D82A}">
                    <a16:rowId xmlns:a16="http://schemas.microsoft.com/office/drawing/2014/main" val="4026158621"/>
                  </a:ext>
                </a:extLst>
              </a:tr>
              <a:tr h="370840">
                <a:tc>
                  <a:txBody>
                    <a:bodyPr/>
                    <a:lstStyle/>
                    <a:p>
                      <a:r>
                        <a:rPr lang="en-SG" sz="1400" dirty="0" err="1">
                          <a:solidFill>
                            <a:schemeClr val="tx1"/>
                          </a:solidFill>
                        </a:rPr>
                        <a:t>XGBoost</a:t>
                      </a:r>
                      <a:endParaRPr lang="en-SG" sz="1400" dirty="0">
                        <a:solidFill>
                          <a:schemeClr val="tx1"/>
                        </a:solidFill>
                      </a:endParaRPr>
                    </a:p>
                  </a:txBody>
                  <a:tcPr/>
                </a:tc>
                <a:tc>
                  <a:txBody>
                    <a:bodyPr/>
                    <a:lstStyle/>
                    <a:p>
                      <a:r>
                        <a:rPr lang="en-SG" sz="1400" dirty="0">
                          <a:solidFill>
                            <a:schemeClr val="tx1"/>
                          </a:solidFill>
                        </a:rPr>
                        <a:t>4979</a:t>
                      </a:r>
                    </a:p>
                  </a:txBody>
                  <a:tcPr/>
                </a:tc>
                <a:tc>
                  <a:txBody>
                    <a:bodyPr/>
                    <a:lstStyle/>
                    <a:p>
                      <a:r>
                        <a:rPr lang="en-SG" sz="1400" dirty="0">
                          <a:solidFill>
                            <a:schemeClr val="tx1"/>
                          </a:solidFill>
                        </a:rPr>
                        <a:t>14424</a:t>
                      </a:r>
                    </a:p>
                  </a:txBody>
                  <a:tcPr/>
                </a:tc>
                <a:tc>
                  <a:txBody>
                    <a:bodyPr/>
                    <a:lstStyle/>
                    <a:p>
                      <a:r>
                        <a:rPr lang="en-SG" sz="1400" dirty="0">
                          <a:solidFill>
                            <a:schemeClr val="tx1"/>
                          </a:solidFill>
                        </a:rPr>
                        <a:t>576</a:t>
                      </a:r>
                    </a:p>
                  </a:txBody>
                  <a:tcPr/>
                </a:tc>
                <a:tc>
                  <a:txBody>
                    <a:bodyPr/>
                    <a:lstStyle/>
                    <a:p>
                      <a:r>
                        <a:rPr lang="en-SG" sz="1400" dirty="0">
                          <a:solidFill>
                            <a:schemeClr val="tx1"/>
                          </a:solidFill>
                        </a:rPr>
                        <a:t>21</a:t>
                      </a:r>
                    </a:p>
                  </a:txBody>
                  <a:tcPr/>
                </a:tc>
                <a:tc>
                  <a:txBody>
                    <a:bodyPr/>
                    <a:lstStyle/>
                    <a:p>
                      <a:r>
                        <a:rPr lang="en-SG" sz="1400" dirty="0">
                          <a:solidFill>
                            <a:schemeClr val="tx1"/>
                          </a:solidFill>
                        </a:rPr>
                        <a:t>97.01%</a:t>
                      </a:r>
                    </a:p>
                  </a:txBody>
                  <a:tcPr/>
                </a:tc>
                <a:tc>
                  <a:txBody>
                    <a:bodyPr/>
                    <a:lstStyle/>
                    <a:p>
                      <a:r>
                        <a:rPr lang="en-SG" sz="1400" dirty="0">
                          <a:solidFill>
                            <a:schemeClr val="tx1"/>
                          </a:solidFill>
                        </a:rPr>
                        <a:t>0.9985</a:t>
                      </a:r>
                    </a:p>
                  </a:txBody>
                  <a:tcPr/>
                </a:tc>
                <a:tc>
                  <a:txBody>
                    <a:bodyPr/>
                    <a:lstStyle/>
                    <a:p>
                      <a:r>
                        <a:rPr lang="en-SG" sz="1400" dirty="0">
                          <a:solidFill>
                            <a:schemeClr val="tx1"/>
                          </a:solidFill>
                        </a:rPr>
                        <a:t>0.9616</a:t>
                      </a:r>
                    </a:p>
                  </a:txBody>
                  <a:tcPr/>
                </a:tc>
                <a:tc>
                  <a:txBody>
                    <a:bodyPr/>
                    <a:lstStyle/>
                    <a:p>
                      <a:r>
                        <a:rPr lang="en-SG" sz="1400" dirty="0">
                          <a:solidFill>
                            <a:schemeClr val="tx1"/>
                          </a:solidFill>
                        </a:rPr>
                        <a:t>0.9797</a:t>
                      </a:r>
                    </a:p>
                  </a:txBody>
                  <a:tcPr/>
                </a:tc>
                <a:extLst>
                  <a:ext uri="{0D108BD9-81ED-4DB2-BD59-A6C34878D82A}">
                    <a16:rowId xmlns:a16="http://schemas.microsoft.com/office/drawing/2014/main" val="2018873858"/>
                  </a:ext>
                </a:extLst>
              </a:tr>
            </a:tbl>
          </a:graphicData>
        </a:graphic>
      </p:graphicFrame>
    </p:spTree>
    <p:extLst>
      <p:ext uri="{BB962C8B-B14F-4D97-AF65-F5344CB8AC3E}">
        <p14:creationId xmlns:p14="http://schemas.microsoft.com/office/powerpoint/2010/main" val="4101236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ML Results</a:t>
            </a:r>
          </a:p>
        </p:txBody>
      </p:sp>
      <p:sp>
        <p:nvSpPr>
          <p:cNvPr id="7" name="TextBox 6">
            <a:extLst>
              <a:ext uri="{FF2B5EF4-FFF2-40B4-BE49-F238E27FC236}">
                <a16:creationId xmlns:a16="http://schemas.microsoft.com/office/drawing/2014/main" id="{57BA5EF8-E287-4C4C-A638-1221926E0FCC}"/>
              </a:ext>
            </a:extLst>
          </p:cNvPr>
          <p:cNvSpPr txBox="1"/>
          <p:nvPr/>
        </p:nvSpPr>
        <p:spPr>
          <a:xfrm>
            <a:off x="838200" y="1394691"/>
            <a:ext cx="5975927" cy="923330"/>
          </a:xfrm>
          <a:prstGeom prst="rect">
            <a:avLst/>
          </a:prstGeom>
          <a:noFill/>
        </p:spPr>
        <p:txBody>
          <a:bodyPr wrap="square" rtlCol="0">
            <a:spAutoFit/>
          </a:bodyPr>
          <a:lstStyle/>
          <a:p>
            <a:r>
              <a:rPr lang="en-US" dirty="0"/>
              <a:t>Trained using UNOR, Tested on Special</a:t>
            </a:r>
          </a:p>
          <a:p>
            <a:r>
              <a:rPr lang="en-US" dirty="0"/>
              <a:t>+VE: 15000, -VE: 5000</a:t>
            </a:r>
          </a:p>
          <a:p>
            <a:endParaRPr lang="en-US" dirty="0"/>
          </a:p>
        </p:txBody>
      </p:sp>
      <p:graphicFrame>
        <p:nvGraphicFramePr>
          <p:cNvPr id="5" name="Table 4">
            <a:extLst>
              <a:ext uri="{FF2B5EF4-FFF2-40B4-BE49-F238E27FC236}">
                <a16:creationId xmlns:a16="http://schemas.microsoft.com/office/drawing/2014/main" id="{C40303D3-1426-4CF6-93BF-4A5DB7992415}"/>
              </a:ext>
            </a:extLst>
          </p:cNvPr>
          <p:cNvGraphicFramePr>
            <a:graphicFrameLocks noGrp="1"/>
          </p:cNvGraphicFramePr>
          <p:nvPr>
            <p:extLst>
              <p:ext uri="{D42A27DB-BD31-4B8C-83A1-F6EECF244321}">
                <p14:modId xmlns:p14="http://schemas.microsoft.com/office/powerpoint/2010/main" val="3785509156"/>
              </p:ext>
            </p:extLst>
          </p:nvPr>
        </p:nvGraphicFramePr>
        <p:xfrm>
          <a:off x="923636" y="2213033"/>
          <a:ext cx="9803358" cy="2890520"/>
        </p:xfrm>
        <a:graphic>
          <a:graphicData uri="http://schemas.openxmlformats.org/drawingml/2006/table">
            <a:tbl>
              <a:tblPr firstRow="1" bandRow="1">
                <a:tableStyleId>{93296810-A885-4BE3-A3E7-6D5BEEA58F35}</a:tableStyleId>
              </a:tblPr>
              <a:tblGrid>
                <a:gridCol w="1522609">
                  <a:extLst>
                    <a:ext uri="{9D8B030D-6E8A-4147-A177-3AD203B41FA5}">
                      <a16:colId xmlns:a16="http://schemas.microsoft.com/office/drawing/2014/main" val="2157091124"/>
                    </a:ext>
                  </a:extLst>
                </a:gridCol>
                <a:gridCol w="953624">
                  <a:extLst>
                    <a:ext uri="{9D8B030D-6E8A-4147-A177-3AD203B41FA5}">
                      <a16:colId xmlns:a16="http://schemas.microsoft.com/office/drawing/2014/main" val="2695681958"/>
                    </a:ext>
                  </a:extLst>
                </a:gridCol>
                <a:gridCol w="825788">
                  <a:extLst>
                    <a:ext uri="{9D8B030D-6E8A-4147-A177-3AD203B41FA5}">
                      <a16:colId xmlns:a16="http://schemas.microsoft.com/office/drawing/2014/main" val="4086392128"/>
                    </a:ext>
                  </a:extLst>
                </a:gridCol>
                <a:gridCol w="825788">
                  <a:extLst>
                    <a:ext uri="{9D8B030D-6E8A-4147-A177-3AD203B41FA5}">
                      <a16:colId xmlns:a16="http://schemas.microsoft.com/office/drawing/2014/main" val="940659823"/>
                    </a:ext>
                  </a:extLst>
                </a:gridCol>
                <a:gridCol w="825788">
                  <a:extLst>
                    <a:ext uri="{9D8B030D-6E8A-4147-A177-3AD203B41FA5}">
                      <a16:colId xmlns:a16="http://schemas.microsoft.com/office/drawing/2014/main" val="1685880850"/>
                    </a:ext>
                  </a:extLst>
                </a:gridCol>
                <a:gridCol w="1239622">
                  <a:extLst>
                    <a:ext uri="{9D8B030D-6E8A-4147-A177-3AD203B41FA5}">
                      <a16:colId xmlns:a16="http://schemas.microsoft.com/office/drawing/2014/main" val="3901311020"/>
                    </a:ext>
                  </a:extLst>
                </a:gridCol>
                <a:gridCol w="1239622">
                  <a:extLst>
                    <a:ext uri="{9D8B030D-6E8A-4147-A177-3AD203B41FA5}">
                      <a16:colId xmlns:a16="http://schemas.microsoft.com/office/drawing/2014/main" val="3431223908"/>
                    </a:ext>
                  </a:extLst>
                </a:gridCol>
                <a:gridCol w="913524">
                  <a:extLst>
                    <a:ext uri="{9D8B030D-6E8A-4147-A177-3AD203B41FA5}">
                      <a16:colId xmlns:a16="http://schemas.microsoft.com/office/drawing/2014/main" val="1301097625"/>
                    </a:ext>
                  </a:extLst>
                </a:gridCol>
                <a:gridCol w="1456993">
                  <a:extLst>
                    <a:ext uri="{9D8B030D-6E8A-4147-A177-3AD203B41FA5}">
                      <a16:colId xmlns:a16="http://schemas.microsoft.com/office/drawing/2014/main" val="3396100572"/>
                    </a:ext>
                  </a:extLst>
                </a:gridCol>
              </a:tblGrid>
              <a:tr h="370840">
                <a:tc rowSpan="2">
                  <a:txBody>
                    <a:bodyPr/>
                    <a:lstStyle/>
                    <a:p>
                      <a:r>
                        <a:rPr lang="en-US" sz="1400" dirty="0">
                          <a:solidFill>
                            <a:schemeClr val="tx1"/>
                          </a:solidFill>
                        </a:rPr>
                        <a:t>Model</a:t>
                      </a:r>
                      <a:endParaRPr lang="en-SG" sz="1400" dirty="0">
                        <a:solidFill>
                          <a:schemeClr val="tx1"/>
                        </a:solidFill>
                      </a:endParaRPr>
                    </a:p>
                  </a:txBody>
                  <a:tcPr/>
                </a:tc>
                <a:tc rowSpan="2">
                  <a:txBody>
                    <a:bodyPr/>
                    <a:lstStyle/>
                    <a:p>
                      <a:r>
                        <a:rPr lang="en-US" sz="1400" dirty="0">
                          <a:solidFill>
                            <a:schemeClr val="tx1"/>
                          </a:solidFill>
                        </a:rPr>
                        <a:t>TN</a:t>
                      </a:r>
                      <a:endParaRPr lang="en-SG" sz="1400" dirty="0">
                        <a:solidFill>
                          <a:schemeClr val="tx1"/>
                        </a:solidFill>
                      </a:endParaRPr>
                    </a:p>
                  </a:txBody>
                  <a:tcPr/>
                </a:tc>
                <a:tc rowSpan="2">
                  <a:txBody>
                    <a:bodyPr/>
                    <a:lstStyle/>
                    <a:p>
                      <a:r>
                        <a:rPr lang="en-US" sz="1400" dirty="0">
                          <a:solidFill>
                            <a:schemeClr val="tx1"/>
                          </a:solidFill>
                        </a:rPr>
                        <a:t>TP</a:t>
                      </a:r>
                      <a:endParaRPr lang="en-SG" sz="1400" dirty="0">
                        <a:solidFill>
                          <a:schemeClr val="tx1"/>
                        </a:solidFill>
                      </a:endParaRPr>
                    </a:p>
                  </a:txBody>
                  <a:tcPr/>
                </a:tc>
                <a:tc rowSpan="2">
                  <a:txBody>
                    <a:bodyPr/>
                    <a:lstStyle/>
                    <a:p>
                      <a:r>
                        <a:rPr lang="en-US" sz="1400" dirty="0">
                          <a:solidFill>
                            <a:schemeClr val="tx1"/>
                          </a:solidFill>
                        </a:rPr>
                        <a:t>FN</a:t>
                      </a:r>
                      <a:endParaRPr lang="en-SG" sz="1400" dirty="0">
                        <a:solidFill>
                          <a:schemeClr val="tx1"/>
                        </a:solidFill>
                      </a:endParaRPr>
                    </a:p>
                  </a:txBody>
                  <a:tcPr/>
                </a:tc>
                <a:tc rowSpan="2">
                  <a:txBody>
                    <a:bodyPr/>
                    <a:lstStyle/>
                    <a:p>
                      <a:r>
                        <a:rPr lang="en-US" sz="1400" dirty="0">
                          <a:solidFill>
                            <a:schemeClr val="tx1"/>
                          </a:solidFill>
                        </a:rPr>
                        <a:t>FP</a:t>
                      </a:r>
                      <a:endParaRPr lang="en-SG" sz="1400" dirty="0">
                        <a:solidFill>
                          <a:schemeClr val="tx1"/>
                        </a:solidFill>
                      </a:endParaRPr>
                    </a:p>
                  </a:txBody>
                  <a:tcPr/>
                </a:tc>
                <a:tc gridSpan="4">
                  <a:txBody>
                    <a:bodyPr/>
                    <a:lstStyle/>
                    <a:p>
                      <a:r>
                        <a:rPr lang="en-US" sz="1400" dirty="0">
                          <a:solidFill>
                            <a:schemeClr val="tx1"/>
                          </a:solidFill>
                        </a:rPr>
                        <a:t>Overall statistics</a:t>
                      </a:r>
                      <a:endParaRPr lang="en-SG" sz="1400" dirty="0">
                        <a:solidFill>
                          <a:schemeClr val="tx1"/>
                        </a:solidFill>
                      </a:endParaRPr>
                    </a:p>
                  </a:txBody>
                  <a:tcPr/>
                </a:tc>
                <a:tc hMerge="1">
                  <a:txBody>
                    <a:bodyPr/>
                    <a:lstStyle/>
                    <a:p>
                      <a:r>
                        <a:rPr lang="en-US" sz="1400" dirty="0"/>
                        <a:t>Overall statistics</a:t>
                      </a:r>
                      <a:endParaRPr lang="en-SG" sz="1400" dirty="0"/>
                    </a:p>
                  </a:txBody>
                  <a:tcPr/>
                </a:tc>
                <a:tc hMerge="1">
                  <a:txBody>
                    <a:bodyPr/>
                    <a:lstStyle/>
                    <a:p>
                      <a:endParaRPr lang="en-SG" sz="1400" dirty="0"/>
                    </a:p>
                  </a:txBody>
                  <a:tcPr/>
                </a:tc>
                <a:tc hMerge="1">
                  <a:txBody>
                    <a:bodyPr/>
                    <a:lstStyle/>
                    <a:p>
                      <a:endParaRPr lang="en-SG" sz="1400" dirty="0"/>
                    </a:p>
                  </a:txBody>
                  <a:tcPr/>
                </a:tc>
                <a:extLst>
                  <a:ext uri="{0D108BD9-81ED-4DB2-BD59-A6C34878D82A}">
                    <a16:rowId xmlns:a16="http://schemas.microsoft.com/office/drawing/2014/main" val="3132548184"/>
                  </a:ext>
                </a:extLst>
              </a:tr>
              <a:tr h="370840">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a:txBody>
                    <a:bodyPr/>
                    <a:lstStyle/>
                    <a:p>
                      <a:r>
                        <a:rPr lang="en-SG" sz="1400" dirty="0">
                          <a:solidFill>
                            <a:schemeClr val="tx1"/>
                          </a:solidFill>
                        </a:rPr>
                        <a:t>Accuracy</a:t>
                      </a:r>
                    </a:p>
                  </a:txBody>
                  <a:tcPr/>
                </a:tc>
                <a:tc>
                  <a:txBody>
                    <a:bodyPr/>
                    <a:lstStyle/>
                    <a:p>
                      <a:r>
                        <a:rPr lang="en-US" sz="1400" dirty="0">
                          <a:solidFill>
                            <a:schemeClr val="tx1"/>
                          </a:solidFill>
                        </a:rPr>
                        <a:t>Precision</a:t>
                      </a:r>
                      <a:endParaRPr lang="en-SG" sz="1400" dirty="0">
                        <a:solidFill>
                          <a:schemeClr val="tx1"/>
                        </a:solidFill>
                      </a:endParaRPr>
                    </a:p>
                  </a:txBody>
                  <a:tcPr/>
                </a:tc>
                <a:tc>
                  <a:txBody>
                    <a:bodyPr/>
                    <a:lstStyle/>
                    <a:p>
                      <a:r>
                        <a:rPr lang="en-US" sz="1400" dirty="0">
                          <a:solidFill>
                            <a:schemeClr val="tx1"/>
                          </a:solidFill>
                        </a:rPr>
                        <a:t>Recall</a:t>
                      </a:r>
                      <a:endParaRPr lang="en-SG" sz="1400" dirty="0">
                        <a:solidFill>
                          <a:schemeClr val="tx1"/>
                        </a:solidFill>
                      </a:endParaRPr>
                    </a:p>
                  </a:txBody>
                  <a:tcPr/>
                </a:tc>
                <a:tc>
                  <a:txBody>
                    <a:bodyPr/>
                    <a:lstStyle/>
                    <a:p>
                      <a:r>
                        <a:rPr lang="en-US" sz="1400" dirty="0">
                          <a:solidFill>
                            <a:schemeClr val="tx1"/>
                          </a:solidFill>
                        </a:rPr>
                        <a:t>F1 score</a:t>
                      </a:r>
                      <a:endParaRPr lang="en-SG" sz="1400" dirty="0">
                        <a:solidFill>
                          <a:schemeClr val="tx1"/>
                        </a:solidFill>
                      </a:endParaRPr>
                    </a:p>
                  </a:txBody>
                  <a:tcPr/>
                </a:tc>
                <a:extLst>
                  <a:ext uri="{0D108BD9-81ED-4DB2-BD59-A6C34878D82A}">
                    <a16:rowId xmlns:a16="http://schemas.microsoft.com/office/drawing/2014/main" val="1668785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Logistic Regression</a:t>
                      </a:r>
                      <a:endParaRPr lang="en-SG" sz="1400" dirty="0">
                        <a:solidFill>
                          <a:schemeClr val="tx1"/>
                        </a:solidFill>
                      </a:endParaRPr>
                    </a:p>
                  </a:txBody>
                  <a:tcPr/>
                </a:tc>
                <a:tc>
                  <a:txBody>
                    <a:bodyPr/>
                    <a:lstStyle/>
                    <a:p>
                      <a:r>
                        <a:rPr lang="en-SG" sz="1400" dirty="0">
                          <a:solidFill>
                            <a:schemeClr val="tx1"/>
                          </a:solidFill>
                        </a:rPr>
                        <a:t>4959</a:t>
                      </a:r>
                    </a:p>
                  </a:txBody>
                  <a:tcPr/>
                </a:tc>
                <a:tc>
                  <a:txBody>
                    <a:bodyPr/>
                    <a:lstStyle/>
                    <a:p>
                      <a:r>
                        <a:rPr lang="en-SG" sz="1400" dirty="0">
                          <a:solidFill>
                            <a:schemeClr val="tx1"/>
                          </a:solidFill>
                        </a:rPr>
                        <a:t>7492</a:t>
                      </a:r>
                    </a:p>
                  </a:txBody>
                  <a:tcPr/>
                </a:tc>
                <a:tc>
                  <a:txBody>
                    <a:bodyPr/>
                    <a:lstStyle/>
                    <a:p>
                      <a:r>
                        <a:rPr lang="en-SG" sz="1400" dirty="0">
                          <a:solidFill>
                            <a:schemeClr val="tx1"/>
                          </a:solidFill>
                        </a:rPr>
                        <a:t>7508</a:t>
                      </a:r>
                    </a:p>
                  </a:txBody>
                  <a:tcPr/>
                </a:tc>
                <a:tc>
                  <a:txBody>
                    <a:bodyPr/>
                    <a:lstStyle/>
                    <a:p>
                      <a:r>
                        <a:rPr lang="en-SG" sz="1400" dirty="0">
                          <a:solidFill>
                            <a:schemeClr val="tx1"/>
                          </a:solidFill>
                        </a:rPr>
                        <a:t>41</a:t>
                      </a:r>
                    </a:p>
                  </a:txBody>
                  <a:tcPr/>
                </a:tc>
                <a:tc>
                  <a:txBody>
                    <a:bodyPr/>
                    <a:lstStyle/>
                    <a:p>
                      <a:r>
                        <a:rPr lang="en-SG" sz="1400" dirty="0">
                          <a:solidFill>
                            <a:schemeClr val="tx1"/>
                          </a:solidFill>
                        </a:rPr>
                        <a:t>62.25%</a:t>
                      </a:r>
                    </a:p>
                  </a:txBody>
                  <a:tcPr/>
                </a:tc>
                <a:tc>
                  <a:txBody>
                    <a:bodyPr/>
                    <a:lstStyle/>
                    <a:p>
                      <a:r>
                        <a:rPr lang="en-SG" sz="1400" dirty="0">
                          <a:solidFill>
                            <a:schemeClr val="tx1"/>
                          </a:solidFill>
                        </a:rPr>
                        <a:t>0.9945</a:t>
                      </a:r>
                    </a:p>
                  </a:txBody>
                  <a:tcPr/>
                </a:tc>
                <a:tc>
                  <a:txBody>
                    <a:bodyPr/>
                    <a:lstStyle/>
                    <a:p>
                      <a:r>
                        <a:rPr lang="en-SG" sz="1400" dirty="0">
                          <a:solidFill>
                            <a:schemeClr val="tx1"/>
                          </a:solidFill>
                        </a:rPr>
                        <a:t>0.4994</a:t>
                      </a:r>
                    </a:p>
                  </a:txBody>
                  <a:tcPr/>
                </a:tc>
                <a:tc>
                  <a:txBody>
                    <a:bodyPr/>
                    <a:lstStyle/>
                    <a:p>
                      <a:r>
                        <a:rPr lang="en-SG" sz="1400" dirty="0">
                          <a:solidFill>
                            <a:schemeClr val="tx1"/>
                          </a:solidFill>
                        </a:rPr>
                        <a:t>0.6649</a:t>
                      </a:r>
                    </a:p>
                  </a:txBody>
                  <a:tcPr/>
                </a:tc>
                <a:extLst>
                  <a:ext uri="{0D108BD9-81ED-4DB2-BD59-A6C34878D82A}">
                    <a16:rowId xmlns:a16="http://schemas.microsoft.com/office/drawing/2014/main" val="395730598"/>
                  </a:ext>
                </a:extLst>
              </a:tr>
              <a:tr h="370840">
                <a:tc>
                  <a:txBody>
                    <a:bodyPr/>
                    <a:lstStyle/>
                    <a:p>
                      <a:r>
                        <a:rPr lang="en-US" sz="1400" dirty="0">
                          <a:solidFill>
                            <a:schemeClr val="tx1"/>
                          </a:solidFill>
                        </a:rPr>
                        <a:t>Decision Tree</a:t>
                      </a:r>
                      <a:endParaRPr lang="en-SG" sz="1400" dirty="0">
                        <a:solidFill>
                          <a:schemeClr val="tx1"/>
                        </a:solidFill>
                      </a:endParaRPr>
                    </a:p>
                  </a:txBody>
                  <a:tcPr/>
                </a:tc>
                <a:tc>
                  <a:txBody>
                    <a:bodyPr/>
                    <a:lstStyle/>
                    <a:p>
                      <a:r>
                        <a:rPr lang="en-SG" sz="1400" dirty="0">
                          <a:solidFill>
                            <a:schemeClr val="tx1"/>
                          </a:solidFill>
                        </a:rPr>
                        <a:t>4346</a:t>
                      </a:r>
                    </a:p>
                  </a:txBody>
                  <a:tcPr/>
                </a:tc>
                <a:tc>
                  <a:txBody>
                    <a:bodyPr/>
                    <a:lstStyle/>
                    <a:p>
                      <a:r>
                        <a:rPr lang="en-SG" sz="1400" dirty="0">
                          <a:solidFill>
                            <a:schemeClr val="tx1"/>
                          </a:solidFill>
                        </a:rPr>
                        <a:t>10943</a:t>
                      </a:r>
                    </a:p>
                  </a:txBody>
                  <a:tcPr/>
                </a:tc>
                <a:tc>
                  <a:txBody>
                    <a:bodyPr/>
                    <a:lstStyle/>
                    <a:p>
                      <a:r>
                        <a:rPr lang="en-SG" sz="1400" dirty="0">
                          <a:solidFill>
                            <a:schemeClr val="tx1"/>
                          </a:solidFill>
                        </a:rPr>
                        <a:t>4057</a:t>
                      </a:r>
                    </a:p>
                  </a:txBody>
                  <a:tcPr/>
                </a:tc>
                <a:tc>
                  <a:txBody>
                    <a:bodyPr/>
                    <a:lstStyle/>
                    <a:p>
                      <a:r>
                        <a:rPr lang="en-SG" sz="1400" dirty="0">
                          <a:solidFill>
                            <a:schemeClr val="tx1"/>
                          </a:solidFill>
                        </a:rPr>
                        <a:t>654</a:t>
                      </a:r>
                    </a:p>
                  </a:txBody>
                  <a:tcPr/>
                </a:tc>
                <a:tc>
                  <a:txBody>
                    <a:bodyPr/>
                    <a:lstStyle/>
                    <a:p>
                      <a:r>
                        <a:rPr lang="en-SG" sz="1400" dirty="0">
                          <a:solidFill>
                            <a:schemeClr val="tx1"/>
                          </a:solidFill>
                        </a:rPr>
                        <a:t>76.44%</a:t>
                      </a:r>
                    </a:p>
                  </a:txBody>
                  <a:tcPr/>
                </a:tc>
                <a:tc>
                  <a:txBody>
                    <a:bodyPr/>
                    <a:lstStyle/>
                    <a:p>
                      <a:r>
                        <a:rPr lang="en-SG" sz="1400" dirty="0">
                          <a:solidFill>
                            <a:schemeClr val="tx1"/>
                          </a:solidFill>
                        </a:rPr>
                        <a:t>0.9436</a:t>
                      </a:r>
                    </a:p>
                  </a:txBody>
                  <a:tcPr/>
                </a:tc>
                <a:tc>
                  <a:txBody>
                    <a:bodyPr/>
                    <a:lstStyle/>
                    <a:p>
                      <a:r>
                        <a:rPr lang="en-SG" sz="1400" dirty="0">
                          <a:solidFill>
                            <a:schemeClr val="tx1"/>
                          </a:solidFill>
                        </a:rPr>
                        <a:t>0.7295</a:t>
                      </a:r>
                    </a:p>
                  </a:txBody>
                  <a:tcPr/>
                </a:tc>
                <a:tc>
                  <a:txBody>
                    <a:bodyPr/>
                    <a:lstStyle/>
                    <a:p>
                      <a:r>
                        <a:rPr lang="en-SG" sz="1400" dirty="0">
                          <a:solidFill>
                            <a:schemeClr val="tx1"/>
                          </a:solidFill>
                        </a:rPr>
                        <a:t>0.8228</a:t>
                      </a:r>
                    </a:p>
                  </a:txBody>
                  <a:tcPr/>
                </a:tc>
                <a:extLst>
                  <a:ext uri="{0D108BD9-81ED-4DB2-BD59-A6C34878D82A}">
                    <a16:rowId xmlns:a16="http://schemas.microsoft.com/office/drawing/2014/main" val="2373626725"/>
                  </a:ext>
                </a:extLst>
              </a:tr>
              <a:tr h="370840">
                <a:tc>
                  <a:txBody>
                    <a:bodyPr/>
                    <a:lstStyle/>
                    <a:p>
                      <a:r>
                        <a:rPr lang="en-US" sz="1400" dirty="0">
                          <a:solidFill>
                            <a:schemeClr val="tx1"/>
                          </a:solidFill>
                        </a:rPr>
                        <a:t>Random Forest</a:t>
                      </a:r>
                      <a:endParaRPr lang="en-SG" sz="1400" dirty="0">
                        <a:solidFill>
                          <a:schemeClr val="tx1"/>
                        </a:solidFill>
                      </a:endParaRPr>
                    </a:p>
                  </a:txBody>
                  <a:tcPr/>
                </a:tc>
                <a:tc>
                  <a:txBody>
                    <a:bodyPr/>
                    <a:lstStyle/>
                    <a:p>
                      <a:r>
                        <a:rPr lang="en-SG" sz="1400" dirty="0">
                          <a:solidFill>
                            <a:schemeClr val="tx1"/>
                          </a:solidFill>
                        </a:rPr>
                        <a:t>4949</a:t>
                      </a:r>
                    </a:p>
                  </a:txBody>
                  <a:tcPr/>
                </a:tc>
                <a:tc>
                  <a:txBody>
                    <a:bodyPr/>
                    <a:lstStyle/>
                    <a:p>
                      <a:r>
                        <a:rPr lang="en-SG" sz="1400" dirty="0">
                          <a:solidFill>
                            <a:schemeClr val="tx1"/>
                          </a:solidFill>
                        </a:rPr>
                        <a:t>14477</a:t>
                      </a:r>
                    </a:p>
                  </a:txBody>
                  <a:tcPr/>
                </a:tc>
                <a:tc>
                  <a:txBody>
                    <a:bodyPr/>
                    <a:lstStyle/>
                    <a:p>
                      <a:r>
                        <a:rPr lang="en-SG" sz="1400" dirty="0">
                          <a:solidFill>
                            <a:schemeClr val="tx1"/>
                          </a:solidFill>
                        </a:rPr>
                        <a:t>523</a:t>
                      </a:r>
                    </a:p>
                  </a:txBody>
                  <a:tcPr/>
                </a:tc>
                <a:tc>
                  <a:txBody>
                    <a:bodyPr/>
                    <a:lstStyle/>
                    <a:p>
                      <a:r>
                        <a:rPr lang="en-SG" sz="1400" dirty="0">
                          <a:solidFill>
                            <a:schemeClr val="tx1"/>
                          </a:solidFill>
                        </a:rPr>
                        <a:t>51</a:t>
                      </a:r>
                    </a:p>
                  </a:txBody>
                  <a:tcPr/>
                </a:tc>
                <a:tc>
                  <a:txBody>
                    <a:bodyPr/>
                    <a:lstStyle/>
                    <a:p>
                      <a:r>
                        <a:rPr lang="en-SG" sz="1400" dirty="0">
                          <a:solidFill>
                            <a:schemeClr val="tx1"/>
                          </a:solidFill>
                        </a:rPr>
                        <a:t>97.13%</a:t>
                      </a:r>
                    </a:p>
                  </a:txBody>
                  <a:tcPr/>
                </a:tc>
                <a:tc>
                  <a:txBody>
                    <a:bodyPr/>
                    <a:lstStyle/>
                    <a:p>
                      <a:r>
                        <a:rPr lang="en-SG" sz="1400" dirty="0">
                          <a:solidFill>
                            <a:schemeClr val="tx1"/>
                          </a:solidFill>
                        </a:rPr>
                        <a:t>0.9964</a:t>
                      </a:r>
                    </a:p>
                  </a:txBody>
                  <a:tcPr/>
                </a:tc>
                <a:tc>
                  <a:txBody>
                    <a:bodyPr/>
                    <a:lstStyle/>
                    <a:p>
                      <a:r>
                        <a:rPr lang="en-SG" sz="1400" dirty="0">
                          <a:solidFill>
                            <a:schemeClr val="tx1"/>
                          </a:solidFill>
                        </a:rPr>
                        <a:t>0.9651</a:t>
                      </a:r>
                    </a:p>
                  </a:txBody>
                  <a:tcPr/>
                </a:tc>
                <a:tc>
                  <a:txBody>
                    <a:bodyPr/>
                    <a:lstStyle/>
                    <a:p>
                      <a:r>
                        <a:rPr lang="en-SG" sz="1400" dirty="0">
                          <a:solidFill>
                            <a:schemeClr val="tx1"/>
                          </a:solidFill>
                        </a:rPr>
                        <a:t>0.9805</a:t>
                      </a:r>
                    </a:p>
                  </a:txBody>
                  <a:tcPr/>
                </a:tc>
                <a:extLst>
                  <a:ext uri="{0D108BD9-81ED-4DB2-BD59-A6C34878D82A}">
                    <a16:rowId xmlns:a16="http://schemas.microsoft.com/office/drawing/2014/main" val="147298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AdaBoost</a:t>
                      </a:r>
                      <a:endParaRPr lang="en-SG" sz="1400" dirty="0">
                        <a:solidFill>
                          <a:schemeClr val="tx1"/>
                        </a:solidFill>
                      </a:endParaRPr>
                    </a:p>
                    <a:p>
                      <a:endParaRPr lang="en-SG" sz="1400" dirty="0">
                        <a:solidFill>
                          <a:schemeClr val="tx1"/>
                        </a:solidFill>
                      </a:endParaRPr>
                    </a:p>
                  </a:txBody>
                  <a:tcPr/>
                </a:tc>
                <a:tc>
                  <a:txBody>
                    <a:bodyPr/>
                    <a:lstStyle/>
                    <a:p>
                      <a:r>
                        <a:rPr lang="en-SG" sz="1400" dirty="0">
                          <a:solidFill>
                            <a:schemeClr val="tx1"/>
                          </a:solidFill>
                        </a:rPr>
                        <a:t>5000</a:t>
                      </a:r>
                    </a:p>
                  </a:txBody>
                  <a:tcPr/>
                </a:tc>
                <a:tc>
                  <a:txBody>
                    <a:bodyPr/>
                    <a:lstStyle/>
                    <a:p>
                      <a:r>
                        <a:rPr lang="en-SG" sz="1400" dirty="0">
                          <a:solidFill>
                            <a:schemeClr val="tx1"/>
                          </a:solidFill>
                        </a:rPr>
                        <a:t>6657</a:t>
                      </a:r>
                    </a:p>
                  </a:txBody>
                  <a:tcPr/>
                </a:tc>
                <a:tc>
                  <a:txBody>
                    <a:bodyPr/>
                    <a:lstStyle/>
                    <a:p>
                      <a:r>
                        <a:rPr lang="en-SG" sz="1400" dirty="0">
                          <a:solidFill>
                            <a:schemeClr val="tx1"/>
                          </a:solidFill>
                        </a:rPr>
                        <a:t>8343</a:t>
                      </a:r>
                    </a:p>
                  </a:txBody>
                  <a:tcPr/>
                </a:tc>
                <a:tc>
                  <a:txBody>
                    <a:bodyPr/>
                    <a:lstStyle/>
                    <a:p>
                      <a:r>
                        <a:rPr lang="en-SG" sz="1400" dirty="0">
                          <a:solidFill>
                            <a:schemeClr val="tx1"/>
                          </a:solidFill>
                        </a:rPr>
                        <a:t>0</a:t>
                      </a:r>
                    </a:p>
                  </a:txBody>
                  <a:tcPr/>
                </a:tc>
                <a:tc>
                  <a:txBody>
                    <a:bodyPr/>
                    <a:lstStyle/>
                    <a:p>
                      <a:r>
                        <a:rPr lang="en-SG" sz="1400" dirty="0">
                          <a:solidFill>
                            <a:schemeClr val="tx1"/>
                          </a:solidFill>
                        </a:rPr>
                        <a:t>58.28%</a:t>
                      </a:r>
                    </a:p>
                  </a:txBody>
                  <a:tcPr/>
                </a:tc>
                <a:tc>
                  <a:txBody>
                    <a:bodyPr/>
                    <a:lstStyle/>
                    <a:p>
                      <a:r>
                        <a:rPr lang="en-SG" sz="1400" dirty="0">
                          <a:solidFill>
                            <a:schemeClr val="tx1"/>
                          </a:solidFill>
                        </a:rPr>
                        <a:t>1</a:t>
                      </a:r>
                    </a:p>
                  </a:txBody>
                  <a:tcPr/>
                </a:tc>
                <a:tc>
                  <a:txBody>
                    <a:bodyPr/>
                    <a:lstStyle/>
                    <a:p>
                      <a:r>
                        <a:rPr lang="en-SG" sz="1400" dirty="0">
                          <a:solidFill>
                            <a:schemeClr val="tx1"/>
                          </a:solidFill>
                        </a:rPr>
                        <a:t>0.4438</a:t>
                      </a:r>
                    </a:p>
                  </a:txBody>
                  <a:tcPr/>
                </a:tc>
                <a:tc>
                  <a:txBody>
                    <a:bodyPr/>
                    <a:lstStyle/>
                    <a:p>
                      <a:r>
                        <a:rPr lang="en-SG" sz="1400" dirty="0">
                          <a:solidFill>
                            <a:schemeClr val="tx1"/>
                          </a:solidFill>
                        </a:rPr>
                        <a:t>0.6147</a:t>
                      </a:r>
                    </a:p>
                  </a:txBody>
                  <a:tcPr/>
                </a:tc>
                <a:extLst>
                  <a:ext uri="{0D108BD9-81ED-4DB2-BD59-A6C34878D82A}">
                    <a16:rowId xmlns:a16="http://schemas.microsoft.com/office/drawing/2014/main" val="4026158621"/>
                  </a:ext>
                </a:extLst>
              </a:tr>
              <a:tr h="370840">
                <a:tc>
                  <a:txBody>
                    <a:bodyPr/>
                    <a:lstStyle/>
                    <a:p>
                      <a:r>
                        <a:rPr lang="en-SG" sz="1400" dirty="0" err="1">
                          <a:solidFill>
                            <a:schemeClr val="tx1"/>
                          </a:solidFill>
                        </a:rPr>
                        <a:t>XGBoost</a:t>
                      </a:r>
                      <a:endParaRPr lang="en-SG" sz="1400" dirty="0">
                        <a:solidFill>
                          <a:schemeClr val="tx1"/>
                        </a:solidFill>
                      </a:endParaRPr>
                    </a:p>
                  </a:txBody>
                  <a:tcPr/>
                </a:tc>
                <a:tc>
                  <a:txBody>
                    <a:bodyPr/>
                    <a:lstStyle/>
                    <a:p>
                      <a:r>
                        <a:rPr lang="en-SG" sz="1400" dirty="0">
                          <a:solidFill>
                            <a:schemeClr val="tx1"/>
                          </a:solidFill>
                        </a:rPr>
                        <a:t>4966</a:t>
                      </a:r>
                    </a:p>
                  </a:txBody>
                  <a:tcPr/>
                </a:tc>
                <a:tc>
                  <a:txBody>
                    <a:bodyPr/>
                    <a:lstStyle/>
                    <a:p>
                      <a:r>
                        <a:rPr lang="en-SG" sz="1400" dirty="0">
                          <a:solidFill>
                            <a:schemeClr val="tx1"/>
                          </a:solidFill>
                        </a:rPr>
                        <a:t>14483</a:t>
                      </a:r>
                    </a:p>
                  </a:txBody>
                  <a:tcPr/>
                </a:tc>
                <a:tc>
                  <a:txBody>
                    <a:bodyPr/>
                    <a:lstStyle/>
                    <a:p>
                      <a:r>
                        <a:rPr lang="en-SG" sz="1400" dirty="0">
                          <a:solidFill>
                            <a:schemeClr val="tx1"/>
                          </a:solidFill>
                        </a:rPr>
                        <a:t>517</a:t>
                      </a:r>
                    </a:p>
                  </a:txBody>
                  <a:tcPr/>
                </a:tc>
                <a:tc>
                  <a:txBody>
                    <a:bodyPr/>
                    <a:lstStyle/>
                    <a:p>
                      <a:r>
                        <a:rPr lang="en-SG" sz="1400" dirty="0">
                          <a:solidFill>
                            <a:schemeClr val="tx1"/>
                          </a:solidFill>
                        </a:rPr>
                        <a:t>34</a:t>
                      </a:r>
                    </a:p>
                  </a:txBody>
                  <a:tcPr/>
                </a:tc>
                <a:tc>
                  <a:txBody>
                    <a:bodyPr/>
                    <a:lstStyle/>
                    <a:p>
                      <a:r>
                        <a:rPr lang="en-SG" sz="1400" dirty="0">
                          <a:solidFill>
                            <a:schemeClr val="tx1"/>
                          </a:solidFill>
                        </a:rPr>
                        <a:t>97.24%</a:t>
                      </a:r>
                    </a:p>
                  </a:txBody>
                  <a:tcPr/>
                </a:tc>
                <a:tc>
                  <a:txBody>
                    <a:bodyPr/>
                    <a:lstStyle/>
                    <a:p>
                      <a:r>
                        <a:rPr lang="en-SG" sz="1400" dirty="0">
                          <a:solidFill>
                            <a:schemeClr val="tx1"/>
                          </a:solidFill>
                        </a:rPr>
                        <a:t>0.9976</a:t>
                      </a:r>
                    </a:p>
                  </a:txBody>
                  <a:tcPr/>
                </a:tc>
                <a:tc>
                  <a:txBody>
                    <a:bodyPr/>
                    <a:lstStyle/>
                    <a:p>
                      <a:r>
                        <a:rPr lang="en-SG" sz="1400" dirty="0">
                          <a:solidFill>
                            <a:schemeClr val="tx1"/>
                          </a:solidFill>
                        </a:rPr>
                        <a:t>0.9655</a:t>
                      </a:r>
                    </a:p>
                  </a:txBody>
                  <a:tcPr/>
                </a:tc>
                <a:tc>
                  <a:txBody>
                    <a:bodyPr/>
                    <a:lstStyle/>
                    <a:p>
                      <a:r>
                        <a:rPr lang="en-SG" sz="1400" dirty="0">
                          <a:solidFill>
                            <a:schemeClr val="tx1"/>
                          </a:solidFill>
                        </a:rPr>
                        <a:t>0.9813</a:t>
                      </a:r>
                    </a:p>
                  </a:txBody>
                  <a:tcPr/>
                </a:tc>
                <a:extLst>
                  <a:ext uri="{0D108BD9-81ED-4DB2-BD59-A6C34878D82A}">
                    <a16:rowId xmlns:a16="http://schemas.microsoft.com/office/drawing/2014/main" val="2018873858"/>
                  </a:ext>
                </a:extLst>
              </a:tr>
            </a:tbl>
          </a:graphicData>
        </a:graphic>
      </p:graphicFrame>
    </p:spTree>
    <p:extLst>
      <p:ext uri="{BB962C8B-B14F-4D97-AF65-F5344CB8AC3E}">
        <p14:creationId xmlns:p14="http://schemas.microsoft.com/office/powerpoint/2010/main" val="143848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ML Results</a:t>
            </a:r>
          </a:p>
        </p:txBody>
      </p:sp>
      <p:sp>
        <p:nvSpPr>
          <p:cNvPr id="7" name="TextBox 6">
            <a:extLst>
              <a:ext uri="{FF2B5EF4-FFF2-40B4-BE49-F238E27FC236}">
                <a16:creationId xmlns:a16="http://schemas.microsoft.com/office/drawing/2014/main" id="{57BA5EF8-E287-4C4C-A638-1221926E0FCC}"/>
              </a:ext>
            </a:extLst>
          </p:cNvPr>
          <p:cNvSpPr txBox="1"/>
          <p:nvPr/>
        </p:nvSpPr>
        <p:spPr>
          <a:xfrm>
            <a:off x="838200" y="1394691"/>
            <a:ext cx="5975927" cy="923330"/>
          </a:xfrm>
          <a:prstGeom prst="rect">
            <a:avLst/>
          </a:prstGeom>
          <a:noFill/>
        </p:spPr>
        <p:txBody>
          <a:bodyPr wrap="square" rtlCol="0">
            <a:spAutoFit/>
          </a:bodyPr>
          <a:lstStyle/>
          <a:p>
            <a:r>
              <a:rPr lang="en-US" dirty="0"/>
              <a:t>Trained using </a:t>
            </a:r>
            <a:r>
              <a:rPr lang="en-US" dirty="0" err="1"/>
              <a:t>XGBoost</a:t>
            </a:r>
            <a:r>
              <a:rPr lang="en-US" dirty="0"/>
              <a:t>, Tested on Special</a:t>
            </a:r>
          </a:p>
          <a:p>
            <a:r>
              <a:rPr lang="en-US" dirty="0"/>
              <a:t>+VE: 15000, -VE: 5000</a:t>
            </a:r>
          </a:p>
          <a:p>
            <a:endParaRPr lang="en-US" dirty="0"/>
          </a:p>
        </p:txBody>
      </p:sp>
      <p:graphicFrame>
        <p:nvGraphicFramePr>
          <p:cNvPr id="5" name="Table 4">
            <a:extLst>
              <a:ext uri="{FF2B5EF4-FFF2-40B4-BE49-F238E27FC236}">
                <a16:creationId xmlns:a16="http://schemas.microsoft.com/office/drawing/2014/main" id="{C40303D3-1426-4CF6-93BF-4A5DB7992415}"/>
              </a:ext>
            </a:extLst>
          </p:cNvPr>
          <p:cNvGraphicFramePr>
            <a:graphicFrameLocks noGrp="1"/>
          </p:cNvGraphicFramePr>
          <p:nvPr>
            <p:extLst>
              <p:ext uri="{D42A27DB-BD31-4B8C-83A1-F6EECF244321}">
                <p14:modId xmlns:p14="http://schemas.microsoft.com/office/powerpoint/2010/main" val="3022607244"/>
              </p:ext>
            </p:extLst>
          </p:nvPr>
        </p:nvGraphicFramePr>
        <p:xfrm>
          <a:off x="923636" y="2213033"/>
          <a:ext cx="9803358" cy="2372360"/>
        </p:xfrm>
        <a:graphic>
          <a:graphicData uri="http://schemas.openxmlformats.org/drawingml/2006/table">
            <a:tbl>
              <a:tblPr firstRow="1" bandRow="1">
                <a:tableStyleId>{93296810-A885-4BE3-A3E7-6D5BEEA58F35}</a:tableStyleId>
              </a:tblPr>
              <a:tblGrid>
                <a:gridCol w="1522609">
                  <a:extLst>
                    <a:ext uri="{9D8B030D-6E8A-4147-A177-3AD203B41FA5}">
                      <a16:colId xmlns:a16="http://schemas.microsoft.com/office/drawing/2014/main" val="2157091124"/>
                    </a:ext>
                  </a:extLst>
                </a:gridCol>
                <a:gridCol w="953624">
                  <a:extLst>
                    <a:ext uri="{9D8B030D-6E8A-4147-A177-3AD203B41FA5}">
                      <a16:colId xmlns:a16="http://schemas.microsoft.com/office/drawing/2014/main" val="2695681958"/>
                    </a:ext>
                  </a:extLst>
                </a:gridCol>
                <a:gridCol w="825788">
                  <a:extLst>
                    <a:ext uri="{9D8B030D-6E8A-4147-A177-3AD203B41FA5}">
                      <a16:colId xmlns:a16="http://schemas.microsoft.com/office/drawing/2014/main" val="4086392128"/>
                    </a:ext>
                  </a:extLst>
                </a:gridCol>
                <a:gridCol w="825788">
                  <a:extLst>
                    <a:ext uri="{9D8B030D-6E8A-4147-A177-3AD203B41FA5}">
                      <a16:colId xmlns:a16="http://schemas.microsoft.com/office/drawing/2014/main" val="940659823"/>
                    </a:ext>
                  </a:extLst>
                </a:gridCol>
                <a:gridCol w="825788">
                  <a:extLst>
                    <a:ext uri="{9D8B030D-6E8A-4147-A177-3AD203B41FA5}">
                      <a16:colId xmlns:a16="http://schemas.microsoft.com/office/drawing/2014/main" val="1685880850"/>
                    </a:ext>
                  </a:extLst>
                </a:gridCol>
                <a:gridCol w="1239622">
                  <a:extLst>
                    <a:ext uri="{9D8B030D-6E8A-4147-A177-3AD203B41FA5}">
                      <a16:colId xmlns:a16="http://schemas.microsoft.com/office/drawing/2014/main" val="3901311020"/>
                    </a:ext>
                  </a:extLst>
                </a:gridCol>
                <a:gridCol w="1239622">
                  <a:extLst>
                    <a:ext uri="{9D8B030D-6E8A-4147-A177-3AD203B41FA5}">
                      <a16:colId xmlns:a16="http://schemas.microsoft.com/office/drawing/2014/main" val="3431223908"/>
                    </a:ext>
                  </a:extLst>
                </a:gridCol>
                <a:gridCol w="913524">
                  <a:extLst>
                    <a:ext uri="{9D8B030D-6E8A-4147-A177-3AD203B41FA5}">
                      <a16:colId xmlns:a16="http://schemas.microsoft.com/office/drawing/2014/main" val="1301097625"/>
                    </a:ext>
                  </a:extLst>
                </a:gridCol>
                <a:gridCol w="1456993">
                  <a:extLst>
                    <a:ext uri="{9D8B030D-6E8A-4147-A177-3AD203B41FA5}">
                      <a16:colId xmlns:a16="http://schemas.microsoft.com/office/drawing/2014/main" val="3396100572"/>
                    </a:ext>
                  </a:extLst>
                </a:gridCol>
              </a:tblGrid>
              <a:tr h="370840">
                <a:tc rowSpan="2">
                  <a:txBody>
                    <a:bodyPr/>
                    <a:lstStyle/>
                    <a:p>
                      <a:r>
                        <a:rPr lang="en-US" sz="1400" dirty="0">
                          <a:solidFill>
                            <a:schemeClr val="tx1"/>
                          </a:solidFill>
                        </a:rPr>
                        <a:t>Training Dataset</a:t>
                      </a:r>
                      <a:endParaRPr lang="en-SG" sz="1400" dirty="0">
                        <a:solidFill>
                          <a:schemeClr val="tx1"/>
                        </a:solidFill>
                      </a:endParaRPr>
                    </a:p>
                  </a:txBody>
                  <a:tcPr/>
                </a:tc>
                <a:tc rowSpan="2">
                  <a:txBody>
                    <a:bodyPr/>
                    <a:lstStyle/>
                    <a:p>
                      <a:r>
                        <a:rPr lang="en-US" sz="1400" dirty="0">
                          <a:solidFill>
                            <a:schemeClr val="tx1"/>
                          </a:solidFill>
                        </a:rPr>
                        <a:t>TN</a:t>
                      </a:r>
                      <a:endParaRPr lang="en-SG" sz="1400" dirty="0">
                        <a:solidFill>
                          <a:schemeClr val="tx1"/>
                        </a:solidFill>
                      </a:endParaRPr>
                    </a:p>
                  </a:txBody>
                  <a:tcPr/>
                </a:tc>
                <a:tc rowSpan="2">
                  <a:txBody>
                    <a:bodyPr/>
                    <a:lstStyle/>
                    <a:p>
                      <a:r>
                        <a:rPr lang="en-US" sz="1400" dirty="0">
                          <a:solidFill>
                            <a:schemeClr val="tx1"/>
                          </a:solidFill>
                        </a:rPr>
                        <a:t>TP</a:t>
                      </a:r>
                      <a:endParaRPr lang="en-SG" sz="1400" dirty="0">
                        <a:solidFill>
                          <a:schemeClr val="tx1"/>
                        </a:solidFill>
                      </a:endParaRPr>
                    </a:p>
                  </a:txBody>
                  <a:tcPr/>
                </a:tc>
                <a:tc rowSpan="2">
                  <a:txBody>
                    <a:bodyPr/>
                    <a:lstStyle/>
                    <a:p>
                      <a:r>
                        <a:rPr lang="en-US" sz="1400" dirty="0">
                          <a:solidFill>
                            <a:schemeClr val="tx1"/>
                          </a:solidFill>
                        </a:rPr>
                        <a:t>FN</a:t>
                      </a:r>
                      <a:endParaRPr lang="en-SG" sz="1400" dirty="0">
                        <a:solidFill>
                          <a:schemeClr val="tx1"/>
                        </a:solidFill>
                      </a:endParaRPr>
                    </a:p>
                  </a:txBody>
                  <a:tcPr/>
                </a:tc>
                <a:tc rowSpan="2">
                  <a:txBody>
                    <a:bodyPr/>
                    <a:lstStyle/>
                    <a:p>
                      <a:r>
                        <a:rPr lang="en-US" sz="1400" dirty="0">
                          <a:solidFill>
                            <a:schemeClr val="tx1"/>
                          </a:solidFill>
                        </a:rPr>
                        <a:t>FP</a:t>
                      </a:r>
                      <a:endParaRPr lang="en-SG" sz="1400" dirty="0">
                        <a:solidFill>
                          <a:schemeClr val="tx1"/>
                        </a:solidFill>
                      </a:endParaRPr>
                    </a:p>
                  </a:txBody>
                  <a:tcPr/>
                </a:tc>
                <a:tc gridSpan="4">
                  <a:txBody>
                    <a:bodyPr/>
                    <a:lstStyle/>
                    <a:p>
                      <a:r>
                        <a:rPr lang="en-US" sz="1400" dirty="0">
                          <a:solidFill>
                            <a:schemeClr val="tx1"/>
                          </a:solidFill>
                        </a:rPr>
                        <a:t>Overall statistics</a:t>
                      </a:r>
                      <a:endParaRPr lang="en-SG" sz="1400" dirty="0">
                        <a:solidFill>
                          <a:schemeClr val="tx1"/>
                        </a:solidFill>
                      </a:endParaRPr>
                    </a:p>
                  </a:txBody>
                  <a:tcPr/>
                </a:tc>
                <a:tc hMerge="1">
                  <a:txBody>
                    <a:bodyPr/>
                    <a:lstStyle/>
                    <a:p>
                      <a:r>
                        <a:rPr lang="en-US" sz="1400" dirty="0"/>
                        <a:t>Overall statistics</a:t>
                      </a:r>
                      <a:endParaRPr lang="en-SG" sz="1400" dirty="0"/>
                    </a:p>
                  </a:txBody>
                  <a:tcPr/>
                </a:tc>
                <a:tc hMerge="1">
                  <a:txBody>
                    <a:bodyPr/>
                    <a:lstStyle/>
                    <a:p>
                      <a:endParaRPr lang="en-SG" sz="1400" dirty="0"/>
                    </a:p>
                  </a:txBody>
                  <a:tcPr/>
                </a:tc>
                <a:tc hMerge="1">
                  <a:txBody>
                    <a:bodyPr/>
                    <a:lstStyle/>
                    <a:p>
                      <a:endParaRPr lang="en-SG" sz="1400" dirty="0"/>
                    </a:p>
                  </a:txBody>
                  <a:tcPr/>
                </a:tc>
                <a:extLst>
                  <a:ext uri="{0D108BD9-81ED-4DB2-BD59-A6C34878D82A}">
                    <a16:rowId xmlns:a16="http://schemas.microsoft.com/office/drawing/2014/main" val="3132548184"/>
                  </a:ext>
                </a:extLst>
              </a:tr>
              <a:tr h="370840">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a:txBody>
                    <a:bodyPr/>
                    <a:lstStyle/>
                    <a:p>
                      <a:r>
                        <a:rPr lang="en-SG" sz="1400" dirty="0">
                          <a:solidFill>
                            <a:schemeClr val="tx1"/>
                          </a:solidFill>
                        </a:rPr>
                        <a:t>Accuracy</a:t>
                      </a:r>
                    </a:p>
                  </a:txBody>
                  <a:tcPr/>
                </a:tc>
                <a:tc>
                  <a:txBody>
                    <a:bodyPr/>
                    <a:lstStyle/>
                    <a:p>
                      <a:r>
                        <a:rPr lang="en-US" sz="1400" dirty="0">
                          <a:solidFill>
                            <a:schemeClr val="tx1"/>
                          </a:solidFill>
                        </a:rPr>
                        <a:t>Precision</a:t>
                      </a:r>
                      <a:endParaRPr lang="en-SG" sz="1400" dirty="0">
                        <a:solidFill>
                          <a:schemeClr val="tx1"/>
                        </a:solidFill>
                      </a:endParaRPr>
                    </a:p>
                  </a:txBody>
                  <a:tcPr/>
                </a:tc>
                <a:tc>
                  <a:txBody>
                    <a:bodyPr/>
                    <a:lstStyle/>
                    <a:p>
                      <a:r>
                        <a:rPr lang="en-US" sz="1400" dirty="0">
                          <a:solidFill>
                            <a:schemeClr val="tx1"/>
                          </a:solidFill>
                        </a:rPr>
                        <a:t>Recall</a:t>
                      </a:r>
                      <a:endParaRPr lang="en-SG" sz="1400" dirty="0">
                        <a:solidFill>
                          <a:schemeClr val="tx1"/>
                        </a:solidFill>
                      </a:endParaRPr>
                    </a:p>
                  </a:txBody>
                  <a:tcPr/>
                </a:tc>
                <a:tc>
                  <a:txBody>
                    <a:bodyPr/>
                    <a:lstStyle/>
                    <a:p>
                      <a:r>
                        <a:rPr lang="en-US" sz="1400" dirty="0">
                          <a:solidFill>
                            <a:schemeClr val="tx1"/>
                          </a:solidFill>
                        </a:rPr>
                        <a:t>F1 score</a:t>
                      </a:r>
                      <a:endParaRPr lang="en-SG" sz="1400" dirty="0">
                        <a:solidFill>
                          <a:schemeClr val="tx1"/>
                        </a:solidFill>
                      </a:endParaRPr>
                    </a:p>
                  </a:txBody>
                  <a:tcPr/>
                </a:tc>
                <a:extLst>
                  <a:ext uri="{0D108BD9-81ED-4DB2-BD59-A6C34878D82A}">
                    <a16:rowId xmlns:a16="http://schemas.microsoft.com/office/drawing/2014/main" val="1668785628"/>
                  </a:ext>
                </a:extLst>
              </a:tr>
              <a:tr h="370840">
                <a:tc>
                  <a:txBody>
                    <a:bodyPr/>
                    <a:lstStyle/>
                    <a:p>
                      <a:r>
                        <a:rPr lang="en-US" sz="1400" dirty="0">
                          <a:solidFill>
                            <a:schemeClr val="tx1"/>
                          </a:solidFill>
                        </a:rPr>
                        <a:t>Constrained</a:t>
                      </a:r>
                      <a:endParaRPr lang="en-SG" sz="1400" dirty="0">
                        <a:solidFill>
                          <a:schemeClr val="tx1"/>
                        </a:solidFill>
                      </a:endParaRPr>
                    </a:p>
                  </a:txBody>
                  <a:tcPr/>
                </a:tc>
                <a:tc>
                  <a:txBody>
                    <a:bodyPr/>
                    <a:lstStyle/>
                    <a:p>
                      <a:r>
                        <a:rPr lang="en-SG" sz="1400" dirty="0">
                          <a:solidFill>
                            <a:schemeClr val="tx1"/>
                          </a:solidFill>
                        </a:rPr>
                        <a:t>4923</a:t>
                      </a:r>
                    </a:p>
                  </a:txBody>
                  <a:tcPr/>
                </a:tc>
                <a:tc>
                  <a:txBody>
                    <a:bodyPr/>
                    <a:lstStyle/>
                    <a:p>
                      <a:r>
                        <a:rPr lang="en-SG" sz="1400" dirty="0">
                          <a:solidFill>
                            <a:schemeClr val="tx1"/>
                          </a:solidFill>
                        </a:rPr>
                        <a:t>14785</a:t>
                      </a:r>
                    </a:p>
                  </a:txBody>
                  <a:tcPr/>
                </a:tc>
                <a:tc>
                  <a:txBody>
                    <a:bodyPr/>
                    <a:lstStyle/>
                    <a:p>
                      <a:r>
                        <a:rPr lang="en-SG" sz="1400" dirty="0">
                          <a:solidFill>
                            <a:schemeClr val="tx1"/>
                          </a:solidFill>
                        </a:rPr>
                        <a:t>215</a:t>
                      </a:r>
                    </a:p>
                  </a:txBody>
                  <a:tcPr/>
                </a:tc>
                <a:tc>
                  <a:txBody>
                    <a:bodyPr/>
                    <a:lstStyle/>
                    <a:p>
                      <a:r>
                        <a:rPr lang="en-SG" sz="1400" dirty="0">
                          <a:solidFill>
                            <a:schemeClr val="tx1"/>
                          </a:solidFill>
                        </a:rPr>
                        <a:t>77</a:t>
                      </a:r>
                    </a:p>
                  </a:txBody>
                  <a:tcPr/>
                </a:tc>
                <a:tc>
                  <a:txBody>
                    <a:bodyPr/>
                    <a:lstStyle/>
                    <a:p>
                      <a:r>
                        <a:rPr lang="en-SG" sz="1400" dirty="0">
                          <a:solidFill>
                            <a:schemeClr val="tx1"/>
                          </a:solidFill>
                        </a:rPr>
                        <a:t>98.54%</a:t>
                      </a:r>
                    </a:p>
                  </a:txBody>
                  <a:tcPr/>
                </a:tc>
                <a:tc>
                  <a:txBody>
                    <a:bodyPr/>
                    <a:lstStyle/>
                    <a:p>
                      <a:r>
                        <a:rPr lang="en-SG" sz="1400" dirty="0">
                          <a:solidFill>
                            <a:schemeClr val="tx1"/>
                          </a:solidFill>
                        </a:rPr>
                        <a:t>0.9948</a:t>
                      </a:r>
                    </a:p>
                  </a:txBody>
                  <a:tcPr/>
                </a:tc>
                <a:tc>
                  <a:txBody>
                    <a:bodyPr/>
                    <a:lstStyle/>
                    <a:p>
                      <a:r>
                        <a:rPr lang="en-SG" sz="1400" dirty="0">
                          <a:solidFill>
                            <a:schemeClr val="tx1"/>
                          </a:solidFill>
                        </a:rPr>
                        <a:t>0.9856</a:t>
                      </a:r>
                    </a:p>
                  </a:txBody>
                  <a:tcPr/>
                </a:tc>
                <a:tc>
                  <a:txBody>
                    <a:bodyPr/>
                    <a:lstStyle/>
                    <a:p>
                      <a:r>
                        <a:rPr lang="en-SG" sz="1400" dirty="0">
                          <a:solidFill>
                            <a:schemeClr val="tx1"/>
                          </a:solidFill>
                        </a:rPr>
                        <a:t>0.9902</a:t>
                      </a:r>
                    </a:p>
                  </a:txBody>
                  <a:tcPr/>
                </a:tc>
                <a:extLst>
                  <a:ext uri="{0D108BD9-81ED-4DB2-BD59-A6C34878D82A}">
                    <a16:rowId xmlns:a16="http://schemas.microsoft.com/office/drawing/2014/main" val="2373626725"/>
                  </a:ext>
                </a:extLst>
              </a:tr>
              <a:tr h="370840">
                <a:tc>
                  <a:txBody>
                    <a:bodyPr/>
                    <a:lstStyle/>
                    <a:p>
                      <a:r>
                        <a:rPr lang="en-US" sz="1400" dirty="0" err="1">
                          <a:solidFill>
                            <a:schemeClr val="tx1"/>
                          </a:solidFill>
                        </a:rPr>
                        <a:t>NCombined</a:t>
                      </a:r>
                      <a:endParaRPr lang="en-SG" sz="1400" dirty="0">
                        <a:solidFill>
                          <a:schemeClr val="tx1"/>
                        </a:solidFill>
                      </a:endParaRPr>
                    </a:p>
                  </a:txBody>
                  <a:tcPr/>
                </a:tc>
                <a:tc>
                  <a:txBody>
                    <a:bodyPr/>
                    <a:lstStyle/>
                    <a:p>
                      <a:r>
                        <a:rPr lang="en-SG" sz="1400" dirty="0">
                          <a:solidFill>
                            <a:schemeClr val="tx1"/>
                          </a:solidFill>
                        </a:rPr>
                        <a:t>5000</a:t>
                      </a:r>
                    </a:p>
                  </a:txBody>
                  <a:tcPr/>
                </a:tc>
                <a:tc>
                  <a:txBody>
                    <a:bodyPr/>
                    <a:lstStyle/>
                    <a:p>
                      <a:r>
                        <a:rPr lang="en-SG" sz="1400" dirty="0">
                          <a:solidFill>
                            <a:schemeClr val="tx1"/>
                          </a:solidFill>
                        </a:rPr>
                        <a:t>11565</a:t>
                      </a:r>
                    </a:p>
                  </a:txBody>
                  <a:tcPr/>
                </a:tc>
                <a:tc>
                  <a:txBody>
                    <a:bodyPr/>
                    <a:lstStyle/>
                    <a:p>
                      <a:r>
                        <a:rPr lang="en-SG" sz="1400" dirty="0">
                          <a:solidFill>
                            <a:schemeClr val="tx1"/>
                          </a:solidFill>
                        </a:rPr>
                        <a:t>3435</a:t>
                      </a:r>
                    </a:p>
                  </a:txBody>
                  <a:tcPr/>
                </a:tc>
                <a:tc>
                  <a:txBody>
                    <a:bodyPr/>
                    <a:lstStyle/>
                    <a:p>
                      <a:r>
                        <a:rPr lang="en-SG" sz="1400" dirty="0">
                          <a:solidFill>
                            <a:schemeClr val="tx1"/>
                          </a:solidFill>
                        </a:rPr>
                        <a:t>0</a:t>
                      </a:r>
                    </a:p>
                  </a:txBody>
                  <a:tcPr/>
                </a:tc>
                <a:tc>
                  <a:txBody>
                    <a:bodyPr/>
                    <a:lstStyle/>
                    <a:p>
                      <a:r>
                        <a:rPr lang="en-SG" sz="1400" dirty="0">
                          <a:solidFill>
                            <a:schemeClr val="tx1"/>
                          </a:solidFill>
                        </a:rPr>
                        <a:t>82.82%</a:t>
                      </a:r>
                    </a:p>
                  </a:txBody>
                  <a:tcPr/>
                </a:tc>
                <a:tc>
                  <a:txBody>
                    <a:bodyPr/>
                    <a:lstStyle/>
                    <a:p>
                      <a:r>
                        <a:rPr lang="en-SG" sz="1400" dirty="0">
                          <a:solidFill>
                            <a:schemeClr val="tx1"/>
                          </a:solidFill>
                        </a:rPr>
                        <a:t>1</a:t>
                      </a:r>
                    </a:p>
                  </a:txBody>
                  <a:tcPr/>
                </a:tc>
                <a:tc>
                  <a:txBody>
                    <a:bodyPr/>
                    <a:lstStyle/>
                    <a:p>
                      <a:r>
                        <a:rPr lang="en-SG" sz="1400" dirty="0">
                          <a:solidFill>
                            <a:schemeClr val="tx1"/>
                          </a:solidFill>
                        </a:rPr>
                        <a:t>0.7710</a:t>
                      </a:r>
                    </a:p>
                  </a:txBody>
                  <a:tcPr/>
                </a:tc>
                <a:tc>
                  <a:txBody>
                    <a:bodyPr/>
                    <a:lstStyle/>
                    <a:p>
                      <a:r>
                        <a:rPr lang="en-SG" sz="1400" dirty="0">
                          <a:solidFill>
                            <a:schemeClr val="tx1"/>
                          </a:solidFill>
                        </a:rPr>
                        <a:t>0.8706</a:t>
                      </a:r>
                    </a:p>
                  </a:txBody>
                  <a:tcPr/>
                </a:tc>
                <a:extLst>
                  <a:ext uri="{0D108BD9-81ED-4DB2-BD59-A6C34878D82A}">
                    <a16:rowId xmlns:a16="http://schemas.microsoft.com/office/drawing/2014/main" val="147298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Unique Normal</a:t>
                      </a:r>
                      <a:endParaRPr lang="en-SG" sz="1400" dirty="0">
                        <a:solidFill>
                          <a:schemeClr val="tx1"/>
                        </a:solidFill>
                      </a:endParaRPr>
                    </a:p>
                    <a:p>
                      <a:endParaRPr lang="en-SG" sz="1400" dirty="0">
                        <a:solidFill>
                          <a:schemeClr val="tx1"/>
                        </a:solidFill>
                      </a:endParaRPr>
                    </a:p>
                  </a:txBody>
                  <a:tcPr/>
                </a:tc>
                <a:tc>
                  <a:txBody>
                    <a:bodyPr/>
                    <a:lstStyle/>
                    <a:p>
                      <a:r>
                        <a:rPr lang="en-SG" sz="1400" dirty="0">
                          <a:solidFill>
                            <a:schemeClr val="tx1"/>
                          </a:solidFill>
                        </a:rPr>
                        <a:t>4979</a:t>
                      </a:r>
                    </a:p>
                  </a:txBody>
                  <a:tcPr/>
                </a:tc>
                <a:tc>
                  <a:txBody>
                    <a:bodyPr/>
                    <a:lstStyle/>
                    <a:p>
                      <a:r>
                        <a:rPr lang="en-SG" sz="1400" dirty="0">
                          <a:solidFill>
                            <a:schemeClr val="tx1"/>
                          </a:solidFill>
                        </a:rPr>
                        <a:t>14424</a:t>
                      </a:r>
                    </a:p>
                  </a:txBody>
                  <a:tcPr/>
                </a:tc>
                <a:tc>
                  <a:txBody>
                    <a:bodyPr/>
                    <a:lstStyle/>
                    <a:p>
                      <a:r>
                        <a:rPr lang="en-SG" sz="1400" dirty="0">
                          <a:solidFill>
                            <a:schemeClr val="tx1"/>
                          </a:solidFill>
                        </a:rPr>
                        <a:t>576</a:t>
                      </a:r>
                    </a:p>
                  </a:txBody>
                  <a:tcPr/>
                </a:tc>
                <a:tc>
                  <a:txBody>
                    <a:bodyPr/>
                    <a:lstStyle/>
                    <a:p>
                      <a:r>
                        <a:rPr lang="en-SG" sz="1400" dirty="0">
                          <a:solidFill>
                            <a:schemeClr val="tx1"/>
                          </a:solidFill>
                        </a:rPr>
                        <a:t>21</a:t>
                      </a:r>
                    </a:p>
                  </a:txBody>
                  <a:tcPr/>
                </a:tc>
                <a:tc>
                  <a:txBody>
                    <a:bodyPr/>
                    <a:lstStyle/>
                    <a:p>
                      <a:r>
                        <a:rPr lang="en-SG" sz="1400" dirty="0">
                          <a:solidFill>
                            <a:schemeClr val="tx1"/>
                          </a:solidFill>
                        </a:rPr>
                        <a:t>97.01%</a:t>
                      </a:r>
                    </a:p>
                  </a:txBody>
                  <a:tcPr/>
                </a:tc>
                <a:tc>
                  <a:txBody>
                    <a:bodyPr/>
                    <a:lstStyle/>
                    <a:p>
                      <a:r>
                        <a:rPr lang="en-SG" sz="1400" dirty="0">
                          <a:solidFill>
                            <a:schemeClr val="tx1"/>
                          </a:solidFill>
                        </a:rPr>
                        <a:t>0.9985</a:t>
                      </a:r>
                    </a:p>
                  </a:txBody>
                  <a:tcPr/>
                </a:tc>
                <a:tc>
                  <a:txBody>
                    <a:bodyPr/>
                    <a:lstStyle/>
                    <a:p>
                      <a:r>
                        <a:rPr lang="en-SG" sz="1400" dirty="0">
                          <a:solidFill>
                            <a:schemeClr val="tx1"/>
                          </a:solidFill>
                        </a:rPr>
                        <a:t>0.9616</a:t>
                      </a:r>
                    </a:p>
                  </a:txBody>
                  <a:tcPr/>
                </a:tc>
                <a:tc>
                  <a:txBody>
                    <a:bodyPr/>
                    <a:lstStyle/>
                    <a:p>
                      <a:r>
                        <a:rPr lang="en-SG" sz="1400" dirty="0">
                          <a:solidFill>
                            <a:schemeClr val="tx1"/>
                          </a:solidFill>
                        </a:rPr>
                        <a:t>0.9797</a:t>
                      </a:r>
                    </a:p>
                  </a:txBody>
                  <a:tcPr/>
                </a:tc>
                <a:extLst>
                  <a:ext uri="{0D108BD9-81ED-4DB2-BD59-A6C34878D82A}">
                    <a16:rowId xmlns:a16="http://schemas.microsoft.com/office/drawing/2014/main" val="4026158621"/>
                  </a:ext>
                </a:extLst>
              </a:tr>
              <a:tr h="370840">
                <a:tc>
                  <a:txBody>
                    <a:bodyPr/>
                    <a:lstStyle/>
                    <a:p>
                      <a:r>
                        <a:rPr lang="en-SG" sz="1400" dirty="0">
                          <a:solidFill>
                            <a:schemeClr val="tx1"/>
                          </a:solidFill>
                        </a:rPr>
                        <a:t>UNOR</a:t>
                      </a:r>
                    </a:p>
                  </a:txBody>
                  <a:tcPr/>
                </a:tc>
                <a:tc>
                  <a:txBody>
                    <a:bodyPr/>
                    <a:lstStyle/>
                    <a:p>
                      <a:r>
                        <a:rPr lang="en-SG" sz="1400" dirty="0">
                          <a:solidFill>
                            <a:schemeClr val="tx1"/>
                          </a:solidFill>
                        </a:rPr>
                        <a:t>4966</a:t>
                      </a:r>
                    </a:p>
                  </a:txBody>
                  <a:tcPr/>
                </a:tc>
                <a:tc>
                  <a:txBody>
                    <a:bodyPr/>
                    <a:lstStyle/>
                    <a:p>
                      <a:r>
                        <a:rPr lang="en-SG" sz="1400" dirty="0">
                          <a:solidFill>
                            <a:schemeClr val="tx1"/>
                          </a:solidFill>
                        </a:rPr>
                        <a:t>14483</a:t>
                      </a:r>
                    </a:p>
                  </a:txBody>
                  <a:tcPr/>
                </a:tc>
                <a:tc>
                  <a:txBody>
                    <a:bodyPr/>
                    <a:lstStyle/>
                    <a:p>
                      <a:r>
                        <a:rPr lang="en-SG" sz="1400" dirty="0">
                          <a:solidFill>
                            <a:schemeClr val="tx1"/>
                          </a:solidFill>
                        </a:rPr>
                        <a:t>517</a:t>
                      </a:r>
                    </a:p>
                  </a:txBody>
                  <a:tcPr/>
                </a:tc>
                <a:tc>
                  <a:txBody>
                    <a:bodyPr/>
                    <a:lstStyle/>
                    <a:p>
                      <a:r>
                        <a:rPr lang="en-SG" sz="1400" dirty="0">
                          <a:solidFill>
                            <a:schemeClr val="tx1"/>
                          </a:solidFill>
                        </a:rPr>
                        <a:t>34</a:t>
                      </a:r>
                    </a:p>
                  </a:txBody>
                  <a:tcPr/>
                </a:tc>
                <a:tc>
                  <a:txBody>
                    <a:bodyPr/>
                    <a:lstStyle/>
                    <a:p>
                      <a:r>
                        <a:rPr lang="en-SG" sz="1400" dirty="0">
                          <a:solidFill>
                            <a:schemeClr val="tx1"/>
                          </a:solidFill>
                        </a:rPr>
                        <a:t>97.24%</a:t>
                      </a:r>
                    </a:p>
                  </a:txBody>
                  <a:tcPr/>
                </a:tc>
                <a:tc>
                  <a:txBody>
                    <a:bodyPr/>
                    <a:lstStyle/>
                    <a:p>
                      <a:r>
                        <a:rPr lang="en-SG" sz="1400" dirty="0">
                          <a:solidFill>
                            <a:schemeClr val="tx1"/>
                          </a:solidFill>
                        </a:rPr>
                        <a:t>0.9976</a:t>
                      </a:r>
                    </a:p>
                  </a:txBody>
                  <a:tcPr/>
                </a:tc>
                <a:tc>
                  <a:txBody>
                    <a:bodyPr/>
                    <a:lstStyle/>
                    <a:p>
                      <a:r>
                        <a:rPr lang="en-SG" sz="1400" dirty="0">
                          <a:solidFill>
                            <a:schemeClr val="tx1"/>
                          </a:solidFill>
                        </a:rPr>
                        <a:t>0.9655</a:t>
                      </a:r>
                    </a:p>
                  </a:txBody>
                  <a:tcPr/>
                </a:tc>
                <a:tc>
                  <a:txBody>
                    <a:bodyPr/>
                    <a:lstStyle/>
                    <a:p>
                      <a:r>
                        <a:rPr lang="en-SG" sz="1400" dirty="0">
                          <a:solidFill>
                            <a:schemeClr val="tx1"/>
                          </a:solidFill>
                        </a:rPr>
                        <a:t>0.9813</a:t>
                      </a:r>
                    </a:p>
                  </a:txBody>
                  <a:tcPr/>
                </a:tc>
                <a:extLst>
                  <a:ext uri="{0D108BD9-81ED-4DB2-BD59-A6C34878D82A}">
                    <a16:rowId xmlns:a16="http://schemas.microsoft.com/office/drawing/2014/main" val="2018873858"/>
                  </a:ext>
                </a:extLst>
              </a:tr>
            </a:tbl>
          </a:graphicData>
        </a:graphic>
      </p:graphicFrame>
    </p:spTree>
    <p:extLst>
      <p:ext uri="{BB962C8B-B14F-4D97-AF65-F5344CB8AC3E}">
        <p14:creationId xmlns:p14="http://schemas.microsoft.com/office/powerpoint/2010/main" val="2947559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ML Results</a:t>
            </a:r>
          </a:p>
        </p:txBody>
      </p:sp>
      <p:sp>
        <p:nvSpPr>
          <p:cNvPr id="7" name="TextBox 6">
            <a:extLst>
              <a:ext uri="{FF2B5EF4-FFF2-40B4-BE49-F238E27FC236}">
                <a16:creationId xmlns:a16="http://schemas.microsoft.com/office/drawing/2014/main" id="{57BA5EF8-E287-4C4C-A638-1221926E0FCC}"/>
              </a:ext>
            </a:extLst>
          </p:cNvPr>
          <p:cNvSpPr txBox="1"/>
          <p:nvPr/>
        </p:nvSpPr>
        <p:spPr>
          <a:xfrm>
            <a:off x="838200" y="1394691"/>
            <a:ext cx="8039582" cy="1477328"/>
          </a:xfrm>
          <a:prstGeom prst="rect">
            <a:avLst/>
          </a:prstGeom>
          <a:noFill/>
        </p:spPr>
        <p:txBody>
          <a:bodyPr wrap="square" rtlCol="0">
            <a:spAutoFit/>
          </a:bodyPr>
          <a:lstStyle/>
          <a:p>
            <a:r>
              <a:rPr lang="en-US" dirty="0"/>
              <a:t>Trained using UNOR, Tested on Unconstrained, Attack and Special</a:t>
            </a:r>
          </a:p>
          <a:p>
            <a:r>
              <a:rPr lang="en-US" dirty="0"/>
              <a:t>ANN: </a:t>
            </a:r>
            <a:r>
              <a:rPr lang="en-US" dirty="0" err="1"/>
              <a:t>best_params</a:t>
            </a:r>
            <a:r>
              <a:rPr lang="en-US" dirty="0"/>
              <a:t> = {"n_layers":4, "first_layer_nodes":256, "last_layer_nodes":4, "activation_</a:t>
            </a:r>
            <a:r>
              <a:rPr lang="en-US" dirty="0" err="1"/>
              <a:t>func</a:t>
            </a:r>
            <a:r>
              <a:rPr lang="en-US" dirty="0"/>
              <a:t>":"</a:t>
            </a:r>
            <a:r>
              <a:rPr lang="en-US" dirty="0" err="1"/>
              <a:t>relu</a:t>
            </a:r>
            <a:r>
              <a:rPr lang="en-US" dirty="0"/>
              <a:t>" ,"loss_</a:t>
            </a:r>
            <a:r>
              <a:rPr lang="en-US" dirty="0" err="1"/>
              <a:t>func</a:t>
            </a:r>
            <a:r>
              <a:rPr lang="en-US" dirty="0"/>
              <a:t>":"</a:t>
            </a:r>
            <a:r>
              <a:rPr lang="en-US" dirty="0" err="1"/>
              <a:t>binary_crossentropy</a:t>
            </a:r>
            <a:r>
              <a:rPr lang="en-US" dirty="0"/>
              <a:t>", "epochs": 100, "</a:t>
            </a:r>
            <a:r>
              <a:rPr lang="en-US" dirty="0" err="1"/>
              <a:t>batch_size</a:t>
            </a:r>
            <a:r>
              <a:rPr lang="en-US" dirty="0"/>
              <a:t>": 100}</a:t>
            </a:r>
          </a:p>
          <a:p>
            <a:endParaRPr lang="en-US" dirty="0"/>
          </a:p>
        </p:txBody>
      </p:sp>
      <p:graphicFrame>
        <p:nvGraphicFramePr>
          <p:cNvPr id="5" name="Table 4">
            <a:extLst>
              <a:ext uri="{FF2B5EF4-FFF2-40B4-BE49-F238E27FC236}">
                <a16:creationId xmlns:a16="http://schemas.microsoft.com/office/drawing/2014/main" id="{C40303D3-1426-4CF6-93BF-4A5DB7992415}"/>
              </a:ext>
            </a:extLst>
          </p:cNvPr>
          <p:cNvGraphicFramePr>
            <a:graphicFrameLocks noGrp="1"/>
          </p:cNvGraphicFramePr>
          <p:nvPr>
            <p:extLst>
              <p:ext uri="{D42A27DB-BD31-4B8C-83A1-F6EECF244321}">
                <p14:modId xmlns:p14="http://schemas.microsoft.com/office/powerpoint/2010/main" val="283640912"/>
              </p:ext>
            </p:extLst>
          </p:nvPr>
        </p:nvGraphicFramePr>
        <p:xfrm>
          <a:off x="838200" y="3034631"/>
          <a:ext cx="9803358" cy="1854200"/>
        </p:xfrm>
        <a:graphic>
          <a:graphicData uri="http://schemas.openxmlformats.org/drawingml/2006/table">
            <a:tbl>
              <a:tblPr firstRow="1" bandRow="1">
                <a:tableStyleId>{775DCB02-9BB8-47FD-8907-85C794F793BA}</a:tableStyleId>
              </a:tblPr>
              <a:tblGrid>
                <a:gridCol w="1522609">
                  <a:extLst>
                    <a:ext uri="{9D8B030D-6E8A-4147-A177-3AD203B41FA5}">
                      <a16:colId xmlns:a16="http://schemas.microsoft.com/office/drawing/2014/main" val="2157091124"/>
                    </a:ext>
                  </a:extLst>
                </a:gridCol>
                <a:gridCol w="953624">
                  <a:extLst>
                    <a:ext uri="{9D8B030D-6E8A-4147-A177-3AD203B41FA5}">
                      <a16:colId xmlns:a16="http://schemas.microsoft.com/office/drawing/2014/main" val="2695681958"/>
                    </a:ext>
                  </a:extLst>
                </a:gridCol>
                <a:gridCol w="825788">
                  <a:extLst>
                    <a:ext uri="{9D8B030D-6E8A-4147-A177-3AD203B41FA5}">
                      <a16:colId xmlns:a16="http://schemas.microsoft.com/office/drawing/2014/main" val="4086392128"/>
                    </a:ext>
                  </a:extLst>
                </a:gridCol>
                <a:gridCol w="825788">
                  <a:extLst>
                    <a:ext uri="{9D8B030D-6E8A-4147-A177-3AD203B41FA5}">
                      <a16:colId xmlns:a16="http://schemas.microsoft.com/office/drawing/2014/main" val="940659823"/>
                    </a:ext>
                  </a:extLst>
                </a:gridCol>
                <a:gridCol w="825788">
                  <a:extLst>
                    <a:ext uri="{9D8B030D-6E8A-4147-A177-3AD203B41FA5}">
                      <a16:colId xmlns:a16="http://schemas.microsoft.com/office/drawing/2014/main" val="1685880850"/>
                    </a:ext>
                  </a:extLst>
                </a:gridCol>
                <a:gridCol w="1239622">
                  <a:extLst>
                    <a:ext uri="{9D8B030D-6E8A-4147-A177-3AD203B41FA5}">
                      <a16:colId xmlns:a16="http://schemas.microsoft.com/office/drawing/2014/main" val="3901311020"/>
                    </a:ext>
                  </a:extLst>
                </a:gridCol>
                <a:gridCol w="1239622">
                  <a:extLst>
                    <a:ext uri="{9D8B030D-6E8A-4147-A177-3AD203B41FA5}">
                      <a16:colId xmlns:a16="http://schemas.microsoft.com/office/drawing/2014/main" val="3431223908"/>
                    </a:ext>
                  </a:extLst>
                </a:gridCol>
                <a:gridCol w="913524">
                  <a:extLst>
                    <a:ext uri="{9D8B030D-6E8A-4147-A177-3AD203B41FA5}">
                      <a16:colId xmlns:a16="http://schemas.microsoft.com/office/drawing/2014/main" val="1301097625"/>
                    </a:ext>
                  </a:extLst>
                </a:gridCol>
                <a:gridCol w="1456993">
                  <a:extLst>
                    <a:ext uri="{9D8B030D-6E8A-4147-A177-3AD203B41FA5}">
                      <a16:colId xmlns:a16="http://schemas.microsoft.com/office/drawing/2014/main" val="3396100572"/>
                    </a:ext>
                  </a:extLst>
                </a:gridCol>
              </a:tblGrid>
              <a:tr h="370840">
                <a:tc rowSpan="2">
                  <a:txBody>
                    <a:bodyPr/>
                    <a:lstStyle/>
                    <a:p>
                      <a:r>
                        <a:rPr lang="en-US" sz="1400" dirty="0">
                          <a:solidFill>
                            <a:schemeClr val="tx1"/>
                          </a:solidFill>
                        </a:rPr>
                        <a:t>Test Dataset</a:t>
                      </a:r>
                      <a:endParaRPr lang="en-SG" sz="1400" dirty="0">
                        <a:solidFill>
                          <a:schemeClr val="tx1"/>
                        </a:solidFill>
                      </a:endParaRPr>
                    </a:p>
                  </a:txBody>
                  <a:tcPr/>
                </a:tc>
                <a:tc rowSpan="2">
                  <a:txBody>
                    <a:bodyPr/>
                    <a:lstStyle/>
                    <a:p>
                      <a:r>
                        <a:rPr lang="en-US" sz="1400" dirty="0">
                          <a:solidFill>
                            <a:schemeClr val="tx1"/>
                          </a:solidFill>
                        </a:rPr>
                        <a:t>TN</a:t>
                      </a:r>
                      <a:endParaRPr lang="en-SG" sz="1400" dirty="0">
                        <a:solidFill>
                          <a:schemeClr val="tx1"/>
                        </a:solidFill>
                      </a:endParaRPr>
                    </a:p>
                  </a:txBody>
                  <a:tcPr/>
                </a:tc>
                <a:tc rowSpan="2">
                  <a:txBody>
                    <a:bodyPr/>
                    <a:lstStyle/>
                    <a:p>
                      <a:r>
                        <a:rPr lang="en-US" sz="1400" dirty="0">
                          <a:solidFill>
                            <a:schemeClr val="tx1"/>
                          </a:solidFill>
                        </a:rPr>
                        <a:t>TP</a:t>
                      </a:r>
                      <a:endParaRPr lang="en-SG" sz="1400" dirty="0">
                        <a:solidFill>
                          <a:schemeClr val="tx1"/>
                        </a:solidFill>
                      </a:endParaRPr>
                    </a:p>
                  </a:txBody>
                  <a:tcPr/>
                </a:tc>
                <a:tc rowSpan="2">
                  <a:txBody>
                    <a:bodyPr/>
                    <a:lstStyle/>
                    <a:p>
                      <a:r>
                        <a:rPr lang="en-US" sz="1400" dirty="0">
                          <a:solidFill>
                            <a:schemeClr val="tx1"/>
                          </a:solidFill>
                        </a:rPr>
                        <a:t>FN</a:t>
                      </a:r>
                      <a:endParaRPr lang="en-SG" sz="1400" dirty="0">
                        <a:solidFill>
                          <a:schemeClr val="tx1"/>
                        </a:solidFill>
                      </a:endParaRPr>
                    </a:p>
                  </a:txBody>
                  <a:tcPr/>
                </a:tc>
                <a:tc rowSpan="2">
                  <a:txBody>
                    <a:bodyPr/>
                    <a:lstStyle/>
                    <a:p>
                      <a:r>
                        <a:rPr lang="en-US" sz="1400" dirty="0">
                          <a:solidFill>
                            <a:schemeClr val="tx1"/>
                          </a:solidFill>
                        </a:rPr>
                        <a:t>FP</a:t>
                      </a:r>
                      <a:endParaRPr lang="en-SG" sz="1400" dirty="0">
                        <a:solidFill>
                          <a:schemeClr val="tx1"/>
                        </a:solidFill>
                      </a:endParaRPr>
                    </a:p>
                  </a:txBody>
                  <a:tcPr/>
                </a:tc>
                <a:tc gridSpan="4">
                  <a:txBody>
                    <a:bodyPr/>
                    <a:lstStyle/>
                    <a:p>
                      <a:r>
                        <a:rPr lang="en-US" sz="1400" dirty="0">
                          <a:solidFill>
                            <a:schemeClr val="tx1"/>
                          </a:solidFill>
                        </a:rPr>
                        <a:t>Overall statistics</a:t>
                      </a:r>
                      <a:endParaRPr lang="en-SG" sz="1400" dirty="0">
                        <a:solidFill>
                          <a:schemeClr val="tx1"/>
                        </a:solidFill>
                      </a:endParaRPr>
                    </a:p>
                  </a:txBody>
                  <a:tcPr/>
                </a:tc>
                <a:tc hMerge="1">
                  <a:txBody>
                    <a:bodyPr/>
                    <a:lstStyle/>
                    <a:p>
                      <a:r>
                        <a:rPr lang="en-US" sz="1400" dirty="0"/>
                        <a:t>Overall statistics</a:t>
                      </a:r>
                      <a:endParaRPr lang="en-SG" sz="1400" dirty="0"/>
                    </a:p>
                  </a:txBody>
                  <a:tcPr/>
                </a:tc>
                <a:tc hMerge="1">
                  <a:txBody>
                    <a:bodyPr/>
                    <a:lstStyle/>
                    <a:p>
                      <a:endParaRPr lang="en-SG" sz="1400" dirty="0"/>
                    </a:p>
                  </a:txBody>
                  <a:tcPr/>
                </a:tc>
                <a:tc hMerge="1">
                  <a:txBody>
                    <a:bodyPr/>
                    <a:lstStyle/>
                    <a:p>
                      <a:endParaRPr lang="en-SG" sz="1400" dirty="0"/>
                    </a:p>
                  </a:txBody>
                  <a:tcPr/>
                </a:tc>
                <a:extLst>
                  <a:ext uri="{0D108BD9-81ED-4DB2-BD59-A6C34878D82A}">
                    <a16:rowId xmlns:a16="http://schemas.microsoft.com/office/drawing/2014/main" val="3132548184"/>
                  </a:ext>
                </a:extLst>
              </a:tr>
              <a:tr h="370840">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a:txBody>
                    <a:bodyPr/>
                    <a:lstStyle/>
                    <a:p>
                      <a:r>
                        <a:rPr lang="en-SG" sz="1400" dirty="0">
                          <a:solidFill>
                            <a:schemeClr val="tx1"/>
                          </a:solidFill>
                        </a:rPr>
                        <a:t>Accuracy</a:t>
                      </a:r>
                    </a:p>
                  </a:txBody>
                  <a:tcPr/>
                </a:tc>
                <a:tc>
                  <a:txBody>
                    <a:bodyPr/>
                    <a:lstStyle/>
                    <a:p>
                      <a:r>
                        <a:rPr lang="en-US" sz="1400" dirty="0">
                          <a:solidFill>
                            <a:schemeClr val="tx1"/>
                          </a:solidFill>
                        </a:rPr>
                        <a:t>Precision</a:t>
                      </a:r>
                      <a:endParaRPr lang="en-SG" sz="1400" dirty="0">
                        <a:solidFill>
                          <a:schemeClr val="tx1"/>
                        </a:solidFill>
                      </a:endParaRPr>
                    </a:p>
                  </a:txBody>
                  <a:tcPr/>
                </a:tc>
                <a:tc>
                  <a:txBody>
                    <a:bodyPr/>
                    <a:lstStyle/>
                    <a:p>
                      <a:r>
                        <a:rPr lang="en-US" sz="1400" dirty="0">
                          <a:solidFill>
                            <a:schemeClr val="tx1"/>
                          </a:solidFill>
                        </a:rPr>
                        <a:t>Recall</a:t>
                      </a:r>
                      <a:endParaRPr lang="en-SG" sz="1400" dirty="0">
                        <a:solidFill>
                          <a:schemeClr val="tx1"/>
                        </a:solidFill>
                      </a:endParaRPr>
                    </a:p>
                  </a:txBody>
                  <a:tcPr/>
                </a:tc>
                <a:tc>
                  <a:txBody>
                    <a:bodyPr/>
                    <a:lstStyle/>
                    <a:p>
                      <a:r>
                        <a:rPr lang="en-US" sz="1400" dirty="0">
                          <a:solidFill>
                            <a:schemeClr val="tx1"/>
                          </a:solidFill>
                        </a:rPr>
                        <a:t>F1 score</a:t>
                      </a:r>
                      <a:endParaRPr lang="en-SG" sz="1400" dirty="0">
                        <a:solidFill>
                          <a:schemeClr val="tx1"/>
                        </a:solidFill>
                      </a:endParaRPr>
                    </a:p>
                  </a:txBody>
                  <a:tcPr/>
                </a:tc>
                <a:extLst>
                  <a:ext uri="{0D108BD9-81ED-4DB2-BD59-A6C34878D82A}">
                    <a16:rowId xmlns:a16="http://schemas.microsoft.com/office/drawing/2014/main" val="1668785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Unconstrained</a:t>
                      </a:r>
                      <a:endParaRPr lang="en-SG" sz="1400" dirty="0">
                        <a:solidFill>
                          <a:schemeClr val="tx1"/>
                        </a:solidFill>
                      </a:endParaRPr>
                    </a:p>
                  </a:txBody>
                  <a:tcPr/>
                </a:tc>
                <a:tc>
                  <a:txBody>
                    <a:bodyPr/>
                    <a:lstStyle/>
                    <a:p>
                      <a:r>
                        <a:rPr lang="en-SG" sz="1400" dirty="0">
                          <a:solidFill>
                            <a:schemeClr val="tx1"/>
                          </a:solidFill>
                        </a:rPr>
                        <a:t>2</a:t>
                      </a:r>
                    </a:p>
                  </a:txBody>
                  <a:tcPr/>
                </a:tc>
                <a:tc>
                  <a:txBody>
                    <a:bodyPr/>
                    <a:lstStyle/>
                    <a:p>
                      <a:r>
                        <a:rPr lang="en-SG" sz="1400" dirty="0">
                          <a:solidFill>
                            <a:schemeClr val="tx1"/>
                          </a:solidFill>
                        </a:rPr>
                        <a:t>19117</a:t>
                      </a:r>
                    </a:p>
                  </a:txBody>
                  <a:tcPr/>
                </a:tc>
                <a:tc>
                  <a:txBody>
                    <a:bodyPr/>
                    <a:lstStyle/>
                    <a:p>
                      <a:r>
                        <a:rPr lang="en-SG" sz="1400" dirty="0">
                          <a:solidFill>
                            <a:schemeClr val="tx1"/>
                          </a:solidFill>
                        </a:rPr>
                        <a:t>880</a:t>
                      </a:r>
                    </a:p>
                  </a:txBody>
                  <a:tcPr/>
                </a:tc>
                <a:tc>
                  <a:txBody>
                    <a:bodyPr/>
                    <a:lstStyle/>
                    <a:p>
                      <a:r>
                        <a:rPr lang="en-SG" sz="1400" dirty="0">
                          <a:solidFill>
                            <a:schemeClr val="tx1"/>
                          </a:solidFill>
                        </a:rPr>
                        <a:t>1</a:t>
                      </a:r>
                    </a:p>
                  </a:txBody>
                  <a:tcPr/>
                </a:tc>
                <a:tc>
                  <a:txBody>
                    <a:bodyPr/>
                    <a:lstStyle/>
                    <a:p>
                      <a:r>
                        <a:rPr lang="en-SG" sz="1400" dirty="0">
                          <a:solidFill>
                            <a:schemeClr val="tx1"/>
                          </a:solidFill>
                        </a:rPr>
                        <a:t>0.956</a:t>
                      </a:r>
                    </a:p>
                  </a:txBody>
                  <a:tcPr/>
                </a:tc>
                <a:tc>
                  <a:txBody>
                    <a:bodyPr/>
                    <a:lstStyle/>
                    <a:p>
                      <a:r>
                        <a:rPr lang="en-SG" sz="1400" dirty="0">
                          <a:solidFill>
                            <a:schemeClr val="tx1"/>
                          </a:solidFill>
                        </a:rPr>
                        <a:t>0.9999</a:t>
                      </a:r>
                    </a:p>
                  </a:txBody>
                  <a:tcPr/>
                </a:tc>
                <a:tc>
                  <a:txBody>
                    <a:bodyPr/>
                    <a:lstStyle/>
                    <a:p>
                      <a:r>
                        <a:rPr lang="en-SG" sz="1400" dirty="0">
                          <a:solidFill>
                            <a:schemeClr val="tx1"/>
                          </a:solidFill>
                        </a:rPr>
                        <a:t>0.956</a:t>
                      </a:r>
                    </a:p>
                  </a:txBody>
                  <a:tcPr/>
                </a:tc>
                <a:tc>
                  <a:txBody>
                    <a:bodyPr/>
                    <a:lstStyle/>
                    <a:p>
                      <a:r>
                        <a:rPr lang="en-SG" sz="1400" dirty="0">
                          <a:solidFill>
                            <a:schemeClr val="tx1"/>
                          </a:solidFill>
                        </a:rPr>
                        <a:t>0.9775</a:t>
                      </a:r>
                    </a:p>
                  </a:txBody>
                  <a:tcPr/>
                </a:tc>
                <a:extLst>
                  <a:ext uri="{0D108BD9-81ED-4DB2-BD59-A6C34878D82A}">
                    <a16:rowId xmlns:a16="http://schemas.microsoft.com/office/drawing/2014/main" val="395730598"/>
                  </a:ext>
                </a:extLst>
              </a:tr>
              <a:tr h="370840">
                <a:tc>
                  <a:txBody>
                    <a:bodyPr/>
                    <a:lstStyle/>
                    <a:p>
                      <a:r>
                        <a:rPr lang="en-SG" sz="1400" dirty="0">
                          <a:solidFill>
                            <a:schemeClr val="tx1"/>
                          </a:solidFill>
                        </a:rPr>
                        <a:t>Attack</a:t>
                      </a:r>
                    </a:p>
                  </a:txBody>
                  <a:tcPr/>
                </a:tc>
                <a:tc>
                  <a:txBody>
                    <a:bodyPr/>
                    <a:lstStyle/>
                    <a:p>
                      <a:r>
                        <a:rPr lang="en-SG" sz="1400" dirty="0">
                          <a:solidFill>
                            <a:schemeClr val="tx1"/>
                          </a:solidFill>
                        </a:rPr>
                        <a:t>4096</a:t>
                      </a:r>
                    </a:p>
                  </a:txBody>
                  <a:tcPr/>
                </a:tc>
                <a:tc>
                  <a:txBody>
                    <a:bodyPr/>
                    <a:lstStyle/>
                    <a:p>
                      <a:r>
                        <a:rPr lang="en-SG" sz="1400" dirty="0">
                          <a:solidFill>
                            <a:schemeClr val="tx1"/>
                          </a:solidFill>
                        </a:rPr>
                        <a:t>255903</a:t>
                      </a:r>
                    </a:p>
                  </a:txBody>
                  <a:tcPr/>
                </a:tc>
                <a:tc>
                  <a:txBody>
                    <a:bodyPr/>
                    <a:lstStyle/>
                    <a:p>
                      <a:r>
                        <a:rPr lang="en-SG" sz="1400" dirty="0">
                          <a:solidFill>
                            <a:schemeClr val="tx1"/>
                          </a:solidFill>
                        </a:rPr>
                        <a:t>2145</a:t>
                      </a:r>
                    </a:p>
                  </a:txBody>
                  <a:tcPr/>
                </a:tc>
                <a:tc>
                  <a:txBody>
                    <a:bodyPr/>
                    <a:lstStyle/>
                    <a:p>
                      <a:r>
                        <a:rPr lang="en-SG" sz="1400" dirty="0">
                          <a:solidFill>
                            <a:schemeClr val="tx1"/>
                          </a:solidFill>
                        </a:rPr>
                        <a:t>0</a:t>
                      </a:r>
                    </a:p>
                  </a:txBody>
                  <a:tcPr/>
                </a:tc>
                <a:tc>
                  <a:txBody>
                    <a:bodyPr/>
                    <a:lstStyle/>
                    <a:p>
                      <a:r>
                        <a:rPr lang="en-SG" sz="1400" dirty="0">
                          <a:solidFill>
                            <a:schemeClr val="tx1"/>
                          </a:solidFill>
                        </a:rPr>
                        <a:t>0.9918</a:t>
                      </a:r>
                    </a:p>
                  </a:txBody>
                  <a:tcPr/>
                </a:tc>
                <a:tc>
                  <a:txBody>
                    <a:bodyPr/>
                    <a:lstStyle/>
                    <a:p>
                      <a:r>
                        <a:rPr lang="en-SG" sz="1400" dirty="0">
                          <a:solidFill>
                            <a:schemeClr val="tx1"/>
                          </a:solidFill>
                        </a:rPr>
                        <a:t>1</a:t>
                      </a:r>
                    </a:p>
                  </a:txBody>
                  <a:tcPr/>
                </a:tc>
                <a:tc>
                  <a:txBody>
                    <a:bodyPr/>
                    <a:lstStyle/>
                    <a:p>
                      <a:r>
                        <a:rPr lang="en-SG" sz="1400" dirty="0">
                          <a:solidFill>
                            <a:schemeClr val="tx1"/>
                          </a:solidFill>
                        </a:rPr>
                        <a:t>0.9917</a:t>
                      </a:r>
                    </a:p>
                  </a:txBody>
                  <a:tcPr/>
                </a:tc>
                <a:tc>
                  <a:txBody>
                    <a:bodyPr/>
                    <a:lstStyle/>
                    <a:p>
                      <a:r>
                        <a:rPr lang="en-SG" sz="1400" dirty="0">
                          <a:solidFill>
                            <a:schemeClr val="tx1"/>
                          </a:solidFill>
                        </a:rPr>
                        <a:t>0.9958</a:t>
                      </a:r>
                    </a:p>
                  </a:txBody>
                  <a:tcPr/>
                </a:tc>
                <a:extLst>
                  <a:ext uri="{0D108BD9-81ED-4DB2-BD59-A6C34878D82A}">
                    <a16:rowId xmlns:a16="http://schemas.microsoft.com/office/drawing/2014/main" val="2373626725"/>
                  </a:ext>
                </a:extLst>
              </a:tr>
              <a:tr h="370840">
                <a:tc>
                  <a:txBody>
                    <a:bodyPr/>
                    <a:lstStyle/>
                    <a:p>
                      <a:r>
                        <a:rPr lang="en-SG" sz="1400" dirty="0">
                          <a:solidFill>
                            <a:schemeClr val="tx1"/>
                          </a:solidFill>
                        </a:rPr>
                        <a:t>Special</a:t>
                      </a:r>
                    </a:p>
                  </a:txBody>
                  <a:tcPr/>
                </a:tc>
                <a:tc>
                  <a:txBody>
                    <a:bodyPr/>
                    <a:lstStyle/>
                    <a:p>
                      <a:r>
                        <a:rPr lang="en-SG" sz="1400" dirty="0">
                          <a:solidFill>
                            <a:schemeClr val="tx1"/>
                          </a:solidFill>
                        </a:rPr>
                        <a:t>4954</a:t>
                      </a:r>
                    </a:p>
                  </a:txBody>
                  <a:tcPr/>
                </a:tc>
                <a:tc>
                  <a:txBody>
                    <a:bodyPr/>
                    <a:lstStyle/>
                    <a:p>
                      <a:r>
                        <a:rPr lang="en-SG" sz="1400" dirty="0">
                          <a:solidFill>
                            <a:schemeClr val="tx1"/>
                          </a:solidFill>
                        </a:rPr>
                        <a:t>14846</a:t>
                      </a:r>
                    </a:p>
                  </a:txBody>
                  <a:tcPr/>
                </a:tc>
                <a:tc>
                  <a:txBody>
                    <a:bodyPr/>
                    <a:lstStyle/>
                    <a:p>
                      <a:r>
                        <a:rPr lang="en-SG" sz="1400" dirty="0">
                          <a:solidFill>
                            <a:schemeClr val="tx1"/>
                          </a:solidFill>
                        </a:rPr>
                        <a:t>154</a:t>
                      </a:r>
                    </a:p>
                  </a:txBody>
                  <a:tcPr/>
                </a:tc>
                <a:tc>
                  <a:txBody>
                    <a:bodyPr/>
                    <a:lstStyle/>
                    <a:p>
                      <a:r>
                        <a:rPr lang="en-SG" sz="1400" dirty="0">
                          <a:solidFill>
                            <a:schemeClr val="tx1"/>
                          </a:solidFill>
                        </a:rPr>
                        <a:t>46</a:t>
                      </a:r>
                    </a:p>
                  </a:txBody>
                  <a:tcPr/>
                </a:tc>
                <a:tc>
                  <a:txBody>
                    <a:bodyPr/>
                    <a:lstStyle/>
                    <a:p>
                      <a:r>
                        <a:rPr lang="en-SG" sz="1400" dirty="0">
                          <a:solidFill>
                            <a:schemeClr val="tx1"/>
                          </a:solidFill>
                        </a:rPr>
                        <a:t>0.99</a:t>
                      </a:r>
                    </a:p>
                  </a:txBody>
                  <a:tcPr/>
                </a:tc>
                <a:tc>
                  <a:txBody>
                    <a:bodyPr/>
                    <a:lstStyle/>
                    <a:p>
                      <a:r>
                        <a:rPr lang="en-SG" sz="1400" dirty="0">
                          <a:solidFill>
                            <a:schemeClr val="tx1"/>
                          </a:solidFill>
                        </a:rPr>
                        <a:t>0.9908</a:t>
                      </a:r>
                    </a:p>
                  </a:txBody>
                  <a:tcPr/>
                </a:tc>
                <a:tc>
                  <a:txBody>
                    <a:bodyPr/>
                    <a:lstStyle/>
                    <a:p>
                      <a:r>
                        <a:rPr lang="en-SG" sz="1400" dirty="0">
                          <a:solidFill>
                            <a:schemeClr val="tx1"/>
                          </a:solidFill>
                        </a:rPr>
                        <a:t>0.9699</a:t>
                      </a:r>
                    </a:p>
                  </a:txBody>
                  <a:tcPr/>
                </a:tc>
                <a:tc>
                  <a:txBody>
                    <a:bodyPr/>
                    <a:lstStyle/>
                    <a:p>
                      <a:r>
                        <a:rPr lang="en-SG" sz="1400" dirty="0">
                          <a:solidFill>
                            <a:schemeClr val="tx1"/>
                          </a:solidFill>
                        </a:rPr>
                        <a:t>0.9802</a:t>
                      </a:r>
                    </a:p>
                  </a:txBody>
                  <a:tcPr/>
                </a:tc>
                <a:extLst>
                  <a:ext uri="{0D108BD9-81ED-4DB2-BD59-A6C34878D82A}">
                    <a16:rowId xmlns:a16="http://schemas.microsoft.com/office/drawing/2014/main" val="147298310"/>
                  </a:ext>
                </a:extLst>
              </a:tr>
            </a:tbl>
          </a:graphicData>
        </a:graphic>
      </p:graphicFrame>
    </p:spTree>
    <p:extLst>
      <p:ext uri="{BB962C8B-B14F-4D97-AF65-F5344CB8AC3E}">
        <p14:creationId xmlns:p14="http://schemas.microsoft.com/office/powerpoint/2010/main" val="2760962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ML Results with weights</a:t>
            </a:r>
          </a:p>
        </p:txBody>
      </p:sp>
      <p:sp>
        <p:nvSpPr>
          <p:cNvPr id="7" name="TextBox 6">
            <a:extLst>
              <a:ext uri="{FF2B5EF4-FFF2-40B4-BE49-F238E27FC236}">
                <a16:creationId xmlns:a16="http://schemas.microsoft.com/office/drawing/2014/main" id="{57BA5EF8-E287-4C4C-A638-1221926E0FCC}"/>
              </a:ext>
            </a:extLst>
          </p:cNvPr>
          <p:cNvSpPr txBox="1"/>
          <p:nvPr/>
        </p:nvSpPr>
        <p:spPr>
          <a:xfrm>
            <a:off x="838200" y="1394691"/>
            <a:ext cx="8039582" cy="2031325"/>
          </a:xfrm>
          <a:prstGeom prst="rect">
            <a:avLst/>
          </a:prstGeom>
          <a:noFill/>
        </p:spPr>
        <p:txBody>
          <a:bodyPr wrap="square" rtlCol="0">
            <a:spAutoFit/>
          </a:bodyPr>
          <a:lstStyle/>
          <a:p>
            <a:r>
              <a:rPr lang="en-US" dirty="0"/>
              <a:t>Trained using UNOR, Tested on Unconstrained, Attack and Special</a:t>
            </a:r>
          </a:p>
          <a:p>
            <a:r>
              <a:rPr lang="en-US" dirty="0"/>
              <a:t>ANN: </a:t>
            </a:r>
            <a:r>
              <a:rPr lang="en-US" dirty="0" err="1"/>
              <a:t>best_params</a:t>
            </a:r>
            <a:r>
              <a:rPr lang="en-US" dirty="0"/>
              <a:t> = {"n_layers":4, "first_layer_nodes":256, "last_layer_nodes":4, "activation_</a:t>
            </a:r>
            <a:r>
              <a:rPr lang="en-US" dirty="0" err="1"/>
              <a:t>func</a:t>
            </a:r>
            <a:r>
              <a:rPr lang="en-US" dirty="0"/>
              <a:t>":"</a:t>
            </a:r>
            <a:r>
              <a:rPr lang="en-US" dirty="0" err="1"/>
              <a:t>relu</a:t>
            </a:r>
            <a:r>
              <a:rPr lang="en-US" dirty="0"/>
              <a:t>" ,"loss_</a:t>
            </a:r>
            <a:r>
              <a:rPr lang="en-US" dirty="0" err="1"/>
              <a:t>func</a:t>
            </a:r>
            <a:r>
              <a:rPr lang="en-US" dirty="0"/>
              <a:t>":"</a:t>
            </a:r>
            <a:r>
              <a:rPr lang="en-US" dirty="0" err="1"/>
              <a:t>binary_crossentropy</a:t>
            </a:r>
            <a:r>
              <a:rPr lang="en-US" dirty="0"/>
              <a:t>", "epochs": 100, "</a:t>
            </a:r>
            <a:r>
              <a:rPr lang="en-US" dirty="0" err="1"/>
              <a:t>batch_size</a:t>
            </a:r>
            <a:r>
              <a:rPr lang="en-US" dirty="0"/>
              <a:t>": 100}</a:t>
            </a:r>
          </a:p>
          <a:p>
            <a:r>
              <a:rPr lang="en-US" dirty="0"/>
              <a:t>With more weights on negatives: p &gt; 0.012 </a:t>
            </a:r>
            <a:r>
              <a:rPr lang="en-US" dirty="0">
                <a:sym typeface="Wingdings" panose="05000000000000000000" pitchFamily="2" charset="2"/>
              </a:rPr>
              <a:t> positive</a:t>
            </a:r>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id="{C40303D3-1426-4CF6-93BF-4A5DB7992415}"/>
              </a:ext>
            </a:extLst>
          </p:cNvPr>
          <p:cNvGraphicFramePr>
            <a:graphicFrameLocks noGrp="1"/>
          </p:cNvGraphicFramePr>
          <p:nvPr>
            <p:extLst>
              <p:ext uri="{D42A27DB-BD31-4B8C-83A1-F6EECF244321}">
                <p14:modId xmlns:p14="http://schemas.microsoft.com/office/powerpoint/2010/main" val="2402529656"/>
              </p:ext>
            </p:extLst>
          </p:nvPr>
        </p:nvGraphicFramePr>
        <p:xfrm>
          <a:off x="838200" y="3034631"/>
          <a:ext cx="9803358" cy="1854200"/>
        </p:xfrm>
        <a:graphic>
          <a:graphicData uri="http://schemas.openxmlformats.org/drawingml/2006/table">
            <a:tbl>
              <a:tblPr firstRow="1" bandRow="1">
                <a:tableStyleId>{775DCB02-9BB8-47FD-8907-85C794F793BA}</a:tableStyleId>
              </a:tblPr>
              <a:tblGrid>
                <a:gridCol w="1522609">
                  <a:extLst>
                    <a:ext uri="{9D8B030D-6E8A-4147-A177-3AD203B41FA5}">
                      <a16:colId xmlns:a16="http://schemas.microsoft.com/office/drawing/2014/main" val="2157091124"/>
                    </a:ext>
                  </a:extLst>
                </a:gridCol>
                <a:gridCol w="953624">
                  <a:extLst>
                    <a:ext uri="{9D8B030D-6E8A-4147-A177-3AD203B41FA5}">
                      <a16:colId xmlns:a16="http://schemas.microsoft.com/office/drawing/2014/main" val="2695681958"/>
                    </a:ext>
                  </a:extLst>
                </a:gridCol>
                <a:gridCol w="825788">
                  <a:extLst>
                    <a:ext uri="{9D8B030D-6E8A-4147-A177-3AD203B41FA5}">
                      <a16:colId xmlns:a16="http://schemas.microsoft.com/office/drawing/2014/main" val="4086392128"/>
                    </a:ext>
                  </a:extLst>
                </a:gridCol>
                <a:gridCol w="825788">
                  <a:extLst>
                    <a:ext uri="{9D8B030D-6E8A-4147-A177-3AD203B41FA5}">
                      <a16:colId xmlns:a16="http://schemas.microsoft.com/office/drawing/2014/main" val="940659823"/>
                    </a:ext>
                  </a:extLst>
                </a:gridCol>
                <a:gridCol w="825788">
                  <a:extLst>
                    <a:ext uri="{9D8B030D-6E8A-4147-A177-3AD203B41FA5}">
                      <a16:colId xmlns:a16="http://schemas.microsoft.com/office/drawing/2014/main" val="1685880850"/>
                    </a:ext>
                  </a:extLst>
                </a:gridCol>
                <a:gridCol w="1239622">
                  <a:extLst>
                    <a:ext uri="{9D8B030D-6E8A-4147-A177-3AD203B41FA5}">
                      <a16:colId xmlns:a16="http://schemas.microsoft.com/office/drawing/2014/main" val="3901311020"/>
                    </a:ext>
                  </a:extLst>
                </a:gridCol>
                <a:gridCol w="1239622">
                  <a:extLst>
                    <a:ext uri="{9D8B030D-6E8A-4147-A177-3AD203B41FA5}">
                      <a16:colId xmlns:a16="http://schemas.microsoft.com/office/drawing/2014/main" val="3431223908"/>
                    </a:ext>
                  </a:extLst>
                </a:gridCol>
                <a:gridCol w="913524">
                  <a:extLst>
                    <a:ext uri="{9D8B030D-6E8A-4147-A177-3AD203B41FA5}">
                      <a16:colId xmlns:a16="http://schemas.microsoft.com/office/drawing/2014/main" val="1301097625"/>
                    </a:ext>
                  </a:extLst>
                </a:gridCol>
                <a:gridCol w="1456993">
                  <a:extLst>
                    <a:ext uri="{9D8B030D-6E8A-4147-A177-3AD203B41FA5}">
                      <a16:colId xmlns:a16="http://schemas.microsoft.com/office/drawing/2014/main" val="3396100572"/>
                    </a:ext>
                  </a:extLst>
                </a:gridCol>
              </a:tblGrid>
              <a:tr h="370840">
                <a:tc rowSpan="2">
                  <a:txBody>
                    <a:bodyPr/>
                    <a:lstStyle/>
                    <a:p>
                      <a:r>
                        <a:rPr lang="en-US" sz="1400" dirty="0">
                          <a:solidFill>
                            <a:schemeClr val="tx1"/>
                          </a:solidFill>
                        </a:rPr>
                        <a:t>Test Dataset</a:t>
                      </a:r>
                      <a:endParaRPr lang="en-SG" sz="1400" dirty="0">
                        <a:solidFill>
                          <a:schemeClr val="tx1"/>
                        </a:solidFill>
                      </a:endParaRPr>
                    </a:p>
                  </a:txBody>
                  <a:tcPr/>
                </a:tc>
                <a:tc rowSpan="2">
                  <a:txBody>
                    <a:bodyPr/>
                    <a:lstStyle/>
                    <a:p>
                      <a:r>
                        <a:rPr lang="en-US" sz="1400" dirty="0">
                          <a:solidFill>
                            <a:schemeClr val="tx1"/>
                          </a:solidFill>
                        </a:rPr>
                        <a:t>TN</a:t>
                      </a:r>
                      <a:endParaRPr lang="en-SG" sz="1400" dirty="0">
                        <a:solidFill>
                          <a:schemeClr val="tx1"/>
                        </a:solidFill>
                      </a:endParaRPr>
                    </a:p>
                  </a:txBody>
                  <a:tcPr/>
                </a:tc>
                <a:tc rowSpan="2">
                  <a:txBody>
                    <a:bodyPr/>
                    <a:lstStyle/>
                    <a:p>
                      <a:r>
                        <a:rPr lang="en-US" sz="1400" dirty="0">
                          <a:solidFill>
                            <a:schemeClr val="tx1"/>
                          </a:solidFill>
                        </a:rPr>
                        <a:t>TP</a:t>
                      </a:r>
                      <a:endParaRPr lang="en-SG" sz="1400" dirty="0">
                        <a:solidFill>
                          <a:schemeClr val="tx1"/>
                        </a:solidFill>
                      </a:endParaRPr>
                    </a:p>
                  </a:txBody>
                  <a:tcPr/>
                </a:tc>
                <a:tc rowSpan="2">
                  <a:txBody>
                    <a:bodyPr/>
                    <a:lstStyle/>
                    <a:p>
                      <a:r>
                        <a:rPr lang="en-US" sz="1400" dirty="0">
                          <a:solidFill>
                            <a:schemeClr val="tx1"/>
                          </a:solidFill>
                        </a:rPr>
                        <a:t>FN</a:t>
                      </a:r>
                      <a:endParaRPr lang="en-SG" sz="1400" dirty="0">
                        <a:solidFill>
                          <a:schemeClr val="tx1"/>
                        </a:solidFill>
                      </a:endParaRPr>
                    </a:p>
                  </a:txBody>
                  <a:tcPr/>
                </a:tc>
                <a:tc rowSpan="2">
                  <a:txBody>
                    <a:bodyPr/>
                    <a:lstStyle/>
                    <a:p>
                      <a:r>
                        <a:rPr lang="en-US" sz="1400" dirty="0">
                          <a:solidFill>
                            <a:schemeClr val="tx1"/>
                          </a:solidFill>
                        </a:rPr>
                        <a:t>FP</a:t>
                      </a:r>
                      <a:endParaRPr lang="en-SG" sz="1400" dirty="0">
                        <a:solidFill>
                          <a:schemeClr val="tx1"/>
                        </a:solidFill>
                      </a:endParaRPr>
                    </a:p>
                  </a:txBody>
                  <a:tcPr/>
                </a:tc>
                <a:tc gridSpan="4">
                  <a:txBody>
                    <a:bodyPr/>
                    <a:lstStyle/>
                    <a:p>
                      <a:r>
                        <a:rPr lang="en-US" sz="1400" dirty="0">
                          <a:solidFill>
                            <a:schemeClr val="tx1"/>
                          </a:solidFill>
                        </a:rPr>
                        <a:t>Overall statistics</a:t>
                      </a:r>
                      <a:endParaRPr lang="en-SG" sz="1400" dirty="0">
                        <a:solidFill>
                          <a:schemeClr val="tx1"/>
                        </a:solidFill>
                      </a:endParaRPr>
                    </a:p>
                  </a:txBody>
                  <a:tcPr/>
                </a:tc>
                <a:tc hMerge="1">
                  <a:txBody>
                    <a:bodyPr/>
                    <a:lstStyle/>
                    <a:p>
                      <a:r>
                        <a:rPr lang="en-US" sz="1400" dirty="0"/>
                        <a:t>Overall statistics</a:t>
                      </a:r>
                      <a:endParaRPr lang="en-SG" sz="1400" dirty="0"/>
                    </a:p>
                  </a:txBody>
                  <a:tcPr/>
                </a:tc>
                <a:tc hMerge="1">
                  <a:txBody>
                    <a:bodyPr/>
                    <a:lstStyle/>
                    <a:p>
                      <a:endParaRPr lang="en-SG" sz="1400" dirty="0"/>
                    </a:p>
                  </a:txBody>
                  <a:tcPr/>
                </a:tc>
                <a:tc hMerge="1">
                  <a:txBody>
                    <a:bodyPr/>
                    <a:lstStyle/>
                    <a:p>
                      <a:endParaRPr lang="en-SG" sz="1400" dirty="0"/>
                    </a:p>
                  </a:txBody>
                  <a:tcPr/>
                </a:tc>
                <a:extLst>
                  <a:ext uri="{0D108BD9-81ED-4DB2-BD59-A6C34878D82A}">
                    <a16:rowId xmlns:a16="http://schemas.microsoft.com/office/drawing/2014/main" val="3132548184"/>
                  </a:ext>
                </a:extLst>
              </a:tr>
              <a:tr h="370840">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a:txBody>
                    <a:bodyPr/>
                    <a:lstStyle/>
                    <a:p>
                      <a:r>
                        <a:rPr lang="en-SG" sz="1400" dirty="0">
                          <a:solidFill>
                            <a:schemeClr val="tx1"/>
                          </a:solidFill>
                        </a:rPr>
                        <a:t>Accuracy</a:t>
                      </a:r>
                    </a:p>
                  </a:txBody>
                  <a:tcPr/>
                </a:tc>
                <a:tc>
                  <a:txBody>
                    <a:bodyPr/>
                    <a:lstStyle/>
                    <a:p>
                      <a:r>
                        <a:rPr lang="en-US" sz="1400" dirty="0">
                          <a:solidFill>
                            <a:schemeClr val="tx1"/>
                          </a:solidFill>
                        </a:rPr>
                        <a:t>Precision</a:t>
                      </a:r>
                      <a:endParaRPr lang="en-SG" sz="1400" dirty="0">
                        <a:solidFill>
                          <a:schemeClr val="tx1"/>
                        </a:solidFill>
                      </a:endParaRPr>
                    </a:p>
                  </a:txBody>
                  <a:tcPr/>
                </a:tc>
                <a:tc>
                  <a:txBody>
                    <a:bodyPr/>
                    <a:lstStyle/>
                    <a:p>
                      <a:r>
                        <a:rPr lang="en-US" sz="1400" dirty="0">
                          <a:solidFill>
                            <a:schemeClr val="tx1"/>
                          </a:solidFill>
                        </a:rPr>
                        <a:t>Recall</a:t>
                      </a:r>
                      <a:endParaRPr lang="en-SG" sz="1400" dirty="0">
                        <a:solidFill>
                          <a:schemeClr val="tx1"/>
                        </a:solidFill>
                      </a:endParaRPr>
                    </a:p>
                  </a:txBody>
                  <a:tcPr/>
                </a:tc>
                <a:tc>
                  <a:txBody>
                    <a:bodyPr/>
                    <a:lstStyle/>
                    <a:p>
                      <a:r>
                        <a:rPr lang="en-US" sz="1400" dirty="0">
                          <a:solidFill>
                            <a:schemeClr val="tx1"/>
                          </a:solidFill>
                        </a:rPr>
                        <a:t>F1 score</a:t>
                      </a:r>
                      <a:endParaRPr lang="en-SG" sz="1400" dirty="0">
                        <a:solidFill>
                          <a:schemeClr val="tx1"/>
                        </a:solidFill>
                      </a:endParaRPr>
                    </a:p>
                  </a:txBody>
                  <a:tcPr/>
                </a:tc>
                <a:extLst>
                  <a:ext uri="{0D108BD9-81ED-4DB2-BD59-A6C34878D82A}">
                    <a16:rowId xmlns:a16="http://schemas.microsoft.com/office/drawing/2014/main" val="1668785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Unconstrained</a:t>
                      </a:r>
                      <a:endParaRPr lang="en-SG" sz="1400" dirty="0">
                        <a:solidFill>
                          <a:schemeClr val="tx1"/>
                        </a:solidFill>
                      </a:endParaRPr>
                    </a:p>
                  </a:txBody>
                  <a:tcPr/>
                </a:tc>
                <a:tc>
                  <a:txBody>
                    <a:bodyPr/>
                    <a:lstStyle/>
                    <a:p>
                      <a:r>
                        <a:rPr lang="en-SG" sz="1400" dirty="0">
                          <a:solidFill>
                            <a:schemeClr val="tx1"/>
                          </a:solidFill>
                        </a:rPr>
                        <a:t>2</a:t>
                      </a:r>
                    </a:p>
                  </a:txBody>
                  <a:tcPr/>
                </a:tc>
                <a:tc>
                  <a:txBody>
                    <a:bodyPr/>
                    <a:lstStyle/>
                    <a:p>
                      <a:r>
                        <a:rPr lang="en-SG" sz="1400" dirty="0">
                          <a:solidFill>
                            <a:schemeClr val="tx1"/>
                          </a:solidFill>
                        </a:rPr>
                        <a:t>19346</a:t>
                      </a:r>
                    </a:p>
                  </a:txBody>
                  <a:tcPr/>
                </a:tc>
                <a:tc>
                  <a:txBody>
                    <a:bodyPr/>
                    <a:lstStyle/>
                    <a:p>
                      <a:r>
                        <a:rPr lang="en-SG" sz="1400" dirty="0">
                          <a:solidFill>
                            <a:schemeClr val="tx1"/>
                          </a:solidFill>
                        </a:rPr>
                        <a:t>651</a:t>
                      </a:r>
                    </a:p>
                  </a:txBody>
                  <a:tcPr/>
                </a:tc>
                <a:tc>
                  <a:txBody>
                    <a:bodyPr/>
                    <a:lstStyle/>
                    <a:p>
                      <a:r>
                        <a:rPr lang="en-SG" sz="1400" dirty="0">
                          <a:solidFill>
                            <a:schemeClr val="tx1"/>
                          </a:solidFill>
                        </a:rPr>
                        <a:t>1</a:t>
                      </a:r>
                    </a:p>
                  </a:txBody>
                  <a:tcPr/>
                </a:tc>
                <a:tc>
                  <a:txBody>
                    <a:bodyPr/>
                    <a:lstStyle/>
                    <a:p>
                      <a:r>
                        <a:rPr lang="en-SG" sz="1400" dirty="0">
                          <a:solidFill>
                            <a:schemeClr val="tx1"/>
                          </a:solidFill>
                        </a:rPr>
                        <a:t>0.9674</a:t>
                      </a:r>
                    </a:p>
                  </a:txBody>
                  <a:tcPr/>
                </a:tc>
                <a:tc>
                  <a:txBody>
                    <a:bodyPr/>
                    <a:lstStyle/>
                    <a:p>
                      <a:r>
                        <a:rPr lang="en-SG" sz="1400" dirty="0">
                          <a:solidFill>
                            <a:schemeClr val="tx1"/>
                          </a:solidFill>
                        </a:rPr>
                        <a:t>0.9999</a:t>
                      </a:r>
                    </a:p>
                  </a:txBody>
                  <a:tcPr/>
                </a:tc>
                <a:tc>
                  <a:txBody>
                    <a:bodyPr/>
                    <a:lstStyle/>
                    <a:p>
                      <a:r>
                        <a:rPr lang="en-SG" sz="1400" dirty="0">
                          <a:solidFill>
                            <a:schemeClr val="tx1"/>
                          </a:solidFill>
                        </a:rPr>
                        <a:t>0.9674</a:t>
                      </a:r>
                    </a:p>
                  </a:txBody>
                  <a:tcPr/>
                </a:tc>
                <a:tc>
                  <a:txBody>
                    <a:bodyPr/>
                    <a:lstStyle/>
                    <a:p>
                      <a:r>
                        <a:rPr lang="en-SG" sz="1400" dirty="0">
                          <a:solidFill>
                            <a:schemeClr val="tx1"/>
                          </a:solidFill>
                        </a:rPr>
                        <a:t>0.9834</a:t>
                      </a:r>
                    </a:p>
                  </a:txBody>
                  <a:tcPr/>
                </a:tc>
                <a:extLst>
                  <a:ext uri="{0D108BD9-81ED-4DB2-BD59-A6C34878D82A}">
                    <a16:rowId xmlns:a16="http://schemas.microsoft.com/office/drawing/2014/main" val="395730598"/>
                  </a:ext>
                </a:extLst>
              </a:tr>
              <a:tr h="370840">
                <a:tc>
                  <a:txBody>
                    <a:bodyPr/>
                    <a:lstStyle/>
                    <a:p>
                      <a:r>
                        <a:rPr lang="en-SG" sz="1400" dirty="0">
                          <a:solidFill>
                            <a:schemeClr val="tx1"/>
                          </a:solidFill>
                        </a:rPr>
                        <a:t>Attack</a:t>
                      </a:r>
                    </a:p>
                  </a:txBody>
                  <a:tcPr/>
                </a:tc>
                <a:tc>
                  <a:txBody>
                    <a:bodyPr/>
                    <a:lstStyle/>
                    <a:p>
                      <a:r>
                        <a:rPr lang="en-SG" sz="1400" dirty="0">
                          <a:solidFill>
                            <a:schemeClr val="tx1"/>
                          </a:solidFill>
                        </a:rPr>
                        <a:t>4087</a:t>
                      </a:r>
                    </a:p>
                  </a:txBody>
                  <a:tcPr/>
                </a:tc>
                <a:tc>
                  <a:txBody>
                    <a:bodyPr/>
                    <a:lstStyle/>
                    <a:p>
                      <a:r>
                        <a:rPr lang="en-SG" sz="1400" dirty="0">
                          <a:solidFill>
                            <a:schemeClr val="tx1"/>
                          </a:solidFill>
                        </a:rPr>
                        <a:t>252659</a:t>
                      </a:r>
                    </a:p>
                  </a:txBody>
                  <a:tcPr/>
                </a:tc>
                <a:tc>
                  <a:txBody>
                    <a:bodyPr/>
                    <a:lstStyle/>
                    <a:p>
                      <a:r>
                        <a:rPr lang="en-SG" sz="1400" dirty="0">
                          <a:solidFill>
                            <a:schemeClr val="tx1"/>
                          </a:solidFill>
                        </a:rPr>
                        <a:t>5389</a:t>
                      </a:r>
                    </a:p>
                  </a:txBody>
                  <a:tcPr/>
                </a:tc>
                <a:tc>
                  <a:txBody>
                    <a:bodyPr/>
                    <a:lstStyle/>
                    <a:p>
                      <a:r>
                        <a:rPr lang="en-SG" sz="1400" dirty="0">
                          <a:solidFill>
                            <a:schemeClr val="tx1"/>
                          </a:solidFill>
                        </a:rPr>
                        <a:t>9</a:t>
                      </a:r>
                    </a:p>
                  </a:txBody>
                  <a:tcPr/>
                </a:tc>
                <a:tc>
                  <a:txBody>
                    <a:bodyPr/>
                    <a:lstStyle/>
                    <a:p>
                      <a:r>
                        <a:rPr lang="en-SG" sz="1400" dirty="0">
                          <a:solidFill>
                            <a:schemeClr val="tx1"/>
                          </a:solidFill>
                        </a:rPr>
                        <a:t>0.9794</a:t>
                      </a:r>
                    </a:p>
                  </a:txBody>
                  <a:tcPr/>
                </a:tc>
                <a:tc>
                  <a:txBody>
                    <a:bodyPr/>
                    <a:lstStyle/>
                    <a:p>
                      <a:r>
                        <a:rPr lang="en-SG" sz="1400" dirty="0">
                          <a:solidFill>
                            <a:schemeClr val="tx1"/>
                          </a:solidFill>
                        </a:rPr>
                        <a:t>0.9978</a:t>
                      </a:r>
                    </a:p>
                  </a:txBody>
                  <a:tcPr/>
                </a:tc>
                <a:tc>
                  <a:txBody>
                    <a:bodyPr/>
                    <a:lstStyle/>
                    <a:p>
                      <a:r>
                        <a:rPr lang="en-SG" sz="1400" dirty="0">
                          <a:solidFill>
                            <a:schemeClr val="tx1"/>
                          </a:solidFill>
                        </a:rPr>
                        <a:t>0.9791</a:t>
                      </a:r>
                    </a:p>
                  </a:txBody>
                  <a:tcPr/>
                </a:tc>
                <a:tc>
                  <a:txBody>
                    <a:bodyPr/>
                    <a:lstStyle/>
                    <a:p>
                      <a:r>
                        <a:rPr lang="en-SG" sz="1400" dirty="0">
                          <a:solidFill>
                            <a:schemeClr val="tx1"/>
                          </a:solidFill>
                        </a:rPr>
                        <a:t>0.9894</a:t>
                      </a:r>
                    </a:p>
                  </a:txBody>
                  <a:tcPr/>
                </a:tc>
                <a:extLst>
                  <a:ext uri="{0D108BD9-81ED-4DB2-BD59-A6C34878D82A}">
                    <a16:rowId xmlns:a16="http://schemas.microsoft.com/office/drawing/2014/main" val="2373626725"/>
                  </a:ext>
                </a:extLst>
              </a:tr>
              <a:tr h="370840">
                <a:tc>
                  <a:txBody>
                    <a:bodyPr/>
                    <a:lstStyle/>
                    <a:p>
                      <a:r>
                        <a:rPr lang="en-SG" sz="1400" dirty="0">
                          <a:solidFill>
                            <a:schemeClr val="tx1"/>
                          </a:solidFill>
                        </a:rPr>
                        <a:t>Special</a:t>
                      </a:r>
                    </a:p>
                  </a:txBody>
                  <a:tcPr/>
                </a:tc>
                <a:tc>
                  <a:txBody>
                    <a:bodyPr/>
                    <a:lstStyle/>
                    <a:p>
                      <a:r>
                        <a:rPr lang="en-SG" sz="1400" dirty="0">
                          <a:solidFill>
                            <a:schemeClr val="tx1"/>
                          </a:solidFill>
                        </a:rPr>
                        <a:t>4507</a:t>
                      </a:r>
                    </a:p>
                  </a:txBody>
                  <a:tcPr/>
                </a:tc>
                <a:tc>
                  <a:txBody>
                    <a:bodyPr/>
                    <a:lstStyle/>
                    <a:p>
                      <a:r>
                        <a:rPr lang="en-SG" sz="1400" dirty="0">
                          <a:solidFill>
                            <a:schemeClr val="tx1"/>
                          </a:solidFill>
                        </a:rPr>
                        <a:t>14999</a:t>
                      </a:r>
                    </a:p>
                  </a:txBody>
                  <a:tcPr/>
                </a:tc>
                <a:tc>
                  <a:txBody>
                    <a:bodyPr/>
                    <a:lstStyle/>
                    <a:p>
                      <a:r>
                        <a:rPr lang="en-SG" sz="1400" dirty="0">
                          <a:solidFill>
                            <a:schemeClr val="tx1"/>
                          </a:solidFill>
                        </a:rPr>
                        <a:t>1</a:t>
                      </a:r>
                    </a:p>
                  </a:txBody>
                  <a:tcPr/>
                </a:tc>
                <a:tc>
                  <a:txBody>
                    <a:bodyPr/>
                    <a:lstStyle/>
                    <a:p>
                      <a:r>
                        <a:rPr lang="en-SG" sz="1400" dirty="0">
                          <a:solidFill>
                            <a:schemeClr val="tx1"/>
                          </a:solidFill>
                        </a:rPr>
                        <a:t>493</a:t>
                      </a:r>
                    </a:p>
                  </a:txBody>
                  <a:tcPr/>
                </a:tc>
                <a:tc>
                  <a:txBody>
                    <a:bodyPr/>
                    <a:lstStyle/>
                    <a:p>
                      <a:r>
                        <a:rPr lang="en-SG" sz="1400" dirty="0">
                          <a:solidFill>
                            <a:schemeClr val="tx1"/>
                          </a:solidFill>
                        </a:rPr>
                        <a:t>0.9753</a:t>
                      </a:r>
                    </a:p>
                  </a:txBody>
                  <a:tcPr/>
                </a:tc>
                <a:tc>
                  <a:txBody>
                    <a:bodyPr/>
                    <a:lstStyle/>
                    <a:p>
                      <a:r>
                        <a:rPr lang="en-SG" sz="1400" dirty="0">
                          <a:solidFill>
                            <a:schemeClr val="tx1"/>
                          </a:solidFill>
                        </a:rPr>
                        <a:t>0.9014</a:t>
                      </a:r>
                    </a:p>
                  </a:txBody>
                  <a:tcPr/>
                </a:tc>
                <a:tc>
                  <a:txBody>
                    <a:bodyPr/>
                    <a:lstStyle/>
                    <a:p>
                      <a:r>
                        <a:rPr lang="en-SG" sz="1400" dirty="0">
                          <a:solidFill>
                            <a:schemeClr val="tx1"/>
                          </a:solidFill>
                        </a:rPr>
                        <a:t>0.9998</a:t>
                      </a:r>
                    </a:p>
                  </a:txBody>
                  <a:tcPr/>
                </a:tc>
                <a:tc>
                  <a:txBody>
                    <a:bodyPr/>
                    <a:lstStyle/>
                    <a:p>
                      <a:r>
                        <a:rPr lang="en-SG" sz="1400" dirty="0">
                          <a:solidFill>
                            <a:schemeClr val="tx1"/>
                          </a:solidFill>
                        </a:rPr>
                        <a:t>0.948</a:t>
                      </a:r>
                    </a:p>
                  </a:txBody>
                  <a:tcPr/>
                </a:tc>
                <a:extLst>
                  <a:ext uri="{0D108BD9-81ED-4DB2-BD59-A6C34878D82A}">
                    <a16:rowId xmlns:a16="http://schemas.microsoft.com/office/drawing/2014/main" val="147298310"/>
                  </a:ext>
                </a:extLst>
              </a:tr>
            </a:tbl>
          </a:graphicData>
        </a:graphic>
      </p:graphicFrame>
    </p:spTree>
    <p:extLst>
      <p:ext uri="{BB962C8B-B14F-4D97-AF65-F5344CB8AC3E}">
        <p14:creationId xmlns:p14="http://schemas.microsoft.com/office/powerpoint/2010/main" val="154303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Training Datasets Breakdown</a:t>
            </a:r>
          </a:p>
        </p:txBody>
      </p:sp>
      <p:graphicFrame>
        <p:nvGraphicFramePr>
          <p:cNvPr id="5" name="Content Placeholder 4">
            <a:extLst>
              <a:ext uri="{FF2B5EF4-FFF2-40B4-BE49-F238E27FC236}">
                <a16:creationId xmlns:a16="http://schemas.microsoft.com/office/drawing/2014/main" id="{80003F10-3E38-41FD-81FB-DB1C3B614FD3}"/>
              </a:ext>
            </a:extLst>
          </p:cNvPr>
          <p:cNvGraphicFramePr>
            <a:graphicFrameLocks noGrp="1"/>
          </p:cNvGraphicFramePr>
          <p:nvPr>
            <p:ph idx="1"/>
            <p:extLst>
              <p:ext uri="{D42A27DB-BD31-4B8C-83A1-F6EECF244321}">
                <p14:modId xmlns:p14="http://schemas.microsoft.com/office/powerpoint/2010/main" val="3646935667"/>
              </p:ext>
            </p:extLst>
          </p:nvPr>
        </p:nvGraphicFramePr>
        <p:xfrm>
          <a:off x="912241" y="1498769"/>
          <a:ext cx="10515600" cy="4994106"/>
        </p:xfrm>
        <a:graphic>
          <a:graphicData uri="http://schemas.openxmlformats.org/drawingml/2006/table">
            <a:tbl>
              <a:tblPr/>
              <a:tblGrid>
                <a:gridCol w="2103120">
                  <a:extLst>
                    <a:ext uri="{9D8B030D-6E8A-4147-A177-3AD203B41FA5}">
                      <a16:colId xmlns:a16="http://schemas.microsoft.com/office/drawing/2014/main" val="1248591305"/>
                    </a:ext>
                  </a:extLst>
                </a:gridCol>
                <a:gridCol w="2103120">
                  <a:extLst>
                    <a:ext uri="{9D8B030D-6E8A-4147-A177-3AD203B41FA5}">
                      <a16:colId xmlns:a16="http://schemas.microsoft.com/office/drawing/2014/main" val="1603619864"/>
                    </a:ext>
                  </a:extLst>
                </a:gridCol>
                <a:gridCol w="2103120">
                  <a:extLst>
                    <a:ext uri="{9D8B030D-6E8A-4147-A177-3AD203B41FA5}">
                      <a16:colId xmlns:a16="http://schemas.microsoft.com/office/drawing/2014/main" val="1293327538"/>
                    </a:ext>
                  </a:extLst>
                </a:gridCol>
                <a:gridCol w="2103120">
                  <a:extLst>
                    <a:ext uri="{9D8B030D-6E8A-4147-A177-3AD203B41FA5}">
                      <a16:colId xmlns:a16="http://schemas.microsoft.com/office/drawing/2014/main" val="1130466268"/>
                    </a:ext>
                  </a:extLst>
                </a:gridCol>
                <a:gridCol w="2103120">
                  <a:extLst>
                    <a:ext uri="{9D8B030D-6E8A-4147-A177-3AD203B41FA5}">
                      <a16:colId xmlns:a16="http://schemas.microsoft.com/office/drawing/2014/main" val="1421527291"/>
                    </a:ext>
                  </a:extLst>
                </a:gridCol>
              </a:tblGrid>
              <a:tr h="395469">
                <a:tc>
                  <a:txBody>
                    <a:bodyPr/>
                    <a:lstStyle/>
                    <a:p>
                      <a:pPr algn="ctr" fontAlgn="b"/>
                      <a:endParaRPr lang="en-US" sz="1600" b="1" i="0" u="none" strike="noStrike" dirty="0">
                        <a:solidFill>
                          <a:srgbClr val="000000"/>
                        </a:solidFill>
                        <a:effectLst/>
                        <a:latin typeface="Calibri" panose="020F0502020204030204" pitchFamily="34" charset="0"/>
                      </a:endParaRP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1" i="0" u="none" strike="noStrike" dirty="0">
                          <a:solidFill>
                            <a:srgbClr val="000000"/>
                          </a:solidFill>
                          <a:effectLst/>
                          <a:latin typeface="Calibri" panose="020F0502020204030204" pitchFamily="34" charset="0"/>
                        </a:rPr>
                        <a:t>Constrained</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rtl="0" fontAlgn="b"/>
                      <a:r>
                        <a:rPr lang="en-US" sz="1600" b="1" i="0" u="none" strike="noStrike" dirty="0" err="1">
                          <a:solidFill>
                            <a:srgbClr val="000000"/>
                          </a:solidFill>
                          <a:effectLst/>
                          <a:latin typeface="Calibri" panose="020F0502020204030204" pitchFamily="34" charset="0"/>
                        </a:rPr>
                        <a:t>NCombined</a:t>
                      </a:r>
                      <a:endParaRPr lang="en-US" sz="1600" b="1" i="0" u="none" strike="noStrike" dirty="0">
                        <a:solidFill>
                          <a:srgbClr val="000000"/>
                        </a:solidFill>
                        <a:effectLst/>
                        <a:latin typeface="Calibri" panose="020F0502020204030204" pitchFamily="34" charset="0"/>
                      </a:endParaRP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b"/>
                      <a:r>
                        <a:rPr lang="en-US" sz="1600" b="1" i="0" u="none" strike="noStrike" dirty="0">
                          <a:solidFill>
                            <a:srgbClr val="000000"/>
                          </a:solidFill>
                          <a:effectLst/>
                          <a:latin typeface="Calibri" panose="020F0502020204030204" pitchFamily="34" charset="0"/>
                        </a:rPr>
                        <a:t>Unique Normal</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rtl="0" fontAlgn="b"/>
                      <a:r>
                        <a:rPr lang="en-US" sz="1600" b="1" i="0" u="none" strike="noStrike" dirty="0">
                          <a:solidFill>
                            <a:srgbClr val="000000"/>
                          </a:solidFill>
                          <a:effectLst/>
                          <a:latin typeface="Calibri" panose="020F0502020204030204" pitchFamily="34" charset="0"/>
                        </a:rPr>
                        <a:t>Unique Normal Options Random</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3720636956"/>
                  </a:ext>
                </a:extLst>
              </a:tr>
              <a:tr h="313359">
                <a:tc>
                  <a:txBody>
                    <a:bodyPr/>
                    <a:lstStyle/>
                    <a:p>
                      <a:pPr algn="ctr" fontAlgn="b"/>
                      <a:r>
                        <a:rPr lang="en-US" sz="1600" b="1" i="0" u="none" strike="noStrike" dirty="0">
                          <a:solidFill>
                            <a:srgbClr val="000000"/>
                          </a:solidFill>
                          <a:effectLst/>
                          <a:latin typeface="Calibri" panose="020F0502020204030204" pitchFamily="34" charset="0"/>
                        </a:rPr>
                        <a:t>Config Violation: Trafo1</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dirty="0">
                          <a:solidFill>
                            <a:srgbClr val="000000"/>
                          </a:solidFill>
                          <a:effectLst/>
                          <a:latin typeface="Calibri" panose="020F0502020204030204" pitchFamily="34" charset="0"/>
                        </a:rPr>
                        <a:t>0</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dirty="0">
                          <a:solidFill>
                            <a:srgbClr val="000000"/>
                          </a:solidFill>
                          <a:effectLst/>
                          <a:latin typeface="Calibri" panose="020F0502020204030204" pitchFamily="34" charset="0"/>
                        </a:rPr>
                        <a:t>1294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000644868"/>
                  </a:ext>
                </a:extLst>
              </a:tr>
              <a:tr h="313359">
                <a:tc>
                  <a:txBody>
                    <a:bodyPr/>
                    <a:lstStyle/>
                    <a:p>
                      <a:pPr algn="ctr" fontAlgn="b"/>
                      <a:r>
                        <a:rPr lang="en-US" sz="1600" b="1" i="0" u="none" strike="noStrike" dirty="0">
                          <a:solidFill>
                            <a:srgbClr val="000000"/>
                          </a:solidFill>
                          <a:effectLst/>
                          <a:latin typeface="Calibri" panose="020F0502020204030204" pitchFamily="34" charset="0"/>
                        </a:rPr>
                        <a:t>Config Violation: Trafo2</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a:solidFill>
                            <a:srgbClr val="000000"/>
                          </a:solidFill>
                          <a:effectLst/>
                          <a:latin typeface="Calibri" panose="020F0502020204030204" pitchFamily="34" charset="0"/>
                        </a:rPr>
                        <a:t>1686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49056791"/>
                  </a:ext>
                </a:extLst>
              </a:tr>
              <a:tr h="313359">
                <a:tc>
                  <a:txBody>
                    <a:bodyPr/>
                    <a:lstStyle/>
                    <a:p>
                      <a:pPr algn="ctr" fontAlgn="b"/>
                      <a:r>
                        <a:rPr lang="en-US" sz="1600" b="1" i="0" u="none" strike="noStrike">
                          <a:solidFill>
                            <a:srgbClr val="000000"/>
                          </a:solidFill>
                          <a:effectLst/>
                          <a:latin typeface="Calibri" panose="020F0502020204030204" pitchFamily="34" charset="0"/>
                        </a:rPr>
                        <a:t>Config Violation: Trafo3</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dirty="0">
                          <a:solidFill>
                            <a:srgbClr val="000000"/>
                          </a:solidFill>
                          <a:effectLst/>
                          <a:latin typeface="Calibri" panose="020F0502020204030204" pitchFamily="34" charset="0"/>
                        </a:rPr>
                        <a:t>0</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a:solidFill>
                            <a:srgbClr val="000000"/>
                          </a:solidFill>
                          <a:effectLst/>
                          <a:latin typeface="Calibri" panose="020F0502020204030204" pitchFamily="34" charset="0"/>
                        </a:rPr>
                        <a:t>1671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94127457"/>
                  </a:ext>
                </a:extLst>
              </a:tr>
              <a:tr h="313359">
                <a:tc>
                  <a:txBody>
                    <a:bodyPr/>
                    <a:lstStyle/>
                    <a:p>
                      <a:pPr algn="ctr" fontAlgn="b"/>
                      <a:r>
                        <a:rPr lang="en-US" sz="1600" b="1" i="0" u="none" strike="noStrike">
                          <a:solidFill>
                            <a:srgbClr val="000000"/>
                          </a:solidFill>
                          <a:effectLst/>
                          <a:latin typeface="Calibri" panose="020F0502020204030204" pitchFamily="34" charset="0"/>
                        </a:rPr>
                        <a:t>Config Violation: Feeder1</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dirty="0">
                          <a:solidFill>
                            <a:srgbClr val="000000"/>
                          </a:solidFill>
                          <a:effectLst/>
                          <a:latin typeface="Calibri" panose="020F0502020204030204" pitchFamily="34" charset="0"/>
                        </a:rPr>
                        <a:t>0</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239</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5</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a:solidFill>
                            <a:srgbClr val="000000"/>
                          </a:solidFill>
                          <a:effectLst/>
                          <a:latin typeface="Calibri" panose="020F0502020204030204" pitchFamily="34" charset="0"/>
                        </a:rPr>
                        <a:t>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24692358"/>
                  </a:ext>
                </a:extLst>
              </a:tr>
              <a:tr h="313359">
                <a:tc>
                  <a:txBody>
                    <a:bodyPr/>
                    <a:lstStyle/>
                    <a:p>
                      <a:pPr algn="ctr" fontAlgn="b"/>
                      <a:r>
                        <a:rPr lang="en-US" sz="1600" b="1" i="0" u="none" strike="noStrike">
                          <a:solidFill>
                            <a:srgbClr val="000000"/>
                          </a:solidFill>
                          <a:effectLst/>
                          <a:latin typeface="Calibri" panose="020F0502020204030204" pitchFamily="34" charset="0"/>
                        </a:rPr>
                        <a:t>Config Violation: Feeder2</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dirty="0">
                          <a:solidFill>
                            <a:srgbClr val="000000"/>
                          </a:solidFill>
                          <a:effectLst/>
                          <a:latin typeface="Calibri" panose="020F0502020204030204" pitchFamily="34" charset="0"/>
                        </a:rPr>
                        <a:t>0</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208</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567</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a:solidFill>
                            <a:srgbClr val="000000"/>
                          </a:solidFill>
                          <a:effectLst/>
                          <a:latin typeface="Calibri" panose="020F0502020204030204" pitchFamily="34" charset="0"/>
                        </a:rPr>
                        <a:t>1034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497066446"/>
                  </a:ext>
                </a:extLst>
              </a:tr>
              <a:tr h="313359">
                <a:tc>
                  <a:txBody>
                    <a:bodyPr/>
                    <a:lstStyle/>
                    <a:p>
                      <a:pPr algn="ctr" fontAlgn="b"/>
                      <a:r>
                        <a:rPr lang="en-US" sz="1600" b="1" i="0" u="none" strike="noStrike">
                          <a:solidFill>
                            <a:srgbClr val="000000"/>
                          </a:solidFill>
                          <a:effectLst/>
                          <a:latin typeface="Calibri" panose="020F0502020204030204" pitchFamily="34" charset="0"/>
                        </a:rPr>
                        <a:t>Config Violation: Feeder3</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dirty="0">
                          <a:solidFill>
                            <a:srgbClr val="000000"/>
                          </a:solidFill>
                          <a:effectLst/>
                          <a:latin typeface="Calibri" panose="020F0502020204030204" pitchFamily="34" charset="0"/>
                        </a:rPr>
                        <a:t>0</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239</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589</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a:solidFill>
                            <a:srgbClr val="000000"/>
                          </a:solidFill>
                          <a:effectLst/>
                          <a:latin typeface="Calibri" panose="020F0502020204030204" pitchFamily="34" charset="0"/>
                        </a:rPr>
                        <a:t>953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480796199"/>
                  </a:ext>
                </a:extLst>
              </a:tr>
              <a:tr h="208676">
                <a:tc>
                  <a:txBody>
                    <a:bodyPr/>
                    <a:lstStyle/>
                    <a:p>
                      <a:pPr algn="ctr" fontAlgn="b"/>
                      <a:r>
                        <a:rPr lang="en-US" sz="1600" b="1" i="0" u="none" strike="noStrike">
                          <a:solidFill>
                            <a:srgbClr val="000000"/>
                          </a:solidFill>
                          <a:effectLst/>
                          <a:latin typeface="Calibri" panose="020F0502020204030204" pitchFamily="34" charset="0"/>
                        </a:rPr>
                        <a:t>Lines over 80%</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a:solidFill>
                            <a:srgbClr val="000000"/>
                          </a:solidFill>
                          <a:effectLst/>
                          <a:latin typeface="Calibri" panose="020F0502020204030204" pitchFamily="34" charset="0"/>
                        </a:rPr>
                        <a:t>7914</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582</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2016</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a:solidFill>
                            <a:srgbClr val="000000"/>
                          </a:solidFill>
                          <a:effectLst/>
                          <a:latin typeface="Calibri" panose="020F0502020204030204" pitchFamily="34" charset="0"/>
                        </a:rPr>
                        <a:t>2445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27728860"/>
                  </a:ext>
                </a:extLst>
              </a:tr>
              <a:tr h="208676">
                <a:tc>
                  <a:txBody>
                    <a:bodyPr/>
                    <a:lstStyle/>
                    <a:p>
                      <a:pPr algn="ctr" fontAlgn="b"/>
                      <a:r>
                        <a:rPr lang="en-US" sz="1600" b="1" i="0" u="none" strike="noStrike">
                          <a:solidFill>
                            <a:srgbClr val="000000"/>
                          </a:solidFill>
                          <a:effectLst/>
                          <a:latin typeface="Calibri" panose="020F0502020204030204" pitchFamily="34" charset="0"/>
                        </a:rPr>
                        <a:t>Load Lost &gt; 20%</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1783</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5442</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a:solidFill>
                            <a:srgbClr val="000000"/>
                          </a:solidFill>
                          <a:effectLst/>
                          <a:latin typeface="Calibri" panose="020F0502020204030204" pitchFamily="34" charset="0"/>
                        </a:rPr>
                        <a:t>1772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283533250"/>
                  </a:ext>
                </a:extLst>
              </a:tr>
              <a:tr h="313359">
                <a:tc>
                  <a:txBody>
                    <a:bodyPr/>
                    <a:lstStyle/>
                    <a:p>
                      <a:pPr algn="ctr" fontAlgn="b"/>
                      <a:r>
                        <a:rPr lang="en-US" sz="1600" b="1" i="0" u="none" strike="noStrike">
                          <a:solidFill>
                            <a:srgbClr val="000000"/>
                          </a:solidFill>
                          <a:effectLst/>
                          <a:latin typeface="Calibri" panose="020F0502020204030204" pitchFamily="34" charset="0"/>
                        </a:rPr>
                        <a:t>Transformers over 80%</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a:solidFill>
                            <a:srgbClr val="000000"/>
                          </a:solidFill>
                          <a:effectLst/>
                          <a:latin typeface="Calibri" panose="020F0502020204030204" pitchFamily="34" charset="0"/>
                        </a:rPr>
                        <a:t>1428</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275</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5653</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a:solidFill>
                            <a:srgbClr val="000000"/>
                          </a:solidFill>
                          <a:effectLst/>
                          <a:latin typeface="Calibri" panose="020F0502020204030204" pitchFamily="34" charset="0"/>
                        </a:rPr>
                        <a:t>5624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22037068"/>
                  </a:ext>
                </a:extLst>
              </a:tr>
              <a:tr h="411587">
                <a:tc>
                  <a:txBody>
                    <a:bodyPr/>
                    <a:lstStyle/>
                    <a:p>
                      <a:pPr algn="ctr" fontAlgn="b"/>
                      <a:r>
                        <a:rPr lang="en-US" sz="1600" b="1" i="0" u="none" strike="noStrike">
                          <a:solidFill>
                            <a:srgbClr val="000000"/>
                          </a:solidFill>
                          <a:effectLst/>
                          <a:latin typeface="Calibri" panose="020F0502020204030204" pitchFamily="34" charset="0"/>
                        </a:rPr>
                        <a:t>More than 8 open switches</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dirty="0">
                          <a:solidFill>
                            <a:srgbClr val="000000"/>
                          </a:solidFill>
                          <a:effectLst/>
                          <a:latin typeface="Calibri" panose="020F0502020204030204" pitchFamily="34" charset="0"/>
                        </a:rPr>
                        <a:t>3247</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699</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2176</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a:solidFill>
                            <a:srgbClr val="000000"/>
                          </a:solidFill>
                          <a:effectLst/>
                          <a:latin typeface="Calibri" panose="020F0502020204030204" pitchFamily="34" charset="0"/>
                        </a:rPr>
                        <a:t>407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85637587"/>
                  </a:ext>
                </a:extLst>
              </a:tr>
              <a:tr h="208676">
                <a:tc>
                  <a:txBody>
                    <a:bodyPr/>
                    <a:lstStyle/>
                    <a:p>
                      <a:pPr algn="ctr" fontAlgn="b"/>
                      <a:r>
                        <a:rPr lang="en-US" sz="1600" b="1" i="0" u="none" strike="noStrike">
                          <a:solidFill>
                            <a:srgbClr val="000000"/>
                          </a:solidFill>
                          <a:effectLst/>
                          <a:latin typeface="Calibri" panose="020F0502020204030204" pitchFamily="34" charset="0"/>
                        </a:rPr>
                        <a:t>bus PU violated</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140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a:solidFill>
                            <a:srgbClr val="000000"/>
                          </a:solidFill>
                          <a:effectLst/>
                          <a:latin typeface="Calibri" panose="020F0502020204030204" pitchFamily="34" charset="0"/>
                        </a:rPr>
                        <a:t>170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271902377"/>
                  </a:ext>
                </a:extLst>
              </a:tr>
              <a:tr h="204078">
                <a:tc>
                  <a:txBody>
                    <a:bodyPr/>
                    <a:lstStyle/>
                    <a:p>
                      <a:pPr algn="ctr" fontAlgn="b"/>
                      <a:r>
                        <a:rPr lang="en-US" sz="1600" b="1" i="0" u="none" strike="noStrike">
                          <a:solidFill>
                            <a:srgbClr val="000000"/>
                          </a:solidFill>
                          <a:effectLst/>
                          <a:latin typeface="Calibri" panose="020F0502020204030204" pitchFamily="34" charset="0"/>
                        </a:rPr>
                        <a:t>No anomaly</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dirty="0">
                          <a:solidFill>
                            <a:srgbClr val="000000"/>
                          </a:solidFill>
                          <a:effectLst/>
                          <a:latin typeface="Calibri" panose="020F0502020204030204" pitchFamily="34" charset="0"/>
                        </a:rPr>
                        <a:t>7411</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15975</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59953</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a:solidFill>
                            <a:srgbClr val="000000"/>
                          </a:solidFill>
                          <a:effectLst/>
                          <a:latin typeface="Calibri" panose="020F0502020204030204" pitchFamily="34" charset="0"/>
                        </a:rPr>
                        <a:t>28497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19687195"/>
                  </a:ext>
                </a:extLst>
              </a:tr>
              <a:tr h="204078">
                <a:tc>
                  <a:txBody>
                    <a:bodyPr/>
                    <a:lstStyle/>
                    <a:p>
                      <a:pPr algn="ctr" fontAlgn="b"/>
                      <a:r>
                        <a:rPr lang="en-US" sz="1600" b="1" i="0" u="none" strike="noStrike" dirty="0">
                          <a:solidFill>
                            <a:srgbClr val="000000"/>
                          </a:solidFill>
                          <a:effectLst/>
                          <a:latin typeface="Calibri" panose="020F0502020204030204" pitchFamily="34" charset="0"/>
                        </a:rPr>
                        <a:t>Total</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dirty="0">
                          <a:solidFill>
                            <a:srgbClr val="000000"/>
                          </a:solidFill>
                          <a:effectLst/>
                          <a:latin typeface="Calibri" panose="020F0502020204030204" pitchFamily="34" charset="0"/>
                        </a:rPr>
                        <a:t>20000</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20000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76541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0" i="0" u="none" strike="noStrike" dirty="0">
                          <a:solidFill>
                            <a:srgbClr val="000000"/>
                          </a:solidFill>
                          <a:effectLst/>
                          <a:latin typeface="Calibri" panose="020F0502020204030204" pitchFamily="34" charset="0"/>
                        </a:rPr>
                        <a:t>45681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758170984"/>
                  </a:ext>
                </a:extLst>
              </a:tr>
            </a:tbl>
          </a:graphicData>
        </a:graphic>
      </p:graphicFrame>
    </p:spTree>
    <p:extLst>
      <p:ext uri="{BB962C8B-B14F-4D97-AF65-F5344CB8AC3E}">
        <p14:creationId xmlns:p14="http://schemas.microsoft.com/office/powerpoint/2010/main" val="1399077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D4B78E-DA8F-49C5-BC6C-C6731654BDA7}"/>
              </a:ext>
            </a:extLst>
          </p:cNvPr>
          <p:cNvSpPr>
            <a:spLocks noGrp="1"/>
          </p:cNvSpPr>
          <p:nvPr>
            <p:ph type="ctrTitle"/>
          </p:nvPr>
        </p:nvSpPr>
        <p:spPr>
          <a:xfrm>
            <a:off x="217714" y="98544"/>
            <a:ext cx="9290180" cy="925706"/>
          </a:xfrm>
        </p:spPr>
        <p:txBody>
          <a:bodyPr>
            <a:noAutofit/>
          </a:bodyPr>
          <a:lstStyle/>
          <a:p>
            <a:r>
              <a:rPr lang="en-US" sz="4000" dirty="0" err="1"/>
              <a:t>Unique_Normal_Options_Random</a:t>
            </a:r>
            <a:endParaRPr lang="en-US" sz="4000" dirty="0"/>
          </a:p>
        </p:txBody>
      </p:sp>
      <p:sp>
        <p:nvSpPr>
          <p:cNvPr id="5" name="Subtitle 4">
            <a:extLst>
              <a:ext uri="{FF2B5EF4-FFF2-40B4-BE49-F238E27FC236}">
                <a16:creationId xmlns:a16="http://schemas.microsoft.com/office/drawing/2014/main" id="{07B124E4-469C-47DA-9314-51532605467E}"/>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F4AE3D85-2A0E-47E7-BEC9-1B62FE67635B}"/>
              </a:ext>
            </a:extLst>
          </p:cNvPr>
          <p:cNvPicPr>
            <a:picLocks noChangeAspect="1"/>
          </p:cNvPicPr>
          <p:nvPr/>
        </p:nvPicPr>
        <p:blipFill>
          <a:blip r:embed="rId2"/>
          <a:stretch>
            <a:fillRect/>
          </a:stretch>
        </p:blipFill>
        <p:spPr>
          <a:xfrm>
            <a:off x="1105708" y="1074936"/>
            <a:ext cx="6883245" cy="5684520"/>
          </a:xfrm>
          <a:prstGeom prst="rect">
            <a:avLst/>
          </a:prstGeom>
        </p:spPr>
      </p:pic>
    </p:spTree>
    <p:extLst>
      <p:ext uri="{BB962C8B-B14F-4D97-AF65-F5344CB8AC3E}">
        <p14:creationId xmlns:p14="http://schemas.microsoft.com/office/powerpoint/2010/main" val="103498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628DBE-4472-4831-8F61-D0A3369946B8}"/>
              </a:ext>
            </a:extLst>
          </p:cNvPr>
          <p:cNvSpPr txBox="1">
            <a:spLocks/>
          </p:cNvSpPr>
          <p:nvPr/>
        </p:nvSpPr>
        <p:spPr>
          <a:xfrm>
            <a:off x="990600" y="517525"/>
            <a:ext cx="565014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ANN: Train(</a:t>
            </a:r>
            <a:r>
              <a:rPr lang="en-US" sz="2800" dirty="0" err="1"/>
              <a:t>Unique_Normal_Options_Random</a:t>
            </a:r>
            <a:r>
              <a:rPr lang="en-US" sz="2800" dirty="0"/>
              <a:t>) + Test(Unconstrained)</a:t>
            </a:r>
          </a:p>
        </p:txBody>
      </p:sp>
      <p:pic>
        <p:nvPicPr>
          <p:cNvPr id="9" name="Picture 8">
            <a:extLst>
              <a:ext uri="{FF2B5EF4-FFF2-40B4-BE49-F238E27FC236}">
                <a16:creationId xmlns:a16="http://schemas.microsoft.com/office/drawing/2014/main" id="{A9F5727B-63DD-4BB8-A953-8472B1822F5E}"/>
              </a:ext>
            </a:extLst>
          </p:cNvPr>
          <p:cNvPicPr>
            <a:picLocks noChangeAspect="1"/>
          </p:cNvPicPr>
          <p:nvPr/>
        </p:nvPicPr>
        <p:blipFill>
          <a:blip r:embed="rId2"/>
          <a:stretch>
            <a:fillRect/>
          </a:stretch>
        </p:blipFill>
        <p:spPr>
          <a:xfrm>
            <a:off x="489934" y="2213899"/>
            <a:ext cx="5934075" cy="4305300"/>
          </a:xfrm>
          <a:prstGeom prst="rect">
            <a:avLst/>
          </a:prstGeom>
        </p:spPr>
      </p:pic>
      <p:pic>
        <p:nvPicPr>
          <p:cNvPr id="11" name="Picture 10">
            <a:extLst>
              <a:ext uri="{FF2B5EF4-FFF2-40B4-BE49-F238E27FC236}">
                <a16:creationId xmlns:a16="http://schemas.microsoft.com/office/drawing/2014/main" id="{540CCD75-AA50-4E1C-93C1-13F751AA6A06}"/>
              </a:ext>
            </a:extLst>
          </p:cNvPr>
          <p:cNvPicPr>
            <a:picLocks noChangeAspect="1"/>
          </p:cNvPicPr>
          <p:nvPr/>
        </p:nvPicPr>
        <p:blipFill>
          <a:blip r:embed="rId3"/>
          <a:stretch>
            <a:fillRect/>
          </a:stretch>
        </p:blipFill>
        <p:spPr>
          <a:xfrm>
            <a:off x="6640749" y="2213899"/>
            <a:ext cx="3267075" cy="3752850"/>
          </a:xfrm>
          <a:prstGeom prst="rect">
            <a:avLst/>
          </a:prstGeom>
        </p:spPr>
      </p:pic>
    </p:spTree>
    <p:extLst>
      <p:ext uri="{BB962C8B-B14F-4D97-AF65-F5344CB8AC3E}">
        <p14:creationId xmlns:p14="http://schemas.microsoft.com/office/powerpoint/2010/main" val="462361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9E07F9-DACD-459A-BE61-B385A361E273}"/>
              </a:ext>
            </a:extLst>
          </p:cNvPr>
          <p:cNvPicPr>
            <a:picLocks noChangeAspect="1"/>
          </p:cNvPicPr>
          <p:nvPr/>
        </p:nvPicPr>
        <p:blipFill>
          <a:blip r:embed="rId3"/>
          <a:stretch>
            <a:fillRect/>
          </a:stretch>
        </p:blipFill>
        <p:spPr>
          <a:xfrm>
            <a:off x="6827810" y="0"/>
            <a:ext cx="4744233" cy="6858000"/>
          </a:xfrm>
          <a:prstGeom prst="rect">
            <a:avLst/>
          </a:prstGeom>
        </p:spPr>
      </p:pic>
      <p:sp>
        <p:nvSpPr>
          <p:cNvPr id="6" name="Title 1">
            <a:extLst>
              <a:ext uri="{FF2B5EF4-FFF2-40B4-BE49-F238E27FC236}">
                <a16:creationId xmlns:a16="http://schemas.microsoft.com/office/drawing/2014/main" id="{F7628DBE-4472-4831-8F61-D0A3369946B8}"/>
              </a:ext>
            </a:extLst>
          </p:cNvPr>
          <p:cNvSpPr txBox="1">
            <a:spLocks/>
          </p:cNvSpPr>
          <p:nvPr/>
        </p:nvSpPr>
        <p:spPr>
          <a:xfrm>
            <a:off x="990600" y="517525"/>
            <a:ext cx="565014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t>ANN: Train(Unique_Normal_Options_Random) + Test(Attack)</a:t>
            </a:r>
            <a:endParaRPr lang="en-US" sz="2800" dirty="0"/>
          </a:p>
        </p:txBody>
      </p:sp>
      <p:pic>
        <p:nvPicPr>
          <p:cNvPr id="4" name="Picture 3">
            <a:extLst>
              <a:ext uri="{FF2B5EF4-FFF2-40B4-BE49-F238E27FC236}">
                <a16:creationId xmlns:a16="http://schemas.microsoft.com/office/drawing/2014/main" id="{0463B51F-7001-4AA5-A179-A3356DFDCA2A}"/>
              </a:ext>
            </a:extLst>
          </p:cNvPr>
          <p:cNvPicPr>
            <a:picLocks noChangeAspect="1"/>
          </p:cNvPicPr>
          <p:nvPr/>
        </p:nvPicPr>
        <p:blipFill>
          <a:blip r:embed="rId4"/>
          <a:stretch>
            <a:fillRect/>
          </a:stretch>
        </p:blipFill>
        <p:spPr>
          <a:xfrm>
            <a:off x="305231" y="2609850"/>
            <a:ext cx="6200775" cy="1638300"/>
          </a:xfrm>
          <a:prstGeom prst="rect">
            <a:avLst/>
          </a:prstGeom>
        </p:spPr>
      </p:pic>
      <p:pic>
        <p:nvPicPr>
          <p:cNvPr id="8" name="Picture 7">
            <a:extLst>
              <a:ext uri="{FF2B5EF4-FFF2-40B4-BE49-F238E27FC236}">
                <a16:creationId xmlns:a16="http://schemas.microsoft.com/office/drawing/2014/main" id="{8B4F83DB-025E-4863-A40B-D0618ABEAF2F}"/>
              </a:ext>
            </a:extLst>
          </p:cNvPr>
          <p:cNvPicPr>
            <a:picLocks noChangeAspect="1"/>
          </p:cNvPicPr>
          <p:nvPr/>
        </p:nvPicPr>
        <p:blipFill>
          <a:blip r:embed="rId5"/>
          <a:stretch>
            <a:fillRect/>
          </a:stretch>
        </p:blipFill>
        <p:spPr>
          <a:xfrm>
            <a:off x="619957" y="4753195"/>
            <a:ext cx="4648200" cy="962025"/>
          </a:xfrm>
          <a:prstGeom prst="rect">
            <a:avLst/>
          </a:prstGeom>
        </p:spPr>
      </p:pic>
    </p:spTree>
    <p:extLst>
      <p:ext uri="{BB962C8B-B14F-4D97-AF65-F5344CB8AC3E}">
        <p14:creationId xmlns:p14="http://schemas.microsoft.com/office/powerpoint/2010/main" val="3335917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628DBE-4472-4831-8F61-D0A3369946B8}"/>
              </a:ext>
            </a:extLst>
          </p:cNvPr>
          <p:cNvSpPr txBox="1">
            <a:spLocks/>
          </p:cNvSpPr>
          <p:nvPr/>
        </p:nvSpPr>
        <p:spPr>
          <a:xfrm>
            <a:off x="990600" y="517525"/>
            <a:ext cx="565014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ANN: Train(</a:t>
            </a:r>
            <a:r>
              <a:rPr lang="en-US" sz="2800" dirty="0" err="1"/>
              <a:t>Unique_Normal_Options_Random</a:t>
            </a:r>
            <a:r>
              <a:rPr lang="en-US" sz="2800" dirty="0"/>
              <a:t>) + Test(Special)</a:t>
            </a:r>
          </a:p>
        </p:txBody>
      </p:sp>
      <p:pic>
        <p:nvPicPr>
          <p:cNvPr id="3" name="Picture 2">
            <a:extLst>
              <a:ext uri="{FF2B5EF4-FFF2-40B4-BE49-F238E27FC236}">
                <a16:creationId xmlns:a16="http://schemas.microsoft.com/office/drawing/2014/main" id="{12C5C61C-6558-4CC8-A003-B22EAA351CAC}"/>
              </a:ext>
            </a:extLst>
          </p:cNvPr>
          <p:cNvPicPr>
            <a:picLocks noChangeAspect="1"/>
          </p:cNvPicPr>
          <p:nvPr/>
        </p:nvPicPr>
        <p:blipFill>
          <a:blip r:embed="rId3"/>
          <a:stretch>
            <a:fillRect/>
          </a:stretch>
        </p:blipFill>
        <p:spPr>
          <a:xfrm>
            <a:off x="563799" y="2202987"/>
            <a:ext cx="6076950" cy="4257675"/>
          </a:xfrm>
          <a:prstGeom prst="rect">
            <a:avLst/>
          </a:prstGeom>
        </p:spPr>
      </p:pic>
      <p:pic>
        <p:nvPicPr>
          <p:cNvPr id="7" name="Picture 6">
            <a:extLst>
              <a:ext uri="{FF2B5EF4-FFF2-40B4-BE49-F238E27FC236}">
                <a16:creationId xmlns:a16="http://schemas.microsoft.com/office/drawing/2014/main" id="{0A162815-1811-4FB6-BA25-468F557E9B86}"/>
              </a:ext>
            </a:extLst>
          </p:cNvPr>
          <p:cNvPicPr>
            <a:picLocks noChangeAspect="1"/>
          </p:cNvPicPr>
          <p:nvPr/>
        </p:nvPicPr>
        <p:blipFill>
          <a:blip r:embed="rId4"/>
          <a:stretch>
            <a:fillRect/>
          </a:stretch>
        </p:blipFill>
        <p:spPr>
          <a:xfrm>
            <a:off x="6931607" y="2202987"/>
            <a:ext cx="4162425" cy="4010025"/>
          </a:xfrm>
          <a:prstGeom prst="rect">
            <a:avLst/>
          </a:prstGeom>
        </p:spPr>
      </p:pic>
    </p:spTree>
    <p:extLst>
      <p:ext uri="{BB962C8B-B14F-4D97-AF65-F5344CB8AC3E}">
        <p14:creationId xmlns:p14="http://schemas.microsoft.com/office/powerpoint/2010/main" val="2146551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D4B78E-DA8F-49C5-BC6C-C6731654BDA7}"/>
              </a:ext>
            </a:extLst>
          </p:cNvPr>
          <p:cNvSpPr>
            <a:spLocks noGrp="1"/>
          </p:cNvSpPr>
          <p:nvPr>
            <p:ph type="ctrTitle"/>
          </p:nvPr>
        </p:nvSpPr>
        <p:spPr/>
        <p:txBody>
          <a:bodyPr/>
          <a:lstStyle/>
          <a:p>
            <a:r>
              <a:rPr lang="en-US" dirty="0"/>
              <a:t>Feature Importance</a:t>
            </a:r>
          </a:p>
        </p:txBody>
      </p:sp>
      <p:sp>
        <p:nvSpPr>
          <p:cNvPr id="5" name="Subtitle 4">
            <a:extLst>
              <a:ext uri="{FF2B5EF4-FFF2-40B4-BE49-F238E27FC236}">
                <a16:creationId xmlns:a16="http://schemas.microsoft.com/office/drawing/2014/main" id="{07B124E4-469C-47DA-9314-51532605467E}"/>
              </a:ext>
            </a:extLst>
          </p:cNvPr>
          <p:cNvSpPr>
            <a:spLocks noGrp="1"/>
          </p:cNvSpPr>
          <p:nvPr>
            <p:ph type="subTitle" idx="1"/>
          </p:nvPr>
        </p:nvSpPr>
        <p:spPr/>
        <p:txBody>
          <a:bodyPr/>
          <a:lstStyle/>
          <a:p>
            <a:r>
              <a:rPr lang="en-US" b="1" i="0" dirty="0">
                <a:solidFill>
                  <a:srgbClr val="24292F"/>
                </a:solidFill>
                <a:effectLst/>
                <a:latin typeface="-apple-system"/>
              </a:rPr>
              <a:t>Using </a:t>
            </a:r>
            <a:r>
              <a:rPr lang="en-US" b="1" i="0" dirty="0" err="1">
                <a:solidFill>
                  <a:srgbClr val="24292F"/>
                </a:solidFill>
                <a:effectLst/>
                <a:latin typeface="-apple-system"/>
              </a:rPr>
              <a:t>XGBoost</a:t>
            </a:r>
            <a:r>
              <a:rPr lang="en-US" b="1" i="0" dirty="0">
                <a:solidFill>
                  <a:srgbClr val="24292F"/>
                </a:solidFill>
                <a:effectLst/>
                <a:latin typeface="-apple-system"/>
              </a:rPr>
              <a:t> Built-in Feature Importance</a:t>
            </a:r>
            <a:endParaRPr lang="en-US" dirty="0"/>
          </a:p>
        </p:txBody>
      </p:sp>
    </p:spTree>
    <p:extLst>
      <p:ext uri="{BB962C8B-B14F-4D97-AF65-F5344CB8AC3E}">
        <p14:creationId xmlns:p14="http://schemas.microsoft.com/office/powerpoint/2010/main" val="568171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a:xfrm>
            <a:off x="688186" y="223413"/>
            <a:ext cx="5650149" cy="1325563"/>
          </a:xfrm>
        </p:spPr>
        <p:txBody>
          <a:bodyPr>
            <a:noAutofit/>
          </a:bodyPr>
          <a:lstStyle/>
          <a:p>
            <a:r>
              <a:rPr lang="en-US" sz="2000" dirty="0" err="1"/>
              <a:t>XGBoost</a:t>
            </a:r>
            <a:r>
              <a:rPr lang="en-US" sz="2000" dirty="0"/>
              <a:t>: Train(</a:t>
            </a:r>
            <a:r>
              <a:rPr lang="en-US" sz="2000" dirty="0" err="1"/>
              <a:t>Unique_Normal_Options_Random</a:t>
            </a:r>
            <a:r>
              <a:rPr lang="en-US" sz="2000" dirty="0"/>
              <a:t>) + Test(Attack)</a:t>
            </a:r>
            <a:br>
              <a:rPr lang="en-US" sz="2000" dirty="0"/>
            </a:br>
            <a:r>
              <a:rPr lang="en-US" sz="2000" dirty="0"/>
              <a:t>Using </a:t>
            </a:r>
            <a:r>
              <a:rPr lang="en-US" sz="2000" dirty="0" err="1"/>
              <a:t>XGBoost</a:t>
            </a:r>
            <a:r>
              <a:rPr lang="en-US" sz="2000" dirty="0"/>
              <a:t> inbuilt importance score</a:t>
            </a:r>
          </a:p>
        </p:txBody>
      </p:sp>
      <p:pic>
        <p:nvPicPr>
          <p:cNvPr id="11" name="Picture 10">
            <a:extLst>
              <a:ext uri="{FF2B5EF4-FFF2-40B4-BE49-F238E27FC236}">
                <a16:creationId xmlns:a16="http://schemas.microsoft.com/office/drawing/2014/main" id="{79B16FDF-1E6C-4C14-ACAA-9E7EBB5C7A2A}"/>
              </a:ext>
            </a:extLst>
          </p:cNvPr>
          <p:cNvPicPr>
            <a:picLocks noChangeAspect="1"/>
          </p:cNvPicPr>
          <p:nvPr/>
        </p:nvPicPr>
        <p:blipFill>
          <a:blip r:embed="rId2"/>
          <a:stretch>
            <a:fillRect/>
          </a:stretch>
        </p:blipFill>
        <p:spPr>
          <a:xfrm>
            <a:off x="688186" y="1379130"/>
            <a:ext cx="8280418" cy="5036081"/>
          </a:xfrm>
          <a:prstGeom prst="rect">
            <a:avLst/>
          </a:prstGeom>
        </p:spPr>
      </p:pic>
      <p:pic>
        <p:nvPicPr>
          <p:cNvPr id="4" name="Picture 3">
            <a:extLst>
              <a:ext uri="{FF2B5EF4-FFF2-40B4-BE49-F238E27FC236}">
                <a16:creationId xmlns:a16="http://schemas.microsoft.com/office/drawing/2014/main" id="{0AE15088-6767-4B41-BAA5-1A9971F9DEF4}"/>
              </a:ext>
            </a:extLst>
          </p:cNvPr>
          <p:cNvPicPr>
            <a:picLocks noChangeAspect="1"/>
          </p:cNvPicPr>
          <p:nvPr/>
        </p:nvPicPr>
        <p:blipFill>
          <a:blip r:embed="rId3"/>
          <a:stretch>
            <a:fillRect/>
          </a:stretch>
        </p:blipFill>
        <p:spPr>
          <a:xfrm>
            <a:off x="304800" y="962660"/>
            <a:ext cx="11582400" cy="5562600"/>
          </a:xfrm>
          <a:prstGeom prst="rect">
            <a:avLst/>
          </a:prstGeom>
        </p:spPr>
      </p:pic>
    </p:spTree>
    <p:extLst>
      <p:ext uri="{BB962C8B-B14F-4D97-AF65-F5344CB8AC3E}">
        <p14:creationId xmlns:p14="http://schemas.microsoft.com/office/powerpoint/2010/main" val="3831729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D4B78E-DA8F-49C5-BC6C-C6731654BDA7}"/>
              </a:ext>
            </a:extLst>
          </p:cNvPr>
          <p:cNvSpPr>
            <a:spLocks noGrp="1"/>
          </p:cNvSpPr>
          <p:nvPr>
            <p:ph type="ctrTitle"/>
          </p:nvPr>
        </p:nvSpPr>
        <p:spPr/>
        <p:txBody>
          <a:bodyPr/>
          <a:lstStyle/>
          <a:p>
            <a:r>
              <a:rPr lang="en-US" dirty="0"/>
              <a:t>Feature Importance</a:t>
            </a:r>
          </a:p>
        </p:txBody>
      </p:sp>
      <p:sp>
        <p:nvSpPr>
          <p:cNvPr id="5" name="Subtitle 4">
            <a:extLst>
              <a:ext uri="{FF2B5EF4-FFF2-40B4-BE49-F238E27FC236}">
                <a16:creationId xmlns:a16="http://schemas.microsoft.com/office/drawing/2014/main" id="{07B124E4-469C-47DA-9314-51532605467E}"/>
              </a:ext>
            </a:extLst>
          </p:cNvPr>
          <p:cNvSpPr>
            <a:spLocks noGrp="1"/>
          </p:cNvSpPr>
          <p:nvPr>
            <p:ph type="subTitle" idx="1"/>
          </p:nvPr>
        </p:nvSpPr>
        <p:spPr/>
        <p:txBody>
          <a:bodyPr/>
          <a:lstStyle/>
          <a:p>
            <a:r>
              <a:rPr lang="en-US" b="1" i="0" dirty="0">
                <a:solidFill>
                  <a:srgbClr val="24292F"/>
                </a:solidFill>
                <a:effectLst/>
                <a:latin typeface="-apple-system"/>
              </a:rPr>
              <a:t>SHAP (</a:t>
            </a:r>
            <a:r>
              <a:rPr lang="en-US" b="1" i="0" dirty="0" err="1">
                <a:solidFill>
                  <a:srgbClr val="24292F"/>
                </a:solidFill>
                <a:effectLst/>
                <a:latin typeface="-apple-system"/>
              </a:rPr>
              <a:t>SHapley</a:t>
            </a:r>
            <a:r>
              <a:rPr lang="en-US" b="1" i="0" dirty="0">
                <a:solidFill>
                  <a:srgbClr val="24292F"/>
                </a:solidFill>
                <a:effectLst/>
                <a:latin typeface="-apple-system"/>
              </a:rPr>
              <a:t> Additive </a:t>
            </a:r>
            <a:r>
              <a:rPr lang="en-US" b="1" i="0" dirty="0" err="1">
                <a:solidFill>
                  <a:srgbClr val="24292F"/>
                </a:solidFill>
                <a:effectLst/>
                <a:latin typeface="-apple-system"/>
              </a:rPr>
              <a:t>exPlanations</a:t>
            </a:r>
            <a:r>
              <a:rPr lang="en-US" b="1" i="0" dirty="0">
                <a:solidFill>
                  <a:srgbClr val="24292F"/>
                </a:solidFill>
                <a:effectLst/>
                <a:latin typeface="-apple-system"/>
              </a:rPr>
              <a:t>)</a:t>
            </a:r>
            <a:r>
              <a:rPr lang="en-US" b="0" i="0" dirty="0">
                <a:solidFill>
                  <a:srgbClr val="24292F"/>
                </a:solidFill>
                <a:effectLst/>
                <a:latin typeface="-apple-system"/>
              </a:rPr>
              <a:t> is a game theoretic approach to explain the output of any machine learning model. It connects optimal credit allocation with local explanations using the classic Shapley values from game theory and their related extensions</a:t>
            </a:r>
            <a:endParaRPr lang="en-US" dirty="0"/>
          </a:p>
        </p:txBody>
      </p:sp>
    </p:spTree>
    <p:extLst>
      <p:ext uri="{BB962C8B-B14F-4D97-AF65-F5344CB8AC3E}">
        <p14:creationId xmlns:p14="http://schemas.microsoft.com/office/powerpoint/2010/main" val="3006325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a:xfrm>
            <a:off x="688186" y="223413"/>
            <a:ext cx="5650149" cy="1325563"/>
          </a:xfrm>
        </p:spPr>
        <p:txBody>
          <a:bodyPr>
            <a:noAutofit/>
          </a:bodyPr>
          <a:lstStyle/>
          <a:p>
            <a:r>
              <a:rPr lang="en-US" sz="2000" dirty="0" err="1"/>
              <a:t>XGBoost</a:t>
            </a:r>
            <a:r>
              <a:rPr lang="en-US" sz="2000" dirty="0"/>
              <a:t>: Train(</a:t>
            </a:r>
            <a:r>
              <a:rPr lang="en-US" sz="2000" dirty="0" err="1"/>
              <a:t>Unique_Normal_Options_Random</a:t>
            </a:r>
            <a:r>
              <a:rPr lang="en-US" sz="2000" dirty="0"/>
              <a:t>) + Test(Attack)</a:t>
            </a:r>
            <a:br>
              <a:rPr lang="en-US" sz="2000" dirty="0"/>
            </a:br>
            <a:r>
              <a:rPr lang="en-US" sz="2000" dirty="0"/>
              <a:t>Using SHAP</a:t>
            </a:r>
          </a:p>
        </p:txBody>
      </p:sp>
      <p:pic>
        <p:nvPicPr>
          <p:cNvPr id="4" name="Picture 3" descr="Chart&#10;&#10;Description automatically generated">
            <a:extLst>
              <a:ext uri="{FF2B5EF4-FFF2-40B4-BE49-F238E27FC236}">
                <a16:creationId xmlns:a16="http://schemas.microsoft.com/office/drawing/2014/main" id="{E9BF7561-53D5-4957-95F7-A69CB9199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86" y="1364159"/>
            <a:ext cx="7217875" cy="4499318"/>
          </a:xfrm>
          <a:prstGeom prst="rect">
            <a:avLst/>
          </a:prstGeom>
        </p:spPr>
      </p:pic>
      <p:sp>
        <p:nvSpPr>
          <p:cNvPr id="7" name="TextBox 6">
            <a:extLst>
              <a:ext uri="{FF2B5EF4-FFF2-40B4-BE49-F238E27FC236}">
                <a16:creationId xmlns:a16="http://schemas.microsoft.com/office/drawing/2014/main" id="{24EF1F17-85F2-4453-A208-854B942F16BD}"/>
              </a:ext>
            </a:extLst>
          </p:cNvPr>
          <p:cNvSpPr txBox="1"/>
          <p:nvPr/>
        </p:nvSpPr>
        <p:spPr>
          <a:xfrm>
            <a:off x="5406390" y="1548976"/>
            <a:ext cx="6097424" cy="2585323"/>
          </a:xfrm>
          <a:prstGeom prst="rect">
            <a:avLst/>
          </a:prstGeom>
          <a:noFill/>
        </p:spPr>
        <p:txBody>
          <a:bodyPr wrap="square">
            <a:spAutoFit/>
          </a:bodyPr>
          <a:lstStyle/>
          <a:p>
            <a:r>
              <a:rPr lang="en-US" b="0" i="0" dirty="0">
                <a:solidFill>
                  <a:srgbClr val="24292F"/>
                </a:solidFill>
                <a:effectLst/>
                <a:latin typeface="-apple-system"/>
              </a:rPr>
              <a:t>The diagram shows features each contributing to push the model output from the base value (the average model output over the training dataset we passed) to the model output. Features pushing the prediction higher are shown in red, those pushing the prediction lower are in blue. Another way to visualize the same explanation is to use a force plot (these are introduced in our </a:t>
            </a:r>
            <a:r>
              <a:rPr lang="en-US" b="0" i="0" u="none" strike="noStrike" dirty="0">
                <a:effectLst/>
                <a:latin typeface="-apple-system"/>
                <a:hlinkClick r:id="rId4"/>
              </a:rPr>
              <a:t>Nature BME paper</a:t>
            </a:r>
            <a:r>
              <a:rPr lang="en-US" b="0" i="0" dirty="0">
                <a:solidFill>
                  <a:srgbClr val="24292F"/>
                </a:solidFill>
                <a:effectLst/>
                <a:latin typeface="-apple-system"/>
              </a:rPr>
              <a:t>)</a:t>
            </a:r>
          </a:p>
          <a:p>
            <a:endParaRPr lang="en-US" dirty="0">
              <a:solidFill>
                <a:srgbClr val="24292F"/>
              </a:solidFill>
              <a:latin typeface="-apple-system"/>
            </a:endParaRPr>
          </a:p>
          <a:p>
            <a:r>
              <a:rPr lang="en-US" dirty="0">
                <a:solidFill>
                  <a:srgbClr val="24292F"/>
                </a:solidFill>
                <a:latin typeface="-apple-system"/>
              </a:rPr>
              <a:t>Just for 1</a:t>
            </a:r>
            <a:r>
              <a:rPr lang="en-US" baseline="30000" dirty="0">
                <a:solidFill>
                  <a:srgbClr val="24292F"/>
                </a:solidFill>
                <a:latin typeface="-apple-system"/>
              </a:rPr>
              <a:t>st</a:t>
            </a:r>
            <a:r>
              <a:rPr lang="en-US" dirty="0">
                <a:solidFill>
                  <a:srgbClr val="24292F"/>
                </a:solidFill>
                <a:latin typeface="-apple-system"/>
              </a:rPr>
              <a:t> Datapoint</a:t>
            </a:r>
            <a:endParaRPr lang="en-US" dirty="0"/>
          </a:p>
        </p:txBody>
      </p:sp>
      <p:pic>
        <p:nvPicPr>
          <p:cNvPr id="10" name="Picture 9">
            <a:extLst>
              <a:ext uri="{FF2B5EF4-FFF2-40B4-BE49-F238E27FC236}">
                <a16:creationId xmlns:a16="http://schemas.microsoft.com/office/drawing/2014/main" id="{87FEBFB0-8EDB-45C1-A85D-2C28FF0FB8E3}"/>
              </a:ext>
            </a:extLst>
          </p:cNvPr>
          <p:cNvPicPr>
            <a:picLocks noChangeAspect="1"/>
          </p:cNvPicPr>
          <p:nvPr/>
        </p:nvPicPr>
        <p:blipFill>
          <a:blip r:embed="rId5"/>
          <a:stretch>
            <a:fillRect/>
          </a:stretch>
        </p:blipFill>
        <p:spPr>
          <a:xfrm>
            <a:off x="688186" y="5689725"/>
            <a:ext cx="15895512" cy="1595978"/>
          </a:xfrm>
          <a:prstGeom prst="rect">
            <a:avLst/>
          </a:prstGeom>
        </p:spPr>
      </p:pic>
      <p:sp>
        <p:nvSpPr>
          <p:cNvPr id="13" name="TextBox 12">
            <a:extLst>
              <a:ext uri="{FF2B5EF4-FFF2-40B4-BE49-F238E27FC236}">
                <a16:creationId xmlns:a16="http://schemas.microsoft.com/office/drawing/2014/main" id="{A325A70A-19DA-4D47-A92B-618DE9917629}"/>
              </a:ext>
            </a:extLst>
          </p:cNvPr>
          <p:cNvSpPr txBox="1"/>
          <p:nvPr/>
        </p:nvSpPr>
        <p:spPr>
          <a:xfrm>
            <a:off x="7065646" y="4444890"/>
            <a:ext cx="4935854" cy="369332"/>
          </a:xfrm>
          <a:prstGeom prst="rect">
            <a:avLst/>
          </a:prstGeom>
          <a:noFill/>
        </p:spPr>
        <p:txBody>
          <a:bodyPr wrap="square">
            <a:spAutoFit/>
          </a:bodyPr>
          <a:lstStyle/>
          <a:p>
            <a:r>
              <a:rPr lang="en-US" b="0" dirty="0" err="1">
                <a:solidFill>
                  <a:srgbClr val="000000"/>
                </a:solidFill>
                <a:effectLst/>
                <a:latin typeface="Consolas" panose="020B0609020204030204" pitchFamily="49" charset="0"/>
              </a:rPr>
              <a:t>shap.plots.waterfall</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shap_values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78EEF560-B5C6-4088-8206-16C3694E22F2}"/>
              </a:ext>
            </a:extLst>
          </p:cNvPr>
          <p:cNvSpPr txBox="1"/>
          <p:nvPr/>
        </p:nvSpPr>
        <p:spPr>
          <a:xfrm>
            <a:off x="2957513" y="6495573"/>
            <a:ext cx="6097904" cy="923330"/>
          </a:xfrm>
          <a:prstGeom prst="rect">
            <a:avLst/>
          </a:prstGeom>
          <a:noFill/>
        </p:spPr>
        <p:txBody>
          <a:bodyPr wrap="square">
            <a:spAutoFit/>
          </a:bodyPr>
          <a:lstStyle/>
          <a:p>
            <a:r>
              <a:rPr lang="en-US" b="0" dirty="0" err="1">
                <a:solidFill>
                  <a:srgbClr val="000000"/>
                </a:solidFill>
                <a:effectLst/>
                <a:latin typeface="Consolas" panose="020B0609020204030204" pitchFamily="49" charset="0"/>
              </a:rPr>
              <a:t>shap.plots.force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shap_values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25733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8551-1A12-4A83-9E5F-490824A38C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3FDDC5-E940-44F3-949D-36849C52084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4430486-7D61-4D3C-815C-32F4F01D5903}"/>
              </a:ext>
            </a:extLst>
          </p:cNvPr>
          <p:cNvPicPr>
            <a:picLocks noChangeAspect="1"/>
          </p:cNvPicPr>
          <p:nvPr/>
        </p:nvPicPr>
        <p:blipFill>
          <a:blip r:embed="rId2"/>
          <a:stretch>
            <a:fillRect/>
          </a:stretch>
        </p:blipFill>
        <p:spPr>
          <a:xfrm>
            <a:off x="-537713" y="3429000"/>
            <a:ext cx="15895512" cy="1595978"/>
          </a:xfrm>
          <a:prstGeom prst="rect">
            <a:avLst/>
          </a:prstGeom>
        </p:spPr>
      </p:pic>
    </p:spTree>
    <p:extLst>
      <p:ext uri="{BB962C8B-B14F-4D97-AF65-F5344CB8AC3E}">
        <p14:creationId xmlns:p14="http://schemas.microsoft.com/office/powerpoint/2010/main" val="48263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a:xfrm>
            <a:off x="688186" y="223413"/>
            <a:ext cx="5650149" cy="1325563"/>
          </a:xfrm>
        </p:spPr>
        <p:txBody>
          <a:bodyPr>
            <a:noAutofit/>
          </a:bodyPr>
          <a:lstStyle/>
          <a:p>
            <a:r>
              <a:rPr lang="en-US" sz="2000" dirty="0" err="1"/>
              <a:t>XGBoost</a:t>
            </a:r>
            <a:r>
              <a:rPr lang="en-US" sz="2000" dirty="0"/>
              <a:t>: Train(</a:t>
            </a:r>
            <a:r>
              <a:rPr lang="en-US" sz="2000" dirty="0" err="1"/>
              <a:t>Unique_Normal_Options_Random</a:t>
            </a:r>
            <a:r>
              <a:rPr lang="en-US" sz="2000" dirty="0"/>
              <a:t>) + Test(Attack)</a:t>
            </a:r>
            <a:br>
              <a:rPr lang="en-US" sz="2000" dirty="0"/>
            </a:br>
            <a:r>
              <a:rPr lang="en-US" sz="2000" dirty="0"/>
              <a:t>Using SHAP</a:t>
            </a:r>
          </a:p>
        </p:txBody>
      </p:sp>
      <p:pic>
        <p:nvPicPr>
          <p:cNvPr id="8" name="Picture 7">
            <a:extLst>
              <a:ext uri="{FF2B5EF4-FFF2-40B4-BE49-F238E27FC236}">
                <a16:creationId xmlns:a16="http://schemas.microsoft.com/office/drawing/2014/main" id="{61351B79-5D39-4FDA-B13E-F1CF5D2775B1}"/>
              </a:ext>
            </a:extLst>
          </p:cNvPr>
          <p:cNvPicPr>
            <a:picLocks noChangeAspect="1"/>
          </p:cNvPicPr>
          <p:nvPr/>
        </p:nvPicPr>
        <p:blipFill>
          <a:blip r:embed="rId2"/>
          <a:stretch>
            <a:fillRect/>
          </a:stretch>
        </p:blipFill>
        <p:spPr>
          <a:xfrm>
            <a:off x="0" y="2582071"/>
            <a:ext cx="12192000" cy="3088317"/>
          </a:xfrm>
          <a:prstGeom prst="rect">
            <a:avLst/>
          </a:prstGeom>
        </p:spPr>
      </p:pic>
      <p:sp>
        <p:nvSpPr>
          <p:cNvPr id="11" name="TextBox 10">
            <a:extLst>
              <a:ext uri="{FF2B5EF4-FFF2-40B4-BE49-F238E27FC236}">
                <a16:creationId xmlns:a16="http://schemas.microsoft.com/office/drawing/2014/main" id="{B7E8373D-32C3-4055-A2B9-2D6BD06280B0}"/>
              </a:ext>
            </a:extLst>
          </p:cNvPr>
          <p:cNvSpPr txBox="1"/>
          <p:nvPr/>
        </p:nvSpPr>
        <p:spPr>
          <a:xfrm>
            <a:off x="3128963" y="5493365"/>
            <a:ext cx="6097904" cy="923330"/>
          </a:xfrm>
          <a:prstGeom prst="rect">
            <a:avLst/>
          </a:prstGeom>
          <a:noFill/>
        </p:spPr>
        <p:txBody>
          <a:bodyPr wrap="square">
            <a:spAutoFit/>
          </a:bodyPr>
          <a:lstStyle/>
          <a:p>
            <a:r>
              <a:rPr lang="en-US" b="0" dirty="0" err="1">
                <a:solidFill>
                  <a:srgbClr val="000000"/>
                </a:solidFill>
                <a:effectLst/>
                <a:latin typeface="Consolas" panose="020B0609020204030204" pitchFamily="49" charset="0"/>
              </a:rPr>
              <a:t>shap.plots.force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shap_values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36095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Testing Datasets Breakdown</a:t>
            </a:r>
          </a:p>
        </p:txBody>
      </p:sp>
      <p:graphicFrame>
        <p:nvGraphicFramePr>
          <p:cNvPr id="5" name="Content Placeholder 4">
            <a:extLst>
              <a:ext uri="{FF2B5EF4-FFF2-40B4-BE49-F238E27FC236}">
                <a16:creationId xmlns:a16="http://schemas.microsoft.com/office/drawing/2014/main" id="{80003F10-3E38-41FD-81FB-DB1C3B614FD3}"/>
              </a:ext>
            </a:extLst>
          </p:cNvPr>
          <p:cNvGraphicFramePr>
            <a:graphicFrameLocks noGrp="1"/>
          </p:cNvGraphicFramePr>
          <p:nvPr>
            <p:ph idx="1"/>
            <p:extLst>
              <p:ext uri="{D42A27DB-BD31-4B8C-83A1-F6EECF244321}">
                <p14:modId xmlns:p14="http://schemas.microsoft.com/office/powerpoint/2010/main" val="1601230000"/>
              </p:ext>
            </p:extLst>
          </p:nvPr>
        </p:nvGraphicFramePr>
        <p:xfrm>
          <a:off x="1121064" y="1571722"/>
          <a:ext cx="8166792" cy="4882626"/>
        </p:xfrm>
        <a:graphic>
          <a:graphicData uri="http://schemas.openxmlformats.org/drawingml/2006/table">
            <a:tbl>
              <a:tblPr/>
              <a:tblGrid>
                <a:gridCol w="2041698">
                  <a:extLst>
                    <a:ext uri="{9D8B030D-6E8A-4147-A177-3AD203B41FA5}">
                      <a16:colId xmlns:a16="http://schemas.microsoft.com/office/drawing/2014/main" val="1248591305"/>
                    </a:ext>
                  </a:extLst>
                </a:gridCol>
                <a:gridCol w="2041698">
                  <a:extLst>
                    <a:ext uri="{9D8B030D-6E8A-4147-A177-3AD203B41FA5}">
                      <a16:colId xmlns:a16="http://schemas.microsoft.com/office/drawing/2014/main" val="1603619864"/>
                    </a:ext>
                  </a:extLst>
                </a:gridCol>
                <a:gridCol w="2041698">
                  <a:extLst>
                    <a:ext uri="{9D8B030D-6E8A-4147-A177-3AD203B41FA5}">
                      <a16:colId xmlns:a16="http://schemas.microsoft.com/office/drawing/2014/main" val="1293327538"/>
                    </a:ext>
                  </a:extLst>
                </a:gridCol>
                <a:gridCol w="2041698">
                  <a:extLst>
                    <a:ext uri="{9D8B030D-6E8A-4147-A177-3AD203B41FA5}">
                      <a16:colId xmlns:a16="http://schemas.microsoft.com/office/drawing/2014/main" val="1130466268"/>
                    </a:ext>
                  </a:extLst>
                </a:gridCol>
              </a:tblGrid>
              <a:tr h="395469">
                <a:tc>
                  <a:txBody>
                    <a:bodyPr/>
                    <a:lstStyle/>
                    <a:p>
                      <a:pPr algn="ctr" fontAlgn="b"/>
                      <a:endParaRPr lang="en-US" sz="1600" b="1" i="0" u="none" strike="noStrike" dirty="0">
                        <a:solidFill>
                          <a:srgbClr val="000000"/>
                        </a:solidFill>
                        <a:effectLst/>
                        <a:latin typeface="Calibri" panose="020F0502020204030204" pitchFamily="34" charset="0"/>
                      </a:endParaRP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1" i="0" u="none" strike="noStrike" dirty="0">
                          <a:solidFill>
                            <a:srgbClr val="000000"/>
                          </a:solidFill>
                          <a:effectLst/>
                          <a:latin typeface="Calibri" panose="020F0502020204030204" pitchFamily="34" charset="0"/>
                        </a:rPr>
                        <a:t>Unconstrained</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rtl="0" fontAlgn="b"/>
                      <a:r>
                        <a:rPr lang="en-US" sz="1600" b="1" i="0" u="none" strike="noStrike" dirty="0">
                          <a:solidFill>
                            <a:srgbClr val="000000"/>
                          </a:solidFill>
                          <a:effectLst/>
                          <a:latin typeface="Calibri" panose="020F0502020204030204" pitchFamily="34" charset="0"/>
                        </a:rPr>
                        <a:t>Attack</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b"/>
                      <a:r>
                        <a:rPr lang="en-US" sz="1600" b="1" i="0" u="none" strike="noStrike" dirty="0">
                          <a:solidFill>
                            <a:srgbClr val="000000"/>
                          </a:solidFill>
                          <a:effectLst/>
                          <a:latin typeface="Calibri" panose="020F0502020204030204" pitchFamily="34" charset="0"/>
                        </a:rPr>
                        <a:t>Special</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3720636956"/>
                  </a:ext>
                </a:extLst>
              </a:tr>
              <a:tr h="313359">
                <a:tc>
                  <a:txBody>
                    <a:bodyPr/>
                    <a:lstStyle/>
                    <a:p>
                      <a:pPr algn="ctr" fontAlgn="b"/>
                      <a:r>
                        <a:rPr lang="en-US" sz="1600" b="1" i="0" u="none" strike="noStrike" dirty="0">
                          <a:solidFill>
                            <a:srgbClr val="000000"/>
                          </a:solidFill>
                          <a:effectLst/>
                          <a:latin typeface="Calibri" panose="020F0502020204030204" pitchFamily="34" charset="0"/>
                        </a:rPr>
                        <a:t>Config Violation: Trafo1</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dirty="0">
                          <a:solidFill>
                            <a:srgbClr val="000000"/>
                          </a:solidFill>
                          <a:effectLst/>
                          <a:latin typeface="Calibri" panose="020F0502020204030204" pitchFamily="34" charset="0"/>
                        </a:rPr>
                        <a:t>5002</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65536</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000644868"/>
                  </a:ext>
                </a:extLst>
              </a:tr>
              <a:tr h="313359">
                <a:tc>
                  <a:txBody>
                    <a:bodyPr/>
                    <a:lstStyle/>
                    <a:p>
                      <a:pPr algn="ctr" fontAlgn="b"/>
                      <a:r>
                        <a:rPr lang="en-US" sz="1600" b="1" i="0" u="none" strike="noStrike" dirty="0">
                          <a:solidFill>
                            <a:srgbClr val="000000"/>
                          </a:solidFill>
                          <a:effectLst/>
                          <a:latin typeface="Calibri" panose="020F0502020204030204" pitchFamily="34" charset="0"/>
                        </a:rPr>
                        <a:t>Config Violation: Trafo2</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dirty="0">
                          <a:solidFill>
                            <a:srgbClr val="000000"/>
                          </a:solidFill>
                          <a:effectLst/>
                          <a:latin typeface="Calibri" panose="020F0502020204030204" pitchFamily="34" charset="0"/>
                        </a:rPr>
                        <a:t>586</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16384</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49056791"/>
                  </a:ext>
                </a:extLst>
              </a:tr>
              <a:tr h="313359">
                <a:tc>
                  <a:txBody>
                    <a:bodyPr/>
                    <a:lstStyle/>
                    <a:p>
                      <a:pPr algn="ctr" fontAlgn="b"/>
                      <a:r>
                        <a:rPr lang="en-US" sz="1600" b="1" i="0" u="none" strike="noStrike">
                          <a:solidFill>
                            <a:srgbClr val="000000"/>
                          </a:solidFill>
                          <a:effectLst/>
                          <a:latin typeface="Calibri" panose="020F0502020204030204" pitchFamily="34" charset="0"/>
                        </a:rPr>
                        <a:t>Config Violation: Trafo3</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dirty="0">
                          <a:solidFill>
                            <a:srgbClr val="000000"/>
                          </a:solidFill>
                          <a:effectLst/>
                          <a:latin typeface="Calibri" panose="020F0502020204030204" pitchFamily="34" charset="0"/>
                        </a:rPr>
                        <a:t>83</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4096</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4127457"/>
                  </a:ext>
                </a:extLst>
              </a:tr>
              <a:tr h="313359">
                <a:tc>
                  <a:txBody>
                    <a:bodyPr/>
                    <a:lstStyle/>
                    <a:p>
                      <a:pPr algn="ctr" fontAlgn="b"/>
                      <a:r>
                        <a:rPr lang="en-US" sz="1600" b="1" i="0" u="none" strike="noStrike">
                          <a:solidFill>
                            <a:srgbClr val="000000"/>
                          </a:solidFill>
                          <a:effectLst/>
                          <a:latin typeface="Calibri" panose="020F0502020204030204" pitchFamily="34" charset="0"/>
                        </a:rPr>
                        <a:t>Config Violation: Feeder1</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dirty="0">
                          <a:solidFill>
                            <a:srgbClr val="000000"/>
                          </a:solidFill>
                          <a:effectLst/>
                          <a:latin typeface="Calibri" panose="020F0502020204030204" pitchFamily="34" charset="0"/>
                        </a:rPr>
                        <a:t>10112</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131072</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24692358"/>
                  </a:ext>
                </a:extLst>
              </a:tr>
              <a:tr h="313359">
                <a:tc>
                  <a:txBody>
                    <a:bodyPr/>
                    <a:lstStyle/>
                    <a:p>
                      <a:pPr algn="ctr" fontAlgn="b"/>
                      <a:r>
                        <a:rPr lang="en-US" sz="1600" b="1" i="0" u="none" strike="noStrike">
                          <a:solidFill>
                            <a:srgbClr val="000000"/>
                          </a:solidFill>
                          <a:effectLst/>
                          <a:latin typeface="Calibri" panose="020F0502020204030204" pitchFamily="34" charset="0"/>
                        </a:rPr>
                        <a:t>Config Violation: Feeder2</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dirty="0">
                          <a:solidFill>
                            <a:srgbClr val="000000"/>
                          </a:solidFill>
                          <a:effectLst/>
                          <a:latin typeface="Calibri" panose="020F0502020204030204" pitchFamily="34" charset="0"/>
                        </a:rPr>
                        <a:t>3705</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32768</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497066446"/>
                  </a:ext>
                </a:extLst>
              </a:tr>
              <a:tr h="313359">
                <a:tc>
                  <a:txBody>
                    <a:bodyPr/>
                    <a:lstStyle/>
                    <a:p>
                      <a:pPr algn="ctr" fontAlgn="b"/>
                      <a:r>
                        <a:rPr lang="en-US" sz="1600" b="1" i="0" u="none" strike="noStrike">
                          <a:solidFill>
                            <a:srgbClr val="000000"/>
                          </a:solidFill>
                          <a:effectLst/>
                          <a:latin typeface="Calibri" panose="020F0502020204030204" pitchFamily="34" charset="0"/>
                        </a:rPr>
                        <a:t>Config Violation: Feeder3</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a:solidFill>
                            <a:srgbClr val="000000"/>
                          </a:solidFill>
                          <a:effectLst/>
                          <a:latin typeface="Calibri" panose="020F0502020204030204" pitchFamily="34" charset="0"/>
                        </a:rPr>
                        <a:t>446</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8192</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80796199"/>
                  </a:ext>
                </a:extLst>
              </a:tr>
              <a:tr h="208676">
                <a:tc>
                  <a:txBody>
                    <a:bodyPr/>
                    <a:lstStyle/>
                    <a:p>
                      <a:pPr algn="ctr" fontAlgn="b"/>
                      <a:r>
                        <a:rPr lang="en-US" sz="1600" b="1" i="0" u="none" strike="noStrike">
                          <a:solidFill>
                            <a:srgbClr val="000000"/>
                          </a:solidFill>
                          <a:effectLst/>
                          <a:latin typeface="Calibri" panose="020F0502020204030204" pitchFamily="34" charset="0"/>
                        </a:rPr>
                        <a:t>Lines over 80%</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a:solidFill>
                            <a:srgbClr val="000000"/>
                          </a:solidFill>
                          <a:effectLst/>
                          <a:latin typeface="Calibri" panose="020F0502020204030204" pitchFamily="34" charset="0"/>
                        </a:rPr>
                        <a:t>6</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8361</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728860"/>
                  </a:ext>
                </a:extLst>
              </a:tr>
              <a:tr h="208676">
                <a:tc>
                  <a:txBody>
                    <a:bodyPr/>
                    <a:lstStyle/>
                    <a:p>
                      <a:pPr algn="ctr" fontAlgn="b"/>
                      <a:r>
                        <a:rPr lang="en-US" sz="1600" b="1" i="0" u="none" strike="noStrike">
                          <a:solidFill>
                            <a:srgbClr val="000000"/>
                          </a:solidFill>
                          <a:effectLst/>
                          <a:latin typeface="Calibri" panose="020F0502020204030204" pitchFamily="34" charset="0"/>
                        </a:rPr>
                        <a:t>Load Lost &gt; 20%</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83533250"/>
                  </a:ext>
                </a:extLst>
              </a:tr>
              <a:tr h="313359">
                <a:tc>
                  <a:txBody>
                    <a:bodyPr/>
                    <a:lstStyle/>
                    <a:p>
                      <a:pPr algn="ctr" fontAlgn="b"/>
                      <a:r>
                        <a:rPr lang="en-US" sz="1600" b="1" i="0" u="none" strike="noStrike">
                          <a:solidFill>
                            <a:srgbClr val="000000"/>
                          </a:solidFill>
                          <a:effectLst/>
                          <a:latin typeface="Calibri" panose="020F0502020204030204" pitchFamily="34" charset="0"/>
                        </a:rPr>
                        <a:t>Transformers over 80%</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6639</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22037068"/>
                  </a:ext>
                </a:extLst>
              </a:tr>
              <a:tr h="411587">
                <a:tc>
                  <a:txBody>
                    <a:bodyPr/>
                    <a:lstStyle/>
                    <a:p>
                      <a:pPr algn="ctr" fontAlgn="b"/>
                      <a:r>
                        <a:rPr lang="en-US" sz="1600" b="1" i="0" u="none" strike="noStrike">
                          <a:solidFill>
                            <a:srgbClr val="000000"/>
                          </a:solidFill>
                          <a:effectLst/>
                          <a:latin typeface="Calibri" panose="020F0502020204030204" pitchFamily="34" charset="0"/>
                        </a:rPr>
                        <a:t>More than 8 open switches</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a:solidFill>
                            <a:srgbClr val="000000"/>
                          </a:solidFill>
                          <a:effectLst/>
                          <a:latin typeface="Calibri" panose="020F0502020204030204" pitchFamily="34" charset="0"/>
                        </a:rPr>
                        <a:t>56</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85637587"/>
                  </a:ext>
                </a:extLst>
              </a:tr>
              <a:tr h="208676">
                <a:tc>
                  <a:txBody>
                    <a:bodyPr/>
                    <a:lstStyle/>
                    <a:p>
                      <a:pPr algn="ctr" fontAlgn="b"/>
                      <a:r>
                        <a:rPr lang="en-US" sz="1600" b="1" i="0" u="none" strike="noStrike">
                          <a:solidFill>
                            <a:srgbClr val="000000"/>
                          </a:solidFill>
                          <a:effectLst/>
                          <a:latin typeface="Calibri" panose="020F0502020204030204" pitchFamily="34" charset="0"/>
                        </a:rPr>
                        <a:t>bus PU violated</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dirty="0">
                          <a:solidFill>
                            <a:srgbClr val="000000"/>
                          </a:solidFill>
                          <a:effectLst/>
                          <a:latin typeface="Calibri" panose="020F0502020204030204" pitchFamily="34" charset="0"/>
                        </a:rPr>
                        <a:t>1</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1902377"/>
                  </a:ext>
                </a:extLst>
              </a:tr>
              <a:tr h="204078">
                <a:tc>
                  <a:txBody>
                    <a:bodyPr/>
                    <a:lstStyle/>
                    <a:p>
                      <a:pPr algn="ctr" fontAlgn="b"/>
                      <a:r>
                        <a:rPr lang="en-US" sz="1600" b="1" i="0" u="none" strike="noStrike">
                          <a:solidFill>
                            <a:srgbClr val="000000"/>
                          </a:solidFill>
                          <a:effectLst/>
                          <a:latin typeface="Calibri" panose="020F0502020204030204" pitchFamily="34" charset="0"/>
                        </a:rPr>
                        <a:t>No anomaly</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dirty="0">
                          <a:solidFill>
                            <a:srgbClr val="000000"/>
                          </a:solidFill>
                          <a:effectLst/>
                          <a:latin typeface="Calibri" panose="020F0502020204030204" pitchFamily="34" charset="0"/>
                        </a:rPr>
                        <a:t>3</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a:solidFill>
                            <a:srgbClr val="000000"/>
                          </a:solidFill>
                          <a:effectLst/>
                          <a:latin typeface="Calibri" panose="020F0502020204030204" pitchFamily="34" charset="0"/>
                        </a:rPr>
                        <a:t>4096</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5000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819687195"/>
                  </a:ext>
                </a:extLst>
              </a:tr>
              <a:tr h="204078">
                <a:tc>
                  <a:txBody>
                    <a:bodyPr/>
                    <a:lstStyle/>
                    <a:p>
                      <a:pPr algn="ctr" fontAlgn="b"/>
                      <a:r>
                        <a:rPr lang="en-US" sz="1600" b="1" i="0" u="none" strike="noStrike" dirty="0">
                          <a:solidFill>
                            <a:srgbClr val="000000"/>
                          </a:solidFill>
                          <a:effectLst/>
                          <a:latin typeface="Calibri" panose="020F0502020204030204" pitchFamily="34" charset="0"/>
                        </a:rPr>
                        <a:t>Total</a:t>
                      </a:r>
                    </a:p>
                  </a:txBody>
                  <a:tcPr marL="7089" marR="7089" marT="70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0DE"/>
                    </a:solidFill>
                  </a:tcPr>
                </a:tc>
                <a:tc>
                  <a:txBody>
                    <a:bodyPr/>
                    <a:lstStyle/>
                    <a:p>
                      <a:pPr algn="ctr" rtl="0" fontAlgn="b"/>
                      <a:r>
                        <a:rPr lang="en-US" sz="1600" b="0" i="0" u="none" strike="noStrike" dirty="0">
                          <a:solidFill>
                            <a:srgbClr val="000000"/>
                          </a:solidFill>
                          <a:effectLst/>
                          <a:latin typeface="Calibri" panose="020F0502020204030204" pitchFamily="34" charset="0"/>
                        </a:rPr>
                        <a:t>20000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262144</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600" b="0" i="0" u="none" strike="noStrike" dirty="0">
                          <a:solidFill>
                            <a:srgbClr val="000000"/>
                          </a:solidFill>
                          <a:effectLst/>
                          <a:latin typeface="Calibri" panose="020F0502020204030204" pitchFamily="34" charset="0"/>
                        </a:rPr>
                        <a:t>20000</a:t>
                      </a:r>
                    </a:p>
                  </a:txBody>
                  <a:tcPr marL="5779" marR="5779" marT="57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758170984"/>
                  </a:ext>
                </a:extLst>
              </a:tr>
            </a:tbl>
          </a:graphicData>
        </a:graphic>
      </p:graphicFrame>
    </p:spTree>
    <p:extLst>
      <p:ext uri="{BB962C8B-B14F-4D97-AF65-F5344CB8AC3E}">
        <p14:creationId xmlns:p14="http://schemas.microsoft.com/office/powerpoint/2010/main" val="1827581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a:xfrm>
            <a:off x="688186" y="223413"/>
            <a:ext cx="5650149" cy="1325563"/>
          </a:xfrm>
        </p:spPr>
        <p:txBody>
          <a:bodyPr>
            <a:noAutofit/>
          </a:bodyPr>
          <a:lstStyle/>
          <a:p>
            <a:r>
              <a:rPr lang="en-US" sz="2000" dirty="0" err="1"/>
              <a:t>XGBoost</a:t>
            </a:r>
            <a:r>
              <a:rPr lang="en-US" sz="2000" dirty="0"/>
              <a:t>: Train(</a:t>
            </a:r>
            <a:r>
              <a:rPr lang="en-US" sz="2000" dirty="0" err="1"/>
              <a:t>Unique_Normal_Options_Random</a:t>
            </a:r>
            <a:r>
              <a:rPr lang="en-US" sz="2000" dirty="0"/>
              <a:t>) + Test(Attack)</a:t>
            </a:r>
            <a:br>
              <a:rPr lang="en-US" sz="2000" dirty="0"/>
            </a:br>
            <a:r>
              <a:rPr lang="en-US" sz="2000" dirty="0"/>
              <a:t>Using SHAP</a:t>
            </a:r>
          </a:p>
        </p:txBody>
      </p:sp>
      <p:pic>
        <p:nvPicPr>
          <p:cNvPr id="4" name="Picture 3">
            <a:extLst>
              <a:ext uri="{FF2B5EF4-FFF2-40B4-BE49-F238E27FC236}">
                <a16:creationId xmlns:a16="http://schemas.microsoft.com/office/drawing/2014/main" id="{2110BDDF-3ED8-4442-B1E8-C70283565BF7}"/>
              </a:ext>
            </a:extLst>
          </p:cNvPr>
          <p:cNvPicPr>
            <a:picLocks noChangeAspect="1"/>
          </p:cNvPicPr>
          <p:nvPr/>
        </p:nvPicPr>
        <p:blipFill>
          <a:blip r:embed="rId2"/>
          <a:stretch>
            <a:fillRect/>
          </a:stretch>
        </p:blipFill>
        <p:spPr>
          <a:xfrm>
            <a:off x="5972174" y="2366046"/>
            <a:ext cx="6210300" cy="3409950"/>
          </a:xfrm>
          <a:prstGeom prst="rect">
            <a:avLst/>
          </a:prstGeom>
        </p:spPr>
      </p:pic>
      <p:pic>
        <p:nvPicPr>
          <p:cNvPr id="7" name="Picture 6">
            <a:extLst>
              <a:ext uri="{FF2B5EF4-FFF2-40B4-BE49-F238E27FC236}">
                <a16:creationId xmlns:a16="http://schemas.microsoft.com/office/drawing/2014/main" id="{B8EB8133-39D7-4713-8524-A2A59D17FAE1}"/>
              </a:ext>
            </a:extLst>
          </p:cNvPr>
          <p:cNvPicPr>
            <a:picLocks noChangeAspect="1"/>
          </p:cNvPicPr>
          <p:nvPr/>
        </p:nvPicPr>
        <p:blipFill>
          <a:blip r:embed="rId3"/>
          <a:stretch>
            <a:fillRect/>
          </a:stretch>
        </p:blipFill>
        <p:spPr>
          <a:xfrm>
            <a:off x="0" y="2366046"/>
            <a:ext cx="5209672" cy="3171459"/>
          </a:xfrm>
          <a:prstGeom prst="rect">
            <a:avLst/>
          </a:prstGeom>
        </p:spPr>
      </p:pic>
      <p:sp>
        <p:nvSpPr>
          <p:cNvPr id="9" name="TextBox 8">
            <a:extLst>
              <a:ext uri="{FF2B5EF4-FFF2-40B4-BE49-F238E27FC236}">
                <a16:creationId xmlns:a16="http://schemas.microsoft.com/office/drawing/2014/main" id="{F06F13E9-9BF9-40A9-9444-F06DAAEFDF39}"/>
              </a:ext>
            </a:extLst>
          </p:cNvPr>
          <p:cNvSpPr txBox="1"/>
          <p:nvPr/>
        </p:nvSpPr>
        <p:spPr>
          <a:xfrm>
            <a:off x="6680834" y="5775996"/>
            <a:ext cx="4520566" cy="369332"/>
          </a:xfrm>
          <a:prstGeom prst="rect">
            <a:avLst/>
          </a:prstGeom>
          <a:noFill/>
        </p:spPr>
        <p:txBody>
          <a:bodyPr wrap="square">
            <a:spAutoFit/>
          </a:bodyPr>
          <a:lstStyle/>
          <a:p>
            <a:r>
              <a:rPr lang="en-US" b="0">
                <a:solidFill>
                  <a:srgbClr val="000000"/>
                </a:solidFill>
                <a:effectLst/>
                <a:latin typeface="Consolas" panose="020B0609020204030204" pitchFamily="49" charset="0"/>
              </a:rPr>
              <a:t>shap.plots.beeswarm(shap_values)</a:t>
            </a:r>
            <a:endParaRPr lang="en-US"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10AD9BDA-6D5B-4C68-B798-FE16ADF6741A}"/>
              </a:ext>
            </a:extLst>
          </p:cNvPr>
          <p:cNvSpPr txBox="1"/>
          <p:nvPr/>
        </p:nvSpPr>
        <p:spPr>
          <a:xfrm>
            <a:off x="900113" y="5591330"/>
            <a:ext cx="6097904" cy="369332"/>
          </a:xfrm>
          <a:prstGeom prst="rect">
            <a:avLst/>
          </a:prstGeom>
          <a:noFill/>
        </p:spPr>
        <p:txBody>
          <a:bodyPr wrap="square">
            <a:spAutoFit/>
          </a:bodyPr>
          <a:lstStyle/>
          <a:p>
            <a:r>
              <a:rPr lang="en-US" b="0" dirty="0" err="1">
                <a:solidFill>
                  <a:srgbClr val="000000"/>
                </a:solidFill>
                <a:effectLst/>
                <a:latin typeface="Consolas" panose="020B0609020204030204" pitchFamily="49" charset="0"/>
              </a:rPr>
              <a:t>shap.plots.bar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shap_values</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12588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D4B78E-DA8F-49C5-BC6C-C6731654BDA7}"/>
              </a:ext>
            </a:extLst>
          </p:cNvPr>
          <p:cNvSpPr>
            <a:spLocks noGrp="1"/>
          </p:cNvSpPr>
          <p:nvPr>
            <p:ph type="ctrTitle"/>
          </p:nvPr>
        </p:nvSpPr>
        <p:spPr/>
        <p:txBody>
          <a:bodyPr/>
          <a:lstStyle/>
          <a:p>
            <a:r>
              <a:rPr lang="en-US" dirty="0" err="1"/>
              <a:t>NCombined</a:t>
            </a:r>
            <a:endParaRPr lang="en-US" dirty="0"/>
          </a:p>
        </p:txBody>
      </p:sp>
      <p:sp>
        <p:nvSpPr>
          <p:cNvPr id="5" name="Subtitle 4">
            <a:extLst>
              <a:ext uri="{FF2B5EF4-FFF2-40B4-BE49-F238E27FC236}">
                <a16:creationId xmlns:a16="http://schemas.microsoft.com/office/drawing/2014/main" id="{07B124E4-469C-47DA-9314-51532605467E}"/>
              </a:ext>
            </a:extLst>
          </p:cNvPr>
          <p:cNvSpPr>
            <a:spLocks noGrp="1"/>
          </p:cNvSpPr>
          <p:nvPr>
            <p:ph type="subTitle" idx="1"/>
          </p:nvPr>
        </p:nvSpPr>
        <p:spPr/>
        <p:txBody>
          <a:bodyPr/>
          <a:lstStyle/>
          <a:p>
            <a:endParaRPr lang="en-US"/>
          </a:p>
        </p:txBody>
      </p:sp>
      <p:pic>
        <p:nvPicPr>
          <p:cNvPr id="3" name="Picture 2">
            <a:extLst>
              <a:ext uri="{FF2B5EF4-FFF2-40B4-BE49-F238E27FC236}">
                <a16:creationId xmlns:a16="http://schemas.microsoft.com/office/drawing/2014/main" id="{983AA95B-97A3-49E9-A0BC-2E5FAA1FF032}"/>
              </a:ext>
            </a:extLst>
          </p:cNvPr>
          <p:cNvPicPr>
            <a:picLocks noChangeAspect="1"/>
          </p:cNvPicPr>
          <p:nvPr/>
        </p:nvPicPr>
        <p:blipFill>
          <a:blip r:embed="rId2"/>
          <a:stretch>
            <a:fillRect/>
          </a:stretch>
        </p:blipFill>
        <p:spPr>
          <a:xfrm>
            <a:off x="4149617" y="3602038"/>
            <a:ext cx="3892765" cy="2289862"/>
          </a:xfrm>
          <a:prstGeom prst="rect">
            <a:avLst/>
          </a:prstGeom>
        </p:spPr>
      </p:pic>
    </p:spTree>
    <p:extLst>
      <p:ext uri="{BB962C8B-B14F-4D97-AF65-F5344CB8AC3E}">
        <p14:creationId xmlns:p14="http://schemas.microsoft.com/office/powerpoint/2010/main" val="961002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7958-7E5B-48B0-AEBB-B5DC21583016}"/>
              </a:ext>
            </a:extLst>
          </p:cNvPr>
          <p:cNvSpPr>
            <a:spLocks noGrp="1"/>
          </p:cNvSpPr>
          <p:nvPr>
            <p:ph type="title"/>
          </p:nvPr>
        </p:nvSpPr>
        <p:spPr/>
        <p:txBody>
          <a:bodyPr/>
          <a:lstStyle/>
          <a:p>
            <a:r>
              <a:rPr lang="en-US" dirty="0" err="1"/>
              <a:t>Ncombined</a:t>
            </a:r>
            <a:r>
              <a:rPr lang="en-US" dirty="0"/>
              <a:t> Test</a:t>
            </a:r>
          </a:p>
        </p:txBody>
      </p:sp>
      <p:sp>
        <p:nvSpPr>
          <p:cNvPr id="3" name="Content Placeholder 2">
            <a:extLst>
              <a:ext uri="{FF2B5EF4-FFF2-40B4-BE49-F238E27FC236}">
                <a16:creationId xmlns:a16="http://schemas.microsoft.com/office/drawing/2014/main" id="{F9F3F2DB-FD26-4303-A9EF-8BB5D45E0D9E}"/>
              </a:ext>
            </a:extLst>
          </p:cNvPr>
          <p:cNvSpPr>
            <a:spLocks noGrp="1"/>
          </p:cNvSpPr>
          <p:nvPr>
            <p:ph idx="1"/>
          </p:nvPr>
        </p:nvSpPr>
        <p:spPr>
          <a:xfrm>
            <a:off x="838200" y="1825625"/>
            <a:ext cx="5579378" cy="4351338"/>
          </a:xfrm>
        </p:spPr>
        <p:txBody>
          <a:bodyPr>
            <a:normAutofit/>
          </a:bodyPr>
          <a:lstStyle/>
          <a:p>
            <a:r>
              <a:rPr lang="en-US" sz="1800" dirty="0"/>
              <a:t>{'</a:t>
            </a:r>
            <a:r>
              <a:rPr lang="en-US" sz="1800" dirty="0" err="1"/>
              <a:t>activation_func</a:t>
            </a:r>
            <a:r>
              <a:rPr lang="en-US" sz="1800" dirty="0"/>
              <a:t>': 'tanh', '</a:t>
            </a:r>
            <a:r>
              <a:rPr lang="en-US" sz="1800" dirty="0" err="1"/>
              <a:t>batch_size</a:t>
            </a:r>
            <a:r>
              <a:rPr lang="en-US" sz="1800" dirty="0"/>
              <a:t>': 1024, 'epochs': 100, '</a:t>
            </a:r>
            <a:r>
              <a:rPr lang="en-US" sz="1800" dirty="0" err="1"/>
              <a:t>first_layer_nodes</a:t>
            </a:r>
            <a:r>
              <a:rPr lang="en-US" sz="1800" dirty="0"/>
              <a:t>': 256, '</a:t>
            </a:r>
            <a:r>
              <a:rPr lang="en-US" sz="1800" dirty="0" err="1"/>
              <a:t>last_layer_nodes</a:t>
            </a:r>
            <a:r>
              <a:rPr lang="en-US" sz="1800" dirty="0"/>
              <a:t>': 4, '</a:t>
            </a:r>
            <a:r>
              <a:rPr lang="en-US" sz="1800" dirty="0" err="1"/>
              <a:t>loss_func</a:t>
            </a:r>
            <a:r>
              <a:rPr lang="en-US" sz="1800" dirty="0"/>
              <a:t>': '</a:t>
            </a:r>
            <a:r>
              <a:rPr lang="en-US" sz="1800" dirty="0" err="1"/>
              <a:t>binary_crossentropy</a:t>
            </a:r>
            <a:r>
              <a:rPr lang="en-US" sz="1800" dirty="0"/>
              <a:t>', '</a:t>
            </a:r>
            <a:r>
              <a:rPr lang="en-US" sz="1800" dirty="0" err="1"/>
              <a:t>n_layers</a:t>
            </a:r>
            <a:r>
              <a:rPr lang="en-US" sz="1800" dirty="0"/>
              <a:t>': 4}</a:t>
            </a:r>
          </a:p>
        </p:txBody>
      </p:sp>
      <p:pic>
        <p:nvPicPr>
          <p:cNvPr id="5" name="Picture 4">
            <a:extLst>
              <a:ext uri="{FF2B5EF4-FFF2-40B4-BE49-F238E27FC236}">
                <a16:creationId xmlns:a16="http://schemas.microsoft.com/office/drawing/2014/main" id="{151996EE-9EBC-47CD-AF3F-599F4E6A1705}"/>
              </a:ext>
            </a:extLst>
          </p:cNvPr>
          <p:cNvPicPr>
            <a:picLocks noChangeAspect="1"/>
          </p:cNvPicPr>
          <p:nvPr/>
        </p:nvPicPr>
        <p:blipFill>
          <a:blip r:embed="rId2"/>
          <a:stretch>
            <a:fillRect/>
          </a:stretch>
        </p:blipFill>
        <p:spPr>
          <a:xfrm>
            <a:off x="7095764" y="1107346"/>
            <a:ext cx="3317913" cy="5494585"/>
          </a:xfrm>
          <a:prstGeom prst="rect">
            <a:avLst/>
          </a:prstGeom>
        </p:spPr>
      </p:pic>
    </p:spTree>
    <p:extLst>
      <p:ext uri="{BB962C8B-B14F-4D97-AF65-F5344CB8AC3E}">
        <p14:creationId xmlns:p14="http://schemas.microsoft.com/office/powerpoint/2010/main" val="1512529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7958-7E5B-48B0-AEBB-B5DC21583016}"/>
              </a:ext>
            </a:extLst>
          </p:cNvPr>
          <p:cNvSpPr>
            <a:spLocks noGrp="1"/>
          </p:cNvSpPr>
          <p:nvPr>
            <p:ph type="title"/>
          </p:nvPr>
        </p:nvSpPr>
        <p:spPr/>
        <p:txBody>
          <a:bodyPr/>
          <a:lstStyle/>
          <a:p>
            <a:r>
              <a:rPr lang="en-US" dirty="0" err="1"/>
              <a:t>Unique_Normal</a:t>
            </a:r>
            <a:r>
              <a:rPr lang="en-US" dirty="0"/>
              <a:t> Test</a:t>
            </a:r>
          </a:p>
        </p:txBody>
      </p:sp>
      <p:sp>
        <p:nvSpPr>
          <p:cNvPr id="3" name="Content Placeholder 2">
            <a:extLst>
              <a:ext uri="{FF2B5EF4-FFF2-40B4-BE49-F238E27FC236}">
                <a16:creationId xmlns:a16="http://schemas.microsoft.com/office/drawing/2014/main" id="{F9F3F2DB-FD26-4303-A9EF-8BB5D45E0D9E}"/>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933C2DA-2626-4334-8F38-9A5280F11D5F}"/>
              </a:ext>
            </a:extLst>
          </p:cNvPr>
          <p:cNvPicPr>
            <a:picLocks noChangeAspect="1"/>
          </p:cNvPicPr>
          <p:nvPr/>
        </p:nvPicPr>
        <p:blipFill>
          <a:blip r:embed="rId2"/>
          <a:stretch>
            <a:fillRect/>
          </a:stretch>
        </p:blipFill>
        <p:spPr>
          <a:xfrm>
            <a:off x="6884958" y="9525"/>
            <a:ext cx="4143375" cy="6848475"/>
          </a:xfrm>
          <a:prstGeom prst="rect">
            <a:avLst/>
          </a:prstGeom>
        </p:spPr>
      </p:pic>
    </p:spTree>
    <p:extLst>
      <p:ext uri="{BB962C8B-B14F-4D97-AF65-F5344CB8AC3E}">
        <p14:creationId xmlns:p14="http://schemas.microsoft.com/office/powerpoint/2010/main" val="2716156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7958-7E5B-48B0-AEBB-B5DC21583016}"/>
              </a:ext>
            </a:extLst>
          </p:cNvPr>
          <p:cNvSpPr>
            <a:spLocks noGrp="1"/>
          </p:cNvSpPr>
          <p:nvPr>
            <p:ph type="title"/>
          </p:nvPr>
        </p:nvSpPr>
        <p:spPr/>
        <p:txBody>
          <a:bodyPr/>
          <a:lstStyle/>
          <a:p>
            <a:r>
              <a:rPr lang="en-US" dirty="0"/>
              <a:t>Special Test</a:t>
            </a:r>
          </a:p>
        </p:txBody>
      </p:sp>
      <p:sp>
        <p:nvSpPr>
          <p:cNvPr id="3" name="Content Placeholder 2">
            <a:extLst>
              <a:ext uri="{FF2B5EF4-FFF2-40B4-BE49-F238E27FC236}">
                <a16:creationId xmlns:a16="http://schemas.microsoft.com/office/drawing/2014/main" id="{F9F3F2DB-FD26-4303-A9EF-8BB5D45E0D9E}"/>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E047E031-6440-406D-8F54-66684ED64A5B}"/>
              </a:ext>
            </a:extLst>
          </p:cNvPr>
          <p:cNvPicPr>
            <a:picLocks noChangeAspect="1"/>
          </p:cNvPicPr>
          <p:nvPr/>
        </p:nvPicPr>
        <p:blipFill>
          <a:blip r:embed="rId2"/>
          <a:stretch>
            <a:fillRect/>
          </a:stretch>
        </p:blipFill>
        <p:spPr>
          <a:xfrm>
            <a:off x="7681879" y="0"/>
            <a:ext cx="3858215" cy="6858000"/>
          </a:xfrm>
          <a:prstGeom prst="rect">
            <a:avLst/>
          </a:prstGeom>
        </p:spPr>
      </p:pic>
    </p:spTree>
    <p:extLst>
      <p:ext uri="{BB962C8B-B14F-4D97-AF65-F5344CB8AC3E}">
        <p14:creationId xmlns:p14="http://schemas.microsoft.com/office/powerpoint/2010/main" val="118355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7958-7E5B-48B0-AEBB-B5DC21583016}"/>
              </a:ext>
            </a:extLst>
          </p:cNvPr>
          <p:cNvSpPr>
            <a:spLocks noGrp="1"/>
          </p:cNvSpPr>
          <p:nvPr>
            <p:ph type="title"/>
          </p:nvPr>
        </p:nvSpPr>
        <p:spPr/>
        <p:txBody>
          <a:bodyPr/>
          <a:lstStyle/>
          <a:p>
            <a:r>
              <a:rPr lang="en-US" dirty="0"/>
              <a:t>Attack Test</a:t>
            </a:r>
          </a:p>
        </p:txBody>
      </p:sp>
      <p:sp>
        <p:nvSpPr>
          <p:cNvPr id="3" name="Content Placeholder 2">
            <a:extLst>
              <a:ext uri="{FF2B5EF4-FFF2-40B4-BE49-F238E27FC236}">
                <a16:creationId xmlns:a16="http://schemas.microsoft.com/office/drawing/2014/main" id="{F9F3F2DB-FD26-4303-A9EF-8BB5D45E0D9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8F45E56-001A-47F4-841A-5B6F1171A195}"/>
              </a:ext>
            </a:extLst>
          </p:cNvPr>
          <p:cNvPicPr>
            <a:picLocks noChangeAspect="1"/>
          </p:cNvPicPr>
          <p:nvPr/>
        </p:nvPicPr>
        <p:blipFill>
          <a:blip r:embed="rId2"/>
          <a:stretch>
            <a:fillRect/>
          </a:stretch>
        </p:blipFill>
        <p:spPr>
          <a:xfrm>
            <a:off x="7636593" y="0"/>
            <a:ext cx="4003196" cy="6858000"/>
          </a:xfrm>
          <a:prstGeom prst="rect">
            <a:avLst/>
          </a:prstGeom>
        </p:spPr>
      </p:pic>
    </p:spTree>
    <p:extLst>
      <p:ext uri="{BB962C8B-B14F-4D97-AF65-F5344CB8AC3E}">
        <p14:creationId xmlns:p14="http://schemas.microsoft.com/office/powerpoint/2010/main" val="2251232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err="1"/>
              <a:t>XGBoost</a:t>
            </a:r>
            <a:r>
              <a:rPr lang="en-US" dirty="0"/>
              <a:t>: Train(</a:t>
            </a:r>
            <a:r>
              <a:rPr lang="en-US" dirty="0" err="1"/>
              <a:t>Ncombined</a:t>
            </a:r>
            <a:r>
              <a:rPr lang="en-US" dirty="0"/>
              <a:t>):</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r>
              <a:rPr lang="en-US" dirty="0"/>
              <a:t>Test(</a:t>
            </a:r>
            <a:r>
              <a:rPr lang="en-US" dirty="0" err="1"/>
              <a:t>Ncombined</a:t>
            </a:r>
            <a:r>
              <a:rPr lang="en-US" dirty="0"/>
              <a:t>)</a:t>
            </a:r>
          </a:p>
          <a:p>
            <a:endParaRPr lang="en-US" dirty="0"/>
          </a:p>
          <a:p>
            <a:endParaRPr lang="en-US" dirty="0"/>
          </a:p>
          <a:p>
            <a:r>
              <a:rPr lang="en-US" dirty="0"/>
              <a:t>Test(</a:t>
            </a:r>
            <a:r>
              <a:rPr lang="en-US" dirty="0" err="1"/>
              <a:t>Unique_Normal</a:t>
            </a:r>
            <a:r>
              <a:rPr lang="en-US" dirty="0"/>
              <a:t>)</a:t>
            </a:r>
          </a:p>
          <a:p>
            <a:endParaRPr lang="en-US" dirty="0"/>
          </a:p>
          <a:p>
            <a:endParaRPr lang="en-US" dirty="0"/>
          </a:p>
          <a:p>
            <a:endParaRPr lang="en-US" dirty="0"/>
          </a:p>
          <a:p>
            <a:r>
              <a:rPr lang="en-US" dirty="0"/>
              <a:t>Test(</a:t>
            </a:r>
            <a:r>
              <a:rPr lang="en-US" dirty="0" err="1"/>
              <a:t>Special_New</a:t>
            </a:r>
            <a:r>
              <a:rPr lang="en-US" dirty="0"/>
              <a:t>)</a:t>
            </a:r>
          </a:p>
        </p:txBody>
      </p:sp>
      <p:pic>
        <p:nvPicPr>
          <p:cNvPr id="8" name="Picture 7">
            <a:extLst>
              <a:ext uri="{FF2B5EF4-FFF2-40B4-BE49-F238E27FC236}">
                <a16:creationId xmlns:a16="http://schemas.microsoft.com/office/drawing/2014/main" id="{BA1E91D1-8E49-4735-85BB-A3331E49CFD9}"/>
              </a:ext>
            </a:extLst>
          </p:cNvPr>
          <p:cNvPicPr>
            <a:picLocks noChangeAspect="1"/>
          </p:cNvPicPr>
          <p:nvPr/>
        </p:nvPicPr>
        <p:blipFill>
          <a:blip r:embed="rId2"/>
          <a:stretch>
            <a:fillRect/>
          </a:stretch>
        </p:blipFill>
        <p:spPr>
          <a:xfrm>
            <a:off x="3858237" y="1825625"/>
            <a:ext cx="2858460" cy="1421628"/>
          </a:xfrm>
          <a:prstGeom prst="rect">
            <a:avLst/>
          </a:prstGeom>
        </p:spPr>
      </p:pic>
      <p:pic>
        <p:nvPicPr>
          <p:cNvPr id="7" name="Picture 6">
            <a:extLst>
              <a:ext uri="{FF2B5EF4-FFF2-40B4-BE49-F238E27FC236}">
                <a16:creationId xmlns:a16="http://schemas.microsoft.com/office/drawing/2014/main" id="{F7360908-9556-4202-80C9-7718C4F6D19C}"/>
              </a:ext>
            </a:extLst>
          </p:cNvPr>
          <p:cNvPicPr>
            <a:picLocks noChangeAspect="1"/>
          </p:cNvPicPr>
          <p:nvPr/>
        </p:nvPicPr>
        <p:blipFill>
          <a:blip r:embed="rId3"/>
          <a:stretch>
            <a:fillRect/>
          </a:stretch>
        </p:blipFill>
        <p:spPr>
          <a:xfrm>
            <a:off x="4404919" y="3429000"/>
            <a:ext cx="2895600" cy="1409700"/>
          </a:xfrm>
          <a:prstGeom prst="rect">
            <a:avLst/>
          </a:prstGeom>
        </p:spPr>
      </p:pic>
      <p:pic>
        <p:nvPicPr>
          <p:cNvPr id="9" name="Picture 8">
            <a:extLst>
              <a:ext uri="{FF2B5EF4-FFF2-40B4-BE49-F238E27FC236}">
                <a16:creationId xmlns:a16="http://schemas.microsoft.com/office/drawing/2014/main" id="{2A89A825-6753-42E9-ACCB-E23A65D05511}"/>
              </a:ext>
            </a:extLst>
          </p:cNvPr>
          <p:cNvPicPr>
            <a:picLocks noChangeAspect="1"/>
          </p:cNvPicPr>
          <p:nvPr/>
        </p:nvPicPr>
        <p:blipFill>
          <a:blip r:embed="rId4"/>
          <a:stretch>
            <a:fillRect/>
          </a:stretch>
        </p:blipFill>
        <p:spPr>
          <a:xfrm>
            <a:off x="4322383" y="5257513"/>
            <a:ext cx="2663461" cy="1313734"/>
          </a:xfrm>
          <a:prstGeom prst="rect">
            <a:avLst/>
          </a:prstGeom>
        </p:spPr>
      </p:pic>
    </p:spTree>
    <p:extLst>
      <p:ext uri="{BB962C8B-B14F-4D97-AF65-F5344CB8AC3E}">
        <p14:creationId xmlns:p14="http://schemas.microsoft.com/office/powerpoint/2010/main" val="405079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D4B78E-DA8F-49C5-BC6C-C6731654BDA7}"/>
              </a:ext>
            </a:extLst>
          </p:cNvPr>
          <p:cNvSpPr>
            <a:spLocks noGrp="1"/>
          </p:cNvSpPr>
          <p:nvPr>
            <p:ph type="ctrTitle"/>
          </p:nvPr>
        </p:nvSpPr>
        <p:spPr/>
        <p:txBody>
          <a:bodyPr/>
          <a:lstStyle/>
          <a:p>
            <a:r>
              <a:rPr lang="en-US" dirty="0"/>
              <a:t>Unique Normal</a:t>
            </a:r>
          </a:p>
        </p:txBody>
      </p:sp>
      <p:sp>
        <p:nvSpPr>
          <p:cNvPr id="5" name="Subtitle 4">
            <a:extLst>
              <a:ext uri="{FF2B5EF4-FFF2-40B4-BE49-F238E27FC236}">
                <a16:creationId xmlns:a16="http://schemas.microsoft.com/office/drawing/2014/main" id="{07B124E4-469C-47DA-9314-51532605467E}"/>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390DF34C-58A9-474F-BF19-D69FA1E35FE7}"/>
              </a:ext>
            </a:extLst>
          </p:cNvPr>
          <p:cNvPicPr>
            <a:picLocks noChangeAspect="1"/>
          </p:cNvPicPr>
          <p:nvPr/>
        </p:nvPicPr>
        <p:blipFill>
          <a:blip r:embed="rId2"/>
          <a:stretch>
            <a:fillRect/>
          </a:stretch>
        </p:blipFill>
        <p:spPr>
          <a:xfrm>
            <a:off x="3894893" y="3717848"/>
            <a:ext cx="4402214" cy="2444253"/>
          </a:xfrm>
          <a:prstGeom prst="rect">
            <a:avLst/>
          </a:prstGeom>
        </p:spPr>
      </p:pic>
    </p:spTree>
    <p:extLst>
      <p:ext uri="{BB962C8B-B14F-4D97-AF65-F5344CB8AC3E}">
        <p14:creationId xmlns:p14="http://schemas.microsoft.com/office/powerpoint/2010/main" val="3620385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a:t>
            </a:r>
            <a:r>
              <a:rPr lang="en-US" dirty="0" err="1"/>
              <a:t>Unique_Normal</a:t>
            </a:r>
            <a:r>
              <a:rPr lang="en-US" dirty="0"/>
              <a:t>) + Test(</a:t>
            </a:r>
            <a:r>
              <a:rPr lang="en-US" dirty="0" err="1"/>
              <a:t>Unique_Normal</a:t>
            </a:r>
            <a:r>
              <a:rPr lang="en-US" dirty="0"/>
              <a:t>)</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a:xfrm>
            <a:off x="838200" y="1825625"/>
            <a:ext cx="10515600" cy="4969458"/>
          </a:xfrm>
        </p:spPr>
        <p:txBody>
          <a:bodyPr>
            <a:normAutofit/>
          </a:bodyPr>
          <a:lstStyle/>
          <a:p>
            <a:r>
              <a:rPr lang="en-US" sz="1800" dirty="0"/>
              <a:t>{'</a:t>
            </a:r>
            <a:r>
              <a:rPr lang="en-US" sz="1800" dirty="0" err="1"/>
              <a:t>activation_func</a:t>
            </a:r>
            <a:r>
              <a:rPr lang="en-US" sz="1800" dirty="0"/>
              <a:t>': 'tanh', '</a:t>
            </a:r>
            <a:r>
              <a:rPr lang="en-US" sz="1800" dirty="0" err="1"/>
              <a:t>batch_size</a:t>
            </a:r>
            <a:r>
              <a:rPr lang="en-US" sz="1800" dirty="0"/>
              <a:t>': 1024, 'epochs': 100, '</a:t>
            </a:r>
            <a:r>
              <a:rPr lang="en-US" sz="1800" dirty="0" err="1"/>
              <a:t>first_layer_nodes</a:t>
            </a:r>
            <a:r>
              <a:rPr lang="en-US" sz="1800" dirty="0"/>
              <a:t>': 256, '</a:t>
            </a:r>
            <a:r>
              <a:rPr lang="en-US" sz="1800" dirty="0" err="1"/>
              <a:t>last_layer_nodes</a:t>
            </a:r>
            <a:r>
              <a:rPr lang="en-US" sz="1800" dirty="0"/>
              <a:t>': 4, '</a:t>
            </a:r>
            <a:r>
              <a:rPr lang="en-US" sz="1800" dirty="0" err="1"/>
              <a:t>loss_func</a:t>
            </a:r>
            <a:r>
              <a:rPr lang="en-US" sz="1800" dirty="0"/>
              <a:t>': '</a:t>
            </a:r>
            <a:r>
              <a:rPr lang="en-US" sz="1800" dirty="0" err="1"/>
              <a:t>binary_crossentropy</a:t>
            </a:r>
            <a:r>
              <a:rPr lang="en-US" sz="1800" dirty="0"/>
              <a:t>', '</a:t>
            </a:r>
            <a:r>
              <a:rPr lang="en-US" sz="1800" dirty="0" err="1"/>
              <a:t>n_layers</a:t>
            </a:r>
            <a:r>
              <a:rPr lang="en-US" sz="1800" dirty="0"/>
              <a:t>': 4}</a:t>
            </a:r>
          </a:p>
        </p:txBody>
      </p:sp>
      <p:pic>
        <p:nvPicPr>
          <p:cNvPr id="6" name="Picture 5">
            <a:extLst>
              <a:ext uri="{FF2B5EF4-FFF2-40B4-BE49-F238E27FC236}">
                <a16:creationId xmlns:a16="http://schemas.microsoft.com/office/drawing/2014/main" id="{640B7843-CB6E-482A-8F17-A959214B2DC0}"/>
              </a:ext>
            </a:extLst>
          </p:cNvPr>
          <p:cNvPicPr>
            <a:picLocks noChangeAspect="1"/>
          </p:cNvPicPr>
          <p:nvPr/>
        </p:nvPicPr>
        <p:blipFill>
          <a:blip r:embed="rId2"/>
          <a:stretch>
            <a:fillRect/>
          </a:stretch>
        </p:blipFill>
        <p:spPr>
          <a:xfrm>
            <a:off x="1445660" y="2437062"/>
            <a:ext cx="4029075" cy="3438525"/>
          </a:xfrm>
          <a:prstGeom prst="rect">
            <a:avLst/>
          </a:prstGeom>
        </p:spPr>
      </p:pic>
      <p:pic>
        <p:nvPicPr>
          <p:cNvPr id="8" name="Picture 7">
            <a:extLst>
              <a:ext uri="{FF2B5EF4-FFF2-40B4-BE49-F238E27FC236}">
                <a16:creationId xmlns:a16="http://schemas.microsoft.com/office/drawing/2014/main" id="{E6326F9D-E72C-4DB2-A5E3-EADFD0CCB798}"/>
              </a:ext>
            </a:extLst>
          </p:cNvPr>
          <p:cNvPicPr>
            <a:picLocks noChangeAspect="1"/>
          </p:cNvPicPr>
          <p:nvPr/>
        </p:nvPicPr>
        <p:blipFill>
          <a:blip r:embed="rId3"/>
          <a:stretch>
            <a:fillRect/>
          </a:stretch>
        </p:blipFill>
        <p:spPr>
          <a:xfrm>
            <a:off x="7073580" y="2655175"/>
            <a:ext cx="3314700" cy="3305175"/>
          </a:xfrm>
          <a:prstGeom prst="rect">
            <a:avLst/>
          </a:prstGeom>
        </p:spPr>
      </p:pic>
    </p:spTree>
    <p:extLst>
      <p:ext uri="{BB962C8B-B14F-4D97-AF65-F5344CB8AC3E}">
        <p14:creationId xmlns:p14="http://schemas.microsoft.com/office/powerpoint/2010/main" val="4174076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a:t>
            </a:r>
            <a:r>
              <a:rPr lang="en-US" dirty="0" err="1"/>
              <a:t>Unique_Normal</a:t>
            </a:r>
            <a:r>
              <a:rPr lang="en-US" dirty="0"/>
              <a:t>) + Test(</a:t>
            </a:r>
            <a:r>
              <a:rPr lang="en-US" dirty="0" err="1"/>
              <a:t>NCombined</a:t>
            </a:r>
            <a:r>
              <a:rPr lang="en-US" dirty="0"/>
              <a:t>)</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a:xfrm>
            <a:off x="838200" y="1825625"/>
            <a:ext cx="10515600" cy="4969458"/>
          </a:xfrm>
        </p:spPr>
        <p:txBody>
          <a:bodyPr>
            <a:normAutofit/>
          </a:bodyPr>
          <a:lstStyle/>
          <a:p>
            <a:endParaRPr lang="en-US" dirty="0"/>
          </a:p>
        </p:txBody>
      </p:sp>
      <p:pic>
        <p:nvPicPr>
          <p:cNvPr id="5" name="Picture 4">
            <a:extLst>
              <a:ext uri="{FF2B5EF4-FFF2-40B4-BE49-F238E27FC236}">
                <a16:creationId xmlns:a16="http://schemas.microsoft.com/office/drawing/2014/main" id="{27A9B1A0-C8C6-440A-9B9F-6B8184E1E2B7}"/>
              </a:ext>
            </a:extLst>
          </p:cNvPr>
          <p:cNvPicPr>
            <a:picLocks noChangeAspect="1"/>
          </p:cNvPicPr>
          <p:nvPr/>
        </p:nvPicPr>
        <p:blipFill>
          <a:blip r:embed="rId2"/>
          <a:stretch>
            <a:fillRect/>
          </a:stretch>
        </p:blipFill>
        <p:spPr>
          <a:xfrm>
            <a:off x="1184227" y="2390309"/>
            <a:ext cx="3420545" cy="2921548"/>
          </a:xfrm>
          <a:prstGeom prst="rect">
            <a:avLst/>
          </a:prstGeom>
        </p:spPr>
      </p:pic>
      <p:pic>
        <p:nvPicPr>
          <p:cNvPr id="9" name="Picture 8">
            <a:extLst>
              <a:ext uri="{FF2B5EF4-FFF2-40B4-BE49-F238E27FC236}">
                <a16:creationId xmlns:a16="http://schemas.microsoft.com/office/drawing/2014/main" id="{C275A72E-7C81-4AB6-949C-A8085F9D8449}"/>
              </a:ext>
            </a:extLst>
          </p:cNvPr>
          <p:cNvPicPr>
            <a:picLocks noChangeAspect="1"/>
          </p:cNvPicPr>
          <p:nvPr/>
        </p:nvPicPr>
        <p:blipFill>
          <a:blip r:embed="rId3"/>
          <a:stretch>
            <a:fillRect/>
          </a:stretch>
        </p:blipFill>
        <p:spPr>
          <a:xfrm>
            <a:off x="5466800" y="2390309"/>
            <a:ext cx="3314700" cy="3352800"/>
          </a:xfrm>
          <a:prstGeom prst="rect">
            <a:avLst/>
          </a:prstGeom>
        </p:spPr>
      </p:pic>
    </p:spTree>
    <p:extLst>
      <p:ext uri="{BB962C8B-B14F-4D97-AF65-F5344CB8AC3E}">
        <p14:creationId xmlns:p14="http://schemas.microsoft.com/office/powerpoint/2010/main" val="134024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ML Results</a:t>
            </a:r>
          </a:p>
        </p:txBody>
      </p:sp>
      <p:graphicFrame>
        <p:nvGraphicFramePr>
          <p:cNvPr id="4" name="Table 4">
            <a:extLst>
              <a:ext uri="{FF2B5EF4-FFF2-40B4-BE49-F238E27FC236}">
                <a16:creationId xmlns:a16="http://schemas.microsoft.com/office/drawing/2014/main" id="{A4A9319B-59EA-4C5F-989F-09C8CC6E99BC}"/>
              </a:ext>
            </a:extLst>
          </p:cNvPr>
          <p:cNvGraphicFramePr>
            <a:graphicFrameLocks noGrp="1"/>
          </p:cNvGraphicFramePr>
          <p:nvPr>
            <p:extLst>
              <p:ext uri="{D42A27DB-BD31-4B8C-83A1-F6EECF244321}">
                <p14:modId xmlns:p14="http://schemas.microsoft.com/office/powerpoint/2010/main" val="3365297992"/>
              </p:ext>
            </p:extLst>
          </p:nvPr>
        </p:nvGraphicFramePr>
        <p:xfrm>
          <a:off x="923636" y="2213033"/>
          <a:ext cx="9803358" cy="2824480"/>
        </p:xfrm>
        <a:graphic>
          <a:graphicData uri="http://schemas.openxmlformats.org/drawingml/2006/table">
            <a:tbl>
              <a:tblPr firstRow="1" bandRow="1">
                <a:tableStyleId>{5C22544A-7EE6-4342-B048-85BDC9FD1C3A}</a:tableStyleId>
              </a:tblPr>
              <a:tblGrid>
                <a:gridCol w="1522609">
                  <a:extLst>
                    <a:ext uri="{9D8B030D-6E8A-4147-A177-3AD203B41FA5}">
                      <a16:colId xmlns:a16="http://schemas.microsoft.com/office/drawing/2014/main" val="2157091124"/>
                    </a:ext>
                  </a:extLst>
                </a:gridCol>
                <a:gridCol w="953624">
                  <a:extLst>
                    <a:ext uri="{9D8B030D-6E8A-4147-A177-3AD203B41FA5}">
                      <a16:colId xmlns:a16="http://schemas.microsoft.com/office/drawing/2014/main" val="2695681958"/>
                    </a:ext>
                  </a:extLst>
                </a:gridCol>
                <a:gridCol w="825788">
                  <a:extLst>
                    <a:ext uri="{9D8B030D-6E8A-4147-A177-3AD203B41FA5}">
                      <a16:colId xmlns:a16="http://schemas.microsoft.com/office/drawing/2014/main" val="4086392128"/>
                    </a:ext>
                  </a:extLst>
                </a:gridCol>
                <a:gridCol w="825788">
                  <a:extLst>
                    <a:ext uri="{9D8B030D-6E8A-4147-A177-3AD203B41FA5}">
                      <a16:colId xmlns:a16="http://schemas.microsoft.com/office/drawing/2014/main" val="940659823"/>
                    </a:ext>
                  </a:extLst>
                </a:gridCol>
                <a:gridCol w="825788">
                  <a:extLst>
                    <a:ext uri="{9D8B030D-6E8A-4147-A177-3AD203B41FA5}">
                      <a16:colId xmlns:a16="http://schemas.microsoft.com/office/drawing/2014/main" val="1685880850"/>
                    </a:ext>
                  </a:extLst>
                </a:gridCol>
                <a:gridCol w="1239622">
                  <a:extLst>
                    <a:ext uri="{9D8B030D-6E8A-4147-A177-3AD203B41FA5}">
                      <a16:colId xmlns:a16="http://schemas.microsoft.com/office/drawing/2014/main" val="3901311020"/>
                    </a:ext>
                  </a:extLst>
                </a:gridCol>
                <a:gridCol w="1239622">
                  <a:extLst>
                    <a:ext uri="{9D8B030D-6E8A-4147-A177-3AD203B41FA5}">
                      <a16:colId xmlns:a16="http://schemas.microsoft.com/office/drawing/2014/main" val="3431223908"/>
                    </a:ext>
                  </a:extLst>
                </a:gridCol>
                <a:gridCol w="913524">
                  <a:extLst>
                    <a:ext uri="{9D8B030D-6E8A-4147-A177-3AD203B41FA5}">
                      <a16:colId xmlns:a16="http://schemas.microsoft.com/office/drawing/2014/main" val="1301097625"/>
                    </a:ext>
                  </a:extLst>
                </a:gridCol>
                <a:gridCol w="1456993">
                  <a:extLst>
                    <a:ext uri="{9D8B030D-6E8A-4147-A177-3AD203B41FA5}">
                      <a16:colId xmlns:a16="http://schemas.microsoft.com/office/drawing/2014/main" val="3396100572"/>
                    </a:ext>
                  </a:extLst>
                </a:gridCol>
              </a:tblGrid>
              <a:tr h="370840">
                <a:tc rowSpan="2">
                  <a:txBody>
                    <a:bodyPr/>
                    <a:lstStyle/>
                    <a:p>
                      <a:r>
                        <a:rPr lang="en-US" sz="1400" dirty="0">
                          <a:solidFill>
                            <a:schemeClr val="tx1"/>
                          </a:solidFill>
                        </a:rPr>
                        <a:t>Model</a:t>
                      </a:r>
                      <a:endParaRPr lang="en-SG" sz="1400" dirty="0">
                        <a:solidFill>
                          <a:schemeClr val="tx1"/>
                        </a:solidFill>
                      </a:endParaRPr>
                    </a:p>
                  </a:txBody>
                  <a:tcPr/>
                </a:tc>
                <a:tc rowSpan="2">
                  <a:txBody>
                    <a:bodyPr/>
                    <a:lstStyle/>
                    <a:p>
                      <a:r>
                        <a:rPr lang="en-US" sz="1400" dirty="0">
                          <a:solidFill>
                            <a:schemeClr val="tx1"/>
                          </a:solidFill>
                        </a:rPr>
                        <a:t>TN</a:t>
                      </a:r>
                      <a:endParaRPr lang="en-SG" sz="1400" dirty="0">
                        <a:solidFill>
                          <a:schemeClr val="tx1"/>
                        </a:solidFill>
                      </a:endParaRPr>
                    </a:p>
                  </a:txBody>
                  <a:tcPr/>
                </a:tc>
                <a:tc rowSpan="2">
                  <a:txBody>
                    <a:bodyPr/>
                    <a:lstStyle/>
                    <a:p>
                      <a:r>
                        <a:rPr lang="en-US" sz="1400" dirty="0">
                          <a:solidFill>
                            <a:schemeClr val="tx1"/>
                          </a:solidFill>
                        </a:rPr>
                        <a:t>TP</a:t>
                      </a:r>
                      <a:endParaRPr lang="en-SG" sz="1400" dirty="0">
                        <a:solidFill>
                          <a:schemeClr val="tx1"/>
                        </a:solidFill>
                      </a:endParaRPr>
                    </a:p>
                  </a:txBody>
                  <a:tcPr/>
                </a:tc>
                <a:tc rowSpan="2">
                  <a:txBody>
                    <a:bodyPr/>
                    <a:lstStyle/>
                    <a:p>
                      <a:r>
                        <a:rPr lang="en-US" sz="1400" dirty="0">
                          <a:solidFill>
                            <a:schemeClr val="tx1"/>
                          </a:solidFill>
                        </a:rPr>
                        <a:t>FN</a:t>
                      </a:r>
                      <a:endParaRPr lang="en-SG" sz="1400" dirty="0">
                        <a:solidFill>
                          <a:schemeClr val="tx1"/>
                        </a:solidFill>
                      </a:endParaRPr>
                    </a:p>
                  </a:txBody>
                  <a:tcPr/>
                </a:tc>
                <a:tc rowSpan="2">
                  <a:txBody>
                    <a:bodyPr/>
                    <a:lstStyle/>
                    <a:p>
                      <a:r>
                        <a:rPr lang="en-US" sz="1400" dirty="0">
                          <a:solidFill>
                            <a:schemeClr val="tx1"/>
                          </a:solidFill>
                        </a:rPr>
                        <a:t>FP</a:t>
                      </a:r>
                      <a:endParaRPr lang="en-SG" sz="1400" dirty="0">
                        <a:solidFill>
                          <a:schemeClr val="tx1"/>
                        </a:solidFill>
                      </a:endParaRPr>
                    </a:p>
                  </a:txBody>
                  <a:tcPr/>
                </a:tc>
                <a:tc gridSpan="4">
                  <a:txBody>
                    <a:bodyPr/>
                    <a:lstStyle/>
                    <a:p>
                      <a:r>
                        <a:rPr lang="en-US" sz="1400" dirty="0">
                          <a:solidFill>
                            <a:schemeClr val="tx1"/>
                          </a:solidFill>
                        </a:rPr>
                        <a:t>Overall statistics</a:t>
                      </a:r>
                      <a:endParaRPr lang="en-SG" sz="1400" dirty="0">
                        <a:solidFill>
                          <a:schemeClr val="tx1"/>
                        </a:solidFill>
                      </a:endParaRPr>
                    </a:p>
                  </a:txBody>
                  <a:tcPr/>
                </a:tc>
                <a:tc hMerge="1">
                  <a:txBody>
                    <a:bodyPr/>
                    <a:lstStyle/>
                    <a:p>
                      <a:r>
                        <a:rPr lang="en-US" sz="1400" dirty="0"/>
                        <a:t>Overall statistics</a:t>
                      </a:r>
                      <a:endParaRPr lang="en-SG" sz="1400" dirty="0"/>
                    </a:p>
                  </a:txBody>
                  <a:tcPr/>
                </a:tc>
                <a:tc hMerge="1">
                  <a:txBody>
                    <a:bodyPr/>
                    <a:lstStyle/>
                    <a:p>
                      <a:endParaRPr lang="en-SG" sz="1400" dirty="0"/>
                    </a:p>
                  </a:txBody>
                  <a:tcPr/>
                </a:tc>
                <a:tc hMerge="1">
                  <a:txBody>
                    <a:bodyPr/>
                    <a:lstStyle/>
                    <a:p>
                      <a:endParaRPr lang="en-SG" sz="1400" dirty="0"/>
                    </a:p>
                  </a:txBody>
                  <a:tcPr/>
                </a:tc>
                <a:extLst>
                  <a:ext uri="{0D108BD9-81ED-4DB2-BD59-A6C34878D82A}">
                    <a16:rowId xmlns:a16="http://schemas.microsoft.com/office/drawing/2014/main" val="3132548184"/>
                  </a:ext>
                </a:extLst>
              </a:tr>
              <a:tr h="370840">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a:txBody>
                    <a:bodyPr/>
                    <a:lstStyle/>
                    <a:p>
                      <a:r>
                        <a:rPr lang="en-SG" sz="1400" dirty="0">
                          <a:solidFill>
                            <a:schemeClr val="tx1"/>
                          </a:solidFill>
                        </a:rPr>
                        <a:t>Accuracy</a:t>
                      </a:r>
                    </a:p>
                  </a:txBody>
                  <a:tcPr/>
                </a:tc>
                <a:tc>
                  <a:txBody>
                    <a:bodyPr/>
                    <a:lstStyle/>
                    <a:p>
                      <a:r>
                        <a:rPr lang="en-US" sz="1400" dirty="0">
                          <a:solidFill>
                            <a:schemeClr val="tx1"/>
                          </a:solidFill>
                        </a:rPr>
                        <a:t>Precision</a:t>
                      </a:r>
                      <a:endParaRPr lang="en-SG" sz="1400" dirty="0">
                        <a:solidFill>
                          <a:schemeClr val="tx1"/>
                        </a:solidFill>
                      </a:endParaRPr>
                    </a:p>
                  </a:txBody>
                  <a:tcPr/>
                </a:tc>
                <a:tc>
                  <a:txBody>
                    <a:bodyPr/>
                    <a:lstStyle/>
                    <a:p>
                      <a:r>
                        <a:rPr lang="en-US" sz="1400" dirty="0">
                          <a:solidFill>
                            <a:schemeClr val="tx1"/>
                          </a:solidFill>
                        </a:rPr>
                        <a:t>Recall</a:t>
                      </a:r>
                      <a:endParaRPr lang="en-SG" sz="1400" dirty="0">
                        <a:solidFill>
                          <a:schemeClr val="tx1"/>
                        </a:solidFill>
                      </a:endParaRPr>
                    </a:p>
                  </a:txBody>
                  <a:tcPr/>
                </a:tc>
                <a:tc>
                  <a:txBody>
                    <a:bodyPr/>
                    <a:lstStyle/>
                    <a:p>
                      <a:r>
                        <a:rPr lang="en-US" sz="1400" dirty="0">
                          <a:solidFill>
                            <a:schemeClr val="tx1"/>
                          </a:solidFill>
                        </a:rPr>
                        <a:t>F1 score</a:t>
                      </a:r>
                      <a:endParaRPr lang="en-SG" sz="1400" dirty="0">
                        <a:solidFill>
                          <a:schemeClr val="tx1"/>
                        </a:solidFill>
                      </a:endParaRPr>
                    </a:p>
                  </a:txBody>
                  <a:tcPr/>
                </a:tc>
                <a:extLst>
                  <a:ext uri="{0D108BD9-81ED-4DB2-BD59-A6C34878D82A}">
                    <a16:rowId xmlns:a16="http://schemas.microsoft.com/office/drawing/2014/main" val="1668785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Logistic Regression</a:t>
                      </a:r>
                      <a:endParaRPr lang="en-SG" sz="1400" dirty="0">
                        <a:solidFill>
                          <a:schemeClr val="tx1"/>
                        </a:solidFill>
                      </a:endParaRPr>
                    </a:p>
                  </a:txBody>
                  <a:tcPr/>
                </a:tc>
                <a:tc>
                  <a:txBody>
                    <a:bodyPr/>
                    <a:lstStyle/>
                    <a:p>
                      <a:r>
                        <a:rPr lang="en-SG" sz="1400" dirty="0">
                          <a:solidFill>
                            <a:schemeClr val="tx1"/>
                          </a:solidFill>
                        </a:rPr>
                        <a:t>3</a:t>
                      </a:r>
                    </a:p>
                  </a:txBody>
                  <a:tcPr/>
                </a:tc>
                <a:tc>
                  <a:txBody>
                    <a:bodyPr/>
                    <a:lstStyle/>
                    <a:p>
                      <a:r>
                        <a:rPr lang="en-SG" sz="1400" dirty="0">
                          <a:solidFill>
                            <a:schemeClr val="tx1"/>
                          </a:solidFill>
                        </a:rPr>
                        <a:t>5479 </a:t>
                      </a:r>
                    </a:p>
                  </a:txBody>
                  <a:tcPr/>
                </a:tc>
                <a:tc>
                  <a:txBody>
                    <a:bodyPr/>
                    <a:lstStyle/>
                    <a:p>
                      <a:r>
                        <a:rPr lang="en-SG" sz="1400" dirty="0">
                          <a:solidFill>
                            <a:schemeClr val="tx1"/>
                          </a:solidFill>
                        </a:rPr>
                        <a:t>14518 </a:t>
                      </a:r>
                    </a:p>
                  </a:txBody>
                  <a:tcPr/>
                </a:tc>
                <a:tc>
                  <a:txBody>
                    <a:bodyPr/>
                    <a:lstStyle/>
                    <a:p>
                      <a:r>
                        <a:rPr lang="en-SG" sz="1400" dirty="0">
                          <a:solidFill>
                            <a:schemeClr val="tx1"/>
                          </a:solidFill>
                        </a:rPr>
                        <a:t>0</a:t>
                      </a:r>
                    </a:p>
                  </a:txBody>
                  <a:tcPr/>
                </a:tc>
                <a:tc>
                  <a:txBody>
                    <a:bodyPr/>
                    <a:lstStyle/>
                    <a:p>
                      <a:r>
                        <a:rPr lang="en-SG" sz="1400" dirty="0">
                          <a:solidFill>
                            <a:schemeClr val="tx1"/>
                          </a:solidFill>
                        </a:rPr>
                        <a:t>27.41%</a:t>
                      </a:r>
                    </a:p>
                  </a:txBody>
                  <a:tcPr/>
                </a:tc>
                <a:tc>
                  <a:txBody>
                    <a:bodyPr/>
                    <a:lstStyle/>
                    <a:p>
                      <a:r>
                        <a:rPr lang="en-SG" sz="1400" dirty="0">
                          <a:solidFill>
                            <a:schemeClr val="tx1"/>
                          </a:solidFill>
                        </a:rPr>
                        <a:t>1</a:t>
                      </a:r>
                    </a:p>
                  </a:txBody>
                  <a:tcPr/>
                </a:tc>
                <a:tc>
                  <a:txBody>
                    <a:bodyPr/>
                    <a:lstStyle/>
                    <a:p>
                      <a:r>
                        <a:rPr lang="en-SG" sz="1400" dirty="0">
                          <a:solidFill>
                            <a:schemeClr val="tx1"/>
                          </a:solidFill>
                        </a:rPr>
                        <a:t>0.2739</a:t>
                      </a:r>
                    </a:p>
                  </a:txBody>
                  <a:tcPr/>
                </a:tc>
                <a:tc>
                  <a:txBody>
                    <a:bodyPr/>
                    <a:lstStyle/>
                    <a:p>
                      <a:r>
                        <a:rPr lang="en-SG" sz="1400" dirty="0">
                          <a:solidFill>
                            <a:schemeClr val="tx1"/>
                          </a:solidFill>
                        </a:rPr>
                        <a:t>0.4301</a:t>
                      </a:r>
                    </a:p>
                  </a:txBody>
                  <a:tcPr/>
                </a:tc>
                <a:extLst>
                  <a:ext uri="{0D108BD9-81ED-4DB2-BD59-A6C34878D82A}">
                    <a16:rowId xmlns:a16="http://schemas.microsoft.com/office/drawing/2014/main" val="395730598"/>
                  </a:ext>
                </a:extLst>
              </a:tr>
              <a:tr h="370840">
                <a:tc>
                  <a:txBody>
                    <a:bodyPr/>
                    <a:lstStyle/>
                    <a:p>
                      <a:r>
                        <a:rPr lang="en-US" sz="1400" dirty="0">
                          <a:solidFill>
                            <a:schemeClr val="tx1"/>
                          </a:solidFill>
                        </a:rPr>
                        <a:t>Decision Tree</a:t>
                      </a:r>
                      <a:endParaRPr lang="en-SG" sz="1400" dirty="0">
                        <a:solidFill>
                          <a:schemeClr val="tx1"/>
                        </a:solidFill>
                      </a:endParaRPr>
                    </a:p>
                  </a:txBody>
                  <a:tcPr/>
                </a:tc>
                <a:tc>
                  <a:txBody>
                    <a:bodyPr/>
                    <a:lstStyle/>
                    <a:p>
                      <a:r>
                        <a:rPr lang="en-SG" sz="1400" dirty="0">
                          <a:solidFill>
                            <a:schemeClr val="tx1"/>
                          </a:solidFill>
                        </a:rPr>
                        <a:t>2</a:t>
                      </a:r>
                    </a:p>
                  </a:txBody>
                  <a:tcPr/>
                </a:tc>
                <a:tc>
                  <a:txBody>
                    <a:bodyPr/>
                    <a:lstStyle/>
                    <a:p>
                      <a:r>
                        <a:rPr lang="en-SG" sz="1400" dirty="0">
                          <a:solidFill>
                            <a:schemeClr val="tx1"/>
                          </a:solidFill>
                        </a:rPr>
                        <a:t>19873 </a:t>
                      </a:r>
                    </a:p>
                  </a:txBody>
                  <a:tcPr/>
                </a:tc>
                <a:tc>
                  <a:txBody>
                    <a:bodyPr/>
                    <a:lstStyle/>
                    <a:p>
                      <a:r>
                        <a:rPr lang="en-SG" sz="1400" dirty="0">
                          <a:solidFill>
                            <a:schemeClr val="tx1"/>
                          </a:solidFill>
                        </a:rPr>
                        <a:t>124</a:t>
                      </a:r>
                    </a:p>
                  </a:txBody>
                  <a:tcPr/>
                </a:tc>
                <a:tc>
                  <a:txBody>
                    <a:bodyPr/>
                    <a:lstStyle/>
                    <a:p>
                      <a:r>
                        <a:rPr lang="en-SG" sz="1400" dirty="0">
                          <a:solidFill>
                            <a:schemeClr val="tx1"/>
                          </a:solidFill>
                        </a:rPr>
                        <a:t>1</a:t>
                      </a:r>
                    </a:p>
                  </a:txBody>
                  <a:tcPr/>
                </a:tc>
                <a:tc>
                  <a:txBody>
                    <a:bodyPr/>
                    <a:lstStyle/>
                    <a:p>
                      <a:r>
                        <a:rPr lang="en-SG" sz="1400" dirty="0">
                          <a:solidFill>
                            <a:schemeClr val="tx1"/>
                          </a:solidFill>
                        </a:rPr>
                        <a:t>99.37%</a:t>
                      </a:r>
                    </a:p>
                  </a:txBody>
                  <a:tcPr/>
                </a:tc>
                <a:tc>
                  <a:txBody>
                    <a:bodyPr/>
                    <a:lstStyle/>
                    <a:p>
                      <a:r>
                        <a:rPr lang="en-SG" sz="1400" dirty="0">
                          <a:solidFill>
                            <a:schemeClr val="tx1"/>
                          </a:solidFill>
                        </a:rPr>
                        <a:t>0.9999</a:t>
                      </a:r>
                    </a:p>
                  </a:txBody>
                  <a:tcPr/>
                </a:tc>
                <a:tc>
                  <a:txBody>
                    <a:bodyPr/>
                    <a:lstStyle/>
                    <a:p>
                      <a:r>
                        <a:rPr lang="en-SG" sz="1400" dirty="0">
                          <a:solidFill>
                            <a:schemeClr val="tx1"/>
                          </a:solidFill>
                        </a:rPr>
                        <a:t>0.9937</a:t>
                      </a:r>
                    </a:p>
                  </a:txBody>
                  <a:tcPr/>
                </a:tc>
                <a:tc>
                  <a:txBody>
                    <a:bodyPr/>
                    <a:lstStyle/>
                    <a:p>
                      <a:r>
                        <a:rPr lang="en-SG" sz="1400" dirty="0">
                          <a:solidFill>
                            <a:schemeClr val="tx1"/>
                          </a:solidFill>
                        </a:rPr>
                        <a:t>0.9968</a:t>
                      </a:r>
                    </a:p>
                  </a:txBody>
                  <a:tcPr/>
                </a:tc>
                <a:extLst>
                  <a:ext uri="{0D108BD9-81ED-4DB2-BD59-A6C34878D82A}">
                    <a16:rowId xmlns:a16="http://schemas.microsoft.com/office/drawing/2014/main" val="2373626725"/>
                  </a:ext>
                </a:extLst>
              </a:tr>
              <a:tr h="370840">
                <a:tc>
                  <a:txBody>
                    <a:bodyPr/>
                    <a:lstStyle/>
                    <a:p>
                      <a:r>
                        <a:rPr lang="en-US" sz="1400" dirty="0">
                          <a:solidFill>
                            <a:schemeClr val="tx1"/>
                          </a:solidFill>
                        </a:rPr>
                        <a:t>Random Forest</a:t>
                      </a:r>
                      <a:endParaRPr lang="en-SG" sz="1400" dirty="0">
                        <a:solidFill>
                          <a:schemeClr val="tx1"/>
                        </a:solidFill>
                      </a:endParaRPr>
                    </a:p>
                  </a:txBody>
                  <a:tcPr/>
                </a:tc>
                <a:tc>
                  <a:txBody>
                    <a:bodyPr/>
                    <a:lstStyle/>
                    <a:p>
                      <a:r>
                        <a:rPr lang="en-SG" sz="1400" dirty="0">
                          <a:solidFill>
                            <a:schemeClr val="tx1"/>
                          </a:solidFill>
                        </a:rPr>
                        <a:t>2</a:t>
                      </a:r>
                    </a:p>
                  </a:txBody>
                  <a:tcPr/>
                </a:tc>
                <a:tc>
                  <a:txBody>
                    <a:bodyPr/>
                    <a:lstStyle/>
                    <a:p>
                      <a:r>
                        <a:rPr lang="en-SG" sz="1400" dirty="0">
                          <a:solidFill>
                            <a:schemeClr val="tx1"/>
                          </a:solidFill>
                        </a:rPr>
                        <a:t>19990</a:t>
                      </a:r>
                    </a:p>
                  </a:txBody>
                  <a:tcPr/>
                </a:tc>
                <a:tc>
                  <a:txBody>
                    <a:bodyPr/>
                    <a:lstStyle/>
                    <a:p>
                      <a:r>
                        <a:rPr lang="en-SG" sz="1400" dirty="0">
                          <a:solidFill>
                            <a:schemeClr val="tx1"/>
                          </a:solidFill>
                        </a:rPr>
                        <a:t>7</a:t>
                      </a:r>
                    </a:p>
                  </a:txBody>
                  <a:tcPr/>
                </a:tc>
                <a:tc>
                  <a:txBody>
                    <a:bodyPr/>
                    <a:lstStyle/>
                    <a:p>
                      <a:r>
                        <a:rPr lang="en-SG" sz="1400" dirty="0">
                          <a:solidFill>
                            <a:schemeClr val="tx1"/>
                          </a:solidFill>
                        </a:rPr>
                        <a:t>1</a:t>
                      </a:r>
                    </a:p>
                  </a:txBody>
                  <a:tcPr/>
                </a:tc>
                <a:tc>
                  <a:txBody>
                    <a:bodyPr/>
                    <a:lstStyle/>
                    <a:p>
                      <a:r>
                        <a:rPr lang="en-SG" sz="1400" dirty="0">
                          <a:solidFill>
                            <a:schemeClr val="tx1"/>
                          </a:solidFill>
                        </a:rPr>
                        <a:t>99.96%</a:t>
                      </a:r>
                    </a:p>
                  </a:txBody>
                  <a:tcPr/>
                </a:tc>
                <a:tc>
                  <a:txBody>
                    <a:bodyPr/>
                    <a:lstStyle/>
                    <a:p>
                      <a:r>
                        <a:rPr lang="en-SG" sz="1400" dirty="0">
                          <a:solidFill>
                            <a:schemeClr val="tx1"/>
                          </a:solidFill>
                        </a:rPr>
                        <a:t>0.9999</a:t>
                      </a:r>
                    </a:p>
                  </a:txBody>
                  <a:tcPr/>
                </a:tc>
                <a:tc>
                  <a:txBody>
                    <a:bodyPr/>
                    <a:lstStyle/>
                    <a:p>
                      <a:r>
                        <a:rPr lang="en-SG" sz="1400" dirty="0">
                          <a:solidFill>
                            <a:schemeClr val="tx1"/>
                          </a:solidFill>
                        </a:rPr>
                        <a:t>0.9996</a:t>
                      </a:r>
                    </a:p>
                  </a:txBody>
                  <a:tcPr/>
                </a:tc>
                <a:tc>
                  <a:txBody>
                    <a:bodyPr/>
                    <a:lstStyle/>
                    <a:p>
                      <a:r>
                        <a:rPr lang="en-SG" sz="1400" dirty="0">
                          <a:solidFill>
                            <a:schemeClr val="tx1"/>
                          </a:solidFill>
                        </a:rPr>
                        <a:t>0.9997</a:t>
                      </a:r>
                    </a:p>
                  </a:txBody>
                  <a:tcPr/>
                </a:tc>
                <a:extLst>
                  <a:ext uri="{0D108BD9-81ED-4DB2-BD59-A6C34878D82A}">
                    <a16:rowId xmlns:a16="http://schemas.microsoft.com/office/drawing/2014/main" val="147298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AdaBoost</a:t>
                      </a:r>
                      <a:endParaRPr lang="en-SG" sz="1400" dirty="0">
                        <a:solidFill>
                          <a:schemeClr val="tx1"/>
                        </a:solidFill>
                      </a:endParaRPr>
                    </a:p>
                    <a:p>
                      <a:endParaRPr lang="en-SG" sz="1400" dirty="0">
                        <a:solidFill>
                          <a:schemeClr val="tx1"/>
                        </a:solidFill>
                      </a:endParaRPr>
                    </a:p>
                  </a:txBody>
                  <a:tcPr/>
                </a:tc>
                <a:tc>
                  <a:txBody>
                    <a:bodyPr/>
                    <a:lstStyle/>
                    <a:p>
                      <a:r>
                        <a:rPr lang="en-SG" sz="1400" dirty="0">
                          <a:solidFill>
                            <a:schemeClr val="tx1"/>
                          </a:solidFill>
                        </a:rPr>
                        <a:t>2</a:t>
                      </a:r>
                    </a:p>
                  </a:txBody>
                  <a:tcPr/>
                </a:tc>
                <a:tc>
                  <a:txBody>
                    <a:bodyPr/>
                    <a:lstStyle/>
                    <a:p>
                      <a:r>
                        <a:rPr lang="en-SG" sz="1400" dirty="0">
                          <a:solidFill>
                            <a:schemeClr val="tx1"/>
                          </a:solidFill>
                        </a:rPr>
                        <a:t>19987 </a:t>
                      </a:r>
                    </a:p>
                  </a:txBody>
                  <a:tcPr/>
                </a:tc>
                <a:tc>
                  <a:txBody>
                    <a:bodyPr/>
                    <a:lstStyle/>
                    <a:p>
                      <a:r>
                        <a:rPr lang="en-SG" sz="1400" dirty="0">
                          <a:solidFill>
                            <a:schemeClr val="tx1"/>
                          </a:solidFill>
                        </a:rPr>
                        <a:t>10</a:t>
                      </a:r>
                    </a:p>
                  </a:txBody>
                  <a:tcPr/>
                </a:tc>
                <a:tc>
                  <a:txBody>
                    <a:bodyPr/>
                    <a:lstStyle/>
                    <a:p>
                      <a:r>
                        <a:rPr lang="en-SG" sz="1400" dirty="0">
                          <a:solidFill>
                            <a:schemeClr val="tx1"/>
                          </a:solidFill>
                        </a:rPr>
                        <a:t>1</a:t>
                      </a:r>
                    </a:p>
                  </a:txBody>
                  <a:tcPr/>
                </a:tc>
                <a:tc>
                  <a:txBody>
                    <a:bodyPr/>
                    <a:lstStyle/>
                    <a:p>
                      <a:r>
                        <a:rPr lang="en-SG" sz="1400" dirty="0">
                          <a:solidFill>
                            <a:schemeClr val="tx1"/>
                          </a:solidFill>
                        </a:rPr>
                        <a:t>99.94%</a:t>
                      </a:r>
                    </a:p>
                  </a:txBody>
                  <a:tcPr/>
                </a:tc>
                <a:tc>
                  <a:txBody>
                    <a:bodyPr/>
                    <a:lstStyle/>
                    <a:p>
                      <a:r>
                        <a:rPr lang="en-SG" sz="1400" dirty="0">
                          <a:solidFill>
                            <a:schemeClr val="tx1"/>
                          </a:solidFill>
                        </a:rPr>
                        <a:t>0.9999</a:t>
                      </a:r>
                    </a:p>
                  </a:txBody>
                  <a:tcPr/>
                </a:tc>
                <a:tc>
                  <a:txBody>
                    <a:bodyPr/>
                    <a:lstStyle/>
                    <a:p>
                      <a:r>
                        <a:rPr lang="en-SG" sz="1400" dirty="0">
                          <a:solidFill>
                            <a:schemeClr val="tx1"/>
                          </a:solidFill>
                        </a:rPr>
                        <a:t>0.9994</a:t>
                      </a:r>
                    </a:p>
                  </a:txBody>
                  <a:tcPr/>
                </a:tc>
                <a:tc>
                  <a:txBody>
                    <a:bodyPr/>
                    <a:lstStyle/>
                    <a:p>
                      <a:r>
                        <a:rPr lang="en-SG" sz="1400" dirty="0">
                          <a:solidFill>
                            <a:schemeClr val="tx1"/>
                          </a:solidFill>
                        </a:rPr>
                        <a:t>0.9997</a:t>
                      </a:r>
                    </a:p>
                  </a:txBody>
                  <a:tcPr/>
                </a:tc>
                <a:extLst>
                  <a:ext uri="{0D108BD9-81ED-4DB2-BD59-A6C34878D82A}">
                    <a16:rowId xmlns:a16="http://schemas.microsoft.com/office/drawing/2014/main" val="4026158621"/>
                  </a:ext>
                </a:extLst>
              </a:tr>
              <a:tr h="279796">
                <a:tc>
                  <a:txBody>
                    <a:bodyPr/>
                    <a:lstStyle/>
                    <a:p>
                      <a:r>
                        <a:rPr lang="en-SG" sz="1400" dirty="0" err="1">
                          <a:solidFill>
                            <a:schemeClr val="tx1"/>
                          </a:solidFill>
                        </a:rPr>
                        <a:t>XGBoost</a:t>
                      </a:r>
                      <a:endParaRPr lang="en-SG" sz="1400" dirty="0">
                        <a:solidFill>
                          <a:schemeClr val="tx1"/>
                        </a:solidFill>
                      </a:endParaRPr>
                    </a:p>
                  </a:txBody>
                  <a:tcPr/>
                </a:tc>
                <a:tc>
                  <a:txBody>
                    <a:bodyPr/>
                    <a:lstStyle/>
                    <a:p>
                      <a:r>
                        <a:rPr lang="en-SG" sz="1400" dirty="0">
                          <a:solidFill>
                            <a:schemeClr val="tx1"/>
                          </a:solidFill>
                        </a:rPr>
                        <a:t>2</a:t>
                      </a:r>
                    </a:p>
                  </a:txBody>
                  <a:tcPr/>
                </a:tc>
                <a:tc>
                  <a:txBody>
                    <a:bodyPr/>
                    <a:lstStyle/>
                    <a:p>
                      <a:r>
                        <a:rPr lang="en-SG" sz="1400" dirty="0">
                          <a:solidFill>
                            <a:schemeClr val="tx1"/>
                          </a:solidFill>
                        </a:rPr>
                        <a:t>19987</a:t>
                      </a:r>
                    </a:p>
                  </a:txBody>
                  <a:tcPr/>
                </a:tc>
                <a:tc>
                  <a:txBody>
                    <a:bodyPr/>
                    <a:lstStyle/>
                    <a:p>
                      <a:r>
                        <a:rPr lang="en-SG" sz="1400" dirty="0">
                          <a:solidFill>
                            <a:schemeClr val="tx1"/>
                          </a:solidFill>
                        </a:rPr>
                        <a:t>10</a:t>
                      </a:r>
                    </a:p>
                  </a:txBody>
                  <a:tcPr/>
                </a:tc>
                <a:tc>
                  <a:txBody>
                    <a:bodyPr/>
                    <a:lstStyle/>
                    <a:p>
                      <a:r>
                        <a:rPr lang="en-SG" sz="1400" dirty="0">
                          <a:solidFill>
                            <a:schemeClr val="tx1"/>
                          </a:solidFill>
                        </a:rPr>
                        <a:t>1</a:t>
                      </a:r>
                    </a:p>
                  </a:txBody>
                  <a:tcPr/>
                </a:tc>
                <a:tc>
                  <a:txBody>
                    <a:bodyPr/>
                    <a:lstStyle/>
                    <a:p>
                      <a:r>
                        <a:rPr lang="en-SG" sz="1400" dirty="0">
                          <a:solidFill>
                            <a:schemeClr val="tx1"/>
                          </a:solidFill>
                        </a:rPr>
                        <a:t>99.94%</a:t>
                      </a:r>
                    </a:p>
                  </a:txBody>
                  <a:tcPr/>
                </a:tc>
                <a:tc>
                  <a:txBody>
                    <a:bodyPr/>
                    <a:lstStyle/>
                    <a:p>
                      <a:r>
                        <a:rPr lang="en-SG" sz="1400" dirty="0">
                          <a:solidFill>
                            <a:schemeClr val="tx1"/>
                          </a:solidFill>
                        </a:rPr>
                        <a:t>0.99994</a:t>
                      </a:r>
                    </a:p>
                  </a:txBody>
                  <a:tcPr/>
                </a:tc>
                <a:tc>
                  <a:txBody>
                    <a:bodyPr/>
                    <a:lstStyle/>
                    <a:p>
                      <a:r>
                        <a:rPr lang="en-SG" sz="1400" dirty="0">
                          <a:solidFill>
                            <a:schemeClr val="tx1"/>
                          </a:solidFill>
                        </a:rPr>
                        <a:t>0.9994</a:t>
                      </a:r>
                    </a:p>
                  </a:txBody>
                  <a:tcPr/>
                </a:tc>
                <a:tc>
                  <a:txBody>
                    <a:bodyPr/>
                    <a:lstStyle/>
                    <a:p>
                      <a:r>
                        <a:rPr lang="en-SG" sz="1400" dirty="0">
                          <a:solidFill>
                            <a:schemeClr val="tx1"/>
                          </a:solidFill>
                        </a:rPr>
                        <a:t>0.9997</a:t>
                      </a:r>
                    </a:p>
                  </a:txBody>
                  <a:tcPr/>
                </a:tc>
                <a:extLst>
                  <a:ext uri="{0D108BD9-81ED-4DB2-BD59-A6C34878D82A}">
                    <a16:rowId xmlns:a16="http://schemas.microsoft.com/office/drawing/2014/main" val="2018873858"/>
                  </a:ext>
                </a:extLst>
              </a:tr>
            </a:tbl>
          </a:graphicData>
        </a:graphic>
      </p:graphicFrame>
      <p:sp>
        <p:nvSpPr>
          <p:cNvPr id="7" name="TextBox 6">
            <a:extLst>
              <a:ext uri="{FF2B5EF4-FFF2-40B4-BE49-F238E27FC236}">
                <a16:creationId xmlns:a16="http://schemas.microsoft.com/office/drawing/2014/main" id="{57BA5EF8-E287-4C4C-A638-1221926E0FCC}"/>
              </a:ext>
            </a:extLst>
          </p:cNvPr>
          <p:cNvSpPr txBox="1"/>
          <p:nvPr/>
        </p:nvSpPr>
        <p:spPr>
          <a:xfrm>
            <a:off x="838200" y="1394691"/>
            <a:ext cx="5975927" cy="646331"/>
          </a:xfrm>
          <a:prstGeom prst="rect">
            <a:avLst/>
          </a:prstGeom>
          <a:noFill/>
        </p:spPr>
        <p:txBody>
          <a:bodyPr wrap="square" rtlCol="0">
            <a:spAutoFit/>
          </a:bodyPr>
          <a:lstStyle/>
          <a:p>
            <a:r>
              <a:rPr lang="en-US" dirty="0"/>
              <a:t>Trained using Constrained, Tested on Unconstrained</a:t>
            </a:r>
          </a:p>
          <a:p>
            <a:r>
              <a:rPr lang="en-US" dirty="0"/>
              <a:t>+VE: 19997, -VE: 3</a:t>
            </a:r>
          </a:p>
        </p:txBody>
      </p:sp>
    </p:spTree>
    <p:extLst>
      <p:ext uri="{BB962C8B-B14F-4D97-AF65-F5344CB8AC3E}">
        <p14:creationId xmlns:p14="http://schemas.microsoft.com/office/powerpoint/2010/main" val="2455991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a:t>
            </a:r>
            <a:r>
              <a:rPr lang="en-US" dirty="0" err="1"/>
              <a:t>Unique_Normal</a:t>
            </a:r>
            <a:r>
              <a:rPr lang="en-US" dirty="0"/>
              <a:t>) + Test(</a:t>
            </a:r>
            <a:r>
              <a:rPr lang="en-US" dirty="0" err="1"/>
              <a:t>Special_New</a:t>
            </a:r>
            <a:r>
              <a:rPr lang="en-US" dirty="0"/>
              <a:t>)</a:t>
            </a:r>
          </a:p>
        </p:txBody>
      </p:sp>
      <p:pic>
        <p:nvPicPr>
          <p:cNvPr id="6" name="Content Placeholder 5">
            <a:extLst>
              <a:ext uri="{FF2B5EF4-FFF2-40B4-BE49-F238E27FC236}">
                <a16:creationId xmlns:a16="http://schemas.microsoft.com/office/drawing/2014/main" id="{5BA87BCC-B2D8-4E87-AF83-CCAC658F58C4}"/>
              </a:ext>
            </a:extLst>
          </p:cNvPr>
          <p:cNvPicPr>
            <a:picLocks noGrp="1" noChangeAspect="1"/>
          </p:cNvPicPr>
          <p:nvPr>
            <p:ph idx="1"/>
          </p:nvPr>
        </p:nvPicPr>
        <p:blipFill>
          <a:blip r:embed="rId2"/>
          <a:stretch>
            <a:fillRect/>
          </a:stretch>
        </p:blipFill>
        <p:spPr>
          <a:xfrm>
            <a:off x="1012514" y="2232942"/>
            <a:ext cx="3838575" cy="3467100"/>
          </a:xfrm>
        </p:spPr>
      </p:pic>
      <p:pic>
        <p:nvPicPr>
          <p:cNvPr id="8" name="Picture 7">
            <a:extLst>
              <a:ext uri="{FF2B5EF4-FFF2-40B4-BE49-F238E27FC236}">
                <a16:creationId xmlns:a16="http://schemas.microsoft.com/office/drawing/2014/main" id="{029E4BB8-C4D2-437E-9CBB-1E525F9AED2A}"/>
              </a:ext>
            </a:extLst>
          </p:cNvPr>
          <p:cNvPicPr>
            <a:picLocks noChangeAspect="1"/>
          </p:cNvPicPr>
          <p:nvPr/>
        </p:nvPicPr>
        <p:blipFill>
          <a:blip r:embed="rId3"/>
          <a:stretch>
            <a:fillRect/>
          </a:stretch>
        </p:blipFill>
        <p:spPr>
          <a:xfrm>
            <a:off x="6096000" y="2299617"/>
            <a:ext cx="3343275" cy="3333750"/>
          </a:xfrm>
          <a:prstGeom prst="rect">
            <a:avLst/>
          </a:prstGeom>
        </p:spPr>
      </p:pic>
    </p:spTree>
    <p:extLst>
      <p:ext uri="{BB962C8B-B14F-4D97-AF65-F5344CB8AC3E}">
        <p14:creationId xmlns:p14="http://schemas.microsoft.com/office/powerpoint/2010/main" val="3704439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a:xfrm>
            <a:off x="838200" y="365125"/>
            <a:ext cx="5650149" cy="1325563"/>
          </a:xfrm>
        </p:spPr>
        <p:txBody>
          <a:bodyPr>
            <a:normAutofit fontScale="90000"/>
          </a:bodyPr>
          <a:lstStyle/>
          <a:p>
            <a:r>
              <a:rPr lang="en-US" dirty="0"/>
              <a:t>ANN: Train(</a:t>
            </a:r>
            <a:r>
              <a:rPr lang="en-US" dirty="0" err="1"/>
              <a:t>Unique_Normal</a:t>
            </a:r>
            <a:r>
              <a:rPr lang="en-US" dirty="0"/>
              <a:t>) + Test(Attack)</a:t>
            </a:r>
          </a:p>
        </p:txBody>
      </p:sp>
      <p:pic>
        <p:nvPicPr>
          <p:cNvPr id="7" name="Picture 6">
            <a:extLst>
              <a:ext uri="{FF2B5EF4-FFF2-40B4-BE49-F238E27FC236}">
                <a16:creationId xmlns:a16="http://schemas.microsoft.com/office/drawing/2014/main" id="{58283F44-A287-4046-973F-2522E8CFFA32}"/>
              </a:ext>
            </a:extLst>
          </p:cNvPr>
          <p:cNvPicPr>
            <a:picLocks noChangeAspect="1"/>
          </p:cNvPicPr>
          <p:nvPr/>
        </p:nvPicPr>
        <p:blipFill>
          <a:blip r:embed="rId2"/>
          <a:stretch>
            <a:fillRect/>
          </a:stretch>
        </p:blipFill>
        <p:spPr>
          <a:xfrm>
            <a:off x="7399129" y="0"/>
            <a:ext cx="4085617" cy="6858000"/>
          </a:xfrm>
          <a:prstGeom prst="rect">
            <a:avLst/>
          </a:prstGeom>
        </p:spPr>
      </p:pic>
      <p:pic>
        <p:nvPicPr>
          <p:cNvPr id="4" name="Picture 3">
            <a:extLst>
              <a:ext uri="{FF2B5EF4-FFF2-40B4-BE49-F238E27FC236}">
                <a16:creationId xmlns:a16="http://schemas.microsoft.com/office/drawing/2014/main" id="{DD7AB5F2-6F16-44AF-86D2-F00E836DD82F}"/>
              </a:ext>
            </a:extLst>
          </p:cNvPr>
          <p:cNvPicPr>
            <a:picLocks noChangeAspect="1"/>
          </p:cNvPicPr>
          <p:nvPr/>
        </p:nvPicPr>
        <p:blipFill>
          <a:blip r:embed="rId3"/>
          <a:stretch>
            <a:fillRect/>
          </a:stretch>
        </p:blipFill>
        <p:spPr>
          <a:xfrm>
            <a:off x="2116347" y="2631305"/>
            <a:ext cx="2676525" cy="1790700"/>
          </a:xfrm>
          <a:prstGeom prst="rect">
            <a:avLst/>
          </a:prstGeom>
        </p:spPr>
      </p:pic>
    </p:spTree>
    <p:extLst>
      <p:ext uri="{BB962C8B-B14F-4D97-AF65-F5344CB8AC3E}">
        <p14:creationId xmlns:p14="http://schemas.microsoft.com/office/powerpoint/2010/main" val="32144302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err="1"/>
              <a:t>XGBoost</a:t>
            </a:r>
            <a:r>
              <a:rPr lang="en-US" dirty="0"/>
              <a:t>: Train(</a:t>
            </a:r>
            <a:r>
              <a:rPr lang="en-US" dirty="0" err="1"/>
              <a:t>Unique_Normal</a:t>
            </a:r>
            <a:r>
              <a:rPr lang="en-US" dirty="0"/>
              <a:t>) + Test(</a:t>
            </a:r>
            <a:r>
              <a:rPr lang="en-US" dirty="0" err="1"/>
              <a:t>Unique_Normal</a:t>
            </a:r>
            <a:r>
              <a:rPr lang="en-US" dirty="0"/>
              <a:t>)</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a:xfrm>
            <a:off x="838200" y="1825625"/>
            <a:ext cx="10515600" cy="4969458"/>
          </a:xfrm>
        </p:spPr>
        <p:txBody>
          <a:bodyPr>
            <a:normAutofit/>
          </a:bodyPr>
          <a:lstStyle/>
          <a:p>
            <a:r>
              <a:rPr lang="en-US" dirty="0"/>
              <a:t>Same dataset with </a:t>
            </a:r>
            <a:r>
              <a:rPr lang="en-US" dirty="0" err="1"/>
              <a:t>Train_Test_Split</a:t>
            </a:r>
            <a:endParaRPr lang="en-US" dirty="0"/>
          </a:p>
          <a:p>
            <a:pPr lvl="1"/>
            <a:r>
              <a:rPr lang="en-US" dirty="0"/>
              <a:t>(80% Train Data, 20% Test Data)</a:t>
            </a:r>
          </a:p>
          <a:p>
            <a:pPr marL="457200" lvl="1" indent="0">
              <a:buNone/>
            </a:pPr>
            <a:endParaRPr lang="en-US" dirty="0"/>
          </a:p>
          <a:p>
            <a:r>
              <a:rPr lang="en-US" dirty="0"/>
              <a:t>Test(New dataset)</a:t>
            </a:r>
          </a:p>
          <a:p>
            <a:endParaRPr lang="en-US" dirty="0"/>
          </a:p>
          <a:p>
            <a:endParaRPr lang="en-US" dirty="0"/>
          </a:p>
          <a:p>
            <a:r>
              <a:rPr lang="en-US" dirty="0"/>
              <a:t>Test(</a:t>
            </a:r>
            <a:r>
              <a:rPr lang="en-US" dirty="0" err="1"/>
              <a:t>NCombined</a:t>
            </a:r>
            <a:r>
              <a:rPr lang="en-US" dirty="0"/>
              <a:t>)</a:t>
            </a:r>
          </a:p>
          <a:p>
            <a:endParaRPr lang="en-US" dirty="0"/>
          </a:p>
          <a:p>
            <a:endParaRPr lang="en-US" dirty="0"/>
          </a:p>
          <a:p>
            <a:r>
              <a:rPr lang="en-US" dirty="0"/>
              <a:t>Test(</a:t>
            </a:r>
            <a:r>
              <a:rPr lang="en-US" dirty="0" err="1"/>
              <a:t>Special_New</a:t>
            </a:r>
            <a:r>
              <a:rPr lang="en-US" dirty="0"/>
              <a:t>)</a:t>
            </a:r>
          </a:p>
        </p:txBody>
      </p:sp>
      <p:pic>
        <p:nvPicPr>
          <p:cNvPr id="9" name="Picture 8">
            <a:extLst>
              <a:ext uri="{FF2B5EF4-FFF2-40B4-BE49-F238E27FC236}">
                <a16:creationId xmlns:a16="http://schemas.microsoft.com/office/drawing/2014/main" id="{F2AFD87D-753E-440D-A87E-7DB0BEE0A2D4}"/>
              </a:ext>
            </a:extLst>
          </p:cNvPr>
          <p:cNvPicPr>
            <a:picLocks noChangeAspect="1"/>
          </p:cNvPicPr>
          <p:nvPr/>
        </p:nvPicPr>
        <p:blipFill>
          <a:blip r:embed="rId2"/>
          <a:stretch>
            <a:fillRect/>
          </a:stretch>
        </p:blipFill>
        <p:spPr>
          <a:xfrm>
            <a:off x="6397137" y="3331193"/>
            <a:ext cx="2321441" cy="1212784"/>
          </a:xfrm>
          <a:prstGeom prst="rect">
            <a:avLst/>
          </a:prstGeom>
        </p:spPr>
      </p:pic>
      <p:pic>
        <p:nvPicPr>
          <p:cNvPr id="11" name="Picture 10">
            <a:extLst>
              <a:ext uri="{FF2B5EF4-FFF2-40B4-BE49-F238E27FC236}">
                <a16:creationId xmlns:a16="http://schemas.microsoft.com/office/drawing/2014/main" id="{A967DE74-E22E-4827-AF10-A8BC3AD41B09}"/>
              </a:ext>
            </a:extLst>
          </p:cNvPr>
          <p:cNvPicPr>
            <a:picLocks noChangeAspect="1"/>
          </p:cNvPicPr>
          <p:nvPr/>
        </p:nvPicPr>
        <p:blipFill>
          <a:blip r:embed="rId3"/>
          <a:stretch>
            <a:fillRect/>
          </a:stretch>
        </p:blipFill>
        <p:spPr>
          <a:xfrm>
            <a:off x="6397137" y="1866480"/>
            <a:ext cx="2772029" cy="1358294"/>
          </a:xfrm>
          <a:prstGeom prst="rect">
            <a:avLst/>
          </a:prstGeom>
        </p:spPr>
      </p:pic>
      <p:pic>
        <p:nvPicPr>
          <p:cNvPr id="6" name="Picture 5">
            <a:extLst>
              <a:ext uri="{FF2B5EF4-FFF2-40B4-BE49-F238E27FC236}">
                <a16:creationId xmlns:a16="http://schemas.microsoft.com/office/drawing/2014/main" id="{2EE4B2B3-6054-4104-97FD-3ED58B373E0A}"/>
              </a:ext>
            </a:extLst>
          </p:cNvPr>
          <p:cNvPicPr>
            <a:picLocks noChangeAspect="1"/>
          </p:cNvPicPr>
          <p:nvPr/>
        </p:nvPicPr>
        <p:blipFill>
          <a:blip r:embed="rId4"/>
          <a:stretch>
            <a:fillRect/>
          </a:stretch>
        </p:blipFill>
        <p:spPr>
          <a:xfrm>
            <a:off x="6397137" y="4754078"/>
            <a:ext cx="2411303" cy="1154618"/>
          </a:xfrm>
          <a:prstGeom prst="rect">
            <a:avLst/>
          </a:prstGeom>
        </p:spPr>
      </p:pic>
      <p:pic>
        <p:nvPicPr>
          <p:cNvPr id="7" name="Picture 6">
            <a:extLst>
              <a:ext uri="{FF2B5EF4-FFF2-40B4-BE49-F238E27FC236}">
                <a16:creationId xmlns:a16="http://schemas.microsoft.com/office/drawing/2014/main" id="{C17D90DA-A262-4817-8A5A-11DDC2B17580}"/>
              </a:ext>
            </a:extLst>
          </p:cNvPr>
          <p:cNvPicPr>
            <a:picLocks noChangeAspect="1"/>
          </p:cNvPicPr>
          <p:nvPr/>
        </p:nvPicPr>
        <p:blipFill>
          <a:blip r:embed="rId5"/>
          <a:stretch>
            <a:fillRect/>
          </a:stretch>
        </p:blipFill>
        <p:spPr>
          <a:xfrm>
            <a:off x="3851777" y="5511568"/>
            <a:ext cx="2411304" cy="1157426"/>
          </a:xfrm>
          <a:prstGeom prst="rect">
            <a:avLst/>
          </a:prstGeom>
        </p:spPr>
      </p:pic>
    </p:spTree>
    <p:extLst>
      <p:ext uri="{BB962C8B-B14F-4D97-AF65-F5344CB8AC3E}">
        <p14:creationId xmlns:p14="http://schemas.microsoft.com/office/powerpoint/2010/main" val="3753111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err="1"/>
              <a:t>XGBoost</a:t>
            </a:r>
            <a:r>
              <a:rPr lang="en-US" dirty="0"/>
              <a:t>: Train(</a:t>
            </a:r>
            <a:r>
              <a:rPr lang="en-US" dirty="0" err="1"/>
              <a:t>Unique_Normal</a:t>
            </a:r>
            <a:r>
              <a:rPr lang="en-US" dirty="0"/>
              <a:t>) + Test (</a:t>
            </a:r>
            <a:r>
              <a:rPr lang="en-US" dirty="0" err="1"/>
              <a:t>Unique_Normal</a:t>
            </a:r>
            <a:r>
              <a:rPr lang="en-US" dirty="0"/>
              <a:t>)</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r>
              <a:rPr lang="en-US" dirty="0"/>
              <a:t>Using only Grid Configurations:</a:t>
            </a:r>
          </a:p>
        </p:txBody>
      </p:sp>
      <p:pic>
        <p:nvPicPr>
          <p:cNvPr id="6" name="Picture 5">
            <a:extLst>
              <a:ext uri="{FF2B5EF4-FFF2-40B4-BE49-F238E27FC236}">
                <a16:creationId xmlns:a16="http://schemas.microsoft.com/office/drawing/2014/main" id="{2D3757B6-75A4-4ACB-9C6B-7400F3E3DA00}"/>
              </a:ext>
            </a:extLst>
          </p:cNvPr>
          <p:cNvPicPr>
            <a:picLocks noChangeAspect="1"/>
          </p:cNvPicPr>
          <p:nvPr/>
        </p:nvPicPr>
        <p:blipFill>
          <a:blip r:embed="rId2"/>
          <a:stretch>
            <a:fillRect/>
          </a:stretch>
        </p:blipFill>
        <p:spPr>
          <a:xfrm>
            <a:off x="6191528" y="1872233"/>
            <a:ext cx="3981450" cy="1790700"/>
          </a:xfrm>
          <a:prstGeom prst="rect">
            <a:avLst/>
          </a:prstGeom>
        </p:spPr>
      </p:pic>
    </p:spTree>
    <p:extLst>
      <p:ext uri="{BB962C8B-B14F-4D97-AF65-F5344CB8AC3E}">
        <p14:creationId xmlns:p14="http://schemas.microsoft.com/office/powerpoint/2010/main" val="1992211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err="1"/>
              <a:t>XGBoost</a:t>
            </a:r>
            <a:r>
              <a:rPr lang="en-US" dirty="0"/>
              <a:t>: Train(</a:t>
            </a:r>
            <a:r>
              <a:rPr lang="en-US" dirty="0" err="1"/>
              <a:t>Unique_Normal</a:t>
            </a:r>
            <a:r>
              <a:rPr lang="en-US" dirty="0"/>
              <a:t>) + Test (</a:t>
            </a:r>
            <a:r>
              <a:rPr lang="en-US" dirty="0" err="1"/>
              <a:t>Attack_Dataset</a:t>
            </a:r>
            <a:r>
              <a:rPr lang="en-US" dirty="0"/>
              <a:t>)</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r>
              <a:rPr lang="en-US" dirty="0"/>
              <a:t>Using only Grid Configurations:</a:t>
            </a:r>
          </a:p>
        </p:txBody>
      </p:sp>
      <p:pic>
        <p:nvPicPr>
          <p:cNvPr id="5" name="Picture 4">
            <a:extLst>
              <a:ext uri="{FF2B5EF4-FFF2-40B4-BE49-F238E27FC236}">
                <a16:creationId xmlns:a16="http://schemas.microsoft.com/office/drawing/2014/main" id="{292EAF14-8E63-481F-881D-6DC5C5A853C5}"/>
              </a:ext>
            </a:extLst>
          </p:cNvPr>
          <p:cNvPicPr>
            <a:picLocks noChangeAspect="1"/>
          </p:cNvPicPr>
          <p:nvPr/>
        </p:nvPicPr>
        <p:blipFill>
          <a:blip r:embed="rId2"/>
          <a:stretch>
            <a:fillRect/>
          </a:stretch>
        </p:blipFill>
        <p:spPr>
          <a:xfrm>
            <a:off x="6248631" y="1933205"/>
            <a:ext cx="3476625" cy="1695450"/>
          </a:xfrm>
          <a:prstGeom prst="rect">
            <a:avLst/>
          </a:prstGeom>
        </p:spPr>
      </p:pic>
    </p:spTree>
    <p:extLst>
      <p:ext uri="{BB962C8B-B14F-4D97-AF65-F5344CB8AC3E}">
        <p14:creationId xmlns:p14="http://schemas.microsoft.com/office/powerpoint/2010/main" val="3512177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D4B78E-DA8F-49C5-BC6C-C6731654BDA7}"/>
              </a:ext>
            </a:extLst>
          </p:cNvPr>
          <p:cNvSpPr>
            <a:spLocks noGrp="1"/>
          </p:cNvSpPr>
          <p:nvPr>
            <p:ph type="ctrTitle"/>
          </p:nvPr>
        </p:nvSpPr>
        <p:spPr/>
        <p:txBody>
          <a:bodyPr>
            <a:normAutofit fontScale="90000"/>
          </a:bodyPr>
          <a:lstStyle/>
          <a:p>
            <a:r>
              <a:rPr lang="en-US" dirty="0" err="1"/>
              <a:t>Unique_Normal_Options_Random</a:t>
            </a:r>
            <a:r>
              <a:rPr lang="en-US" dirty="0"/>
              <a:t> + Placing more weights on FN</a:t>
            </a:r>
          </a:p>
        </p:txBody>
      </p:sp>
      <p:sp>
        <p:nvSpPr>
          <p:cNvPr id="5" name="Subtitle 4">
            <a:extLst>
              <a:ext uri="{FF2B5EF4-FFF2-40B4-BE49-F238E27FC236}">
                <a16:creationId xmlns:a16="http://schemas.microsoft.com/office/drawing/2014/main" id="{07B124E4-469C-47DA-9314-51532605467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30060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628DBE-4472-4831-8F61-D0A3369946B8}"/>
              </a:ext>
            </a:extLst>
          </p:cNvPr>
          <p:cNvSpPr txBox="1">
            <a:spLocks/>
          </p:cNvSpPr>
          <p:nvPr/>
        </p:nvSpPr>
        <p:spPr>
          <a:xfrm>
            <a:off x="990600" y="517525"/>
            <a:ext cx="565014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ANN: Train(</a:t>
            </a:r>
            <a:r>
              <a:rPr lang="en-US" sz="2800" dirty="0" err="1"/>
              <a:t>Unique_Normal_Options_Random</a:t>
            </a:r>
            <a:r>
              <a:rPr lang="en-US" sz="2800" dirty="0"/>
              <a:t>) + Test(Attack)</a:t>
            </a:r>
          </a:p>
          <a:p>
            <a:endParaRPr lang="en-US" sz="2800" dirty="0"/>
          </a:p>
          <a:p>
            <a:r>
              <a:rPr lang="en-US" sz="2800"/>
              <a:t>p = 0.012</a:t>
            </a:r>
            <a:endParaRPr lang="en-US" sz="2800" dirty="0"/>
          </a:p>
        </p:txBody>
      </p:sp>
      <p:pic>
        <p:nvPicPr>
          <p:cNvPr id="7" name="Picture 6">
            <a:extLst>
              <a:ext uri="{FF2B5EF4-FFF2-40B4-BE49-F238E27FC236}">
                <a16:creationId xmlns:a16="http://schemas.microsoft.com/office/drawing/2014/main" id="{594E2109-A2F0-474E-9888-73030C81BFBF}"/>
              </a:ext>
            </a:extLst>
          </p:cNvPr>
          <p:cNvPicPr>
            <a:picLocks noChangeAspect="1"/>
          </p:cNvPicPr>
          <p:nvPr/>
        </p:nvPicPr>
        <p:blipFill>
          <a:blip r:embed="rId2"/>
          <a:stretch>
            <a:fillRect/>
          </a:stretch>
        </p:blipFill>
        <p:spPr>
          <a:xfrm>
            <a:off x="4752894" y="2031365"/>
            <a:ext cx="5305425" cy="4457700"/>
          </a:xfrm>
          <a:prstGeom prst="rect">
            <a:avLst/>
          </a:prstGeom>
        </p:spPr>
      </p:pic>
    </p:spTree>
    <p:extLst>
      <p:ext uri="{BB962C8B-B14F-4D97-AF65-F5344CB8AC3E}">
        <p14:creationId xmlns:p14="http://schemas.microsoft.com/office/powerpoint/2010/main" val="3029533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a:xfrm>
            <a:off x="838200" y="365125"/>
            <a:ext cx="5650149" cy="1325563"/>
          </a:xfrm>
        </p:spPr>
        <p:txBody>
          <a:bodyPr>
            <a:normAutofit fontScale="90000"/>
          </a:bodyPr>
          <a:lstStyle/>
          <a:p>
            <a:r>
              <a:rPr lang="en-US" dirty="0"/>
              <a:t>ANN: Train(</a:t>
            </a:r>
            <a:r>
              <a:rPr lang="en-US" dirty="0" err="1"/>
              <a:t>Unique_Normal_Options_Random</a:t>
            </a:r>
            <a:r>
              <a:rPr lang="en-US" dirty="0"/>
              <a:t>) + Test(</a:t>
            </a:r>
            <a:r>
              <a:rPr lang="en-US" dirty="0" err="1"/>
              <a:t>Unique_Normal</a:t>
            </a:r>
            <a:r>
              <a:rPr lang="en-US" dirty="0"/>
              <a:t>)</a:t>
            </a:r>
          </a:p>
        </p:txBody>
      </p:sp>
      <p:pic>
        <p:nvPicPr>
          <p:cNvPr id="4" name="Picture 3">
            <a:extLst>
              <a:ext uri="{FF2B5EF4-FFF2-40B4-BE49-F238E27FC236}">
                <a16:creationId xmlns:a16="http://schemas.microsoft.com/office/drawing/2014/main" id="{3888C956-FE3D-4970-8E93-1FCA85850A3D}"/>
              </a:ext>
            </a:extLst>
          </p:cNvPr>
          <p:cNvPicPr>
            <a:picLocks noChangeAspect="1"/>
          </p:cNvPicPr>
          <p:nvPr/>
        </p:nvPicPr>
        <p:blipFill>
          <a:blip r:embed="rId2"/>
          <a:stretch>
            <a:fillRect/>
          </a:stretch>
        </p:blipFill>
        <p:spPr>
          <a:xfrm>
            <a:off x="6717310" y="0"/>
            <a:ext cx="4914900" cy="6819900"/>
          </a:xfrm>
          <a:prstGeom prst="rect">
            <a:avLst/>
          </a:prstGeom>
        </p:spPr>
      </p:pic>
    </p:spTree>
    <p:extLst>
      <p:ext uri="{BB962C8B-B14F-4D97-AF65-F5344CB8AC3E}">
        <p14:creationId xmlns:p14="http://schemas.microsoft.com/office/powerpoint/2010/main" val="4069550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a:xfrm>
            <a:off x="838200" y="635713"/>
            <a:ext cx="5650149" cy="1325563"/>
          </a:xfrm>
        </p:spPr>
        <p:txBody>
          <a:bodyPr>
            <a:normAutofit fontScale="90000"/>
          </a:bodyPr>
          <a:lstStyle/>
          <a:p>
            <a:r>
              <a:rPr lang="en-US" dirty="0"/>
              <a:t>ANN: Train(</a:t>
            </a:r>
            <a:r>
              <a:rPr lang="en-US" dirty="0" err="1"/>
              <a:t>Unique_Normal_Options_Random</a:t>
            </a:r>
            <a:r>
              <a:rPr lang="en-US" dirty="0"/>
              <a:t>) + Test(</a:t>
            </a:r>
            <a:r>
              <a:rPr lang="en-US" dirty="0" err="1"/>
              <a:t>Unique_Normal_Random</a:t>
            </a:r>
            <a:r>
              <a:rPr lang="en-US" dirty="0"/>
              <a:t>)</a:t>
            </a:r>
          </a:p>
        </p:txBody>
      </p:sp>
      <p:pic>
        <p:nvPicPr>
          <p:cNvPr id="5" name="Picture 4">
            <a:extLst>
              <a:ext uri="{FF2B5EF4-FFF2-40B4-BE49-F238E27FC236}">
                <a16:creationId xmlns:a16="http://schemas.microsoft.com/office/drawing/2014/main" id="{E79C40A5-B91B-4D45-8568-3A64FE739E33}"/>
              </a:ext>
            </a:extLst>
          </p:cNvPr>
          <p:cNvPicPr>
            <a:picLocks noChangeAspect="1"/>
          </p:cNvPicPr>
          <p:nvPr/>
        </p:nvPicPr>
        <p:blipFill>
          <a:blip r:embed="rId2"/>
          <a:stretch>
            <a:fillRect/>
          </a:stretch>
        </p:blipFill>
        <p:spPr>
          <a:xfrm>
            <a:off x="7100438" y="0"/>
            <a:ext cx="4802469" cy="6858000"/>
          </a:xfrm>
          <a:prstGeom prst="rect">
            <a:avLst/>
          </a:prstGeom>
        </p:spPr>
      </p:pic>
    </p:spTree>
    <p:extLst>
      <p:ext uri="{BB962C8B-B14F-4D97-AF65-F5344CB8AC3E}">
        <p14:creationId xmlns:p14="http://schemas.microsoft.com/office/powerpoint/2010/main" val="35601967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a:xfrm>
            <a:off x="838200" y="635713"/>
            <a:ext cx="5650149" cy="1325563"/>
          </a:xfrm>
        </p:spPr>
        <p:txBody>
          <a:bodyPr>
            <a:normAutofit fontScale="90000"/>
          </a:bodyPr>
          <a:lstStyle/>
          <a:p>
            <a:r>
              <a:rPr lang="en-US" dirty="0"/>
              <a:t>ANN: Train(</a:t>
            </a:r>
            <a:r>
              <a:rPr lang="en-US" dirty="0" err="1"/>
              <a:t>Unique_Normal_Options_Random</a:t>
            </a:r>
            <a:r>
              <a:rPr lang="en-US" dirty="0"/>
              <a:t>) + Test(</a:t>
            </a:r>
            <a:r>
              <a:rPr lang="en-US" dirty="0" err="1"/>
              <a:t>Unique_Normal_Options_Random</a:t>
            </a:r>
            <a:r>
              <a:rPr lang="en-US" dirty="0"/>
              <a:t>)</a:t>
            </a:r>
          </a:p>
        </p:txBody>
      </p:sp>
      <p:pic>
        <p:nvPicPr>
          <p:cNvPr id="4" name="Picture 3">
            <a:extLst>
              <a:ext uri="{FF2B5EF4-FFF2-40B4-BE49-F238E27FC236}">
                <a16:creationId xmlns:a16="http://schemas.microsoft.com/office/drawing/2014/main" id="{8E209BBD-8CF5-4C8F-9B2A-8A4A10AF1EEE}"/>
              </a:ext>
            </a:extLst>
          </p:cNvPr>
          <p:cNvPicPr>
            <a:picLocks noChangeAspect="1"/>
          </p:cNvPicPr>
          <p:nvPr/>
        </p:nvPicPr>
        <p:blipFill>
          <a:blip r:embed="rId2"/>
          <a:stretch>
            <a:fillRect/>
          </a:stretch>
        </p:blipFill>
        <p:spPr>
          <a:xfrm>
            <a:off x="7042917" y="0"/>
            <a:ext cx="4933950" cy="6829425"/>
          </a:xfrm>
          <a:prstGeom prst="rect">
            <a:avLst/>
          </a:prstGeom>
        </p:spPr>
      </p:pic>
    </p:spTree>
    <p:extLst>
      <p:ext uri="{BB962C8B-B14F-4D97-AF65-F5344CB8AC3E}">
        <p14:creationId xmlns:p14="http://schemas.microsoft.com/office/powerpoint/2010/main" val="35597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ML Results</a:t>
            </a:r>
          </a:p>
        </p:txBody>
      </p:sp>
      <p:sp>
        <p:nvSpPr>
          <p:cNvPr id="7" name="TextBox 6">
            <a:extLst>
              <a:ext uri="{FF2B5EF4-FFF2-40B4-BE49-F238E27FC236}">
                <a16:creationId xmlns:a16="http://schemas.microsoft.com/office/drawing/2014/main" id="{57BA5EF8-E287-4C4C-A638-1221926E0FCC}"/>
              </a:ext>
            </a:extLst>
          </p:cNvPr>
          <p:cNvSpPr txBox="1"/>
          <p:nvPr/>
        </p:nvSpPr>
        <p:spPr>
          <a:xfrm>
            <a:off x="838200" y="1394691"/>
            <a:ext cx="5975927" cy="923330"/>
          </a:xfrm>
          <a:prstGeom prst="rect">
            <a:avLst/>
          </a:prstGeom>
          <a:noFill/>
        </p:spPr>
        <p:txBody>
          <a:bodyPr wrap="square" rtlCol="0">
            <a:spAutoFit/>
          </a:bodyPr>
          <a:lstStyle/>
          <a:p>
            <a:r>
              <a:rPr lang="en-US" dirty="0"/>
              <a:t>Trained using </a:t>
            </a:r>
            <a:r>
              <a:rPr lang="en-US" dirty="0" err="1"/>
              <a:t>NCombined</a:t>
            </a:r>
            <a:r>
              <a:rPr lang="en-US" dirty="0"/>
              <a:t>, Tested on Unconstrained</a:t>
            </a:r>
          </a:p>
          <a:p>
            <a:r>
              <a:rPr lang="en-US" dirty="0"/>
              <a:t>+VE: 19997, -VE: 3</a:t>
            </a:r>
          </a:p>
          <a:p>
            <a:endParaRPr lang="en-US" dirty="0"/>
          </a:p>
        </p:txBody>
      </p:sp>
      <p:graphicFrame>
        <p:nvGraphicFramePr>
          <p:cNvPr id="5" name="Table 4">
            <a:extLst>
              <a:ext uri="{FF2B5EF4-FFF2-40B4-BE49-F238E27FC236}">
                <a16:creationId xmlns:a16="http://schemas.microsoft.com/office/drawing/2014/main" id="{6ABA4DEA-1937-4E74-A2CF-A853D0C501B1}"/>
              </a:ext>
            </a:extLst>
          </p:cNvPr>
          <p:cNvGraphicFramePr>
            <a:graphicFrameLocks noGrp="1"/>
          </p:cNvGraphicFramePr>
          <p:nvPr>
            <p:extLst>
              <p:ext uri="{D42A27DB-BD31-4B8C-83A1-F6EECF244321}">
                <p14:modId xmlns:p14="http://schemas.microsoft.com/office/powerpoint/2010/main" val="3291432707"/>
              </p:ext>
            </p:extLst>
          </p:nvPr>
        </p:nvGraphicFramePr>
        <p:xfrm>
          <a:off x="923636" y="2213033"/>
          <a:ext cx="9803358" cy="2890520"/>
        </p:xfrm>
        <a:graphic>
          <a:graphicData uri="http://schemas.openxmlformats.org/drawingml/2006/table">
            <a:tbl>
              <a:tblPr firstRow="1" bandRow="1">
                <a:tableStyleId>{5C22544A-7EE6-4342-B048-85BDC9FD1C3A}</a:tableStyleId>
              </a:tblPr>
              <a:tblGrid>
                <a:gridCol w="1522609">
                  <a:extLst>
                    <a:ext uri="{9D8B030D-6E8A-4147-A177-3AD203B41FA5}">
                      <a16:colId xmlns:a16="http://schemas.microsoft.com/office/drawing/2014/main" val="2157091124"/>
                    </a:ext>
                  </a:extLst>
                </a:gridCol>
                <a:gridCol w="953624">
                  <a:extLst>
                    <a:ext uri="{9D8B030D-6E8A-4147-A177-3AD203B41FA5}">
                      <a16:colId xmlns:a16="http://schemas.microsoft.com/office/drawing/2014/main" val="2695681958"/>
                    </a:ext>
                  </a:extLst>
                </a:gridCol>
                <a:gridCol w="825788">
                  <a:extLst>
                    <a:ext uri="{9D8B030D-6E8A-4147-A177-3AD203B41FA5}">
                      <a16:colId xmlns:a16="http://schemas.microsoft.com/office/drawing/2014/main" val="4086392128"/>
                    </a:ext>
                  </a:extLst>
                </a:gridCol>
                <a:gridCol w="825788">
                  <a:extLst>
                    <a:ext uri="{9D8B030D-6E8A-4147-A177-3AD203B41FA5}">
                      <a16:colId xmlns:a16="http://schemas.microsoft.com/office/drawing/2014/main" val="940659823"/>
                    </a:ext>
                  </a:extLst>
                </a:gridCol>
                <a:gridCol w="825788">
                  <a:extLst>
                    <a:ext uri="{9D8B030D-6E8A-4147-A177-3AD203B41FA5}">
                      <a16:colId xmlns:a16="http://schemas.microsoft.com/office/drawing/2014/main" val="1685880850"/>
                    </a:ext>
                  </a:extLst>
                </a:gridCol>
                <a:gridCol w="1239622">
                  <a:extLst>
                    <a:ext uri="{9D8B030D-6E8A-4147-A177-3AD203B41FA5}">
                      <a16:colId xmlns:a16="http://schemas.microsoft.com/office/drawing/2014/main" val="3901311020"/>
                    </a:ext>
                  </a:extLst>
                </a:gridCol>
                <a:gridCol w="1239622">
                  <a:extLst>
                    <a:ext uri="{9D8B030D-6E8A-4147-A177-3AD203B41FA5}">
                      <a16:colId xmlns:a16="http://schemas.microsoft.com/office/drawing/2014/main" val="3431223908"/>
                    </a:ext>
                  </a:extLst>
                </a:gridCol>
                <a:gridCol w="913524">
                  <a:extLst>
                    <a:ext uri="{9D8B030D-6E8A-4147-A177-3AD203B41FA5}">
                      <a16:colId xmlns:a16="http://schemas.microsoft.com/office/drawing/2014/main" val="1301097625"/>
                    </a:ext>
                  </a:extLst>
                </a:gridCol>
                <a:gridCol w="1456993">
                  <a:extLst>
                    <a:ext uri="{9D8B030D-6E8A-4147-A177-3AD203B41FA5}">
                      <a16:colId xmlns:a16="http://schemas.microsoft.com/office/drawing/2014/main" val="3396100572"/>
                    </a:ext>
                  </a:extLst>
                </a:gridCol>
              </a:tblGrid>
              <a:tr h="370840">
                <a:tc rowSpan="2">
                  <a:txBody>
                    <a:bodyPr/>
                    <a:lstStyle/>
                    <a:p>
                      <a:r>
                        <a:rPr lang="en-US" sz="1400" dirty="0">
                          <a:solidFill>
                            <a:schemeClr val="tx1"/>
                          </a:solidFill>
                        </a:rPr>
                        <a:t>Model</a:t>
                      </a:r>
                      <a:endParaRPr lang="en-SG" sz="1400" dirty="0">
                        <a:solidFill>
                          <a:schemeClr val="tx1"/>
                        </a:solidFill>
                      </a:endParaRPr>
                    </a:p>
                  </a:txBody>
                  <a:tcPr/>
                </a:tc>
                <a:tc rowSpan="2">
                  <a:txBody>
                    <a:bodyPr/>
                    <a:lstStyle/>
                    <a:p>
                      <a:r>
                        <a:rPr lang="en-US" sz="1400" dirty="0">
                          <a:solidFill>
                            <a:schemeClr val="tx1"/>
                          </a:solidFill>
                        </a:rPr>
                        <a:t>TN</a:t>
                      </a:r>
                      <a:endParaRPr lang="en-SG" sz="1400" dirty="0">
                        <a:solidFill>
                          <a:schemeClr val="tx1"/>
                        </a:solidFill>
                      </a:endParaRPr>
                    </a:p>
                  </a:txBody>
                  <a:tcPr/>
                </a:tc>
                <a:tc rowSpan="2">
                  <a:txBody>
                    <a:bodyPr/>
                    <a:lstStyle/>
                    <a:p>
                      <a:r>
                        <a:rPr lang="en-US" sz="1400" dirty="0">
                          <a:solidFill>
                            <a:schemeClr val="tx1"/>
                          </a:solidFill>
                        </a:rPr>
                        <a:t>TP</a:t>
                      </a:r>
                      <a:endParaRPr lang="en-SG" sz="1400" dirty="0">
                        <a:solidFill>
                          <a:schemeClr val="tx1"/>
                        </a:solidFill>
                      </a:endParaRPr>
                    </a:p>
                  </a:txBody>
                  <a:tcPr/>
                </a:tc>
                <a:tc rowSpan="2">
                  <a:txBody>
                    <a:bodyPr/>
                    <a:lstStyle/>
                    <a:p>
                      <a:r>
                        <a:rPr lang="en-US" sz="1400" dirty="0">
                          <a:solidFill>
                            <a:schemeClr val="tx1"/>
                          </a:solidFill>
                        </a:rPr>
                        <a:t>FN</a:t>
                      </a:r>
                      <a:endParaRPr lang="en-SG" sz="1400" dirty="0">
                        <a:solidFill>
                          <a:schemeClr val="tx1"/>
                        </a:solidFill>
                      </a:endParaRPr>
                    </a:p>
                  </a:txBody>
                  <a:tcPr/>
                </a:tc>
                <a:tc rowSpan="2">
                  <a:txBody>
                    <a:bodyPr/>
                    <a:lstStyle/>
                    <a:p>
                      <a:r>
                        <a:rPr lang="en-US" sz="1400" dirty="0">
                          <a:solidFill>
                            <a:schemeClr val="tx1"/>
                          </a:solidFill>
                        </a:rPr>
                        <a:t>FP</a:t>
                      </a:r>
                      <a:endParaRPr lang="en-SG" sz="1400" dirty="0">
                        <a:solidFill>
                          <a:schemeClr val="tx1"/>
                        </a:solidFill>
                      </a:endParaRPr>
                    </a:p>
                  </a:txBody>
                  <a:tcPr/>
                </a:tc>
                <a:tc gridSpan="4">
                  <a:txBody>
                    <a:bodyPr/>
                    <a:lstStyle/>
                    <a:p>
                      <a:r>
                        <a:rPr lang="en-US" sz="1400" dirty="0">
                          <a:solidFill>
                            <a:schemeClr val="tx1"/>
                          </a:solidFill>
                        </a:rPr>
                        <a:t>Overall statistics</a:t>
                      </a:r>
                      <a:endParaRPr lang="en-SG" sz="1400" dirty="0">
                        <a:solidFill>
                          <a:schemeClr val="tx1"/>
                        </a:solidFill>
                      </a:endParaRPr>
                    </a:p>
                  </a:txBody>
                  <a:tcPr/>
                </a:tc>
                <a:tc hMerge="1">
                  <a:txBody>
                    <a:bodyPr/>
                    <a:lstStyle/>
                    <a:p>
                      <a:r>
                        <a:rPr lang="en-US" sz="1400" dirty="0"/>
                        <a:t>Overall statistics</a:t>
                      </a:r>
                      <a:endParaRPr lang="en-SG" sz="1400" dirty="0"/>
                    </a:p>
                  </a:txBody>
                  <a:tcPr/>
                </a:tc>
                <a:tc hMerge="1">
                  <a:txBody>
                    <a:bodyPr/>
                    <a:lstStyle/>
                    <a:p>
                      <a:endParaRPr lang="en-SG" sz="1400" dirty="0"/>
                    </a:p>
                  </a:txBody>
                  <a:tcPr/>
                </a:tc>
                <a:tc hMerge="1">
                  <a:txBody>
                    <a:bodyPr/>
                    <a:lstStyle/>
                    <a:p>
                      <a:endParaRPr lang="en-SG" sz="1400" dirty="0"/>
                    </a:p>
                  </a:txBody>
                  <a:tcPr/>
                </a:tc>
                <a:extLst>
                  <a:ext uri="{0D108BD9-81ED-4DB2-BD59-A6C34878D82A}">
                    <a16:rowId xmlns:a16="http://schemas.microsoft.com/office/drawing/2014/main" val="3132548184"/>
                  </a:ext>
                </a:extLst>
              </a:tr>
              <a:tr h="370840">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a:txBody>
                    <a:bodyPr/>
                    <a:lstStyle/>
                    <a:p>
                      <a:r>
                        <a:rPr lang="en-SG" sz="1400" dirty="0">
                          <a:solidFill>
                            <a:schemeClr val="tx1"/>
                          </a:solidFill>
                        </a:rPr>
                        <a:t>Accuracy</a:t>
                      </a:r>
                    </a:p>
                  </a:txBody>
                  <a:tcPr/>
                </a:tc>
                <a:tc>
                  <a:txBody>
                    <a:bodyPr/>
                    <a:lstStyle/>
                    <a:p>
                      <a:r>
                        <a:rPr lang="en-US" sz="1400" dirty="0">
                          <a:solidFill>
                            <a:schemeClr val="tx1"/>
                          </a:solidFill>
                        </a:rPr>
                        <a:t>Precision</a:t>
                      </a:r>
                      <a:endParaRPr lang="en-SG" sz="1400" dirty="0">
                        <a:solidFill>
                          <a:schemeClr val="tx1"/>
                        </a:solidFill>
                      </a:endParaRPr>
                    </a:p>
                  </a:txBody>
                  <a:tcPr/>
                </a:tc>
                <a:tc>
                  <a:txBody>
                    <a:bodyPr/>
                    <a:lstStyle/>
                    <a:p>
                      <a:r>
                        <a:rPr lang="en-US" sz="1400" dirty="0">
                          <a:solidFill>
                            <a:schemeClr val="tx1"/>
                          </a:solidFill>
                        </a:rPr>
                        <a:t>Recall</a:t>
                      </a:r>
                      <a:endParaRPr lang="en-SG" sz="1400" dirty="0">
                        <a:solidFill>
                          <a:schemeClr val="tx1"/>
                        </a:solidFill>
                      </a:endParaRPr>
                    </a:p>
                  </a:txBody>
                  <a:tcPr/>
                </a:tc>
                <a:tc>
                  <a:txBody>
                    <a:bodyPr/>
                    <a:lstStyle/>
                    <a:p>
                      <a:r>
                        <a:rPr lang="en-US" sz="1400" dirty="0">
                          <a:solidFill>
                            <a:schemeClr val="tx1"/>
                          </a:solidFill>
                        </a:rPr>
                        <a:t>F1 score</a:t>
                      </a:r>
                      <a:endParaRPr lang="en-SG" sz="1400" dirty="0">
                        <a:solidFill>
                          <a:schemeClr val="tx1"/>
                        </a:solidFill>
                      </a:endParaRPr>
                    </a:p>
                  </a:txBody>
                  <a:tcPr/>
                </a:tc>
                <a:extLst>
                  <a:ext uri="{0D108BD9-81ED-4DB2-BD59-A6C34878D82A}">
                    <a16:rowId xmlns:a16="http://schemas.microsoft.com/office/drawing/2014/main" val="1668785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Logistic Regression</a:t>
                      </a:r>
                      <a:endParaRPr lang="en-SG" sz="1400" dirty="0">
                        <a:solidFill>
                          <a:schemeClr val="tx1"/>
                        </a:solidFill>
                      </a:endParaRPr>
                    </a:p>
                  </a:txBody>
                  <a:tcPr/>
                </a:tc>
                <a:tc>
                  <a:txBody>
                    <a:bodyPr/>
                    <a:lstStyle/>
                    <a:p>
                      <a:r>
                        <a:rPr lang="en-SG" sz="1400" dirty="0">
                          <a:solidFill>
                            <a:schemeClr val="tx1"/>
                          </a:solidFill>
                        </a:rPr>
                        <a:t>3</a:t>
                      </a:r>
                    </a:p>
                  </a:txBody>
                  <a:tcPr/>
                </a:tc>
                <a:tc>
                  <a:txBody>
                    <a:bodyPr/>
                    <a:lstStyle/>
                    <a:p>
                      <a:r>
                        <a:rPr lang="en-SG" sz="1400" dirty="0">
                          <a:solidFill>
                            <a:schemeClr val="tx1"/>
                          </a:solidFill>
                        </a:rPr>
                        <a:t>3774</a:t>
                      </a:r>
                    </a:p>
                  </a:txBody>
                  <a:tcPr/>
                </a:tc>
                <a:tc>
                  <a:txBody>
                    <a:bodyPr/>
                    <a:lstStyle/>
                    <a:p>
                      <a:r>
                        <a:rPr lang="en-SG" sz="1400" dirty="0">
                          <a:solidFill>
                            <a:schemeClr val="tx1"/>
                          </a:solidFill>
                        </a:rPr>
                        <a:t>16223</a:t>
                      </a:r>
                    </a:p>
                  </a:txBody>
                  <a:tcPr/>
                </a:tc>
                <a:tc>
                  <a:txBody>
                    <a:bodyPr/>
                    <a:lstStyle/>
                    <a:p>
                      <a:r>
                        <a:rPr lang="en-SG" sz="1400" dirty="0">
                          <a:solidFill>
                            <a:schemeClr val="tx1"/>
                          </a:solidFill>
                        </a:rPr>
                        <a:t>0</a:t>
                      </a:r>
                    </a:p>
                  </a:txBody>
                  <a:tcPr/>
                </a:tc>
                <a:tc>
                  <a:txBody>
                    <a:bodyPr/>
                    <a:lstStyle/>
                    <a:p>
                      <a:r>
                        <a:rPr lang="en-SG" sz="1400" dirty="0">
                          <a:solidFill>
                            <a:schemeClr val="tx1"/>
                          </a:solidFill>
                        </a:rPr>
                        <a:t>18.88%</a:t>
                      </a:r>
                    </a:p>
                  </a:txBody>
                  <a:tcPr/>
                </a:tc>
                <a:tc>
                  <a:txBody>
                    <a:bodyPr/>
                    <a:lstStyle/>
                    <a:p>
                      <a:r>
                        <a:rPr lang="en-SG" sz="1400" dirty="0">
                          <a:solidFill>
                            <a:schemeClr val="tx1"/>
                          </a:solidFill>
                        </a:rPr>
                        <a:t>1</a:t>
                      </a:r>
                    </a:p>
                  </a:txBody>
                  <a:tcPr/>
                </a:tc>
                <a:tc>
                  <a:txBody>
                    <a:bodyPr/>
                    <a:lstStyle/>
                    <a:p>
                      <a:r>
                        <a:rPr lang="en-SG" sz="1400" dirty="0">
                          <a:solidFill>
                            <a:schemeClr val="tx1"/>
                          </a:solidFill>
                        </a:rPr>
                        <a:t>0.1887</a:t>
                      </a:r>
                    </a:p>
                  </a:txBody>
                  <a:tcPr/>
                </a:tc>
                <a:tc>
                  <a:txBody>
                    <a:bodyPr/>
                    <a:lstStyle/>
                    <a:p>
                      <a:r>
                        <a:rPr lang="en-SG" sz="1400" dirty="0">
                          <a:solidFill>
                            <a:schemeClr val="tx1"/>
                          </a:solidFill>
                        </a:rPr>
                        <a:t>0.3175</a:t>
                      </a:r>
                    </a:p>
                  </a:txBody>
                  <a:tcPr/>
                </a:tc>
                <a:extLst>
                  <a:ext uri="{0D108BD9-81ED-4DB2-BD59-A6C34878D82A}">
                    <a16:rowId xmlns:a16="http://schemas.microsoft.com/office/drawing/2014/main" val="395730598"/>
                  </a:ext>
                </a:extLst>
              </a:tr>
              <a:tr h="370840">
                <a:tc>
                  <a:txBody>
                    <a:bodyPr/>
                    <a:lstStyle/>
                    <a:p>
                      <a:r>
                        <a:rPr lang="en-US" sz="1400" dirty="0">
                          <a:solidFill>
                            <a:schemeClr val="tx1"/>
                          </a:solidFill>
                        </a:rPr>
                        <a:t>Decision Tree</a:t>
                      </a:r>
                      <a:endParaRPr lang="en-SG" sz="1400" dirty="0">
                        <a:solidFill>
                          <a:schemeClr val="tx1"/>
                        </a:solidFill>
                      </a:endParaRPr>
                    </a:p>
                  </a:txBody>
                  <a:tcPr/>
                </a:tc>
                <a:tc>
                  <a:txBody>
                    <a:bodyPr/>
                    <a:lstStyle/>
                    <a:p>
                      <a:r>
                        <a:rPr lang="en-SG" sz="1400" dirty="0">
                          <a:solidFill>
                            <a:schemeClr val="tx1"/>
                          </a:solidFill>
                        </a:rPr>
                        <a:t>2</a:t>
                      </a:r>
                    </a:p>
                  </a:txBody>
                  <a:tcPr/>
                </a:tc>
                <a:tc>
                  <a:txBody>
                    <a:bodyPr/>
                    <a:lstStyle/>
                    <a:p>
                      <a:r>
                        <a:rPr lang="en-SG" sz="1400" dirty="0">
                          <a:solidFill>
                            <a:schemeClr val="tx1"/>
                          </a:solidFill>
                        </a:rPr>
                        <a:t>19707</a:t>
                      </a:r>
                    </a:p>
                  </a:txBody>
                  <a:tcPr/>
                </a:tc>
                <a:tc>
                  <a:txBody>
                    <a:bodyPr/>
                    <a:lstStyle/>
                    <a:p>
                      <a:r>
                        <a:rPr lang="en-SG" sz="1400" dirty="0">
                          <a:solidFill>
                            <a:schemeClr val="tx1"/>
                          </a:solidFill>
                        </a:rPr>
                        <a:t>290</a:t>
                      </a:r>
                    </a:p>
                  </a:txBody>
                  <a:tcPr/>
                </a:tc>
                <a:tc>
                  <a:txBody>
                    <a:bodyPr/>
                    <a:lstStyle/>
                    <a:p>
                      <a:r>
                        <a:rPr lang="en-SG" sz="1400" dirty="0">
                          <a:solidFill>
                            <a:schemeClr val="tx1"/>
                          </a:solidFill>
                        </a:rPr>
                        <a:t>1</a:t>
                      </a:r>
                    </a:p>
                  </a:txBody>
                  <a:tcPr/>
                </a:tc>
                <a:tc>
                  <a:txBody>
                    <a:bodyPr/>
                    <a:lstStyle/>
                    <a:p>
                      <a:r>
                        <a:rPr lang="en-SG" sz="1400" dirty="0">
                          <a:solidFill>
                            <a:schemeClr val="tx1"/>
                          </a:solidFill>
                        </a:rPr>
                        <a:t>98.54%</a:t>
                      </a:r>
                    </a:p>
                  </a:txBody>
                  <a:tcPr/>
                </a:tc>
                <a:tc>
                  <a:txBody>
                    <a:bodyPr/>
                    <a:lstStyle/>
                    <a:p>
                      <a:r>
                        <a:rPr lang="en-SG" sz="1400" dirty="0">
                          <a:solidFill>
                            <a:schemeClr val="tx1"/>
                          </a:solidFill>
                        </a:rPr>
                        <a:t>0.9994</a:t>
                      </a:r>
                    </a:p>
                  </a:txBody>
                  <a:tcPr/>
                </a:tc>
                <a:tc>
                  <a:txBody>
                    <a:bodyPr/>
                    <a:lstStyle/>
                    <a:p>
                      <a:r>
                        <a:rPr lang="en-SG" sz="1400" dirty="0">
                          <a:solidFill>
                            <a:schemeClr val="tx1"/>
                          </a:solidFill>
                        </a:rPr>
                        <a:t>0.9854</a:t>
                      </a:r>
                    </a:p>
                  </a:txBody>
                  <a:tcPr/>
                </a:tc>
                <a:tc>
                  <a:txBody>
                    <a:bodyPr/>
                    <a:lstStyle/>
                    <a:p>
                      <a:r>
                        <a:rPr lang="en-SG" sz="1400" dirty="0">
                          <a:solidFill>
                            <a:schemeClr val="tx1"/>
                          </a:solidFill>
                        </a:rPr>
                        <a:t>0.9926</a:t>
                      </a:r>
                    </a:p>
                  </a:txBody>
                  <a:tcPr/>
                </a:tc>
                <a:extLst>
                  <a:ext uri="{0D108BD9-81ED-4DB2-BD59-A6C34878D82A}">
                    <a16:rowId xmlns:a16="http://schemas.microsoft.com/office/drawing/2014/main" val="2373626725"/>
                  </a:ext>
                </a:extLst>
              </a:tr>
              <a:tr h="370840">
                <a:tc>
                  <a:txBody>
                    <a:bodyPr/>
                    <a:lstStyle/>
                    <a:p>
                      <a:r>
                        <a:rPr lang="en-US" sz="1400" dirty="0">
                          <a:solidFill>
                            <a:schemeClr val="tx1"/>
                          </a:solidFill>
                        </a:rPr>
                        <a:t>Random Forest</a:t>
                      </a:r>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19991</a:t>
                      </a:r>
                    </a:p>
                  </a:txBody>
                  <a:tcPr/>
                </a:tc>
                <a:tc>
                  <a:txBody>
                    <a:bodyPr/>
                    <a:lstStyle/>
                    <a:p>
                      <a:r>
                        <a:rPr lang="en-SG" sz="1400" dirty="0">
                          <a:solidFill>
                            <a:schemeClr val="tx1"/>
                          </a:solidFill>
                        </a:rPr>
                        <a:t>6</a:t>
                      </a:r>
                    </a:p>
                  </a:txBody>
                  <a:tcPr/>
                </a:tc>
                <a:tc>
                  <a:txBody>
                    <a:bodyPr/>
                    <a:lstStyle/>
                    <a:p>
                      <a:r>
                        <a:rPr lang="en-SG" sz="1400" dirty="0">
                          <a:solidFill>
                            <a:schemeClr val="tx1"/>
                          </a:solidFill>
                        </a:rPr>
                        <a:t>3</a:t>
                      </a:r>
                    </a:p>
                  </a:txBody>
                  <a:tcPr/>
                </a:tc>
                <a:tc>
                  <a:txBody>
                    <a:bodyPr/>
                    <a:lstStyle/>
                    <a:p>
                      <a:r>
                        <a:rPr lang="en-SG" sz="1400" dirty="0">
                          <a:solidFill>
                            <a:schemeClr val="tx1"/>
                          </a:solidFill>
                        </a:rPr>
                        <a:t>99.95%</a:t>
                      </a:r>
                    </a:p>
                  </a:txBody>
                  <a:tcPr/>
                </a:tc>
                <a:tc>
                  <a:txBody>
                    <a:bodyPr/>
                    <a:lstStyle/>
                    <a:p>
                      <a:r>
                        <a:rPr lang="en-SG" sz="1400" dirty="0">
                          <a:solidFill>
                            <a:schemeClr val="tx1"/>
                          </a:solidFill>
                        </a:rPr>
                        <a:t>0.9998</a:t>
                      </a:r>
                    </a:p>
                  </a:txBody>
                  <a:tcPr/>
                </a:tc>
                <a:tc>
                  <a:txBody>
                    <a:bodyPr/>
                    <a:lstStyle/>
                    <a:p>
                      <a:r>
                        <a:rPr lang="en-SG" sz="1400" dirty="0">
                          <a:solidFill>
                            <a:schemeClr val="tx1"/>
                          </a:solidFill>
                        </a:rPr>
                        <a:t>0.9996</a:t>
                      </a:r>
                    </a:p>
                  </a:txBody>
                  <a:tcPr/>
                </a:tc>
                <a:tc>
                  <a:txBody>
                    <a:bodyPr/>
                    <a:lstStyle/>
                    <a:p>
                      <a:r>
                        <a:rPr lang="en-SG" sz="1400" dirty="0">
                          <a:solidFill>
                            <a:schemeClr val="tx1"/>
                          </a:solidFill>
                        </a:rPr>
                        <a:t>0.9997</a:t>
                      </a:r>
                    </a:p>
                  </a:txBody>
                  <a:tcPr/>
                </a:tc>
                <a:extLst>
                  <a:ext uri="{0D108BD9-81ED-4DB2-BD59-A6C34878D82A}">
                    <a16:rowId xmlns:a16="http://schemas.microsoft.com/office/drawing/2014/main" val="147298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AdaBoost</a:t>
                      </a:r>
                      <a:endParaRPr lang="en-SG" sz="1400" dirty="0">
                        <a:solidFill>
                          <a:schemeClr val="tx1"/>
                        </a:solidFill>
                      </a:endParaRPr>
                    </a:p>
                    <a:p>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19996</a:t>
                      </a:r>
                    </a:p>
                  </a:txBody>
                  <a:tcPr/>
                </a:tc>
                <a:tc>
                  <a:txBody>
                    <a:bodyPr/>
                    <a:lstStyle/>
                    <a:p>
                      <a:r>
                        <a:rPr lang="en-SG" sz="1400" dirty="0">
                          <a:solidFill>
                            <a:schemeClr val="tx1"/>
                          </a:solidFill>
                        </a:rPr>
                        <a:t>0</a:t>
                      </a:r>
                    </a:p>
                  </a:txBody>
                  <a:tcPr/>
                </a:tc>
                <a:tc>
                  <a:txBody>
                    <a:bodyPr/>
                    <a:lstStyle/>
                    <a:p>
                      <a:r>
                        <a:rPr lang="en-SG" sz="1400" dirty="0">
                          <a:solidFill>
                            <a:schemeClr val="tx1"/>
                          </a:solidFill>
                        </a:rPr>
                        <a:t>3</a:t>
                      </a:r>
                    </a:p>
                  </a:txBody>
                  <a:tcPr/>
                </a:tc>
                <a:tc>
                  <a:txBody>
                    <a:bodyPr/>
                    <a:lstStyle/>
                    <a:p>
                      <a:r>
                        <a:rPr lang="en-SG" sz="1400" dirty="0">
                          <a:solidFill>
                            <a:schemeClr val="tx1"/>
                          </a:solidFill>
                        </a:rPr>
                        <a:t>99.98%</a:t>
                      </a:r>
                    </a:p>
                  </a:txBody>
                  <a:tcPr/>
                </a:tc>
                <a:tc>
                  <a:txBody>
                    <a:bodyPr/>
                    <a:lstStyle/>
                    <a:p>
                      <a:r>
                        <a:rPr lang="en-SG" sz="1400" dirty="0">
                          <a:solidFill>
                            <a:schemeClr val="tx1"/>
                          </a:solidFill>
                        </a:rPr>
                        <a:t>0.9998</a:t>
                      </a:r>
                    </a:p>
                  </a:txBody>
                  <a:tcPr/>
                </a:tc>
                <a:tc>
                  <a:txBody>
                    <a:bodyPr/>
                    <a:lstStyle/>
                    <a:p>
                      <a:r>
                        <a:rPr lang="en-SG" sz="1400" dirty="0">
                          <a:solidFill>
                            <a:schemeClr val="tx1"/>
                          </a:solidFill>
                        </a:rPr>
                        <a:t>1</a:t>
                      </a:r>
                    </a:p>
                  </a:txBody>
                  <a:tcPr/>
                </a:tc>
                <a:tc>
                  <a:txBody>
                    <a:bodyPr/>
                    <a:lstStyle/>
                    <a:p>
                      <a:r>
                        <a:rPr lang="en-SG" sz="1400" dirty="0">
                          <a:solidFill>
                            <a:schemeClr val="tx1"/>
                          </a:solidFill>
                        </a:rPr>
                        <a:t>0.9999</a:t>
                      </a:r>
                    </a:p>
                  </a:txBody>
                  <a:tcPr/>
                </a:tc>
                <a:extLst>
                  <a:ext uri="{0D108BD9-81ED-4DB2-BD59-A6C34878D82A}">
                    <a16:rowId xmlns:a16="http://schemas.microsoft.com/office/drawing/2014/main" val="4026158621"/>
                  </a:ext>
                </a:extLst>
              </a:tr>
              <a:tr h="370840">
                <a:tc>
                  <a:txBody>
                    <a:bodyPr/>
                    <a:lstStyle/>
                    <a:p>
                      <a:r>
                        <a:rPr lang="en-SG" sz="1400" dirty="0" err="1">
                          <a:solidFill>
                            <a:schemeClr val="tx1"/>
                          </a:solidFill>
                        </a:rPr>
                        <a:t>XGBoost</a:t>
                      </a:r>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19997</a:t>
                      </a:r>
                    </a:p>
                  </a:txBody>
                  <a:tcPr/>
                </a:tc>
                <a:tc>
                  <a:txBody>
                    <a:bodyPr/>
                    <a:lstStyle/>
                    <a:p>
                      <a:r>
                        <a:rPr lang="en-SG" sz="1400" dirty="0">
                          <a:solidFill>
                            <a:schemeClr val="tx1"/>
                          </a:solidFill>
                        </a:rPr>
                        <a:t>0</a:t>
                      </a:r>
                    </a:p>
                  </a:txBody>
                  <a:tcPr/>
                </a:tc>
                <a:tc>
                  <a:txBody>
                    <a:bodyPr/>
                    <a:lstStyle/>
                    <a:p>
                      <a:r>
                        <a:rPr lang="en-SG" sz="1400" dirty="0">
                          <a:solidFill>
                            <a:schemeClr val="tx1"/>
                          </a:solidFill>
                        </a:rPr>
                        <a:t>3</a:t>
                      </a:r>
                    </a:p>
                  </a:txBody>
                  <a:tcPr/>
                </a:tc>
                <a:tc>
                  <a:txBody>
                    <a:bodyPr/>
                    <a:lstStyle/>
                    <a:p>
                      <a:r>
                        <a:rPr lang="en-SG" sz="1400" dirty="0">
                          <a:solidFill>
                            <a:schemeClr val="tx1"/>
                          </a:solidFill>
                        </a:rPr>
                        <a:t>99.98%</a:t>
                      </a:r>
                    </a:p>
                  </a:txBody>
                  <a:tcPr/>
                </a:tc>
                <a:tc>
                  <a:txBody>
                    <a:bodyPr/>
                    <a:lstStyle/>
                    <a:p>
                      <a:r>
                        <a:rPr lang="en-SG" sz="1400" dirty="0">
                          <a:solidFill>
                            <a:schemeClr val="tx1"/>
                          </a:solidFill>
                        </a:rPr>
                        <a:t>0.9998</a:t>
                      </a:r>
                    </a:p>
                  </a:txBody>
                  <a:tcPr/>
                </a:tc>
                <a:tc>
                  <a:txBody>
                    <a:bodyPr/>
                    <a:lstStyle/>
                    <a:p>
                      <a:r>
                        <a:rPr lang="en-SG" sz="1400" dirty="0">
                          <a:solidFill>
                            <a:schemeClr val="tx1"/>
                          </a:solidFill>
                        </a:rPr>
                        <a:t>1</a:t>
                      </a:r>
                    </a:p>
                  </a:txBody>
                  <a:tcPr/>
                </a:tc>
                <a:tc>
                  <a:txBody>
                    <a:bodyPr/>
                    <a:lstStyle/>
                    <a:p>
                      <a:r>
                        <a:rPr lang="en-SG" sz="1400" dirty="0">
                          <a:solidFill>
                            <a:schemeClr val="tx1"/>
                          </a:solidFill>
                        </a:rPr>
                        <a:t>0.9999</a:t>
                      </a:r>
                    </a:p>
                  </a:txBody>
                  <a:tcPr/>
                </a:tc>
                <a:extLst>
                  <a:ext uri="{0D108BD9-81ED-4DB2-BD59-A6C34878D82A}">
                    <a16:rowId xmlns:a16="http://schemas.microsoft.com/office/drawing/2014/main" val="2018873858"/>
                  </a:ext>
                </a:extLst>
              </a:tr>
            </a:tbl>
          </a:graphicData>
        </a:graphic>
      </p:graphicFrame>
    </p:spTree>
    <p:extLst>
      <p:ext uri="{BB962C8B-B14F-4D97-AF65-F5344CB8AC3E}">
        <p14:creationId xmlns:p14="http://schemas.microsoft.com/office/powerpoint/2010/main" val="7811031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a:xfrm>
            <a:off x="838200" y="365125"/>
            <a:ext cx="5650149" cy="1325563"/>
          </a:xfrm>
        </p:spPr>
        <p:txBody>
          <a:bodyPr>
            <a:normAutofit fontScale="90000"/>
          </a:bodyPr>
          <a:lstStyle/>
          <a:p>
            <a:r>
              <a:rPr lang="en-US" dirty="0"/>
              <a:t>ANN: Train(</a:t>
            </a:r>
            <a:r>
              <a:rPr lang="en-US" dirty="0" err="1"/>
              <a:t>Unique_Normal_Random</a:t>
            </a:r>
            <a:r>
              <a:rPr lang="en-US" dirty="0"/>
              <a:t>) + Test(Special)</a:t>
            </a:r>
          </a:p>
        </p:txBody>
      </p:sp>
      <p:pic>
        <p:nvPicPr>
          <p:cNvPr id="4" name="Picture 3">
            <a:extLst>
              <a:ext uri="{FF2B5EF4-FFF2-40B4-BE49-F238E27FC236}">
                <a16:creationId xmlns:a16="http://schemas.microsoft.com/office/drawing/2014/main" id="{22B7FC80-09B6-4B4F-A069-BD596FADC07C}"/>
              </a:ext>
            </a:extLst>
          </p:cNvPr>
          <p:cNvPicPr>
            <a:picLocks noChangeAspect="1"/>
          </p:cNvPicPr>
          <p:nvPr/>
        </p:nvPicPr>
        <p:blipFill>
          <a:blip r:embed="rId2"/>
          <a:stretch>
            <a:fillRect/>
          </a:stretch>
        </p:blipFill>
        <p:spPr>
          <a:xfrm>
            <a:off x="7444101" y="0"/>
            <a:ext cx="4656320" cy="6858000"/>
          </a:xfrm>
          <a:prstGeom prst="rect">
            <a:avLst/>
          </a:prstGeom>
        </p:spPr>
      </p:pic>
    </p:spTree>
    <p:extLst>
      <p:ext uri="{BB962C8B-B14F-4D97-AF65-F5344CB8AC3E}">
        <p14:creationId xmlns:p14="http://schemas.microsoft.com/office/powerpoint/2010/main" val="26504150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D4B78E-DA8F-49C5-BC6C-C6731654BDA7}"/>
              </a:ext>
            </a:extLst>
          </p:cNvPr>
          <p:cNvSpPr>
            <a:spLocks noGrp="1"/>
          </p:cNvSpPr>
          <p:nvPr>
            <p:ph type="ctrTitle"/>
          </p:nvPr>
        </p:nvSpPr>
        <p:spPr/>
        <p:txBody>
          <a:bodyPr/>
          <a:lstStyle/>
          <a:p>
            <a:r>
              <a:rPr lang="en-US" dirty="0"/>
              <a:t>Special New</a:t>
            </a:r>
          </a:p>
        </p:txBody>
      </p:sp>
      <p:sp>
        <p:nvSpPr>
          <p:cNvPr id="5" name="Subtitle 4">
            <a:extLst>
              <a:ext uri="{FF2B5EF4-FFF2-40B4-BE49-F238E27FC236}">
                <a16:creationId xmlns:a16="http://schemas.microsoft.com/office/drawing/2014/main" id="{07B124E4-469C-47DA-9314-51532605467E}"/>
              </a:ext>
            </a:extLst>
          </p:cNvPr>
          <p:cNvSpPr>
            <a:spLocks noGrp="1"/>
          </p:cNvSpPr>
          <p:nvPr>
            <p:ph type="subTitle" idx="1"/>
          </p:nvPr>
        </p:nvSpPr>
        <p:spPr/>
        <p:txBody>
          <a:bodyPr/>
          <a:lstStyle/>
          <a:p>
            <a:endParaRPr lang="en-US"/>
          </a:p>
        </p:txBody>
      </p:sp>
      <p:pic>
        <p:nvPicPr>
          <p:cNvPr id="3" name="Picture 2">
            <a:extLst>
              <a:ext uri="{FF2B5EF4-FFF2-40B4-BE49-F238E27FC236}">
                <a16:creationId xmlns:a16="http://schemas.microsoft.com/office/drawing/2014/main" id="{6C16BA90-C817-45AB-81AF-8EAC51B6E23B}"/>
              </a:ext>
            </a:extLst>
          </p:cNvPr>
          <p:cNvPicPr>
            <a:picLocks noChangeAspect="1"/>
          </p:cNvPicPr>
          <p:nvPr/>
        </p:nvPicPr>
        <p:blipFill>
          <a:blip r:embed="rId2"/>
          <a:stretch>
            <a:fillRect/>
          </a:stretch>
        </p:blipFill>
        <p:spPr>
          <a:xfrm>
            <a:off x="4408152" y="3602038"/>
            <a:ext cx="3378970" cy="2035364"/>
          </a:xfrm>
          <a:prstGeom prst="rect">
            <a:avLst/>
          </a:prstGeom>
        </p:spPr>
      </p:pic>
    </p:spTree>
    <p:extLst>
      <p:ext uri="{BB962C8B-B14F-4D97-AF65-F5344CB8AC3E}">
        <p14:creationId xmlns:p14="http://schemas.microsoft.com/office/powerpoint/2010/main" val="4326217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err="1"/>
              <a:t>XGBoost</a:t>
            </a:r>
            <a:r>
              <a:rPr lang="en-US" dirty="0"/>
              <a:t>: Train(</a:t>
            </a:r>
            <a:r>
              <a:rPr lang="en-US" dirty="0" err="1"/>
              <a:t>Special_New</a:t>
            </a:r>
            <a:r>
              <a:rPr lang="en-US" dirty="0"/>
              <a:t>)</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r>
              <a:rPr lang="en-US" dirty="0"/>
              <a:t>Test(</a:t>
            </a:r>
            <a:r>
              <a:rPr lang="en-US" dirty="0" err="1"/>
              <a:t>Special_New</a:t>
            </a:r>
            <a:r>
              <a:rPr lang="en-US" dirty="0"/>
              <a:t>)</a:t>
            </a:r>
          </a:p>
          <a:p>
            <a:endParaRPr lang="en-US" dirty="0"/>
          </a:p>
          <a:p>
            <a:pPr marL="0" indent="0">
              <a:buNone/>
            </a:pPr>
            <a:endParaRPr lang="en-US" dirty="0"/>
          </a:p>
          <a:p>
            <a:r>
              <a:rPr lang="en-US" dirty="0"/>
              <a:t>Test(</a:t>
            </a:r>
            <a:r>
              <a:rPr lang="en-US" dirty="0" err="1"/>
              <a:t>Unique_Normal</a:t>
            </a:r>
            <a:r>
              <a:rPr lang="en-US" dirty="0"/>
              <a:t>)</a:t>
            </a:r>
          </a:p>
          <a:p>
            <a:endParaRPr lang="en-US" dirty="0"/>
          </a:p>
          <a:p>
            <a:endParaRPr lang="en-US" dirty="0"/>
          </a:p>
          <a:p>
            <a:endParaRPr lang="en-US" dirty="0"/>
          </a:p>
          <a:p>
            <a:r>
              <a:rPr lang="en-US" dirty="0"/>
              <a:t>Test(</a:t>
            </a:r>
            <a:r>
              <a:rPr lang="en-US" dirty="0" err="1"/>
              <a:t>NCombined</a:t>
            </a:r>
            <a:r>
              <a:rPr lang="en-US" dirty="0"/>
              <a:t>)</a:t>
            </a:r>
          </a:p>
        </p:txBody>
      </p:sp>
      <p:pic>
        <p:nvPicPr>
          <p:cNvPr id="5" name="Picture 4">
            <a:extLst>
              <a:ext uri="{FF2B5EF4-FFF2-40B4-BE49-F238E27FC236}">
                <a16:creationId xmlns:a16="http://schemas.microsoft.com/office/drawing/2014/main" id="{B0629060-0C4E-4528-A49A-7F2548DD981C}"/>
              </a:ext>
            </a:extLst>
          </p:cNvPr>
          <p:cNvPicPr>
            <a:picLocks noChangeAspect="1"/>
          </p:cNvPicPr>
          <p:nvPr/>
        </p:nvPicPr>
        <p:blipFill>
          <a:blip r:embed="rId2"/>
          <a:stretch>
            <a:fillRect/>
          </a:stretch>
        </p:blipFill>
        <p:spPr>
          <a:xfrm>
            <a:off x="3952832" y="1825625"/>
            <a:ext cx="2374654" cy="1135004"/>
          </a:xfrm>
          <a:prstGeom prst="rect">
            <a:avLst/>
          </a:prstGeom>
        </p:spPr>
      </p:pic>
      <p:pic>
        <p:nvPicPr>
          <p:cNvPr id="8" name="Picture 7">
            <a:extLst>
              <a:ext uri="{FF2B5EF4-FFF2-40B4-BE49-F238E27FC236}">
                <a16:creationId xmlns:a16="http://schemas.microsoft.com/office/drawing/2014/main" id="{29CA4790-A06C-4C8F-905E-883F45A147DC}"/>
              </a:ext>
            </a:extLst>
          </p:cNvPr>
          <p:cNvPicPr>
            <a:picLocks noChangeAspect="1"/>
          </p:cNvPicPr>
          <p:nvPr/>
        </p:nvPicPr>
        <p:blipFill>
          <a:blip r:embed="rId3"/>
          <a:stretch>
            <a:fillRect/>
          </a:stretch>
        </p:blipFill>
        <p:spPr>
          <a:xfrm>
            <a:off x="4852466" y="3368537"/>
            <a:ext cx="2684700" cy="1312520"/>
          </a:xfrm>
          <a:prstGeom prst="rect">
            <a:avLst/>
          </a:prstGeom>
        </p:spPr>
      </p:pic>
      <p:pic>
        <p:nvPicPr>
          <p:cNvPr id="11" name="Picture 10">
            <a:extLst>
              <a:ext uri="{FF2B5EF4-FFF2-40B4-BE49-F238E27FC236}">
                <a16:creationId xmlns:a16="http://schemas.microsoft.com/office/drawing/2014/main" id="{19837541-85AE-4E08-91CF-156BB75B3074}"/>
              </a:ext>
            </a:extLst>
          </p:cNvPr>
          <p:cNvPicPr>
            <a:picLocks noChangeAspect="1"/>
          </p:cNvPicPr>
          <p:nvPr/>
        </p:nvPicPr>
        <p:blipFill>
          <a:blip r:embed="rId4"/>
          <a:stretch>
            <a:fillRect/>
          </a:stretch>
        </p:blipFill>
        <p:spPr>
          <a:xfrm>
            <a:off x="4756541" y="5367818"/>
            <a:ext cx="2876550" cy="1390650"/>
          </a:xfrm>
          <a:prstGeom prst="rect">
            <a:avLst/>
          </a:prstGeom>
        </p:spPr>
      </p:pic>
    </p:spTree>
    <p:extLst>
      <p:ext uri="{BB962C8B-B14F-4D97-AF65-F5344CB8AC3E}">
        <p14:creationId xmlns:p14="http://schemas.microsoft.com/office/powerpoint/2010/main" val="39288439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7958-7E5B-48B0-AEBB-B5DC21583016}"/>
              </a:ext>
            </a:extLst>
          </p:cNvPr>
          <p:cNvSpPr>
            <a:spLocks noGrp="1"/>
          </p:cNvSpPr>
          <p:nvPr>
            <p:ph type="title"/>
          </p:nvPr>
        </p:nvSpPr>
        <p:spPr/>
        <p:txBody>
          <a:bodyPr/>
          <a:lstStyle/>
          <a:p>
            <a:r>
              <a:rPr lang="en-US" dirty="0" err="1"/>
              <a:t>Ncombined</a:t>
            </a:r>
            <a:r>
              <a:rPr lang="en-US" dirty="0"/>
              <a:t> Test</a:t>
            </a:r>
          </a:p>
        </p:txBody>
      </p:sp>
      <p:sp>
        <p:nvSpPr>
          <p:cNvPr id="3" name="Content Placeholder 2">
            <a:extLst>
              <a:ext uri="{FF2B5EF4-FFF2-40B4-BE49-F238E27FC236}">
                <a16:creationId xmlns:a16="http://schemas.microsoft.com/office/drawing/2014/main" id="{F9F3F2DB-FD26-4303-A9EF-8BB5D45E0D9E}"/>
              </a:ext>
            </a:extLst>
          </p:cNvPr>
          <p:cNvSpPr>
            <a:spLocks noGrp="1"/>
          </p:cNvSpPr>
          <p:nvPr>
            <p:ph idx="1"/>
          </p:nvPr>
        </p:nvSpPr>
        <p:spPr>
          <a:xfrm>
            <a:off x="838200" y="1825625"/>
            <a:ext cx="5579378" cy="4351338"/>
          </a:xfrm>
        </p:spPr>
        <p:txBody>
          <a:bodyPr>
            <a:normAutofit/>
          </a:bodyPr>
          <a:lstStyle/>
          <a:p>
            <a:r>
              <a:rPr lang="en-US" sz="1800" dirty="0"/>
              <a:t>{'</a:t>
            </a:r>
            <a:r>
              <a:rPr lang="en-US" sz="1800" dirty="0" err="1"/>
              <a:t>activation_func</a:t>
            </a:r>
            <a:r>
              <a:rPr lang="en-US" sz="1800" dirty="0"/>
              <a:t>’: sigmoid', '</a:t>
            </a:r>
            <a:r>
              <a:rPr lang="en-US" sz="1800" dirty="0" err="1"/>
              <a:t>batch_size</a:t>
            </a:r>
            <a:r>
              <a:rPr lang="en-US" sz="1800" dirty="0"/>
              <a:t>': 1024, 'epochs': 100, '</a:t>
            </a:r>
            <a:r>
              <a:rPr lang="en-US" sz="1800" dirty="0" err="1"/>
              <a:t>first_layer_nodes</a:t>
            </a:r>
            <a:r>
              <a:rPr lang="en-US" sz="1800" dirty="0"/>
              <a:t>': 256, '</a:t>
            </a:r>
            <a:r>
              <a:rPr lang="en-US" sz="1800" dirty="0" err="1"/>
              <a:t>last_layer_nodes</a:t>
            </a:r>
            <a:r>
              <a:rPr lang="en-US" sz="1800" dirty="0"/>
              <a:t>': 4, '</a:t>
            </a:r>
            <a:r>
              <a:rPr lang="en-US" sz="1800" dirty="0" err="1"/>
              <a:t>loss_func</a:t>
            </a:r>
            <a:r>
              <a:rPr lang="en-US" sz="1800" dirty="0"/>
              <a:t>': '</a:t>
            </a:r>
            <a:r>
              <a:rPr lang="en-US" sz="1800" dirty="0" err="1"/>
              <a:t>binary_crossentropy</a:t>
            </a:r>
            <a:r>
              <a:rPr lang="en-US" sz="1800" dirty="0"/>
              <a:t>', '</a:t>
            </a:r>
            <a:r>
              <a:rPr lang="en-US" sz="1800" dirty="0" err="1"/>
              <a:t>n_layers</a:t>
            </a:r>
            <a:r>
              <a:rPr lang="en-US" sz="1800" dirty="0"/>
              <a:t>’: 2}</a:t>
            </a:r>
          </a:p>
        </p:txBody>
      </p:sp>
      <p:pic>
        <p:nvPicPr>
          <p:cNvPr id="10" name="Picture 9">
            <a:extLst>
              <a:ext uri="{FF2B5EF4-FFF2-40B4-BE49-F238E27FC236}">
                <a16:creationId xmlns:a16="http://schemas.microsoft.com/office/drawing/2014/main" id="{DB26C2B0-171D-415F-8919-D74B58BAC9F1}"/>
              </a:ext>
            </a:extLst>
          </p:cNvPr>
          <p:cNvPicPr>
            <a:picLocks noChangeAspect="1"/>
          </p:cNvPicPr>
          <p:nvPr/>
        </p:nvPicPr>
        <p:blipFill>
          <a:blip r:embed="rId2"/>
          <a:stretch>
            <a:fillRect/>
          </a:stretch>
        </p:blipFill>
        <p:spPr>
          <a:xfrm>
            <a:off x="7354086" y="0"/>
            <a:ext cx="3999714" cy="6858000"/>
          </a:xfrm>
          <a:prstGeom prst="rect">
            <a:avLst/>
          </a:prstGeom>
        </p:spPr>
      </p:pic>
    </p:spTree>
    <p:extLst>
      <p:ext uri="{BB962C8B-B14F-4D97-AF65-F5344CB8AC3E}">
        <p14:creationId xmlns:p14="http://schemas.microsoft.com/office/powerpoint/2010/main" val="225272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7958-7E5B-48B0-AEBB-B5DC21583016}"/>
              </a:ext>
            </a:extLst>
          </p:cNvPr>
          <p:cNvSpPr>
            <a:spLocks noGrp="1"/>
          </p:cNvSpPr>
          <p:nvPr>
            <p:ph type="title"/>
          </p:nvPr>
        </p:nvSpPr>
        <p:spPr/>
        <p:txBody>
          <a:bodyPr/>
          <a:lstStyle/>
          <a:p>
            <a:r>
              <a:rPr lang="en-US" dirty="0" err="1"/>
              <a:t>Unique_Normal</a:t>
            </a:r>
            <a:r>
              <a:rPr lang="en-US" dirty="0"/>
              <a:t> Test</a:t>
            </a:r>
          </a:p>
        </p:txBody>
      </p:sp>
      <p:sp>
        <p:nvSpPr>
          <p:cNvPr id="3" name="Content Placeholder 2">
            <a:extLst>
              <a:ext uri="{FF2B5EF4-FFF2-40B4-BE49-F238E27FC236}">
                <a16:creationId xmlns:a16="http://schemas.microsoft.com/office/drawing/2014/main" id="{F9F3F2DB-FD26-4303-A9EF-8BB5D45E0D9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2BCC0C8-FB34-42E3-8022-2CCFEB1E42E0}"/>
              </a:ext>
            </a:extLst>
          </p:cNvPr>
          <p:cNvPicPr>
            <a:picLocks noChangeAspect="1"/>
          </p:cNvPicPr>
          <p:nvPr/>
        </p:nvPicPr>
        <p:blipFill>
          <a:blip r:embed="rId2"/>
          <a:stretch>
            <a:fillRect/>
          </a:stretch>
        </p:blipFill>
        <p:spPr>
          <a:xfrm>
            <a:off x="7341590" y="0"/>
            <a:ext cx="4152900" cy="6829425"/>
          </a:xfrm>
          <a:prstGeom prst="rect">
            <a:avLst/>
          </a:prstGeom>
        </p:spPr>
      </p:pic>
    </p:spTree>
    <p:extLst>
      <p:ext uri="{BB962C8B-B14F-4D97-AF65-F5344CB8AC3E}">
        <p14:creationId xmlns:p14="http://schemas.microsoft.com/office/powerpoint/2010/main" val="1732415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7958-7E5B-48B0-AEBB-B5DC21583016}"/>
              </a:ext>
            </a:extLst>
          </p:cNvPr>
          <p:cNvSpPr>
            <a:spLocks noGrp="1"/>
          </p:cNvSpPr>
          <p:nvPr>
            <p:ph type="title"/>
          </p:nvPr>
        </p:nvSpPr>
        <p:spPr/>
        <p:txBody>
          <a:bodyPr/>
          <a:lstStyle/>
          <a:p>
            <a:r>
              <a:rPr lang="en-US" dirty="0"/>
              <a:t>Special Test</a:t>
            </a:r>
          </a:p>
        </p:txBody>
      </p:sp>
      <p:sp>
        <p:nvSpPr>
          <p:cNvPr id="3" name="Content Placeholder 2">
            <a:extLst>
              <a:ext uri="{FF2B5EF4-FFF2-40B4-BE49-F238E27FC236}">
                <a16:creationId xmlns:a16="http://schemas.microsoft.com/office/drawing/2014/main" id="{F9F3F2DB-FD26-4303-A9EF-8BB5D45E0D9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9C1D0E3-347B-45EB-886B-69655F165733}"/>
              </a:ext>
            </a:extLst>
          </p:cNvPr>
          <p:cNvPicPr>
            <a:picLocks noChangeAspect="1"/>
          </p:cNvPicPr>
          <p:nvPr/>
        </p:nvPicPr>
        <p:blipFill>
          <a:blip r:embed="rId2"/>
          <a:stretch>
            <a:fillRect/>
          </a:stretch>
        </p:blipFill>
        <p:spPr>
          <a:xfrm>
            <a:off x="6849173" y="9525"/>
            <a:ext cx="3829050" cy="6838950"/>
          </a:xfrm>
          <a:prstGeom prst="rect">
            <a:avLst/>
          </a:prstGeom>
        </p:spPr>
      </p:pic>
    </p:spTree>
    <p:extLst>
      <p:ext uri="{BB962C8B-B14F-4D97-AF65-F5344CB8AC3E}">
        <p14:creationId xmlns:p14="http://schemas.microsoft.com/office/powerpoint/2010/main" val="142382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7958-7E5B-48B0-AEBB-B5DC21583016}"/>
              </a:ext>
            </a:extLst>
          </p:cNvPr>
          <p:cNvSpPr>
            <a:spLocks noGrp="1"/>
          </p:cNvSpPr>
          <p:nvPr>
            <p:ph type="title"/>
          </p:nvPr>
        </p:nvSpPr>
        <p:spPr/>
        <p:txBody>
          <a:bodyPr/>
          <a:lstStyle/>
          <a:p>
            <a:r>
              <a:rPr lang="en-US" dirty="0"/>
              <a:t>Attack Test</a:t>
            </a:r>
          </a:p>
        </p:txBody>
      </p:sp>
      <p:sp>
        <p:nvSpPr>
          <p:cNvPr id="3" name="Content Placeholder 2">
            <a:extLst>
              <a:ext uri="{FF2B5EF4-FFF2-40B4-BE49-F238E27FC236}">
                <a16:creationId xmlns:a16="http://schemas.microsoft.com/office/drawing/2014/main" id="{F9F3F2DB-FD26-4303-A9EF-8BB5D45E0D9E}"/>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AE85B631-E36C-4950-9432-5D2DE7B7DDBD}"/>
              </a:ext>
            </a:extLst>
          </p:cNvPr>
          <p:cNvPicPr>
            <a:picLocks noChangeAspect="1"/>
          </p:cNvPicPr>
          <p:nvPr/>
        </p:nvPicPr>
        <p:blipFill>
          <a:blip r:embed="rId2"/>
          <a:stretch>
            <a:fillRect/>
          </a:stretch>
        </p:blipFill>
        <p:spPr>
          <a:xfrm>
            <a:off x="6733014" y="0"/>
            <a:ext cx="4344214" cy="6858000"/>
          </a:xfrm>
          <a:prstGeom prst="rect">
            <a:avLst/>
          </a:prstGeom>
        </p:spPr>
      </p:pic>
      <p:pic>
        <p:nvPicPr>
          <p:cNvPr id="5" name="Picture 4">
            <a:extLst>
              <a:ext uri="{FF2B5EF4-FFF2-40B4-BE49-F238E27FC236}">
                <a16:creationId xmlns:a16="http://schemas.microsoft.com/office/drawing/2014/main" id="{B43107F9-CDF1-42CE-8535-4F3F18ADD422}"/>
              </a:ext>
            </a:extLst>
          </p:cNvPr>
          <p:cNvPicPr>
            <a:picLocks noChangeAspect="1"/>
          </p:cNvPicPr>
          <p:nvPr/>
        </p:nvPicPr>
        <p:blipFill>
          <a:blip r:embed="rId3"/>
          <a:stretch>
            <a:fillRect/>
          </a:stretch>
        </p:blipFill>
        <p:spPr>
          <a:xfrm>
            <a:off x="2131268" y="2796296"/>
            <a:ext cx="2676525" cy="1790700"/>
          </a:xfrm>
          <a:prstGeom prst="rect">
            <a:avLst/>
          </a:prstGeom>
        </p:spPr>
      </p:pic>
    </p:spTree>
    <p:extLst>
      <p:ext uri="{BB962C8B-B14F-4D97-AF65-F5344CB8AC3E}">
        <p14:creationId xmlns:p14="http://schemas.microsoft.com/office/powerpoint/2010/main" val="3340377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0574-B22A-4C13-B88C-AE36F123DD2B}"/>
              </a:ext>
            </a:extLst>
          </p:cNvPr>
          <p:cNvSpPr>
            <a:spLocks noGrp="1"/>
          </p:cNvSpPr>
          <p:nvPr>
            <p:ph type="ctrTitle"/>
          </p:nvPr>
        </p:nvSpPr>
        <p:spPr/>
        <p:txBody>
          <a:bodyPr>
            <a:normAutofit/>
          </a:bodyPr>
          <a:lstStyle/>
          <a:p>
            <a:r>
              <a:rPr lang="en-US" dirty="0"/>
              <a:t>Unconstrained/Constrained/Special</a:t>
            </a:r>
          </a:p>
        </p:txBody>
      </p:sp>
      <p:sp>
        <p:nvSpPr>
          <p:cNvPr id="3" name="Subtitle 2">
            <a:extLst>
              <a:ext uri="{FF2B5EF4-FFF2-40B4-BE49-F238E27FC236}">
                <a16:creationId xmlns:a16="http://schemas.microsoft.com/office/drawing/2014/main" id="{1461BC61-9B9B-41EB-A507-755C460449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97301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Train(Constrained) + Test(Constrained)</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a:xfrm>
            <a:off x="1120019" y="1502229"/>
            <a:ext cx="10515600" cy="509202"/>
          </a:xfrm>
        </p:spPr>
        <p:txBody>
          <a:bodyPr>
            <a:normAutofit lnSpcReduction="10000"/>
          </a:bodyPr>
          <a:lstStyle/>
          <a:p>
            <a:r>
              <a:rPr lang="en-US" sz="1600" dirty="0" err="1"/>
              <a:t>best_params</a:t>
            </a:r>
            <a:r>
              <a:rPr lang="en-US" sz="1600" dirty="0"/>
              <a:t> = {'</a:t>
            </a:r>
            <a:r>
              <a:rPr lang="en-US" sz="1600" dirty="0" err="1"/>
              <a:t>activation_func</a:t>
            </a:r>
            <a:r>
              <a:rPr lang="en-US" sz="1600" dirty="0"/>
              <a:t>': '</a:t>
            </a:r>
            <a:r>
              <a:rPr lang="en-US" sz="1600" dirty="0" err="1"/>
              <a:t>relu</a:t>
            </a:r>
            <a:r>
              <a:rPr lang="en-US" sz="1600" dirty="0"/>
              <a:t>', '</a:t>
            </a:r>
            <a:r>
              <a:rPr lang="en-US" sz="1600" dirty="0" err="1"/>
              <a:t>batch_size</a:t>
            </a:r>
            <a:r>
              <a:rPr lang="en-US" sz="1600" dirty="0"/>
              <a:t>': 100, 'epochs': 100, '</a:t>
            </a:r>
            <a:r>
              <a:rPr lang="en-US" sz="1600" dirty="0" err="1"/>
              <a:t>first_layer_nodes</a:t>
            </a:r>
            <a:r>
              <a:rPr lang="en-US" sz="1600" dirty="0"/>
              <a:t>': 16, '</a:t>
            </a:r>
            <a:r>
              <a:rPr lang="en-US" sz="1600" dirty="0" err="1"/>
              <a:t>last_layer_nodes</a:t>
            </a:r>
            <a:r>
              <a:rPr lang="en-US" sz="1600" dirty="0"/>
              <a:t>': 4, '</a:t>
            </a:r>
            <a:r>
              <a:rPr lang="en-US" sz="1600" dirty="0" err="1"/>
              <a:t>loss_func</a:t>
            </a:r>
            <a:r>
              <a:rPr lang="en-US" sz="1600" dirty="0"/>
              <a:t>': '</a:t>
            </a:r>
            <a:r>
              <a:rPr lang="en-US" sz="1600" dirty="0" err="1"/>
              <a:t>binary_crossentropy</a:t>
            </a:r>
            <a:r>
              <a:rPr lang="en-US" sz="1600" dirty="0"/>
              <a:t>', '</a:t>
            </a:r>
            <a:r>
              <a:rPr lang="en-US" sz="1600" dirty="0" err="1"/>
              <a:t>n_layers</a:t>
            </a:r>
            <a:r>
              <a:rPr lang="en-US" sz="1600" dirty="0"/>
              <a:t>': 4}</a:t>
            </a:r>
          </a:p>
          <a:p>
            <a:endParaRPr lang="en-US" sz="1600" dirty="0"/>
          </a:p>
        </p:txBody>
      </p:sp>
      <p:pic>
        <p:nvPicPr>
          <p:cNvPr id="5" name="Picture 4">
            <a:extLst>
              <a:ext uri="{FF2B5EF4-FFF2-40B4-BE49-F238E27FC236}">
                <a16:creationId xmlns:a16="http://schemas.microsoft.com/office/drawing/2014/main" id="{6DFD5D97-7935-4187-8365-94F68D62F4AE}"/>
              </a:ext>
            </a:extLst>
          </p:cNvPr>
          <p:cNvPicPr>
            <a:picLocks noChangeAspect="1"/>
          </p:cNvPicPr>
          <p:nvPr/>
        </p:nvPicPr>
        <p:blipFill>
          <a:blip r:embed="rId2"/>
          <a:stretch>
            <a:fillRect/>
          </a:stretch>
        </p:blipFill>
        <p:spPr>
          <a:xfrm>
            <a:off x="1211063" y="2011431"/>
            <a:ext cx="3618390" cy="4830236"/>
          </a:xfrm>
          <a:prstGeom prst="rect">
            <a:avLst/>
          </a:prstGeom>
        </p:spPr>
      </p:pic>
      <p:pic>
        <p:nvPicPr>
          <p:cNvPr id="12" name="Picture 11">
            <a:extLst>
              <a:ext uri="{FF2B5EF4-FFF2-40B4-BE49-F238E27FC236}">
                <a16:creationId xmlns:a16="http://schemas.microsoft.com/office/drawing/2014/main" id="{FFB9429A-38D1-4E9E-8479-865D7C492C34}"/>
              </a:ext>
            </a:extLst>
          </p:cNvPr>
          <p:cNvPicPr>
            <a:picLocks noChangeAspect="1"/>
          </p:cNvPicPr>
          <p:nvPr/>
        </p:nvPicPr>
        <p:blipFill>
          <a:blip r:embed="rId3"/>
          <a:stretch>
            <a:fillRect/>
          </a:stretch>
        </p:blipFill>
        <p:spPr>
          <a:xfrm>
            <a:off x="5111272" y="2011431"/>
            <a:ext cx="3837496" cy="3638145"/>
          </a:xfrm>
          <a:prstGeom prst="rect">
            <a:avLst/>
          </a:prstGeom>
        </p:spPr>
      </p:pic>
      <p:pic>
        <p:nvPicPr>
          <p:cNvPr id="14" name="Picture 13">
            <a:extLst>
              <a:ext uri="{FF2B5EF4-FFF2-40B4-BE49-F238E27FC236}">
                <a16:creationId xmlns:a16="http://schemas.microsoft.com/office/drawing/2014/main" id="{C25AFB0B-D31A-4ADC-A596-0F87A49D38FB}"/>
              </a:ext>
            </a:extLst>
          </p:cNvPr>
          <p:cNvPicPr>
            <a:picLocks noChangeAspect="1"/>
          </p:cNvPicPr>
          <p:nvPr/>
        </p:nvPicPr>
        <p:blipFill>
          <a:blip r:embed="rId4"/>
          <a:stretch>
            <a:fillRect/>
          </a:stretch>
        </p:blipFill>
        <p:spPr>
          <a:xfrm>
            <a:off x="9501728" y="2011431"/>
            <a:ext cx="1580930" cy="4594578"/>
          </a:xfrm>
          <a:prstGeom prst="rect">
            <a:avLst/>
          </a:prstGeom>
        </p:spPr>
      </p:pic>
    </p:spTree>
    <p:extLst>
      <p:ext uri="{BB962C8B-B14F-4D97-AF65-F5344CB8AC3E}">
        <p14:creationId xmlns:p14="http://schemas.microsoft.com/office/powerpoint/2010/main" val="42679621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Train(Constrained) + Test(Special 75% +VE)</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5ED362CA-AFE5-45A7-9DCF-FFFAD9F0B199}"/>
              </a:ext>
            </a:extLst>
          </p:cNvPr>
          <p:cNvPicPr>
            <a:picLocks noChangeAspect="1"/>
          </p:cNvPicPr>
          <p:nvPr/>
        </p:nvPicPr>
        <p:blipFill>
          <a:blip r:embed="rId2"/>
          <a:stretch>
            <a:fillRect/>
          </a:stretch>
        </p:blipFill>
        <p:spPr>
          <a:xfrm>
            <a:off x="838200" y="1666930"/>
            <a:ext cx="3729141" cy="5002069"/>
          </a:xfrm>
          <a:prstGeom prst="rect">
            <a:avLst/>
          </a:prstGeom>
        </p:spPr>
      </p:pic>
      <p:pic>
        <p:nvPicPr>
          <p:cNvPr id="10" name="Picture 9">
            <a:extLst>
              <a:ext uri="{FF2B5EF4-FFF2-40B4-BE49-F238E27FC236}">
                <a16:creationId xmlns:a16="http://schemas.microsoft.com/office/drawing/2014/main" id="{5F29D12E-0487-4650-BE88-657A05528502}"/>
              </a:ext>
            </a:extLst>
          </p:cNvPr>
          <p:cNvPicPr>
            <a:picLocks noChangeAspect="1"/>
          </p:cNvPicPr>
          <p:nvPr/>
        </p:nvPicPr>
        <p:blipFill>
          <a:blip r:embed="rId3"/>
          <a:stretch>
            <a:fillRect/>
          </a:stretch>
        </p:blipFill>
        <p:spPr>
          <a:xfrm>
            <a:off x="4990013" y="1666930"/>
            <a:ext cx="4343833" cy="4061399"/>
          </a:xfrm>
          <a:prstGeom prst="rect">
            <a:avLst/>
          </a:prstGeom>
        </p:spPr>
      </p:pic>
      <p:pic>
        <p:nvPicPr>
          <p:cNvPr id="12" name="Picture 11">
            <a:extLst>
              <a:ext uri="{FF2B5EF4-FFF2-40B4-BE49-F238E27FC236}">
                <a16:creationId xmlns:a16="http://schemas.microsoft.com/office/drawing/2014/main" id="{05D4962C-D9D7-4B79-94A8-CA5F46330365}"/>
              </a:ext>
            </a:extLst>
          </p:cNvPr>
          <p:cNvPicPr>
            <a:picLocks noChangeAspect="1"/>
          </p:cNvPicPr>
          <p:nvPr/>
        </p:nvPicPr>
        <p:blipFill>
          <a:blip r:embed="rId4"/>
          <a:stretch>
            <a:fillRect/>
          </a:stretch>
        </p:blipFill>
        <p:spPr>
          <a:xfrm>
            <a:off x="9756518" y="1284051"/>
            <a:ext cx="1373185" cy="5573949"/>
          </a:xfrm>
          <a:prstGeom prst="rect">
            <a:avLst/>
          </a:prstGeom>
        </p:spPr>
      </p:pic>
    </p:spTree>
    <p:extLst>
      <p:ext uri="{BB962C8B-B14F-4D97-AF65-F5344CB8AC3E}">
        <p14:creationId xmlns:p14="http://schemas.microsoft.com/office/powerpoint/2010/main" val="79839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ML Results</a:t>
            </a:r>
          </a:p>
        </p:txBody>
      </p:sp>
      <p:sp>
        <p:nvSpPr>
          <p:cNvPr id="7" name="TextBox 6">
            <a:extLst>
              <a:ext uri="{FF2B5EF4-FFF2-40B4-BE49-F238E27FC236}">
                <a16:creationId xmlns:a16="http://schemas.microsoft.com/office/drawing/2014/main" id="{57BA5EF8-E287-4C4C-A638-1221926E0FCC}"/>
              </a:ext>
            </a:extLst>
          </p:cNvPr>
          <p:cNvSpPr txBox="1"/>
          <p:nvPr/>
        </p:nvSpPr>
        <p:spPr>
          <a:xfrm>
            <a:off x="838200" y="1394691"/>
            <a:ext cx="5975927" cy="923330"/>
          </a:xfrm>
          <a:prstGeom prst="rect">
            <a:avLst/>
          </a:prstGeom>
          <a:noFill/>
        </p:spPr>
        <p:txBody>
          <a:bodyPr wrap="square" rtlCol="0">
            <a:spAutoFit/>
          </a:bodyPr>
          <a:lstStyle/>
          <a:p>
            <a:r>
              <a:rPr lang="en-US" dirty="0"/>
              <a:t>Trained using Unique Normal, Tested on Unconstrained</a:t>
            </a:r>
          </a:p>
          <a:p>
            <a:r>
              <a:rPr lang="en-US" dirty="0"/>
              <a:t>+VE: 19997, -VE: 3</a:t>
            </a:r>
          </a:p>
          <a:p>
            <a:endParaRPr lang="en-US" dirty="0"/>
          </a:p>
        </p:txBody>
      </p:sp>
      <p:graphicFrame>
        <p:nvGraphicFramePr>
          <p:cNvPr id="5" name="Table 4">
            <a:extLst>
              <a:ext uri="{FF2B5EF4-FFF2-40B4-BE49-F238E27FC236}">
                <a16:creationId xmlns:a16="http://schemas.microsoft.com/office/drawing/2014/main" id="{26D7159E-D28F-4197-902B-1884228012E4}"/>
              </a:ext>
            </a:extLst>
          </p:cNvPr>
          <p:cNvGraphicFramePr>
            <a:graphicFrameLocks noGrp="1"/>
          </p:cNvGraphicFramePr>
          <p:nvPr>
            <p:extLst>
              <p:ext uri="{D42A27DB-BD31-4B8C-83A1-F6EECF244321}">
                <p14:modId xmlns:p14="http://schemas.microsoft.com/office/powerpoint/2010/main" val="4154998511"/>
              </p:ext>
            </p:extLst>
          </p:nvPr>
        </p:nvGraphicFramePr>
        <p:xfrm>
          <a:off x="923636" y="2213033"/>
          <a:ext cx="9803358" cy="2890520"/>
        </p:xfrm>
        <a:graphic>
          <a:graphicData uri="http://schemas.openxmlformats.org/drawingml/2006/table">
            <a:tbl>
              <a:tblPr firstRow="1" bandRow="1">
                <a:tableStyleId>{5C22544A-7EE6-4342-B048-85BDC9FD1C3A}</a:tableStyleId>
              </a:tblPr>
              <a:tblGrid>
                <a:gridCol w="1522609">
                  <a:extLst>
                    <a:ext uri="{9D8B030D-6E8A-4147-A177-3AD203B41FA5}">
                      <a16:colId xmlns:a16="http://schemas.microsoft.com/office/drawing/2014/main" val="2157091124"/>
                    </a:ext>
                  </a:extLst>
                </a:gridCol>
                <a:gridCol w="953624">
                  <a:extLst>
                    <a:ext uri="{9D8B030D-6E8A-4147-A177-3AD203B41FA5}">
                      <a16:colId xmlns:a16="http://schemas.microsoft.com/office/drawing/2014/main" val="2695681958"/>
                    </a:ext>
                  </a:extLst>
                </a:gridCol>
                <a:gridCol w="825788">
                  <a:extLst>
                    <a:ext uri="{9D8B030D-6E8A-4147-A177-3AD203B41FA5}">
                      <a16:colId xmlns:a16="http://schemas.microsoft.com/office/drawing/2014/main" val="4086392128"/>
                    </a:ext>
                  </a:extLst>
                </a:gridCol>
                <a:gridCol w="825788">
                  <a:extLst>
                    <a:ext uri="{9D8B030D-6E8A-4147-A177-3AD203B41FA5}">
                      <a16:colId xmlns:a16="http://schemas.microsoft.com/office/drawing/2014/main" val="940659823"/>
                    </a:ext>
                  </a:extLst>
                </a:gridCol>
                <a:gridCol w="825788">
                  <a:extLst>
                    <a:ext uri="{9D8B030D-6E8A-4147-A177-3AD203B41FA5}">
                      <a16:colId xmlns:a16="http://schemas.microsoft.com/office/drawing/2014/main" val="1685880850"/>
                    </a:ext>
                  </a:extLst>
                </a:gridCol>
                <a:gridCol w="1239622">
                  <a:extLst>
                    <a:ext uri="{9D8B030D-6E8A-4147-A177-3AD203B41FA5}">
                      <a16:colId xmlns:a16="http://schemas.microsoft.com/office/drawing/2014/main" val="3901311020"/>
                    </a:ext>
                  </a:extLst>
                </a:gridCol>
                <a:gridCol w="1239622">
                  <a:extLst>
                    <a:ext uri="{9D8B030D-6E8A-4147-A177-3AD203B41FA5}">
                      <a16:colId xmlns:a16="http://schemas.microsoft.com/office/drawing/2014/main" val="3431223908"/>
                    </a:ext>
                  </a:extLst>
                </a:gridCol>
                <a:gridCol w="913524">
                  <a:extLst>
                    <a:ext uri="{9D8B030D-6E8A-4147-A177-3AD203B41FA5}">
                      <a16:colId xmlns:a16="http://schemas.microsoft.com/office/drawing/2014/main" val="1301097625"/>
                    </a:ext>
                  </a:extLst>
                </a:gridCol>
                <a:gridCol w="1456993">
                  <a:extLst>
                    <a:ext uri="{9D8B030D-6E8A-4147-A177-3AD203B41FA5}">
                      <a16:colId xmlns:a16="http://schemas.microsoft.com/office/drawing/2014/main" val="3396100572"/>
                    </a:ext>
                  </a:extLst>
                </a:gridCol>
              </a:tblGrid>
              <a:tr h="370840">
                <a:tc rowSpan="2">
                  <a:txBody>
                    <a:bodyPr/>
                    <a:lstStyle/>
                    <a:p>
                      <a:r>
                        <a:rPr lang="en-US" sz="1400" dirty="0">
                          <a:solidFill>
                            <a:schemeClr val="tx1"/>
                          </a:solidFill>
                        </a:rPr>
                        <a:t>Model</a:t>
                      </a:r>
                      <a:endParaRPr lang="en-SG" sz="1400" dirty="0">
                        <a:solidFill>
                          <a:schemeClr val="tx1"/>
                        </a:solidFill>
                      </a:endParaRPr>
                    </a:p>
                  </a:txBody>
                  <a:tcPr/>
                </a:tc>
                <a:tc rowSpan="2">
                  <a:txBody>
                    <a:bodyPr/>
                    <a:lstStyle/>
                    <a:p>
                      <a:r>
                        <a:rPr lang="en-US" sz="1400" dirty="0">
                          <a:solidFill>
                            <a:schemeClr val="tx1"/>
                          </a:solidFill>
                        </a:rPr>
                        <a:t>TN</a:t>
                      </a:r>
                      <a:endParaRPr lang="en-SG" sz="1400" dirty="0">
                        <a:solidFill>
                          <a:schemeClr val="tx1"/>
                        </a:solidFill>
                      </a:endParaRPr>
                    </a:p>
                  </a:txBody>
                  <a:tcPr/>
                </a:tc>
                <a:tc rowSpan="2">
                  <a:txBody>
                    <a:bodyPr/>
                    <a:lstStyle/>
                    <a:p>
                      <a:r>
                        <a:rPr lang="en-US" sz="1400" dirty="0">
                          <a:solidFill>
                            <a:schemeClr val="tx1"/>
                          </a:solidFill>
                        </a:rPr>
                        <a:t>TP</a:t>
                      </a:r>
                      <a:endParaRPr lang="en-SG" sz="1400" dirty="0">
                        <a:solidFill>
                          <a:schemeClr val="tx1"/>
                        </a:solidFill>
                      </a:endParaRPr>
                    </a:p>
                  </a:txBody>
                  <a:tcPr/>
                </a:tc>
                <a:tc rowSpan="2">
                  <a:txBody>
                    <a:bodyPr/>
                    <a:lstStyle/>
                    <a:p>
                      <a:r>
                        <a:rPr lang="en-US" sz="1400" dirty="0">
                          <a:solidFill>
                            <a:schemeClr val="tx1"/>
                          </a:solidFill>
                        </a:rPr>
                        <a:t>FN</a:t>
                      </a:r>
                      <a:endParaRPr lang="en-SG" sz="1400" dirty="0">
                        <a:solidFill>
                          <a:schemeClr val="tx1"/>
                        </a:solidFill>
                      </a:endParaRPr>
                    </a:p>
                  </a:txBody>
                  <a:tcPr/>
                </a:tc>
                <a:tc rowSpan="2">
                  <a:txBody>
                    <a:bodyPr/>
                    <a:lstStyle/>
                    <a:p>
                      <a:r>
                        <a:rPr lang="en-US" sz="1400" dirty="0">
                          <a:solidFill>
                            <a:schemeClr val="tx1"/>
                          </a:solidFill>
                        </a:rPr>
                        <a:t>FP</a:t>
                      </a:r>
                      <a:endParaRPr lang="en-SG" sz="1400" dirty="0">
                        <a:solidFill>
                          <a:schemeClr val="tx1"/>
                        </a:solidFill>
                      </a:endParaRPr>
                    </a:p>
                  </a:txBody>
                  <a:tcPr/>
                </a:tc>
                <a:tc gridSpan="4">
                  <a:txBody>
                    <a:bodyPr/>
                    <a:lstStyle/>
                    <a:p>
                      <a:r>
                        <a:rPr lang="en-US" sz="1400" dirty="0">
                          <a:solidFill>
                            <a:schemeClr val="tx1"/>
                          </a:solidFill>
                        </a:rPr>
                        <a:t>Overall statistics</a:t>
                      </a:r>
                      <a:endParaRPr lang="en-SG" sz="1400" dirty="0">
                        <a:solidFill>
                          <a:schemeClr val="tx1"/>
                        </a:solidFill>
                      </a:endParaRPr>
                    </a:p>
                  </a:txBody>
                  <a:tcPr/>
                </a:tc>
                <a:tc hMerge="1">
                  <a:txBody>
                    <a:bodyPr/>
                    <a:lstStyle/>
                    <a:p>
                      <a:r>
                        <a:rPr lang="en-US" sz="1400" dirty="0"/>
                        <a:t>Overall statistics</a:t>
                      </a:r>
                      <a:endParaRPr lang="en-SG" sz="1400" dirty="0"/>
                    </a:p>
                  </a:txBody>
                  <a:tcPr/>
                </a:tc>
                <a:tc hMerge="1">
                  <a:txBody>
                    <a:bodyPr/>
                    <a:lstStyle/>
                    <a:p>
                      <a:endParaRPr lang="en-SG" sz="1400" dirty="0"/>
                    </a:p>
                  </a:txBody>
                  <a:tcPr/>
                </a:tc>
                <a:tc hMerge="1">
                  <a:txBody>
                    <a:bodyPr/>
                    <a:lstStyle/>
                    <a:p>
                      <a:endParaRPr lang="en-SG" sz="1400" dirty="0"/>
                    </a:p>
                  </a:txBody>
                  <a:tcPr/>
                </a:tc>
                <a:extLst>
                  <a:ext uri="{0D108BD9-81ED-4DB2-BD59-A6C34878D82A}">
                    <a16:rowId xmlns:a16="http://schemas.microsoft.com/office/drawing/2014/main" val="3132548184"/>
                  </a:ext>
                </a:extLst>
              </a:tr>
              <a:tr h="370840">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a:txBody>
                    <a:bodyPr/>
                    <a:lstStyle/>
                    <a:p>
                      <a:r>
                        <a:rPr lang="en-SG" sz="1400" dirty="0">
                          <a:solidFill>
                            <a:schemeClr val="tx1"/>
                          </a:solidFill>
                        </a:rPr>
                        <a:t>Accuracy</a:t>
                      </a:r>
                    </a:p>
                  </a:txBody>
                  <a:tcPr/>
                </a:tc>
                <a:tc>
                  <a:txBody>
                    <a:bodyPr/>
                    <a:lstStyle/>
                    <a:p>
                      <a:r>
                        <a:rPr lang="en-US" sz="1400" dirty="0">
                          <a:solidFill>
                            <a:schemeClr val="tx1"/>
                          </a:solidFill>
                        </a:rPr>
                        <a:t>Precision</a:t>
                      </a:r>
                      <a:endParaRPr lang="en-SG" sz="1400" dirty="0">
                        <a:solidFill>
                          <a:schemeClr val="tx1"/>
                        </a:solidFill>
                      </a:endParaRPr>
                    </a:p>
                  </a:txBody>
                  <a:tcPr/>
                </a:tc>
                <a:tc>
                  <a:txBody>
                    <a:bodyPr/>
                    <a:lstStyle/>
                    <a:p>
                      <a:r>
                        <a:rPr lang="en-US" sz="1400" dirty="0">
                          <a:solidFill>
                            <a:schemeClr val="tx1"/>
                          </a:solidFill>
                        </a:rPr>
                        <a:t>Recall</a:t>
                      </a:r>
                      <a:endParaRPr lang="en-SG" sz="1400" dirty="0">
                        <a:solidFill>
                          <a:schemeClr val="tx1"/>
                        </a:solidFill>
                      </a:endParaRPr>
                    </a:p>
                  </a:txBody>
                  <a:tcPr/>
                </a:tc>
                <a:tc>
                  <a:txBody>
                    <a:bodyPr/>
                    <a:lstStyle/>
                    <a:p>
                      <a:r>
                        <a:rPr lang="en-US" sz="1400" dirty="0">
                          <a:solidFill>
                            <a:schemeClr val="tx1"/>
                          </a:solidFill>
                        </a:rPr>
                        <a:t>F1 score</a:t>
                      </a:r>
                      <a:endParaRPr lang="en-SG" sz="1400" dirty="0">
                        <a:solidFill>
                          <a:schemeClr val="tx1"/>
                        </a:solidFill>
                      </a:endParaRPr>
                    </a:p>
                  </a:txBody>
                  <a:tcPr/>
                </a:tc>
                <a:extLst>
                  <a:ext uri="{0D108BD9-81ED-4DB2-BD59-A6C34878D82A}">
                    <a16:rowId xmlns:a16="http://schemas.microsoft.com/office/drawing/2014/main" val="1668785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Logistic Regression</a:t>
                      </a:r>
                      <a:endParaRPr lang="en-SG" sz="1400" dirty="0">
                        <a:solidFill>
                          <a:schemeClr val="tx1"/>
                        </a:solidFill>
                      </a:endParaRPr>
                    </a:p>
                  </a:txBody>
                  <a:tcPr/>
                </a:tc>
                <a:tc>
                  <a:txBody>
                    <a:bodyPr/>
                    <a:lstStyle/>
                    <a:p>
                      <a:r>
                        <a:rPr lang="en-SG" sz="1400" dirty="0">
                          <a:solidFill>
                            <a:schemeClr val="tx1"/>
                          </a:solidFill>
                        </a:rPr>
                        <a:t>2</a:t>
                      </a:r>
                    </a:p>
                  </a:txBody>
                  <a:tcPr/>
                </a:tc>
                <a:tc>
                  <a:txBody>
                    <a:bodyPr/>
                    <a:lstStyle/>
                    <a:p>
                      <a:r>
                        <a:rPr lang="en-SG" sz="1400" dirty="0">
                          <a:solidFill>
                            <a:schemeClr val="tx1"/>
                          </a:solidFill>
                        </a:rPr>
                        <a:t>18702</a:t>
                      </a:r>
                    </a:p>
                  </a:txBody>
                  <a:tcPr/>
                </a:tc>
                <a:tc>
                  <a:txBody>
                    <a:bodyPr/>
                    <a:lstStyle/>
                    <a:p>
                      <a:r>
                        <a:rPr lang="en-SG" sz="1400" dirty="0">
                          <a:solidFill>
                            <a:schemeClr val="tx1"/>
                          </a:solidFill>
                        </a:rPr>
                        <a:t>1295</a:t>
                      </a:r>
                    </a:p>
                  </a:txBody>
                  <a:tcPr/>
                </a:tc>
                <a:tc>
                  <a:txBody>
                    <a:bodyPr/>
                    <a:lstStyle/>
                    <a:p>
                      <a:r>
                        <a:rPr lang="en-SG" sz="1400" dirty="0">
                          <a:solidFill>
                            <a:schemeClr val="tx1"/>
                          </a:solidFill>
                        </a:rPr>
                        <a:t>1</a:t>
                      </a:r>
                    </a:p>
                  </a:txBody>
                  <a:tcPr/>
                </a:tc>
                <a:tc>
                  <a:txBody>
                    <a:bodyPr/>
                    <a:lstStyle/>
                    <a:p>
                      <a:r>
                        <a:rPr lang="en-SG" sz="1400" dirty="0">
                          <a:solidFill>
                            <a:schemeClr val="tx1"/>
                          </a:solidFill>
                        </a:rPr>
                        <a:t>93.52%</a:t>
                      </a:r>
                    </a:p>
                  </a:txBody>
                  <a:tcPr/>
                </a:tc>
                <a:tc>
                  <a:txBody>
                    <a:bodyPr/>
                    <a:lstStyle/>
                    <a:p>
                      <a:r>
                        <a:rPr lang="en-SG" sz="1400" dirty="0">
                          <a:solidFill>
                            <a:schemeClr val="tx1"/>
                          </a:solidFill>
                        </a:rPr>
                        <a:t>0.9999</a:t>
                      </a:r>
                    </a:p>
                  </a:txBody>
                  <a:tcPr/>
                </a:tc>
                <a:tc>
                  <a:txBody>
                    <a:bodyPr/>
                    <a:lstStyle/>
                    <a:p>
                      <a:r>
                        <a:rPr lang="en-SG" sz="1400" dirty="0">
                          <a:solidFill>
                            <a:schemeClr val="tx1"/>
                          </a:solidFill>
                        </a:rPr>
                        <a:t>0.9350</a:t>
                      </a:r>
                    </a:p>
                  </a:txBody>
                  <a:tcPr/>
                </a:tc>
                <a:tc>
                  <a:txBody>
                    <a:bodyPr/>
                    <a:lstStyle/>
                    <a:p>
                      <a:r>
                        <a:rPr lang="en-SG" sz="1400" dirty="0">
                          <a:solidFill>
                            <a:schemeClr val="tx1"/>
                          </a:solidFill>
                        </a:rPr>
                        <a:t>0.9665</a:t>
                      </a:r>
                    </a:p>
                  </a:txBody>
                  <a:tcPr/>
                </a:tc>
                <a:extLst>
                  <a:ext uri="{0D108BD9-81ED-4DB2-BD59-A6C34878D82A}">
                    <a16:rowId xmlns:a16="http://schemas.microsoft.com/office/drawing/2014/main" val="395730598"/>
                  </a:ext>
                </a:extLst>
              </a:tr>
              <a:tr h="370840">
                <a:tc>
                  <a:txBody>
                    <a:bodyPr/>
                    <a:lstStyle/>
                    <a:p>
                      <a:r>
                        <a:rPr lang="en-US" sz="1400" dirty="0">
                          <a:solidFill>
                            <a:schemeClr val="tx1"/>
                          </a:solidFill>
                        </a:rPr>
                        <a:t>Decision Tree</a:t>
                      </a:r>
                      <a:endParaRPr lang="en-SG" sz="1400" dirty="0">
                        <a:solidFill>
                          <a:schemeClr val="tx1"/>
                        </a:solidFill>
                      </a:endParaRPr>
                    </a:p>
                  </a:txBody>
                  <a:tcPr/>
                </a:tc>
                <a:tc>
                  <a:txBody>
                    <a:bodyPr/>
                    <a:lstStyle/>
                    <a:p>
                      <a:r>
                        <a:rPr lang="en-SG" sz="1400" dirty="0">
                          <a:solidFill>
                            <a:schemeClr val="tx1"/>
                          </a:solidFill>
                        </a:rPr>
                        <a:t>2</a:t>
                      </a:r>
                    </a:p>
                  </a:txBody>
                  <a:tcPr/>
                </a:tc>
                <a:tc>
                  <a:txBody>
                    <a:bodyPr/>
                    <a:lstStyle/>
                    <a:p>
                      <a:r>
                        <a:rPr lang="en-SG" sz="1400" dirty="0">
                          <a:solidFill>
                            <a:schemeClr val="tx1"/>
                          </a:solidFill>
                        </a:rPr>
                        <a:t>19439</a:t>
                      </a:r>
                    </a:p>
                  </a:txBody>
                  <a:tcPr/>
                </a:tc>
                <a:tc>
                  <a:txBody>
                    <a:bodyPr/>
                    <a:lstStyle/>
                    <a:p>
                      <a:r>
                        <a:rPr lang="en-SG" sz="1400" dirty="0">
                          <a:solidFill>
                            <a:schemeClr val="tx1"/>
                          </a:solidFill>
                        </a:rPr>
                        <a:t>558</a:t>
                      </a:r>
                    </a:p>
                  </a:txBody>
                  <a:tcPr/>
                </a:tc>
                <a:tc>
                  <a:txBody>
                    <a:bodyPr/>
                    <a:lstStyle/>
                    <a:p>
                      <a:r>
                        <a:rPr lang="en-SG" sz="1400" dirty="0">
                          <a:solidFill>
                            <a:schemeClr val="tx1"/>
                          </a:solidFill>
                        </a:rPr>
                        <a:t>1</a:t>
                      </a:r>
                    </a:p>
                  </a:txBody>
                  <a:tcPr/>
                </a:tc>
                <a:tc>
                  <a:txBody>
                    <a:bodyPr/>
                    <a:lstStyle/>
                    <a:p>
                      <a:r>
                        <a:rPr lang="en-SG" sz="1400" dirty="0">
                          <a:solidFill>
                            <a:schemeClr val="tx1"/>
                          </a:solidFill>
                        </a:rPr>
                        <a:t>97.20%</a:t>
                      </a:r>
                    </a:p>
                  </a:txBody>
                  <a:tcPr/>
                </a:tc>
                <a:tc>
                  <a:txBody>
                    <a:bodyPr/>
                    <a:lstStyle/>
                    <a:p>
                      <a:r>
                        <a:rPr lang="en-SG" sz="1400" dirty="0">
                          <a:solidFill>
                            <a:schemeClr val="tx1"/>
                          </a:solidFill>
                        </a:rPr>
                        <a:t>0.9999</a:t>
                      </a:r>
                    </a:p>
                  </a:txBody>
                  <a:tcPr/>
                </a:tc>
                <a:tc>
                  <a:txBody>
                    <a:bodyPr/>
                    <a:lstStyle/>
                    <a:p>
                      <a:r>
                        <a:rPr lang="en-SG" sz="1400" dirty="0">
                          <a:solidFill>
                            <a:schemeClr val="tx1"/>
                          </a:solidFill>
                        </a:rPr>
                        <a:t>0.9720</a:t>
                      </a:r>
                    </a:p>
                  </a:txBody>
                  <a:tcPr/>
                </a:tc>
                <a:tc>
                  <a:txBody>
                    <a:bodyPr/>
                    <a:lstStyle/>
                    <a:p>
                      <a:r>
                        <a:rPr lang="en-SG" sz="1400" dirty="0">
                          <a:solidFill>
                            <a:schemeClr val="tx1"/>
                          </a:solidFill>
                        </a:rPr>
                        <a:t>0.9858</a:t>
                      </a:r>
                    </a:p>
                  </a:txBody>
                  <a:tcPr/>
                </a:tc>
                <a:extLst>
                  <a:ext uri="{0D108BD9-81ED-4DB2-BD59-A6C34878D82A}">
                    <a16:rowId xmlns:a16="http://schemas.microsoft.com/office/drawing/2014/main" val="2373626725"/>
                  </a:ext>
                </a:extLst>
              </a:tr>
              <a:tr h="370840">
                <a:tc>
                  <a:txBody>
                    <a:bodyPr/>
                    <a:lstStyle/>
                    <a:p>
                      <a:r>
                        <a:rPr lang="en-US" sz="1400" dirty="0">
                          <a:solidFill>
                            <a:schemeClr val="tx1"/>
                          </a:solidFill>
                        </a:rPr>
                        <a:t>Random Forest</a:t>
                      </a:r>
                      <a:endParaRPr lang="en-SG" sz="1400" dirty="0">
                        <a:solidFill>
                          <a:schemeClr val="tx1"/>
                        </a:solidFill>
                      </a:endParaRPr>
                    </a:p>
                  </a:txBody>
                  <a:tcPr/>
                </a:tc>
                <a:tc>
                  <a:txBody>
                    <a:bodyPr/>
                    <a:lstStyle/>
                    <a:p>
                      <a:r>
                        <a:rPr lang="en-SG" sz="1400" dirty="0">
                          <a:solidFill>
                            <a:schemeClr val="tx1"/>
                          </a:solidFill>
                        </a:rPr>
                        <a:t>2</a:t>
                      </a:r>
                    </a:p>
                  </a:txBody>
                  <a:tcPr/>
                </a:tc>
                <a:tc>
                  <a:txBody>
                    <a:bodyPr/>
                    <a:lstStyle/>
                    <a:p>
                      <a:r>
                        <a:rPr lang="en-SG" sz="1400" dirty="0">
                          <a:solidFill>
                            <a:schemeClr val="tx1"/>
                          </a:solidFill>
                        </a:rPr>
                        <a:t>199983</a:t>
                      </a:r>
                    </a:p>
                  </a:txBody>
                  <a:tcPr/>
                </a:tc>
                <a:tc>
                  <a:txBody>
                    <a:bodyPr/>
                    <a:lstStyle/>
                    <a:p>
                      <a:r>
                        <a:rPr lang="en-SG" sz="1400" dirty="0">
                          <a:solidFill>
                            <a:schemeClr val="tx1"/>
                          </a:solidFill>
                        </a:rPr>
                        <a:t>14</a:t>
                      </a:r>
                    </a:p>
                  </a:txBody>
                  <a:tcPr/>
                </a:tc>
                <a:tc>
                  <a:txBody>
                    <a:bodyPr/>
                    <a:lstStyle/>
                    <a:p>
                      <a:r>
                        <a:rPr lang="en-SG" sz="1400" dirty="0">
                          <a:solidFill>
                            <a:schemeClr val="tx1"/>
                          </a:solidFill>
                        </a:rPr>
                        <a:t>1</a:t>
                      </a:r>
                    </a:p>
                  </a:txBody>
                  <a:tcPr/>
                </a:tc>
                <a:tc>
                  <a:txBody>
                    <a:bodyPr/>
                    <a:lstStyle/>
                    <a:p>
                      <a:r>
                        <a:rPr lang="en-SG" sz="1400" dirty="0">
                          <a:solidFill>
                            <a:schemeClr val="tx1"/>
                          </a:solidFill>
                        </a:rPr>
                        <a:t>99.92%</a:t>
                      </a:r>
                    </a:p>
                  </a:txBody>
                  <a:tcPr/>
                </a:tc>
                <a:tc>
                  <a:txBody>
                    <a:bodyPr/>
                    <a:lstStyle/>
                    <a:p>
                      <a:r>
                        <a:rPr lang="en-SG" sz="1400" dirty="0">
                          <a:solidFill>
                            <a:schemeClr val="tx1"/>
                          </a:solidFill>
                        </a:rPr>
                        <a:t>0.9994</a:t>
                      </a:r>
                    </a:p>
                  </a:txBody>
                  <a:tcPr/>
                </a:tc>
                <a:tc>
                  <a:txBody>
                    <a:bodyPr/>
                    <a:lstStyle/>
                    <a:p>
                      <a:r>
                        <a:rPr lang="en-SG" sz="1400" dirty="0">
                          <a:solidFill>
                            <a:schemeClr val="tx1"/>
                          </a:solidFill>
                        </a:rPr>
                        <a:t>0.9992</a:t>
                      </a:r>
                    </a:p>
                  </a:txBody>
                  <a:tcPr/>
                </a:tc>
                <a:tc>
                  <a:txBody>
                    <a:bodyPr/>
                    <a:lstStyle/>
                    <a:p>
                      <a:r>
                        <a:rPr lang="en-SG" sz="1400" dirty="0">
                          <a:solidFill>
                            <a:schemeClr val="tx1"/>
                          </a:solidFill>
                        </a:rPr>
                        <a:t>0.9996</a:t>
                      </a:r>
                    </a:p>
                  </a:txBody>
                  <a:tcPr/>
                </a:tc>
                <a:extLst>
                  <a:ext uri="{0D108BD9-81ED-4DB2-BD59-A6C34878D82A}">
                    <a16:rowId xmlns:a16="http://schemas.microsoft.com/office/drawing/2014/main" val="147298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AdaBoost</a:t>
                      </a:r>
                      <a:endParaRPr lang="en-SG" sz="1400" dirty="0">
                        <a:solidFill>
                          <a:schemeClr val="tx1"/>
                        </a:solidFill>
                      </a:endParaRPr>
                    </a:p>
                    <a:p>
                      <a:endParaRPr lang="en-SG" sz="1400" dirty="0">
                        <a:solidFill>
                          <a:schemeClr val="tx1"/>
                        </a:solidFill>
                      </a:endParaRPr>
                    </a:p>
                  </a:txBody>
                  <a:tcPr/>
                </a:tc>
                <a:tc>
                  <a:txBody>
                    <a:bodyPr/>
                    <a:lstStyle/>
                    <a:p>
                      <a:r>
                        <a:rPr lang="en-SG" sz="1400" dirty="0">
                          <a:solidFill>
                            <a:schemeClr val="tx1"/>
                          </a:solidFill>
                        </a:rPr>
                        <a:t>1</a:t>
                      </a:r>
                    </a:p>
                  </a:txBody>
                  <a:tcPr/>
                </a:tc>
                <a:tc>
                  <a:txBody>
                    <a:bodyPr/>
                    <a:lstStyle/>
                    <a:p>
                      <a:r>
                        <a:rPr lang="en-SG" sz="1400" dirty="0">
                          <a:solidFill>
                            <a:schemeClr val="tx1"/>
                          </a:solidFill>
                        </a:rPr>
                        <a:t>19994</a:t>
                      </a:r>
                    </a:p>
                  </a:txBody>
                  <a:tcPr/>
                </a:tc>
                <a:tc>
                  <a:txBody>
                    <a:bodyPr/>
                    <a:lstStyle/>
                    <a:p>
                      <a:r>
                        <a:rPr lang="en-SG" sz="1400" dirty="0">
                          <a:solidFill>
                            <a:schemeClr val="tx1"/>
                          </a:solidFill>
                        </a:rPr>
                        <a:t>3</a:t>
                      </a:r>
                    </a:p>
                  </a:txBody>
                  <a:tcPr/>
                </a:tc>
                <a:tc>
                  <a:txBody>
                    <a:bodyPr/>
                    <a:lstStyle/>
                    <a:p>
                      <a:r>
                        <a:rPr lang="en-SG" sz="1400" dirty="0">
                          <a:solidFill>
                            <a:schemeClr val="tx1"/>
                          </a:solidFill>
                        </a:rPr>
                        <a:t>2</a:t>
                      </a:r>
                    </a:p>
                  </a:txBody>
                  <a:tcPr/>
                </a:tc>
                <a:tc>
                  <a:txBody>
                    <a:bodyPr/>
                    <a:lstStyle/>
                    <a:p>
                      <a:r>
                        <a:rPr lang="en-SG" sz="1400" dirty="0">
                          <a:solidFill>
                            <a:schemeClr val="tx1"/>
                          </a:solidFill>
                        </a:rPr>
                        <a:t>99.97%</a:t>
                      </a:r>
                    </a:p>
                  </a:txBody>
                  <a:tcPr/>
                </a:tc>
                <a:tc>
                  <a:txBody>
                    <a:bodyPr/>
                    <a:lstStyle/>
                    <a:p>
                      <a:r>
                        <a:rPr lang="en-SG" sz="1400" dirty="0">
                          <a:solidFill>
                            <a:schemeClr val="tx1"/>
                          </a:solidFill>
                        </a:rPr>
                        <a:t>0.9998</a:t>
                      </a:r>
                    </a:p>
                  </a:txBody>
                  <a:tcPr/>
                </a:tc>
                <a:tc>
                  <a:txBody>
                    <a:bodyPr/>
                    <a:lstStyle/>
                    <a:p>
                      <a:r>
                        <a:rPr lang="en-SG" sz="1400" dirty="0">
                          <a:solidFill>
                            <a:schemeClr val="tx1"/>
                          </a:solidFill>
                        </a:rPr>
                        <a:t>0.9998</a:t>
                      </a:r>
                    </a:p>
                  </a:txBody>
                  <a:tcPr/>
                </a:tc>
                <a:tc>
                  <a:txBody>
                    <a:bodyPr/>
                    <a:lstStyle/>
                    <a:p>
                      <a:r>
                        <a:rPr lang="en-SG" sz="1400" dirty="0">
                          <a:solidFill>
                            <a:schemeClr val="tx1"/>
                          </a:solidFill>
                        </a:rPr>
                        <a:t>0.9998</a:t>
                      </a:r>
                    </a:p>
                  </a:txBody>
                  <a:tcPr/>
                </a:tc>
                <a:extLst>
                  <a:ext uri="{0D108BD9-81ED-4DB2-BD59-A6C34878D82A}">
                    <a16:rowId xmlns:a16="http://schemas.microsoft.com/office/drawing/2014/main" val="4026158621"/>
                  </a:ext>
                </a:extLst>
              </a:tr>
              <a:tr h="370840">
                <a:tc>
                  <a:txBody>
                    <a:bodyPr/>
                    <a:lstStyle/>
                    <a:p>
                      <a:r>
                        <a:rPr lang="en-SG" sz="1400" dirty="0" err="1">
                          <a:solidFill>
                            <a:schemeClr val="tx1"/>
                          </a:solidFill>
                        </a:rPr>
                        <a:t>XGBoost</a:t>
                      </a:r>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19997</a:t>
                      </a:r>
                    </a:p>
                  </a:txBody>
                  <a:tcPr/>
                </a:tc>
                <a:tc>
                  <a:txBody>
                    <a:bodyPr/>
                    <a:lstStyle/>
                    <a:p>
                      <a:r>
                        <a:rPr lang="en-SG" sz="1400" dirty="0">
                          <a:solidFill>
                            <a:schemeClr val="tx1"/>
                          </a:solidFill>
                        </a:rPr>
                        <a:t>0</a:t>
                      </a:r>
                    </a:p>
                  </a:txBody>
                  <a:tcPr/>
                </a:tc>
                <a:tc>
                  <a:txBody>
                    <a:bodyPr/>
                    <a:lstStyle/>
                    <a:p>
                      <a:r>
                        <a:rPr lang="en-SG" sz="1400" dirty="0">
                          <a:solidFill>
                            <a:schemeClr val="tx1"/>
                          </a:solidFill>
                        </a:rPr>
                        <a:t>3</a:t>
                      </a:r>
                    </a:p>
                  </a:txBody>
                  <a:tcPr/>
                </a:tc>
                <a:tc>
                  <a:txBody>
                    <a:bodyPr/>
                    <a:lstStyle/>
                    <a:p>
                      <a:r>
                        <a:rPr lang="en-SG" sz="1400" dirty="0">
                          <a:solidFill>
                            <a:schemeClr val="tx1"/>
                          </a:solidFill>
                        </a:rPr>
                        <a:t>99.98%</a:t>
                      </a:r>
                    </a:p>
                  </a:txBody>
                  <a:tcPr/>
                </a:tc>
                <a:tc>
                  <a:txBody>
                    <a:bodyPr/>
                    <a:lstStyle/>
                    <a:p>
                      <a:r>
                        <a:rPr lang="en-SG" sz="1400" dirty="0">
                          <a:solidFill>
                            <a:schemeClr val="tx1"/>
                          </a:solidFill>
                        </a:rPr>
                        <a:t>0.9998</a:t>
                      </a:r>
                    </a:p>
                  </a:txBody>
                  <a:tcPr/>
                </a:tc>
                <a:tc>
                  <a:txBody>
                    <a:bodyPr/>
                    <a:lstStyle/>
                    <a:p>
                      <a:r>
                        <a:rPr lang="en-SG" sz="1400" dirty="0">
                          <a:solidFill>
                            <a:schemeClr val="tx1"/>
                          </a:solidFill>
                        </a:rPr>
                        <a:t>1</a:t>
                      </a:r>
                    </a:p>
                  </a:txBody>
                  <a:tcPr/>
                </a:tc>
                <a:tc>
                  <a:txBody>
                    <a:bodyPr/>
                    <a:lstStyle/>
                    <a:p>
                      <a:r>
                        <a:rPr lang="en-SG" sz="1400" dirty="0">
                          <a:solidFill>
                            <a:schemeClr val="tx1"/>
                          </a:solidFill>
                        </a:rPr>
                        <a:t>0.9999</a:t>
                      </a:r>
                    </a:p>
                  </a:txBody>
                  <a:tcPr/>
                </a:tc>
                <a:extLst>
                  <a:ext uri="{0D108BD9-81ED-4DB2-BD59-A6C34878D82A}">
                    <a16:rowId xmlns:a16="http://schemas.microsoft.com/office/drawing/2014/main" val="2018873858"/>
                  </a:ext>
                </a:extLst>
              </a:tr>
            </a:tbl>
          </a:graphicData>
        </a:graphic>
      </p:graphicFrame>
    </p:spTree>
    <p:extLst>
      <p:ext uri="{BB962C8B-B14F-4D97-AF65-F5344CB8AC3E}">
        <p14:creationId xmlns:p14="http://schemas.microsoft.com/office/powerpoint/2010/main" val="42412441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Train(Constrained) + Test(Special 50% +VE)</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10" name="Picture 9">
            <a:extLst>
              <a:ext uri="{FF2B5EF4-FFF2-40B4-BE49-F238E27FC236}">
                <a16:creationId xmlns:a16="http://schemas.microsoft.com/office/drawing/2014/main" id="{5BDEB643-E9EE-4F0C-9EA4-C7D46696B930}"/>
              </a:ext>
            </a:extLst>
          </p:cNvPr>
          <p:cNvPicPr>
            <a:picLocks noChangeAspect="1"/>
          </p:cNvPicPr>
          <p:nvPr/>
        </p:nvPicPr>
        <p:blipFill>
          <a:blip r:embed="rId2"/>
          <a:stretch>
            <a:fillRect/>
          </a:stretch>
        </p:blipFill>
        <p:spPr>
          <a:xfrm>
            <a:off x="838200" y="1745979"/>
            <a:ext cx="3638410" cy="4954556"/>
          </a:xfrm>
          <a:prstGeom prst="rect">
            <a:avLst/>
          </a:prstGeom>
        </p:spPr>
      </p:pic>
      <p:pic>
        <p:nvPicPr>
          <p:cNvPr id="12" name="Picture 11">
            <a:extLst>
              <a:ext uri="{FF2B5EF4-FFF2-40B4-BE49-F238E27FC236}">
                <a16:creationId xmlns:a16="http://schemas.microsoft.com/office/drawing/2014/main" id="{9BBAAE00-5175-46DB-9270-C458A74406B5}"/>
              </a:ext>
            </a:extLst>
          </p:cNvPr>
          <p:cNvPicPr>
            <a:picLocks noChangeAspect="1"/>
          </p:cNvPicPr>
          <p:nvPr/>
        </p:nvPicPr>
        <p:blipFill>
          <a:blip r:embed="rId3"/>
          <a:stretch>
            <a:fillRect/>
          </a:stretch>
        </p:blipFill>
        <p:spPr>
          <a:xfrm>
            <a:off x="4718012" y="1825625"/>
            <a:ext cx="4292299" cy="4046706"/>
          </a:xfrm>
          <a:prstGeom prst="rect">
            <a:avLst/>
          </a:prstGeom>
        </p:spPr>
      </p:pic>
      <p:pic>
        <p:nvPicPr>
          <p:cNvPr id="14" name="Picture 13">
            <a:extLst>
              <a:ext uri="{FF2B5EF4-FFF2-40B4-BE49-F238E27FC236}">
                <a16:creationId xmlns:a16="http://schemas.microsoft.com/office/drawing/2014/main" id="{1EA63221-8157-4C56-946A-1A7F3DE7DBC4}"/>
              </a:ext>
            </a:extLst>
          </p:cNvPr>
          <p:cNvPicPr>
            <a:picLocks noChangeAspect="1"/>
          </p:cNvPicPr>
          <p:nvPr/>
        </p:nvPicPr>
        <p:blipFill>
          <a:blip r:embed="rId4"/>
          <a:stretch>
            <a:fillRect/>
          </a:stretch>
        </p:blipFill>
        <p:spPr>
          <a:xfrm>
            <a:off x="9617126" y="1668160"/>
            <a:ext cx="1129858" cy="5032375"/>
          </a:xfrm>
          <a:prstGeom prst="rect">
            <a:avLst/>
          </a:prstGeom>
        </p:spPr>
      </p:pic>
    </p:spTree>
    <p:extLst>
      <p:ext uri="{BB962C8B-B14F-4D97-AF65-F5344CB8AC3E}">
        <p14:creationId xmlns:p14="http://schemas.microsoft.com/office/powerpoint/2010/main" val="29269091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Train(Special 75% +VE) + Test(Constrained)</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a:xfrm>
            <a:off x="838200" y="1554158"/>
            <a:ext cx="10515600" cy="438181"/>
          </a:xfrm>
        </p:spPr>
        <p:txBody>
          <a:bodyPr>
            <a:normAutofit fontScale="92500" lnSpcReduction="20000"/>
          </a:bodyPr>
          <a:lstStyle/>
          <a:p>
            <a:r>
              <a:rPr lang="en-US" sz="1600" dirty="0" err="1"/>
              <a:t>best_params</a:t>
            </a:r>
            <a:r>
              <a:rPr lang="en-US" sz="1600" dirty="0"/>
              <a:t> = {'</a:t>
            </a:r>
            <a:r>
              <a:rPr lang="en-US" sz="1600" dirty="0" err="1"/>
              <a:t>activation_func</a:t>
            </a:r>
            <a:r>
              <a:rPr lang="en-US" sz="1600" dirty="0"/>
              <a:t>': 'sigmoid', '</a:t>
            </a:r>
            <a:r>
              <a:rPr lang="en-US" sz="1600" dirty="0" err="1"/>
              <a:t>batch_size</a:t>
            </a:r>
            <a:r>
              <a:rPr lang="en-US" sz="1600" dirty="0"/>
              <a:t>': 100, 'epochs': 100, '</a:t>
            </a:r>
            <a:r>
              <a:rPr lang="en-US" sz="1600" dirty="0" err="1"/>
              <a:t>first_layer_nodes</a:t>
            </a:r>
            <a:r>
              <a:rPr lang="en-US" sz="1600" dirty="0"/>
              <a:t>': 256, '</a:t>
            </a:r>
            <a:r>
              <a:rPr lang="en-US" sz="1600" dirty="0" err="1"/>
              <a:t>last_layer_nodes</a:t>
            </a:r>
            <a:r>
              <a:rPr lang="en-US" sz="1600" dirty="0"/>
              <a:t>': 4, '</a:t>
            </a:r>
            <a:r>
              <a:rPr lang="en-US" sz="1600" dirty="0" err="1"/>
              <a:t>loss_func</a:t>
            </a:r>
            <a:r>
              <a:rPr lang="en-US" sz="1600" dirty="0"/>
              <a:t>': '</a:t>
            </a:r>
            <a:r>
              <a:rPr lang="en-US" sz="1600" dirty="0" err="1"/>
              <a:t>binary_crossentropy</a:t>
            </a:r>
            <a:r>
              <a:rPr lang="en-US" sz="1600" dirty="0"/>
              <a:t>', '</a:t>
            </a:r>
            <a:r>
              <a:rPr lang="en-US" sz="1600" dirty="0" err="1"/>
              <a:t>n_layers</a:t>
            </a:r>
            <a:r>
              <a:rPr lang="en-US" sz="1600" dirty="0"/>
              <a:t>': 2}</a:t>
            </a:r>
          </a:p>
          <a:p>
            <a:endParaRPr lang="en-US" sz="1000" dirty="0"/>
          </a:p>
        </p:txBody>
      </p:sp>
      <p:pic>
        <p:nvPicPr>
          <p:cNvPr id="5" name="Picture 4">
            <a:extLst>
              <a:ext uri="{FF2B5EF4-FFF2-40B4-BE49-F238E27FC236}">
                <a16:creationId xmlns:a16="http://schemas.microsoft.com/office/drawing/2014/main" id="{A2000A60-2F55-4AF7-803F-281E738E48E3}"/>
              </a:ext>
            </a:extLst>
          </p:cNvPr>
          <p:cNvPicPr>
            <a:picLocks noChangeAspect="1"/>
          </p:cNvPicPr>
          <p:nvPr/>
        </p:nvPicPr>
        <p:blipFill>
          <a:blip r:embed="rId2"/>
          <a:stretch>
            <a:fillRect/>
          </a:stretch>
        </p:blipFill>
        <p:spPr>
          <a:xfrm>
            <a:off x="991012" y="1949913"/>
            <a:ext cx="3607621" cy="4944758"/>
          </a:xfrm>
          <a:prstGeom prst="rect">
            <a:avLst/>
          </a:prstGeom>
        </p:spPr>
      </p:pic>
      <p:pic>
        <p:nvPicPr>
          <p:cNvPr id="8" name="Picture 7">
            <a:extLst>
              <a:ext uri="{FF2B5EF4-FFF2-40B4-BE49-F238E27FC236}">
                <a16:creationId xmlns:a16="http://schemas.microsoft.com/office/drawing/2014/main" id="{3CFE0BB2-B4D2-4AFC-882D-C25A5343BF5A}"/>
              </a:ext>
            </a:extLst>
          </p:cNvPr>
          <p:cNvPicPr>
            <a:picLocks noChangeAspect="1"/>
          </p:cNvPicPr>
          <p:nvPr/>
        </p:nvPicPr>
        <p:blipFill>
          <a:blip r:embed="rId3"/>
          <a:stretch>
            <a:fillRect/>
          </a:stretch>
        </p:blipFill>
        <p:spPr>
          <a:xfrm>
            <a:off x="4964567" y="2096066"/>
            <a:ext cx="3480123" cy="3330738"/>
          </a:xfrm>
          <a:prstGeom prst="rect">
            <a:avLst/>
          </a:prstGeom>
        </p:spPr>
      </p:pic>
      <p:pic>
        <p:nvPicPr>
          <p:cNvPr id="10" name="Picture 9">
            <a:extLst>
              <a:ext uri="{FF2B5EF4-FFF2-40B4-BE49-F238E27FC236}">
                <a16:creationId xmlns:a16="http://schemas.microsoft.com/office/drawing/2014/main" id="{1AD5B140-509C-4D60-96A7-CE858F8B536C}"/>
              </a:ext>
            </a:extLst>
          </p:cNvPr>
          <p:cNvPicPr>
            <a:picLocks noChangeAspect="1"/>
          </p:cNvPicPr>
          <p:nvPr/>
        </p:nvPicPr>
        <p:blipFill>
          <a:blip r:embed="rId4"/>
          <a:stretch>
            <a:fillRect/>
          </a:stretch>
        </p:blipFill>
        <p:spPr>
          <a:xfrm>
            <a:off x="8872769" y="1949913"/>
            <a:ext cx="3044673" cy="3871621"/>
          </a:xfrm>
          <a:prstGeom prst="rect">
            <a:avLst/>
          </a:prstGeom>
        </p:spPr>
      </p:pic>
    </p:spTree>
    <p:extLst>
      <p:ext uri="{BB962C8B-B14F-4D97-AF65-F5344CB8AC3E}">
        <p14:creationId xmlns:p14="http://schemas.microsoft.com/office/powerpoint/2010/main" val="3183032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Train(Special 75% Malicious Command) + Test(Special 75% +VE)</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3164EC2-293B-4462-9181-999C3A6727AD}"/>
              </a:ext>
            </a:extLst>
          </p:cNvPr>
          <p:cNvPicPr>
            <a:picLocks noChangeAspect="1"/>
          </p:cNvPicPr>
          <p:nvPr/>
        </p:nvPicPr>
        <p:blipFill>
          <a:blip r:embed="rId2"/>
          <a:stretch>
            <a:fillRect/>
          </a:stretch>
        </p:blipFill>
        <p:spPr>
          <a:xfrm>
            <a:off x="921946" y="1584288"/>
            <a:ext cx="3715615" cy="5486398"/>
          </a:xfrm>
          <a:prstGeom prst="rect">
            <a:avLst/>
          </a:prstGeom>
        </p:spPr>
      </p:pic>
      <p:pic>
        <p:nvPicPr>
          <p:cNvPr id="10" name="Picture 9">
            <a:extLst>
              <a:ext uri="{FF2B5EF4-FFF2-40B4-BE49-F238E27FC236}">
                <a16:creationId xmlns:a16="http://schemas.microsoft.com/office/drawing/2014/main" id="{1553AF07-20C9-4951-B90B-2B71C54EE794}"/>
              </a:ext>
            </a:extLst>
          </p:cNvPr>
          <p:cNvPicPr>
            <a:picLocks noChangeAspect="1"/>
          </p:cNvPicPr>
          <p:nvPr/>
        </p:nvPicPr>
        <p:blipFill>
          <a:blip r:embed="rId3"/>
          <a:stretch>
            <a:fillRect/>
          </a:stretch>
        </p:blipFill>
        <p:spPr>
          <a:xfrm>
            <a:off x="5013137" y="1968760"/>
            <a:ext cx="4126652" cy="3881632"/>
          </a:xfrm>
          <a:prstGeom prst="rect">
            <a:avLst/>
          </a:prstGeom>
        </p:spPr>
      </p:pic>
      <p:pic>
        <p:nvPicPr>
          <p:cNvPr id="12" name="Picture 11">
            <a:extLst>
              <a:ext uri="{FF2B5EF4-FFF2-40B4-BE49-F238E27FC236}">
                <a16:creationId xmlns:a16="http://schemas.microsoft.com/office/drawing/2014/main" id="{68E5975A-CEF0-47C0-9E9E-3FE4CA1217F1}"/>
              </a:ext>
            </a:extLst>
          </p:cNvPr>
          <p:cNvPicPr>
            <a:picLocks noChangeAspect="1"/>
          </p:cNvPicPr>
          <p:nvPr/>
        </p:nvPicPr>
        <p:blipFill>
          <a:blip r:embed="rId4"/>
          <a:stretch>
            <a:fillRect/>
          </a:stretch>
        </p:blipFill>
        <p:spPr>
          <a:xfrm>
            <a:off x="9733489" y="1110456"/>
            <a:ext cx="1390650" cy="5781675"/>
          </a:xfrm>
          <a:prstGeom prst="rect">
            <a:avLst/>
          </a:prstGeom>
        </p:spPr>
      </p:pic>
    </p:spTree>
    <p:extLst>
      <p:ext uri="{BB962C8B-B14F-4D97-AF65-F5344CB8AC3E}">
        <p14:creationId xmlns:p14="http://schemas.microsoft.com/office/powerpoint/2010/main" val="41288261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Train(Special 75% +VE) + Test(Special 50% +VE)</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1553AF07-20C9-4951-B90B-2B71C54EE794}"/>
              </a:ext>
            </a:extLst>
          </p:cNvPr>
          <p:cNvPicPr>
            <a:picLocks noChangeAspect="1"/>
          </p:cNvPicPr>
          <p:nvPr/>
        </p:nvPicPr>
        <p:blipFill>
          <a:blip r:embed="rId2"/>
          <a:stretch>
            <a:fillRect/>
          </a:stretch>
        </p:blipFill>
        <p:spPr>
          <a:xfrm>
            <a:off x="5013137" y="1968760"/>
            <a:ext cx="4126652" cy="3881632"/>
          </a:xfrm>
          <a:prstGeom prst="rect">
            <a:avLst/>
          </a:prstGeom>
        </p:spPr>
      </p:pic>
      <p:pic>
        <p:nvPicPr>
          <p:cNvPr id="12" name="Picture 11">
            <a:extLst>
              <a:ext uri="{FF2B5EF4-FFF2-40B4-BE49-F238E27FC236}">
                <a16:creationId xmlns:a16="http://schemas.microsoft.com/office/drawing/2014/main" id="{68E5975A-CEF0-47C0-9E9E-3FE4CA1217F1}"/>
              </a:ext>
            </a:extLst>
          </p:cNvPr>
          <p:cNvPicPr>
            <a:picLocks noChangeAspect="1"/>
          </p:cNvPicPr>
          <p:nvPr/>
        </p:nvPicPr>
        <p:blipFill>
          <a:blip r:embed="rId3"/>
          <a:stretch>
            <a:fillRect/>
          </a:stretch>
        </p:blipFill>
        <p:spPr>
          <a:xfrm>
            <a:off x="9733489" y="1110456"/>
            <a:ext cx="1390650" cy="5781675"/>
          </a:xfrm>
          <a:prstGeom prst="rect">
            <a:avLst/>
          </a:prstGeom>
        </p:spPr>
      </p:pic>
      <p:pic>
        <p:nvPicPr>
          <p:cNvPr id="6" name="Picture 5">
            <a:extLst>
              <a:ext uri="{FF2B5EF4-FFF2-40B4-BE49-F238E27FC236}">
                <a16:creationId xmlns:a16="http://schemas.microsoft.com/office/drawing/2014/main" id="{DD8F951A-EDE1-40F8-B6E4-8B4A6B4CA621}"/>
              </a:ext>
            </a:extLst>
          </p:cNvPr>
          <p:cNvPicPr>
            <a:picLocks noChangeAspect="1"/>
          </p:cNvPicPr>
          <p:nvPr/>
        </p:nvPicPr>
        <p:blipFill>
          <a:blip r:embed="rId4"/>
          <a:stretch>
            <a:fillRect/>
          </a:stretch>
        </p:blipFill>
        <p:spPr>
          <a:xfrm>
            <a:off x="1043042" y="1690688"/>
            <a:ext cx="3673245" cy="5032823"/>
          </a:xfrm>
          <a:prstGeom prst="rect">
            <a:avLst/>
          </a:prstGeom>
        </p:spPr>
      </p:pic>
    </p:spTree>
    <p:extLst>
      <p:ext uri="{BB962C8B-B14F-4D97-AF65-F5344CB8AC3E}">
        <p14:creationId xmlns:p14="http://schemas.microsoft.com/office/powerpoint/2010/main" val="11745768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Train(Special 50% +VE) + Test(Constrained)</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a:xfrm>
            <a:off x="838200" y="1554158"/>
            <a:ext cx="10515600" cy="438181"/>
          </a:xfrm>
        </p:spPr>
        <p:txBody>
          <a:bodyPr>
            <a:normAutofit fontScale="92500" lnSpcReduction="20000"/>
          </a:bodyPr>
          <a:lstStyle/>
          <a:p>
            <a:r>
              <a:rPr lang="en-US" sz="1600" dirty="0" err="1"/>
              <a:t>best_params</a:t>
            </a:r>
            <a:r>
              <a:rPr lang="en-US" sz="1600" dirty="0"/>
              <a:t> = {'</a:t>
            </a:r>
            <a:r>
              <a:rPr lang="en-US" sz="1600" dirty="0" err="1"/>
              <a:t>activation_func</a:t>
            </a:r>
            <a:r>
              <a:rPr lang="en-US" sz="1600" dirty="0"/>
              <a:t>': 'sigmoid', '</a:t>
            </a:r>
            <a:r>
              <a:rPr lang="en-US" sz="1600" dirty="0" err="1"/>
              <a:t>batch_size</a:t>
            </a:r>
            <a:r>
              <a:rPr lang="en-US" sz="1600" dirty="0"/>
              <a:t>': 100, 'epochs': 60, '</a:t>
            </a:r>
            <a:r>
              <a:rPr lang="en-US" sz="1600" dirty="0" err="1"/>
              <a:t>first_layer_nodes</a:t>
            </a:r>
            <a:r>
              <a:rPr lang="en-US" sz="1600" dirty="0"/>
              <a:t>': 256, '</a:t>
            </a:r>
            <a:r>
              <a:rPr lang="en-US" sz="1600" dirty="0" err="1"/>
              <a:t>last_layer_nodes</a:t>
            </a:r>
            <a:r>
              <a:rPr lang="en-US" sz="1600" dirty="0"/>
              <a:t>': 4, '</a:t>
            </a:r>
            <a:r>
              <a:rPr lang="en-US" sz="1600" dirty="0" err="1"/>
              <a:t>loss_func</a:t>
            </a:r>
            <a:r>
              <a:rPr lang="en-US" sz="1600" dirty="0"/>
              <a:t>': '</a:t>
            </a:r>
            <a:r>
              <a:rPr lang="en-US" sz="1600" dirty="0" err="1"/>
              <a:t>binary_crossentropy</a:t>
            </a:r>
            <a:r>
              <a:rPr lang="en-US" sz="1600" dirty="0"/>
              <a:t>', '</a:t>
            </a:r>
            <a:r>
              <a:rPr lang="en-US" sz="1600" dirty="0" err="1"/>
              <a:t>n_layers</a:t>
            </a:r>
            <a:r>
              <a:rPr lang="en-US" sz="1600" dirty="0"/>
              <a:t>': 3}</a:t>
            </a:r>
          </a:p>
          <a:p>
            <a:endParaRPr lang="en-US" sz="1000" dirty="0"/>
          </a:p>
        </p:txBody>
      </p:sp>
      <p:pic>
        <p:nvPicPr>
          <p:cNvPr id="6" name="Picture 5">
            <a:extLst>
              <a:ext uri="{FF2B5EF4-FFF2-40B4-BE49-F238E27FC236}">
                <a16:creationId xmlns:a16="http://schemas.microsoft.com/office/drawing/2014/main" id="{CCB09225-436D-4309-A369-2500E3D70476}"/>
              </a:ext>
            </a:extLst>
          </p:cNvPr>
          <p:cNvPicPr>
            <a:picLocks noChangeAspect="1"/>
          </p:cNvPicPr>
          <p:nvPr/>
        </p:nvPicPr>
        <p:blipFill>
          <a:blip r:embed="rId2"/>
          <a:stretch>
            <a:fillRect/>
          </a:stretch>
        </p:blipFill>
        <p:spPr>
          <a:xfrm>
            <a:off x="805774" y="2173795"/>
            <a:ext cx="3518047" cy="4319080"/>
          </a:xfrm>
          <a:prstGeom prst="rect">
            <a:avLst/>
          </a:prstGeom>
        </p:spPr>
      </p:pic>
      <p:pic>
        <p:nvPicPr>
          <p:cNvPr id="9" name="Picture 8">
            <a:extLst>
              <a:ext uri="{FF2B5EF4-FFF2-40B4-BE49-F238E27FC236}">
                <a16:creationId xmlns:a16="http://schemas.microsoft.com/office/drawing/2014/main" id="{308A859B-911B-4374-9F0D-467CB3065866}"/>
              </a:ext>
            </a:extLst>
          </p:cNvPr>
          <p:cNvPicPr>
            <a:picLocks noChangeAspect="1"/>
          </p:cNvPicPr>
          <p:nvPr/>
        </p:nvPicPr>
        <p:blipFill>
          <a:blip r:embed="rId3"/>
          <a:stretch>
            <a:fillRect/>
          </a:stretch>
        </p:blipFill>
        <p:spPr>
          <a:xfrm>
            <a:off x="4850454" y="2173795"/>
            <a:ext cx="4036504" cy="3798752"/>
          </a:xfrm>
          <a:prstGeom prst="rect">
            <a:avLst/>
          </a:prstGeom>
        </p:spPr>
      </p:pic>
      <p:pic>
        <p:nvPicPr>
          <p:cNvPr id="12" name="Picture 11">
            <a:extLst>
              <a:ext uri="{FF2B5EF4-FFF2-40B4-BE49-F238E27FC236}">
                <a16:creationId xmlns:a16="http://schemas.microsoft.com/office/drawing/2014/main" id="{46E8C456-5589-4DF4-9EB5-2F3D9BC38EB3}"/>
              </a:ext>
            </a:extLst>
          </p:cNvPr>
          <p:cNvPicPr>
            <a:picLocks noChangeAspect="1"/>
          </p:cNvPicPr>
          <p:nvPr/>
        </p:nvPicPr>
        <p:blipFill>
          <a:blip r:embed="rId4"/>
          <a:stretch>
            <a:fillRect/>
          </a:stretch>
        </p:blipFill>
        <p:spPr>
          <a:xfrm>
            <a:off x="8999606" y="2173795"/>
            <a:ext cx="3093884" cy="3798752"/>
          </a:xfrm>
          <a:prstGeom prst="rect">
            <a:avLst/>
          </a:prstGeom>
        </p:spPr>
      </p:pic>
    </p:spTree>
    <p:extLst>
      <p:ext uri="{BB962C8B-B14F-4D97-AF65-F5344CB8AC3E}">
        <p14:creationId xmlns:p14="http://schemas.microsoft.com/office/powerpoint/2010/main" val="1305672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Train(Special 50% +VE) + Test(Special 75% +VE)</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BA0A2E08-7B5B-408E-9ABD-C1B61E6AA4D5}"/>
              </a:ext>
            </a:extLst>
          </p:cNvPr>
          <p:cNvPicPr>
            <a:picLocks noChangeAspect="1"/>
          </p:cNvPicPr>
          <p:nvPr/>
        </p:nvPicPr>
        <p:blipFill>
          <a:blip r:embed="rId2"/>
          <a:stretch>
            <a:fillRect/>
          </a:stretch>
        </p:blipFill>
        <p:spPr>
          <a:xfrm>
            <a:off x="838200" y="1825625"/>
            <a:ext cx="3330265" cy="4638583"/>
          </a:xfrm>
          <a:prstGeom prst="rect">
            <a:avLst/>
          </a:prstGeom>
        </p:spPr>
      </p:pic>
      <p:pic>
        <p:nvPicPr>
          <p:cNvPr id="8" name="Picture 7">
            <a:extLst>
              <a:ext uri="{FF2B5EF4-FFF2-40B4-BE49-F238E27FC236}">
                <a16:creationId xmlns:a16="http://schemas.microsoft.com/office/drawing/2014/main" id="{F2A271FF-0FB1-4E94-8A16-55DBAA7FD05A}"/>
              </a:ext>
            </a:extLst>
          </p:cNvPr>
          <p:cNvPicPr>
            <a:picLocks noChangeAspect="1"/>
          </p:cNvPicPr>
          <p:nvPr/>
        </p:nvPicPr>
        <p:blipFill>
          <a:blip r:embed="rId3"/>
          <a:stretch>
            <a:fillRect/>
          </a:stretch>
        </p:blipFill>
        <p:spPr>
          <a:xfrm>
            <a:off x="4618502" y="1825625"/>
            <a:ext cx="3919670" cy="3679794"/>
          </a:xfrm>
          <a:prstGeom prst="rect">
            <a:avLst/>
          </a:prstGeom>
        </p:spPr>
      </p:pic>
      <p:pic>
        <p:nvPicPr>
          <p:cNvPr id="11" name="Picture 10">
            <a:extLst>
              <a:ext uri="{FF2B5EF4-FFF2-40B4-BE49-F238E27FC236}">
                <a16:creationId xmlns:a16="http://schemas.microsoft.com/office/drawing/2014/main" id="{8181CC2B-830A-4A09-B306-CFD92BB559D8}"/>
              </a:ext>
            </a:extLst>
          </p:cNvPr>
          <p:cNvPicPr>
            <a:picLocks noChangeAspect="1"/>
          </p:cNvPicPr>
          <p:nvPr/>
        </p:nvPicPr>
        <p:blipFill>
          <a:blip r:embed="rId4"/>
          <a:stretch>
            <a:fillRect/>
          </a:stretch>
        </p:blipFill>
        <p:spPr>
          <a:xfrm>
            <a:off x="9170413" y="1486501"/>
            <a:ext cx="1347065" cy="5167312"/>
          </a:xfrm>
          <a:prstGeom prst="rect">
            <a:avLst/>
          </a:prstGeom>
        </p:spPr>
      </p:pic>
    </p:spTree>
    <p:extLst>
      <p:ext uri="{BB962C8B-B14F-4D97-AF65-F5344CB8AC3E}">
        <p14:creationId xmlns:p14="http://schemas.microsoft.com/office/powerpoint/2010/main" val="31790037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Train(Special 50% +VE) + Test(Special 50% +VE)</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7A8A2EA-2F59-43C6-9AE1-FF87905DC388}"/>
              </a:ext>
            </a:extLst>
          </p:cNvPr>
          <p:cNvPicPr>
            <a:picLocks noChangeAspect="1"/>
          </p:cNvPicPr>
          <p:nvPr/>
        </p:nvPicPr>
        <p:blipFill>
          <a:blip r:embed="rId2"/>
          <a:stretch>
            <a:fillRect/>
          </a:stretch>
        </p:blipFill>
        <p:spPr>
          <a:xfrm>
            <a:off x="531873" y="1621438"/>
            <a:ext cx="3912655" cy="5032375"/>
          </a:xfrm>
          <a:prstGeom prst="rect">
            <a:avLst/>
          </a:prstGeom>
        </p:spPr>
      </p:pic>
      <p:pic>
        <p:nvPicPr>
          <p:cNvPr id="12" name="Picture 11">
            <a:extLst>
              <a:ext uri="{FF2B5EF4-FFF2-40B4-BE49-F238E27FC236}">
                <a16:creationId xmlns:a16="http://schemas.microsoft.com/office/drawing/2014/main" id="{FC654CB6-7CB1-4A38-8AA6-EE4773DB3487}"/>
              </a:ext>
            </a:extLst>
          </p:cNvPr>
          <p:cNvPicPr>
            <a:picLocks noChangeAspect="1"/>
          </p:cNvPicPr>
          <p:nvPr/>
        </p:nvPicPr>
        <p:blipFill>
          <a:blip r:embed="rId3"/>
          <a:stretch>
            <a:fillRect/>
          </a:stretch>
        </p:blipFill>
        <p:spPr>
          <a:xfrm>
            <a:off x="4643927" y="1825625"/>
            <a:ext cx="4327087" cy="4094874"/>
          </a:xfrm>
          <a:prstGeom prst="rect">
            <a:avLst/>
          </a:prstGeom>
        </p:spPr>
      </p:pic>
      <p:pic>
        <p:nvPicPr>
          <p:cNvPr id="14" name="Picture 13">
            <a:extLst>
              <a:ext uri="{FF2B5EF4-FFF2-40B4-BE49-F238E27FC236}">
                <a16:creationId xmlns:a16="http://schemas.microsoft.com/office/drawing/2014/main" id="{9E88827B-1745-4D9F-9C52-A1B2E98356D2}"/>
              </a:ext>
            </a:extLst>
          </p:cNvPr>
          <p:cNvPicPr>
            <a:picLocks noChangeAspect="1"/>
          </p:cNvPicPr>
          <p:nvPr/>
        </p:nvPicPr>
        <p:blipFill>
          <a:blip r:embed="rId4"/>
          <a:stretch>
            <a:fillRect/>
          </a:stretch>
        </p:blipFill>
        <p:spPr>
          <a:xfrm>
            <a:off x="9838089" y="1173636"/>
            <a:ext cx="1260721" cy="5398851"/>
          </a:xfrm>
          <a:prstGeom prst="rect">
            <a:avLst/>
          </a:prstGeom>
        </p:spPr>
      </p:pic>
    </p:spTree>
    <p:extLst>
      <p:ext uri="{BB962C8B-B14F-4D97-AF65-F5344CB8AC3E}">
        <p14:creationId xmlns:p14="http://schemas.microsoft.com/office/powerpoint/2010/main" val="7846766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err="1"/>
              <a:t>XGBoost</a:t>
            </a:r>
            <a:r>
              <a:rPr lang="en-US" dirty="0"/>
              <a:t>: Train(Constrained) + Test(Constrained)</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44667FA7-1C77-4787-9C77-8B7AFB4A6F7B}"/>
              </a:ext>
            </a:extLst>
          </p:cNvPr>
          <p:cNvPicPr>
            <a:picLocks noChangeAspect="1"/>
          </p:cNvPicPr>
          <p:nvPr/>
        </p:nvPicPr>
        <p:blipFill>
          <a:blip r:embed="rId2"/>
          <a:stretch>
            <a:fillRect/>
          </a:stretch>
        </p:blipFill>
        <p:spPr>
          <a:xfrm>
            <a:off x="838200" y="1825625"/>
            <a:ext cx="5124851" cy="1943909"/>
          </a:xfrm>
          <a:prstGeom prst="rect">
            <a:avLst/>
          </a:prstGeom>
        </p:spPr>
      </p:pic>
    </p:spTree>
    <p:extLst>
      <p:ext uri="{BB962C8B-B14F-4D97-AF65-F5344CB8AC3E}">
        <p14:creationId xmlns:p14="http://schemas.microsoft.com/office/powerpoint/2010/main" val="2934182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err="1"/>
              <a:t>XGBoost</a:t>
            </a:r>
            <a:r>
              <a:rPr lang="en-US" dirty="0"/>
              <a:t>: Train(Constrained) + Test(Special 75% +VE)</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14" name="Picture 13">
            <a:extLst>
              <a:ext uri="{FF2B5EF4-FFF2-40B4-BE49-F238E27FC236}">
                <a16:creationId xmlns:a16="http://schemas.microsoft.com/office/drawing/2014/main" id="{AF3E4796-5EA0-4618-9EAB-81EB602E4BBB}"/>
              </a:ext>
            </a:extLst>
          </p:cNvPr>
          <p:cNvPicPr>
            <a:picLocks noChangeAspect="1"/>
          </p:cNvPicPr>
          <p:nvPr/>
        </p:nvPicPr>
        <p:blipFill>
          <a:blip r:embed="rId2"/>
          <a:stretch>
            <a:fillRect/>
          </a:stretch>
        </p:blipFill>
        <p:spPr>
          <a:xfrm>
            <a:off x="838200" y="1825625"/>
            <a:ext cx="4580541" cy="1964912"/>
          </a:xfrm>
          <a:prstGeom prst="rect">
            <a:avLst/>
          </a:prstGeom>
        </p:spPr>
      </p:pic>
    </p:spTree>
    <p:extLst>
      <p:ext uri="{BB962C8B-B14F-4D97-AF65-F5344CB8AC3E}">
        <p14:creationId xmlns:p14="http://schemas.microsoft.com/office/powerpoint/2010/main" val="27759374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err="1"/>
              <a:t>XGBoost</a:t>
            </a:r>
            <a:r>
              <a:rPr lang="en-US" dirty="0"/>
              <a:t>: Train(Constrained) + Test(Special 50% +VE)</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EAF2795-3BA5-41D6-BFED-B556932720BF}"/>
              </a:ext>
            </a:extLst>
          </p:cNvPr>
          <p:cNvPicPr>
            <a:picLocks noChangeAspect="1"/>
          </p:cNvPicPr>
          <p:nvPr/>
        </p:nvPicPr>
        <p:blipFill>
          <a:blip r:embed="rId2"/>
          <a:stretch>
            <a:fillRect/>
          </a:stretch>
        </p:blipFill>
        <p:spPr>
          <a:xfrm>
            <a:off x="838200" y="1825625"/>
            <a:ext cx="3924300" cy="1676400"/>
          </a:xfrm>
          <a:prstGeom prst="rect">
            <a:avLst/>
          </a:prstGeom>
        </p:spPr>
      </p:pic>
    </p:spTree>
    <p:extLst>
      <p:ext uri="{BB962C8B-B14F-4D97-AF65-F5344CB8AC3E}">
        <p14:creationId xmlns:p14="http://schemas.microsoft.com/office/powerpoint/2010/main" val="335400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ML Results</a:t>
            </a:r>
          </a:p>
        </p:txBody>
      </p:sp>
      <p:sp>
        <p:nvSpPr>
          <p:cNvPr id="7" name="TextBox 6">
            <a:extLst>
              <a:ext uri="{FF2B5EF4-FFF2-40B4-BE49-F238E27FC236}">
                <a16:creationId xmlns:a16="http://schemas.microsoft.com/office/drawing/2014/main" id="{57BA5EF8-E287-4C4C-A638-1221926E0FCC}"/>
              </a:ext>
            </a:extLst>
          </p:cNvPr>
          <p:cNvSpPr txBox="1"/>
          <p:nvPr/>
        </p:nvSpPr>
        <p:spPr>
          <a:xfrm>
            <a:off x="838200" y="1394691"/>
            <a:ext cx="5975927" cy="923330"/>
          </a:xfrm>
          <a:prstGeom prst="rect">
            <a:avLst/>
          </a:prstGeom>
          <a:noFill/>
        </p:spPr>
        <p:txBody>
          <a:bodyPr wrap="square" rtlCol="0">
            <a:spAutoFit/>
          </a:bodyPr>
          <a:lstStyle/>
          <a:p>
            <a:r>
              <a:rPr lang="en-US" dirty="0"/>
              <a:t>Trained using UNOR, Tested on Unconstrained</a:t>
            </a:r>
          </a:p>
          <a:p>
            <a:r>
              <a:rPr lang="en-US" dirty="0"/>
              <a:t>+VE: 19997, -VE: 3</a:t>
            </a:r>
          </a:p>
          <a:p>
            <a:endParaRPr lang="en-US" dirty="0"/>
          </a:p>
        </p:txBody>
      </p:sp>
      <p:graphicFrame>
        <p:nvGraphicFramePr>
          <p:cNvPr id="5" name="Table 4">
            <a:extLst>
              <a:ext uri="{FF2B5EF4-FFF2-40B4-BE49-F238E27FC236}">
                <a16:creationId xmlns:a16="http://schemas.microsoft.com/office/drawing/2014/main" id="{E9B6011E-062B-4F84-8032-B60B3EEECBEF}"/>
              </a:ext>
            </a:extLst>
          </p:cNvPr>
          <p:cNvGraphicFramePr>
            <a:graphicFrameLocks noGrp="1"/>
          </p:cNvGraphicFramePr>
          <p:nvPr>
            <p:extLst>
              <p:ext uri="{D42A27DB-BD31-4B8C-83A1-F6EECF244321}">
                <p14:modId xmlns:p14="http://schemas.microsoft.com/office/powerpoint/2010/main" val="2261531584"/>
              </p:ext>
            </p:extLst>
          </p:nvPr>
        </p:nvGraphicFramePr>
        <p:xfrm>
          <a:off x="923636" y="2213033"/>
          <a:ext cx="9803358" cy="2890520"/>
        </p:xfrm>
        <a:graphic>
          <a:graphicData uri="http://schemas.openxmlformats.org/drawingml/2006/table">
            <a:tbl>
              <a:tblPr firstRow="1" bandRow="1">
                <a:tableStyleId>{5C22544A-7EE6-4342-B048-85BDC9FD1C3A}</a:tableStyleId>
              </a:tblPr>
              <a:tblGrid>
                <a:gridCol w="1522609">
                  <a:extLst>
                    <a:ext uri="{9D8B030D-6E8A-4147-A177-3AD203B41FA5}">
                      <a16:colId xmlns:a16="http://schemas.microsoft.com/office/drawing/2014/main" val="2157091124"/>
                    </a:ext>
                  </a:extLst>
                </a:gridCol>
                <a:gridCol w="953624">
                  <a:extLst>
                    <a:ext uri="{9D8B030D-6E8A-4147-A177-3AD203B41FA5}">
                      <a16:colId xmlns:a16="http://schemas.microsoft.com/office/drawing/2014/main" val="2695681958"/>
                    </a:ext>
                  </a:extLst>
                </a:gridCol>
                <a:gridCol w="825788">
                  <a:extLst>
                    <a:ext uri="{9D8B030D-6E8A-4147-A177-3AD203B41FA5}">
                      <a16:colId xmlns:a16="http://schemas.microsoft.com/office/drawing/2014/main" val="4086392128"/>
                    </a:ext>
                  </a:extLst>
                </a:gridCol>
                <a:gridCol w="825788">
                  <a:extLst>
                    <a:ext uri="{9D8B030D-6E8A-4147-A177-3AD203B41FA5}">
                      <a16:colId xmlns:a16="http://schemas.microsoft.com/office/drawing/2014/main" val="940659823"/>
                    </a:ext>
                  </a:extLst>
                </a:gridCol>
                <a:gridCol w="825788">
                  <a:extLst>
                    <a:ext uri="{9D8B030D-6E8A-4147-A177-3AD203B41FA5}">
                      <a16:colId xmlns:a16="http://schemas.microsoft.com/office/drawing/2014/main" val="1685880850"/>
                    </a:ext>
                  </a:extLst>
                </a:gridCol>
                <a:gridCol w="1239622">
                  <a:extLst>
                    <a:ext uri="{9D8B030D-6E8A-4147-A177-3AD203B41FA5}">
                      <a16:colId xmlns:a16="http://schemas.microsoft.com/office/drawing/2014/main" val="3901311020"/>
                    </a:ext>
                  </a:extLst>
                </a:gridCol>
                <a:gridCol w="1239622">
                  <a:extLst>
                    <a:ext uri="{9D8B030D-6E8A-4147-A177-3AD203B41FA5}">
                      <a16:colId xmlns:a16="http://schemas.microsoft.com/office/drawing/2014/main" val="3431223908"/>
                    </a:ext>
                  </a:extLst>
                </a:gridCol>
                <a:gridCol w="913524">
                  <a:extLst>
                    <a:ext uri="{9D8B030D-6E8A-4147-A177-3AD203B41FA5}">
                      <a16:colId xmlns:a16="http://schemas.microsoft.com/office/drawing/2014/main" val="1301097625"/>
                    </a:ext>
                  </a:extLst>
                </a:gridCol>
                <a:gridCol w="1456993">
                  <a:extLst>
                    <a:ext uri="{9D8B030D-6E8A-4147-A177-3AD203B41FA5}">
                      <a16:colId xmlns:a16="http://schemas.microsoft.com/office/drawing/2014/main" val="3396100572"/>
                    </a:ext>
                  </a:extLst>
                </a:gridCol>
              </a:tblGrid>
              <a:tr h="370840">
                <a:tc rowSpan="2">
                  <a:txBody>
                    <a:bodyPr/>
                    <a:lstStyle/>
                    <a:p>
                      <a:r>
                        <a:rPr lang="en-US" sz="1400" dirty="0">
                          <a:solidFill>
                            <a:schemeClr val="tx1"/>
                          </a:solidFill>
                        </a:rPr>
                        <a:t>Model</a:t>
                      </a:r>
                      <a:endParaRPr lang="en-SG" sz="1400" dirty="0">
                        <a:solidFill>
                          <a:schemeClr val="tx1"/>
                        </a:solidFill>
                      </a:endParaRPr>
                    </a:p>
                  </a:txBody>
                  <a:tcPr/>
                </a:tc>
                <a:tc rowSpan="2">
                  <a:txBody>
                    <a:bodyPr/>
                    <a:lstStyle/>
                    <a:p>
                      <a:r>
                        <a:rPr lang="en-US" sz="1400" dirty="0">
                          <a:solidFill>
                            <a:schemeClr val="tx1"/>
                          </a:solidFill>
                        </a:rPr>
                        <a:t>TN</a:t>
                      </a:r>
                      <a:endParaRPr lang="en-SG" sz="1400" dirty="0">
                        <a:solidFill>
                          <a:schemeClr val="tx1"/>
                        </a:solidFill>
                      </a:endParaRPr>
                    </a:p>
                  </a:txBody>
                  <a:tcPr/>
                </a:tc>
                <a:tc rowSpan="2">
                  <a:txBody>
                    <a:bodyPr/>
                    <a:lstStyle/>
                    <a:p>
                      <a:r>
                        <a:rPr lang="en-US" sz="1400" dirty="0">
                          <a:solidFill>
                            <a:schemeClr val="tx1"/>
                          </a:solidFill>
                        </a:rPr>
                        <a:t>TP</a:t>
                      </a:r>
                      <a:endParaRPr lang="en-SG" sz="1400" dirty="0">
                        <a:solidFill>
                          <a:schemeClr val="tx1"/>
                        </a:solidFill>
                      </a:endParaRPr>
                    </a:p>
                  </a:txBody>
                  <a:tcPr/>
                </a:tc>
                <a:tc rowSpan="2">
                  <a:txBody>
                    <a:bodyPr/>
                    <a:lstStyle/>
                    <a:p>
                      <a:r>
                        <a:rPr lang="en-US" sz="1400" dirty="0">
                          <a:solidFill>
                            <a:schemeClr val="tx1"/>
                          </a:solidFill>
                        </a:rPr>
                        <a:t>FN</a:t>
                      </a:r>
                      <a:endParaRPr lang="en-SG" sz="1400" dirty="0">
                        <a:solidFill>
                          <a:schemeClr val="tx1"/>
                        </a:solidFill>
                      </a:endParaRPr>
                    </a:p>
                  </a:txBody>
                  <a:tcPr/>
                </a:tc>
                <a:tc rowSpan="2">
                  <a:txBody>
                    <a:bodyPr/>
                    <a:lstStyle/>
                    <a:p>
                      <a:r>
                        <a:rPr lang="en-US" sz="1400" dirty="0">
                          <a:solidFill>
                            <a:schemeClr val="tx1"/>
                          </a:solidFill>
                        </a:rPr>
                        <a:t>FP</a:t>
                      </a:r>
                      <a:endParaRPr lang="en-SG" sz="1400" dirty="0">
                        <a:solidFill>
                          <a:schemeClr val="tx1"/>
                        </a:solidFill>
                      </a:endParaRPr>
                    </a:p>
                  </a:txBody>
                  <a:tcPr/>
                </a:tc>
                <a:tc gridSpan="4">
                  <a:txBody>
                    <a:bodyPr/>
                    <a:lstStyle/>
                    <a:p>
                      <a:r>
                        <a:rPr lang="en-US" sz="1400" dirty="0">
                          <a:solidFill>
                            <a:schemeClr val="tx1"/>
                          </a:solidFill>
                        </a:rPr>
                        <a:t>Overall statistics</a:t>
                      </a:r>
                      <a:endParaRPr lang="en-SG" sz="1400" dirty="0">
                        <a:solidFill>
                          <a:schemeClr val="tx1"/>
                        </a:solidFill>
                      </a:endParaRPr>
                    </a:p>
                  </a:txBody>
                  <a:tcPr/>
                </a:tc>
                <a:tc hMerge="1">
                  <a:txBody>
                    <a:bodyPr/>
                    <a:lstStyle/>
                    <a:p>
                      <a:r>
                        <a:rPr lang="en-US" sz="1400" dirty="0"/>
                        <a:t>Overall statistics</a:t>
                      </a:r>
                      <a:endParaRPr lang="en-SG" sz="1400" dirty="0"/>
                    </a:p>
                  </a:txBody>
                  <a:tcPr/>
                </a:tc>
                <a:tc hMerge="1">
                  <a:txBody>
                    <a:bodyPr/>
                    <a:lstStyle/>
                    <a:p>
                      <a:endParaRPr lang="en-SG" sz="1400" dirty="0"/>
                    </a:p>
                  </a:txBody>
                  <a:tcPr/>
                </a:tc>
                <a:tc hMerge="1">
                  <a:txBody>
                    <a:bodyPr/>
                    <a:lstStyle/>
                    <a:p>
                      <a:endParaRPr lang="en-SG" sz="1400" dirty="0"/>
                    </a:p>
                  </a:txBody>
                  <a:tcPr/>
                </a:tc>
                <a:extLst>
                  <a:ext uri="{0D108BD9-81ED-4DB2-BD59-A6C34878D82A}">
                    <a16:rowId xmlns:a16="http://schemas.microsoft.com/office/drawing/2014/main" val="3132548184"/>
                  </a:ext>
                </a:extLst>
              </a:tr>
              <a:tr h="370840">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a:txBody>
                    <a:bodyPr/>
                    <a:lstStyle/>
                    <a:p>
                      <a:r>
                        <a:rPr lang="en-SG" sz="1400" dirty="0">
                          <a:solidFill>
                            <a:schemeClr val="tx1"/>
                          </a:solidFill>
                        </a:rPr>
                        <a:t>Accuracy</a:t>
                      </a:r>
                    </a:p>
                  </a:txBody>
                  <a:tcPr/>
                </a:tc>
                <a:tc>
                  <a:txBody>
                    <a:bodyPr/>
                    <a:lstStyle/>
                    <a:p>
                      <a:r>
                        <a:rPr lang="en-US" sz="1400" dirty="0">
                          <a:solidFill>
                            <a:schemeClr val="tx1"/>
                          </a:solidFill>
                        </a:rPr>
                        <a:t>Precision</a:t>
                      </a:r>
                      <a:endParaRPr lang="en-SG" sz="1400" dirty="0">
                        <a:solidFill>
                          <a:schemeClr val="tx1"/>
                        </a:solidFill>
                      </a:endParaRPr>
                    </a:p>
                  </a:txBody>
                  <a:tcPr/>
                </a:tc>
                <a:tc>
                  <a:txBody>
                    <a:bodyPr/>
                    <a:lstStyle/>
                    <a:p>
                      <a:r>
                        <a:rPr lang="en-US" sz="1400" dirty="0">
                          <a:solidFill>
                            <a:schemeClr val="tx1"/>
                          </a:solidFill>
                        </a:rPr>
                        <a:t>Recall</a:t>
                      </a:r>
                      <a:endParaRPr lang="en-SG" sz="1400" dirty="0">
                        <a:solidFill>
                          <a:schemeClr val="tx1"/>
                        </a:solidFill>
                      </a:endParaRPr>
                    </a:p>
                  </a:txBody>
                  <a:tcPr/>
                </a:tc>
                <a:tc>
                  <a:txBody>
                    <a:bodyPr/>
                    <a:lstStyle/>
                    <a:p>
                      <a:r>
                        <a:rPr lang="en-US" sz="1400" dirty="0">
                          <a:solidFill>
                            <a:schemeClr val="tx1"/>
                          </a:solidFill>
                        </a:rPr>
                        <a:t>F1 score</a:t>
                      </a:r>
                      <a:endParaRPr lang="en-SG" sz="1400" dirty="0">
                        <a:solidFill>
                          <a:schemeClr val="tx1"/>
                        </a:solidFill>
                      </a:endParaRPr>
                    </a:p>
                  </a:txBody>
                  <a:tcPr/>
                </a:tc>
                <a:extLst>
                  <a:ext uri="{0D108BD9-81ED-4DB2-BD59-A6C34878D82A}">
                    <a16:rowId xmlns:a16="http://schemas.microsoft.com/office/drawing/2014/main" val="1668785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Logistic Regression</a:t>
                      </a:r>
                      <a:endParaRPr lang="en-SG" sz="1400" dirty="0">
                        <a:solidFill>
                          <a:schemeClr val="tx1"/>
                        </a:solidFill>
                      </a:endParaRPr>
                    </a:p>
                  </a:txBody>
                  <a:tcPr/>
                </a:tc>
                <a:tc>
                  <a:txBody>
                    <a:bodyPr/>
                    <a:lstStyle/>
                    <a:p>
                      <a:r>
                        <a:rPr lang="en-SG" sz="1400" dirty="0">
                          <a:solidFill>
                            <a:schemeClr val="tx1"/>
                          </a:solidFill>
                        </a:rPr>
                        <a:t>3</a:t>
                      </a:r>
                    </a:p>
                  </a:txBody>
                  <a:tcPr/>
                </a:tc>
                <a:tc>
                  <a:txBody>
                    <a:bodyPr/>
                    <a:lstStyle/>
                    <a:p>
                      <a:r>
                        <a:rPr lang="en-SG" sz="1400" dirty="0">
                          <a:solidFill>
                            <a:schemeClr val="tx1"/>
                          </a:solidFill>
                        </a:rPr>
                        <a:t>11217</a:t>
                      </a:r>
                    </a:p>
                  </a:txBody>
                  <a:tcPr/>
                </a:tc>
                <a:tc>
                  <a:txBody>
                    <a:bodyPr/>
                    <a:lstStyle/>
                    <a:p>
                      <a:r>
                        <a:rPr lang="en-SG" sz="1400" dirty="0">
                          <a:solidFill>
                            <a:schemeClr val="tx1"/>
                          </a:solidFill>
                        </a:rPr>
                        <a:t>8780</a:t>
                      </a:r>
                    </a:p>
                  </a:txBody>
                  <a:tcPr/>
                </a:tc>
                <a:tc>
                  <a:txBody>
                    <a:bodyPr/>
                    <a:lstStyle/>
                    <a:p>
                      <a:r>
                        <a:rPr lang="en-SG" sz="1400" dirty="0">
                          <a:solidFill>
                            <a:schemeClr val="tx1"/>
                          </a:solidFill>
                        </a:rPr>
                        <a:t>0</a:t>
                      </a:r>
                    </a:p>
                  </a:txBody>
                  <a:tcPr/>
                </a:tc>
                <a:tc>
                  <a:txBody>
                    <a:bodyPr/>
                    <a:lstStyle/>
                    <a:p>
                      <a:r>
                        <a:rPr lang="en-SG" sz="1400" dirty="0">
                          <a:solidFill>
                            <a:schemeClr val="tx1"/>
                          </a:solidFill>
                        </a:rPr>
                        <a:t>56.10%</a:t>
                      </a:r>
                    </a:p>
                  </a:txBody>
                  <a:tcPr/>
                </a:tc>
                <a:tc>
                  <a:txBody>
                    <a:bodyPr/>
                    <a:lstStyle/>
                    <a:p>
                      <a:r>
                        <a:rPr lang="en-SG" sz="1400" dirty="0">
                          <a:solidFill>
                            <a:schemeClr val="tx1"/>
                          </a:solidFill>
                        </a:rPr>
                        <a:t>1</a:t>
                      </a:r>
                    </a:p>
                  </a:txBody>
                  <a:tcPr/>
                </a:tc>
                <a:tc>
                  <a:txBody>
                    <a:bodyPr/>
                    <a:lstStyle/>
                    <a:p>
                      <a:r>
                        <a:rPr lang="en-SG" sz="1400" dirty="0">
                          <a:solidFill>
                            <a:schemeClr val="tx1"/>
                          </a:solidFill>
                        </a:rPr>
                        <a:t>0.5609</a:t>
                      </a:r>
                    </a:p>
                  </a:txBody>
                  <a:tcPr/>
                </a:tc>
                <a:tc>
                  <a:txBody>
                    <a:bodyPr/>
                    <a:lstStyle/>
                    <a:p>
                      <a:r>
                        <a:rPr lang="en-SG" sz="1400" dirty="0">
                          <a:solidFill>
                            <a:schemeClr val="tx1"/>
                          </a:solidFill>
                        </a:rPr>
                        <a:t>0.7187</a:t>
                      </a:r>
                    </a:p>
                  </a:txBody>
                  <a:tcPr/>
                </a:tc>
                <a:extLst>
                  <a:ext uri="{0D108BD9-81ED-4DB2-BD59-A6C34878D82A}">
                    <a16:rowId xmlns:a16="http://schemas.microsoft.com/office/drawing/2014/main" val="395730598"/>
                  </a:ext>
                </a:extLst>
              </a:tr>
              <a:tr h="370840">
                <a:tc>
                  <a:txBody>
                    <a:bodyPr/>
                    <a:lstStyle/>
                    <a:p>
                      <a:r>
                        <a:rPr lang="en-US" sz="1400" dirty="0">
                          <a:solidFill>
                            <a:schemeClr val="tx1"/>
                          </a:solidFill>
                        </a:rPr>
                        <a:t>Decision Tree</a:t>
                      </a:r>
                      <a:endParaRPr lang="en-SG" sz="1400" dirty="0">
                        <a:solidFill>
                          <a:schemeClr val="tx1"/>
                        </a:solidFill>
                      </a:endParaRPr>
                    </a:p>
                  </a:txBody>
                  <a:tcPr/>
                </a:tc>
                <a:tc>
                  <a:txBody>
                    <a:bodyPr/>
                    <a:lstStyle/>
                    <a:p>
                      <a:r>
                        <a:rPr lang="en-SG" sz="1400" dirty="0">
                          <a:solidFill>
                            <a:schemeClr val="tx1"/>
                          </a:solidFill>
                        </a:rPr>
                        <a:t>1</a:t>
                      </a:r>
                    </a:p>
                  </a:txBody>
                  <a:tcPr/>
                </a:tc>
                <a:tc>
                  <a:txBody>
                    <a:bodyPr/>
                    <a:lstStyle/>
                    <a:p>
                      <a:r>
                        <a:rPr lang="en-SG" sz="1400" dirty="0">
                          <a:solidFill>
                            <a:schemeClr val="tx1"/>
                          </a:solidFill>
                        </a:rPr>
                        <a:t>19868</a:t>
                      </a:r>
                    </a:p>
                  </a:txBody>
                  <a:tcPr/>
                </a:tc>
                <a:tc>
                  <a:txBody>
                    <a:bodyPr/>
                    <a:lstStyle/>
                    <a:p>
                      <a:r>
                        <a:rPr lang="en-SG" sz="1400" dirty="0">
                          <a:solidFill>
                            <a:schemeClr val="tx1"/>
                          </a:solidFill>
                        </a:rPr>
                        <a:t>129</a:t>
                      </a:r>
                    </a:p>
                  </a:txBody>
                  <a:tcPr/>
                </a:tc>
                <a:tc>
                  <a:txBody>
                    <a:bodyPr/>
                    <a:lstStyle/>
                    <a:p>
                      <a:r>
                        <a:rPr lang="en-SG" sz="1400" dirty="0">
                          <a:solidFill>
                            <a:schemeClr val="tx1"/>
                          </a:solidFill>
                        </a:rPr>
                        <a:t>2</a:t>
                      </a:r>
                    </a:p>
                  </a:txBody>
                  <a:tcPr/>
                </a:tc>
                <a:tc>
                  <a:txBody>
                    <a:bodyPr/>
                    <a:lstStyle/>
                    <a:p>
                      <a:r>
                        <a:rPr lang="en-SG" sz="1400" dirty="0">
                          <a:solidFill>
                            <a:schemeClr val="tx1"/>
                          </a:solidFill>
                        </a:rPr>
                        <a:t>99.34%</a:t>
                      </a:r>
                    </a:p>
                  </a:txBody>
                  <a:tcPr/>
                </a:tc>
                <a:tc>
                  <a:txBody>
                    <a:bodyPr/>
                    <a:lstStyle/>
                    <a:p>
                      <a:r>
                        <a:rPr lang="en-SG" sz="1400" dirty="0">
                          <a:solidFill>
                            <a:schemeClr val="tx1"/>
                          </a:solidFill>
                        </a:rPr>
                        <a:t>0.9998</a:t>
                      </a:r>
                    </a:p>
                  </a:txBody>
                  <a:tcPr/>
                </a:tc>
                <a:tc>
                  <a:txBody>
                    <a:bodyPr/>
                    <a:lstStyle/>
                    <a:p>
                      <a:r>
                        <a:rPr lang="en-SG" sz="1400" dirty="0">
                          <a:solidFill>
                            <a:schemeClr val="tx1"/>
                          </a:solidFill>
                        </a:rPr>
                        <a:t>0.9935</a:t>
                      </a:r>
                    </a:p>
                  </a:txBody>
                  <a:tcPr/>
                </a:tc>
                <a:tc>
                  <a:txBody>
                    <a:bodyPr/>
                    <a:lstStyle/>
                    <a:p>
                      <a:r>
                        <a:rPr lang="en-SG" sz="1400" dirty="0">
                          <a:solidFill>
                            <a:schemeClr val="tx1"/>
                          </a:solidFill>
                        </a:rPr>
                        <a:t>0.9967</a:t>
                      </a:r>
                    </a:p>
                  </a:txBody>
                  <a:tcPr/>
                </a:tc>
                <a:extLst>
                  <a:ext uri="{0D108BD9-81ED-4DB2-BD59-A6C34878D82A}">
                    <a16:rowId xmlns:a16="http://schemas.microsoft.com/office/drawing/2014/main" val="2373626725"/>
                  </a:ext>
                </a:extLst>
              </a:tr>
              <a:tr h="370840">
                <a:tc>
                  <a:txBody>
                    <a:bodyPr/>
                    <a:lstStyle/>
                    <a:p>
                      <a:r>
                        <a:rPr lang="en-US" sz="1400" dirty="0">
                          <a:solidFill>
                            <a:schemeClr val="tx1"/>
                          </a:solidFill>
                        </a:rPr>
                        <a:t>Random Forest</a:t>
                      </a:r>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19996</a:t>
                      </a:r>
                    </a:p>
                  </a:txBody>
                  <a:tcPr/>
                </a:tc>
                <a:tc>
                  <a:txBody>
                    <a:bodyPr/>
                    <a:lstStyle/>
                    <a:p>
                      <a:r>
                        <a:rPr lang="en-SG" sz="1400" dirty="0">
                          <a:solidFill>
                            <a:schemeClr val="tx1"/>
                          </a:solidFill>
                        </a:rPr>
                        <a:t>1</a:t>
                      </a:r>
                    </a:p>
                  </a:txBody>
                  <a:tcPr/>
                </a:tc>
                <a:tc>
                  <a:txBody>
                    <a:bodyPr/>
                    <a:lstStyle/>
                    <a:p>
                      <a:r>
                        <a:rPr lang="en-SG" sz="1400" dirty="0">
                          <a:solidFill>
                            <a:schemeClr val="tx1"/>
                          </a:solidFill>
                        </a:rPr>
                        <a:t>3</a:t>
                      </a:r>
                    </a:p>
                  </a:txBody>
                  <a:tcPr/>
                </a:tc>
                <a:tc>
                  <a:txBody>
                    <a:bodyPr/>
                    <a:lstStyle/>
                    <a:p>
                      <a:r>
                        <a:rPr lang="en-SG" sz="1400" dirty="0">
                          <a:solidFill>
                            <a:schemeClr val="tx1"/>
                          </a:solidFill>
                        </a:rPr>
                        <a:t>99.98%</a:t>
                      </a:r>
                    </a:p>
                  </a:txBody>
                  <a:tcPr/>
                </a:tc>
                <a:tc>
                  <a:txBody>
                    <a:bodyPr/>
                    <a:lstStyle/>
                    <a:p>
                      <a:r>
                        <a:rPr lang="en-SG" sz="1400" dirty="0">
                          <a:solidFill>
                            <a:schemeClr val="tx1"/>
                          </a:solidFill>
                        </a:rPr>
                        <a:t>0.9998</a:t>
                      </a:r>
                    </a:p>
                  </a:txBody>
                  <a:tcPr/>
                </a:tc>
                <a:tc>
                  <a:txBody>
                    <a:bodyPr/>
                    <a:lstStyle/>
                    <a:p>
                      <a:r>
                        <a:rPr lang="en-SG" sz="1400" dirty="0">
                          <a:solidFill>
                            <a:schemeClr val="tx1"/>
                          </a:solidFill>
                        </a:rPr>
                        <a:t>0.9999</a:t>
                      </a:r>
                    </a:p>
                  </a:txBody>
                  <a:tcPr/>
                </a:tc>
                <a:tc>
                  <a:txBody>
                    <a:bodyPr/>
                    <a:lstStyle/>
                    <a:p>
                      <a:r>
                        <a:rPr lang="en-SG" sz="1400" dirty="0">
                          <a:solidFill>
                            <a:schemeClr val="tx1"/>
                          </a:solidFill>
                        </a:rPr>
                        <a:t>0.9998</a:t>
                      </a:r>
                    </a:p>
                  </a:txBody>
                  <a:tcPr/>
                </a:tc>
                <a:extLst>
                  <a:ext uri="{0D108BD9-81ED-4DB2-BD59-A6C34878D82A}">
                    <a16:rowId xmlns:a16="http://schemas.microsoft.com/office/drawing/2014/main" val="147298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AdaBoost</a:t>
                      </a:r>
                      <a:endParaRPr lang="en-SG" sz="1400" dirty="0">
                        <a:solidFill>
                          <a:schemeClr val="tx1"/>
                        </a:solidFill>
                      </a:endParaRPr>
                    </a:p>
                    <a:p>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19996</a:t>
                      </a:r>
                    </a:p>
                  </a:txBody>
                  <a:tcPr/>
                </a:tc>
                <a:tc>
                  <a:txBody>
                    <a:bodyPr/>
                    <a:lstStyle/>
                    <a:p>
                      <a:r>
                        <a:rPr lang="en-SG" sz="1400" dirty="0">
                          <a:solidFill>
                            <a:schemeClr val="tx1"/>
                          </a:solidFill>
                        </a:rPr>
                        <a:t>1</a:t>
                      </a:r>
                    </a:p>
                  </a:txBody>
                  <a:tcPr/>
                </a:tc>
                <a:tc>
                  <a:txBody>
                    <a:bodyPr/>
                    <a:lstStyle/>
                    <a:p>
                      <a:r>
                        <a:rPr lang="en-SG" sz="1400" dirty="0">
                          <a:solidFill>
                            <a:schemeClr val="tx1"/>
                          </a:solidFill>
                        </a:rPr>
                        <a:t>3</a:t>
                      </a:r>
                    </a:p>
                  </a:txBody>
                  <a:tcPr/>
                </a:tc>
                <a:tc>
                  <a:txBody>
                    <a:bodyPr/>
                    <a:lstStyle/>
                    <a:p>
                      <a:r>
                        <a:rPr lang="en-SG" sz="1400" dirty="0">
                          <a:solidFill>
                            <a:schemeClr val="tx1"/>
                          </a:solidFill>
                        </a:rPr>
                        <a:t>99.98%</a:t>
                      </a:r>
                    </a:p>
                  </a:txBody>
                  <a:tcPr/>
                </a:tc>
                <a:tc>
                  <a:txBody>
                    <a:bodyPr/>
                    <a:lstStyle/>
                    <a:p>
                      <a:r>
                        <a:rPr lang="en-SG" sz="1400" dirty="0">
                          <a:solidFill>
                            <a:schemeClr val="tx1"/>
                          </a:solidFill>
                        </a:rPr>
                        <a:t>0.9998</a:t>
                      </a:r>
                    </a:p>
                  </a:txBody>
                  <a:tcPr/>
                </a:tc>
                <a:tc>
                  <a:txBody>
                    <a:bodyPr/>
                    <a:lstStyle/>
                    <a:p>
                      <a:r>
                        <a:rPr lang="en-SG" sz="1400" dirty="0">
                          <a:solidFill>
                            <a:schemeClr val="tx1"/>
                          </a:solidFill>
                        </a:rPr>
                        <a:t>0.9999</a:t>
                      </a:r>
                    </a:p>
                  </a:txBody>
                  <a:tcPr/>
                </a:tc>
                <a:tc>
                  <a:txBody>
                    <a:bodyPr/>
                    <a:lstStyle/>
                    <a:p>
                      <a:r>
                        <a:rPr lang="en-SG" sz="1400" dirty="0">
                          <a:solidFill>
                            <a:schemeClr val="tx1"/>
                          </a:solidFill>
                        </a:rPr>
                        <a:t>0.9998</a:t>
                      </a:r>
                    </a:p>
                  </a:txBody>
                  <a:tcPr/>
                </a:tc>
                <a:extLst>
                  <a:ext uri="{0D108BD9-81ED-4DB2-BD59-A6C34878D82A}">
                    <a16:rowId xmlns:a16="http://schemas.microsoft.com/office/drawing/2014/main" val="4026158621"/>
                  </a:ext>
                </a:extLst>
              </a:tr>
              <a:tr h="370840">
                <a:tc>
                  <a:txBody>
                    <a:bodyPr/>
                    <a:lstStyle/>
                    <a:p>
                      <a:r>
                        <a:rPr lang="en-SG" sz="1400" dirty="0" err="1">
                          <a:solidFill>
                            <a:schemeClr val="tx1"/>
                          </a:solidFill>
                        </a:rPr>
                        <a:t>XGBoost</a:t>
                      </a:r>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19997</a:t>
                      </a:r>
                    </a:p>
                  </a:txBody>
                  <a:tcPr/>
                </a:tc>
                <a:tc>
                  <a:txBody>
                    <a:bodyPr/>
                    <a:lstStyle/>
                    <a:p>
                      <a:r>
                        <a:rPr lang="en-SG" sz="1400" dirty="0">
                          <a:solidFill>
                            <a:schemeClr val="tx1"/>
                          </a:solidFill>
                        </a:rPr>
                        <a:t>0</a:t>
                      </a:r>
                    </a:p>
                  </a:txBody>
                  <a:tcPr/>
                </a:tc>
                <a:tc>
                  <a:txBody>
                    <a:bodyPr/>
                    <a:lstStyle/>
                    <a:p>
                      <a:r>
                        <a:rPr lang="en-SG" sz="1400" dirty="0">
                          <a:solidFill>
                            <a:schemeClr val="tx1"/>
                          </a:solidFill>
                        </a:rPr>
                        <a:t>3</a:t>
                      </a:r>
                    </a:p>
                  </a:txBody>
                  <a:tcPr/>
                </a:tc>
                <a:tc>
                  <a:txBody>
                    <a:bodyPr/>
                    <a:lstStyle/>
                    <a:p>
                      <a:r>
                        <a:rPr lang="en-SG" sz="1400" dirty="0">
                          <a:solidFill>
                            <a:schemeClr val="tx1"/>
                          </a:solidFill>
                        </a:rPr>
                        <a:t>99.98%</a:t>
                      </a:r>
                    </a:p>
                  </a:txBody>
                  <a:tcPr/>
                </a:tc>
                <a:tc>
                  <a:txBody>
                    <a:bodyPr/>
                    <a:lstStyle/>
                    <a:p>
                      <a:r>
                        <a:rPr lang="en-SG" sz="1400" dirty="0">
                          <a:solidFill>
                            <a:schemeClr val="tx1"/>
                          </a:solidFill>
                        </a:rPr>
                        <a:t>0.9998</a:t>
                      </a:r>
                    </a:p>
                  </a:txBody>
                  <a:tcPr/>
                </a:tc>
                <a:tc>
                  <a:txBody>
                    <a:bodyPr/>
                    <a:lstStyle/>
                    <a:p>
                      <a:r>
                        <a:rPr lang="en-SG" sz="1400" dirty="0">
                          <a:solidFill>
                            <a:schemeClr val="tx1"/>
                          </a:solidFill>
                        </a:rPr>
                        <a:t>1</a:t>
                      </a:r>
                    </a:p>
                  </a:txBody>
                  <a:tcPr/>
                </a:tc>
                <a:tc>
                  <a:txBody>
                    <a:bodyPr/>
                    <a:lstStyle/>
                    <a:p>
                      <a:r>
                        <a:rPr lang="en-SG" sz="1400" dirty="0">
                          <a:solidFill>
                            <a:schemeClr val="tx1"/>
                          </a:solidFill>
                        </a:rPr>
                        <a:t>0.9999</a:t>
                      </a:r>
                    </a:p>
                  </a:txBody>
                  <a:tcPr/>
                </a:tc>
                <a:extLst>
                  <a:ext uri="{0D108BD9-81ED-4DB2-BD59-A6C34878D82A}">
                    <a16:rowId xmlns:a16="http://schemas.microsoft.com/office/drawing/2014/main" val="2018873858"/>
                  </a:ext>
                </a:extLst>
              </a:tr>
            </a:tbl>
          </a:graphicData>
        </a:graphic>
      </p:graphicFrame>
    </p:spTree>
    <p:extLst>
      <p:ext uri="{BB962C8B-B14F-4D97-AF65-F5344CB8AC3E}">
        <p14:creationId xmlns:p14="http://schemas.microsoft.com/office/powerpoint/2010/main" val="27572572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err="1"/>
              <a:t>XGBoost</a:t>
            </a:r>
            <a:r>
              <a:rPr lang="en-US" dirty="0"/>
              <a:t>: Train(Special 75% +VE) + Test(Constrained)</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09F6C33A-B4E5-4979-88B0-CED7E12F9F62}"/>
              </a:ext>
            </a:extLst>
          </p:cNvPr>
          <p:cNvPicPr>
            <a:picLocks noChangeAspect="1"/>
          </p:cNvPicPr>
          <p:nvPr/>
        </p:nvPicPr>
        <p:blipFill>
          <a:blip r:embed="rId2"/>
          <a:stretch>
            <a:fillRect/>
          </a:stretch>
        </p:blipFill>
        <p:spPr>
          <a:xfrm>
            <a:off x="838199" y="1825624"/>
            <a:ext cx="4314315" cy="1982977"/>
          </a:xfrm>
          <a:prstGeom prst="rect">
            <a:avLst/>
          </a:prstGeom>
        </p:spPr>
      </p:pic>
    </p:spTree>
    <p:extLst>
      <p:ext uri="{BB962C8B-B14F-4D97-AF65-F5344CB8AC3E}">
        <p14:creationId xmlns:p14="http://schemas.microsoft.com/office/powerpoint/2010/main" val="2135257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err="1"/>
              <a:t>XGBoost</a:t>
            </a:r>
            <a:r>
              <a:rPr lang="en-US" dirty="0"/>
              <a:t>: Train(Special 75% +VE) + Test(Special +75% +VE)</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CD24B0F-BB1F-4412-A9DC-6DAE87AE0F47}"/>
              </a:ext>
            </a:extLst>
          </p:cNvPr>
          <p:cNvPicPr>
            <a:picLocks noChangeAspect="1"/>
          </p:cNvPicPr>
          <p:nvPr/>
        </p:nvPicPr>
        <p:blipFill>
          <a:blip r:embed="rId2"/>
          <a:stretch>
            <a:fillRect/>
          </a:stretch>
        </p:blipFill>
        <p:spPr>
          <a:xfrm>
            <a:off x="838200" y="1825625"/>
            <a:ext cx="4136472" cy="1834435"/>
          </a:xfrm>
          <a:prstGeom prst="rect">
            <a:avLst/>
          </a:prstGeom>
        </p:spPr>
      </p:pic>
    </p:spTree>
    <p:extLst>
      <p:ext uri="{BB962C8B-B14F-4D97-AF65-F5344CB8AC3E}">
        <p14:creationId xmlns:p14="http://schemas.microsoft.com/office/powerpoint/2010/main" val="40307852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err="1"/>
              <a:t>XGBoost</a:t>
            </a:r>
            <a:r>
              <a:rPr lang="en-US" dirty="0"/>
              <a:t>: Train(Special 75% +VE) + Test(Special 50% +VE)</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0D1B406E-8D1E-418A-BEDE-FC5CF4135BC9}"/>
              </a:ext>
            </a:extLst>
          </p:cNvPr>
          <p:cNvPicPr>
            <a:picLocks noChangeAspect="1"/>
          </p:cNvPicPr>
          <p:nvPr/>
        </p:nvPicPr>
        <p:blipFill>
          <a:blip r:embed="rId2"/>
          <a:stretch>
            <a:fillRect/>
          </a:stretch>
        </p:blipFill>
        <p:spPr>
          <a:xfrm>
            <a:off x="838200" y="1825625"/>
            <a:ext cx="3638550" cy="1695450"/>
          </a:xfrm>
          <a:prstGeom prst="rect">
            <a:avLst/>
          </a:prstGeom>
        </p:spPr>
      </p:pic>
    </p:spTree>
    <p:extLst>
      <p:ext uri="{BB962C8B-B14F-4D97-AF65-F5344CB8AC3E}">
        <p14:creationId xmlns:p14="http://schemas.microsoft.com/office/powerpoint/2010/main" val="37592922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err="1"/>
              <a:t>XGBoost</a:t>
            </a:r>
            <a:r>
              <a:rPr lang="en-US" dirty="0"/>
              <a:t>: Train(Special 50% +VE) + Test(Constrained)</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D66F7A1C-5983-4C55-90FD-D2BB165FF68D}"/>
              </a:ext>
            </a:extLst>
          </p:cNvPr>
          <p:cNvPicPr>
            <a:picLocks noChangeAspect="1"/>
          </p:cNvPicPr>
          <p:nvPr/>
        </p:nvPicPr>
        <p:blipFill>
          <a:blip r:embed="rId2"/>
          <a:stretch>
            <a:fillRect/>
          </a:stretch>
        </p:blipFill>
        <p:spPr>
          <a:xfrm>
            <a:off x="838200" y="1825625"/>
            <a:ext cx="3714750" cy="1733550"/>
          </a:xfrm>
          <a:prstGeom prst="rect">
            <a:avLst/>
          </a:prstGeom>
        </p:spPr>
      </p:pic>
    </p:spTree>
    <p:extLst>
      <p:ext uri="{BB962C8B-B14F-4D97-AF65-F5344CB8AC3E}">
        <p14:creationId xmlns:p14="http://schemas.microsoft.com/office/powerpoint/2010/main" val="14013418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err="1"/>
              <a:t>XGBoost</a:t>
            </a:r>
            <a:r>
              <a:rPr lang="en-US" dirty="0"/>
              <a:t>: Train(Special 50% +VE) + Test(Special +75% +VE)</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E220B891-81D2-4322-9A72-EB8964EB094A}"/>
              </a:ext>
            </a:extLst>
          </p:cNvPr>
          <p:cNvPicPr>
            <a:picLocks noChangeAspect="1"/>
          </p:cNvPicPr>
          <p:nvPr/>
        </p:nvPicPr>
        <p:blipFill>
          <a:blip r:embed="rId2"/>
          <a:stretch>
            <a:fillRect/>
          </a:stretch>
        </p:blipFill>
        <p:spPr>
          <a:xfrm>
            <a:off x="838200" y="1825625"/>
            <a:ext cx="3562350" cy="1714500"/>
          </a:xfrm>
          <a:prstGeom prst="rect">
            <a:avLst/>
          </a:prstGeom>
        </p:spPr>
      </p:pic>
    </p:spTree>
    <p:extLst>
      <p:ext uri="{BB962C8B-B14F-4D97-AF65-F5344CB8AC3E}">
        <p14:creationId xmlns:p14="http://schemas.microsoft.com/office/powerpoint/2010/main" val="22420414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err="1"/>
              <a:t>XGBoost</a:t>
            </a:r>
            <a:r>
              <a:rPr lang="en-US" dirty="0"/>
              <a:t>: Train(Special 50% +VE) + Test(Special 50% +VE)</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894E004-2AC4-4D78-AF42-FC652DA37D10}"/>
              </a:ext>
            </a:extLst>
          </p:cNvPr>
          <p:cNvPicPr>
            <a:picLocks noChangeAspect="1"/>
          </p:cNvPicPr>
          <p:nvPr/>
        </p:nvPicPr>
        <p:blipFill>
          <a:blip r:embed="rId2"/>
          <a:stretch>
            <a:fillRect/>
          </a:stretch>
        </p:blipFill>
        <p:spPr>
          <a:xfrm>
            <a:off x="838200" y="1825625"/>
            <a:ext cx="3962400" cy="1800225"/>
          </a:xfrm>
          <a:prstGeom prst="rect">
            <a:avLst/>
          </a:prstGeom>
        </p:spPr>
      </p:pic>
    </p:spTree>
    <p:extLst>
      <p:ext uri="{BB962C8B-B14F-4D97-AF65-F5344CB8AC3E}">
        <p14:creationId xmlns:p14="http://schemas.microsoft.com/office/powerpoint/2010/main" val="34405495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err="1"/>
              <a:t>Evaulation</a:t>
            </a:r>
            <a:endParaRPr lang="en-US" dirty="0"/>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normAutofit fontScale="92500" lnSpcReduction="10000"/>
          </a:bodyPr>
          <a:lstStyle/>
          <a:p>
            <a:r>
              <a:rPr lang="en-US" sz="1800" dirty="0"/>
              <a:t>Train on constraint </a:t>
            </a:r>
            <a:r>
              <a:rPr lang="en-US" sz="1800" dirty="0">
                <a:sym typeface="Wingdings" panose="05000000000000000000" pitchFamily="2" charset="2"/>
              </a:rPr>
              <a:t> Overall better results than Train on special</a:t>
            </a:r>
          </a:p>
          <a:p>
            <a:r>
              <a:rPr lang="en-US" sz="1800" dirty="0">
                <a:sym typeface="Wingdings" panose="05000000000000000000" pitchFamily="2" charset="2"/>
              </a:rPr>
              <a:t>Test on constraint  Use constraint dataset to train for best performance</a:t>
            </a:r>
          </a:p>
          <a:p>
            <a:r>
              <a:rPr lang="en-US" sz="1800" dirty="0">
                <a:sym typeface="Wingdings" panose="05000000000000000000" pitchFamily="2" charset="2"/>
              </a:rPr>
              <a:t>Test on special  Use special dataset to train for best performance</a:t>
            </a:r>
          </a:p>
          <a:p>
            <a:r>
              <a:rPr lang="en-US" sz="1800" dirty="0">
                <a:sym typeface="Wingdings" panose="05000000000000000000" pitchFamily="2" charset="2"/>
              </a:rPr>
              <a:t>ANN and </a:t>
            </a:r>
            <a:r>
              <a:rPr lang="en-US" sz="1800" dirty="0" err="1">
                <a:sym typeface="Wingdings" panose="05000000000000000000" pitchFamily="2" charset="2"/>
              </a:rPr>
              <a:t>XGBoost</a:t>
            </a:r>
            <a:r>
              <a:rPr lang="en-US" sz="1800" dirty="0">
                <a:sym typeface="Wingdings" panose="05000000000000000000" pitchFamily="2" charset="2"/>
              </a:rPr>
              <a:t> performance very similar</a:t>
            </a:r>
          </a:p>
          <a:p>
            <a:endParaRPr lang="en-US" sz="1800" dirty="0">
              <a:sym typeface="Wingdings" panose="05000000000000000000" pitchFamily="2" charset="2"/>
            </a:endParaRPr>
          </a:p>
          <a:p>
            <a:r>
              <a:rPr lang="en-US" sz="1800" dirty="0">
                <a:sym typeface="Wingdings" panose="05000000000000000000" pitchFamily="2" charset="2"/>
              </a:rPr>
              <a:t>Train on special remarks: Using this to test on constraint dataset or special dataset will always lead to </a:t>
            </a:r>
            <a:r>
              <a:rPr lang="en-US" sz="1800" u="sng" dirty="0">
                <a:sym typeface="Wingdings" panose="05000000000000000000" pitchFamily="2" charset="2"/>
              </a:rPr>
              <a:t>0 False negatives</a:t>
            </a:r>
            <a:r>
              <a:rPr lang="en-US" sz="1800" dirty="0">
                <a:sym typeface="Wingdings" panose="05000000000000000000" pitchFamily="2" charset="2"/>
              </a:rPr>
              <a:t>  Good thing as </a:t>
            </a:r>
            <a:r>
              <a:rPr lang="en-US" sz="1800" u="sng" dirty="0">
                <a:sym typeface="Wingdings" panose="05000000000000000000" pitchFamily="2" charset="2"/>
              </a:rPr>
              <a:t>malicious commands will always be detected</a:t>
            </a:r>
          </a:p>
          <a:p>
            <a:r>
              <a:rPr lang="en-US" sz="1800" dirty="0">
                <a:sym typeface="Wingdings" panose="05000000000000000000" pitchFamily="2" charset="2"/>
              </a:rPr>
              <a:t>However, using this to test on constraint leads to many false positives (&gt;10k)  very low accuracy  will have to double check using PSME always</a:t>
            </a:r>
          </a:p>
          <a:p>
            <a:endParaRPr lang="en-US" sz="1800" dirty="0">
              <a:sym typeface="Wingdings" panose="05000000000000000000" pitchFamily="2" charset="2"/>
            </a:endParaRPr>
          </a:p>
          <a:p>
            <a:r>
              <a:rPr lang="en-US" sz="1800" dirty="0">
                <a:sym typeface="Wingdings" panose="05000000000000000000" pitchFamily="2" charset="2"/>
              </a:rPr>
              <a:t>Train on constraint remarks: Generally Okay performance when testing on constraint/special.</a:t>
            </a:r>
          </a:p>
          <a:p>
            <a:r>
              <a:rPr lang="en-US" sz="1800" dirty="0">
                <a:sym typeface="Wingdings" panose="05000000000000000000" pitchFamily="2" charset="2"/>
              </a:rPr>
              <a:t>Have a number of FNs and FPs (100-300) when testing on constraint</a:t>
            </a:r>
          </a:p>
          <a:p>
            <a:r>
              <a:rPr lang="en-US" sz="1800" dirty="0"/>
              <a:t>Have </a:t>
            </a:r>
            <a:r>
              <a:rPr lang="en-US" sz="1800" u="sng" dirty="0"/>
              <a:t>0 False Positives</a:t>
            </a:r>
            <a:r>
              <a:rPr lang="en-US" sz="1800" dirty="0"/>
              <a:t> when testing on special, but False Negatives range from </a:t>
            </a:r>
            <a:r>
              <a:rPr lang="en-US" sz="1800" u="sng" dirty="0"/>
              <a:t>1000-4000</a:t>
            </a:r>
            <a:r>
              <a:rPr lang="en-US" sz="1800" dirty="0"/>
              <a:t> </a:t>
            </a:r>
            <a:r>
              <a:rPr lang="en-US" sz="1800" dirty="0">
                <a:sym typeface="Wingdings" panose="05000000000000000000" pitchFamily="2" charset="2"/>
              </a:rPr>
              <a:t> Will always </a:t>
            </a:r>
            <a:r>
              <a:rPr lang="en-US" sz="1800" u="sng" dirty="0">
                <a:sym typeface="Wingdings" panose="05000000000000000000" pitchFamily="2" charset="2"/>
              </a:rPr>
              <a:t>detect a non-malicious command correct</a:t>
            </a:r>
            <a:endParaRPr lang="en-US" sz="1800" u="sng" dirty="0"/>
          </a:p>
        </p:txBody>
      </p:sp>
    </p:spTree>
    <p:extLst>
      <p:ext uri="{BB962C8B-B14F-4D97-AF65-F5344CB8AC3E}">
        <p14:creationId xmlns:p14="http://schemas.microsoft.com/office/powerpoint/2010/main" val="12495595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Generation of Datasets</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normAutofit/>
          </a:bodyPr>
          <a:lstStyle/>
          <a:p>
            <a:r>
              <a:rPr lang="en-US" sz="1800" b="1" u="sng" dirty="0"/>
              <a:t>Normal without disturbance:</a:t>
            </a:r>
            <a:endParaRPr lang="en-US" sz="1800" u="sng" dirty="0"/>
          </a:p>
          <a:p>
            <a:endParaRPr lang="en-US" sz="1800" b="1" u="sng"/>
          </a:p>
          <a:p>
            <a:endParaRPr lang="en-US" sz="1800" b="1" u="sng" dirty="0"/>
          </a:p>
        </p:txBody>
      </p:sp>
    </p:spTree>
    <p:extLst>
      <p:ext uri="{BB962C8B-B14F-4D97-AF65-F5344CB8AC3E}">
        <p14:creationId xmlns:p14="http://schemas.microsoft.com/office/powerpoint/2010/main" val="32253451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Mapping</a:t>
            </a:r>
          </a:p>
        </p:txBody>
      </p:sp>
      <p:pic>
        <p:nvPicPr>
          <p:cNvPr id="6" name="Picture 5" descr="Calendar&#10;&#10;Description automatically generated">
            <a:extLst>
              <a:ext uri="{FF2B5EF4-FFF2-40B4-BE49-F238E27FC236}">
                <a16:creationId xmlns:a16="http://schemas.microsoft.com/office/drawing/2014/main" id="{83E6400C-7F99-4941-863C-E4A9E3BAAA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3030" y="1196609"/>
            <a:ext cx="8537582" cy="5402311"/>
          </a:xfrm>
          <a:prstGeom prst="rect">
            <a:avLst/>
          </a:prstGeom>
          <a:noFill/>
          <a:ln>
            <a:solidFill>
              <a:schemeClr val="tx1"/>
            </a:solidFill>
          </a:ln>
        </p:spPr>
      </p:pic>
      <p:sp>
        <p:nvSpPr>
          <p:cNvPr id="4" name="TextBox 3">
            <a:extLst>
              <a:ext uri="{FF2B5EF4-FFF2-40B4-BE49-F238E27FC236}">
                <a16:creationId xmlns:a16="http://schemas.microsoft.com/office/drawing/2014/main" id="{2ACE3BAE-F3EF-47AE-9B92-4049E960D244}"/>
              </a:ext>
            </a:extLst>
          </p:cNvPr>
          <p:cNvSpPr txBox="1"/>
          <p:nvPr/>
        </p:nvSpPr>
        <p:spPr>
          <a:xfrm>
            <a:off x="3078480" y="2857500"/>
            <a:ext cx="845820" cy="184666"/>
          </a:xfrm>
          <a:prstGeom prst="rect">
            <a:avLst/>
          </a:prstGeom>
          <a:solidFill>
            <a:schemeClr val="accent1"/>
          </a:solidFill>
        </p:spPr>
        <p:txBody>
          <a:bodyPr wrap="square" rtlCol="0">
            <a:spAutoFit/>
          </a:bodyPr>
          <a:lstStyle/>
          <a:p>
            <a:r>
              <a:rPr lang="en-US" sz="600" dirty="0"/>
              <a:t>trafo_0_in_service</a:t>
            </a:r>
          </a:p>
        </p:txBody>
      </p:sp>
      <p:sp>
        <p:nvSpPr>
          <p:cNvPr id="7" name="TextBox 6">
            <a:extLst>
              <a:ext uri="{FF2B5EF4-FFF2-40B4-BE49-F238E27FC236}">
                <a16:creationId xmlns:a16="http://schemas.microsoft.com/office/drawing/2014/main" id="{B4F99A3E-E19A-42B0-86E8-6F532E109CFB}"/>
              </a:ext>
            </a:extLst>
          </p:cNvPr>
          <p:cNvSpPr txBox="1"/>
          <p:nvPr/>
        </p:nvSpPr>
        <p:spPr>
          <a:xfrm>
            <a:off x="4312920" y="2857500"/>
            <a:ext cx="845820" cy="184666"/>
          </a:xfrm>
          <a:prstGeom prst="rect">
            <a:avLst/>
          </a:prstGeom>
          <a:solidFill>
            <a:schemeClr val="accent1"/>
          </a:solidFill>
        </p:spPr>
        <p:txBody>
          <a:bodyPr wrap="square" rtlCol="0">
            <a:spAutoFit/>
          </a:bodyPr>
          <a:lstStyle/>
          <a:p>
            <a:r>
              <a:rPr lang="en-US" sz="600" dirty="0"/>
              <a:t>trafo_1_in_service</a:t>
            </a:r>
          </a:p>
        </p:txBody>
      </p:sp>
      <p:sp>
        <p:nvSpPr>
          <p:cNvPr id="8" name="TextBox 7">
            <a:extLst>
              <a:ext uri="{FF2B5EF4-FFF2-40B4-BE49-F238E27FC236}">
                <a16:creationId xmlns:a16="http://schemas.microsoft.com/office/drawing/2014/main" id="{C362BA3D-2AEC-415E-ADE8-CB2D35D7C0DD}"/>
              </a:ext>
            </a:extLst>
          </p:cNvPr>
          <p:cNvSpPr txBox="1"/>
          <p:nvPr/>
        </p:nvSpPr>
        <p:spPr>
          <a:xfrm>
            <a:off x="2133600" y="4998720"/>
            <a:ext cx="845820" cy="184666"/>
          </a:xfrm>
          <a:prstGeom prst="rect">
            <a:avLst/>
          </a:prstGeom>
          <a:solidFill>
            <a:schemeClr val="accent1"/>
          </a:solidFill>
        </p:spPr>
        <p:txBody>
          <a:bodyPr wrap="square" rtlCol="0">
            <a:spAutoFit/>
          </a:bodyPr>
          <a:lstStyle/>
          <a:p>
            <a:r>
              <a:rPr lang="en-US" sz="600" dirty="0"/>
              <a:t>trafo_2_in_service</a:t>
            </a:r>
          </a:p>
        </p:txBody>
      </p:sp>
      <p:sp>
        <p:nvSpPr>
          <p:cNvPr id="9" name="TextBox 8">
            <a:extLst>
              <a:ext uri="{FF2B5EF4-FFF2-40B4-BE49-F238E27FC236}">
                <a16:creationId xmlns:a16="http://schemas.microsoft.com/office/drawing/2014/main" id="{4D575564-BFB8-4912-9FA3-296E598A69BB}"/>
              </a:ext>
            </a:extLst>
          </p:cNvPr>
          <p:cNvSpPr txBox="1"/>
          <p:nvPr/>
        </p:nvSpPr>
        <p:spPr>
          <a:xfrm>
            <a:off x="3185160" y="4998720"/>
            <a:ext cx="845820" cy="184666"/>
          </a:xfrm>
          <a:prstGeom prst="rect">
            <a:avLst/>
          </a:prstGeom>
          <a:solidFill>
            <a:schemeClr val="accent1"/>
          </a:solidFill>
        </p:spPr>
        <p:txBody>
          <a:bodyPr wrap="square" rtlCol="0">
            <a:spAutoFit/>
          </a:bodyPr>
          <a:lstStyle/>
          <a:p>
            <a:r>
              <a:rPr lang="en-US" sz="600" dirty="0"/>
              <a:t>trafo_3_in_service</a:t>
            </a:r>
          </a:p>
        </p:txBody>
      </p:sp>
      <p:sp>
        <p:nvSpPr>
          <p:cNvPr id="10" name="TextBox 9">
            <a:extLst>
              <a:ext uri="{FF2B5EF4-FFF2-40B4-BE49-F238E27FC236}">
                <a16:creationId xmlns:a16="http://schemas.microsoft.com/office/drawing/2014/main" id="{90F71751-644F-4AAA-A101-F56C56C52CA2}"/>
              </a:ext>
            </a:extLst>
          </p:cNvPr>
          <p:cNvSpPr txBox="1"/>
          <p:nvPr/>
        </p:nvSpPr>
        <p:spPr>
          <a:xfrm>
            <a:off x="4511040" y="4998720"/>
            <a:ext cx="845820" cy="184666"/>
          </a:xfrm>
          <a:prstGeom prst="rect">
            <a:avLst/>
          </a:prstGeom>
          <a:solidFill>
            <a:schemeClr val="accent1"/>
          </a:solidFill>
        </p:spPr>
        <p:txBody>
          <a:bodyPr wrap="square" rtlCol="0">
            <a:spAutoFit/>
          </a:bodyPr>
          <a:lstStyle/>
          <a:p>
            <a:r>
              <a:rPr lang="en-US" sz="600" dirty="0"/>
              <a:t>trafo_4_in_service</a:t>
            </a:r>
          </a:p>
        </p:txBody>
      </p:sp>
      <p:sp>
        <p:nvSpPr>
          <p:cNvPr id="11" name="TextBox 10">
            <a:extLst>
              <a:ext uri="{FF2B5EF4-FFF2-40B4-BE49-F238E27FC236}">
                <a16:creationId xmlns:a16="http://schemas.microsoft.com/office/drawing/2014/main" id="{0C2FC5EB-1659-4F76-A3E3-59AD1F12CEB8}"/>
              </a:ext>
            </a:extLst>
          </p:cNvPr>
          <p:cNvSpPr txBox="1"/>
          <p:nvPr/>
        </p:nvSpPr>
        <p:spPr>
          <a:xfrm>
            <a:off x="5414010" y="4998720"/>
            <a:ext cx="845820" cy="184666"/>
          </a:xfrm>
          <a:prstGeom prst="rect">
            <a:avLst/>
          </a:prstGeom>
          <a:solidFill>
            <a:schemeClr val="accent1"/>
          </a:solidFill>
        </p:spPr>
        <p:txBody>
          <a:bodyPr wrap="square" rtlCol="0">
            <a:spAutoFit/>
          </a:bodyPr>
          <a:lstStyle/>
          <a:p>
            <a:r>
              <a:rPr lang="en-US" sz="600" dirty="0"/>
              <a:t>trafo_5_in_service</a:t>
            </a:r>
          </a:p>
        </p:txBody>
      </p:sp>
      <p:sp>
        <p:nvSpPr>
          <p:cNvPr id="12" name="TextBox 11">
            <a:extLst>
              <a:ext uri="{FF2B5EF4-FFF2-40B4-BE49-F238E27FC236}">
                <a16:creationId xmlns:a16="http://schemas.microsoft.com/office/drawing/2014/main" id="{A75CAB88-35D6-487D-8C90-8ED31F3BDA28}"/>
              </a:ext>
            </a:extLst>
          </p:cNvPr>
          <p:cNvSpPr txBox="1"/>
          <p:nvPr/>
        </p:nvSpPr>
        <p:spPr>
          <a:xfrm>
            <a:off x="2859663" y="1403668"/>
            <a:ext cx="845820" cy="184666"/>
          </a:xfrm>
          <a:prstGeom prst="rect">
            <a:avLst/>
          </a:prstGeom>
          <a:solidFill>
            <a:schemeClr val="accent4">
              <a:lumMod val="40000"/>
              <a:lumOff val="60000"/>
            </a:schemeClr>
          </a:solidFill>
        </p:spPr>
        <p:txBody>
          <a:bodyPr wrap="square" rtlCol="0">
            <a:spAutoFit/>
          </a:bodyPr>
          <a:lstStyle/>
          <a:p>
            <a:r>
              <a:rPr lang="en-US" sz="600" dirty="0"/>
              <a:t>Bus_0</a:t>
            </a:r>
          </a:p>
        </p:txBody>
      </p:sp>
      <p:sp>
        <p:nvSpPr>
          <p:cNvPr id="13" name="TextBox 12">
            <a:extLst>
              <a:ext uri="{FF2B5EF4-FFF2-40B4-BE49-F238E27FC236}">
                <a16:creationId xmlns:a16="http://schemas.microsoft.com/office/drawing/2014/main" id="{FEBA3F77-974E-4CF8-A539-AD58C07C3EA3}"/>
              </a:ext>
            </a:extLst>
          </p:cNvPr>
          <p:cNvSpPr txBox="1"/>
          <p:nvPr/>
        </p:nvSpPr>
        <p:spPr>
          <a:xfrm>
            <a:off x="4354830" y="1372236"/>
            <a:ext cx="845820" cy="184666"/>
          </a:xfrm>
          <a:prstGeom prst="rect">
            <a:avLst/>
          </a:prstGeom>
          <a:solidFill>
            <a:schemeClr val="accent4">
              <a:lumMod val="40000"/>
              <a:lumOff val="60000"/>
            </a:schemeClr>
          </a:solidFill>
        </p:spPr>
        <p:txBody>
          <a:bodyPr wrap="square" rtlCol="0">
            <a:spAutoFit/>
          </a:bodyPr>
          <a:lstStyle/>
          <a:p>
            <a:r>
              <a:rPr lang="en-US" sz="600" dirty="0"/>
              <a:t>Bus_1</a:t>
            </a:r>
          </a:p>
        </p:txBody>
      </p:sp>
      <p:pic>
        <p:nvPicPr>
          <p:cNvPr id="14" name="Picture 13">
            <a:extLst>
              <a:ext uri="{FF2B5EF4-FFF2-40B4-BE49-F238E27FC236}">
                <a16:creationId xmlns:a16="http://schemas.microsoft.com/office/drawing/2014/main" id="{CA21C36B-C263-4D17-8CE8-2CA33AC2E46F}"/>
              </a:ext>
            </a:extLst>
          </p:cNvPr>
          <p:cNvPicPr>
            <a:picLocks noChangeAspect="1"/>
          </p:cNvPicPr>
          <p:nvPr/>
        </p:nvPicPr>
        <p:blipFill>
          <a:blip r:embed="rId3"/>
          <a:stretch>
            <a:fillRect/>
          </a:stretch>
        </p:blipFill>
        <p:spPr>
          <a:xfrm>
            <a:off x="6383088" y="318819"/>
            <a:ext cx="4362450" cy="6819900"/>
          </a:xfrm>
          <a:prstGeom prst="rect">
            <a:avLst/>
          </a:prstGeom>
        </p:spPr>
      </p:pic>
      <p:sp>
        <p:nvSpPr>
          <p:cNvPr id="16" name="TextBox 15">
            <a:extLst>
              <a:ext uri="{FF2B5EF4-FFF2-40B4-BE49-F238E27FC236}">
                <a16:creationId xmlns:a16="http://schemas.microsoft.com/office/drawing/2014/main" id="{986D9FE0-64DA-4B83-8858-C736CD224997}"/>
              </a:ext>
            </a:extLst>
          </p:cNvPr>
          <p:cNvSpPr txBox="1"/>
          <p:nvPr/>
        </p:nvSpPr>
        <p:spPr>
          <a:xfrm>
            <a:off x="1697641" y="1927186"/>
            <a:ext cx="422910" cy="184666"/>
          </a:xfrm>
          <a:prstGeom prst="rect">
            <a:avLst/>
          </a:prstGeom>
          <a:solidFill>
            <a:schemeClr val="accent4">
              <a:lumMod val="40000"/>
              <a:lumOff val="60000"/>
            </a:schemeClr>
          </a:solidFill>
        </p:spPr>
        <p:txBody>
          <a:bodyPr wrap="square" rtlCol="0">
            <a:spAutoFit/>
          </a:bodyPr>
          <a:lstStyle/>
          <a:p>
            <a:r>
              <a:rPr lang="en-US" sz="600" dirty="0"/>
              <a:t>Bus_2</a:t>
            </a:r>
          </a:p>
        </p:txBody>
      </p:sp>
      <p:sp>
        <p:nvSpPr>
          <p:cNvPr id="17" name="TextBox 16">
            <a:extLst>
              <a:ext uri="{FF2B5EF4-FFF2-40B4-BE49-F238E27FC236}">
                <a16:creationId xmlns:a16="http://schemas.microsoft.com/office/drawing/2014/main" id="{829C943F-9CFE-4544-AD5B-812620FA7B4F}"/>
              </a:ext>
            </a:extLst>
          </p:cNvPr>
          <p:cNvSpPr txBox="1"/>
          <p:nvPr/>
        </p:nvSpPr>
        <p:spPr>
          <a:xfrm>
            <a:off x="5044440" y="1834853"/>
            <a:ext cx="527685" cy="184666"/>
          </a:xfrm>
          <a:prstGeom prst="rect">
            <a:avLst/>
          </a:prstGeom>
          <a:solidFill>
            <a:schemeClr val="accent4">
              <a:lumMod val="40000"/>
              <a:lumOff val="60000"/>
            </a:schemeClr>
          </a:solidFill>
        </p:spPr>
        <p:txBody>
          <a:bodyPr wrap="square" rtlCol="0">
            <a:spAutoFit/>
          </a:bodyPr>
          <a:lstStyle/>
          <a:p>
            <a:r>
              <a:rPr lang="en-US" sz="600" dirty="0"/>
              <a:t>Bus_3</a:t>
            </a:r>
          </a:p>
        </p:txBody>
      </p:sp>
      <p:sp>
        <p:nvSpPr>
          <p:cNvPr id="18" name="TextBox 17">
            <a:extLst>
              <a:ext uri="{FF2B5EF4-FFF2-40B4-BE49-F238E27FC236}">
                <a16:creationId xmlns:a16="http://schemas.microsoft.com/office/drawing/2014/main" id="{0AC135CC-504C-4027-BCB3-B9C1085F43D0}"/>
              </a:ext>
            </a:extLst>
          </p:cNvPr>
          <p:cNvSpPr txBox="1"/>
          <p:nvPr/>
        </p:nvSpPr>
        <p:spPr>
          <a:xfrm>
            <a:off x="1882428" y="4536103"/>
            <a:ext cx="497147" cy="184666"/>
          </a:xfrm>
          <a:prstGeom prst="rect">
            <a:avLst/>
          </a:prstGeom>
          <a:solidFill>
            <a:schemeClr val="accent4">
              <a:lumMod val="40000"/>
              <a:lumOff val="60000"/>
            </a:schemeClr>
          </a:solidFill>
        </p:spPr>
        <p:txBody>
          <a:bodyPr wrap="square" rtlCol="0">
            <a:spAutoFit/>
          </a:bodyPr>
          <a:lstStyle/>
          <a:p>
            <a:r>
              <a:rPr lang="en-US" sz="600" dirty="0"/>
              <a:t>Bus_5</a:t>
            </a:r>
          </a:p>
        </p:txBody>
      </p:sp>
      <p:sp>
        <p:nvSpPr>
          <p:cNvPr id="19" name="TextBox 18">
            <a:extLst>
              <a:ext uri="{FF2B5EF4-FFF2-40B4-BE49-F238E27FC236}">
                <a16:creationId xmlns:a16="http://schemas.microsoft.com/office/drawing/2014/main" id="{FBD1A6AA-928E-49A8-9C61-21AA61B0CD0E}"/>
              </a:ext>
            </a:extLst>
          </p:cNvPr>
          <p:cNvSpPr txBox="1"/>
          <p:nvPr/>
        </p:nvSpPr>
        <p:spPr>
          <a:xfrm>
            <a:off x="3561628" y="4484430"/>
            <a:ext cx="428567" cy="184666"/>
          </a:xfrm>
          <a:prstGeom prst="rect">
            <a:avLst/>
          </a:prstGeom>
          <a:solidFill>
            <a:schemeClr val="accent4">
              <a:lumMod val="40000"/>
              <a:lumOff val="60000"/>
            </a:schemeClr>
          </a:solidFill>
        </p:spPr>
        <p:txBody>
          <a:bodyPr wrap="square" rtlCol="0">
            <a:spAutoFit/>
          </a:bodyPr>
          <a:lstStyle/>
          <a:p>
            <a:r>
              <a:rPr lang="en-US" sz="600" dirty="0"/>
              <a:t>Bus_6</a:t>
            </a:r>
          </a:p>
        </p:txBody>
      </p:sp>
      <p:sp>
        <p:nvSpPr>
          <p:cNvPr id="21" name="TextBox 20">
            <a:extLst>
              <a:ext uri="{FF2B5EF4-FFF2-40B4-BE49-F238E27FC236}">
                <a16:creationId xmlns:a16="http://schemas.microsoft.com/office/drawing/2014/main" id="{C3899937-1771-4DF7-A5E7-5E413B8B5CEC}"/>
              </a:ext>
            </a:extLst>
          </p:cNvPr>
          <p:cNvSpPr txBox="1"/>
          <p:nvPr/>
        </p:nvSpPr>
        <p:spPr>
          <a:xfrm>
            <a:off x="4447138" y="4536103"/>
            <a:ext cx="428567" cy="184666"/>
          </a:xfrm>
          <a:prstGeom prst="rect">
            <a:avLst/>
          </a:prstGeom>
          <a:solidFill>
            <a:schemeClr val="accent4">
              <a:lumMod val="40000"/>
              <a:lumOff val="60000"/>
            </a:schemeClr>
          </a:solidFill>
        </p:spPr>
        <p:txBody>
          <a:bodyPr wrap="square" rtlCol="0">
            <a:spAutoFit/>
          </a:bodyPr>
          <a:lstStyle/>
          <a:p>
            <a:r>
              <a:rPr lang="en-US" sz="600" dirty="0"/>
              <a:t>Bus_4</a:t>
            </a:r>
          </a:p>
        </p:txBody>
      </p:sp>
      <p:sp>
        <p:nvSpPr>
          <p:cNvPr id="23" name="TextBox 22">
            <a:extLst>
              <a:ext uri="{FF2B5EF4-FFF2-40B4-BE49-F238E27FC236}">
                <a16:creationId xmlns:a16="http://schemas.microsoft.com/office/drawing/2014/main" id="{204EAE97-8269-4AB1-8426-63C2571F8A26}"/>
              </a:ext>
            </a:extLst>
          </p:cNvPr>
          <p:cNvSpPr txBox="1"/>
          <p:nvPr/>
        </p:nvSpPr>
        <p:spPr>
          <a:xfrm>
            <a:off x="5753015" y="4517231"/>
            <a:ext cx="428567" cy="184666"/>
          </a:xfrm>
          <a:prstGeom prst="rect">
            <a:avLst/>
          </a:prstGeom>
          <a:solidFill>
            <a:schemeClr val="accent4">
              <a:lumMod val="40000"/>
              <a:lumOff val="60000"/>
            </a:schemeClr>
          </a:solidFill>
        </p:spPr>
        <p:txBody>
          <a:bodyPr wrap="square" rtlCol="0">
            <a:spAutoFit/>
          </a:bodyPr>
          <a:lstStyle/>
          <a:p>
            <a:r>
              <a:rPr lang="en-US" sz="600" dirty="0"/>
              <a:t>Bus_7</a:t>
            </a:r>
          </a:p>
        </p:txBody>
      </p:sp>
      <p:sp>
        <p:nvSpPr>
          <p:cNvPr id="25" name="TextBox 24">
            <a:extLst>
              <a:ext uri="{FF2B5EF4-FFF2-40B4-BE49-F238E27FC236}">
                <a16:creationId xmlns:a16="http://schemas.microsoft.com/office/drawing/2014/main" id="{3E173B8E-A593-466D-9536-4931EEFCEFD3}"/>
              </a:ext>
            </a:extLst>
          </p:cNvPr>
          <p:cNvSpPr txBox="1"/>
          <p:nvPr/>
        </p:nvSpPr>
        <p:spPr>
          <a:xfrm>
            <a:off x="-20890" y="-373678"/>
            <a:ext cx="9309606" cy="1384995"/>
          </a:xfrm>
          <a:prstGeom prst="rect">
            <a:avLst/>
          </a:prstGeom>
          <a:solidFill>
            <a:schemeClr val="bg2">
              <a:lumMod val="90000"/>
            </a:schemeClr>
          </a:solidFill>
        </p:spPr>
        <p:txBody>
          <a:bodyPr wrap="square">
            <a:spAutoFit/>
          </a:bodyPr>
          <a:lstStyle/>
          <a:p>
            <a:r>
              <a:rPr lang="en-US" sz="1200" b="0" dirty="0">
                <a:solidFill>
                  <a:srgbClr val="FF0000"/>
                </a:solidFill>
                <a:effectLst/>
                <a:latin typeface="Consolas" panose="020B0609020204030204" pitchFamily="49" charset="0"/>
              </a:rPr>
              <a:t>fb = [0,2,2,2,1,3,3]</a:t>
            </a:r>
          </a:p>
          <a:p>
            <a:r>
              <a:rPr lang="en-US" sz="1200" b="0" dirty="0" err="1">
                <a:solidFill>
                  <a:srgbClr val="FF0000"/>
                </a:solidFill>
                <a:effectLst/>
                <a:latin typeface="Consolas" panose="020B0609020204030204" pitchFamily="49" charset="0"/>
              </a:rPr>
              <a:t>lb</a:t>
            </a:r>
            <a:r>
              <a:rPr lang="en-US" sz="1200" b="0" dirty="0">
                <a:solidFill>
                  <a:srgbClr val="FF0000"/>
                </a:solidFill>
                <a:effectLst/>
                <a:latin typeface="Consolas" panose="020B0609020204030204" pitchFamily="49" charset="0"/>
              </a:rPr>
              <a:t> = [2,4,5,3,3,6,7]</a:t>
            </a:r>
          </a:p>
          <a:p>
            <a:r>
              <a:rPr lang="en-US" sz="1200" b="0" dirty="0">
                <a:solidFill>
                  <a:srgbClr val="FF0000"/>
                </a:solidFill>
                <a:effectLst/>
                <a:latin typeface="Consolas" panose="020B0609020204030204" pitchFamily="49" charset="0"/>
              </a:rPr>
              <a:t>length = [0.05, 2, 1.5, 0.05, 0.05, 1.5, 2] # Increased distance for 4 lines.</a:t>
            </a:r>
          </a:p>
          <a:p>
            <a:r>
              <a:rPr lang="en-US" sz="1200" b="0" dirty="0">
                <a:solidFill>
                  <a:srgbClr val="FF0000"/>
                </a:solidFill>
                <a:effectLst/>
                <a:latin typeface="Consolas" panose="020B0609020204030204" pitchFamily="49" charset="0"/>
              </a:rPr>
              <a:t>        </a:t>
            </a:r>
          </a:p>
          <a:p>
            <a:r>
              <a:rPr lang="en-US" sz="1200" b="0" dirty="0">
                <a:solidFill>
                  <a:srgbClr val="FF0000"/>
                </a:solidFill>
                <a:effectLst/>
                <a:latin typeface="Consolas" panose="020B0609020204030204" pitchFamily="49" charset="0"/>
              </a:rPr>
              <a:t>for </a:t>
            </a:r>
            <a:r>
              <a:rPr lang="en-US" sz="1200" b="0" dirty="0" err="1">
                <a:solidFill>
                  <a:srgbClr val="FF0000"/>
                </a:solidFill>
                <a:effectLst/>
                <a:latin typeface="Consolas" panose="020B0609020204030204" pitchFamily="49" charset="0"/>
              </a:rPr>
              <a:t>i</a:t>
            </a:r>
            <a:r>
              <a:rPr lang="en-US" sz="1200" b="0" dirty="0">
                <a:solidFill>
                  <a:srgbClr val="FF0000"/>
                </a:solidFill>
                <a:effectLst/>
                <a:latin typeface="Consolas" panose="020B0609020204030204" pitchFamily="49" charset="0"/>
              </a:rPr>
              <a:t> in range(7):</a:t>
            </a:r>
          </a:p>
          <a:p>
            <a:r>
              <a:rPr lang="en-US" sz="1200" b="0" dirty="0" err="1">
                <a:solidFill>
                  <a:srgbClr val="FF0000"/>
                </a:solidFill>
                <a:effectLst/>
                <a:latin typeface="Consolas" panose="020B0609020204030204" pitchFamily="49" charset="0"/>
              </a:rPr>
              <a:t>self.create_line_with_switch</a:t>
            </a:r>
            <a:r>
              <a:rPr lang="en-US" sz="1200" b="0" dirty="0">
                <a:solidFill>
                  <a:srgbClr val="FF0000"/>
                </a:solidFill>
                <a:effectLst/>
                <a:latin typeface="Consolas" panose="020B0609020204030204" pitchFamily="49" charset="0"/>
              </a:rPr>
              <a:t>(</a:t>
            </a:r>
            <a:r>
              <a:rPr lang="en-US" sz="1200" b="0" dirty="0" err="1">
                <a:solidFill>
                  <a:srgbClr val="FF0000"/>
                </a:solidFill>
                <a:effectLst/>
                <a:latin typeface="Consolas" panose="020B0609020204030204" pitchFamily="49" charset="0"/>
              </a:rPr>
              <a:t>l_index</a:t>
            </a:r>
            <a:r>
              <a:rPr lang="en-US" sz="1200" b="0" dirty="0">
                <a:solidFill>
                  <a:srgbClr val="FF0000"/>
                </a:solidFill>
                <a:effectLst/>
                <a:latin typeface="Consolas" panose="020B0609020204030204" pitchFamily="49" charset="0"/>
              </a:rPr>
              <a:t>=</a:t>
            </a:r>
            <a:r>
              <a:rPr lang="en-US" sz="1200" b="0" dirty="0" err="1">
                <a:solidFill>
                  <a:srgbClr val="FF0000"/>
                </a:solidFill>
                <a:effectLst/>
                <a:latin typeface="Consolas" panose="020B0609020204030204" pitchFamily="49" charset="0"/>
              </a:rPr>
              <a:t>i</a:t>
            </a:r>
            <a:r>
              <a:rPr lang="en-US" sz="1200" b="0" dirty="0">
                <a:solidFill>
                  <a:srgbClr val="FF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first_bus</a:t>
            </a:r>
            <a:r>
              <a:rPr lang="en-US" sz="1200" b="0" dirty="0">
                <a:solidFill>
                  <a:srgbClr val="FF0000"/>
                </a:solidFill>
                <a:effectLst/>
                <a:latin typeface="Consolas" panose="020B0609020204030204" pitchFamily="49" charset="0"/>
              </a:rPr>
              <a:t>=fb[</a:t>
            </a:r>
            <a:r>
              <a:rPr lang="en-US" sz="1200" b="0" dirty="0" err="1">
                <a:solidFill>
                  <a:srgbClr val="FF0000"/>
                </a:solidFill>
                <a:effectLst/>
                <a:latin typeface="Consolas" panose="020B0609020204030204" pitchFamily="49" charset="0"/>
              </a:rPr>
              <a:t>i</a:t>
            </a:r>
            <a:r>
              <a:rPr lang="en-US" sz="1200" b="0" dirty="0">
                <a:solidFill>
                  <a:srgbClr val="FF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last_bus</a:t>
            </a:r>
            <a:r>
              <a:rPr lang="en-US" sz="1200" b="0" dirty="0">
                <a:solidFill>
                  <a:srgbClr val="FF0000"/>
                </a:solidFill>
                <a:effectLst/>
                <a:latin typeface="Consolas" panose="020B0609020204030204" pitchFamily="49" charset="0"/>
              </a:rPr>
              <a:t>=</a:t>
            </a:r>
            <a:r>
              <a:rPr lang="en-US" sz="1200" b="0" dirty="0" err="1">
                <a:solidFill>
                  <a:srgbClr val="FF0000"/>
                </a:solidFill>
                <a:effectLst/>
                <a:latin typeface="Consolas" panose="020B0609020204030204" pitchFamily="49" charset="0"/>
              </a:rPr>
              <a:t>lb</a:t>
            </a:r>
            <a:r>
              <a:rPr lang="en-US" sz="1200" b="0" dirty="0">
                <a:solidFill>
                  <a:srgbClr val="FF0000"/>
                </a:solidFill>
                <a:effectLst/>
                <a:latin typeface="Consolas" panose="020B0609020204030204" pitchFamily="49" charset="0"/>
              </a:rPr>
              <a:t>[</a:t>
            </a:r>
            <a:r>
              <a:rPr lang="en-US" sz="1200" b="0" dirty="0" err="1">
                <a:solidFill>
                  <a:srgbClr val="FF0000"/>
                </a:solidFill>
                <a:effectLst/>
                <a:latin typeface="Consolas" panose="020B0609020204030204" pitchFamily="49" charset="0"/>
              </a:rPr>
              <a:t>i</a:t>
            </a:r>
            <a:r>
              <a:rPr lang="en-US" sz="1200" b="0" dirty="0">
                <a:solidFill>
                  <a:srgbClr val="FF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length_km</a:t>
            </a:r>
            <a:r>
              <a:rPr lang="en-US" sz="1200" b="0" dirty="0">
                <a:solidFill>
                  <a:srgbClr val="FF0000"/>
                </a:solidFill>
                <a:effectLst/>
                <a:latin typeface="Consolas" panose="020B0609020204030204" pitchFamily="49" charset="0"/>
              </a:rPr>
              <a:t>=length[</a:t>
            </a:r>
            <a:r>
              <a:rPr lang="en-US" sz="1200" b="0" dirty="0" err="1">
                <a:solidFill>
                  <a:srgbClr val="FF0000"/>
                </a:solidFill>
                <a:effectLst/>
                <a:latin typeface="Consolas" panose="020B0609020204030204" pitchFamily="49" charset="0"/>
              </a:rPr>
              <a:t>i</a:t>
            </a:r>
            <a:r>
              <a:rPr lang="en-US" sz="1200" b="0" dirty="0">
                <a:solidFill>
                  <a:srgbClr val="FF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std_type</a:t>
            </a:r>
            <a:r>
              <a:rPr lang="en-US" sz="1200" b="0" dirty="0">
                <a:solidFill>
                  <a:srgbClr val="FF0000"/>
                </a:solidFill>
                <a:effectLst/>
                <a:latin typeface="Consolas" panose="020B0609020204030204" pitchFamily="49" charset="0"/>
              </a:rPr>
              <a:t>=</a:t>
            </a:r>
            <a:r>
              <a:rPr lang="en-US" sz="1200" b="0" dirty="0" err="1">
                <a:solidFill>
                  <a:srgbClr val="FF0000"/>
                </a:solidFill>
                <a:effectLst/>
                <a:latin typeface="Consolas" panose="020B0609020204030204" pitchFamily="49" charset="0"/>
              </a:rPr>
              <a:t>std_types</a:t>
            </a:r>
            <a:r>
              <a:rPr lang="en-US" sz="1200" b="0" dirty="0">
                <a:solidFill>
                  <a:srgbClr val="FF0000"/>
                </a:solidFill>
                <a:effectLst/>
                <a:latin typeface="Consolas" panose="020B0609020204030204" pitchFamily="49" charset="0"/>
              </a:rPr>
              <a:t>[0])</a:t>
            </a:r>
          </a:p>
        </p:txBody>
      </p:sp>
      <p:sp>
        <p:nvSpPr>
          <p:cNvPr id="26" name="TextBox 25">
            <a:extLst>
              <a:ext uri="{FF2B5EF4-FFF2-40B4-BE49-F238E27FC236}">
                <a16:creationId xmlns:a16="http://schemas.microsoft.com/office/drawing/2014/main" id="{75B83175-A4CA-4CD1-95DC-5406A98EFDE8}"/>
              </a:ext>
            </a:extLst>
          </p:cNvPr>
          <p:cNvSpPr txBox="1"/>
          <p:nvPr/>
        </p:nvSpPr>
        <p:spPr>
          <a:xfrm>
            <a:off x="3898796" y="2132101"/>
            <a:ext cx="346937" cy="184666"/>
          </a:xfrm>
          <a:prstGeom prst="rect">
            <a:avLst/>
          </a:prstGeom>
          <a:solidFill>
            <a:schemeClr val="accent2"/>
          </a:solidFill>
        </p:spPr>
        <p:txBody>
          <a:bodyPr wrap="square" rtlCol="0">
            <a:spAutoFit/>
          </a:bodyPr>
          <a:lstStyle/>
          <a:p>
            <a:r>
              <a:rPr lang="en-US" sz="600" dirty="0"/>
              <a:t>CB_3</a:t>
            </a:r>
          </a:p>
        </p:txBody>
      </p:sp>
      <p:sp>
        <p:nvSpPr>
          <p:cNvPr id="28" name="TextBox 27">
            <a:extLst>
              <a:ext uri="{FF2B5EF4-FFF2-40B4-BE49-F238E27FC236}">
                <a16:creationId xmlns:a16="http://schemas.microsoft.com/office/drawing/2014/main" id="{820D4CE7-D31D-4AF9-8E6D-5E7F532AE0A9}"/>
              </a:ext>
            </a:extLst>
          </p:cNvPr>
          <p:cNvSpPr txBox="1"/>
          <p:nvPr/>
        </p:nvSpPr>
        <p:spPr>
          <a:xfrm>
            <a:off x="50482" y="-336384"/>
            <a:ext cx="10515600" cy="1200329"/>
          </a:xfrm>
          <a:prstGeom prst="rect">
            <a:avLst/>
          </a:prstGeom>
          <a:solidFill>
            <a:schemeClr val="bg2">
              <a:lumMod val="90000"/>
            </a:schemeClr>
          </a:solidFill>
        </p:spPr>
        <p:txBody>
          <a:bodyPr wrap="square">
            <a:spAutoFit/>
          </a:bodyPr>
          <a:lstStyle/>
          <a:p>
            <a:r>
              <a:rPr lang="en-US" sz="1200" b="0" dirty="0">
                <a:solidFill>
                  <a:srgbClr val="FF0000"/>
                </a:solidFill>
                <a:effectLst/>
                <a:latin typeface="Consolas" panose="020B0609020204030204" pitchFamily="49" charset="0"/>
              </a:rPr>
              <a:t>		fb = [8, 8, 8, 8, 9, 9, 9]</a:t>
            </a:r>
          </a:p>
          <a:p>
            <a:r>
              <a:rPr lang="en-US" sz="1200" b="0" dirty="0">
                <a:solidFill>
                  <a:srgbClr val="FF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lb</a:t>
            </a:r>
            <a:r>
              <a:rPr lang="en-US" sz="1200" b="0" dirty="0">
                <a:solidFill>
                  <a:srgbClr val="FF0000"/>
                </a:solidFill>
                <a:effectLst/>
                <a:latin typeface="Consolas" panose="020B0609020204030204" pitchFamily="49" charset="0"/>
              </a:rPr>
              <a:t> = [10, 11, 12, 9, 13, 14, 15]</a:t>
            </a:r>
          </a:p>
          <a:p>
            <a:r>
              <a:rPr lang="en-US" sz="1200" b="0" dirty="0">
                <a:solidFill>
                  <a:srgbClr val="FF0000"/>
                </a:solidFill>
                <a:effectLst/>
                <a:latin typeface="Consolas" panose="020B0609020204030204" pitchFamily="49" charset="0"/>
              </a:rPr>
              <a:t>		length = [0.3, 0.2, 0.1, 0.005, 0.2, 0.3, 0.1]</a:t>
            </a:r>
          </a:p>
          <a:p>
            <a:r>
              <a:rPr lang="en-US" sz="1200" b="0" dirty="0">
                <a:solidFill>
                  <a:srgbClr val="FF0000"/>
                </a:solidFill>
                <a:effectLst/>
                <a:latin typeface="Consolas" panose="020B0609020204030204" pitchFamily="49" charset="0"/>
              </a:rPr>
              <a:t>		for </a:t>
            </a:r>
            <a:r>
              <a:rPr lang="en-US" sz="1200" b="0" dirty="0" err="1">
                <a:solidFill>
                  <a:srgbClr val="FF0000"/>
                </a:solidFill>
                <a:effectLst/>
                <a:latin typeface="Consolas" panose="020B0609020204030204" pitchFamily="49" charset="0"/>
              </a:rPr>
              <a:t>i</a:t>
            </a:r>
            <a:r>
              <a:rPr lang="en-US" sz="1200" b="0" dirty="0">
                <a:solidFill>
                  <a:srgbClr val="FF0000"/>
                </a:solidFill>
                <a:effectLst/>
                <a:latin typeface="Consolas" panose="020B0609020204030204" pitchFamily="49" charset="0"/>
              </a:rPr>
              <a:t> in range(7):</a:t>
            </a:r>
          </a:p>
          <a:p>
            <a:r>
              <a:rPr lang="en-US" sz="1200" b="0" dirty="0">
                <a:solidFill>
                  <a:srgbClr val="FF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self.create_line_with_switch</a:t>
            </a:r>
            <a:r>
              <a:rPr lang="en-US" sz="1200" b="0" dirty="0">
                <a:solidFill>
                  <a:srgbClr val="FF0000"/>
                </a:solidFill>
                <a:effectLst/>
                <a:latin typeface="Consolas" panose="020B0609020204030204" pitchFamily="49" charset="0"/>
              </a:rPr>
              <a:t>(</a:t>
            </a:r>
            <a:r>
              <a:rPr lang="en-US" sz="1200" b="0" dirty="0" err="1">
                <a:solidFill>
                  <a:srgbClr val="FF0000"/>
                </a:solidFill>
                <a:effectLst/>
                <a:latin typeface="Consolas" panose="020B0609020204030204" pitchFamily="49" charset="0"/>
              </a:rPr>
              <a:t>l_index</a:t>
            </a:r>
            <a:r>
              <a:rPr lang="en-US" sz="1200" b="0" dirty="0">
                <a:solidFill>
                  <a:srgbClr val="FF0000"/>
                </a:solidFill>
                <a:effectLst/>
                <a:latin typeface="Consolas" panose="020B0609020204030204" pitchFamily="49" charset="0"/>
              </a:rPr>
              <a:t>=i+7, </a:t>
            </a:r>
            <a:r>
              <a:rPr lang="en-US" sz="1200" b="0" dirty="0" err="1">
                <a:solidFill>
                  <a:srgbClr val="FF0000"/>
                </a:solidFill>
                <a:effectLst/>
                <a:latin typeface="Consolas" panose="020B0609020204030204" pitchFamily="49" charset="0"/>
              </a:rPr>
              <a:t>first_bus</a:t>
            </a:r>
            <a:r>
              <a:rPr lang="en-US" sz="1200" b="0" dirty="0">
                <a:solidFill>
                  <a:srgbClr val="FF0000"/>
                </a:solidFill>
                <a:effectLst/>
                <a:latin typeface="Consolas" panose="020B0609020204030204" pitchFamily="49" charset="0"/>
              </a:rPr>
              <a:t>=fb[</a:t>
            </a:r>
            <a:r>
              <a:rPr lang="en-US" sz="1200" b="0" dirty="0" err="1">
                <a:solidFill>
                  <a:srgbClr val="FF0000"/>
                </a:solidFill>
                <a:effectLst/>
                <a:latin typeface="Consolas" panose="020B0609020204030204" pitchFamily="49" charset="0"/>
              </a:rPr>
              <a:t>i</a:t>
            </a:r>
            <a:r>
              <a:rPr lang="en-US" sz="1200" b="0" dirty="0">
                <a:solidFill>
                  <a:srgbClr val="FF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last_bus</a:t>
            </a:r>
            <a:r>
              <a:rPr lang="en-US" sz="1200" b="0" dirty="0">
                <a:solidFill>
                  <a:srgbClr val="FF0000"/>
                </a:solidFill>
                <a:effectLst/>
                <a:latin typeface="Consolas" panose="020B0609020204030204" pitchFamily="49" charset="0"/>
              </a:rPr>
              <a:t>=</a:t>
            </a:r>
            <a:r>
              <a:rPr lang="en-US" sz="1200" b="0" dirty="0" err="1">
                <a:solidFill>
                  <a:srgbClr val="FF0000"/>
                </a:solidFill>
                <a:effectLst/>
                <a:latin typeface="Consolas" panose="020B0609020204030204" pitchFamily="49" charset="0"/>
              </a:rPr>
              <a:t>lb</a:t>
            </a:r>
            <a:r>
              <a:rPr lang="en-US" sz="1200" b="0" dirty="0">
                <a:solidFill>
                  <a:srgbClr val="FF0000"/>
                </a:solidFill>
                <a:effectLst/>
                <a:latin typeface="Consolas" panose="020B0609020204030204" pitchFamily="49" charset="0"/>
              </a:rPr>
              <a:t>[</a:t>
            </a:r>
            <a:r>
              <a:rPr lang="en-US" sz="1200" b="0" dirty="0" err="1">
                <a:solidFill>
                  <a:srgbClr val="FF0000"/>
                </a:solidFill>
                <a:effectLst/>
                <a:latin typeface="Consolas" panose="020B0609020204030204" pitchFamily="49" charset="0"/>
              </a:rPr>
              <a:t>i</a:t>
            </a:r>
            <a:r>
              <a:rPr lang="en-US" sz="1200" b="0" dirty="0">
                <a:solidFill>
                  <a:srgbClr val="FF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length_km</a:t>
            </a:r>
            <a:r>
              <a:rPr lang="en-US" sz="1200" b="0" dirty="0">
                <a:solidFill>
                  <a:srgbClr val="FF0000"/>
                </a:solidFill>
                <a:effectLst/>
                <a:latin typeface="Consolas" panose="020B0609020204030204" pitchFamily="49" charset="0"/>
              </a:rPr>
              <a:t>=length[</a:t>
            </a:r>
            <a:r>
              <a:rPr lang="en-US" sz="1200" b="0" dirty="0" err="1">
                <a:solidFill>
                  <a:srgbClr val="FF0000"/>
                </a:solidFill>
                <a:effectLst/>
                <a:latin typeface="Consolas" panose="020B0609020204030204" pitchFamily="49" charset="0"/>
              </a:rPr>
              <a:t>i</a:t>
            </a:r>
            <a:r>
              <a:rPr lang="en-US" sz="1200" b="0" dirty="0">
                <a:solidFill>
                  <a:srgbClr val="FF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std_type</a:t>
            </a:r>
            <a:r>
              <a:rPr lang="en-US" sz="1200" b="0" dirty="0">
                <a:solidFill>
                  <a:srgbClr val="FF0000"/>
                </a:solidFill>
                <a:effectLst/>
                <a:latin typeface="Consolas" panose="020B0609020204030204" pitchFamily="49" charset="0"/>
              </a:rPr>
              <a:t>=</a:t>
            </a:r>
            <a:r>
              <a:rPr lang="en-US" sz="1200" b="0" dirty="0" err="1">
                <a:solidFill>
                  <a:srgbClr val="FF0000"/>
                </a:solidFill>
                <a:effectLst/>
                <a:latin typeface="Consolas" panose="020B0609020204030204" pitchFamily="49" charset="0"/>
              </a:rPr>
              <a:t>std_types</a:t>
            </a:r>
            <a:r>
              <a:rPr lang="en-US" sz="1200" b="0" dirty="0">
                <a:solidFill>
                  <a:srgbClr val="FF0000"/>
                </a:solidFill>
                <a:effectLst/>
                <a:latin typeface="Consolas" panose="020B0609020204030204" pitchFamily="49" charset="0"/>
              </a:rPr>
              <a:t>[1])</a:t>
            </a:r>
          </a:p>
        </p:txBody>
      </p:sp>
      <p:sp>
        <p:nvSpPr>
          <p:cNvPr id="29" name="TextBox 28">
            <a:extLst>
              <a:ext uri="{FF2B5EF4-FFF2-40B4-BE49-F238E27FC236}">
                <a16:creationId xmlns:a16="http://schemas.microsoft.com/office/drawing/2014/main" id="{6E6D34D8-2324-454A-997D-13D0651A6B88}"/>
              </a:ext>
            </a:extLst>
          </p:cNvPr>
          <p:cNvSpPr txBox="1"/>
          <p:nvPr/>
        </p:nvSpPr>
        <p:spPr>
          <a:xfrm>
            <a:off x="3608070" y="3104190"/>
            <a:ext cx="435987" cy="184666"/>
          </a:xfrm>
          <a:prstGeom prst="rect">
            <a:avLst/>
          </a:prstGeom>
          <a:solidFill>
            <a:schemeClr val="accent4">
              <a:lumMod val="40000"/>
              <a:lumOff val="60000"/>
            </a:schemeClr>
          </a:solidFill>
        </p:spPr>
        <p:txBody>
          <a:bodyPr wrap="square" rtlCol="0">
            <a:spAutoFit/>
          </a:bodyPr>
          <a:lstStyle/>
          <a:p>
            <a:r>
              <a:rPr lang="en-US" sz="600" dirty="0"/>
              <a:t>Bus_8</a:t>
            </a:r>
          </a:p>
        </p:txBody>
      </p:sp>
      <p:sp>
        <p:nvSpPr>
          <p:cNvPr id="30" name="TextBox 29">
            <a:extLst>
              <a:ext uri="{FF2B5EF4-FFF2-40B4-BE49-F238E27FC236}">
                <a16:creationId xmlns:a16="http://schemas.microsoft.com/office/drawing/2014/main" id="{8F630563-061B-4AEC-9AC5-E38D23204A24}"/>
              </a:ext>
            </a:extLst>
          </p:cNvPr>
          <p:cNvSpPr txBox="1"/>
          <p:nvPr/>
        </p:nvSpPr>
        <p:spPr>
          <a:xfrm>
            <a:off x="5020770" y="3084770"/>
            <a:ext cx="435987" cy="184666"/>
          </a:xfrm>
          <a:prstGeom prst="rect">
            <a:avLst/>
          </a:prstGeom>
          <a:solidFill>
            <a:schemeClr val="accent4">
              <a:lumMod val="40000"/>
              <a:lumOff val="60000"/>
            </a:schemeClr>
          </a:solidFill>
        </p:spPr>
        <p:txBody>
          <a:bodyPr wrap="square" rtlCol="0">
            <a:spAutoFit/>
          </a:bodyPr>
          <a:lstStyle/>
          <a:p>
            <a:r>
              <a:rPr lang="en-US" sz="600" dirty="0"/>
              <a:t>Bus_9</a:t>
            </a:r>
          </a:p>
        </p:txBody>
      </p:sp>
      <p:sp>
        <p:nvSpPr>
          <p:cNvPr id="31" name="TextBox 30">
            <a:extLst>
              <a:ext uri="{FF2B5EF4-FFF2-40B4-BE49-F238E27FC236}">
                <a16:creationId xmlns:a16="http://schemas.microsoft.com/office/drawing/2014/main" id="{D80961CB-6CF2-4B40-99E3-9BB6F354BB3C}"/>
              </a:ext>
            </a:extLst>
          </p:cNvPr>
          <p:cNvSpPr txBox="1"/>
          <p:nvPr/>
        </p:nvSpPr>
        <p:spPr>
          <a:xfrm>
            <a:off x="3876875" y="3496754"/>
            <a:ext cx="527685" cy="184666"/>
          </a:xfrm>
          <a:prstGeom prst="rect">
            <a:avLst/>
          </a:prstGeom>
          <a:solidFill>
            <a:schemeClr val="accent2"/>
          </a:solidFill>
        </p:spPr>
        <p:txBody>
          <a:bodyPr wrap="square" rtlCol="0">
            <a:spAutoFit/>
          </a:bodyPr>
          <a:lstStyle/>
          <a:p>
            <a:r>
              <a:rPr lang="en-US" sz="600" dirty="0"/>
              <a:t>CB_10</a:t>
            </a:r>
          </a:p>
        </p:txBody>
      </p:sp>
      <p:sp>
        <p:nvSpPr>
          <p:cNvPr id="32" name="TextBox 31">
            <a:extLst>
              <a:ext uri="{FF2B5EF4-FFF2-40B4-BE49-F238E27FC236}">
                <a16:creationId xmlns:a16="http://schemas.microsoft.com/office/drawing/2014/main" id="{5C531A2F-07AC-48EC-9892-3B3F0DF1FBD3}"/>
              </a:ext>
            </a:extLst>
          </p:cNvPr>
          <p:cNvSpPr txBox="1"/>
          <p:nvPr/>
        </p:nvSpPr>
        <p:spPr>
          <a:xfrm>
            <a:off x="2953969" y="4058749"/>
            <a:ext cx="2402408" cy="276999"/>
          </a:xfrm>
          <a:prstGeom prst="rect">
            <a:avLst/>
          </a:prstGeom>
          <a:solidFill>
            <a:schemeClr val="accent4">
              <a:lumMod val="40000"/>
              <a:lumOff val="60000"/>
            </a:schemeClr>
          </a:solidFill>
        </p:spPr>
        <p:txBody>
          <a:bodyPr wrap="square" rtlCol="0">
            <a:spAutoFit/>
          </a:bodyPr>
          <a:lstStyle/>
          <a:p>
            <a:r>
              <a:rPr lang="en-US" sz="600" dirty="0"/>
              <a:t>Load 0   Load 1        Load 2                          Load 3      Load 4   Load 5               	Bus 10-15</a:t>
            </a:r>
          </a:p>
        </p:txBody>
      </p:sp>
      <p:sp>
        <p:nvSpPr>
          <p:cNvPr id="33" name="TextBox 32">
            <a:extLst>
              <a:ext uri="{FF2B5EF4-FFF2-40B4-BE49-F238E27FC236}">
                <a16:creationId xmlns:a16="http://schemas.microsoft.com/office/drawing/2014/main" id="{5389456D-C964-44D7-A38A-AA4D0BCEAE92}"/>
              </a:ext>
            </a:extLst>
          </p:cNvPr>
          <p:cNvSpPr txBox="1"/>
          <p:nvPr/>
        </p:nvSpPr>
        <p:spPr>
          <a:xfrm>
            <a:off x="1623404" y="5713633"/>
            <a:ext cx="497147" cy="184666"/>
          </a:xfrm>
          <a:prstGeom prst="rect">
            <a:avLst/>
          </a:prstGeom>
          <a:solidFill>
            <a:schemeClr val="accent4">
              <a:lumMod val="40000"/>
              <a:lumOff val="60000"/>
            </a:schemeClr>
          </a:solidFill>
        </p:spPr>
        <p:txBody>
          <a:bodyPr wrap="square" rtlCol="0">
            <a:spAutoFit/>
          </a:bodyPr>
          <a:lstStyle/>
          <a:p>
            <a:r>
              <a:rPr lang="en-US" sz="600" dirty="0"/>
              <a:t>Bus_16</a:t>
            </a:r>
          </a:p>
        </p:txBody>
      </p:sp>
      <p:sp>
        <p:nvSpPr>
          <p:cNvPr id="34" name="TextBox 33">
            <a:extLst>
              <a:ext uri="{FF2B5EF4-FFF2-40B4-BE49-F238E27FC236}">
                <a16:creationId xmlns:a16="http://schemas.microsoft.com/office/drawing/2014/main" id="{DCBCF522-8FA5-4E26-977E-2749E61DFB27}"/>
              </a:ext>
            </a:extLst>
          </p:cNvPr>
          <p:cNvSpPr txBox="1"/>
          <p:nvPr/>
        </p:nvSpPr>
        <p:spPr>
          <a:xfrm>
            <a:off x="3622819" y="5529186"/>
            <a:ext cx="497147" cy="184666"/>
          </a:xfrm>
          <a:prstGeom prst="rect">
            <a:avLst/>
          </a:prstGeom>
          <a:solidFill>
            <a:schemeClr val="accent4">
              <a:lumMod val="40000"/>
              <a:lumOff val="60000"/>
            </a:schemeClr>
          </a:solidFill>
        </p:spPr>
        <p:txBody>
          <a:bodyPr wrap="square" rtlCol="0">
            <a:spAutoFit/>
          </a:bodyPr>
          <a:lstStyle/>
          <a:p>
            <a:r>
              <a:rPr lang="en-US" sz="600" dirty="0"/>
              <a:t>Bus_17</a:t>
            </a:r>
          </a:p>
        </p:txBody>
      </p:sp>
      <p:sp>
        <p:nvSpPr>
          <p:cNvPr id="35" name="TextBox 34">
            <a:extLst>
              <a:ext uri="{FF2B5EF4-FFF2-40B4-BE49-F238E27FC236}">
                <a16:creationId xmlns:a16="http://schemas.microsoft.com/office/drawing/2014/main" id="{DCB0E9AA-3D2A-4706-91E6-AE3944CD5492}"/>
              </a:ext>
            </a:extLst>
          </p:cNvPr>
          <p:cNvSpPr txBox="1"/>
          <p:nvPr/>
        </p:nvSpPr>
        <p:spPr>
          <a:xfrm>
            <a:off x="2031125" y="6842470"/>
            <a:ext cx="2246680" cy="276999"/>
          </a:xfrm>
          <a:prstGeom prst="rect">
            <a:avLst/>
          </a:prstGeom>
          <a:solidFill>
            <a:schemeClr val="accent4">
              <a:lumMod val="40000"/>
              <a:lumOff val="60000"/>
            </a:schemeClr>
          </a:solidFill>
        </p:spPr>
        <p:txBody>
          <a:bodyPr wrap="square" rtlCol="0">
            <a:spAutoFit/>
          </a:bodyPr>
          <a:lstStyle/>
          <a:p>
            <a:pPr algn="ctr"/>
            <a:r>
              <a:rPr lang="en-US" sz="600" dirty="0"/>
              <a:t>Load6 Load7 Load8 Load9         Load10 Load11 Load12 Load13</a:t>
            </a:r>
            <a:br>
              <a:rPr lang="en-US" sz="600" dirty="0"/>
            </a:br>
            <a:r>
              <a:rPr lang="en-US" sz="600" dirty="0"/>
              <a:t>Bus_20-27	</a:t>
            </a:r>
          </a:p>
        </p:txBody>
      </p:sp>
      <p:sp>
        <p:nvSpPr>
          <p:cNvPr id="36" name="TextBox 35">
            <a:extLst>
              <a:ext uri="{FF2B5EF4-FFF2-40B4-BE49-F238E27FC236}">
                <a16:creationId xmlns:a16="http://schemas.microsoft.com/office/drawing/2014/main" id="{0149A21F-B00D-405E-B65A-D4AA9BAF81E2}"/>
              </a:ext>
            </a:extLst>
          </p:cNvPr>
          <p:cNvSpPr txBox="1"/>
          <p:nvPr/>
        </p:nvSpPr>
        <p:spPr>
          <a:xfrm>
            <a:off x="2534917" y="4320496"/>
            <a:ext cx="428567" cy="184666"/>
          </a:xfrm>
          <a:prstGeom prst="rect">
            <a:avLst/>
          </a:prstGeom>
          <a:solidFill>
            <a:schemeClr val="accent2"/>
          </a:solidFill>
        </p:spPr>
        <p:txBody>
          <a:bodyPr wrap="square" rtlCol="0">
            <a:spAutoFit/>
          </a:bodyPr>
          <a:lstStyle/>
          <a:p>
            <a:r>
              <a:rPr lang="en-US" sz="600" dirty="0"/>
              <a:t>CB_151</a:t>
            </a:r>
          </a:p>
        </p:txBody>
      </p:sp>
      <p:sp>
        <p:nvSpPr>
          <p:cNvPr id="37" name="TextBox 36">
            <a:extLst>
              <a:ext uri="{FF2B5EF4-FFF2-40B4-BE49-F238E27FC236}">
                <a16:creationId xmlns:a16="http://schemas.microsoft.com/office/drawing/2014/main" id="{0376FD94-4831-4FB7-915F-97687A2B33CE}"/>
              </a:ext>
            </a:extLst>
          </p:cNvPr>
          <p:cNvSpPr txBox="1"/>
          <p:nvPr/>
        </p:nvSpPr>
        <p:spPr>
          <a:xfrm>
            <a:off x="3227101" y="4297425"/>
            <a:ext cx="428567" cy="184666"/>
          </a:xfrm>
          <a:prstGeom prst="rect">
            <a:avLst/>
          </a:prstGeom>
          <a:solidFill>
            <a:schemeClr val="accent2"/>
          </a:solidFill>
        </p:spPr>
        <p:txBody>
          <a:bodyPr wrap="square" rtlCol="0">
            <a:spAutoFit/>
          </a:bodyPr>
          <a:lstStyle/>
          <a:p>
            <a:r>
              <a:rPr lang="en-US" sz="600" dirty="0"/>
              <a:t>CB_152</a:t>
            </a:r>
          </a:p>
        </p:txBody>
      </p:sp>
      <p:sp>
        <p:nvSpPr>
          <p:cNvPr id="38" name="TextBox 37">
            <a:extLst>
              <a:ext uri="{FF2B5EF4-FFF2-40B4-BE49-F238E27FC236}">
                <a16:creationId xmlns:a16="http://schemas.microsoft.com/office/drawing/2014/main" id="{746CB975-E0BA-487C-8133-B696DB9719D4}"/>
              </a:ext>
            </a:extLst>
          </p:cNvPr>
          <p:cNvSpPr txBox="1"/>
          <p:nvPr/>
        </p:nvSpPr>
        <p:spPr>
          <a:xfrm>
            <a:off x="2867584" y="4726140"/>
            <a:ext cx="428567" cy="184666"/>
          </a:xfrm>
          <a:prstGeom prst="rect">
            <a:avLst/>
          </a:prstGeom>
          <a:solidFill>
            <a:schemeClr val="accent2"/>
          </a:solidFill>
        </p:spPr>
        <p:txBody>
          <a:bodyPr wrap="square" rtlCol="0">
            <a:spAutoFit/>
          </a:bodyPr>
          <a:lstStyle/>
          <a:p>
            <a:r>
              <a:rPr lang="en-US" sz="600" dirty="0"/>
              <a:t>CB_153</a:t>
            </a:r>
          </a:p>
        </p:txBody>
      </p:sp>
      <p:sp>
        <p:nvSpPr>
          <p:cNvPr id="39" name="TextBox 38">
            <a:extLst>
              <a:ext uri="{FF2B5EF4-FFF2-40B4-BE49-F238E27FC236}">
                <a16:creationId xmlns:a16="http://schemas.microsoft.com/office/drawing/2014/main" id="{89AE6838-E239-4A66-AD0D-BEA150BDF221}"/>
              </a:ext>
            </a:extLst>
          </p:cNvPr>
          <p:cNvSpPr txBox="1"/>
          <p:nvPr/>
        </p:nvSpPr>
        <p:spPr>
          <a:xfrm>
            <a:off x="2879420" y="5393532"/>
            <a:ext cx="428567" cy="184666"/>
          </a:xfrm>
          <a:prstGeom prst="rect">
            <a:avLst/>
          </a:prstGeom>
          <a:solidFill>
            <a:schemeClr val="accent2"/>
          </a:solidFill>
        </p:spPr>
        <p:txBody>
          <a:bodyPr wrap="square" rtlCol="0">
            <a:spAutoFit/>
          </a:bodyPr>
          <a:lstStyle/>
          <a:p>
            <a:r>
              <a:rPr lang="en-US" sz="600" dirty="0"/>
              <a:t>CB_158</a:t>
            </a:r>
          </a:p>
        </p:txBody>
      </p:sp>
      <p:sp>
        <p:nvSpPr>
          <p:cNvPr id="40" name="TextBox 39">
            <a:extLst>
              <a:ext uri="{FF2B5EF4-FFF2-40B4-BE49-F238E27FC236}">
                <a16:creationId xmlns:a16="http://schemas.microsoft.com/office/drawing/2014/main" id="{DDB12687-3891-4241-8387-EE1A94893F69}"/>
              </a:ext>
            </a:extLst>
          </p:cNvPr>
          <p:cNvSpPr txBox="1"/>
          <p:nvPr/>
        </p:nvSpPr>
        <p:spPr>
          <a:xfrm>
            <a:off x="4312921" y="5615128"/>
            <a:ext cx="440367" cy="184666"/>
          </a:xfrm>
          <a:prstGeom prst="rect">
            <a:avLst/>
          </a:prstGeom>
          <a:solidFill>
            <a:schemeClr val="accent4">
              <a:lumMod val="40000"/>
              <a:lumOff val="60000"/>
            </a:schemeClr>
          </a:solidFill>
        </p:spPr>
        <p:txBody>
          <a:bodyPr wrap="square" rtlCol="0">
            <a:spAutoFit/>
          </a:bodyPr>
          <a:lstStyle/>
          <a:p>
            <a:r>
              <a:rPr lang="en-US" sz="600" dirty="0"/>
              <a:t>Bus_18</a:t>
            </a:r>
          </a:p>
        </p:txBody>
      </p:sp>
      <p:sp>
        <p:nvSpPr>
          <p:cNvPr id="41" name="TextBox 40">
            <a:extLst>
              <a:ext uri="{FF2B5EF4-FFF2-40B4-BE49-F238E27FC236}">
                <a16:creationId xmlns:a16="http://schemas.microsoft.com/office/drawing/2014/main" id="{9E76142C-24B8-4897-9C1B-E0C0E15E4B78}"/>
              </a:ext>
            </a:extLst>
          </p:cNvPr>
          <p:cNvSpPr txBox="1"/>
          <p:nvPr/>
        </p:nvSpPr>
        <p:spPr>
          <a:xfrm>
            <a:off x="5933009" y="5621519"/>
            <a:ext cx="431306" cy="184666"/>
          </a:xfrm>
          <a:prstGeom prst="rect">
            <a:avLst/>
          </a:prstGeom>
          <a:solidFill>
            <a:schemeClr val="accent4">
              <a:lumMod val="40000"/>
              <a:lumOff val="60000"/>
            </a:schemeClr>
          </a:solidFill>
        </p:spPr>
        <p:txBody>
          <a:bodyPr wrap="square" rtlCol="0">
            <a:spAutoFit/>
          </a:bodyPr>
          <a:lstStyle/>
          <a:p>
            <a:r>
              <a:rPr lang="en-US" sz="600" dirty="0"/>
              <a:t>Bus_19</a:t>
            </a:r>
          </a:p>
        </p:txBody>
      </p:sp>
      <p:sp>
        <p:nvSpPr>
          <p:cNvPr id="42" name="TextBox 41">
            <a:extLst>
              <a:ext uri="{FF2B5EF4-FFF2-40B4-BE49-F238E27FC236}">
                <a16:creationId xmlns:a16="http://schemas.microsoft.com/office/drawing/2014/main" id="{B1CEA57B-2FD5-4338-AAF9-2DC538CD6698}"/>
              </a:ext>
            </a:extLst>
          </p:cNvPr>
          <p:cNvSpPr txBox="1"/>
          <p:nvPr/>
        </p:nvSpPr>
        <p:spPr>
          <a:xfrm>
            <a:off x="4437131" y="6609560"/>
            <a:ext cx="1784075" cy="276999"/>
          </a:xfrm>
          <a:prstGeom prst="rect">
            <a:avLst/>
          </a:prstGeom>
          <a:solidFill>
            <a:schemeClr val="accent4">
              <a:lumMod val="40000"/>
              <a:lumOff val="60000"/>
            </a:schemeClr>
          </a:solidFill>
        </p:spPr>
        <p:txBody>
          <a:bodyPr wrap="square" rtlCol="0">
            <a:spAutoFit/>
          </a:bodyPr>
          <a:lstStyle/>
          <a:p>
            <a:r>
              <a:rPr lang="en-US" sz="600" dirty="0"/>
              <a:t>Load14 Load15                             Load16       Load17</a:t>
            </a:r>
            <a:br>
              <a:rPr lang="en-US" sz="600" dirty="0"/>
            </a:br>
            <a:r>
              <a:rPr lang="en-US" sz="600" dirty="0"/>
              <a:t>                                 Bus_28-31	</a:t>
            </a:r>
          </a:p>
        </p:txBody>
      </p:sp>
      <p:sp>
        <p:nvSpPr>
          <p:cNvPr id="43" name="TextBox 42">
            <a:extLst>
              <a:ext uri="{FF2B5EF4-FFF2-40B4-BE49-F238E27FC236}">
                <a16:creationId xmlns:a16="http://schemas.microsoft.com/office/drawing/2014/main" id="{6647F36A-BE05-40BA-A00D-83D41D54EC21}"/>
              </a:ext>
            </a:extLst>
          </p:cNvPr>
          <p:cNvSpPr txBox="1"/>
          <p:nvPr/>
        </p:nvSpPr>
        <p:spPr>
          <a:xfrm>
            <a:off x="4680269" y="4289124"/>
            <a:ext cx="428567" cy="184666"/>
          </a:xfrm>
          <a:prstGeom prst="rect">
            <a:avLst/>
          </a:prstGeom>
          <a:solidFill>
            <a:schemeClr val="accent2"/>
          </a:solidFill>
        </p:spPr>
        <p:txBody>
          <a:bodyPr wrap="square" rtlCol="0">
            <a:spAutoFit/>
          </a:bodyPr>
          <a:lstStyle/>
          <a:p>
            <a:r>
              <a:rPr lang="en-US" sz="600" dirty="0"/>
              <a:t>CB_171</a:t>
            </a:r>
          </a:p>
        </p:txBody>
      </p:sp>
      <p:sp>
        <p:nvSpPr>
          <p:cNvPr id="44" name="TextBox 43">
            <a:extLst>
              <a:ext uri="{FF2B5EF4-FFF2-40B4-BE49-F238E27FC236}">
                <a16:creationId xmlns:a16="http://schemas.microsoft.com/office/drawing/2014/main" id="{4CFAE868-4810-4635-B2E7-E8FDD745C408}"/>
              </a:ext>
            </a:extLst>
          </p:cNvPr>
          <p:cNvSpPr txBox="1"/>
          <p:nvPr/>
        </p:nvSpPr>
        <p:spPr>
          <a:xfrm>
            <a:off x="5408353" y="4295317"/>
            <a:ext cx="428567" cy="184666"/>
          </a:xfrm>
          <a:prstGeom prst="rect">
            <a:avLst/>
          </a:prstGeom>
          <a:solidFill>
            <a:schemeClr val="accent2"/>
          </a:solidFill>
        </p:spPr>
        <p:txBody>
          <a:bodyPr wrap="square" rtlCol="0">
            <a:spAutoFit/>
          </a:bodyPr>
          <a:lstStyle/>
          <a:p>
            <a:r>
              <a:rPr lang="en-US" sz="600" dirty="0"/>
              <a:t>CB_172</a:t>
            </a:r>
          </a:p>
        </p:txBody>
      </p:sp>
      <p:sp>
        <p:nvSpPr>
          <p:cNvPr id="45" name="TextBox 44">
            <a:extLst>
              <a:ext uri="{FF2B5EF4-FFF2-40B4-BE49-F238E27FC236}">
                <a16:creationId xmlns:a16="http://schemas.microsoft.com/office/drawing/2014/main" id="{5D864E2A-A2B4-4BA2-B8B9-AE76203A151A}"/>
              </a:ext>
            </a:extLst>
          </p:cNvPr>
          <p:cNvSpPr txBox="1"/>
          <p:nvPr/>
        </p:nvSpPr>
        <p:spPr>
          <a:xfrm>
            <a:off x="5031780" y="4744475"/>
            <a:ext cx="428567" cy="184666"/>
          </a:xfrm>
          <a:prstGeom prst="rect">
            <a:avLst/>
          </a:prstGeom>
          <a:solidFill>
            <a:schemeClr val="accent2"/>
          </a:solidFill>
        </p:spPr>
        <p:txBody>
          <a:bodyPr wrap="square" rtlCol="0">
            <a:spAutoFit/>
          </a:bodyPr>
          <a:lstStyle/>
          <a:p>
            <a:r>
              <a:rPr lang="en-US" sz="600" dirty="0"/>
              <a:t>CB_173</a:t>
            </a:r>
          </a:p>
        </p:txBody>
      </p:sp>
      <p:sp>
        <p:nvSpPr>
          <p:cNvPr id="46" name="TextBox 45">
            <a:extLst>
              <a:ext uri="{FF2B5EF4-FFF2-40B4-BE49-F238E27FC236}">
                <a16:creationId xmlns:a16="http://schemas.microsoft.com/office/drawing/2014/main" id="{4C461249-18AB-48C8-9C89-9241A9D540BD}"/>
              </a:ext>
            </a:extLst>
          </p:cNvPr>
          <p:cNvSpPr txBox="1"/>
          <p:nvPr/>
        </p:nvSpPr>
        <p:spPr>
          <a:xfrm>
            <a:off x="5051511" y="5378299"/>
            <a:ext cx="428567" cy="184666"/>
          </a:xfrm>
          <a:prstGeom prst="rect">
            <a:avLst/>
          </a:prstGeom>
          <a:solidFill>
            <a:schemeClr val="accent2"/>
          </a:solidFill>
        </p:spPr>
        <p:txBody>
          <a:bodyPr wrap="square" rtlCol="0">
            <a:spAutoFit/>
          </a:bodyPr>
          <a:lstStyle/>
          <a:p>
            <a:r>
              <a:rPr lang="en-US" sz="600" dirty="0"/>
              <a:t>CB_178</a:t>
            </a:r>
          </a:p>
        </p:txBody>
      </p:sp>
      <p:sp>
        <p:nvSpPr>
          <p:cNvPr id="47" name="TextBox 46">
            <a:extLst>
              <a:ext uri="{FF2B5EF4-FFF2-40B4-BE49-F238E27FC236}">
                <a16:creationId xmlns:a16="http://schemas.microsoft.com/office/drawing/2014/main" id="{C890DE31-8C63-4916-8515-16BD61ED0EB8}"/>
              </a:ext>
            </a:extLst>
          </p:cNvPr>
          <p:cNvSpPr txBox="1"/>
          <p:nvPr/>
        </p:nvSpPr>
        <p:spPr>
          <a:xfrm>
            <a:off x="2139398" y="2293125"/>
            <a:ext cx="374323" cy="184666"/>
          </a:xfrm>
          <a:prstGeom prst="rect">
            <a:avLst/>
          </a:prstGeom>
          <a:solidFill>
            <a:schemeClr val="accent2"/>
          </a:solidFill>
        </p:spPr>
        <p:txBody>
          <a:bodyPr wrap="square" rtlCol="0">
            <a:spAutoFit/>
          </a:bodyPr>
          <a:lstStyle/>
          <a:p>
            <a:r>
              <a:rPr lang="en-US" sz="600" dirty="0"/>
              <a:t>CB_1</a:t>
            </a:r>
          </a:p>
        </p:txBody>
      </p:sp>
      <p:sp>
        <p:nvSpPr>
          <p:cNvPr id="48" name="TextBox 47">
            <a:extLst>
              <a:ext uri="{FF2B5EF4-FFF2-40B4-BE49-F238E27FC236}">
                <a16:creationId xmlns:a16="http://schemas.microsoft.com/office/drawing/2014/main" id="{6C4FE4E8-B286-4660-9A73-5C0780E72DB8}"/>
              </a:ext>
            </a:extLst>
          </p:cNvPr>
          <p:cNvSpPr txBox="1"/>
          <p:nvPr/>
        </p:nvSpPr>
        <p:spPr>
          <a:xfrm>
            <a:off x="2984516" y="1883350"/>
            <a:ext cx="346937" cy="184666"/>
          </a:xfrm>
          <a:prstGeom prst="rect">
            <a:avLst/>
          </a:prstGeom>
          <a:solidFill>
            <a:schemeClr val="accent2"/>
          </a:solidFill>
        </p:spPr>
        <p:txBody>
          <a:bodyPr wrap="square" rtlCol="0">
            <a:spAutoFit/>
          </a:bodyPr>
          <a:lstStyle/>
          <a:p>
            <a:r>
              <a:rPr lang="en-US" sz="600" dirty="0"/>
              <a:t>CB_0</a:t>
            </a:r>
          </a:p>
        </p:txBody>
      </p:sp>
      <p:sp>
        <p:nvSpPr>
          <p:cNvPr id="50" name="TextBox 49">
            <a:extLst>
              <a:ext uri="{FF2B5EF4-FFF2-40B4-BE49-F238E27FC236}">
                <a16:creationId xmlns:a16="http://schemas.microsoft.com/office/drawing/2014/main" id="{8EFE1039-EE6C-465D-88B2-E835FFCA082E}"/>
              </a:ext>
            </a:extLst>
          </p:cNvPr>
          <p:cNvSpPr txBox="1"/>
          <p:nvPr/>
        </p:nvSpPr>
        <p:spPr>
          <a:xfrm>
            <a:off x="4072265" y="1894644"/>
            <a:ext cx="346937" cy="184666"/>
          </a:xfrm>
          <a:prstGeom prst="rect">
            <a:avLst/>
          </a:prstGeom>
          <a:solidFill>
            <a:schemeClr val="accent2"/>
          </a:solidFill>
        </p:spPr>
        <p:txBody>
          <a:bodyPr wrap="square" rtlCol="0">
            <a:spAutoFit/>
          </a:bodyPr>
          <a:lstStyle/>
          <a:p>
            <a:r>
              <a:rPr lang="en-US" sz="600" dirty="0"/>
              <a:t>CB_4</a:t>
            </a:r>
          </a:p>
        </p:txBody>
      </p:sp>
      <p:sp>
        <p:nvSpPr>
          <p:cNvPr id="51" name="TextBox 50">
            <a:extLst>
              <a:ext uri="{FF2B5EF4-FFF2-40B4-BE49-F238E27FC236}">
                <a16:creationId xmlns:a16="http://schemas.microsoft.com/office/drawing/2014/main" id="{9F6685DC-359C-4AB8-B14B-FFEE5CCACE48}"/>
              </a:ext>
            </a:extLst>
          </p:cNvPr>
          <p:cNvSpPr txBox="1"/>
          <p:nvPr/>
        </p:nvSpPr>
        <p:spPr>
          <a:xfrm>
            <a:off x="2562038" y="2293125"/>
            <a:ext cx="374323" cy="184666"/>
          </a:xfrm>
          <a:prstGeom prst="rect">
            <a:avLst/>
          </a:prstGeom>
          <a:solidFill>
            <a:schemeClr val="accent2"/>
          </a:solidFill>
        </p:spPr>
        <p:txBody>
          <a:bodyPr wrap="square" rtlCol="0">
            <a:spAutoFit/>
          </a:bodyPr>
          <a:lstStyle/>
          <a:p>
            <a:r>
              <a:rPr lang="en-US" sz="600" dirty="0"/>
              <a:t>CB_2</a:t>
            </a:r>
          </a:p>
        </p:txBody>
      </p:sp>
      <p:sp>
        <p:nvSpPr>
          <p:cNvPr id="52" name="TextBox 51">
            <a:extLst>
              <a:ext uri="{FF2B5EF4-FFF2-40B4-BE49-F238E27FC236}">
                <a16:creationId xmlns:a16="http://schemas.microsoft.com/office/drawing/2014/main" id="{260927D4-2B1A-4A9A-8E28-94F34973B635}"/>
              </a:ext>
            </a:extLst>
          </p:cNvPr>
          <p:cNvSpPr txBox="1"/>
          <p:nvPr/>
        </p:nvSpPr>
        <p:spPr>
          <a:xfrm>
            <a:off x="5299775" y="2320129"/>
            <a:ext cx="374323" cy="184666"/>
          </a:xfrm>
          <a:prstGeom prst="rect">
            <a:avLst/>
          </a:prstGeom>
          <a:solidFill>
            <a:schemeClr val="accent2"/>
          </a:solidFill>
        </p:spPr>
        <p:txBody>
          <a:bodyPr wrap="square" rtlCol="0">
            <a:spAutoFit/>
          </a:bodyPr>
          <a:lstStyle/>
          <a:p>
            <a:r>
              <a:rPr lang="en-US" sz="600" dirty="0"/>
              <a:t>CB_5</a:t>
            </a:r>
          </a:p>
        </p:txBody>
      </p:sp>
      <p:sp>
        <p:nvSpPr>
          <p:cNvPr id="53" name="TextBox 52">
            <a:extLst>
              <a:ext uri="{FF2B5EF4-FFF2-40B4-BE49-F238E27FC236}">
                <a16:creationId xmlns:a16="http://schemas.microsoft.com/office/drawing/2014/main" id="{CF678AEC-C55B-45E1-A802-C1D6023F535A}"/>
              </a:ext>
            </a:extLst>
          </p:cNvPr>
          <p:cNvSpPr txBox="1"/>
          <p:nvPr/>
        </p:nvSpPr>
        <p:spPr>
          <a:xfrm>
            <a:off x="5697080" y="2320129"/>
            <a:ext cx="374323" cy="184666"/>
          </a:xfrm>
          <a:prstGeom prst="rect">
            <a:avLst/>
          </a:prstGeom>
          <a:solidFill>
            <a:schemeClr val="accent2"/>
          </a:solidFill>
        </p:spPr>
        <p:txBody>
          <a:bodyPr wrap="square" rtlCol="0">
            <a:spAutoFit/>
          </a:bodyPr>
          <a:lstStyle/>
          <a:p>
            <a:r>
              <a:rPr lang="en-US" sz="600" dirty="0"/>
              <a:t>CB_6</a:t>
            </a:r>
          </a:p>
        </p:txBody>
      </p:sp>
      <p:sp>
        <p:nvSpPr>
          <p:cNvPr id="54" name="TextBox 53">
            <a:extLst>
              <a:ext uri="{FF2B5EF4-FFF2-40B4-BE49-F238E27FC236}">
                <a16:creationId xmlns:a16="http://schemas.microsoft.com/office/drawing/2014/main" id="{A1611B9C-3B96-42EB-A5A8-E80E9763F6DB}"/>
              </a:ext>
            </a:extLst>
          </p:cNvPr>
          <p:cNvSpPr txBox="1"/>
          <p:nvPr/>
        </p:nvSpPr>
        <p:spPr>
          <a:xfrm rot="16200000">
            <a:off x="2774864" y="3413854"/>
            <a:ext cx="374323" cy="184666"/>
          </a:xfrm>
          <a:prstGeom prst="rect">
            <a:avLst/>
          </a:prstGeom>
          <a:solidFill>
            <a:schemeClr val="accent2"/>
          </a:solidFill>
        </p:spPr>
        <p:txBody>
          <a:bodyPr wrap="square" rtlCol="0">
            <a:spAutoFit/>
          </a:bodyPr>
          <a:lstStyle/>
          <a:p>
            <a:r>
              <a:rPr lang="en-US" sz="600" dirty="0"/>
              <a:t>CB_7</a:t>
            </a:r>
          </a:p>
        </p:txBody>
      </p:sp>
      <p:sp>
        <p:nvSpPr>
          <p:cNvPr id="57" name="TextBox 56">
            <a:extLst>
              <a:ext uri="{FF2B5EF4-FFF2-40B4-BE49-F238E27FC236}">
                <a16:creationId xmlns:a16="http://schemas.microsoft.com/office/drawing/2014/main" id="{26939460-7826-4E85-B728-53B32FFDD0FF}"/>
              </a:ext>
            </a:extLst>
          </p:cNvPr>
          <p:cNvSpPr txBox="1"/>
          <p:nvPr/>
        </p:nvSpPr>
        <p:spPr>
          <a:xfrm rot="16200000">
            <a:off x="3132273" y="3432558"/>
            <a:ext cx="374323" cy="184666"/>
          </a:xfrm>
          <a:prstGeom prst="rect">
            <a:avLst/>
          </a:prstGeom>
          <a:solidFill>
            <a:schemeClr val="accent2"/>
          </a:solidFill>
        </p:spPr>
        <p:txBody>
          <a:bodyPr wrap="square" rtlCol="0">
            <a:spAutoFit/>
          </a:bodyPr>
          <a:lstStyle/>
          <a:p>
            <a:r>
              <a:rPr lang="en-US" sz="600" dirty="0"/>
              <a:t>CB_8</a:t>
            </a:r>
          </a:p>
        </p:txBody>
      </p:sp>
      <p:sp>
        <p:nvSpPr>
          <p:cNvPr id="58" name="TextBox 57">
            <a:extLst>
              <a:ext uri="{FF2B5EF4-FFF2-40B4-BE49-F238E27FC236}">
                <a16:creationId xmlns:a16="http://schemas.microsoft.com/office/drawing/2014/main" id="{58CFEEA6-A3C1-43E0-B83D-24A51962AA64}"/>
              </a:ext>
            </a:extLst>
          </p:cNvPr>
          <p:cNvSpPr txBox="1"/>
          <p:nvPr/>
        </p:nvSpPr>
        <p:spPr>
          <a:xfrm rot="16200000">
            <a:off x="3435658" y="3407501"/>
            <a:ext cx="374323" cy="184666"/>
          </a:xfrm>
          <a:prstGeom prst="rect">
            <a:avLst/>
          </a:prstGeom>
          <a:solidFill>
            <a:schemeClr val="accent2"/>
          </a:solidFill>
        </p:spPr>
        <p:txBody>
          <a:bodyPr wrap="square" rtlCol="0">
            <a:spAutoFit/>
          </a:bodyPr>
          <a:lstStyle/>
          <a:p>
            <a:r>
              <a:rPr lang="en-US" sz="600" dirty="0"/>
              <a:t>CB_9</a:t>
            </a:r>
          </a:p>
        </p:txBody>
      </p:sp>
      <p:sp>
        <p:nvSpPr>
          <p:cNvPr id="59" name="TextBox 58">
            <a:extLst>
              <a:ext uri="{FF2B5EF4-FFF2-40B4-BE49-F238E27FC236}">
                <a16:creationId xmlns:a16="http://schemas.microsoft.com/office/drawing/2014/main" id="{55EDD77C-9F84-4E4A-A7DD-08B87F6C3C7F}"/>
              </a:ext>
            </a:extLst>
          </p:cNvPr>
          <p:cNvSpPr txBox="1"/>
          <p:nvPr/>
        </p:nvSpPr>
        <p:spPr>
          <a:xfrm rot="16200000">
            <a:off x="4423067" y="3392642"/>
            <a:ext cx="392240" cy="184666"/>
          </a:xfrm>
          <a:prstGeom prst="rect">
            <a:avLst/>
          </a:prstGeom>
          <a:solidFill>
            <a:schemeClr val="accent2"/>
          </a:solidFill>
        </p:spPr>
        <p:txBody>
          <a:bodyPr wrap="square" rtlCol="0">
            <a:spAutoFit/>
          </a:bodyPr>
          <a:lstStyle/>
          <a:p>
            <a:r>
              <a:rPr lang="en-US" sz="600" dirty="0"/>
              <a:t>CB_11</a:t>
            </a:r>
          </a:p>
        </p:txBody>
      </p:sp>
      <p:sp>
        <p:nvSpPr>
          <p:cNvPr id="60" name="TextBox 59">
            <a:extLst>
              <a:ext uri="{FF2B5EF4-FFF2-40B4-BE49-F238E27FC236}">
                <a16:creationId xmlns:a16="http://schemas.microsoft.com/office/drawing/2014/main" id="{2BE03001-1358-42E7-952E-E8AF7F3A9548}"/>
              </a:ext>
            </a:extLst>
          </p:cNvPr>
          <p:cNvSpPr txBox="1"/>
          <p:nvPr/>
        </p:nvSpPr>
        <p:spPr>
          <a:xfrm rot="16200000">
            <a:off x="4698433" y="3392642"/>
            <a:ext cx="392240" cy="184666"/>
          </a:xfrm>
          <a:prstGeom prst="rect">
            <a:avLst/>
          </a:prstGeom>
          <a:solidFill>
            <a:schemeClr val="accent2"/>
          </a:solidFill>
        </p:spPr>
        <p:txBody>
          <a:bodyPr wrap="square" rtlCol="0">
            <a:spAutoFit/>
          </a:bodyPr>
          <a:lstStyle/>
          <a:p>
            <a:r>
              <a:rPr lang="en-US" sz="600" dirty="0"/>
              <a:t>CB_12</a:t>
            </a:r>
          </a:p>
        </p:txBody>
      </p:sp>
      <p:sp>
        <p:nvSpPr>
          <p:cNvPr id="61" name="TextBox 60">
            <a:extLst>
              <a:ext uri="{FF2B5EF4-FFF2-40B4-BE49-F238E27FC236}">
                <a16:creationId xmlns:a16="http://schemas.microsoft.com/office/drawing/2014/main" id="{16FA989D-95F7-4267-84F0-EF9F4DF8E10D}"/>
              </a:ext>
            </a:extLst>
          </p:cNvPr>
          <p:cNvSpPr txBox="1"/>
          <p:nvPr/>
        </p:nvSpPr>
        <p:spPr>
          <a:xfrm rot="16200000">
            <a:off x="5056489" y="3404421"/>
            <a:ext cx="392240" cy="184666"/>
          </a:xfrm>
          <a:prstGeom prst="rect">
            <a:avLst/>
          </a:prstGeom>
          <a:solidFill>
            <a:schemeClr val="accent2"/>
          </a:solidFill>
        </p:spPr>
        <p:txBody>
          <a:bodyPr wrap="square" rtlCol="0">
            <a:spAutoFit/>
          </a:bodyPr>
          <a:lstStyle/>
          <a:p>
            <a:r>
              <a:rPr lang="en-US" sz="600" dirty="0"/>
              <a:t>CB_13</a:t>
            </a:r>
          </a:p>
        </p:txBody>
      </p:sp>
      <p:sp>
        <p:nvSpPr>
          <p:cNvPr id="62" name="TextBox 61">
            <a:extLst>
              <a:ext uri="{FF2B5EF4-FFF2-40B4-BE49-F238E27FC236}">
                <a16:creationId xmlns:a16="http://schemas.microsoft.com/office/drawing/2014/main" id="{6387BD4C-1505-4317-B77F-E54D8A7C2F10}"/>
              </a:ext>
            </a:extLst>
          </p:cNvPr>
          <p:cNvSpPr txBox="1"/>
          <p:nvPr/>
        </p:nvSpPr>
        <p:spPr>
          <a:xfrm rot="16200000">
            <a:off x="2048340" y="6543267"/>
            <a:ext cx="417326" cy="184666"/>
          </a:xfrm>
          <a:prstGeom prst="rect">
            <a:avLst/>
          </a:prstGeom>
          <a:solidFill>
            <a:schemeClr val="accent2"/>
          </a:solidFill>
        </p:spPr>
        <p:txBody>
          <a:bodyPr wrap="square" rtlCol="0">
            <a:spAutoFit/>
          </a:bodyPr>
          <a:lstStyle/>
          <a:p>
            <a:r>
              <a:rPr lang="en-US" sz="600" dirty="0"/>
              <a:t>CB_14</a:t>
            </a:r>
          </a:p>
        </p:txBody>
      </p:sp>
      <p:sp>
        <p:nvSpPr>
          <p:cNvPr id="63" name="TextBox 62">
            <a:extLst>
              <a:ext uri="{FF2B5EF4-FFF2-40B4-BE49-F238E27FC236}">
                <a16:creationId xmlns:a16="http://schemas.microsoft.com/office/drawing/2014/main" id="{1436306A-1A3B-42AE-8CC3-6845CEEB758E}"/>
              </a:ext>
            </a:extLst>
          </p:cNvPr>
          <p:cNvSpPr txBox="1"/>
          <p:nvPr/>
        </p:nvSpPr>
        <p:spPr>
          <a:xfrm rot="16200000">
            <a:off x="2251115" y="6532077"/>
            <a:ext cx="417326" cy="184666"/>
          </a:xfrm>
          <a:prstGeom prst="rect">
            <a:avLst/>
          </a:prstGeom>
          <a:solidFill>
            <a:schemeClr val="accent2"/>
          </a:solidFill>
        </p:spPr>
        <p:txBody>
          <a:bodyPr wrap="square" rtlCol="0">
            <a:spAutoFit/>
          </a:bodyPr>
          <a:lstStyle/>
          <a:p>
            <a:r>
              <a:rPr lang="en-US" sz="600" dirty="0"/>
              <a:t>CB_15</a:t>
            </a:r>
          </a:p>
        </p:txBody>
      </p:sp>
      <p:sp>
        <p:nvSpPr>
          <p:cNvPr id="64" name="TextBox 63">
            <a:extLst>
              <a:ext uri="{FF2B5EF4-FFF2-40B4-BE49-F238E27FC236}">
                <a16:creationId xmlns:a16="http://schemas.microsoft.com/office/drawing/2014/main" id="{B8102C3E-68C5-4474-BDA0-47D0C35176AE}"/>
              </a:ext>
            </a:extLst>
          </p:cNvPr>
          <p:cNvSpPr txBox="1"/>
          <p:nvPr/>
        </p:nvSpPr>
        <p:spPr>
          <a:xfrm rot="16200000">
            <a:off x="2484601" y="6552130"/>
            <a:ext cx="417326" cy="184666"/>
          </a:xfrm>
          <a:prstGeom prst="rect">
            <a:avLst/>
          </a:prstGeom>
          <a:solidFill>
            <a:schemeClr val="accent2"/>
          </a:solidFill>
        </p:spPr>
        <p:txBody>
          <a:bodyPr wrap="square" rtlCol="0">
            <a:spAutoFit/>
          </a:bodyPr>
          <a:lstStyle/>
          <a:p>
            <a:r>
              <a:rPr lang="en-US" sz="600" dirty="0"/>
              <a:t>CB_16</a:t>
            </a:r>
          </a:p>
        </p:txBody>
      </p:sp>
      <p:sp>
        <p:nvSpPr>
          <p:cNvPr id="65" name="TextBox 64">
            <a:extLst>
              <a:ext uri="{FF2B5EF4-FFF2-40B4-BE49-F238E27FC236}">
                <a16:creationId xmlns:a16="http://schemas.microsoft.com/office/drawing/2014/main" id="{23E0DED5-C629-48ED-B77E-5A7078BB9BE1}"/>
              </a:ext>
            </a:extLst>
          </p:cNvPr>
          <p:cNvSpPr txBox="1"/>
          <p:nvPr/>
        </p:nvSpPr>
        <p:spPr>
          <a:xfrm rot="16200000">
            <a:off x="2718088" y="6547538"/>
            <a:ext cx="417326" cy="184666"/>
          </a:xfrm>
          <a:prstGeom prst="rect">
            <a:avLst/>
          </a:prstGeom>
          <a:solidFill>
            <a:schemeClr val="accent2"/>
          </a:solidFill>
        </p:spPr>
        <p:txBody>
          <a:bodyPr wrap="square" rtlCol="0">
            <a:spAutoFit/>
          </a:bodyPr>
          <a:lstStyle/>
          <a:p>
            <a:r>
              <a:rPr lang="en-US" sz="600" dirty="0"/>
              <a:t>CB_17</a:t>
            </a:r>
          </a:p>
        </p:txBody>
      </p:sp>
      <p:sp>
        <p:nvSpPr>
          <p:cNvPr id="66" name="TextBox 65">
            <a:extLst>
              <a:ext uri="{FF2B5EF4-FFF2-40B4-BE49-F238E27FC236}">
                <a16:creationId xmlns:a16="http://schemas.microsoft.com/office/drawing/2014/main" id="{687BD6C0-044D-4CD0-A76B-60C86402BCB2}"/>
              </a:ext>
            </a:extLst>
          </p:cNvPr>
          <p:cNvSpPr txBox="1"/>
          <p:nvPr/>
        </p:nvSpPr>
        <p:spPr>
          <a:xfrm rot="16200000">
            <a:off x="3043573" y="6566289"/>
            <a:ext cx="417326" cy="184666"/>
          </a:xfrm>
          <a:prstGeom prst="rect">
            <a:avLst/>
          </a:prstGeom>
          <a:solidFill>
            <a:schemeClr val="accent2"/>
          </a:solidFill>
        </p:spPr>
        <p:txBody>
          <a:bodyPr wrap="square" rtlCol="0">
            <a:spAutoFit/>
          </a:bodyPr>
          <a:lstStyle/>
          <a:p>
            <a:r>
              <a:rPr lang="en-US" sz="600" dirty="0"/>
              <a:t>CB_18</a:t>
            </a:r>
          </a:p>
        </p:txBody>
      </p:sp>
      <p:sp>
        <p:nvSpPr>
          <p:cNvPr id="67" name="TextBox 66">
            <a:extLst>
              <a:ext uri="{FF2B5EF4-FFF2-40B4-BE49-F238E27FC236}">
                <a16:creationId xmlns:a16="http://schemas.microsoft.com/office/drawing/2014/main" id="{3361FB43-E8D1-46D3-860B-4ECC1ECD48CB}"/>
              </a:ext>
            </a:extLst>
          </p:cNvPr>
          <p:cNvSpPr txBox="1"/>
          <p:nvPr/>
        </p:nvSpPr>
        <p:spPr>
          <a:xfrm rot="16200000">
            <a:off x="3246348" y="6555099"/>
            <a:ext cx="417326" cy="184666"/>
          </a:xfrm>
          <a:prstGeom prst="rect">
            <a:avLst/>
          </a:prstGeom>
          <a:solidFill>
            <a:schemeClr val="accent2"/>
          </a:solidFill>
        </p:spPr>
        <p:txBody>
          <a:bodyPr wrap="square" rtlCol="0">
            <a:spAutoFit/>
          </a:bodyPr>
          <a:lstStyle/>
          <a:p>
            <a:r>
              <a:rPr lang="en-US" sz="600" dirty="0"/>
              <a:t>CB_19</a:t>
            </a:r>
          </a:p>
        </p:txBody>
      </p:sp>
      <p:sp>
        <p:nvSpPr>
          <p:cNvPr id="68" name="TextBox 67">
            <a:extLst>
              <a:ext uri="{FF2B5EF4-FFF2-40B4-BE49-F238E27FC236}">
                <a16:creationId xmlns:a16="http://schemas.microsoft.com/office/drawing/2014/main" id="{879D4F31-42CB-44C8-8121-FB273A39D9CB}"/>
              </a:ext>
            </a:extLst>
          </p:cNvPr>
          <p:cNvSpPr txBox="1"/>
          <p:nvPr/>
        </p:nvSpPr>
        <p:spPr>
          <a:xfrm rot="16200000">
            <a:off x="3479834" y="6575152"/>
            <a:ext cx="417326" cy="184666"/>
          </a:xfrm>
          <a:prstGeom prst="rect">
            <a:avLst/>
          </a:prstGeom>
          <a:solidFill>
            <a:schemeClr val="accent2"/>
          </a:solidFill>
        </p:spPr>
        <p:txBody>
          <a:bodyPr wrap="square" rtlCol="0">
            <a:spAutoFit/>
          </a:bodyPr>
          <a:lstStyle/>
          <a:p>
            <a:r>
              <a:rPr lang="en-US" sz="600" dirty="0"/>
              <a:t>CB_20</a:t>
            </a:r>
          </a:p>
        </p:txBody>
      </p:sp>
      <p:sp>
        <p:nvSpPr>
          <p:cNvPr id="69" name="TextBox 68">
            <a:extLst>
              <a:ext uri="{FF2B5EF4-FFF2-40B4-BE49-F238E27FC236}">
                <a16:creationId xmlns:a16="http://schemas.microsoft.com/office/drawing/2014/main" id="{A7C07072-8493-4FBC-B196-D9C8FB3BE0B7}"/>
              </a:ext>
            </a:extLst>
          </p:cNvPr>
          <p:cNvSpPr txBox="1"/>
          <p:nvPr/>
        </p:nvSpPr>
        <p:spPr>
          <a:xfrm rot="16200000">
            <a:off x="3713321" y="6570560"/>
            <a:ext cx="417326" cy="184666"/>
          </a:xfrm>
          <a:prstGeom prst="rect">
            <a:avLst/>
          </a:prstGeom>
          <a:solidFill>
            <a:schemeClr val="accent2"/>
          </a:solidFill>
        </p:spPr>
        <p:txBody>
          <a:bodyPr wrap="square" rtlCol="0">
            <a:spAutoFit/>
          </a:bodyPr>
          <a:lstStyle/>
          <a:p>
            <a:r>
              <a:rPr lang="en-US" sz="600" dirty="0"/>
              <a:t>CB_21</a:t>
            </a:r>
          </a:p>
        </p:txBody>
      </p:sp>
      <p:sp>
        <p:nvSpPr>
          <p:cNvPr id="70" name="TextBox 69">
            <a:extLst>
              <a:ext uri="{FF2B5EF4-FFF2-40B4-BE49-F238E27FC236}">
                <a16:creationId xmlns:a16="http://schemas.microsoft.com/office/drawing/2014/main" id="{302AAD24-A064-47B2-830B-A47119B37001}"/>
              </a:ext>
            </a:extLst>
          </p:cNvPr>
          <p:cNvSpPr txBox="1"/>
          <p:nvPr/>
        </p:nvSpPr>
        <p:spPr>
          <a:xfrm rot="16200000">
            <a:off x="4305765" y="6138641"/>
            <a:ext cx="417326" cy="184666"/>
          </a:xfrm>
          <a:prstGeom prst="rect">
            <a:avLst/>
          </a:prstGeom>
          <a:solidFill>
            <a:schemeClr val="accent2"/>
          </a:solidFill>
        </p:spPr>
        <p:txBody>
          <a:bodyPr wrap="square" rtlCol="0">
            <a:spAutoFit/>
          </a:bodyPr>
          <a:lstStyle/>
          <a:p>
            <a:r>
              <a:rPr lang="en-US" sz="600" dirty="0"/>
              <a:t>CB_22</a:t>
            </a:r>
          </a:p>
        </p:txBody>
      </p:sp>
      <p:sp>
        <p:nvSpPr>
          <p:cNvPr id="71" name="TextBox 70">
            <a:extLst>
              <a:ext uri="{FF2B5EF4-FFF2-40B4-BE49-F238E27FC236}">
                <a16:creationId xmlns:a16="http://schemas.microsoft.com/office/drawing/2014/main" id="{498859A2-57AE-4689-9CEA-5818CDCDA467}"/>
              </a:ext>
            </a:extLst>
          </p:cNvPr>
          <p:cNvSpPr txBox="1"/>
          <p:nvPr/>
        </p:nvSpPr>
        <p:spPr>
          <a:xfrm rot="16200000">
            <a:off x="4657237" y="6140450"/>
            <a:ext cx="417326" cy="184666"/>
          </a:xfrm>
          <a:prstGeom prst="rect">
            <a:avLst/>
          </a:prstGeom>
          <a:solidFill>
            <a:schemeClr val="accent2"/>
          </a:solidFill>
        </p:spPr>
        <p:txBody>
          <a:bodyPr wrap="square" rtlCol="0">
            <a:spAutoFit/>
          </a:bodyPr>
          <a:lstStyle/>
          <a:p>
            <a:r>
              <a:rPr lang="en-US" sz="600" dirty="0"/>
              <a:t>CB_23</a:t>
            </a:r>
          </a:p>
        </p:txBody>
      </p:sp>
      <p:sp>
        <p:nvSpPr>
          <p:cNvPr id="72" name="TextBox 71">
            <a:extLst>
              <a:ext uri="{FF2B5EF4-FFF2-40B4-BE49-F238E27FC236}">
                <a16:creationId xmlns:a16="http://schemas.microsoft.com/office/drawing/2014/main" id="{64478C1F-D2C1-4E3F-81AF-8A4A98200392}"/>
              </a:ext>
            </a:extLst>
          </p:cNvPr>
          <p:cNvSpPr txBox="1"/>
          <p:nvPr/>
        </p:nvSpPr>
        <p:spPr>
          <a:xfrm rot="16200000">
            <a:off x="5216728" y="6164092"/>
            <a:ext cx="417326" cy="184666"/>
          </a:xfrm>
          <a:prstGeom prst="rect">
            <a:avLst/>
          </a:prstGeom>
          <a:solidFill>
            <a:schemeClr val="accent2"/>
          </a:solidFill>
        </p:spPr>
        <p:txBody>
          <a:bodyPr wrap="square" rtlCol="0">
            <a:spAutoFit/>
          </a:bodyPr>
          <a:lstStyle/>
          <a:p>
            <a:r>
              <a:rPr lang="en-US" sz="600" dirty="0"/>
              <a:t>CB_24</a:t>
            </a:r>
          </a:p>
        </p:txBody>
      </p:sp>
      <p:sp>
        <p:nvSpPr>
          <p:cNvPr id="73" name="TextBox 72">
            <a:extLst>
              <a:ext uri="{FF2B5EF4-FFF2-40B4-BE49-F238E27FC236}">
                <a16:creationId xmlns:a16="http://schemas.microsoft.com/office/drawing/2014/main" id="{80670011-E1C6-46EE-BE1C-09B46DBBB4D7}"/>
              </a:ext>
            </a:extLst>
          </p:cNvPr>
          <p:cNvSpPr txBox="1"/>
          <p:nvPr/>
        </p:nvSpPr>
        <p:spPr>
          <a:xfrm rot="16200000">
            <a:off x="5867166" y="6131947"/>
            <a:ext cx="417326" cy="184666"/>
          </a:xfrm>
          <a:prstGeom prst="rect">
            <a:avLst/>
          </a:prstGeom>
          <a:solidFill>
            <a:schemeClr val="accent2"/>
          </a:solidFill>
        </p:spPr>
        <p:txBody>
          <a:bodyPr wrap="square" rtlCol="0">
            <a:spAutoFit/>
          </a:bodyPr>
          <a:lstStyle/>
          <a:p>
            <a:r>
              <a:rPr lang="en-US" sz="600" dirty="0"/>
              <a:t>CB_25</a:t>
            </a:r>
          </a:p>
        </p:txBody>
      </p:sp>
    </p:spTree>
    <p:extLst>
      <p:ext uri="{BB962C8B-B14F-4D97-AF65-F5344CB8AC3E}">
        <p14:creationId xmlns:p14="http://schemas.microsoft.com/office/powerpoint/2010/main" val="18391612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128D106F-CB98-40E9-8966-60A897C16469}"/>
              </a:ext>
            </a:extLst>
          </p:cNvPr>
          <p:cNvGrpSpPr/>
          <p:nvPr/>
        </p:nvGrpSpPr>
        <p:grpSpPr>
          <a:xfrm>
            <a:off x="933196" y="-164784"/>
            <a:ext cx="5544616" cy="6684095"/>
            <a:chOff x="1929739" y="57273"/>
            <a:chExt cx="5544616" cy="6684095"/>
          </a:xfrm>
        </p:grpSpPr>
        <p:sp>
          <p:nvSpPr>
            <p:cNvPr id="533" name="Rectangle 532"/>
            <p:cNvSpPr/>
            <p:nvPr/>
          </p:nvSpPr>
          <p:spPr>
            <a:xfrm>
              <a:off x="1929739" y="188640"/>
              <a:ext cx="5544616" cy="6552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endParaRPr lang="en-SG" dirty="0"/>
            </a:p>
          </p:txBody>
        </p:sp>
        <p:grpSp>
          <p:nvGrpSpPr>
            <p:cNvPr id="125" name="Group 124"/>
            <p:cNvGrpSpPr/>
            <p:nvPr/>
          </p:nvGrpSpPr>
          <p:grpSpPr>
            <a:xfrm>
              <a:off x="3749382" y="3097466"/>
              <a:ext cx="2687819" cy="1249135"/>
              <a:chOff x="2888641" y="3097466"/>
              <a:chExt cx="3400754" cy="1267637"/>
            </a:xfrm>
          </p:grpSpPr>
          <p:cxnSp>
            <p:nvCxnSpPr>
              <p:cNvPr id="354" name="Elbow Connector 353"/>
              <p:cNvCxnSpPr/>
              <p:nvPr/>
            </p:nvCxnSpPr>
            <p:spPr>
              <a:xfrm rot="10800000" flipV="1">
                <a:off x="2888641" y="3740408"/>
                <a:ext cx="3400754" cy="624695"/>
              </a:xfrm>
              <a:prstGeom prst="bentConnector3">
                <a:avLst>
                  <a:gd name="adj1" fmla="val 100240"/>
                </a:avLst>
              </a:prstGeom>
              <a:ln>
                <a:solidFill>
                  <a:srgbClr val="92D050"/>
                </a:solidFill>
                <a:prstDash val="lgDash"/>
              </a:ln>
            </p:spPr>
            <p:style>
              <a:lnRef idx="1">
                <a:schemeClr val="accent1"/>
              </a:lnRef>
              <a:fillRef idx="0">
                <a:schemeClr val="accent1"/>
              </a:fillRef>
              <a:effectRef idx="0">
                <a:schemeClr val="accent1"/>
              </a:effectRef>
              <a:fontRef idx="minor">
                <a:schemeClr val="tx1"/>
              </a:fontRef>
            </p:style>
          </p:cxnSp>
          <p:cxnSp>
            <p:nvCxnSpPr>
              <p:cNvPr id="515" name="Straight Connector 514"/>
              <p:cNvCxnSpPr/>
              <p:nvPr/>
            </p:nvCxnSpPr>
            <p:spPr>
              <a:xfrm>
                <a:off x="6289018" y="3097466"/>
                <a:ext cx="0" cy="642942"/>
              </a:xfrm>
              <a:prstGeom prst="line">
                <a:avLst/>
              </a:prstGeom>
              <a:ln>
                <a:solidFill>
                  <a:srgbClr val="92D050"/>
                </a:solidFill>
                <a:prstDash val="lgDash"/>
              </a:ln>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a:cxnSpLocks/>
            </p:cNvCxnSpPr>
            <p:nvPr/>
          </p:nvCxnSpPr>
          <p:spPr>
            <a:xfrm>
              <a:off x="6439812" y="715136"/>
              <a:ext cx="943" cy="2385328"/>
            </a:xfrm>
            <a:prstGeom prst="line">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514" name="Straight Connector 513"/>
            <p:cNvCxnSpPr>
              <a:cxnSpLocks/>
            </p:cNvCxnSpPr>
            <p:nvPr/>
          </p:nvCxnSpPr>
          <p:spPr>
            <a:xfrm rot="5400000">
              <a:off x="6156674" y="3539816"/>
              <a:ext cx="1257645" cy="362561"/>
            </a:xfrm>
            <a:prstGeom prst="bentConnector3">
              <a:avLst>
                <a:gd name="adj1" fmla="val 50000"/>
              </a:avLst>
            </a:prstGeom>
            <a:ln>
              <a:solidFill>
                <a:srgbClr val="92D050"/>
              </a:solidFill>
              <a:prstDash val="lgDash"/>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2307344" y="2995250"/>
              <a:ext cx="3412674" cy="1360924"/>
              <a:chOff x="2233048" y="3093963"/>
              <a:chExt cx="3475160" cy="1263622"/>
            </a:xfrm>
          </p:grpSpPr>
          <p:cxnSp>
            <p:nvCxnSpPr>
              <p:cNvPr id="351" name="Elbow Connector 350"/>
              <p:cNvCxnSpPr/>
              <p:nvPr/>
            </p:nvCxnSpPr>
            <p:spPr>
              <a:xfrm>
                <a:off x="2235395" y="3661581"/>
                <a:ext cx="3472813" cy="696004"/>
              </a:xfrm>
              <a:prstGeom prst="bentConnector3">
                <a:avLst>
                  <a:gd name="adj1" fmla="val 100444"/>
                </a:avLst>
              </a:prstGeom>
              <a:ln>
                <a:solidFill>
                  <a:srgbClr val="92D050"/>
                </a:solidFill>
                <a:prstDash val="lgDash"/>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a:cxnSpLocks/>
              </p:cNvCxnSpPr>
              <p:nvPr/>
            </p:nvCxnSpPr>
            <p:spPr>
              <a:xfrm>
                <a:off x="2233048" y="3093963"/>
                <a:ext cx="0" cy="567618"/>
              </a:xfrm>
              <a:prstGeom prst="line">
                <a:avLst/>
              </a:prstGeom>
              <a:ln>
                <a:solidFill>
                  <a:srgbClr val="92D050"/>
                </a:solidFill>
                <a:prstDash val="lgDash"/>
              </a:ln>
            </p:spPr>
            <p:style>
              <a:lnRef idx="1">
                <a:schemeClr val="accent5"/>
              </a:lnRef>
              <a:fillRef idx="0">
                <a:schemeClr val="accent5"/>
              </a:fillRef>
              <a:effectRef idx="0">
                <a:schemeClr val="accent5"/>
              </a:effectRef>
              <a:fontRef idx="minor">
                <a:schemeClr val="tx1"/>
              </a:fontRef>
            </p:style>
          </p:cxnSp>
        </p:grpSp>
        <p:cxnSp>
          <p:nvCxnSpPr>
            <p:cNvPr id="513" name="Straight Connector 512"/>
            <p:cNvCxnSpPr>
              <a:cxnSpLocks/>
            </p:cNvCxnSpPr>
            <p:nvPr/>
          </p:nvCxnSpPr>
          <p:spPr>
            <a:xfrm rot="16200000" flipH="1">
              <a:off x="2196967" y="3717501"/>
              <a:ext cx="1264837" cy="1"/>
            </a:xfrm>
            <a:prstGeom prst="bentConnector3">
              <a:avLst>
                <a:gd name="adj1" fmla="val 50000"/>
              </a:avLst>
            </a:prstGeom>
            <a:ln>
              <a:solidFill>
                <a:srgbClr val="92D050"/>
              </a:solidFill>
              <a:prstDash val="lgDash"/>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5439576" y="715136"/>
              <a:ext cx="1" cy="1565326"/>
            </a:xfrm>
            <a:prstGeom prst="line">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252" name="Straight Connector 251"/>
            <p:cNvCxnSpPr/>
            <p:nvPr/>
          </p:nvCxnSpPr>
          <p:spPr>
            <a:xfrm>
              <a:off x="3845740" y="723290"/>
              <a:ext cx="1" cy="1560763"/>
            </a:xfrm>
            <a:prstGeom prst="line">
              <a:avLst/>
            </a:prstGeom>
            <a:ln>
              <a:solidFill>
                <a:srgbClr val="92D050"/>
              </a:solidFill>
            </a:ln>
          </p:spPr>
          <p:style>
            <a:lnRef idx="1">
              <a:schemeClr val="accent5"/>
            </a:lnRef>
            <a:fillRef idx="0">
              <a:schemeClr val="accent5"/>
            </a:fillRef>
            <a:effectRef idx="0">
              <a:schemeClr val="accent5"/>
            </a:effectRef>
            <a:fontRef idx="minor">
              <a:schemeClr val="tx1"/>
            </a:fontRef>
          </p:style>
        </p:cxnSp>
        <p:sp>
          <p:nvSpPr>
            <p:cNvPr id="128" name="Rectangle 127"/>
            <p:cNvSpPr/>
            <p:nvPr/>
          </p:nvSpPr>
          <p:spPr>
            <a:xfrm>
              <a:off x="2267744" y="1232858"/>
              <a:ext cx="4104456" cy="478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8" name="Straight Connector 27"/>
            <p:cNvCxnSpPr>
              <a:cxnSpLocks/>
            </p:cNvCxnSpPr>
            <p:nvPr/>
          </p:nvCxnSpPr>
          <p:spPr>
            <a:xfrm>
              <a:off x="3739445" y="188640"/>
              <a:ext cx="0" cy="504016"/>
            </a:xfrm>
            <a:prstGeom prst="line">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0" name="Straight Connector 29"/>
            <p:cNvCxnSpPr>
              <a:cxnSpLocks/>
            </p:cNvCxnSpPr>
            <p:nvPr/>
          </p:nvCxnSpPr>
          <p:spPr>
            <a:xfrm>
              <a:off x="5153283" y="197415"/>
              <a:ext cx="0" cy="503395"/>
            </a:xfrm>
            <a:prstGeom prst="line">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1" name="Straight Connector 30"/>
            <p:cNvCxnSpPr>
              <a:cxnSpLocks/>
            </p:cNvCxnSpPr>
            <p:nvPr/>
          </p:nvCxnSpPr>
          <p:spPr>
            <a:xfrm flipH="1">
              <a:off x="2307344" y="723290"/>
              <a:ext cx="4611" cy="2282594"/>
            </a:xfrm>
            <a:prstGeom prst="line">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3" name="Straight Connector 32"/>
            <p:cNvCxnSpPr>
              <a:cxnSpLocks/>
            </p:cNvCxnSpPr>
            <p:nvPr/>
          </p:nvCxnSpPr>
          <p:spPr>
            <a:xfrm flipH="1">
              <a:off x="2829385" y="715136"/>
              <a:ext cx="5447" cy="2369948"/>
            </a:xfrm>
            <a:prstGeom prst="line">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4" name="Straight Connector 33"/>
            <p:cNvCxnSpPr>
              <a:cxnSpLocks/>
            </p:cNvCxnSpPr>
            <p:nvPr/>
          </p:nvCxnSpPr>
          <p:spPr>
            <a:xfrm>
              <a:off x="6966776" y="723290"/>
              <a:ext cx="1" cy="2377174"/>
            </a:xfrm>
            <a:prstGeom prst="line">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6" name="Straight Connector 35"/>
            <p:cNvCxnSpPr/>
            <p:nvPr/>
          </p:nvCxnSpPr>
          <p:spPr>
            <a:xfrm flipH="1">
              <a:off x="3350767" y="2297764"/>
              <a:ext cx="1" cy="109006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80944" y="2297764"/>
              <a:ext cx="0" cy="1036707"/>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193392" y="2294855"/>
              <a:ext cx="0" cy="109297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130296" y="2276872"/>
              <a:ext cx="0" cy="110378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508102" y="2297764"/>
              <a:ext cx="0" cy="109006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939647" y="2297764"/>
              <a:ext cx="0" cy="109006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3703751" y="1229623"/>
              <a:ext cx="292185" cy="490474"/>
              <a:chOff x="2592878" y="2373283"/>
              <a:chExt cx="292185" cy="490474"/>
            </a:xfrm>
          </p:grpSpPr>
          <p:sp>
            <p:nvSpPr>
              <p:cNvPr id="112" name="Oval 111"/>
              <p:cNvSpPr>
                <a:spLocks noChangeAspect="1"/>
              </p:cNvSpPr>
              <p:nvPr/>
            </p:nvSpPr>
            <p:spPr>
              <a:xfrm rot="21300000">
                <a:off x="2592878" y="2373283"/>
                <a:ext cx="280800" cy="280800"/>
              </a:xfrm>
              <a:prstGeom prst="ellipse">
                <a:avLst/>
              </a:prstGeom>
              <a:noFill/>
              <a:ln w="63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113" name="Oval 112"/>
              <p:cNvSpPr>
                <a:spLocks noChangeAspect="1"/>
              </p:cNvSpPr>
              <p:nvPr/>
            </p:nvSpPr>
            <p:spPr>
              <a:xfrm rot="21300000">
                <a:off x="2604263" y="2582957"/>
                <a:ext cx="280800" cy="280800"/>
              </a:xfrm>
              <a:prstGeom prst="ellipse">
                <a:avLst/>
              </a:prstGeom>
              <a:noFill/>
              <a:ln w="63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grpSp>
        <p:grpSp>
          <p:nvGrpSpPr>
            <p:cNvPr id="114" name="Group 113"/>
            <p:cNvGrpSpPr/>
            <p:nvPr/>
          </p:nvGrpSpPr>
          <p:grpSpPr>
            <a:xfrm>
              <a:off x="5292080" y="1223117"/>
              <a:ext cx="292185" cy="490474"/>
              <a:chOff x="2592878" y="2373283"/>
              <a:chExt cx="292185" cy="490474"/>
            </a:xfrm>
          </p:grpSpPr>
          <p:sp>
            <p:nvSpPr>
              <p:cNvPr id="115" name="Oval 114"/>
              <p:cNvSpPr>
                <a:spLocks noChangeAspect="1"/>
              </p:cNvSpPr>
              <p:nvPr/>
            </p:nvSpPr>
            <p:spPr>
              <a:xfrm rot="21300000">
                <a:off x="2592878" y="2373283"/>
                <a:ext cx="280800" cy="280800"/>
              </a:xfrm>
              <a:prstGeom prst="ellipse">
                <a:avLst/>
              </a:prstGeom>
              <a:noFill/>
              <a:ln w="63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116" name="Oval 115"/>
              <p:cNvSpPr>
                <a:spLocks noChangeAspect="1"/>
              </p:cNvSpPr>
              <p:nvPr/>
            </p:nvSpPr>
            <p:spPr>
              <a:xfrm rot="21300000">
                <a:off x="2604263" y="2582957"/>
                <a:ext cx="280800" cy="280800"/>
              </a:xfrm>
              <a:prstGeom prst="ellipse">
                <a:avLst/>
              </a:prstGeom>
              <a:noFill/>
              <a:ln w="63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grpSp>
        <p:cxnSp>
          <p:nvCxnSpPr>
            <p:cNvPr id="48" name="Straight Connector 47"/>
            <p:cNvCxnSpPr/>
            <p:nvPr/>
          </p:nvCxnSpPr>
          <p:spPr>
            <a:xfrm>
              <a:off x="4303020" y="2297764"/>
              <a:ext cx="0" cy="21600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0" name="Elbow Connector 49"/>
            <p:cNvCxnSpPr>
              <a:cxnSpLocks/>
            </p:cNvCxnSpPr>
            <p:nvPr/>
          </p:nvCxnSpPr>
          <p:spPr>
            <a:xfrm flipV="1">
              <a:off x="4301139" y="2289559"/>
              <a:ext cx="701028" cy="224316"/>
            </a:xfrm>
            <a:prstGeom prst="bentConnector3">
              <a:avLst>
                <a:gd name="adj1" fmla="val 100088"/>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4155528" y="727874"/>
              <a:ext cx="0" cy="32859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6" name="Elbow Connector 255"/>
            <p:cNvCxnSpPr/>
            <p:nvPr/>
          </p:nvCxnSpPr>
          <p:spPr>
            <a:xfrm flipV="1">
              <a:off x="4155528" y="723291"/>
              <a:ext cx="902650" cy="335928"/>
            </a:xfrm>
            <a:prstGeom prst="bentConnector3">
              <a:avLst>
                <a:gd name="adj1" fmla="val 100246"/>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257" name="Rectangle 256"/>
            <p:cNvSpPr/>
            <p:nvPr/>
          </p:nvSpPr>
          <p:spPr>
            <a:xfrm>
              <a:off x="2275581" y="844174"/>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8" name="Rectangle 257"/>
            <p:cNvSpPr/>
            <p:nvPr/>
          </p:nvSpPr>
          <p:spPr>
            <a:xfrm>
              <a:off x="2793910" y="843819"/>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9" name="Rectangle 258"/>
            <p:cNvSpPr/>
            <p:nvPr/>
          </p:nvSpPr>
          <p:spPr>
            <a:xfrm>
              <a:off x="3805143" y="844797"/>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0" name="Rectangle 259"/>
            <p:cNvSpPr/>
            <p:nvPr/>
          </p:nvSpPr>
          <p:spPr>
            <a:xfrm>
              <a:off x="3700135" y="548680"/>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1" name="Rectangle 260"/>
            <p:cNvSpPr/>
            <p:nvPr/>
          </p:nvSpPr>
          <p:spPr>
            <a:xfrm>
              <a:off x="4564808" y="1026934"/>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2" name="Rectangle 261"/>
            <p:cNvSpPr/>
            <p:nvPr/>
          </p:nvSpPr>
          <p:spPr>
            <a:xfrm>
              <a:off x="5111782" y="548680"/>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3" name="Rectangle 262"/>
            <p:cNvSpPr/>
            <p:nvPr/>
          </p:nvSpPr>
          <p:spPr>
            <a:xfrm>
              <a:off x="5397631" y="852829"/>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4" name="Rectangle 263"/>
            <p:cNvSpPr/>
            <p:nvPr/>
          </p:nvSpPr>
          <p:spPr>
            <a:xfrm>
              <a:off x="6397600" y="852829"/>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5" name="Rectangle 264"/>
            <p:cNvSpPr/>
            <p:nvPr/>
          </p:nvSpPr>
          <p:spPr>
            <a:xfrm>
              <a:off x="6927721" y="852829"/>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6" name="Rectangle 265"/>
            <p:cNvSpPr/>
            <p:nvPr/>
          </p:nvSpPr>
          <p:spPr>
            <a:xfrm>
              <a:off x="3805037" y="1995762"/>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7" name="Rectangle 266"/>
            <p:cNvSpPr/>
            <p:nvPr/>
          </p:nvSpPr>
          <p:spPr>
            <a:xfrm>
              <a:off x="3311575" y="2496427"/>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8" name="Rectangle 267"/>
            <p:cNvSpPr/>
            <p:nvPr/>
          </p:nvSpPr>
          <p:spPr>
            <a:xfrm>
              <a:off x="3745081" y="2501189"/>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9" name="Rectangle 268"/>
            <p:cNvSpPr/>
            <p:nvPr/>
          </p:nvSpPr>
          <p:spPr>
            <a:xfrm>
              <a:off x="4152650" y="2501189"/>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0" name="Rectangle 269"/>
            <p:cNvSpPr/>
            <p:nvPr/>
          </p:nvSpPr>
          <p:spPr>
            <a:xfrm>
              <a:off x="4614871" y="2474166"/>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1" name="Rectangle 270"/>
            <p:cNvSpPr/>
            <p:nvPr/>
          </p:nvSpPr>
          <p:spPr>
            <a:xfrm>
              <a:off x="5089566" y="2493900"/>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2" name="Rectangle 271"/>
            <p:cNvSpPr/>
            <p:nvPr/>
          </p:nvSpPr>
          <p:spPr>
            <a:xfrm>
              <a:off x="5397514" y="1988840"/>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3" name="Rectangle 272"/>
            <p:cNvSpPr/>
            <p:nvPr/>
          </p:nvSpPr>
          <p:spPr>
            <a:xfrm>
              <a:off x="5470302" y="2492896"/>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4" name="Rectangle 273"/>
            <p:cNvSpPr/>
            <p:nvPr/>
          </p:nvSpPr>
          <p:spPr>
            <a:xfrm>
              <a:off x="5901847" y="2493900"/>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TextBox 63"/>
            <p:cNvSpPr txBox="1"/>
            <p:nvPr/>
          </p:nvSpPr>
          <p:spPr>
            <a:xfrm>
              <a:off x="3143348" y="57273"/>
              <a:ext cx="510956" cy="261610"/>
            </a:xfrm>
            <a:prstGeom prst="rect">
              <a:avLst/>
            </a:prstGeom>
            <a:noFill/>
          </p:spPr>
          <p:txBody>
            <a:bodyPr wrap="square" rtlCol="0">
              <a:spAutoFit/>
            </a:bodyPr>
            <a:lstStyle/>
            <a:p>
              <a:r>
                <a:rPr lang="en-US" sz="1100" dirty="0"/>
                <a:t>GRID</a:t>
              </a:r>
              <a:endParaRPr lang="en-SG" sz="1100" dirty="0"/>
            </a:p>
          </p:txBody>
        </p:sp>
        <p:sp>
          <p:nvSpPr>
            <p:cNvPr id="286" name="TextBox 285"/>
            <p:cNvSpPr txBox="1"/>
            <p:nvPr/>
          </p:nvSpPr>
          <p:spPr>
            <a:xfrm>
              <a:off x="5304578" y="65629"/>
              <a:ext cx="515836" cy="261610"/>
            </a:xfrm>
            <a:prstGeom prst="rect">
              <a:avLst/>
            </a:prstGeom>
            <a:noFill/>
          </p:spPr>
          <p:txBody>
            <a:bodyPr wrap="square" rtlCol="0">
              <a:spAutoFit/>
            </a:bodyPr>
            <a:lstStyle/>
            <a:p>
              <a:r>
                <a:rPr lang="en-US" sz="1100" dirty="0"/>
                <a:t>GRID</a:t>
              </a:r>
              <a:endParaRPr lang="en-SG" sz="1100" dirty="0"/>
            </a:p>
          </p:txBody>
        </p:sp>
        <p:cxnSp>
          <p:nvCxnSpPr>
            <p:cNvPr id="7" name="Straight Connector 6"/>
            <p:cNvCxnSpPr>
              <a:cxnSpLocks/>
            </p:cNvCxnSpPr>
            <p:nvPr/>
          </p:nvCxnSpPr>
          <p:spPr>
            <a:xfrm>
              <a:off x="2081982" y="715136"/>
              <a:ext cx="22594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88024" y="715136"/>
              <a:ext cx="239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75976" y="2294855"/>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968089" y="2276872"/>
              <a:ext cx="1080000" cy="71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2218803" y="5779952"/>
              <a:ext cx="0" cy="663191"/>
            </a:xfrm>
            <a:prstGeom prst="straightConnector1">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24" name="Straight Arrow Connector 323"/>
            <p:cNvCxnSpPr/>
            <p:nvPr/>
          </p:nvCxnSpPr>
          <p:spPr>
            <a:xfrm>
              <a:off x="2504251" y="5773581"/>
              <a:ext cx="0" cy="663827"/>
            </a:xfrm>
            <a:prstGeom prst="straightConnector1">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25" name="Straight Arrow Connector 324"/>
            <p:cNvCxnSpPr/>
            <p:nvPr/>
          </p:nvCxnSpPr>
          <p:spPr>
            <a:xfrm>
              <a:off x="2809536" y="5774389"/>
              <a:ext cx="0" cy="663191"/>
            </a:xfrm>
            <a:prstGeom prst="straightConnector1">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26" name="Straight Arrow Connector 325"/>
            <p:cNvCxnSpPr/>
            <p:nvPr/>
          </p:nvCxnSpPr>
          <p:spPr>
            <a:xfrm>
              <a:off x="3094716" y="5766640"/>
              <a:ext cx="0" cy="663191"/>
            </a:xfrm>
            <a:prstGeom prst="straightConnector1">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27" name="Straight Arrow Connector 326"/>
            <p:cNvCxnSpPr/>
            <p:nvPr/>
          </p:nvCxnSpPr>
          <p:spPr>
            <a:xfrm>
              <a:off x="3512672" y="5785616"/>
              <a:ext cx="0" cy="662400"/>
            </a:xfrm>
            <a:prstGeom prst="straightConnector1">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28" name="Straight Arrow Connector 327"/>
            <p:cNvCxnSpPr/>
            <p:nvPr/>
          </p:nvCxnSpPr>
          <p:spPr>
            <a:xfrm>
              <a:off x="3812337" y="5791323"/>
              <a:ext cx="0" cy="662400"/>
            </a:xfrm>
            <a:prstGeom prst="straightConnector1">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29" name="Straight Arrow Connector 328"/>
            <p:cNvCxnSpPr/>
            <p:nvPr/>
          </p:nvCxnSpPr>
          <p:spPr>
            <a:xfrm>
              <a:off x="4118617" y="5785616"/>
              <a:ext cx="0" cy="662400"/>
            </a:xfrm>
            <a:prstGeom prst="straightConnector1">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30" name="Straight Arrow Connector 329"/>
            <p:cNvCxnSpPr/>
            <p:nvPr/>
          </p:nvCxnSpPr>
          <p:spPr>
            <a:xfrm>
              <a:off x="4422013" y="5785616"/>
              <a:ext cx="0" cy="662400"/>
            </a:xfrm>
            <a:prstGeom prst="straightConnector1">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31" name="Straight Connector 330"/>
            <p:cNvCxnSpPr>
              <a:cxnSpLocks/>
            </p:cNvCxnSpPr>
            <p:nvPr/>
          </p:nvCxnSpPr>
          <p:spPr>
            <a:xfrm>
              <a:off x="2540760" y="4341888"/>
              <a:ext cx="10775" cy="14325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3860321" y="4334229"/>
              <a:ext cx="0" cy="14401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3" name="Straight Arrow Connector 332"/>
            <p:cNvCxnSpPr/>
            <p:nvPr/>
          </p:nvCxnSpPr>
          <p:spPr>
            <a:xfrm>
              <a:off x="5485916" y="5796334"/>
              <a:ext cx="0" cy="662400"/>
            </a:xfrm>
            <a:prstGeom prst="straightConnector1">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34" name="Straight Arrow Connector 333"/>
            <p:cNvCxnSpPr/>
            <p:nvPr/>
          </p:nvCxnSpPr>
          <p:spPr>
            <a:xfrm>
              <a:off x="5845494" y="5796334"/>
              <a:ext cx="0" cy="662400"/>
            </a:xfrm>
            <a:prstGeom prst="straightConnector1">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35" name="Straight Arrow Connector 334"/>
            <p:cNvCxnSpPr/>
            <p:nvPr/>
          </p:nvCxnSpPr>
          <p:spPr>
            <a:xfrm>
              <a:off x="6680167" y="5796334"/>
              <a:ext cx="0" cy="662400"/>
            </a:xfrm>
            <a:prstGeom prst="straightConnector1">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36" name="Straight Arrow Connector 335"/>
            <p:cNvCxnSpPr/>
            <p:nvPr/>
          </p:nvCxnSpPr>
          <p:spPr>
            <a:xfrm>
              <a:off x="7048760" y="5796334"/>
              <a:ext cx="0" cy="662400"/>
            </a:xfrm>
            <a:prstGeom prst="straightConnector1">
              <a:avLst/>
            </a:prstGeom>
            <a:ln>
              <a:solidFill>
                <a:srgbClr val="92D050"/>
              </a:solidFill>
            </a:ln>
          </p:spPr>
          <p:style>
            <a:lnRef idx="1">
              <a:schemeClr val="accent5"/>
            </a:lnRef>
            <a:fillRef idx="0">
              <a:schemeClr val="accent5"/>
            </a:fillRef>
            <a:effectRef idx="0">
              <a:schemeClr val="accent5"/>
            </a:effectRef>
            <a:fontRef idx="minor">
              <a:schemeClr val="tx1"/>
            </a:fontRef>
          </p:style>
        </p:cxnSp>
        <p:cxnSp>
          <p:nvCxnSpPr>
            <p:cNvPr id="337" name="Straight Connector 336"/>
            <p:cNvCxnSpPr/>
            <p:nvPr/>
          </p:nvCxnSpPr>
          <p:spPr>
            <a:xfrm>
              <a:off x="5674027" y="4356174"/>
              <a:ext cx="0" cy="14401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a:off x="6832736" y="4356174"/>
              <a:ext cx="0" cy="14401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9" name="Elbow Connector 338"/>
            <p:cNvCxnSpPr>
              <a:cxnSpLocks/>
              <a:endCxn id="402" idx="1"/>
            </p:cNvCxnSpPr>
            <p:nvPr/>
          </p:nvCxnSpPr>
          <p:spPr>
            <a:xfrm rot="5400000" flipH="1" flipV="1">
              <a:off x="2960872" y="5503870"/>
              <a:ext cx="281363" cy="243516"/>
            </a:xfrm>
            <a:prstGeom prst="bentConnector2">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0" name="Elbow Connector 339"/>
            <p:cNvCxnSpPr>
              <a:cxnSpLocks/>
              <a:stCxn id="402" idx="3"/>
            </p:cNvCxnSpPr>
            <p:nvPr/>
          </p:nvCxnSpPr>
          <p:spPr>
            <a:xfrm>
              <a:off x="3302511" y="5484946"/>
              <a:ext cx="251853" cy="281505"/>
            </a:xfrm>
            <a:prstGeom prst="bentConnector2">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3" name="Elbow Connector 342"/>
            <p:cNvCxnSpPr>
              <a:endCxn id="401" idx="1"/>
            </p:cNvCxnSpPr>
            <p:nvPr/>
          </p:nvCxnSpPr>
          <p:spPr>
            <a:xfrm rot="5400000" flipH="1" flipV="1">
              <a:off x="2983961" y="4074203"/>
              <a:ext cx="313128" cy="203611"/>
            </a:xfrm>
            <a:prstGeom prst="bentConnector2">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4" name="Elbow Connector 343"/>
            <p:cNvCxnSpPr/>
            <p:nvPr/>
          </p:nvCxnSpPr>
          <p:spPr>
            <a:xfrm rot="16200000" flipH="1">
              <a:off x="3259012" y="4076134"/>
              <a:ext cx="326911" cy="210712"/>
            </a:xfrm>
            <a:prstGeom prst="bentConnector3">
              <a:avLst>
                <a:gd name="adj1" fmla="val -65"/>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355" name="TextBox 354"/>
            <p:cNvSpPr txBox="1"/>
            <p:nvPr/>
          </p:nvSpPr>
          <p:spPr>
            <a:xfrm>
              <a:off x="2044425" y="4102505"/>
              <a:ext cx="620469" cy="276999"/>
            </a:xfrm>
            <a:prstGeom prst="rect">
              <a:avLst/>
            </a:prstGeom>
            <a:noFill/>
          </p:spPr>
          <p:txBody>
            <a:bodyPr wrap="square" rtlCol="0">
              <a:spAutoFit/>
            </a:bodyPr>
            <a:lstStyle/>
            <a:p>
              <a:r>
                <a:rPr lang="en-US" sz="1200" dirty="0"/>
                <a:t>110kV</a:t>
              </a:r>
              <a:endParaRPr lang="en-SG" sz="1200" dirty="0"/>
            </a:p>
          </p:txBody>
        </p:sp>
        <p:sp>
          <p:nvSpPr>
            <p:cNvPr id="356" name="TextBox 355"/>
            <p:cNvSpPr txBox="1"/>
            <p:nvPr/>
          </p:nvSpPr>
          <p:spPr>
            <a:xfrm>
              <a:off x="3944003" y="4102506"/>
              <a:ext cx="586681" cy="276999"/>
            </a:xfrm>
            <a:prstGeom prst="rect">
              <a:avLst/>
            </a:prstGeom>
            <a:noFill/>
          </p:spPr>
          <p:txBody>
            <a:bodyPr wrap="square" rtlCol="0">
              <a:spAutoFit/>
            </a:bodyPr>
            <a:lstStyle/>
            <a:p>
              <a:r>
                <a:rPr lang="en-US" sz="1200" dirty="0"/>
                <a:t>110kV</a:t>
              </a:r>
              <a:endParaRPr lang="en-SG" sz="1200" dirty="0"/>
            </a:p>
          </p:txBody>
        </p:sp>
        <p:sp>
          <p:nvSpPr>
            <p:cNvPr id="357" name="TextBox 356"/>
            <p:cNvSpPr txBox="1"/>
            <p:nvPr/>
          </p:nvSpPr>
          <p:spPr>
            <a:xfrm>
              <a:off x="5031651" y="4122903"/>
              <a:ext cx="620469" cy="276999"/>
            </a:xfrm>
            <a:prstGeom prst="rect">
              <a:avLst/>
            </a:prstGeom>
            <a:noFill/>
          </p:spPr>
          <p:txBody>
            <a:bodyPr wrap="square" rtlCol="0">
              <a:spAutoFit/>
            </a:bodyPr>
            <a:lstStyle/>
            <a:p>
              <a:r>
                <a:rPr lang="en-US" sz="1200" dirty="0"/>
                <a:t>110kV</a:t>
              </a:r>
              <a:endParaRPr lang="en-SG" sz="1200" dirty="0"/>
            </a:p>
          </p:txBody>
        </p:sp>
        <p:sp>
          <p:nvSpPr>
            <p:cNvPr id="358" name="TextBox 357"/>
            <p:cNvSpPr txBox="1"/>
            <p:nvPr/>
          </p:nvSpPr>
          <p:spPr>
            <a:xfrm>
              <a:off x="6680881" y="4122821"/>
              <a:ext cx="595972" cy="276999"/>
            </a:xfrm>
            <a:prstGeom prst="rect">
              <a:avLst/>
            </a:prstGeom>
            <a:noFill/>
          </p:spPr>
          <p:txBody>
            <a:bodyPr wrap="square" rtlCol="0">
              <a:spAutoFit/>
            </a:bodyPr>
            <a:lstStyle/>
            <a:p>
              <a:r>
                <a:rPr lang="en-US" sz="1200" dirty="0"/>
                <a:t>110kV</a:t>
              </a:r>
              <a:endParaRPr lang="en-SG" sz="1200" dirty="0"/>
            </a:p>
          </p:txBody>
        </p:sp>
        <p:sp>
          <p:nvSpPr>
            <p:cNvPr id="359" name="TextBox 358"/>
            <p:cNvSpPr txBox="1"/>
            <p:nvPr/>
          </p:nvSpPr>
          <p:spPr>
            <a:xfrm>
              <a:off x="2102527" y="5531240"/>
              <a:ext cx="507241" cy="276999"/>
            </a:xfrm>
            <a:prstGeom prst="rect">
              <a:avLst/>
            </a:prstGeom>
            <a:noFill/>
          </p:spPr>
          <p:txBody>
            <a:bodyPr wrap="square" rtlCol="0">
              <a:spAutoFit/>
            </a:bodyPr>
            <a:lstStyle/>
            <a:p>
              <a:r>
                <a:rPr lang="en-US" sz="1200" dirty="0"/>
                <a:t>10kV</a:t>
              </a:r>
              <a:endParaRPr lang="en-SG" sz="1200" dirty="0"/>
            </a:p>
          </p:txBody>
        </p:sp>
        <p:sp>
          <p:nvSpPr>
            <p:cNvPr id="360" name="TextBox 359"/>
            <p:cNvSpPr txBox="1"/>
            <p:nvPr/>
          </p:nvSpPr>
          <p:spPr>
            <a:xfrm>
              <a:off x="4003180" y="5538128"/>
              <a:ext cx="507241" cy="276999"/>
            </a:xfrm>
            <a:prstGeom prst="rect">
              <a:avLst/>
            </a:prstGeom>
            <a:noFill/>
          </p:spPr>
          <p:txBody>
            <a:bodyPr wrap="square" rtlCol="0">
              <a:spAutoFit/>
            </a:bodyPr>
            <a:lstStyle/>
            <a:p>
              <a:r>
                <a:rPr lang="en-US" sz="1200" dirty="0"/>
                <a:t>10kV</a:t>
              </a:r>
              <a:endParaRPr lang="en-SG" sz="1200" dirty="0"/>
            </a:p>
          </p:txBody>
        </p:sp>
        <p:sp>
          <p:nvSpPr>
            <p:cNvPr id="361" name="TextBox 360"/>
            <p:cNvSpPr txBox="1"/>
            <p:nvPr/>
          </p:nvSpPr>
          <p:spPr>
            <a:xfrm>
              <a:off x="5072871" y="5568573"/>
              <a:ext cx="507241" cy="276999"/>
            </a:xfrm>
            <a:prstGeom prst="rect">
              <a:avLst/>
            </a:prstGeom>
            <a:noFill/>
          </p:spPr>
          <p:txBody>
            <a:bodyPr wrap="square" rtlCol="0">
              <a:spAutoFit/>
            </a:bodyPr>
            <a:lstStyle/>
            <a:p>
              <a:r>
                <a:rPr lang="en-US" sz="1200" dirty="0"/>
                <a:t>10kV</a:t>
              </a:r>
              <a:endParaRPr lang="en-SG" sz="1200" dirty="0"/>
            </a:p>
          </p:txBody>
        </p:sp>
        <p:sp>
          <p:nvSpPr>
            <p:cNvPr id="362" name="TextBox 361"/>
            <p:cNvSpPr txBox="1"/>
            <p:nvPr/>
          </p:nvSpPr>
          <p:spPr>
            <a:xfrm>
              <a:off x="6801063" y="5575384"/>
              <a:ext cx="507241" cy="276999"/>
            </a:xfrm>
            <a:prstGeom prst="rect">
              <a:avLst/>
            </a:prstGeom>
            <a:noFill/>
          </p:spPr>
          <p:txBody>
            <a:bodyPr wrap="square" rtlCol="0">
              <a:spAutoFit/>
            </a:bodyPr>
            <a:lstStyle/>
            <a:p>
              <a:r>
                <a:rPr lang="en-US" sz="1200" dirty="0"/>
                <a:t>10kV</a:t>
              </a:r>
              <a:endParaRPr lang="en-SG" sz="1200" dirty="0"/>
            </a:p>
          </p:txBody>
        </p:sp>
        <p:sp>
          <p:nvSpPr>
            <p:cNvPr id="375" name="Rectangle 374"/>
            <p:cNvSpPr/>
            <p:nvPr/>
          </p:nvSpPr>
          <p:spPr>
            <a:xfrm>
              <a:off x="2791664" y="4058890"/>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6" name="Rectangle 375"/>
            <p:cNvSpPr/>
            <p:nvPr/>
          </p:nvSpPr>
          <p:spPr>
            <a:xfrm>
              <a:off x="3705464" y="4058890"/>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8" name="Rectangle 377"/>
            <p:cNvSpPr/>
            <p:nvPr/>
          </p:nvSpPr>
          <p:spPr>
            <a:xfrm>
              <a:off x="6568154" y="4099017"/>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9" name="Rectangle 378"/>
            <p:cNvSpPr/>
            <p:nvPr/>
          </p:nvSpPr>
          <p:spPr>
            <a:xfrm>
              <a:off x="2502822" y="4469756"/>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0" name="Rectangle 379"/>
            <p:cNvSpPr/>
            <p:nvPr/>
          </p:nvSpPr>
          <p:spPr>
            <a:xfrm>
              <a:off x="2512236" y="5479165"/>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1" name="Rectangle 380"/>
            <p:cNvSpPr/>
            <p:nvPr/>
          </p:nvSpPr>
          <p:spPr>
            <a:xfrm>
              <a:off x="3819130" y="4474552"/>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2" name="Rectangle 381"/>
            <p:cNvSpPr/>
            <p:nvPr/>
          </p:nvSpPr>
          <p:spPr>
            <a:xfrm>
              <a:off x="3819130" y="5481978"/>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3" name="Rectangle 382"/>
            <p:cNvSpPr/>
            <p:nvPr/>
          </p:nvSpPr>
          <p:spPr>
            <a:xfrm>
              <a:off x="2180656" y="5920422"/>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4" name="Rectangle 383"/>
            <p:cNvSpPr/>
            <p:nvPr/>
          </p:nvSpPr>
          <p:spPr>
            <a:xfrm>
              <a:off x="2463222" y="5914001"/>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5" name="Rectangle 384"/>
            <p:cNvSpPr/>
            <p:nvPr/>
          </p:nvSpPr>
          <p:spPr>
            <a:xfrm>
              <a:off x="2771736" y="5914809"/>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6" name="Rectangle 385"/>
            <p:cNvSpPr/>
            <p:nvPr/>
          </p:nvSpPr>
          <p:spPr>
            <a:xfrm>
              <a:off x="3055146" y="5907060"/>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7" name="Rectangle 386"/>
            <p:cNvSpPr/>
            <p:nvPr/>
          </p:nvSpPr>
          <p:spPr>
            <a:xfrm>
              <a:off x="3473998" y="5924063"/>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8" name="Rectangle 387"/>
            <p:cNvSpPr/>
            <p:nvPr/>
          </p:nvSpPr>
          <p:spPr>
            <a:xfrm>
              <a:off x="3775308" y="5929720"/>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9" name="Rectangle 388"/>
            <p:cNvSpPr/>
            <p:nvPr/>
          </p:nvSpPr>
          <p:spPr>
            <a:xfrm>
              <a:off x="4080290" y="5924013"/>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0" name="Rectangle 389"/>
            <p:cNvSpPr/>
            <p:nvPr/>
          </p:nvSpPr>
          <p:spPr>
            <a:xfrm>
              <a:off x="4381916" y="5924013"/>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1" name="Rectangle 390"/>
            <p:cNvSpPr/>
            <p:nvPr/>
          </p:nvSpPr>
          <p:spPr>
            <a:xfrm>
              <a:off x="5444391" y="5933208"/>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2" name="Rectangle 391"/>
            <p:cNvSpPr/>
            <p:nvPr/>
          </p:nvSpPr>
          <p:spPr>
            <a:xfrm>
              <a:off x="5805189" y="5933158"/>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3" name="Rectangle 392"/>
            <p:cNvSpPr/>
            <p:nvPr/>
          </p:nvSpPr>
          <p:spPr>
            <a:xfrm>
              <a:off x="5628637" y="4500076"/>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4" name="Rectangle 393"/>
            <p:cNvSpPr/>
            <p:nvPr/>
          </p:nvSpPr>
          <p:spPr>
            <a:xfrm>
              <a:off x="5640815" y="5507616"/>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5" name="Rectangle 394"/>
            <p:cNvSpPr/>
            <p:nvPr/>
          </p:nvSpPr>
          <p:spPr>
            <a:xfrm>
              <a:off x="6793743" y="4500190"/>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6" name="Rectangle 395"/>
            <p:cNvSpPr/>
            <p:nvPr/>
          </p:nvSpPr>
          <p:spPr>
            <a:xfrm>
              <a:off x="6792417" y="5507616"/>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7" name="Rectangle 396"/>
            <p:cNvSpPr/>
            <p:nvPr/>
          </p:nvSpPr>
          <p:spPr>
            <a:xfrm>
              <a:off x="6643874" y="5940400"/>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8" name="Rectangle 397"/>
            <p:cNvSpPr/>
            <p:nvPr/>
          </p:nvSpPr>
          <p:spPr>
            <a:xfrm>
              <a:off x="7009331" y="5940350"/>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1" name="Rectangle 400"/>
            <p:cNvSpPr/>
            <p:nvPr/>
          </p:nvSpPr>
          <p:spPr>
            <a:xfrm>
              <a:off x="3242331" y="3979844"/>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2" name="Rectangle 401"/>
            <p:cNvSpPr/>
            <p:nvPr/>
          </p:nvSpPr>
          <p:spPr>
            <a:xfrm>
              <a:off x="3223311" y="5445346"/>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3" name="Straight Connector 452"/>
            <p:cNvCxnSpPr>
              <a:cxnSpLocks/>
            </p:cNvCxnSpPr>
            <p:nvPr/>
          </p:nvCxnSpPr>
          <p:spPr>
            <a:xfrm>
              <a:off x="2115510" y="5774389"/>
              <a:ext cx="10883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p:cNvCxnSpPr>
              <a:cxnSpLocks/>
            </p:cNvCxnSpPr>
            <p:nvPr/>
          </p:nvCxnSpPr>
          <p:spPr>
            <a:xfrm>
              <a:off x="3421638" y="5774389"/>
              <a:ext cx="11431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a:cxnSpLocks/>
            </p:cNvCxnSpPr>
            <p:nvPr/>
          </p:nvCxnSpPr>
          <p:spPr>
            <a:xfrm flipV="1">
              <a:off x="2115510" y="4343159"/>
              <a:ext cx="1016330" cy="67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a:cxnSpLocks/>
            </p:cNvCxnSpPr>
            <p:nvPr/>
          </p:nvCxnSpPr>
          <p:spPr>
            <a:xfrm flipV="1">
              <a:off x="3454283" y="4346539"/>
              <a:ext cx="1092622" cy="33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9" name="Rectangle 458"/>
            <p:cNvSpPr/>
            <p:nvPr/>
          </p:nvSpPr>
          <p:spPr>
            <a:xfrm>
              <a:off x="2045195" y="4817141"/>
              <a:ext cx="5373176" cy="478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60" name="Group 459"/>
            <p:cNvGrpSpPr/>
            <p:nvPr/>
          </p:nvGrpSpPr>
          <p:grpSpPr>
            <a:xfrm>
              <a:off x="2397110" y="4809072"/>
              <a:ext cx="292185" cy="490474"/>
              <a:chOff x="2592878" y="2373283"/>
              <a:chExt cx="292185" cy="490474"/>
            </a:xfrm>
          </p:grpSpPr>
          <p:sp>
            <p:nvSpPr>
              <p:cNvPr id="461" name="Oval 460"/>
              <p:cNvSpPr>
                <a:spLocks noChangeAspect="1"/>
              </p:cNvSpPr>
              <p:nvPr/>
            </p:nvSpPr>
            <p:spPr>
              <a:xfrm rot="21300000">
                <a:off x="2592878" y="2373283"/>
                <a:ext cx="280800" cy="280800"/>
              </a:xfrm>
              <a:prstGeom prst="ellipse">
                <a:avLst/>
              </a:prstGeom>
              <a:noFill/>
              <a:ln w="63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462" name="Oval 461"/>
              <p:cNvSpPr>
                <a:spLocks noChangeAspect="1"/>
              </p:cNvSpPr>
              <p:nvPr/>
            </p:nvSpPr>
            <p:spPr>
              <a:xfrm rot="21300000">
                <a:off x="2604263" y="2582957"/>
                <a:ext cx="280800" cy="280800"/>
              </a:xfrm>
              <a:prstGeom prst="ellipse">
                <a:avLst/>
              </a:prstGeom>
              <a:noFill/>
              <a:ln w="63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grpSp>
        <p:grpSp>
          <p:nvGrpSpPr>
            <p:cNvPr id="463" name="Group 462"/>
            <p:cNvGrpSpPr/>
            <p:nvPr/>
          </p:nvGrpSpPr>
          <p:grpSpPr>
            <a:xfrm>
              <a:off x="3719581" y="4807941"/>
              <a:ext cx="292185" cy="490474"/>
              <a:chOff x="2592878" y="2373283"/>
              <a:chExt cx="292185" cy="490474"/>
            </a:xfrm>
          </p:grpSpPr>
          <p:sp>
            <p:nvSpPr>
              <p:cNvPr id="464" name="Oval 463"/>
              <p:cNvSpPr>
                <a:spLocks noChangeAspect="1"/>
              </p:cNvSpPr>
              <p:nvPr/>
            </p:nvSpPr>
            <p:spPr>
              <a:xfrm rot="21300000">
                <a:off x="2592878" y="2373283"/>
                <a:ext cx="280800" cy="280800"/>
              </a:xfrm>
              <a:prstGeom prst="ellipse">
                <a:avLst/>
              </a:prstGeom>
              <a:noFill/>
              <a:ln w="63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465" name="Oval 464"/>
              <p:cNvSpPr>
                <a:spLocks noChangeAspect="1"/>
              </p:cNvSpPr>
              <p:nvPr/>
            </p:nvSpPr>
            <p:spPr>
              <a:xfrm rot="21300000">
                <a:off x="2604263" y="2582957"/>
                <a:ext cx="280800" cy="280800"/>
              </a:xfrm>
              <a:prstGeom prst="ellipse">
                <a:avLst/>
              </a:prstGeom>
              <a:noFill/>
              <a:ln w="63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grpSp>
        <p:grpSp>
          <p:nvGrpSpPr>
            <p:cNvPr id="466" name="Group 465"/>
            <p:cNvGrpSpPr/>
            <p:nvPr/>
          </p:nvGrpSpPr>
          <p:grpSpPr>
            <a:xfrm>
              <a:off x="5534259" y="4810965"/>
              <a:ext cx="292185" cy="490474"/>
              <a:chOff x="2592878" y="2373283"/>
              <a:chExt cx="292185" cy="490474"/>
            </a:xfrm>
          </p:grpSpPr>
          <p:sp>
            <p:nvSpPr>
              <p:cNvPr id="467" name="Oval 466"/>
              <p:cNvSpPr>
                <a:spLocks noChangeAspect="1"/>
              </p:cNvSpPr>
              <p:nvPr/>
            </p:nvSpPr>
            <p:spPr>
              <a:xfrm rot="21300000">
                <a:off x="2592878" y="2373283"/>
                <a:ext cx="280800" cy="280800"/>
              </a:xfrm>
              <a:prstGeom prst="ellipse">
                <a:avLst/>
              </a:prstGeom>
              <a:noFill/>
              <a:ln w="63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468" name="Oval 467"/>
              <p:cNvSpPr>
                <a:spLocks noChangeAspect="1"/>
              </p:cNvSpPr>
              <p:nvPr/>
            </p:nvSpPr>
            <p:spPr>
              <a:xfrm rot="21300000">
                <a:off x="2604263" y="2582957"/>
                <a:ext cx="280800" cy="280800"/>
              </a:xfrm>
              <a:prstGeom prst="ellipse">
                <a:avLst/>
              </a:prstGeom>
              <a:noFill/>
              <a:ln w="63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grpSp>
        <p:grpSp>
          <p:nvGrpSpPr>
            <p:cNvPr id="469" name="Group 468"/>
            <p:cNvGrpSpPr/>
            <p:nvPr/>
          </p:nvGrpSpPr>
          <p:grpSpPr>
            <a:xfrm>
              <a:off x="6684567" y="4806276"/>
              <a:ext cx="292185" cy="490474"/>
              <a:chOff x="2592878" y="2373283"/>
              <a:chExt cx="292185" cy="490474"/>
            </a:xfrm>
          </p:grpSpPr>
          <p:sp>
            <p:nvSpPr>
              <p:cNvPr id="470" name="Oval 469"/>
              <p:cNvSpPr>
                <a:spLocks noChangeAspect="1"/>
              </p:cNvSpPr>
              <p:nvPr/>
            </p:nvSpPr>
            <p:spPr>
              <a:xfrm rot="21300000">
                <a:off x="2592878" y="2373283"/>
                <a:ext cx="280800" cy="280800"/>
              </a:xfrm>
              <a:prstGeom prst="ellipse">
                <a:avLst/>
              </a:prstGeom>
              <a:noFill/>
              <a:ln w="63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471" name="Oval 470"/>
              <p:cNvSpPr>
                <a:spLocks noChangeAspect="1"/>
              </p:cNvSpPr>
              <p:nvPr/>
            </p:nvSpPr>
            <p:spPr>
              <a:xfrm rot="21300000">
                <a:off x="2604263" y="2582957"/>
                <a:ext cx="280800" cy="280800"/>
              </a:xfrm>
              <a:prstGeom prst="ellipse">
                <a:avLst/>
              </a:prstGeom>
              <a:noFill/>
              <a:ln w="63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grpSp>
        <p:cxnSp>
          <p:nvCxnSpPr>
            <p:cNvPr id="5" name="Straight Connector 4"/>
            <p:cNvCxnSpPr/>
            <p:nvPr/>
          </p:nvCxnSpPr>
          <p:spPr>
            <a:xfrm>
              <a:off x="3564093" y="189036"/>
              <a:ext cx="34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983640" y="194032"/>
              <a:ext cx="34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6" name="TextBox 505"/>
            <p:cNvSpPr txBox="1"/>
            <p:nvPr/>
          </p:nvSpPr>
          <p:spPr>
            <a:xfrm>
              <a:off x="2007315" y="461113"/>
              <a:ext cx="620469" cy="276999"/>
            </a:xfrm>
            <a:prstGeom prst="rect">
              <a:avLst/>
            </a:prstGeom>
            <a:noFill/>
          </p:spPr>
          <p:txBody>
            <a:bodyPr wrap="square" rtlCol="0">
              <a:spAutoFit/>
            </a:bodyPr>
            <a:lstStyle/>
            <a:p>
              <a:r>
                <a:rPr lang="en-US" sz="1200" dirty="0"/>
                <a:t>110kV</a:t>
              </a:r>
              <a:endParaRPr lang="en-SG" sz="1200" dirty="0"/>
            </a:p>
          </p:txBody>
        </p:sp>
        <p:sp>
          <p:nvSpPr>
            <p:cNvPr id="507" name="TextBox 506"/>
            <p:cNvSpPr txBox="1"/>
            <p:nvPr/>
          </p:nvSpPr>
          <p:spPr>
            <a:xfrm>
              <a:off x="6759843" y="467614"/>
              <a:ext cx="620469" cy="276999"/>
            </a:xfrm>
            <a:prstGeom prst="rect">
              <a:avLst/>
            </a:prstGeom>
            <a:noFill/>
          </p:spPr>
          <p:txBody>
            <a:bodyPr wrap="square" rtlCol="0">
              <a:spAutoFit/>
            </a:bodyPr>
            <a:lstStyle/>
            <a:p>
              <a:r>
                <a:rPr lang="en-US" sz="1200" dirty="0"/>
                <a:t>110kV</a:t>
              </a:r>
              <a:endParaRPr lang="en-SG" sz="1200" dirty="0"/>
            </a:p>
          </p:txBody>
        </p:sp>
        <p:sp>
          <p:nvSpPr>
            <p:cNvPr id="508" name="Rectangle 507"/>
            <p:cNvSpPr/>
            <p:nvPr/>
          </p:nvSpPr>
          <p:spPr>
            <a:xfrm>
              <a:off x="2007315" y="450250"/>
              <a:ext cx="5330872" cy="2232000"/>
            </a:xfrm>
            <a:prstGeom prst="rect">
              <a:avLst/>
            </a:prstGeom>
            <a:noFill/>
            <a:ln w="1270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9" name="Rectangle 508"/>
            <p:cNvSpPr/>
            <p:nvPr/>
          </p:nvSpPr>
          <p:spPr>
            <a:xfrm>
              <a:off x="2007315" y="3891043"/>
              <a:ext cx="2639962" cy="2232000"/>
            </a:xfrm>
            <a:prstGeom prst="rect">
              <a:avLst/>
            </a:prstGeom>
            <a:noFill/>
            <a:ln w="1270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0" name="Rectangle 509"/>
            <p:cNvSpPr/>
            <p:nvPr/>
          </p:nvSpPr>
          <p:spPr>
            <a:xfrm>
              <a:off x="5053961" y="3882993"/>
              <a:ext cx="2284225" cy="2232000"/>
            </a:xfrm>
            <a:prstGeom prst="rect">
              <a:avLst/>
            </a:prstGeom>
            <a:noFill/>
            <a:ln w="1270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4" name="TextBox 533"/>
            <p:cNvSpPr txBox="1"/>
            <p:nvPr/>
          </p:nvSpPr>
          <p:spPr>
            <a:xfrm>
              <a:off x="1979712" y="220835"/>
              <a:ext cx="548461" cy="276999"/>
            </a:xfrm>
            <a:prstGeom prst="rect">
              <a:avLst/>
            </a:prstGeom>
            <a:noFill/>
          </p:spPr>
          <p:txBody>
            <a:bodyPr wrap="square" rtlCol="0">
              <a:spAutoFit/>
            </a:bodyPr>
            <a:lstStyle/>
            <a:p>
              <a:r>
                <a:rPr lang="en-US" sz="1200" dirty="0"/>
                <a:t>S/S-1</a:t>
              </a:r>
              <a:endParaRPr lang="en-SG" sz="1200" dirty="0"/>
            </a:p>
          </p:txBody>
        </p:sp>
        <p:sp>
          <p:nvSpPr>
            <p:cNvPr id="535" name="TextBox 534"/>
            <p:cNvSpPr txBox="1"/>
            <p:nvPr/>
          </p:nvSpPr>
          <p:spPr>
            <a:xfrm>
              <a:off x="1979712" y="3656057"/>
              <a:ext cx="548461" cy="276999"/>
            </a:xfrm>
            <a:prstGeom prst="rect">
              <a:avLst/>
            </a:prstGeom>
            <a:noFill/>
          </p:spPr>
          <p:txBody>
            <a:bodyPr wrap="square" rtlCol="0">
              <a:spAutoFit/>
            </a:bodyPr>
            <a:lstStyle/>
            <a:p>
              <a:r>
                <a:rPr lang="en-US" sz="1200" dirty="0"/>
                <a:t>S/S-2</a:t>
              </a:r>
              <a:endParaRPr lang="en-SG" sz="1200" dirty="0"/>
            </a:p>
          </p:txBody>
        </p:sp>
        <p:sp>
          <p:nvSpPr>
            <p:cNvPr id="536" name="TextBox 535"/>
            <p:cNvSpPr txBox="1"/>
            <p:nvPr/>
          </p:nvSpPr>
          <p:spPr>
            <a:xfrm>
              <a:off x="6903859" y="3656057"/>
              <a:ext cx="548461" cy="276999"/>
            </a:xfrm>
            <a:prstGeom prst="rect">
              <a:avLst/>
            </a:prstGeom>
            <a:noFill/>
          </p:spPr>
          <p:txBody>
            <a:bodyPr wrap="square" rtlCol="0">
              <a:spAutoFit/>
            </a:bodyPr>
            <a:lstStyle/>
            <a:p>
              <a:r>
                <a:rPr lang="en-US" sz="1200" dirty="0"/>
                <a:t>S/S-3</a:t>
              </a:r>
              <a:endParaRPr lang="en-SG" sz="1200" dirty="0"/>
            </a:p>
          </p:txBody>
        </p:sp>
        <p:sp>
          <p:nvSpPr>
            <p:cNvPr id="537" name="TextBox 536"/>
            <p:cNvSpPr txBox="1"/>
            <p:nvPr/>
          </p:nvSpPr>
          <p:spPr>
            <a:xfrm>
              <a:off x="3200663" y="2049303"/>
              <a:ext cx="507241" cy="276999"/>
            </a:xfrm>
            <a:prstGeom prst="rect">
              <a:avLst/>
            </a:prstGeom>
            <a:noFill/>
          </p:spPr>
          <p:txBody>
            <a:bodyPr wrap="square" rtlCol="0">
              <a:spAutoFit/>
            </a:bodyPr>
            <a:lstStyle/>
            <a:p>
              <a:r>
                <a:rPr lang="en-US" sz="1200" dirty="0"/>
                <a:t>10kV</a:t>
              </a:r>
              <a:endParaRPr lang="en-SG" sz="1200" dirty="0"/>
            </a:p>
          </p:txBody>
        </p:sp>
        <p:sp>
          <p:nvSpPr>
            <p:cNvPr id="538" name="TextBox 537"/>
            <p:cNvSpPr txBox="1"/>
            <p:nvPr/>
          </p:nvSpPr>
          <p:spPr>
            <a:xfrm>
              <a:off x="5629885" y="2049303"/>
              <a:ext cx="507241" cy="276999"/>
            </a:xfrm>
            <a:prstGeom prst="rect">
              <a:avLst/>
            </a:prstGeom>
            <a:noFill/>
          </p:spPr>
          <p:txBody>
            <a:bodyPr wrap="square" rtlCol="0">
              <a:spAutoFit/>
            </a:bodyPr>
            <a:lstStyle/>
            <a:p>
              <a:r>
                <a:rPr lang="en-US" sz="1200" dirty="0"/>
                <a:t>10kV</a:t>
              </a:r>
              <a:endParaRPr lang="en-SG" sz="1200" dirty="0"/>
            </a:p>
          </p:txBody>
        </p:sp>
        <p:cxnSp>
          <p:nvCxnSpPr>
            <p:cNvPr id="301" name="Elbow Connector 300"/>
            <p:cNvCxnSpPr>
              <a:endCxn id="303" idx="1"/>
            </p:cNvCxnSpPr>
            <p:nvPr/>
          </p:nvCxnSpPr>
          <p:spPr>
            <a:xfrm rot="5400000" flipH="1" flipV="1">
              <a:off x="5845581" y="4083518"/>
              <a:ext cx="313128" cy="203611"/>
            </a:xfrm>
            <a:prstGeom prst="bentConnector2">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4" name="Elbow Connector 303"/>
            <p:cNvCxnSpPr>
              <a:endCxn id="306" idx="1"/>
            </p:cNvCxnSpPr>
            <p:nvPr/>
          </p:nvCxnSpPr>
          <p:spPr>
            <a:xfrm rot="5400000" flipH="1" flipV="1">
              <a:off x="5856813" y="5532061"/>
              <a:ext cx="313128" cy="203611"/>
            </a:xfrm>
            <a:prstGeom prst="bentConnector2">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5" name="Elbow Connector 304"/>
            <p:cNvCxnSpPr/>
            <p:nvPr/>
          </p:nvCxnSpPr>
          <p:spPr>
            <a:xfrm rot="16200000" flipH="1">
              <a:off x="6137743" y="5536860"/>
              <a:ext cx="326911" cy="207793"/>
            </a:xfrm>
            <a:prstGeom prst="bentConnector3">
              <a:avLst>
                <a:gd name="adj1" fmla="val 1024"/>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2" name="Elbow Connector 301"/>
            <p:cNvCxnSpPr>
              <a:stCxn id="303" idx="3"/>
            </p:cNvCxnSpPr>
            <p:nvPr/>
          </p:nvCxnSpPr>
          <p:spPr>
            <a:xfrm>
              <a:off x="6183151" y="4028759"/>
              <a:ext cx="210712" cy="321160"/>
            </a:xfrm>
            <a:prstGeom prst="bentConnector2">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303" name="Rectangle 302"/>
            <p:cNvSpPr/>
            <p:nvPr/>
          </p:nvSpPr>
          <p:spPr>
            <a:xfrm>
              <a:off x="6103951" y="3989159"/>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6" name="Rectangle 305"/>
            <p:cNvSpPr/>
            <p:nvPr/>
          </p:nvSpPr>
          <p:spPr>
            <a:xfrm>
              <a:off x="6115183" y="5437702"/>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51" name="Straight Connector 450"/>
            <p:cNvCxnSpPr>
              <a:cxnSpLocks/>
            </p:cNvCxnSpPr>
            <p:nvPr/>
          </p:nvCxnSpPr>
          <p:spPr>
            <a:xfrm>
              <a:off x="5166184" y="5796334"/>
              <a:ext cx="814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p:cNvCxnSpPr>
              <a:cxnSpLocks/>
            </p:cNvCxnSpPr>
            <p:nvPr/>
          </p:nvCxnSpPr>
          <p:spPr>
            <a:xfrm>
              <a:off x="6332882" y="5796334"/>
              <a:ext cx="8237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a:cxnSpLocks/>
            </p:cNvCxnSpPr>
            <p:nvPr/>
          </p:nvCxnSpPr>
          <p:spPr>
            <a:xfrm>
              <a:off x="5148064" y="4356174"/>
              <a:ext cx="8653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a:cxnSpLocks/>
            </p:cNvCxnSpPr>
            <p:nvPr/>
          </p:nvCxnSpPr>
          <p:spPr>
            <a:xfrm>
              <a:off x="6288507" y="4356174"/>
              <a:ext cx="86816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7" name="Rectangle 376"/>
            <p:cNvSpPr/>
            <p:nvPr/>
          </p:nvSpPr>
          <p:spPr>
            <a:xfrm>
              <a:off x="5691106" y="4091825"/>
              <a:ext cx="79200" cy="79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5" name="TextBox 284">
              <a:extLst>
                <a:ext uri="{FF2B5EF4-FFF2-40B4-BE49-F238E27FC236}">
                  <a16:creationId xmlns:a16="http://schemas.microsoft.com/office/drawing/2014/main" id="{B2E2F626-3C0D-4B54-9F70-A5A946B9BA54}"/>
                </a:ext>
              </a:extLst>
            </p:cNvPr>
            <p:cNvSpPr txBox="1"/>
            <p:nvPr/>
          </p:nvSpPr>
          <p:spPr>
            <a:xfrm rot="16200000">
              <a:off x="1854697" y="1862812"/>
              <a:ext cx="668607" cy="276999"/>
            </a:xfrm>
            <a:prstGeom prst="rect">
              <a:avLst/>
            </a:prstGeom>
            <a:noFill/>
          </p:spPr>
          <p:txBody>
            <a:bodyPr wrap="square" rtlCol="0">
              <a:spAutoFit/>
            </a:bodyPr>
            <a:lstStyle/>
            <a:p>
              <a:r>
                <a:rPr lang="en-US" sz="1200" dirty="0">
                  <a:solidFill>
                    <a:srgbClr val="7030A0"/>
                  </a:solidFill>
                </a:rPr>
                <a:t>Line L1</a:t>
              </a:r>
              <a:endParaRPr lang="en-SG" sz="1200" dirty="0">
                <a:solidFill>
                  <a:srgbClr val="7030A0"/>
                </a:solidFill>
              </a:endParaRPr>
            </a:p>
          </p:txBody>
        </p:sp>
        <p:sp>
          <p:nvSpPr>
            <p:cNvPr id="287" name="TextBox 286">
              <a:extLst>
                <a:ext uri="{FF2B5EF4-FFF2-40B4-BE49-F238E27FC236}">
                  <a16:creationId xmlns:a16="http://schemas.microsoft.com/office/drawing/2014/main" id="{C3EF7A09-0B53-4A87-8973-5843F79C3784}"/>
                </a:ext>
              </a:extLst>
            </p:cNvPr>
            <p:cNvSpPr txBox="1"/>
            <p:nvPr/>
          </p:nvSpPr>
          <p:spPr>
            <a:xfrm rot="16200000">
              <a:off x="2381916" y="1860947"/>
              <a:ext cx="668607" cy="276999"/>
            </a:xfrm>
            <a:prstGeom prst="rect">
              <a:avLst/>
            </a:prstGeom>
            <a:noFill/>
          </p:spPr>
          <p:txBody>
            <a:bodyPr wrap="square" rtlCol="0">
              <a:spAutoFit/>
            </a:bodyPr>
            <a:lstStyle/>
            <a:p>
              <a:r>
                <a:rPr lang="en-US" sz="1200" dirty="0">
                  <a:solidFill>
                    <a:srgbClr val="7030A0"/>
                  </a:solidFill>
                </a:rPr>
                <a:t>Line L2</a:t>
              </a:r>
              <a:endParaRPr lang="en-SG" sz="1200" dirty="0">
                <a:solidFill>
                  <a:srgbClr val="7030A0"/>
                </a:solidFill>
              </a:endParaRPr>
            </a:p>
          </p:txBody>
        </p:sp>
        <p:sp>
          <p:nvSpPr>
            <p:cNvPr id="288" name="TextBox 287">
              <a:extLst>
                <a:ext uri="{FF2B5EF4-FFF2-40B4-BE49-F238E27FC236}">
                  <a16:creationId xmlns:a16="http://schemas.microsoft.com/office/drawing/2014/main" id="{DDB142A8-7C9A-475B-862A-454B9B028AB1}"/>
                </a:ext>
              </a:extLst>
            </p:cNvPr>
            <p:cNvSpPr txBox="1"/>
            <p:nvPr/>
          </p:nvSpPr>
          <p:spPr>
            <a:xfrm rot="16200000">
              <a:off x="5998579" y="1775501"/>
              <a:ext cx="668607" cy="276999"/>
            </a:xfrm>
            <a:prstGeom prst="rect">
              <a:avLst/>
            </a:prstGeom>
            <a:noFill/>
          </p:spPr>
          <p:txBody>
            <a:bodyPr wrap="square" rtlCol="0">
              <a:spAutoFit/>
            </a:bodyPr>
            <a:lstStyle/>
            <a:p>
              <a:r>
                <a:rPr lang="en-US" sz="1200" dirty="0">
                  <a:solidFill>
                    <a:srgbClr val="7030A0"/>
                  </a:solidFill>
                </a:rPr>
                <a:t>Line L5</a:t>
              </a:r>
              <a:endParaRPr lang="en-SG" sz="1200" dirty="0">
                <a:solidFill>
                  <a:srgbClr val="7030A0"/>
                </a:solidFill>
              </a:endParaRPr>
            </a:p>
          </p:txBody>
        </p:sp>
        <p:sp>
          <p:nvSpPr>
            <p:cNvPr id="289" name="TextBox 288">
              <a:extLst>
                <a:ext uri="{FF2B5EF4-FFF2-40B4-BE49-F238E27FC236}">
                  <a16:creationId xmlns:a16="http://schemas.microsoft.com/office/drawing/2014/main" id="{F8A5B80D-BD34-4B74-AE01-8AEE35F99257}"/>
                </a:ext>
              </a:extLst>
            </p:cNvPr>
            <p:cNvSpPr txBox="1"/>
            <p:nvPr/>
          </p:nvSpPr>
          <p:spPr>
            <a:xfrm rot="16200000">
              <a:off x="6530416" y="1775501"/>
              <a:ext cx="668607" cy="276999"/>
            </a:xfrm>
            <a:prstGeom prst="rect">
              <a:avLst/>
            </a:prstGeom>
            <a:noFill/>
          </p:spPr>
          <p:txBody>
            <a:bodyPr wrap="square" rtlCol="0">
              <a:spAutoFit/>
            </a:bodyPr>
            <a:lstStyle/>
            <a:p>
              <a:r>
                <a:rPr lang="en-US" sz="1200" dirty="0">
                  <a:solidFill>
                    <a:srgbClr val="7030A0"/>
                  </a:solidFill>
                </a:rPr>
                <a:t>Line L6</a:t>
              </a:r>
              <a:endParaRPr lang="en-SG" sz="1200" dirty="0">
                <a:solidFill>
                  <a:srgbClr val="7030A0"/>
                </a:solidFill>
              </a:endParaRPr>
            </a:p>
          </p:txBody>
        </p:sp>
        <p:sp>
          <p:nvSpPr>
            <p:cNvPr id="290" name="TextBox 289">
              <a:extLst>
                <a:ext uri="{FF2B5EF4-FFF2-40B4-BE49-F238E27FC236}">
                  <a16:creationId xmlns:a16="http://schemas.microsoft.com/office/drawing/2014/main" id="{6B632334-F4DF-44D6-B869-3D63F4194839}"/>
                </a:ext>
              </a:extLst>
            </p:cNvPr>
            <p:cNvSpPr txBox="1"/>
            <p:nvPr/>
          </p:nvSpPr>
          <p:spPr>
            <a:xfrm>
              <a:off x="4315975" y="1089189"/>
              <a:ext cx="592598" cy="261610"/>
            </a:xfrm>
            <a:prstGeom prst="rect">
              <a:avLst/>
            </a:prstGeom>
            <a:noFill/>
          </p:spPr>
          <p:txBody>
            <a:bodyPr wrap="square" rtlCol="0">
              <a:spAutoFit/>
            </a:bodyPr>
            <a:lstStyle/>
            <a:p>
              <a:r>
                <a:rPr lang="en-US" sz="1100" dirty="0"/>
                <a:t>CB-3</a:t>
              </a:r>
              <a:endParaRPr lang="en-SG" sz="1100" dirty="0"/>
            </a:p>
          </p:txBody>
        </p:sp>
        <p:sp>
          <p:nvSpPr>
            <p:cNvPr id="291" name="TextBox 290">
              <a:extLst>
                <a:ext uri="{FF2B5EF4-FFF2-40B4-BE49-F238E27FC236}">
                  <a16:creationId xmlns:a16="http://schemas.microsoft.com/office/drawing/2014/main" id="{81F2244F-EC65-49EC-9A2B-7D8B512B9B30}"/>
                </a:ext>
              </a:extLst>
            </p:cNvPr>
            <p:cNvSpPr txBox="1"/>
            <p:nvPr/>
          </p:nvSpPr>
          <p:spPr>
            <a:xfrm>
              <a:off x="4358494" y="2227431"/>
              <a:ext cx="592598" cy="261610"/>
            </a:xfrm>
            <a:prstGeom prst="rect">
              <a:avLst/>
            </a:prstGeom>
            <a:noFill/>
          </p:spPr>
          <p:txBody>
            <a:bodyPr wrap="square" rtlCol="0">
              <a:spAutoFit/>
            </a:bodyPr>
            <a:lstStyle/>
            <a:p>
              <a:r>
                <a:rPr lang="en-US" sz="1100" dirty="0"/>
                <a:t>CB-10</a:t>
              </a:r>
              <a:endParaRPr lang="en-SG" sz="1100" dirty="0"/>
            </a:p>
          </p:txBody>
        </p:sp>
        <p:sp>
          <p:nvSpPr>
            <p:cNvPr id="292" name="TextBox 291">
              <a:extLst>
                <a:ext uri="{FF2B5EF4-FFF2-40B4-BE49-F238E27FC236}">
                  <a16:creationId xmlns:a16="http://schemas.microsoft.com/office/drawing/2014/main" id="{39BF7813-0560-41D3-841F-1DF38FBE4C12}"/>
                </a:ext>
              </a:extLst>
            </p:cNvPr>
            <p:cNvSpPr txBox="1"/>
            <p:nvPr/>
          </p:nvSpPr>
          <p:spPr>
            <a:xfrm>
              <a:off x="2999493" y="4008216"/>
              <a:ext cx="592598" cy="261610"/>
            </a:xfrm>
            <a:prstGeom prst="rect">
              <a:avLst/>
            </a:prstGeom>
            <a:noFill/>
          </p:spPr>
          <p:txBody>
            <a:bodyPr wrap="square" rtlCol="0">
              <a:spAutoFit/>
            </a:bodyPr>
            <a:lstStyle/>
            <a:p>
              <a:r>
                <a:rPr lang="en-US" sz="1100" dirty="0"/>
                <a:t>CB-153</a:t>
              </a:r>
              <a:endParaRPr lang="en-SG" sz="1100" dirty="0"/>
            </a:p>
          </p:txBody>
        </p:sp>
        <p:sp>
          <p:nvSpPr>
            <p:cNvPr id="293" name="TextBox 292">
              <a:extLst>
                <a:ext uri="{FF2B5EF4-FFF2-40B4-BE49-F238E27FC236}">
                  <a16:creationId xmlns:a16="http://schemas.microsoft.com/office/drawing/2014/main" id="{5CB971A5-EF15-4C57-8279-8BE25D4BAA3F}"/>
                </a:ext>
              </a:extLst>
            </p:cNvPr>
            <p:cNvSpPr txBox="1"/>
            <p:nvPr/>
          </p:nvSpPr>
          <p:spPr>
            <a:xfrm>
              <a:off x="2972346" y="5239741"/>
              <a:ext cx="592598" cy="261610"/>
            </a:xfrm>
            <a:prstGeom prst="rect">
              <a:avLst/>
            </a:prstGeom>
            <a:noFill/>
          </p:spPr>
          <p:txBody>
            <a:bodyPr wrap="square" rtlCol="0">
              <a:spAutoFit/>
            </a:bodyPr>
            <a:lstStyle/>
            <a:p>
              <a:r>
                <a:rPr lang="en-US" sz="1100" dirty="0"/>
                <a:t>CB-158</a:t>
              </a:r>
              <a:endParaRPr lang="en-SG" sz="1100" dirty="0"/>
            </a:p>
          </p:txBody>
        </p:sp>
        <p:sp>
          <p:nvSpPr>
            <p:cNvPr id="294" name="TextBox 293">
              <a:extLst>
                <a:ext uri="{FF2B5EF4-FFF2-40B4-BE49-F238E27FC236}">
                  <a16:creationId xmlns:a16="http://schemas.microsoft.com/office/drawing/2014/main" id="{324AA2D7-8442-4553-9AC5-11502FAA3F66}"/>
                </a:ext>
              </a:extLst>
            </p:cNvPr>
            <p:cNvSpPr txBox="1"/>
            <p:nvPr/>
          </p:nvSpPr>
          <p:spPr>
            <a:xfrm>
              <a:off x="5872002" y="4003220"/>
              <a:ext cx="592598" cy="261610"/>
            </a:xfrm>
            <a:prstGeom prst="rect">
              <a:avLst/>
            </a:prstGeom>
            <a:noFill/>
          </p:spPr>
          <p:txBody>
            <a:bodyPr wrap="square" rtlCol="0">
              <a:spAutoFit/>
            </a:bodyPr>
            <a:lstStyle/>
            <a:p>
              <a:r>
                <a:rPr lang="en-US" sz="1100" dirty="0"/>
                <a:t>CB-173</a:t>
              </a:r>
              <a:endParaRPr lang="en-SG" sz="1100" dirty="0"/>
            </a:p>
          </p:txBody>
        </p:sp>
        <p:sp>
          <p:nvSpPr>
            <p:cNvPr id="295" name="TextBox 294">
              <a:extLst>
                <a:ext uri="{FF2B5EF4-FFF2-40B4-BE49-F238E27FC236}">
                  <a16:creationId xmlns:a16="http://schemas.microsoft.com/office/drawing/2014/main" id="{EC9E9BC0-D888-468C-B32D-4C9A83CD7A1C}"/>
                </a:ext>
              </a:extLst>
            </p:cNvPr>
            <p:cNvSpPr txBox="1"/>
            <p:nvPr/>
          </p:nvSpPr>
          <p:spPr>
            <a:xfrm>
              <a:off x="5823959" y="5223602"/>
              <a:ext cx="592598" cy="261610"/>
            </a:xfrm>
            <a:prstGeom prst="rect">
              <a:avLst/>
            </a:prstGeom>
            <a:noFill/>
          </p:spPr>
          <p:txBody>
            <a:bodyPr wrap="square" rtlCol="0">
              <a:spAutoFit/>
            </a:bodyPr>
            <a:lstStyle/>
            <a:p>
              <a:r>
                <a:rPr lang="en-US" sz="1100" dirty="0"/>
                <a:t>CB-178</a:t>
              </a:r>
              <a:endParaRPr lang="en-SG" sz="1100" dirty="0"/>
            </a:p>
          </p:txBody>
        </p:sp>
        <p:sp>
          <p:nvSpPr>
            <p:cNvPr id="296" name="TextBox 295">
              <a:extLst>
                <a:ext uri="{FF2B5EF4-FFF2-40B4-BE49-F238E27FC236}">
                  <a16:creationId xmlns:a16="http://schemas.microsoft.com/office/drawing/2014/main" id="{FF5BA280-3107-4E75-B3FA-8660FB09DA50}"/>
                </a:ext>
              </a:extLst>
            </p:cNvPr>
            <p:cNvSpPr txBox="1"/>
            <p:nvPr/>
          </p:nvSpPr>
          <p:spPr>
            <a:xfrm>
              <a:off x="3402084" y="1339457"/>
              <a:ext cx="378297" cy="276999"/>
            </a:xfrm>
            <a:prstGeom prst="rect">
              <a:avLst/>
            </a:prstGeom>
            <a:noFill/>
          </p:spPr>
          <p:txBody>
            <a:bodyPr wrap="square" rtlCol="0">
              <a:spAutoFit/>
            </a:bodyPr>
            <a:lstStyle/>
            <a:p>
              <a:r>
                <a:rPr lang="en-US" sz="1200" dirty="0"/>
                <a:t>T0</a:t>
              </a:r>
              <a:endParaRPr lang="en-SG" sz="1200" dirty="0"/>
            </a:p>
          </p:txBody>
        </p:sp>
        <p:sp>
          <p:nvSpPr>
            <p:cNvPr id="297" name="TextBox 296">
              <a:extLst>
                <a:ext uri="{FF2B5EF4-FFF2-40B4-BE49-F238E27FC236}">
                  <a16:creationId xmlns:a16="http://schemas.microsoft.com/office/drawing/2014/main" id="{2C53DBAF-39EA-49AA-80A7-DA135ABB7650}"/>
                </a:ext>
              </a:extLst>
            </p:cNvPr>
            <p:cNvSpPr txBox="1"/>
            <p:nvPr/>
          </p:nvSpPr>
          <p:spPr>
            <a:xfrm>
              <a:off x="4987357" y="1314650"/>
              <a:ext cx="378297" cy="276999"/>
            </a:xfrm>
            <a:prstGeom prst="rect">
              <a:avLst/>
            </a:prstGeom>
            <a:noFill/>
          </p:spPr>
          <p:txBody>
            <a:bodyPr wrap="square" rtlCol="0">
              <a:spAutoFit/>
            </a:bodyPr>
            <a:lstStyle/>
            <a:p>
              <a:r>
                <a:rPr lang="en-US" sz="1200" dirty="0"/>
                <a:t>T1</a:t>
              </a:r>
              <a:endParaRPr lang="en-SG" sz="1200" dirty="0"/>
            </a:p>
          </p:txBody>
        </p:sp>
        <p:sp>
          <p:nvSpPr>
            <p:cNvPr id="298" name="TextBox 297">
              <a:extLst>
                <a:ext uri="{FF2B5EF4-FFF2-40B4-BE49-F238E27FC236}">
                  <a16:creationId xmlns:a16="http://schemas.microsoft.com/office/drawing/2014/main" id="{4A28F488-8DE8-4148-8F91-31C010A99554}"/>
                </a:ext>
              </a:extLst>
            </p:cNvPr>
            <p:cNvSpPr txBox="1"/>
            <p:nvPr/>
          </p:nvSpPr>
          <p:spPr>
            <a:xfrm>
              <a:off x="2103444" y="4883671"/>
              <a:ext cx="378297" cy="276999"/>
            </a:xfrm>
            <a:prstGeom prst="rect">
              <a:avLst/>
            </a:prstGeom>
            <a:noFill/>
          </p:spPr>
          <p:txBody>
            <a:bodyPr wrap="square" rtlCol="0">
              <a:spAutoFit/>
            </a:bodyPr>
            <a:lstStyle/>
            <a:p>
              <a:r>
                <a:rPr lang="en-US" sz="1200" dirty="0"/>
                <a:t>T2</a:t>
              </a:r>
              <a:endParaRPr lang="en-SG" sz="1200" dirty="0"/>
            </a:p>
          </p:txBody>
        </p:sp>
        <p:sp>
          <p:nvSpPr>
            <p:cNvPr id="299" name="TextBox 298">
              <a:extLst>
                <a:ext uri="{FF2B5EF4-FFF2-40B4-BE49-F238E27FC236}">
                  <a16:creationId xmlns:a16="http://schemas.microsoft.com/office/drawing/2014/main" id="{BC5199B0-A3CB-4331-B0B3-B266B9B2CCD3}"/>
                </a:ext>
              </a:extLst>
            </p:cNvPr>
            <p:cNvSpPr txBox="1"/>
            <p:nvPr/>
          </p:nvSpPr>
          <p:spPr>
            <a:xfrm>
              <a:off x="3412244" y="4884009"/>
              <a:ext cx="378297" cy="276999"/>
            </a:xfrm>
            <a:prstGeom prst="rect">
              <a:avLst/>
            </a:prstGeom>
            <a:noFill/>
          </p:spPr>
          <p:txBody>
            <a:bodyPr wrap="square" rtlCol="0">
              <a:spAutoFit/>
            </a:bodyPr>
            <a:lstStyle/>
            <a:p>
              <a:r>
                <a:rPr lang="en-US" sz="1200" dirty="0"/>
                <a:t>T3</a:t>
              </a:r>
              <a:endParaRPr lang="en-SG" sz="1200" dirty="0"/>
            </a:p>
          </p:txBody>
        </p:sp>
        <p:sp>
          <p:nvSpPr>
            <p:cNvPr id="300" name="TextBox 299">
              <a:extLst>
                <a:ext uri="{FF2B5EF4-FFF2-40B4-BE49-F238E27FC236}">
                  <a16:creationId xmlns:a16="http://schemas.microsoft.com/office/drawing/2014/main" id="{78EF00A7-E96C-48AD-AD6C-3F896EF26A01}"/>
                </a:ext>
              </a:extLst>
            </p:cNvPr>
            <p:cNvSpPr txBox="1"/>
            <p:nvPr/>
          </p:nvSpPr>
          <p:spPr>
            <a:xfrm>
              <a:off x="5239746" y="4893549"/>
              <a:ext cx="378297" cy="276999"/>
            </a:xfrm>
            <a:prstGeom prst="rect">
              <a:avLst/>
            </a:prstGeom>
            <a:noFill/>
          </p:spPr>
          <p:txBody>
            <a:bodyPr wrap="square" rtlCol="0">
              <a:spAutoFit/>
            </a:bodyPr>
            <a:lstStyle/>
            <a:p>
              <a:r>
                <a:rPr lang="en-US" sz="1200" dirty="0"/>
                <a:t>T4</a:t>
              </a:r>
              <a:endParaRPr lang="en-SG" sz="1200" dirty="0"/>
            </a:p>
          </p:txBody>
        </p:sp>
        <p:sp>
          <p:nvSpPr>
            <p:cNvPr id="307" name="TextBox 306">
              <a:extLst>
                <a:ext uri="{FF2B5EF4-FFF2-40B4-BE49-F238E27FC236}">
                  <a16:creationId xmlns:a16="http://schemas.microsoft.com/office/drawing/2014/main" id="{5FF93ACB-6045-457A-8A33-01BDA9334964}"/>
                </a:ext>
              </a:extLst>
            </p:cNvPr>
            <p:cNvSpPr txBox="1"/>
            <p:nvPr/>
          </p:nvSpPr>
          <p:spPr>
            <a:xfrm>
              <a:off x="6397600" y="4892675"/>
              <a:ext cx="378297" cy="276999"/>
            </a:xfrm>
            <a:prstGeom prst="rect">
              <a:avLst/>
            </a:prstGeom>
            <a:noFill/>
          </p:spPr>
          <p:txBody>
            <a:bodyPr wrap="square" rtlCol="0">
              <a:spAutoFit/>
            </a:bodyPr>
            <a:lstStyle/>
            <a:p>
              <a:r>
                <a:rPr lang="en-US" sz="1200" dirty="0"/>
                <a:t>T5</a:t>
              </a:r>
              <a:endParaRPr lang="en-SG" sz="1200" dirty="0"/>
            </a:p>
          </p:txBody>
        </p:sp>
        <p:sp>
          <p:nvSpPr>
            <p:cNvPr id="308" name="TextBox 307">
              <a:extLst>
                <a:ext uri="{FF2B5EF4-FFF2-40B4-BE49-F238E27FC236}">
                  <a16:creationId xmlns:a16="http://schemas.microsoft.com/office/drawing/2014/main" id="{024E2588-3D07-4999-A316-C7128C715153}"/>
                </a:ext>
              </a:extLst>
            </p:cNvPr>
            <p:cNvSpPr txBox="1"/>
            <p:nvPr/>
          </p:nvSpPr>
          <p:spPr>
            <a:xfrm>
              <a:off x="3719263" y="209665"/>
              <a:ext cx="633654" cy="276999"/>
            </a:xfrm>
            <a:prstGeom prst="rect">
              <a:avLst/>
            </a:prstGeom>
            <a:noFill/>
          </p:spPr>
          <p:txBody>
            <a:bodyPr wrap="square" rtlCol="0">
              <a:spAutoFit/>
            </a:bodyPr>
            <a:lstStyle/>
            <a:p>
              <a:r>
                <a:rPr lang="en-US" sz="1200" dirty="0">
                  <a:solidFill>
                    <a:srgbClr val="7030A0"/>
                  </a:solidFill>
                </a:rPr>
                <a:t>Line L0</a:t>
              </a:r>
              <a:endParaRPr lang="en-SG" sz="1200" dirty="0">
                <a:solidFill>
                  <a:srgbClr val="7030A0"/>
                </a:solidFill>
              </a:endParaRPr>
            </a:p>
          </p:txBody>
        </p:sp>
        <p:sp>
          <p:nvSpPr>
            <p:cNvPr id="309" name="TextBox 308">
              <a:extLst>
                <a:ext uri="{FF2B5EF4-FFF2-40B4-BE49-F238E27FC236}">
                  <a16:creationId xmlns:a16="http://schemas.microsoft.com/office/drawing/2014/main" id="{104BA3A5-0F5C-476E-8A19-834C7E40AF2B}"/>
                </a:ext>
              </a:extLst>
            </p:cNvPr>
            <p:cNvSpPr txBox="1"/>
            <p:nvPr/>
          </p:nvSpPr>
          <p:spPr>
            <a:xfrm>
              <a:off x="5121134" y="202849"/>
              <a:ext cx="633654" cy="276999"/>
            </a:xfrm>
            <a:prstGeom prst="rect">
              <a:avLst/>
            </a:prstGeom>
            <a:noFill/>
          </p:spPr>
          <p:txBody>
            <a:bodyPr wrap="square" rtlCol="0">
              <a:spAutoFit/>
            </a:bodyPr>
            <a:lstStyle/>
            <a:p>
              <a:r>
                <a:rPr lang="en-US" sz="1200" dirty="0">
                  <a:solidFill>
                    <a:srgbClr val="7030A0"/>
                  </a:solidFill>
                </a:rPr>
                <a:t>Line L4</a:t>
              </a:r>
              <a:endParaRPr lang="en-SG" sz="1200" dirty="0">
                <a:solidFill>
                  <a:srgbClr val="7030A0"/>
                </a:solidFill>
              </a:endParaRPr>
            </a:p>
          </p:txBody>
        </p:sp>
        <p:cxnSp>
          <p:nvCxnSpPr>
            <p:cNvPr id="9" name="Straight Arrow Connector 8">
              <a:extLst>
                <a:ext uri="{FF2B5EF4-FFF2-40B4-BE49-F238E27FC236}">
                  <a16:creationId xmlns:a16="http://schemas.microsoft.com/office/drawing/2014/main" id="{81132EA9-5D4C-44F6-AFB3-F39DD55B0A3C}"/>
                </a:ext>
              </a:extLst>
            </p:cNvPr>
            <p:cNvCxnSpPr>
              <a:cxnSpLocks/>
            </p:cNvCxnSpPr>
            <p:nvPr/>
          </p:nvCxnSpPr>
          <p:spPr>
            <a:xfrm>
              <a:off x="3350767" y="3167224"/>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114D3211-15B7-45B4-9BD5-7A4CA006D908}"/>
                </a:ext>
              </a:extLst>
            </p:cNvPr>
            <p:cNvCxnSpPr>
              <a:cxnSpLocks/>
            </p:cNvCxnSpPr>
            <p:nvPr/>
          </p:nvCxnSpPr>
          <p:spPr>
            <a:xfrm>
              <a:off x="3779335" y="3164135"/>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36729A23-FEE4-44AB-AB14-53408693F999}"/>
                </a:ext>
              </a:extLst>
            </p:cNvPr>
            <p:cNvCxnSpPr>
              <a:cxnSpLocks/>
            </p:cNvCxnSpPr>
            <p:nvPr/>
          </p:nvCxnSpPr>
          <p:spPr>
            <a:xfrm>
              <a:off x="4193392" y="3160321"/>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08F1DE6A-6F90-4CCC-A084-E2D8E063FB47}"/>
                </a:ext>
              </a:extLst>
            </p:cNvPr>
            <p:cNvCxnSpPr>
              <a:cxnSpLocks/>
            </p:cNvCxnSpPr>
            <p:nvPr/>
          </p:nvCxnSpPr>
          <p:spPr>
            <a:xfrm>
              <a:off x="5129120" y="3160321"/>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19D18793-2057-4821-939A-B4AD3C956406}"/>
                </a:ext>
              </a:extLst>
            </p:cNvPr>
            <p:cNvCxnSpPr>
              <a:cxnSpLocks/>
            </p:cNvCxnSpPr>
            <p:nvPr/>
          </p:nvCxnSpPr>
          <p:spPr>
            <a:xfrm>
              <a:off x="5506786" y="3167224"/>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CC6E10D8-1D62-449D-852F-65460EAE8A02}"/>
                </a:ext>
              </a:extLst>
            </p:cNvPr>
            <p:cNvCxnSpPr>
              <a:cxnSpLocks/>
            </p:cNvCxnSpPr>
            <p:nvPr/>
          </p:nvCxnSpPr>
          <p:spPr>
            <a:xfrm>
              <a:off x="5939647" y="3170326"/>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sp>
          <p:nvSpPr>
            <p:cNvPr id="322" name="TextBox 321">
              <a:extLst>
                <a:ext uri="{FF2B5EF4-FFF2-40B4-BE49-F238E27FC236}">
                  <a16:creationId xmlns:a16="http://schemas.microsoft.com/office/drawing/2014/main" id="{DD7096A7-0F73-408D-A3AC-B74205B954D5}"/>
                </a:ext>
              </a:extLst>
            </p:cNvPr>
            <p:cNvSpPr txBox="1"/>
            <p:nvPr/>
          </p:nvSpPr>
          <p:spPr>
            <a:xfrm rot="16200000">
              <a:off x="2898786" y="2919739"/>
              <a:ext cx="668607" cy="276999"/>
            </a:xfrm>
            <a:prstGeom prst="rect">
              <a:avLst/>
            </a:prstGeom>
            <a:noFill/>
          </p:spPr>
          <p:txBody>
            <a:bodyPr wrap="square" rtlCol="0">
              <a:spAutoFit/>
            </a:bodyPr>
            <a:lstStyle/>
            <a:p>
              <a:r>
                <a:rPr lang="en-US" sz="1200" dirty="0">
                  <a:solidFill>
                    <a:srgbClr val="7030A0"/>
                  </a:solidFill>
                </a:rPr>
                <a:t>Line L7</a:t>
              </a:r>
              <a:endParaRPr lang="en-SG" sz="1200" dirty="0">
                <a:solidFill>
                  <a:srgbClr val="7030A0"/>
                </a:solidFill>
              </a:endParaRPr>
            </a:p>
          </p:txBody>
        </p:sp>
        <p:sp>
          <p:nvSpPr>
            <p:cNvPr id="341" name="TextBox 340">
              <a:extLst>
                <a:ext uri="{FF2B5EF4-FFF2-40B4-BE49-F238E27FC236}">
                  <a16:creationId xmlns:a16="http://schemas.microsoft.com/office/drawing/2014/main" id="{640382FC-FDDA-4DC9-B6A5-7DCC6E237BCD}"/>
                </a:ext>
              </a:extLst>
            </p:cNvPr>
            <p:cNvSpPr txBox="1"/>
            <p:nvPr/>
          </p:nvSpPr>
          <p:spPr>
            <a:xfrm rot="16200000">
              <a:off x="3351407" y="2923334"/>
              <a:ext cx="668607" cy="276999"/>
            </a:xfrm>
            <a:prstGeom prst="rect">
              <a:avLst/>
            </a:prstGeom>
            <a:noFill/>
          </p:spPr>
          <p:txBody>
            <a:bodyPr wrap="square" rtlCol="0">
              <a:spAutoFit/>
            </a:bodyPr>
            <a:lstStyle/>
            <a:p>
              <a:r>
                <a:rPr lang="en-US" sz="1200" dirty="0">
                  <a:solidFill>
                    <a:srgbClr val="7030A0"/>
                  </a:solidFill>
                </a:rPr>
                <a:t>Line L8</a:t>
              </a:r>
              <a:endParaRPr lang="en-SG" sz="1200" dirty="0">
                <a:solidFill>
                  <a:srgbClr val="7030A0"/>
                </a:solidFill>
              </a:endParaRPr>
            </a:p>
          </p:txBody>
        </p:sp>
        <p:sp>
          <p:nvSpPr>
            <p:cNvPr id="342" name="TextBox 341">
              <a:extLst>
                <a:ext uri="{FF2B5EF4-FFF2-40B4-BE49-F238E27FC236}">
                  <a16:creationId xmlns:a16="http://schemas.microsoft.com/office/drawing/2014/main" id="{7E4AD447-8299-490E-B2E0-DAF0CA38B6BF}"/>
                </a:ext>
              </a:extLst>
            </p:cNvPr>
            <p:cNvSpPr txBox="1"/>
            <p:nvPr/>
          </p:nvSpPr>
          <p:spPr>
            <a:xfrm rot="16200000">
              <a:off x="3765849" y="2913818"/>
              <a:ext cx="668607" cy="276999"/>
            </a:xfrm>
            <a:prstGeom prst="rect">
              <a:avLst/>
            </a:prstGeom>
            <a:noFill/>
          </p:spPr>
          <p:txBody>
            <a:bodyPr wrap="square" rtlCol="0">
              <a:spAutoFit/>
            </a:bodyPr>
            <a:lstStyle/>
            <a:p>
              <a:r>
                <a:rPr lang="en-US" sz="1200" dirty="0">
                  <a:solidFill>
                    <a:srgbClr val="7030A0"/>
                  </a:solidFill>
                </a:rPr>
                <a:t>Line L9</a:t>
              </a:r>
              <a:endParaRPr lang="en-SG" sz="1200" dirty="0">
                <a:solidFill>
                  <a:srgbClr val="7030A0"/>
                </a:solidFill>
              </a:endParaRPr>
            </a:p>
          </p:txBody>
        </p:sp>
        <p:sp>
          <p:nvSpPr>
            <p:cNvPr id="345" name="TextBox 344">
              <a:extLst>
                <a:ext uri="{FF2B5EF4-FFF2-40B4-BE49-F238E27FC236}">
                  <a16:creationId xmlns:a16="http://schemas.microsoft.com/office/drawing/2014/main" id="{6EC79DC6-BF9A-4AC6-A3DB-D88281FC00BD}"/>
                </a:ext>
              </a:extLst>
            </p:cNvPr>
            <p:cNvSpPr txBox="1"/>
            <p:nvPr/>
          </p:nvSpPr>
          <p:spPr>
            <a:xfrm rot="16200000">
              <a:off x="4659618" y="2880000"/>
              <a:ext cx="728756" cy="276999"/>
            </a:xfrm>
            <a:prstGeom prst="rect">
              <a:avLst/>
            </a:prstGeom>
            <a:noFill/>
          </p:spPr>
          <p:txBody>
            <a:bodyPr wrap="square" rtlCol="0">
              <a:spAutoFit/>
            </a:bodyPr>
            <a:lstStyle/>
            <a:p>
              <a:r>
                <a:rPr lang="en-US" sz="1200" dirty="0">
                  <a:solidFill>
                    <a:srgbClr val="7030A0"/>
                  </a:solidFill>
                </a:rPr>
                <a:t>Line L11</a:t>
              </a:r>
              <a:endParaRPr lang="en-SG" sz="1200" dirty="0">
                <a:solidFill>
                  <a:srgbClr val="7030A0"/>
                </a:solidFill>
              </a:endParaRPr>
            </a:p>
          </p:txBody>
        </p:sp>
        <p:sp>
          <p:nvSpPr>
            <p:cNvPr id="346" name="TextBox 345">
              <a:extLst>
                <a:ext uri="{FF2B5EF4-FFF2-40B4-BE49-F238E27FC236}">
                  <a16:creationId xmlns:a16="http://schemas.microsoft.com/office/drawing/2014/main" id="{5BE8B20C-B63D-47F3-89DA-B3CFC64A3E5C}"/>
                </a:ext>
              </a:extLst>
            </p:cNvPr>
            <p:cNvSpPr txBox="1"/>
            <p:nvPr/>
          </p:nvSpPr>
          <p:spPr>
            <a:xfrm rot="16200000">
              <a:off x="5064337" y="2890768"/>
              <a:ext cx="707218" cy="276999"/>
            </a:xfrm>
            <a:prstGeom prst="rect">
              <a:avLst/>
            </a:prstGeom>
            <a:noFill/>
          </p:spPr>
          <p:txBody>
            <a:bodyPr wrap="square" rtlCol="0">
              <a:spAutoFit/>
            </a:bodyPr>
            <a:lstStyle/>
            <a:p>
              <a:r>
                <a:rPr lang="en-US" sz="1200" dirty="0">
                  <a:solidFill>
                    <a:srgbClr val="7030A0"/>
                  </a:solidFill>
                </a:rPr>
                <a:t>Line L12</a:t>
              </a:r>
              <a:endParaRPr lang="en-SG" sz="1200" dirty="0">
                <a:solidFill>
                  <a:srgbClr val="7030A0"/>
                </a:solidFill>
              </a:endParaRPr>
            </a:p>
          </p:txBody>
        </p:sp>
        <p:sp>
          <p:nvSpPr>
            <p:cNvPr id="347" name="TextBox 346">
              <a:extLst>
                <a:ext uri="{FF2B5EF4-FFF2-40B4-BE49-F238E27FC236}">
                  <a16:creationId xmlns:a16="http://schemas.microsoft.com/office/drawing/2014/main" id="{05C81ED8-BA50-4F25-A759-BE6C9BFFE8C1}"/>
                </a:ext>
              </a:extLst>
            </p:cNvPr>
            <p:cNvSpPr txBox="1"/>
            <p:nvPr/>
          </p:nvSpPr>
          <p:spPr>
            <a:xfrm rot="16200000">
              <a:off x="5482722" y="2875802"/>
              <a:ext cx="720363" cy="276999"/>
            </a:xfrm>
            <a:prstGeom prst="rect">
              <a:avLst/>
            </a:prstGeom>
            <a:noFill/>
          </p:spPr>
          <p:txBody>
            <a:bodyPr wrap="square" rtlCol="0">
              <a:spAutoFit/>
            </a:bodyPr>
            <a:lstStyle/>
            <a:p>
              <a:r>
                <a:rPr lang="en-US" sz="1200" dirty="0">
                  <a:solidFill>
                    <a:srgbClr val="7030A0"/>
                  </a:solidFill>
                </a:rPr>
                <a:t>Line L13</a:t>
              </a:r>
              <a:endParaRPr lang="en-SG" sz="1200" dirty="0">
                <a:solidFill>
                  <a:srgbClr val="7030A0"/>
                </a:solidFill>
              </a:endParaRPr>
            </a:p>
          </p:txBody>
        </p:sp>
        <p:cxnSp>
          <p:nvCxnSpPr>
            <p:cNvPr id="348" name="Straight Arrow Connector 347">
              <a:extLst>
                <a:ext uri="{FF2B5EF4-FFF2-40B4-BE49-F238E27FC236}">
                  <a16:creationId xmlns:a16="http://schemas.microsoft.com/office/drawing/2014/main" id="{07F5BD96-069A-42B4-8347-A0F2B67D51A8}"/>
                </a:ext>
              </a:extLst>
            </p:cNvPr>
            <p:cNvCxnSpPr>
              <a:cxnSpLocks/>
            </p:cNvCxnSpPr>
            <p:nvPr/>
          </p:nvCxnSpPr>
          <p:spPr>
            <a:xfrm>
              <a:off x="4422013" y="6320657"/>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9B3CCA3C-6BAA-4535-A687-09A333332736}"/>
                </a:ext>
              </a:extLst>
            </p:cNvPr>
            <p:cNvCxnSpPr>
              <a:cxnSpLocks/>
            </p:cNvCxnSpPr>
            <p:nvPr/>
          </p:nvCxnSpPr>
          <p:spPr>
            <a:xfrm>
              <a:off x="4118617" y="6320657"/>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E5744651-99AA-431D-859B-884EF12D0E37}"/>
                </a:ext>
              </a:extLst>
            </p:cNvPr>
            <p:cNvCxnSpPr>
              <a:cxnSpLocks/>
            </p:cNvCxnSpPr>
            <p:nvPr/>
          </p:nvCxnSpPr>
          <p:spPr>
            <a:xfrm>
              <a:off x="3809987" y="6311916"/>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D0E12179-CBE2-483A-BD6A-C49ED87C72CA}"/>
                </a:ext>
              </a:extLst>
            </p:cNvPr>
            <p:cNvCxnSpPr>
              <a:cxnSpLocks/>
            </p:cNvCxnSpPr>
            <p:nvPr/>
          </p:nvCxnSpPr>
          <p:spPr>
            <a:xfrm>
              <a:off x="3512672" y="6311916"/>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99C49CB4-574A-49A9-9E05-24FD4BD64AA8}"/>
                </a:ext>
              </a:extLst>
            </p:cNvPr>
            <p:cNvCxnSpPr>
              <a:cxnSpLocks/>
            </p:cNvCxnSpPr>
            <p:nvPr/>
          </p:nvCxnSpPr>
          <p:spPr>
            <a:xfrm>
              <a:off x="3094716" y="6283667"/>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6C3A6BD-20E0-48FA-B7CB-49D5F18C780E}"/>
                </a:ext>
              </a:extLst>
            </p:cNvPr>
            <p:cNvCxnSpPr>
              <a:cxnSpLocks/>
            </p:cNvCxnSpPr>
            <p:nvPr/>
          </p:nvCxnSpPr>
          <p:spPr>
            <a:xfrm>
              <a:off x="2807483" y="6275896"/>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BB84FD17-4905-4324-87E2-0F4A35330017}"/>
                </a:ext>
              </a:extLst>
            </p:cNvPr>
            <p:cNvCxnSpPr>
              <a:cxnSpLocks/>
            </p:cNvCxnSpPr>
            <p:nvPr/>
          </p:nvCxnSpPr>
          <p:spPr>
            <a:xfrm>
              <a:off x="2504251" y="6275088"/>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2" name="Straight Arrow Connector 471">
              <a:extLst>
                <a:ext uri="{FF2B5EF4-FFF2-40B4-BE49-F238E27FC236}">
                  <a16:creationId xmlns:a16="http://schemas.microsoft.com/office/drawing/2014/main" id="{967ADE62-E915-4507-ADFF-802F5CDB9E1E}"/>
                </a:ext>
              </a:extLst>
            </p:cNvPr>
            <p:cNvCxnSpPr>
              <a:cxnSpLocks/>
            </p:cNvCxnSpPr>
            <p:nvPr/>
          </p:nvCxnSpPr>
          <p:spPr>
            <a:xfrm>
              <a:off x="2218803" y="6275896"/>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sp>
          <p:nvSpPr>
            <p:cNvPr id="473" name="TextBox 472">
              <a:extLst>
                <a:ext uri="{FF2B5EF4-FFF2-40B4-BE49-F238E27FC236}">
                  <a16:creationId xmlns:a16="http://schemas.microsoft.com/office/drawing/2014/main" id="{1D50959D-8CB8-48F6-A6B6-82A9C9788543}"/>
                </a:ext>
              </a:extLst>
            </p:cNvPr>
            <p:cNvSpPr txBox="1"/>
            <p:nvPr/>
          </p:nvSpPr>
          <p:spPr>
            <a:xfrm rot="16200000">
              <a:off x="1882568" y="6137937"/>
              <a:ext cx="478770" cy="276999"/>
            </a:xfrm>
            <a:prstGeom prst="rect">
              <a:avLst/>
            </a:prstGeom>
            <a:noFill/>
          </p:spPr>
          <p:txBody>
            <a:bodyPr wrap="square" rtlCol="0">
              <a:spAutoFit/>
            </a:bodyPr>
            <a:lstStyle/>
            <a:p>
              <a:r>
                <a:rPr lang="en-US" sz="1200" dirty="0">
                  <a:solidFill>
                    <a:srgbClr val="7030A0"/>
                  </a:solidFill>
                </a:rPr>
                <a:t>L14</a:t>
              </a:r>
              <a:endParaRPr lang="en-SG" sz="1200" dirty="0">
                <a:solidFill>
                  <a:srgbClr val="7030A0"/>
                </a:solidFill>
              </a:endParaRPr>
            </a:p>
          </p:txBody>
        </p:sp>
        <p:sp>
          <p:nvSpPr>
            <p:cNvPr id="474" name="TextBox 473">
              <a:extLst>
                <a:ext uri="{FF2B5EF4-FFF2-40B4-BE49-F238E27FC236}">
                  <a16:creationId xmlns:a16="http://schemas.microsoft.com/office/drawing/2014/main" id="{73C2472A-B1A9-4021-B2EA-4347D7E3BD14}"/>
                </a:ext>
              </a:extLst>
            </p:cNvPr>
            <p:cNvSpPr txBox="1"/>
            <p:nvPr/>
          </p:nvSpPr>
          <p:spPr>
            <a:xfrm rot="16200000">
              <a:off x="2187118" y="6130931"/>
              <a:ext cx="478770" cy="276999"/>
            </a:xfrm>
            <a:prstGeom prst="rect">
              <a:avLst/>
            </a:prstGeom>
            <a:noFill/>
          </p:spPr>
          <p:txBody>
            <a:bodyPr wrap="square" rtlCol="0">
              <a:spAutoFit/>
            </a:bodyPr>
            <a:lstStyle/>
            <a:p>
              <a:r>
                <a:rPr lang="en-US" sz="1200" dirty="0">
                  <a:solidFill>
                    <a:srgbClr val="7030A0"/>
                  </a:solidFill>
                </a:rPr>
                <a:t>L15</a:t>
              </a:r>
              <a:endParaRPr lang="en-SG" sz="1200" dirty="0">
                <a:solidFill>
                  <a:srgbClr val="7030A0"/>
                </a:solidFill>
              </a:endParaRPr>
            </a:p>
          </p:txBody>
        </p:sp>
        <p:sp>
          <p:nvSpPr>
            <p:cNvPr id="475" name="TextBox 474">
              <a:extLst>
                <a:ext uri="{FF2B5EF4-FFF2-40B4-BE49-F238E27FC236}">
                  <a16:creationId xmlns:a16="http://schemas.microsoft.com/office/drawing/2014/main" id="{FADDB20C-156C-4B6E-9A7B-5E2CC7392F6F}"/>
                </a:ext>
              </a:extLst>
            </p:cNvPr>
            <p:cNvSpPr txBox="1"/>
            <p:nvPr/>
          </p:nvSpPr>
          <p:spPr>
            <a:xfrm rot="16200000">
              <a:off x="2473193" y="6131576"/>
              <a:ext cx="478770" cy="276999"/>
            </a:xfrm>
            <a:prstGeom prst="rect">
              <a:avLst/>
            </a:prstGeom>
            <a:noFill/>
          </p:spPr>
          <p:txBody>
            <a:bodyPr wrap="square" rtlCol="0">
              <a:spAutoFit/>
            </a:bodyPr>
            <a:lstStyle/>
            <a:p>
              <a:r>
                <a:rPr lang="en-US" sz="1200" dirty="0">
                  <a:solidFill>
                    <a:srgbClr val="7030A0"/>
                  </a:solidFill>
                </a:rPr>
                <a:t>L16</a:t>
              </a:r>
              <a:endParaRPr lang="en-SG" sz="1200" dirty="0">
                <a:solidFill>
                  <a:srgbClr val="7030A0"/>
                </a:solidFill>
              </a:endParaRPr>
            </a:p>
          </p:txBody>
        </p:sp>
        <p:sp>
          <p:nvSpPr>
            <p:cNvPr id="476" name="TextBox 475">
              <a:extLst>
                <a:ext uri="{FF2B5EF4-FFF2-40B4-BE49-F238E27FC236}">
                  <a16:creationId xmlns:a16="http://schemas.microsoft.com/office/drawing/2014/main" id="{F7C6DC5A-A00E-4136-BADA-BDCEC2585C9D}"/>
                </a:ext>
              </a:extLst>
            </p:cNvPr>
            <p:cNvSpPr txBox="1"/>
            <p:nvPr/>
          </p:nvSpPr>
          <p:spPr>
            <a:xfrm rot="16200000">
              <a:off x="2771043" y="6131815"/>
              <a:ext cx="478770" cy="276999"/>
            </a:xfrm>
            <a:prstGeom prst="rect">
              <a:avLst/>
            </a:prstGeom>
            <a:noFill/>
          </p:spPr>
          <p:txBody>
            <a:bodyPr wrap="square" rtlCol="0">
              <a:spAutoFit/>
            </a:bodyPr>
            <a:lstStyle/>
            <a:p>
              <a:r>
                <a:rPr lang="en-US" sz="1200" dirty="0">
                  <a:solidFill>
                    <a:srgbClr val="7030A0"/>
                  </a:solidFill>
                </a:rPr>
                <a:t>L17</a:t>
              </a:r>
              <a:endParaRPr lang="en-SG" sz="1200" dirty="0">
                <a:solidFill>
                  <a:srgbClr val="7030A0"/>
                </a:solidFill>
              </a:endParaRPr>
            </a:p>
          </p:txBody>
        </p:sp>
        <p:sp>
          <p:nvSpPr>
            <p:cNvPr id="477" name="TextBox 476">
              <a:extLst>
                <a:ext uri="{FF2B5EF4-FFF2-40B4-BE49-F238E27FC236}">
                  <a16:creationId xmlns:a16="http://schemas.microsoft.com/office/drawing/2014/main" id="{C28E9B52-BA08-4843-9266-2958EBEF77BC}"/>
                </a:ext>
              </a:extLst>
            </p:cNvPr>
            <p:cNvSpPr txBox="1"/>
            <p:nvPr/>
          </p:nvSpPr>
          <p:spPr>
            <a:xfrm rot="16200000">
              <a:off x="3191769" y="6131953"/>
              <a:ext cx="478770" cy="276999"/>
            </a:xfrm>
            <a:prstGeom prst="rect">
              <a:avLst/>
            </a:prstGeom>
            <a:noFill/>
          </p:spPr>
          <p:txBody>
            <a:bodyPr wrap="square" rtlCol="0">
              <a:spAutoFit/>
            </a:bodyPr>
            <a:lstStyle/>
            <a:p>
              <a:r>
                <a:rPr lang="en-US" sz="1200" dirty="0">
                  <a:solidFill>
                    <a:srgbClr val="7030A0"/>
                  </a:solidFill>
                </a:rPr>
                <a:t>L18</a:t>
              </a:r>
              <a:endParaRPr lang="en-SG" sz="1200" dirty="0">
                <a:solidFill>
                  <a:srgbClr val="7030A0"/>
                </a:solidFill>
              </a:endParaRPr>
            </a:p>
          </p:txBody>
        </p:sp>
        <p:cxnSp>
          <p:nvCxnSpPr>
            <p:cNvPr id="478" name="Straight Arrow Connector 477">
              <a:extLst>
                <a:ext uri="{FF2B5EF4-FFF2-40B4-BE49-F238E27FC236}">
                  <a16:creationId xmlns:a16="http://schemas.microsoft.com/office/drawing/2014/main" id="{C5083835-BB40-4881-8092-48E37A41FFB4}"/>
                </a:ext>
              </a:extLst>
            </p:cNvPr>
            <p:cNvCxnSpPr>
              <a:cxnSpLocks/>
            </p:cNvCxnSpPr>
            <p:nvPr/>
          </p:nvCxnSpPr>
          <p:spPr>
            <a:xfrm>
              <a:off x="5485916" y="6291487"/>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9" name="Straight Arrow Connector 478">
              <a:extLst>
                <a:ext uri="{FF2B5EF4-FFF2-40B4-BE49-F238E27FC236}">
                  <a16:creationId xmlns:a16="http://schemas.microsoft.com/office/drawing/2014/main" id="{BF84FBF1-5737-4209-8828-6D326AD70783}"/>
                </a:ext>
              </a:extLst>
            </p:cNvPr>
            <p:cNvCxnSpPr>
              <a:cxnSpLocks/>
            </p:cNvCxnSpPr>
            <p:nvPr/>
          </p:nvCxnSpPr>
          <p:spPr>
            <a:xfrm>
              <a:off x="5845494" y="6291487"/>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0" name="Straight Arrow Connector 479">
              <a:extLst>
                <a:ext uri="{FF2B5EF4-FFF2-40B4-BE49-F238E27FC236}">
                  <a16:creationId xmlns:a16="http://schemas.microsoft.com/office/drawing/2014/main" id="{916C3823-7DC5-4A93-BFBB-98A1A8828954}"/>
                </a:ext>
              </a:extLst>
            </p:cNvPr>
            <p:cNvCxnSpPr>
              <a:cxnSpLocks/>
            </p:cNvCxnSpPr>
            <p:nvPr/>
          </p:nvCxnSpPr>
          <p:spPr>
            <a:xfrm>
              <a:off x="6680167" y="6275088"/>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1" name="Straight Arrow Connector 480">
              <a:extLst>
                <a:ext uri="{FF2B5EF4-FFF2-40B4-BE49-F238E27FC236}">
                  <a16:creationId xmlns:a16="http://schemas.microsoft.com/office/drawing/2014/main" id="{C0AF0061-FF2E-45DA-89C0-6FE2B48E7F60}"/>
                </a:ext>
              </a:extLst>
            </p:cNvPr>
            <p:cNvCxnSpPr>
              <a:cxnSpLocks/>
            </p:cNvCxnSpPr>
            <p:nvPr/>
          </p:nvCxnSpPr>
          <p:spPr>
            <a:xfrm>
              <a:off x="7048276" y="6264595"/>
              <a:ext cx="0" cy="334494"/>
            </a:xfrm>
            <a:prstGeom prst="straightConnector1">
              <a:avLst/>
            </a:prstGeom>
            <a:ln>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sp>
          <p:nvSpPr>
            <p:cNvPr id="482" name="TextBox 481">
              <a:extLst>
                <a:ext uri="{FF2B5EF4-FFF2-40B4-BE49-F238E27FC236}">
                  <a16:creationId xmlns:a16="http://schemas.microsoft.com/office/drawing/2014/main" id="{067E85B4-EB5D-4A70-BD01-537234D6FC65}"/>
                </a:ext>
              </a:extLst>
            </p:cNvPr>
            <p:cNvSpPr txBox="1"/>
            <p:nvPr/>
          </p:nvSpPr>
          <p:spPr>
            <a:xfrm rot="16200000">
              <a:off x="3485785" y="6137937"/>
              <a:ext cx="478770" cy="276999"/>
            </a:xfrm>
            <a:prstGeom prst="rect">
              <a:avLst/>
            </a:prstGeom>
            <a:noFill/>
          </p:spPr>
          <p:txBody>
            <a:bodyPr wrap="square" rtlCol="0">
              <a:spAutoFit/>
            </a:bodyPr>
            <a:lstStyle/>
            <a:p>
              <a:r>
                <a:rPr lang="en-US" sz="1200" dirty="0">
                  <a:solidFill>
                    <a:srgbClr val="7030A0"/>
                  </a:solidFill>
                </a:rPr>
                <a:t>L19</a:t>
              </a:r>
              <a:endParaRPr lang="en-SG" sz="1200" dirty="0">
                <a:solidFill>
                  <a:srgbClr val="7030A0"/>
                </a:solidFill>
              </a:endParaRPr>
            </a:p>
          </p:txBody>
        </p:sp>
        <p:sp>
          <p:nvSpPr>
            <p:cNvPr id="483" name="TextBox 482">
              <a:extLst>
                <a:ext uri="{FF2B5EF4-FFF2-40B4-BE49-F238E27FC236}">
                  <a16:creationId xmlns:a16="http://schemas.microsoft.com/office/drawing/2014/main" id="{47DE3766-91A8-45A3-BB83-14039703BC38}"/>
                </a:ext>
              </a:extLst>
            </p:cNvPr>
            <p:cNvSpPr txBox="1"/>
            <p:nvPr/>
          </p:nvSpPr>
          <p:spPr>
            <a:xfrm rot="16200000">
              <a:off x="3808581" y="6144467"/>
              <a:ext cx="478770" cy="276999"/>
            </a:xfrm>
            <a:prstGeom prst="rect">
              <a:avLst/>
            </a:prstGeom>
            <a:noFill/>
          </p:spPr>
          <p:txBody>
            <a:bodyPr wrap="square" rtlCol="0">
              <a:spAutoFit/>
            </a:bodyPr>
            <a:lstStyle/>
            <a:p>
              <a:r>
                <a:rPr lang="en-US" sz="1200" dirty="0">
                  <a:solidFill>
                    <a:srgbClr val="7030A0"/>
                  </a:solidFill>
                </a:rPr>
                <a:t>L20</a:t>
              </a:r>
              <a:endParaRPr lang="en-SG" sz="1200" dirty="0">
                <a:solidFill>
                  <a:srgbClr val="7030A0"/>
                </a:solidFill>
              </a:endParaRPr>
            </a:p>
          </p:txBody>
        </p:sp>
        <p:sp>
          <p:nvSpPr>
            <p:cNvPr id="484" name="TextBox 483">
              <a:extLst>
                <a:ext uri="{FF2B5EF4-FFF2-40B4-BE49-F238E27FC236}">
                  <a16:creationId xmlns:a16="http://schemas.microsoft.com/office/drawing/2014/main" id="{D36A2911-F645-42F6-8B2F-E145AC812138}"/>
                </a:ext>
              </a:extLst>
            </p:cNvPr>
            <p:cNvSpPr txBox="1"/>
            <p:nvPr/>
          </p:nvSpPr>
          <p:spPr>
            <a:xfrm rot="16200000">
              <a:off x="4102096" y="6144466"/>
              <a:ext cx="478770" cy="276999"/>
            </a:xfrm>
            <a:prstGeom prst="rect">
              <a:avLst/>
            </a:prstGeom>
            <a:noFill/>
          </p:spPr>
          <p:txBody>
            <a:bodyPr wrap="square" rtlCol="0">
              <a:spAutoFit/>
            </a:bodyPr>
            <a:lstStyle/>
            <a:p>
              <a:r>
                <a:rPr lang="en-US" sz="1200" dirty="0">
                  <a:solidFill>
                    <a:srgbClr val="7030A0"/>
                  </a:solidFill>
                </a:rPr>
                <a:t>L21</a:t>
              </a:r>
              <a:endParaRPr lang="en-SG" sz="1200" dirty="0">
                <a:solidFill>
                  <a:srgbClr val="7030A0"/>
                </a:solidFill>
              </a:endParaRPr>
            </a:p>
          </p:txBody>
        </p:sp>
        <p:sp>
          <p:nvSpPr>
            <p:cNvPr id="485" name="TextBox 484">
              <a:extLst>
                <a:ext uri="{FF2B5EF4-FFF2-40B4-BE49-F238E27FC236}">
                  <a16:creationId xmlns:a16="http://schemas.microsoft.com/office/drawing/2014/main" id="{40515989-9307-40F6-84A0-852ECD63C3D1}"/>
                </a:ext>
              </a:extLst>
            </p:cNvPr>
            <p:cNvSpPr txBox="1"/>
            <p:nvPr/>
          </p:nvSpPr>
          <p:spPr>
            <a:xfrm rot="16200000">
              <a:off x="5164530" y="6121258"/>
              <a:ext cx="478770" cy="276999"/>
            </a:xfrm>
            <a:prstGeom prst="rect">
              <a:avLst/>
            </a:prstGeom>
            <a:noFill/>
          </p:spPr>
          <p:txBody>
            <a:bodyPr wrap="square" rtlCol="0">
              <a:spAutoFit/>
            </a:bodyPr>
            <a:lstStyle/>
            <a:p>
              <a:r>
                <a:rPr lang="en-US" sz="1200" dirty="0">
                  <a:solidFill>
                    <a:srgbClr val="7030A0"/>
                  </a:solidFill>
                </a:rPr>
                <a:t>L22</a:t>
              </a:r>
              <a:endParaRPr lang="en-SG" sz="1200" dirty="0">
                <a:solidFill>
                  <a:srgbClr val="7030A0"/>
                </a:solidFill>
              </a:endParaRPr>
            </a:p>
          </p:txBody>
        </p:sp>
        <p:sp>
          <p:nvSpPr>
            <p:cNvPr id="486" name="TextBox 485">
              <a:extLst>
                <a:ext uri="{FF2B5EF4-FFF2-40B4-BE49-F238E27FC236}">
                  <a16:creationId xmlns:a16="http://schemas.microsoft.com/office/drawing/2014/main" id="{F6247911-5147-44DF-A6BE-6BE14FC8D001}"/>
                </a:ext>
              </a:extLst>
            </p:cNvPr>
            <p:cNvSpPr txBox="1"/>
            <p:nvPr/>
          </p:nvSpPr>
          <p:spPr>
            <a:xfrm rot="16200000">
              <a:off x="5531997" y="6128373"/>
              <a:ext cx="478770" cy="276999"/>
            </a:xfrm>
            <a:prstGeom prst="rect">
              <a:avLst/>
            </a:prstGeom>
            <a:noFill/>
          </p:spPr>
          <p:txBody>
            <a:bodyPr wrap="square" rtlCol="0">
              <a:spAutoFit/>
            </a:bodyPr>
            <a:lstStyle/>
            <a:p>
              <a:r>
                <a:rPr lang="en-US" sz="1200" dirty="0">
                  <a:solidFill>
                    <a:srgbClr val="7030A0"/>
                  </a:solidFill>
                </a:rPr>
                <a:t>L23</a:t>
              </a:r>
              <a:endParaRPr lang="en-SG" sz="1200" dirty="0">
                <a:solidFill>
                  <a:srgbClr val="7030A0"/>
                </a:solidFill>
              </a:endParaRPr>
            </a:p>
          </p:txBody>
        </p:sp>
        <p:sp>
          <p:nvSpPr>
            <p:cNvPr id="487" name="TextBox 486">
              <a:extLst>
                <a:ext uri="{FF2B5EF4-FFF2-40B4-BE49-F238E27FC236}">
                  <a16:creationId xmlns:a16="http://schemas.microsoft.com/office/drawing/2014/main" id="{20023AAE-CE3F-4D38-953F-42E1D5730905}"/>
                </a:ext>
              </a:extLst>
            </p:cNvPr>
            <p:cNvSpPr txBox="1"/>
            <p:nvPr/>
          </p:nvSpPr>
          <p:spPr>
            <a:xfrm rot="16200000">
              <a:off x="6364831" y="6116229"/>
              <a:ext cx="478770" cy="276999"/>
            </a:xfrm>
            <a:prstGeom prst="rect">
              <a:avLst/>
            </a:prstGeom>
            <a:noFill/>
          </p:spPr>
          <p:txBody>
            <a:bodyPr wrap="square" rtlCol="0">
              <a:spAutoFit/>
            </a:bodyPr>
            <a:lstStyle/>
            <a:p>
              <a:r>
                <a:rPr lang="en-US" sz="1200" dirty="0">
                  <a:solidFill>
                    <a:srgbClr val="7030A0"/>
                  </a:solidFill>
                </a:rPr>
                <a:t>L24</a:t>
              </a:r>
              <a:endParaRPr lang="en-SG" sz="1200" dirty="0">
                <a:solidFill>
                  <a:srgbClr val="7030A0"/>
                </a:solidFill>
              </a:endParaRPr>
            </a:p>
          </p:txBody>
        </p:sp>
        <p:sp>
          <p:nvSpPr>
            <p:cNvPr id="488" name="TextBox 487">
              <a:extLst>
                <a:ext uri="{FF2B5EF4-FFF2-40B4-BE49-F238E27FC236}">
                  <a16:creationId xmlns:a16="http://schemas.microsoft.com/office/drawing/2014/main" id="{D82D08EB-8FF8-44AB-98A6-5110DD3BA608}"/>
                </a:ext>
              </a:extLst>
            </p:cNvPr>
            <p:cNvSpPr txBox="1"/>
            <p:nvPr/>
          </p:nvSpPr>
          <p:spPr>
            <a:xfrm rot="16200000">
              <a:off x="6727391" y="6121258"/>
              <a:ext cx="478770" cy="276999"/>
            </a:xfrm>
            <a:prstGeom prst="rect">
              <a:avLst/>
            </a:prstGeom>
            <a:noFill/>
          </p:spPr>
          <p:txBody>
            <a:bodyPr wrap="square" rtlCol="0">
              <a:spAutoFit/>
            </a:bodyPr>
            <a:lstStyle/>
            <a:p>
              <a:r>
                <a:rPr lang="en-US" sz="1200" dirty="0">
                  <a:solidFill>
                    <a:srgbClr val="7030A0"/>
                  </a:solidFill>
                </a:rPr>
                <a:t>L25</a:t>
              </a:r>
              <a:endParaRPr lang="en-SG" sz="1200" dirty="0">
                <a:solidFill>
                  <a:srgbClr val="7030A0"/>
                </a:solidFill>
              </a:endParaRPr>
            </a:p>
          </p:txBody>
        </p:sp>
      </p:grpSp>
      <p:sp>
        <p:nvSpPr>
          <p:cNvPr id="313" name="TextBox 312">
            <a:extLst>
              <a:ext uri="{FF2B5EF4-FFF2-40B4-BE49-F238E27FC236}">
                <a16:creationId xmlns:a16="http://schemas.microsoft.com/office/drawing/2014/main" id="{50440691-A16E-40CD-B6B9-975254D89757}"/>
              </a:ext>
            </a:extLst>
          </p:cNvPr>
          <p:cNvSpPr txBox="1"/>
          <p:nvPr/>
        </p:nvSpPr>
        <p:spPr>
          <a:xfrm>
            <a:off x="1519599" y="3608360"/>
            <a:ext cx="592598" cy="261610"/>
          </a:xfrm>
          <a:prstGeom prst="rect">
            <a:avLst/>
          </a:prstGeom>
          <a:noFill/>
        </p:spPr>
        <p:txBody>
          <a:bodyPr wrap="square" rtlCol="0">
            <a:spAutoFit/>
          </a:bodyPr>
          <a:lstStyle/>
          <a:p>
            <a:r>
              <a:rPr lang="en-US" sz="1100" dirty="0"/>
              <a:t>CB-151</a:t>
            </a:r>
            <a:endParaRPr lang="en-SG" sz="1100" dirty="0"/>
          </a:p>
        </p:txBody>
      </p:sp>
      <p:sp>
        <p:nvSpPr>
          <p:cNvPr id="314" name="TextBox 313">
            <a:extLst>
              <a:ext uri="{FF2B5EF4-FFF2-40B4-BE49-F238E27FC236}">
                <a16:creationId xmlns:a16="http://schemas.microsoft.com/office/drawing/2014/main" id="{FACB3B77-4B6A-4459-B847-2BB9454834E5}"/>
              </a:ext>
            </a:extLst>
          </p:cNvPr>
          <p:cNvSpPr txBox="1"/>
          <p:nvPr/>
        </p:nvSpPr>
        <p:spPr>
          <a:xfrm>
            <a:off x="2478987" y="3616306"/>
            <a:ext cx="592598" cy="261610"/>
          </a:xfrm>
          <a:prstGeom prst="rect">
            <a:avLst/>
          </a:prstGeom>
          <a:noFill/>
        </p:spPr>
        <p:txBody>
          <a:bodyPr wrap="square" rtlCol="0">
            <a:spAutoFit/>
          </a:bodyPr>
          <a:lstStyle/>
          <a:p>
            <a:r>
              <a:rPr lang="en-US" sz="1100" dirty="0"/>
              <a:t>CB-152</a:t>
            </a:r>
            <a:endParaRPr lang="en-SG" sz="1100" dirty="0"/>
          </a:p>
        </p:txBody>
      </p:sp>
      <p:sp>
        <p:nvSpPr>
          <p:cNvPr id="315" name="TextBox 314">
            <a:extLst>
              <a:ext uri="{FF2B5EF4-FFF2-40B4-BE49-F238E27FC236}">
                <a16:creationId xmlns:a16="http://schemas.microsoft.com/office/drawing/2014/main" id="{153F12D3-9AE4-4F50-AE03-EF03B97178BE}"/>
              </a:ext>
            </a:extLst>
          </p:cNvPr>
          <p:cNvSpPr txBox="1"/>
          <p:nvPr/>
        </p:nvSpPr>
        <p:spPr>
          <a:xfrm>
            <a:off x="4362231" y="3600271"/>
            <a:ext cx="592598" cy="261610"/>
          </a:xfrm>
          <a:prstGeom prst="rect">
            <a:avLst/>
          </a:prstGeom>
          <a:noFill/>
        </p:spPr>
        <p:txBody>
          <a:bodyPr wrap="square" rtlCol="0">
            <a:spAutoFit/>
          </a:bodyPr>
          <a:lstStyle/>
          <a:p>
            <a:r>
              <a:rPr lang="en-US" sz="1100" dirty="0"/>
              <a:t>CB-171</a:t>
            </a:r>
            <a:endParaRPr lang="en-SG" sz="1100" dirty="0"/>
          </a:p>
        </p:txBody>
      </p:sp>
      <p:sp>
        <p:nvSpPr>
          <p:cNvPr id="316" name="TextBox 315">
            <a:extLst>
              <a:ext uri="{FF2B5EF4-FFF2-40B4-BE49-F238E27FC236}">
                <a16:creationId xmlns:a16="http://schemas.microsoft.com/office/drawing/2014/main" id="{7D632F6F-675D-44F4-B6C4-FA6C27B990CB}"/>
              </a:ext>
            </a:extLst>
          </p:cNvPr>
          <p:cNvSpPr txBox="1"/>
          <p:nvPr/>
        </p:nvSpPr>
        <p:spPr>
          <a:xfrm>
            <a:off x="5321619" y="3608217"/>
            <a:ext cx="592598" cy="261610"/>
          </a:xfrm>
          <a:prstGeom prst="rect">
            <a:avLst/>
          </a:prstGeom>
          <a:noFill/>
        </p:spPr>
        <p:txBody>
          <a:bodyPr wrap="square" rtlCol="0">
            <a:spAutoFit/>
          </a:bodyPr>
          <a:lstStyle/>
          <a:p>
            <a:r>
              <a:rPr lang="en-US" sz="1100" dirty="0"/>
              <a:t>CB-172</a:t>
            </a:r>
            <a:endParaRPr lang="en-SG" sz="1100" dirty="0"/>
          </a:p>
        </p:txBody>
      </p:sp>
      <p:sp>
        <p:nvSpPr>
          <p:cNvPr id="363" name="TextBox 362">
            <a:extLst>
              <a:ext uri="{FF2B5EF4-FFF2-40B4-BE49-F238E27FC236}">
                <a16:creationId xmlns:a16="http://schemas.microsoft.com/office/drawing/2014/main" id="{FDDBED2D-AB22-40DD-9D45-9E55058E9567}"/>
              </a:ext>
            </a:extLst>
          </p:cNvPr>
          <p:cNvSpPr txBox="1"/>
          <p:nvPr/>
        </p:nvSpPr>
        <p:spPr>
          <a:xfrm>
            <a:off x="2096892" y="3173079"/>
            <a:ext cx="592598" cy="261610"/>
          </a:xfrm>
          <a:prstGeom prst="rect">
            <a:avLst/>
          </a:prstGeom>
          <a:noFill/>
        </p:spPr>
        <p:txBody>
          <a:bodyPr wrap="square" rtlCol="0">
            <a:spAutoFit/>
          </a:bodyPr>
          <a:lstStyle/>
          <a:p>
            <a:r>
              <a:rPr lang="en-US" sz="1100" dirty="0"/>
              <a:t>load0</a:t>
            </a:r>
            <a:endParaRPr lang="en-SG" sz="1100" dirty="0"/>
          </a:p>
        </p:txBody>
      </p:sp>
      <p:sp>
        <p:nvSpPr>
          <p:cNvPr id="364" name="TextBox 363">
            <a:extLst>
              <a:ext uri="{FF2B5EF4-FFF2-40B4-BE49-F238E27FC236}">
                <a16:creationId xmlns:a16="http://schemas.microsoft.com/office/drawing/2014/main" id="{0CCB0967-5EFF-43E0-BCCA-B86C2F3E06B4}"/>
              </a:ext>
            </a:extLst>
          </p:cNvPr>
          <p:cNvSpPr txBox="1"/>
          <p:nvPr/>
        </p:nvSpPr>
        <p:spPr>
          <a:xfrm>
            <a:off x="2535527" y="3180365"/>
            <a:ext cx="592598" cy="261610"/>
          </a:xfrm>
          <a:prstGeom prst="rect">
            <a:avLst/>
          </a:prstGeom>
          <a:noFill/>
        </p:spPr>
        <p:txBody>
          <a:bodyPr wrap="square" rtlCol="0">
            <a:spAutoFit/>
          </a:bodyPr>
          <a:lstStyle/>
          <a:p>
            <a:r>
              <a:rPr lang="en-US" sz="1100" dirty="0"/>
              <a:t>load1</a:t>
            </a:r>
            <a:endParaRPr lang="en-SG" sz="1100" dirty="0"/>
          </a:p>
        </p:txBody>
      </p:sp>
      <p:sp>
        <p:nvSpPr>
          <p:cNvPr id="365" name="TextBox 364">
            <a:extLst>
              <a:ext uri="{FF2B5EF4-FFF2-40B4-BE49-F238E27FC236}">
                <a16:creationId xmlns:a16="http://schemas.microsoft.com/office/drawing/2014/main" id="{52AEDC77-3C0B-4DCA-9B17-BC49A09918C6}"/>
              </a:ext>
            </a:extLst>
          </p:cNvPr>
          <p:cNvSpPr txBox="1"/>
          <p:nvPr/>
        </p:nvSpPr>
        <p:spPr>
          <a:xfrm>
            <a:off x="2939323" y="3180140"/>
            <a:ext cx="592598" cy="261610"/>
          </a:xfrm>
          <a:prstGeom prst="rect">
            <a:avLst/>
          </a:prstGeom>
          <a:noFill/>
        </p:spPr>
        <p:txBody>
          <a:bodyPr wrap="square" rtlCol="0">
            <a:spAutoFit/>
          </a:bodyPr>
          <a:lstStyle/>
          <a:p>
            <a:r>
              <a:rPr lang="en-US" sz="1100" dirty="0"/>
              <a:t>load2</a:t>
            </a:r>
            <a:endParaRPr lang="en-SG" sz="1100" dirty="0"/>
          </a:p>
        </p:txBody>
      </p:sp>
      <p:sp>
        <p:nvSpPr>
          <p:cNvPr id="366" name="TextBox 365">
            <a:extLst>
              <a:ext uri="{FF2B5EF4-FFF2-40B4-BE49-F238E27FC236}">
                <a16:creationId xmlns:a16="http://schemas.microsoft.com/office/drawing/2014/main" id="{629B284F-DC95-4745-A52A-BAB1DF094F3E}"/>
              </a:ext>
            </a:extLst>
          </p:cNvPr>
          <p:cNvSpPr txBox="1"/>
          <p:nvPr/>
        </p:nvSpPr>
        <p:spPr>
          <a:xfrm>
            <a:off x="3854497" y="3197069"/>
            <a:ext cx="592598" cy="261610"/>
          </a:xfrm>
          <a:prstGeom prst="rect">
            <a:avLst/>
          </a:prstGeom>
          <a:noFill/>
        </p:spPr>
        <p:txBody>
          <a:bodyPr wrap="square" rtlCol="0">
            <a:spAutoFit/>
          </a:bodyPr>
          <a:lstStyle/>
          <a:p>
            <a:r>
              <a:rPr lang="en-US" sz="1100" dirty="0"/>
              <a:t>load3</a:t>
            </a:r>
            <a:endParaRPr lang="en-SG" sz="1100" dirty="0"/>
          </a:p>
        </p:txBody>
      </p:sp>
      <p:sp>
        <p:nvSpPr>
          <p:cNvPr id="367" name="TextBox 366">
            <a:extLst>
              <a:ext uri="{FF2B5EF4-FFF2-40B4-BE49-F238E27FC236}">
                <a16:creationId xmlns:a16="http://schemas.microsoft.com/office/drawing/2014/main" id="{2B19F6C2-7967-4F60-B5F5-FA52742194A9}"/>
              </a:ext>
            </a:extLst>
          </p:cNvPr>
          <p:cNvSpPr txBox="1"/>
          <p:nvPr/>
        </p:nvSpPr>
        <p:spPr>
          <a:xfrm>
            <a:off x="4266430" y="3196497"/>
            <a:ext cx="592598" cy="261610"/>
          </a:xfrm>
          <a:prstGeom prst="rect">
            <a:avLst/>
          </a:prstGeom>
          <a:noFill/>
        </p:spPr>
        <p:txBody>
          <a:bodyPr wrap="square" rtlCol="0">
            <a:spAutoFit/>
          </a:bodyPr>
          <a:lstStyle/>
          <a:p>
            <a:r>
              <a:rPr lang="en-US" sz="1100" dirty="0"/>
              <a:t>load4</a:t>
            </a:r>
            <a:endParaRPr lang="en-SG" sz="1100" dirty="0"/>
          </a:p>
        </p:txBody>
      </p:sp>
      <p:sp>
        <p:nvSpPr>
          <p:cNvPr id="368" name="TextBox 367">
            <a:extLst>
              <a:ext uri="{FF2B5EF4-FFF2-40B4-BE49-F238E27FC236}">
                <a16:creationId xmlns:a16="http://schemas.microsoft.com/office/drawing/2014/main" id="{5752D38A-E623-4735-9DB3-82E601082EE4}"/>
              </a:ext>
            </a:extLst>
          </p:cNvPr>
          <p:cNvSpPr txBox="1"/>
          <p:nvPr/>
        </p:nvSpPr>
        <p:spPr>
          <a:xfrm>
            <a:off x="4644272" y="3196497"/>
            <a:ext cx="592598" cy="261610"/>
          </a:xfrm>
          <a:prstGeom prst="rect">
            <a:avLst/>
          </a:prstGeom>
          <a:noFill/>
        </p:spPr>
        <p:txBody>
          <a:bodyPr wrap="square" rtlCol="0">
            <a:spAutoFit/>
          </a:bodyPr>
          <a:lstStyle/>
          <a:p>
            <a:r>
              <a:rPr lang="en-US" sz="1100" dirty="0"/>
              <a:t>load5</a:t>
            </a:r>
            <a:endParaRPr lang="en-SG" sz="1100" dirty="0"/>
          </a:p>
        </p:txBody>
      </p:sp>
      <p:sp>
        <p:nvSpPr>
          <p:cNvPr id="369" name="TextBox 368">
            <a:extLst>
              <a:ext uri="{FF2B5EF4-FFF2-40B4-BE49-F238E27FC236}">
                <a16:creationId xmlns:a16="http://schemas.microsoft.com/office/drawing/2014/main" id="{44DD8DD9-A3C4-45A2-9E5E-7284BCF0CBC3}"/>
              </a:ext>
            </a:extLst>
          </p:cNvPr>
          <p:cNvSpPr txBox="1"/>
          <p:nvPr/>
        </p:nvSpPr>
        <p:spPr>
          <a:xfrm>
            <a:off x="869496" y="6355373"/>
            <a:ext cx="592598" cy="261610"/>
          </a:xfrm>
          <a:prstGeom prst="rect">
            <a:avLst/>
          </a:prstGeom>
          <a:noFill/>
        </p:spPr>
        <p:txBody>
          <a:bodyPr wrap="square" rtlCol="0">
            <a:spAutoFit/>
          </a:bodyPr>
          <a:lstStyle/>
          <a:p>
            <a:r>
              <a:rPr lang="en-US" sz="1100" dirty="0"/>
              <a:t>load6</a:t>
            </a:r>
            <a:endParaRPr lang="en-SG" sz="1100" dirty="0"/>
          </a:p>
        </p:txBody>
      </p:sp>
      <p:sp>
        <p:nvSpPr>
          <p:cNvPr id="370" name="TextBox 369">
            <a:extLst>
              <a:ext uri="{FF2B5EF4-FFF2-40B4-BE49-F238E27FC236}">
                <a16:creationId xmlns:a16="http://schemas.microsoft.com/office/drawing/2014/main" id="{BFF63109-183C-4904-8B12-068F19D3C93B}"/>
              </a:ext>
            </a:extLst>
          </p:cNvPr>
          <p:cNvSpPr txBox="1"/>
          <p:nvPr/>
        </p:nvSpPr>
        <p:spPr>
          <a:xfrm>
            <a:off x="1235331" y="6533762"/>
            <a:ext cx="592598" cy="261610"/>
          </a:xfrm>
          <a:prstGeom prst="rect">
            <a:avLst/>
          </a:prstGeom>
          <a:noFill/>
        </p:spPr>
        <p:txBody>
          <a:bodyPr wrap="square" rtlCol="0">
            <a:spAutoFit/>
          </a:bodyPr>
          <a:lstStyle/>
          <a:p>
            <a:r>
              <a:rPr lang="en-US" sz="1100" dirty="0"/>
              <a:t>load7</a:t>
            </a:r>
            <a:endParaRPr lang="en-SG" sz="1100" dirty="0"/>
          </a:p>
        </p:txBody>
      </p:sp>
      <p:sp>
        <p:nvSpPr>
          <p:cNvPr id="371" name="TextBox 370">
            <a:extLst>
              <a:ext uri="{FF2B5EF4-FFF2-40B4-BE49-F238E27FC236}">
                <a16:creationId xmlns:a16="http://schemas.microsoft.com/office/drawing/2014/main" id="{5E93D660-1493-4BE6-96E2-E0BF72AB0815}"/>
              </a:ext>
            </a:extLst>
          </p:cNvPr>
          <p:cNvSpPr txBox="1"/>
          <p:nvPr/>
        </p:nvSpPr>
        <p:spPr>
          <a:xfrm>
            <a:off x="1540967" y="6362559"/>
            <a:ext cx="592598" cy="261610"/>
          </a:xfrm>
          <a:prstGeom prst="rect">
            <a:avLst/>
          </a:prstGeom>
          <a:noFill/>
        </p:spPr>
        <p:txBody>
          <a:bodyPr wrap="square" rtlCol="0">
            <a:spAutoFit/>
          </a:bodyPr>
          <a:lstStyle/>
          <a:p>
            <a:r>
              <a:rPr lang="en-US" sz="1100" dirty="0"/>
              <a:t>load8</a:t>
            </a:r>
            <a:endParaRPr lang="en-SG" sz="1100" dirty="0"/>
          </a:p>
        </p:txBody>
      </p:sp>
      <p:sp>
        <p:nvSpPr>
          <p:cNvPr id="403" name="TextBox 402">
            <a:extLst>
              <a:ext uri="{FF2B5EF4-FFF2-40B4-BE49-F238E27FC236}">
                <a16:creationId xmlns:a16="http://schemas.microsoft.com/office/drawing/2014/main" id="{55CCE91C-9F1C-4B5F-9902-6203D533F9B4}"/>
              </a:ext>
            </a:extLst>
          </p:cNvPr>
          <p:cNvSpPr txBox="1"/>
          <p:nvPr/>
        </p:nvSpPr>
        <p:spPr>
          <a:xfrm>
            <a:off x="1827929" y="6533762"/>
            <a:ext cx="592598" cy="261610"/>
          </a:xfrm>
          <a:prstGeom prst="rect">
            <a:avLst/>
          </a:prstGeom>
          <a:noFill/>
        </p:spPr>
        <p:txBody>
          <a:bodyPr wrap="square" rtlCol="0">
            <a:spAutoFit/>
          </a:bodyPr>
          <a:lstStyle/>
          <a:p>
            <a:r>
              <a:rPr lang="en-US" sz="1100" dirty="0"/>
              <a:t>load9</a:t>
            </a:r>
            <a:endParaRPr lang="en-SG" sz="1100" dirty="0"/>
          </a:p>
        </p:txBody>
      </p:sp>
      <p:sp>
        <p:nvSpPr>
          <p:cNvPr id="404" name="TextBox 403">
            <a:extLst>
              <a:ext uri="{FF2B5EF4-FFF2-40B4-BE49-F238E27FC236}">
                <a16:creationId xmlns:a16="http://schemas.microsoft.com/office/drawing/2014/main" id="{D12BC879-2715-4E4E-ADBE-6E0C631FDC66}"/>
              </a:ext>
            </a:extLst>
          </p:cNvPr>
          <p:cNvSpPr txBox="1"/>
          <p:nvPr/>
        </p:nvSpPr>
        <p:spPr>
          <a:xfrm>
            <a:off x="2283676" y="6355373"/>
            <a:ext cx="592598" cy="261610"/>
          </a:xfrm>
          <a:prstGeom prst="rect">
            <a:avLst/>
          </a:prstGeom>
          <a:noFill/>
        </p:spPr>
        <p:txBody>
          <a:bodyPr wrap="square" rtlCol="0">
            <a:spAutoFit/>
          </a:bodyPr>
          <a:lstStyle/>
          <a:p>
            <a:r>
              <a:rPr lang="en-US" sz="1100" dirty="0"/>
              <a:t>load10</a:t>
            </a:r>
            <a:endParaRPr lang="en-SG" sz="1100" dirty="0"/>
          </a:p>
        </p:txBody>
      </p:sp>
      <p:sp>
        <p:nvSpPr>
          <p:cNvPr id="405" name="TextBox 404">
            <a:extLst>
              <a:ext uri="{FF2B5EF4-FFF2-40B4-BE49-F238E27FC236}">
                <a16:creationId xmlns:a16="http://schemas.microsoft.com/office/drawing/2014/main" id="{E8913784-B24E-4066-8606-B06DAC555AC0}"/>
              </a:ext>
            </a:extLst>
          </p:cNvPr>
          <p:cNvSpPr txBox="1"/>
          <p:nvPr/>
        </p:nvSpPr>
        <p:spPr>
          <a:xfrm>
            <a:off x="2649511" y="6533762"/>
            <a:ext cx="592598" cy="261610"/>
          </a:xfrm>
          <a:prstGeom prst="rect">
            <a:avLst/>
          </a:prstGeom>
          <a:noFill/>
        </p:spPr>
        <p:txBody>
          <a:bodyPr wrap="square" rtlCol="0">
            <a:spAutoFit/>
          </a:bodyPr>
          <a:lstStyle/>
          <a:p>
            <a:r>
              <a:rPr lang="en-US" sz="1100" dirty="0"/>
              <a:t>load11</a:t>
            </a:r>
            <a:endParaRPr lang="en-SG" sz="1100" dirty="0"/>
          </a:p>
        </p:txBody>
      </p:sp>
      <p:sp>
        <p:nvSpPr>
          <p:cNvPr id="406" name="TextBox 405">
            <a:extLst>
              <a:ext uri="{FF2B5EF4-FFF2-40B4-BE49-F238E27FC236}">
                <a16:creationId xmlns:a16="http://schemas.microsoft.com/office/drawing/2014/main" id="{242F5384-7969-493D-B20A-0C5586E6E865}"/>
              </a:ext>
            </a:extLst>
          </p:cNvPr>
          <p:cNvSpPr txBox="1"/>
          <p:nvPr/>
        </p:nvSpPr>
        <p:spPr>
          <a:xfrm>
            <a:off x="2955147" y="6362559"/>
            <a:ext cx="592598" cy="261610"/>
          </a:xfrm>
          <a:prstGeom prst="rect">
            <a:avLst/>
          </a:prstGeom>
          <a:noFill/>
        </p:spPr>
        <p:txBody>
          <a:bodyPr wrap="square" rtlCol="0">
            <a:spAutoFit/>
          </a:bodyPr>
          <a:lstStyle/>
          <a:p>
            <a:r>
              <a:rPr lang="en-US" sz="1100" dirty="0"/>
              <a:t>load12</a:t>
            </a:r>
            <a:endParaRPr lang="en-SG" sz="1100" dirty="0"/>
          </a:p>
        </p:txBody>
      </p:sp>
      <p:sp>
        <p:nvSpPr>
          <p:cNvPr id="407" name="TextBox 406">
            <a:extLst>
              <a:ext uri="{FF2B5EF4-FFF2-40B4-BE49-F238E27FC236}">
                <a16:creationId xmlns:a16="http://schemas.microsoft.com/office/drawing/2014/main" id="{D4E4CE65-3DCB-4E56-9701-6FAD384C2317}"/>
              </a:ext>
            </a:extLst>
          </p:cNvPr>
          <p:cNvSpPr txBox="1"/>
          <p:nvPr/>
        </p:nvSpPr>
        <p:spPr>
          <a:xfrm>
            <a:off x="3242109" y="6533762"/>
            <a:ext cx="592598" cy="261610"/>
          </a:xfrm>
          <a:prstGeom prst="rect">
            <a:avLst/>
          </a:prstGeom>
          <a:noFill/>
        </p:spPr>
        <p:txBody>
          <a:bodyPr wrap="square" rtlCol="0">
            <a:spAutoFit/>
          </a:bodyPr>
          <a:lstStyle/>
          <a:p>
            <a:r>
              <a:rPr lang="en-US" sz="1100" dirty="0"/>
              <a:t>load13</a:t>
            </a:r>
            <a:endParaRPr lang="en-SG" sz="1100" dirty="0"/>
          </a:p>
        </p:txBody>
      </p:sp>
      <p:sp>
        <p:nvSpPr>
          <p:cNvPr id="408" name="TextBox 407">
            <a:extLst>
              <a:ext uri="{FF2B5EF4-FFF2-40B4-BE49-F238E27FC236}">
                <a16:creationId xmlns:a16="http://schemas.microsoft.com/office/drawing/2014/main" id="{99CA35E2-55F5-46CD-87D2-1FA66F7CDF8F}"/>
              </a:ext>
            </a:extLst>
          </p:cNvPr>
          <p:cNvSpPr txBox="1"/>
          <p:nvPr/>
        </p:nvSpPr>
        <p:spPr>
          <a:xfrm>
            <a:off x="4144272" y="6365003"/>
            <a:ext cx="592598" cy="261610"/>
          </a:xfrm>
          <a:prstGeom prst="rect">
            <a:avLst/>
          </a:prstGeom>
          <a:noFill/>
        </p:spPr>
        <p:txBody>
          <a:bodyPr wrap="square" rtlCol="0">
            <a:spAutoFit/>
          </a:bodyPr>
          <a:lstStyle/>
          <a:p>
            <a:r>
              <a:rPr lang="en-US" sz="1100" dirty="0"/>
              <a:t>load14</a:t>
            </a:r>
            <a:endParaRPr lang="en-SG" sz="1100" dirty="0"/>
          </a:p>
        </p:txBody>
      </p:sp>
      <p:sp>
        <p:nvSpPr>
          <p:cNvPr id="409" name="TextBox 408">
            <a:extLst>
              <a:ext uri="{FF2B5EF4-FFF2-40B4-BE49-F238E27FC236}">
                <a16:creationId xmlns:a16="http://schemas.microsoft.com/office/drawing/2014/main" id="{AF29AC5F-D195-4878-BE54-D438CD970ABE}"/>
              </a:ext>
            </a:extLst>
          </p:cNvPr>
          <p:cNvSpPr txBox="1"/>
          <p:nvPr/>
        </p:nvSpPr>
        <p:spPr>
          <a:xfrm>
            <a:off x="4590663" y="6355373"/>
            <a:ext cx="592598" cy="261610"/>
          </a:xfrm>
          <a:prstGeom prst="rect">
            <a:avLst/>
          </a:prstGeom>
          <a:noFill/>
        </p:spPr>
        <p:txBody>
          <a:bodyPr wrap="square" rtlCol="0">
            <a:spAutoFit/>
          </a:bodyPr>
          <a:lstStyle/>
          <a:p>
            <a:r>
              <a:rPr lang="en-US" sz="1100" dirty="0"/>
              <a:t>load15</a:t>
            </a:r>
            <a:endParaRPr lang="en-SG" sz="1100" dirty="0"/>
          </a:p>
        </p:txBody>
      </p:sp>
      <p:sp>
        <p:nvSpPr>
          <p:cNvPr id="410" name="TextBox 409">
            <a:extLst>
              <a:ext uri="{FF2B5EF4-FFF2-40B4-BE49-F238E27FC236}">
                <a16:creationId xmlns:a16="http://schemas.microsoft.com/office/drawing/2014/main" id="{35B4735E-48AE-4C7D-9B4C-F38B0D4F6C2E}"/>
              </a:ext>
            </a:extLst>
          </p:cNvPr>
          <p:cNvSpPr txBox="1"/>
          <p:nvPr/>
        </p:nvSpPr>
        <p:spPr>
          <a:xfrm>
            <a:off x="5332963" y="6340818"/>
            <a:ext cx="592598" cy="261610"/>
          </a:xfrm>
          <a:prstGeom prst="rect">
            <a:avLst/>
          </a:prstGeom>
          <a:noFill/>
        </p:spPr>
        <p:txBody>
          <a:bodyPr wrap="square" rtlCol="0">
            <a:spAutoFit/>
          </a:bodyPr>
          <a:lstStyle/>
          <a:p>
            <a:r>
              <a:rPr lang="en-US" sz="1100" dirty="0"/>
              <a:t>load16</a:t>
            </a:r>
            <a:endParaRPr lang="en-SG" sz="1100" dirty="0"/>
          </a:p>
        </p:txBody>
      </p:sp>
      <p:sp>
        <p:nvSpPr>
          <p:cNvPr id="411" name="TextBox 410">
            <a:extLst>
              <a:ext uri="{FF2B5EF4-FFF2-40B4-BE49-F238E27FC236}">
                <a16:creationId xmlns:a16="http://schemas.microsoft.com/office/drawing/2014/main" id="{067DE91A-852A-4480-9CBC-77FEE66709BD}"/>
              </a:ext>
            </a:extLst>
          </p:cNvPr>
          <p:cNvSpPr txBox="1"/>
          <p:nvPr/>
        </p:nvSpPr>
        <p:spPr>
          <a:xfrm>
            <a:off x="5779354" y="6331188"/>
            <a:ext cx="592598" cy="261610"/>
          </a:xfrm>
          <a:prstGeom prst="rect">
            <a:avLst/>
          </a:prstGeom>
          <a:noFill/>
        </p:spPr>
        <p:txBody>
          <a:bodyPr wrap="square" rtlCol="0">
            <a:spAutoFit/>
          </a:bodyPr>
          <a:lstStyle/>
          <a:p>
            <a:r>
              <a:rPr lang="en-US" sz="1100" dirty="0"/>
              <a:t>load17</a:t>
            </a:r>
            <a:endParaRPr lang="en-SG" sz="1100" dirty="0"/>
          </a:p>
        </p:txBody>
      </p:sp>
      <p:sp>
        <p:nvSpPr>
          <p:cNvPr id="412" name="TextBox 411">
            <a:extLst>
              <a:ext uri="{FF2B5EF4-FFF2-40B4-BE49-F238E27FC236}">
                <a16:creationId xmlns:a16="http://schemas.microsoft.com/office/drawing/2014/main" id="{90379447-8B71-4246-A5DC-33670E81A2C0}"/>
              </a:ext>
            </a:extLst>
          </p:cNvPr>
          <p:cNvSpPr txBox="1"/>
          <p:nvPr/>
        </p:nvSpPr>
        <p:spPr>
          <a:xfrm>
            <a:off x="2908243" y="-169355"/>
            <a:ext cx="654127" cy="261610"/>
          </a:xfrm>
          <a:prstGeom prst="rect">
            <a:avLst/>
          </a:prstGeom>
          <a:noFill/>
        </p:spPr>
        <p:txBody>
          <a:bodyPr wrap="square" rtlCol="0">
            <a:spAutoFit/>
          </a:bodyPr>
          <a:lstStyle/>
          <a:p>
            <a:r>
              <a:rPr lang="en-US" sz="1100" dirty="0"/>
              <a:t>Feeder0</a:t>
            </a:r>
            <a:endParaRPr lang="en-SG" sz="1100" dirty="0"/>
          </a:p>
        </p:txBody>
      </p:sp>
      <p:sp>
        <p:nvSpPr>
          <p:cNvPr id="413" name="TextBox 412">
            <a:extLst>
              <a:ext uri="{FF2B5EF4-FFF2-40B4-BE49-F238E27FC236}">
                <a16:creationId xmlns:a16="http://schemas.microsoft.com/office/drawing/2014/main" id="{2A61A026-5DDA-4499-BBDF-34435A9FF8EA}"/>
              </a:ext>
            </a:extLst>
          </p:cNvPr>
          <p:cNvSpPr txBox="1"/>
          <p:nvPr/>
        </p:nvSpPr>
        <p:spPr>
          <a:xfrm>
            <a:off x="3408110" y="-167696"/>
            <a:ext cx="682071" cy="261610"/>
          </a:xfrm>
          <a:prstGeom prst="rect">
            <a:avLst/>
          </a:prstGeom>
          <a:noFill/>
        </p:spPr>
        <p:txBody>
          <a:bodyPr wrap="square" rtlCol="0">
            <a:spAutoFit/>
          </a:bodyPr>
          <a:lstStyle/>
          <a:p>
            <a:r>
              <a:rPr lang="en-US" sz="1100" dirty="0"/>
              <a:t>Feeder1</a:t>
            </a:r>
            <a:endParaRPr lang="en-SG" sz="1100" dirty="0"/>
          </a:p>
        </p:txBody>
      </p:sp>
      <p:sp>
        <p:nvSpPr>
          <p:cNvPr id="414" name="TextBox 413">
            <a:extLst>
              <a:ext uri="{FF2B5EF4-FFF2-40B4-BE49-F238E27FC236}">
                <a16:creationId xmlns:a16="http://schemas.microsoft.com/office/drawing/2014/main" id="{D3811415-C8E0-4E93-8208-84905E17B154}"/>
              </a:ext>
            </a:extLst>
          </p:cNvPr>
          <p:cNvSpPr txBox="1"/>
          <p:nvPr/>
        </p:nvSpPr>
        <p:spPr>
          <a:xfrm>
            <a:off x="2276812" y="222484"/>
            <a:ext cx="592598" cy="261610"/>
          </a:xfrm>
          <a:prstGeom prst="rect">
            <a:avLst/>
          </a:prstGeom>
          <a:noFill/>
        </p:spPr>
        <p:txBody>
          <a:bodyPr wrap="square" rtlCol="0">
            <a:spAutoFit/>
          </a:bodyPr>
          <a:lstStyle/>
          <a:p>
            <a:r>
              <a:rPr lang="en-US" sz="1100" dirty="0"/>
              <a:t>CB-0</a:t>
            </a:r>
            <a:endParaRPr lang="en-SG" sz="1100" dirty="0"/>
          </a:p>
        </p:txBody>
      </p:sp>
      <p:sp>
        <p:nvSpPr>
          <p:cNvPr id="415" name="TextBox 414">
            <a:extLst>
              <a:ext uri="{FF2B5EF4-FFF2-40B4-BE49-F238E27FC236}">
                <a16:creationId xmlns:a16="http://schemas.microsoft.com/office/drawing/2014/main" id="{10255A1A-3218-4A02-AAC0-F331A331BD62}"/>
              </a:ext>
            </a:extLst>
          </p:cNvPr>
          <p:cNvSpPr txBox="1"/>
          <p:nvPr/>
        </p:nvSpPr>
        <p:spPr>
          <a:xfrm>
            <a:off x="3704760" y="203234"/>
            <a:ext cx="592598" cy="261610"/>
          </a:xfrm>
          <a:prstGeom prst="rect">
            <a:avLst/>
          </a:prstGeom>
          <a:noFill/>
        </p:spPr>
        <p:txBody>
          <a:bodyPr wrap="square" rtlCol="0">
            <a:spAutoFit/>
          </a:bodyPr>
          <a:lstStyle/>
          <a:p>
            <a:r>
              <a:rPr lang="en-US" sz="1100" dirty="0"/>
              <a:t>CB-4</a:t>
            </a:r>
            <a:endParaRPr lang="en-SG" sz="1100" dirty="0"/>
          </a:p>
        </p:txBody>
      </p:sp>
      <p:sp>
        <p:nvSpPr>
          <p:cNvPr id="416" name="TextBox 415">
            <a:extLst>
              <a:ext uri="{FF2B5EF4-FFF2-40B4-BE49-F238E27FC236}">
                <a16:creationId xmlns:a16="http://schemas.microsoft.com/office/drawing/2014/main" id="{82BFDA62-AA12-4023-B07F-E4A3EFAD6565}"/>
              </a:ext>
            </a:extLst>
          </p:cNvPr>
          <p:cNvSpPr txBox="1"/>
          <p:nvPr/>
        </p:nvSpPr>
        <p:spPr>
          <a:xfrm>
            <a:off x="1048378" y="670493"/>
            <a:ext cx="592598" cy="261610"/>
          </a:xfrm>
          <a:prstGeom prst="rect">
            <a:avLst/>
          </a:prstGeom>
          <a:noFill/>
        </p:spPr>
        <p:txBody>
          <a:bodyPr wrap="square" rtlCol="0">
            <a:spAutoFit/>
          </a:bodyPr>
          <a:lstStyle/>
          <a:p>
            <a:r>
              <a:rPr lang="en-US" sz="1100" dirty="0"/>
              <a:t>CB-1</a:t>
            </a:r>
            <a:endParaRPr lang="en-SG" sz="1100" dirty="0"/>
          </a:p>
        </p:txBody>
      </p:sp>
      <p:sp>
        <p:nvSpPr>
          <p:cNvPr id="417" name="TextBox 416">
            <a:extLst>
              <a:ext uri="{FF2B5EF4-FFF2-40B4-BE49-F238E27FC236}">
                <a16:creationId xmlns:a16="http://schemas.microsoft.com/office/drawing/2014/main" id="{401C16D0-4803-424B-BB85-21CFB9A58A94}"/>
              </a:ext>
            </a:extLst>
          </p:cNvPr>
          <p:cNvSpPr txBox="1"/>
          <p:nvPr/>
        </p:nvSpPr>
        <p:spPr>
          <a:xfrm>
            <a:off x="1603392" y="669905"/>
            <a:ext cx="592598" cy="261610"/>
          </a:xfrm>
          <a:prstGeom prst="rect">
            <a:avLst/>
          </a:prstGeom>
          <a:noFill/>
        </p:spPr>
        <p:txBody>
          <a:bodyPr wrap="square" rtlCol="0">
            <a:spAutoFit/>
          </a:bodyPr>
          <a:lstStyle/>
          <a:p>
            <a:r>
              <a:rPr lang="en-US" sz="1100" dirty="0"/>
              <a:t>CB-2</a:t>
            </a:r>
            <a:endParaRPr lang="en-SG" sz="1100" dirty="0"/>
          </a:p>
        </p:txBody>
      </p:sp>
      <p:sp>
        <p:nvSpPr>
          <p:cNvPr id="418" name="TextBox 417">
            <a:extLst>
              <a:ext uri="{FF2B5EF4-FFF2-40B4-BE49-F238E27FC236}">
                <a16:creationId xmlns:a16="http://schemas.microsoft.com/office/drawing/2014/main" id="{61F9DC59-5B7D-40CF-B470-7259C04E36E9}"/>
              </a:ext>
            </a:extLst>
          </p:cNvPr>
          <p:cNvSpPr txBox="1"/>
          <p:nvPr/>
        </p:nvSpPr>
        <p:spPr>
          <a:xfrm>
            <a:off x="5215475" y="733464"/>
            <a:ext cx="592598" cy="261610"/>
          </a:xfrm>
          <a:prstGeom prst="rect">
            <a:avLst/>
          </a:prstGeom>
          <a:noFill/>
        </p:spPr>
        <p:txBody>
          <a:bodyPr wrap="square" rtlCol="0">
            <a:spAutoFit/>
          </a:bodyPr>
          <a:lstStyle/>
          <a:p>
            <a:r>
              <a:rPr lang="en-US" sz="1100" dirty="0"/>
              <a:t>CB-5</a:t>
            </a:r>
            <a:endParaRPr lang="en-SG" sz="1100" dirty="0"/>
          </a:p>
        </p:txBody>
      </p:sp>
      <p:sp>
        <p:nvSpPr>
          <p:cNvPr id="419" name="TextBox 418">
            <a:extLst>
              <a:ext uri="{FF2B5EF4-FFF2-40B4-BE49-F238E27FC236}">
                <a16:creationId xmlns:a16="http://schemas.microsoft.com/office/drawing/2014/main" id="{3CF5173A-267B-405D-A6A6-DF95E48145BD}"/>
              </a:ext>
            </a:extLst>
          </p:cNvPr>
          <p:cNvSpPr txBox="1"/>
          <p:nvPr/>
        </p:nvSpPr>
        <p:spPr>
          <a:xfrm>
            <a:off x="5770489" y="732876"/>
            <a:ext cx="592598" cy="261610"/>
          </a:xfrm>
          <a:prstGeom prst="rect">
            <a:avLst/>
          </a:prstGeom>
          <a:noFill/>
        </p:spPr>
        <p:txBody>
          <a:bodyPr wrap="square" rtlCol="0">
            <a:spAutoFit/>
          </a:bodyPr>
          <a:lstStyle/>
          <a:p>
            <a:r>
              <a:rPr lang="en-US" sz="1100" dirty="0"/>
              <a:t>CB-6</a:t>
            </a:r>
            <a:endParaRPr lang="en-SG" sz="1100" dirty="0"/>
          </a:p>
        </p:txBody>
      </p:sp>
      <p:sp>
        <p:nvSpPr>
          <p:cNvPr id="420" name="TextBox 419">
            <a:extLst>
              <a:ext uri="{FF2B5EF4-FFF2-40B4-BE49-F238E27FC236}">
                <a16:creationId xmlns:a16="http://schemas.microsoft.com/office/drawing/2014/main" id="{C2933E96-5580-4075-BF93-EB27AFB85660}"/>
              </a:ext>
            </a:extLst>
          </p:cNvPr>
          <p:cNvSpPr txBox="1"/>
          <p:nvPr/>
        </p:nvSpPr>
        <p:spPr>
          <a:xfrm>
            <a:off x="2114528" y="2070145"/>
            <a:ext cx="592598" cy="261610"/>
          </a:xfrm>
          <a:prstGeom prst="rect">
            <a:avLst/>
          </a:prstGeom>
          <a:noFill/>
        </p:spPr>
        <p:txBody>
          <a:bodyPr wrap="square" rtlCol="0">
            <a:spAutoFit/>
          </a:bodyPr>
          <a:lstStyle/>
          <a:p>
            <a:r>
              <a:rPr lang="en-US" sz="1100" dirty="0"/>
              <a:t>CB-7</a:t>
            </a:r>
            <a:endParaRPr lang="en-SG" sz="1100" dirty="0"/>
          </a:p>
        </p:txBody>
      </p:sp>
      <p:sp>
        <p:nvSpPr>
          <p:cNvPr id="421" name="TextBox 420">
            <a:extLst>
              <a:ext uri="{FF2B5EF4-FFF2-40B4-BE49-F238E27FC236}">
                <a16:creationId xmlns:a16="http://schemas.microsoft.com/office/drawing/2014/main" id="{CB13B809-85D9-4C15-AB56-8CD575EB0EC4}"/>
              </a:ext>
            </a:extLst>
          </p:cNvPr>
          <p:cNvSpPr txBox="1"/>
          <p:nvPr/>
        </p:nvSpPr>
        <p:spPr>
          <a:xfrm>
            <a:off x="2544618" y="2077201"/>
            <a:ext cx="592598" cy="261610"/>
          </a:xfrm>
          <a:prstGeom prst="rect">
            <a:avLst/>
          </a:prstGeom>
          <a:noFill/>
        </p:spPr>
        <p:txBody>
          <a:bodyPr wrap="square" rtlCol="0">
            <a:spAutoFit/>
          </a:bodyPr>
          <a:lstStyle/>
          <a:p>
            <a:r>
              <a:rPr lang="en-US" sz="1100" dirty="0"/>
              <a:t>CB-8</a:t>
            </a:r>
            <a:endParaRPr lang="en-SG" sz="1100" dirty="0"/>
          </a:p>
        </p:txBody>
      </p:sp>
      <p:sp>
        <p:nvSpPr>
          <p:cNvPr id="422" name="TextBox 421">
            <a:extLst>
              <a:ext uri="{FF2B5EF4-FFF2-40B4-BE49-F238E27FC236}">
                <a16:creationId xmlns:a16="http://schemas.microsoft.com/office/drawing/2014/main" id="{F917B0ED-0DD9-411E-A21B-8F2E71E1C22E}"/>
              </a:ext>
            </a:extLst>
          </p:cNvPr>
          <p:cNvSpPr txBox="1"/>
          <p:nvPr/>
        </p:nvSpPr>
        <p:spPr>
          <a:xfrm>
            <a:off x="2948663" y="2077201"/>
            <a:ext cx="592598" cy="261610"/>
          </a:xfrm>
          <a:prstGeom prst="rect">
            <a:avLst/>
          </a:prstGeom>
          <a:noFill/>
        </p:spPr>
        <p:txBody>
          <a:bodyPr wrap="square" rtlCol="0">
            <a:spAutoFit/>
          </a:bodyPr>
          <a:lstStyle/>
          <a:p>
            <a:r>
              <a:rPr lang="en-US" sz="1100" dirty="0"/>
              <a:t>CB-9</a:t>
            </a:r>
            <a:endParaRPr lang="en-SG" sz="1100" dirty="0"/>
          </a:p>
        </p:txBody>
      </p:sp>
      <p:sp>
        <p:nvSpPr>
          <p:cNvPr id="423" name="TextBox 422">
            <a:extLst>
              <a:ext uri="{FF2B5EF4-FFF2-40B4-BE49-F238E27FC236}">
                <a16:creationId xmlns:a16="http://schemas.microsoft.com/office/drawing/2014/main" id="{587D6D92-7C3C-4EDF-8EDC-B1856E16F9CD}"/>
              </a:ext>
            </a:extLst>
          </p:cNvPr>
          <p:cNvSpPr txBox="1"/>
          <p:nvPr/>
        </p:nvSpPr>
        <p:spPr>
          <a:xfrm>
            <a:off x="3889337" y="2052246"/>
            <a:ext cx="592598" cy="261610"/>
          </a:xfrm>
          <a:prstGeom prst="rect">
            <a:avLst/>
          </a:prstGeom>
          <a:noFill/>
        </p:spPr>
        <p:txBody>
          <a:bodyPr wrap="square" rtlCol="0">
            <a:spAutoFit/>
          </a:bodyPr>
          <a:lstStyle/>
          <a:p>
            <a:r>
              <a:rPr lang="en-US" sz="1100" dirty="0"/>
              <a:t>CB-11</a:t>
            </a:r>
            <a:endParaRPr lang="en-SG" sz="1100" dirty="0"/>
          </a:p>
        </p:txBody>
      </p:sp>
      <p:sp>
        <p:nvSpPr>
          <p:cNvPr id="424" name="TextBox 423">
            <a:extLst>
              <a:ext uri="{FF2B5EF4-FFF2-40B4-BE49-F238E27FC236}">
                <a16:creationId xmlns:a16="http://schemas.microsoft.com/office/drawing/2014/main" id="{F8DA9AF3-8889-4A03-A939-FF1785DB57A8}"/>
              </a:ext>
            </a:extLst>
          </p:cNvPr>
          <p:cNvSpPr txBox="1"/>
          <p:nvPr/>
        </p:nvSpPr>
        <p:spPr>
          <a:xfrm>
            <a:off x="4319427" y="2059302"/>
            <a:ext cx="592598" cy="261610"/>
          </a:xfrm>
          <a:prstGeom prst="rect">
            <a:avLst/>
          </a:prstGeom>
          <a:noFill/>
        </p:spPr>
        <p:txBody>
          <a:bodyPr wrap="square" rtlCol="0">
            <a:spAutoFit/>
          </a:bodyPr>
          <a:lstStyle/>
          <a:p>
            <a:r>
              <a:rPr lang="en-US" sz="1100" dirty="0"/>
              <a:t>CB-12</a:t>
            </a:r>
            <a:endParaRPr lang="en-SG" sz="1100" dirty="0"/>
          </a:p>
        </p:txBody>
      </p:sp>
      <p:sp>
        <p:nvSpPr>
          <p:cNvPr id="425" name="TextBox 424">
            <a:extLst>
              <a:ext uri="{FF2B5EF4-FFF2-40B4-BE49-F238E27FC236}">
                <a16:creationId xmlns:a16="http://schemas.microsoft.com/office/drawing/2014/main" id="{E9EF00EF-A129-47AA-B1C7-9A60B9CD37BC}"/>
              </a:ext>
            </a:extLst>
          </p:cNvPr>
          <p:cNvSpPr txBox="1"/>
          <p:nvPr/>
        </p:nvSpPr>
        <p:spPr>
          <a:xfrm>
            <a:off x="4723472" y="2059302"/>
            <a:ext cx="592598" cy="261610"/>
          </a:xfrm>
          <a:prstGeom prst="rect">
            <a:avLst/>
          </a:prstGeom>
          <a:noFill/>
        </p:spPr>
        <p:txBody>
          <a:bodyPr wrap="square" rtlCol="0">
            <a:spAutoFit/>
          </a:bodyPr>
          <a:lstStyle/>
          <a:p>
            <a:r>
              <a:rPr lang="en-US" sz="1100" dirty="0"/>
              <a:t>CB-13</a:t>
            </a:r>
            <a:endParaRPr lang="en-SG" sz="1100" dirty="0"/>
          </a:p>
        </p:txBody>
      </p:sp>
      <p:sp>
        <p:nvSpPr>
          <p:cNvPr id="426" name="TextBox 425">
            <a:extLst>
              <a:ext uri="{FF2B5EF4-FFF2-40B4-BE49-F238E27FC236}">
                <a16:creationId xmlns:a16="http://schemas.microsoft.com/office/drawing/2014/main" id="{99BDD156-2E4E-44A4-8D30-E7D64D091C1C}"/>
              </a:ext>
            </a:extLst>
          </p:cNvPr>
          <p:cNvSpPr txBox="1"/>
          <p:nvPr/>
        </p:nvSpPr>
        <p:spPr>
          <a:xfrm>
            <a:off x="966855" y="5709850"/>
            <a:ext cx="592598" cy="261610"/>
          </a:xfrm>
          <a:prstGeom prst="rect">
            <a:avLst/>
          </a:prstGeom>
          <a:noFill/>
        </p:spPr>
        <p:txBody>
          <a:bodyPr wrap="square" rtlCol="0">
            <a:spAutoFit/>
          </a:bodyPr>
          <a:lstStyle/>
          <a:p>
            <a:r>
              <a:rPr lang="en-US" sz="1100" dirty="0"/>
              <a:t>CB-14</a:t>
            </a:r>
            <a:endParaRPr lang="en-SG" sz="1100" dirty="0"/>
          </a:p>
        </p:txBody>
      </p:sp>
      <p:sp>
        <p:nvSpPr>
          <p:cNvPr id="427" name="TextBox 426">
            <a:extLst>
              <a:ext uri="{FF2B5EF4-FFF2-40B4-BE49-F238E27FC236}">
                <a16:creationId xmlns:a16="http://schemas.microsoft.com/office/drawing/2014/main" id="{475A5273-24D6-4546-8B9A-93011E65B276}"/>
              </a:ext>
            </a:extLst>
          </p:cNvPr>
          <p:cNvSpPr txBox="1"/>
          <p:nvPr/>
        </p:nvSpPr>
        <p:spPr>
          <a:xfrm>
            <a:off x="1253568" y="5483980"/>
            <a:ext cx="592598" cy="261610"/>
          </a:xfrm>
          <a:prstGeom prst="rect">
            <a:avLst/>
          </a:prstGeom>
          <a:noFill/>
        </p:spPr>
        <p:txBody>
          <a:bodyPr wrap="square" rtlCol="0">
            <a:spAutoFit/>
          </a:bodyPr>
          <a:lstStyle/>
          <a:p>
            <a:r>
              <a:rPr lang="en-US" sz="1100" dirty="0"/>
              <a:t>CB-15</a:t>
            </a:r>
            <a:endParaRPr lang="en-SG" sz="1100" dirty="0"/>
          </a:p>
        </p:txBody>
      </p:sp>
      <p:sp>
        <p:nvSpPr>
          <p:cNvPr id="428" name="TextBox 427">
            <a:extLst>
              <a:ext uri="{FF2B5EF4-FFF2-40B4-BE49-F238E27FC236}">
                <a16:creationId xmlns:a16="http://schemas.microsoft.com/office/drawing/2014/main" id="{49423F77-7574-4303-849B-84456D89944B}"/>
              </a:ext>
            </a:extLst>
          </p:cNvPr>
          <p:cNvSpPr txBox="1"/>
          <p:nvPr/>
        </p:nvSpPr>
        <p:spPr>
          <a:xfrm>
            <a:off x="1568189" y="5707911"/>
            <a:ext cx="592598" cy="261610"/>
          </a:xfrm>
          <a:prstGeom prst="rect">
            <a:avLst/>
          </a:prstGeom>
          <a:noFill/>
        </p:spPr>
        <p:txBody>
          <a:bodyPr wrap="square" rtlCol="0">
            <a:spAutoFit/>
          </a:bodyPr>
          <a:lstStyle/>
          <a:p>
            <a:r>
              <a:rPr lang="en-US" sz="1100" dirty="0"/>
              <a:t>CB-16</a:t>
            </a:r>
            <a:endParaRPr lang="en-SG" sz="1100" dirty="0"/>
          </a:p>
        </p:txBody>
      </p:sp>
      <p:sp>
        <p:nvSpPr>
          <p:cNvPr id="429" name="TextBox 428">
            <a:extLst>
              <a:ext uri="{FF2B5EF4-FFF2-40B4-BE49-F238E27FC236}">
                <a16:creationId xmlns:a16="http://schemas.microsoft.com/office/drawing/2014/main" id="{A94947F1-7358-43AE-9229-5E9664F4DE0A}"/>
              </a:ext>
            </a:extLst>
          </p:cNvPr>
          <p:cNvSpPr txBox="1"/>
          <p:nvPr/>
        </p:nvSpPr>
        <p:spPr>
          <a:xfrm>
            <a:off x="1826336" y="5483510"/>
            <a:ext cx="592598" cy="261610"/>
          </a:xfrm>
          <a:prstGeom prst="rect">
            <a:avLst/>
          </a:prstGeom>
          <a:noFill/>
        </p:spPr>
        <p:txBody>
          <a:bodyPr wrap="square" rtlCol="0">
            <a:spAutoFit/>
          </a:bodyPr>
          <a:lstStyle/>
          <a:p>
            <a:r>
              <a:rPr lang="en-US" sz="1100" dirty="0"/>
              <a:t>CB-17</a:t>
            </a:r>
            <a:endParaRPr lang="en-SG" sz="1100" dirty="0"/>
          </a:p>
        </p:txBody>
      </p:sp>
      <p:sp>
        <p:nvSpPr>
          <p:cNvPr id="430" name="TextBox 429">
            <a:extLst>
              <a:ext uri="{FF2B5EF4-FFF2-40B4-BE49-F238E27FC236}">
                <a16:creationId xmlns:a16="http://schemas.microsoft.com/office/drawing/2014/main" id="{636F4E5D-FA11-483F-93F7-D8F851BAF2AA}"/>
              </a:ext>
            </a:extLst>
          </p:cNvPr>
          <p:cNvSpPr txBox="1"/>
          <p:nvPr/>
        </p:nvSpPr>
        <p:spPr>
          <a:xfrm>
            <a:off x="2285215" y="5719050"/>
            <a:ext cx="592598" cy="261610"/>
          </a:xfrm>
          <a:prstGeom prst="rect">
            <a:avLst/>
          </a:prstGeom>
          <a:noFill/>
        </p:spPr>
        <p:txBody>
          <a:bodyPr wrap="square" rtlCol="0">
            <a:spAutoFit/>
          </a:bodyPr>
          <a:lstStyle/>
          <a:p>
            <a:r>
              <a:rPr lang="en-US" sz="1100" dirty="0"/>
              <a:t>CB-18</a:t>
            </a:r>
            <a:endParaRPr lang="en-SG" sz="1100" dirty="0"/>
          </a:p>
        </p:txBody>
      </p:sp>
      <p:sp>
        <p:nvSpPr>
          <p:cNvPr id="431" name="TextBox 430">
            <a:extLst>
              <a:ext uri="{FF2B5EF4-FFF2-40B4-BE49-F238E27FC236}">
                <a16:creationId xmlns:a16="http://schemas.microsoft.com/office/drawing/2014/main" id="{BDFE1733-91AE-486F-9853-834D98B97C07}"/>
              </a:ext>
            </a:extLst>
          </p:cNvPr>
          <p:cNvSpPr txBox="1"/>
          <p:nvPr/>
        </p:nvSpPr>
        <p:spPr>
          <a:xfrm>
            <a:off x="2571928" y="5493180"/>
            <a:ext cx="592598" cy="261610"/>
          </a:xfrm>
          <a:prstGeom prst="rect">
            <a:avLst/>
          </a:prstGeom>
          <a:noFill/>
        </p:spPr>
        <p:txBody>
          <a:bodyPr wrap="square" rtlCol="0">
            <a:spAutoFit/>
          </a:bodyPr>
          <a:lstStyle/>
          <a:p>
            <a:r>
              <a:rPr lang="en-US" sz="1100" dirty="0"/>
              <a:t>CB-19</a:t>
            </a:r>
            <a:endParaRPr lang="en-SG" sz="1100" dirty="0"/>
          </a:p>
        </p:txBody>
      </p:sp>
      <p:sp>
        <p:nvSpPr>
          <p:cNvPr id="432" name="TextBox 431">
            <a:extLst>
              <a:ext uri="{FF2B5EF4-FFF2-40B4-BE49-F238E27FC236}">
                <a16:creationId xmlns:a16="http://schemas.microsoft.com/office/drawing/2014/main" id="{89A659FC-52FF-4CBE-800D-1ED137C1038C}"/>
              </a:ext>
            </a:extLst>
          </p:cNvPr>
          <p:cNvSpPr txBox="1"/>
          <p:nvPr/>
        </p:nvSpPr>
        <p:spPr>
          <a:xfrm>
            <a:off x="2886549" y="5717111"/>
            <a:ext cx="592598" cy="261610"/>
          </a:xfrm>
          <a:prstGeom prst="rect">
            <a:avLst/>
          </a:prstGeom>
          <a:noFill/>
        </p:spPr>
        <p:txBody>
          <a:bodyPr wrap="square" rtlCol="0">
            <a:spAutoFit/>
          </a:bodyPr>
          <a:lstStyle/>
          <a:p>
            <a:r>
              <a:rPr lang="en-US" sz="1100" dirty="0"/>
              <a:t>CB-20</a:t>
            </a:r>
            <a:endParaRPr lang="en-SG" sz="1100" dirty="0"/>
          </a:p>
        </p:txBody>
      </p:sp>
      <p:sp>
        <p:nvSpPr>
          <p:cNvPr id="433" name="TextBox 432">
            <a:extLst>
              <a:ext uri="{FF2B5EF4-FFF2-40B4-BE49-F238E27FC236}">
                <a16:creationId xmlns:a16="http://schemas.microsoft.com/office/drawing/2014/main" id="{47E45389-F79A-41FE-BBF8-8805D461A62A}"/>
              </a:ext>
            </a:extLst>
          </p:cNvPr>
          <p:cNvSpPr txBox="1"/>
          <p:nvPr/>
        </p:nvSpPr>
        <p:spPr>
          <a:xfrm>
            <a:off x="3144696" y="5492710"/>
            <a:ext cx="592598" cy="261610"/>
          </a:xfrm>
          <a:prstGeom prst="rect">
            <a:avLst/>
          </a:prstGeom>
          <a:noFill/>
        </p:spPr>
        <p:txBody>
          <a:bodyPr wrap="square" rtlCol="0">
            <a:spAutoFit/>
          </a:bodyPr>
          <a:lstStyle/>
          <a:p>
            <a:r>
              <a:rPr lang="en-US" sz="1100" dirty="0"/>
              <a:t>CB-21</a:t>
            </a:r>
            <a:endParaRPr lang="en-SG" sz="1100" dirty="0"/>
          </a:p>
        </p:txBody>
      </p:sp>
      <p:sp>
        <p:nvSpPr>
          <p:cNvPr id="434" name="TextBox 433">
            <a:extLst>
              <a:ext uri="{FF2B5EF4-FFF2-40B4-BE49-F238E27FC236}">
                <a16:creationId xmlns:a16="http://schemas.microsoft.com/office/drawing/2014/main" id="{C8016BF7-AB6B-47E2-8B3A-158E9322EF7C}"/>
              </a:ext>
            </a:extLst>
          </p:cNvPr>
          <p:cNvSpPr txBox="1"/>
          <p:nvPr/>
        </p:nvSpPr>
        <p:spPr>
          <a:xfrm>
            <a:off x="4214796" y="5712808"/>
            <a:ext cx="592598" cy="261610"/>
          </a:xfrm>
          <a:prstGeom prst="rect">
            <a:avLst/>
          </a:prstGeom>
          <a:noFill/>
        </p:spPr>
        <p:txBody>
          <a:bodyPr wrap="square" rtlCol="0">
            <a:spAutoFit/>
          </a:bodyPr>
          <a:lstStyle/>
          <a:p>
            <a:r>
              <a:rPr lang="en-US" sz="1100" dirty="0"/>
              <a:t>CB-22</a:t>
            </a:r>
            <a:endParaRPr lang="en-SG" sz="1100" dirty="0"/>
          </a:p>
        </p:txBody>
      </p:sp>
      <p:sp>
        <p:nvSpPr>
          <p:cNvPr id="435" name="TextBox 434">
            <a:extLst>
              <a:ext uri="{FF2B5EF4-FFF2-40B4-BE49-F238E27FC236}">
                <a16:creationId xmlns:a16="http://schemas.microsoft.com/office/drawing/2014/main" id="{B1931ED7-49A9-4B0F-9632-B2CBCD4A0F39}"/>
              </a:ext>
            </a:extLst>
          </p:cNvPr>
          <p:cNvSpPr txBox="1"/>
          <p:nvPr/>
        </p:nvSpPr>
        <p:spPr>
          <a:xfrm>
            <a:off x="4568394" y="5719704"/>
            <a:ext cx="592598" cy="261610"/>
          </a:xfrm>
          <a:prstGeom prst="rect">
            <a:avLst/>
          </a:prstGeom>
          <a:noFill/>
        </p:spPr>
        <p:txBody>
          <a:bodyPr wrap="square" rtlCol="0">
            <a:spAutoFit/>
          </a:bodyPr>
          <a:lstStyle/>
          <a:p>
            <a:r>
              <a:rPr lang="en-US" sz="1100" dirty="0"/>
              <a:t>CB-23</a:t>
            </a:r>
            <a:endParaRPr lang="en-SG" sz="1100" dirty="0"/>
          </a:p>
        </p:txBody>
      </p:sp>
      <p:sp>
        <p:nvSpPr>
          <p:cNvPr id="436" name="TextBox 435">
            <a:extLst>
              <a:ext uri="{FF2B5EF4-FFF2-40B4-BE49-F238E27FC236}">
                <a16:creationId xmlns:a16="http://schemas.microsoft.com/office/drawing/2014/main" id="{A71CEEA8-B6CD-4CCA-9F55-BFACDD5FF4A7}"/>
              </a:ext>
            </a:extLst>
          </p:cNvPr>
          <p:cNvSpPr txBox="1"/>
          <p:nvPr/>
        </p:nvSpPr>
        <p:spPr>
          <a:xfrm>
            <a:off x="5397320" y="5702620"/>
            <a:ext cx="592598" cy="261610"/>
          </a:xfrm>
          <a:prstGeom prst="rect">
            <a:avLst/>
          </a:prstGeom>
          <a:noFill/>
        </p:spPr>
        <p:txBody>
          <a:bodyPr wrap="square" rtlCol="0">
            <a:spAutoFit/>
          </a:bodyPr>
          <a:lstStyle/>
          <a:p>
            <a:r>
              <a:rPr lang="en-US" sz="1100" dirty="0"/>
              <a:t>CB-24</a:t>
            </a:r>
            <a:endParaRPr lang="en-SG" sz="1100" dirty="0"/>
          </a:p>
        </p:txBody>
      </p:sp>
      <p:sp>
        <p:nvSpPr>
          <p:cNvPr id="437" name="TextBox 436">
            <a:extLst>
              <a:ext uri="{FF2B5EF4-FFF2-40B4-BE49-F238E27FC236}">
                <a16:creationId xmlns:a16="http://schemas.microsoft.com/office/drawing/2014/main" id="{A156351B-D3AF-4EA8-9FEA-A8DB24B6AAC5}"/>
              </a:ext>
            </a:extLst>
          </p:cNvPr>
          <p:cNvSpPr txBox="1"/>
          <p:nvPr/>
        </p:nvSpPr>
        <p:spPr>
          <a:xfrm>
            <a:off x="5824444" y="5693815"/>
            <a:ext cx="592598" cy="261610"/>
          </a:xfrm>
          <a:prstGeom prst="rect">
            <a:avLst/>
          </a:prstGeom>
          <a:noFill/>
        </p:spPr>
        <p:txBody>
          <a:bodyPr wrap="square" rtlCol="0">
            <a:spAutoFit/>
          </a:bodyPr>
          <a:lstStyle/>
          <a:p>
            <a:r>
              <a:rPr lang="en-US" sz="1100" dirty="0"/>
              <a:t>CB-25</a:t>
            </a:r>
            <a:endParaRPr lang="en-SG" sz="1100" dirty="0"/>
          </a:p>
        </p:txBody>
      </p:sp>
      <p:sp>
        <p:nvSpPr>
          <p:cNvPr id="438" name="TextBox 437">
            <a:extLst>
              <a:ext uri="{FF2B5EF4-FFF2-40B4-BE49-F238E27FC236}">
                <a16:creationId xmlns:a16="http://schemas.microsoft.com/office/drawing/2014/main" id="{D5A9164C-C003-4B92-88D4-29260B048C96}"/>
              </a:ext>
            </a:extLst>
          </p:cNvPr>
          <p:cNvSpPr txBox="1"/>
          <p:nvPr/>
        </p:nvSpPr>
        <p:spPr>
          <a:xfrm>
            <a:off x="2530098" y="-264378"/>
            <a:ext cx="385243" cy="184666"/>
          </a:xfrm>
          <a:prstGeom prst="rect">
            <a:avLst/>
          </a:prstGeom>
          <a:noFill/>
        </p:spPr>
        <p:txBody>
          <a:bodyPr wrap="square" rtlCol="0">
            <a:spAutoFit/>
          </a:bodyPr>
          <a:lstStyle/>
          <a:p>
            <a:r>
              <a:rPr lang="en-US" sz="600" dirty="0"/>
              <a:t>Bus_0</a:t>
            </a:r>
          </a:p>
        </p:txBody>
      </p:sp>
      <p:sp>
        <p:nvSpPr>
          <p:cNvPr id="439" name="TextBox 438">
            <a:extLst>
              <a:ext uri="{FF2B5EF4-FFF2-40B4-BE49-F238E27FC236}">
                <a16:creationId xmlns:a16="http://schemas.microsoft.com/office/drawing/2014/main" id="{9F48E045-AD81-4F80-83ED-E61304AB7922}"/>
              </a:ext>
            </a:extLst>
          </p:cNvPr>
          <p:cNvSpPr txBox="1"/>
          <p:nvPr/>
        </p:nvSpPr>
        <p:spPr>
          <a:xfrm>
            <a:off x="3968971" y="-258889"/>
            <a:ext cx="444333" cy="187043"/>
          </a:xfrm>
          <a:prstGeom prst="rect">
            <a:avLst/>
          </a:prstGeom>
          <a:noFill/>
        </p:spPr>
        <p:txBody>
          <a:bodyPr wrap="square" rtlCol="0">
            <a:spAutoFit/>
          </a:bodyPr>
          <a:lstStyle/>
          <a:p>
            <a:r>
              <a:rPr lang="en-US" sz="600" dirty="0"/>
              <a:t>Bus_1</a:t>
            </a:r>
          </a:p>
        </p:txBody>
      </p:sp>
      <p:sp>
        <p:nvSpPr>
          <p:cNvPr id="440" name="TextBox 439">
            <a:extLst>
              <a:ext uri="{FF2B5EF4-FFF2-40B4-BE49-F238E27FC236}">
                <a16:creationId xmlns:a16="http://schemas.microsoft.com/office/drawing/2014/main" id="{A1CA0E0F-AF01-43DE-AE69-944C67B67C50}"/>
              </a:ext>
            </a:extLst>
          </p:cNvPr>
          <p:cNvSpPr txBox="1"/>
          <p:nvPr/>
        </p:nvSpPr>
        <p:spPr>
          <a:xfrm>
            <a:off x="1744554" y="235539"/>
            <a:ext cx="422910" cy="184666"/>
          </a:xfrm>
          <a:prstGeom prst="rect">
            <a:avLst/>
          </a:prstGeom>
          <a:noFill/>
        </p:spPr>
        <p:txBody>
          <a:bodyPr wrap="square" rtlCol="0">
            <a:spAutoFit/>
          </a:bodyPr>
          <a:lstStyle/>
          <a:p>
            <a:r>
              <a:rPr lang="en-US" sz="600" dirty="0"/>
              <a:t>Bus_2</a:t>
            </a:r>
          </a:p>
        </p:txBody>
      </p:sp>
      <p:sp>
        <p:nvSpPr>
          <p:cNvPr id="441" name="TextBox 440">
            <a:extLst>
              <a:ext uri="{FF2B5EF4-FFF2-40B4-BE49-F238E27FC236}">
                <a16:creationId xmlns:a16="http://schemas.microsoft.com/office/drawing/2014/main" id="{3CEFAE29-4014-4100-B0B5-CD4667040C02}"/>
              </a:ext>
            </a:extLst>
          </p:cNvPr>
          <p:cNvSpPr txBox="1"/>
          <p:nvPr/>
        </p:nvSpPr>
        <p:spPr>
          <a:xfrm>
            <a:off x="4800508" y="249621"/>
            <a:ext cx="527685" cy="184666"/>
          </a:xfrm>
          <a:prstGeom prst="rect">
            <a:avLst/>
          </a:prstGeom>
          <a:noFill/>
        </p:spPr>
        <p:txBody>
          <a:bodyPr wrap="square" rtlCol="0">
            <a:spAutoFit/>
          </a:bodyPr>
          <a:lstStyle/>
          <a:p>
            <a:r>
              <a:rPr lang="en-US" sz="600" dirty="0"/>
              <a:t>Bus_3</a:t>
            </a:r>
          </a:p>
        </p:txBody>
      </p:sp>
      <p:sp>
        <p:nvSpPr>
          <p:cNvPr id="442" name="TextBox 441">
            <a:extLst>
              <a:ext uri="{FF2B5EF4-FFF2-40B4-BE49-F238E27FC236}">
                <a16:creationId xmlns:a16="http://schemas.microsoft.com/office/drawing/2014/main" id="{6109DE88-D6F2-46ED-87D3-BF352B313A8F}"/>
              </a:ext>
            </a:extLst>
          </p:cNvPr>
          <p:cNvSpPr txBox="1"/>
          <p:nvPr/>
        </p:nvSpPr>
        <p:spPr>
          <a:xfrm>
            <a:off x="1559393" y="3917860"/>
            <a:ext cx="497147" cy="184666"/>
          </a:xfrm>
          <a:prstGeom prst="rect">
            <a:avLst/>
          </a:prstGeom>
          <a:noFill/>
        </p:spPr>
        <p:txBody>
          <a:bodyPr wrap="square" rtlCol="0">
            <a:spAutoFit/>
          </a:bodyPr>
          <a:lstStyle/>
          <a:p>
            <a:r>
              <a:rPr lang="en-US" sz="600" dirty="0"/>
              <a:t>Bus_5</a:t>
            </a:r>
          </a:p>
        </p:txBody>
      </p:sp>
      <p:sp>
        <p:nvSpPr>
          <p:cNvPr id="443" name="TextBox 442">
            <a:extLst>
              <a:ext uri="{FF2B5EF4-FFF2-40B4-BE49-F238E27FC236}">
                <a16:creationId xmlns:a16="http://schemas.microsoft.com/office/drawing/2014/main" id="{C84F0764-69CF-407A-ADE6-57D02AD7B30F}"/>
              </a:ext>
            </a:extLst>
          </p:cNvPr>
          <p:cNvSpPr txBox="1"/>
          <p:nvPr/>
        </p:nvSpPr>
        <p:spPr>
          <a:xfrm>
            <a:off x="2594689" y="3928529"/>
            <a:ext cx="428567" cy="184666"/>
          </a:xfrm>
          <a:prstGeom prst="rect">
            <a:avLst/>
          </a:prstGeom>
          <a:noFill/>
        </p:spPr>
        <p:txBody>
          <a:bodyPr wrap="square" rtlCol="0">
            <a:spAutoFit/>
          </a:bodyPr>
          <a:lstStyle/>
          <a:p>
            <a:r>
              <a:rPr lang="en-US" sz="600" dirty="0"/>
              <a:t>Bus_6</a:t>
            </a:r>
          </a:p>
        </p:txBody>
      </p:sp>
      <p:sp>
        <p:nvSpPr>
          <p:cNvPr id="444" name="TextBox 443">
            <a:extLst>
              <a:ext uri="{FF2B5EF4-FFF2-40B4-BE49-F238E27FC236}">
                <a16:creationId xmlns:a16="http://schemas.microsoft.com/office/drawing/2014/main" id="{92DB14C0-C7EC-462D-A2B7-C90848B40BCD}"/>
              </a:ext>
            </a:extLst>
          </p:cNvPr>
          <p:cNvSpPr txBox="1"/>
          <p:nvPr/>
        </p:nvSpPr>
        <p:spPr>
          <a:xfrm>
            <a:off x="4572250" y="3952403"/>
            <a:ext cx="428567" cy="184666"/>
          </a:xfrm>
          <a:prstGeom prst="rect">
            <a:avLst/>
          </a:prstGeom>
          <a:noFill/>
        </p:spPr>
        <p:txBody>
          <a:bodyPr wrap="square" rtlCol="0">
            <a:spAutoFit/>
          </a:bodyPr>
          <a:lstStyle/>
          <a:p>
            <a:r>
              <a:rPr lang="en-US" sz="600" dirty="0"/>
              <a:t>Bus_4</a:t>
            </a:r>
          </a:p>
        </p:txBody>
      </p:sp>
      <p:sp>
        <p:nvSpPr>
          <p:cNvPr id="445" name="TextBox 444">
            <a:extLst>
              <a:ext uri="{FF2B5EF4-FFF2-40B4-BE49-F238E27FC236}">
                <a16:creationId xmlns:a16="http://schemas.microsoft.com/office/drawing/2014/main" id="{1A0F9FFB-5D50-4895-A327-97F019636237}"/>
              </a:ext>
            </a:extLst>
          </p:cNvPr>
          <p:cNvSpPr txBox="1"/>
          <p:nvPr/>
        </p:nvSpPr>
        <p:spPr>
          <a:xfrm>
            <a:off x="5395468" y="3952189"/>
            <a:ext cx="428567" cy="184666"/>
          </a:xfrm>
          <a:prstGeom prst="rect">
            <a:avLst/>
          </a:prstGeom>
          <a:noFill/>
        </p:spPr>
        <p:txBody>
          <a:bodyPr wrap="square" rtlCol="0">
            <a:spAutoFit/>
          </a:bodyPr>
          <a:lstStyle/>
          <a:p>
            <a:r>
              <a:rPr lang="en-US" sz="600" dirty="0"/>
              <a:t>Bus_7</a:t>
            </a:r>
          </a:p>
        </p:txBody>
      </p:sp>
      <p:sp>
        <p:nvSpPr>
          <p:cNvPr id="446" name="TextBox 445">
            <a:extLst>
              <a:ext uri="{FF2B5EF4-FFF2-40B4-BE49-F238E27FC236}">
                <a16:creationId xmlns:a16="http://schemas.microsoft.com/office/drawing/2014/main" id="{E4B30178-5798-40F4-A39D-B8FE736DA854}"/>
              </a:ext>
            </a:extLst>
          </p:cNvPr>
          <p:cNvSpPr txBox="1"/>
          <p:nvPr/>
        </p:nvSpPr>
        <p:spPr>
          <a:xfrm>
            <a:off x="2953817" y="1838972"/>
            <a:ext cx="435987" cy="184666"/>
          </a:xfrm>
          <a:prstGeom prst="rect">
            <a:avLst/>
          </a:prstGeom>
          <a:noFill/>
        </p:spPr>
        <p:txBody>
          <a:bodyPr wrap="square" rtlCol="0">
            <a:spAutoFit/>
          </a:bodyPr>
          <a:lstStyle/>
          <a:p>
            <a:r>
              <a:rPr lang="en-US" sz="600" dirty="0"/>
              <a:t>Bus_8</a:t>
            </a:r>
          </a:p>
        </p:txBody>
      </p:sp>
      <p:sp>
        <p:nvSpPr>
          <p:cNvPr id="447" name="TextBox 446">
            <a:extLst>
              <a:ext uri="{FF2B5EF4-FFF2-40B4-BE49-F238E27FC236}">
                <a16:creationId xmlns:a16="http://schemas.microsoft.com/office/drawing/2014/main" id="{B8A88B7F-6768-49BF-BB6A-D8E936AA56D1}"/>
              </a:ext>
            </a:extLst>
          </p:cNvPr>
          <p:cNvSpPr txBox="1"/>
          <p:nvPr/>
        </p:nvSpPr>
        <p:spPr>
          <a:xfrm>
            <a:off x="3936845" y="1829990"/>
            <a:ext cx="435987" cy="184666"/>
          </a:xfrm>
          <a:prstGeom prst="rect">
            <a:avLst/>
          </a:prstGeom>
          <a:noFill/>
        </p:spPr>
        <p:txBody>
          <a:bodyPr wrap="square" rtlCol="0">
            <a:spAutoFit/>
          </a:bodyPr>
          <a:lstStyle/>
          <a:p>
            <a:r>
              <a:rPr lang="en-US" sz="600" dirty="0"/>
              <a:t>Bus_9</a:t>
            </a:r>
          </a:p>
        </p:txBody>
      </p:sp>
      <p:sp>
        <p:nvSpPr>
          <p:cNvPr id="448" name="TextBox 447">
            <a:extLst>
              <a:ext uri="{FF2B5EF4-FFF2-40B4-BE49-F238E27FC236}">
                <a16:creationId xmlns:a16="http://schemas.microsoft.com/office/drawing/2014/main" id="{2DDDF717-CC00-44B8-99D6-5CABE640EBD4}"/>
              </a:ext>
            </a:extLst>
          </p:cNvPr>
          <p:cNvSpPr txBox="1"/>
          <p:nvPr/>
        </p:nvSpPr>
        <p:spPr>
          <a:xfrm>
            <a:off x="2188112" y="3386319"/>
            <a:ext cx="2880839" cy="215444"/>
          </a:xfrm>
          <a:prstGeom prst="rect">
            <a:avLst/>
          </a:prstGeom>
          <a:solidFill>
            <a:schemeClr val="accent4">
              <a:lumMod val="40000"/>
              <a:lumOff val="60000"/>
            </a:schemeClr>
          </a:solidFill>
        </p:spPr>
        <p:txBody>
          <a:bodyPr wrap="square" rtlCol="0">
            <a:spAutoFit/>
          </a:bodyPr>
          <a:lstStyle/>
          <a:p>
            <a:pPr algn="ctr"/>
            <a:r>
              <a:rPr lang="en-US" sz="800" dirty="0"/>
              <a:t>Bus 10-15</a:t>
            </a:r>
          </a:p>
        </p:txBody>
      </p:sp>
      <p:sp>
        <p:nvSpPr>
          <p:cNvPr id="449" name="TextBox 448">
            <a:extLst>
              <a:ext uri="{FF2B5EF4-FFF2-40B4-BE49-F238E27FC236}">
                <a16:creationId xmlns:a16="http://schemas.microsoft.com/office/drawing/2014/main" id="{45D4CAFD-80C9-421F-9210-62227C12EC27}"/>
              </a:ext>
            </a:extLst>
          </p:cNvPr>
          <p:cNvSpPr txBox="1"/>
          <p:nvPr/>
        </p:nvSpPr>
        <p:spPr>
          <a:xfrm>
            <a:off x="1650833" y="5336883"/>
            <a:ext cx="497147" cy="184666"/>
          </a:xfrm>
          <a:prstGeom prst="rect">
            <a:avLst/>
          </a:prstGeom>
          <a:noFill/>
        </p:spPr>
        <p:txBody>
          <a:bodyPr wrap="square" rtlCol="0">
            <a:spAutoFit/>
          </a:bodyPr>
          <a:lstStyle/>
          <a:p>
            <a:r>
              <a:rPr lang="en-US" sz="600" dirty="0"/>
              <a:t>Bus_16</a:t>
            </a:r>
          </a:p>
        </p:txBody>
      </p:sp>
      <p:sp>
        <p:nvSpPr>
          <p:cNvPr id="450" name="TextBox 449">
            <a:extLst>
              <a:ext uri="{FF2B5EF4-FFF2-40B4-BE49-F238E27FC236}">
                <a16:creationId xmlns:a16="http://schemas.microsoft.com/office/drawing/2014/main" id="{7A0F4BC7-4F84-4D90-98BB-CE798BAD849B}"/>
              </a:ext>
            </a:extLst>
          </p:cNvPr>
          <p:cNvSpPr txBox="1"/>
          <p:nvPr/>
        </p:nvSpPr>
        <p:spPr>
          <a:xfrm>
            <a:off x="2645433" y="5341300"/>
            <a:ext cx="497147" cy="184666"/>
          </a:xfrm>
          <a:prstGeom prst="rect">
            <a:avLst/>
          </a:prstGeom>
          <a:noFill/>
        </p:spPr>
        <p:txBody>
          <a:bodyPr wrap="square" rtlCol="0">
            <a:spAutoFit/>
          </a:bodyPr>
          <a:lstStyle/>
          <a:p>
            <a:r>
              <a:rPr lang="en-US" sz="600" dirty="0"/>
              <a:t>Bus_17</a:t>
            </a:r>
          </a:p>
        </p:txBody>
      </p:sp>
      <p:sp>
        <p:nvSpPr>
          <p:cNvPr id="489" name="TextBox 488">
            <a:extLst>
              <a:ext uri="{FF2B5EF4-FFF2-40B4-BE49-F238E27FC236}">
                <a16:creationId xmlns:a16="http://schemas.microsoft.com/office/drawing/2014/main" id="{E87B2FD9-3795-4464-A998-286ED0AE362D}"/>
              </a:ext>
            </a:extLst>
          </p:cNvPr>
          <p:cNvSpPr txBox="1"/>
          <p:nvPr/>
        </p:nvSpPr>
        <p:spPr>
          <a:xfrm>
            <a:off x="983169" y="6773295"/>
            <a:ext cx="2608103" cy="230832"/>
          </a:xfrm>
          <a:prstGeom prst="rect">
            <a:avLst/>
          </a:prstGeom>
          <a:solidFill>
            <a:schemeClr val="accent4">
              <a:lumMod val="40000"/>
              <a:lumOff val="60000"/>
            </a:schemeClr>
          </a:solidFill>
        </p:spPr>
        <p:txBody>
          <a:bodyPr wrap="square" rtlCol="0">
            <a:spAutoFit/>
          </a:bodyPr>
          <a:lstStyle/>
          <a:p>
            <a:pPr algn="ctr"/>
            <a:r>
              <a:rPr lang="en-US" sz="900" dirty="0"/>
              <a:t>Bus 20 -27</a:t>
            </a:r>
          </a:p>
        </p:txBody>
      </p:sp>
      <p:sp>
        <p:nvSpPr>
          <p:cNvPr id="490" name="TextBox 489">
            <a:extLst>
              <a:ext uri="{FF2B5EF4-FFF2-40B4-BE49-F238E27FC236}">
                <a16:creationId xmlns:a16="http://schemas.microsoft.com/office/drawing/2014/main" id="{882E7506-03D0-4781-837F-B109B573EEC2}"/>
              </a:ext>
            </a:extLst>
          </p:cNvPr>
          <p:cNvSpPr txBox="1"/>
          <p:nvPr/>
        </p:nvSpPr>
        <p:spPr>
          <a:xfrm>
            <a:off x="4500757" y="5363096"/>
            <a:ext cx="440367" cy="184666"/>
          </a:xfrm>
          <a:prstGeom prst="rect">
            <a:avLst/>
          </a:prstGeom>
          <a:noFill/>
        </p:spPr>
        <p:txBody>
          <a:bodyPr wrap="square" rtlCol="0">
            <a:spAutoFit/>
          </a:bodyPr>
          <a:lstStyle/>
          <a:p>
            <a:r>
              <a:rPr lang="en-US" sz="600" dirty="0"/>
              <a:t>Bus_18</a:t>
            </a:r>
          </a:p>
        </p:txBody>
      </p:sp>
      <p:sp>
        <p:nvSpPr>
          <p:cNvPr id="491" name="TextBox 490">
            <a:extLst>
              <a:ext uri="{FF2B5EF4-FFF2-40B4-BE49-F238E27FC236}">
                <a16:creationId xmlns:a16="http://schemas.microsoft.com/office/drawing/2014/main" id="{824779C8-B801-4074-AFF6-4ADF8D157D7D}"/>
              </a:ext>
            </a:extLst>
          </p:cNvPr>
          <p:cNvSpPr txBox="1"/>
          <p:nvPr/>
        </p:nvSpPr>
        <p:spPr>
          <a:xfrm>
            <a:off x="5383930" y="5352853"/>
            <a:ext cx="431306" cy="184666"/>
          </a:xfrm>
          <a:prstGeom prst="rect">
            <a:avLst/>
          </a:prstGeom>
          <a:noFill/>
        </p:spPr>
        <p:txBody>
          <a:bodyPr wrap="square" rtlCol="0">
            <a:spAutoFit/>
          </a:bodyPr>
          <a:lstStyle/>
          <a:p>
            <a:r>
              <a:rPr lang="en-US" sz="600" dirty="0"/>
              <a:t>Bus_19</a:t>
            </a:r>
          </a:p>
        </p:txBody>
      </p:sp>
      <p:sp>
        <p:nvSpPr>
          <p:cNvPr id="492" name="TextBox 491">
            <a:extLst>
              <a:ext uri="{FF2B5EF4-FFF2-40B4-BE49-F238E27FC236}">
                <a16:creationId xmlns:a16="http://schemas.microsoft.com/office/drawing/2014/main" id="{E3021008-20C1-466A-AB15-6C2FAE14FA88}"/>
              </a:ext>
            </a:extLst>
          </p:cNvPr>
          <p:cNvSpPr txBox="1"/>
          <p:nvPr/>
        </p:nvSpPr>
        <p:spPr>
          <a:xfrm>
            <a:off x="4244986" y="6616302"/>
            <a:ext cx="2096657" cy="230832"/>
          </a:xfrm>
          <a:prstGeom prst="rect">
            <a:avLst/>
          </a:prstGeom>
          <a:solidFill>
            <a:schemeClr val="accent4">
              <a:lumMod val="40000"/>
              <a:lumOff val="60000"/>
            </a:schemeClr>
          </a:solidFill>
        </p:spPr>
        <p:txBody>
          <a:bodyPr wrap="square" rtlCol="0">
            <a:spAutoFit/>
          </a:bodyPr>
          <a:lstStyle/>
          <a:p>
            <a:pPr algn="ctr"/>
            <a:r>
              <a:rPr lang="en-US" sz="900" dirty="0"/>
              <a:t>Bus 28 - 31</a:t>
            </a:r>
          </a:p>
        </p:txBody>
      </p:sp>
      <p:sp>
        <p:nvSpPr>
          <p:cNvPr id="275" name="TextBox 274">
            <a:extLst>
              <a:ext uri="{FF2B5EF4-FFF2-40B4-BE49-F238E27FC236}">
                <a16:creationId xmlns:a16="http://schemas.microsoft.com/office/drawing/2014/main" id="{9CC9282D-21B4-4BF2-8019-50287976D3ED}"/>
              </a:ext>
            </a:extLst>
          </p:cNvPr>
          <p:cNvSpPr txBox="1"/>
          <p:nvPr/>
        </p:nvSpPr>
        <p:spPr>
          <a:xfrm>
            <a:off x="6625016" y="630771"/>
            <a:ext cx="5200040" cy="5909310"/>
          </a:xfrm>
          <a:prstGeom prst="rect">
            <a:avLst/>
          </a:prstGeom>
          <a:noFill/>
        </p:spPr>
        <p:txBody>
          <a:bodyPr wrap="square">
            <a:spAutoFit/>
          </a:bodyPr>
          <a:lstStyle/>
          <a:p>
            <a:r>
              <a:rPr lang="en-US" dirty="0"/>
              <a:t>Options: ['feeder_0', 'feeder_1', 'feeder_2', 'trafo_0', 'trafo_1', 'trafo_2', 'switch_7', 'switch_8', 'switch_9', 'switch_11', 'switch_12', 'switch_13', 'switch_14', 'switch_15', 'switch_16', 'switch_17', 'switch_18', 'switch_19', 'switch_20', 'switch_21', 'switch_22', 'switch_23', 'switch_24', 'switch_25’]</a:t>
            </a:r>
          </a:p>
          <a:p>
            <a:endParaRPr lang="en-US" dirty="0"/>
          </a:p>
          <a:p>
            <a:r>
              <a:rPr lang="en-US" dirty="0"/>
              <a:t>Explain Dataset generation with flowchart/code</a:t>
            </a:r>
          </a:p>
          <a:p>
            <a:endParaRPr lang="en-US" dirty="0"/>
          </a:p>
          <a:p>
            <a:r>
              <a:rPr lang="en-US" dirty="0"/>
              <a:t>Normal with disturbance </a:t>
            </a:r>
            <a:r>
              <a:rPr lang="en-US" dirty="0">
                <a:sym typeface="Wingdings" panose="05000000000000000000" pitchFamily="2" charset="2"/>
              </a:rPr>
              <a:t> Apply options to create disturbance</a:t>
            </a:r>
          </a:p>
          <a:p>
            <a:endParaRPr lang="en-US" dirty="0">
              <a:sym typeface="Wingdings" panose="05000000000000000000" pitchFamily="2" charset="2"/>
            </a:endParaRPr>
          </a:p>
          <a:p>
            <a:r>
              <a:rPr lang="en-US" dirty="0">
                <a:sym typeface="Wingdings" panose="05000000000000000000" pitchFamily="2" charset="2"/>
              </a:rPr>
              <a:t>Normal without disturbance  Using constrained</a:t>
            </a:r>
          </a:p>
          <a:p>
            <a:endParaRPr lang="en-US" dirty="0">
              <a:sym typeface="Wingdings" panose="05000000000000000000" pitchFamily="2" charset="2"/>
            </a:endParaRPr>
          </a:p>
          <a:p>
            <a:r>
              <a:rPr lang="en-US" dirty="0">
                <a:sym typeface="Wingdings" panose="05000000000000000000" pitchFamily="2" charset="2"/>
              </a:rPr>
              <a:t>Combined both above then test</a:t>
            </a:r>
          </a:p>
          <a:p>
            <a:endParaRPr lang="en-US" dirty="0">
              <a:sym typeface="Wingdings" panose="05000000000000000000" pitchFamily="2" charset="2"/>
            </a:endParaRPr>
          </a:p>
          <a:p>
            <a:r>
              <a:rPr lang="en-US" dirty="0">
                <a:sym typeface="Wingdings" panose="05000000000000000000" pitchFamily="2" charset="2"/>
              </a:rPr>
              <a:t>Use </a:t>
            </a:r>
            <a:r>
              <a:rPr lang="en-US" dirty="0" err="1">
                <a:sym typeface="Wingdings" panose="05000000000000000000" pitchFamily="2" charset="2"/>
              </a:rPr>
              <a:t>imodels</a:t>
            </a:r>
            <a:r>
              <a:rPr lang="en-US" dirty="0">
                <a:sym typeface="Wingdings" panose="05000000000000000000" pitchFamily="2" charset="2"/>
              </a:rPr>
              <a:t> to interpret results</a:t>
            </a:r>
          </a:p>
          <a:p>
            <a:r>
              <a:rPr lang="en-US" dirty="0">
                <a:sym typeface="Wingdings" panose="05000000000000000000" pitchFamily="2" charset="2"/>
              </a:rPr>
              <a:t>Compare the different features importance in different datasets.</a:t>
            </a:r>
          </a:p>
          <a:p>
            <a:endParaRPr lang="en-US" dirty="0">
              <a:sym typeface="Wingdings" panose="05000000000000000000" pitchFamily="2" charset="2"/>
            </a:endParaRPr>
          </a:p>
          <a:p>
            <a:r>
              <a:rPr lang="en-US" dirty="0">
                <a:sym typeface="Wingdings" panose="05000000000000000000" pitchFamily="2" charset="2"/>
              </a:rPr>
              <a:t>Good to mention that we utilize </a:t>
            </a:r>
            <a:r>
              <a:rPr lang="en-US" dirty="0" err="1">
                <a:sym typeface="Wingdings" panose="05000000000000000000" pitchFamily="2" charset="2"/>
              </a:rPr>
              <a:t>gpu</a:t>
            </a:r>
            <a:r>
              <a:rPr lang="en-US" dirty="0">
                <a:sym typeface="Wingdings" panose="05000000000000000000" pitchFamily="2" charset="2"/>
              </a:rPr>
              <a:t> and set it up</a:t>
            </a:r>
          </a:p>
        </p:txBody>
      </p:sp>
    </p:spTree>
    <p:extLst>
      <p:ext uri="{BB962C8B-B14F-4D97-AF65-F5344CB8AC3E}">
        <p14:creationId xmlns:p14="http://schemas.microsoft.com/office/powerpoint/2010/main" val="402072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ML Results</a:t>
            </a:r>
          </a:p>
        </p:txBody>
      </p:sp>
      <p:sp>
        <p:nvSpPr>
          <p:cNvPr id="7" name="TextBox 6">
            <a:extLst>
              <a:ext uri="{FF2B5EF4-FFF2-40B4-BE49-F238E27FC236}">
                <a16:creationId xmlns:a16="http://schemas.microsoft.com/office/drawing/2014/main" id="{57BA5EF8-E287-4C4C-A638-1221926E0FCC}"/>
              </a:ext>
            </a:extLst>
          </p:cNvPr>
          <p:cNvSpPr txBox="1"/>
          <p:nvPr/>
        </p:nvSpPr>
        <p:spPr>
          <a:xfrm>
            <a:off x="838200" y="1394691"/>
            <a:ext cx="5975927" cy="923330"/>
          </a:xfrm>
          <a:prstGeom prst="rect">
            <a:avLst/>
          </a:prstGeom>
          <a:noFill/>
        </p:spPr>
        <p:txBody>
          <a:bodyPr wrap="square" rtlCol="0">
            <a:spAutoFit/>
          </a:bodyPr>
          <a:lstStyle/>
          <a:p>
            <a:r>
              <a:rPr lang="en-US" dirty="0"/>
              <a:t>Trained using Constrained, Tested on Attack</a:t>
            </a:r>
          </a:p>
          <a:p>
            <a:r>
              <a:rPr lang="en-US" dirty="0"/>
              <a:t>+VE: 258048, -VE: 4096</a:t>
            </a:r>
          </a:p>
          <a:p>
            <a:endParaRPr lang="en-US" dirty="0"/>
          </a:p>
        </p:txBody>
      </p:sp>
      <p:graphicFrame>
        <p:nvGraphicFramePr>
          <p:cNvPr id="5" name="Table 4">
            <a:extLst>
              <a:ext uri="{FF2B5EF4-FFF2-40B4-BE49-F238E27FC236}">
                <a16:creationId xmlns:a16="http://schemas.microsoft.com/office/drawing/2014/main" id="{F6C82EE5-4619-496E-83D6-D1367D09B204}"/>
              </a:ext>
            </a:extLst>
          </p:cNvPr>
          <p:cNvGraphicFramePr>
            <a:graphicFrameLocks noGrp="1"/>
          </p:cNvGraphicFramePr>
          <p:nvPr>
            <p:extLst>
              <p:ext uri="{D42A27DB-BD31-4B8C-83A1-F6EECF244321}">
                <p14:modId xmlns:p14="http://schemas.microsoft.com/office/powerpoint/2010/main" val="3191373793"/>
              </p:ext>
            </p:extLst>
          </p:nvPr>
        </p:nvGraphicFramePr>
        <p:xfrm>
          <a:off x="923636" y="2213033"/>
          <a:ext cx="9803358" cy="2890520"/>
        </p:xfrm>
        <a:graphic>
          <a:graphicData uri="http://schemas.openxmlformats.org/drawingml/2006/table">
            <a:tbl>
              <a:tblPr firstRow="1" bandRow="1">
                <a:tableStyleId>{21E4AEA4-8DFA-4A89-87EB-49C32662AFE0}</a:tableStyleId>
              </a:tblPr>
              <a:tblGrid>
                <a:gridCol w="1522609">
                  <a:extLst>
                    <a:ext uri="{9D8B030D-6E8A-4147-A177-3AD203B41FA5}">
                      <a16:colId xmlns:a16="http://schemas.microsoft.com/office/drawing/2014/main" val="2157091124"/>
                    </a:ext>
                  </a:extLst>
                </a:gridCol>
                <a:gridCol w="953624">
                  <a:extLst>
                    <a:ext uri="{9D8B030D-6E8A-4147-A177-3AD203B41FA5}">
                      <a16:colId xmlns:a16="http://schemas.microsoft.com/office/drawing/2014/main" val="2695681958"/>
                    </a:ext>
                  </a:extLst>
                </a:gridCol>
                <a:gridCol w="825788">
                  <a:extLst>
                    <a:ext uri="{9D8B030D-6E8A-4147-A177-3AD203B41FA5}">
                      <a16:colId xmlns:a16="http://schemas.microsoft.com/office/drawing/2014/main" val="4086392128"/>
                    </a:ext>
                  </a:extLst>
                </a:gridCol>
                <a:gridCol w="825788">
                  <a:extLst>
                    <a:ext uri="{9D8B030D-6E8A-4147-A177-3AD203B41FA5}">
                      <a16:colId xmlns:a16="http://schemas.microsoft.com/office/drawing/2014/main" val="940659823"/>
                    </a:ext>
                  </a:extLst>
                </a:gridCol>
                <a:gridCol w="825788">
                  <a:extLst>
                    <a:ext uri="{9D8B030D-6E8A-4147-A177-3AD203B41FA5}">
                      <a16:colId xmlns:a16="http://schemas.microsoft.com/office/drawing/2014/main" val="1685880850"/>
                    </a:ext>
                  </a:extLst>
                </a:gridCol>
                <a:gridCol w="1239622">
                  <a:extLst>
                    <a:ext uri="{9D8B030D-6E8A-4147-A177-3AD203B41FA5}">
                      <a16:colId xmlns:a16="http://schemas.microsoft.com/office/drawing/2014/main" val="3901311020"/>
                    </a:ext>
                  </a:extLst>
                </a:gridCol>
                <a:gridCol w="1239622">
                  <a:extLst>
                    <a:ext uri="{9D8B030D-6E8A-4147-A177-3AD203B41FA5}">
                      <a16:colId xmlns:a16="http://schemas.microsoft.com/office/drawing/2014/main" val="3431223908"/>
                    </a:ext>
                  </a:extLst>
                </a:gridCol>
                <a:gridCol w="913524">
                  <a:extLst>
                    <a:ext uri="{9D8B030D-6E8A-4147-A177-3AD203B41FA5}">
                      <a16:colId xmlns:a16="http://schemas.microsoft.com/office/drawing/2014/main" val="1301097625"/>
                    </a:ext>
                  </a:extLst>
                </a:gridCol>
                <a:gridCol w="1456993">
                  <a:extLst>
                    <a:ext uri="{9D8B030D-6E8A-4147-A177-3AD203B41FA5}">
                      <a16:colId xmlns:a16="http://schemas.microsoft.com/office/drawing/2014/main" val="3396100572"/>
                    </a:ext>
                  </a:extLst>
                </a:gridCol>
              </a:tblGrid>
              <a:tr h="370840">
                <a:tc rowSpan="2">
                  <a:txBody>
                    <a:bodyPr/>
                    <a:lstStyle/>
                    <a:p>
                      <a:r>
                        <a:rPr lang="en-US" sz="1400" dirty="0">
                          <a:solidFill>
                            <a:schemeClr val="tx1"/>
                          </a:solidFill>
                        </a:rPr>
                        <a:t>Model</a:t>
                      </a:r>
                      <a:endParaRPr lang="en-SG" sz="1400" dirty="0">
                        <a:solidFill>
                          <a:schemeClr val="tx1"/>
                        </a:solidFill>
                      </a:endParaRPr>
                    </a:p>
                  </a:txBody>
                  <a:tcPr/>
                </a:tc>
                <a:tc rowSpan="2">
                  <a:txBody>
                    <a:bodyPr/>
                    <a:lstStyle/>
                    <a:p>
                      <a:r>
                        <a:rPr lang="en-US" sz="1400" dirty="0">
                          <a:solidFill>
                            <a:schemeClr val="tx1"/>
                          </a:solidFill>
                        </a:rPr>
                        <a:t>TN</a:t>
                      </a:r>
                      <a:endParaRPr lang="en-SG" sz="1400" dirty="0">
                        <a:solidFill>
                          <a:schemeClr val="tx1"/>
                        </a:solidFill>
                      </a:endParaRPr>
                    </a:p>
                  </a:txBody>
                  <a:tcPr/>
                </a:tc>
                <a:tc rowSpan="2">
                  <a:txBody>
                    <a:bodyPr/>
                    <a:lstStyle/>
                    <a:p>
                      <a:r>
                        <a:rPr lang="en-US" sz="1400" dirty="0">
                          <a:solidFill>
                            <a:schemeClr val="tx1"/>
                          </a:solidFill>
                        </a:rPr>
                        <a:t>TP</a:t>
                      </a:r>
                      <a:endParaRPr lang="en-SG" sz="1400" dirty="0">
                        <a:solidFill>
                          <a:schemeClr val="tx1"/>
                        </a:solidFill>
                      </a:endParaRPr>
                    </a:p>
                  </a:txBody>
                  <a:tcPr/>
                </a:tc>
                <a:tc rowSpan="2">
                  <a:txBody>
                    <a:bodyPr/>
                    <a:lstStyle/>
                    <a:p>
                      <a:r>
                        <a:rPr lang="en-US" sz="1400" dirty="0">
                          <a:solidFill>
                            <a:schemeClr val="tx1"/>
                          </a:solidFill>
                        </a:rPr>
                        <a:t>FN</a:t>
                      </a:r>
                      <a:endParaRPr lang="en-SG" sz="1400" dirty="0">
                        <a:solidFill>
                          <a:schemeClr val="tx1"/>
                        </a:solidFill>
                      </a:endParaRPr>
                    </a:p>
                  </a:txBody>
                  <a:tcPr/>
                </a:tc>
                <a:tc rowSpan="2">
                  <a:txBody>
                    <a:bodyPr/>
                    <a:lstStyle/>
                    <a:p>
                      <a:r>
                        <a:rPr lang="en-US" sz="1400" dirty="0">
                          <a:solidFill>
                            <a:schemeClr val="tx1"/>
                          </a:solidFill>
                        </a:rPr>
                        <a:t>FP</a:t>
                      </a:r>
                      <a:endParaRPr lang="en-SG" sz="1400" dirty="0">
                        <a:solidFill>
                          <a:schemeClr val="tx1"/>
                        </a:solidFill>
                      </a:endParaRPr>
                    </a:p>
                  </a:txBody>
                  <a:tcPr/>
                </a:tc>
                <a:tc gridSpan="4">
                  <a:txBody>
                    <a:bodyPr/>
                    <a:lstStyle/>
                    <a:p>
                      <a:r>
                        <a:rPr lang="en-US" sz="1400" dirty="0">
                          <a:solidFill>
                            <a:schemeClr val="tx1"/>
                          </a:solidFill>
                        </a:rPr>
                        <a:t>Overall statistics</a:t>
                      </a:r>
                      <a:endParaRPr lang="en-SG" sz="1400" dirty="0">
                        <a:solidFill>
                          <a:schemeClr val="tx1"/>
                        </a:solidFill>
                      </a:endParaRPr>
                    </a:p>
                  </a:txBody>
                  <a:tcPr/>
                </a:tc>
                <a:tc hMerge="1">
                  <a:txBody>
                    <a:bodyPr/>
                    <a:lstStyle/>
                    <a:p>
                      <a:r>
                        <a:rPr lang="en-US" sz="1400" dirty="0"/>
                        <a:t>Overall statistics</a:t>
                      </a:r>
                      <a:endParaRPr lang="en-SG" sz="1400" dirty="0"/>
                    </a:p>
                  </a:txBody>
                  <a:tcPr/>
                </a:tc>
                <a:tc hMerge="1">
                  <a:txBody>
                    <a:bodyPr/>
                    <a:lstStyle/>
                    <a:p>
                      <a:endParaRPr lang="en-SG" sz="1400" dirty="0"/>
                    </a:p>
                  </a:txBody>
                  <a:tcPr/>
                </a:tc>
                <a:tc hMerge="1">
                  <a:txBody>
                    <a:bodyPr/>
                    <a:lstStyle/>
                    <a:p>
                      <a:endParaRPr lang="en-SG" sz="1400" dirty="0"/>
                    </a:p>
                  </a:txBody>
                  <a:tcPr/>
                </a:tc>
                <a:extLst>
                  <a:ext uri="{0D108BD9-81ED-4DB2-BD59-A6C34878D82A}">
                    <a16:rowId xmlns:a16="http://schemas.microsoft.com/office/drawing/2014/main" val="3132548184"/>
                  </a:ext>
                </a:extLst>
              </a:tr>
              <a:tr h="370840">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a:txBody>
                    <a:bodyPr/>
                    <a:lstStyle/>
                    <a:p>
                      <a:r>
                        <a:rPr lang="en-SG" sz="1400" dirty="0">
                          <a:solidFill>
                            <a:schemeClr val="tx1"/>
                          </a:solidFill>
                        </a:rPr>
                        <a:t>Accuracy</a:t>
                      </a:r>
                    </a:p>
                  </a:txBody>
                  <a:tcPr/>
                </a:tc>
                <a:tc>
                  <a:txBody>
                    <a:bodyPr/>
                    <a:lstStyle/>
                    <a:p>
                      <a:r>
                        <a:rPr lang="en-US" sz="1400" dirty="0">
                          <a:solidFill>
                            <a:schemeClr val="tx1"/>
                          </a:solidFill>
                        </a:rPr>
                        <a:t>Precision</a:t>
                      </a:r>
                      <a:endParaRPr lang="en-SG" sz="1400" dirty="0">
                        <a:solidFill>
                          <a:schemeClr val="tx1"/>
                        </a:solidFill>
                      </a:endParaRPr>
                    </a:p>
                  </a:txBody>
                  <a:tcPr/>
                </a:tc>
                <a:tc>
                  <a:txBody>
                    <a:bodyPr/>
                    <a:lstStyle/>
                    <a:p>
                      <a:r>
                        <a:rPr lang="en-US" sz="1400" dirty="0">
                          <a:solidFill>
                            <a:schemeClr val="tx1"/>
                          </a:solidFill>
                        </a:rPr>
                        <a:t>Recall</a:t>
                      </a:r>
                      <a:endParaRPr lang="en-SG" sz="1400" dirty="0">
                        <a:solidFill>
                          <a:schemeClr val="tx1"/>
                        </a:solidFill>
                      </a:endParaRPr>
                    </a:p>
                  </a:txBody>
                  <a:tcPr/>
                </a:tc>
                <a:tc>
                  <a:txBody>
                    <a:bodyPr/>
                    <a:lstStyle/>
                    <a:p>
                      <a:r>
                        <a:rPr lang="en-US" sz="1400" dirty="0">
                          <a:solidFill>
                            <a:schemeClr val="tx1"/>
                          </a:solidFill>
                        </a:rPr>
                        <a:t>F1 score</a:t>
                      </a:r>
                      <a:endParaRPr lang="en-SG" sz="1400" dirty="0">
                        <a:solidFill>
                          <a:schemeClr val="tx1"/>
                        </a:solidFill>
                      </a:endParaRPr>
                    </a:p>
                  </a:txBody>
                  <a:tcPr/>
                </a:tc>
                <a:extLst>
                  <a:ext uri="{0D108BD9-81ED-4DB2-BD59-A6C34878D82A}">
                    <a16:rowId xmlns:a16="http://schemas.microsoft.com/office/drawing/2014/main" val="1668785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Logistic Regression</a:t>
                      </a:r>
                      <a:endParaRPr lang="en-SG" sz="1400" dirty="0">
                        <a:solidFill>
                          <a:schemeClr val="tx1"/>
                        </a:solidFill>
                      </a:endParaRPr>
                    </a:p>
                  </a:txBody>
                  <a:tcPr/>
                </a:tc>
                <a:tc>
                  <a:txBody>
                    <a:bodyPr/>
                    <a:lstStyle/>
                    <a:p>
                      <a:r>
                        <a:rPr lang="en-SG" sz="1400" dirty="0">
                          <a:solidFill>
                            <a:schemeClr val="tx1"/>
                          </a:solidFill>
                        </a:rPr>
                        <a:t>4080</a:t>
                      </a:r>
                    </a:p>
                  </a:txBody>
                  <a:tcPr/>
                </a:tc>
                <a:tc>
                  <a:txBody>
                    <a:bodyPr/>
                    <a:lstStyle/>
                    <a:p>
                      <a:r>
                        <a:rPr lang="en-SG" sz="1400" dirty="0">
                          <a:solidFill>
                            <a:schemeClr val="tx1"/>
                          </a:solidFill>
                        </a:rPr>
                        <a:t>1895</a:t>
                      </a:r>
                    </a:p>
                  </a:txBody>
                  <a:tcPr/>
                </a:tc>
                <a:tc>
                  <a:txBody>
                    <a:bodyPr/>
                    <a:lstStyle/>
                    <a:p>
                      <a:r>
                        <a:rPr lang="en-SG" sz="1400" dirty="0">
                          <a:solidFill>
                            <a:schemeClr val="tx1"/>
                          </a:solidFill>
                        </a:rPr>
                        <a:t>256153</a:t>
                      </a:r>
                    </a:p>
                  </a:txBody>
                  <a:tcPr/>
                </a:tc>
                <a:tc>
                  <a:txBody>
                    <a:bodyPr/>
                    <a:lstStyle/>
                    <a:p>
                      <a:r>
                        <a:rPr lang="en-SG" sz="1400" dirty="0">
                          <a:solidFill>
                            <a:schemeClr val="tx1"/>
                          </a:solidFill>
                        </a:rPr>
                        <a:t>16</a:t>
                      </a:r>
                    </a:p>
                  </a:txBody>
                  <a:tcPr/>
                </a:tc>
                <a:tc>
                  <a:txBody>
                    <a:bodyPr/>
                    <a:lstStyle/>
                    <a:p>
                      <a:r>
                        <a:rPr lang="en-SG" sz="1400" dirty="0">
                          <a:solidFill>
                            <a:schemeClr val="tx1"/>
                          </a:solidFill>
                        </a:rPr>
                        <a:t>2.27%</a:t>
                      </a:r>
                    </a:p>
                  </a:txBody>
                  <a:tcPr/>
                </a:tc>
                <a:tc>
                  <a:txBody>
                    <a:bodyPr/>
                    <a:lstStyle/>
                    <a:p>
                      <a:r>
                        <a:rPr lang="en-SG" sz="1400" dirty="0">
                          <a:solidFill>
                            <a:schemeClr val="tx1"/>
                          </a:solidFill>
                        </a:rPr>
                        <a:t>0.9916</a:t>
                      </a:r>
                    </a:p>
                  </a:txBody>
                  <a:tcPr/>
                </a:tc>
                <a:tc>
                  <a:txBody>
                    <a:bodyPr/>
                    <a:lstStyle/>
                    <a:p>
                      <a:r>
                        <a:rPr lang="en-SG" sz="1400" dirty="0">
                          <a:solidFill>
                            <a:schemeClr val="tx1"/>
                          </a:solidFill>
                        </a:rPr>
                        <a:t>0.007345</a:t>
                      </a:r>
                    </a:p>
                  </a:txBody>
                  <a:tcPr/>
                </a:tc>
                <a:tc>
                  <a:txBody>
                    <a:bodyPr/>
                    <a:lstStyle/>
                    <a:p>
                      <a:r>
                        <a:rPr lang="en-SG" sz="1400" dirty="0">
                          <a:solidFill>
                            <a:schemeClr val="tx1"/>
                          </a:solidFill>
                        </a:rPr>
                        <a:t>0.01457</a:t>
                      </a:r>
                    </a:p>
                  </a:txBody>
                  <a:tcPr/>
                </a:tc>
                <a:extLst>
                  <a:ext uri="{0D108BD9-81ED-4DB2-BD59-A6C34878D82A}">
                    <a16:rowId xmlns:a16="http://schemas.microsoft.com/office/drawing/2014/main" val="395730598"/>
                  </a:ext>
                </a:extLst>
              </a:tr>
              <a:tr h="370840">
                <a:tc>
                  <a:txBody>
                    <a:bodyPr/>
                    <a:lstStyle/>
                    <a:p>
                      <a:r>
                        <a:rPr lang="en-US" sz="1400" dirty="0">
                          <a:solidFill>
                            <a:schemeClr val="tx1"/>
                          </a:solidFill>
                        </a:rPr>
                        <a:t>Decision Tree</a:t>
                      </a:r>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258048</a:t>
                      </a:r>
                    </a:p>
                  </a:txBody>
                  <a:tcPr/>
                </a:tc>
                <a:tc>
                  <a:txBody>
                    <a:bodyPr/>
                    <a:lstStyle/>
                    <a:p>
                      <a:r>
                        <a:rPr lang="en-SG" sz="1400" dirty="0">
                          <a:solidFill>
                            <a:schemeClr val="tx1"/>
                          </a:solidFill>
                        </a:rPr>
                        <a:t>0</a:t>
                      </a:r>
                    </a:p>
                  </a:txBody>
                  <a:tcPr/>
                </a:tc>
                <a:tc>
                  <a:txBody>
                    <a:bodyPr/>
                    <a:lstStyle/>
                    <a:p>
                      <a:r>
                        <a:rPr lang="en-SG" sz="1400" dirty="0">
                          <a:solidFill>
                            <a:schemeClr val="tx1"/>
                          </a:solidFill>
                        </a:rPr>
                        <a:t>4096</a:t>
                      </a:r>
                    </a:p>
                  </a:txBody>
                  <a:tcPr/>
                </a:tc>
                <a:tc>
                  <a:txBody>
                    <a:bodyPr/>
                    <a:lstStyle/>
                    <a:p>
                      <a:r>
                        <a:rPr lang="en-SG" sz="1400" dirty="0">
                          <a:solidFill>
                            <a:schemeClr val="tx1"/>
                          </a:solidFill>
                        </a:rPr>
                        <a:t>98.43%</a:t>
                      </a:r>
                    </a:p>
                  </a:txBody>
                  <a:tcPr/>
                </a:tc>
                <a:tc>
                  <a:txBody>
                    <a:bodyPr/>
                    <a:lstStyle/>
                    <a:p>
                      <a:r>
                        <a:rPr lang="en-SG" sz="1400" dirty="0">
                          <a:solidFill>
                            <a:schemeClr val="tx1"/>
                          </a:solidFill>
                        </a:rPr>
                        <a:t>0.9843</a:t>
                      </a:r>
                    </a:p>
                  </a:txBody>
                  <a:tcPr/>
                </a:tc>
                <a:tc>
                  <a:txBody>
                    <a:bodyPr/>
                    <a:lstStyle/>
                    <a:p>
                      <a:r>
                        <a:rPr lang="en-SG" sz="1400" dirty="0">
                          <a:solidFill>
                            <a:schemeClr val="tx1"/>
                          </a:solidFill>
                        </a:rPr>
                        <a:t>1</a:t>
                      </a:r>
                    </a:p>
                  </a:txBody>
                  <a:tcPr/>
                </a:tc>
                <a:tc>
                  <a:txBody>
                    <a:bodyPr/>
                    <a:lstStyle/>
                    <a:p>
                      <a:r>
                        <a:rPr lang="en-SG" sz="1400" dirty="0">
                          <a:solidFill>
                            <a:schemeClr val="tx1"/>
                          </a:solidFill>
                        </a:rPr>
                        <a:t>0.9921</a:t>
                      </a:r>
                    </a:p>
                  </a:txBody>
                  <a:tcPr/>
                </a:tc>
                <a:extLst>
                  <a:ext uri="{0D108BD9-81ED-4DB2-BD59-A6C34878D82A}">
                    <a16:rowId xmlns:a16="http://schemas.microsoft.com/office/drawing/2014/main" val="2373626725"/>
                  </a:ext>
                </a:extLst>
              </a:tr>
              <a:tr h="370840">
                <a:tc>
                  <a:txBody>
                    <a:bodyPr/>
                    <a:lstStyle/>
                    <a:p>
                      <a:r>
                        <a:rPr lang="en-US" sz="1400" dirty="0">
                          <a:solidFill>
                            <a:schemeClr val="tx1"/>
                          </a:solidFill>
                        </a:rPr>
                        <a:t>Random Forest</a:t>
                      </a:r>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258048</a:t>
                      </a:r>
                    </a:p>
                  </a:txBody>
                  <a:tcPr/>
                </a:tc>
                <a:tc>
                  <a:txBody>
                    <a:bodyPr/>
                    <a:lstStyle/>
                    <a:p>
                      <a:r>
                        <a:rPr lang="en-SG" sz="1400" dirty="0">
                          <a:solidFill>
                            <a:schemeClr val="tx1"/>
                          </a:solidFill>
                        </a:rPr>
                        <a:t>0</a:t>
                      </a:r>
                    </a:p>
                  </a:txBody>
                  <a:tcPr/>
                </a:tc>
                <a:tc>
                  <a:txBody>
                    <a:bodyPr/>
                    <a:lstStyle/>
                    <a:p>
                      <a:r>
                        <a:rPr lang="en-SG" sz="1400" dirty="0">
                          <a:solidFill>
                            <a:schemeClr val="tx1"/>
                          </a:solidFill>
                        </a:rPr>
                        <a:t>4096</a:t>
                      </a:r>
                    </a:p>
                  </a:txBody>
                  <a:tcPr/>
                </a:tc>
                <a:tc>
                  <a:txBody>
                    <a:bodyPr/>
                    <a:lstStyle/>
                    <a:p>
                      <a:r>
                        <a:rPr lang="en-SG" sz="1400" dirty="0">
                          <a:solidFill>
                            <a:schemeClr val="tx1"/>
                          </a:solidFill>
                        </a:rPr>
                        <a:t>98.43%</a:t>
                      </a:r>
                    </a:p>
                  </a:txBody>
                  <a:tcPr/>
                </a:tc>
                <a:tc>
                  <a:txBody>
                    <a:bodyPr/>
                    <a:lstStyle/>
                    <a:p>
                      <a:r>
                        <a:rPr lang="en-SG" sz="1400" dirty="0">
                          <a:solidFill>
                            <a:schemeClr val="tx1"/>
                          </a:solidFill>
                        </a:rPr>
                        <a:t>0.9843</a:t>
                      </a:r>
                    </a:p>
                  </a:txBody>
                  <a:tcPr/>
                </a:tc>
                <a:tc>
                  <a:txBody>
                    <a:bodyPr/>
                    <a:lstStyle/>
                    <a:p>
                      <a:r>
                        <a:rPr lang="en-SG" sz="1400" dirty="0">
                          <a:solidFill>
                            <a:schemeClr val="tx1"/>
                          </a:solidFill>
                        </a:rPr>
                        <a:t>1</a:t>
                      </a:r>
                    </a:p>
                  </a:txBody>
                  <a:tcPr/>
                </a:tc>
                <a:tc>
                  <a:txBody>
                    <a:bodyPr/>
                    <a:lstStyle/>
                    <a:p>
                      <a:r>
                        <a:rPr lang="en-SG" sz="1400" dirty="0">
                          <a:solidFill>
                            <a:schemeClr val="tx1"/>
                          </a:solidFill>
                        </a:rPr>
                        <a:t>0.9921</a:t>
                      </a:r>
                    </a:p>
                  </a:txBody>
                  <a:tcPr/>
                </a:tc>
                <a:extLst>
                  <a:ext uri="{0D108BD9-81ED-4DB2-BD59-A6C34878D82A}">
                    <a16:rowId xmlns:a16="http://schemas.microsoft.com/office/drawing/2014/main" val="147298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AdaBoost</a:t>
                      </a:r>
                      <a:endParaRPr lang="en-SG" sz="1400" dirty="0">
                        <a:solidFill>
                          <a:schemeClr val="tx1"/>
                        </a:solidFill>
                      </a:endParaRPr>
                    </a:p>
                    <a:p>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258048</a:t>
                      </a:r>
                    </a:p>
                  </a:txBody>
                  <a:tcPr/>
                </a:tc>
                <a:tc>
                  <a:txBody>
                    <a:bodyPr/>
                    <a:lstStyle/>
                    <a:p>
                      <a:r>
                        <a:rPr lang="en-SG" sz="1400" dirty="0">
                          <a:solidFill>
                            <a:schemeClr val="tx1"/>
                          </a:solidFill>
                        </a:rPr>
                        <a:t>0</a:t>
                      </a:r>
                    </a:p>
                  </a:txBody>
                  <a:tcPr/>
                </a:tc>
                <a:tc>
                  <a:txBody>
                    <a:bodyPr/>
                    <a:lstStyle/>
                    <a:p>
                      <a:r>
                        <a:rPr lang="en-SG" sz="1400" dirty="0">
                          <a:solidFill>
                            <a:schemeClr val="tx1"/>
                          </a:solidFill>
                        </a:rPr>
                        <a:t>4096</a:t>
                      </a:r>
                    </a:p>
                  </a:txBody>
                  <a:tcPr/>
                </a:tc>
                <a:tc>
                  <a:txBody>
                    <a:bodyPr/>
                    <a:lstStyle/>
                    <a:p>
                      <a:r>
                        <a:rPr lang="en-SG" sz="1400" dirty="0">
                          <a:solidFill>
                            <a:schemeClr val="tx1"/>
                          </a:solidFill>
                        </a:rPr>
                        <a:t>98.43%</a:t>
                      </a:r>
                    </a:p>
                  </a:txBody>
                  <a:tcPr/>
                </a:tc>
                <a:tc>
                  <a:txBody>
                    <a:bodyPr/>
                    <a:lstStyle/>
                    <a:p>
                      <a:r>
                        <a:rPr lang="en-SG" sz="1400" dirty="0">
                          <a:solidFill>
                            <a:schemeClr val="tx1"/>
                          </a:solidFill>
                        </a:rPr>
                        <a:t>0.9843</a:t>
                      </a:r>
                    </a:p>
                  </a:txBody>
                  <a:tcPr/>
                </a:tc>
                <a:tc>
                  <a:txBody>
                    <a:bodyPr/>
                    <a:lstStyle/>
                    <a:p>
                      <a:r>
                        <a:rPr lang="en-SG" sz="1400" dirty="0">
                          <a:solidFill>
                            <a:schemeClr val="tx1"/>
                          </a:solidFill>
                        </a:rPr>
                        <a:t>1</a:t>
                      </a:r>
                    </a:p>
                  </a:txBody>
                  <a:tcPr/>
                </a:tc>
                <a:tc>
                  <a:txBody>
                    <a:bodyPr/>
                    <a:lstStyle/>
                    <a:p>
                      <a:r>
                        <a:rPr lang="en-SG" sz="1400" dirty="0">
                          <a:solidFill>
                            <a:schemeClr val="tx1"/>
                          </a:solidFill>
                        </a:rPr>
                        <a:t>0.9921</a:t>
                      </a:r>
                    </a:p>
                  </a:txBody>
                  <a:tcPr/>
                </a:tc>
                <a:extLst>
                  <a:ext uri="{0D108BD9-81ED-4DB2-BD59-A6C34878D82A}">
                    <a16:rowId xmlns:a16="http://schemas.microsoft.com/office/drawing/2014/main" val="4026158621"/>
                  </a:ext>
                </a:extLst>
              </a:tr>
              <a:tr h="370840">
                <a:tc>
                  <a:txBody>
                    <a:bodyPr/>
                    <a:lstStyle/>
                    <a:p>
                      <a:r>
                        <a:rPr lang="en-SG" sz="1400" dirty="0" err="1">
                          <a:solidFill>
                            <a:schemeClr val="tx1"/>
                          </a:solidFill>
                        </a:rPr>
                        <a:t>XGBoost</a:t>
                      </a:r>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258048</a:t>
                      </a:r>
                    </a:p>
                  </a:txBody>
                  <a:tcPr/>
                </a:tc>
                <a:tc>
                  <a:txBody>
                    <a:bodyPr/>
                    <a:lstStyle/>
                    <a:p>
                      <a:r>
                        <a:rPr lang="en-SG" sz="1400" dirty="0">
                          <a:solidFill>
                            <a:schemeClr val="tx1"/>
                          </a:solidFill>
                        </a:rPr>
                        <a:t>0</a:t>
                      </a:r>
                    </a:p>
                  </a:txBody>
                  <a:tcPr/>
                </a:tc>
                <a:tc>
                  <a:txBody>
                    <a:bodyPr/>
                    <a:lstStyle/>
                    <a:p>
                      <a:r>
                        <a:rPr lang="en-SG" sz="1400" dirty="0">
                          <a:solidFill>
                            <a:schemeClr val="tx1"/>
                          </a:solidFill>
                        </a:rPr>
                        <a:t>4096</a:t>
                      </a:r>
                    </a:p>
                  </a:txBody>
                  <a:tcPr/>
                </a:tc>
                <a:tc>
                  <a:txBody>
                    <a:bodyPr/>
                    <a:lstStyle/>
                    <a:p>
                      <a:r>
                        <a:rPr lang="en-SG" sz="1400" dirty="0">
                          <a:solidFill>
                            <a:schemeClr val="tx1"/>
                          </a:solidFill>
                        </a:rPr>
                        <a:t>98.43%</a:t>
                      </a:r>
                    </a:p>
                  </a:txBody>
                  <a:tcPr/>
                </a:tc>
                <a:tc>
                  <a:txBody>
                    <a:bodyPr/>
                    <a:lstStyle/>
                    <a:p>
                      <a:r>
                        <a:rPr lang="en-SG" sz="1400" dirty="0">
                          <a:solidFill>
                            <a:schemeClr val="tx1"/>
                          </a:solidFill>
                        </a:rPr>
                        <a:t>0.9843</a:t>
                      </a:r>
                    </a:p>
                  </a:txBody>
                  <a:tcPr/>
                </a:tc>
                <a:tc>
                  <a:txBody>
                    <a:bodyPr/>
                    <a:lstStyle/>
                    <a:p>
                      <a:r>
                        <a:rPr lang="en-SG" sz="1400" dirty="0">
                          <a:solidFill>
                            <a:schemeClr val="tx1"/>
                          </a:solidFill>
                        </a:rPr>
                        <a:t>1</a:t>
                      </a:r>
                    </a:p>
                  </a:txBody>
                  <a:tcPr/>
                </a:tc>
                <a:tc>
                  <a:txBody>
                    <a:bodyPr/>
                    <a:lstStyle/>
                    <a:p>
                      <a:r>
                        <a:rPr lang="en-SG" sz="1400" dirty="0">
                          <a:solidFill>
                            <a:schemeClr val="tx1"/>
                          </a:solidFill>
                        </a:rPr>
                        <a:t>0.9921</a:t>
                      </a:r>
                    </a:p>
                  </a:txBody>
                  <a:tcPr/>
                </a:tc>
                <a:extLst>
                  <a:ext uri="{0D108BD9-81ED-4DB2-BD59-A6C34878D82A}">
                    <a16:rowId xmlns:a16="http://schemas.microsoft.com/office/drawing/2014/main" val="2018873858"/>
                  </a:ext>
                </a:extLst>
              </a:tr>
            </a:tbl>
          </a:graphicData>
        </a:graphic>
      </p:graphicFrame>
    </p:spTree>
    <p:extLst>
      <p:ext uri="{BB962C8B-B14F-4D97-AF65-F5344CB8AC3E}">
        <p14:creationId xmlns:p14="http://schemas.microsoft.com/office/powerpoint/2010/main" val="30255888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E1F3-6EE7-4115-A929-386C97798C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5CB626-5F14-49D9-BBC0-6B2F87BA030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1878E98-67ED-42A5-8969-7E738FCD0038}"/>
              </a:ext>
            </a:extLst>
          </p:cNvPr>
          <p:cNvPicPr>
            <a:picLocks noChangeAspect="1"/>
          </p:cNvPicPr>
          <p:nvPr/>
        </p:nvPicPr>
        <p:blipFill>
          <a:blip r:embed="rId2"/>
          <a:stretch>
            <a:fillRect/>
          </a:stretch>
        </p:blipFill>
        <p:spPr>
          <a:xfrm>
            <a:off x="949633" y="0"/>
            <a:ext cx="4362450" cy="6819900"/>
          </a:xfrm>
          <a:prstGeom prst="rect">
            <a:avLst/>
          </a:prstGeom>
        </p:spPr>
      </p:pic>
      <p:pic>
        <p:nvPicPr>
          <p:cNvPr id="6" name="Picture 5">
            <a:extLst>
              <a:ext uri="{FF2B5EF4-FFF2-40B4-BE49-F238E27FC236}">
                <a16:creationId xmlns:a16="http://schemas.microsoft.com/office/drawing/2014/main" id="{253C9D4D-0E33-494B-AAA9-AA0245A3AFB0}"/>
              </a:ext>
            </a:extLst>
          </p:cNvPr>
          <p:cNvPicPr>
            <a:picLocks noChangeAspect="1"/>
          </p:cNvPicPr>
          <p:nvPr/>
        </p:nvPicPr>
        <p:blipFill>
          <a:blip r:embed="rId3"/>
          <a:stretch>
            <a:fillRect/>
          </a:stretch>
        </p:blipFill>
        <p:spPr>
          <a:xfrm>
            <a:off x="5781675" y="478632"/>
            <a:ext cx="6410325" cy="3067050"/>
          </a:xfrm>
          <a:prstGeom prst="rect">
            <a:avLst/>
          </a:prstGeom>
        </p:spPr>
      </p:pic>
      <p:pic>
        <p:nvPicPr>
          <p:cNvPr id="8" name="Picture 7">
            <a:extLst>
              <a:ext uri="{FF2B5EF4-FFF2-40B4-BE49-F238E27FC236}">
                <a16:creationId xmlns:a16="http://schemas.microsoft.com/office/drawing/2014/main" id="{92DB6770-C468-4AF7-84A8-E1FDBBB596A3}"/>
              </a:ext>
            </a:extLst>
          </p:cNvPr>
          <p:cNvPicPr>
            <a:picLocks noChangeAspect="1"/>
          </p:cNvPicPr>
          <p:nvPr/>
        </p:nvPicPr>
        <p:blipFill>
          <a:blip r:embed="rId4"/>
          <a:stretch>
            <a:fillRect/>
          </a:stretch>
        </p:blipFill>
        <p:spPr>
          <a:xfrm>
            <a:off x="5669497" y="3975738"/>
            <a:ext cx="6391275" cy="3114675"/>
          </a:xfrm>
          <a:prstGeom prst="rect">
            <a:avLst/>
          </a:prstGeom>
        </p:spPr>
      </p:pic>
      <p:sp>
        <p:nvSpPr>
          <p:cNvPr id="9" name="TextBox 8">
            <a:extLst>
              <a:ext uri="{FF2B5EF4-FFF2-40B4-BE49-F238E27FC236}">
                <a16:creationId xmlns:a16="http://schemas.microsoft.com/office/drawing/2014/main" id="{2C664DE1-C563-44B3-A839-9BD52B50316B}"/>
              </a:ext>
            </a:extLst>
          </p:cNvPr>
          <p:cNvSpPr txBox="1"/>
          <p:nvPr/>
        </p:nvSpPr>
        <p:spPr>
          <a:xfrm>
            <a:off x="5781675" y="9728"/>
            <a:ext cx="6060332" cy="369332"/>
          </a:xfrm>
          <a:prstGeom prst="rect">
            <a:avLst/>
          </a:prstGeom>
          <a:noFill/>
        </p:spPr>
        <p:txBody>
          <a:bodyPr wrap="square" rtlCol="0">
            <a:spAutoFit/>
          </a:bodyPr>
          <a:lstStyle/>
          <a:p>
            <a:r>
              <a:rPr lang="en-US" dirty="0"/>
              <a:t>Load before multiplying with load factor</a:t>
            </a:r>
          </a:p>
        </p:txBody>
      </p:sp>
      <p:sp>
        <p:nvSpPr>
          <p:cNvPr id="10" name="TextBox 9">
            <a:extLst>
              <a:ext uri="{FF2B5EF4-FFF2-40B4-BE49-F238E27FC236}">
                <a16:creationId xmlns:a16="http://schemas.microsoft.com/office/drawing/2014/main" id="{EAE819C6-EA23-49F7-888C-2AE83686A75F}"/>
              </a:ext>
            </a:extLst>
          </p:cNvPr>
          <p:cNvSpPr txBox="1"/>
          <p:nvPr/>
        </p:nvSpPr>
        <p:spPr>
          <a:xfrm>
            <a:off x="5669497" y="3576044"/>
            <a:ext cx="6060332" cy="369332"/>
          </a:xfrm>
          <a:prstGeom prst="rect">
            <a:avLst/>
          </a:prstGeom>
          <a:noFill/>
        </p:spPr>
        <p:txBody>
          <a:bodyPr wrap="square" rtlCol="0">
            <a:spAutoFit/>
          </a:bodyPr>
          <a:lstStyle/>
          <a:p>
            <a:r>
              <a:rPr lang="en-US" dirty="0"/>
              <a:t>Load after multiplying with </a:t>
            </a:r>
            <a:r>
              <a:rPr lang="en-US"/>
              <a:t>load factor (2.8)</a:t>
            </a:r>
            <a:endParaRPr lang="en-US" dirty="0"/>
          </a:p>
        </p:txBody>
      </p:sp>
    </p:spTree>
    <p:extLst>
      <p:ext uri="{BB962C8B-B14F-4D97-AF65-F5344CB8AC3E}">
        <p14:creationId xmlns:p14="http://schemas.microsoft.com/office/powerpoint/2010/main" val="22928653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D4B78E-DA8F-49C5-BC6C-C6731654BDA7}"/>
              </a:ext>
            </a:extLst>
          </p:cNvPr>
          <p:cNvSpPr>
            <a:spLocks noGrp="1"/>
          </p:cNvSpPr>
          <p:nvPr>
            <p:ph type="ctrTitle"/>
          </p:nvPr>
        </p:nvSpPr>
        <p:spPr/>
        <p:txBody>
          <a:bodyPr/>
          <a:lstStyle/>
          <a:p>
            <a:r>
              <a:rPr lang="en-US" dirty="0" err="1"/>
              <a:t>NCombined</a:t>
            </a:r>
            <a:endParaRPr lang="en-US" dirty="0"/>
          </a:p>
        </p:txBody>
      </p:sp>
      <p:sp>
        <p:nvSpPr>
          <p:cNvPr id="5" name="Subtitle 4">
            <a:extLst>
              <a:ext uri="{FF2B5EF4-FFF2-40B4-BE49-F238E27FC236}">
                <a16:creationId xmlns:a16="http://schemas.microsoft.com/office/drawing/2014/main" id="{07B124E4-469C-47DA-9314-51532605467E}"/>
              </a:ext>
            </a:extLst>
          </p:cNvPr>
          <p:cNvSpPr>
            <a:spLocks noGrp="1"/>
          </p:cNvSpPr>
          <p:nvPr>
            <p:ph type="subTitle" idx="1"/>
          </p:nvPr>
        </p:nvSpPr>
        <p:spPr/>
        <p:txBody>
          <a:bodyPr/>
          <a:lstStyle/>
          <a:p>
            <a:endParaRPr lang="en-US"/>
          </a:p>
        </p:txBody>
      </p:sp>
      <p:pic>
        <p:nvPicPr>
          <p:cNvPr id="3" name="Picture 2">
            <a:extLst>
              <a:ext uri="{FF2B5EF4-FFF2-40B4-BE49-F238E27FC236}">
                <a16:creationId xmlns:a16="http://schemas.microsoft.com/office/drawing/2014/main" id="{983AA95B-97A3-49E9-A0BC-2E5FAA1FF032}"/>
              </a:ext>
            </a:extLst>
          </p:cNvPr>
          <p:cNvPicPr>
            <a:picLocks noChangeAspect="1"/>
          </p:cNvPicPr>
          <p:nvPr/>
        </p:nvPicPr>
        <p:blipFill>
          <a:blip r:embed="rId2"/>
          <a:stretch>
            <a:fillRect/>
          </a:stretch>
        </p:blipFill>
        <p:spPr>
          <a:xfrm>
            <a:off x="4407855" y="3633232"/>
            <a:ext cx="3892765" cy="2289862"/>
          </a:xfrm>
          <a:prstGeom prst="rect">
            <a:avLst/>
          </a:prstGeom>
        </p:spPr>
      </p:pic>
    </p:spTree>
    <p:extLst>
      <p:ext uri="{BB962C8B-B14F-4D97-AF65-F5344CB8AC3E}">
        <p14:creationId xmlns:p14="http://schemas.microsoft.com/office/powerpoint/2010/main" val="34978564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a:t>
            </a:r>
            <a:r>
              <a:rPr lang="en-US" dirty="0" err="1"/>
              <a:t>Ncombined</a:t>
            </a:r>
            <a:r>
              <a:rPr lang="en-US" dirty="0"/>
              <a:t>) + Test(</a:t>
            </a:r>
            <a:r>
              <a:rPr lang="en-US" dirty="0" err="1"/>
              <a:t>Ncombined</a:t>
            </a:r>
            <a:r>
              <a:rPr lang="en-US" dirty="0"/>
              <a:t>)</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93747DE2-B236-4D81-A592-DAC900E265E4}"/>
              </a:ext>
            </a:extLst>
          </p:cNvPr>
          <p:cNvPicPr>
            <a:picLocks noChangeAspect="1"/>
          </p:cNvPicPr>
          <p:nvPr/>
        </p:nvPicPr>
        <p:blipFill>
          <a:blip r:embed="rId2"/>
          <a:stretch>
            <a:fillRect/>
          </a:stretch>
        </p:blipFill>
        <p:spPr>
          <a:xfrm>
            <a:off x="552728" y="1551141"/>
            <a:ext cx="6115050" cy="4448175"/>
          </a:xfrm>
          <a:prstGeom prst="rect">
            <a:avLst/>
          </a:prstGeom>
        </p:spPr>
      </p:pic>
      <p:pic>
        <p:nvPicPr>
          <p:cNvPr id="8" name="Picture 7">
            <a:extLst>
              <a:ext uri="{FF2B5EF4-FFF2-40B4-BE49-F238E27FC236}">
                <a16:creationId xmlns:a16="http://schemas.microsoft.com/office/drawing/2014/main" id="{A97F38FD-3E2B-40E0-9A32-7DAEF664A122}"/>
              </a:ext>
            </a:extLst>
          </p:cNvPr>
          <p:cNvPicPr>
            <a:picLocks noChangeAspect="1"/>
          </p:cNvPicPr>
          <p:nvPr/>
        </p:nvPicPr>
        <p:blipFill>
          <a:blip r:embed="rId3"/>
          <a:stretch>
            <a:fillRect/>
          </a:stretch>
        </p:blipFill>
        <p:spPr>
          <a:xfrm>
            <a:off x="7662493" y="4351539"/>
            <a:ext cx="2964078" cy="2942283"/>
          </a:xfrm>
          <a:prstGeom prst="rect">
            <a:avLst/>
          </a:prstGeom>
        </p:spPr>
      </p:pic>
      <p:pic>
        <p:nvPicPr>
          <p:cNvPr id="10" name="Picture 9">
            <a:extLst>
              <a:ext uri="{FF2B5EF4-FFF2-40B4-BE49-F238E27FC236}">
                <a16:creationId xmlns:a16="http://schemas.microsoft.com/office/drawing/2014/main" id="{E2A3210C-0A3D-4430-AB5B-3370038A5A28}"/>
              </a:ext>
            </a:extLst>
          </p:cNvPr>
          <p:cNvPicPr>
            <a:picLocks noChangeAspect="1"/>
          </p:cNvPicPr>
          <p:nvPr/>
        </p:nvPicPr>
        <p:blipFill>
          <a:blip r:embed="rId4"/>
          <a:stretch>
            <a:fillRect/>
          </a:stretch>
        </p:blipFill>
        <p:spPr>
          <a:xfrm>
            <a:off x="7067689" y="1174750"/>
            <a:ext cx="4537877" cy="3103996"/>
          </a:xfrm>
          <a:prstGeom prst="rect">
            <a:avLst/>
          </a:prstGeom>
        </p:spPr>
      </p:pic>
    </p:spTree>
    <p:extLst>
      <p:ext uri="{BB962C8B-B14F-4D97-AF65-F5344CB8AC3E}">
        <p14:creationId xmlns:p14="http://schemas.microsoft.com/office/powerpoint/2010/main" val="4047954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a:t>
            </a:r>
            <a:r>
              <a:rPr lang="en-US" dirty="0" err="1"/>
              <a:t>Ncombined</a:t>
            </a:r>
            <a:r>
              <a:rPr lang="en-US" dirty="0"/>
              <a:t>) + Test(</a:t>
            </a:r>
            <a:r>
              <a:rPr lang="en-US" dirty="0" err="1"/>
              <a:t>Ncombined</a:t>
            </a:r>
            <a:r>
              <a:rPr lang="en-US" dirty="0"/>
              <a:t>) + Oversampling</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3B2E5B4-A587-42A7-88FA-B37BEEFF6BF4}"/>
              </a:ext>
            </a:extLst>
          </p:cNvPr>
          <p:cNvPicPr>
            <a:picLocks noChangeAspect="1"/>
          </p:cNvPicPr>
          <p:nvPr/>
        </p:nvPicPr>
        <p:blipFill>
          <a:blip r:embed="rId2"/>
          <a:stretch>
            <a:fillRect/>
          </a:stretch>
        </p:blipFill>
        <p:spPr>
          <a:xfrm>
            <a:off x="838200" y="1777206"/>
            <a:ext cx="6029325" cy="4448175"/>
          </a:xfrm>
          <a:prstGeom prst="rect">
            <a:avLst/>
          </a:prstGeom>
        </p:spPr>
      </p:pic>
      <p:pic>
        <p:nvPicPr>
          <p:cNvPr id="9" name="Picture 8">
            <a:extLst>
              <a:ext uri="{FF2B5EF4-FFF2-40B4-BE49-F238E27FC236}">
                <a16:creationId xmlns:a16="http://schemas.microsoft.com/office/drawing/2014/main" id="{0301EDAD-8E75-4650-A456-507D78137AA1}"/>
              </a:ext>
            </a:extLst>
          </p:cNvPr>
          <p:cNvPicPr>
            <a:picLocks noChangeAspect="1"/>
          </p:cNvPicPr>
          <p:nvPr/>
        </p:nvPicPr>
        <p:blipFill>
          <a:blip r:embed="rId3"/>
          <a:stretch>
            <a:fillRect/>
          </a:stretch>
        </p:blipFill>
        <p:spPr>
          <a:xfrm>
            <a:off x="7458075" y="1825625"/>
            <a:ext cx="3895725" cy="3876675"/>
          </a:xfrm>
          <a:prstGeom prst="rect">
            <a:avLst/>
          </a:prstGeom>
        </p:spPr>
      </p:pic>
    </p:spTree>
    <p:extLst>
      <p:ext uri="{BB962C8B-B14F-4D97-AF65-F5344CB8AC3E}">
        <p14:creationId xmlns:p14="http://schemas.microsoft.com/office/powerpoint/2010/main" val="11016372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a:t>
            </a:r>
            <a:r>
              <a:rPr lang="en-US" dirty="0" err="1"/>
              <a:t>Ncombined</a:t>
            </a:r>
            <a:r>
              <a:rPr lang="en-US" dirty="0"/>
              <a:t>) + Test(Constrained)</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39054171-D0DE-406D-947D-F33DCFEC1225}"/>
              </a:ext>
            </a:extLst>
          </p:cNvPr>
          <p:cNvPicPr>
            <a:picLocks noChangeAspect="1"/>
          </p:cNvPicPr>
          <p:nvPr/>
        </p:nvPicPr>
        <p:blipFill>
          <a:blip r:embed="rId2"/>
          <a:stretch>
            <a:fillRect/>
          </a:stretch>
        </p:blipFill>
        <p:spPr>
          <a:xfrm>
            <a:off x="586434" y="1662113"/>
            <a:ext cx="6010275" cy="4514850"/>
          </a:xfrm>
          <a:prstGeom prst="rect">
            <a:avLst/>
          </a:prstGeom>
        </p:spPr>
      </p:pic>
      <p:pic>
        <p:nvPicPr>
          <p:cNvPr id="9" name="Picture 8">
            <a:extLst>
              <a:ext uri="{FF2B5EF4-FFF2-40B4-BE49-F238E27FC236}">
                <a16:creationId xmlns:a16="http://schemas.microsoft.com/office/drawing/2014/main" id="{D42E2765-B8D6-44BB-A347-723553ABBDA1}"/>
              </a:ext>
            </a:extLst>
          </p:cNvPr>
          <p:cNvPicPr>
            <a:picLocks noChangeAspect="1"/>
          </p:cNvPicPr>
          <p:nvPr/>
        </p:nvPicPr>
        <p:blipFill>
          <a:blip r:embed="rId3"/>
          <a:stretch>
            <a:fillRect/>
          </a:stretch>
        </p:blipFill>
        <p:spPr>
          <a:xfrm>
            <a:off x="7300304" y="1918476"/>
            <a:ext cx="3933825" cy="3857625"/>
          </a:xfrm>
          <a:prstGeom prst="rect">
            <a:avLst/>
          </a:prstGeom>
        </p:spPr>
      </p:pic>
    </p:spTree>
    <p:extLst>
      <p:ext uri="{BB962C8B-B14F-4D97-AF65-F5344CB8AC3E}">
        <p14:creationId xmlns:p14="http://schemas.microsoft.com/office/powerpoint/2010/main" val="3541413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Train(Constrained) + Test(</a:t>
            </a:r>
            <a:r>
              <a:rPr lang="en-US" dirty="0" err="1"/>
              <a:t>NCombined</a:t>
            </a:r>
            <a:r>
              <a:rPr lang="en-US" dirty="0"/>
              <a:t>)</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E4F7033-E98D-48BE-A2E1-D7080246E121}"/>
              </a:ext>
            </a:extLst>
          </p:cNvPr>
          <p:cNvPicPr>
            <a:picLocks noChangeAspect="1"/>
          </p:cNvPicPr>
          <p:nvPr/>
        </p:nvPicPr>
        <p:blipFill>
          <a:blip r:embed="rId2"/>
          <a:stretch>
            <a:fillRect/>
          </a:stretch>
        </p:blipFill>
        <p:spPr>
          <a:xfrm>
            <a:off x="627864" y="1690688"/>
            <a:ext cx="6124575" cy="4476750"/>
          </a:xfrm>
          <a:prstGeom prst="rect">
            <a:avLst/>
          </a:prstGeom>
        </p:spPr>
      </p:pic>
      <p:pic>
        <p:nvPicPr>
          <p:cNvPr id="9" name="Picture 8">
            <a:extLst>
              <a:ext uri="{FF2B5EF4-FFF2-40B4-BE49-F238E27FC236}">
                <a16:creationId xmlns:a16="http://schemas.microsoft.com/office/drawing/2014/main" id="{CBDA1242-107D-46E9-BCC5-ABCDE96EAF55}"/>
              </a:ext>
            </a:extLst>
          </p:cNvPr>
          <p:cNvPicPr>
            <a:picLocks noChangeAspect="1"/>
          </p:cNvPicPr>
          <p:nvPr/>
        </p:nvPicPr>
        <p:blipFill>
          <a:blip r:embed="rId3"/>
          <a:stretch>
            <a:fillRect/>
          </a:stretch>
        </p:blipFill>
        <p:spPr>
          <a:xfrm>
            <a:off x="7358386" y="1818967"/>
            <a:ext cx="3867150" cy="3876675"/>
          </a:xfrm>
          <a:prstGeom prst="rect">
            <a:avLst/>
          </a:prstGeom>
        </p:spPr>
      </p:pic>
    </p:spTree>
    <p:extLst>
      <p:ext uri="{BB962C8B-B14F-4D97-AF65-F5344CB8AC3E}">
        <p14:creationId xmlns:p14="http://schemas.microsoft.com/office/powerpoint/2010/main" val="2359376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a:t>ANN: Train(Constrained) + Test(</a:t>
            </a:r>
            <a:r>
              <a:rPr lang="en-US" dirty="0" err="1"/>
              <a:t>NCombined</a:t>
            </a:r>
            <a:r>
              <a:rPr lang="en-US" dirty="0"/>
              <a:t>) + Oversampling</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6D5CD219-841A-4DF9-B634-4E1A361995B8}"/>
              </a:ext>
            </a:extLst>
          </p:cNvPr>
          <p:cNvPicPr>
            <a:picLocks noChangeAspect="1"/>
          </p:cNvPicPr>
          <p:nvPr/>
        </p:nvPicPr>
        <p:blipFill>
          <a:blip r:embed="rId2"/>
          <a:stretch>
            <a:fillRect/>
          </a:stretch>
        </p:blipFill>
        <p:spPr>
          <a:xfrm>
            <a:off x="483001" y="1613675"/>
            <a:ext cx="6076950" cy="4467225"/>
          </a:xfrm>
          <a:prstGeom prst="rect">
            <a:avLst/>
          </a:prstGeom>
        </p:spPr>
      </p:pic>
      <p:pic>
        <p:nvPicPr>
          <p:cNvPr id="8" name="Picture 7">
            <a:extLst>
              <a:ext uri="{FF2B5EF4-FFF2-40B4-BE49-F238E27FC236}">
                <a16:creationId xmlns:a16="http://schemas.microsoft.com/office/drawing/2014/main" id="{EFB32CE2-C681-474F-AFB0-B2C875B06AC8}"/>
              </a:ext>
            </a:extLst>
          </p:cNvPr>
          <p:cNvPicPr>
            <a:picLocks noChangeAspect="1"/>
          </p:cNvPicPr>
          <p:nvPr/>
        </p:nvPicPr>
        <p:blipFill>
          <a:blip r:embed="rId3"/>
          <a:stretch>
            <a:fillRect/>
          </a:stretch>
        </p:blipFill>
        <p:spPr>
          <a:xfrm>
            <a:off x="7243623" y="1825625"/>
            <a:ext cx="3848100" cy="3905250"/>
          </a:xfrm>
          <a:prstGeom prst="rect">
            <a:avLst/>
          </a:prstGeom>
        </p:spPr>
      </p:pic>
    </p:spTree>
    <p:extLst>
      <p:ext uri="{BB962C8B-B14F-4D97-AF65-F5344CB8AC3E}">
        <p14:creationId xmlns:p14="http://schemas.microsoft.com/office/powerpoint/2010/main" val="7884213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61B-FB34-4538-AF00-2A0400CE616F}"/>
              </a:ext>
            </a:extLst>
          </p:cNvPr>
          <p:cNvSpPr>
            <a:spLocks noGrp="1"/>
          </p:cNvSpPr>
          <p:nvPr>
            <p:ph type="title"/>
          </p:nvPr>
        </p:nvSpPr>
        <p:spPr/>
        <p:txBody>
          <a:bodyPr/>
          <a:lstStyle/>
          <a:p>
            <a:r>
              <a:rPr lang="en-US" dirty="0" err="1"/>
              <a:t>XGBoost</a:t>
            </a:r>
            <a:r>
              <a:rPr lang="en-US" dirty="0"/>
              <a:t>: Train(</a:t>
            </a:r>
            <a:r>
              <a:rPr lang="en-US" dirty="0" err="1"/>
              <a:t>Ncombined</a:t>
            </a:r>
            <a:r>
              <a:rPr lang="en-US" dirty="0"/>
              <a:t>) + Test(Constrained)</a:t>
            </a:r>
          </a:p>
        </p:txBody>
      </p:sp>
      <p:sp>
        <p:nvSpPr>
          <p:cNvPr id="3" name="Content Placeholder 2">
            <a:extLst>
              <a:ext uri="{FF2B5EF4-FFF2-40B4-BE49-F238E27FC236}">
                <a16:creationId xmlns:a16="http://schemas.microsoft.com/office/drawing/2014/main" id="{DFD619A9-EB2D-4E64-B059-228912E6F609}"/>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A3721A41-928F-438D-8788-35A417AEFEF1}"/>
              </a:ext>
            </a:extLst>
          </p:cNvPr>
          <p:cNvPicPr>
            <a:picLocks noChangeAspect="1"/>
          </p:cNvPicPr>
          <p:nvPr/>
        </p:nvPicPr>
        <p:blipFill>
          <a:blip r:embed="rId2"/>
          <a:stretch>
            <a:fillRect/>
          </a:stretch>
        </p:blipFill>
        <p:spPr>
          <a:xfrm>
            <a:off x="838200" y="1825625"/>
            <a:ext cx="3714750" cy="1857375"/>
          </a:xfrm>
          <a:prstGeom prst="rect">
            <a:avLst/>
          </a:prstGeom>
        </p:spPr>
      </p:pic>
    </p:spTree>
    <p:extLst>
      <p:ext uri="{BB962C8B-B14F-4D97-AF65-F5344CB8AC3E}">
        <p14:creationId xmlns:p14="http://schemas.microsoft.com/office/powerpoint/2010/main" val="1160912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D293-2055-4DA6-9EDB-67509BD39319}"/>
              </a:ext>
            </a:extLst>
          </p:cNvPr>
          <p:cNvSpPr>
            <a:spLocks noGrp="1"/>
          </p:cNvSpPr>
          <p:nvPr>
            <p:ph type="title"/>
          </p:nvPr>
        </p:nvSpPr>
        <p:spPr/>
        <p:txBody>
          <a:bodyPr/>
          <a:lstStyle/>
          <a:p>
            <a:r>
              <a:rPr lang="en-US" dirty="0"/>
              <a:t>ML Results</a:t>
            </a:r>
          </a:p>
        </p:txBody>
      </p:sp>
      <p:sp>
        <p:nvSpPr>
          <p:cNvPr id="7" name="TextBox 6">
            <a:extLst>
              <a:ext uri="{FF2B5EF4-FFF2-40B4-BE49-F238E27FC236}">
                <a16:creationId xmlns:a16="http://schemas.microsoft.com/office/drawing/2014/main" id="{57BA5EF8-E287-4C4C-A638-1221926E0FCC}"/>
              </a:ext>
            </a:extLst>
          </p:cNvPr>
          <p:cNvSpPr txBox="1"/>
          <p:nvPr/>
        </p:nvSpPr>
        <p:spPr>
          <a:xfrm>
            <a:off x="838200" y="1394691"/>
            <a:ext cx="5975927" cy="923330"/>
          </a:xfrm>
          <a:prstGeom prst="rect">
            <a:avLst/>
          </a:prstGeom>
          <a:noFill/>
        </p:spPr>
        <p:txBody>
          <a:bodyPr wrap="square" rtlCol="0">
            <a:spAutoFit/>
          </a:bodyPr>
          <a:lstStyle/>
          <a:p>
            <a:r>
              <a:rPr lang="en-US" dirty="0"/>
              <a:t>Trained using </a:t>
            </a:r>
            <a:r>
              <a:rPr lang="en-US" dirty="0" err="1"/>
              <a:t>NCombined</a:t>
            </a:r>
            <a:r>
              <a:rPr lang="en-US" dirty="0"/>
              <a:t>, Tested on Attack</a:t>
            </a:r>
          </a:p>
          <a:p>
            <a:r>
              <a:rPr lang="en-US" dirty="0"/>
              <a:t>+VE: 258048, -VE: 4096</a:t>
            </a:r>
          </a:p>
          <a:p>
            <a:endParaRPr lang="en-US" dirty="0"/>
          </a:p>
        </p:txBody>
      </p:sp>
      <p:graphicFrame>
        <p:nvGraphicFramePr>
          <p:cNvPr id="5" name="Table 4">
            <a:extLst>
              <a:ext uri="{FF2B5EF4-FFF2-40B4-BE49-F238E27FC236}">
                <a16:creationId xmlns:a16="http://schemas.microsoft.com/office/drawing/2014/main" id="{02DDBC4C-69D9-4431-83A6-119BAFC23565}"/>
              </a:ext>
            </a:extLst>
          </p:cNvPr>
          <p:cNvGraphicFramePr>
            <a:graphicFrameLocks noGrp="1"/>
          </p:cNvGraphicFramePr>
          <p:nvPr>
            <p:extLst>
              <p:ext uri="{D42A27DB-BD31-4B8C-83A1-F6EECF244321}">
                <p14:modId xmlns:p14="http://schemas.microsoft.com/office/powerpoint/2010/main" val="1032701788"/>
              </p:ext>
            </p:extLst>
          </p:nvPr>
        </p:nvGraphicFramePr>
        <p:xfrm>
          <a:off x="923636" y="2213033"/>
          <a:ext cx="9803358" cy="2890520"/>
        </p:xfrm>
        <a:graphic>
          <a:graphicData uri="http://schemas.openxmlformats.org/drawingml/2006/table">
            <a:tbl>
              <a:tblPr firstRow="1" bandRow="1">
                <a:tableStyleId>{21E4AEA4-8DFA-4A89-87EB-49C32662AFE0}</a:tableStyleId>
              </a:tblPr>
              <a:tblGrid>
                <a:gridCol w="1522609">
                  <a:extLst>
                    <a:ext uri="{9D8B030D-6E8A-4147-A177-3AD203B41FA5}">
                      <a16:colId xmlns:a16="http://schemas.microsoft.com/office/drawing/2014/main" val="2157091124"/>
                    </a:ext>
                  </a:extLst>
                </a:gridCol>
                <a:gridCol w="953624">
                  <a:extLst>
                    <a:ext uri="{9D8B030D-6E8A-4147-A177-3AD203B41FA5}">
                      <a16:colId xmlns:a16="http://schemas.microsoft.com/office/drawing/2014/main" val="2695681958"/>
                    </a:ext>
                  </a:extLst>
                </a:gridCol>
                <a:gridCol w="825788">
                  <a:extLst>
                    <a:ext uri="{9D8B030D-6E8A-4147-A177-3AD203B41FA5}">
                      <a16:colId xmlns:a16="http://schemas.microsoft.com/office/drawing/2014/main" val="4086392128"/>
                    </a:ext>
                  </a:extLst>
                </a:gridCol>
                <a:gridCol w="825788">
                  <a:extLst>
                    <a:ext uri="{9D8B030D-6E8A-4147-A177-3AD203B41FA5}">
                      <a16:colId xmlns:a16="http://schemas.microsoft.com/office/drawing/2014/main" val="940659823"/>
                    </a:ext>
                  </a:extLst>
                </a:gridCol>
                <a:gridCol w="825788">
                  <a:extLst>
                    <a:ext uri="{9D8B030D-6E8A-4147-A177-3AD203B41FA5}">
                      <a16:colId xmlns:a16="http://schemas.microsoft.com/office/drawing/2014/main" val="1685880850"/>
                    </a:ext>
                  </a:extLst>
                </a:gridCol>
                <a:gridCol w="1239622">
                  <a:extLst>
                    <a:ext uri="{9D8B030D-6E8A-4147-A177-3AD203B41FA5}">
                      <a16:colId xmlns:a16="http://schemas.microsoft.com/office/drawing/2014/main" val="3901311020"/>
                    </a:ext>
                  </a:extLst>
                </a:gridCol>
                <a:gridCol w="1239622">
                  <a:extLst>
                    <a:ext uri="{9D8B030D-6E8A-4147-A177-3AD203B41FA5}">
                      <a16:colId xmlns:a16="http://schemas.microsoft.com/office/drawing/2014/main" val="3431223908"/>
                    </a:ext>
                  </a:extLst>
                </a:gridCol>
                <a:gridCol w="913524">
                  <a:extLst>
                    <a:ext uri="{9D8B030D-6E8A-4147-A177-3AD203B41FA5}">
                      <a16:colId xmlns:a16="http://schemas.microsoft.com/office/drawing/2014/main" val="1301097625"/>
                    </a:ext>
                  </a:extLst>
                </a:gridCol>
                <a:gridCol w="1456993">
                  <a:extLst>
                    <a:ext uri="{9D8B030D-6E8A-4147-A177-3AD203B41FA5}">
                      <a16:colId xmlns:a16="http://schemas.microsoft.com/office/drawing/2014/main" val="3396100572"/>
                    </a:ext>
                  </a:extLst>
                </a:gridCol>
              </a:tblGrid>
              <a:tr h="370840">
                <a:tc rowSpan="2">
                  <a:txBody>
                    <a:bodyPr/>
                    <a:lstStyle/>
                    <a:p>
                      <a:r>
                        <a:rPr lang="en-US" sz="1400" dirty="0">
                          <a:solidFill>
                            <a:schemeClr val="tx1"/>
                          </a:solidFill>
                        </a:rPr>
                        <a:t>Model</a:t>
                      </a:r>
                      <a:endParaRPr lang="en-SG" sz="1400" dirty="0">
                        <a:solidFill>
                          <a:schemeClr val="tx1"/>
                        </a:solidFill>
                      </a:endParaRPr>
                    </a:p>
                  </a:txBody>
                  <a:tcPr/>
                </a:tc>
                <a:tc rowSpan="2">
                  <a:txBody>
                    <a:bodyPr/>
                    <a:lstStyle/>
                    <a:p>
                      <a:r>
                        <a:rPr lang="en-US" sz="1400" dirty="0">
                          <a:solidFill>
                            <a:schemeClr val="tx1"/>
                          </a:solidFill>
                        </a:rPr>
                        <a:t>TN</a:t>
                      </a:r>
                      <a:endParaRPr lang="en-SG" sz="1400" dirty="0">
                        <a:solidFill>
                          <a:schemeClr val="tx1"/>
                        </a:solidFill>
                      </a:endParaRPr>
                    </a:p>
                  </a:txBody>
                  <a:tcPr/>
                </a:tc>
                <a:tc rowSpan="2">
                  <a:txBody>
                    <a:bodyPr/>
                    <a:lstStyle/>
                    <a:p>
                      <a:r>
                        <a:rPr lang="en-US" sz="1400" dirty="0">
                          <a:solidFill>
                            <a:schemeClr val="tx1"/>
                          </a:solidFill>
                        </a:rPr>
                        <a:t>TP</a:t>
                      </a:r>
                      <a:endParaRPr lang="en-SG" sz="1400" dirty="0">
                        <a:solidFill>
                          <a:schemeClr val="tx1"/>
                        </a:solidFill>
                      </a:endParaRPr>
                    </a:p>
                  </a:txBody>
                  <a:tcPr/>
                </a:tc>
                <a:tc rowSpan="2">
                  <a:txBody>
                    <a:bodyPr/>
                    <a:lstStyle/>
                    <a:p>
                      <a:r>
                        <a:rPr lang="en-US" sz="1400" dirty="0">
                          <a:solidFill>
                            <a:schemeClr val="tx1"/>
                          </a:solidFill>
                        </a:rPr>
                        <a:t>FN</a:t>
                      </a:r>
                      <a:endParaRPr lang="en-SG" sz="1400" dirty="0">
                        <a:solidFill>
                          <a:schemeClr val="tx1"/>
                        </a:solidFill>
                      </a:endParaRPr>
                    </a:p>
                  </a:txBody>
                  <a:tcPr/>
                </a:tc>
                <a:tc rowSpan="2">
                  <a:txBody>
                    <a:bodyPr/>
                    <a:lstStyle/>
                    <a:p>
                      <a:r>
                        <a:rPr lang="en-US" sz="1400" dirty="0">
                          <a:solidFill>
                            <a:schemeClr val="tx1"/>
                          </a:solidFill>
                        </a:rPr>
                        <a:t>FP</a:t>
                      </a:r>
                      <a:endParaRPr lang="en-SG" sz="1400" dirty="0">
                        <a:solidFill>
                          <a:schemeClr val="tx1"/>
                        </a:solidFill>
                      </a:endParaRPr>
                    </a:p>
                  </a:txBody>
                  <a:tcPr/>
                </a:tc>
                <a:tc gridSpan="4">
                  <a:txBody>
                    <a:bodyPr/>
                    <a:lstStyle/>
                    <a:p>
                      <a:r>
                        <a:rPr lang="en-US" sz="1400" dirty="0">
                          <a:solidFill>
                            <a:schemeClr val="tx1"/>
                          </a:solidFill>
                        </a:rPr>
                        <a:t>Overall statistics</a:t>
                      </a:r>
                      <a:endParaRPr lang="en-SG" sz="1400" dirty="0">
                        <a:solidFill>
                          <a:schemeClr val="tx1"/>
                        </a:solidFill>
                      </a:endParaRPr>
                    </a:p>
                  </a:txBody>
                  <a:tcPr/>
                </a:tc>
                <a:tc hMerge="1">
                  <a:txBody>
                    <a:bodyPr/>
                    <a:lstStyle/>
                    <a:p>
                      <a:r>
                        <a:rPr lang="en-US" sz="1400" dirty="0"/>
                        <a:t>Overall statistics</a:t>
                      </a:r>
                      <a:endParaRPr lang="en-SG" sz="1400" dirty="0"/>
                    </a:p>
                  </a:txBody>
                  <a:tcPr/>
                </a:tc>
                <a:tc hMerge="1">
                  <a:txBody>
                    <a:bodyPr/>
                    <a:lstStyle/>
                    <a:p>
                      <a:endParaRPr lang="en-SG" sz="1400" dirty="0"/>
                    </a:p>
                  </a:txBody>
                  <a:tcPr/>
                </a:tc>
                <a:tc hMerge="1">
                  <a:txBody>
                    <a:bodyPr/>
                    <a:lstStyle/>
                    <a:p>
                      <a:endParaRPr lang="en-SG" sz="1400" dirty="0"/>
                    </a:p>
                  </a:txBody>
                  <a:tcPr/>
                </a:tc>
                <a:extLst>
                  <a:ext uri="{0D108BD9-81ED-4DB2-BD59-A6C34878D82A}">
                    <a16:rowId xmlns:a16="http://schemas.microsoft.com/office/drawing/2014/main" val="3132548184"/>
                  </a:ext>
                </a:extLst>
              </a:tr>
              <a:tr h="370840">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vMerge="1">
                  <a:txBody>
                    <a:bodyPr/>
                    <a:lstStyle/>
                    <a:p>
                      <a:endParaRPr lang="en-SG" sz="1400" dirty="0"/>
                    </a:p>
                  </a:txBody>
                  <a:tcPr/>
                </a:tc>
                <a:tc>
                  <a:txBody>
                    <a:bodyPr/>
                    <a:lstStyle/>
                    <a:p>
                      <a:r>
                        <a:rPr lang="en-SG" sz="1400" dirty="0">
                          <a:solidFill>
                            <a:schemeClr val="tx1"/>
                          </a:solidFill>
                        </a:rPr>
                        <a:t>Accuracy</a:t>
                      </a:r>
                    </a:p>
                  </a:txBody>
                  <a:tcPr/>
                </a:tc>
                <a:tc>
                  <a:txBody>
                    <a:bodyPr/>
                    <a:lstStyle/>
                    <a:p>
                      <a:r>
                        <a:rPr lang="en-US" sz="1400" dirty="0">
                          <a:solidFill>
                            <a:schemeClr val="tx1"/>
                          </a:solidFill>
                        </a:rPr>
                        <a:t>Precision</a:t>
                      </a:r>
                      <a:endParaRPr lang="en-SG" sz="1400" dirty="0">
                        <a:solidFill>
                          <a:schemeClr val="tx1"/>
                        </a:solidFill>
                      </a:endParaRPr>
                    </a:p>
                  </a:txBody>
                  <a:tcPr/>
                </a:tc>
                <a:tc>
                  <a:txBody>
                    <a:bodyPr/>
                    <a:lstStyle/>
                    <a:p>
                      <a:r>
                        <a:rPr lang="en-US" sz="1400" dirty="0">
                          <a:solidFill>
                            <a:schemeClr val="tx1"/>
                          </a:solidFill>
                        </a:rPr>
                        <a:t>Recall</a:t>
                      </a:r>
                      <a:endParaRPr lang="en-SG" sz="1400" dirty="0">
                        <a:solidFill>
                          <a:schemeClr val="tx1"/>
                        </a:solidFill>
                      </a:endParaRPr>
                    </a:p>
                  </a:txBody>
                  <a:tcPr/>
                </a:tc>
                <a:tc>
                  <a:txBody>
                    <a:bodyPr/>
                    <a:lstStyle/>
                    <a:p>
                      <a:r>
                        <a:rPr lang="en-US" sz="1400" dirty="0">
                          <a:solidFill>
                            <a:schemeClr val="tx1"/>
                          </a:solidFill>
                        </a:rPr>
                        <a:t>F1 score</a:t>
                      </a:r>
                      <a:endParaRPr lang="en-SG" sz="1400" dirty="0">
                        <a:solidFill>
                          <a:schemeClr val="tx1"/>
                        </a:solidFill>
                      </a:endParaRPr>
                    </a:p>
                  </a:txBody>
                  <a:tcPr/>
                </a:tc>
                <a:extLst>
                  <a:ext uri="{0D108BD9-81ED-4DB2-BD59-A6C34878D82A}">
                    <a16:rowId xmlns:a16="http://schemas.microsoft.com/office/drawing/2014/main" val="1668785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Logistic Regression</a:t>
                      </a:r>
                      <a:endParaRPr lang="en-SG" sz="1400" dirty="0">
                        <a:solidFill>
                          <a:schemeClr val="tx1"/>
                        </a:solidFill>
                      </a:endParaRPr>
                    </a:p>
                  </a:txBody>
                  <a:tcPr/>
                </a:tc>
                <a:tc>
                  <a:txBody>
                    <a:bodyPr/>
                    <a:lstStyle/>
                    <a:p>
                      <a:r>
                        <a:rPr lang="en-SG" sz="1400" dirty="0">
                          <a:solidFill>
                            <a:schemeClr val="tx1"/>
                          </a:solidFill>
                        </a:rPr>
                        <a:t>4096</a:t>
                      </a:r>
                    </a:p>
                  </a:txBody>
                  <a:tcPr/>
                </a:tc>
                <a:tc>
                  <a:txBody>
                    <a:bodyPr/>
                    <a:lstStyle/>
                    <a:p>
                      <a:r>
                        <a:rPr lang="en-SG" sz="1400" dirty="0">
                          <a:solidFill>
                            <a:schemeClr val="tx1"/>
                          </a:solidFill>
                        </a:rPr>
                        <a:t>61160</a:t>
                      </a:r>
                    </a:p>
                  </a:txBody>
                  <a:tcPr/>
                </a:tc>
                <a:tc>
                  <a:txBody>
                    <a:bodyPr/>
                    <a:lstStyle/>
                    <a:p>
                      <a:r>
                        <a:rPr lang="en-SG" sz="1400" dirty="0">
                          <a:solidFill>
                            <a:schemeClr val="tx1"/>
                          </a:solidFill>
                        </a:rPr>
                        <a:t>196888</a:t>
                      </a:r>
                    </a:p>
                  </a:txBody>
                  <a:tcPr/>
                </a:tc>
                <a:tc>
                  <a:txBody>
                    <a:bodyPr/>
                    <a:lstStyle/>
                    <a:p>
                      <a:r>
                        <a:rPr lang="en-SG" sz="1400" dirty="0">
                          <a:solidFill>
                            <a:schemeClr val="tx1"/>
                          </a:solidFill>
                        </a:rPr>
                        <a:t>0</a:t>
                      </a:r>
                    </a:p>
                  </a:txBody>
                  <a:tcPr/>
                </a:tc>
                <a:tc>
                  <a:txBody>
                    <a:bodyPr/>
                    <a:lstStyle/>
                    <a:p>
                      <a:r>
                        <a:rPr lang="en-SG" sz="1400" dirty="0">
                          <a:solidFill>
                            <a:schemeClr val="tx1"/>
                          </a:solidFill>
                        </a:rPr>
                        <a:t>24.89%</a:t>
                      </a:r>
                    </a:p>
                  </a:txBody>
                  <a:tcPr/>
                </a:tc>
                <a:tc>
                  <a:txBody>
                    <a:bodyPr/>
                    <a:lstStyle/>
                    <a:p>
                      <a:r>
                        <a:rPr lang="en-SG" sz="1400" dirty="0">
                          <a:solidFill>
                            <a:schemeClr val="tx1"/>
                          </a:solidFill>
                        </a:rPr>
                        <a:t>1</a:t>
                      </a:r>
                    </a:p>
                  </a:txBody>
                  <a:tcPr/>
                </a:tc>
                <a:tc>
                  <a:txBody>
                    <a:bodyPr/>
                    <a:lstStyle/>
                    <a:p>
                      <a:r>
                        <a:rPr lang="en-SG" sz="1400" dirty="0">
                          <a:solidFill>
                            <a:schemeClr val="tx1"/>
                          </a:solidFill>
                        </a:rPr>
                        <a:t>0.2370</a:t>
                      </a:r>
                    </a:p>
                  </a:txBody>
                  <a:tcPr/>
                </a:tc>
                <a:tc>
                  <a:txBody>
                    <a:bodyPr/>
                    <a:lstStyle/>
                    <a:p>
                      <a:r>
                        <a:rPr lang="en-SG" sz="1400" dirty="0">
                          <a:solidFill>
                            <a:schemeClr val="tx1"/>
                          </a:solidFill>
                        </a:rPr>
                        <a:t>0.3831</a:t>
                      </a:r>
                    </a:p>
                  </a:txBody>
                  <a:tcPr/>
                </a:tc>
                <a:extLst>
                  <a:ext uri="{0D108BD9-81ED-4DB2-BD59-A6C34878D82A}">
                    <a16:rowId xmlns:a16="http://schemas.microsoft.com/office/drawing/2014/main" val="395730598"/>
                  </a:ext>
                </a:extLst>
              </a:tr>
              <a:tr h="370840">
                <a:tc>
                  <a:txBody>
                    <a:bodyPr/>
                    <a:lstStyle/>
                    <a:p>
                      <a:r>
                        <a:rPr lang="en-US" sz="1400" dirty="0">
                          <a:solidFill>
                            <a:schemeClr val="tx1"/>
                          </a:solidFill>
                        </a:rPr>
                        <a:t>Decision Tree</a:t>
                      </a:r>
                      <a:endParaRPr lang="en-SG" sz="1400" dirty="0">
                        <a:solidFill>
                          <a:schemeClr val="tx1"/>
                        </a:solidFill>
                      </a:endParaRPr>
                    </a:p>
                  </a:txBody>
                  <a:tcPr/>
                </a:tc>
                <a:tc>
                  <a:txBody>
                    <a:bodyPr/>
                    <a:lstStyle/>
                    <a:p>
                      <a:r>
                        <a:rPr lang="en-SG" sz="1400" dirty="0">
                          <a:solidFill>
                            <a:schemeClr val="tx1"/>
                          </a:solidFill>
                        </a:rPr>
                        <a:t>3072</a:t>
                      </a:r>
                    </a:p>
                  </a:txBody>
                  <a:tcPr/>
                </a:tc>
                <a:tc>
                  <a:txBody>
                    <a:bodyPr/>
                    <a:lstStyle/>
                    <a:p>
                      <a:r>
                        <a:rPr lang="en-SG" sz="1400" dirty="0">
                          <a:solidFill>
                            <a:schemeClr val="tx1"/>
                          </a:solidFill>
                        </a:rPr>
                        <a:t>235144</a:t>
                      </a:r>
                    </a:p>
                  </a:txBody>
                  <a:tcPr/>
                </a:tc>
                <a:tc>
                  <a:txBody>
                    <a:bodyPr/>
                    <a:lstStyle/>
                    <a:p>
                      <a:r>
                        <a:rPr lang="en-SG" sz="1400" dirty="0">
                          <a:solidFill>
                            <a:schemeClr val="tx1"/>
                          </a:solidFill>
                        </a:rPr>
                        <a:t>22904</a:t>
                      </a:r>
                    </a:p>
                  </a:txBody>
                  <a:tcPr/>
                </a:tc>
                <a:tc>
                  <a:txBody>
                    <a:bodyPr/>
                    <a:lstStyle/>
                    <a:p>
                      <a:r>
                        <a:rPr lang="en-SG" sz="1400" dirty="0">
                          <a:solidFill>
                            <a:schemeClr val="tx1"/>
                          </a:solidFill>
                        </a:rPr>
                        <a:t>1024</a:t>
                      </a:r>
                    </a:p>
                  </a:txBody>
                  <a:tcPr/>
                </a:tc>
                <a:tc>
                  <a:txBody>
                    <a:bodyPr/>
                    <a:lstStyle/>
                    <a:p>
                      <a:r>
                        <a:rPr lang="en-SG" sz="1400" dirty="0">
                          <a:solidFill>
                            <a:schemeClr val="tx1"/>
                          </a:solidFill>
                        </a:rPr>
                        <a:t>90.87%</a:t>
                      </a:r>
                    </a:p>
                  </a:txBody>
                  <a:tcPr/>
                </a:tc>
                <a:tc>
                  <a:txBody>
                    <a:bodyPr/>
                    <a:lstStyle/>
                    <a:p>
                      <a:r>
                        <a:rPr lang="en-SG" sz="1400" dirty="0">
                          <a:solidFill>
                            <a:schemeClr val="tx1"/>
                          </a:solidFill>
                        </a:rPr>
                        <a:t>0.9956</a:t>
                      </a:r>
                    </a:p>
                  </a:txBody>
                  <a:tcPr/>
                </a:tc>
                <a:tc>
                  <a:txBody>
                    <a:bodyPr/>
                    <a:lstStyle/>
                    <a:p>
                      <a:r>
                        <a:rPr lang="en-SG" sz="1400" dirty="0">
                          <a:solidFill>
                            <a:schemeClr val="tx1"/>
                          </a:solidFill>
                        </a:rPr>
                        <a:t>0.9112</a:t>
                      </a:r>
                    </a:p>
                  </a:txBody>
                  <a:tcPr/>
                </a:tc>
                <a:tc>
                  <a:txBody>
                    <a:bodyPr/>
                    <a:lstStyle/>
                    <a:p>
                      <a:r>
                        <a:rPr lang="en-SG" sz="1400" dirty="0">
                          <a:solidFill>
                            <a:schemeClr val="tx1"/>
                          </a:solidFill>
                        </a:rPr>
                        <a:t>0.9515</a:t>
                      </a:r>
                    </a:p>
                  </a:txBody>
                  <a:tcPr/>
                </a:tc>
                <a:extLst>
                  <a:ext uri="{0D108BD9-81ED-4DB2-BD59-A6C34878D82A}">
                    <a16:rowId xmlns:a16="http://schemas.microsoft.com/office/drawing/2014/main" val="2373626725"/>
                  </a:ext>
                </a:extLst>
              </a:tr>
              <a:tr h="370840">
                <a:tc>
                  <a:txBody>
                    <a:bodyPr/>
                    <a:lstStyle/>
                    <a:p>
                      <a:r>
                        <a:rPr lang="en-US" sz="1400" dirty="0">
                          <a:solidFill>
                            <a:schemeClr val="tx1"/>
                          </a:solidFill>
                        </a:rPr>
                        <a:t>Random Forest</a:t>
                      </a:r>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258048</a:t>
                      </a:r>
                    </a:p>
                  </a:txBody>
                  <a:tcPr/>
                </a:tc>
                <a:tc>
                  <a:txBody>
                    <a:bodyPr/>
                    <a:lstStyle/>
                    <a:p>
                      <a:r>
                        <a:rPr lang="en-SG" sz="1400" dirty="0">
                          <a:solidFill>
                            <a:schemeClr val="tx1"/>
                          </a:solidFill>
                        </a:rPr>
                        <a:t>0</a:t>
                      </a:r>
                    </a:p>
                  </a:txBody>
                  <a:tcPr/>
                </a:tc>
                <a:tc>
                  <a:txBody>
                    <a:bodyPr/>
                    <a:lstStyle/>
                    <a:p>
                      <a:r>
                        <a:rPr lang="en-SG" sz="1400" dirty="0">
                          <a:solidFill>
                            <a:schemeClr val="tx1"/>
                          </a:solidFill>
                        </a:rPr>
                        <a:t>4096</a:t>
                      </a:r>
                    </a:p>
                  </a:txBody>
                  <a:tcPr/>
                </a:tc>
                <a:tc>
                  <a:txBody>
                    <a:bodyPr/>
                    <a:lstStyle/>
                    <a:p>
                      <a:r>
                        <a:rPr lang="en-SG" sz="1400" dirty="0">
                          <a:solidFill>
                            <a:schemeClr val="tx1"/>
                          </a:solidFill>
                        </a:rPr>
                        <a:t>98.43%</a:t>
                      </a:r>
                    </a:p>
                  </a:txBody>
                  <a:tcPr/>
                </a:tc>
                <a:tc>
                  <a:txBody>
                    <a:bodyPr/>
                    <a:lstStyle/>
                    <a:p>
                      <a:r>
                        <a:rPr lang="en-SG" sz="1400" dirty="0">
                          <a:solidFill>
                            <a:schemeClr val="tx1"/>
                          </a:solidFill>
                        </a:rPr>
                        <a:t>0.9843</a:t>
                      </a:r>
                    </a:p>
                  </a:txBody>
                  <a:tcPr/>
                </a:tc>
                <a:tc>
                  <a:txBody>
                    <a:bodyPr/>
                    <a:lstStyle/>
                    <a:p>
                      <a:r>
                        <a:rPr lang="en-SG" sz="1400" dirty="0">
                          <a:solidFill>
                            <a:schemeClr val="tx1"/>
                          </a:solidFill>
                        </a:rPr>
                        <a:t>1</a:t>
                      </a:r>
                    </a:p>
                  </a:txBody>
                  <a:tcPr/>
                </a:tc>
                <a:tc>
                  <a:txBody>
                    <a:bodyPr/>
                    <a:lstStyle/>
                    <a:p>
                      <a:r>
                        <a:rPr lang="en-SG" sz="1400" dirty="0">
                          <a:solidFill>
                            <a:schemeClr val="tx1"/>
                          </a:solidFill>
                        </a:rPr>
                        <a:t>0.9921</a:t>
                      </a:r>
                    </a:p>
                  </a:txBody>
                  <a:tcPr/>
                </a:tc>
                <a:extLst>
                  <a:ext uri="{0D108BD9-81ED-4DB2-BD59-A6C34878D82A}">
                    <a16:rowId xmlns:a16="http://schemas.microsoft.com/office/drawing/2014/main" val="147298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AdaBoost</a:t>
                      </a:r>
                      <a:endParaRPr lang="en-SG" sz="1400" dirty="0">
                        <a:solidFill>
                          <a:schemeClr val="tx1"/>
                        </a:solidFill>
                      </a:endParaRPr>
                    </a:p>
                    <a:p>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258048</a:t>
                      </a:r>
                    </a:p>
                  </a:txBody>
                  <a:tcPr/>
                </a:tc>
                <a:tc>
                  <a:txBody>
                    <a:bodyPr/>
                    <a:lstStyle/>
                    <a:p>
                      <a:r>
                        <a:rPr lang="en-SG" sz="1400" dirty="0">
                          <a:solidFill>
                            <a:schemeClr val="tx1"/>
                          </a:solidFill>
                        </a:rPr>
                        <a:t>0</a:t>
                      </a:r>
                    </a:p>
                  </a:txBody>
                  <a:tcPr/>
                </a:tc>
                <a:tc>
                  <a:txBody>
                    <a:bodyPr/>
                    <a:lstStyle/>
                    <a:p>
                      <a:r>
                        <a:rPr lang="en-SG" sz="1400" dirty="0">
                          <a:solidFill>
                            <a:schemeClr val="tx1"/>
                          </a:solidFill>
                        </a:rPr>
                        <a:t>4096</a:t>
                      </a:r>
                    </a:p>
                  </a:txBody>
                  <a:tcPr/>
                </a:tc>
                <a:tc>
                  <a:txBody>
                    <a:bodyPr/>
                    <a:lstStyle/>
                    <a:p>
                      <a:r>
                        <a:rPr lang="en-SG" sz="1400" dirty="0">
                          <a:solidFill>
                            <a:schemeClr val="tx1"/>
                          </a:solidFill>
                        </a:rPr>
                        <a:t>98.43%</a:t>
                      </a:r>
                    </a:p>
                  </a:txBody>
                  <a:tcPr/>
                </a:tc>
                <a:tc>
                  <a:txBody>
                    <a:bodyPr/>
                    <a:lstStyle/>
                    <a:p>
                      <a:r>
                        <a:rPr lang="en-SG" sz="1400" dirty="0">
                          <a:solidFill>
                            <a:schemeClr val="tx1"/>
                          </a:solidFill>
                        </a:rPr>
                        <a:t>0.9843</a:t>
                      </a:r>
                    </a:p>
                  </a:txBody>
                  <a:tcPr/>
                </a:tc>
                <a:tc>
                  <a:txBody>
                    <a:bodyPr/>
                    <a:lstStyle/>
                    <a:p>
                      <a:r>
                        <a:rPr lang="en-SG" sz="1400" dirty="0">
                          <a:solidFill>
                            <a:schemeClr val="tx1"/>
                          </a:solidFill>
                        </a:rPr>
                        <a:t>1</a:t>
                      </a:r>
                    </a:p>
                  </a:txBody>
                  <a:tcPr/>
                </a:tc>
                <a:tc>
                  <a:txBody>
                    <a:bodyPr/>
                    <a:lstStyle/>
                    <a:p>
                      <a:r>
                        <a:rPr lang="en-SG" sz="1400" dirty="0">
                          <a:solidFill>
                            <a:schemeClr val="tx1"/>
                          </a:solidFill>
                        </a:rPr>
                        <a:t>0.9921</a:t>
                      </a:r>
                    </a:p>
                  </a:txBody>
                  <a:tcPr/>
                </a:tc>
                <a:extLst>
                  <a:ext uri="{0D108BD9-81ED-4DB2-BD59-A6C34878D82A}">
                    <a16:rowId xmlns:a16="http://schemas.microsoft.com/office/drawing/2014/main" val="4026158621"/>
                  </a:ext>
                </a:extLst>
              </a:tr>
              <a:tr h="370840">
                <a:tc>
                  <a:txBody>
                    <a:bodyPr/>
                    <a:lstStyle/>
                    <a:p>
                      <a:r>
                        <a:rPr lang="en-SG" sz="1400" dirty="0" err="1">
                          <a:solidFill>
                            <a:schemeClr val="tx1"/>
                          </a:solidFill>
                        </a:rPr>
                        <a:t>XGBoost</a:t>
                      </a:r>
                      <a:endParaRPr lang="en-SG" sz="1400" dirty="0">
                        <a:solidFill>
                          <a:schemeClr val="tx1"/>
                        </a:solidFill>
                      </a:endParaRPr>
                    </a:p>
                  </a:txBody>
                  <a:tcPr/>
                </a:tc>
                <a:tc>
                  <a:txBody>
                    <a:bodyPr/>
                    <a:lstStyle/>
                    <a:p>
                      <a:r>
                        <a:rPr lang="en-SG" sz="1400" dirty="0">
                          <a:solidFill>
                            <a:schemeClr val="tx1"/>
                          </a:solidFill>
                        </a:rPr>
                        <a:t>0</a:t>
                      </a:r>
                    </a:p>
                  </a:txBody>
                  <a:tcPr/>
                </a:tc>
                <a:tc>
                  <a:txBody>
                    <a:bodyPr/>
                    <a:lstStyle/>
                    <a:p>
                      <a:r>
                        <a:rPr lang="en-SG" sz="1400" dirty="0">
                          <a:solidFill>
                            <a:schemeClr val="tx1"/>
                          </a:solidFill>
                        </a:rPr>
                        <a:t>258048</a:t>
                      </a:r>
                    </a:p>
                  </a:txBody>
                  <a:tcPr/>
                </a:tc>
                <a:tc>
                  <a:txBody>
                    <a:bodyPr/>
                    <a:lstStyle/>
                    <a:p>
                      <a:r>
                        <a:rPr lang="en-SG" sz="1400" dirty="0">
                          <a:solidFill>
                            <a:schemeClr val="tx1"/>
                          </a:solidFill>
                        </a:rPr>
                        <a:t>0</a:t>
                      </a:r>
                    </a:p>
                  </a:txBody>
                  <a:tcPr/>
                </a:tc>
                <a:tc>
                  <a:txBody>
                    <a:bodyPr/>
                    <a:lstStyle/>
                    <a:p>
                      <a:r>
                        <a:rPr lang="en-SG" sz="1400" dirty="0">
                          <a:solidFill>
                            <a:schemeClr val="tx1"/>
                          </a:solidFill>
                        </a:rPr>
                        <a:t>4096</a:t>
                      </a:r>
                    </a:p>
                  </a:txBody>
                  <a:tcPr/>
                </a:tc>
                <a:tc>
                  <a:txBody>
                    <a:bodyPr/>
                    <a:lstStyle/>
                    <a:p>
                      <a:r>
                        <a:rPr lang="en-SG" sz="1400" dirty="0">
                          <a:solidFill>
                            <a:schemeClr val="tx1"/>
                          </a:solidFill>
                        </a:rPr>
                        <a:t>98.43%</a:t>
                      </a:r>
                    </a:p>
                  </a:txBody>
                  <a:tcPr/>
                </a:tc>
                <a:tc>
                  <a:txBody>
                    <a:bodyPr/>
                    <a:lstStyle/>
                    <a:p>
                      <a:r>
                        <a:rPr lang="en-SG" sz="1400" dirty="0">
                          <a:solidFill>
                            <a:schemeClr val="tx1"/>
                          </a:solidFill>
                        </a:rPr>
                        <a:t>0.9843</a:t>
                      </a:r>
                    </a:p>
                  </a:txBody>
                  <a:tcPr/>
                </a:tc>
                <a:tc>
                  <a:txBody>
                    <a:bodyPr/>
                    <a:lstStyle/>
                    <a:p>
                      <a:r>
                        <a:rPr lang="en-SG" sz="1400" dirty="0">
                          <a:solidFill>
                            <a:schemeClr val="tx1"/>
                          </a:solidFill>
                        </a:rPr>
                        <a:t>1</a:t>
                      </a:r>
                    </a:p>
                  </a:txBody>
                  <a:tcPr/>
                </a:tc>
                <a:tc>
                  <a:txBody>
                    <a:bodyPr/>
                    <a:lstStyle/>
                    <a:p>
                      <a:r>
                        <a:rPr lang="en-SG" sz="1400" dirty="0">
                          <a:solidFill>
                            <a:schemeClr val="tx1"/>
                          </a:solidFill>
                        </a:rPr>
                        <a:t>0.9921</a:t>
                      </a:r>
                    </a:p>
                  </a:txBody>
                  <a:tcPr/>
                </a:tc>
                <a:extLst>
                  <a:ext uri="{0D108BD9-81ED-4DB2-BD59-A6C34878D82A}">
                    <a16:rowId xmlns:a16="http://schemas.microsoft.com/office/drawing/2014/main" val="2018873858"/>
                  </a:ext>
                </a:extLst>
              </a:tr>
            </a:tbl>
          </a:graphicData>
        </a:graphic>
      </p:graphicFrame>
    </p:spTree>
    <p:extLst>
      <p:ext uri="{BB962C8B-B14F-4D97-AF65-F5344CB8AC3E}">
        <p14:creationId xmlns:p14="http://schemas.microsoft.com/office/powerpoint/2010/main" val="1253473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2316</TotalTime>
  <Words>4064</Words>
  <Application>Microsoft Office PowerPoint</Application>
  <PresentationFormat>Widescreen</PresentationFormat>
  <Paragraphs>1341</Paragraphs>
  <Slides>87</Slides>
  <Notes>6</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-apple-system</vt:lpstr>
      <vt:lpstr>inherit</vt:lpstr>
      <vt:lpstr>MathJax_Main</vt:lpstr>
      <vt:lpstr>Arial</vt:lpstr>
      <vt:lpstr>Calibri</vt:lpstr>
      <vt:lpstr>Calibri Light</vt:lpstr>
      <vt:lpstr>Consolas</vt:lpstr>
      <vt:lpstr>Office Theme</vt:lpstr>
      <vt:lpstr>ML Results</vt:lpstr>
      <vt:lpstr>Training Datasets Breakdown</vt:lpstr>
      <vt:lpstr>Testing Datasets Breakdown</vt:lpstr>
      <vt:lpstr>ML Results</vt:lpstr>
      <vt:lpstr>ML Results</vt:lpstr>
      <vt:lpstr>ML Results</vt:lpstr>
      <vt:lpstr>ML Results</vt:lpstr>
      <vt:lpstr>ML Results</vt:lpstr>
      <vt:lpstr>ML Results</vt:lpstr>
      <vt:lpstr>ML Results</vt:lpstr>
      <vt:lpstr>ML Results</vt:lpstr>
      <vt:lpstr>ML Results</vt:lpstr>
      <vt:lpstr>ML Results</vt:lpstr>
      <vt:lpstr>ML Results</vt:lpstr>
      <vt:lpstr>ML Results</vt:lpstr>
      <vt:lpstr>ML Results</vt:lpstr>
      <vt:lpstr>ML Results</vt:lpstr>
      <vt:lpstr>ML Results</vt:lpstr>
      <vt:lpstr>ML Results with weights</vt:lpstr>
      <vt:lpstr>Unique_Normal_Options_Random</vt:lpstr>
      <vt:lpstr>PowerPoint Presentation</vt:lpstr>
      <vt:lpstr>PowerPoint Presentation</vt:lpstr>
      <vt:lpstr>PowerPoint Presentation</vt:lpstr>
      <vt:lpstr>Feature Importance</vt:lpstr>
      <vt:lpstr>XGBoost: Train(Unique_Normal_Options_Random) + Test(Attack) Using XGBoost inbuilt importance score</vt:lpstr>
      <vt:lpstr>Feature Importance</vt:lpstr>
      <vt:lpstr>XGBoost: Train(Unique_Normal_Options_Random) + Test(Attack) Using SHAP</vt:lpstr>
      <vt:lpstr>PowerPoint Presentation</vt:lpstr>
      <vt:lpstr>XGBoost: Train(Unique_Normal_Options_Random) + Test(Attack) Using SHAP</vt:lpstr>
      <vt:lpstr>XGBoost: Train(Unique_Normal_Options_Random) + Test(Attack) Using SHAP</vt:lpstr>
      <vt:lpstr>NCombined</vt:lpstr>
      <vt:lpstr>Ncombined Test</vt:lpstr>
      <vt:lpstr>Unique_Normal Test</vt:lpstr>
      <vt:lpstr>Special Test</vt:lpstr>
      <vt:lpstr>Attack Test</vt:lpstr>
      <vt:lpstr>XGBoost: Train(Ncombined):</vt:lpstr>
      <vt:lpstr>Unique Normal</vt:lpstr>
      <vt:lpstr>ANN: Train(Unique_Normal) + Test(Unique_Normal)</vt:lpstr>
      <vt:lpstr>ANN: Train(Unique_Normal) + Test(NCombined)</vt:lpstr>
      <vt:lpstr>ANN: Train(Unique_Normal) + Test(Special_New)</vt:lpstr>
      <vt:lpstr>ANN: Train(Unique_Normal) + Test(Attack)</vt:lpstr>
      <vt:lpstr>XGBoost: Train(Unique_Normal) + Test(Unique_Normal)</vt:lpstr>
      <vt:lpstr>XGBoost: Train(Unique_Normal) + Test (Unique_Normal)</vt:lpstr>
      <vt:lpstr>XGBoost: Train(Unique_Normal) + Test (Attack_Dataset)</vt:lpstr>
      <vt:lpstr>Unique_Normal_Options_Random + Placing more weights on FN</vt:lpstr>
      <vt:lpstr>PowerPoint Presentation</vt:lpstr>
      <vt:lpstr>ANN: Train(Unique_Normal_Options_Random) + Test(Unique_Normal)</vt:lpstr>
      <vt:lpstr>ANN: Train(Unique_Normal_Options_Random) + Test(Unique_Normal_Random)</vt:lpstr>
      <vt:lpstr>ANN: Train(Unique_Normal_Options_Random) + Test(Unique_Normal_Options_Random)</vt:lpstr>
      <vt:lpstr>ANN: Train(Unique_Normal_Random) + Test(Special)</vt:lpstr>
      <vt:lpstr>Special New</vt:lpstr>
      <vt:lpstr>XGBoost: Train(Special_New)</vt:lpstr>
      <vt:lpstr>Ncombined Test</vt:lpstr>
      <vt:lpstr>Unique_Normal Test</vt:lpstr>
      <vt:lpstr>Special Test</vt:lpstr>
      <vt:lpstr>Attack Test</vt:lpstr>
      <vt:lpstr>Unconstrained/Constrained/Special</vt:lpstr>
      <vt:lpstr>ANN: Train(Constrained) + Test(Constrained)</vt:lpstr>
      <vt:lpstr>ANN: Train(Constrained) + Test(Special 75% +VE)</vt:lpstr>
      <vt:lpstr>ANN: Train(Constrained) + Test(Special 50% +VE)</vt:lpstr>
      <vt:lpstr>ANN: Train(Special 75% +VE) + Test(Constrained)</vt:lpstr>
      <vt:lpstr>ANN: Train(Special 75% Malicious Command) + Test(Special 75% +VE)</vt:lpstr>
      <vt:lpstr>ANN: Train(Special 75% +VE) + Test(Special 50% +VE)</vt:lpstr>
      <vt:lpstr>ANN: Train(Special 50% +VE) + Test(Constrained)</vt:lpstr>
      <vt:lpstr>ANN: Train(Special 50% +VE) + Test(Special 75% +VE)</vt:lpstr>
      <vt:lpstr>ANN: Train(Special 50% +VE) + Test(Special 50% +VE)</vt:lpstr>
      <vt:lpstr>XGBoost: Train(Constrained) + Test(Constrained)</vt:lpstr>
      <vt:lpstr>XGBoost: Train(Constrained) + Test(Special 75% +VE)</vt:lpstr>
      <vt:lpstr>XGBoost: Train(Constrained) + Test(Special 50% +VE)</vt:lpstr>
      <vt:lpstr>XGBoost: Train(Special 75% +VE) + Test(Constrained)</vt:lpstr>
      <vt:lpstr>XGBoost: Train(Special 75% +VE) + Test(Special +75% +VE)</vt:lpstr>
      <vt:lpstr>XGBoost: Train(Special 75% +VE) + Test(Special 50% +VE)</vt:lpstr>
      <vt:lpstr>XGBoost: Train(Special 50% +VE) + Test(Constrained)</vt:lpstr>
      <vt:lpstr>XGBoost: Train(Special 50% +VE) + Test(Special +75% +VE)</vt:lpstr>
      <vt:lpstr>XGBoost: Train(Special 50% +VE) + Test(Special 50% +VE)</vt:lpstr>
      <vt:lpstr>Evaulation</vt:lpstr>
      <vt:lpstr>Generation of Datasets</vt:lpstr>
      <vt:lpstr>Mapping</vt:lpstr>
      <vt:lpstr>PowerPoint Presentation</vt:lpstr>
      <vt:lpstr>PowerPoint Presentation</vt:lpstr>
      <vt:lpstr>NCombined</vt:lpstr>
      <vt:lpstr>ANN: Train(Ncombined) + Test(Ncombined)</vt:lpstr>
      <vt:lpstr>ANN: Train(Ncombined) + Test(Ncombined) + Oversampling</vt:lpstr>
      <vt:lpstr>ANN: Train(Ncombined) + Test(Constrained)</vt:lpstr>
      <vt:lpstr>ANN: Train(Constrained) + Test(NCombined)</vt:lpstr>
      <vt:lpstr>ANN: Train(Constrained) + Test(NCombined) + Oversampling</vt:lpstr>
      <vt:lpstr>XGBoost: Train(Ncombined) + Test(Constrained)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 Train(Constrained) + Test(Constrained)</dc:title>
  <dc:creator>Teo Jia Wei</dc:creator>
  <cp:lastModifiedBy>Teo Jia Wei</cp:lastModifiedBy>
  <cp:revision>43</cp:revision>
  <dcterms:created xsi:type="dcterms:W3CDTF">2022-02-02T05:23:21Z</dcterms:created>
  <dcterms:modified xsi:type="dcterms:W3CDTF">2022-04-20T09:19:49Z</dcterms:modified>
</cp:coreProperties>
</file>