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6" r:id="rId4"/>
    <p:sldId id="265" r:id="rId5"/>
    <p:sldId id="267" r:id="rId6"/>
    <p:sldId id="278" r:id="rId7"/>
    <p:sldId id="274" r:id="rId8"/>
    <p:sldId id="279" r:id="rId9"/>
    <p:sldId id="283" r:id="rId10"/>
    <p:sldId id="281" r:id="rId11"/>
    <p:sldId id="282" r:id="rId12"/>
    <p:sldId id="292" r:id="rId13"/>
    <p:sldId id="286" r:id="rId14"/>
    <p:sldId id="287" r:id="rId15"/>
    <p:sldId id="288" r:id="rId16"/>
    <p:sldId id="289" r:id="rId17"/>
    <p:sldId id="290" r:id="rId18"/>
    <p:sldId id="291" r:id="rId19"/>
    <p:sldId id="261" r:id="rId20"/>
    <p:sldId id="259" r:id="rId21"/>
    <p:sldId id="294" r:id="rId22"/>
    <p:sldId id="269" r:id="rId23"/>
    <p:sldId id="270" r:id="rId24"/>
    <p:sldId id="272" r:id="rId25"/>
    <p:sldId id="271" r:id="rId26"/>
    <p:sldId id="262" r:id="rId27"/>
    <p:sldId id="293" r:id="rId28"/>
    <p:sldId id="26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66"/>
            <p14:sldId id="265"/>
            <p14:sldId id="267"/>
            <p14:sldId id="278"/>
            <p14:sldId id="274"/>
            <p14:sldId id="279"/>
            <p14:sldId id="283"/>
            <p14:sldId id="281"/>
            <p14:sldId id="282"/>
            <p14:sldId id="292"/>
            <p14:sldId id="286"/>
            <p14:sldId id="287"/>
            <p14:sldId id="288"/>
            <p14:sldId id="289"/>
            <p14:sldId id="290"/>
            <p14:sldId id="291"/>
            <p14:sldId id="261"/>
            <p14:sldId id="259"/>
            <p14:sldId id="294"/>
            <p14:sldId id="269"/>
            <p14:sldId id="270"/>
            <p14:sldId id="272"/>
            <p14:sldId id="271"/>
            <p14:sldId id="262"/>
            <p14:sldId id="293"/>
            <p14:sldId id="264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1292" autoAdjust="0"/>
  </p:normalViewPr>
  <p:slideViewPr>
    <p:cSldViewPr>
      <p:cViewPr varScale="1">
        <p:scale>
          <a:sx n="112" d="100"/>
          <a:sy n="112" d="100"/>
        </p:scale>
        <p:origin x="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1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3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2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7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054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4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9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47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5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70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6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2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37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Qualifying Exam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5E380-B9D4-B64E-BFC6-7C315DAC1131}"/>
              </a:ext>
            </a:extLst>
          </p:cNvPr>
          <p:cNvSpPr/>
          <p:nvPr/>
        </p:nvSpPr>
        <p:spPr bwMode="auto">
          <a:xfrm>
            <a:off x="365920" y="1299773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75B9C9-FA95-454E-93BC-4FA00E820E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3017314" y="1539930"/>
            <a:ext cx="391531" cy="7852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65E224-3CD3-4049-B5EA-8231CF5005F0}"/>
                  </a:ext>
                </a:extLst>
              </p:cNvPr>
              <p:cNvSpPr/>
              <p:nvPr/>
            </p:nvSpPr>
            <p:spPr>
              <a:xfrm>
                <a:off x="3408845" y="1724991"/>
                <a:ext cx="47879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the same notation,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-differentially private, q is selected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constant: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65E224-3CD3-4049-B5EA-8231CF500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45" y="1724991"/>
                <a:ext cx="4787975" cy="1200329"/>
              </a:xfrm>
              <a:prstGeom prst="rect">
                <a:avLst/>
              </a:prstGeom>
              <a:blipFill>
                <a:blip r:embed="rId4"/>
                <a:stretch>
                  <a:fillRect l="-185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AA626B-C7D0-7946-A800-D39B661A92DE}"/>
                  </a:ext>
                </a:extLst>
              </p:cNvPr>
              <p:cNvSpPr/>
              <p:nvPr/>
            </p:nvSpPr>
            <p:spPr>
              <a:xfrm>
                <a:off x="3475941" y="3270058"/>
                <a:ext cx="4422087" cy="1788846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 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sup>
                              </m:sSup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AA626B-C7D0-7946-A800-D39B661A9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41" y="3270058"/>
                <a:ext cx="4422087" cy="1788846"/>
              </a:xfrm>
              <a:prstGeom prst="rect">
                <a:avLst/>
              </a:prstGeom>
              <a:blipFill>
                <a:blip r:embed="rId5"/>
                <a:stretch>
                  <a:fillRect t="-25175" b="-37762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9483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4829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stCxn id="17" idx="0"/>
            <a:endCxn id="16" idx="2"/>
          </p:cNvCxnSpPr>
          <p:nvPr/>
        </p:nvCxnSpPr>
        <p:spPr bwMode="auto">
          <a:xfrm flipV="1">
            <a:off x="1730583" y="2644141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11683" y="449960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7678" y="410685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92066" y="306707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stCxn id="18" idx="0"/>
            <a:endCxn id="16" idx="2"/>
          </p:cNvCxnSpPr>
          <p:nvPr/>
        </p:nvCxnSpPr>
        <p:spPr bwMode="auto">
          <a:xfrm flipH="1" flipV="1">
            <a:off x="4690367" y="2644141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9223" y="285175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6013148" y="3014036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422024" y="5885926"/>
            <a:ext cx="1899953" cy="50345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/>
              <p:nvPr/>
            </p:nvSpPr>
            <p:spPr>
              <a:xfrm>
                <a:off x="78498" y="1866664"/>
                <a:ext cx="4845002" cy="298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Enriched type system with dependent types: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objects from Constraint Domains: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Index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Index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objects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)|…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Universal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Existential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" y="1866664"/>
                <a:ext cx="4845002" cy="2985433"/>
              </a:xfrm>
              <a:prstGeom prst="rect">
                <a:avLst/>
              </a:prstGeom>
              <a:blipFill>
                <a:blip r:embed="rId4"/>
                <a:stretch>
                  <a:fillRect l="-1567" t="-1271" r="-1305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 bwMode="auto">
          <a:xfrm flipH="1" flipV="1">
            <a:off x="2500999" y="4852097"/>
            <a:ext cx="3921025" cy="12855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91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42" grpId="0" animBg="1"/>
      <p:bldP spid="45" grpId="0" animBg="1"/>
      <p:bldP spid="48" grpId="0" animBg="1"/>
      <p:bldP spid="49" grpId="0" animBg="1"/>
      <p:bldP spid="5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24043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4616789" y="3844331"/>
            <a:ext cx="2651394" cy="103748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172949" y="3628629"/>
            <a:ext cx="378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automatically guarantee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 flipV="1">
            <a:off x="3962400" y="3200400"/>
            <a:ext cx="654389" cy="11626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8A4D7-E826-E844-AEF9-CBA4AF37371E}"/>
              </a:ext>
            </a:extLst>
          </p:cNvPr>
          <p:cNvSpPr/>
          <p:nvPr/>
        </p:nvSpPr>
        <p:spPr>
          <a:xfrm>
            <a:off x="176551" y="1499410"/>
            <a:ext cx="3747651" cy="100998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Dependent Type System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14F0A5-2E9F-504D-886C-BB55EC219037}"/>
              </a:ext>
            </a:extLst>
          </p:cNvPr>
          <p:cNvSpPr/>
          <p:nvPr/>
        </p:nvSpPr>
        <p:spPr>
          <a:xfrm>
            <a:off x="199848" y="2769870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monad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A0C5-12FE-A54E-8FC2-35D9BE485157}"/>
              </a:ext>
            </a:extLst>
          </p:cNvPr>
          <p:cNvSpPr/>
          <p:nvPr/>
        </p:nvSpPr>
        <p:spPr>
          <a:xfrm>
            <a:off x="1777142" y="239720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  <p:bldP spid="28" grpId="0" animBg="1"/>
      <p:bldP spid="29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4572000" y="2268950"/>
            <a:ext cx="1297527" cy="589283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354617" y="3166722"/>
            <a:ext cx="4522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probabilistic programming system for formally verifying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differentially private  Bayesian inference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 bwMode="auto">
          <a:xfrm flipH="1">
            <a:off x="2615709" y="2563592"/>
            <a:ext cx="1956291" cy="6031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10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988886" y="2341960"/>
            <a:ext cx="1297527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354618" y="3166722"/>
            <a:ext cx="4238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programming logic combining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couplings and liftings.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 bwMode="auto">
          <a:xfrm flipH="1">
            <a:off x="2474063" y="2606640"/>
            <a:ext cx="3514823" cy="5600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77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734515" y="1832807"/>
            <a:ext cx="1397006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193011" y="3120510"/>
            <a:ext cx="4522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Formalizing the implementation of HMAC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Formally verified the correctness and randomness of HMAC in Coq.</a:t>
            </a: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 bwMode="auto">
          <a:xfrm flipH="1">
            <a:off x="2454102" y="2097487"/>
            <a:ext cx="4280413" cy="102302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6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8844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167" y="2408632"/>
            <a:ext cx="1129707" cy="35896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  <a:alpha val="55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5223021" y="2767600"/>
            <a:ext cx="725365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  <a:alpha val="6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171023" y="1286306"/>
            <a:ext cx="1565263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199165" y="3375943"/>
            <a:ext cx="4080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differential privacy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general-purpose higher-order programs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3970796" y="1550986"/>
            <a:ext cx="1200227" cy="20679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CB0A3-7787-194A-B895-0D7482660C71}"/>
              </a:ext>
            </a:extLst>
          </p:cNvPr>
          <p:cNvSpPr/>
          <p:nvPr/>
        </p:nvSpPr>
        <p:spPr>
          <a:xfrm>
            <a:off x="197725" y="1476958"/>
            <a:ext cx="3747651" cy="6488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language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A660-E8BE-E34A-889F-569D7972868D}"/>
              </a:ext>
            </a:extLst>
          </p:cNvPr>
          <p:cNvSpPr/>
          <p:nvPr/>
        </p:nvSpPr>
        <p:spPr>
          <a:xfrm>
            <a:off x="221022" y="2386237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type system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95C0DF-E8F7-9941-8BD6-79F137F56FC8}"/>
              </a:ext>
            </a:extLst>
          </p:cNvPr>
          <p:cNvSpPr/>
          <p:nvPr/>
        </p:nvSpPr>
        <p:spPr>
          <a:xfrm>
            <a:off x="1798316" y="2013569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 animBg="1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2643653" y="5312717"/>
            <a:ext cx="3856693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Differentially Private 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4977402" y="3372773"/>
            <a:ext cx="3798955" cy="104617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Realistic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program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with floating point error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28" idx="2"/>
          </p:cNvCxnSpPr>
          <p:nvPr/>
        </p:nvCxnSpPr>
        <p:spPr bwMode="auto">
          <a:xfrm flipH="1" flipV="1">
            <a:off x="1745922" y="4418948"/>
            <a:ext cx="2826078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 bwMode="auto">
          <a:xfrm flipV="1">
            <a:off x="4572000" y="4418948"/>
            <a:ext cx="2304880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45372" y="4564379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546500" y="2517549"/>
            <a:ext cx="2398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Formal verification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610100" y="2285348"/>
            <a:ext cx="2266780" cy="1087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4231500" y="2450128"/>
            <a:ext cx="415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Formally verifying Snapping Mechanism[1]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5793344" y="2408114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504AC-3943-EC4C-961F-B84376FEEB73}"/>
              </a:ext>
            </a:extLst>
          </p:cNvPr>
          <p:cNvSpPr/>
          <p:nvPr/>
        </p:nvSpPr>
        <p:spPr>
          <a:xfrm>
            <a:off x="367643" y="3771248"/>
            <a:ext cx="275655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Ideal 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E6E2B-A466-6D48-A96C-0DD30E4BFE7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 bwMode="auto">
          <a:xfrm flipV="1">
            <a:off x="1745922" y="2285348"/>
            <a:ext cx="2864178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3F8EBA1-0D84-0948-A5B7-D14365DC91AE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1804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54011"/>
              </p:ext>
            </p:extLst>
          </p:nvPr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19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80" y="3678182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804706" y="3876451"/>
            <a:ext cx="1" cy="119335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E57A1BFB-02A9-6448-A2FC-39C87491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3" y="4241069"/>
            <a:ext cx="878732" cy="20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7B0D3-DF87-3E4F-BF09-E028400C2524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 bwMode="auto">
          <a:xfrm flipH="1" flipV="1">
            <a:off x="5113189" y="4447827"/>
            <a:ext cx="691518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2B5F56-E57D-DD43-A950-C17BC3078CC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80C8BC6-639F-DC4A-B7EA-4420D9A4E489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58544F-7572-994B-94DA-163D87D49B32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D93AC4A-1EDA-8242-9512-9A384E9CDBF0}"/>
              </a:ext>
            </a:extLst>
          </p:cNvPr>
          <p:cNvSpPr/>
          <p:nvPr/>
        </p:nvSpPr>
        <p:spPr bwMode="auto">
          <a:xfrm>
            <a:off x="162915" y="1371600"/>
            <a:ext cx="3951885" cy="898680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Summary – 8 paper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2444CC5D-AD32-C64D-B137-38472124C7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828800"/>
                <a:ext cx="7924800" cy="4038600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[DMNS 2006]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[DFH 2015c]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preserving statistical validity in adaptive data analysis through differentially private techniques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[Smith 2017] 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survey on adaptive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[JLN 2019] 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analysis on the differential privacy’s generalization</a:t>
                </a: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Programming Language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[XP 1999] 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dependent type system with type index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[BGGHS. 2016] 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 verify differential privacy based on the probabilistic coupling</a:t>
                </a:r>
                <a:endPara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[YGSBPA. 2017] 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verifying the correctness and randomness of HMAC implementation</a:t>
                </a:r>
                <a:endPara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[NDA+. 2019]</a:t>
                </a:r>
                <a:r>
                  <a:rPr lang="en-US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order language and linear type system for auto verifying the differential privacy</a:t>
                </a: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2444CC5D-AD32-C64D-B137-38472124C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7924800" cy="4038600"/>
              </a:xfrm>
              <a:blipFill>
                <a:blip r:embed="rId3"/>
                <a:stretch>
                  <a:fillRect l="-1122" t="-1258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the program’s statistical validity.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DFHPRR.’15, Adam Smith’17, JLNRSS.’19…]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Guaranteeing the generalization error for implementations of adaptive data analysis.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/>
              <a:t>[Xi and </a:t>
            </a:r>
            <a:r>
              <a:rPr lang="en-US" sz="2000" dirty="0" err="1"/>
              <a:t>Pfenning</a:t>
            </a:r>
            <a:r>
              <a:rPr lang="en-US" sz="2000" dirty="0"/>
              <a:t> ‘99 , </a:t>
            </a:r>
            <a:r>
              <a:rPr lang="en-US" altLang="en-US" sz="2000" dirty="0"/>
              <a:t>NDA+’19, 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dependent type system and language that </a:t>
            </a:r>
            <a:endParaRPr lang="en-US" altLang="en-US" dirty="0"/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20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365F8-0F1B-6848-8667-3257F9470FFF}"/>
              </a:ext>
            </a:extLst>
          </p:cNvPr>
          <p:cNvGrpSpPr/>
          <p:nvPr/>
        </p:nvGrpSpPr>
        <p:grpSpPr>
          <a:xfrm>
            <a:off x="950190" y="1494373"/>
            <a:ext cx="1299410" cy="429708"/>
            <a:chOff x="5652673" y="1805741"/>
            <a:chExt cx="1299410" cy="51848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C5F6EC-5F9E-4B4E-8CDF-DE0D62B49C3B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/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6303C4-B3E3-7D49-891F-CF897A18694E}"/>
              </a:ext>
            </a:extLst>
          </p:cNvPr>
          <p:cNvGrpSpPr/>
          <p:nvPr/>
        </p:nvGrpSpPr>
        <p:grpSpPr>
          <a:xfrm>
            <a:off x="6075406" y="5653537"/>
            <a:ext cx="1302096" cy="476282"/>
            <a:chOff x="10624589" y="5967586"/>
            <a:chExt cx="1317558" cy="642507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D897359-D59F-0744-B772-AAE76C1786B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/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DD41A-B568-634A-B92C-9A38CA5DB6E7}"/>
              </a:ext>
            </a:extLst>
          </p:cNvPr>
          <p:cNvGrpSpPr/>
          <p:nvPr/>
        </p:nvGrpSpPr>
        <p:grpSpPr>
          <a:xfrm>
            <a:off x="2298861" y="1447799"/>
            <a:ext cx="3602285" cy="4682021"/>
            <a:chOff x="2298861" y="1447799"/>
            <a:chExt cx="3602285" cy="4682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/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/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/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/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BE8B8-883D-C949-8E21-2BF489A668C7}"/>
                </a:ext>
              </a:extLst>
            </p:cNvPr>
            <p:cNvSpPr/>
            <p:nvPr/>
          </p:nvSpPr>
          <p:spPr>
            <a:xfrm>
              <a:off x="3742650" y="4600963"/>
              <a:ext cx="1653170" cy="476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</a:rPr>
                <a:t>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79A9A1-FDF1-3648-9F93-72D0A27A047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48566" y="1924081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9CC9A-2DF2-874B-B9C8-7B34D34A4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62" y="2962715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1D859B-0ED3-DE47-9A3E-8EAFBEBA179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069129" y="4040762"/>
              <a:ext cx="687480" cy="715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48815D-D8DA-6743-B98D-A4C8E3914CC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569235" y="5077245"/>
              <a:ext cx="687479" cy="7886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947659-A10D-5246-A006-F0B4C72B6451}"/>
              </a:ext>
            </a:extLst>
          </p:cNvPr>
          <p:cNvCxnSpPr>
            <a:cxnSpLocks/>
          </p:cNvCxnSpPr>
          <p:nvPr/>
        </p:nvCxnSpPr>
        <p:spPr>
          <a:xfrm flipH="1">
            <a:off x="6067058" y="1447799"/>
            <a:ext cx="8348" cy="429487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D0AB4-BA25-5C41-B779-B3883458B82F}"/>
              </a:ext>
            </a:extLst>
          </p:cNvPr>
          <p:cNvSpPr txBox="1"/>
          <p:nvPr/>
        </p:nvSpPr>
        <p:spPr>
          <a:xfrm>
            <a:off x="6058711" y="3130729"/>
            <a:ext cx="165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122733" y="2971800"/>
            <a:ext cx="1830267" cy="185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urier" pitchFamily="2" charset="0"/>
              </a:rPr>
              <a:t>type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305576" y="2971800"/>
            <a:ext cx="1600199" cy="185915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E56D1-2F08-FC4E-870B-AEE2244B109D}"/>
              </a:ext>
            </a:extLst>
          </p:cNvPr>
          <p:cNvSpPr/>
          <p:nvPr/>
        </p:nvSpPr>
        <p:spPr>
          <a:xfrm>
            <a:off x="6476999" y="2993016"/>
            <a:ext cx="2438400" cy="186209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adaptivity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depth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1977316" y="3640291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5012443" y="3640291"/>
            <a:ext cx="1405113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31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– Language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[Xi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r>
              <a:rPr lang="en-US" sz="2000" dirty="0"/>
              <a:t> 1999]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Judgement. </a:t>
            </a:r>
            <a:r>
              <a:rPr lang="en-US" sz="2000" dirty="0"/>
              <a:t>[LG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approximates an </a:t>
            </a:r>
            <a:r>
              <a:rPr lang="en-US" dirty="0">
                <a:solidFill>
                  <a:srgbClr val="FF0000"/>
                </a:solidFill>
              </a:rPr>
              <a:t>upper bound </a:t>
            </a:r>
            <a:r>
              <a:rPr lang="en-US" dirty="0"/>
              <a:t>on adaptive query numbers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Formal verification of program’s statistical validity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24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/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3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US" sz="1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blipFill>
                <a:blip r:embed="rId2"/>
                <a:stretch>
                  <a:fillRect t="-23333" b="-66667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4F385-EA41-AF49-879C-2C686B28799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67201" y="5148122"/>
            <a:ext cx="55244" cy="409122"/>
          </a:xfrm>
          <a:prstGeom prst="straightConnector1">
            <a:avLst/>
          </a:prstGeom>
          <a:ln w="603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D2F374-7731-014C-9F96-3835B20C1A83}"/>
              </a:ext>
            </a:extLst>
          </p:cNvPr>
          <p:cNvSpPr/>
          <p:nvPr/>
        </p:nvSpPr>
        <p:spPr>
          <a:xfrm>
            <a:off x="2472690" y="5557244"/>
            <a:ext cx="3699510" cy="355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adaptive query numbers</a:t>
            </a:r>
            <a:endParaRPr lang="en-US" sz="1400" b="1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A0744-EA41-A24C-9BEE-4F7BA45A87B5}"/>
              </a:ext>
            </a:extLst>
          </p:cNvPr>
          <p:cNvSpPr/>
          <p:nvPr/>
        </p:nvSpPr>
        <p:spPr>
          <a:xfrm>
            <a:off x="152400" y="6397469"/>
            <a:ext cx="7591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Ugo Dal Lago and Marco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Gaboardi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 Dependent Types and Relative Completeness, LICS, 2011</a:t>
            </a:r>
          </a:p>
        </p:txBody>
      </p:sp>
    </p:spTree>
    <p:extLst>
      <p:ext uri="{BB962C8B-B14F-4D97-AF65-F5344CB8AC3E}">
        <p14:creationId xmlns:p14="http://schemas.microsoft.com/office/powerpoint/2010/main" val="34483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25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80" y="3678182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804706" y="3876451"/>
            <a:ext cx="1" cy="119335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E57A1BFB-02A9-6448-A2FC-39C87491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3" y="4241069"/>
            <a:ext cx="878732" cy="20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7B0D3-DF87-3E4F-BF09-E028400C2524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 bwMode="auto">
          <a:xfrm flipH="1" flipV="1">
            <a:off x="5113189" y="4447827"/>
            <a:ext cx="691518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D187-1894-EC45-B58B-EA6B793561E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79A1CB2-5DE0-C54C-B093-08B047E66FB4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26B044-68BF-4C4F-ABEE-6856526E93EB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046FDAD-9D64-DE4B-8CEB-1C3EF58DAD07}"/>
              </a:ext>
            </a:extLst>
          </p:cNvPr>
          <p:cNvSpPr/>
          <p:nvPr/>
        </p:nvSpPr>
        <p:spPr bwMode="auto">
          <a:xfrm>
            <a:off x="4095739" y="1381254"/>
            <a:ext cx="4392268" cy="1110066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305800" cy="685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 (snapping mechanism)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/>
              <a:t>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actual privacy loss for the realistic implementations of differentially private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  <a:r>
              <a:rPr lang="en-US" dirty="0"/>
              <a:t> </a:t>
            </a:r>
            <a:r>
              <a:rPr lang="en-US" sz="2000" dirty="0"/>
              <a:t>[Ilya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the floating point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actual privacy loss given the floating point error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NDA+.’19, BGGHS.’16, YGSBPA.’17…]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verification system based on the logic of probabilistic coupling and proof techniques in Coq.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26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096A7-251E-2F42-B6F5-865F16907763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41591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snapping mechanism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276601" y="3483782"/>
            <a:ext cx="2590799" cy="13672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" pitchFamily="2" charset="0"/>
              </a:rPr>
              <a:t>Programming logic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152400" y="1845224"/>
            <a:ext cx="2818624" cy="157996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floating point implementation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/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-</a:t>
                </a:r>
                <a:r>
                  <a:rPr lang="en-US" sz="2800" b="1" dirty="0" err="1">
                    <a:solidFill>
                      <a:srgbClr val="C00000"/>
                    </a:solidFill>
                    <a:latin typeface="Courier" pitchFamily="2" charset="0"/>
                  </a:rPr>
                  <a:t>dp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or not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blipFill>
                <a:blip r:embed="rId2"/>
                <a:stretch>
                  <a:fillRect r="-6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3162300" y="2555389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6019800" y="4011731"/>
            <a:ext cx="11655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8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28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C25BE-C775-1D4C-8105-6440476C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35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&amp; Importance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2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54" y="2868868"/>
            <a:ext cx="2216945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5923819"/>
            <a:ext cx="2362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1759673" y="3756211"/>
            <a:ext cx="890718" cy="1635258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4DFB9E-704F-CC4E-AFE6-AF7D82D6B23A}"/>
              </a:ext>
            </a:extLst>
          </p:cNvPr>
          <p:cNvSpPr txBox="1"/>
          <p:nvPr/>
        </p:nvSpPr>
        <p:spPr>
          <a:xfrm>
            <a:off x="366406" y="4191000"/>
            <a:ext cx="295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Guaranteeing validity in adaptive data analysis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33" y="2868868"/>
            <a:ext cx="108039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34" y="2367275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4431384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20" y="1876685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20" y="1353940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650391" y="4812384"/>
            <a:ext cx="2993963" cy="57908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F6DDE0-9B5B-F84E-9701-6BDA7D8C7E5A}"/>
              </a:ext>
            </a:extLst>
          </p:cNvPr>
          <p:cNvSpPr txBox="1"/>
          <p:nvPr/>
        </p:nvSpPr>
        <p:spPr>
          <a:xfrm>
            <a:off x="3162300" y="4724400"/>
            <a:ext cx="228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verifying differential privacy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644354" y="4812384"/>
            <a:ext cx="988856" cy="111143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3897618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7" y="1365471"/>
            <a:ext cx="1398572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240" y="2419829"/>
            <a:ext cx="1207183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00" y="1874511"/>
            <a:ext cx="1243800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633210" y="2233479"/>
            <a:ext cx="898290" cy="369034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644354" y="4278618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644354" y="2778797"/>
            <a:ext cx="729478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644353" y="1724439"/>
            <a:ext cx="1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7A04B0D1-8AFF-2048-9740-A6D21E4E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597" y="2406744"/>
            <a:ext cx="1116042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363B6B-0AA4-8647-AC43-FBC1EC1F1E9C}"/>
              </a:ext>
            </a:extLst>
          </p:cNvPr>
          <p:cNvCxnSpPr>
            <a:cxnSpLocks/>
            <a:stCxn id="42" idx="0"/>
            <a:endCxn id="58" idx="2"/>
          </p:cNvCxnSpPr>
          <p:nvPr/>
        </p:nvCxnSpPr>
        <p:spPr bwMode="auto">
          <a:xfrm flipH="1" flipV="1">
            <a:off x="4926618" y="2765712"/>
            <a:ext cx="717736" cy="113190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26BA9921-9724-A746-ABF3-FF18930FC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7" y="5409535"/>
                <a:ext cx="5986823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Calibrating Noise to Sensitivity in Private Data Analysis: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26BA9921-9724-A746-ABF3-FF18930FC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7" y="5409535"/>
                <a:ext cx="5986823" cy="486599"/>
              </a:xfrm>
              <a:prstGeom prst="rect">
                <a:avLst/>
              </a:prstGeom>
              <a:blipFill>
                <a:blip r:embed="rId4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4.44444E-6 L 0.01632 -0.68542 " pathEditMode="relative" ptsTypes="AA">
                                      <p:cBhvr>
                                        <p:cTn id="2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2" grpId="0"/>
      <p:bldP spid="32" grpId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8" grpId="0" animBg="1"/>
      <p:bldP spid="58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FF871-0588-0D4B-9CA9-2C988B778E9C}"/>
              </a:ext>
            </a:extLst>
          </p:cNvPr>
          <p:cNvSpPr/>
          <p:nvPr/>
        </p:nvSpPr>
        <p:spPr>
          <a:xfrm>
            <a:off x="1302056" y="1641180"/>
            <a:ext cx="2513626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Perturbed result 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675CB-C0C0-1D4D-BD54-109889B0F043}"/>
              </a:ext>
            </a:extLst>
          </p:cNvPr>
          <p:cNvSpPr/>
          <p:nvPr/>
        </p:nvSpPr>
        <p:spPr>
          <a:xfrm>
            <a:off x="1611845" y="5396112"/>
            <a:ext cx="1899312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Data Base D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C1DA8-0464-4E41-996C-070E40041A2C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 bwMode="auto">
          <a:xfrm flipV="1">
            <a:off x="2561501" y="4980614"/>
            <a:ext cx="0" cy="4154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22206A-23C6-8C4C-B94F-AA1A30089169}"/>
              </a:ext>
            </a:extLst>
          </p:cNvPr>
          <p:cNvSpPr/>
          <p:nvPr/>
        </p:nvSpPr>
        <p:spPr>
          <a:xfrm>
            <a:off x="-29167" y="2462488"/>
            <a:ext cx="2662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 Add noise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calibrated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to the query q’s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sensitivity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17C41-E7DC-8840-A64A-050135B4B4A3}"/>
              </a:ext>
            </a:extLst>
          </p:cNvPr>
          <p:cNvSpPr/>
          <p:nvPr/>
        </p:nvSpPr>
        <p:spPr>
          <a:xfrm>
            <a:off x="1230277" y="4332914"/>
            <a:ext cx="266244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True result t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D8669-2AC5-EB49-B9E6-72E88F80F7F3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 bwMode="auto">
          <a:xfrm flipH="1" flipV="1">
            <a:off x="2558869" y="2288880"/>
            <a:ext cx="2632" cy="2044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/>
              <p:nvPr/>
            </p:nvSpPr>
            <p:spPr>
              <a:xfrm>
                <a:off x="5522495" y="4193612"/>
                <a:ext cx="32385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95" y="4193612"/>
                <a:ext cx="3238500" cy="647700"/>
              </a:xfrm>
              <a:prstGeom prst="rect">
                <a:avLst/>
              </a:prstGeom>
              <a:blipFill>
                <a:blip r:embed="rId3"/>
                <a:stretch>
                  <a:fillRect t="-18868" r="-5447" b="-3207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38956E2-BCDA-3544-9900-19B70DE3A377}"/>
              </a:ext>
            </a:extLst>
          </p:cNvPr>
          <p:cNvSpPr/>
          <p:nvPr/>
        </p:nvSpPr>
        <p:spPr>
          <a:xfrm>
            <a:off x="777429" y="4934447"/>
            <a:ext cx="151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query q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/>
              <p:nvPr/>
            </p:nvSpPr>
            <p:spPr>
              <a:xfrm>
                <a:off x="5471925" y="1447800"/>
                <a:ext cx="3339640" cy="101207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25" y="1447800"/>
                <a:ext cx="3339640" cy="1012070"/>
              </a:xfrm>
              <a:prstGeom prst="rect">
                <a:avLst/>
              </a:prstGeom>
              <a:blipFill>
                <a:blip r:embed="rId4"/>
                <a:stretch>
                  <a:fillRect l="-2642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96DA72-1952-B843-ACE8-DC0492C59D3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 bwMode="auto">
          <a:xfrm flipV="1">
            <a:off x="3815682" y="1953835"/>
            <a:ext cx="1656243" cy="11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B7D9B5C-874C-0A47-9D32-6541A0A7FA95}"/>
              </a:ext>
            </a:extLst>
          </p:cNvPr>
          <p:cNvSpPr/>
          <p:nvPr/>
        </p:nvSpPr>
        <p:spPr>
          <a:xfrm>
            <a:off x="3732484" y="1549531"/>
            <a:ext cx="1809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Privacy loss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A0BDE4-C7FE-6744-BDF6-31F7521046CA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>
            <a:off x="7141745" y="2459870"/>
            <a:ext cx="0" cy="1733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5DAD361-3D6D-AB41-AB64-8E5E8CAE2796}"/>
              </a:ext>
            </a:extLst>
          </p:cNvPr>
          <p:cNvSpPr/>
          <p:nvPr/>
        </p:nvSpPr>
        <p:spPr>
          <a:xfrm>
            <a:off x="5285111" y="2892428"/>
            <a:ext cx="187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Mechanism M is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C8788370-06EB-CB49-808E-923BC3CA6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700516"/>
                <a:ext cx="5986823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Calibrating Noise to Sensitivity in Private Data Analysis: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C8788370-06EB-CB49-808E-923BC3CA6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00516"/>
                <a:ext cx="5986823" cy="486599"/>
              </a:xfrm>
              <a:prstGeom prst="rect">
                <a:avLst/>
              </a:prstGeom>
              <a:blipFill>
                <a:blip r:embed="rId5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4" grpId="0" animBg="1"/>
      <p:bldP spid="31" grpId="0" animBg="1"/>
      <p:bldP spid="33" grpId="0"/>
      <p:bldP spid="34" grpId="0" animBg="1"/>
      <p:bldP spid="45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8921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8D15C055-A3D9-1B4F-8F11-20D7F4D7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4" y="3375211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CB379C-246E-9E46-B5C8-B7D04277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3" y="4194687"/>
            <a:ext cx="6053937" cy="9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dirty="0"/>
              <a:t>First Relevant Direction: Extend </a:t>
            </a:r>
            <a:r>
              <a:rPr lang="en-US" dirty="0" err="1"/>
              <a:t>dp</a:t>
            </a:r>
            <a:r>
              <a:rPr lang="en-US" dirty="0"/>
              <a:t> into validity Guaranteeing in adaptive data analysis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2.59259E-6 L -0.00052 -0.3777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3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34" grpId="0" animBg="1"/>
      <p:bldP spid="34" grpId="1" animBg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Theorem –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differentially private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  <a:blipFill>
                <a:blip r:embed="rId3"/>
                <a:stretch>
                  <a:fillRect l="-1122" t="-638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97F952-61B9-544D-9E90-1990E30F7884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AF091-793B-0544-9D6A-F1D35F8B2392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02260C-C391-0641-A0C9-3041266E542B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D2A82C9-D167-0F4E-BECF-C304A7FDE945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/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  <a:blipFill>
                <a:blip r:embed="rId10"/>
                <a:stretch>
                  <a:fillRect t="-90526" r="-14714" b="-14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60259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D06B3B-2EAF-4C49-BF50-D6C394EA76DA}"/>
              </a:ext>
            </a:extLst>
          </p:cNvPr>
          <p:cNvSpPr/>
          <p:nvPr/>
        </p:nvSpPr>
        <p:spPr bwMode="auto">
          <a:xfrm>
            <a:off x="333175" y="2843477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/>
              <p:nvPr/>
            </p:nvSpPr>
            <p:spPr>
              <a:xfrm>
                <a:off x="3570728" y="1971664"/>
                <a:ext cx="4592155" cy="52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|≥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8" y="1971664"/>
                <a:ext cx="4592155" cy="525208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E7B4219-613B-FB4E-BF9D-43194D3219D4}"/>
              </a:ext>
            </a:extLst>
          </p:cNvPr>
          <p:cNvSpPr/>
          <p:nvPr/>
        </p:nvSpPr>
        <p:spPr bwMode="auto">
          <a:xfrm>
            <a:off x="333175" y="2293316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81DA11-5C4F-7F4B-89EF-572B16EC2F3D}"/>
              </a:ext>
            </a:extLst>
          </p:cNvPr>
          <p:cNvCxnSpPr/>
          <p:nvPr/>
        </p:nvCxnSpPr>
        <p:spPr bwMode="auto">
          <a:xfrm flipV="1">
            <a:off x="3033452" y="2373242"/>
            <a:ext cx="657935" cy="1686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15ECE-A1BB-1D49-B0AB-E8A9CD42478B}"/>
              </a:ext>
            </a:extLst>
          </p:cNvPr>
          <p:cNvSpPr/>
          <p:nvPr/>
        </p:nvSpPr>
        <p:spPr>
          <a:xfrm>
            <a:off x="3570728" y="2744850"/>
            <a:ext cx="4592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 Reuse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14EA00-5AE6-DB43-89F1-4426C10E0329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2984569" y="2978497"/>
            <a:ext cx="661008" cy="119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70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6667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78080" y="848568"/>
            <a:ext cx="45513" cy="554081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6">
            <a:extLst>
              <a:ext uri="{FF2B5EF4-FFF2-40B4-BE49-F238E27FC236}">
                <a16:creationId xmlns:a16="http://schemas.microsoft.com/office/drawing/2014/main" id="{CC5DDE64-905E-0C42-BDD9-079C6105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1" y="1888766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0.00787 L -0.00903 -0.1588 " pathEditMode="relative" ptsTypes="AA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1" grpId="0" animBg="1"/>
      <p:bldP spid="13" grpId="0" animBg="1"/>
      <p:bldP spid="19" grpId="0" animBg="1"/>
      <p:bldP spid="22" grpId="0" animBg="1"/>
      <p:bldP spid="23" grpId="0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zh-CN" dirty="0"/>
                  <a:t>On Generalization Error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Straightforward approach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sz="1600" dirty="0"/>
                  <a:t>Data Splitting -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Known Bounds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efficient mechanism 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dirty="0"/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inefficient mechanism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Bounds for differentially private algorithms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en-US" dirty="0"/>
                  <a:t>-differential privacy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- accurate</a:t>
                </a:r>
              </a:p>
              <a:p>
                <a:pPr marL="342900" lvl="2" indent="-342900" eaLnBrk="1" hangingPunct="1">
                  <a:buClr>
                    <a:srgbClr val="CC0000"/>
                  </a:buClr>
                </a:pPr>
                <a:r>
                  <a:rPr lang="en-US" altLang="zh-CN" sz="2400" dirty="0"/>
                  <a:t>Generalization Error in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Non-Linear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Based on Information Measures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  <a:blipFill>
                <a:blip r:embed="rId3"/>
                <a:stretch>
                  <a:fillRect l="-112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>
            <a:extLst>
              <a:ext uri="{FF2B5EF4-FFF2-40B4-BE49-F238E27FC236}">
                <a16:creationId xmlns:a16="http://schemas.microsoft.com/office/drawing/2014/main" id="{181C4800-D5D9-F645-8CE6-443203A5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1" y="817218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</TotalTime>
  <Words>1834</Words>
  <Application>Microsoft Macintosh PowerPoint</Application>
  <PresentationFormat>On-screen Show (4:3)</PresentationFormat>
  <Paragraphs>482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Bold</vt:lpstr>
      <vt:lpstr>Arial</vt:lpstr>
      <vt:lpstr>Cambria Math</vt:lpstr>
      <vt:lpstr>Courier</vt:lpstr>
      <vt:lpstr>Times New Roman</vt:lpstr>
      <vt:lpstr>Wingdings</vt:lpstr>
      <vt:lpstr>Blank Presentation</vt:lpstr>
      <vt:lpstr>Qualifying Exam</vt:lpstr>
      <vt:lpstr>Short Summary – 8 paper</vt:lpstr>
      <vt:lpstr>Relations &amp; Importance</vt:lpstr>
      <vt:lpstr>PowerPoint Presentation</vt:lpstr>
      <vt:lpstr>Guaranteeing validity in adaptive data analysis</vt:lpstr>
      <vt:lpstr>PowerPoint Presentation</vt:lpstr>
      <vt:lpstr>Guaranteeing validity in adaptive data analysis</vt:lpstr>
      <vt:lpstr>Guaranteeing validity in adaptive data analysis</vt:lpstr>
      <vt:lpstr>PowerPoint Presentation</vt:lpstr>
      <vt:lpstr>Guaranteeing validity in adaptive data analysis</vt:lpstr>
      <vt:lpstr>Consideration</vt:lpstr>
      <vt:lpstr>Formal Verification of differential privacy</vt:lpstr>
      <vt:lpstr>Formal Verification of differential privacy</vt:lpstr>
      <vt:lpstr>Formal Verification of differential privacy</vt:lpstr>
      <vt:lpstr>Formal Verification of differential privacy</vt:lpstr>
      <vt:lpstr>Formal Verification of differential privacy</vt:lpstr>
      <vt:lpstr>Formal Verification of differential privacy</vt:lpstr>
      <vt:lpstr>Consideration</vt:lpstr>
      <vt:lpstr>Possible Research Directions</vt:lpstr>
      <vt:lpstr>Formal verification of the program’s statistical validity. </vt:lpstr>
      <vt:lpstr>Research Goals &amp;. Challenge</vt:lpstr>
      <vt:lpstr>Research Goals &amp;. Challenge</vt:lpstr>
      <vt:lpstr>Methodologies</vt:lpstr>
      <vt:lpstr>Methodologies – Language Design</vt:lpstr>
      <vt:lpstr>Possible Research Directions</vt:lpstr>
      <vt:lpstr>Formal verification of differential privacy (snapping mechanism) </vt:lpstr>
      <vt:lpstr>Methodologies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486</cp:revision>
  <cp:lastPrinted>2018-05-31T15:51:35Z</cp:lastPrinted>
  <dcterms:created xsi:type="dcterms:W3CDTF">2008-01-28T19:49:47Z</dcterms:created>
  <dcterms:modified xsi:type="dcterms:W3CDTF">2019-12-16T07:18:06Z</dcterms:modified>
</cp:coreProperties>
</file>