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17" r:id="rId9"/>
    <p:sldId id="320" r:id="rId10"/>
    <p:sldId id="321" r:id="rId11"/>
    <p:sldId id="322" r:id="rId12"/>
    <p:sldId id="302" r:id="rId13"/>
    <p:sldId id="294" r:id="rId14"/>
    <p:sldId id="269" r:id="rId15"/>
    <p:sldId id="324" r:id="rId16"/>
    <p:sldId id="303" r:id="rId17"/>
    <p:sldId id="310" r:id="rId18"/>
    <p:sldId id="307" r:id="rId19"/>
    <p:sldId id="345" r:id="rId20"/>
    <p:sldId id="340" r:id="rId21"/>
    <p:sldId id="341" r:id="rId22"/>
    <p:sldId id="346" r:id="rId23"/>
    <p:sldId id="308" r:id="rId24"/>
    <p:sldId id="327" r:id="rId25"/>
    <p:sldId id="342" r:id="rId26"/>
    <p:sldId id="328" r:id="rId27"/>
    <p:sldId id="347" r:id="rId28"/>
    <p:sldId id="329" r:id="rId29"/>
    <p:sldId id="330" r:id="rId30"/>
    <p:sldId id="331" r:id="rId31"/>
    <p:sldId id="332" r:id="rId32"/>
    <p:sldId id="333" r:id="rId33"/>
    <p:sldId id="348" r:id="rId34"/>
    <p:sldId id="334" r:id="rId35"/>
    <p:sldId id="335" r:id="rId36"/>
    <p:sldId id="336" r:id="rId37"/>
    <p:sldId id="337" r:id="rId38"/>
    <p:sldId id="339" r:id="rId39"/>
    <p:sldId id="311" r:id="rId40"/>
    <p:sldId id="312" r:id="rId41"/>
    <p:sldId id="349" r:id="rId42"/>
    <p:sldId id="350" r:id="rId43"/>
    <p:sldId id="313" r:id="rId44"/>
    <p:sldId id="343" r:id="rId45"/>
    <p:sldId id="354" r:id="rId46"/>
    <p:sldId id="351" r:id="rId47"/>
    <p:sldId id="353" r:id="rId48"/>
    <p:sldId id="315" r:id="rId49"/>
    <p:sldId id="316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257"/>
            <p14:sldId id="297"/>
            <p14:sldId id="298"/>
            <p14:sldId id="299"/>
            <p14:sldId id="300"/>
            <p14:sldId id="301"/>
            <p14:sldId id="317"/>
            <p14:sldId id="320"/>
            <p14:sldId id="321"/>
            <p14:sldId id="322"/>
            <p14:sldId id="302"/>
            <p14:sldId id="294"/>
            <p14:sldId id="269"/>
            <p14:sldId id="324"/>
            <p14:sldId id="303"/>
            <p14:sldId id="310"/>
            <p14:sldId id="307"/>
            <p14:sldId id="345"/>
            <p14:sldId id="340"/>
            <p14:sldId id="341"/>
            <p14:sldId id="346"/>
            <p14:sldId id="308"/>
            <p14:sldId id="327"/>
            <p14:sldId id="342"/>
            <p14:sldId id="328"/>
            <p14:sldId id="347"/>
            <p14:sldId id="329"/>
            <p14:sldId id="330"/>
            <p14:sldId id="331"/>
            <p14:sldId id="332"/>
            <p14:sldId id="333"/>
            <p14:sldId id="348"/>
            <p14:sldId id="334"/>
            <p14:sldId id="335"/>
            <p14:sldId id="336"/>
            <p14:sldId id="337"/>
            <p14:sldId id="339"/>
            <p14:sldId id="311"/>
            <p14:sldId id="312"/>
            <p14:sldId id="349"/>
            <p14:sldId id="350"/>
            <p14:sldId id="313"/>
            <p14:sldId id="343"/>
            <p14:sldId id="354"/>
            <p14:sldId id="351"/>
            <p14:sldId id="353"/>
            <p14:sldId id="315"/>
            <p14:sldId id="316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1297" autoAdjust="0"/>
  </p:normalViewPr>
  <p:slideViewPr>
    <p:cSldViewPr>
      <p:cViewPr varScale="1">
        <p:scale>
          <a:sx n="99" d="100"/>
          <a:sy n="99" d="100"/>
        </p:scale>
        <p:origin x="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Thesis Prospectus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5174-6FC9-4685-3877-298F12F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Analyzing the Adaptive Data Analysis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BBA59-811A-0D80-F282-3A5F9FF89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23E9-F6B1-0FDA-8AF2-76C4051999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10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/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b="-1509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BF43F5-4C23-E8B1-97E8-49C19A81C47F}"/>
              </a:ext>
            </a:extLst>
          </p:cNvPr>
          <p:cNvSpPr/>
          <p:nvPr/>
        </p:nvSpPr>
        <p:spPr>
          <a:xfrm>
            <a:off x="316816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351F3-5B6E-2D0F-B714-974D429D32C8}"/>
              </a:ext>
            </a:extLst>
          </p:cNvPr>
          <p:cNvSpPr/>
          <p:nvPr/>
        </p:nvSpPr>
        <p:spPr>
          <a:xfrm>
            <a:off x="5922162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C3BB9-DFE9-FD38-305E-410011AD2B2F}"/>
              </a:ext>
            </a:extLst>
          </p:cNvPr>
          <p:cNvCxnSpPr>
            <a:stCxn id="7" idx="0"/>
            <a:endCxn id="6" idx="2"/>
          </p:cNvCxnSpPr>
          <p:nvPr/>
        </p:nvCxnSpPr>
        <p:spPr bwMode="auto">
          <a:xfrm flipV="1">
            <a:off x="1497916" y="2705100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516766-0D3C-0F24-C839-5E4B07BBC586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2679016" y="4560567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7BE7A-B1A8-A73B-DC4E-24EA7DB55831}"/>
              </a:ext>
            </a:extLst>
          </p:cNvPr>
          <p:cNvSpPr/>
          <p:nvPr/>
        </p:nvSpPr>
        <p:spPr>
          <a:xfrm>
            <a:off x="2955011" y="4167810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4DDC0-B9A8-EBB6-821D-A25680845ADB}"/>
              </a:ext>
            </a:extLst>
          </p:cNvPr>
          <p:cNvSpPr/>
          <p:nvPr/>
        </p:nvSpPr>
        <p:spPr>
          <a:xfrm>
            <a:off x="959399" y="3128037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905C0-8631-45BA-AEFA-7AF4DDB7E881}"/>
              </a:ext>
            </a:extLst>
          </p:cNvPr>
          <p:cNvCxnSpPr>
            <a:stCxn id="8" idx="0"/>
            <a:endCxn id="6" idx="2"/>
          </p:cNvCxnSpPr>
          <p:nvPr/>
        </p:nvCxnSpPr>
        <p:spPr bwMode="auto">
          <a:xfrm flipH="1" flipV="1">
            <a:off x="4457700" y="2705100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C3164-CEF6-F8D7-0246-73FF98399FE2}"/>
              </a:ext>
            </a:extLst>
          </p:cNvPr>
          <p:cNvSpPr/>
          <p:nvPr/>
        </p:nvSpPr>
        <p:spPr>
          <a:xfrm>
            <a:off x="4947308" y="2889824"/>
            <a:ext cx="3037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or Analysis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D62D3-1753-5C42-8BDF-99D20A2565C8}"/>
              </a:ext>
            </a:extLst>
          </p:cNvPr>
          <p:cNvSpPr/>
          <p:nvPr/>
        </p:nvSpPr>
        <p:spPr>
          <a:xfrm>
            <a:off x="6119802" y="2812392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377-AAF7-682C-FA20-F55CDA5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5A0D-E61F-C956-6A2D-9ACB4FCAA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CC901-DB2D-32EB-4E36-046F6B3B87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11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/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l="-560" b="-1698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8398A6-00C4-D32D-51D2-5088B24D6341}"/>
              </a:ext>
            </a:extLst>
          </p:cNvPr>
          <p:cNvSpPr/>
          <p:nvPr/>
        </p:nvSpPr>
        <p:spPr bwMode="auto">
          <a:xfrm>
            <a:off x="6248401" y="1697331"/>
            <a:ext cx="762000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9AEBA-6EC6-D17D-EEE1-9198E9B96DBF}"/>
              </a:ext>
            </a:extLst>
          </p:cNvPr>
          <p:cNvSpPr/>
          <p:nvPr/>
        </p:nvSpPr>
        <p:spPr bwMode="auto">
          <a:xfrm>
            <a:off x="7125024" y="1703915"/>
            <a:ext cx="266376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2038-92C1-8174-1FAA-C287601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1E3D7-93E2-CE9A-27CE-EA38959D7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6727-BB64-9D27-E8C2-2CCFD1C8E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B82A98-B38B-A312-831A-51DAF5625BD9}"/>
              </a:ext>
            </a:extLst>
          </p:cNvPr>
          <p:cNvSpPr/>
          <p:nvPr/>
        </p:nvSpPr>
        <p:spPr>
          <a:xfrm>
            <a:off x="183095" y="1371912"/>
            <a:ext cx="1874306" cy="76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08A4A3-97B5-0C88-5F3D-B110B955F3F4}"/>
              </a:ext>
            </a:extLst>
          </p:cNvPr>
          <p:cNvSpPr/>
          <p:nvPr/>
        </p:nvSpPr>
        <p:spPr>
          <a:xfrm>
            <a:off x="2256153" y="191615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apply mechanisms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C589A-9DA1-88EB-A6D6-1F14094A78C6}"/>
              </a:ext>
            </a:extLst>
          </p:cNvPr>
          <p:cNvSpPr/>
          <p:nvPr/>
        </p:nvSpPr>
        <p:spPr>
          <a:xfrm>
            <a:off x="2241285" y="276446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mechanisms needed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7A487D-3230-998E-63EA-9679A7EB33B5}"/>
              </a:ext>
            </a:extLst>
          </p:cNvPr>
          <p:cNvSpPr/>
          <p:nvPr/>
        </p:nvSpPr>
        <p:spPr>
          <a:xfrm>
            <a:off x="2248719" y="3609985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or intense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E951F6-88B8-0DB2-F331-2FA3293E5986}"/>
              </a:ext>
            </a:extLst>
          </p:cNvPr>
          <p:cNvSpPr/>
          <p:nvPr/>
        </p:nvSpPr>
        <p:spPr>
          <a:xfrm>
            <a:off x="2241285" y="4455508"/>
            <a:ext cx="3996556" cy="49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BCEC9D-229C-1311-9F34-04CD306E74CE}"/>
              </a:ext>
            </a:extLst>
          </p:cNvPr>
          <p:cNvSpPr/>
          <p:nvPr/>
        </p:nvSpPr>
        <p:spPr>
          <a:xfrm>
            <a:off x="6553200" y="4702125"/>
            <a:ext cx="2514600" cy="12779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 Generalization Error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DD88A3-BD7B-59D5-7950-12A97A08AFB2}"/>
              </a:ext>
            </a:extLst>
          </p:cNvPr>
          <p:cNvCxnSpPr/>
          <p:nvPr/>
        </p:nvCxnSpPr>
        <p:spPr bwMode="auto">
          <a:xfrm>
            <a:off x="6553200" y="4217032"/>
            <a:ext cx="619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19690-1AAC-BDE2-A185-371EE96C6DA1}"/>
              </a:ext>
            </a:extLst>
          </p:cNvPr>
          <p:cNvCxnSpPr/>
          <p:nvPr/>
        </p:nvCxnSpPr>
        <p:spPr bwMode="auto">
          <a:xfrm>
            <a:off x="2209800" y="1752600"/>
            <a:ext cx="5980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87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Adaptivity Quantity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3226AE-0B0A-7146-9324-EFF9CBEEDBF0}"/>
              </a:ext>
            </a:extLst>
          </p:cNvPr>
          <p:cNvSpPr/>
          <p:nvPr/>
        </p:nvSpPr>
        <p:spPr>
          <a:xfrm>
            <a:off x="4527621" y="4212036"/>
            <a:ext cx="3747651" cy="115356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 &amp;.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14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1A0B4-62BF-07BC-9CBA-2064983C8BC4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1A0B4-62BF-07BC-9CBA-2064983C8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7798B5-B722-334C-E711-69CAE8AB1771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7798B5-B722-334C-E711-69CAE8AB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10717-6257-37D5-5BB1-92D280891EFA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10717-6257-37D5-5BB1-92D28089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5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0D3986-AB35-A37C-0B69-49C1237DF870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0D3986-AB35-A37C-0B69-49C1237DF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A365FA-C737-E9E6-5E80-74FC6ADFB75F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A365FA-C737-E9E6-5E80-74FC6ADFB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7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553F22-DDF5-FFA4-6571-BBCEBCAE58D1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553F22-DDF5-FFA4-6571-BBCEBCAE5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656663-B149-EB92-CB38-F9A16CD7E4F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DBEF14-F10C-AF18-AAFF-EBC3A1BF76EF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E794F9-9AE0-93E3-7459-D5A81D33806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D056CDD-CEF9-4118-4DF6-6B6FC5143107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8FD98F-B8A1-B9D4-A0D8-9B306EDE6416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33408-039B-C78D-88F6-D7B0B0356A1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013332-AB15-4B23-9D4C-64AC5C5D2C16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FF867B-7A37-151F-5891-D44EF8F31AF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4E8B22-3B6A-66EF-FE39-0D514224539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2084BB-E626-9B46-9076-454595DB8428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B7649E-BC93-E6D1-38E5-A45652F72A3E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DBD810-24EA-9EDC-ABD7-3FE0666DB9F7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DBD810-24EA-9EDC-ABD7-3FE0666D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EB7E6986-67B1-5649-D750-E5EC5D874B93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FC9C07-92CF-464F-0760-165132ABF86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C5D642-6041-F329-F0E1-1CB8DB8299D9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41A721-088B-72EC-5E2D-77D00837278D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41A721-088B-72EC-5E2D-77D00837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10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A9D86-4ABE-7826-6F3E-622DBD85B50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A9D86-4ABE-7826-6F3E-622DBD85B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1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1F41CDB-A541-6EDD-3243-DB6E1DD1164E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AA1CCB-40E6-61F9-A1F5-D48FAA3644B3}"/>
              </a:ext>
            </a:extLst>
          </p:cNvPr>
          <p:cNvCxnSpPr>
            <a:cxnSpLocks/>
            <a:stCxn id="46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D77C5B-54EF-75DA-FC9A-9B2275F13EEF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62677-F7A3-39C0-F1DC-06E687748D1E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CAAA39-02B8-6EBF-BBE9-48FF6D66B997}"/>
              </a:ext>
            </a:extLst>
          </p:cNvPr>
          <p:cNvCxnSpPr>
            <a:cxnSpLocks/>
            <a:endCxn id="49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2933-D064-76F3-E7FC-0D2E637095E7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1D5-65C2-B155-3463-51F87D2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 &amp;.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309-1744-9ABC-3B31-E1CE2910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– I : Adaptive Data Analysis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Query-While Language Design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 : Adaptivity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Execution-Based Adaptivity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III : Adaptivity Estimation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Static Program Adaptivity Analysis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EB41C-A6EC-8B39-559E-6F5084116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E0F3-D97D-7A27-149A-EE0F865952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6915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</p:spTree>
    <p:extLst>
      <p:ext uri="{BB962C8B-B14F-4D97-AF65-F5344CB8AC3E}">
        <p14:creationId xmlns:p14="http://schemas.microsoft.com/office/powerpoint/2010/main" val="46022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4B5A6C-4E08-4D91-83C3-6A62AE35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982"/>
            <a:ext cx="9144000" cy="2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18</a:t>
            </a:fld>
            <a:endParaRPr lang="en-US" altLang="en-US" baseline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62BC58FB-61FB-0B4E-2276-7BE8BB06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479"/>
            <a:ext cx="9144000" cy="33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 – Query Expression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19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/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values at a certain index a in a row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database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query(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[a]) : computes the average value at certain index a over each row of the database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blipFill>
                <a:blip r:embed="rId2"/>
                <a:stretch>
                  <a:fillRect l="-2295" t="-5479" r="-164" b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14AA89D-985A-B578-7B10-34306DE8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5690396" cy="10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Query-While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Execution-Based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Static Program Adaptivity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  <a:r>
              <a:rPr lang="zh-CN" altLang="en-US" dirty="0"/>
              <a:t> </a:t>
            </a:r>
            <a:r>
              <a:rPr lang="en-US" altLang="zh-CN" dirty="0"/>
              <a:t>Framework </a:t>
            </a:r>
            <a:r>
              <a:rPr lang="en-US" altLang="en-US" dirty="0"/>
              <a:t>Extension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Towards Accurate Program Quantitative Property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Status and Plan</a:t>
            </a:r>
            <a:endParaRPr lang="en-US" altLang="en-US" sz="200" dirty="0"/>
          </a:p>
          <a:p>
            <a:pPr eaLnBrk="1" hangingPunct="1">
              <a:buClr>
                <a:srgbClr val="CC0000"/>
              </a:buClr>
            </a:pPr>
            <a:endParaRPr lang="en-US" altLang="en-US" sz="1200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20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EB401BB-35E6-36EA-88B4-9565264D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438400"/>
            <a:ext cx="6794500" cy="1117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71D488F-47CB-070E-37E0-C983518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59910"/>
            <a:ext cx="2438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Operational Semantics Rules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4710CA-24D7-7095-E602-D5A9880C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2538"/>
            <a:ext cx="9144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Trace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505915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Trace: (initial trace: (k, in, 2, •))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676400"/>
            <a:ext cx="6540500" cy="1651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14C2216-AE7F-5B17-A839-5A5AD6B1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31641"/>
            <a:ext cx="7607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Analysis</a:t>
            </a:r>
          </a:p>
          <a:p>
            <a:endParaRPr lang="en-US" dirty="0"/>
          </a:p>
          <a:p>
            <a:r>
              <a:rPr lang="en-US" dirty="0"/>
              <a:t>Adaptivity Formalization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B544-1C21-D58F-0663-7429C090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pair of two variables X, Y, under an initial trace:</a:t>
            </a:r>
          </a:p>
          <a:p>
            <a:r>
              <a:rPr lang="en-US" dirty="0"/>
              <a:t>execution trace T1: </a:t>
            </a:r>
          </a:p>
          <a:p>
            <a:r>
              <a:rPr lang="en-US" dirty="0"/>
              <a:t>change variable X: </a:t>
            </a:r>
          </a:p>
          <a:p>
            <a:r>
              <a:rPr lang="en-US" dirty="0"/>
              <a:t>execution trace T2:</a:t>
            </a:r>
          </a:p>
          <a:p>
            <a:endParaRPr lang="en-US" dirty="0"/>
          </a:p>
          <a:p>
            <a:r>
              <a:rPr lang="en-US" dirty="0"/>
              <a:t>Observe changes in execution traces</a:t>
            </a:r>
          </a:p>
          <a:p>
            <a:r>
              <a:rPr lang="en-US" dirty="0"/>
              <a:t>Variable Y changed =&gt; Dependent </a:t>
            </a:r>
          </a:p>
          <a:p>
            <a:r>
              <a:rPr lang="en-US" dirty="0"/>
              <a:t>Variable Y Disappeared =&gt; 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08997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Relation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25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relation for x3 and a5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4757E74-25F5-A9CD-460D-395829328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2" y="3954259"/>
            <a:ext cx="7442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variable X, under an initial trace T0:</a:t>
            </a:r>
          </a:p>
          <a:p>
            <a:r>
              <a:rPr lang="en-US" dirty="0"/>
              <a:t>execution trace T1:</a:t>
            </a:r>
          </a:p>
          <a:p>
            <a:endParaRPr lang="en-US" dirty="0"/>
          </a:p>
          <a:p>
            <a:r>
              <a:rPr lang="en-US" dirty="0"/>
              <a:t>Count the evaluation times of X in T1 : t</a:t>
            </a:r>
          </a:p>
          <a:p>
            <a:endParaRPr lang="en-US" dirty="0"/>
          </a:p>
          <a:p>
            <a:r>
              <a:rPr lang="en-US" dirty="0"/>
              <a:t>=&gt; Quantity for X : 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9009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Quantity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27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Quantity for a0 and x3</a:t>
            </a:r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56F3E3C-F656-88CB-FD05-49697D71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" y="4233458"/>
            <a:ext cx="2997200" cy="15113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814E037-0DBE-706C-A218-D1E453F3C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49" y="4224017"/>
            <a:ext cx="2997199" cy="13555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5F709F-20A5-124F-DA0B-54F240657C46}"/>
              </a:ext>
            </a:extLst>
          </p:cNvPr>
          <p:cNvSpPr txBox="1">
            <a:spLocks/>
          </p:cNvSpPr>
          <p:nvPr/>
        </p:nvSpPr>
        <p:spPr>
          <a:xfrm>
            <a:off x="731869" y="3725461"/>
            <a:ext cx="3676015" cy="4985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 trace: (k, in, 2, •)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D7DA8F-C8E0-DE6C-9353-CD40161D20D9}"/>
              </a:ext>
            </a:extLst>
          </p:cNvPr>
          <p:cNvSpPr txBox="1">
            <a:spLocks/>
          </p:cNvSpPr>
          <p:nvPr/>
        </p:nvSpPr>
        <p:spPr>
          <a:xfrm>
            <a:off x="4858385" y="3703170"/>
            <a:ext cx="3676015" cy="4985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arbitrary initial trace t0</a:t>
            </a:r>
          </a:p>
        </p:txBody>
      </p:sp>
    </p:spTree>
    <p:extLst>
      <p:ext uri="{BB962C8B-B14F-4D97-AF65-F5344CB8AC3E}">
        <p14:creationId xmlns:p14="http://schemas.microsoft.com/office/powerpoint/2010/main" val="131490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Construct Dependency Graph</a:t>
            </a:r>
          </a:p>
          <a:p>
            <a:endParaRPr lang="en-US" dirty="0"/>
          </a:p>
          <a:p>
            <a:r>
              <a:rPr lang="en-US" dirty="0"/>
              <a:t>Vertices: Variable</a:t>
            </a:r>
          </a:p>
          <a:p>
            <a:r>
              <a:rPr lang="en-US" dirty="0"/>
              <a:t>Edge : Dependency Relation </a:t>
            </a:r>
          </a:p>
          <a:p>
            <a:r>
              <a:rPr lang="en-US" dirty="0"/>
              <a:t>Weights : Dependency Quantity</a:t>
            </a:r>
          </a:p>
          <a:p>
            <a:r>
              <a:rPr lang="en-US" dirty="0"/>
              <a:t>Query Annotations: Track Query Requests.</a:t>
            </a:r>
          </a:p>
          <a:p>
            <a:r>
              <a:rPr lang="en-US" dirty="0"/>
              <a:t>G(c) = (V(c), E(c), W(c), Q(c))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28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765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Dependency Graph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29</a:t>
            </a:fld>
            <a:endParaRPr lang="en-US" altLang="en-US" baseline="0"/>
          </a:p>
        </p:txBody>
      </p:sp>
      <p:pic>
        <p:nvPicPr>
          <p:cNvPr id="14" name="Content Placeholder 13" descr="Diagram, schematic&#10;&#10;Description automatically generated">
            <a:extLst>
              <a:ext uri="{FF2B5EF4-FFF2-40B4-BE49-F238E27FC236}">
                <a16:creationId xmlns:a16="http://schemas.microsoft.com/office/drawing/2014/main" id="{C527776C-ADD0-0024-EA07-490EA6402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287" y="1828800"/>
            <a:ext cx="4029426" cy="3886200"/>
          </a:xfrm>
        </p:spPr>
      </p:pic>
    </p:spTree>
    <p:extLst>
      <p:ext uri="{BB962C8B-B14F-4D97-AF65-F5344CB8AC3E}">
        <p14:creationId xmlns:p14="http://schemas.microsoft.com/office/powerpoint/2010/main" val="37239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46C-161D-E178-F48D-3B724268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Analysis -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F50AC-037D-4D90-8D70-56FC9131D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Adaptive Data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4828-1FE7-61A7-B455-45C9807E4B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20F0-8B2A-9D1D-2B1E-75B674EF8B49}"/>
              </a:ext>
            </a:extLst>
          </p:cNvPr>
          <p:cNvSpPr txBox="1"/>
          <p:nvPr/>
        </p:nvSpPr>
        <p:spPr>
          <a:xfrm>
            <a:off x="4053481" y="502147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B306030-E0FD-FA3B-A9B7-B2586D173C89}"/>
              </a:ext>
            </a:extLst>
          </p:cNvPr>
          <p:cNvSpPr/>
          <p:nvPr/>
        </p:nvSpPr>
        <p:spPr>
          <a:xfrm>
            <a:off x="1715561" y="329779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0F57B-3F8C-50E8-6CB9-157E7440A44B}"/>
              </a:ext>
            </a:extLst>
          </p:cNvPr>
          <p:cNvSpPr/>
          <p:nvPr/>
        </p:nvSpPr>
        <p:spPr>
          <a:xfrm>
            <a:off x="3058412" y="277016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7DDCB-4D84-E310-55A4-5701D9A6675A}"/>
              </a:ext>
            </a:extLst>
          </p:cNvPr>
          <p:cNvSpPr/>
          <p:nvPr/>
        </p:nvSpPr>
        <p:spPr>
          <a:xfrm>
            <a:off x="4231003" y="3297795"/>
            <a:ext cx="2892573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request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</a:rPr>
              <a:t>query on X</a:t>
            </a:r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093A9-0A8A-4169-E2C4-8C44A8F646D9}"/>
              </a:ext>
            </a:extLst>
          </p:cNvPr>
          <p:cNvCxnSpPr>
            <a:cxnSpLocks/>
          </p:cNvCxnSpPr>
          <p:nvPr/>
        </p:nvCxnSpPr>
        <p:spPr>
          <a:xfrm>
            <a:off x="5504473" y="4125579"/>
            <a:ext cx="0" cy="9279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F66-7C27-1696-FA02-21DF20ADA00C}"/>
              </a:ext>
            </a:extLst>
          </p:cNvPr>
          <p:cNvSpPr/>
          <p:nvPr/>
        </p:nvSpPr>
        <p:spPr>
          <a:xfrm>
            <a:off x="7392184" y="274439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74115-140F-0674-78F1-B664B4DF002A}"/>
              </a:ext>
            </a:extLst>
          </p:cNvPr>
          <p:cNvSpPr/>
          <p:nvPr/>
        </p:nvSpPr>
        <p:spPr>
          <a:xfrm>
            <a:off x="4216127" y="2844395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B03B9B3D-909A-4D4C-0058-94CE52A7A9FF}"/>
              </a:ext>
            </a:extLst>
          </p:cNvPr>
          <p:cNvSpPr/>
          <p:nvPr/>
        </p:nvSpPr>
        <p:spPr>
          <a:xfrm flipH="1" flipV="1">
            <a:off x="838200" y="1837260"/>
            <a:ext cx="7095559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BE7B8-4A1C-53EE-6298-0155FF9075EB}"/>
              </a:ext>
            </a:extLst>
          </p:cNvPr>
          <p:cNvSpPr txBox="1"/>
          <p:nvPr/>
        </p:nvSpPr>
        <p:spPr>
          <a:xfrm>
            <a:off x="3526580" y="1905000"/>
            <a:ext cx="21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discover / predicate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AA5F6-4180-DD66-5734-98DC8DEFDA1E}"/>
              </a:ext>
            </a:extLst>
          </p:cNvPr>
          <p:cNvSpPr/>
          <p:nvPr/>
        </p:nvSpPr>
        <p:spPr>
          <a:xfrm>
            <a:off x="299772" y="276393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43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2 - Adaptivity</a:t>
            </a:r>
          </a:p>
          <a:p>
            <a:endParaRPr lang="en-US" dirty="0"/>
          </a:p>
          <a:p>
            <a:r>
              <a:rPr lang="en-US" dirty="0"/>
              <a:t>Longest Finite Walk.</a:t>
            </a:r>
          </a:p>
          <a:p>
            <a:pPr lvl="1"/>
            <a:r>
              <a:rPr lang="en-US" dirty="0"/>
              <a:t>vertices sequence: (v0,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edge sequence (e1, …, </a:t>
            </a:r>
            <a:r>
              <a:rPr lang="en-US" dirty="0" err="1"/>
              <a:t>en</a:t>
            </a:r>
            <a:r>
              <a:rPr lang="en-US" dirty="0"/>
              <a:t>), </a:t>
            </a:r>
            <a:r>
              <a:rPr lang="en-US" dirty="0" err="1"/>
              <a:t>e_i</a:t>
            </a:r>
            <a:r>
              <a:rPr lang="en-US" dirty="0"/>
              <a:t> = (v(i-1), vi) \in E(c)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# {vi | vi \in  (v0, …, </a:t>
            </a:r>
            <a:r>
              <a:rPr lang="en-US" b="1" dirty="0" err="1">
                <a:solidFill>
                  <a:srgbClr val="C00000"/>
                </a:solidFill>
              </a:rPr>
              <a:t>vn</a:t>
            </a:r>
            <a:r>
              <a:rPr lang="en-US" b="1" dirty="0">
                <a:solidFill>
                  <a:srgbClr val="C00000"/>
                </a:solidFill>
              </a:rPr>
              <a:t>) } smaller than weight of vi in W(c)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30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74934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Longest Finite Walk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31</a:t>
            </a:fld>
            <a:endParaRPr lang="en-US" altLang="en-US" baseline="0"/>
          </a:p>
        </p:txBody>
      </p:sp>
      <p:pic>
        <p:nvPicPr>
          <p:cNvPr id="10" name="Content Placeholder 9" descr="Diagram, schematic&#10;&#10;Description automatically generated">
            <a:extLst>
              <a:ext uri="{FF2B5EF4-FFF2-40B4-BE49-F238E27FC236}">
                <a16:creationId xmlns:a16="http://schemas.microsoft.com/office/drawing/2014/main" id="{6B991A5F-9934-196A-94B6-6B8BEAF0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040" y="1828800"/>
            <a:ext cx="3981919" cy="3886200"/>
          </a:xfrm>
        </p:spPr>
      </p:pic>
    </p:spTree>
    <p:extLst>
      <p:ext uri="{BB962C8B-B14F-4D97-AF65-F5344CB8AC3E}">
        <p14:creationId xmlns:p14="http://schemas.microsoft.com/office/powerpoint/2010/main" val="1564550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32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Estimation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Estimation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Adaptivity Estimation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DA8BB-B571-0DE0-8DCA-E6B9EED7F8ED}"/>
              </a:ext>
            </a:extLst>
          </p:cNvPr>
          <p:cNvSpPr/>
          <p:nvPr/>
        </p:nvSpPr>
        <p:spPr bwMode="auto">
          <a:xfrm>
            <a:off x="609600" y="1600200"/>
            <a:ext cx="5867400" cy="1828800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52ED6-BBFB-91DB-A48D-568D9BBE545E}"/>
              </a:ext>
            </a:extLst>
          </p:cNvPr>
          <p:cNvSpPr/>
          <p:nvPr/>
        </p:nvSpPr>
        <p:spPr bwMode="auto">
          <a:xfrm>
            <a:off x="609600" y="3657600"/>
            <a:ext cx="7391400" cy="7620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and Program Abstract Based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90019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Step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33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- Abstract Control Flow Graph</a:t>
            </a:r>
          </a:p>
          <a:p>
            <a:endParaRPr 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D6496A2-493D-AA02-F9FB-62F7AE1F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FBB99FA7-78B0-7547-E454-C1E34442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2584450"/>
            <a:ext cx="3314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2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B544-1C21-D58F-0663-7429C090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Reaching Definition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34</a:t>
            </a:fld>
            <a:endParaRPr lang="en-US" altLang="en-US" baseline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622E5A-D591-5859-DD53-69A30EC9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590800"/>
            <a:ext cx="736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4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35</a:t>
            </a:fld>
            <a:endParaRPr lang="en-US" altLang="en-US" baseline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D1689A4-9D93-BABB-66A0-A386E27A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778B537D-9EC8-68D2-F48C-0E891063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635250"/>
            <a:ext cx="3886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3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Dependency Graph Estimation</a:t>
            </a:r>
          </a:p>
          <a:p>
            <a:endParaRPr lang="en-US" dirty="0"/>
          </a:p>
          <a:p>
            <a:r>
              <a:rPr lang="en-US" dirty="0"/>
              <a:t>Vertices: Variable</a:t>
            </a:r>
          </a:p>
          <a:p>
            <a:r>
              <a:rPr lang="en-US" dirty="0"/>
              <a:t>Edge : Feasible Data Flow Relation </a:t>
            </a:r>
          </a:p>
          <a:p>
            <a:r>
              <a:rPr lang="en-US" dirty="0"/>
              <a:t>Weights : Reachability Bound</a:t>
            </a:r>
          </a:p>
          <a:p>
            <a:r>
              <a:rPr lang="en-US" dirty="0"/>
              <a:t>Query Annotations: Track Query Requests.</a:t>
            </a:r>
          </a:p>
          <a:p>
            <a:endParaRPr lang="en-US" dirty="0"/>
          </a:p>
          <a:p>
            <a:r>
              <a:rPr lang="en-US" dirty="0"/>
              <a:t>Step 2 – Longest Finite Walk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7415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–Dependency Graph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37</a:t>
            </a:fld>
            <a:endParaRPr lang="en-US" altLang="en-US" baseline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2AC6F8-D19E-172C-2490-FB323D06B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032000"/>
            <a:ext cx="3352800" cy="3479800"/>
          </a:xfrm>
        </p:spPr>
      </p:pic>
    </p:spTree>
    <p:extLst>
      <p:ext uri="{BB962C8B-B14F-4D97-AF65-F5344CB8AC3E}">
        <p14:creationId xmlns:p14="http://schemas.microsoft.com/office/powerpoint/2010/main" val="1834717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 Longest Finite Walk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38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5893E87-A4A8-F3E4-1825-8D602A2B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2051050"/>
            <a:ext cx="3340100" cy="3441700"/>
          </a:xfrm>
        </p:spPr>
      </p:pic>
    </p:spTree>
    <p:extLst>
      <p:ext uri="{BB962C8B-B14F-4D97-AF65-F5344CB8AC3E}">
        <p14:creationId xmlns:p14="http://schemas.microsoft.com/office/powerpoint/2010/main" val="116484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Works</a:t>
            </a:r>
          </a:p>
        </p:txBody>
      </p:sp>
    </p:spTree>
    <p:extLst>
      <p:ext uri="{BB962C8B-B14F-4D97-AF65-F5344CB8AC3E}">
        <p14:creationId xmlns:p14="http://schemas.microsoft.com/office/powerpoint/2010/main" val="403689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3E1-568F-25CB-49B0-64C09FAD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Simple 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ADDC-4B17-2A0B-82EA-85987736D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0468-9A11-B46D-21E8-B597F07279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</a:t>
            </a:fld>
            <a:endParaRPr lang="en-US" altLang="en-US" baseline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365E4-0EA0-AD88-7DC5-44B560A9DEDE}"/>
              </a:ext>
            </a:extLst>
          </p:cNvPr>
          <p:cNvSpPr txBox="1"/>
          <p:nvPr/>
        </p:nvSpPr>
        <p:spPr>
          <a:xfrm>
            <a:off x="195133" y="2476449"/>
            <a:ext cx="240092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/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blipFill>
                <a:blip r:embed="rId2"/>
                <a:stretch>
                  <a:fillRect l="-1493" b="-1842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/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/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/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blipFill>
                <a:blip r:embed="rId5"/>
                <a:stretch>
                  <a:fillRect l="-1170" b="-2105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6C39FA-0D54-DFA3-5D3C-C2A05CDFC30E}"/>
              </a:ext>
            </a:extLst>
          </p:cNvPr>
          <p:cNvSpPr/>
          <p:nvPr/>
        </p:nvSpPr>
        <p:spPr>
          <a:xfrm>
            <a:off x="3880807" y="4503847"/>
            <a:ext cx="2136811" cy="46166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2EAAC-8D27-2D53-7549-ADF3413886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483" y="2057773"/>
            <a:ext cx="984157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E86A1-85ED-CBE8-2DE2-150095EBD730}"/>
              </a:ext>
            </a:extLst>
          </p:cNvPr>
          <p:cNvCxnSpPr>
            <a:cxnSpLocks/>
          </p:cNvCxnSpPr>
          <p:nvPr/>
        </p:nvCxnSpPr>
        <p:spPr>
          <a:xfrm>
            <a:off x="4088052" y="3096407"/>
            <a:ext cx="794084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F3851-5D99-E3E2-20C3-E17FD267EC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32889" y="4047888"/>
            <a:ext cx="929300" cy="71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C943B4-519C-EEB2-43AD-E4866580D6E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949213" y="4965513"/>
            <a:ext cx="929299" cy="90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94AE6-BC11-E4AB-125A-729CA61F5C78}"/>
              </a:ext>
            </a:extLst>
          </p:cNvPr>
          <p:cNvCxnSpPr/>
          <p:nvPr/>
        </p:nvCxnSpPr>
        <p:spPr>
          <a:xfrm>
            <a:off x="6158772" y="1572410"/>
            <a:ext cx="0" cy="4275895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/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chain / </a:t>
                </a:r>
              </a:p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blipFill>
                <a:blip r:embed="rId6"/>
                <a:stretch>
                  <a:fillRect l="-20280" t="-5479" r="-18881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C91FD1-BB53-985B-F23E-A0D15DCBD9DD}"/>
              </a:ext>
            </a:extLst>
          </p:cNvPr>
          <p:cNvSpPr txBox="1"/>
          <p:nvPr/>
        </p:nvSpPr>
        <p:spPr>
          <a:xfrm>
            <a:off x="899496" y="15961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E960D-1501-1B10-8FAC-2208955267D3}"/>
              </a:ext>
            </a:extLst>
          </p:cNvPr>
          <p:cNvCxnSpPr>
            <a:stCxn id="28" idx="3"/>
            <a:endCxn id="10" idx="1"/>
          </p:cNvCxnSpPr>
          <p:nvPr/>
        </p:nvCxnSpPr>
        <p:spPr bwMode="auto">
          <a:xfrm>
            <a:off x="1306980" y="1826941"/>
            <a:ext cx="1217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7FD51-03F5-43C6-9779-C1BE22EDA966}"/>
              </a:ext>
            </a:extLst>
          </p:cNvPr>
          <p:cNvSpPr txBox="1"/>
          <p:nvPr/>
        </p:nvSpPr>
        <p:spPr>
          <a:xfrm>
            <a:off x="1447800" y="1422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16020-F985-8DD5-1835-CB52E60A48AB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AF76E2-C089-0677-4FBC-90D1D3DC997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573BE-6553-6346-CD3C-BD1F34FCA1E2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22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Analysis Framework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210550" cy="3886200"/>
          </a:xfrm>
        </p:spPr>
        <p:txBody>
          <a:bodyPr/>
          <a:lstStyle/>
          <a:p>
            <a:r>
              <a:rPr lang="en-US" dirty="0"/>
              <a:t>Language Extension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Execution-Based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Analyze the quantity of Dependency Edge in Graph</a:t>
            </a:r>
          </a:p>
          <a:p>
            <a:r>
              <a:rPr lang="en-US" dirty="0"/>
              <a:t>Static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Design Path Sensitive Reachability Bound Algorithm</a:t>
            </a:r>
          </a:p>
          <a:p>
            <a:pPr lvl="1"/>
            <a:r>
              <a:rPr lang="en-US" dirty="0"/>
              <a:t>Estimate the Quantity of Dependency Edge in Graph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40</a:t>
            </a:fld>
            <a:endParaRPr lang="en-US" altLang="en-US" baseline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CD9DF-F2E2-0A88-EC3C-BDF5B101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62200"/>
            <a:ext cx="8210550" cy="6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45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Analysis Extension and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41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4BDDDCB-65A2-58FE-E1B5-402BC7D7D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447800"/>
            <a:ext cx="6134100" cy="4173199"/>
          </a:xfrm>
        </p:spPr>
      </p:pic>
    </p:spTree>
    <p:extLst>
      <p:ext uri="{BB962C8B-B14F-4D97-AF65-F5344CB8AC3E}">
        <p14:creationId xmlns:p14="http://schemas.microsoft.com/office/powerpoint/2010/main" val="913677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Extension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Sensitive 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42</a:t>
            </a:fld>
            <a:endParaRPr lang="en-US" altLang="en-US" baseline="0"/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4FFE9CCA-76F6-E7CD-2B5C-4EA11420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3009900"/>
            <a:ext cx="2463800" cy="1524000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A6505628-0639-AF4D-A74F-0A633CA1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2438400"/>
            <a:ext cx="4737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List 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43</a:t>
            </a:fld>
            <a:endParaRPr lang="en-US" altLang="en-US" baseline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E169B9-3025-F99D-73B7-CF0FEA80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01240"/>
            <a:ext cx="3149600" cy="37338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7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Analysis Methodology:</a:t>
            </a:r>
          </a:p>
          <a:p>
            <a:r>
              <a:rPr lang="en-US" dirty="0"/>
              <a:t>Type-Based</a:t>
            </a:r>
          </a:p>
          <a:p>
            <a:r>
              <a:rPr lang="en-US" dirty="0"/>
              <a:t>data-flow/control-flow analysis based </a:t>
            </a:r>
          </a:p>
          <a:p>
            <a:r>
              <a:rPr lang="en-US" dirty="0"/>
              <a:t>Both are worst case estimation</a:t>
            </a:r>
          </a:p>
          <a:p>
            <a:endParaRPr lang="en-US" dirty="0"/>
          </a:p>
          <a:p>
            <a:r>
              <a:rPr lang="en-US" dirty="0"/>
              <a:t>Existing Analysis Results:</a:t>
            </a:r>
          </a:p>
          <a:p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 1 </a:t>
            </a:r>
            <a:r>
              <a:rPr lang="en-US" b="1" dirty="0">
                <a:solidFill>
                  <a:srgbClr val="C00000"/>
                </a:solidFill>
              </a:rPr>
              <a:t>,  x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k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,  l  </a:t>
            </a:r>
            <a:r>
              <a:rPr lang="en-US" b="1" dirty="0">
                <a:solidFill>
                  <a:srgbClr val="C00000"/>
                </a:solidFill>
              </a:rPr>
              <a:t>k * 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09057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191000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b="1" dirty="0">
                <a:solidFill>
                  <a:srgbClr val="C00000"/>
                </a:solidFill>
              </a:rPr>
              <a:t>Adoption from Adaptivity Analysis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relation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quantity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weighted dependency graph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annotate variables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</a:t>
            </a:r>
            <a:r>
              <a:rPr lang="en-US" b="1" u="sng" dirty="0">
                <a:solidFill>
                  <a:srgbClr val="C00000"/>
                </a:solidFill>
              </a:rPr>
              <a:t>Assigned by “List” 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compute the longest finite walk</a:t>
            </a:r>
          </a:p>
          <a:p>
            <a:pPr lvl="1"/>
            <a:endParaRPr lang="en-US" dirty="0"/>
          </a:p>
          <a:p>
            <a:r>
              <a:rPr lang="en-US" dirty="0"/>
              <a:t>Analysis Results: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 1 </a:t>
            </a:r>
            <a:r>
              <a:rPr lang="en-US" b="1" dirty="0">
                <a:solidFill>
                  <a:srgbClr val="C00000"/>
                </a:solidFill>
              </a:rPr>
              <a:t>,  x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,  l4  </a:t>
            </a:r>
            <a:r>
              <a:rPr lang="en-US" b="1" dirty="0">
                <a:solidFill>
                  <a:srgbClr val="C00000"/>
                </a:solidFill>
              </a:rPr>
              <a:t>k≈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45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53492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46</a:t>
            </a:fld>
            <a:endParaRPr lang="en-US" altLang="en-US" baseline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959EC7F-EF5F-C820-5EBE-D7BA64A4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9" y="2617470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3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191000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b="1" dirty="0">
                <a:solidFill>
                  <a:srgbClr val="C00000"/>
                </a:solidFill>
              </a:rPr>
              <a:t>Adoption from Adaptivity Analysis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relation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quantity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weighted dependency graph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annotate variables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Assigned by “Sampling” 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compute the longest finite walk</a:t>
            </a:r>
          </a:p>
          <a:p>
            <a:pPr lvl="1"/>
            <a:endParaRPr lang="en-US" dirty="0"/>
          </a:p>
          <a:p>
            <a:r>
              <a:rPr lang="en-US" dirty="0"/>
              <a:t>Analysis Results: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 1 </a:t>
            </a:r>
            <a:r>
              <a:rPr lang="en-US" b="1" dirty="0">
                <a:solidFill>
                  <a:srgbClr val="C00000"/>
                </a:solidFill>
              </a:rPr>
              <a:t>,  x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,  l4 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47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1460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5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6C20BC-E6B1-EF69-A649-446D97CC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3F046-9A98-4F6D-A1A3-BFAB6713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and Plan</a:t>
            </a:r>
          </a:p>
        </p:txBody>
      </p:sp>
    </p:spTree>
    <p:extLst>
      <p:ext uri="{BB962C8B-B14F-4D97-AF65-F5344CB8AC3E}">
        <p14:creationId xmlns:p14="http://schemas.microsoft.com/office/powerpoint/2010/main" val="1471098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C99793-28C3-27C3-7C36-21060C5BD8F7}"/>
              </a:ext>
            </a:extLst>
          </p:cNvPr>
          <p:cNvSpPr txBox="1">
            <a:spLocks/>
          </p:cNvSpPr>
          <p:nvPr/>
        </p:nvSpPr>
        <p:spPr bwMode="auto">
          <a:xfrm>
            <a:off x="596590" y="7620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Status </a:t>
            </a:r>
          </a:p>
          <a:p>
            <a:pPr lvl="1"/>
            <a:r>
              <a:rPr lang="en-US" sz="1600" dirty="0"/>
              <a:t>The full-spectrum program adaptivity analysis is formalized into paper and submitted as a paper to POPL’2023.</a:t>
            </a:r>
          </a:p>
          <a:p>
            <a:pPr lvl="1"/>
            <a:r>
              <a:rPr lang="en-US" sz="1600" dirty="0"/>
              <a:t>It is also implemented and evaluated over three empirical data analysis algorithms and few designed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B92E-E922-8332-617A-732210D6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657600"/>
          </a:xfrm>
        </p:spPr>
        <p:txBody>
          <a:bodyPr/>
          <a:lstStyle/>
          <a:p>
            <a:r>
              <a:rPr lang="en-US" sz="2000" dirty="0"/>
              <a:t>Plan </a:t>
            </a:r>
            <a:endParaRPr lang="en-US" sz="1600" dirty="0"/>
          </a:p>
          <a:p>
            <a:pPr lvl="1"/>
            <a:r>
              <a:rPr lang="en-US" sz="1600" dirty="0"/>
              <a:t>September 05, 2022: Finish the improved execution-based dependency depth analysis and implementation </a:t>
            </a:r>
          </a:p>
          <a:p>
            <a:pPr lvl="1"/>
            <a:r>
              <a:rPr lang="en-US" sz="1600" dirty="0"/>
              <a:t>September 20, 2022: Finish Path Sensitive Reachability Bound Algorithm design and starting implementation </a:t>
            </a:r>
          </a:p>
          <a:p>
            <a:pPr lvl="1"/>
            <a:r>
              <a:rPr lang="en-US" sz="1600" dirty="0"/>
              <a:t>September 30, 2022: Finish Path Sensitive Reachability Bound Algorithm implementation and formalization. </a:t>
            </a:r>
          </a:p>
          <a:p>
            <a:pPr lvl="1"/>
            <a:r>
              <a:rPr lang="en-US" sz="1600" dirty="0"/>
              <a:t>October 15, 2022: Finish generalization on program resource cost analysis implementation and the reduction of CFL-Reachability problem. </a:t>
            </a:r>
          </a:p>
          <a:p>
            <a:pPr lvl="1"/>
            <a:r>
              <a:rPr lang="en-US" sz="1600" dirty="0"/>
              <a:t>November 05, 2022: Finish Path Sensitive Reachability Bound paper writing and Submit to PLDI 2023 </a:t>
            </a:r>
          </a:p>
          <a:p>
            <a:pPr lvl="1"/>
            <a:r>
              <a:rPr lang="en-US" sz="1600" dirty="0"/>
              <a:t>November 20, 2022: Finish thesis </a:t>
            </a:r>
          </a:p>
          <a:p>
            <a:pPr lvl="1"/>
            <a:r>
              <a:rPr lang="en-US" sz="1600" dirty="0"/>
              <a:t>December 05, 2022: Defend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0B17-8503-AB59-FEB4-243457090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Status and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80B0-9DA6-8509-1436-CC90A82276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285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A14C-E81B-1592-64E5-CD61254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non-Trivial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70C8-9CC2-084E-DFD8-7E6B603DA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0F62-511A-2035-61CC-CC1618E3B0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2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6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57678-F6BF-E8EE-BB3A-FD6BCC08B9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E9778-1208-1E87-FBF2-147332B03740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F3549-750F-19C6-76E2-DC0CE9722A4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B2559-4CDB-A0D5-DCA0-23138239A6A8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0A136-852B-880A-62C3-50A518A0ACCC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A581-7D21-0852-BC68-3AFA62932E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C7FC6A-0BC0-6B1F-5329-4F131ECD3CDC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00CB7-D9E2-5C79-4622-4D50A8D17A4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5F0B9-BC65-654A-EF77-B0F4C1446721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CF384C-AC31-E74D-582D-B7D19B267406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68FEB4-696C-C716-E0DC-9A298F413852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8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FBC96BD2-8DDC-A4E5-5118-FA20E1445C08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287F57-29B2-8638-A8E9-E5D8A39F8AD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8A9EC-9447-A4B0-2F3D-39BA329C0021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0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7FD83A6-C308-AFCF-12FF-2EC6E0C01C2A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31D917-83EF-E446-5164-B18DF26B565B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373A378-3D88-83A4-F8F6-CDC02AED36D7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34A3D7-680F-CC58-67C2-475334332747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0F779D-61E2-88FF-3669-B55A7C7411B3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1B30167-2B6C-6B26-B359-9D810CF82AEA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9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C50-19C0-B183-82CA-0131983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/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879D-C76E-256B-BDDE-C5CCB851C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3BF0-B047-9A79-F4B6-69044FEA0D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BA3559DD-E4D5-2C94-9CA1-F22452B37A20}"/>
              </a:ext>
            </a:extLst>
          </p:cNvPr>
          <p:cNvSpPr/>
          <p:nvPr/>
        </p:nvSpPr>
        <p:spPr>
          <a:xfrm flipH="1" flipV="1">
            <a:off x="672784" y="1583136"/>
            <a:ext cx="8037093" cy="12522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18E2A-6160-488F-46F8-6AA75F894931}"/>
              </a:ext>
            </a:extLst>
          </p:cNvPr>
          <p:cNvSpPr txBox="1"/>
          <p:nvPr/>
        </p:nvSpPr>
        <p:spPr>
          <a:xfrm>
            <a:off x="2000800" y="2227211"/>
            <a:ext cx="15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genl. error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16425B7F-BDB6-DF25-8C33-FA5D74BB2E7D}"/>
              </a:ext>
            </a:extLst>
          </p:cNvPr>
          <p:cNvSpPr/>
          <p:nvPr/>
        </p:nvSpPr>
        <p:spPr>
          <a:xfrm flipH="1" flipV="1">
            <a:off x="3484956" y="1952468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CAED8-BCA8-ECB2-0652-B82EC1AAE2E5}"/>
              </a:ext>
            </a:extLst>
          </p:cNvPr>
          <p:cNvSpPr txBox="1"/>
          <p:nvPr/>
        </p:nvSpPr>
        <p:spPr>
          <a:xfrm>
            <a:off x="4268526" y="2383823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  <a:latin typeface="Times" pitchFamily="2" charset="0"/>
              </a:rPr>
              <a:t>fits well</a:t>
            </a:r>
            <a:endParaRPr lang="en-US" b="1" dirty="0">
              <a:solidFill>
                <a:srgbClr val="A6E290"/>
              </a:solidFill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3C2D5-9DC7-2C18-E3A3-26018961221F}"/>
              </a:ext>
            </a:extLst>
          </p:cNvPr>
          <p:cNvSpPr txBox="1"/>
          <p:nvPr/>
        </p:nvSpPr>
        <p:spPr>
          <a:xfrm>
            <a:off x="237240" y="4978973"/>
            <a:ext cx="87065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Adaptivity</a:t>
            </a:r>
            <a:r>
              <a:rPr lang="zh-CN" altLang="en-US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in analysis will </a:t>
            </a: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propagate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the overfitting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" pitchFamily="2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7FB07-924C-5126-66A0-FE563298B590}"/>
              </a:ext>
            </a:extLst>
          </p:cNvPr>
          <p:cNvSpPr txBox="1"/>
          <p:nvPr/>
        </p:nvSpPr>
        <p:spPr>
          <a:xfrm>
            <a:off x="229806" y="195246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fits bad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30DF5F-32AD-6D8C-E81C-C2F2FE22CA66}"/>
              </a:ext>
            </a:extLst>
          </p:cNvPr>
          <p:cNvSpPr txBox="1"/>
          <p:nvPr/>
        </p:nvSpPr>
        <p:spPr>
          <a:xfrm>
            <a:off x="4058871" y="4292628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D1E06F1-9E5C-B773-E8AD-A3FE7EA88CC8}"/>
              </a:ext>
            </a:extLst>
          </p:cNvPr>
          <p:cNvSpPr/>
          <p:nvPr/>
        </p:nvSpPr>
        <p:spPr>
          <a:xfrm>
            <a:off x="1752546" y="3522738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E5BD8-7D70-F4B5-A2F5-6264B82358FF}"/>
              </a:ext>
            </a:extLst>
          </p:cNvPr>
          <p:cNvSpPr/>
          <p:nvPr/>
        </p:nvSpPr>
        <p:spPr>
          <a:xfrm>
            <a:off x="3095397" y="2995108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5E71E7-8AD4-F9EA-F192-19028BCAF03E}"/>
              </a:ext>
            </a:extLst>
          </p:cNvPr>
          <p:cNvSpPr/>
          <p:nvPr/>
        </p:nvSpPr>
        <p:spPr>
          <a:xfrm>
            <a:off x="7503516" y="3033940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9739E51-0FEE-BA67-1D83-86399FE56C74}"/>
              </a:ext>
            </a:extLst>
          </p:cNvPr>
          <p:cNvSpPr/>
          <p:nvPr/>
        </p:nvSpPr>
        <p:spPr>
          <a:xfrm>
            <a:off x="4287567" y="3125167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9CE792-5A31-C200-763B-09687C3991B0}"/>
              </a:ext>
            </a:extLst>
          </p:cNvPr>
          <p:cNvSpPr/>
          <p:nvPr/>
        </p:nvSpPr>
        <p:spPr>
          <a:xfrm>
            <a:off x="336757" y="2988875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752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/>
      <p:bldP spid="20" grpId="0"/>
      <p:bldP spid="38" grpId="0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C340-135E-F62D-1ABB-E62DF82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for Reducing Generalization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5F64-D9F0-D8D7-073E-AA84E714A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1E97-7037-CB42-572C-D8209E13B6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BD5201B-742C-D1F9-364B-5C05869D9438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2610CDFC-1FF5-31BA-2891-56E036D9B8BA}"/>
              </a:ext>
            </a:extLst>
          </p:cNvPr>
          <p:cNvSpPr/>
          <p:nvPr/>
        </p:nvSpPr>
        <p:spPr>
          <a:xfrm flipH="1" flipV="1">
            <a:off x="3059493" y="2416093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62BCA-3EE8-D0FB-86DA-D9DB00D394AE}"/>
              </a:ext>
            </a:extLst>
          </p:cNvPr>
          <p:cNvSpPr txBox="1"/>
          <p:nvPr/>
        </p:nvSpPr>
        <p:spPr>
          <a:xfrm>
            <a:off x="3609199" y="2893850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</a:rPr>
              <a:t>fits well</a:t>
            </a:r>
            <a:endParaRPr lang="en-US" b="1" dirty="0">
              <a:solidFill>
                <a:srgbClr val="A6E29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CE22D-238F-C6C6-6CF5-E9D4EB618BE4}"/>
              </a:ext>
            </a:extLst>
          </p:cNvPr>
          <p:cNvSpPr/>
          <p:nvPr/>
        </p:nvSpPr>
        <p:spPr>
          <a:xfrm>
            <a:off x="946887" y="2983480"/>
            <a:ext cx="1313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BA42469D-1193-6233-6D3D-BD138B60150A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88C07C"/>
          </a:solidFill>
          <a:ln>
            <a:solidFill>
              <a:srgbClr val="8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C07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E0CF8-B300-A42A-817B-6B6963BCE17A}"/>
              </a:ext>
            </a:extLst>
          </p:cNvPr>
          <p:cNvSpPr txBox="1"/>
          <p:nvPr/>
        </p:nvSpPr>
        <p:spPr>
          <a:xfrm>
            <a:off x="1066800" y="1720268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8C07C"/>
                </a:solidFill>
              </a:rPr>
              <a:t>Guarantee generalization error</a:t>
            </a:r>
            <a:endParaRPr lang="en-US" b="1" dirty="0">
              <a:solidFill>
                <a:srgbClr val="88C07C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02F2C-76BC-D3A5-24A7-3B3E95F7D9EA}"/>
              </a:ext>
            </a:extLst>
          </p:cNvPr>
          <p:cNvSpPr/>
          <p:nvPr/>
        </p:nvSpPr>
        <p:spPr>
          <a:xfrm>
            <a:off x="5497274" y="496420"/>
            <a:ext cx="3646726" cy="1569660"/>
          </a:xfrm>
          <a:prstGeom prst="rect">
            <a:avLst/>
          </a:prstGeom>
          <a:solidFill>
            <a:srgbClr val="A6E290">
              <a:alpha val="55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E6D0B-27A7-7BE3-7853-60B5EE8CDA9C}"/>
              </a:ext>
            </a:extLst>
          </p:cNvPr>
          <p:cNvCxnSpPr>
            <a:cxnSpLocks/>
          </p:cNvCxnSpPr>
          <p:nvPr/>
        </p:nvCxnSpPr>
        <p:spPr>
          <a:xfrm flipH="1">
            <a:off x="5330181" y="2365576"/>
            <a:ext cx="1795709" cy="1023807"/>
          </a:xfrm>
          <a:prstGeom prst="straightConnector1">
            <a:avLst/>
          </a:prstGeom>
          <a:ln w="206375">
            <a:solidFill>
              <a:srgbClr val="A6E29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45B017-B184-C5D5-4D7B-293896886721}"/>
              </a:ext>
            </a:extLst>
          </p:cNvPr>
          <p:cNvSpPr txBox="1"/>
          <p:nvPr/>
        </p:nvSpPr>
        <p:spPr>
          <a:xfrm>
            <a:off x="271198" y="5482546"/>
            <a:ext cx="834627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Guarantee will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lose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in multiple adaptive queries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50C758-74E8-E6AA-40D2-43740B0B3E4D}"/>
              </a:ext>
            </a:extLst>
          </p:cNvPr>
          <p:cNvSpPr txBox="1"/>
          <p:nvPr/>
        </p:nvSpPr>
        <p:spPr>
          <a:xfrm>
            <a:off x="3966462" y="472525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4E65F67-38D5-355C-82C8-44F08D9F76B9}"/>
              </a:ext>
            </a:extLst>
          </p:cNvPr>
          <p:cNvSpPr/>
          <p:nvPr/>
        </p:nvSpPr>
        <p:spPr>
          <a:xfrm>
            <a:off x="1660137" y="395536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4F7B7-2843-3BE4-B014-3449109283B0}"/>
              </a:ext>
            </a:extLst>
          </p:cNvPr>
          <p:cNvSpPr/>
          <p:nvPr/>
        </p:nvSpPr>
        <p:spPr>
          <a:xfrm>
            <a:off x="3002988" y="342773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6FCCBC-65F9-75AE-960F-C7F29F2A8C2A}"/>
              </a:ext>
            </a:extLst>
          </p:cNvPr>
          <p:cNvSpPr/>
          <p:nvPr/>
        </p:nvSpPr>
        <p:spPr>
          <a:xfrm>
            <a:off x="7411107" y="346656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8D27DF5-E76F-373E-A03C-907055F38A29}"/>
              </a:ext>
            </a:extLst>
          </p:cNvPr>
          <p:cNvSpPr/>
          <p:nvPr/>
        </p:nvSpPr>
        <p:spPr>
          <a:xfrm>
            <a:off x="4195158" y="3557794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59B713-579D-5E79-1CCC-842FFDB2030F}"/>
              </a:ext>
            </a:extLst>
          </p:cNvPr>
          <p:cNvSpPr/>
          <p:nvPr/>
        </p:nvSpPr>
        <p:spPr>
          <a:xfrm>
            <a:off x="244348" y="342150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AD559-96CC-B1AF-6565-99920DB9EF3B}"/>
              </a:ext>
            </a:extLst>
          </p:cNvPr>
          <p:cNvSpPr txBox="1"/>
          <p:nvPr/>
        </p:nvSpPr>
        <p:spPr>
          <a:xfrm>
            <a:off x="3985191" y="3395253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Mechanisms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9" grpId="0" animBg="1"/>
      <p:bldP spid="20" grpId="0" animBg="1"/>
      <p:bldP spid="21" grpId="0"/>
      <p:bldP spid="22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6F8-E613-A517-7487-7CB0F667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96E4D-DB3B-A612-F3D8-FFA4F747C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130ED-C4FB-7C49-5617-41F0E8ADCB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5D6C8F-EF35-DE9C-7E8F-E0F9DE43B481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16EC9E-6622-856A-4FC8-B87A555C0EC4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377C609-ABCF-066D-BD5B-22AF6C40C29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AA0FFA-FE15-D4DF-25BA-5F43151A4EB0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F7B98174-014C-F6BD-0213-EE73B963D396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B371E04-CDF2-FEE1-2E92-DDED1F829F5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r="-142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EBA2-1CBC-C3BA-1B91-65E66B3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in Adaptive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65B9-9AAE-521F-7A14-E9882632C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BCE0-8C28-1707-351C-BA494FD81D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398898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</TotalTime>
  <Words>1517</Words>
  <Application>Microsoft Macintosh PowerPoint</Application>
  <PresentationFormat>On-screen Show (4:3)</PresentationFormat>
  <Paragraphs>409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 Bold</vt:lpstr>
      <vt:lpstr>Arial</vt:lpstr>
      <vt:lpstr>Cambria Math</vt:lpstr>
      <vt:lpstr>Courier</vt:lpstr>
      <vt:lpstr>Times</vt:lpstr>
      <vt:lpstr>Times New Roman</vt:lpstr>
      <vt:lpstr>Wingdings</vt:lpstr>
      <vt:lpstr>Blank Presentation</vt:lpstr>
      <vt:lpstr>Thesis Prospectus </vt:lpstr>
      <vt:lpstr>Outline</vt:lpstr>
      <vt:lpstr>Introduction to Data Analysis - Structure</vt:lpstr>
      <vt:lpstr>Adaptive Data Analysis – Simple Example </vt:lpstr>
      <vt:lpstr>Adaptive Data Analysis – non-Trivial Example</vt:lpstr>
      <vt:lpstr>Generalization Error / Overfitting</vt:lpstr>
      <vt:lpstr>Mechanisms for Reducing Generalization Error</vt:lpstr>
      <vt:lpstr>Theoretical Guarantee on Generalization Errors</vt:lpstr>
      <vt:lpstr>Theoretical Guarantee on Generalization Errors in Adaptive Data Analysis</vt:lpstr>
      <vt:lpstr>Motivation for Analyzing the Adaptive Data Analysis Program</vt:lpstr>
      <vt:lpstr>Motivation For Analysis Program’s Adaptivity Rounds</vt:lpstr>
      <vt:lpstr>Motivation For Analysis Program’s Adaptivity Rounds</vt:lpstr>
      <vt:lpstr>Motivation For Analysis Adaptivity Quantity</vt:lpstr>
      <vt:lpstr>Research Challenges &amp;. Goals</vt:lpstr>
      <vt:lpstr>Research Challenges &amp;. Goals</vt:lpstr>
      <vt:lpstr>Adaptivity Analysis Framework</vt:lpstr>
      <vt:lpstr>Adaptivity Analysis Framework</vt:lpstr>
      <vt:lpstr>Query-While Language Design</vt:lpstr>
      <vt:lpstr>Query-While Language Design – Query Expression</vt:lpstr>
      <vt:lpstr>Query-While Language Design – Trace-based Semantics</vt:lpstr>
      <vt:lpstr>Query-While Language Design – Trace-based Semantics</vt:lpstr>
      <vt:lpstr>Example - Evaluation Trace</vt:lpstr>
      <vt:lpstr>Execution-Based Adaptivity Analysis</vt:lpstr>
      <vt:lpstr>Data Dependency Relation Analysis</vt:lpstr>
      <vt:lpstr>Example  - Dependency Relation</vt:lpstr>
      <vt:lpstr>Dependency Quantity Analysis</vt:lpstr>
      <vt:lpstr>Example  - Dependency Quantity</vt:lpstr>
      <vt:lpstr>Adaptivity Formalization </vt:lpstr>
      <vt:lpstr>Adaptivity Formalization – Dependency Graph </vt:lpstr>
      <vt:lpstr>Adaptivity Formalization </vt:lpstr>
      <vt:lpstr>Adaptivity Formalization – Longest Finite Walk </vt:lpstr>
      <vt:lpstr>Static Program Adaptivity Analysis</vt:lpstr>
      <vt:lpstr>Base Step</vt:lpstr>
      <vt:lpstr>Data Dependency Relation Estimation</vt:lpstr>
      <vt:lpstr>Dependency Quantity Estimation</vt:lpstr>
      <vt:lpstr>Adaptivity Estimation </vt:lpstr>
      <vt:lpstr>Adaptivity Estimation –Dependency Graph Estimation</vt:lpstr>
      <vt:lpstr>Adaptivity Estimation – Longest Finite Walk Estimation</vt:lpstr>
      <vt:lpstr>Further Works</vt:lpstr>
      <vt:lpstr>Adaptivity Analysis Framework Extension</vt:lpstr>
      <vt:lpstr>Execution-Based Analysis Extension and Improvement</vt:lpstr>
      <vt:lpstr>Static Analysis Extension and Improvement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Status and Plan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540</cp:revision>
  <cp:lastPrinted>2018-05-31T15:51:35Z</cp:lastPrinted>
  <dcterms:created xsi:type="dcterms:W3CDTF">2008-01-28T19:49:47Z</dcterms:created>
  <dcterms:modified xsi:type="dcterms:W3CDTF">2022-08-06T17:41:29Z</dcterms:modified>
</cp:coreProperties>
</file>