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2" r:id="rId3"/>
    <p:sldId id="257" r:id="rId4"/>
    <p:sldId id="266" r:id="rId5"/>
    <p:sldId id="301" r:id="rId6"/>
    <p:sldId id="265" r:id="rId7"/>
    <p:sldId id="267" r:id="rId8"/>
    <p:sldId id="331" r:id="rId9"/>
    <p:sldId id="330" r:id="rId10"/>
    <p:sldId id="278" r:id="rId11"/>
    <p:sldId id="332" r:id="rId12"/>
    <p:sldId id="295" r:id="rId13"/>
    <p:sldId id="281" r:id="rId14"/>
    <p:sldId id="297" r:id="rId15"/>
    <p:sldId id="274" r:id="rId16"/>
    <p:sldId id="296" r:id="rId17"/>
    <p:sldId id="279" r:id="rId18"/>
    <p:sldId id="283" r:id="rId19"/>
    <p:sldId id="282" r:id="rId20"/>
    <p:sldId id="292" r:id="rId21"/>
    <p:sldId id="334" r:id="rId22"/>
    <p:sldId id="286" r:id="rId23"/>
    <p:sldId id="326" r:id="rId24"/>
    <p:sldId id="299" r:id="rId25"/>
    <p:sldId id="290" r:id="rId26"/>
    <p:sldId id="327" r:id="rId27"/>
    <p:sldId id="300" r:id="rId28"/>
    <p:sldId id="288" r:id="rId29"/>
    <p:sldId id="329" r:id="rId30"/>
    <p:sldId id="298" r:id="rId31"/>
    <p:sldId id="289" r:id="rId32"/>
    <p:sldId id="328" r:id="rId33"/>
    <p:sldId id="291" r:id="rId34"/>
    <p:sldId id="261" r:id="rId35"/>
    <p:sldId id="259" r:id="rId36"/>
    <p:sldId id="294" r:id="rId37"/>
    <p:sldId id="269" r:id="rId38"/>
    <p:sldId id="270" r:id="rId39"/>
    <p:sldId id="272" r:id="rId40"/>
    <p:sldId id="325" r:id="rId41"/>
    <p:sldId id="271" r:id="rId42"/>
    <p:sldId id="262" r:id="rId43"/>
    <p:sldId id="293" r:id="rId44"/>
    <p:sldId id="26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302"/>
            <p14:sldId id="257"/>
            <p14:sldId id="266"/>
            <p14:sldId id="301"/>
            <p14:sldId id="265"/>
            <p14:sldId id="267"/>
            <p14:sldId id="331"/>
            <p14:sldId id="330"/>
            <p14:sldId id="278"/>
            <p14:sldId id="332"/>
            <p14:sldId id="295"/>
            <p14:sldId id="281"/>
            <p14:sldId id="297"/>
            <p14:sldId id="274"/>
            <p14:sldId id="296"/>
            <p14:sldId id="279"/>
            <p14:sldId id="283"/>
            <p14:sldId id="282"/>
            <p14:sldId id="292"/>
            <p14:sldId id="334"/>
            <p14:sldId id="286"/>
            <p14:sldId id="326"/>
            <p14:sldId id="299"/>
            <p14:sldId id="290"/>
            <p14:sldId id="327"/>
            <p14:sldId id="300"/>
            <p14:sldId id="288"/>
            <p14:sldId id="329"/>
            <p14:sldId id="298"/>
            <p14:sldId id="289"/>
            <p14:sldId id="328"/>
            <p14:sldId id="291"/>
            <p14:sldId id="261"/>
            <p14:sldId id="259"/>
            <p14:sldId id="294"/>
            <p14:sldId id="269"/>
            <p14:sldId id="270"/>
            <p14:sldId id="272"/>
            <p14:sldId id="325"/>
            <p14:sldId id="271"/>
            <p14:sldId id="262"/>
            <p14:sldId id="293"/>
            <p14:sldId id="264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2" autoAdjust="0"/>
    <p:restoredTop sz="75995" autoAdjust="0"/>
  </p:normalViewPr>
  <p:slideViewPr>
    <p:cSldViewPr>
      <p:cViewPr varScale="1">
        <p:scale>
          <a:sx n="95" d="100"/>
          <a:sy n="95" d="100"/>
        </p:scale>
        <p:origin x="1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primitive results, a 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63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0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1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0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how the differential-privacy based approach given in DFH+ 15c is applicable much more broadly to adaptive data analysis</a:t>
            </a:r>
            <a:br>
              <a:rPr lang="en-US" dirty="0"/>
            </a:br>
            <a:r>
              <a:rPr lang="en-US" dirty="0"/>
              <a:t>- also showed approach based on description length can also be used to give guarantees of statistical validity in adaptive settings.</a:t>
            </a:r>
          </a:p>
          <a:p>
            <a:r>
              <a:rPr lang="en-US" dirty="0"/>
              <a:t>- demonstrate that these incomparable approaches can be unified via the notion of approximate max-information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2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30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37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deleted from presentation, move to the technique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4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954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3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180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in principle having the same meaning as before </a:t>
            </a:r>
          </a:p>
          <a:p>
            <a:r>
              <a:rPr lang="en-US" dirty="0"/>
              <a:t>The privacy loss can be constructed from the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2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sensitivity is what we show before</a:t>
            </a:r>
          </a:p>
          <a:p>
            <a:r>
              <a:rPr lang="en-US" dirty="0"/>
              <a:t>The differential privacy is constructed by selecting a specific metric and then tracking function’s sensitivity, where sensitivity 1 function will equivalent to a differentially private function under the </a:t>
            </a:r>
            <a:r>
              <a:rPr lang="en-US"/>
              <a:t>specific metric.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87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9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type epsilon, delta differential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6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023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054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type epsilon, delta differential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these 8 papers land in 2 main areas,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statical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 analysis ,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prolanguage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Osaka" panose="020B0600000000000000" pitchFamily="34" charset="-128"/>
              </a:rPr>
              <a:t>languae</a:t>
            </a:r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1.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Osaka" panose="020B0600000000000000" pitchFamily="34" charset="-128"/>
              </a:rPr>
              <a:t>2.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70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495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13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47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9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definitions or notations</a:t>
            </a:r>
          </a:p>
          <a:p>
            <a:r>
              <a:rPr lang="en-US" dirty="0"/>
              <a:t>Back up slides for definitions and notations</a:t>
            </a:r>
          </a:p>
          <a:p>
            <a:r>
              <a:rPr lang="en-US" dirty="0"/>
              <a:t>Keep track of the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5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74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70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6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6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𝒒(𝑺)</a:t>
                </a:r>
                <a:r>
                  <a:rPr lang="en-US" dirty="0"/>
                  <a:t>an empirical average of query q on 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q(P): the True expectation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q(S) is concentrated around q(P)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straightforward bound by applying existing work (stability and generalization) with the differential privacy definition.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bulk of this work is deriving high probability bounds on this generalization error.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7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1" y="2189264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49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  <p:sldLayoutId id="2147483744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0.png"/><Relationship Id="rId5" Type="http://schemas.openxmlformats.org/officeDocument/2006/relationships/image" Target="../media/image16.png"/><Relationship Id="rId10" Type="http://schemas.openxmlformats.org/officeDocument/2006/relationships/image" Target="../media/image13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1.png"/><Relationship Id="rId4" Type="http://schemas.openxmlformats.org/officeDocument/2006/relationships/image" Target="../media/image2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0.png"/><Relationship Id="rId10" Type="http://schemas.openxmlformats.org/officeDocument/2006/relationships/image" Target="../media/image240.png"/><Relationship Id="rId9" Type="http://schemas.openxmlformats.org/officeDocument/2006/relationships/image" Target="../media/image2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Qualifying Exam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Theorem</a:t>
            </a: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5AF091-793B-0544-9D6A-F1D35F8B2392}"/>
                  </a:ext>
                </a:extLst>
              </p:cNvPr>
              <p:cNvSpPr/>
              <p:nvPr/>
            </p:nvSpPr>
            <p:spPr>
              <a:xfrm>
                <a:off x="1295400" y="1943100"/>
                <a:ext cx="1752600" cy="94390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Dataset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5AF091-793B-0544-9D6A-F1D35F8B2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43100"/>
                <a:ext cx="1752600" cy="943909"/>
              </a:xfrm>
              <a:prstGeom prst="rect">
                <a:avLst/>
              </a:prstGeom>
              <a:blipFill>
                <a:blip r:embed="rId3"/>
                <a:stretch>
                  <a:fillRect l="-4286" t="-5263" r="-357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9D2A82C9-D167-0F4E-BECF-C304A7FDE945}"/>
                  </a:ext>
                </a:extLst>
              </p:cNvPr>
              <p:cNvSpPr/>
              <p:nvPr/>
            </p:nvSpPr>
            <p:spPr bwMode="auto">
              <a:xfrm>
                <a:off x="4852510" y="1695656"/>
                <a:ext cx="3402286" cy="1438796"/>
              </a:xfrm>
              <a:prstGeom prst="cloud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Courier" pitchFamily="2" charset="0"/>
                  </a:rPr>
                  <a:t>Population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6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9D2A82C9-D167-0F4E-BECF-C304A7FDE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2510" y="1695656"/>
                <a:ext cx="3402286" cy="1438796"/>
              </a:xfrm>
              <a:prstGeom prst="cloud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5049" y="3106262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9" y="3106262"/>
                <a:ext cx="886781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6145501" y="3073162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01" y="3073162"/>
                <a:ext cx="1023037" cy="461665"/>
              </a:xfrm>
              <a:prstGeom prst="rect">
                <a:avLst/>
              </a:prstGeom>
              <a:blipFill>
                <a:blip r:embed="rId6"/>
                <a:stretch>
                  <a:fillRect l="-123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/>
              <p:nvPr/>
            </p:nvSpPr>
            <p:spPr>
              <a:xfrm>
                <a:off x="451366" y="3800083"/>
                <a:ext cx="8241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q is generated by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-differentially private algorithms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6" y="3800083"/>
                <a:ext cx="8241268" cy="461665"/>
              </a:xfrm>
              <a:prstGeom prst="rect">
                <a:avLst/>
              </a:prstGeom>
              <a:blipFill>
                <a:blip r:embed="rId7"/>
                <a:stretch>
                  <a:fillRect l="-1389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532FF-68B3-044D-B2A8-7BB8CD593441}"/>
                  </a:ext>
                </a:extLst>
              </p:cNvPr>
              <p:cNvSpPr txBox="1"/>
              <p:nvPr/>
            </p:nvSpPr>
            <p:spPr>
              <a:xfrm>
                <a:off x="1366516" y="4571402"/>
                <a:ext cx="5698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close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532FF-68B3-044D-B2A8-7BB8CD59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16" y="4571402"/>
                <a:ext cx="5698454" cy="461665"/>
              </a:xfrm>
              <a:prstGeom prst="rect">
                <a:avLst/>
              </a:prstGeom>
              <a:blipFill>
                <a:blip r:embed="rId10"/>
                <a:stretch>
                  <a:fillRect l="-2009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/>
              <p:nvPr/>
            </p:nvSpPr>
            <p:spPr>
              <a:xfrm>
                <a:off x="1558442" y="5442896"/>
                <a:ext cx="5721287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−1+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42" y="5442896"/>
                <a:ext cx="5721287" cy="52290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/>
              <p:nvPr/>
            </p:nvSpPr>
            <p:spPr>
              <a:xfrm>
                <a:off x="3289786" y="1995101"/>
                <a:ext cx="1338425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𝒂𝒎𝒑𝒍𝒆</m:t>
                          </m:r>
                        </m:e>
                      </m:groupCh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786" y="1995101"/>
                <a:ext cx="1338425" cy="7737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D3A731-676C-FE49-A700-5FCA05093A3D}"/>
              </a:ext>
            </a:extLst>
          </p:cNvPr>
          <p:cNvCxnSpPr>
            <a:cxnSpLocks/>
          </p:cNvCxnSpPr>
          <p:nvPr/>
        </p:nvCxnSpPr>
        <p:spPr bwMode="auto">
          <a:xfrm>
            <a:off x="2677639" y="3382222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D7CC20-7EA2-CC49-93E8-B7A8BD1A3CDB}"/>
              </a:ext>
            </a:extLst>
          </p:cNvPr>
          <p:cNvSpPr/>
          <p:nvPr/>
        </p:nvSpPr>
        <p:spPr>
          <a:xfrm>
            <a:off x="2611830" y="2937644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37D586-D152-F14D-B540-44C61072D76D}"/>
              </a:ext>
            </a:extLst>
          </p:cNvPr>
          <p:cNvSpPr/>
          <p:nvPr/>
        </p:nvSpPr>
        <p:spPr>
          <a:xfrm>
            <a:off x="1790620" y="3156316"/>
            <a:ext cx="755638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F7269-0C9A-F842-99C1-BE590B396841}"/>
              </a:ext>
            </a:extLst>
          </p:cNvPr>
          <p:cNvSpPr/>
          <p:nvPr/>
        </p:nvSpPr>
        <p:spPr>
          <a:xfrm>
            <a:off x="1074292" y="4396805"/>
            <a:ext cx="1537538" cy="63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average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E5B8B-2798-DC41-B797-51B79D13900E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843061" y="3583660"/>
            <a:ext cx="325378" cy="8131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F7D92-4F8C-1B4A-A80E-EA25F5C7602C}"/>
              </a:ext>
            </a:extLst>
          </p:cNvPr>
          <p:cNvSpPr/>
          <p:nvPr/>
        </p:nvSpPr>
        <p:spPr>
          <a:xfrm>
            <a:off x="6161752" y="3107483"/>
            <a:ext cx="755638" cy="4273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4777E5-914C-B748-8807-FAF13A47C861}"/>
              </a:ext>
            </a:extLst>
          </p:cNvPr>
          <p:cNvSpPr/>
          <p:nvPr/>
        </p:nvSpPr>
        <p:spPr>
          <a:xfrm>
            <a:off x="5615019" y="4353446"/>
            <a:ext cx="1834305" cy="63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 expectation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084EE4-68FB-C84F-AF92-D5E8C23FE56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6532172" y="3534827"/>
            <a:ext cx="7399" cy="81861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  <p:bldP spid="4" grpId="0" animBg="1"/>
      <p:bldP spid="24" grpId="0"/>
      <p:bldP spid="25" grpId="0"/>
      <p:bldP spid="2" grpId="0"/>
      <p:bldP spid="18" grpId="0"/>
      <p:bldP spid="19" grpId="0"/>
      <p:bldP spid="21" grpId="0"/>
      <p:bldP spid="17" grpId="0"/>
      <p:bldP spid="22" grpId="0" animBg="1"/>
      <p:bldP spid="23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2800" dirty="0"/>
                  <a:t>High probability bounds on Generalization Error</a:t>
                </a:r>
              </a:p>
              <a:p>
                <a:pPr eaLnBrk="1" hangingPunct="1">
                  <a:buClr>
                    <a:srgbClr val="CC0000"/>
                  </a:buClr>
                </a:pPr>
                <a:endParaRPr lang="en-US" altLang="en-US" sz="2800" dirty="0"/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2800" dirty="0"/>
                  <a:t>Practical Applications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dirty="0"/>
                  <a:t>Laplace Algorithm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000" dirty="0"/>
                  <a:t>-differentially private</a:t>
                </a:r>
                <a:endParaRPr lang="en-US" altLang="en-US" sz="20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b="0" dirty="0"/>
                  <a:t>Multiplicative Weights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2000" dirty="0"/>
                  <a:t>Sparse Vector Technique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  <a:blipFill>
                <a:blip r:embed="rId3"/>
                <a:stretch>
                  <a:fillRect l="-1442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probability bounds on Generalization Error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straightforward bound</a:t>
                </a:r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−1+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Given the query generating mechanism is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en-US" dirty="0"/>
                  <a:t>) – differentially private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Given the query generating mechanism is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en-US" dirty="0"/>
                  <a:t>) – differentially private: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en-US" dirty="0"/>
              </a:p>
              <a:p>
                <a:pPr marL="457200" lvl="1" indent="0" eaLnBrk="1" hangingPunct="1">
                  <a:buClr>
                    <a:srgbClr val="CC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𝟒𝟖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8"/>
                <a:ext cx="7924800" cy="4832198"/>
              </a:xfrm>
              <a:blipFill>
                <a:blip r:embed="rId3"/>
                <a:stretch>
                  <a:fillRect l="-1122" t="-785" b="-28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5E380-B9D4-B64E-BFC6-7C315DAC1131}"/>
              </a:ext>
            </a:extLst>
          </p:cNvPr>
          <p:cNvSpPr/>
          <p:nvPr/>
        </p:nvSpPr>
        <p:spPr bwMode="auto">
          <a:xfrm>
            <a:off x="609600" y="1299773"/>
            <a:ext cx="2057400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75B9C9-FA95-454E-93BC-4FA00E820E9D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 bwMode="auto">
          <a:xfrm>
            <a:off x="2667000" y="1554435"/>
            <a:ext cx="564667" cy="17146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5E224-3CD3-4049-B5EA-8231CF5005F0}"/>
              </a:ext>
            </a:extLst>
          </p:cNvPr>
          <p:cNvSpPr/>
          <p:nvPr/>
        </p:nvSpPr>
        <p:spPr>
          <a:xfrm>
            <a:off x="3231667" y="1560941"/>
            <a:ext cx="4910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proof for the Transfer Theorem by studying the posterior distribution: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sample accuracy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distributional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probabilistic bound on generalization error.</a:t>
            </a: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13333 -0.075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379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1" grpId="0" animBg="1"/>
      <p:bldP spid="13" grpId="0" animBg="1"/>
      <p:bldP spid="19" grpId="0" animBg="1"/>
      <p:bldP spid="22" grpId="0" animBg="1"/>
      <p:bldP spid="23" grpId="0" animBg="1"/>
      <p:bldP spid="24" grpId="0" animBg="1"/>
      <p:bldP spid="24" grpId="1" animBg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Theorem – new proof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AF091-793B-0544-9D6A-F1D35F8B2392}"/>
              </a:ext>
            </a:extLst>
          </p:cNvPr>
          <p:cNvSpPr/>
          <p:nvPr/>
        </p:nvSpPr>
        <p:spPr>
          <a:xfrm>
            <a:off x="850277" y="1795961"/>
            <a:ext cx="1752600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Dataset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S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D2A82C9-D167-0F4E-BECF-C304A7FDE945}"/>
              </a:ext>
            </a:extLst>
          </p:cNvPr>
          <p:cNvSpPr/>
          <p:nvPr/>
        </p:nvSpPr>
        <p:spPr bwMode="auto">
          <a:xfrm>
            <a:off x="4657153" y="1566098"/>
            <a:ext cx="3511168" cy="140363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Population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Courier" pitchFamily="2" charset="0"/>
              </a:rPr>
              <a:t>P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of differential privacy’s generalization Guarantee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/>
              <p:nvPr/>
            </p:nvSpPr>
            <p:spPr>
              <a:xfrm>
                <a:off x="609599" y="5513414"/>
                <a:ext cx="800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better probability bound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F28BA9-239F-8943-AB04-791B4319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513414"/>
                <a:ext cx="8001000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/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𝒂𝒎𝒑𝒍𝒆</m:t>
                          </m:r>
                        </m:e>
                      </m:groupCh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CE50C8-024B-5147-8AB8-138E596B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11" y="1834679"/>
                <a:ext cx="1724075" cy="7737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7E896C2-00CE-AB4B-8A1B-5E2146C3A66E}"/>
              </a:ext>
            </a:extLst>
          </p:cNvPr>
          <p:cNvSpPr/>
          <p:nvPr/>
        </p:nvSpPr>
        <p:spPr>
          <a:xfrm>
            <a:off x="561074" y="4190258"/>
            <a:ext cx="2285997" cy="94390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sample accuracy</a:t>
            </a:r>
            <a:endParaRPr 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7CCDD-BFA5-3B47-A9AE-382AFF8F6544}"/>
              </a:ext>
            </a:extLst>
          </p:cNvPr>
          <p:cNvSpPr/>
          <p:nvPr/>
        </p:nvSpPr>
        <p:spPr>
          <a:xfrm>
            <a:off x="4518214" y="4303170"/>
            <a:ext cx="4114797" cy="830997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distributional accuracy on posterior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36E22-6C80-AC4A-8A69-0785E69145E3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6575613" y="3629823"/>
            <a:ext cx="0" cy="673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0D216-95A6-E944-B329-2DC3D5B947A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1704072" y="3797609"/>
            <a:ext cx="1" cy="3926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42630-D567-5C4A-9334-471504E6FEE3}"/>
              </a:ext>
            </a:extLst>
          </p:cNvPr>
          <p:cNvCxnSpPr>
            <a:cxnSpLocks/>
          </p:cNvCxnSpPr>
          <p:nvPr/>
        </p:nvCxnSpPr>
        <p:spPr bwMode="auto">
          <a:xfrm>
            <a:off x="2894893" y="4838276"/>
            <a:ext cx="159890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E427D3-B0C0-D347-A881-8D6254586C31}"/>
              </a:ext>
            </a:extLst>
          </p:cNvPr>
          <p:cNvSpPr/>
          <p:nvPr/>
        </p:nvSpPr>
        <p:spPr>
          <a:xfrm>
            <a:off x="3162300" y="4348084"/>
            <a:ext cx="1225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A8998C-F544-5147-BC68-CD5A84479D0C}"/>
                  </a:ext>
                </a:extLst>
              </p:cNvPr>
              <p:cNvSpPr/>
              <p:nvPr/>
            </p:nvSpPr>
            <p:spPr>
              <a:xfrm>
                <a:off x="1301074" y="2980992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A8998C-F544-5147-BC68-CD5A84479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74" y="2980992"/>
                <a:ext cx="886781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26C5BE-1FE4-BE4B-971B-2A0D4EDDDD1F}"/>
                  </a:ext>
                </a:extLst>
              </p:cNvPr>
              <p:cNvSpPr/>
              <p:nvPr/>
            </p:nvSpPr>
            <p:spPr>
              <a:xfrm>
                <a:off x="6145607" y="2970411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26C5BE-1FE4-BE4B-971B-2A0D4EDDD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07" y="2970411"/>
                <a:ext cx="1023037" cy="461665"/>
              </a:xfrm>
              <a:prstGeom prst="rect">
                <a:avLst/>
              </a:prstGeom>
              <a:blipFill>
                <a:blip r:embed="rId10"/>
                <a:stretch>
                  <a:fillRect l="-123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D985C-8983-1747-BB39-D68A262B796E}"/>
              </a:ext>
            </a:extLst>
          </p:cNvPr>
          <p:cNvCxnSpPr>
            <a:cxnSpLocks/>
          </p:cNvCxnSpPr>
          <p:nvPr/>
        </p:nvCxnSpPr>
        <p:spPr bwMode="auto">
          <a:xfrm>
            <a:off x="2479140" y="3231183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082580-18EB-3147-8FB2-8A98AAA47295}"/>
              </a:ext>
            </a:extLst>
          </p:cNvPr>
          <p:cNvSpPr/>
          <p:nvPr/>
        </p:nvSpPr>
        <p:spPr>
          <a:xfrm>
            <a:off x="2413331" y="278660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034566-6E8D-784B-95B7-128930E65CAE}"/>
              </a:ext>
            </a:extLst>
          </p:cNvPr>
          <p:cNvSpPr/>
          <p:nvPr/>
        </p:nvSpPr>
        <p:spPr>
          <a:xfrm>
            <a:off x="5904380" y="3742631"/>
            <a:ext cx="1225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close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  <p:bldP spid="4" grpId="0" animBg="1"/>
      <p:bldP spid="29" grpId="0" animBg="1"/>
      <p:bldP spid="2" grpId="0"/>
      <p:bldP spid="21" grpId="0"/>
      <p:bldP spid="23" grpId="0" animBg="1"/>
      <p:bldP spid="3" grpId="0" animBg="1"/>
      <p:bldP spid="26" grpId="0"/>
      <p:bldP spid="18" grpId="0"/>
      <p:bldP spid="27" grpId="0"/>
      <p:bldP spid="30" grpId="0"/>
      <p:bldP spid="30" grpId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0850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D06B3B-2EAF-4C49-BF50-D6C394EA76DA}"/>
              </a:ext>
            </a:extLst>
          </p:cNvPr>
          <p:cNvSpPr/>
          <p:nvPr/>
        </p:nvSpPr>
        <p:spPr bwMode="auto">
          <a:xfrm>
            <a:off x="333175" y="2843477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15ECE-A1BB-1D49-B0AB-E8A9CD42478B}"/>
              </a:ext>
            </a:extLst>
          </p:cNvPr>
          <p:cNvSpPr/>
          <p:nvPr/>
        </p:nvSpPr>
        <p:spPr>
          <a:xfrm>
            <a:off x="3265282" y="1674121"/>
            <a:ext cx="4964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theory work in [DFH+15c]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methods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validate generalization guarantee:</a:t>
            </a:r>
          </a:p>
          <a:p>
            <a:pPr algn="ctr"/>
            <a:endParaRPr lang="en-US" b="1" dirty="0">
              <a:solidFill>
                <a:srgbClr val="002060"/>
              </a:solidFill>
              <a:latin typeface="Courier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" pitchFamily="2" charset="0"/>
              </a:rPr>
              <a:t>Thresholdout</a:t>
            </a:r>
            <a:endParaRPr lang="en-US" b="1" dirty="0">
              <a:solidFill>
                <a:srgbClr val="C00000"/>
              </a:solidFill>
              <a:latin typeface="Courier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SparseValidate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14EA00-5AE6-DB43-89F1-4426C10E0329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2984569" y="2978497"/>
            <a:ext cx="680147" cy="119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70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/>
              <p:nvPr/>
            </p:nvSpPr>
            <p:spPr>
              <a:xfrm>
                <a:off x="3570729" y="1971664"/>
                <a:ext cx="5117464" cy="1633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Strengthened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probability bound in DFHPRR:</a:t>
                </a:r>
              </a:p>
              <a:p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|≥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379EA-278F-A946-867D-3A4A2D94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29" y="1971664"/>
                <a:ext cx="5117464" cy="1633204"/>
              </a:xfrm>
              <a:prstGeom prst="rect">
                <a:avLst/>
              </a:prstGeom>
              <a:blipFill>
                <a:blip r:embed="rId4"/>
                <a:stretch>
                  <a:fillRect t="-2308" r="-495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E7B4219-613B-FB4E-BF9D-43194D3219D4}"/>
              </a:ext>
            </a:extLst>
          </p:cNvPr>
          <p:cNvSpPr/>
          <p:nvPr/>
        </p:nvSpPr>
        <p:spPr bwMode="auto">
          <a:xfrm>
            <a:off x="333175" y="2293316"/>
            <a:ext cx="2651394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81DA11-5C4F-7F4B-89EF-572B16EC2F3D}"/>
              </a:ext>
            </a:extLst>
          </p:cNvPr>
          <p:cNvCxnSpPr/>
          <p:nvPr/>
        </p:nvCxnSpPr>
        <p:spPr bwMode="auto">
          <a:xfrm flipV="1">
            <a:off x="3033452" y="2373242"/>
            <a:ext cx="657935" cy="1686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3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6667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Guaranteeing validity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3" y="2889058"/>
            <a:ext cx="2471618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C67EC-D0EE-034A-80B8-AD9242D1CED7}"/>
              </a:ext>
            </a:extLst>
          </p:cNvPr>
          <p:cNvSpPr/>
          <p:nvPr/>
        </p:nvSpPr>
        <p:spPr bwMode="auto">
          <a:xfrm>
            <a:off x="636632" y="1816359"/>
            <a:ext cx="2163445" cy="509324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89905-3ABE-BE46-B490-9CB4973646B6}"/>
              </a:ext>
            </a:extLst>
          </p:cNvPr>
          <p:cNvSpPr/>
          <p:nvPr/>
        </p:nvSpPr>
        <p:spPr>
          <a:xfrm>
            <a:off x="3570729" y="1971664"/>
            <a:ext cx="4626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existing researches of generalization error in adaptive data analysis.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4292E-32D2-4349-A826-7D87C02B6F3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>
            <a:off x="2800077" y="2071021"/>
            <a:ext cx="770652" cy="5008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45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401 -0.1520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76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1" grpId="0" animBg="1"/>
      <p:bldP spid="13" grpId="0" animBg="1"/>
      <p:bldP spid="19" grpId="0" animBg="1"/>
      <p:bldP spid="22" grpId="0" animBg="1"/>
      <p:bldP spid="23" grpId="0" animBg="1"/>
      <p:bldP spid="15" grpId="0" animBg="1"/>
      <p:bldP spid="15" grpId="1" animBg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zh-CN" dirty="0"/>
                  <a:t>On Generalization Error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Straightforward approach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sz="1600" dirty="0"/>
                  <a:t>Data Splitting -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Known Bounds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efficient mechanism 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dirty="0"/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inefficient mechanism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Bounds for differentially private algorithms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en-US" dirty="0"/>
                  <a:t>-differential privacy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- accurate</a:t>
                </a:r>
              </a:p>
              <a:p>
                <a:pPr marL="342900" lvl="2" indent="-342900" eaLnBrk="1" hangingPunct="1">
                  <a:buClr>
                    <a:srgbClr val="CC0000"/>
                  </a:buClr>
                </a:pPr>
                <a:r>
                  <a:rPr lang="en-US" altLang="zh-CN" sz="2400" dirty="0"/>
                  <a:t>Generalization Error in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Non-Linear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Based on Information Measures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  <a:blipFill>
                <a:blip r:embed="rId3"/>
                <a:stretch>
                  <a:fillRect l="-112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>
            <a:extLst>
              <a:ext uri="{FF2B5EF4-FFF2-40B4-BE49-F238E27FC236}">
                <a16:creationId xmlns:a16="http://schemas.microsoft.com/office/drawing/2014/main" id="{181C4800-D5D9-F645-8CE6-443203A5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6" y="838200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9467" y="1304229"/>
                <a:ext cx="6781800" cy="1339912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-differentially private</a:t>
                </a:r>
              </a:p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304229"/>
                <a:ext cx="6781800" cy="1339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9483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4829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 bwMode="auto">
          <a:xfrm flipV="1">
            <a:off x="1730583" y="2644141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11683" y="449960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7678" y="410685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92066" y="306707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690367" y="2644141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9223" y="285175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6013148" y="3014036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3733800"/>
          </a:xfrm>
        </p:spPr>
        <p:txBody>
          <a:bodyPr anchor="t"/>
          <a:lstStyle/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Summary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&amp; Importance</a:t>
            </a:r>
          </a:p>
          <a:p>
            <a:pPr eaLnBrk="1" hangingPunct="1">
              <a:lnSpc>
                <a:spcPct val="250000"/>
              </a:lnSpc>
              <a:buClr>
                <a:srgbClr val="CC0000"/>
              </a:buClr>
            </a:pPr>
            <a:r>
              <a:rPr lang="en-US" altLang="en-US" dirty="0"/>
              <a:t>Research</a:t>
            </a:r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Content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00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Direction: 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400800" y="5867400"/>
            <a:ext cx="1899953" cy="50345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/>
              <p:nvPr/>
            </p:nvSpPr>
            <p:spPr>
              <a:xfrm>
                <a:off x="78498" y="1866664"/>
                <a:ext cx="4845002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Mini-ML, Enriched by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objects from Constraint Domains: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 C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ndex</a:t>
                </a:r>
                <a:r>
                  <a:rPr lang="en-US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)|…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000" b="0" i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Index sort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::= b|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|{a: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|P}|…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Index propositions: 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Universal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Existential Dependent Types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" y="1866664"/>
                <a:ext cx="4845002" cy="3231654"/>
              </a:xfrm>
              <a:prstGeom prst="rect">
                <a:avLst/>
              </a:prstGeom>
              <a:blipFill>
                <a:blip r:embed="rId4"/>
                <a:stretch>
                  <a:fillRect l="-1567" t="-1176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 bwMode="auto">
          <a:xfrm flipH="1" flipV="1">
            <a:off x="2500999" y="5098318"/>
            <a:ext cx="3899801" cy="10208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66BFAA6-3DC7-3045-9457-B894FE9A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03" y="4879053"/>
            <a:ext cx="6053937" cy="9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r>
              <a:rPr lang="en-US" dirty="0"/>
              <a:t>Second Relevant Direction: </a:t>
            </a:r>
            <a:r>
              <a:rPr lang="en-US" altLang="en-US" dirty="0"/>
              <a:t>Formal Verification of differential privacy</a:t>
            </a:r>
          </a:p>
        </p:txBody>
      </p:sp>
    </p:spTree>
    <p:extLst>
      <p:ext uri="{BB962C8B-B14F-4D97-AF65-F5344CB8AC3E}">
        <p14:creationId xmlns:p14="http://schemas.microsoft.com/office/powerpoint/2010/main" val="19691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35122 -0.7488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-3745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2" grpId="0" animBg="1"/>
      <p:bldP spid="12" grpId="1" animBg="1"/>
      <p:bldP spid="13" grpId="0" animBg="1"/>
      <p:bldP spid="21" grpId="0" animBg="1"/>
      <p:bldP spid="2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23" grpId="0" animBg="1"/>
      <p:bldP spid="23" grpId="1" animBg="1"/>
      <p:bldP spid="25" grpId="0" build="allAtOnce"/>
      <p:bldP spid="27" grpId="0"/>
      <p:bldP spid="27" grpId="1"/>
      <p:bldP spid="2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461665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Example: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Types in Practical Programming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D651D-EB68-6243-B8AF-FA91CFD97F3A}"/>
              </a:ext>
            </a:extLst>
          </p:cNvPr>
          <p:cNvSpPr/>
          <p:nvPr/>
        </p:nvSpPr>
        <p:spPr>
          <a:xfrm>
            <a:off x="533399" y="1952701"/>
            <a:ext cx="3657603" cy="147629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‘a list =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|nil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|cons of ‘a*‘a list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DD3D97-0C18-E54A-BF30-78BE21EF03D6}"/>
              </a:ext>
            </a:extLst>
          </p:cNvPr>
          <p:cNvSpPr/>
          <p:nvPr/>
        </p:nvSpPr>
        <p:spPr>
          <a:xfrm>
            <a:off x="533399" y="3627940"/>
            <a:ext cx="5437102" cy="164404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fun filter p nil = nil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| filter p (x::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) =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    if p(x) then x: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:(filter p 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     else (filter p </a:t>
            </a:r>
            <a:r>
              <a:rPr lang="en-US" sz="2000" b="1" dirty="0" err="1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xs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2060"/>
                </a:solidFill>
                <a:latin typeface="Courier" pitchFamily="2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0A8D7-D2E5-584B-8A8B-158C249B438B}"/>
                  </a:ext>
                </a:extLst>
              </p:cNvPr>
              <p:cNvSpPr txBox="1"/>
              <p:nvPr/>
            </p:nvSpPr>
            <p:spPr>
              <a:xfrm>
                <a:off x="4504763" y="2052018"/>
                <a:ext cx="4074462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2060"/>
                        </a:solidFill>
                        <a:latin typeface="Courier" pitchFamily="2" charset="0"/>
                      </a:rPr>
                      <m:t>nil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𝒍𝒊𝒔𝒕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0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cons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𝒏𝒂𝒕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0A8D7-D2E5-584B-8A8B-158C249B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3" y="2052018"/>
                <a:ext cx="4074462" cy="1191801"/>
              </a:xfrm>
              <a:prstGeom prst="rect">
                <a:avLst/>
              </a:prstGeom>
              <a:blipFill>
                <a:blip r:embed="rId3"/>
                <a:stretch>
                  <a:fillRect l="-2795" r="-279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C003409-DE6C-AD48-8967-D8228611FD4D}"/>
              </a:ext>
            </a:extLst>
          </p:cNvPr>
          <p:cNvSpPr/>
          <p:nvPr/>
        </p:nvSpPr>
        <p:spPr>
          <a:xfrm>
            <a:off x="6945627" y="2031640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F7D48-BE39-D244-B091-BF49E2FA3E70}"/>
              </a:ext>
            </a:extLst>
          </p:cNvPr>
          <p:cNvSpPr/>
          <p:nvPr/>
        </p:nvSpPr>
        <p:spPr>
          <a:xfrm>
            <a:off x="5868837" y="1264341"/>
            <a:ext cx="2665561" cy="33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object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46A54A-AE6C-014B-8284-DED5DA247B3F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7201618" y="1600659"/>
            <a:ext cx="0" cy="430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8DE16-E7B0-FF46-9704-9D835D2ECB4A}"/>
              </a:ext>
            </a:extLst>
          </p:cNvPr>
          <p:cNvSpPr/>
          <p:nvPr/>
        </p:nvSpPr>
        <p:spPr>
          <a:xfrm>
            <a:off x="5356854" y="2427951"/>
            <a:ext cx="127501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BF8ED6-2CE2-004E-9A4B-C387E05360C1}"/>
              </a:ext>
            </a:extLst>
          </p:cNvPr>
          <p:cNvSpPr/>
          <p:nvPr/>
        </p:nvSpPr>
        <p:spPr>
          <a:xfrm>
            <a:off x="4476792" y="1506101"/>
            <a:ext cx="3035136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F43727-BF24-6543-9BBE-90B18F3DB836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994360" y="1901161"/>
            <a:ext cx="0" cy="5267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756E1D-8943-7F45-AC08-83EF09CA5D42}"/>
                  </a:ext>
                </a:extLst>
              </p:cNvPr>
              <p:cNvSpPr txBox="1"/>
              <p:nvPr/>
            </p:nvSpPr>
            <p:spPr>
              <a:xfrm>
                <a:off x="3374182" y="5347077"/>
                <a:ext cx="4074462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2060"/>
                          </a:solidFill>
                          <a:latin typeface="Courier" pitchFamily="2" charset="0"/>
                        </a:rPr>
                        <m:t>filter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𝒃𝒐𝒐𝒍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𝒏𝒂𝒕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:{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𝒏𝒂𝒕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𝒍𝒊𝒔𝒕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756E1D-8943-7F45-AC08-83EF09CA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82" y="5347077"/>
                <a:ext cx="4074462" cy="1191801"/>
              </a:xfrm>
              <a:prstGeom prst="rect">
                <a:avLst/>
              </a:prstGeom>
              <a:blipFill>
                <a:blip r:embed="rId4"/>
                <a:stretch>
                  <a:fillRect l="-6832" r="-217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F8EFB39-303A-A54B-90A8-141B9E6EBA6F}"/>
              </a:ext>
            </a:extLst>
          </p:cNvPr>
          <p:cNvSpPr/>
          <p:nvPr/>
        </p:nvSpPr>
        <p:spPr>
          <a:xfrm>
            <a:off x="6097385" y="5687857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233C8A-C19B-1C4F-BC9E-38C9874BC43C}"/>
              </a:ext>
            </a:extLst>
          </p:cNvPr>
          <p:cNvSpPr/>
          <p:nvPr/>
        </p:nvSpPr>
        <p:spPr>
          <a:xfrm>
            <a:off x="5484810" y="4935662"/>
            <a:ext cx="1737131" cy="33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object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4F5B6-223A-8442-9483-E560B3419F62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6353376" y="5271980"/>
            <a:ext cx="0" cy="4158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DF8ED0E-9848-D048-817A-CC71F1A81ADC}"/>
              </a:ext>
            </a:extLst>
          </p:cNvPr>
          <p:cNvSpPr/>
          <p:nvPr/>
        </p:nvSpPr>
        <p:spPr>
          <a:xfrm>
            <a:off x="3983096" y="5719130"/>
            <a:ext cx="1275012" cy="415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70D95-8AE5-B545-9C14-E5795574636C}"/>
              </a:ext>
            </a:extLst>
          </p:cNvPr>
          <p:cNvSpPr/>
          <p:nvPr/>
        </p:nvSpPr>
        <p:spPr>
          <a:xfrm>
            <a:off x="3117121" y="4883097"/>
            <a:ext cx="2996284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EDDD7-B276-6D47-BCC9-F577997C05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4615263" y="5278157"/>
            <a:ext cx="5339" cy="4409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32B5885-EA8E-804F-B275-D8621F5DE1A9}"/>
              </a:ext>
            </a:extLst>
          </p:cNvPr>
          <p:cNvSpPr/>
          <p:nvPr/>
        </p:nvSpPr>
        <p:spPr>
          <a:xfrm>
            <a:off x="3452226" y="6111842"/>
            <a:ext cx="2634277" cy="415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261B6B-E2B8-F045-91D6-7E60E2893E0E}"/>
              </a:ext>
            </a:extLst>
          </p:cNvPr>
          <p:cNvSpPr/>
          <p:nvPr/>
        </p:nvSpPr>
        <p:spPr>
          <a:xfrm>
            <a:off x="3152552" y="5276676"/>
            <a:ext cx="3244262" cy="395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dependent type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6B8C19-8BD4-AB40-87F4-2BAFD3E8D5B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769365" y="5671736"/>
            <a:ext cx="5318" cy="4401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18" grpId="0" animBg="1"/>
      <p:bldP spid="26" grpId="0" animBg="1"/>
      <p:bldP spid="15" grpId="0"/>
      <p:bldP spid="17" grpId="0" animBg="1"/>
      <p:bldP spid="20" grpId="0" animBg="1"/>
      <p:bldP spid="23" grpId="0" animBg="1"/>
      <p:bldP spid="24" grpId="0" animBg="1"/>
      <p:bldP spid="32" grpId="0"/>
      <p:bldP spid="33" grpId="0" animBg="1"/>
      <p:bldP spid="34" grpId="0" animBg="1"/>
      <p:bldP spid="36" grpId="0" animBg="1"/>
      <p:bldP spid="37" grpId="0" animBg="1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11195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4616789" y="3844331"/>
            <a:ext cx="2651394" cy="103748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113006" y="3640295"/>
            <a:ext cx="4010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program’s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 flipV="1">
            <a:off x="3962400" y="3200400"/>
            <a:ext cx="654389" cy="11626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8A4D7-E826-E844-AEF9-CBA4AF37371E}"/>
              </a:ext>
            </a:extLst>
          </p:cNvPr>
          <p:cNvSpPr/>
          <p:nvPr/>
        </p:nvSpPr>
        <p:spPr>
          <a:xfrm>
            <a:off x="176551" y="1499410"/>
            <a:ext cx="3747651" cy="100998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Dependent Type System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14F0A5-2E9F-504D-886C-BB55EC219037}"/>
              </a:ext>
            </a:extLst>
          </p:cNvPr>
          <p:cNvSpPr/>
          <p:nvPr/>
        </p:nvSpPr>
        <p:spPr>
          <a:xfrm>
            <a:off x="199848" y="2769870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monad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A0C5-12FE-A54E-8FC2-35D9BE485157}"/>
              </a:ext>
            </a:extLst>
          </p:cNvPr>
          <p:cNvSpPr/>
          <p:nvPr/>
        </p:nvSpPr>
        <p:spPr>
          <a:xfrm>
            <a:off x="1777142" y="239720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  <p:bldP spid="28" grpId="0" animBg="1"/>
      <p:bldP spid="29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5890063" cy="7160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67391" y="2307131"/>
                <a:ext cx="4530093" cy="201586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</a:t>
                </a:r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add_noise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1" y="2307131"/>
                <a:ext cx="4530093" cy="2015863"/>
              </a:xfrm>
              <a:prstGeom prst="rect">
                <a:avLst/>
              </a:prstGeom>
              <a:blipFill>
                <a:blip r:embed="rId3"/>
                <a:stretch>
                  <a:fillRect l="-2507" b="-6250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/>
              <p:nvPr/>
            </p:nvSpPr>
            <p:spPr>
              <a:xfrm>
                <a:off x="674014" y="5362308"/>
                <a:ext cx="3000411" cy="640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Laplace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14" y="5362308"/>
                <a:ext cx="3000411" cy="640881"/>
              </a:xfrm>
              <a:prstGeom prst="rect">
                <a:avLst/>
              </a:prstGeom>
              <a:blipFill>
                <a:blip r:embed="rId4"/>
                <a:stretch>
                  <a:fillRect l="-295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174220" y="4276236"/>
            <a:ext cx="0" cy="108607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5BBAD-6BD0-A74F-83F3-B8CF96E9CA36}"/>
              </a:ext>
            </a:extLst>
          </p:cNvPr>
          <p:cNvSpPr/>
          <p:nvPr/>
        </p:nvSpPr>
        <p:spPr>
          <a:xfrm>
            <a:off x="2578154" y="2540677"/>
            <a:ext cx="46113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B2F77-DEFE-8144-A466-72B60F0FA1FF}"/>
              </a:ext>
            </a:extLst>
          </p:cNvPr>
          <p:cNvSpPr/>
          <p:nvPr/>
        </p:nvSpPr>
        <p:spPr>
          <a:xfrm>
            <a:off x="2013937" y="1699886"/>
            <a:ext cx="15895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60C9B-9050-674F-B5B8-D3DA1A37EC3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808721" y="2342154"/>
            <a:ext cx="1" cy="1985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C9558-ACED-C14D-879C-39C028D7FBDD}"/>
              </a:ext>
            </a:extLst>
          </p:cNvPr>
          <p:cNvSpPr/>
          <p:nvPr/>
        </p:nvSpPr>
        <p:spPr>
          <a:xfrm>
            <a:off x="1710284" y="3179274"/>
            <a:ext cx="191601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4CEF-F929-8E41-9B42-3419732FE87A}"/>
              </a:ext>
            </a:extLst>
          </p:cNvPr>
          <p:cNvSpPr/>
          <p:nvPr/>
        </p:nvSpPr>
        <p:spPr>
          <a:xfrm>
            <a:off x="3539239" y="1833279"/>
            <a:ext cx="1375320" cy="78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67FDD-6464-7B4C-A550-00C095F3014D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2668290" y="2616200"/>
            <a:ext cx="1558609" cy="563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439724" y="3739074"/>
            <a:ext cx="3468992" cy="537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/>
              <p:nvPr/>
            </p:nvSpPr>
            <p:spPr>
              <a:xfrm>
                <a:off x="4678094" y="2949234"/>
                <a:ext cx="3293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add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  <a:latin typeface="Courier" pitchFamily="2" charset="0"/>
                      </a:rPr>
                      <m:t>noise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94" y="2949234"/>
                <a:ext cx="3293012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942B78-57D1-B443-A693-462A4FA5C538}"/>
                  </a:ext>
                </a:extLst>
              </p:cNvPr>
              <p:cNvSpPr txBox="1"/>
              <p:nvPr/>
            </p:nvSpPr>
            <p:spPr>
              <a:xfrm>
                <a:off x="5382156" y="3369239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prog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942B78-57D1-B443-A693-462A4FA5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56" y="3369239"/>
                <a:ext cx="3063437" cy="461665"/>
              </a:xfrm>
              <a:prstGeom prst="rect">
                <a:avLst/>
              </a:prstGeom>
              <a:blipFill>
                <a:blip r:embed="rId6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/>
              <p:nvPr/>
            </p:nvSpPr>
            <p:spPr>
              <a:xfrm>
                <a:off x="5581787" y="3843703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q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87" y="3843703"/>
                <a:ext cx="3063437" cy="461665"/>
              </a:xfrm>
              <a:prstGeom prst="rect">
                <a:avLst/>
              </a:prstGeom>
              <a:blipFill>
                <a:blip r:embed="rId7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30AC5F1-E7DB-334E-877E-287C0D91CEE3}"/>
              </a:ext>
            </a:extLst>
          </p:cNvPr>
          <p:cNvSpPr/>
          <p:nvPr/>
        </p:nvSpPr>
        <p:spPr>
          <a:xfrm>
            <a:off x="7027683" y="2914461"/>
            <a:ext cx="358066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A8105-1271-174C-9FAC-FD8CD9062E08}"/>
              </a:ext>
            </a:extLst>
          </p:cNvPr>
          <p:cNvSpPr/>
          <p:nvPr/>
        </p:nvSpPr>
        <p:spPr>
          <a:xfrm>
            <a:off x="5770057" y="2017424"/>
            <a:ext cx="28751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type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 sensitivity function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E1DB10-A8ED-9344-AC07-7E439EE96AF5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flipH="1">
            <a:off x="7206716" y="2659692"/>
            <a:ext cx="925" cy="2547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918F1-CCE2-D14A-9144-5C918109C8C4}"/>
              </a:ext>
            </a:extLst>
          </p:cNvPr>
          <p:cNvSpPr/>
          <p:nvPr/>
        </p:nvSpPr>
        <p:spPr>
          <a:xfrm>
            <a:off x="7366021" y="2912882"/>
            <a:ext cx="51198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764D-FF80-E346-9568-E95B6E3B13EC}"/>
              </a:ext>
            </a:extLst>
          </p:cNvPr>
          <p:cNvSpPr/>
          <p:nvPr/>
        </p:nvSpPr>
        <p:spPr>
          <a:xfrm>
            <a:off x="6289231" y="1340383"/>
            <a:ext cx="2665561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monadic type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random computing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61E78-2F22-DA47-8242-FE3EB77A50B2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7622012" y="1982651"/>
            <a:ext cx="0" cy="9302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 animBg="1"/>
      <p:bldP spid="27" grpId="0" animBg="1"/>
      <p:bldP spid="28" grpId="0" animBg="1"/>
      <p:bldP spid="30" grpId="0" animBg="1"/>
      <p:bldP spid="33" grpId="0"/>
      <p:bldP spid="39" grpId="0"/>
      <p:bldP spid="40" grpId="0"/>
      <p:bldP spid="45" grpId="0" animBg="1"/>
      <p:bldP spid="46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461665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</a:t>
            </a:r>
            <a:r>
              <a:rPr lang="en-US" altLang="en-US" dirty="0"/>
              <a:t>m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28BA9-239F-8943-AB04-791B43198D03}"/>
              </a:ext>
            </a:extLst>
          </p:cNvPr>
          <p:cNvSpPr txBox="1"/>
          <p:nvPr/>
        </p:nvSpPr>
        <p:spPr>
          <a:xfrm>
            <a:off x="459709" y="4895878"/>
            <a:ext cx="82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appropriate distance metric to enforce the differential privacy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/>
              <p:nvPr/>
            </p:nvSpPr>
            <p:spPr>
              <a:xfrm>
                <a:off x="300557" y="5256769"/>
                <a:ext cx="8241269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𝜹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𝜹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703B42-C380-6C4C-B110-6BA10BCB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7" y="5256769"/>
                <a:ext cx="8241269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9D651D-EB68-6243-B8AF-FA91CFD97F3A}"/>
                  </a:ext>
                </a:extLst>
              </p:cNvPr>
              <p:cNvSpPr/>
              <p:nvPr/>
            </p:nvSpPr>
            <p:spPr>
              <a:xfrm>
                <a:off x="609593" y="1952701"/>
                <a:ext cx="3657601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Type: 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⊸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type for 1 sensitivity function</a:t>
                </a:r>
                <a:endParaRPr lang="en-US" sz="20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sensitivity scaled by r</a:t>
                </a:r>
              </a:p>
              <a:p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9D651D-EB68-6243-B8AF-FA91CFD97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3" y="1952701"/>
                <a:ext cx="3657601" cy="1644040"/>
              </a:xfrm>
              <a:prstGeom prst="rect">
                <a:avLst/>
              </a:prstGeom>
              <a:blipFill>
                <a:blip r:embed="rId4"/>
                <a:stretch>
                  <a:fillRect l="-1038" t="-4580" b="-534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7C330-CF13-AC4A-83E9-C62690C10E97}"/>
                  </a:ext>
                </a:extLst>
              </p:cNvPr>
              <p:cNvSpPr/>
              <p:nvPr/>
            </p:nvSpPr>
            <p:spPr>
              <a:xfrm>
                <a:off x="626294" y="3825341"/>
                <a:ext cx="7908098" cy="99466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monad: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type for a random computing</a:t>
                </a:r>
                <a:endParaRPr lang="en-US" sz="20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r>
                  <a:rPr lang="en-US" sz="1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value for distribution, 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observing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 from distribution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7C330-CF13-AC4A-83E9-C62690C1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4" y="3825341"/>
                <a:ext cx="7908098" cy="994668"/>
              </a:xfrm>
              <a:prstGeom prst="rect">
                <a:avLst/>
              </a:prstGeom>
              <a:blipFill>
                <a:blip r:embed="rId5"/>
                <a:stretch>
                  <a:fillRect l="-1120" t="-3704" b="-6173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DD3D97-0C18-E54A-BF30-78BE21EF03D6}"/>
                  </a:ext>
                </a:extLst>
              </p:cNvPr>
              <p:cNvSpPr/>
              <p:nvPr/>
            </p:nvSpPr>
            <p:spPr>
              <a:xfrm>
                <a:off x="4876796" y="1977606"/>
                <a:ext cx="3657602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Dependent Type: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precise type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 quantified types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:kinds</a:t>
                </a:r>
              </a:p>
              <a:p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DD3D97-0C18-E54A-BF30-78BE21EF0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6" y="1977606"/>
                <a:ext cx="3657602" cy="1644040"/>
              </a:xfrm>
              <a:prstGeom prst="rect">
                <a:avLst/>
              </a:prstGeom>
              <a:blipFill>
                <a:blip r:embed="rId6"/>
                <a:stretch>
                  <a:fillRect l="-2422" t="-3077" r="-4152" b="-3077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47439204-FF22-FF4F-A53A-AB5967CA2F8E}"/>
              </a:ext>
            </a:extLst>
          </p:cNvPr>
          <p:cNvSpPr/>
          <p:nvPr/>
        </p:nvSpPr>
        <p:spPr bwMode="auto">
          <a:xfrm>
            <a:off x="4267194" y="2682341"/>
            <a:ext cx="609602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rPr>
              <a:t>v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rPr>
              <a:t>s.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DC9E7D0-1F63-6A4C-AD01-86619963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293" y="1563086"/>
            <a:ext cx="838200" cy="41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C0000"/>
              </a:buClr>
              <a:buNone/>
            </a:pPr>
            <a:r>
              <a:rPr lang="en-US" altLang="en-US" dirty="0"/>
              <a:t>Fuzz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marL="0" indent="0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60439FF-BF24-BF4F-AB26-ACD3A8F20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1603936"/>
            <a:ext cx="1219201" cy="41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C0000"/>
              </a:buClr>
              <a:buNone/>
            </a:pPr>
            <a:r>
              <a:rPr lang="en-US" altLang="en-US" dirty="0" err="1"/>
              <a:t>DFuzz</a:t>
            </a:r>
            <a:r>
              <a:rPr lang="en-US" altLang="en-US" dirty="0"/>
              <a:t>: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  <a:p>
            <a:pPr marL="0" indent="0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800" dirty="0"/>
          </a:p>
          <a:p>
            <a:pPr lvl="1" eaLnBrk="1" hangingPunct="1">
              <a:buClr>
                <a:srgbClr val="CC0000"/>
              </a:buClr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45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2" grpId="0"/>
      <p:bldP spid="19" grpId="0"/>
      <p:bldP spid="18" grpId="0" animBg="1"/>
      <p:bldP spid="22" grpId="0" animBg="1"/>
      <p:bldP spid="26" grpId="0" animBg="1"/>
      <p:bldP spid="3" grpId="0" animBg="1"/>
      <p:bldP spid="13" grpId="0" build="p"/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8844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47772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</a:t>
            </a:r>
            <a:r>
              <a:rPr lang="en-US" altLang="en-US" dirty="0"/>
              <a:t>privacy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171023" y="1286306"/>
            <a:ext cx="1565263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/>
              <p:nvPr/>
            </p:nvSpPr>
            <p:spPr>
              <a:xfrm>
                <a:off x="311235" y="3625312"/>
                <a:ext cx="40805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Automatically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verifying 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902055-FD9D-6145-8605-C95420762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5" y="3625312"/>
                <a:ext cx="4080504" cy="1200329"/>
              </a:xfrm>
              <a:prstGeom prst="rect">
                <a:avLst/>
              </a:prstGeom>
              <a:blipFill>
                <a:blip r:embed="rId4"/>
                <a:stretch>
                  <a:fillRect l="-2484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3970796" y="1550986"/>
            <a:ext cx="1200227" cy="20679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CB0A3-7787-194A-B895-0D7482660C71}"/>
              </a:ext>
            </a:extLst>
          </p:cNvPr>
          <p:cNvSpPr/>
          <p:nvPr/>
        </p:nvSpPr>
        <p:spPr>
          <a:xfrm>
            <a:off x="309795" y="1726327"/>
            <a:ext cx="3747651" cy="6488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language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A660-E8BE-E34A-889F-569D7972868D}"/>
              </a:ext>
            </a:extLst>
          </p:cNvPr>
          <p:cNvSpPr/>
          <p:nvPr/>
        </p:nvSpPr>
        <p:spPr>
          <a:xfrm>
            <a:off x="333092" y="2635606"/>
            <a:ext cx="3747651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language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95C0DF-E8F7-9941-8BD6-79F137F56FC8}"/>
              </a:ext>
            </a:extLst>
          </p:cNvPr>
          <p:cNvSpPr/>
          <p:nvPr/>
        </p:nvSpPr>
        <p:spPr>
          <a:xfrm>
            <a:off x="1910386" y="2262938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 animBg="1"/>
      <p:bldP spid="29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7942963" cy="71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Example – privacy loss can’t be tracked in Fuzz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𝒈𝒂𝒖𝒔𝒔</m:t>
                        </m:r>
                      </m:e>
                      <m:sub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blipFill>
                <a:blip r:embed="rId3"/>
                <a:stretch>
                  <a:fillRect l="-2507" b="-2299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/>
              <p:nvPr/>
            </p:nvSpPr>
            <p:spPr>
              <a:xfrm>
                <a:off x="1039497" y="4806055"/>
                <a:ext cx="2950825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Gaussian noise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𝒈𝒂𝒖𝒔𝒔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4FF5A4-C831-BD4D-9A36-38C472D6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97" y="4806055"/>
                <a:ext cx="2950825" cy="847220"/>
              </a:xfrm>
              <a:prstGeom prst="rect">
                <a:avLst/>
              </a:prstGeom>
              <a:blipFill>
                <a:blip r:embed="rId4"/>
                <a:stretch>
                  <a:fillRect t="-441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514910" y="4035991"/>
            <a:ext cx="0" cy="770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5BBAD-6BD0-A74F-83F3-B8CF96E9CA36}"/>
              </a:ext>
            </a:extLst>
          </p:cNvPr>
          <p:cNvSpPr/>
          <p:nvPr/>
        </p:nvSpPr>
        <p:spPr>
          <a:xfrm>
            <a:off x="2632301" y="2198015"/>
            <a:ext cx="46113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B2F77-DEFE-8144-A466-72B60F0FA1FF}"/>
              </a:ext>
            </a:extLst>
          </p:cNvPr>
          <p:cNvSpPr/>
          <p:nvPr/>
        </p:nvSpPr>
        <p:spPr>
          <a:xfrm>
            <a:off x="2079529" y="1343327"/>
            <a:ext cx="1589567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60C9B-9050-674F-B5B8-D3DA1A37EC3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849376" y="1985595"/>
            <a:ext cx="13493" cy="212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C9558-ACED-C14D-879C-39C028D7FBDD}"/>
              </a:ext>
            </a:extLst>
          </p:cNvPr>
          <p:cNvSpPr/>
          <p:nvPr/>
        </p:nvSpPr>
        <p:spPr>
          <a:xfrm>
            <a:off x="1736795" y="2865864"/>
            <a:ext cx="191601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4CEF-F929-8E41-9B42-3419732FE87A}"/>
              </a:ext>
            </a:extLst>
          </p:cNvPr>
          <p:cNvSpPr/>
          <p:nvPr/>
        </p:nvSpPr>
        <p:spPr>
          <a:xfrm>
            <a:off x="3575038" y="1700858"/>
            <a:ext cx="1375320" cy="78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67FDD-6464-7B4C-A550-00C095F3014D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2694801" y="2483779"/>
            <a:ext cx="1567897" cy="382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1039497" y="3524852"/>
            <a:ext cx="2950825" cy="511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/>
              <p:nvPr/>
            </p:nvSpPr>
            <p:spPr>
              <a:xfrm>
                <a:off x="4816882" y="3081110"/>
                <a:ext cx="42359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𝒈𝒂𝒖𝒔𝒔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@&lt;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⊸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C6A7BD-DFCD-EE43-ADF2-0177F21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82" y="3081110"/>
                <a:ext cx="4235902" cy="477888"/>
              </a:xfrm>
              <a:prstGeom prst="rect">
                <a:avLst/>
              </a:prstGeom>
              <a:blipFill>
                <a:blip r:embed="rId5"/>
                <a:stretch>
                  <a:fillRect l="-29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/>
              <p:nvPr/>
            </p:nvSpPr>
            <p:spPr>
              <a:xfrm>
                <a:off x="5505053" y="2515678"/>
                <a:ext cx="3063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q</a:t>
                </a:r>
                <a:r>
                  <a:rPr lang="en-US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𝒓𝒐𝒘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2B53F8-432A-254E-9BD3-80176305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53" y="2515678"/>
                <a:ext cx="3063437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30AC5F1-E7DB-334E-877E-287C0D91CEE3}"/>
              </a:ext>
            </a:extLst>
          </p:cNvPr>
          <p:cNvSpPr/>
          <p:nvPr/>
        </p:nvSpPr>
        <p:spPr>
          <a:xfrm>
            <a:off x="7129650" y="2497307"/>
            <a:ext cx="499638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A8105-1271-174C-9FAC-FD8CD9062E08}"/>
              </a:ext>
            </a:extLst>
          </p:cNvPr>
          <p:cNvSpPr/>
          <p:nvPr/>
        </p:nvSpPr>
        <p:spPr>
          <a:xfrm>
            <a:off x="5743179" y="1161238"/>
            <a:ext cx="3272580" cy="103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type (Fuzz)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 sensitivity function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sensitivity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E1DB10-A8ED-9344-AC07-7E439EE96AF5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379469" y="2198015"/>
            <a:ext cx="0" cy="299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918F1-CCE2-D14A-9144-5C918109C8C4}"/>
              </a:ext>
            </a:extLst>
          </p:cNvPr>
          <p:cNvSpPr/>
          <p:nvPr/>
        </p:nvSpPr>
        <p:spPr>
          <a:xfrm>
            <a:off x="7937413" y="3075538"/>
            <a:ext cx="449375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764D-FF80-E346-9568-E95B6E3B13EC}"/>
              </a:ext>
            </a:extLst>
          </p:cNvPr>
          <p:cNvSpPr/>
          <p:nvPr/>
        </p:nvSpPr>
        <p:spPr>
          <a:xfrm>
            <a:off x="5829922" y="4019162"/>
            <a:ext cx="3222862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strictly 1-sensitivity in privacy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161E78-2F22-DA47-8242-FE3EB77A50B2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7441353" y="3522106"/>
            <a:ext cx="720748" cy="497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2ACE25-55BE-6D4E-8B77-F2FD5C60DEA2}"/>
              </a:ext>
            </a:extLst>
          </p:cNvPr>
          <p:cNvSpPr/>
          <p:nvPr/>
        </p:nvSpPr>
        <p:spPr>
          <a:xfrm>
            <a:off x="6817292" y="3075538"/>
            <a:ext cx="1120121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1ED8C-1BF5-8A44-AF43-93AC1C383933}"/>
              </a:ext>
            </a:extLst>
          </p:cNvPr>
          <p:cNvSpPr/>
          <p:nvPr/>
        </p:nvSpPr>
        <p:spPr>
          <a:xfrm>
            <a:off x="3714740" y="4667922"/>
            <a:ext cx="3124438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the privacy loss in privacy language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8AE9D6-A3ED-A04C-B3C4-0B7146294AC0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5276959" y="3522106"/>
            <a:ext cx="2100394" cy="11458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 animBg="1"/>
      <p:bldP spid="27" grpId="0" animBg="1"/>
      <p:bldP spid="28" grpId="0" animBg="1"/>
      <p:bldP spid="30" grpId="0" animBg="1"/>
      <p:bldP spid="33" grpId="0"/>
      <p:bldP spid="40" grpId="0"/>
      <p:bldP spid="45" grpId="0" animBg="1"/>
      <p:bldP spid="46" grpId="0" animBg="1"/>
      <p:bldP spid="49" grpId="0" animBg="1"/>
      <p:bldP spid="5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8114" y="1310036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</a:t>
            </a:r>
            <a:r>
              <a:rPr lang="en-US" altLang="en-US" dirty="0"/>
              <a:t>m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72" y="534290"/>
            <a:ext cx="7924799" cy="7713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Duet: An Expressive Higher-Order Language and Linear Type System for statically Enforcing Differential Privacy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E0D4D0-3651-0C43-BCBF-B7F1537C1A94}"/>
                  </a:ext>
                </a:extLst>
              </p:cNvPr>
              <p:cNvSpPr/>
              <p:nvPr/>
            </p:nvSpPr>
            <p:spPr>
              <a:xfrm>
                <a:off x="633735" y="2111680"/>
                <a:ext cx="4038601" cy="26346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Language:</a:t>
                </a:r>
              </a:p>
              <a:p>
                <a:pPr algn="ctr"/>
                <a:endParaRPr lang="en-US" sz="2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(Fuzz: allowing metric scaling)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⊸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for function of sensitivity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E0D4D0-3651-0C43-BCBF-B7F1537C1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5" y="2111680"/>
                <a:ext cx="4038601" cy="2634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58F650-95EF-5F46-B457-43BEF567027E}"/>
                  </a:ext>
                </a:extLst>
              </p:cNvPr>
              <p:cNvSpPr/>
              <p:nvPr/>
            </p:nvSpPr>
            <p:spPr>
              <a:xfrm>
                <a:off x="4884237" y="2111680"/>
                <a:ext cx="3657602" cy="263463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Privacy language:</a:t>
                </a:r>
              </a:p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Without metric scale:</a:t>
                </a: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Gauss: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@&lt;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⊸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for privacy loss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rgbClr val="002060"/>
                    </a:solidFill>
                    <a:latin typeface="Courier" pitchFamily="2" charset="0"/>
                  </a:rPr>
                  <a:t>. </a:t>
                </a:r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58F650-95EF-5F46-B457-43BEF5670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237" y="2111680"/>
                <a:ext cx="3657602" cy="2634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6E3DFA-F397-5643-8BBB-02435C173DAE}"/>
              </a:ext>
            </a:extLst>
          </p:cNvPr>
          <p:cNvSpPr txBox="1"/>
          <p:nvPr/>
        </p:nvSpPr>
        <p:spPr>
          <a:xfrm>
            <a:off x="633735" y="5160785"/>
            <a:ext cx="82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sensitivity and privacy cost separately </a:t>
            </a:r>
          </a:p>
        </p:txBody>
      </p:sp>
    </p:spTree>
    <p:extLst>
      <p:ext uri="{BB962C8B-B14F-4D97-AF65-F5344CB8AC3E}">
        <p14:creationId xmlns:p14="http://schemas.microsoft.com/office/powerpoint/2010/main" val="29084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18" grpId="0" animBg="1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 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5988886" y="2341960"/>
            <a:ext cx="1297527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354618" y="3166722"/>
            <a:ext cx="4238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programming logic combining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couplings and liftings.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 bwMode="auto">
          <a:xfrm flipH="1">
            <a:off x="2474063" y="2606640"/>
            <a:ext cx="3514823" cy="5600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77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537" y="477699"/>
            <a:ext cx="5890063" cy="716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/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M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FA9400-FB99-8D47-8C4E-A5878282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2" y="1963471"/>
                <a:ext cx="4530093" cy="2193148"/>
              </a:xfrm>
              <a:prstGeom prst="rect">
                <a:avLst/>
              </a:prstGeom>
              <a:blipFill>
                <a:blip r:embed="rId3"/>
                <a:stretch>
                  <a:fillRect l="-2507" b="-2299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C4FF5A4-C831-BD4D-9A36-38C472D67665}"/>
              </a:ext>
            </a:extLst>
          </p:cNvPr>
          <p:cNvSpPr/>
          <p:nvPr/>
        </p:nvSpPr>
        <p:spPr>
          <a:xfrm>
            <a:off x="422916" y="4779822"/>
            <a:ext cx="3089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unknown mechanism 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0A80C-23E4-FF4E-81BF-80B3897AD933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1967548" y="4035991"/>
            <a:ext cx="1" cy="7438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05FB02-C39A-014D-8C13-FC187544A889}"/>
              </a:ext>
            </a:extLst>
          </p:cNvPr>
          <p:cNvSpPr/>
          <p:nvPr/>
        </p:nvSpPr>
        <p:spPr>
          <a:xfrm>
            <a:off x="1039497" y="3524852"/>
            <a:ext cx="1856103" cy="511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0C2D12-B789-5E43-A60C-4C2AFB1D413F}"/>
                  </a:ext>
                </a:extLst>
              </p:cNvPr>
              <p:cNvSpPr/>
              <p:nvPr/>
            </p:nvSpPr>
            <p:spPr>
              <a:xfrm>
                <a:off x="5026789" y="2833005"/>
                <a:ext cx="3720313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0C2D12-B789-5E43-A60C-4C2AFB1D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89" y="2833005"/>
                <a:ext cx="3720313" cy="486672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AE1916E-58B5-8645-A76D-46B710F06CBE}"/>
              </a:ext>
            </a:extLst>
          </p:cNvPr>
          <p:cNvSpPr/>
          <p:nvPr/>
        </p:nvSpPr>
        <p:spPr>
          <a:xfrm>
            <a:off x="6435671" y="2769747"/>
            <a:ext cx="800917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4E7A71-917D-2A43-A67E-1C59DC5D4997}"/>
                  </a:ext>
                </a:extLst>
              </p:cNvPr>
              <p:cNvSpPr/>
              <p:nvPr/>
            </p:nvSpPr>
            <p:spPr>
              <a:xfrm>
                <a:off x="4821896" y="1458946"/>
                <a:ext cx="4028465" cy="1009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  <m:sup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lifting on any pair of input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 in one entry </a:t>
                </a:r>
                <a:endPara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4E7A71-917D-2A43-A67E-1C59DC5D4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896" y="1458946"/>
                <a:ext cx="4028465" cy="1009050"/>
              </a:xfrm>
              <a:prstGeom prst="rect">
                <a:avLst/>
              </a:prstGeom>
              <a:blipFill>
                <a:blip r:embed="rId5"/>
                <a:stretch>
                  <a:fillRect l="-314" r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DC7125-CD08-8F41-BFFE-1EFEB3025AB7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6836129" y="2467996"/>
            <a:ext cx="1" cy="30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CD893-4929-CC41-A5E8-FF364BFCF31A}"/>
                  </a:ext>
                </a:extLst>
              </p:cNvPr>
              <p:cNvSpPr txBox="1"/>
              <p:nvPr/>
            </p:nvSpPr>
            <p:spPr>
              <a:xfrm rot="5400000">
                <a:off x="6624419" y="3382935"/>
                <a:ext cx="52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CD893-4929-CC41-A5E8-FF364BFC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24419" y="3382935"/>
                <a:ext cx="525051" cy="461665"/>
              </a:xfrm>
              <a:prstGeom prst="rect">
                <a:avLst/>
              </a:prstGeom>
              <a:blipFill>
                <a:blip r:embed="rId6"/>
                <a:stretch>
                  <a:fillRect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3051F-9863-DD40-8904-6B635547ECF8}"/>
                  </a:ext>
                </a:extLst>
              </p:cNvPr>
              <p:cNvSpPr/>
              <p:nvPr/>
            </p:nvSpPr>
            <p:spPr>
              <a:xfrm>
                <a:off x="5026792" y="3920205"/>
                <a:ext cx="3720310" cy="1068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i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000" b="1" i="1" dirty="0">
                    <a:solidFill>
                      <a:srgbClr val="002060"/>
                    </a:solidFill>
                    <a:latin typeface="Courier" pitchFamily="2" charset="0"/>
                  </a:rPr>
                  <a:t>is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i="1" dirty="0">
                    <a:solidFill>
                      <a:srgbClr val="002060"/>
                    </a:solidFill>
                    <a:latin typeface="Courier" pitchFamily="2" charset="0"/>
                  </a:rPr>
                  <a:t>- differentially private</a:t>
                </a:r>
                <a:endParaRPr lang="en-US" sz="14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3051F-9863-DD40-8904-6B635547E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92" y="3920205"/>
                <a:ext cx="3720310" cy="1068690"/>
              </a:xfrm>
              <a:prstGeom prst="rect">
                <a:avLst/>
              </a:prstGeom>
              <a:blipFill>
                <a:blip r:embed="rId7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5" grpId="0"/>
      <p:bldP spid="31" grpId="0" animBg="1"/>
      <p:bldP spid="32" grpId="0" animBg="1"/>
      <p:bldP spid="3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Summary – 8 paper</a:t>
            </a:r>
            <a:endParaRPr lang="en-US" altLang="en-US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[DMNS. 2006]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Calibrating Noise to Sensitivity in Private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[DFH+. 2015c]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preserving statistical validity in adaptive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[S. 2017]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Privacy and Stability in Adaptive Data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[JLN+. 2019]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analysis on the differential privacy’s generalization</a:t>
            </a: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[XP. 1999]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type in Practical programming 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[BGGHS. 2016]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 differential privacy via probabilistic coupling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[YGSBPA. 2017]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correctness and randomness of HMAC implementation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[NDA+. 2019]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order language and linear type system for auto verifying the differential privacy</a:t>
            </a: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coupling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780275"/>
            <a:ext cx="7924799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Proving Differential privacy via probabilistic coupling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AC9E1-780B-964D-9FCD-216113AC7EAC}"/>
                  </a:ext>
                </a:extLst>
              </p:cNvPr>
              <p:cNvSpPr/>
              <p:nvPr/>
            </p:nvSpPr>
            <p:spPr>
              <a:xfrm>
                <a:off x="448850" y="1767308"/>
                <a:ext cx="3200401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lifting: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9AC9E1-780B-964D-9FCD-216113AC7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50" y="1767308"/>
                <a:ext cx="3200401" cy="1644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83E588-23E2-2748-B47B-4093CDC5B1C8}"/>
                  </a:ext>
                </a:extLst>
              </p:cNvPr>
              <p:cNvSpPr/>
              <p:nvPr/>
            </p:nvSpPr>
            <p:spPr>
              <a:xfrm>
                <a:off x="270873" y="3810000"/>
                <a:ext cx="8602249" cy="164403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apRHL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+’s Key Proof Rule:</a:t>
                </a:r>
              </a:p>
              <a:p>
                <a:pPr algn="ctr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groupChr>
                            <m:groupChrPr>
                              <m:chr m:val="←"/>
                              <m:vertJc m:val="bot"/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</m:t>
                              </m:r>
                            </m:e>
                          </m:groupCh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 </m:t>
                                  </m:r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groupChr>
                            <m:groupChrPr>
                              <m:chr m:val="←"/>
                              <m:vertJc m:val="bot"/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</m:t>
                              </m:r>
                            </m:e>
                          </m:groupCh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83E588-23E2-2748-B47B-4093CDC5B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3" y="3810000"/>
                <a:ext cx="8602249" cy="1644039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B5AD36-862C-1347-982C-4C0874D80505}"/>
                  </a:ext>
                </a:extLst>
              </p:cNvPr>
              <p:cNvSpPr/>
              <p:nvPr/>
            </p:nvSpPr>
            <p:spPr>
              <a:xfrm>
                <a:off x="4258851" y="1767309"/>
                <a:ext cx="4419598" cy="164404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privacy: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is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B5AD36-862C-1347-982C-4C0874D80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51" y="1767309"/>
                <a:ext cx="4419598" cy="1644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521606-46AC-2940-8544-D7020B015C98}"/>
                  </a:ext>
                </a:extLst>
              </p:cNvPr>
              <p:cNvSpPr txBox="1"/>
              <p:nvPr/>
            </p:nvSpPr>
            <p:spPr>
              <a:xfrm>
                <a:off x="3733800" y="2392226"/>
                <a:ext cx="52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521606-46AC-2940-8544-D7020B01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92226"/>
                <a:ext cx="525051" cy="46166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animBg="1"/>
      <p:bldP spid="25" grpId="0" animBg="1"/>
      <p:bldP spid="26" grpId="0" animBg="1"/>
      <p:bldP spid="27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</a:t>
            </a:r>
            <a:r>
              <a:rPr lang="en-US" altLang="en-US" dirty="0"/>
              <a:t>privacy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16834"/>
            <a:ext cx="174858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908" y="53993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17500" b="-325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4433272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4633718" y="4814272"/>
            <a:ext cx="1314668" cy="58505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948386" y="4814272"/>
            <a:ext cx="1402906" cy="110256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824" y="3899506"/>
            <a:ext cx="2391124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38" y="1367359"/>
            <a:ext cx="1415696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11" y="2421717"/>
            <a:ext cx="1221964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983"/>
            <a:ext cx="1259029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351292" y="2268951"/>
            <a:ext cx="60023" cy="3647883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948386" y="4280506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948386" y="2780685"/>
            <a:ext cx="722407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942486" y="1726327"/>
            <a:ext cx="5900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0FE9-D37D-1C40-A397-D07318FE2AEE}"/>
              </a:ext>
            </a:extLst>
          </p:cNvPr>
          <p:cNvSpPr/>
          <p:nvPr/>
        </p:nvSpPr>
        <p:spPr bwMode="auto">
          <a:xfrm>
            <a:off x="6734515" y="1832807"/>
            <a:ext cx="1397006" cy="5293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02055-FD9D-6145-8605-C954207627E2}"/>
              </a:ext>
            </a:extLst>
          </p:cNvPr>
          <p:cNvSpPr/>
          <p:nvPr/>
        </p:nvSpPr>
        <p:spPr>
          <a:xfrm>
            <a:off x="247623" y="1536406"/>
            <a:ext cx="46640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Formalizing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DRBG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Formally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correctness and randomness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mbedTLS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HMAC-DRBG in Coq.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67CD1-529A-6A46-9225-594E0BE6772F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4102207" y="2097487"/>
            <a:ext cx="2632308" cy="130389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4E03C3-A996-1C40-BE3D-4F6BCF8E230B}"/>
              </a:ext>
            </a:extLst>
          </p:cNvPr>
          <p:cNvSpPr/>
          <p:nvPr/>
        </p:nvSpPr>
        <p:spPr>
          <a:xfrm>
            <a:off x="335402" y="3698288"/>
            <a:ext cx="3657601" cy="156966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proof:</a:t>
            </a:r>
          </a:p>
          <a:p>
            <a:pPr algn="ctr"/>
            <a:endParaRPr lang="en-US" sz="1600" b="1" dirty="0">
              <a:solidFill>
                <a:srgbClr val="002060"/>
              </a:solidFill>
              <a:latin typeface="Courier" pitchFamily="2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DRBG</a:t>
            </a:r>
            <a:r>
              <a:rPr lang="en-US" sz="1600" b="1" dirty="0">
                <a:solidFill>
                  <a:srgbClr val="002060"/>
                </a:solidFill>
                <a:latin typeface="Courier" pitchFamily="2" charset="0"/>
              </a:rPr>
              <a:t> = {Instantiate, Update, Reseed, generate)…}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proof: DRBG1 ~ DRBG2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84B88D-81BA-9A41-8AC5-F00F4A1C9675}"/>
              </a:ext>
            </a:extLst>
          </p:cNvPr>
          <p:cNvSpPr/>
          <p:nvPr/>
        </p:nvSpPr>
        <p:spPr>
          <a:xfrm>
            <a:off x="359468" y="5394076"/>
            <a:ext cx="3657602" cy="8504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Mechanized in Coq</a:t>
            </a:r>
          </a:p>
        </p:txBody>
      </p:sp>
    </p:spTree>
    <p:extLst>
      <p:ext uri="{BB962C8B-B14F-4D97-AF65-F5344CB8AC3E}">
        <p14:creationId xmlns:p14="http://schemas.microsoft.com/office/powerpoint/2010/main" val="4036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5" grpId="0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513299"/>
          </a:xfrm>
        </p:spPr>
        <p:txBody>
          <a:bodyPr/>
          <a:lstStyle/>
          <a:p>
            <a:r>
              <a:rPr lang="en-US" dirty="0"/>
              <a:t>Consideration 1: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4714" y="1599149"/>
                <a:ext cx="7006333" cy="1339912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-differential privacy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4" y="1599149"/>
                <a:ext cx="7006333" cy="1339912"/>
              </a:xfrm>
              <a:prstGeom prst="rect">
                <a:avLst/>
              </a:prstGeom>
              <a:blipFill>
                <a:blip r:embed="rId3"/>
                <a:stretch>
                  <a:fillRect l="-903" r="-1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4731" y="447067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0077" y="447067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 bwMode="auto">
          <a:xfrm flipV="1">
            <a:off x="1725831" y="2939061"/>
            <a:ext cx="3072050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06931" y="479452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2926" y="440177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87314" y="336199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797881" y="2939061"/>
            <a:ext cx="2533296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4471" y="314667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477173"/>
          </a:xfrm>
        </p:spPr>
        <p:txBody>
          <a:bodyPr/>
          <a:lstStyle/>
          <a:p>
            <a:r>
              <a:rPr lang="en-US" dirty="0"/>
              <a:t>Consideration 2: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7648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2643653" y="5312717"/>
            <a:ext cx="3856693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Differentially Private Algorithms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4977402" y="3372773"/>
            <a:ext cx="3798955" cy="104617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Realistic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program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with floating point error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cxnSpLocks/>
            <a:stCxn id="17" idx="0"/>
            <a:endCxn id="28" idx="2"/>
          </p:cNvCxnSpPr>
          <p:nvPr/>
        </p:nvCxnSpPr>
        <p:spPr bwMode="auto">
          <a:xfrm flipH="1" flipV="1">
            <a:off x="1745922" y="4418948"/>
            <a:ext cx="2826078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 bwMode="auto">
          <a:xfrm flipV="1">
            <a:off x="4572000" y="4418948"/>
            <a:ext cx="2304880" cy="8937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45372" y="4564379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546500" y="2517549"/>
            <a:ext cx="2398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Formal verification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 bwMode="auto">
          <a:xfrm flipH="1" flipV="1">
            <a:off x="4610100" y="2285348"/>
            <a:ext cx="2266780" cy="1087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4231500" y="2450128"/>
            <a:ext cx="415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Formally verifying Snapping Mechanism[1]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5793344" y="2408114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504AC-3943-EC4C-961F-B84376FEEB73}"/>
              </a:ext>
            </a:extLst>
          </p:cNvPr>
          <p:cNvSpPr/>
          <p:nvPr/>
        </p:nvSpPr>
        <p:spPr>
          <a:xfrm>
            <a:off x="367643" y="3771248"/>
            <a:ext cx="275655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Ideal 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E6E2B-A466-6D48-A96C-0DD30E4BFE7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 bwMode="auto">
          <a:xfrm flipV="1">
            <a:off x="1745922" y="2285348"/>
            <a:ext cx="2864178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3F8EBA1-0D84-0948-A5B7-D14365DC91AE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1804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54011"/>
              </p:ext>
            </p:extLst>
          </p:nvPr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34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197" y="3691839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408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282323" y="3890108"/>
            <a:ext cx="522384" cy="1179701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2B5F56-E57D-DD43-A950-C17BC3078CC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80C8BC6-639F-DC4A-B7EA-4420D9A4E489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58544F-7572-994B-94DA-163D87D49B32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D93AC4A-1EDA-8242-9512-9A384E9CDBF0}"/>
              </a:ext>
            </a:extLst>
          </p:cNvPr>
          <p:cNvSpPr/>
          <p:nvPr/>
        </p:nvSpPr>
        <p:spPr bwMode="auto">
          <a:xfrm>
            <a:off x="162915" y="1371600"/>
            <a:ext cx="3951885" cy="898680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the program’s statistical validity.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DFHPRR.’15, Adam Smith’17, JLNRSS.’19…]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Guaranteeing the generalization error for implementations of adaptive data analysis.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/>
              <a:t>[Xi and </a:t>
            </a:r>
            <a:r>
              <a:rPr lang="en-US" sz="2000" dirty="0" err="1"/>
              <a:t>Pfenning</a:t>
            </a:r>
            <a:r>
              <a:rPr lang="en-US" sz="2000" dirty="0"/>
              <a:t> ‘99 , </a:t>
            </a:r>
            <a:r>
              <a:rPr lang="en-US" altLang="en-US" sz="2000" dirty="0"/>
              <a:t>NDA+’19, 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dependent type system and language that </a:t>
            </a:r>
            <a:endParaRPr lang="en-US" altLang="en-US" dirty="0"/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35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36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3226AE-0B0A-7146-9324-EFF9CBEEDBF0}"/>
                  </a:ext>
                </a:extLst>
              </p:cNvPr>
              <p:cNvSpPr/>
              <p:nvPr/>
            </p:nvSpPr>
            <p:spPr>
              <a:xfrm>
                <a:off x="4527621" y="4212036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adaptive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3226AE-0B0A-7146-9324-EFF9CBEE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21" y="4212036"/>
                <a:ext cx="3747651" cy="1153569"/>
              </a:xfrm>
              <a:prstGeom prst="rect">
                <a:avLst/>
              </a:prstGeom>
              <a:blipFill>
                <a:blip r:embed="rId5"/>
                <a:stretch>
                  <a:fillRect b="-326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37</a:t>
            </a:fld>
            <a:endParaRPr lang="en-US" altLang="en-US" baseline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365F8-0F1B-6848-8667-3257F9470FFF}"/>
              </a:ext>
            </a:extLst>
          </p:cNvPr>
          <p:cNvGrpSpPr/>
          <p:nvPr/>
        </p:nvGrpSpPr>
        <p:grpSpPr>
          <a:xfrm>
            <a:off x="950190" y="1494373"/>
            <a:ext cx="1299410" cy="429708"/>
            <a:chOff x="5652673" y="1805741"/>
            <a:chExt cx="1299410" cy="51848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C5F6EC-5F9E-4B4E-8CDF-DE0D62B49C3B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/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6303C4-B3E3-7D49-891F-CF897A18694E}"/>
              </a:ext>
            </a:extLst>
          </p:cNvPr>
          <p:cNvGrpSpPr/>
          <p:nvPr/>
        </p:nvGrpSpPr>
        <p:grpSpPr>
          <a:xfrm>
            <a:off x="6075406" y="5653537"/>
            <a:ext cx="1302096" cy="476282"/>
            <a:chOff x="10624589" y="5967586"/>
            <a:chExt cx="1317558" cy="642507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D897359-D59F-0744-B772-AAE76C1786B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/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DD41A-B568-634A-B92C-9A38CA5DB6E7}"/>
              </a:ext>
            </a:extLst>
          </p:cNvPr>
          <p:cNvGrpSpPr/>
          <p:nvPr/>
        </p:nvGrpSpPr>
        <p:grpSpPr>
          <a:xfrm>
            <a:off x="2298861" y="1447799"/>
            <a:ext cx="3602285" cy="4682021"/>
            <a:chOff x="2298861" y="1447799"/>
            <a:chExt cx="3602285" cy="4682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/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/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/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/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BE8B8-883D-C949-8E21-2BF489A668C7}"/>
                </a:ext>
              </a:extLst>
            </p:cNvPr>
            <p:cNvSpPr/>
            <p:nvPr/>
          </p:nvSpPr>
          <p:spPr>
            <a:xfrm>
              <a:off x="3742650" y="4600963"/>
              <a:ext cx="1653170" cy="476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</a:rPr>
                <a:t>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79A9A1-FDF1-3648-9F93-72D0A27A047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48566" y="1924081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9CC9A-2DF2-874B-B9C8-7B34D34A4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62" y="2962715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1D859B-0ED3-DE47-9A3E-8EAFBEBA179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069129" y="4040762"/>
              <a:ext cx="687480" cy="715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48815D-D8DA-6743-B98D-A4C8E3914CC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569235" y="5077245"/>
              <a:ext cx="687479" cy="7886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947659-A10D-5246-A006-F0B4C72B6451}"/>
              </a:ext>
            </a:extLst>
          </p:cNvPr>
          <p:cNvCxnSpPr>
            <a:cxnSpLocks/>
          </p:cNvCxnSpPr>
          <p:nvPr/>
        </p:nvCxnSpPr>
        <p:spPr>
          <a:xfrm flipH="1">
            <a:off x="6067058" y="1447799"/>
            <a:ext cx="8348" cy="429487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D0AB4-BA25-5C41-B779-B3883458B82F}"/>
              </a:ext>
            </a:extLst>
          </p:cNvPr>
          <p:cNvSpPr txBox="1"/>
          <p:nvPr/>
        </p:nvSpPr>
        <p:spPr>
          <a:xfrm>
            <a:off x="6058711" y="3130729"/>
            <a:ext cx="1653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adaptive query numbers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522169"/>
          </a:xfrm>
        </p:spPr>
        <p:txBody>
          <a:bodyPr/>
          <a:lstStyle/>
          <a:p>
            <a:r>
              <a:rPr lang="en-US" dirty="0"/>
              <a:t>Methodologies – System Overview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38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122733" y="2971800"/>
            <a:ext cx="1830267" cy="18591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urier" pitchFamily="2" charset="0"/>
              </a:rPr>
              <a:t>type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305576" y="2971800"/>
            <a:ext cx="1600199" cy="185915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E56D1-2F08-FC4E-870B-AEE2244B109D}"/>
              </a:ext>
            </a:extLst>
          </p:cNvPr>
          <p:cNvSpPr/>
          <p:nvPr/>
        </p:nvSpPr>
        <p:spPr>
          <a:xfrm>
            <a:off x="6476999" y="2993016"/>
            <a:ext cx="2438400" cy="186209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adaptivity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depth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1977316" y="3640291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5012443" y="3640291"/>
            <a:ext cx="1405113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31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– Language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[XP </a:t>
            </a:r>
            <a:r>
              <a:rPr lang="en-US" sz="2000" dirty="0"/>
              <a:t>’99]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programmer to optimize their programs to have better generalizations.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the program’s adaptive query numbers, i.e. the program’s adaptivity.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Judgement. </a:t>
            </a:r>
            <a:r>
              <a:rPr lang="en-US" sz="2000" dirty="0"/>
              <a:t>[DLG ’11…]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approximates an </a:t>
            </a:r>
            <a:r>
              <a:rPr lang="en-US" dirty="0">
                <a:solidFill>
                  <a:srgbClr val="FF0000"/>
                </a:solidFill>
              </a:rPr>
              <a:t>upper bound </a:t>
            </a:r>
            <a:r>
              <a:rPr lang="en-US" dirty="0"/>
              <a:t>on adaptive query numbers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Formal verification of program’s statistical validity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39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/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3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US" sz="1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74594-87EB-D247-971F-25C60630E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03" y="4713891"/>
                <a:ext cx="2093793" cy="355353"/>
              </a:xfrm>
              <a:prstGeom prst="rect">
                <a:avLst/>
              </a:prstGeom>
              <a:blipFill>
                <a:blip r:embed="rId2"/>
                <a:stretch>
                  <a:fillRect t="-23333" b="-66667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4F385-EA41-AF49-879C-2C686B28799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67201" y="5148122"/>
            <a:ext cx="55244" cy="409122"/>
          </a:xfrm>
          <a:prstGeom prst="straightConnector1">
            <a:avLst/>
          </a:prstGeom>
          <a:ln w="603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D2F374-7731-014C-9F96-3835B20C1A83}"/>
              </a:ext>
            </a:extLst>
          </p:cNvPr>
          <p:cNvSpPr/>
          <p:nvPr/>
        </p:nvSpPr>
        <p:spPr>
          <a:xfrm>
            <a:off x="2472690" y="5557244"/>
            <a:ext cx="3699510" cy="355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adaptive query numbers</a:t>
            </a:r>
            <a:endParaRPr lang="en-US" sz="1400" b="1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A0744-EA41-A24C-9BEE-4F7BA45A87B5}"/>
              </a:ext>
            </a:extLst>
          </p:cNvPr>
          <p:cNvSpPr/>
          <p:nvPr/>
        </p:nvSpPr>
        <p:spPr>
          <a:xfrm>
            <a:off x="152400" y="6397469"/>
            <a:ext cx="7591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Ugo Dal Lago and Marco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Gaboardi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 Dependent Types and Relative Completeness, LICS, 2011</a:t>
            </a:r>
          </a:p>
        </p:txBody>
      </p:sp>
    </p:spTree>
    <p:extLst>
      <p:ext uri="{BB962C8B-B14F-4D97-AF65-F5344CB8AC3E}">
        <p14:creationId xmlns:p14="http://schemas.microsoft.com/office/powerpoint/2010/main" val="34483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82228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&amp; Importance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2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0" y="2882628"/>
            <a:ext cx="2216945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453" y="5932181"/>
            <a:ext cx="891529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XP.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581" y="5391469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1759673" y="3756211"/>
            <a:ext cx="890718" cy="1635258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4DFB9E-704F-CC4E-AFE6-AF7D82D6B23A}"/>
              </a:ext>
            </a:extLst>
          </p:cNvPr>
          <p:cNvSpPr txBox="1"/>
          <p:nvPr/>
        </p:nvSpPr>
        <p:spPr>
          <a:xfrm>
            <a:off x="366406" y="4191000"/>
            <a:ext cx="295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adaptive data analysis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49" y="236541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4431384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RP.: Fuzz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35" y="1877390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84" y="1397253"/>
            <a:ext cx="1398572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650391" y="4812384"/>
            <a:ext cx="2993963" cy="579085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F6DDE0-9B5B-F84E-9701-6BDA7D8C7E5A}"/>
              </a:ext>
            </a:extLst>
          </p:cNvPr>
          <p:cNvSpPr txBox="1"/>
          <p:nvPr/>
        </p:nvSpPr>
        <p:spPr>
          <a:xfrm>
            <a:off x="3162300" y="4724400"/>
            <a:ext cx="228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verifying differential privacy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644354" y="4812384"/>
            <a:ext cx="1566864" cy="111979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53" y="3897618"/>
            <a:ext cx="236220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53" y="1365471"/>
            <a:ext cx="1398572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240" y="2419829"/>
            <a:ext cx="1207183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00" y="1874511"/>
            <a:ext cx="1243800" cy="35896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7211218" y="2233479"/>
            <a:ext cx="320282" cy="369870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7594" y="848569"/>
            <a:ext cx="487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FB0734-6C48-944A-8382-462999BF0429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 bwMode="auto">
          <a:xfrm flipV="1">
            <a:off x="5644354" y="4278618"/>
            <a:ext cx="0" cy="15276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644354" y="2778797"/>
            <a:ext cx="729478" cy="1118821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089539" y="1724439"/>
            <a:ext cx="554815" cy="2173179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26BA9921-9724-A746-ABF3-FF18930FC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20" y="540084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690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00347 -0.6814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3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2" grpId="0"/>
      <p:bldP spid="32" grpId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31" grpId="0" animBg="1"/>
      <p:bldP spid="3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4553743" y="3817847"/>
            <a:ext cx="1830267" cy="11906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urier" pitchFamily="2" charset="0"/>
              </a:rPr>
              <a:t>type system</a:t>
            </a:r>
            <a:endParaRPr lang="en-US" sz="32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E56D1-2F08-FC4E-870B-AEE2244B109D}"/>
              </a:ext>
            </a:extLst>
          </p:cNvPr>
          <p:cNvSpPr/>
          <p:nvPr/>
        </p:nvSpPr>
        <p:spPr>
          <a:xfrm>
            <a:off x="6928395" y="4828310"/>
            <a:ext cx="2057399" cy="121482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adaptivity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4221841" y="3144132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6384010" y="4248165"/>
            <a:ext cx="1145242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8FA516-A243-6343-90CB-AE9801D0000D}"/>
                  </a:ext>
                </a:extLst>
              </p:cNvPr>
              <p:cNvSpPr/>
              <p:nvPr/>
            </p:nvSpPr>
            <p:spPr>
              <a:xfrm>
                <a:off x="41907" y="1758921"/>
                <a:ext cx="4149093" cy="213504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let prog =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</a:t>
                </a:r>
                <a:endParaRPr lang="en-US" sz="2800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  let q =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 err="1">
                    <a:solidFill>
                      <a:srgbClr val="002060"/>
                    </a:solidFill>
                    <a:latin typeface="Courier" pitchFamily="2" charset="0"/>
                  </a:rPr>
                  <a:t>x.x</a:t>
                </a: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	 Mech(q(x))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8FA516-A243-6343-90CB-AE9801D0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7" y="1758921"/>
                <a:ext cx="4149093" cy="2135043"/>
              </a:xfrm>
              <a:prstGeom prst="rect">
                <a:avLst/>
              </a:prstGeom>
              <a:blipFill>
                <a:blip r:embed="rId3"/>
                <a:stretch>
                  <a:fillRect l="-2432" b="-292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4727AE4-A916-1D44-BCD5-B01104E2A261}"/>
              </a:ext>
            </a:extLst>
          </p:cNvPr>
          <p:cNvSpPr/>
          <p:nvPr/>
        </p:nvSpPr>
        <p:spPr>
          <a:xfrm>
            <a:off x="330996" y="4161472"/>
            <a:ext cx="33742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63D43A-3E04-AF4B-9B5E-ACD396336266}"/>
              </a:ext>
            </a:extLst>
          </p:cNvPr>
          <p:cNvCxnSpPr>
            <a:cxnSpLocks/>
          </p:cNvCxnSpPr>
          <p:nvPr/>
        </p:nvCxnSpPr>
        <p:spPr>
          <a:xfrm flipV="1">
            <a:off x="1943062" y="3765002"/>
            <a:ext cx="0" cy="3964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BBE994-5892-F648-A19C-AA34DC0EECEF}"/>
              </a:ext>
            </a:extLst>
          </p:cNvPr>
          <p:cNvSpPr/>
          <p:nvPr/>
        </p:nvSpPr>
        <p:spPr>
          <a:xfrm>
            <a:off x="2480307" y="2021652"/>
            <a:ext cx="422352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ADB6D1-7F5F-6647-BA19-8FE35F2FA7C7}"/>
              </a:ext>
            </a:extLst>
          </p:cNvPr>
          <p:cNvSpPr/>
          <p:nvPr/>
        </p:nvSpPr>
        <p:spPr>
          <a:xfrm>
            <a:off x="1927535" y="1166964"/>
            <a:ext cx="1455878" cy="64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ED860E-6B6C-6A48-9046-43C63FA798A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691483" y="1809232"/>
            <a:ext cx="5898" cy="212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EABB1-DB42-EF48-99F4-2DCFAD20F2F8}"/>
              </a:ext>
            </a:extLst>
          </p:cNvPr>
          <p:cNvSpPr/>
          <p:nvPr/>
        </p:nvSpPr>
        <p:spPr>
          <a:xfrm>
            <a:off x="1584801" y="2689501"/>
            <a:ext cx="1754866" cy="446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1B00F7-0F92-1542-A3A0-144F6398F1D6}"/>
              </a:ext>
            </a:extLst>
          </p:cNvPr>
          <p:cNvSpPr/>
          <p:nvPr/>
        </p:nvSpPr>
        <p:spPr>
          <a:xfrm>
            <a:off x="3447509" y="1803519"/>
            <a:ext cx="1051220" cy="56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9D12AE-233D-9C4B-A443-A23BA02CEE92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2462234" y="2373311"/>
            <a:ext cx="1510885" cy="3161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3F800-5F75-0C4C-89A9-92A79E8F9CE7}"/>
              </a:ext>
            </a:extLst>
          </p:cNvPr>
          <p:cNvSpPr/>
          <p:nvPr/>
        </p:nvSpPr>
        <p:spPr>
          <a:xfrm>
            <a:off x="857282" y="3229987"/>
            <a:ext cx="2673354" cy="5350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35" grpId="0" animBg="1"/>
      <p:bldP spid="36" grpId="0"/>
      <p:bldP spid="38" grpId="0" animBg="1"/>
      <p:bldP spid="39" grpId="0" animBg="1"/>
      <p:bldP spid="41" grpId="0" animBg="1"/>
      <p:bldP spid="42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/>
        </p:nvGraphicFramePr>
        <p:xfrm>
          <a:off x="214583" y="3651592"/>
          <a:ext cx="86015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26238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E97E2-9B04-604F-99EC-7826D8039B36}"/>
              </a:ext>
            </a:extLst>
          </p:cNvPr>
          <p:cNvGrpSpPr/>
          <p:nvPr/>
        </p:nvGrpSpPr>
        <p:grpSpPr>
          <a:xfrm>
            <a:off x="4280403" y="3212414"/>
            <a:ext cx="3990758" cy="3270593"/>
            <a:chOff x="3911309" y="2196954"/>
            <a:chExt cx="3857690" cy="412505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60C94F8-B9B8-A84E-839D-5CD8229A759D}"/>
                </a:ext>
              </a:extLst>
            </p:cNvPr>
            <p:cNvSpPr/>
            <p:nvPr/>
          </p:nvSpPr>
          <p:spPr bwMode="auto">
            <a:xfrm>
              <a:off x="3911309" y="2196954"/>
              <a:ext cx="3857690" cy="41250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F6DDE0-9B5B-F84E-9701-6BDA7D8C7E5A}"/>
                </a:ext>
              </a:extLst>
            </p:cNvPr>
            <p:cNvSpPr txBox="1"/>
            <p:nvPr/>
          </p:nvSpPr>
          <p:spPr>
            <a:xfrm>
              <a:off x="4165186" y="2225827"/>
              <a:ext cx="3540325" cy="410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differential privacy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A958F-C247-DC44-85ED-929D86B7D21D}"/>
              </a:ext>
            </a:extLst>
          </p:cNvPr>
          <p:cNvGrpSpPr/>
          <p:nvPr/>
        </p:nvGrpSpPr>
        <p:grpSpPr>
          <a:xfrm>
            <a:off x="240701" y="3163460"/>
            <a:ext cx="3855039" cy="2376039"/>
            <a:chOff x="108865" y="2286076"/>
            <a:chExt cx="3622228" cy="321766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0915239-05F3-6C43-9AD4-61183F8F27FD}"/>
                </a:ext>
              </a:extLst>
            </p:cNvPr>
            <p:cNvSpPr/>
            <p:nvPr/>
          </p:nvSpPr>
          <p:spPr bwMode="auto">
            <a:xfrm>
              <a:off x="115894" y="2344235"/>
              <a:ext cx="3615199" cy="3159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DFB9E-704F-CC4E-AFE6-AF7D82D6B23A}"/>
                </a:ext>
              </a:extLst>
            </p:cNvPr>
            <p:cNvSpPr txBox="1"/>
            <p:nvPr/>
          </p:nvSpPr>
          <p:spPr>
            <a:xfrm>
              <a:off x="108865" y="2286076"/>
              <a:ext cx="3554868" cy="7919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Guaranteeing validity in adaptive data analysis</a:t>
              </a:r>
            </a:p>
          </p:txBody>
        </p:sp>
      </p:grpSp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Possible Research Directions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</a:rPr>
              <a:pPr/>
              <a:t>41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1" y="4776402"/>
            <a:ext cx="2028040" cy="2017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7878"/>
            <a:ext cx="1632444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21EA40B-A838-CD4E-B1B8-970CCBE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52" y="6136856"/>
            <a:ext cx="1783080" cy="252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and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Pfenning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269" y="5840638"/>
                <a:ext cx="2637902" cy="288092"/>
              </a:xfrm>
              <a:prstGeom prst="rect">
                <a:avLst/>
              </a:prstGeom>
              <a:blipFill>
                <a:blip r:embed="rId2"/>
                <a:stretch>
                  <a:fillRect t="-4000" b="-16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2065341" y="4978136"/>
            <a:ext cx="802879" cy="86250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227C4641-E285-C84A-AF00-1CBF8102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39" y="4508540"/>
            <a:ext cx="1080398" cy="18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[2015b]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53" y="4233578"/>
            <a:ext cx="2163445" cy="18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7CACAAA-6C55-C84C-B6EC-3BB3947A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363531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and Pierce: Fuzz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" y="397837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4" y="3725700"/>
            <a:ext cx="1489471" cy="1731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D27AB-1F34-BC4C-812F-934DFA77282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 bwMode="auto">
          <a:xfrm flipV="1">
            <a:off x="2868220" y="5573969"/>
            <a:ext cx="2936487" cy="266669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82E5D-D4EC-C24A-8BE4-2FDB0A64E4E6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 bwMode="auto">
          <a:xfrm flipH="1" flipV="1">
            <a:off x="5804707" y="5573969"/>
            <a:ext cx="1175285" cy="5628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7059949-1C5E-D94B-98A1-E096F128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29" y="5069809"/>
            <a:ext cx="2398155" cy="21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GHHNP.: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dFuzz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E26DBA1-65D0-5D45-A2FC-3B0A5A61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80" y="3678182"/>
            <a:ext cx="1284252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NDA+.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8C42AB2-848D-FC49-A26D-67B5CE5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449" y="4243551"/>
            <a:ext cx="933546" cy="2042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BGGHS.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8F108C3-EE0C-0B4A-BFF8-06E7198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73" y="3978400"/>
            <a:ext cx="1243800" cy="1982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800" dirty="0"/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YGSBPA.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6DAD2-1B4D-4B4A-B6A4-48E10A33B8D4}"/>
              </a:ext>
            </a:extLst>
          </p:cNvPr>
          <p:cNvCxnSpPr>
            <a:cxnSpLocks/>
            <a:stCxn id="12" idx="0"/>
            <a:endCxn id="49" idx="2"/>
          </p:cNvCxnSpPr>
          <p:nvPr/>
        </p:nvCxnSpPr>
        <p:spPr bwMode="auto">
          <a:xfrm flipV="1">
            <a:off x="6979992" y="4176669"/>
            <a:ext cx="437581" cy="1960187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4081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81D73-0355-714F-AC29-00B264C316B1}"/>
              </a:ext>
            </a:extLst>
          </p:cNvPr>
          <p:cNvCxnSpPr>
            <a:cxnSpLocks/>
            <a:stCxn id="42" idx="0"/>
            <a:endCxn id="48" idx="2"/>
          </p:cNvCxnSpPr>
          <p:nvPr/>
        </p:nvCxnSpPr>
        <p:spPr bwMode="auto">
          <a:xfrm flipV="1">
            <a:off x="5804707" y="4447827"/>
            <a:ext cx="586515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99E50-2400-8343-8E2D-6535CD07D53E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 bwMode="auto">
          <a:xfrm flipH="1" flipV="1">
            <a:off x="5804706" y="3876451"/>
            <a:ext cx="1" cy="119335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AFB79-6BD5-DA4A-B4F6-57832D10AF8E}"/>
              </a:ext>
            </a:extLst>
          </p:cNvPr>
          <p:cNvGrpSpPr/>
          <p:nvPr/>
        </p:nvGrpSpPr>
        <p:grpSpPr>
          <a:xfrm>
            <a:off x="279300" y="1472152"/>
            <a:ext cx="3703643" cy="702026"/>
            <a:chOff x="115894" y="2196954"/>
            <a:chExt cx="3615199" cy="330678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95AF253-4110-AB4A-B5D1-D1E26DFC7A07}"/>
                </a:ext>
              </a:extLst>
            </p:cNvPr>
            <p:cNvSpPr/>
            <p:nvPr/>
          </p:nvSpPr>
          <p:spPr bwMode="auto">
            <a:xfrm>
              <a:off x="115894" y="2196954"/>
              <a:ext cx="3615199" cy="330678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BFD3E0-629A-3D44-B23A-17720BC7811E}"/>
                </a:ext>
              </a:extLst>
            </p:cNvPr>
            <p:cNvSpPr txBox="1"/>
            <p:nvPr/>
          </p:nvSpPr>
          <p:spPr>
            <a:xfrm>
              <a:off x="225996" y="2985794"/>
              <a:ext cx="3290117" cy="1785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 verification of the program’s statistical validity.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359FE8-BDA3-E54B-A951-1D2996F81DF1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 bwMode="auto">
          <a:xfrm flipH="1" flipV="1">
            <a:off x="2131122" y="2174178"/>
            <a:ext cx="40839" cy="10322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CC10C-22E8-FE40-A8CE-A08A0339F204}"/>
              </a:ext>
            </a:extLst>
          </p:cNvPr>
          <p:cNvCxnSpPr>
            <a:cxnSpLocks/>
            <a:stCxn id="41" idx="0"/>
            <a:endCxn id="68" idx="2"/>
          </p:cNvCxnSpPr>
          <p:nvPr/>
        </p:nvCxnSpPr>
        <p:spPr bwMode="auto">
          <a:xfrm flipH="1" flipV="1">
            <a:off x="2131122" y="2174178"/>
            <a:ext cx="4144660" cy="1038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>
                <a:alpha val="6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2A0EC9-39D8-964D-A529-DBC4590C21BC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 bwMode="auto">
          <a:xfrm flipV="1">
            <a:off x="6275782" y="2383261"/>
            <a:ext cx="2615" cy="829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>
                <a:alpha val="58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E57A1BFB-02A9-6448-A2FC-39C87491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3" y="4241069"/>
            <a:ext cx="878732" cy="20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GGM+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7B0D3-DF87-3E4F-BF09-E028400C2524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 bwMode="auto">
          <a:xfrm flipH="1" flipV="1">
            <a:off x="5113189" y="4447827"/>
            <a:ext cx="691518" cy="62198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D187-1894-EC45-B58B-EA6B793561E0}"/>
              </a:ext>
            </a:extLst>
          </p:cNvPr>
          <p:cNvGrpSpPr/>
          <p:nvPr/>
        </p:nvGrpSpPr>
        <p:grpSpPr>
          <a:xfrm>
            <a:off x="4150296" y="1472152"/>
            <a:ext cx="4256201" cy="911109"/>
            <a:chOff x="-13554" y="-8637162"/>
            <a:chExt cx="1762680" cy="1162292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79A1CB2-5DE0-C54C-B093-08B047E66FB4}"/>
                </a:ext>
              </a:extLst>
            </p:cNvPr>
            <p:cNvSpPr/>
            <p:nvPr/>
          </p:nvSpPr>
          <p:spPr bwMode="auto">
            <a:xfrm>
              <a:off x="-13554" y="-8637162"/>
              <a:ext cx="1762680" cy="11622926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accent5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26B044-68BF-4C4F-ABEE-6856526E93EB}"/>
                </a:ext>
              </a:extLst>
            </p:cNvPr>
            <p:cNvSpPr txBox="1"/>
            <p:nvPr/>
          </p:nvSpPr>
          <p:spPr>
            <a:xfrm>
              <a:off x="67861" y="-8355209"/>
              <a:ext cx="1614100" cy="106009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Formally verifying the realistic implementation of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-algorithms: snapping mechanism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046FDAD-9D64-DE4B-8CEB-1C3EF58DAD07}"/>
              </a:ext>
            </a:extLst>
          </p:cNvPr>
          <p:cNvSpPr/>
          <p:nvPr/>
        </p:nvSpPr>
        <p:spPr bwMode="auto">
          <a:xfrm>
            <a:off x="4095739" y="1381254"/>
            <a:ext cx="4392268" cy="1110066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9C1A70-6466-AD48-8BD6-2EE51B93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305800" cy="685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differential privacy (snapping mechanism) 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7DA408C-A3E1-A546-80F4-B68AF513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/>
              <a:t>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actual privacy loss for the realistic implementations of differentially private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  <a:r>
              <a:rPr lang="en-US" dirty="0"/>
              <a:t> </a:t>
            </a:r>
            <a:r>
              <a:rPr lang="en-US" sz="2000" dirty="0"/>
              <a:t>[Ilya Mironov ’12…]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the floating point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actual privacy loss given the floating point error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/>
              <a:t>NDA+.’19, BGGHS.’16, YGSBPA.’17…]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verification system based on the logic of probabilistic coupling and proof techniques in Coq.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Possible Research Directions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42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096A7-251E-2F42-B6F5-865F16907763}"/>
              </a:ext>
            </a:extLst>
          </p:cNvPr>
          <p:cNvSpPr/>
          <p:nvPr/>
        </p:nvSpPr>
        <p:spPr>
          <a:xfrm>
            <a:off x="333375" y="6397469"/>
            <a:ext cx="728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Mironov, Ilya, On Significance of the Least Significant Bits For Differential Privacy, CCS 2012 </a:t>
            </a:r>
          </a:p>
        </p:txBody>
      </p:sp>
    </p:spTree>
    <p:extLst>
      <p:ext uri="{BB962C8B-B14F-4D97-AF65-F5344CB8AC3E}">
        <p14:creationId xmlns:p14="http://schemas.microsoft.com/office/powerpoint/2010/main" val="2415918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snapping mechanism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43</a:t>
            </a:fld>
            <a:endParaRPr lang="en-US" altLang="en-US" baseline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0B4B1-6555-0F49-8992-358D28BEDABF}"/>
              </a:ext>
            </a:extLst>
          </p:cNvPr>
          <p:cNvSpPr/>
          <p:nvPr/>
        </p:nvSpPr>
        <p:spPr>
          <a:xfrm>
            <a:off x="3276601" y="3483782"/>
            <a:ext cx="2590799" cy="13672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Courier" pitchFamily="2" charset="0"/>
              </a:rPr>
              <a:t>Programming logic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3341B-F7E9-DA47-BE2E-033B9259A5F4}"/>
              </a:ext>
            </a:extLst>
          </p:cNvPr>
          <p:cNvSpPr/>
          <p:nvPr/>
        </p:nvSpPr>
        <p:spPr>
          <a:xfrm>
            <a:off x="152400" y="1845224"/>
            <a:ext cx="2818624" cy="157996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prog: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floating point implementation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/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-</a:t>
                </a:r>
                <a:r>
                  <a:rPr lang="en-US" sz="2800" b="1" dirty="0" err="1">
                    <a:solidFill>
                      <a:srgbClr val="C00000"/>
                    </a:solidFill>
                    <a:latin typeface="Courier" pitchFamily="2" charset="0"/>
                  </a:rPr>
                  <a:t>dp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or not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0E56D1-2F08-FC4E-870B-AEE2244B1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6" y="4572000"/>
                <a:ext cx="1830267" cy="1452558"/>
              </a:xfrm>
              <a:prstGeom prst="rect">
                <a:avLst/>
              </a:prstGeom>
              <a:blipFill>
                <a:blip r:embed="rId2"/>
                <a:stretch>
                  <a:fillRect r="-6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B16FA8ED-AA6B-734B-8F65-886ED6C7ACFD}"/>
              </a:ext>
            </a:extLst>
          </p:cNvPr>
          <p:cNvSpPr/>
          <p:nvPr/>
        </p:nvSpPr>
        <p:spPr>
          <a:xfrm>
            <a:off x="3162300" y="2555389"/>
            <a:ext cx="10512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input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2DDE017-00C7-0645-AAC7-9FB2721DB38E}"/>
              </a:ext>
            </a:extLst>
          </p:cNvPr>
          <p:cNvSpPr/>
          <p:nvPr/>
        </p:nvSpPr>
        <p:spPr>
          <a:xfrm>
            <a:off x="6019800" y="4011731"/>
            <a:ext cx="1165520" cy="522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8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1585048-5E0E-054C-A879-7B38D0BCE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27DD68E3-D767-5744-AA36-F916A842984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</a:rPr>
              <a:t>12/13/19  </a:t>
            </a:r>
            <a:fld id="{D0199E7C-6BEC-5D4A-980A-58806DFE956D}" type="slidenum">
              <a:rPr lang="en-US" altLang="en-US" sz="1200" smtClean="0">
                <a:solidFill>
                  <a:srgbClr val="CCCCCC"/>
                </a:solidFill>
              </a:rPr>
              <a:pPr/>
              <a:t>44</a:t>
            </a:fld>
            <a:endParaRPr lang="en-US" altLang="en-US" sz="1200" baseline="0" dirty="0">
              <a:solidFill>
                <a:srgbClr val="CCCCCC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C25BE-C775-1D4C-8105-6440476C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35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0F54F2DC-ABE4-9A48-B2BE-0779738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06" y="71696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2D6519E1-3A35-8B4F-9988-7A4A94E565B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882760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Idea</a:t>
                </a:r>
              </a:p>
              <a:p>
                <a:pPr marL="0" indent="0" algn="ctr" eaLnBrk="1" hangingPunct="1">
                  <a:buClr>
                    <a:srgbClr val="CC0000"/>
                  </a:buClr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define D, D’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, q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endParaRPr lang="en-US" sz="14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2D6519E1-3A35-8B4F-9988-7A4A94E56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882760"/>
              </a:xfrm>
              <a:blipFill>
                <a:blip r:embed="rId3"/>
                <a:stretch>
                  <a:fillRect l="-1122" t="-422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CDDE3-9834-D646-960A-97EDFC57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210"/>
              </p:ext>
            </p:extLst>
          </p:nvPr>
        </p:nvGraphicFramePr>
        <p:xfrm>
          <a:off x="1409700" y="2608060"/>
          <a:ext cx="16002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51852870"/>
                    </a:ext>
                  </a:extLst>
                </a:gridCol>
              </a:tblGrid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47672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87205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45017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49088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431396"/>
                  </a:ext>
                </a:extLst>
              </a:tr>
              <a:tr h="3292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4009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1F0039E-E61B-D446-B57D-3A033B00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64758"/>
              </p:ext>
            </p:extLst>
          </p:nvPr>
        </p:nvGraphicFramePr>
        <p:xfrm>
          <a:off x="6134100" y="2600578"/>
          <a:ext cx="16002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51852870"/>
                    </a:ext>
                  </a:extLst>
                </a:gridCol>
              </a:tblGrid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47672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87205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45017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49088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431396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40091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81CEC55-C8CC-8046-8FB8-83CCF1F56247}"/>
              </a:ext>
            </a:extLst>
          </p:cNvPr>
          <p:cNvSpPr/>
          <p:nvPr/>
        </p:nvSpPr>
        <p:spPr bwMode="auto">
          <a:xfrm>
            <a:off x="1295400" y="3285271"/>
            <a:ext cx="65532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5563C1-2269-8A47-AF7D-F2AF8E3126F0}"/>
              </a:ext>
            </a:extLst>
          </p:cNvPr>
          <p:cNvSpPr/>
          <p:nvPr/>
        </p:nvSpPr>
        <p:spPr>
          <a:xfrm>
            <a:off x="2757055" y="3271384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differ in 1 entry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98EF8-6179-4C45-88CD-FAC43780833A}"/>
              </a:ext>
            </a:extLst>
          </p:cNvPr>
          <p:cNvSpPr/>
          <p:nvPr/>
        </p:nvSpPr>
        <p:spPr>
          <a:xfrm>
            <a:off x="1409700" y="4914686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q(D)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3B1EB-74AF-704C-BC0F-1F42502AB92B}"/>
              </a:ext>
            </a:extLst>
          </p:cNvPr>
          <p:cNvSpPr/>
          <p:nvPr/>
        </p:nvSpPr>
        <p:spPr>
          <a:xfrm>
            <a:off x="6210300" y="4914686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q(D’)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5ADE-6F28-114C-BEF6-8DF521D2216D}"/>
              </a:ext>
            </a:extLst>
          </p:cNvPr>
          <p:cNvSpPr/>
          <p:nvPr/>
        </p:nvSpPr>
        <p:spPr>
          <a:xfrm>
            <a:off x="1409700" y="2188863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E018B-B63C-0E4E-8EDC-6AEBBA81A589}"/>
              </a:ext>
            </a:extLst>
          </p:cNvPr>
          <p:cNvSpPr/>
          <p:nvPr/>
        </p:nvSpPr>
        <p:spPr>
          <a:xfrm>
            <a:off x="6210300" y="2133600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D’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97E056-722A-6C4E-8312-ABB64DC3AF41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 bwMode="auto">
          <a:xfrm>
            <a:off x="2857500" y="5145519"/>
            <a:ext cx="3352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3E01989-468E-CC46-972C-1CA0D75EBFD0}"/>
              </a:ext>
            </a:extLst>
          </p:cNvPr>
          <p:cNvSpPr/>
          <p:nvPr/>
        </p:nvSpPr>
        <p:spPr>
          <a:xfrm>
            <a:off x="2791691" y="4700941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indistinguishable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32" grpId="0" animBg="1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FF871-0588-0D4B-9CA9-2C988B778E9C}"/>
              </a:ext>
            </a:extLst>
          </p:cNvPr>
          <p:cNvSpPr/>
          <p:nvPr/>
        </p:nvSpPr>
        <p:spPr>
          <a:xfrm>
            <a:off x="1302056" y="1641180"/>
            <a:ext cx="2513626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Perturbed result 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675CB-C0C0-1D4D-BD54-109889B0F043}"/>
              </a:ext>
            </a:extLst>
          </p:cNvPr>
          <p:cNvSpPr/>
          <p:nvPr/>
        </p:nvSpPr>
        <p:spPr>
          <a:xfrm>
            <a:off x="1611845" y="5396112"/>
            <a:ext cx="1899312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Data base D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C1DA8-0464-4E41-996C-070E40041A2C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 bwMode="auto">
          <a:xfrm flipV="1">
            <a:off x="2561501" y="4980614"/>
            <a:ext cx="0" cy="4154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22206A-23C6-8C4C-B94F-AA1A30089169}"/>
              </a:ext>
            </a:extLst>
          </p:cNvPr>
          <p:cNvSpPr/>
          <p:nvPr/>
        </p:nvSpPr>
        <p:spPr>
          <a:xfrm>
            <a:off x="-29167" y="2462488"/>
            <a:ext cx="2662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 Add noise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calibrated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 to the query q’s </a:t>
            </a: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sensitivity S(q)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17C41-E7DC-8840-A64A-050135B4B4A3}"/>
              </a:ext>
            </a:extLst>
          </p:cNvPr>
          <p:cNvSpPr/>
          <p:nvPr/>
        </p:nvSpPr>
        <p:spPr>
          <a:xfrm>
            <a:off x="1230277" y="4332914"/>
            <a:ext cx="2662447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True result t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D8669-2AC5-EB49-B9E6-72E88F80F7F3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 bwMode="auto">
          <a:xfrm flipH="1" flipV="1">
            <a:off x="2558869" y="2288880"/>
            <a:ext cx="2632" cy="2044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/>
              <p:nvPr/>
            </p:nvSpPr>
            <p:spPr>
              <a:xfrm>
                <a:off x="5074342" y="4698380"/>
                <a:ext cx="3884195" cy="109523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urier" pitchFamily="2" charset="0"/>
                  </a:rPr>
                  <a:t>-differentially private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892562-F49F-784F-A677-8B139916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42" y="4698380"/>
                <a:ext cx="3884195" cy="1095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38956E2-BCDA-3544-9900-19B70DE3A377}"/>
              </a:ext>
            </a:extLst>
          </p:cNvPr>
          <p:cNvSpPr/>
          <p:nvPr/>
        </p:nvSpPr>
        <p:spPr>
          <a:xfrm>
            <a:off x="777429" y="4934447"/>
            <a:ext cx="151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query q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/>
              <p:nvPr/>
            </p:nvSpPr>
            <p:spPr>
              <a:xfrm>
                <a:off x="5221316" y="1335480"/>
                <a:ext cx="3590249" cy="124489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for all D, D’:</a:t>
                </a:r>
                <a:endParaRPr lang="en-US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27AB0F-9BA4-E046-ADBE-E9306F8B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16" y="1335480"/>
                <a:ext cx="3590249" cy="1244893"/>
              </a:xfrm>
              <a:prstGeom prst="rect">
                <a:avLst/>
              </a:prstGeom>
              <a:blipFill>
                <a:blip r:embed="rId4"/>
                <a:stretch>
                  <a:fillRect t="-3000" b="-5000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96DA72-1952-B843-ACE8-DC0492C59D3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 bwMode="auto">
          <a:xfrm flipV="1">
            <a:off x="3815682" y="1957927"/>
            <a:ext cx="1405634" cy="71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B7D9B5C-874C-0A47-9D32-6541A0A7FA95}"/>
              </a:ext>
            </a:extLst>
          </p:cNvPr>
          <p:cNvSpPr/>
          <p:nvPr/>
        </p:nvSpPr>
        <p:spPr>
          <a:xfrm>
            <a:off x="3732484" y="1549531"/>
            <a:ext cx="1549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Privacy loss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A0BDE4-C7FE-6744-BDF6-31F7521046CA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 flipH="1">
            <a:off x="7016440" y="2580373"/>
            <a:ext cx="1" cy="21180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5DAD361-3D6D-AB41-AB64-8E5E8CAE2796}"/>
              </a:ext>
            </a:extLst>
          </p:cNvPr>
          <p:cNvSpPr/>
          <p:nvPr/>
        </p:nvSpPr>
        <p:spPr>
          <a:xfrm>
            <a:off x="5285111" y="2892428"/>
            <a:ext cx="187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Mechanism M is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B76842-20D7-1D40-8034-CD8B66D4967B}"/>
                  </a:ext>
                </a:extLst>
              </p:cNvPr>
              <p:cNvSpPr/>
              <p:nvPr/>
            </p:nvSpPr>
            <p:spPr>
              <a:xfrm>
                <a:off x="3479226" y="3085140"/>
                <a:ext cx="4471547" cy="215965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The sensitivity: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urier" pitchFamily="2" charset="0"/>
                  </a:rPr>
                  <a:t>for all D D’ differ in a single entry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 – 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’)</m:t>
                              </m:r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urier" pitchFamily="2" charset="0"/>
                </a:endParaRPr>
              </a:p>
              <a:p>
                <a:pPr algn="ctr"/>
                <a:endParaRPr lang="en-US" sz="1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B76842-20D7-1D40-8034-CD8B66D49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26" y="3085140"/>
                <a:ext cx="4471547" cy="2159659"/>
              </a:xfrm>
              <a:prstGeom prst="rect">
                <a:avLst/>
              </a:prstGeom>
              <a:blipFill>
                <a:blip r:embed="rId6"/>
                <a:stretch>
                  <a:fillRect r="-282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7C97BE9-C923-0B4B-8E76-CFED1DB25DB9}"/>
              </a:ext>
            </a:extLst>
          </p:cNvPr>
          <p:cNvSpPr/>
          <p:nvPr/>
        </p:nvSpPr>
        <p:spPr>
          <a:xfrm>
            <a:off x="4784409" y="2667738"/>
            <a:ext cx="3976586" cy="132603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D, D’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are a pair of data base differ in only 1 entry</a:t>
            </a:r>
          </a:p>
          <a:p>
            <a:pPr algn="ctr"/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81024-DF0D-6A42-9F8D-37E70F8C49C8}"/>
              </a:ext>
            </a:extLst>
          </p:cNvPr>
          <p:cNvSpPr/>
          <p:nvPr/>
        </p:nvSpPr>
        <p:spPr bwMode="auto">
          <a:xfrm>
            <a:off x="7051076" y="1325642"/>
            <a:ext cx="10668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19E24C-07F6-E547-8A21-438BE3E136F6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 bwMode="auto">
          <a:xfrm flipH="1">
            <a:off x="6772702" y="1773420"/>
            <a:ext cx="811774" cy="8943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CC93F6-ADB6-4C4C-9247-CF8A1482E5CA}"/>
              </a:ext>
            </a:extLst>
          </p:cNvPr>
          <p:cNvSpPr/>
          <p:nvPr/>
        </p:nvSpPr>
        <p:spPr bwMode="auto">
          <a:xfrm>
            <a:off x="802719" y="3937795"/>
            <a:ext cx="1066800" cy="447778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B53C6C-7681-7E49-931A-FCE40C0E88FD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 bwMode="auto">
          <a:xfrm>
            <a:off x="1869519" y="4161684"/>
            <a:ext cx="1609707" cy="32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0F54F2DC-ABE4-9A48-B2BE-0779738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06" y="716963"/>
            <a:ext cx="7635080" cy="4865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Noise to Sensitivity in Private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000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4" grpId="0" animBg="1"/>
      <p:bldP spid="31" grpId="0" animBg="1"/>
      <p:bldP spid="33" grpId="0"/>
      <p:bldP spid="34" grpId="0" animBg="1"/>
      <p:bldP spid="45" grpId="0"/>
      <p:bldP spid="48" grpId="0"/>
      <p:bldP spid="18" grpId="0" animBg="1"/>
      <p:bldP spid="21" grpId="0" animBg="1"/>
      <p:bldP spid="28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Table 18453">
            <a:extLst>
              <a:ext uri="{FF2B5EF4-FFF2-40B4-BE49-F238E27FC236}">
                <a16:creationId xmlns:a16="http://schemas.microsoft.com/office/drawing/2014/main" id="{A00A2AFE-81A6-8E46-AD91-79498FDD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8921"/>
              </p:ext>
            </p:extLst>
          </p:nvPr>
        </p:nvGraphicFramePr>
        <p:xfrm>
          <a:off x="176551" y="1294350"/>
          <a:ext cx="8601529" cy="510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529">
                  <a:extLst>
                    <a:ext uri="{9D8B030D-6E8A-4147-A177-3AD203B41FA5}">
                      <a16:colId xmlns:a16="http://schemas.microsoft.com/office/drawing/2014/main" val="1146370603"/>
                    </a:ext>
                  </a:extLst>
                </a:gridCol>
              </a:tblGrid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429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3929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7106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2308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45493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26186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66144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91745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anchor="ctr">
                    <a:solidFill>
                      <a:srgbClr val="F0F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22178"/>
                  </a:ext>
                </a:extLst>
              </a:tr>
              <a:tr h="51064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anchor="ctr">
                    <a:solidFill>
                      <a:srgbClr val="E7E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48605"/>
                  </a:ext>
                </a:extLst>
              </a:tr>
            </a:tbl>
          </a:graphicData>
        </a:graphic>
      </p:graphicFrame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altLang="en-US" dirty="0"/>
              <a:t>First Direction: </a:t>
            </a:r>
            <a:r>
              <a:rPr lang="en-US" dirty="0"/>
              <a:t>Applying </a:t>
            </a:r>
            <a:r>
              <a:rPr lang="en-US" dirty="0" err="1"/>
              <a:t>dp</a:t>
            </a:r>
            <a:r>
              <a:rPr lang="en-US" dirty="0"/>
              <a:t> in adaptive data analysis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03FC60-20C3-1649-B834-18367E9B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5" y="3375211"/>
            <a:ext cx="23161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 font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DFHPRR. [15c]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1566B2-CF9B-B54D-8E41-645D83A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3" y="2889058"/>
            <a:ext cx="2410767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DFHPRR. [2015a, b]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Osaka" panose="020B0600000000000000" pitchFamily="34" charset="-128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DMNS.:</a:t>
                </a:r>
              </a:p>
              <a:p>
                <a:pPr algn="ctr"/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-differential privacy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2B30AEC-AD7E-9B47-BF98-8330D8BA2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86" y="5346527"/>
                <a:ext cx="2471619" cy="486599"/>
              </a:xfrm>
              <a:prstGeom prst="rect">
                <a:avLst/>
              </a:prstGeom>
              <a:blipFill>
                <a:blip r:embed="rId3"/>
                <a:stretch>
                  <a:fillRect t="-20000" b="-30000"/>
                </a:stretch>
              </a:blipFill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4C0DD8-9881-AE4F-8B84-70032BF97A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1641996" y="3756211"/>
            <a:ext cx="0" cy="1590316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C10FE84B-BF88-2B4C-8A70-C419E274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79356"/>
            <a:ext cx="2163445" cy="358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BNSSSU.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6903AF5-0DAB-7C45-92F4-03919BA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888766"/>
            <a:ext cx="1489471" cy="35896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F7FEE2-23B0-8642-AAE8-99B4CDBE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6" y="1366021"/>
            <a:ext cx="1489471" cy="3589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ctr"/>
            <a:r>
              <a:rPr lang="en-US" altLang="en-US" dirty="0"/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JLNRSS.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0BD1F-56F8-924B-9BE7-68DB64E6B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8080" y="848569"/>
            <a:ext cx="1" cy="55522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8D15C055-A3D9-1B4F-8F11-20D7F4D7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4" y="3375211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CB379C-246E-9E46-B5C8-B7D04277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3" y="4194687"/>
            <a:ext cx="6663537" cy="9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 algn="ctr"/>
            <a:r>
              <a:rPr lang="en-US" dirty="0"/>
              <a:t>First Relevant Direction: Extend </a:t>
            </a:r>
            <a:r>
              <a:rPr lang="en-US" dirty="0" err="1"/>
              <a:t>dp</a:t>
            </a:r>
            <a:r>
              <a:rPr lang="en-US" dirty="0"/>
              <a:t> into adaptive data analysis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2.59259E-6 L -0.00052 -0.3777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0" grpId="0" animBg="1"/>
      <p:bldP spid="10" grpId="1" animBg="1"/>
      <p:bldP spid="11" grpId="0" animBg="1"/>
      <p:bldP spid="11" grpId="1" animBg="1"/>
      <p:bldP spid="13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34" grpId="0" animBg="1"/>
      <p:bldP spid="34" grpId="1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/>
              <a:t>Data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BF7D9-9683-C843-9076-47E20C4B9835}"/>
              </a:ext>
            </a:extLst>
          </p:cNvPr>
          <p:cNvSpPr txBox="1"/>
          <p:nvPr/>
        </p:nvSpPr>
        <p:spPr>
          <a:xfrm>
            <a:off x="4650870" y="5116770"/>
            <a:ext cx="28554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Analysis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D42BDC-46B0-5C4E-811A-7DD73BB0B3CC}"/>
              </a:ext>
            </a:extLst>
          </p:cNvPr>
          <p:cNvSpPr/>
          <p:nvPr/>
        </p:nvSpPr>
        <p:spPr>
          <a:xfrm>
            <a:off x="3485012" y="3101173"/>
            <a:ext cx="1260909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7FC1B5F-27C3-E446-AF70-E8727D924A98}"/>
              </a:ext>
            </a:extLst>
          </p:cNvPr>
          <p:cNvSpPr/>
          <p:nvPr/>
        </p:nvSpPr>
        <p:spPr>
          <a:xfrm>
            <a:off x="4749617" y="3632229"/>
            <a:ext cx="2905362" cy="52586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on D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31223E-7BF3-3146-849A-C89776273239}"/>
              </a:ext>
            </a:extLst>
          </p:cNvPr>
          <p:cNvCxnSpPr>
            <a:cxnSpLocks/>
          </p:cNvCxnSpPr>
          <p:nvPr/>
        </p:nvCxnSpPr>
        <p:spPr>
          <a:xfrm>
            <a:off x="6101862" y="4220874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7194C1-08C0-E943-9639-612644816B82}"/>
              </a:ext>
            </a:extLst>
          </p:cNvPr>
          <p:cNvSpPr/>
          <p:nvPr/>
        </p:nvSpPr>
        <p:spPr>
          <a:xfrm>
            <a:off x="7730246" y="3086638"/>
            <a:ext cx="1375724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DDB2750-9C27-914A-ACA8-C40D156C80D1}"/>
              </a:ext>
            </a:extLst>
          </p:cNvPr>
          <p:cNvSpPr/>
          <p:nvPr/>
        </p:nvSpPr>
        <p:spPr>
          <a:xfrm>
            <a:off x="4745921" y="3403880"/>
            <a:ext cx="2980630" cy="1009076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multiple queries over D</a:t>
            </a:r>
          </a:p>
        </p:txBody>
      </p:sp>
      <p:sp>
        <p:nvSpPr>
          <p:cNvPr id="41" name="Curved Up Arrow 40">
            <a:extLst>
              <a:ext uri="{FF2B5EF4-FFF2-40B4-BE49-F238E27FC236}">
                <a16:creationId xmlns:a16="http://schemas.microsoft.com/office/drawing/2014/main" id="{4307488B-290F-B044-9BCD-5FEE4BD0F042}"/>
              </a:ext>
            </a:extLst>
          </p:cNvPr>
          <p:cNvSpPr/>
          <p:nvPr/>
        </p:nvSpPr>
        <p:spPr>
          <a:xfrm flipH="1" flipV="1">
            <a:off x="762000" y="2106484"/>
            <a:ext cx="8037093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BBD3B-36EE-BE4F-8BBB-01A02C137318}"/>
              </a:ext>
            </a:extLst>
          </p:cNvPr>
          <p:cNvSpPr txBox="1"/>
          <p:nvPr/>
        </p:nvSpPr>
        <p:spPr>
          <a:xfrm>
            <a:off x="3687939" y="2196196"/>
            <a:ext cx="185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C941B0FA-BC5D-2E4F-A865-93BCACCB7CF2}"/>
              </a:ext>
            </a:extLst>
          </p:cNvPr>
          <p:cNvSpPr/>
          <p:nvPr/>
        </p:nvSpPr>
        <p:spPr bwMode="auto">
          <a:xfrm>
            <a:off x="-105291" y="3163315"/>
            <a:ext cx="2514600" cy="1612707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8A636E3-4EFC-944E-9E8E-5890E78A96F8}"/>
              </a:ext>
            </a:extLst>
          </p:cNvPr>
          <p:cNvSpPr/>
          <p:nvPr/>
        </p:nvSpPr>
        <p:spPr>
          <a:xfrm>
            <a:off x="2380147" y="3624646"/>
            <a:ext cx="1089724" cy="525861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B4E88C-E374-3544-AC85-EE9CA8289985}"/>
              </a:ext>
            </a:extLst>
          </p:cNvPr>
          <p:cNvSpPr txBox="1"/>
          <p:nvPr/>
        </p:nvSpPr>
        <p:spPr>
          <a:xfrm>
            <a:off x="3713021" y="1427303"/>
            <a:ext cx="17132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Valid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01FA5E-1D13-3845-99C7-68DD828E417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569635" y="1950523"/>
            <a:ext cx="2365" cy="3931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1" grpId="0"/>
      <p:bldP spid="24" grpId="0" animBg="1"/>
      <p:bldP spid="25" grpId="0" animBg="1"/>
      <p:bldP spid="28" grpId="0" animBg="1"/>
      <p:bldP spid="40" grpId="0" animBg="1"/>
      <p:bldP spid="41" grpId="0" animBg="1"/>
      <p:bldP spid="45" grpId="0"/>
      <p:bldP spid="46" grpId="0" animBg="1"/>
      <p:bldP spid="23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32AB97A-0D85-4747-AA3C-259849792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45527"/>
            <a:ext cx="7924800" cy="58924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Adaptive Data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en-US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005363C7-6584-2240-BE25-6945A07883BD}"/>
                  </a:ext>
                </a:extLst>
              </p:cNvPr>
              <p:cNvSpPr/>
              <p:nvPr/>
            </p:nvSpPr>
            <p:spPr>
              <a:xfrm>
                <a:off x="990600" y="2102001"/>
                <a:ext cx="1380988" cy="571590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1400" b="1" dirty="0">
                    <a:solidFill>
                      <a:srgbClr val="002060"/>
                    </a:solidFill>
                    <a:latin typeface="Courier" pitchFamily="2" charset="0"/>
                  </a:rPr>
                  <a:t>input</a:t>
                </a:r>
                <a:endParaRPr lang="en-US" sz="1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005363C7-6584-2240-BE25-6945A0788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02001"/>
                <a:ext cx="1380988" cy="57159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14A0BAD3-E907-EF45-922D-DA34D351B2C2}"/>
                  </a:ext>
                </a:extLst>
              </p:cNvPr>
              <p:cNvSpPr/>
              <p:nvPr/>
            </p:nvSpPr>
            <p:spPr>
              <a:xfrm>
                <a:off x="5863849" y="5548174"/>
                <a:ext cx="1302096" cy="589243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002060"/>
                    </a:solidFill>
                    <a:latin typeface="Courier" pitchFamily="2" charset="0"/>
                  </a:rPr>
                  <a:t>output</a:t>
                </a:r>
                <a:r>
                  <a:rPr lang="en-US" sz="12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14A0BAD3-E907-EF45-922D-DA34D351B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49" y="5548174"/>
                <a:ext cx="1302096" cy="589243"/>
              </a:xfrm>
              <a:prstGeom prst="rightArrow">
                <a:avLst/>
              </a:prstGeom>
              <a:blipFill>
                <a:blip r:embed="rId4"/>
                <a:stretch>
                  <a:fillRect l="-962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92E5EB-7FA7-EC46-9C70-63F51B937BB4}"/>
                  </a:ext>
                </a:extLst>
              </p:cNvPr>
              <p:cNvSpPr/>
              <p:nvPr/>
            </p:nvSpPr>
            <p:spPr>
              <a:xfrm>
                <a:off x="2585588" y="2238514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92E5EB-7FA7-EC46-9C70-63F51B93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88" y="2238514"/>
                <a:ext cx="1653170" cy="436917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56DAEA-118F-EF41-BED8-26ECA38AD95D}"/>
                  </a:ext>
                </a:extLst>
              </p:cNvPr>
              <p:cNvSpPr/>
              <p:nvPr/>
            </p:nvSpPr>
            <p:spPr>
              <a:xfrm>
                <a:off x="2783725" y="3081547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56DAEA-118F-EF41-BED8-26ECA38AD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25" y="3081547"/>
                <a:ext cx="1653170" cy="43691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CE7544-72B2-914A-9075-2D1DB125CFC6}"/>
                  </a:ext>
                </a:extLst>
              </p:cNvPr>
              <p:cNvSpPr/>
              <p:nvPr/>
            </p:nvSpPr>
            <p:spPr>
              <a:xfrm>
                <a:off x="3193912" y="3924581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CE7544-72B2-914A-9075-2D1DB125C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12" y="3924581"/>
                <a:ext cx="1653170" cy="436917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E2780BD-1A6A-5641-BAA2-BFF2E9F77928}"/>
                  </a:ext>
                </a:extLst>
              </p:cNvPr>
              <p:cNvSpPr/>
              <p:nvPr/>
            </p:nvSpPr>
            <p:spPr>
              <a:xfrm>
                <a:off x="4035142" y="5615406"/>
                <a:ext cx="1653170" cy="436917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E2780BD-1A6A-5641-BAA2-BFF2E9F77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2" y="5615406"/>
                <a:ext cx="1653170" cy="436917"/>
              </a:xfrm>
              <a:prstGeom prst="rect">
                <a:avLst/>
              </a:prstGeom>
              <a:blipFill>
                <a:blip r:embed="rId8"/>
                <a:stretch>
                  <a:fillRect l="-758" b="-540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88D4A01-DAD5-6840-962E-EA70DAD36AAE}"/>
              </a:ext>
            </a:extLst>
          </p:cNvPr>
          <p:cNvSpPr/>
          <p:nvPr/>
        </p:nvSpPr>
        <p:spPr>
          <a:xfrm>
            <a:off x="3619275" y="4767615"/>
            <a:ext cx="1653170" cy="4369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1CF195-C556-C344-83CF-899080032B2A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12173" y="2675431"/>
            <a:ext cx="452524" cy="60669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AC82CE-FA1D-EC40-8A97-80DB7E3F5605}"/>
              </a:ext>
            </a:extLst>
          </p:cNvPr>
          <p:cNvCxnSpPr>
            <a:cxnSpLocks/>
          </p:cNvCxnSpPr>
          <p:nvPr/>
        </p:nvCxnSpPr>
        <p:spPr>
          <a:xfrm>
            <a:off x="3610310" y="3495773"/>
            <a:ext cx="593199" cy="65981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B17941-AE9F-094A-9C4D-A7FA6A60B6E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020497" y="4361498"/>
            <a:ext cx="564012" cy="5537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AB176E-4F8A-3244-AB9B-183C53210948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445860" y="5204532"/>
            <a:ext cx="620893" cy="629332"/>
          </a:xfrm>
          <a:prstGeom prst="straightConnector1">
            <a:avLst/>
          </a:prstGeom>
          <a:solidFill>
            <a:schemeClr val="accent5"/>
          </a:solidFill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1BC9584F-5494-9445-B028-D128D0279B45}"/>
              </a:ext>
            </a:extLst>
          </p:cNvPr>
          <p:cNvSpPr/>
          <p:nvPr/>
        </p:nvSpPr>
        <p:spPr>
          <a:xfrm>
            <a:off x="5186546" y="2072014"/>
            <a:ext cx="403926" cy="2033647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2857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49BBF15-D872-6A46-8FB8-D73197B32D41}"/>
              </a:ext>
            </a:extLst>
          </p:cNvPr>
          <p:cNvSpPr/>
          <p:nvPr/>
        </p:nvSpPr>
        <p:spPr>
          <a:xfrm rot="10800000">
            <a:off x="8501870" y="2094531"/>
            <a:ext cx="403926" cy="198861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2857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91603-0C62-7E4F-8FCF-95921A3C8600}"/>
              </a:ext>
            </a:extLst>
          </p:cNvPr>
          <p:cNvSpPr txBox="1"/>
          <p:nvPr/>
        </p:nvSpPr>
        <p:spPr>
          <a:xfrm>
            <a:off x="5263480" y="2311769"/>
            <a:ext cx="356002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3285</Words>
  <Application>Microsoft Macintosh PowerPoint</Application>
  <PresentationFormat>On-screen Show (4:3)</PresentationFormat>
  <Paragraphs>805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 Bold</vt:lpstr>
      <vt:lpstr>Arial</vt:lpstr>
      <vt:lpstr>Cambria Math</vt:lpstr>
      <vt:lpstr>Courier</vt:lpstr>
      <vt:lpstr>Georgia</vt:lpstr>
      <vt:lpstr>Times New Roman</vt:lpstr>
      <vt:lpstr>Wingdings</vt:lpstr>
      <vt:lpstr>Blank Presentation</vt:lpstr>
      <vt:lpstr>Qualifying Exam</vt:lpstr>
      <vt:lpstr>Content</vt:lpstr>
      <vt:lpstr>Short Summary – 8 paper</vt:lpstr>
      <vt:lpstr>Relations &amp; Importance</vt:lpstr>
      <vt:lpstr>PowerPoint Presentation</vt:lpstr>
      <vt:lpstr>PowerPoint Presentation</vt:lpstr>
      <vt:lpstr>First Direction: Applying dp in adaptive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Guaranteeing validity in adaptive data analysis</vt:lpstr>
      <vt:lpstr>PowerPoint Presentation</vt:lpstr>
      <vt:lpstr>Guaranteeing validity in adaptive data analysis</vt:lpstr>
      <vt:lpstr>Guaranteeing validity in adaptive data analysis</vt:lpstr>
      <vt:lpstr>Guaranteeing validity in adaptive data analysis</vt:lpstr>
      <vt:lpstr>PowerPoint Presentation</vt:lpstr>
      <vt:lpstr>Consideration</vt:lpstr>
      <vt:lpstr>Second Direction: Formal Verification of differential privacy</vt:lpstr>
      <vt:lpstr>PowerPoint Presentation</vt:lpstr>
      <vt:lpstr>Formal Verification of differential privacy</vt:lpstr>
      <vt:lpstr>Simple Example</vt:lpstr>
      <vt:lpstr>PowerPoint Presentation</vt:lpstr>
      <vt:lpstr>Formal Verification of differential privacy</vt:lpstr>
      <vt:lpstr>Simple Example – privacy loss can’t be tracked in Fuzz</vt:lpstr>
      <vt:lpstr>PowerPoint Presentation</vt:lpstr>
      <vt:lpstr>Formal Verification of differential privacy </vt:lpstr>
      <vt:lpstr>Simple Example</vt:lpstr>
      <vt:lpstr>PowerPoint Presentation</vt:lpstr>
      <vt:lpstr>Formal Verification of differential privacy</vt:lpstr>
      <vt:lpstr>Consideration 1:</vt:lpstr>
      <vt:lpstr>Consideration 2:</vt:lpstr>
      <vt:lpstr>Possible Research Directions</vt:lpstr>
      <vt:lpstr>Formal verification of the program’s statistical validity. </vt:lpstr>
      <vt:lpstr>Research Goals &amp;. Challenge</vt:lpstr>
      <vt:lpstr>Research Goals &amp;. Challenge</vt:lpstr>
      <vt:lpstr>Methodologies – System Overview </vt:lpstr>
      <vt:lpstr>Methodologies – Language Design</vt:lpstr>
      <vt:lpstr>Sample Example:</vt:lpstr>
      <vt:lpstr>Possible Research Directions</vt:lpstr>
      <vt:lpstr>Formal verification of differential privacy (snapping mechanism) </vt:lpstr>
      <vt:lpstr>Methodologies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1064</cp:revision>
  <cp:lastPrinted>2018-05-31T15:51:35Z</cp:lastPrinted>
  <dcterms:created xsi:type="dcterms:W3CDTF">2008-01-28T19:49:47Z</dcterms:created>
  <dcterms:modified xsi:type="dcterms:W3CDTF">2019-12-19T22:23:36Z</dcterms:modified>
</cp:coreProperties>
</file>